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4"/>
  </p:sldMasterIdLst>
  <p:notesMasterIdLst>
    <p:notesMasterId r:id="rId222"/>
  </p:notesMasterIdLst>
  <p:sldIdLst>
    <p:sldId id="258" r:id="rId5"/>
    <p:sldId id="439" r:id="rId6"/>
    <p:sldId id="260" r:id="rId7"/>
    <p:sldId id="261" r:id="rId8"/>
    <p:sldId id="480" r:id="rId9"/>
    <p:sldId id="262" r:id="rId10"/>
    <p:sldId id="481" r:id="rId11"/>
    <p:sldId id="482" r:id="rId12"/>
    <p:sldId id="483" r:id="rId13"/>
    <p:sldId id="484" r:id="rId14"/>
    <p:sldId id="329"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86" r:id="rId29"/>
    <p:sldId id="2018" r:id="rId30"/>
    <p:sldId id="257" r:id="rId31"/>
    <p:sldId id="259" r:id="rId32"/>
    <p:sldId id="331" r:id="rId33"/>
    <p:sldId id="270" r:id="rId34"/>
    <p:sldId id="332" r:id="rId35"/>
    <p:sldId id="487" r:id="rId36"/>
    <p:sldId id="1816" r:id="rId37"/>
    <p:sldId id="488" r:id="rId38"/>
    <p:sldId id="489" r:id="rId39"/>
    <p:sldId id="490" r:id="rId40"/>
    <p:sldId id="491" r:id="rId41"/>
    <p:sldId id="492" r:id="rId42"/>
    <p:sldId id="493" r:id="rId43"/>
    <p:sldId id="494" r:id="rId44"/>
    <p:sldId id="1944" r:id="rId45"/>
    <p:sldId id="1945" r:id="rId46"/>
    <p:sldId id="1946" r:id="rId47"/>
    <p:sldId id="1857" r:id="rId48"/>
    <p:sldId id="1858" r:id="rId49"/>
    <p:sldId id="1859" r:id="rId50"/>
    <p:sldId id="495" r:id="rId51"/>
    <p:sldId id="496" r:id="rId52"/>
    <p:sldId id="497" r:id="rId53"/>
    <p:sldId id="498" r:id="rId54"/>
    <p:sldId id="499" r:id="rId55"/>
    <p:sldId id="500" r:id="rId56"/>
    <p:sldId id="501" r:id="rId57"/>
    <p:sldId id="502" r:id="rId58"/>
    <p:sldId id="503" r:id="rId59"/>
    <p:sldId id="504" r:id="rId60"/>
    <p:sldId id="505" r:id="rId61"/>
    <p:sldId id="506" r:id="rId62"/>
    <p:sldId id="507" r:id="rId63"/>
    <p:sldId id="402" r:id="rId64"/>
    <p:sldId id="508" r:id="rId65"/>
    <p:sldId id="509" r:id="rId66"/>
    <p:sldId id="510" r:id="rId67"/>
    <p:sldId id="1947" r:id="rId68"/>
    <p:sldId id="1948" r:id="rId69"/>
    <p:sldId id="1954" r:id="rId70"/>
    <p:sldId id="1955" r:id="rId71"/>
    <p:sldId id="1956" r:id="rId72"/>
    <p:sldId id="1989" r:id="rId73"/>
    <p:sldId id="1957" r:id="rId74"/>
    <p:sldId id="1913" r:id="rId75"/>
    <p:sldId id="1817" r:id="rId76"/>
    <p:sldId id="1914" r:id="rId77"/>
    <p:sldId id="1819" r:id="rId78"/>
    <p:sldId id="1820" r:id="rId79"/>
    <p:sldId id="1821" r:id="rId80"/>
    <p:sldId id="1822" r:id="rId81"/>
    <p:sldId id="1823" r:id="rId82"/>
    <p:sldId id="416" r:id="rId83"/>
    <p:sldId id="1824" r:id="rId84"/>
    <p:sldId id="1825" r:id="rId85"/>
    <p:sldId id="1826" r:id="rId86"/>
    <p:sldId id="1827" r:id="rId87"/>
    <p:sldId id="1958" r:id="rId88"/>
    <p:sldId id="1828" r:id="rId89"/>
    <p:sldId id="1829" r:id="rId90"/>
    <p:sldId id="1830" r:id="rId91"/>
    <p:sldId id="1831" r:id="rId92"/>
    <p:sldId id="1832" r:id="rId93"/>
    <p:sldId id="427" r:id="rId94"/>
    <p:sldId id="428" r:id="rId95"/>
    <p:sldId id="429" r:id="rId96"/>
    <p:sldId id="1959" r:id="rId97"/>
    <p:sldId id="1915" r:id="rId98"/>
    <p:sldId id="1990" r:id="rId99"/>
    <p:sldId id="430" r:id="rId100"/>
    <p:sldId id="1833" r:id="rId101"/>
    <p:sldId id="1961" r:id="rId102"/>
    <p:sldId id="1962" r:id="rId103"/>
    <p:sldId id="1834" r:id="rId104"/>
    <p:sldId id="1835" r:id="rId105"/>
    <p:sldId id="1836" r:id="rId106"/>
    <p:sldId id="1837" r:id="rId107"/>
    <p:sldId id="1838" r:id="rId108"/>
    <p:sldId id="1839" r:id="rId109"/>
    <p:sldId id="1963" r:id="rId110"/>
    <p:sldId id="1964" r:id="rId111"/>
    <p:sldId id="1965" r:id="rId112"/>
    <p:sldId id="438" r:id="rId113"/>
    <p:sldId id="1840" r:id="rId114"/>
    <p:sldId id="440" r:id="rId115"/>
    <p:sldId id="441" r:id="rId116"/>
    <p:sldId id="442" r:id="rId117"/>
    <p:sldId id="443" r:id="rId118"/>
    <p:sldId id="444" r:id="rId119"/>
    <p:sldId id="445" r:id="rId120"/>
    <p:sldId id="446" r:id="rId121"/>
    <p:sldId id="448" r:id="rId122"/>
    <p:sldId id="1966" r:id="rId123"/>
    <p:sldId id="1967" r:id="rId124"/>
    <p:sldId id="1968" r:id="rId125"/>
    <p:sldId id="450" r:id="rId126"/>
    <p:sldId id="451" r:id="rId127"/>
    <p:sldId id="1991" r:id="rId128"/>
    <p:sldId id="1916" r:id="rId129"/>
    <p:sldId id="453" r:id="rId130"/>
    <p:sldId id="1972" r:id="rId131"/>
    <p:sldId id="454" r:id="rId132"/>
    <p:sldId id="1841" r:id="rId133"/>
    <p:sldId id="456" r:id="rId134"/>
    <p:sldId id="458" r:id="rId135"/>
    <p:sldId id="460" r:id="rId136"/>
    <p:sldId id="462" r:id="rId137"/>
    <p:sldId id="463" r:id="rId138"/>
    <p:sldId id="465" r:id="rId139"/>
    <p:sldId id="466" r:id="rId140"/>
    <p:sldId id="467" r:id="rId141"/>
    <p:sldId id="469" r:id="rId142"/>
    <p:sldId id="1917" r:id="rId143"/>
    <p:sldId id="1918" r:id="rId144"/>
    <p:sldId id="1919" r:id="rId145"/>
    <p:sldId id="1920" r:id="rId146"/>
    <p:sldId id="1921" r:id="rId147"/>
    <p:sldId id="1922" r:id="rId148"/>
    <p:sldId id="1923" r:id="rId149"/>
    <p:sldId id="1924" r:id="rId150"/>
    <p:sldId id="1992" r:id="rId151"/>
    <p:sldId id="1969" r:id="rId152"/>
    <p:sldId id="1970" r:id="rId153"/>
    <p:sldId id="1926" r:id="rId154"/>
    <p:sldId id="1971" r:id="rId155"/>
    <p:sldId id="1927" r:id="rId156"/>
    <p:sldId id="1928" r:id="rId157"/>
    <p:sldId id="1929" r:id="rId158"/>
    <p:sldId id="1930" r:id="rId159"/>
    <p:sldId id="1931" r:id="rId160"/>
    <p:sldId id="1932" r:id="rId161"/>
    <p:sldId id="1933" r:id="rId162"/>
    <p:sldId id="1934" r:id="rId163"/>
    <p:sldId id="1935" r:id="rId164"/>
    <p:sldId id="1936" r:id="rId165"/>
    <p:sldId id="1937" r:id="rId166"/>
    <p:sldId id="1938" r:id="rId167"/>
    <p:sldId id="1939" r:id="rId168"/>
    <p:sldId id="1940" r:id="rId169"/>
    <p:sldId id="1941" r:id="rId170"/>
    <p:sldId id="1942" r:id="rId171"/>
    <p:sldId id="1943" r:id="rId172"/>
    <p:sldId id="1973" r:id="rId173"/>
    <p:sldId id="1904" r:id="rId174"/>
    <p:sldId id="1905" r:id="rId175"/>
    <p:sldId id="1906" r:id="rId176"/>
    <p:sldId id="1907" r:id="rId177"/>
    <p:sldId id="1908" r:id="rId178"/>
    <p:sldId id="1909" r:id="rId179"/>
    <p:sldId id="1910" r:id="rId180"/>
    <p:sldId id="328" r:id="rId181"/>
    <p:sldId id="367" r:id="rId182"/>
    <p:sldId id="1982" r:id="rId183"/>
    <p:sldId id="1983" r:id="rId184"/>
    <p:sldId id="1984" r:id="rId185"/>
    <p:sldId id="1985" r:id="rId186"/>
    <p:sldId id="1986" r:id="rId187"/>
    <p:sldId id="1987" r:id="rId188"/>
    <p:sldId id="1988" r:id="rId189"/>
    <p:sldId id="435" r:id="rId190"/>
    <p:sldId id="1974" r:id="rId191"/>
    <p:sldId id="1975" r:id="rId192"/>
    <p:sldId id="1976" r:id="rId193"/>
    <p:sldId id="1977" r:id="rId194"/>
    <p:sldId id="1993" r:id="rId195"/>
    <p:sldId id="1994" r:id="rId196"/>
    <p:sldId id="1995" r:id="rId197"/>
    <p:sldId id="1996" r:id="rId198"/>
    <p:sldId id="291" r:id="rId199"/>
    <p:sldId id="292" r:id="rId200"/>
    <p:sldId id="1997" r:id="rId201"/>
    <p:sldId id="1998" r:id="rId202"/>
    <p:sldId id="1999" r:id="rId203"/>
    <p:sldId id="2000" r:id="rId204"/>
    <p:sldId id="2001" r:id="rId205"/>
    <p:sldId id="2002" r:id="rId206"/>
    <p:sldId id="2005" r:id="rId207"/>
    <p:sldId id="2003" r:id="rId208"/>
    <p:sldId id="2004" r:id="rId209"/>
    <p:sldId id="2006" r:id="rId210"/>
    <p:sldId id="2007" r:id="rId211"/>
    <p:sldId id="2008" r:id="rId212"/>
    <p:sldId id="2009" r:id="rId213"/>
    <p:sldId id="2010" r:id="rId214"/>
    <p:sldId id="2011" r:id="rId215"/>
    <p:sldId id="2012" r:id="rId216"/>
    <p:sldId id="2013" r:id="rId217"/>
    <p:sldId id="2014" r:id="rId218"/>
    <p:sldId id="2015" r:id="rId219"/>
    <p:sldId id="2016" r:id="rId220"/>
    <p:sldId id="2017" r:id="rId221"/>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8000"/>
    <a:srgbClr val="95B3D7"/>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8664" autoAdjust="0"/>
  </p:normalViewPr>
  <p:slideViewPr>
    <p:cSldViewPr>
      <p:cViewPr varScale="1">
        <p:scale>
          <a:sx n="85" d="100"/>
          <a:sy n="85" d="100"/>
        </p:scale>
        <p:origin x="96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tableStyles" Target="tableStyle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3" Type="http://schemas.openxmlformats.org/officeDocument/2006/relationships/customXml" Target="../customXml/item3.xml"/><Relationship Id="rId214" Type="http://schemas.openxmlformats.org/officeDocument/2006/relationships/slide" Target="slides/slide210.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slide" Target="slides/slide216.xml"/><Relationship Id="rId225"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notesMaster" Target="notesMasters/notesMaster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presProps" Target="presProps.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 Type="http://schemas.openxmlformats.org/officeDocument/2006/relationships/customXml" Target="../customXml/item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viewProps" Target="viewProps.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33442-23C9-4468-AC19-95F8404EFE6A}" type="datetimeFigureOut">
              <a:rPr lang="fr-FR" smtClean="0"/>
              <a:t>28/03/2024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BA6C26-DCAF-46AD-8DFE-244ED4B26F66}" type="slidenum">
              <a:rPr lang="fr-FR" smtClean="0"/>
              <a:t>‹#›</a:t>
            </a:fld>
            <a:endParaRPr lang="fr-FR"/>
          </a:p>
        </p:txBody>
      </p:sp>
    </p:spTree>
    <p:extLst>
      <p:ext uri="{BB962C8B-B14F-4D97-AF65-F5344CB8AC3E}">
        <p14:creationId xmlns:p14="http://schemas.microsoft.com/office/powerpoint/2010/main" val="3853215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6254CC53-A3B3-304E-9739-C0B0265D59F3}"/>
              </a:ext>
            </a:extLst>
          </p:cNvPr>
          <p:cNvSpPr>
            <a:spLocks noGrp="1"/>
          </p:cNvSpPr>
          <p:nvPr>
            <p:ph type="dt" sz="quarter" idx="1"/>
          </p:nvPr>
        </p:nvSpPr>
        <p:spPr/>
        <p:txBody>
          <a:bodyPr/>
          <a:lstStyle/>
          <a:p>
            <a:pPr>
              <a:defRPr/>
            </a:pPr>
            <a:fld id="{3C0A975C-8FB4-DA42-9B4D-768AFD1C0859}" type="datetimeFigureOut">
              <a:rPr lang="fr-FR"/>
              <a:pPr>
                <a:defRPr/>
              </a:pPr>
              <a:t>28/03/2024</a:t>
            </a:fld>
            <a:endParaRPr lang="x-none" dirty="0"/>
          </a:p>
        </p:txBody>
      </p:sp>
      <p:sp>
        <p:nvSpPr>
          <p:cNvPr id="10242" name="Espace réservé du numéro de diapositive 6">
            <a:extLst>
              <a:ext uri="{FF2B5EF4-FFF2-40B4-BE49-F238E27FC236}">
                <a16:creationId xmlns:a16="http://schemas.microsoft.com/office/drawing/2014/main" id="{3FF7944D-0AAF-4C47-95F4-74900430A6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6B6F2B6F-0E1A-5C44-BCE3-968376619C31}" type="slidenum">
              <a:rPr lang="fr-FR" altLang="fr-FR" sz="1100" smtClean="0">
                <a:latin typeface="Gill Sans MT" panose="020B0502020104020203" pitchFamily="34" charset="77"/>
                <a:cs typeface="Arial" panose="020B0604020202020204" pitchFamily="34" charset="0"/>
              </a:rPr>
              <a:pPr/>
              <a:t>1</a:t>
            </a:fld>
            <a:endParaRPr lang="fr-FR" altLang="fr-FR" sz="1100" dirty="0">
              <a:latin typeface="Gill Sans MT" panose="020B0502020104020203" pitchFamily="34" charset="77"/>
              <a:cs typeface="Arial" panose="020B0604020202020204" pitchFamily="34" charset="0"/>
            </a:endParaRPr>
          </a:p>
        </p:txBody>
      </p:sp>
      <p:sp>
        <p:nvSpPr>
          <p:cNvPr id="10243" name="Espace réservé de l'image des diapositives 1">
            <a:extLst>
              <a:ext uri="{FF2B5EF4-FFF2-40B4-BE49-F238E27FC236}">
                <a16:creationId xmlns:a16="http://schemas.microsoft.com/office/drawing/2014/main" id="{E232C02B-E552-984C-8EB8-33A1D0879E85}"/>
              </a:ext>
            </a:extLst>
          </p:cNvPr>
          <p:cNvSpPr>
            <a:spLocks noGrp="1" noRot="1" noChangeAspect="1" noTextEdit="1"/>
          </p:cNvSpPr>
          <p:nvPr>
            <p:ph type="sldImg"/>
          </p:nvPr>
        </p:nvSpPr>
        <p:spPr bwMode="auto">
          <a:xfrm>
            <a:off x="1247775" y="1279525"/>
            <a:ext cx="46037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Espace réservé des notes 2">
            <a:extLst>
              <a:ext uri="{FF2B5EF4-FFF2-40B4-BE49-F238E27FC236}">
                <a16:creationId xmlns:a16="http://schemas.microsoft.com/office/drawing/2014/main" id="{57490418-D682-A347-8AF4-220654BFCB43}"/>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0245" name="Espace réservé du numéro de diapositive 3">
            <a:extLst>
              <a:ext uri="{FF2B5EF4-FFF2-40B4-BE49-F238E27FC236}">
                <a16:creationId xmlns:a16="http://schemas.microsoft.com/office/drawing/2014/main" id="{D1F8A291-4C9A-E447-AFDD-0382504FCCD7}"/>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63D2D1C5-BA3B-BD48-BB24-18296967571B}" type="slidenum">
              <a:rPr lang="fr-FR" altLang="fr-FR" sz="1100">
                <a:latin typeface="Gill Sans MT" panose="020B0502020104020203" pitchFamily="34" charset="77"/>
                <a:cs typeface="Arial" panose="020B0604020202020204" pitchFamily="34" charset="0"/>
              </a:rPr>
              <a:pPr algn="r" eaLnBrk="1" hangingPunct="1"/>
              <a:t>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4915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56BA6C26-DCAF-46AD-8DFE-244ED4B26F66}" type="slidenum">
              <a:rPr lang="fr-FR" smtClean="0"/>
              <a:t>30</a:t>
            </a:fld>
            <a:endParaRPr lang="fr-FR"/>
          </a:p>
        </p:txBody>
      </p:sp>
    </p:spTree>
    <p:extLst>
      <p:ext uri="{BB962C8B-B14F-4D97-AF65-F5344CB8AC3E}">
        <p14:creationId xmlns:p14="http://schemas.microsoft.com/office/powerpoint/2010/main" val="199554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68350"/>
            <a:ext cx="51181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33</a:t>
            </a:fld>
            <a:endParaRPr lang="fr-FR" dirty="0"/>
          </a:p>
        </p:txBody>
      </p:sp>
    </p:spTree>
    <p:extLst>
      <p:ext uri="{BB962C8B-B14F-4D97-AF65-F5344CB8AC3E}">
        <p14:creationId xmlns:p14="http://schemas.microsoft.com/office/powerpoint/2010/main" val="2235435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68350"/>
            <a:ext cx="51181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71</a:t>
            </a:fld>
            <a:endParaRPr lang="fr-FR" dirty="0"/>
          </a:p>
        </p:txBody>
      </p:sp>
    </p:spTree>
    <p:extLst>
      <p:ext uri="{BB962C8B-B14F-4D97-AF65-F5344CB8AC3E}">
        <p14:creationId xmlns:p14="http://schemas.microsoft.com/office/powerpoint/2010/main" val="2235435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68350"/>
            <a:ext cx="51181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94</a:t>
            </a:fld>
            <a:endParaRPr lang="fr-FR" dirty="0"/>
          </a:p>
        </p:txBody>
      </p:sp>
    </p:spTree>
    <p:extLst>
      <p:ext uri="{BB962C8B-B14F-4D97-AF65-F5344CB8AC3E}">
        <p14:creationId xmlns:p14="http://schemas.microsoft.com/office/powerpoint/2010/main" val="2235435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68350"/>
            <a:ext cx="51181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125</a:t>
            </a:fld>
            <a:endParaRPr lang="fr-FR" dirty="0"/>
          </a:p>
        </p:txBody>
      </p:sp>
    </p:spTree>
    <p:extLst>
      <p:ext uri="{BB962C8B-B14F-4D97-AF65-F5344CB8AC3E}">
        <p14:creationId xmlns:p14="http://schemas.microsoft.com/office/powerpoint/2010/main" val="223543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séance 3</a:t>
            </a:r>
          </a:p>
          <a:p>
            <a:endParaRPr lang="fr-FR" dirty="0"/>
          </a:p>
        </p:txBody>
      </p:sp>
      <p:sp>
        <p:nvSpPr>
          <p:cNvPr id="4" name="Espace réservé du numéro de diapositive 3"/>
          <p:cNvSpPr>
            <a:spLocks noGrp="1"/>
          </p:cNvSpPr>
          <p:nvPr>
            <p:ph type="sldNum" sz="quarter" idx="10"/>
          </p:nvPr>
        </p:nvSpPr>
        <p:spPr/>
        <p:txBody>
          <a:bodyPr/>
          <a:lstStyle/>
          <a:p>
            <a:fld id="{56BA6C26-DCAF-46AD-8DFE-244ED4B26F66}" type="slidenum">
              <a:rPr lang="fr-FR" smtClean="0"/>
              <a:t>146</a:t>
            </a:fld>
            <a:endParaRPr lang="fr-FR"/>
          </a:p>
        </p:txBody>
      </p:sp>
    </p:spTree>
    <p:extLst>
      <p:ext uri="{BB962C8B-B14F-4D97-AF65-F5344CB8AC3E}">
        <p14:creationId xmlns:p14="http://schemas.microsoft.com/office/powerpoint/2010/main" val="3151104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séance 4</a:t>
            </a:r>
          </a:p>
        </p:txBody>
      </p:sp>
      <p:sp>
        <p:nvSpPr>
          <p:cNvPr id="4" name="Espace réservé du numéro de diapositive 3"/>
          <p:cNvSpPr>
            <a:spLocks noGrp="1"/>
          </p:cNvSpPr>
          <p:nvPr>
            <p:ph type="sldNum" sz="quarter" idx="10"/>
          </p:nvPr>
        </p:nvSpPr>
        <p:spPr/>
        <p:txBody>
          <a:bodyPr/>
          <a:lstStyle/>
          <a:p>
            <a:fld id="{56BA6C26-DCAF-46AD-8DFE-244ED4B26F66}" type="slidenum">
              <a:rPr lang="fr-FR" smtClean="0"/>
              <a:t>160</a:t>
            </a:fld>
            <a:endParaRPr lang="fr-FR"/>
          </a:p>
        </p:txBody>
      </p:sp>
    </p:spTree>
    <p:extLst>
      <p:ext uri="{BB962C8B-B14F-4D97-AF65-F5344CB8AC3E}">
        <p14:creationId xmlns:p14="http://schemas.microsoft.com/office/powerpoint/2010/main" val="1274801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68350"/>
            <a:ext cx="51181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169</a:t>
            </a:fld>
            <a:endParaRPr lang="fr-FR" dirty="0"/>
          </a:p>
        </p:txBody>
      </p:sp>
    </p:spTree>
    <p:extLst>
      <p:ext uri="{BB962C8B-B14F-4D97-AF65-F5344CB8AC3E}">
        <p14:creationId xmlns:p14="http://schemas.microsoft.com/office/powerpoint/2010/main" val="241094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56a2dd6d94_0_4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g256a2dd6d94_0_4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g256a2dd6d94_0_4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195</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6d3e3d572_0_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256d3e3d572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256d3e3d572_0_1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196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C94E4280-C163-BE4D-8923-83306C15F6CD}"/>
              </a:ext>
            </a:extLst>
          </p:cNvPr>
          <p:cNvSpPr>
            <a:spLocks noGrp="1"/>
          </p:cNvSpPr>
          <p:nvPr>
            <p:ph type="dt" sz="quarter" idx="1"/>
          </p:nvPr>
        </p:nvSpPr>
        <p:spPr/>
        <p:txBody>
          <a:bodyPr/>
          <a:lstStyle/>
          <a:p>
            <a:pPr>
              <a:defRPr/>
            </a:pPr>
            <a:fld id="{4BE79701-11F6-1F4F-A8FC-6D7F99E83116}" type="datetimeFigureOut">
              <a:rPr lang="fr-FR"/>
              <a:pPr>
                <a:defRPr/>
              </a:pPr>
              <a:t>28/03/2024</a:t>
            </a:fld>
            <a:endParaRPr lang="x-none" dirty="0"/>
          </a:p>
        </p:txBody>
      </p:sp>
      <p:sp>
        <p:nvSpPr>
          <p:cNvPr id="12290" name="Espace réservé du numéro de diapositive 6">
            <a:extLst>
              <a:ext uri="{FF2B5EF4-FFF2-40B4-BE49-F238E27FC236}">
                <a16:creationId xmlns:a16="http://schemas.microsoft.com/office/drawing/2014/main" id="{F755D0E2-73F9-0944-B978-778B8CB201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A46B3970-6C33-354D-BDBD-1FF646872BC0}" type="slidenum">
              <a:rPr lang="fr-FR" altLang="fr-FR" sz="1100" smtClean="0">
                <a:latin typeface="Gill Sans MT" panose="020B0502020104020203" pitchFamily="34" charset="77"/>
                <a:cs typeface="Arial" panose="020B0604020202020204" pitchFamily="34" charset="0"/>
              </a:rPr>
              <a:pPr/>
              <a:t>2</a:t>
            </a:fld>
            <a:endParaRPr lang="fr-FR" altLang="fr-FR" sz="1100" dirty="0">
              <a:latin typeface="Gill Sans MT" panose="020B0502020104020203" pitchFamily="34" charset="77"/>
              <a:cs typeface="Arial" panose="020B0604020202020204" pitchFamily="34" charset="0"/>
            </a:endParaRPr>
          </a:p>
        </p:txBody>
      </p:sp>
      <p:sp>
        <p:nvSpPr>
          <p:cNvPr id="12291" name="Espace réservé de l'image des diapositives 1">
            <a:extLst>
              <a:ext uri="{FF2B5EF4-FFF2-40B4-BE49-F238E27FC236}">
                <a16:creationId xmlns:a16="http://schemas.microsoft.com/office/drawing/2014/main" id="{47E0508F-7AF7-AE44-B6AC-E27120C270A1}"/>
              </a:ext>
            </a:extLst>
          </p:cNvPr>
          <p:cNvSpPr>
            <a:spLocks noGrp="1" noRot="1" noChangeAspect="1" noTextEdit="1"/>
          </p:cNvSpPr>
          <p:nvPr>
            <p:ph type="sldImg"/>
          </p:nvPr>
        </p:nvSpPr>
        <p:spPr bwMode="auto">
          <a:xfrm>
            <a:off x="1247775" y="1279525"/>
            <a:ext cx="46037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Espace réservé des notes 2">
            <a:extLst>
              <a:ext uri="{FF2B5EF4-FFF2-40B4-BE49-F238E27FC236}">
                <a16:creationId xmlns:a16="http://schemas.microsoft.com/office/drawing/2014/main" id="{12BA9E12-3E71-9A49-B474-2C3C17E8E11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2293" name="Espace réservé du numéro de diapositive 3">
            <a:extLst>
              <a:ext uri="{FF2B5EF4-FFF2-40B4-BE49-F238E27FC236}">
                <a16:creationId xmlns:a16="http://schemas.microsoft.com/office/drawing/2014/main" id="{2E54266E-2349-D946-AF6F-9EE1B2BD00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02FEF2A-BF4F-EA47-B276-3E1F4B90D793}" type="slidenum">
              <a:rPr lang="fr-FR" altLang="fr-FR" sz="1100">
                <a:latin typeface="Gill Sans MT" panose="020B0502020104020203" pitchFamily="34" charset="77"/>
                <a:cs typeface="Arial" panose="020B0604020202020204" pitchFamily="34" charset="0"/>
              </a:rPr>
              <a:pPr algn="r" eaLnBrk="1" hangingPunct="1"/>
              <a:t>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28870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6d3e3d572_0_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256d3e3d572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256d3e3d572_0_1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203</a:t>
            </a:fld>
            <a:endParaRPr/>
          </a:p>
        </p:txBody>
      </p:sp>
    </p:spTree>
    <p:extLst>
      <p:ext uri="{BB962C8B-B14F-4D97-AF65-F5344CB8AC3E}">
        <p14:creationId xmlns:p14="http://schemas.microsoft.com/office/powerpoint/2010/main" val="3671810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68350"/>
            <a:ext cx="51181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206</a:t>
            </a:fld>
            <a:endParaRPr lang="fr-FR" dirty="0"/>
          </a:p>
        </p:txBody>
      </p:sp>
    </p:spTree>
    <p:extLst>
      <p:ext uri="{BB962C8B-B14F-4D97-AF65-F5344CB8AC3E}">
        <p14:creationId xmlns:p14="http://schemas.microsoft.com/office/powerpoint/2010/main" val="119417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BC50F87-0A64-4D4E-A98E-119E05E9CFB5}"/>
              </a:ext>
            </a:extLst>
          </p:cNvPr>
          <p:cNvSpPr>
            <a:spLocks noGrp="1"/>
          </p:cNvSpPr>
          <p:nvPr>
            <p:ph type="dt" sz="quarter" idx="1"/>
          </p:nvPr>
        </p:nvSpPr>
        <p:spPr/>
        <p:txBody>
          <a:bodyPr/>
          <a:lstStyle/>
          <a:p>
            <a:pPr>
              <a:defRPr/>
            </a:pPr>
            <a:fld id="{574A1AE8-F8C0-6E4C-B23B-F2CF66F0DDC4}" type="datetimeFigureOut">
              <a:rPr lang="fr-FR"/>
              <a:pPr>
                <a:defRPr/>
              </a:pPr>
              <a:t>28/03/2024</a:t>
            </a:fld>
            <a:endParaRPr lang="x-none" dirty="0"/>
          </a:p>
        </p:txBody>
      </p:sp>
      <p:sp>
        <p:nvSpPr>
          <p:cNvPr id="14338" name="Espace réservé du numéro de diapositive 6">
            <a:extLst>
              <a:ext uri="{FF2B5EF4-FFF2-40B4-BE49-F238E27FC236}">
                <a16:creationId xmlns:a16="http://schemas.microsoft.com/office/drawing/2014/main" id="{F9E8D056-2C8F-7F41-8474-85A55E99B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34768BE2-A6F8-C24A-A82A-4F15ECB2DF0E}" type="slidenum">
              <a:rPr lang="fr-FR" altLang="fr-FR" sz="1100" smtClean="0">
                <a:latin typeface="Gill Sans MT" panose="020B0502020104020203" pitchFamily="34" charset="77"/>
                <a:cs typeface="Arial" panose="020B0604020202020204" pitchFamily="34" charset="0"/>
              </a:rPr>
              <a:pPr/>
              <a:t>3</a:t>
            </a:fld>
            <a:endParaRPr lang="fr-FR" altLang="fr-FR" sz="1100" dirty="0">
              <a:latin typeface="Gill Sans MT" panose="020B0502020104020203" pitchFamily="34" charset="77"/>
              <a:cs typeface="Arial" panose="020B0604020202020204" pitchFamily="34" charset="0"/>
            </a:endParaRPr>
          </a:p>
        </p:txBody>
      </p:sp>
      <p:sp>
        <p:nvSpPr>
          <p:cNvPr id="14339" name="Espace réservé de l'image des diapositives 1">
            <a:extLst>
              <a:ext uri="{FF2B5EF4-FFF2-40B4-BE49-F238E27FC236}">
                <a16:creationId xmlns:a16="http://schemas.microsoft.com/office/drawing/2014/main" id="{58638ECC-A81F-D14A-8FFC-5EF54990D04E}"/>
              </a:ext>
            </a:extLst>
          </p:cNvPr>
          <p:cNvSpPr>
            <a:spLocks noGrp="1" noRot="1" noChangeAspect="1" noTextEdit="1"/>
          </p:cNvSpPr>
          <p:nvPr>
            <p:ph type="sldImg"/>
          </p:nvPr>
        </p:nvSpPr>
        <p:spPr bwMode="auto">
          <a:xfrm>
            <a:off x="1247775" y="1279525"/>
            <a:ext cx="46037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Espace réservé des notes 2">
            <a:extLst>
              <a:ext uri="{FF2B5EF4-FFF2-40B4-BE49-F238E27FC236}">
                <a16:creationId xmlns:a16="http://schemas.microsoft.com/office/drawing/2014/main" id="{DDBA986B-79B0-4642-B013-76B66A59CF39}"/>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4341" name="Espace réservé du numéro de diapositive 3">
            <a:extLst>
              <a:ext uri="{FF2B5EF4-FFF2-40B4-BE49-F238E27FC236}">
                <a16:creationId xmlns:a16="http://schemas.microsoft.com/office/drawing/2014/main" id="{7AF4E074-7A74-8149-9D3B-5A8FA8D08B8C}"/>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839853C-68B1-054E-91BF-A2FC83B50909}" type="slidenum">
              <a:rPr lang="fr-FR" altLang="fr-FR" sz="1100">
                <a:latin typeface="Gill Sans MT" panose="020B0502020104020203" pitchFamily="34" charset="77"/>
                <a:cs typeface="Arial" panose="020B0604020202020204" pitchFamily="34" charset="0"/>
              </a:rPr>
              <a:pPr algn="r" eaLnBrk="1" hangingPunct="1"/>
              <a:t>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6674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7A2CE79D-0E60-D842-B669-CAF0CF478BE7}"/>
              </a:ext>
            </a:extLst>
          </p:cNvPr>
          <p:cNvSpPr>
            <a:spLocks noGrp="1"/>
          </p:cNvSpPr>
          <p:nvPr>
            <p:ph type="dt" sz="quarter" idx="1"/>
          </p:nvPr>
        </p:nvSpPr>
        <p:spPr/>
        <p:txBody>
          <a:bodyPr/>
          <a:lstStyle/>
          <a:p>
            <a:pPr>
              <a:defRPr/>
            </a:pPr>
            <a:fld id="{E5155258-5AE8-334A-A844-A33C1233B8E8}" type="datetimeFigureOut">
              <a:rPr lang="fr-FR"/>
              <a:pPr>
                <a:defRPr/>
              </a:pPr>
              <a:t>28/03/2024</a:t>
            </a:fld>
            <a:endParaRPr lang="x-none" dirty="0"/>
          </a:p>
        </p:txBody>
      </p:sp>
      <p:sp>
        <p:nvSpPr>
          <p:cNvPr id="16386" name="Espace réservé du numéro de diapositive 6">
            <a:extLst>
              <a:ext uri="{FF2B5EF4-FFF2-40B4-BE49-F238E27FC236}">
                <a16:creationId xmlns:a16="http://schemas.microsoft.com/office/drawing/2014/main" id="{82A92FE3-4838-464C-84EA-ECBD0DD20B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A3FD823-7C87-2348-A2CF-6861DE91D704}" type="slidenum">
              <a:rPr lang="fr-FR" altLang="fr-FR" sz="1100" smtClean="0">
                <a:latin typeface="Gill Sans MT" panose="020B0502020104020203" pitchFamily="34" charset="77"/>
                <a:cs typeface="Arial" panose="020B0604020202020204" pitchFamily="34" charset="0"/>
              </a:rPr>
              <a:pPr/>
              <a:t>4</a:t>
            </a:fld>
            <a:endParaRPr lang="fr-FR" altLang="fr-FR" sz="1100" dirty="0">
              <a:latin typeface="Gill Sans MT" panose="020B0502020104020203" pitchFamily="34" charset="77"/>
              <a:cs typeface="Arial" panose="020B0604020202020204" pitchFamily="34" charset="0"/>
            </a:endParaRPr>
          </a:p>
        </p:txBody>
      </p:sp>
      <p:sp>
        <p:nvSpPr>
          <p:cNvPr id="16387" name="Espace réservé de l'image des diapositives 1">
            <a:extLst>
              <a:ext uri="{FF2B5EF4-FFF2-40B4-BE49-F238E27FC236}">
                <a16:creationId xmlns:a16="http://schemas.microsoft.com/office/drawing/2014/main" id="{237785D2-7D71-AC4B-9C64-1E3C542642B6}"/>
              </a:ext>
            </a:extLst>
          </p:cNvPr>
          <p:cNvSpPr>
            <a:spLocks noGrp="1" noRot="1" noChangeAspect="1" noTextEdit="1"/>
          </p:cNvSpPr>
          <p:nvPr>
            <p:ph type="sldImg"/>
          </p:nvPr>
        </p:nvSpPr>
        <p:spPr bwMode="auto">
          <a:xfrm>
            <a:off x="1247775" y="1279525"/>
            <a:ext cx="46037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Espace réservé des notes 2">
            <a:extLst>
              <a:ext uri="{FF2B5EF4-FFF2-40B4-BE49-F238E27FC236}">
                <a16:creationId xmlns:a16="http://schemas.microsoft.com/office/drawing/2014/main" id="{942FED11-9F70-194C-A429-E5B9BAB02CC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6389" name="Espace réservé du numéro de diapositive 3">
            <a:extLst>
              <a:ext uri="{FF2B5EF4-FFF2-40B4-BE49-F238E27FC236}">
                <a16:creationId xmlns:a16="http://schemas.microsoft.com/office/drawing/2014/main" id="{35002897-DE82-B14A-A7E2-BEF5973DDDA9}"/>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F6BFA294-8CBE-3142-B1F3-346F4A7CC57C}" type="slidenum">
              <a:rPr lang="fr-FR" altLang="fr-FR" sz="1100">
                <a:latin typeface="Gill Sans MT" panose="020B0502020104020203" pitchFamily="34" charset="77"/>
                <a:cs typeface="Arial" panose="020B0604020202020204" pitchFamily="34" charset="0"/>
              </a:rPr>
              <a:pPr algn="r" eaLnBrk="1" hangingPunct="1"/>
              <a:t>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78039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28/03/2024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1247775" y="1279525"/>
            <a:ext cx="46037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25293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4099641-81E3-714D-82DF-744639D9943F}"/>
              </a:ext>
            </a:extLst>
          </p:cNvPr>
          <p:cNvSpPr>
            <a:spLocks noGrp="1"/>
          </p:cNvSpPr>
          <p:nvPr>
            <p:ph type="dt" sz="quarter" idx="1"/>
          </p:nvPr>
        </p:nvSpPr>
        <p:spPr/>
        <p:txBody>
          <a:bodyPr/>
          <a:lstStyle/>
          <a:p>
            <a:pPr>
              <a:defRPr/>
            </a:pPr>
            <a:fld id="{01F6C656-EA52-2E45-9826-AED45B0BF51E}" type="datetimeFigureOut">
              <a:rPr lang="fr-FR"/>
              <a:pPr>
                <a:defRPr/>
              </a:pPr>
              <a:t>28/03/2024</a:t>
            </a:fld>
            <a:endParaRPr lang="x-none" dirty="0"/>
          </a:p>
        </p:txBody>
      </p:sp>
      <p:sp>
        <p:nvSpPr>
          <p:cNvPr id="18434" name="Espace réservé du numéro de diapositive 6">
            <a:extLst>
              <a:ext uri="{FF2B5EF4-FFF2-40B4-BE49-F238E27FC236}">
                <a16:creationId xmlns:a16="http://schemas.microsoft.com/office/drawing/2014/main" id="{33AB8BB0-5764-5E4C-B6E4-4A70A2E767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A869734-4F8A-0F4C-A700-8E6E91150042}" type="slidenum">
              <a:rPr lang="fr-FR" altLang="fr-FR" sz="1100" smtClean="0">
                <a:latin typeface="Gill Sans MT" panose="020B0502020104020203" pitchFamily="34" charset="77"/>
                <a:cs typeface="Arial" panose="020B0604020202020204" pitchFamily="34" charset="0"/>
              </a:rPr>
              <a:pPr/>
              <a:t>6</a:t>
            </a:fld>
            <a:endParaRPr lang="fr-FR" altLang="fr-FR" sz="1100" dirty="0">
              <a:latin typeface="Gill Sans MT" panose="020B0502020104020203" pitchFamily="34" charset="77"/>
              <a:cs typeface="Arial" panose="020B0604020202020204" pitchFamily="34" charset="0"/>
            </a:endParaRPr>
          </a:p>
        </p:txBody>
      </p:sp>
      <p:sp>
        <p:nvSpPr>
          <p:cNvPr id="18435" name="Espace réservé de l'image des diapositives 1">
            <a:extLst>
              <a:ext uri="{FF2B5EF4-FFF2-40B4-BE49-F238E27FC236}">
                <a16:creationId xmlns:a16="http://schemas.microsoft.com/office/drawing/2014/main" id="{04E5A376-1A33-EA47-A362-F1DC62A81AA0}"/>
              </a:ext>
            </a:extLst>
          </p:cNvPr>
          <p:cNvSpPr>
            <a:spLocks noGrp="1" noRot="1" noChangeAspect="1" noTextEdit="1"/>
          </p:cNvSpPr>
          <p:nvPr>
            <p:ph type="sldImg"/>
          </p:nvPr>
        </p:nvSpPr>
        <p:spPr bwMode="auto">
          <a:xfrm>
            <a:off x="1247775" y="1279525"/>
            <a:ext cx="46037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Espace réservé des notes 2">
            <a:extLst>
              <a:ext uri="{FF2B5EF4-FFF2-40B4-BE49-F238E27FC236}">
                <a16:creationId xmlns:a16="http://schemas.microsoft.com/office/drawing/2014/main" id="{E5264B37-C8BD-604D-8772-0C96562286D7}"/>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8437" name="Espace réservé du numéro de diapositive 3">
            <a:extLst>
              <a:ext uri="{FF2B5EF4-FFF2-40B4-BE49-F238E27FC236}">
                <a16:creationId xmlns:a16="http://schemas.microsoft.com/office/drawing/2014/main" id="{97E6F1A0-1AA4-5649-83F0-C460F5E04321}"/>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2C145FB1-9253-C34D-B0DA-CB9169802026}" type="slidenum">
              <a:rPr lang="fr-FR" altLang="fr-FR" sz="1100">
                <a:latin typeface="Gill Sans MT" panose="020B0502020104020203" pitchFamily="34" charset="77"/>
                <a:cs typeface="Arial" panose="020B0604020202020204" pitchFamily="34" charset="0"/>
              </a:rPr>
              <a:pPr algn="r" eaLnBrk="1" hangingPunct="1"/>
              <a:t>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2010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845DF78-EEE3-7A40-B15A-9F6AD971EB65}"/>
              </a:ext>
            </a:extLst>
          </p:cNvPr>
          <p:cNvSpPr>
            <a:spLocks noGrp="1"/>
          </p:cNvSpPr>
          <p:nvPr>
            <p:ph type="dt" sz="quarter" idx="1"/>
          </p:nvPr>
        </p:nvSpPr>
        <p:spPr/>
        <p:txBody>
          <a:bodyPr/>
          <a:lstStyle/>
          <a:p>
            <a:pPr>
              <a:defRPr/>
            </a:pPr>
            <a:fld id="{AA23B5E2-D434-4842-AF08-B37436AE49E9}" type="datetimeFigureOut">
              <a:rPr lang="fr-FR"/>
              <a:pPr>
                <a:defRPr/>
              </a:pPr>
              <a:t>28/03/2024</a:t>
            </a:fld>
            <a:endParaRPr lang="x-none" dirty="0"/>
          </a:p>
        </p:txBody>
      </p:sp>
      <p:sp>
        <p:nvSpPr>
          <p:cNvPr id="20482" name="Espace réservé du numéro de diapositive 6">
            <a:extLst>
              <a:ext uri="{FF2B5EF4-FFF2-40B4-BE49-F238E27FC236}">
                <a16:creationId xmlns:a16="http://schemas.microsoft.com/office/drawing/2014/main" id="{D5860ABF-E02C-3B44-9A56-3CDB01121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2C1563C-839B-FB47-9A6E-D9671CBAD183}" type="slidenum">
              <a:rPr lang="fr-FR" altLang="fr-FR" sz="1100" smtClean="0">
                <a:latin typeface="Gill Sans MT" panose="020B0502020104020203" pitchFamily="34" charset="77"/>
                <a:cs typeface="Arial" panose="020B0604020202020204" pitchFamily="34" charset="0"/>
              </a:rPr>
              <a:pPr/>
              <a:t>7</a:t>
            </a:fld>
            <a:endParaRPr lang="fr-FR" altLang="fr-FR" sz="1100" dirty="0">
              <a:latin typeface="Gill Sans MT" panose="020B0502020104020203" pitchFamily="34" charset="77"/>
              <a:cs typeface="Arial" panose="020B0604020202020204" pitchFamily="34" charset="0"/>
            </a:endParaRPr>
          </a:p>
        </p:txBody>
      </p:sp>
      <p:sp>
        <p:nvSpPr>
          <p:cNvPr id="20483" name="Espace réservé de l'image des diapositives 1">
            <a:extLst>
              <a:ext uri="{FF2B5EF4-FFF2-40B4-BE49-F238E27FC236}">
                <a16:creationId xmlns:a16="http://schemas.microsoft.com/office/drawing/2014/main" id="{0987E4F6-70AA-2F45-B604-CFF1F798A1B5}"/>
              </a:ext>
            </a:extLst>
          </p:cNvPr>
          <p:cNvSpPr>
            <a:spLocks noGrp="1" noRot="1" noChangeAspect="1" noTextEdit="1"/>
          </p:cNvSpPr>
          <p:nvPr>
            <p:ph type="sldImg"/>
          </p:nvPr>
        </p:nvSpPr>
        <p:spPr bwMode="auto">
          <a:xfrm>
            <a:off x="1247775" y="1279525"/>
            <a:ext cx="46037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Espace réservé des notes 2">
            <a:extLst>
              <a:ext uri="{FF2B5EF4-FFF2-40B4-BE49-F238E27FC236}">
                <a16:creationId xmlns:a16="http://schemas.microsoft.com/office/drawing/2014/main" id="{A50DBA28-3E14-6743-808D-369422A14E1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0485" name="Espace réservé du numéro de diapositive 3">
            <a:extLst>
              <a:ext uri="{FF2B5EF4-FFF2-40B4-BE49-F238E27FC236}">
                <a16:creationId xmlns:a16="http://schemas.microsoft.com/office/drawing/2014/main" id="{E124E95C-5D8F-E045-B463-1FB5DD420218}"/>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E5F2CBD4-9F15-A348-93A8-71E320C98067}" type="slidenum">
              <a:rPr lang="fr-FR" altLang="fr-FR" sz="1100">
                <a:latin typeface="Gill Sans MT" panose="020B0502020104020203" pitchFamily="34" charset="77"/>
                <a:cs typeface="Arial" panose="020B0604020202020204" pitchFamily="34" charset="0"/>
              </a:rPr>
              <a:pPr algn="r" eaLnBrk="1" hangingPunct="1"/>
              <a:t>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35024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845DF78-EEE3-7A40-B15A-9F6AD971EB65}"/>
              </a:ext>
            </a:extLst>
          </p:cNvPr>
          <p:cNvSpPr>
            <a:spLocks noGrp="1"/>
          </p:cNvSpPr>
          <p:nvPr>
            <p:ph type="dt" sz="quarter" idx="1"/>
          </p:nvPr>
        </p:nvSpPr>
        <p:spPr/>
        <p:txBody>
          <a:bodyPr/>
          <a:lstStyle/>
          <a:p>
            <a:pPr>
              <a:defRPr/>
            </a:pPr>
            <a:fld id="{AA23B5E2-D434-4842-AF08-B37436AE49E9}" type="datetimeFigureOut">
              <a:rPr lang="fr-FR"/>
              <a:pPr>
                <a:defRPr/>
              </a:pPr>
              <a:t>28/03/2024</a:t>
            </a:fld>
            <a:endParaRPr lang="x-none" dirty="0"/>
          </a:p>
        </p:txBody>
      </p:sp>
      <p:sp>
        <p:nvSpPr>
          <p:cNvPr id="20482" name="Espace réservé du numéro de diapositive 6">
            <a:extLst>
              <a:ext uri="{FF2B5EF4-FFF2-40B4-BE49-F238E27FC236}">
                <a16:creationId xmlns:a16="http://schemas.microsoft.com/office/drawing/2014/main" id="{D5860ABF-E02C-3B44-9A56-3CDB01121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2C1563C-839B-FB47-9A6E-D9671CBAD183}" type="slidenum">
              <a:rPr lang="fr-FR" altLang="fr-FR" sz="1100" smtClean="0">
                <a:latin typeface="Gill Sans MT" panose="020B0502020104020203" pitchFamily="34" charset="77"/>
                <a:cs typeface="Arial" panose="020B0604020202020204" pitchFamily="34" charset="0"/>
              </a:rPr>
              <a:pPr/>
              <a:t>8</a:t>
            </a:fld>
            <a:endParaRPr lang="fr-FR" altLang="fr-FR" sz="1100" dirty="0">
              <a:latin typeface="Gill Sans MT" panose="020B0502020104020203" pitchFamily="34" charset="77"/>
              <a:cs typeface="Arial" panose="020B0604020202020204" pitchFamily="34" charset="0"/>
            </a:endParaRPr>
          </a:p>
        </p:txBody>
      </p:sp>
      <p:sp>
        <p:nvSpPr>
          <p:cNvPr id="20483" name="Espace réservé de l'image des diapositives 1">
            <a:extLst>
              <a:ext uri="{FF2B5EF4-FFF2-40B4-BE49-F238E27FC236}">
                <a16:creationId xmlns:a16="http://schemas.microsoft.com/office/drawing/2014/main" id="{0987E4F6-70AA-2F45-B604-CFF1F798A1B5}"/>
              </a:ext>
            </a:extLst>
          </p:cNvPr>
          <p:cNvSpPr>
            <a:spLocks noGrp="1" noRot="1" noChangeAspect="1" noTextEdit="1"/>
          </p:cNvSpPr>
          <p:nvPr>
            <p:ph type="sldImg"/>
          </p:nvPr>
        </p:nvSpPr>
        <p:spPr bwMode="auto">
          <a:xfrm>
            <a:off x="1247775" y="1279525"/>
            <a:ext cx="46037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Espace réservé des notes 2">
            <a:extLst>
              <a:ext uri="{FF2B5EF4-FFF2-40B4-BE49-F238E27FC236}">
                <a16:creationId xmlns:a16="http://schemas.microsoft.com/office/drawing/2014/main" id="{A50DBA28-3E14-6743-808D-369422A14E1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0485" name="Espace réservé du numéro de diapositive 3">
            <a:extLst>
              <a:ext uri="{FF2B5EF4-FFF2-40B4-BE49-F238E27FC236}">
                <a16:creationId xmlns:a16="http://schemas.microsoft.com/office/drawing/2014/main" id="{E124E95C-5D8F-E045-B463-1FB5DD420218}"/>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E5F2CBD4-9F15-A348-93A8-71E320C98067}" type="slidenum">
              <a:rPr lang="fr-FR" altLang="fr-FR" sz="1100">
                <a:latin typeface="Gill Sans MT" panose="020B0502020104020203" pitchFamily="34" charset="77"/>
                <a:cs typeface="Arial" panose="020B0604020202020204" pitchFamily="34" charset="0"/>
              </a:rPr>
              <a:pPr algn="r" eaLnBrk="1" hangingPunct="1"/>
              <a:t>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22964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séance</a:t>
            </a:r>
            <a:r>
              <a:rPr lang="fr-FR" baseline="0" dirty="0"/>
              <a:t> 1</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56BA6C26-DCAF-46AD-8DFE-244ED4B26F66}" type="slidenum">
              <a:rPr lang="fr-FR" smtClean="0"/>
              <a:t>11</a:t>
            </a:fld>
            <a:endParaRPr lang="fr-FR"/>
          </a:p>
        </p:txBody>
      </p:sp>
    </p:spTree>
    <p:extLst>
      <p:ext uri="{BB962C8B-B14F-4D97-AF65-F5344CB8AC3E}">
        <p14:creationId xmlns:p14="http://schemas.microsoft.com/office/powerpoint/2010/main" val="2214573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694417" y="52342"/>
            <a:ext cx="8229600" cy="495006"/>
          </a:xfrm>
          <a:prstGeom prst="rect">
            <a:avLst/>
          </a:prstGeom>
        </p:spPr>
        <p:txBody>
          <a:bodyPr>
            <a:noAutofit/>
          </a:bodyPr>
          <a:lstStyle>
            <a:lvl1pPr algn="r">
              <a:defRPr sz="2619" b="1" i="0">
                <a:latin typeface="Gill Sans MT" panose="020B0502020104020203" pitchFamily="34" charset="77"/>
              </a:defRPr>
            </a:lvl1pPr>
          </a:lstStyle>
          <a:p>
            <a:r>
              <a:rPr lang="en-US"/>
              <a:t>Click to edit Master title style</a:t>
            </a:r>
            <a:endParaRPr lang="fr-FR" dirty="0"/>
          </a:p>
        </p:txBody>
      </p:sp>
      <p:sp>
        <p:nvSpPr>
          <p:cNvPr id="8" name="Espace réservé du contenu 2"/>
          <p:cNvSpPr>
            <a:spLocks noGrp="1"/>
          </p:cNvSpPr>
          <p:nvPr>
            <p:ph idx="1"/>
          </p:nvPr>
        </p:nvSpPr>
        <p:spPr>
          <a:xfrm>
            <a:off x="195728" y="909614"/>
            <a:ext cx="8752115" cy="5513448"/>
          </a:xfrm>
          <a:prstGeom prst="rect">
            <a:avLst/>
          </a:prstGeom>
        </p:spPr>
        <p:txBody>
          <a:bodyPr lIns="36000" tIns="36000" rIns="36000" bIns="36000">
            <a:noAutofit/>
          </a:bodyPr>
          <a:lstStyle>
            <a:lvl1pPr marL="391501" indent="-391501">
              <a:buClr>
                <a:schemeClr val="accent5">
                  <a:lumMod val="50000"/>
                </a:schemeClr>
              </a:buClr>
              <a:buFont typeface="Webdings" panose="05030102010509060703" pitchFamily="18" charset="2"/>
              <a:buChar char="&lt;"/>
              <a:defRPr sz="1920" b="0" i="0">
                <a:latin typeface="Gill Sans MT" panose="020B0502020104020203" pitchFamily="34" charset="77"/>
              </a:defRPr>
            </a:lvl1pPr>
            <a:lvl2pPr marL="802083" indent="-397015">
              <a:buClr>
                <a:srgbClr val="C00000"/>
              </a:buClr>
              <a:buFont typeface="Wingdings" panose="05000000000000000000" pitchFamily="2" charset="2"/>
              <a:buChar char="q"/>
              <a:defRPr sz="1746" b="0" i="0">
                <a:latin typeface="Gill Sans MT" panose="020B0502020104020203" pitchFamily="34" charset="77"/>
              </a:defRPr>
            </a:lvl2pPr>
            <a:lvl3pPr>
              <a:defRPr sz="1737" b="0" i="0">
                <a:latin typeface="Gill Sans MT" panose="020B0502020104020203" pitchFamily="34" charset="77"/>
              </a:defRPr>
            </a:lvl3pPr>
            <a:lvl4pPr>
              <a:defRPr sz="1563" b="0" i="0">
                <a:latin typeface="Gill Sans MT" panose="020B0502020104020203" pitchFamily="34" charset="77"/>
              </a:defRPr>
            </a:lvl4pPr>
            <a:lvl5pPr marL="1822808" indent="-202534">
              <a:buFont typeface="Wingdings" panose="05000000000000000000" pitchFamily="2" charset="2"/>
              <a:buChar char="v"/>
              <a:defRPr sz="1390" b="0" i="0">
                <a:latin typeface="Gill Sans MT" panose="020B0502020104020203"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2" name="Rectangle 11">
            <a:extLst>
              <a:ext uri="{FF2B5EF4-FFF2-40B4-BE49-F238E27FC236}">
                <a16:creationId xmlns:a16="http://schemas.microsoft.com/office/drawing/2014/main" id="{B18D8FFF-08FB-2B40-A124-5ED09C5658FD}"/>
              </a:ext>
            </a:extLst>
          </p:cNvPr>
          <p:cNvSpPr/>
          <p:nvPr/>
        </p:nvSpPr>
        <p:spPr>
          <a:xfrm>
            <a:off x="1148057" y="615118"/>
            <a:ext cx="7775959" cy="7033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8624068" y="6493043"/>
            <a:ext cx="522540" cy="365125"/>
          </a:xfrm>
          <a:prstGeom prst="rect">
            <a:avLst/>
          </a:prstGeom>
        </p:spPr>
        <p:txBody>
          <a:bodyPr/>
          <a:lstStyle>
            <a:lvl1pPr algn="ctr">
              <a:defRPr b="0" i="0">
                <a:solidFill>
                  <a:schemeClr val="tx1"/>
                </a:solidFill>
                <a:latin typeface="Gill Sans MT" panose="020B0502020104020203" pitchFamily="34" charset="77"/>
              </a:defRPr>
            </a:lvl1pPr>
          </a:lstStyle>
          <a:p>
            <a:fld id="{5744759D-0EFF-4FB2-9CCE-04E00944F0FE}" type="slidenum">
              <a:rPr lang="en-US" smtClean="0"/>
              <a:pPr/>
              <a:t>‹#›</a:t>
            </a:fld>
            <a:endParaRPr lang="en-US"/>
          </a:p>
        </p:txBody>
      </p:sp>
      <p:pic>
        <p:nvPicPr>
          <p:cNvPr id="10" name="Image 9">
            <a:extLst>
              <a:ext uri="{FF2B5EF4-FFF2-40B4-BE49-F238E27FC236}">
                <a16:creationId xmlns:a16="http://schemas.microsoft.com/office/drawing/2014/main" id="{985E2C2D-C30D-914F-A5C6-34C251B71B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99" y="429129"/>
            <a:ext cx="736699" cy="397031"/>
          </a:xfrm>
          <a:prstGeom prst="rect">
            <a:avLst/>
          </a:prstGeom>
        </p:spPr>
      </p:pic>
    </p:spTree>
    <p:extLst>
      <p:ext uri="{BB962C8B-B14F-4D97-AF65-F5344CB8AC3E}">
        <p14:creationId xmlns:p14="http://schemas.microsoft.com/office/powerpoint/2010/main" val="10821415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94417" y="41789"/>
            <a:ext cx="8229600" cy="495006"/>
          </a:xfrm>
          <a:prstGeom prst="rect">
            <a:avLst/>
          </a:prstGeom>
        </p:spPr>
        <p:txBody>
          <a:bodyPr>
            <a:noAutofit/>
          </a:bodyPr>
          <a:lstStyle>
            <a:lvl1pPr algn="r">
              <a:defRPr sz="2619" b="1" i="0">
                <a:latin typeface="Gill Sans MT" panose="020B0502020104020203" pitchFamily="34" charset="77"/>
              </a:defRPr>
            </a:lvl1pPr>
          </a:lstStyle>
          <a:p>
            <a:r>
              <a:rPr lang="en-US"/>
              <a:t>Click to edit Master title style</a:t>
            </a:r>
            <a:endParaRPr lang="fr-FR" dirty="0"/>
          </a:p>
        </p:txBody>
      </p:sp>
      <p:sp>
        <p:nvSpPr>
          <p:cNvPr id="3" name="Espace réservé du contenu 2"/>
          <p:cNvSpPr>
            <a:spLocks noGrp="1"/>
          </p:cNvSpPr>
          <p:nvPr>
            <p:ph idx="1"/>
          </p:nvPr>
        </p:nvSpPr>
        <p:spPr>
          <a:xfrm>
            <a:off x="195728" y="909614"/>
            <a:ext cx="8752115" cy="5513448"/>
          </a:xfrm>
          <a:prstGeom prst="rect">
            <a:avLst/>
          </a:prstGeom>
        </p:spPr>
        <p:txBody>
          <a:bodyPr lIns="36000" tIns="36000" rIns="36000" bIns="36000">
            <a:noAutofit/>
          </a:bodyPr>
          <a:lstStyle>
            <a:lvl1pPr marL="391501" indent="-391501">
              <a:buClr>
                <a:schemeClr val="accent5">
                  <a:lumMod val="50000"/>
                </a:schemeClr>
              </a:buClr>
              <a:buFont typeface="Webdings" panose="05030102010509060703" pitchFamily="18" charset="2"/>
              <a:buChar char="&lt;"/>
              <a:defRPr sz="1920" b="0" i="0">
                <a:latin typeface="Gill Sans MT" panose="020B0502020104020203" pitchFamily="34" charset="77"/>
              </a:defRPr>
            </a:lvl1pPr>
            <a:lvl2pPr marL="802083" indent="-397015">
              <a:buClr>
                <a:srgbClr val="C00000"/>
              </a:buClr>
              <a:buFont typeface="Wingdings" panose="05000000000000000000" pitchFamily="2" charset="2"/>
              <a:buChar char="q"/>
              <a:defRPr sz="1746" b="0" i="0">
                <a:latin typeface="Gill Sans MT" panose="020B0502020104020203" pitchFamily="34" charset="77"/>
              </a:defRPr>
            </a:lvl2pPr>
            <a:lvl3pPr>
              <a:defRPr sz="1659" b="0" i="0">
                <a:latin typeface="Gill Sans MT" panose="020B0502020104020203" pitchFamily="34" charset="77"/>
              </a:defRPr>
            </a:lvl3pPr>
            <a:lvl4pPr>
              <a:defRPr sz="1571" b="0" i="0">
                <a:latin typeface="Gill Sans MT" panose="020B0502020104020203" pitchFamily="34" charset="77"/>
              </a:defRPr>
            </a:lvl4pPr>
            <a:lvl5pPr marL="1822808" indent="-202534">
              <a:buFont typeface="Wingdings" panose="05000000000000000000" pitchFamily="2" charset="2"/>
              <a:buChar char="v"/>
              <a:defRPr sz="1390" b="0" i="0">
                <a:latin typeface="Gill Sans MT" panose="020B0502020104020203"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Espace réservé du numéro de diapositive 5"/>
          <p:cNvSpPr>
            <a:spLocks noGrp="1"/>
          </p:cNvSpPr>
          <p:nvPr>
            <p:ph type="sldNum" sz="quarter" idx="12"/>
          </p:nvPr>
        </p:nvSpPr>
        <p:spPr>
          <a:xfrm>
            <a:off x="8624068" y="6493043"/>
            <a:ext cx="522540" cy="365125"/>
          </a:xfrm>
          <a:prstGeom prst="rect">
            <a:avLst/>
          </a:prstGeom>
        </p:spPr>
        <p:txBody>
          <a:bodyPr/>
          <a:lstStyle>
            <a:lvl1pPr algn="ctr">
              <a:defRPr b="0" i="0">
                <a:solidFill>
                  <a:schemeClr val="tx1"/>
                </a:solidFill>
                <a:latin typeface="Gill Sans MT" panose="020B0502020104020203" pitchFamily="34" charset="77"/>
              </a:defRPr>
            </a:lvl1pPr>
          </a:lstStyle>
          <a:p>
            <a:fld id="{5744759D-0EFF-4FB2-9CCE-04E00944F0FE}" type="slidenum">
              <a:rPr lang="en-US" smtClean="0"/>
              <a:pPr/>
              <a:t>‹#›</a:t>
            </a:fld>
            <a:endParaRPr lang="en-US"/>
          </a:p>
        </p:txBody>
      </p:sp>
      <p:sp>
        <p:nvSpPr>
          <p:cNvPr id="12" name="Rectangle 11">
            <a:extLst>
              <a:ext uri="{FF2B5EF4-FFF2-40B4-BE49-F238E27FC236}">
                <a16:creationId xmlns:a16="http://schemas.microsoft.com/office/drawing/2014/main" id="{B271B5B9-7989-674F-89CD-C6BFCB0E28E1}"/>
              </a:ext>
            </a:extLst>
          </p:cNvPr>
          <p:cNvSpPr/>
          <p:nvPr/>
        </p:nvSpPr>
        <p:spPr>
          <a:xfrm>
            <a:off x="1148057" y="615118"/>
            <a:ext cx="7775959" cy="7033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99" y="429129"/>
            <a:ext cx="736699" cy="397031"/>
          </a:xfrm>
          <a:prstGeom prst="rect">
            <a:avLst/>
          </a:prstGeom>
        </p:spPr>
      </p:pic>
    </p:spTree>
    <p:extLst>
      <p:ext uri="{BB962C8B-B14F-4D97-AF65-F5344CB8AC3E}">
        <p14:creationId xmlns:p14="http://schemas.microsoft.com/office/powerpoint/2010/main" val="19914568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724565" y="52342"/>
            <a:ext cx="8229600" cy="495006"/>
          </a:xfrm>
          <a:prstGeom prst="rect">
            <a:avLst/>
          </a:prstGeom>
        </p:spPr>
        <p:txBody>
          <a:bodyPr>
            <a:noAutofit/>
          </a:bodyPr>
          <a:lstStyle>
            <a:lvl1pPr algn="r">
              <a:defRPr sz="2619" b="1" i="0">
                <a:latin typeface="Gill Sans MT" panose="020B0502020104020203" pitchFamily="34" charset="77"/>
              </a:defRPr>
            </a:lvl1pPr>
          </a:lstStyle>
          <a:p>
            <a:r>
              <a:rPr lang="en-US"/>
              <a:t>Click to edit Master title style</a:t>
            </a:r>
            <a:endParaRPr lang="fr-FR" dirty="0"/>
          </a:p>
        </p:txBody>
      </p:sp>
      <p:sp>
        <p:nvSpPr>
          <p:cNvPr id="8" name="Espace réservé du contenu 2"/>
          <p:cNvSpPr>
            <a:spLocks noGrp="1"/>
          </p:cNvSpPr>
          <p:nvPr>
            <p:ph idx="1"/>
          </p:nvPr>
        </p:nvSpPr>
        <p:spPr>
          <a:xfrm>
            <a:off x="195728" y="909614"/>
            <a:ext cx="8752115" cy="5513448"/>
          </a:xfrm>
          <a:prstGeom prst="rect">
            <a:avLst/>
          </a:prstGeom>
        </p:spPr>
        <p:txBody>
          <a:bodyPr lIns="36000" tIns="36000" rIns="36000" bIns="36000">
            <a:noAutofit/>
          </a:bodyPr>
          <a:lstStyle>
            <a:lvl1pPr marL="391501" indent="-391501">
              <a:buClr>
                <a:schemeClr val="accent5">
                  <a:lumMod val="50000"/>
                </a:schemeClr>
              </a:buClr>
              <a:buFont typeface="Webdings" panose="05030102010509060703" pitchFamily="18" charset="2"/>
              <a:buChar char="&lt;"/>
              <a:defRPr sz="1920" b="0" i="0">
                <a:latin typeface="Gill Sans MT" panose="020B0502020104020203" pitchFamily="34" charset="77"/>
              </a:defRPr>
            </a:lvl1pPr>
            <a:lvl2pPr marL="802083" indent="-397015">
              <a:buClr>
                <a:srgbClr val="C00000"/>
              </a:buClr>
              <a:buFont typeface="Wingdings" panose="05000000000000000000" pitchFamily="2" charset="2"/>
              <a:buChar char="q"/>
              <a:defRPr sz="1746" b="0" i="0">
                <a:latin typeface="Gill Sans MT" panose="020B0502020104020203" pitchFamily="34" charset="77"/>
              </a:defRPr>
            </a:lvl2pPr>
            <a:lvl3pPr>
              <a:defRPr sz="1746" b="0" i="0">
                <a:latin typeface="Gill Sans MT" panose="020B0502020104020203" pitchFamily="34" charset="77"/>
              </a:defRPr>
            </a:lvl3pPr>
            <a:lvl4pPr>
              <a:defRPr sz="1563" b="0" i="0">
                <a:latin typeface="Gill Sans MT" panose="020B0502020104020203" pitchFamily="34" charset="77"/>
              </a:defRPr>
            </a:lvl4pPr>
            <a:lvl5pPr marL="1822808" indent="-202534">
              <a:buFont typeface="Wingdings" panose="05000000000000000000" pitchFamily="2" charset="2"/>
              <a:buChar char="v"/>
              <a:defRPr sz="1390" b="0" i="0">
                <a:latin typeface="Gill Sans MT" panose="020B0502020104020203"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0" name="Espace réservé du numéro de diapositive 5"/>
          <p:cNvSpPr>
            <a:spLocks noGrp="1"/>
          </p:cNvSpPr>
          <p:nvPr>
            <p:ph type="sldNum" sz="quarter" idx="12"/>
          </p:nvPr>
        </p:nvSpPr>
        <p:spPr>
          <a:xfrm>
            <a:off x="8621685" y="6493043"/>
            <a:ext cx="522540" cy="365125"/>
          </a:xfrm>
          <a:prstGeom prst="rect">
            <a:avLst/>
          </a:prstGeom>
        </p:spPr>
        <p:txBody>
          <a:bodyPr/>
          <a:lstStyle>
            <a:lvl1pPr>
              <a:defRPr b="0" i="0">
                <a:solidFill>
                  <a:schemeClr val="tx1"/>
                </a:solidFill>
                <a:latin typeface="Gill Sans MT" panose="020B0502020104020203" pitchFamily="34" charset="77"/>
              </a:defRPr>
            </a:lvl1pPr>
          </a:lstStyle>
          <a:p>
            <a:fld id="{5744759D-0EFF-4FB2-9CCE-04E00944F0FE}" type="slidenum">
              <a:rPr lang="en-US" smtClean="0"/>
              <a:pPr/>
              <a:t>‹#›</a:t>
            </a:fld>
            <a:endParaRPr lang="en-US"/>
          </a:p>
        </p:txBody>
      </p:sp>
      <p:sp>
        <p:nvSpPr>
          <p:cNvPr id="14" name="Rectangle 13">
            <a:extLst>
              <a:ext uri="{FF2B5EF4-FFF2-40B4-BE49-F238E27FC236}">
                <a16:creationId xmlns:a16="http://schemas.microsoft.com/office/drawing/2014/main" id="{E73A0966-4B7E-3E45-A8B8-0EF4B26D0F20}"/>
              </a:ext>
            </a:extLst>
          </p:cNvPr>
          <p:cNvSpPr/>
          <p:nvPr/>
        </p:nvSpPr>
        <p:spPr>
          <a:xfrm>
            <a:off x="1148057" y="615118"/>
            <a:ext cx="7775959" cy="7033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99" y="429129"/>
            <a:ext cx="736699" cy="397031"/>
          </a:xfrm>
          <a:prstGeom prst="rect">
            <a:avLst/>
          </a:prstGeom>
        </p:spPr>
      </p:pic>
    </p:spTree>
    <p:extLst>
      <p:ext uri="{BB962C8B-B14F-4D97-AF65-F5344CB8AC3E}">
        <p14:creationId xmlns:p14="http://schemas.microsoft.com/office/powerpoint/2010/main" val="2530664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724565" y="52342"/>
            <a:ext cx="8229600" cy="495006"/>
          </a:xfrm>
          <a:prstGeom prst="rect">
            <a:avLst/>
          </a:prstGeom>
        </p:spPr>
        <p:txBody>
          <a:bodyPr>
            <a:noAutofit/>
          </a:bodyPr>
          <a:lstStyle>
            <a:lvl1pPr algn="r">
              <a:defRPr sz="2619" b="1" i="0">
                <a:latin typeface="Gill Sans MT" panose="020B0502020104020203" pitchFamily="34" charset="77"/>
              </a:defRPr>
            </a:lvl1pPr>
          </a:lstStyle>
          <a:p>
            <a:r>
              <a:rPr lang="en-US"/>
              <a:t>Click to edit Master title style</a:t>
            </a:r>
            <a:endParaRPr lang="fr-FR" dirty="0"/>
          </a:p>
        </p:txBody>
      </p:sp>
      <p:sp>
        <p:nvSpPr>
          <p:cNvPr id="7" name="Espace réservé du contenu 2"/>
          <p:cNvSpPr>
            <a:spLocks noGrp="1"/>
          </p:cNvSpPr>
          <p:nvPr>
            <p:ph idx="1"/>
          </p:nvPr>
        </p:nvSpPr>
        <p:spPr>
          <a:xfrm>
            <a:off x="195728" y="909614"/>
            <a:ext cx="8752115" cy="5513448"/>
          </a:xfrm>
          <a:prstGeom prst="rect">
            <a:avLst/>
          </a:prstGeom>
        </p:spPr>
        <p:txBody>
          <a:bodyPr lIns="36000" tIns="36000" rIns="36000" bIns="36000">
            <a:noAutofit/>
          </a:bodyPr>
          <a:lstStyle>
            <a:lvl1pPr marL="391501" indent="-391501">
              <a:buClr>
                <a:schemeClr val="accent5">
                  <a:lumMod val="50000"/>
                </a:schemeClr>
              </a:buClr>
              <a:buFont typeface="Webdings" panose="05030102010509060703" pitchFamily="18" charset="2"/>
              <a:buChar char="&lt;"/>
              <a:defRPr sz="1920" b="0" i="0">
                <a:latin typeface="Gill Sans MT" panose="020B0502020104020203" pitchFamily="34" charset="77"/>
              </a:defRPr>
            </a:lvl1pPr>
            <a:lvl2pPr marL="802083" indent="-397015">
              <a:buClr>
                <a:srgbClr val="C00000"/>
              </a:buClr>
              <a:buFont typeface="Wingdings" panose="05000000000000000000" pitchFamily="2" charset="2"/>
              <a:buChar char="q"/>
              <a:defRPr sz="1746" b="0" i="0">
                <a:latin typeface="Gill Sans MT" panose="020B0502020104020203" pitchFamily="34" charset="77"/>
              </a:defRPr>
            </a:lvl2pPr>
            <a:lvl3pPr>
              <a:defRPr sz="1737" b="0" i="0">
                <a:latin typeface="Gill Sans MT" panose="020B0502020104020203" pitchFamily="34" charset="77"/>
              </a:defRPr>
            </a:lvl3pPr>
            <a:lvl4pPr>
              <a:defRPr sz="1563" b="0" i="0">
                <a:latin typeface="Gill Sans MT" panose="020B0502020104020203" pitchFamily="34" charset="77"/>
              </a:defRPr>
            </a:lvl4pPr>
            <a:lvl5pPr marL="1822808" indent="-202534">
              <a:buFont typeface="Wingdings" panose="05000000000000000000" pitchFamily="2" charset="2"/>
              <a:buChar char="v"/>
              <a:defRPr sz="1390" b="0" i="0">
                <a:latin typeface="Gill Sans MT" panose="020B0502020104020203"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9" name="Espace réservé du numéro de diapositive 5"/>
          <p:cNvSpPr>
            <a:spLocks noGrp="1"/>
          </p:cNvSpPr>
          <p:nvPr>
            <p:ph type="sldNum" sz="quarter" idx="12"/>
          </p:nvPr>
        </p:nvSpPr>
        <p:spPr>
          <a:xfrm>
            <a:off x="8621685" y="6493043"/>
            <a:ext cx="522540" cy="365125"/>
          </a:xfrm>
          <a:prstGeom prst="rect">
            <a:avLst/>
          </a:prstGeom>
        </p:spPr>
        <p:txBody>
          <a:bodyPr/>
          <a:lstStyle>
            <a:lvl1pPr>
              <a:defRPr b="0" i="0">
                <a:solidFill>
                  <a:schemeClr val="tx1"/>
                </a:solidFill>
                <a:latin typeface="Gill Sans MT" panose="020B0502020104020203" pitchFamily="34" charset="77"/>
              </a:defRPr>
            </a:lvl1pPr>
          </a:lstStyle>
          <a:p>
            <a:fld id="{5744759D-0EFF-4FB2-9CCE-04E00944F0FE}" type="slidenum">
              <a:rPr lang="en-US" smtClean="0"/>
              <a:pPr/>
              <a:t>‹#›</a:t>
            </a:fld>
            <a:endParaRPr lang="en-US"/>
          </a:p>
        </p:txBody>
      </p:sp>
      <p:sp>
        <p:nvSpPr>
          <p:cNvPr id="14" name="Rectangle 13">
            <a:extLst>
              <a:ext uri="{FF2B5EF4-FFF2-40B4-BE49-F238E27FC236}">
                <a16:creationId xmlns:a16="http://schemas.microsoft.com/office/drawing/2014/main" id="{C7B5AADB-487A-354E-B05A-FCDA9A81D840}"/>
              </a:ext>
            </a:extLst>
          </p:cNvPr>
          <p:cNvSpPr/>
          <p:nvPr/>
        </p:nvSpPr>
        <p:spPr>
          <a:xfrm>
            <a:off x="1148057" y="615118"/>
            <a:ext cx="7775959" cy="7033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99" y="429129"/>
            <a:ext cx="736699" cy="397031"/>
          </a:xfrm>
          <a:prstGeom prst="rect">
            <a:avLst/>
          </a:prstGeom>
        </p:spPr>
      </p:pic>
    </p:spTree>
    <p:extLst>
      <p:ext uri="{BB962C8B-B14F-4D97-AF65-F5344CB8AC3E}">
        <p14:creationId xmlns:p14="http://schemas.microsoft.com/office/powerpoint/2010/main" val="35090924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Vide">
    <p:spTree>
      <p:nvGrpSpPr>
        <p:cNvPr id="1" name=""/>
        <p:cNvGrpSpPr/>
        <p:nvPr/>
      </p:nvGrpSpPr>
      <p:grpSpPr>
        <a:xfrm>
          <a:off x="0" y="0"/>
          <a:ext cx="0" cy="0"/>
          <a:chOff x="0" y="0"/>
          <a:chExt cx="0" cy="0"/>
        </a:xfrm>
      </p:grpSpPr>
      <p:sp>
        <p:nvSpPr>
          <p:cNvPr id="9" name="Titre 1"/>
          <p:cNvSpPr>
            <a:spLocks noGrp="1"/>
          </p:cNvSpPr>
          <p:nvPr>
            <p:ph type="title"/>
          </p:nvPr>
        </p:nvSpPr>
        <p:spPr>
          <a:xfrm>
            <a:off x="694417" y="52342"/>
            <a:ext cx="8229600" cy="495006"/>
          </a:xfrm>
          <a:prstGeom prst="rect">
            <a:avLst/>
          </a:prstGeom>
        </p:spPr>
        <p:txBody>
          <a:bodyPr>
            <a:noAutofit/>
          </a:bodyPr>
          <a:lstStyle>
            <a:lvl1pPr algn="r">
              <a:defRPr sz="2619" b="1" i="0">
                <a:latin typeface="Gill Sans MT" panose="020B0502020104020203" pitchFamily="34" charset="77"/>
              </a:defRPr>
            </a:lvl1pPr>
          </a:lstStyle>
          <a:p>
            <a:r>
              <a:rPr lang="en-US"/>
              <a:t>Click to edit Master title style</a:t>
            </a:r>
            <a:endParaRPr lang="fr-FR" dirty="0"/>
          </a:p>
        </p:txBody>
      </p:sp>
      <p:sp>
        <p:nvSpPr>
          <p:cNvPr id="10" name="Espace réservé du contenu 2"/>
          <p:cNvSpPr>
            <a:spLocks noGrp="1"/>
          </p:cNvSpPr>
          <p:nvPr>
            <p:ph idx="1"/>
          </p:nvPr>
        </p:nvSpPr>
        <p:spPr>
          <a:xfrm>
            <a:off x="195728" y="909614"/>
            <a:ext cx="8752115" cy="5513448"/>
          </a:xfrm>
          <a:prstGeom prst="rect">
            <a:avLst/>
          </a:prstGeom>
        </p:spPr>
        <p:txBody>
          <a:bodyPr lIns="36000" tIns="36000" rIns="36000" bIns="36000">
            <a:noAutofit/>
          </a:bodyPr>
          <a:lstStyle>
            <a:lvl1pPr marL="391501" indent="-391501">
              <a:buClr>
                <a:schemeClr val="accent5">
                  <a:lumMod val="50000"/>
                </a:schemeClr>
              </a:buClr>
              <a:buFont typeface="Webdings" panose="05030102010509060703" pitchFamily="18" charset="2"/>
              <a:buChar char="&lt;"/>
              <a:defRPr sz="1920" b="0" i="0">
                <a:latin typeface="Gill Sans MT" panose="020B0502020104020203" pitchFamily="34" charset="77"/>
              </a:defRPr>
            </a:lvl1pPr>
            <a:lvl2pPr marL="802083" indent="-397015">
              <a:buClr>
                <a:srgbClr val="C00000"/>
              </a:buClr>
              <a:buFont typeface="Wingdings" panose="05000000000000000000" pitchFamily="2" charset="2"/>
              <a:buChar char="q"/>
              <a:defRPr sz="1746" b="0" i="0">
                <a:latin typeface="Gill Sans MT" panose="020B0502020104020203" pitchFamily="34" charset="77"/>
              </a:defRPr>
            </a:lvl2pPr>
            <a:lvl3pPr>
              <a:defRPr sz="1737" b="0" i="0">
                <a:latin typeface="Gill Sans MT" panose="020B0502020104020203" pitchFamily="34" charset="77"/>
              </a:defRPr>
            </a:lvl3pPr>
            <a:lvl4pPr>
              <a:defRPr sz="1563" b="0" i="0">
                <a:latin typeface="Gill Sans MT" panose="020B0502020104020203" pitchFamily="34" charset="77"/>
              </a:defRPr>
            </a:lvl4pPr>
            <a:lvl5pPr marL="1822808" indent="-202534">
              <a:buFont typeface="Wingdings" panose="05000000000000000000" pitchFamily="2" charset="2"/>
              <a:buChar char="v"/>
              <a:defRPr sz="1390" b="0" i="0">
                <a:latin typeface="Gill Sans MT" panose="020B0502020104020203"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2" name="Espace réservé du numéro de diapositive 5"/>
          <p:cNvSpPr>
            <a:spLocks noGrp="1"/>
          </p:cNvSpPr>
          <p:nvPr>
            <p:ph type="sldNum" sz="quarter" idx="12"/>
          </p:nvPr>
        </p:nvSpPr>
        <p:spPr>
          <a:xfrm>
            <a:off x="8621685" y="6493043"/>
            <a:ext cx="522540" cy="365125"/>
          </a:xfrm>
          <a:prstGeom prst="rect">
            <a:avLst/>
          </a:prstGeom>
        </p:spPr>
        <p:txBody>
          <a:bodyPr/>
          <a:lstStyle>
            <a:lvl1pPr>
              <a:defRPr b="0" i="0">
                <a:solidFill>
                  <a:schemeClr val="tx1"/>
                </a:solidFill>
                <a:latin typeface="Gill Sans MT" panose="020B0502020104020203" pitchFamily="34" charset="77"/>
              </a:defRPr>
            </a:lvl1pPr>
          </a:lstStyle>
          <a:p>
            <a:fld id="{5744759D-0EFF-4FB2-9CCE-04E00944F0FE}" type="slidenum">
              <a:rPr lang="en-US" smtClean="0"/>
              <a:pPr/>
              <a:t>‹#›</a:t>
            </a:fld>
            <a:endParaRPr lang="en-US"/>
          </a:p>
        </p:txBody>
      </p:sp>
      <p:sp>
        <p:nvSpPr>
          <p:cNvPr id="14" name="Rectangle 13">
            <a:extLst>
              <a:ext uri="{FF2B5EF4-FFF2-40B4-BE49-F238E27FC236}">
                <a16:creationId xmlns:a16="http://schemas.microsoft.com/office/drawing/2014/main" id="{0F91E873-9EA6-A84A-A455-9D297D27FABD}"/>
              </a:ext>
            </a:extLst>
          </p:cNvPr>
          <p:cNvSpPr/>
          <p:nvPr/>
        </p:nvSpPr>
        <p:spPr>
          <a:xfrm>
            <a:off x="1148057" y="615118"/>
            <a:ext cx="7775959" cy="7033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99" y="429129"/>
            <a:ext cx="736699" cy="397031"/>
          </a:xfrm>
          <a:prstGeom prst="rect">
            <a:avLst/>
          </a:prstGeom>
        </p:spPr>
      </p:pic>
    </p:spTree>
    <p:extLst>
      <p:ext uri="{BB962C8B-B14F-4D97-AF65-F5344CB8AC3E}">
        <p14:creationId xmlns:p14="http://schemas.microsoft.com/office/powerpoint/2010/main" val="789832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1EA8CE91-C375-4BA1-B153-C4D7F8BEC840}"/>
              </a:ext>
            </a:extLst>
          </p:cNvPr>
          <p:cNvSpPr>
            <a:spLocks noGrp="1"/>
          </p:cNvSpPr>
          <p:nvPr>
            <p:ph idx="1"/>
          </p:nvPr>
        </p:nvSpPr>
        <p:spPr>
          <a:xfrm>
            <a:off x="195728" y="909615"/>
            <a:ext cx="8752115" cy="5513448"/>
          </a:xfrm>
          <a:prstGeom prst="rect">
            <a:avLst/>
          </a:prstGeom>
        </p:spPr>
        <p:txBody>
          <a:bodyPr lIns="36000" tIns="36000" rIns="36000" bIns="36000">
            <a:noAutofit/>
          </a:bodyPr>
          <a:lstStyle>
            <a:lvl1pPr marL="384768" indent="-384768">
              <a:buClr>
                <a:schemeClr val="accent5">
                  <a:lumMod val="50000"/>
                </a:schemeClr>
              </a:buClr>
              <a:buFont typeface="Webdings" panose="05030102010509060703" pitchFamily="18" charset="2"/>
              <a:buChar char="&lt;"/>
              <a:defRPr sz="1920" b="0" i="0">
                <a:latin typeface="Gill Sans MT" panose="020B0502020104020203" pitchFamily="34" charset="77"/>
              </a:defRPr>
            </a:lvl1pPr>
            <a:lvl2pPr marL="788290" indent="-390188">
              <a:buClr>
                <a:srgbClr val="C00000"/>
              </a:buClr>
              <a:buFont typeface="Wingdings" panose="05000000000000000000" pitchFamily="2" charset="2"/>
              <a:buChar char="q"/>
              <a:defRPr sz="1746" b="0" i="0">
                <a:latin typeface="Gill Sans MT" panose="020B0502020104020203" pitchFamily="34" charset="77"/>
              </a:defRPr>
            </a:lvl2pPr>
            <a:lvl3pPr>
              <a:defRPr sz="1707" b="0" i="0">
                <a:latin typeface="Gill Sans MT" panose="020B0502020104020203" pitchFamily="34" charset="77"/>
              </a:defRPr>
            </a:lvl3pPr>
            <a:lvl4pPr>
              <a:defRPr sz="1537" b="0" i="0">
                <a:latin typeface="Gill Sans MT" panose="020B0502020104020203" pitchFamily="34" charset="77"/>
              </a:defRPr>
            </a:lvl4pPr>
            <a:lvl5pPr marL="1791461" indent="-199051">
              <a:buFont typeface="Wingdings" panose="05000000000000000000" pitchFamily="2" charset="2"/>
              <a:buChar char="v"/>
              <a:defRPr sz="1366" b="0" i="0">
                <a:latin typeface="Gill Sans MT" panose="020B0502020104020203"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0" name="Titre 1">
            <a:extLst>
              <a:ext uri="{FF2B5EF4-FFF2-40B4-BE49-F238E27FC236}">
                <a16:creationId xmlns:a16="http://schemas.microsoft.com/office/drawing/2014/main" id="{24DAA922-1AF7-4336-90B1-1351A5AB33DD}"/>
              </a:ext>
            </a:extLst>
          </p:cNvPr>
          <p:cNvSpPr>
            <a:spLocks noGrp="1"/>
          </p:cNvSpPr>
          <p:nvPr>
            <p:ph type="title"/>
          </p:nvPr>
        </p:nvSpPr>
        <p:spPr>
          <a:xfrm>
            <a:off x="1148056" y="52343"/>
            <a:ext cx="7775959" cy="495006"/>
          </a:xfrm>
          <a:prstGeom prst="rect">
            <a:avLst/>
          </a:prstGeom>
        </p:spPr>
        <p:txBody>
          <a:bodyPr>
            <a:noAutofit/>
          </a:bodyPr>
          <a:lstStyle>
            <a:lvl1pPr algn="r">
              <a:defRPr sz="2573" b="1" i="0">
                <a:latin typeface="Gill Sans MT" panose="020B0502020104020203" pitchFamily="34" charset="77"/>
              </a:defRPr>
            </a:lvl1pPr>
          </a:lstStyle>
          <a:p>
            <a:r>
              <a:rPr lang="en-US"/>
              <a:t>Click to edit Master title style</a:t>
            </a:r>
            <a:endParaRPr lang="fr-FR" dirty="0"/>
          </a:p>
        </p:txBody>
      </p:sp>
      <p:sp>
        <p:nvSpPr>
          <p:cNvPr id="12" name="Rectangle 11">
            <a:extLst>
              <a:ext uri="{FF2B5EF4-FFF2-40B4-BE49-F238E27FC236}">
                <a16:creationId xmlns:a16="http://schemas.microsoft.com/office/drawing/2014/main" id="{3759F2AA-CDBF-445A-9B6A-0EAA969EE1FE}"/>
              </a:ext>
            </a:extLst>
          </p:cNvPr>
          <p:cNvSpPr/>
          <p:nvPr/>
        </p:nvSpPr>
        <p:spPr>
          <a:xfrm>
            <a:off x="1148057" y="615118"/>
            <a:ext cx="7775959" cy="7033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50" b="0" i="0" dirty="0">
              <a:latin typeface="Gill Sans MT" panose="020B0502020104020203" pitchFamily="34" charset="77"/>
            </a:endParaRPr>
          </a:p>
        </p:txBody>
      </p:sp>
      <p:sp>
        <p:nvSpPr>
          <p:cNvPr id="13" name="Espace réservé du numéro de diapositive 5">
            <a:extLst>
              <a:ext uri="{FF2B5EF4-FFF2-40B4-BE49-F238E27FC236}">
                <a16:creationId xmlns:a16="http://schemas.microsoft.com/office/drawing/2014/main" id="{DDB784EE-30B3-4AD6-A8E3-7E609F121BC6}"/>
              </a:ext>
            </a:extLst>
          </p:cNvPr>
          <p:cNvSpPr>
            <a:spLocks noGrp="1"/>
          </p:cNvSpPr>
          <p:nvPr>
            <p:ph type="sldNum" sz="quarter" idx="12"/>
          </p:nvPr>
        </p:nvSpPr>
        <p:spPr>
          <a:xfrm>
            <a:off x="8678595" y="6491576"/>
            <a:ext cx="465405" cy="365042"/>
          </a:xfrm>
          <a:prstGeom prst="rect">
            <a:avLst/>
          </a:prstGeom>
        </p:spPr>
        <p:txBody>
          <a:bodyPr/>
          <a:lstStyle>
            <a:lvl1pPr algn="ctr">
              <a:defRPr sz="1222" b="0" i="0">
                <a:solidFill>
                  <a:schemeClr val="tx1"/>
                </a:solidFill>
                <a:latin typeface="Gill Sans MT" panose="020B0502020104020203" pitchFamily="34" charset="77"/>
              </a:defRPr>
            </a:lvl1pPr>
          </a:lstStyle>
          <a:p>
            <a:fld id="{5744759D-0EFF-4FB2-9CCE-04E00944F0FE}" type="slidenum">
              <a:rPr lang="en-US" smtClean="0"/>
              <a:pPr/>
              <a:t>‹#›</a:t>
            </a:fld>
            <a:endParaRPr lang="en-US"/>
          </a:p>
        </p:txBody>
      </p:sp>
      <p:pic>
        <p:nvPicPr>
          <p:cNvPr id="7" name="Image 6">
            <a:extLst>
              <a:ext uri="{FF2B5EF4-FFF2-40B4-BE49-F238E27FC236}">
                <a16:creationId xmlns:a16="http://schemas.microsoft.com/office/drawing/2014/main" id="{60C917CE-5766-2148-A5D4-166BC7F623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99" y="429129"/>
            <a:ext cx="736699" cy="397031"/>
          </a:xfrm>
          <a:prstGeom prst="rect">
            <a:avLst/>
          </a:prstGeom>
        </p:spPr>
      </p:pic>
    </p:spTree>
    <p:extLst>
      <p:ext uri="{BB962C8B-B14F-4D97-AF65-F5344CB8AC3E}">
        <p14:creationId xmlns:p14="http://schemas.microsoft.com/office/powerpoint/2010/main" val="27763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en-US"/>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a:t>
            </a:fld>
            <a:endParaRPr lang="en-US"/>
          </a:p>
        </p:txBody>
      </p:sp>
    </p:spTree>
    <p:extLst>
      <p:ext uri="{BB962C8B-B14F-4D97-AF65-F5344CB8AC3E}">
        <p14:creationId xmlns:p14="http://schemas.microsoft.com/office/powerpoint/2010/main" val="3793249718"/>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p:nvSpPr>
        <p:spPr>
          <a:xfrm>
            <a:off x="724565" y="52342"/>
            <a:ext cx="8229600" cy="495006"/>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2619" b="1" i="0" dirty="0">
                <a:latin typeface="Gill Sans MT" panose="020B0502020104020203" pitchFamily="34" charset="77"/>
              </a:rPr>
              <a:t>Cliquez pour modifier le style du titre</a:t>
            </a:r>
          </a:p>
        </p:txBody>
      </p:sp>
      <p:sp>
        <p:nvSpPr>
          <p:cNvPr id="9" name="Espace réservé du contenu 2"/>
          <p:cNvSpPr txBox="1">
            <a:spLocks/>
          </p:cNvSpPr>
          <p:nvPr/>
        </p:nvSpPr>
        <p:spPr>
          <a:xfrm>
            <a:off x="195728" y="909614"/>
            <a:ext cx="8752115" cy="5513448"/>
          </a:xfrm>
          <a:prstGeom prst="rect">
            <a:avLst/>
          </a:prstGeom>
        </p:spPr>
        <p:txBody>
          <a:bodyPr lIns="31261" tIns="31261" rIns="31261" bIns="31261">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1920" b="0" i="0" dirty="0">
                <a:latin typeface="Gill Sans MT" panose="020B0502020104020203" pitchFamily="34" charset="77"/>
              </a:rPr>
              <a:t>Cliquez pour modifier les styles du texte du masque</a:t>
            </a:r>
          </a:p>
          <a:p>
            <a:pPr lvl="1" fontAlgn="auto">
              <a:spcAft>
                <a:spcPts val="0"/>
              </a:spcAft>
            </a:pPr>
            <a:r>
              <a:rPr lang="fr-FR" sz="1746" b="0" i="0" dirty="0">
                <a:latin typeface="Gill Sans MT" panose="020B0502020104020203" pitchFamily="34" charset="77"/>
              </a:rPr>
              <a:t>Deuxième niveau</a:t>
            </a:r>
          </a:p>
          <a:p>
            <a:pPr lvl="2" fontAlgn="auto">
              <a:spcAft>
                <a:spcPts val="0"/>
              </a:spcAft>
            </a:pPr>
            <a:r>
              <a:rPr lang="fr-FR" sz="1737" b="0" i="0" dirty="0">
                <a:latin typeface="Gill Sans MT" panose="020B0502020104020203" pitchFamily="34" charset="77"/>
              </a:rPr>
              <a:t>Troisième niveau</a:t>
            </a:r>
          </a:p>
          <a:p>
            <a:pPr lvl="3" fontAlgn="auto">
              <a:spcAft>
                <a:spcPts val="0"/>
              </a:spcAft>
            </a:pPr>
            <a:r>
              <a:rPr lang="fr-FR" sz="1563" b="0" i="0" dirty="0">
                <a:latin typeface="Gill Sans MT" panose="020B0502020104020203" pitchFamily="34" charset="77"/>
              </a:rPr>
              <a:t>Quatrième niveau</a:t>
            </a:r>
          </a:p>
          <a:p>
            <a:pPr lvl="4" fontAlgn="auto">
              <a:spcAft>
                <a:spcPts val="0"/>
              </a:spcAft>
            </a:pPr>
            <a:r>
              <a:rPr lang="fr-FR" sz="1390"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p:nvSpPr>
        <p:spPr>
          <a:xfrm>
            <a:off x="1148057" y="615118"/>
            <a:ext cx="7775959" cy="7033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8624068" y="6493043"/>
            <a:ext cx="522540" cy="365125"/>
          </a:xfrm>
          <a:prstGeom prst="rect">
            <a:avLst/>
          </a:prstGeom>
        </p:spPr>
        <p:txBody>
          <a:bodyPr/>
          <a:lstStyle>
            <a:lvl1pPr algn="ctr">
              <a:defRPr b="0" i="0">
                <a:solidFill>
                  <a:schemeClr val="tx1"/>
                </a:solidFill>
                <a:latin typeface="Gill Sans MT" panose="020B0502020104020203" pitchFamily="34" charset="77"/>
              </a:defRPr>
            </a:lvl1pPr>
          </a:lstStyle>
          <a:p>
            <a:fld id="{5744759D-0EFF-4FB2-9CCE-04E00944F0FE}" type="slidenum">
              <a:rPr lang="en-US" smtClean="0"/>
              <a:pPr/>
              <a:t>‹#›</a:t>
            </a:fld>
            <a:endParaRPr lang="en-US"/>
          </a:p>
        </p:txBody>
      </p:sp>
      <p:pic>
        <p:nvPicPr>
          <p:cNvPr id="3" name="Image 2">
            <a:extLst>
              <a:ext uri="{FF2B5EF4-FFF2-40B4-BE49-F238E27FC236}">
                <a16:creationId xmlns:a16="http://schemas.microsoft.com/office/drawing/2014/main" id="{B90F19E2-815D-A244-A276-BE2A201577C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2299" y="429129"/>
            <a:ext cx="736699" cy="397031"/>
          </a:xfrm>
          <a:prstGeom prst="rect">
            <a:avLst/>
          </a:prstGeom>
        </p:spPr>
      </p:pic>
    </p:spTree>
    <p:extLst>
      <p:ext uri="{BB962C8B-B14F-4D97-AF65-F5344CB8AC3E}">
        <p14:creationId xmlns:p14="http://schemas.microsoft.com/office/powerpoint/2010/main" val="3343625117"/>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9" r:id="rId7"/>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810138" rtl="0" eaLnBrk="1" latinLnBrk="0" hangingPunct="1">
        <a:spcBef>
          <a:spcPct val="0"/>
        </a:spcBef>
        <a:buNone/>
        <a:defRPr sz="3908" kern="1200">
          <a:solidFill>
            <a:schemeClr val="tx1"/>
          </a:solidFill>
          <a:latin typeface="+mj-lt"/>
          <a:ea typeface="+mj-ea"/>
          <a:cs typeface="+mj-cs"/>
        </a:defRPr>
      </a:lvl1pPr>
    </p:titleStyle>
    <p:bodyStyle>
      <a:lvl1pPr marL="303801" indent="-303801" algn="l" defTabSz="810138" rtl="0" eaLnBrk="1" latinLnBrk="0" hangingPunct="1">
        <a:spcBef>
          <a:spcPct val="20000"/>
        </a:spcBef>
        <a:buFont typeface="Arial" pitchFamily="34" charset="0"/>
        <a:buChar char="•"/>
        <a:defRPr sz="2778" kern="1200">
          <a:solidFill>
            <a:schemeClr val="tx1"/>
          </a:solidFill>
          <a:latin typeface="+mn-lt"/>
          <a:ea typeface="+mn-ea"/>
          <a:cs typeface="+mn-cs"/>
        </a:defRPr>
      </a:lvl1pPr>
      <a:lvl2pPr marL="658236" indent="-253168" algn="l" defTabSz="810138" rtl="0" eaLnBrk="1" latinLnBrk="0" hangingPunct="1">
        <a:spcBef>
          <a:spcPct val="20000"/>
        </a:spcBef>
        <a:buFont typeface="Arial" pitchFamily="34" charset="0"/>
        <a:buChar char="–"/>
        <a:defRPr sz="2431" kern="1200">
          <a:solidFill>
            <a:schemeClr val="tx1"/>
          </a:solidFill>
          <a:latin typeface="+mn-lt"/>
          <a:ea typeface="+mn-ea"/>
          <a:cs typeface="+mn-cs"/>
        </a:defRPr>
      </a:lvl2pPr>
      <a:lvl3pPr marL="1012671" indent="-202534" algn="l" defTabSz="810138" rtl="0" eaLnBrk="1" latinLnBrk="0" hangingPunct="1">
        <a:spcBef>
          <a:spcPct val="20000"/>
        </a:spcBef>
        <a:buFont typeface="Arial" pitchFamily="34" charset="0"/>
        <a:buChar char="•"/>
        <a:defRPr sz="2084" kern="1200">
          <a:solidFill>
            <a:schemeClr val="tx1"/>
          </a:solidFill>
          <a:latin typeface="+mn-lt"/>
          <a:ea typeface="+mn-ea"/>
          <a:cs typeface="+mn-cs"/>
        </a:defRPr>
      </a:lvl3pPr>
      <a:lvl4pPr marL="1417740"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4pPr>
      <a:lvl5pPr marL="1822808"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5pPr>
      <a:lvl6pPr marL="2227877"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6pPr>
      <a:lvl7pPr marL="2632946"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7pPr>
      <a:lvl8pPr marL="3038014"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8pPr>
      <a:lvl9pPr marL="3443082"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9pPr>
    </p:bodyStyle>
    <p:otherStyle>
      <a:defPPr>
        <a:defRPr lang="fr-FR"/>
      </a:defPPr>
      <a:lvl1pPr marL="0" algn="l" defTabSz="810138" rtl="0" eaLnBrk="1" latinLnBrk="0" hangingPunct="1">
        <a:defRPr sz="1563" kern="1200">
          <a:solidFill>
            <a:schemeClr val="tx1"/>
          </a:solidFill>
          <a:latin typeface="+mn-lt"/>
          <a:ea typeface="+mn-ea"/>
          <a:cs typeface="+mn-cs"/>
        </a:defRPr>
      </a:lvl1pPr>
      <a:lvl2pPr marL="405068" algn="l" defTabSz="810138" rtl="0" eaLnBrk="1" latinLnBrk="0" hangingPunct="1">
        <a:defRPr sz="1563" kern="1200">
          <a:solidFill>
            <a:schemeClr val="tx1"/>
          </a:solidFill>
          <a:latin typeface="+mn-lt"/>
          <a:ea typeface="+mn-ea"/>
          <a:cs typeface="+mn-cs"/>
        </a:defRPr>
      </a:lvl2pPr>
      <a:lvl3pPr marL="810138" algn="l" defTabSz="810138" rtl="0" eaLnBrk="1" latinLnBrk="0" hangingPunct="1">
        <a:defRPr sz="1563" kern="1200">
          <a:solidFill>
            <a:schemeClr val="tx1"/>
          </a:solidFill>
          <a:latin typeface="+mn-lt"/>
          <a:ea typeface="+mn-ea"/>
          <a:cs typeface="+mn-cs"/>
        </a:defRPr>
      </a:lvl3pPr>
      <a:lvl4pPr marL="1215206" algn="l" defTabSz="810138" rtl="0" eaLnBrk="1" latinLnBrk="0" hangingPunct="1">
        <a:defRPr sz="1563" kern="1200">
          <a:solidFill>
            <a:schemeClr val="tx1"/>
          </a:solidFill>
          <a:latin typeface="+mn-lt"/>
          <a:ea typeface="+mn-ea"/>
          <a:cs typeface="+mn-cs"/>
        </a:defRPr>
      </a:lvl4pPr>
      <a:lvl5pPr marL="1620274" algn="l" defTabSz="810138" rtl="0" eaLnBrk="1" latinLnBrk="0" hangingPunct="1">
        <a:defRPr sz="1563" kern="1200">
          <a:solidFill>
            <a:schemeClr val="tx1"/>
          </a:solidFill>
          <a:latin typeface="+mn-lt"/>
          <a:ea typeface="+mn-ea"/>
          <a:cs typeface="+mn-cs"/>
        </a:defRPr>
      </a:lvl5pPr>
      <a:lvl6pPr marL="2025344" algn="l" defTabSz="810138" rtl="0" eaLnBrk="1" latinLnBrk="0" hangingPunct="1">
        <a:defRPr sz="1563" kern="1200">
          <a:solidFill>
            <a:schemeClr val="tx1"/>
          </a:solidFill>
          <a:latin typeface="+mn-lt"/>
          <a:ea typeface="+mn-ea"/>
          <a:cs typeface="+mn-cs"/>
        </a:defRPr>
      </a:lvl6pPr>
      <a:lvl7pPr marL="2430412" algn="l" defTabSz="810138" rtl="0" eaLnBrk="1" latinLnBrk="0" hangingPunct="1">
        <a:defRPr sz="1563" kern="1200">
          <a:solidFill>
            <a:schemeClr val="tx1"/>
          </a:solidFill>
          <a:latin typeface="+mn-lt"/>
          <a:ea typeface="+mn-ea"/>
          <a:cs typeface="+mn-cs"/>
        </a:defRPr>
      </a:lvl7pPr>
      <a:lvl8pPr marL="2835480" algn="l" defTabSz="810138" rtl="0" eaLnBrk="1" latinLnBrk="0" hangingPunct="1">
        <a:defRPr sz="1563" kern="1200">
          <a:solidFill>
            <a:schemeClr val="tx1"/>
          </a:solidFill>
          <a:latin typeface="+mn-lt"/>
          <a:ea typeface="+mn-ea"/>
          <a:cs typeface="+mn-cs"/>
        </a:defRPr>
      </a:lvl8pPr>
      <a:lvl9pPr marL="3240550" algn="l" defTabSz="810138" rtl="0" eaLnBrk="1" latinLnBrk="0" hangingPunct="1">
        <a:defRPr sz="15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XX@fc4i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zestedesavoir.com/tutoriels/755/le-langage-c-1/1042_les-bases-du-langage-c/4296_les-fonctions/#3-12893_les-prototypes" TargetMode="External"/><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zestedesavoir.com/tutoriels/755/le-langage-c-1/1042_les-bases-du-langage-c/4621_rencontre-avec-le-c/#2-gnu-linux-et-bsd" TargetMode="External"/><Relationship Id="rId3" Type="http://schemas.openxmlformats.org/officeDocument/2006/relationships/hyperlink" Target="http://turrier.fr/tutoriels/ide_01/installer-et-utiliser-codeblocks.html" TargetMode="External"/><Relationship Id="rId7" Type="http://schemas.openxmlformats.org/officeDocument/2006/relationships/hyperlink" Target="https://www.editions-eni.fr/open/mediabook.aspx?idR=9f890f9f5e4579a9229406ba9ad1f86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codeblocks.org/downloads/26" TargetMode="External"/><Relationship Id="rId5" Type="http://schemas.openxmlformats.org/officeDocument/2006/relationships/hyperlink" Target="http://www-ext.impmc.upmc.fr/~stratmann/codeblocks/installLinux.html" TargetMode="External"/><Relationship Id="rId4" Type="http://schemas.openxmlformats.org/officeDocument/2006/relationships/hyperlink" Target="https://zestedesavoir.com/tutoriels/755/le-langage-c-1/"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11">
            <a:extLst>
              <a:ext uri="{FF2B5EF4-FFF2-40B4-BE49-F238E27FC236}">
                <a16:creationId xmlns:a16="http://schemas.microsoft.com/office/drawing/2014/main" id="{49A8FBC6-A80C-7148-813D-1241ACF5DF30}"/>
              </a:ext>
            </a:extLst>
          </p:cNvPr>
          <p:cNvSpPr txBox="1">
            <a:spLocks noChangeArrowheads="1"/>
          </p:cNvSpPr>
          <p:nvPr/>
        </p:nvSpPr>
        <p:spPr bwMode="auto">
          <a:xfrm>
            <a:off x="817201" y="2022192"/>
            <a:ext cx="7463118" cy="303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9783" rIns="0" bIns="0">
            <a:spAutoFit/>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ctr">
              <a:lnSpc>
                <a:spcPts val="2727"/>
              </a:lnSpc>
              <a:spcBef>
                <a:spcPts val="81"/>
              </a:spcBef>
            </a:pPr>
            <a:r>
              <a:rPr lang="fr-FR" altLang="fr-FR" sz="2270" b="1" u="sng" dirty="0">
                <a:latin typeface="Gill Sans MT" panose="020B0502020104020203" pitchFamily="34" charset="0"/>
                <a:ea typeface="Tahoma" panose="020B0604030504040204" pitchFamily="34" charset="0"/>
                <a:cs typeface="Tahoma" panose="020B0604030504040204" pitchFamily="34" charset="0"/>
              </a:rPr>
              <a:t>Formation</a:t>
            </a:r>
            <a:r>
              <a:rPr lang="fr-FR" altLang="fr-FR" sz="2270" b="1" dirty="0">
                <a:latin typeface="Gill Sans MT" panose="020B0502020104020203" pitchFamily="34" charset="0"/>
                <a:ea typeface="Tahoma" panose="020B0604030504040204" pitchFamily="34" charset="0"/>
                <a:cs typeface="Tahoma" panose="020B0604030504040204" pitchFamily="34" charset="0"/>
              </a:rPr>
              <a:t> : </a:t>
            </a:r>
          </a:p>
          <a:p>
            <a:pPr algn="ctr">
              <a:lnSpc>
                <a:spcPts val="2727"/>
              </a:lnSpc>
              <a:spcBef>
                <a:spcPts val="81"/>
              </a:spcBef>
            </a:pPr>
            <a:r>
              <a:rPr lang="fr-FR" altLang="fr-FR" sz="2270" b="1" dirty="0">
                <a:latin typeface="Gill Sans MT" panose="020B0502020104020203" pitchFamily="34" charset="0"/>
                <a:ea typeface="Tahoma" panose="020B0604030504040204" pitchFamily="34" charset="0"/>
                <a:cs typeface="Tahoma" panose="020B0604030504040204" pitchFamily="34" charset="0"/>
              </a:rPr>
              <a:t>Algorithmique</a:t>
            </a:r>
          </a:p>
          <a:p>
            <a:pPr algn="ctr">
              <a:lnSpc>
                <a:spcPct val="90000"/>
              </a:lnSpc>
              <a:spcBef>
                <a:spcPct val="30000"/>
              </a:spcBef>
            </a:pPr>
            <a:endParaRPr lang="fr-FR" sz="3142" b="1" kern="0" spc="-70" dirty="0">
              <a:solidFill>
                <a:srgbClr val="003366"/>
              </a:solidFill>
              <a:latin typeface="Gill Sans MT" panose="020B0502020104020203" pitchFamily="34" charset="0"/>
            </a:endParaRPr>
          </a:p>
          <a:p>
            <a:pPr algn="ctr">
              <a:lnSpc>
                <a:spcPct val="90000"/>
              </a:lnSpc>
              <a:spcBef>
                <a:spcPct val="30000"/>
              </a:spcBef>
            </a:pPr>
            <a:endParaRPr lang="fr-FR" altLang="fr-FR" sz="2919" b="1" dirty="0">
              <a:solidFill>
                <a:srgbClr val="32547B"/>
              </a:solidFill>
              <a:latin typeface="Gill Sans MT" panose="020B0502020104020203" pitchFamily="34" charset="0"/>
              <a:ea typeface="Tahoma" panose="020B0604030504040204" pitchFamily="34" charset="0"/>
              <a:cs typeface="Tahoma" panose="020B0604030504040204" pitchFamily="34" charset="0"/>
            </a:endParaRPr>
          </a:p>
          <a:p>
            <a:pPr algn="ctr">
              <a:lnSpc>
                <a:spcPts val="3113"/>
              </a:lnSpc>
              <a:spcBef>
                <a:spcPts val="101"/>
              </a:spcBef>
            </a:pPr>
            <a:endParaRPr lang="fr-FR" altLang="fr-FR" sz="2270" u="sng" dirty="0">
              <a:latin typeface="Gill Sans MT" panose="020B0502020104020203" pitchFamily="34" charset="0"/>
              <a:ea typeface="Tahoma" panose="020B0604030504040204" pitchFamily="34" charset="0"/>
              <a:cs typeface="Tahoma" panose="020B0604030504040204" pitchFamily="34" charset="0"/>
            </a:endParaRPr>
          </a:p>
          <a:p>
            <a:pPr algn="ctr">
              <a:lnSpc>
                <a:spcPts val="3113"/>
              </a:lnSpc>
              <a:spcBef>
                <a:spcPts val="101"/>
              </a:spcBef>
            </a:pPr>
            <a:endParaRPr lang="fr-FR" altLang="fr-FR" sz="2270" u="sng" dirty="0">
              <a:latin typeface="Gill Sans MT" panose="020B0502020104020203" pitchFamily="34" charset="0"/>
              <a:ea typeface="Tahoma" panose="020B0604030504040204" pitchFamily="34" charset="0"/>
              <a:cs typeface="Tahoma" panose="020B0604030504040204" pitchFamily="34" charset="0"/>
            </a:endParaRPr>
          </a:p>
          <a:p>
            <a:pPr algn="ctr">
              <a:lnSpc>
                <a:spcPts val="3113"/>
              </a:lnSpc>
              <a:spcBef>
                <a:spcPts val="101"/>
              </a:spcBef>
            </a:pPr>
            <a:endParaRPr lang="fr-FR" altLang="fr-FR" sz="2270" u="sng" dirty="0">
              <a:latin typeface="Gill Sans MT" panose="020B0502020104020203" pitchFamily="34" charset="0"/>
              <a:ea typeface="Tahoma" panose="020B0604030504040204" pitchFamily="34" charset="0"/>
              <a:cs typeface="Tahoma" panose="020B0604030504040204" pitchFamily="34" charset="0"/>
            </a:endParaRPr>
          </a:p>
        </p:txBody>
      </p:sp>
      <p:sp>
        <p:nvSpPr>
          <p:cNvPr id="6" name="Rectangle 5">
            <a:extLst>
              <a:ext uri="{FF2B5EF4-FFF2-40B4-BE49-F238E27FC236}">
                <a16:creationId xmlns:a16="http://schemas.microsoft.com/office/drawing/2014/main" id="{4DE66BCC-1D7C-D14B-BD06-09E0F45366B4}"/>
              </a:ext>
            </a:extLst>
          </p:cNvPr>
          <p:cNvSpPr/>
          <p:nvPr/>
        </p:nvSpPr>
        <p:spPr>
          <a:xfrm>
            <a:off x="2051720" y="4725144"/>
            <a:ext cx="4830258" cy="1286921"/>
          </a:xfrm>
          <a:prstGeom prst="rect">
            <a:avLst/>
          </a:prstGeom>
        </p:spPr>
        <p:txBody>
          <a:bodyPr wrap="square" lIns="80993" tIns="40496" rIns="80993" bIns="40496">
            <a:spAutoFit/>
          </a:bodyPr>
          <a:lstStyle/>
          <a:p>
            <a:pPr algn="ctr"/>
            <a:r>
              <a:rPr lang="fr-FR" sz="1746" b="1" dirty="0">
                <a:latin typeface="Gill Sans MT" panose="020B0502020104020203" pitchFamily="34" charset="0"/>
              </a:rPr>
              <a:t>Formateur</a:t>
            </a:r>
          </a:p>
          <a:p>
            <a:pPr algn="ctr"/>
            <a:endParaRPr lang="fr-FR" sz="1216" b="1" dirty="0">
              <a:latin typeface="Gill Sans MT" panose="020B0502020104020203" pitchFamily="34" charset="0"/>
            </a:endParaRPr>
          </a:p>
          <a:p>
            <a:pPr algn="ctr"/>
            <a:r>
              <a:rPr lang="fr-FR" sz="1216" b="1" dirty="0">
                <a:latin typeface="Gill Sans MT" panose="020B0502020104020203" pitchFamily="34" charset="0"/>
              </a:rPr>
              <a:t>Dr. Leila Ben Ayed</a:t>
            </a:r>
          </a:p>
          <a:p>
            <a:pPr algn="ctr"/>
            <a:r>
              <a:rPr lang="fr-FR" sz="1216" b="1" dirty="0">
                <a:latin typeface="Gill Sans MT" panose="020B0502020104020203" pitchFamily="34" charset="0"/>
              </a:rPr>
              <a:t>Professeur en informatique</a:t>
            </a:r>
          </a:p>
          <a:p>
            <a:pPr algn="ctr"/>
            <a:r>
              <a:rPr lang="fr-FR" sz="1216" b="1" dirty="0">
                <a:latin typeface="Gill Sans MT" panose="020B0502020104020203" pitchFamily="34" charset="0"/>
              </a:rPr>
              <a:t>Ecole Nationale es Sciences de l’Informatique</a:t>
            </a:r>
          </a:p>
          <a:p>
            <a:pPr algn="ctr"/>
            <a:r>
              <a:rPr lang="fr-FR" sz="1222" dirty="0">
                <a:latin typeface="Gill Sans MT" panose="020B0502020104020203" pitchFamily="34" charset="0"/>
                <a:hlinkClick r:id="rId3"/>
              </a:rPr>
              <a:t>Leila.benayed2023@gmail.com</a:t>
            </a:r>
            <a:endParaRPr lang="fr-FR" sz="1222" dirty="0">
              <a:latin typeface="Gill Sans MT" panose="020B0502020104020203" pitchFamily="34" charset="0"/>
            </a:endParaRPr>
          </a:p>
        </p:txBody>
      </p:sp>
      <p:sp>
        <p:nvSpPr>
          <p:cNvPr id="2" name="Rectangle 1">
            <a:extLst>
              <a:ext uri="{FF2B5EF4-FFF2-40B4-BE49-F238E27FC236}">
                <a16:creationId xmlns:a16="http://schemas.microsoft.com/office/drawing/2014/main" id="{1FD6FFC9-F7F8-4D45-A428-C9005EF56DA8}"/>
              </a:ext>
            </a:extLst>
          </p:cNvPr>
          <p:cNvSpPr/>
          <p:nvPr/>
        </p:nvSpPr>
        <p:spPr>
          <a:xfrm>
            <a:off x="817201" y="962615"/>
            <a:ext cx="8154500" cy="389402"/>
          </a:xfrm>
          <a:prstGeom prst="rect">
            <a:avLst/>
          </a:prstGeom>
        </p:spPr>
        <p:txBody>
          <a:bodyPr wrap="square">
            <a:spAutoFit/>
          </a:bodyPr>
          <a:lstStyle/>
          <a:p>
            <a:pPr algn="ctr">
              <a:lnSpc>
                <a:spcPts val="2727"/>
              </a:lnSpc>
              <a:spcBef>
                <a:spcPts val="81"/>
              </a:spcBef>
            </a:pPr>
            <a:r>
              <a:rPr lang="fr-FR" sz="1222" b="1" kern="0" spc="-70" dirty="0">
                <a:latin typeface="Gill Sans MT" panose="020B0502020104020203" pitchFamily="34" charset="0"/>
              </a:rPr>
              <a:t>					  </a:t>
            </a:r>
            <a:r>
              <a:rPr lang="fr-FR" altLang="fr-FR" sz="1222" b="1" dirty="0">
                <a:latin typeface="Gill Sans MT" panose="020B0502020104020203" pitchFamily="34" charset="0"/>
                <a:ea typeface="Tahoma" panose="020B0604030504040204" pitchFamily="34" charset="0"/>
                <a:cs typeface="Tahoma" panose="020B0604030504040204" pitchFamily="34" charset="0"/>
              </a:rPr>
              <a:t>Parcours :  Développeur Cyber Sécurité</a:t>
            </a:r>
            <a:endParaRPr lang="fr-FR" sz="1222" b="1" kern="0" spc="-70"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10D77919-5C4D-4ED5-98EE-7B0B7379198C}"/>
              </a:ext>
            </a:extLst>
          </p:cNvPr>
          <p:cNvSpPr>
            <a:spLocks noGrp="1"/>
          </p:cNvSpPr>
          <p:nvPr>
            <p:ph type="sldNum" sz="quarter" idx="12"/>
          </p:nvPr>
        </p:nvSpPr>
        <p:spPr/>
        <p:txBody>
          <a:bodyPr/>
          <a:lstStyle/>
          <a:p>
            <a:fld id="{5744759D-0EFF-4FB2-9CCE-04E00944F0FE}" type="slidenum">
              <a:rPr lang="en-US" smtClean="0"/>
              <a:pPr/>
              <a:t>1</a:t>
            </a:fld>
            <a:endParaRPr lang="en-US"/>
          </a:p>
        </p:txBody>
      </p:sp>
    </p:spTree>
    <p:extLst>
      <p:ext uri="{BB962C8B-B14F-4D97-AF65-F5344CB8AC3E}">
        <p14:creationId xmlns:p14="http://schemas.microsoft.com/office/powerpoint/2010/main" val="15594849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67BE-E967-4CFF-8241-78EAC0DDD8B2}"/>
              </a:ext>
            </a:extLst>
          </p:cNvPr>
          <p:cNvSpPr>
            <a:spLocks noGrp="1"/>
          </p:cNvSpPr>
          <p:nvPr>
            <p:ph type="title"/>
          </p:nvPr>
        </p:nvSpPr>
        <p:spPr/>
        <p:txBody>
          <a:bodyPr/>
          <a:lstStyle/>
          <a:p>
            <a:r>
              <a:rPr lang="fr-FR" dirty="0"/>
              <a:t>Les Outils Nécessaires</a:t>
            </a:r>
          </a:p>
        </p:txBody>
      </p:sp>
      <p:sp>
        <p:nvSpPr>
          <p:cNvPr id="4" name="Slide Number Placeholder 3">
            <a:extLst>
              <a:ext uri="{FF2B5EF4-FFF2-40B4-BE49-F238E27FC236}">
                <a16:creationId xmlns:a16="http://schemas.microsoft.com/office/drawing/2014/main" id="{0C3F3555-76A3-4215-B9BC-78EAD775A676}"/>
              </a:ext>
            </a:extLst>
          </p:cNvPr>
          <p:cNvSpPr>
            <a:spLocks noGrp="1"/>
          </p:cNvSpPr>
          <p:nvPr>
            <p:ph type="sldNum" sz="quarter" idx="12"/>
          </p:nvPr>
        </p:nvSpPr>
        <p:spPr/>
        <p:txBody>
          <a:bodyPr/>
          <a:lstStyle/>
          <a:p>
            <a:fld id="{5744759D-0EFF-4FB2-9CCE-04E00944F0FE}" type="slidenum">
              <a:rPr lang="en-US" smtClean="0"/>
              <a:pPr/>
              <a:t>10</a:t>
            </a:fld>
            <a:endParaRPr lang="en-US"/>
          </a:p>
        </p:txBody>
      </p:sp>
      <p:pic>
        <p:nvPicPr>
          <p:cNvPr id="6" name="Picture 4">
            <a:extLst>
              <a:ext uri="{FF2B5EF4-FFF2-40B4-BE49-F238E27FC236}">
                <a16:creationId xmlns:a16="http://schemas.microsoft.com/office/drawing/2014/main" id="{03164832-B167-4616-A3AA-90882ED21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7" y="1405880"/>
            <a:ext cx="903649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a:extLst>
              <a:ext uri="{FF2B5EF4-FFF2-40B4-BE49-F238E27FC236}">
                <a16:creationId xmlns:a16="http://schemas.microsoft.com/office/drawing/2014/main" id="{2272FAE7-858F-4D06-AC26-C3F10F0EB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7" y="4256881"/>
            <a:ext cx="8892482"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2786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560" y="764704"/>
            <a:ext cx="7560840" cy="3857281"/>
          </a:xfrm>
          <a:prstGeom prst="rect">
            <a:avLst/>
          </a:prstGeom>
        </p:spPr>
        <p:txBody>
          <a:bodyPr vert="horz" wrap="square" lIns="0" tIns="9977" rIns="0" bIns="0" rtlCol="0">
            <a:spAutoFit/>
          </a:bodyPr>
          <a:lstStyle/>
          <a:p>
            <a:pPr marL="266060" marR="3801" indent="-257033">
              <a:spcBef>
                <a:spcPts val="79"/>
              </a:spcBef>
              <a:buClr>
                <a:srgbClr val="FF0000"/>
              </a:buClr>
              <a:buSzPct val="75000"/>
              <a:buFont typeface="Wingdings"/>
              <a:buChar char=""/>
              <a:tabLst>
                <a:tab pos="266060" algn="l"/>
                <a:tab pos="266535" algn="l"/>
              </a:tabLst>
            </a:pPr>
            <a:r>
              <a:rPr sz="2000" spc="-146" dirty="0">
                <a:latin typeface="Arial"/>
                <a:cs typeface="Arial"/>
              </a:rPr>
              <a:t>Le </a:t>
            </a:r>
            <a:r>
              <a:rPr sz="2000" spc="-49" dirty="0">
                <a:latin typeface="Arial"/>
                <a:cs typeface="Arial"/>
              </a:rPr>
              <a:t>nombre </a:t>
            </a:r>
            <a:r>
              <a:rPr sz="2000" spc="-26" dirty="0">
                <a:latin typeface="Arial"/>
                <a:cs typeface="Arial"/>
              </a:rPr>
              <a:t>d'itérations </a:t>
            </a:r>
            <a:r>
              <a:rPr sz="2000" spc="-94" dirty="0">
                <a:latin typeface="Arial"/>
                <a:cs typeface="Arial"/>
              </a:rPr>
              <a:t>dans </a:t>
            </a:r>
            <a:r>
              <a:rPr sz="2000" spc="-60" dirty="0">
                <a:latin typeface="Arial"/>
                <a:cs typeface="Arial"/>
              </a:rPr>
              <a:t>une </a:t>
            </a:r>
            <a:r>
              <a:rPr sz="2000" spc="-56" dirty="0">
                <a:latin typeface="Arial"/>
                <a:cs typeface="Arial"/>
              </a:rPr>
              <a:t>boucle </a:t>
            </a:r>
            <a:r>
              <a:rPr sz="2000" b="1" spc="-116" dirty="0">
                <a:solidFill>
                  <a:srgbClr val="0000C7"/>
                </a:solidFill>
                <a:latin typeface="Arial"/>
                <a:cs typeface="Arial"/>
              </a:rPr>
              <a:t>TantQue </a:t>
            </a:r>
            <a:r>
              <a:rPr sz="2000" spc="-37" dirty="0">
                <a:latin typeface="Arial"/>
                <a:cs typeface="Arial"/>
              </a:rPr>
              <a:t>n'est </a:t>
            </a:r>
            <a:r>
              <a:rPr sz="2000" spc="-108" dirty="0">
                <a:latin typeface="Arial"/>
                <a:cs typeface="Arial"/>
              </a:rPr>
              <a:t>pas </a:t>
            </a:r>
            <a:r>
              <a:rPr sz="2000" spc="-60" dirty="0">
                <a:latin typeface="Arial"/>
                <a:cs typeface="Arial"/>
              </a:rPr>
              <a:t>connu </a:t>
            </a:r>
            <a:r>
              <a:rPr sz="2000" spc="-82" dirty="0">
                <a:latin typeface="Arial"/>
                <a:cs typeface="Arial"/>
              </a:rPr>
              <a:t>au  </a:t>
            </a:r>
            <a:r>
              <a:rPr sz="2000" spc="-34" dirty="0">
                <a:latin typeface="Arial"/>
                <a:cs typeface="Arial"/>
              </a:rPr>
              <a:t>moment</a:t>
            </a:r>
            <a:r>
              <a:rPr sz="2000" spc="-85" dirty="0">
                <a:latin typeface="Arial"/>
                <a:cs typeface="Arial"/>
              </a:rPr>
              <a:t> </a:t>
            </a:r>
            <a:r>
              <a:rPr sz="2000" spc="-30" dirty="0">
                <a:latin typeface="Arial"/>
                <a:cs typeface="Arial"/>
              </a:rPr>
              <a:t>d'entrée</a:t>
            </a:r>
            <a:r>
              <a:rPr sz="2000" spc="-79" dirty="0">
                <a:latin typeface="Arial"/>
                <a:cs typeface="Arial"/>
              </a:rPr>
              <a:t> </a:t>
            </a:r>
            <a:r>
              <a:rPr sz="2000" spc="-94" dirty="0">
                <a:latin typeface="Arial"/>
                <a:cs typeface="Arial"/>
              </a:rPr>
              <a:t>dans</a:t>
            </a:r>
            <a:r>
              <a:rPr sz="2000" spc="-85" dirty="0">
                <a:latin typeface="Arial"/>
                <a:cs typeface="Arial"/>
              </a:rPr>
              <a:t> </a:t>
            </a:r>
            <a:r>
              <a:rPr sz="2000" spc="-52" dirty="0">
                <a:latin typeface="Arial"/>
                <a:cs typeface="Arial"/>
              </a:rPr>
              <a:t>la</a:t>
            </a:r>
            <a:r>
              <a:rPr sz="2000" spc="-71" dirty="0">
                <a:latin typeface="Arial"/>
                <a:cs typeface="Arial"/>
              </a:rPr>
              <a:t> </a:t>
            </a:r>
            <a:r>
              <a:rPr sz="2000" spc="-52" dirty="0">
                <a:latin typeface="Arial"/>
                <a:cs typeface="Arial"/>
              </a:rPr>
              <a:t>boucle.</a:t>
            </a:r>
            <a:r>
              <a:rPr sz="2000" spc="-94" dirty="0">
                <a:latin typeface="Arial"/>
                <a:cs typeface="Arial"/>
              </a:rPr>
              <a:t> </a:t>
            </a:r>
            <a:r>
              <a:rPr sz="2000" spc="-15" dirty="0">
                <a:latin typeface="Arial"/>
                <a:cs typeface="Arial"/>
              </a:rPr>
              <a:t>Il</a:t>
            </a:r>
            <a:r>
              <a:rPr sz="2000" spc="-75" dirty="0">
                <a:latin typeface="Arial"/>
                <a:cs typeface="Arial"/>
              </a:rPr>
              <a:t> </a:t>
            </a:r>
            <a:r>
              <a:rPr sz="2000" spc="-60" dirty="0">
                <a:latin typeface="Arial"/>
                <a:cs typeface="Arial"/>
              </a:rPr>
              <a:t>dépend</a:t>
            </a:r>
            <a:r>
              <a:rPr sz="2000" spc="-90" dirty="0">
                <a:latin typeface="Arial"/>
                <a:cs typeface="Arial"/>
              </a:rPr>
              <a:t> </a:t>
            </a:r>
            <a:r>
              <a:rPr sz="2000" spc="-67" dirty="0">
                <a:latin typeface="Arial"/>
                <a:cs typeface="Arial"/>
              </a:rPr>
              <a:t>de</a:t>
            </a:r>
            <a:r>
              <a:rPr sz="2000" spc="-79" dirty="0">
                <a:latin typeface="Arial"/>
                <a:cs typeface="Arial"/>
              </a:rPr>
              <a:t> </a:t>
            </a:r>
            <a:r>
              <a:rPr sz="2000" spc="-22" dirty="0">
                <a:latin typeface="Arial"/>
                <a:cs typeface="Arial"/>
              </a:rPr>
              <a:t>l'évolution</a:t>
            </a:r>
            <a:r>
              <a:rPr sz="2000" spc="-75" dirty="0">
                <a:latin typeface="Arial"/>
                <a:cs typeface="Arial"/>
              </a:rPr>
              <a:t> </a:t>
            </a:r>
            <a:r>
              <a:rPr sz="2000" spc="-64" dirty="0">
                <a:latin typeface="Arial"/>
                <a:cs typeface="Arial"/>
              </a:rPr>
              <a:t>de</a:t>
            </a:r>
            <a:r>
              <a:rPr sz="2000" spc="-82" dirty="0">
                <a:latin typeface="Arial"/>
                <a:cs typeface="Arial"/>
              </a:rPr>
              <a:t> </a:t>
            </a:r>
            <a:r>
              <a:rPr sz="2000" spc="-52" dirty="0">
                <a:latin typeface="Arial"/>
                <a:cs typeface="Arial"/>
              </a:rPr>
              <a:t>la</a:t>
            </a:r>
            <a:r>
              <a:rPr sz="2000" spc="-67" dirty="0">
                <a:latin typeface="Arial"/>
                <a:cs typeface="Arial"/>
              </a:rPr>
              <a:t> </a:t>
            </a:r>
            <a:r>
              <a:rPr sz="2000" spc="-52" dirty="0">
                <a:latin typeface="Arial"/>
                <a:cs typeface="Arial"/>
              </a:rPr>
              <a:t>valeur</a:t>
            </a:r>
            <a:r>
              <a:rPr sz="2000" spc="-79" dirty="0">
                <a:latin typeface="Arial"/>
                <a:cs typeface="Arial"/>
              </a:rPr>
              <a:t> </a:t>
            </a:r>
            <a:r>
              <a:rPr sz="2000" spc="-64" dirty="0">
                <a:latin typeface="Arial"/>
                <a:cs typeface="Arial"/>
              </a:rPr>
              <a:t>de  </a:t>
            </a:r>
            <a:r>
              <a:rPr sz="2000" spc="-30" dirty="0">
                <a:latin typeface="Arial"/>
                <a:cs typeface="Arial"/>
              </a:rPr>
              <a:t>condition.</a:t>
            </a:r>
            <a:endParaRPr sz="2000" dirty="0">
              <a:latin typeface="Arial"/>
              <a:cs typeface="Arial"/>
            </a:endParaRPr>
          </a:p>
          <a:p>
            <a:pPr>
              <a:spcBef>
                <a:spcPts val="15"/>
              </a:spcBef>
              <a:buClr>
                <a:srgbClr val="FF0000"/>
              </a:buClr>
              <a:buFont typeface="Wingdings"/>
              <a:buChar char=""/>
            </a:pPr>
            <a:endParaRPr sz="2000" dirty="0">
              <a:latin typeface="Arial"/>
              <a:cs typeface="Arial"/>
            </a:endParaRPr>
          </a:p>
          <a:p>
            <a:pPr marL="266060" marR="9977" indent="-257033">
              <a:spcBef>
                <a:spcPts val="4"/>
              </a:spcBef>
              <a:buClr>
                <a:srgbClr val="FF0000"/>
              </a:buClr>
              <a:buSzPct val="75000"/>
              <a:buFont typeface="Wingdings"/>
              <a:buChar char=""/>
              <a:tabLst>
                <a:tab pos="266060" algn="l"/>
                <a:tab pos="266535" algn="l"/>
              </a:tabLst>
            </a:pPr>
            <a:r>
              <a:rPr sz="2000" spc="-85" dirty="0">
                <a:latin typeface="Arial"/>
                <a:cs typeface="Arial"/>
              </a:rPr>
              <a:t>Une </a:t>
            </a:r>
            <a:r>
              <a:rPr sz="2000" spc="-101" dirty="0">
                <a:latin typeface="Arial"/>
                <a:cs typeface="Arial"/>
              </a:rPr>
              <a:t>des </a:t>
            </a:r>
            <a:r>
              <a:rPr sz="2000" spc="-37" dirty="0">
                <a:latin typeface="Arial"/>
                <a:cs typeface="Arial"/>
              </a:rPr>
              <a:t>instructions </a:t>
            </a:r>
            <a:r>
              <a:rPr sz="2000" spc="-45" dirty="0">
                <a:latin typeface="Arial"/>
                <a:cs typeface="Arial"/>
              </a:rPr>
              <a:t>du </a:t>
            </a:r>
            <a:r>
              <a:rPr sz="2000" spc="-75" dirty="0">
                <a:latin typeface="Arial"/>
                <a:cs typeface="Arial"/>
              </a:rPr>
              <a:t>corps </a:t>
            </a:r>
            <a:r>
              <a:rPr sz="2000" spc="-67" dirty="0">
                <a:latin typeface="Arial"/>
                <a:cs typeface="Arial"/>
              </a:rPr>
              <a:t>de </a:t>
            </a:r>
            <a:r>
              <a:rPr sz="2000" spc="-52" dirty="0">
                <a:latin typeface="Arial"/>
                <a:cs typeface="Arial"/>
              </a:rPr>
              <a:t>la </a:t>
            </a:r>
            <a:r>
              <a:rPr sz="2000" spc="-56" dirty="0">
                <a:latin typeface="Arial"/>
                <a:cs typeface="Arial"/>
              </a:rPr>
              <a:t>boucle </a:t>
            </a:r>
            <a:r>
              <a:rPr sz="2000" dirty="0">
                <a:latin typeface="Arial"/>
                <a:cs typeface="Arial"/>
              </a:rPr>
              <a:t>doit </a:t>
            </a:r>
            <a:r>
              <a:rPr sz="2000" spc="-56" dirty="0">
                <a:latin typeface="Arial"/>
                <a:cs typeface="Arial"/>
              </a:rPr>
              <a:t>absolument </a:t>
            </a:r>
            <a:r>
              <a:rPr sz="2000" spc="-75" dirty="0">
                <a:latin typeface="Arial"/>
                <a:cs typeface="Arial"/>
              </a:rPr>
              <a:t>changer </a:t>
            </a:r>
            <a:r>
              <a:rPr sz="2000" spc="-52" dirty="0">
                <a:latin typeface="Arial"/>
                <a:cs typeface="Arial"/>
              </a:rPr>
              <a:t>la  valeur </a:t>
            </a:r>
            <a:r>
              <a:rPr sz="2000" spc="-67" dirty="0">
                <a:latin typeface="Arial"/>
                <a:cs typeface="Arial"/>
              </a:rPr>
              <a:t>de </a:t>
            </a:r>
            <a:r>
              <a:rPr sz="2000" spc="-30" dirty="0">
                <a:latin typeface="Arial"/>
                <a:cs typeface="Arial"/>
              </a:rPr>
              <a:t>condition </a:t>
            </a:r>
            <a:r>
              <a:rPr sz="2000" spc="-67" dirty="0">
                <a:latin typeface="Arial"/>
                <a:cs typeface="Arial"/>
              </a:rPr>
              <a:t>de </a:t>
            </a:r>
            <a:r>
              <a:rPr sz="2000" spc="-49" dirty="0">
                <a:latin typeface="Arial"/>
                <a:cs typeface="Arial"/>
              </a:rPr>
              <a:t>vrai </a:t>
            </a:r>
            <a:r>
              <a:rPr sz="2000" spc="-116" dirty="0">
                <a:latin typeface="Arial"/>
                <a:cs typeface="Arial"/>
              </a:rPr>
              <a:t>à </a:t>
            </a:r>
            <a:r>
              <a:rPr sz="2000" spc="-64" dirty="0">
                <a:latin typeface="Arial"/>
                <a:cs typeface="Arial"/>
              </a:rPr>
              <a:t>faux </a:t>
            </a:r>
            <a:r>
              <a:rPr sz="2000" spc="-79" dirty="0">
                <a:latin typeface="Arial"/>
                <a:cs typeface="Arial"/>
              </a:rPr>
              <a:t>(après </a:t>
            </a:r>
            <a:r>
              <a:rPr sz="2000" spc="-45" dirty="0">
                <a:latin typeface="Arial"/>
                <a:cs typeface="Arial"/>
              </a:rPr>
              <a:t>un </a:t>
            </a:r>
            <a:r>
              <a:rPr sz="2000" spc="-37" dirty="0">
                <a:latin typeface="Arial"/>
                <a:cs typeface="Arial"/>
              </a:rPr>
              <a:t>certain </a:t>
            </a:r>
            <a:r>
              <a:rPr sz="2000" spc="-45" dirty="0">
                <a:latin typeface="Arial"/>
                <a:cs typeface="Arial"/>
              </a:rPr>
              <a:t>nombre</a:t>
            </a:r>
            <a:r>
              <a:rPr sz="2000" spc="-247" dirty="0">
                <a:latin typeface="Arial"/>
                <a:cs typeface="Arial"/>
              </a:rPr>
              <a:t> </a:t>
            </a:r>
            <a:r>
              <a:rPr sz="2000" spc="-30" dirty="0">
                <a:latin typeface="Arial"/>
                <a:cs typeface="Arial"/>
              </a:rPr>
              <a:t>d'itérations),  </a:t>
            </a:r>
            <a:r>
              <a:rPr sz="2000" spc="-60" dirty="0">
                <a:latin typeface="Arial"/>
                <a:cs typeface="Arial"/>
              </a:rPr>
              <a:t>sinon </a:t>
            </a:r>
            <a:r>
              <a:rPr sz="2000" spc="-37" dirty="0">
                <a:latin typeface="Arial"/>
                <a:cs typeface="Arial"/>
              </a:rPr>
              <a:t>le </a:t>
            </a:r>
            <a:r>
              <a:rPr sz="2000" spc="-60" dirty="0">
                <a:latin typeface="Arial"/>
                <a:cs typeface="Arial"/>
              </a:rPr>
              <a:t>programme </a:t>
            </a:r>
            <a:r>
              <a:rPr sz="2000" spc="-22" dirty="0" err="1">
                <a:latin typeface="Arial"/>
                <a:cs typeface="Arial"/>
              </a:rPr>
              <a:t>tourne</a:t>
            </a:r>
            <a:r>
              <a:rPr sz="2000" spc="-176" dirty="0">
                <a:latin typeface="Arial"/>
                <a:cs typeface="Arial"/>
              </a:rPr>
              <a:t> </a:t>
            </a:r>
            <a:r>
              <a:rPr sz="2000" spc="-26" dirty="0" err="1">
                <a:latin typeface="Arial"/>
                <a:cs typeface="Arial"/>
              </a:rPr>
              <a:t>indéfiniment</a:t>
            </a:r>
            <a:endParaRPr lang="fr-FR" sz="2000" dirty="0">
              <a:latin typeface="Arial"/>
              <a:cs typeface="Arial"/>
            </a:endParaRPr>
          </a:p>
          <a:p>
            <a:pPr marL="9027" marR="9977">
              <a:spcBef>
                <a:spcPts val="4"/>
              </a:spcBef>
              <a:buClr>
                <a:srgbClr val="FF0000"/>
              </a:buClr>
              <a:buSzPct val="75000"/>
              <a:tabLst>
                <a:tab pos="266060" algn="l"/>
                <a:tab pos="266535" algn="l"/>
              </a:tabLst>
            </a:pPr>
            <a:r>
              <a:rPr lang="fr-FR" sz="2000" b="1" spc="-94" dirty="0">
                <a:solidFill>
                  <a:srgbClr val="0000C7"/>
                </a:solidFill>
                <a:latin typeface="Arial"/>
                <a:cs typeface="Arial"/>
              </a:rPr>
              <a:t>		</a:t>
            </a:r>
          </a:p>
          <a:p>
            <a:pPr marL="9027" marR="9977">
              <a:spcBef>
                <a:spcPts val="4"/>
              </a:spcBef>
              <a:buClr>
                <a:srgbClr val="FF0000"/>
              </a:buClr>
              <a:buSzPct val="75000"/>
              <a:tabLst>
                <a:tab pos="266060" algn="l"/>
                <a:tab pos="266535" algn="l"/>
              </a:tabLst>
            </a:pPr>
            <a:r>
              <a:rPr lang="fr-FR" sz="2000" b="1" spc="-94" dirty="0">
                <a:solidFill>
                  <a:srgbClr val="0000C7"/>
                </a:solidFill>
                <a:latin typeface="Arial"/>
                <a:cs typeface="Arial"/>
              </a:rPr>
              <a:t>	</a:t>
            </a:r>
            <a:r>
              <a:rPr sz="2000" b="1" spc="-94" dirty="0">
                <a:solidFill>
                  <a:srgbClr val="0000C7"/>
                </a:solidFill>
                <a:latin typeface="Arial"/>
                <a:cs typeface="Arial"/>
              </a:rPr>
              <a:t>Attention </a:t>
            </a:r>
            <a:r>
              <a:rPr sz="2000" b="1" spc="-142" dirty="0">
                <a:solidFill>
                  <a:srgbClr val="0000C7"/>
                </a:solidFill>
                <a:latin typeface="Arial"/>
                <a:cs typeface="Arial"/>
              </a:rPr>
              <a:t>aux </a:t>
            </a:r>
            <a:r>
              <a:rPr sz="2000" b="1" spc="-157" dirty="0">
                <a:solidFill>
                  <a:srgbClr val="0000C7"/>
                </a:solidFill>
                <a:latin typeface="Arial"/>
                <a:cs typeface="Arial"/>
              </a:rPr>
              <a:t>boucles</a:t>
            </a:r>
            <a:r>
              <a:rPr sz="2000" b="1" spc="-52" dirty="0">
                <a:solidFill>
                  <a:srgbClr val="0000C7"/>
                </a:solidFill>
                <a:latin typeface="Arial"/>
                <a:cs typeface="Arial"/>
              </a:rPr>
              <a:t> </a:t>
            </a:r>
            <a:r>
              <a:rPr sz="2000" b="1" spc="-112" dirty="0">
                <a:solidFill>
                  <a:srgbClr val="0000C7"/>
                </a:solidFill>
                <a:latin typeface="Arial"/>
                <a:cs typeface="Arial"/>
              </a:rPr>
              <a:t>infinies</a:t>
            </a:r>
            <a:endParaRPr sz="2000" dirty="0">
              <a:latin typeface="Arial"/>
              <a:cs typeface="Arial"/>
            </a:endParaRPr>
          </a:p>
          <a:p>
            <a:pPr marL="266060" indent="-257033">
              <a:spcBef>
                <a:spcPts val="378"/>
              </a:spcBef>
              <a:buClr>
                <a:srgbClr val="FF0000"/>
              </a:buClr>
              <a:buSzPct val="75000"/>
              <a:buFont typeface="Wingdings"/>
              <a:buChar char=""/>
              <a:tabLst>
                <a:tab pos="266060" algn="l"/>
                <a:tab pos="266535" algn="l"/>
              </a:tabLst>
            </a:pPr>
            <a:endParaRPr lang="fr-FR" sz="2000" spc="-97" dirty="0">
              <a:latin typeface="Arial"/>
              <a:cs typeface="Arial"/>
            </a:endParaRPr>
          </a:p>
          <a:p>
            <a:pPr marL="266060" indent="-257033">
              <a:spcBef>
                <a:spcPts val="378"/>
              </a:spcBef>
              <a:buClr>
                <a:srgbClr val="FF0000"/>
              </a:buClr>
              <a:buSzPct val="75000"/>
              <a:buFont typeface="Wingdings"/>
              <a:buChar char=""/>
              <a:tabLst>
                <a:tab pos="266060" algn="l"/>
                <a:tab pos="266535" algn="l"/>
              </a:tabLst>
            </a:pPr>
            <a:r>
              <a:rPr sz="2000" spc="-97" dirty="0" err="1">
                <a:latin typeface="Arial"/>
                <a:cs typeface="Arial"/>
              </a:rPr>
              <a:t>Exemple</a:t>
            </a:r>
            <a:r>
              <a:rPr sz="2000" spc="-97" dirty="0">
                <a:latin typeface="Arial"/>
                <a:cs typeface="Arial"/>
              </a:rPr>
              <a:t> </a:t>
            </a:r>
            <a:r>
              <a:rPr sz="2000" spc="-67" dirty="0">
                <a:latin typeface="Arial"/>
                <a:cs typeface="Arial"/>
              </a:rPr>
              <a:t>de </a:t>
            </a:r>
            <a:r>
              <a:rPr sz="2000" spc="-56" dirty="0">
                <a:latin typeface="Arial"/>
                <a:cs typeface="Arial"/>
              </a:rPr>
              <a:t>boucle </a:t>
            </a:r>
            <a:r>
              <a:rPr sz="2000" spc="-19" dirty="0">
                <a:latin typeface="Arial"/>
                <a:cs typeface="Arial"/>
              </a:rPr>
              <a:t>infinie</a:t>
            </a:r>
            <a:r>
              <a:rPr sz="2000" spc="-120" dirty="0">
                <a:latin typeface="Arial"/>
                <a:cs typeface="Arial"/>
              </a:rPr>
              <a:t> </a:t>
            </a:r>
            <a:r>
              <a:rPr sz="2000" spc="-15" dirty="0">
                <a:latin typeface="Arial"/>
                <a:cs typeface="Arial"/>
              </a:rPr>
              <a:t>:</a:t>
            </a:r>
            <a:endParaRPr sz="2000" dirty="0">
              <a:latin typeface="Arial"/>
              <a:cs typeface="Arial"/>
            </a:endParaRPr>
          </a:p>
          <a:p>
            <a:pPr marL="1377810">
              <a:spcBef>
                <a:spcPts val="359"/>
              </a:spcBef>
            </a:pPr>
            <a:r>
              <a:rPr sz="2000" spc="11" dirty="0">
                <a:latin typeface="Arial"/>
                <a:cs typeface="Arial"/>
              </a:rPr>
              <a:t>i </a:t>
            </a:r>
            <a:r>
              <a:rPr sz="2000" spc="-142" dirty="0">
                <a:latin typeface="Arial"/>
                <a:cs typeface="Arial"/>
              </a:rPr>
              <a:t>←</a:t>
            </a:r>
            <a:r>
              <a:rPr sz="2000" spc="-176" dirty="0">
                <a:latin typeface="Arial"/>
                <a:cs typeface="Arial"/>
              </a:rPr>
              <a:t> </a:t>
            </a:r>
            <a:r>
              <a:rPr sz="2000" spc="-75" dirty="0">
                <a:latin typeface="Arial"/>
                <a:cs typeface="Arial"/>
              </a:rPr>
              <a:t>2</a:t>
            </a:r>
            <a:endParaRPr sz="2000" dirty="0">
              <a:latin typeface="Arial"/>
              <a:cs typeface="Arial"/>
            </a:endParaRPr>
          </a:p>
        </p:txBody>
      </p:sp>
      <p:sp>
        <p:nvSpPr>
          <p:cNvPr id="4" name="object 4"/>
          <p:cNvSpPr txBox="1"/>
          <p:nvPr/>
        </p:nvSpPr>
        <p:spPr>
          <a:xfrm>
            <a:off x="1933110" y="4581128"/>
            <a:ext cx="2350858" cy="669764"/>
          </a:xfrm>
          <a:prstGeom prst="rect">
            <a:avLst/>
          </a:prstGeom>
        </p:spPr>
        <p:txBody>
          <a:bodyPr vert="horz" wrap="square" lIns="0" tIns="53687" rIns="0" bIns="0" rtlCol="0">
            <a:spAutoFit/>
          </a:bodyPr>
          <a:lstStyle/>
          <a:p>
            <a:pPr marL="9502"/>
            <a:r>
              <a:rPr sz="2000" b="1" spc="-138" dirty="0" err="1">
                <a:solidFill>
                  <a:srgbClr val="0000C7"/>
                </a:solidFill>
                <a:latin typeface="Times New Roman"/>
                <a:cs typeface="Times New Roman"/>
              </a:rPr>
              <a:t>T</a:t>
            </a:r>
            <a:r>
              <a:rPr sz="2000" b="1" spc="4" dirty="0" err="1">
                <a:solidFill>
                  <a:srgbClr val="0000C7"/>
                </a:solidFill>
                <a:latin typeface="Times New Roman"/>
                <a:cs typeface="Times New Roman"/>
              </a:rPr>
              <a:t>a</a:t>
            </a:r>
            <a:r>
              <a:rPr sz="2000" b="1" dirty="0" err="1">
                <a:solidFill>
                  <a:srgbClr val="0000C7"/>
                </a:solidFill>
                <a:latin typeface="Times New Roman"/>
                <a:cs typeface="Times New Roman"/>
              </a:rPr>
              <a:t>n</a:t>
            </a:r>
            <a:r>
              <a:rPr sz="2000" b="1" spc="4" dirty="0" err="1">
                <a:solidFill>
                  <a:srgbClr val="0000C7"/>
                </a:solidFill>
                <a:latin typeface="Times New Roman"/>
                <a:cs typeface="Times New Roman"/>
              </a:rPr>
              <a:t>t</a:t>
            </a:r>
            <a:r>
              <a:rPr sz="2000" b="1" dirty="0" err="1">
                <a:solidFill>
                  <a:srgbClr val="0000C7"/>
                </a:solidFill>
                <a:latin typeface="Times New Roman"/>
                <a:cs typeface="Times New Roman"/>
              </a:rPr>
              <a:t>Q</a:t>
            </a:r>
            <a:r>
              <a:rPr sz="2000" b="1" spc="4" dirty="0" err="1">
                <a:solidFill>
                  <a:srgbClr val="0000C7"/>
                </a:solidFill>
                <a:latin typeface="Times New Roman"/>
                <a:cs typeface="Times New Roman"/>
              </a:rPr>
              <a:t>u</a:t>
            </a:r>
            <a:r>
              <a:rPr sz="2000" b="1" dirty="0" err="1">
                <a:solidFill>
                  <a:srgbClr val="0000C7"/>
                </a:solidFill>
                <a:latin typeface="Times New Roman"/>
                <a:cs typeface="Times New Roman"/>
              </a:rPr>
              <a:t>e</a:t>
            </a:r>
            <a:r>
              <a:rPr lang="fr-FR" sz="2000" b="1" dirty="0">
                <a:solidFill>
                  <a:srgbClr val="0000C7"/>
                </a:solidFill>
                <a:latin typeface="Times New Roman"/>
                <a:cs typeface="Times New Roman"/>
              </a:rPr>
              <a:t> (i&gt;0)</a:t>
            </a:r>
            <a:endParaRPr sz="2000" dirty="0">
              <a:latin typeface="Times New Roman"/>
              <a:cs typeface="Times New Roman"/>
            </a:endParaRPr>
          </a:p>
          <a:p>
            <a:pPr marL="9502"/>
            <a:r>
              <a:rPr lang="fr-FR" sz="2000" spc="11" dirty="0">
                <a:latin typeface="Arial"/>
                <a:cs typeface="Arial"/>
              </a:rPr>
              <a:t>	</a:t>
            </a:r>
            <a:r>
              <a:rPr sz="2000" spc="11" dirty="0" err="1">
                <a:latin typeface="Arial"/>
                <a:cs typeface="Arial"/>
              </a:rPr>
              <a:t>i</a:t>
            </a:r>
            <a:r>
              <a:rPr sz="2000" spc="11" dirty="0">
                <a:latin typeface="Arial"/>
                <a:cs typeface="Arial"/>
              </a:rPr>
              <a:t> </a:t>
            </a:r>
            <a:r>
              <a:rPr sz="2000" spc="-142" dirty="0">
                <a:latin typeface="Arial"/>
                <a:cs typeface="Arial"/>
              </a:rPr>
              <a:t>←</a:t>
            </a:r>
            <a:r>
              <a:rPr sz="2000" spc="127" dirty="0">
                <a:latin typeface="Arial"/>
                <a:cs typeface="Arial"/>
              </a:rPr>
              <a:t> </a:t>
            </a:r>
            <a:r>
              <a:rPr sz="2000" spc="-67" dirty="0">
                <a:latin typeface="Arial"/>
                <a:cs typeface="Arial"/>
              </a:rPr>
              <a:t>i+1</a:t>
            </a:r>
            <a:endParaRPr sz="2000" dirty="0">
              <a:latin typeface="Arial"/>
              <a:cs typeface="Arial"/>
            </a:endParaRPr>
          </a:p>
        </p:txBody>
      </p:sp>
      <p:sp>
        <p:nvSpPr>
          <p:cNvPr id="6" name="object 6"/>
          <p:cNvSpPr txBox="1"/>
          <p:nvPr/>
        </p:nvSpPr>
        <p:spPr>
          <a:xfrm>
            <a:off x="1925639" y="5301208"/>
            <a:ext cx="1854273" cy="317371"/>
          </a:xfrm>
          <a:prstGeom prst="rect">
            <a:avLst/>
          </a:prstGeom>
        </p:spPr>
        <p:txBody>
          <a:bodyPr vert="horz" wrap="square" lIns="0" tIns="9502" rIns="0" bIns="0" rtlCol="0">
            <a:spAutoFit/>
          </a:bodyPr>
          <a:lstStyle/>
          <a:p>
            <a:pPr marL="9502"/>
            <a:r>
              <a:rPr sz="2000" b="1" dirty="0">
                <a:solidFill>
                  <a:srgbClr val="0000C7"/>
                </a:solidFill>
                <a:latin typeface="Times New Roman"/>
                <a:cs typeface="Times New Roman"/>
              </a:rPr>
              <a:t>Fin</a:t>
            </a:r>
            <a:r>
              <a:rPr sz="2000" b="1" spc="-138" dirty="0">
                <a:solidFill>
                  <a:srgbClr val="0000C7"/>
                </a:solidFill>
                <a:latin typeface="Times New Roman"/>
                <a:cs typeface="Times New Roman"/>
              </a:rPr>
              <a:t>T</a:t>
            </a:r>
            <a:r>
              <a:rPr sz="2000" b="1" spc="4" dirty="0">
                <a:solidFill>
                  <a:srgbClr val="0000C7"/>
                </a:solidFill>
                <a:latin typeface="Times New Roman"/>
                <a:cs typeface="Times New Roman"/>
              </a:rPr>
              <a:t>a</a:t>
            </a:r>
            <a:r>
              <a:rPr sz="2000" b="1" dirty="0">
                <a:solidFill>
                  <a:srgbClr val="0000C7"/>
                </a:solidFill>
                <a:latin typeface="Times New Roman"/>
                <a:cs typeface="Times New Roman"/>
              </a:rPr>
              <a:t>n</a:t>
            </a:r>
            <a:r>
              <a:rPr sz="2000" b="1" spc="4" dirty="0">
                <a:solidFill>
                  <a:srgbClr val="0000C7"/>
                </a:solidFill>
                <a:latin typeface="Times New Roman"/>
                <a:cs typeface="Times New Roman"/>
              </a:rPr>
              <a:t>t</a:t>
            </a:r>
            <a:r>
              <a:rPr sz="2000" b="1" dirty="0">
                <a:solidFill>
                  <a:srgbClr val="0000C7"/>
                </a:solidFill>
                <a:latin typeface="Times New Roman"/>
                <a:cs typeface="Times New Roman"/>
              </a:rPr>
              <a:t>Q</a:t>
            </a:r>
            <a:r>
              <a:rPr sz="2000" b="1" spc="4" dirty="0">
                <a:solidFill>
                  <a:srgbClr val="0000C7"/>
                </a:solidFill>
                <a:latin typeface="Times New Roman"/>
                <a:cs typeface="Times New Roman"/>
              </a:rPr>
              <a:t>u</a:t>
            </a:r>
            <a:r>
              <a:rPr sz="2000" b="1" dirty="0">
                <a:solidFill>
                  <a:srgbClr val="0000C7"/>
                </a:solidFill>
                <a:latin typeface="Times New Roman"/>
                <a:cs typeface="Times New Roman"/>
              </a:rPr>
              <a:t>e</a:t>
            </a:r>
            <a:endParaRPr sz="2000" dirty="0">
              <a:latin typeface="Times New Roman"/>
              <a:cs typeface="Times New Roman"/>
            </a:endParaRPr>
          </a:p>
        </p:txBody>
      </p:sp>
      <p:sp>
        <p:nvSpPr>
          <p:cNvPr id="7" name="object 7"/>
          <p:cNvSpPr txBox="1">
            <a:spLocks noGrp="1"/>
          </p:cNvSpPr>
          <p:nvPr>
            <p:ph type="title"/>
          </p:nvPr>
        </p:nvSpPr>
        <p:spPr>
          <a:xfrm>
            <a:off x="-179512" y="64018"/>
            <a:ext cx="9144000" cy="412654"/>
          </a:xfrm>
          <a:prstGeom prst="rect">
            <a:avLst/>
          </a:prstGeom>
          <a:noFill/>
        </p:spPr>
        <p:txBody>
          <a:bodyPr vert="horz" wrap="square" lIns="0" tIns="9502" rIns="0" bIns="0" rtlCol="0">
            <a:spAutoFit/>
          </a:bodyPr>
          <a:lstStyle/>
          <a:p>
            <a:pPr marL="9502">
              <a:spcBef>
                <a:spcPts val="75"/>
              </a:spcBef>
            </a:pPr>
            <a:r>
              <a:rPr dirty="0"/>
              <a:t>Les boucles </a:t>
            </a:r>
            <a:r>
              <a:rPr spc="-45" dirty="0"/>
              <a:t>Tant </a:t>
            </a:r>
            <a:r>
              <a:rPr dirty="0"/>
              <a:t>que :</a:t>
            </a:r>
            <a:r>
              <a:rPr spc="-116" dirty="0"/>
              <a:t> </a:t>
            </a:r>
            <a:r>
              <a:rPr dirty="0"/>
              <a:t>remarques</a:t>
            </a:r>
          </a:p>
        </p:txBody>
      </p:sp>
      <p:sp>
        <p:nvSpPr>
          <p:cNvPr id="2" name="Slide Number Placeholder 1">
            <a:extLst>
              <a:ext uri="{FF2B5EF4-FFF2-40B4-BE49-F238E27FC236}">
                <a16:creationId xmlns:a16="http://schemas.microsoft.com/office/drawing/2014/main" id="{3C849897-CD6D-444A-B6C8-85D13285DEB1}"/>
              </a:ext>
            </a:extLst>
          </p:cNvPr>
          <p:cNvSpPr>
            <a:spLocks noGrp="1"/>
          </p:cNvSpPr>
          <p:nvPr>
            <p:ph type="sldNum" sz="quarter" idx="12"/>
          </p:nvPr>
        </p:nvSpPr>
        <p:spPr/>
        <p:txBody>
          <a:bodyPr/>
          <a:lstStyle/>
          <a:p>
            <a:fld id="{5744759D-0EFF-4FB2-9CCE-04E00944F0FE}" type="slidenum">
              <a:rPr lang="en-US" smtClean="0"/>
              <a:pPr/>
              <a:t>100</a:t>
            </a:fld>
            <a:endParaRPr lang="en-US"/>
          </a:p>
        </p:txBody>
      </p:sp>
    </p:spTree>
    <p:extLst>
      <p:ext uri="{BB962C8B-B14F-4D97-AF65-F5344CB8AC3E}">
        <p14:creationId xmlns:p14="http://schemas.microsoft.com/office/powerpoint/2010/main" val="3139042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8922" y="1332407"/>
            <a:ext cx="6517374" cy="3181232"/>
          </a:xfrm>
          <a:prstGeom prst="rect">
            <a:avLst/>
          </a:prstGeom>
        </p:spPr>
        <p:txBody>
          <a:bodyPr vert="horz" wrap="square" lIns="0" tIns="9502" rIns="0" bIns="0" rtlCol="0">
            <a:spAutoFit/>
          </a:bodyPr>
          <a:lstStyle/>
          <a:p>
            <a:pPr marL="9502" marR="2198320">
              <a:lnSpc>
                <a:spcPct val="130000"/>
              </a:lnSpc>
              <a:spcBef>
                <a:spcPts val="75"/>
              </a:spcBef>
            </a:pPr>
            <a:r>
              <a:rPr sz="2000" b="1" spc="-19" dirty="0" err="1">
                <a:solidFill>
                  <a:srgbClr val="0000C7"/>
                </a:solidFill>
                <a:latin typeface="Arial" pitchFamily="34" charset="0"/>
                <a:cs typeface="Arial" pitchFamily="34" charset="0"/>
              </a:rPr>
              <a:t>Var</a:t>
            </a:r>
            <a:r>
              <a:rPr sz="2000" b="1" spc="-19" dirty="0">
                <a:solidFill>
                  <a:srgbClr val="0000C7"/>
                </a:solidFill>
                <a:latin typeface="Arial" pitchFamily="34" charset="0"/>
                <a:cs typeface="Arial" pitchFamily="34" charset="0"/>
              </a:rPr>
              <a:t> </a:t>
            </a:r>
            <a:r>
              <a:rPr sz="2000" b="1" dirty="0">
                <a:latin typeface="Arial" pitchFamily="34" charset="0"/>
                <a:cs typeface="Arial" pitchFamily="34" charset="0"/>
              </a:rPr>
              <a:t>i : </a:t>
            </a:r>
            <a:r>
              <a:rPr sz="2000" b="1" dirty="0" err="1">
                <a:solidFill>
                  <a:srgbClr val="0000C7"/>
                </a:solidFill>
                <a:latin typeface="Arial" pitchFamily="34" charset="0"/>
                <a:cs typeface="Arial" pitchFamily="34" charset="0"/>
              </a:rPr>
              <a:t>entier</a:t>
            </a:r>
            <a:r>
              <a:rPr sz="2000" b="1" dirty="0">
                <a:solidFill>
                  <a:srgbClr val="0000C7"/>
                </a:solidFill>
                <a:latin typeface="Arial" pitchFamily="34" charset="0"/>
                <a:cs typeface="Arial" pitchFamily="34" charset="0"/>
              </a:rPr>
              <a:t>  </a:t>
            </a:r>
            <a:endParaRPr lang="fr-FR" sz="2000" b="1" dirty="0">
              <a:solidFill>
                <a:srgbClr val="0000C7"/>
              </a:solidFill>
              <a:latin typeface="Arial" pitchFamily="34" charset="0"/>
              <a:cs typeface="Arial" pitchFamily="34" charset="0"/>
            </a:endParaRPr>
          </a:p>
          <a:p>
            <a:pPr marL="9502" marR="2198320">
              <a:lnSpc>
                <a:spcPct val="130000"/>
              </a:lnSpc>
              <a:spcBef>
                <a:spcPts val="75"/>
              </a:spcBef>
            </a:pPr>
            <a:r>
              <a:rPr sz="2000" b="1" dirty="0">
                <a:solidFill>
                  <a:srgbClr val="0000C7"/>
                </a:solidFill>
                <a:latin typeface="Arial" pitchFamily="34" charset="0"/>
                <a:cs typeface="Arial" pitchFamily="34" charset="0"/>
              </a:rPr>
              <a:t>Début</a:t>
            </a:r>
            <a:endParaRPr sz="2000" dirty="0">
              <a:latin typeface="Arial" pitchFamily="34" charset="0"/>
              <a:cs typeface="Arial" pitchFamily="34" charset="0"/>
            </a:endParaRPr>
          </a:p>
          <a:p>
            <a:pPr marL="527369" marR="1913731" indent="166287">
              <a:lnSpc>
                <a:spcPct val="129600"/>
              </a:lnSpc>
              <a:spcBef>
                <a:spcPts val="15"/>
              </a:spcBef>
              <a:tabLst>
                <a:tab pos="1075642" algn="l"/>
              </a:tabLst>
            </a:pPr>
            <a:r>
              <a:rPr sz="2000" b="1" dirty="0" err="1">
                <a:latin typeface="Arial" pitchFamily="34" charset="0"/>
                <a:cs typeface="Arial" pitchFamily="34" charset="0"/>
              </a:rPr>
              <a:t>i</a:t>
            </a:r>
            <a:r>
              <a:rPr sz="2000" b="1" spc="-19" dirty="0">
                <a:latin typeface="Arial" pitchFamily="34" charset="0"/>
                <a:cs typeface="Arial" pitchFamily="34" charset="0"/>
              </a:rPr>
              <a:t> </a:t>
            </a:r>
            <a:r>
              <a:rPr lang="fr-FR" sz="2000" b="1" dirty="0">
                <a:latin typeface="Arial" pitchFamily="34" charset="0"/>
                <a:cs typeface="Arial" pitchFamily="34" charset="0"/>
                <a:sym typeface="Wingdings" pitchFamily="2" charset="2"/>
              </a:rPr>
              <a:t> </a:t>
            </a:r>
            <a:r>
              <a:rPr sz="2000" b="1" dirty="0">
                <a:latin typeface="Arial" pitchFamily="34" charset="0"/>
                <a:cs typeface="Arial" pitchFamily="34" charset="0"/>
              </a:rPr>
              <a:t>0 </a:t>
            </a:r>
            <a:r>
              <a:rPr sz="2000" b="1" dirty="0">
                <a:solidFill>
                  <a:srgbClr val="0000C7"/>
                </a:solidFill>
                <a:latin typeface="Arial" pitchFamily="34" charset="0"/>
                <a:cs typeface="Arial" pitchFamily="34" charset="0"/>
              </a:rPr>
              <a:t> </a:t>
            </a:r>
            <a:endParaRPr lang="fr-FR" sz="2000" b="1" dirty="0">
              <a:solidFill>
                <a:srgbClr val="0000C7"/>
              </a:solidFill>
              <a:latin typeface="Arial" pitchFamily="34" charset="0"/>
              <a:cs typeface="Arial" pitchFamily="34" charset="0"/>
            </a:endParaRPr>
          </a:p>
          <a:p>
            <a:pPr marL="527369" marR="1913731" indent="166287">
              <a:lnSpc>
                <a:spcPct val="129600"/>
              </a:lnSpc>
              <a:spcBef>
                <a:spcPts val="15"/>
              </a:spcBef>
              <a:tabLst>
                <a:tab pos="1075642" algn="l"/>
              </a:tabLst>
            </a:pPr>
            <a:r>
              <a:rPr sz="2000" b="1" spc="-19" dirty="0" err="1">
                <a:solidFill>
                  <a:srgbClr val="0000C7"/>
                </a:solidFill>
                <a:latin typeface="Arial" pitchFamily="34" charset="0"/>
                <a:cs typeface="Arial" pitchFamily="34" charset="0"/>
              </a:rPr>
              <a:t>TantQue</a:t>
            </a:r>
            <a:r>
              <a:rPr sz="2000" b="1" spc="-19" dirty="0">
                <a:solidFill>
                  <a:srgbClr val="0000C7"/>
                </a:solidFill>
                <a:latin typeface="Arial" pitchFamily="34" charset="0"/>
                <a:cs typeface="Arial" pitchFamily="34" charset="0"/>
              </a:rPr>
              <a:t> </a:t>
            </a:r>
            <a:r>
              <a:rPr sz="2000" dirty="0">
                <a:latin typeface="Arial" pitchFamily="34" charset="0"/>
                <a:cs typeface="Arial" pitchFamily="34" charset="0"/>
              </a:rPr>
              <a:t>(</a:t>
            </a:r>
            <a:r>
              <a:rPr sz="2000" b="1" dirty="0">
                <a:latin typeface="Arial" pitchFamily="34" charset="0"/>
                <a:cs typeface="Arial" pitchFamily="34" charset="0"/>
              </a:rPr>
              <a:t>i &lt;</a:t>
            </a:r>
            <a:r>
              <a:rPr sz="2000" b="1" spc="-82" dirty="0">
                <a:latin typeface="Arial" pitchFamily="34" charset="0"/>
                <a:cs typeface="Arial" pitchFamily="34" charset="0"/>
              </a:rPr>
              <a:t> </a:t>
            </a:r>
            <a:r>
              <a:rPr sz="2000" b="1" dirty="0">
                <a:latin typeface="Arial" pitchFamily="34" charset="0"/>
                <a:cs typeface="Arial" pitchFamily="34" charset="0"/>
              </a:rPr>
              <a:t>3</a:t>
            </a:r>
            <a:r>
              <a:rPr sz="2000" dirty="0">
                <a:latin typeface="Arial" pitchFamily="34" charset="0"/>
                <a:cs typeface="Arial" pitchFamily="34" charset="0"/>
              </a:rPr>
              <a:t>)</a:t>
            </a:r>
            <a:r>
              <a:rPr lang="fr-FR" sz="2000" dirty="0">
                <a:latin typeface="Arial" pitchFamily="34" charset="0"/>
                <a:cs typeface="Arial" pitchFamily="34" charset="0"/>
              </a:rPr>
              <a:t> </a:t>
            </a:r>
            <a:r>
              <a:rPr lang="fr-FR" sz="2000" b="1" dirty="0">
                <a:solidFill>
                  <a:srgbClr val="0033CC"/>
                </a:solidFill>
                <a:latin typeface="Arial" pitchFamily="34" charset="0"/>
                <a:cs typeface="Arial" pitchFamily="34" charset="0"/>
              </a:rPr>
              <a:t>Faire</a:t>
            </a:r>
            <a:endParaRPr sz="2000" b="1" dirty="0">
              <a:solidFill>
                <a:srgbClr val="0033CC"/>
              </a:solidFill>
              <a:latin typeface="Arial" pitchFamily="34" charset="0"/>
              <a:cs typeface="Arial" pitchFamily="34" charset="0"/>
            </a:endParaRPr>
          </a:p>
          <a:p>
            <a:pPr marL="1072316">
              <a:spcBef>
                <a:spcPts val="527"/>
              </a:spcBef>
            </a:pPr>
            <a:r>
              <a:rPr sz="2000" b="1" spc="-7" dirty="0">
                <a:solidFill>
                  <a:srgbClr val="0000C7"/>
                </a:solidFill>
                <a:latin typeface="Arial" pitchFamily="34" charset="0"/>
                <a:cs typeface="Arial" pitchFamily="34" charset="0"/>
              </a:rPr>
              <a:t>Ecrire </a:t>
            </a:r>
            <a:r>
              <a:rPr sz="2000" spc="7" dirty="0">
                <a:latin typeface="Arial" pitchFamily="34" charset="0"/>
                <a:cs typeface="Arial" pitchFamily="34" charset="0"/>
              </a:rPr>
              <a:t>("Bonjour </a:t>
            </a:r>
            <a:r>
              <a:rPr sz="2000" dirty="0">
                <a:latin typeface="Arial" pitchFamily="34" charset="0"/>
                <a:cs typeface="Arial" pitchFamily="34" charset="0"/>
              </a:rPr>
              <a:t>tout </a:t>
            </a:r>
            <a:r>
              <a:rPr sz="2000" spc="-4" dirty="0">
                <a:latin typeface="Arial" pitchFamily="34" charset="0"/>
                <a:cs typeface="Arial" pitchFamily="34" charset="0"/>
              </a:rPr>
              <a:t>le </a:t>
            </a:r>
            <a:r>
              <a:rPr sz="2000" dirty="0">
                <a:latin typeface="Arial" pitchFamily="34" charset="0"/>
                <a:cs typeface="Arial" pitchFamily="34" charset="0"/>
              </a:rPr>
              <a:t>monde</a:t>
            </a:r>
            <a:r>
              <a:rPr sz="2000" spc="-90" dirty="0">
                <a:latin typeface="Arial" pitchFamily="34" charset="0"/>
                <a:cs typeface="Arial" pitchFamily="34" charset="0"/>
              </a:rPr>
              <a:t> </a:t>
            </a:r>
            <a:r>
              <a:rPr sz="2000" spc="34" dirty="0">
                <a:latin typeface="Arial" pitchFamily="34" charset="0"/>
                <a:cs typeface="Arial" pitchFamily="34" charset="0"/>
              </a:rPr>
              <a:t>")</a:t>
            </a:r>
            <a:endParaRPr sz="2000" dirty="0">
              <a:latin typeface="Arial" pitchFamily="34" charset="0"/>
              <a:cs typeface="Arial" pitchFamily="34" charset="0"/>
            </a:endParaRPr>
          </a:p>
          <a:p>
            <a:pPr marL="530695" marR="1738417" indent="589133">
              <a:lnSpc>
                <a:spcPct val="124000"/>
              </a:lnSpc>
              <a:spcBef>
                <a:spcPts val="165"/>
              </a:spcBef>
              <a:tabLst>
                <a:tab pos="1587332" algn="l"/>
              </a:tabLst>
            </a:pPr>
            <a:r>
              <a:rPr sz="2000" b="1" dirty="0" err="1">
                <a:latin typeface="Arial" pitchFamily="34" charset="0"/>
                <a:cs typeface="Arial" pitchFamily="34" charset="0"/>
              </a:rPr>
              <a:t>i</a:t>
            </a:r>
            <a:r>
              <a:rPr sz="2000" b="1" spc="367" dirty="0">
                <a:latin typeface="Arial" pitchFamily="34" charset="0"/>
                <a:cs typeface="Arial" pitchFamily="34" charset="0"/>
              </a:rPr>
              <a:t> </a:t>
            </a:r>
            <a:r>
              <a:rPr lang="fr-FR" sz="2000" b="1" spc="-4" dirty="0">
                <a:latin typeface="Arial" pitchFamily="34" charset="0"/>
                <a:cs typeface="Arial" pitchFamily="34" charset="0"/>
                <a:sym typeface="Wingdings" pitchFamily="2" charset="2"/>
              </a:rPr>
              <a:t> </a:t>
            </a:r>
            <a:r>
              <a:rPr sz="2000" b="1" dirty="0" err="1">
                <a:latin typeface="Arial" pitchFamily="34" charset="0"/>
                <a:cs typeface="Arial" pitchFamily="34" charset="0"/>
              </a:rPr>
              <a:t>i</a:t>
            </a:r>
            <a:r>
              <a:rPr sz="2000" b="1" dirty="0">
                <a:latin typeface="Arial" pitchFamily="34" charset="0"/>
                <a:cs typeface="Arial" pitchFamily="34" charset="0"/>
              </a:rPr>
              <a:t> +</a:t>
            </a:r>
            <a:r>
              <a:rPr sz="2000" b="1" spc="-79" dirty="0">
                <a:latin typeface="Arial" pitchFamily="34" charset="0"/>
                <a:cs typeface="Arial" pitchFamily="34" charset="0"/>
              </a:rPr>
              <a:t> </a:t>
            </a:r>
            <a:r>
              <a:rPr sz="2000" b="1" dirty="0">
                <a:latin typeface="Arial" pitchFamily="34" charset="0"/>
                <a:cs typeface="Arial" pitchFamily="34" charset="0"/>
              </a:rPr>
              <a:t>1 </a:t>
            </a:r>
            <a:r>
              <a:rPr sz="2000" b="1" dirty="0">
                <a:solidFill>
                  <a:srgbClr val="0000C7"/>
                </a:solidFill>
                <a:latin typeface="Arial" pitchFamily="34" charset="0"/>
                <a:cs typeface="Arial" pitchFamily="34" charset="0"/>
              </a:rPr>
              <a:t> </a:t>
            </a:r>
            <a:endParaRPr lang="fr-FR" sz="2000" b="1" dirty="0">
              <a:solidFill>
                <a:srgbClr val="0000C7"/>
              </a:solidFill>
              <a:latin typeface="Arial" pitchFamily="34" charset="0"/>
              <a:cs typeface="Arial" pitchFamily="34" charset="0"/>
            </a:endParaRPr>
          </a:p>
          <a:p>
            <a:pPr marL="530225" marR="1738417" indent="187325">
              <a:lnSpc>
                <a:spcPct val="124000"/>
              </a:lnSpc>
              <a:spcBef>
                <a:spcPts val="165"/>
              </a:spcBef>
              <a:tabLst>
                <a:tab pos="1587332" algn="l"/>
              </a:tabLst>
            </a:pPr>
            <a:r>
              <a:rPr sz="2000" b="1" spc="-15" dirty="0" err="1">
                <a:solidFill>
                  <a:srgbClr val="0000C7"/>
                </a:solidFill>
                <a:latin typeface="Arial" pitchFamily="34" charset="0"/>
                <a:cs typeface="Arial" pitchFamily="34" charset="0"/>
              </a:rPr>
              <a:t>FinTanTque</a:t>
            </a:r>
            <a:endParaRPr sz="2000" dirty="0">
              <a:latin typeface="Arial" pitchFamily="34" charset="0"/>
              <a:cs typeface="Arial" pitchFamily="34" charset="0"/>
            </a:endParaRPr>
          </a:p>
          <a:p>
            <a:pPr marL="9502">
              <a:spcBef>
                <a:spcPts val="539"/>
              </a:spcBef>
            </a:pPr>
            <a:r>
              <a:rPr sz="2000" b="1" dirty="0">
                <a:solidFill>
                  <a:srgbClr val="0000C7"/>
                </a:solidFill>
                <a:latin typeface="Arial" pitchFamily="34" charset="0"/>
                <a:cs typeface="Arial" pitchFamily="34" charset="0"/>
              </a:rPr>
              <a:t>Fin</a:t>
            </a:r>
            <a:endParaRPr sz="2000" dirty="0">
              <a:latin typeface="Arial" pitchFamily="34" charset="0"/>
              <a:cs typeface="Arial" pitchFamily="34" charset="0"/>
            </a:endParaRPr>
          </a:p>
        </p:txBody>
      </p:sp>
      <p:sp>
        <p:nvSpPr>
          <p:cNvPr id="3" name="object 3"/>
          <p:cNvSpPr txBox="1">
            <a:spLocks noGrp="1"/>
          </p:cNvSpPr>
          <p:nvPr>
            <p:ph type="title"/>
          </p:nvPr>
        </p:nvSpPr>
        <p:spPr>
          <a:xfrm>
            <a:off x="-180528" y="136026"/>
            <a:ext cx="9144000" cy="412654"/>
          </a:xfrm>
          <a:prstGeom prst="rect">
            <a:avLst/>
          </a:prstGeom>
          <a:noFill/>
        </p:spPr>
        <p:txBody>
          <a:bodyPr vert="horz" wrap="square" lIns="0" tIns="9502" rIns="0" bIns="0" rtlCol="0">
            <a:spAutoFit/>
          </a:bodyPr>
          <a:lstStyle/>
          <a:p>
            <a:pPr marL="9502">
              <a:spcBef>
                <a:spcPts val="75"/>
              </a:spcBef>
            </a:pPr>
            <a:r>
              <a:rPr dirty="0"/>
              <a:t>Boucle </a:t>
            </a:r>
            <a:r>
              <a:rPr spc="-45" dirty="0"/>
              <a:t>Tant </a:t>
            </a:r>
            <a:r>
              <a:rPr dirty="0"/>
              <a:t>que :</a:t>
            </a:r>
            <a:r>
              <a:rPr spc="-79" dirty="0"/>
              <a:t> </a:t>
            </a:r>
            <a:r>
              <a:rPr spc="-4" dirty="0"/>
              <a:t>exemple1</a:t>
            </a:r>
          </a:p>
        </p:txBody>
      </p:sp>
      <p:sp>
        <p:nvSpPr>
          <p:cNvPr id="4" name="Slide Number Placeholder 3">
            <a:extLst>
              <a:ext uri="{FF2B5EF4-FFF2-40B4-BE49-F238E27FC236}">
                <a16:creationId xmlns:a16="http://schemas.microsoft.com/office/drawing/2014/main" id="{ADAEBA1D-92C5-4A98-959F-971C75422D95}"/>
              </a:ext>
            </a:extLst>
          </p:cNvPr>
          <p:cNvSpPr>
            <a:spLocks noGrp="1"/>
          </p:cNvSpPr>
          <p:nvPr>
            <p:ph type="sldNum" sz="quarter" idx="12"/>
          </p:nvPr>
        </p:nvSpPr>
        <p:spPr/>
        <p:txBody>
          <a:bodyPr/>
          <a:lstStyle/>
          <a:p>
            <a:fld id="{5744759D-0EFF-4FB2-9CCE-04E00944F0FE}" type="slidenum">
              <a:rPr lang="en-US" smtClean="0"/>
              <a:pPr/>
              <a:t>101</a:t>
            </a:fld>
            <a:endParaRPr lang="en-US"/>
          </a:p>
        </p:txBody>
      </p:sp>
    </p:spTree>
    <p:extLst>
      <p:ext uri="{BB962C8B-B14F-4D97-AF65-F5344CB8AC3E}">
        <p14:creationId xmlns:p14="http://schemas.microsoft.com/office/powerpoint/2010/main" val="22434840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8962" y="1325508"/>
            <a:ext cx="5221230" cy="2679556"/>
          </a:xfrm>
          <a:prstGeom prst="rect">
            <a:avLst/>
          </a:prstGeom>
        </p:spPr>
        <p:txBody>
          <a:bodyPr vert="horz" wrap="square" lIns="0" tIns="9502" rIns="0" bIns="0" rtlCol="0">
            <a:spAutoFit/>
          </a:bodyPr>
          <a:lstStyle/>
          <a:p>
            <a:pPr marL="9502" marR="1582106">
              <a:lnSpc>
                <a:spcPct val="130000"/>
              </a:lnSpc>
              <a:spcBef>
                <a:spcPts val="75"/>
              </a:spcBef>
            </a:pPr>
            <a:r>
              <a:rPr sz="2000" b="1" spc="-19" dirty="0">
                <a:solidFill>
                  <a:srgbClr val="0000C7"/>
                </a:solidFill>
                <a:latin typeface="Arial" pitchFamily="34" charset="0"/>
                <a:cs typeface="Arial" pitchFamily="34" charset="0"/>
              </a:rPr>
              <a:t>Variable </a:t>
            </a:r>
            <a:r>
              <a:rPr sz="2000" b="1" dirty="0">
                <a:latin typeface="Arial" pitchFamily="34" charset="0"/>
                <a:cs typeface="Arial" pitchFamily="34" charset="0"/>
              </a:rPr>
              <a:t>A : </a:t>
            </a:r>
            <a:r>
              <a:rPr sz="2000" b="1" dirty="0">
                <a:solidFill>
                  <a:srgbClr val="0000C7"/>
                </a:solidFill>
                <a:latin typeface="Arial" pitchFamily="34" charset="0"/>
                <a:cs typeface="Arial" pitchFamily="34" charset="0"/>
              </a:rPr>
              <a:t>entier  Début</a:t>
            </a:r>
            <a:endParaRPr sz="2000" dirty="0">
              <a:latin typeface="Arial" pitchFamily="34" charset="0"/>
              <a:cs typeface="Arial" pitchFamily="34" charset="0"/>
            </a:endParaRPr>
          </a:p>
          <a:p>
            <a:pPr marL="425696">
              <a:spcBef>
                <a:spcPts val="546"/>
              </a:spcBef>
            </a:pPr>
            <a:r>
              <a:rPr lang="fr-FR" sz="2000" b="1" dirty="0">
                <a:latin typeface="Arial" pitchFamily="34" charset="0"/>
                <a:cs typeface="Arial" pitchFamily="34" charset="0"/>
              </a:rPr>
              <a:t>	</a:t>
            </a:r>
            <a:r>
              <a:rPr sz="2000" b="1" dirty="0">
                <a:latin typeface="Arial" pitchFamily="34" charset="0"/>
                <a:cs typeface="Arial" pitchFamily="34" charset="0"/>
              </a:rPr>
              <a:t>A </a:t>
            </a:r>
            <a:r>
              <a:rPr lang="fr-FR" sz="2000" b="1" dirty="0">
                <a:latin typeface="Arial" pitchFamily="34" charset="0"/>
                <a:cs typeface="Arial" pitchFamily="34" charset="0"/>
                <a:sym typeface="Wingdings" pitchFamily="2" charset="2"/>
              </a:rPr>
              <a:t> </a:t>
            </a:r>
            <a:r>
              <a:rPr sz="2000" b="1" spc="277" dirty="0">
                <a:latin typeface="Arial" pitchFamily="34" charset="0"/>
                <a:cs typeface="Arial" pitchFamily="34" charset="0"/>
              </a:rPr>
              <a:t> </a:t>
            </a:r>
            <a:r>
              <a:rPr sz="2000" b="1" spc="4" dirty="0">
                <a:latin typeface="Arial" pitchFamily="34" charset="0"/>
                <a:cs typeface="Arial" pitchFamily="34" charset="0"/>
              </a:rPr>
              <a:t>10</a:t>
            </a:r>
            <a:endParaRPr sz="2000" dirty="0">
              <a:latin typeface="Arial" pitchFamily="34" charset="0"/>
              <a:cs typeface="Arial" pitchFamily="34" charset="0"/>
            </a:endParaRPr>
          </a:p>
          <a:p>
            <a:pPr marL="527369">
              <a:spcBef>
                <a:spcPts val="531"/>
              </a:spcBef>
            </a:pPr>
            <a:r>
              <a:rPr lang="fr-FR" sz="2000" b="1" spc="-19" dirty="0">
                <a:solidFill>
                  <a:srgbClr val="0000C7"/>
                </a:solidFill>
                <a:latin typeface="Arial" pitchFamily="34" charset="0"/>
                <a:cs typeface="Arial" pitchFamily="34" charset="0"/>
              </a:rPr>
              <a:t>	</a:t>
            </a:r>
            <a:r>
              <a:rPr sz="2000" b="1" spc="-19" dirty="0" err="1">
                <a:solidFill>
                  <a:srgbClr val="0000C7"/>
                </a:solidFill>
                <a:latin typeface="Arial" pitchFamily="34" charset="0"/>
                <a:cs typeface="Arial" pitchFamily="34" charset="0"/>
              </a:rPr>
              <a:t>TantQue</a:t>
            </a:r>
            <a:r>
              <a:rPr sz="2000" b="1" spc="-19" dirty="0">
                <a:solidFill>
                  <a:srgbClr val="0000C7"/>
                </a:solidFill>
                <a:latin typeface="Arial" pitchFamily="34" charset="0"/>
                <a:cs typeface="Arial" pitchFamily="34" charset="0"/>
              </a:rPr>
              <a:t> </a:t>
            </a:r>
            <a:r>
              <a:rPr sz="2000" dirty="0">
                <a:latin typeface="Arial" pitchFamily="34" charset="0"/>
                <a:cs typeface="Arial" pitchFamily="34" charset="0"/>
              </a:rPr>
              <a:t>(</a:t>
            </a:r>
            <a:r>
              <a:rPr sz="2000" b="1" dirty="0">
                <a:latin typeface="Arial" pitchFamily="34" charset="0"/>
                <a:cs typeface="Arial" pitchFamily="34" charset="0"/>
              </a:rPr>
              <a:t>A &gt;</a:t>
            </a:r>
            <a:r>
              <a:rPr sz="2000" b="1" spc="-116" dirty="0">
                <a:latin typeface="Arial" pitchFamily="34" charset="0"/>
                <a:cs typeface="Arial" pitchFamily="34" charset="0"/>
              </a:rPr>
              <a:t> </a:t>
            </a:r>
            <a:r>
              <a:rPr sz="2000" b="1" dirty="0">
                <a:latin typeface="Arial" pitchFamily="34" charset="0"/>
                <a:cs typeface="Arial" pitchFamily="34" charset="0"/>
              </a:rPr>
              <a:t>0</a:t>
            </a:r>
            <a:r>
              <a:rPr sz="2000" dirty="0">
                <a:latin typeface="Arial" pitchFamily="34" charset="0"/>
                <a:cs typeface="Arial" pitchFamily="34" charset="0"/>
              </a:rPr>
              <a:t>)</a:t>
            </a:r>
          </a:p>
          <a:p>
            <a:pPr marR="3326" algn="ctr">
              <a:spcBef>
                <a:spcPts val="669"/>
              </a:spcBef>
            </a:pPr>
            <a:r>
              <a:rPr sz="2000" b="1" dirty="0">
                <a:latin typeface="Arial" pitchFamily="34" charset="0"/>
                <a:cs typeface="Arial" pitchFamily="34" charset="0"/>
              </a:rPr>
              <a:t>A  </a:t>
            </a:r>
            <a:r>
              <a:rPr lang="fr-FR" sz="2000" b="1" dirty="0">
                <a:latin typeface="Arial" pitchFamily="34" charset="0"/>
                <a:cs typeface="Arial" pitchFamily="34" charset="0"/>
                <a:sym typeface="Wingdings" pitchFamily="2" charset="2"/>
              </a:rPr>
              <a:t> </a:t>
            </a:r>
            <a:r>
              <a:rPr sz="2000" b="1" spc="-4" dirty="0">
                <a:latin typeface="Arial" pitchFamily="34" charset="0"/>
                <a:cs typeface="Arial" pitchFamily="34" charset="0"/>
              </a:rPr>
              <a:t> </a:t>
            </a:r>
            <a:r>
              <a:rPr sz="2000" b="1" dirty="0">
                <a:latin typeface="Arial" pitchFamily="34" charset="0"/>
                <a:cs typeface="Arial" pitchFamily="34" charset="0"/>
              </a:rPr>
              <a:t>A -</a:t>
            </a:r>
            <a:r>
              <a:rPr sz="2000" b="1" spc="37" dirty="0">
                <a:latin typeface="Arial" pitchFamily="34" charset="0"/>
                <a:cs typeface="Arial" pitchFamily="34" charset="0"/>
              </a:rPr>
              <a:t> </a:t>
            </a:r>
            <a:r>
              <a:rPr sz="2000" b="1" dirty="0">
                <a:latin typeface="Arial" pitchFamily="34" charset="0"/>
                <a:cs typeface="Arial" pitchFamily="34" charset="0"/>
              </a:rPr>
              <a:t>2</a:t>
            </a:r>
            <a:endParaRPr sz="2000" dirty="0">
              <a:latin typeface="Arial" pitchFamily="34" charset="0"/>
              <a:cs typeface="Arial" pitchFamily="34" charset="0"/>
            </a:endParaRPr>
          </a:p>
          <a:p>
            <a:pPr marL="530695">
              <a:spcBef>
                <a:spcPts val="516"/>
              </a:spcBef>
            </a:pPr>
            <a:r>
              <a:rPr lang="fr-FR" sz="2000" b="1" spc="-11" dirty="0">
                <a:solidFill>
                  <a:srgbClr val="0000C7"/>
                </a:solidFill>
                <a:latin typeface="Arial" pitchFamily="34" charset="0"/>
                <a:cs typeface="Arial" pitchFamily="34" charset="0"/>
              </a:rPr>
              <a:t>	</a:t>
            </a:r>
            <a:r>
              <a:rPr sz="2000" b="1" spc="-11" dirty="0" err="1">
                <a:solidFill>
                  <a:srgbClr val="0000C7"/>
                </a:solidFill>
                <a:latin typeface="Arial" pitchFamily="34" charset="0"/>
                <a:cs typeface="Arial" pitchFamily="34" charset="0"/>
              </a:rPr>
              <a:t>FinTantQue</a:t>
            </a:r>
            <a:endParaRPr sz="2000" dirty="0">
              <a:latin typeface="Arial" pitchFamily="34" charset="0"/>
              <a:cs typeface="Arial" pitchFamily="34" charset="0"/>
            </a:endParaRPr>
          </a:p>
          <a:p>
            <a:pPr marL="530695">
              <a:spcBef>
                <a:spcPts val="527"/>
              </a:spcBef>
            </a:pPr>
            <a:r>
              <a:rPr lang="fr-FR" sz="2000" b="1" spc="-7" dirty="0">
                <a:solidFill>
                  <a:srgbClr val="0000C7"/>
                </a:solidFill>
                <a:latin typeface="Arial" pitchFamily="34" charset="0"/>
                <a:cs typeface="Arial" pitchFamily="34" charset="0"/>
              </a:rPr>
              <a:t>	</a:t>
            </a:r>
            <a:r>
              <a:rPr sz="2000" b="1" spc="-7" dirty="0" err="1">
                <a:solidFill>
                  <a:srgbClr val="0000C7"/>
                </a:solidFill>
                <a:latin typeface="Arial" pitchFamily="34" charset="0"/>
                <a:cs typeface="Arial" pitchFamily="34" charset="0"/>
              </a:rPr>
              <a:t>Ecrire</a:t>
            </a:r>
            <a:r>
              <a:rPr sz="2000" b="1" spc="-4" dirty="0">
                <a:solidFill>
                  <a:srgbClr val="0000C7"/>
                </a:solidFill>
                <a:latin typeface="Arial" pitchFamily="34" charset="0"/>
                <a:cs typeface="Arial" pitchFamily="34" charset="0"/>
              </a:rPr>
              <a:t> </a:t>
            </a:r>
            <a:r>
              <a:rPr sz="2000" spc="34" dirty="0">
                <a:latin typeface="Arial" pitchFamily="34" charset="0"/>
                <a:cs typeface="Arial" pitchFamily="34" charset="0"/>
              </a:rPr>
              <a:t>("</a:t>
            </a:r>
            <a:r>
              <a:rPr sz="2000" spc="-90" dirty="0">
                <a:latin typeface="Arial" pitchFamily="34" charset="0"/>
                <a:cs typeface="Arial" pitchFamily="34" charset="0"/>
              </a:rPr>
              <a:t> </a:t>
            </a:r>
            <a:r>
              <a:rPr sz="2000" dirty="0">
                <a:latin typeface="Arial" pitchFamily="34" charset="0"/>
                <a:cs typeface="Arial" pitchFamily="34" charset="0"/>
              </a:rPr>
              <a:t>La</a:t>
            </a:r>
            <a:r>
              <a:rPr sz="2000" spc="-11" dirty="0">
                <a:latin typeface="Arial" pitchFamily="34" charset="0"/>
                <a:cs typeface="Arial" pitchFamily="34" charset="0"/>
              </a:rPr>
              <a:t> </a:t>
            </a:r>
            <a:r>
              <a:rPr sz="2000" dirty="0">
                <a:latin typeface="Arial" pitchFamily="34" charset="0"/>
                <a:cs typeface="Arial" pitchFamily="34" charset="0"/>
              </a:rPr>
              <a:t>valeur</a:t>
            </a:r>
            <a:r>
              <a:rPr sz="2000" spc="-15" dirty="0">
                <a:latin typeface="Arial" pitchFamily="34" charset="0"/>
                <a:cs typeface="Arial" pitchFamily="34" charset="0"/>
              </a:rPr>
              <a:t> </a:t>
            </a:r>
            <a:r>
              <a:rPr sz="2000" dirty="0">
                <a:latin typeface="Arial" pitchFamily="34" charset="0"/>
                <a:cs typeface="Arial" pitchFamily="34" charset="0"/>
              </a:rPr>
              <a:t>de</a:t>
            </a:r>
            <a:r>
              <a:rPr sz="2000" spc="-101" dirty="0">
                <a:latin typeface="Arial" pitchFamily="34" charset="0"/>
                <a:cs typeface="Arial" pitchFamily="34" charset="0"/>
              </a:rPr>
              <a:t> </a:t>
            </a:r>
            <a:r>
              <a:rPr sz="2000" dirty="0">
                <a:latin typeface="Arial" pitchFamily="34" charset="0"/>
                <a:cs typeface="Arial" pitchFamily="34" charset="0"/>
              </a:rPr>
              <a:t>A</a:t>
            </a:r>
            <a:r>
              <a:rPr sz="2000" spc="-75" dirty="0">
                <a:latin typeface="Arial" pitchFamily="34" charset="0"/>
                <a:cs typeface="Arial" pitchFamily="34" charset="0"/>
              </a:rPr>
              <a:t> </a:t>
            </a:r>
            <a:r>
              <a:rPr sz="2000" dirty="0">
                <a:latin typeface="Arial" pitchFamily="34" charset="0"/>
                <a:cs typeface="Arial" pitchFamily="34" charset="0"/>
              </a:rPr>
              <a:t>est</a:t>
            </a:r>
            <a:r>
              <a:rPr sz="2000" spc="-15" dirty="0">
                <a:latin typeface="Arial" pitchFamily="34" charset="0"/>
                <a:cs typeface="Arial" pitchFamily="34" charset="0"/>
              </a:rPr>
              <a:t> </a:t>
            </a:r>
            <a:r>
              <a:rPr sz="2000" dirty="0">
                <a:latin typeface="Arial" pitchFamily="34" charset="0"/>
                <a:cs typeface="Arial" pitchFamily="34" charset="0"/>
              </a:rPr>
              <a:t>:</a:t>
            </a:r>
            <a:r>
              <a:rPr sz="2000" spc="-19" dirty="0">
                <a:latin typeface="Arial" pitchFamily="34" charset="0"/>
                <a:cs typeface="Arial" pitchFamily="34" charset="0"/>
              </a:rPr>
              <a:t> </a:t>
            </a:r>
            <a:r>
              <a:rPr sz="2000" spc="11" dirty="0">
                <a:latin typeface="Arial" pitchFamily="34" charset="0"/>
                <a:cs typeface="Arial" pitchFamily="34" charset="0"/>
              </a:rPr>
              <a:t>",</a:t>
            </a:r>
            <a:r>
              <a:rPr sz="2000" spc="-82" dirty="0">
                <a:latin typeface="Arial" pitchFamily="34" charset="0"/>
                <a:cs typeface="Arial" pitchFamily="34" charset="0"/>
              </a:rPr>
              <a:t> </a:t>
            </a:r>
            <a:r>
              <a:rPr sz="2000" spc="-67" dirty="0">
                <a:latin typeface="Arial" pitchFamily="34" charset="0"/>
                <a:cs typeface="Arial" pitchFamily="34" charset="0"/>
              </a:rPr>
              <a:t>A)</a:t>
            </a:r>
            <a:endParaRPr sz="2000" dirty="0">
              <a:latin typeface="Arial" pitchFamily="34" charset="0"/>
              <a:cs typeface="Arial" pitchFamily="34" charset="0"/>
            </a:endParaRPr>
          </a:p>
          <a:p>
            <a:pPr marL="9502">
              <a:spcBef>
                <a:spcPts val="550"/>
              </a:spcBef>
            </a:pPr>
            <a:r>
              <a:rPr sz="2000" b="1" dirty="0">
                <a:solidFill>
                  <a:srgbClr val="0000C7"/>
                </a:solidFill>
                <a:latin typeface="Arial" pitchFamily="34" charset="0"/>
                <a:cs typeface="Arial" pitchFamily="34" charset="0"/>
              </a:rPr>
              <a:t>Fin</a:t>
            </a:r>
            <a:endParaRPr sz="2000" dirty="0">
              <a:latin typeface="Arial" pitchFamily="34" charset="0"/>
              <a:cs typeface="Arial" pitchFamily="34" charset="0"/>
            </a:endParaRPr>
          </a:p>
        </p:txBody>
      </p:sp>
      <p:sp>
        <p:nvSpPr>
          <p:cNvPr id="3" name="object 3"/>
          <p:cNvSpPr txBox="1">
            <a:spLocks noGrp="1"/>
          </p:cNvSpPr>
          <p:nvPr>
            <p:ph type="title"/>
          </p:nvPr>
        </p:nvSpPr>
        <p:spPr>
          <a:xfrm>
            <a:off x="-180528" y="136026"/>
            <a:ext cx="9143999" cy="412654"/>
          </a:xfrm>
          <a:prstGeom prst="rect">
            <a:avLst/>
          </a:prstGeom>
          <a:noFill/>
        </p:spPr>
        <p:txBody>
          <a:bodyPr vert="horz" wrap="square" lIns="0" tIns="9502" rIns="0" bIns="0" rtlCol="0">
            <a:spAutoFit/>
          </a:bodyPr>
          <a:lstStyle/>
          <a:p>
            <a:pPr marL="9502">
              <a:spcBef>
                <a:spcPts val="75"/>
              </a:spcBef>
            </a:pPr>
            <a:r>
              <a:rPr dirty="0"/>
              <a:t>Boucle </a:t>
            </a:r>
            <a:r>
              <a:rPr spc="-45" dirty="0"/>
              <a:t>Tant </a:t>
            </a:r>
            <a:r>
              <a:rPr dirty="0"/>
              <a:t>que : </a:t>
            </a:r>
            <a:r>
              <a:rPr spc="-4" dirty="0"/>
              <a:t>exemple</a:t>
            </a:r>
            <a:r>
              <a:rPr spc="-79" dirty="0"/>
              <a:t> </a:t>
            </a:r>
            <a:r>
              <a:rPr dirty="0"/>
              <a:t>2</a:t>
            </a:r>
          </a:p>
        </p:txBody>
      </p:sp>
      <p:sp>
        <p:nvSpPr>
          <p:cNvPr id="4" name="Slide Number Placeholder 3">
            <a:extLst>
              <a:ext uri="{FF2B5EF4-FFF2-40B4-BE49-F238E27FC236}">
                <a16:creationId xmlns:a16="http://schemas.microsoft.com/office/drawing/2014/main" id="{3774445A-9252-48EE-98DE-73852B61FF13}"/>
              </a:ext>
            </a:extLst>
          </p:cNvPr>
          <p:cNvSpPr>
            <a:spLocks noGrp="1"/>
          </p:cNvSpPr>
          <p:nvPr>
            <p:ph type="sldNum" sz="quarter" idx="12"/>
          </p:nvPr>
        </p:nvSpPr>
        <p:spPr/>
        <p:txBody>
          <a:bodyPr/>
          <a:lstStyle/>
          <a:p>
            <a:fld id="{5744759D-0EFF-4FB2-9CCE-04E00944F0FE}" type="slidenum">
              <a:rPr lang="en-US" smtClean="0"/>
              <a:pPr/>
              <a:t>102</a:t>
            </a:fld>
            <a:endParaRPr lang="en-US"/>
          </a:p>
        </p:txBody>
      </p:sp>
    </p:spTree>
    <p:extLst>
      <p:ext uri="{BB962C8B-B14F-4D97-AF65-F5344CB8AC3E}">
        <p14:creationId xmlns:p14="http://schemas.microsoft.com/office/powerpoint/2010/main" val="25915434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6496" y="1421518"/>
            <a:ext cx="719357" cy="158336"/>
          </a:xfrm>
          <a:prstGeom prst="rect">
            <a:avLst/>
          </a:prstGeom>
          <a:blipFill>
            <a:blip r:embed="rId2" cstate="print"/>
            <a:stretch>
              <a:fillRect/>
            </a:stretch>
          </a:blipFill>
        </p:spPr>
        <p:txBody>
          <a:bodyPr wrap="square" lIns="0" tIns="0" rIns="0" bIns="0" rtlCol="0"/>
          <a:lstStyle/>
          <a:p>
            <a:endParaRPr sz="2000">
              <a:latin typeface="Arial" pitchFamily="34" charset="0"/>
              <a:cs typeface="Arial" pitchFamily="34" charset="0"/>
            </a:endParaRPr>
          </a:p>
        </p:txBody>
      </p:sp>
      <p:sp>
        <p:nvSpPr>
          <p:cNvPr id="3" name="object 3"/>
          <p:cNvSpPr/>
          <p:nvPr/>
        </p:nvSpPr>
        <p:spPr>
          <a:xfrm>
            <a:off x="1430130" y="2087118"/>
            <a:ext cx="677225" cy="158336"/>
          </a:xfrm>
          <a:prstGeom prst="rect">
            <a:avLst/>
          </a:prstGeom>
          <a:blipFill>
            <a:blip r:embed="rId3" cstate="print"/>
            <a:stretch>
              <a:fillRect/>
            </a:stretch>
          </a:blipFill>
        </p:spPr>
        <p:txBody>
          <a:bodyPr wrap="square" lIns="0" tIns="0" rIns="0" bIns="0" rtlCol="0"/>
          <a:lstStyle/>
          <a:p>
            <a:endParaRPr sz="2000">
              <a:latin typeface="Arial" pitchFamily="34" charset="0"/>
              <a:cs typeface="Arial" pitchFamily="34" charset="0"/>
            </a:endParaRPr>
          </a:p>
        </p:txBody>
      </p:sp>
      <p:sp>
        <p:nvSpPr>
          <p:cNvPr id="4" name="object 4"/>
          <p:cNvSpPr txBox="1"/>
          <p:nvPr/>
        </p:nvSpPr>
        <p:spPr>
          <a:xfrm>
            <a:off x="1380258" y="1362548"/>
            <a:ext cx="1535558" cy="317851"/>
          </a:xfrm>
          <a:prstGeom prst="rect">
            <a:avLst/>
          </a:prstGeom>
        </p:spPr>
        <p:txBody>
          <a:bodyPr vert="horz" wrap="square" lIns="0" tIns="9977" rIns="0" bIns="0" rtlCol="0">
            <a:spAutoFit/>
          </a:bodyPr>
          <a:lstStyle/>
          <a:p>
            <a:pPr marL="9502">
              <a:spcBef>
                <a:spcPts val="79"/>
              </a:spcBef>
            </a:pPr>
            <a:r>
              <a:rPr sz="2000" b="1" spc="-97" dirty="0">
                <a:solidFill>
                  <a:srgbClr val="0000B4"/>
                </a:solidFill>
                <a:latin typeface="Arial" pitchFamily="34" charset="0"/>
                <a:cs typeface="Arial" pitchFamily="34" charset="0"/>
              </a:rPr>
              <a:t>Répéter</a:t>
            </a:r>
            <a:endParaRPr sz="2000" dirty="0">
              <a:latin typeface="Arial" pitchFamily="34" charset="0"/>
              <a:cs typeface="Arial" pitchFamily="34" charset="0"/>
            </a:endParaRPr>
          </a:p>
        </p:txBody>
      </p:sp>
      <p:sp>
        <p:nvSpPr>
          <p:cNvPr id="5" name="object 5"/>
          <p:cNvSpPr txBox="1"/>
          <p:nvPr/>
        </p:nvSpPr>
        <p:spPr>
          <a:xfrm>
            <a:off x="1863696" y="1699910"/>
            <a:ext cx="1556176" cy="317851"/>
          </a:xfrm>
          <a:prstGeom prst="rect">
            <a:avLst/>
          </a:prstGeom>
        </p:spPr>
        <p:txBody>
          <a:bodyPr vert="horz" wrap="square" lIns="0" tIns="9977" rIns="0" bIns="0" rtlCol="0">
            <a:spAutoFit/>
          </a:bodyPr>
          <a:lstStyle/>
          <a:p>
            <a:pPr marL="9502">
              <a:spcBef>
                <a:spcPts val="79"/>
              </a:spcBef>
            </a:pPr>
            <a:r>
              <a:rPr sz="2000" spc="-37" dirty="0">
                <a:solidFill>
                  <a:srgbClr val="0000B4"/>
                </a:solidFill>
                <a:latin typeface="Arial" pitchFamily="34" charset="0"/>
                <a:cs typeface="Arial" pitchFamily="34" charset="0"/>
              </a:rPr>
              <a:t>instructions</a:t>
            </a:r>
            <a:endParaRPr sz="2000">
              <a:latin typeface="Arial" pitchFamily="34" charset="0"/>
              <a:cs typeface="Arial" pitchFamily="34" charset="0"/>
            </a:endParaRPr>
          </a:p>
        </p:txBody>
      </p:sp>
      <p:sp>
        <p:nvSpPr>
          <p:cNvPr id="6" name="object 6"/>
          <p:cNvSpPr txBox="1"/>
          <p:nvPr/>
        </p:nvSpPr>
        <p:spPr>
          <a:xfrm>
            <a:off x="1419354" y="2028312"/>
            <a:ext cx="2504574" cy="317851"/>
          </a:xfrm>
          <a:prstGeom prst="rect">
            <a:avLst/>
          </a:prstGeom>
        </p:spPr>
        <p:txBody>
          <a:bodyPr vert="horz" wrap="square" lIns="0" tIns="9977" rIns="0" bIns="0" rtlCol="0">
            <a:spAutoFit/>
          </a:bodyPr>
          <a:lstStyle/>
          <a:p>
            <a:pPr marL="9502">
              <a:spcBef>
                <a:spcPts val="79"/>
              </a:spcBef>
            </a:pPr>
            <a:r>
              <a:rPr sz="2000" b="1" spc="-146" dirty="0">
                <a:solidFill>
                  <a:srgbClr val="0000B4"/>
                </a:solidFill>
                <a:latin typeface="Arial" pitchFamily="34" charset="0"/>
                <a:cs typeface="Arial" pitchFamily="34" charset="0"/>
              </a:rPr>
              <a:t>Jusqu'à</a:t>
            </a:r>
            <a:r>
              <a:rPr sz="2000" b="1" spc="-45" dirty="0">
                <a:solidFill>
                  <a:srgbClr val="0000B4"/>
                </a:solidFill>
                <a:latin typeface="Arial" pitchFamily="34" charset="0"/>
                <a:cs typeface="Arial" pitchFamily="34" charset="0"/>
              </a:rPr>
              <a:t> </a:t>
            </a:r>
            <a:r>
              <a:rPr sz="2000" spc="-34" dirty="0">
                <a:solidFill>
                  <a:srgbClr val="0000B4"/>
                </a:solidFill>
                <a:latin typeface="Arial" pitchFamily="34" charset="0"/>
                <a:cs typeface="Arial" pitchFamily="34" charset="0"/>
              </a:rPr>
              <a:t>(condition)</a:t>
            </a:r>
            <a:endParaRPr sz="2000" dirty="0">
              <a:latin typeface="Arial" pitchFamily="34" charset="0"/>
              <a:cs typeface="Arial" pitchFamily="34" charset="0"/>
            </a:endParaRPr>
          </a:p>
        </p:txBody>
      </p:sp>
      <p:sp>
        <p:nvSpPr>
          <p:cNvPr id="7" name="object 7"/>
          <p:cNvSpPr txBox="1"/>
          <p:nvPr/>
        </p:nvSpPr>
        <p:spPr>
          <a:xfrm>
            <a:off x="886743" y="3104658"/>
            <a:ext cx="7285657" cy="1548478"/>
          </a:xfrm>
          <a:prstGeom prst="rect">
            <a:avLst/>
          </a:prstGeom>
        </p:spPr>
        <p:txBody>
          <a:bodyPr vert="horz" wrap="square" lIns="0" tIns="9502" rIns="0" bIns="0" rtlCol="0">
            <a:spAutoFit/>
          </a:bodyPr>
          <a:lstStyle/>
          <a:p>
            <a:pPr marL="266060" indent="-257033" algn="just">
              <a:spcBef>
                <a:spcPts val="75"/>
              </a:spcBef>
              <a:buClr>
                <a:srgbClr val="FF0000"/>
              </a:buClr>
              <a:buFont typeface="Wingdings"/>
              <a:buChar char=""/>
              <a:tabLst>
                <a:tab pos="266060" algn="l"/>
                <a:tab pos="266535" algn="l"/>
              </a:tabLst>
            </a:pPr>
            <a:r>
              <a:rPr sz="2000" spc="-45" dirty="0">
                <a:latin typeface="Arial" pitchFamily="34" charset="0"/>
                <a:cs typeface="Arial" pitchFamily="34" charset="0"/>
              </a:rPr>
              <a:t>Condition </a:t>
            </a:r>
            <a:r>
              <a:rPr sz="2000" spc="-56" dirty="0">
                <a:latin typeface="Arial" pitchFamily="34" charset="0"/>
                <a:cs typeface="Arial" pitchFamily="34" charset="0"/>
              </a:rPr>
              <a:t>est </a:t>
            </a:r>
            <a:r>
              <a:rPr sz="2000" spc="-67" dirty="0">
                <a:latin typeface="Arial" pitchFamily="34" charset="0"/>
                <a:cs typeface="Arial" pitchFamily="34" charset="0"/>
              </a:rPr>
              <a:t>évaluée </a:t>
            </a:r>
            <a:r>
              <a:rPr sz="2000" spc="-75" dirty="0">
                <a:latin typeface="Arial" pitchFamily="34" charset="0"/>
                <a:cs typeface="Arial" pitchFamily="34" charset="0"/>
              </a:rPr>
              <a:t>après </a:t>
            </a:r>
            <a:r>
              <a:rPr sz="2000" spc="-71" dirty="0">
                <a:latin typeface="Arial" pitchFamily="34" charset="0"/>
                <a:cs typeface="Arial" pitchFamily="34" charset="0"/>
              </a:rPr>
              <a:t>chaque</a:t>
            </a:r>
            <a:r>
              <a:rPr sz="2000" spc="-82" dirty="0">
                <a:latin typeface="Arial" pitchFamily="34" charset="0"/>
                <a:cs typeface="Arial" pitchFamily="34" charset="0"/>
              </a:rPr>
              <a:t> </a:t>
            </a:r>
            <a:r>
              <a:rPr sz="2000" spc="-19" dirty="0">
                <a:latin typeface="Arial" pitchFamily="34" charset="0"/>
                <a:cs typeface="Arial" pitchFamily="34" charset="0"/>
              </a:rPr>
              <a:t>itération</a:t>
            </a:r>
            <a:endParaRPr sz="2000" dirty="0">
              <a:latin typeface="Arial" pitchFamily="34" charset="0"/>
              <a:cs typeface="Arial" pitchFamily="34" charset="0"/>
            </a:endParaRPr>
          </a:p>
          <a:p>
            <a:pPr algn="just">
              <a:spcBef>
                <a:spcPts val="22"/>
              </a:spcBef>
              <a:buClr>
                <a:srgbClr val="FF0000"/>
              </a:buClr>
              <a:buFont typeface="Wingdings"/>
              <a:buChar char=""/>
            </a:pPr>
            <a:endParaRPr sz="2000" dirty="0">
              <a:latin typeface="Arial" pitchFamily="34" charset="0"/>
              <a:cs typeface="Arial" pitchFamily="34" charset="0"/>
            </a:endParaRPr>
          </a:p>
          <a:p>
            <a:pPr marL="266060" marR="3801" indent="-257033" algn="just">
              <a:buClr>
                <a:srgbClr val="FF0000"/>
              </a:buClr>
              <a:buFont typeface="Wingdings"/>
              <a:buChar char=""/>
              <a:tabLst>
                <a:tab pos="266060" algn="l"/>
                <a:tab pos="266535" algn="l"/>
              </a:tabLst>
            </a:pPr>
            <a:r>
              <a:rPr sz="2000" spc="-138" dirty="0">
                <a:latin typeface="Arial" pitchFamily="34" charset="0"/>
                <a:cs typeface="Arial" pitchFamily="34" charset="0"/>
              </a:rPr>
              <a:t>Les </a:t>
            </a:r>
            <a:r>
              <a:rPr sz="2000" spc="-37" dirty="0">
                <a:latin typeface="Arial" pitchFamily="34" charset="0"/>
                <a:cs typeface="Arial" pitchFamily="34" charset="0"/>
              </a:rPr>
              <a:t>instructions </a:t>
            </a:r>
            <a:r>
              <a:rPr sz="2000" spc="-30" dirty="0">
                <a:latin typeface="Arial" pitchFamily="34" charset="0"/>
                <a:cs typeface="Arial" pitchFamily="34" charset="0"/>
              </a:rPr>
              <a:t>entre </a:t>
            </a:r>
            <a:r>
              <a:rPr sz="2000" b="1" i="1" spc="-7" dirty="0">
                <a:solidFill>
                  <a:srgbClr val="0000C7"/>
                </a:solidFill>
                <a:latin typeface="Arial" pitchFamily="34" charset="0"/>
                <a:cs typeface="Arial" pitchFamily="34" charset="0"/>
              </a:rPr>
              <a:t>Répéter </a:t>
            </a:r>
            <a:r>
              <a:rPr sz="2000" spc="-7" dirty="0">
                <a:latin typeface="Arial" pitchFamily="34" charset="0"/>
                <a:cs typeface="Arial" pitchFamily="34" charset="0"/>
              </a:rPr>
              <a:t>et </a:t>
            </a:r>
            <a:r>
              <a:rPr sz="2000" b="1" i="1" spc="-108" dirty="0">
                <a:solidFill>
                  <a:srgbClr val="0000C7"/>
                </a:solidFill>
                <a:latin typeface="Arial" pitchFamily="34" charset="0"/>
                <a:cs typeface="Arial" pitchFamily="34" charset="0"/>
              </a:rPr>
              <a:t>jusqu’à </a:t>
            </a:r>
            <a:r>
              <a:rPr sz="2000" spc="-45" dirty="0">
                <a:latin typeface="Arial" pitchFamily="34" charset="0"/>
                <a:cs typeface="Arial" pitchFamily="34" charset="0"/>
              </a:rPr>
              <a:t>sont </a:t>
            </a:r>
            <a:r>
              <a:rPr sz="2000" spc="-79" dirty="0">
                <a:latin typeface="Arial" pitchFamily="34" charset="0"/>
                <a:cs typeface="Arial" pitchFamily="34" charset="0"/>
              </a:rPr>
              <a:t>exécutées </a:t>
            </a:r>
            <a:r>
              <a:rPr sz="2000" b="1" u="heavy" spc="-94" dirty="0">
                <a:uFill>
                  <a:solidFill>
                    <a:srgbClr val="000000"/>
                  </a:solidFill>
                </a:uFill>
                <a:latin typeface="Arial" pitchFamily="34" charset="0"/>
                <a:cs typeface="Arial" pitchFamily="34" charset="0"/>
              </a:rPr>
              <a:t>au </a:t>
            </a:r>
            <a:r>
              <a:rPr sz="2000" b="1" u="heavy" spc="-116" dirty="0">
                <a:uFill>
                  <a:solidFill>
                    <a:srgbClr val="000000"/>
                  </a:solidFill>
                </a:uFill>
                <a:latin typeface="Arial" pitchFamily="34" charset="0"/>
                <a:cs typeface="Arial" pitchFamily="34" charset="0"/>
              </a:rPr>
              <a:t>moins </a:t>
            </a:r>
            <a:r>
              <a:rPr sz="2000" b="1" u="heavy" spc="-94" dirty="0">
                <a:uFill>
                  <a:solidFill>
                    <a:srgbClr val="000000"/>
                  </a:solidFill>
                </a:uFill>
                <a:latin typeface="Arial" pitchFamily="34" charset="0"/>
                <a:cs typeface="Arial" pitchFamily="34" charset="0"/>
              </a:rPr>
              <a:t>une </a:t>
            </a:r>
            <a:r>
              <a:rPr sz="2000" b="1" u="heavy" spc="-101" dirty="0">
                <a:uFill>
                  <a:solidFill>
                    <a:srgbClr val="000000"/>
                  </a:solidFill>
                </a:uFill>
                <a:latin typeface="Arial" pitchFamily="34" charset="0"/>
                <a:cs typeface="Arial" pitchFamily="34" charset="0"/>
              </a:rPr>
              <a:t>fois</a:t>
            </a:r>
            <a:r>
              <a:rPr sz="2000" b="1" spc="-101" dirty="0">
                <a:latin typeface="Arial" pitchFamily="34" charset="0"/>
                <a:cs typeface="Arial" pitchFamily="34" charset="0"/>
              </a:rPr>
              <a:t> </a:t>
            </a:r>
            <a:r>
              <a:rPr sz="2000" spc="-7" dirty="0">
                <a:latin typeface="Arial" pitchFamily="34" charset="0"/>
                <a:cs typeface="Arial" pitchFamily="34" charset="0"/>
              </a:rPr>
              <a:t>et  </a:t>
            </a:r>
            <a:r>
              <a:rPr sz="2000" spc="-22" dirty="0">
                <a:latin typeface="Arial" pitchFamily="34" charset="0"/>
                <a:cs typeface="Arial" pitchFamily="34" charset="0"/>
              </a:rPr>
              <a:t>leur </a:t>
            </a:r>
            <a:r>
              <a:rPr sz="2000" spc="-52" dirty="0">
                <a:latin typeface="Arial" pitchFamily="34" charset="0"/>
                <a:cs typeface="Arial" pitchFamily="34" charset="0"/>
              </a:rPr>
              <a:t>exécution </a:t>
            </a:r>
            <a:r>
              <a:rPr sz="2000" spc="-56" dirty="0">
                <a:latin typeface="Arial" pitchFamily="34" charset="0"/>
                <a:cs typeface="Arial" pitchFamily="34" charset="0"/>
              </a:rPr>
              <a:t>est </a:t>
            </a:r>
            <a:r>
              <a:rPr sz="2000" spc="-45" dirty="0">
                <a:latin typeface="Arial" pitchFamily="34" charset="0"/>
                <a:cs typeface="Arial" pitchFamily="34" charset="0"/>
              </a:rPr>
              <a:t>répétée </a:t>
            </a:r>
            <a:r>
              <a:rPr sz="2000" spc="-64" dirty="0">
                <a:latin typeface="Arial" pitchFamily="34" charset="0"/>
                <a:cs typeface="Arial" pitchFamily="34" charset="0"/>
              </a:rPr>
              <a:t>jusqu’à </a:t>
            </a:r>
            <a:r>
              <a:rPr sz="2000" spc="-97" dirty="0">
                <a:latin typeface="Arial" pitchFamily="34" charset="0"/>
                <a:cs typeface="Arial" pitchFamily="34" charset="0"/>
              </a:rPr>
              <a:t>ce </a:t>
            </a:r>
            <a:r>
              <a:rPr sz="2000" spc="-56" dirty="0">
                <a:latin typeface="Arial" pitchFamily="34" charset="0"/>
                <a:cs typeface="Arial" pitchFamily="34" charset="0"/>
              </a:rPr>
              <a:t>que </a:t>
            </a:r>
            <a:r>
              <a:rPr sz="2000" spc="-30" dirty="0">
                <a:latin typeface="Arial" pitchFamily="34" charset="0"/>
                <a:cs typeface="Arial" pitchFamily="34" charset="0"/>
              </a:rPr>
              <a:t>condition soit </a:t>
            </a:r>
            <a:r>
              <a:rPr sz="2000" b="1" spc="-82" dirty="0">
                <a:latin typeface="Arial" pitchFamily="34" charset="0"/>
                <a:cs typeface="Arial" pitchFamily="34" charset="0"/>
              </a:rPr>
              <a:t>vrai </a:t>
            </a:r>
            <a:r>
              <a:rPr sz="2000" spc="-15" dirty="0">
                <a:latin typeface="Arial" pitchFamily="34" charset="0"/>
                <a:cs typeface="Arial" pitchFamily="34" charset="0"/>
              </a:rPr>
              <a:t>(tant </a:t>
            </a:r>
            <a:r>
              <a:rPr sz="2000" spc="-30" dirty="0">
                <a:latin typeface="Arial" pitchFamily="34" charset="0"/>
                <a:cs typeface="Arial" pitchFamily="34" charset="0"/>
              </a:rPr>
              <a:t>qu'elle </a:t>
            </a:r>
            <a:r>
              <a:rPr sz="2000" spc="-56" dirty="0">
                <a:latin typeface="Arial" pitchFamily="34" charset="0"/>
                <a:cs typeface="Arial" pitchFamily="34" charset="0"/>
              </a:rPr>
              <a:t>est  </a:t>
            </a:r>
            <a:r>
              <a:rPr sz="2000" spc="-79" dirty="0">
                <a:latin typeface="Arial" pitchFamily="34" charset="0"/>
                <a:cs typeface="Arial" pitchFamily="34" charset="0"/>
              </a:rPr>
              <a:t>fausse)</a:t>
            </a:r>
            <a:endParaRPr sz="2000" dirty="0">
              <a:latin typeface="Arial" pitchFamily="34" charset="0"/>
              <a:cs typeface="Arial" pitchFamily="34" charset="0"/>
            </a:endParaRPr>
          </a:p>
        </p:txBody>
      </p:sp>
      <p:grpSp>
        <p:nvGrpSpPr>
          <p:cNvPr id="8" name="object 8"/>
          <p:cNvGrpSpPr/>
          <p:nvPr/>
        </p:nvGrpSpPr>
        <p:grpSpPr>
          <a:xfrm>
            <a:off x="5453313" y="2041506"/>
            <a:ext cx="1191869" cy="770435"/>
            <a:chOff x="5956300" y="3022600"/>
            <a:chExt cx="1393825" cy="1201309"/>
          </a:xfrm>
        </p:grpSpPr>
        <p:sp>
          <p:nvSpPr>
            <p:cNvPr id="9" name="object 9"/>
            <p:cNvSpPr/>
            <p:nvPr/>
          </p:nvSpPr>
          <p:spPr>
            <a:xfrm>
              <a:off x="6618223" y="3704479"/>
              <a:ext cx="76200" cy="519430"/>
            </a:xfrm>
            <a:custGeom>
              <a:avLst/>
              <a:gdLst/>
              <a:ahLst/>
              <a:cxnLst/>
              <a:rect l="l" t="t" r="r" b="b"/>
              <a:pathLst>
                <a:path w="76200" h="519429">
                  <a:moveTo>
                    <a:pt x="31750" y="442849"/>
                  </a:moveTo>
                  <a:lnTo>
                    <a:pt x="0" y="442849"/>
                  </a:lnTo>
                  <a:lnTo>
                    <a:pt x="38100" y="519049"/>
                  </a:lnTo>
                  <a:lnTo>
                    <a:pt x="69850" y="455549"/>
                  </a:lnTo>
                  <a:lnTo>
                    <a:pt x="31750" y="455549"/>
                  </a:lnTo>
                  <a:lnTo>
                    <a:pt x="31750" y="442849"/>
                  </a:lnTo>
                  <a:close/>
                </a:path>
                <a:path w="76200" h="519429">
                  <a:moveTo>
                    <a:pt x="44450" y="0"/>
                  </a:moveTo>
                  <a:lnTo>
                    <a:pt x="31750" y="0"/>
                  </a:lnTo>
                  <a:lnTo>
                    <a:pt x="31750" y="455549"/>
                  </a:lnTo>
                  <a:lnTo>
                    <a:pt x="44450" y="455549"/>
                  </a:lnTo>
                  <a:lnTo>
                    <a:pt x="44450" y="0"/>
                  </a:lnTo>
                  <a:close/>
                </a:path>
                <a:path w="76200" h="519429">
                  <a:moveTo>
                    <a:pt x="76200" y="442849"/>
                  </a:moveTo>
                  <a:lnTo>
                    <a:pt x="44450" y="442849"/>
                  </a:lnTo>
                  <a:lnTo>
                    <a:pt x="44450" y="455549"/>
                  </a:lnTo>
                  <a:lnTo>
                    <a:pt x="69850" y="455549"/>
                  </a:lnTo>
                  <a:lnTo>
                    <a:pt x="76200" y="442849"/>
                  </a:lnTo>
                  <a:close/>
                </a:path>
              </a:pathLst>
            </a:custGeom>
            <a:solidFill>
              <a:srgbClr val="000000"/>
            </a:solidFill>
          </p:spPr>
          <p:txBody>
            <a:bodyPr wrap="square" lIns="0" tIns="0" rIns="0" bIns="0" rtlCol="0"/>
            <a:lstStyle/>
            <a:p>
              <a:endParaRPr/>
            </a:p>
          </p:txBody>
        </p:sp>
        <p:sp>
          <p:nvSpPr>
            <p:cNvPr id="10" name="object 10"/>
            <p:cNvSpPr/>
            <p:nvPr/>
          </p:nvSpPr>
          <p:spPr>
            <a:xfrm>
              <a:off x="5956300" y="3022600"/>
              <a:ext cx="1393825" cy="624205"/>
            </a:xfrm>
            <a:custGeom>
              <a:avLst/>
              <a:gdLst/>
              <a:ahLst/>
              <a:cxnLst/>
              <a:rect l="l" t="t" r="r" b="b"/>
              <a:pathLst>
                <a:path w="1393825" h="624204">
                  <a:moveTo>
                    <a:pt x="696849" y="0"/>
                  </a:moveTo>
                  <a:lnTo>
                    <a:pt x="0" y="311912"/>
                  </a:lnTo>
                  <a:lnTo>
                    <a:pt x="696849" y="623951"/>
                  </a:lnTo>
                  <a:lnTo>
                    <a:pt x="1393825" y="311912"/>
                  </a:lnTo>
                  <a:lnTo>
                    <a:pt x="696849" y="0"/>
                  </a:lnTo>
                  <a:close/>
                </a:path>
              </a:pathLst>
            </a:custGeom>
            <a:solidFill>
              <a:srgbClr val="DCE6F1"/>
            </a:solidFill>
          </p:spPr>
          <p:txBody>
            <a:bodyPr wrap="square" lIns="0" tIns="0" rIns="0" bIns="0" rtlCol="0"/>
            <a:lstStyle/>
            <a:p>
              <a:endParaRPr/>
            </a:p>
          </p:txBody>
        </p:sp>
        <p:sp>
          <p:nvSpPr>
            <p:cNvPr id="11" name="object 11"/>
            <p:cNvSpPr/>
            <p:nvPr/>
          </p:nvSpPr>
          <p:spPr>
            <a:xfrm>
              <a:off x="5956300" y="3022600"/>
              <a:ext cx="1393825" cy="624205"/>
            </a:xfrm>
            <a:custGeom>
              <a:avLst/>
              <a:gdLst/>
              <a:ahLst/>
              <a:cxnLst/>
              <a:rect l="l" t="t" r="r" b="b"/>
              <a:pathLst>
                <a:path w="1393825" h="624204">
                  <a:moveTo>
                    <a:pt x="0" y="311912"/>
                  </a:moveTo>
                  <a:lnTo>
                    <a:pt x="696849" y="0"/>
                  </a:lnTo>
                  <a:lnTo>
                    <a:pt x="1393825" y="311912"/>
                  </a:lnTo>
                  <a:lnTo>
                    <a:pt x="696849" y="623951"/>
                  </a:lnTo>
                  <a:lnTo>
                    <a:pt x="0" y="311912"/>
                  </a:lnTo>
                  <a:close/>
                </a:path>
              </a:pathLst>
            </a:custGeom>
            <a:ln w="12700">
              <a:solidFill>
                <a:srgbClr val="000000"/>
              </a:solidFill>
            </a:ln>
          </p:spPr>
          <p:txBody>
            <a:bodyPr wrap="square" lIns="0" tIns="0" rIns="0" bIns="0" rtlCol="0"/>
            <a:lstStyle/>
            <a:p>
              <a:endParaRPr/>
            </a:p>
          </p:txBody>
        </p:sp>
      </p:grpSp>
      <p:sp>
        <p:nvSpPr>
          <p:cNvPr id="12" name="object 12"/>
          <p:cNvSpPr txBox="1"/>
          <p:nvPr/>
        </p:nvSpPr>
        <p:spPr>
          <a:xfrm>
            <a:off x="5457441" y="1389956"/>
            <a:ext cx="1191869" cy="284047"/>
          </a:xfrm>
          <a:prstGeom prst="rect">
            <a:avLst/>
          </a:prstGeom>
          <a:solidFill>
            <a:srgbClr val="EDEBE0"/>
          </a:solidFill>
          <a:ln w="12700">
            <a:solidFill>
              <a:srgbClr val="000000"/>
            </a:solidFill>
          </a:ln>
        </p:spPr>
        <p:txBody>
          <a:bodyPr vert="horz" wrap="square" lIns="0" tIns="67940" rIns="0" bIns="0" rtlCol="0">
            <a:spAutoFit/>
          </a:bodyPr>
          <a:lstStyle/>
          <a:p>
            <a:pPr marL="32782">
              <a:spcBef>
                <a:spcPts val="535"/>
              </a:spcBef>
            </a:pPr>
            <a:r>
              <a:rPr sz="1400" b="1" spc="-4" dirty="0">
                <a:latin typeface="Arial"/>
                <a:cs typeface="Arial"/>
              </a:rPr>
              <a:t>Instructions</a:t>
            </a:r>
            <a:endParaRPr sz="1400" dirty="0">
              <a:latin typeface="Arial"/>
              <a:cs typeface="Arial"/>
            </a:endParaRPr>
          </a:p>
        </p:txBody>
      </p:sp>
      <p:sp>
        <p:nvSpPr>
          <p:cNvPr id="13" name="object 13"/>
          <p:cNvSpPr txBox="1"/>
          <p:nvPr/>
        </p:nvSpPr>
        <p:spPr>
          <a:xfrm>
            <a:off x="6157249" y="2512770"/>
            <a:ext cx="380095" cy="209650"/>
          </a:xfrm>
          <a:prstGeom prst="rect">
            <a:avLst/>
          </a:prstGeom>
        </p:spPr>
        <p:txBody>
          <a:bodyPr vert="horz" wrap="square" lIns="0" tIns="9502" rIns="0" bIns="0" rtlCol="0">
            <a:spAutoFit/>
          </a:bodyPr>
          <a:lstStyle/>
          <a:p>
            <a:pPr marL="9502">
              <a:spcBef>
                <a:spcPts val="75"/>
              </a:spcBef>
            </a:pPr>
            <a:r>
              <a:rPr sz="1300" b="1" spc="-75" dirty="0">
                <a:latin typeface="Arial"/>
                <a:cs typeface="Arial"/>
              </a:rPr>
              <a:t>V</a:t>
            </a:r>
            <a:r>
              <a:rPr sz="1300" b="1" spc="-4" dirty="0">
                <a:latin typeface="Arial"/>
                <a:cs typeface="Arial"/>
              </a:rPr>
              <a:t>r</a:t>
            </a:r>
            <a:r>
              <a:rPr sz="1300" b="1" spc="-11" dirty="0">
                <a:latin typeface="Arial"/>
                <a:cs typeface="Arial"/>
              </a:rPr>
              <a:t>a</a:t>
            </a:r>
            <a:r>
              <a:rPr sz="1300" b="1" dirty="0">
                <a:latin typeface="Arial"/>
                <a:cs typeface="Arial"/>
              </a:rPr>
              <a:t>i</a:t>
            </a:r>
            <a:endParaRPr sz="1300">
              <a:latin typeface="Arial"/>
              <a:cs typeface="Arial"/>
            </a:endParaRPr>
          </a:p>
        </p:txBody>
      </p:sp>
      <p:sp>
        <p:nvSpPr>
          <p:cNvPr id="14" name="object 14"/>
          <p:cNvSpPr txBox="1"/>
          <p:nvPr/>
        </p:nvSpPr>
        <p:spPr>
          <a:xfrm>
            <a:off x="5698278" y="2117615"/>
            <a:ext cx="1454135" cy="214779"/>
          </a:xfrm>
          <a:prstGeom prst="rect">
            <a:avLst/>
          </a:prstGeom>
        </p:spPr>
        <p:txBody>
          <a:bodyPr vert="horz" wrap="square" lIns="0" tIns="9502" rIns="0" bIns="0" rtlCol="0">
            <a:spAutoFit/>
          </a:bodyPr>
          <a:lstStyle/>
          <a:p>
            <a:pPr marL="28506">
              <a:spcBef>
                <a:spcPts val="75"/>
              </a:spcBef>
            </a:pPr>
            <a:r>
              <a:rPr lang="fr-FR" sz="1300" b="1" dirty="0">
                <a:latin typeface="Arial"/>
                <a:cs typeface="Arial"/>
              </a:rPr>
              <a:t>C</a:t>
            </a:r>
            <a:r>
              <a:rPr sz="1300" b="1" dirty="0" err="1">
                <a:latin typeface="Arial"/>
                <a:cs typeface="Arial"/>
              </a:rPr>
              <a:t>ondition</a:t>
            </a:r>
            <a:r>
              <a:rPr lang="fr-FR" sz="1300" b="1" dirty="0">
                <a:latin typeface="Arial"/>
                <a:cs typeface="Arial"/>
              </a:rPr>
              <a:t> </a:t>
            </a:r>
            <a:r>
              <a:rPr sz="1300" b="1" spc="-52" dirty="0">
                <a:latin typeface="Arial"/>
                <a:cs typeface="Arial"/>
              </a:rPr>
              <a:t> </a:t>
            </a:r>
            <a:r>
              <a:rPr sz="2000" b="1" spc="-5" baseline="38580" dirty="0">
                <a:latin typeface="Arial"/>
                <a:cs typeface="Arial"/>
              </a:rPr>
              <a:t>Faux</a:t>
            </a:r>
            <a:endParaRPr sz="2000" baseline="38580" dirty="0">
              <a:latin typeface="Arial"/>
              <a:cs typeface="Arial"/>
            </a:endParaRPr>
          </a:p>
        </p:txBody>
      </p:sp>
      <p:grpSp>
        <p:nvGrpSpPr>
          <p:cNvPr id="15" name="object 15"/>
          <p:cNvGrpSpPr/>
          <p:nvPr/>
        </p:nvGrpSpPr>
        <p:grpSpPr>
          <a:xfrm>
            <a:off x="6007167" y="1056952"/>
            <a:ext cx="1034401" cy="1186304"/>
            <a:chOff x="6604000" y="1487424"/>
            <a:chExt cx="1209675" cy="1849755"/>
          </a:xfrm>
        </p:grpSpPr>
        <p:sp>
          <p:nvSpPr>
            <p:cNvPr id="16" name="object 16"/>
            <p:cNvSpPr/>
            <p:nvPr/>
          </p:nvSpPr>
          <p:spPr>
            <a:xfrm>
              <a:off x="6604000" y="2516124"/>
              <a:ext cx="76200" cy="519430"/>
            </a:xfrm>
            <a:custGeom>
              <a:avLst/>
              <a:gdLst/>
              <a:ahLst/>
              <a:cxnLst/>
              <a:rect l="l" t="t" r="r" b="b"/>
              <a:pathLst>
                <a:path w="76200" h="519430">
                  <a:moveTo>
                    <a:pt x="31750" y="442975"/>
                  </a:moveTo>
                  <a:lnTo>
                    <a:pt x="0" y="442975"/>
                  </a:lnTo>
                  <a:lnTo>
                    <a:pt x="38100" y="519175"/>
                  </a:lnTo>
                  <a:lnTo>
                    <a:pt x="69850" y="455675"/>
                  </a:lnTo>
                  <a:lnTo>
                    <a:pt x="31750" y="455675"/>
                  </a:lnTo>
                  <a:lnTo>
                    <a:pt x="31750" y="442975"/>
                  </a:lnTo>
                  <a:close/>
                </a:path>
                <a:path w="76200" h="519430">
                  <a:moveTo>
                    <a:pt x="44450" y="0"/>
                  </a:moveTo>
                  <a:lnTo>
                    <a:pt x="31750" y="0"/>
                  </a:lnTo>
                  <a:lnTo>
                    <a:pt x="31750" y="455675"/>
                  </a:lnTo>
                  <a:lnTo>
                    <a:pt x="44450" y="455675"/>
                  </a:lnTo>
                  <a:lnTo>
                    <a:pt x="44450" y="0"/>
                  </a:lnTo>
                  <a:close/>
                </a:path>
                <a:path w="76200" h="519430">
                  <a:moveTo>
                    <a:pt x="76200" y="442975"/>
                  </a:moveTo>
                  <a:lnTo>
                    <a:pt x="44450" y="442975"/>
                  </a:lnTo>
                  <a:lnTo>
                    <a:pt x="44450" y="455675"/>
                  </a:lnTo>
                  <a:lnTo>
                    <a:pt x="69850" y="455675"/>
                  </a:lnTo>
                  <a:lnTo>
                    <a:pt x="76200" y="442975"/>
                  </a:lnTo>
                  <a:close/>
                </a:path>
              </a:pathLst>
            </a:custGeom>
            <a:solidFill>
              <a:srgbClr val="000000"/>
            </a:solidFill>
          </p:spPr>
          <p:txBody>
            <a:bodyPr wrap="square" lIns="0" tIns="0" rIns="0" bIns="0" rtlCol="0"/>
            <a:lstStyle/>
            <a:p>
              <a:endParaRPr/>
            </a:p>
          </p:txBody>
        </p:sp>
        <p:sp>
          <p:nvSpPr>
            <p:cNvPr id="17" name="object 17"/>
            <p:cNvSpPr/>
            <p:nvPr/>
          </p:nvSpPr>
          <p:spPr>
            <a:xfrm>
              <a:off x="7350125" y="3330575"/>
              <a:ext cx="457200" cy="0"/>
            </a:xfrm>
            <a:custGeom>
              <a:avLst/>
              <a:gdLst/>
              <a:ahLst/>
              <a:cxnLst/>
              <a:rect l="l" t="t" r="r" b="b"/>
              <a:pathLst>
                <a:path w="457200">
                  <a:moveTo>
                    <a:pt x="0" y="0"/>
                  </a:moveTo>
                  <a:lnTo>
                    <a:pt x="457200" y="0"/>
                  </a:lnTo>
                </a:path>
              </a:pathLst>
            </a:custGeom>
            <a:ln w="12700">
              <a:solidFill>
                <a:srgbClr val="000000"/>
              </a:solidFill>
            </a:ln>
          </p:spPr>
          <p:txBody>
            <a:bodyPr wrap="square" lIns="0" tIns="0" rIns="0" bIns="0" rtlCol="0"/>
            <a:lstStyle/>
            <a:p>
              <a:endParaRPr/>
            </a:p>
          </p:txBody>
        </p:sp>
        <p:sp>
          <p:nvSpPr>
            <p:cNvPr id="18" name="object 18"/>
            <p:cNvSpPr/>
            <p:nvPr/>
          </p:nvSpPr>
          <p:spPr>
            <a:xfrm>
              <a:off x="6604000" y="1487423"/>
              <a:ext cx="1203325" cy="519430"/>
            </a:xfrm>
            <a:custGeom>
              <a:avLst/>
              <a:gdLst/>
              <a:ahLst/>
              <a:cxnLst/>
              <a:rect l="l" t="t" r="r" b="b"/>
              <a:pathLst>
                <a:path w="1203325" h="519430">
                  <a:moveTo>
                    <a:pt x="1203325" y="281051"/>
                  </a:moveTo>
                  <a:lnTo>
                    <a:pt x="114300" y="281051"/>
                  </a:lnTo>
                  <a:lnTo>
                    <a:pt x="114300" y="249301"/>
                  </a:lnTo>
                  <a:lnTo>
                    <a:pt x="44450" y="284226"/>
                  </a:lnTo>
                  <a:lnTo>
                    <a:pt x="44450" y="0"/>
                  </a:lnTo>
                  <a:lnTo>
                    <a:pt x="31750" y="0"/>
                  </a:lnTo>
                  <a:lnTo>
                    <a:pt x="31750" y="442976"/>
                  </a:lnTo>
                  <a:lnTo>
                    <a:pt x="0" y="442976"/>
                  </a:lnTo>
                  <a:lnTo>
                    <a:pt x="38100" y="519176"/>
                  </a:lnTo>
                  <a:lnTo>
                    <a:pt x="69850" y="455676"/>
                  </a:lnTo>
                  <a:lnTo>
                    <a:pt x="76200" y="442976"/>
                  </a:lnTo>
                  <a:lnTo>
                    <a:pt x="44450" y="442976"/>
                  </a:lnTo>
                  <a:lnTo>
                    <a:pt x="44450" y="290576"/>
                  </a:lnTo>
                  <a:lnTo>
                    <a:pt x="114300" y="325501"/>
                  </a:lnTo>
                  <a:lnTo>
                    <a:pt x="114300" y="293751"/>
                  </a:lnTo>
                  <a:lnTo>
                    <a:pt x="1203325" y="293751"/>
                  </a:lnTo>
                  <a:lnTo>
                    <a:pt x="1203325" y="281051"/>
                  </a:lnTo>
                  <a:close/>
                </a:path>
              </a:pathLst>
            </a:custGeom>
            <a:solidFill>
              <a:srgbClr val="000000"/>
            </a:solidFill>
          </p:spPr>
          <p:txBody>
            <a:bodyPr wrap="square" lIns="0" tIns="0" rIns="0" bIns="0" rtlCol="0"/>
            <a:lstStyle/>
            <a:p>
              <a:endParaRPr/>
            </a:p>
          </p:txBody>
        </p:sp>
        <p:sp>
          <p:nvSpPr>
            <p:cNvPr id="19" name="object 19"/>
            <p:cNvSpPr/>
            <p:nvPr/>
          </p:nvSpPr>
          <p:spPr>
            <a:xfrm>
              <a:off x="7807325" y="1774825"/>
              <a:ext cx="0" cy="1552575"/>
            </a:xfrm>
            <a:custGeom>
              <a:avLst/>
              <a:gdLst/>
              <a:ahLst/>
              <a:cxnLst/>
              <a:rect l="l" t="t" r="r" b="b"/>
              <a:pathLst>
                <a:path h="1552575">
                  <a:moveTo>
                    <a:pt x="0" y="1552575"/>
                  </a:moveTo>
                  <a:lnTo>
                    <a:pt x="0" y="0"/>
                  </a:lnTo>
                </a:path>
              </a:pathLst>
            </a:custGeom>
            <a:ln w="12700">
              <a:solidFill>
                <a:srgbClr val="000000"/>
              </a:solidFill>
            </a:ln>
          </p:spPr>
          <p:txBody>
            <a:bodyPr wrap="square" lIns="0" tIns="0" rIns="0" bIns="0" rtlCol="0"/>
            <a:lstStyle/>
            <a:p>
              <a:endParaRPr/>
            </a:p>
          </p:txBody>
        </p:sp>
      </p:grpSp>
      <p:sp>
        <p:nvSpPr>
          <p:cNvPr id="20" name="object 20"/>
          <p:cNvSpPr txBox="1">
            <a:spLocks noGrp="1"/>
          </p:cNvSpPr>
          <p:nvPr>
            <p:ph type="title"/>
          </p:nvPr>
        </p:nvSpPr>
        <p:spPr>
          <a:xfrm>
            <a:off x="-180528" y="136026"/>
            <a:ext cx="9143999" cy="412654"/>
          </a:xfrm>
          <a:prstGeom prst="rect">
            <a:avLst/>
          </a:prstGeom>
          <a:noFill/>
        </p:spPr>
        <p:txBody>
          <a:bodyPr vert="horz" wrap="square" lIns="0" tIns="9502" rIns="0" bIns="0" rtlCol="0">
            <a:spAutoFit/>
          </a:bodyPr>
          <a:lstStyle/>
          <a:p>
            <a:pPr marL="9502">
              <a:spcBef>
                <a:spcPts val="75"/>
              </a:spcBef>
            </a:pPr>
            <a:r>
              <a:rPr dirty="0"/>
              <a:t>Les boucles </a:t>
            </a:r>
            <a:r>
              <a:rPr spc="-4" dirty="0"/>
              <a:t>Répéter </a:t>
            </a:r>
            <a:r>
              <a:rPr dirty="0"/>
              <a:t>… </a:t>
            </a:r>
            <a:r>
              <a:rPr spc="-4" dirty="0"/>
              <a:t>jusqu’à</a:t>
            </a:r>
            <a:r>
              <a:rPr spc="-123" dirty="0"/>
              <a:t> </a:t>
            </a:r>
            <a:r>
              <a:rPr dirty="0"/>
              <a:t>…</a:t>
            </a:r>
          </a:p>
        </p:txBody>
      </p:sp>
      <p:sp>
        <p:nvSpPr>
          <p:cNvPr id="21" name="Slide Number Placeholder 20">
            <a:extLst>
              <a:ext uri="{FF2B5EF4-FFF2-40B4-BE49-F238E27FC236}">
                <a16:creationId xmlns:a16="http://schemas.microsoft.com/office/drawing/2014/main" id="{D41E696B-FF8E-4552-B6D0-CD8E44DF2A6D}"/>
              </a:ext>
            </a:extLst>
          </p:cNvPr>
          <p:cNvSpPr>
            <a:spLocks noGrp="1"/>
          </p:cNvSpPr>
          <p:nvPr>
            <p:ph type="sldNum" sz="quarter" idx="12"/>
          </p:nvPr>
        </p:nvSpPr>
        <p:spPr/>
        <p:txBody>
          <a:bodyPr/>
          <a:lstStyle/>
          <a:p>
            <a:fld id="{5744759D-0EFF-4FB2-9CCE-04E00944F0FE}" type="slidenum">
              <a:rPr lang="en-US" smtClean="0"/>
              <a:pPr/>
              <a:t>103</a:t>
            </a:fld>
            <a:endParaRPr lang="en-US"/>
          </a:p>
        </p:txBody>
      </p:sp>
    </p:spTree>
    <p:extLst>
      <p:ext uri="{BB962C8B-B14F-4D97-AF65-F5344CB8AC3E}">
        <p14:creationId xmlns:p14="http://schemas.microsoft.com/office/powerpoint/2010/main" val="8260069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90894" y="980728"/>
            <a:ext cx="4049258" cy="3288330"/>
          </a:xfrm>
          <a:prstGeom prst="rect">
            <a:avLst/>
          </a:prstGeom>
        </p:spPr>
        <p:txBody>
          <a:bodyPr vert="horz" wrap="square" lIns="0" tIns="55112" rIns="0" bIns="0" rtlCol="0">
            <a:spAutoFit/>
          </a:bodyPr>
          <a:lstStyle/>
          <a:p>
            <a:pPr marL="9502">
              <a:spcBef>
                <a:spcPts val="434"/>
              </a:spcBef>
            </a:pPr>
            <a:r>
              <a:rPr sz="2000" b="1" spc="-15" dirty="0" err="1">
                <a:solidFill>
                  <a:srgbClr val="0000C7"/>
                </a:solidFill>
                <a:latin typeface="Arial" pitchFamily="34" charset="0"/>
                <a:cs typeface="Arial" pitchFamily="34" charset="0"/>
              </a:rPr>
              <a:t>Var</a:t>
            </a:r>
            <a:r>
              <a:rPr lang="fr-FR" sz="2000" b="1" spc="-15" dirty="0">
                <a:solidFill>
                  <a:srgbClr val="0000C7"/>
                </a:solidFill>
                <a:latin typeface="Arial" pitchFamily="34" charset="0"/>
                <a:cs typeface="Arial" pitchFamily="34" charset="0"/>
              </a:rPr>
              <a:t> </a:t>
            </a:r>
            <a:r>
              <a:rPr sz="2000" b="1" spc="-187" dirty="0">
                <a:latin typeface="Arial" pitchFamily="34" charset="0"/>
                <a:cs typeface="Arial" pitchFamily="34" charset="0"/>
              </a:rPr>
              <a:t>c </a:t>
            </a:r>
            <a:r>
              <a:rPr sz="2000" b="1" spc="-79" dirty="0">
                <a:latin typeface="Arial" pitchFamily="34" charset="0"/>
                <a:cs typeface="Arial" pitchFamily="34" charset="0"/>
              </a:rPr>
              <a:t>:</a:t>
            </a:r>
            <a:r>
              <a:rPr sz="2000" b="1" spc="-131" dirty="0">
                <a:latin typeface="Arial" pitchFamily="34" charset="0"/>
                <a:cs typeface="Arial" pitchFamily="34" charset="0"/>
              </a:rPr>
              <a:t> </a:t>
            </a:r>
            <a:r>
              <a:rPr sz="2000" b="1" dirty="0">
                <a:solidFill>
                  <a:srgbClr val="0000C7"/>
                </a:solidFill>
                <a:latin typeface="Arial" pitchFamily="34" charset="0"/>
                <a:cs typeface="Arial" pitchFamily="34" charset="0"/>
              </a:rPr>
              <a:t>entier</a:t>
            </a:r>
            <a:endParaRPr sz="2000" dirty="0">
              <a:latin typeface="Arial" pitchFamily="34" charset="0"/>
              <a:cs typeface="Arial" pitchFamily="34" charset="0"/>
            </a:endParaRPr>
          </a:p>
          <a:p>
            <a:pPr marL="9502">
              <a:spcBef>
                <a:spcPts val="359"/>
              </a:spcBef>
            </a:pPr>
            <a:r>
              <a:rPr sz="2000" b="1" spc="-4" dirty="0">
                <a:solidFill>
                  <a:srgbClr val="0000C7"/>
                </a:solidFill>
                <a:latin typeface="Arial" pitchFamily="34" charset="0"/>
                <a:cs typeface="Arial" pitchFamily="34" charset="0"/>
              </a:rPr>
              <a:t>Début</a:t>
            </a:r>
            <a:endParaRPr sz="2000" dirty="0">
              <a:latin typeface="Arial" pitchFamily="34" charset="0"/>
              <a:cs typeface="Arial" pitchFamily="34" charset="0"/>
            </a:endParaRPr>
          </a:p>
          <a:p>
            <a:pPr marL="498862" marR="328298" indent="-189568">
              <a:lnSpc>
                <a:spcPct val="118800"/>
              </a:lnSpc>
              <a:spcBef>
                <a:spcPts val="22"/>
              </a:spcBef>
            </a:pPr>
            <a:r>
              <a:rPr sz="2000" b="1" spc="-4" dirty="0" err="1">
                <a:solidFill>
                  <a:srgbClr val="0000C7"/>
                </a:solidFill>
                <a:latin typeface="Arial" pitchFamily="34" charset="0"/>
                <a:cs typeface="Arial" pitchFamily="34" charset="0"/>
              </a:rPr>
              <a:t>Répéter</a:t>
            </a:r>
            <a:r>
              <a:rPr sz="2000" b="1" spc="-4" dirty="0">
                <a:solidFill>
                  <a:srgbClr val="0000C7"/>
                </a:solidFill>
                <a:latin typeface="Arial" pitchFamily="34" charset="0"/>
                <a:cs typeface="Arial" pitchFamily="34" charset="0"/>
              </a:rPr>
              <a:t>  </a:t>
            </a:r>
            <a:endParaRPr lang="fr-FR" sz="2000" b="1" spc="-4" dirty="0">
              <a:solidFill>
                <a:srgbClr val="0000C7"/>
              </a:solidFill>
              <a:latin typeface="Arial" pitchFamily="34" charset="0"/>
              <a:cs typeface="Arial" pitchFamily="34" charset="0"/>
            </a:endParaRPr>
          </a:p>
          <a:p>
            <a:pPr marL="498862" marR="328298" indent="-189568">
              <a:lnSpc>
                <a:spcPct val="118800"/>
              </a:lnSpc>
              <a:spcBef>
                <a:spcPts val="22"/>
              </a:spcBef>
            </a:pPr>
            <a:r>
              <a:rPr lang="fr-FR" sz="2000" b="1" spc="-4" dirty="0">
                <a:solidFill>
                  <a:srgbClr val="0000C7"/>
                </a:solidFill>
                <a:latin typeface="Arial" pitchFamily="34" charset="0"/>
                <a:cs typeface="Arial" pitchFamily="34" charset="0"/>
              </a:rPr>
              <a:t>   	</a:t>
            </a:r>
            <a:r>
              <a:rPr sz="2000" b="1" spc="-7" dirty="0">
                <a:solidFill>
                  <a:srgbClr val="0000C7"/>
                </a:solidFill>
                <a:latin typeface="Arial" pitchFamily="34" charset="0"/>
                <a:cs typeface="Arial" pitchFamily="34" charset="0"/>
              </a:rPr>
              <a:t>Lire( </a:t>
            </a:r>
            <a:r>
              <a:rPr sz="2000" b="1" spc="-105" dirty="0">
                <a:latin typeface="Arial" pitchFamily="34" charset="0"/>
                <a:cs typeface="Arial" pitchFamily="34" charset="0"/>
              </a:rPr>
              <a:t>c</a:t>
            </a:r>
            <a:r>
              <a:rPr sz="2000" b="1" spc="-105" dirty="0">
                <a:solidFill>
                  <a:srgbClr val="0000C7"/>
                </a:solidFill>
                <a:latin typeface="Arial" pitchFamily="34" charset="0"/>
                <a:cs typeface="Arial" pitchFamily="34" charset="0"/>
              </a:rPr>
              <a:t>)  </a:t>
            </a:r>
            <a:endParaRPr lang="fr-FR" sz="2000" b="1" spc="-105" dirty="0">
              <a:solidFill>
                <a:srgbClr val="0000C7"/>
              </a:solidFill>
              <a:latin typeface="Arial" pitchFamily="34" charset="0"/>
              <a:cs typeface="Arial" pitchFamily="34" charset="0"/>
            </a:endParaRPr>
          </a:p>
          <a:p>
            <a:pPr marL="498862" marR="328298" indent="-189568">
              <a:lnSpc>
                <a:spcPct val="118800"/>
              </a:lnSpc>
              <a:spcBef>
                <a:spcPts val="22"/>
              </a:spcBef>
            </a:pPr>
            <a:r>
              <a:rPr lang="fr-FR" sz="2000" b="1" spc="-105" dirty="0">
                <a:solidFill>
                  <a:srgbClr val="0000C7"/>
                </a:solidFill>
                <a:latin typeface="Arial" pitchFamily="34" charset="0"/>
                <a:cs typeface="Arial" pitchFamily="34" charset="0"/>
              </a:rPr>
              <a:t>		</a:t>
            </a:r>
            <a:r>
              <a:rPr sz="2000" b="1" spc="-206" dirty="0">
                <a:latin typeface="Arial" pitchFamily="34" charset="0"/>
                <a:cs typeface="Arial" pitchFamily="34" charset="0"/>
              </a:rPr>
              <a:t>c </a:t>
            </a:r>
            <a:r>
              <a:rPr sz="2000" b="1" spc="-142" dirty="0">
                <a:latin typeface="Arial" pitchFamily="34" charset="0"/>
                <a:cs typeface="Arial" pitchFamily="34" charset="0"/>
              </a:rPr>
              <a:t>← </a:t>
            </a:r>
            <a:r>
              <a:rPr sz="2000" b="1" spc="-206" dirty="0">
                <a:latin typeface="Arial" pitchFamily="34" charset="0"/>
                <a:cs typeface="Arial" pitchFamily="34" charset="0"/>
              </a:rPr>
              <a:t>c </a:t>
            </a:r>
            <a:r>
              <a:rPr sz="2000" b="1" spc="161" dirty="0">
                <a:latin typeface="Arial" pitchFamily="34" charset="0"/>
                <a:cs typeface="Arial" pitchFamily="34" charset="0"/>
              </a:rPr>
              <a:t>*</a:t>
            </a:r>
            <a:r>
              <a:rPr sz="2000" b="1" spc="-247" dirty="0">
                <a:latin typeface="Arial" pitchFamily="34" charset="0"/>
                <a:cs typeface="Arial" pitchFamily="34" charset="0"/>
              </a:rPr>
              <a:t> </a:t>
            </a:r>
            <a:r>
              <a:rPr sz="2000" b="1" spc="-206" dirty="0">
                <a:latin typeface="Arial" pitchFamily="34" charset="0"/>
                <a:cs typeface="Arial" pitchFamily="34" charset="0"/>
              </a:rPr>
              <a:t>c</a:t>
            </a:r>
            <a:endParaRPr sz="2000" dirty="0">
              <a:latin typeface="Arial" pitchFamily="34" charset="0"/>
              <a:cs typeface="Arial" pitchFamily="34" charset="0"/>
            </a:endParaRPr>
          </a:p>
          <a:p>
            <a:pPr marL="309294" marR="62239" indent="189092">
              <a:lnSpc>
                <a:spcPct val="120000"/>
              </a:lnSpc>
              <a:spcBef>
                <a:spcPts val="11"/>
              </a:spcBef>
            </a:pPr>
            <a:r>
              <a:rPr lang="fr-FR" sz="2000" b="1" spc="-19" dirty="0">
                <a:solidFill>
                  <a:srgbClr val="0000C7"/>
                </a:solidFill>
                <a:latin typeface="Arial" pitchFamily="34" charset="0"/>
                <a:cs typeface="Arial" pitchFamily="34" charset="0"/>
              </a:rPr>
              <a:t>	</a:t>
            </a:r>
            <a:r>
              <a:rPr sz="2000" b="1" spc="-19" dirty="0" err="1">
                <a:solidFill>
                  <a:srgbClr val="0000C7"/>
                </a:solidFill>
                <a:latin typeface="Arial" pitchFamily="34" charset="0"/>
                <a:cs typeface="Arial" pitchFamily="34" charset="0"/>
              </a:rPr>
              <a:t>Ecrire</a:t>
            </a:r>
            <a:r>
              <a:rPr sz="2000" b="1" spc="-19" dirty="0">
                <a:solidFill>
                  <a:srgbClr val="0000C7"/>
                </a:solidFill>
                <a:latin typeface="Arial" pitchFamily="34" charset="0"/>
                <a:cs typeface="Arial" pitchFamily="34" charset="0"/>
              </a:rPr>
              <a:t>(</a:t>
            </a:r>
            <a:r>
              <a:rPr sz="2000" spc="-19" dirty="0">
                <a:latin typeface="Arial" pitchFamily="34" charset="0"/>
                <a:cs typeface="Arial" pitchFamily="34" charset="0"/>
              </a:rPr>
              <a:t>c</a:t>
            </a:r>
            <a:r>
              <a:rPr sz="2000" b="1" spc="-19" dirty="0">
                <a:solidFill>
                  <a:srgbClr val="0000C7"/>
                </a:solidFill>
                <a:latin typeface="Arial" pitchFamily="34" charset="0"/>
                <a:cs typeface="Arial" pitchFamily="34" charset="0"/>
              </a:rPr>
              <a:t>)  </a:t>
            </a:r>
            <a:endParaRPr lang="fr-FR" sz="2000" b="1" spc="-19" dirty="0">
              <a:solidFill>
                <a:srgbClr val="0000C7"/>
              </a:solidFill>
              <a:latin typeface="Arial" pitchFamily="34" charset="0"/>
              <a:cs typeface="Arial" pitchFamily="34" charset="0"/>
            </a:endParaRPr>
          </a:p>
          <a:p>
            <a:pPr marL="307975" marR="62239" indent="-39688">
              <a:lnSpc>
                <a:spcPct val="120000"/>
              </a:lnSpc>
              <a:spcBef>
                <a:spcPts val="11"/>
              </a:spcBef>
            </a:pPr>
            <a:r>
              <a:rPr sz="2000" b="1" dirty="0" err="1">
                <a:solidFill>
                  <a:srgbClr val="0000C7"/>
                </a:solidFill>
                <a:latin typeface="Arial" pitchFamily="34" charset="0"/>
                <a:cs typeface="Arial" pitchFamily="34" charset="0"/>
              </a:rPr>
              <a:t>Jusqu</a:t>
            </a:r>
            <a:r>
              <a:rPr sz="2000" b="1" dirty="0">
                <a:solidFill>
                  <a:srgbClr val="0000C7"/>
                </a:solidFill>
                <a:latin typeface="Arial" pitchFamily="34" charset="0"/>
                <a:cs typeface="Arial" pitchFamily="34" charset="0"/>
              </a:rPr>
              <a:t>' à </a:t>
            </a:r>
            <a:r>
              <a:rPr sz="2000" b="1" spc="-123" dirty="0">
                <a:latin typeface="Arial" pitchFamily="34" charset="0"/>
                <a:cs typeface="Arial" pitchFamily="34" charset="0"/>
              </a:rPr>
              <a:t>(c=</a:t>
            </a:r>
            <a:r>
              <a:rPr sz="2000" b="1" spc="-213" dirty="0">
                <a:latin typeface="Arial" pitchFamily="34" charset="0"/>
                <a:cs typeface="Arial" pitchFamily="34" charset="0"/>
              </a:rPr>
              <a:t> </a:t>
            </a:r>
            <a:r>
              <a:rPr sz="2000" b="1" spc="-52" dirty="0">
                <a:latin typeface="Arial" pitchFamily="34" charset="0"/>
                <a:cs typeface="Arial" pitchFamily="34" charset="0"/>
              </a:rPr>
              <a:t>0)  </a:t>
            </a:r>
            <a:endParaRPr lang="fr-FR" sz="2000" b="1" spc="-52" dirty="0">
              <a:latin typeface="Arial" pitchFamily="34" charset="0"/>
              <a:cs typeface="Arial" pitchFamily="34" charset="0"/>
            </a:endParaRPr>
          </a:p>
          <a:p>
            <a:pPr marL="307975" marR="62239" indent="-39688">
              <a:lnSpc>
                <a:spcPct val="120000"/>
              </a:lnSpc>
              <a:spcBef>
                <a:spcPts val="11"/>
              </a:spcBef>
            </a:pPr>
            <a:r>
              <a:rPr sz="2000" b="1" spc="-7" dirty="0" err="1">
                <a:solidFill>
                  <a:srgbClr val="0000C7"/>
                </a:solidFill>
                <a:latin typeface="Arial" pitchFamily="34" charset="0"/>
                <a:cs typeface="Arial" pitchFamily="34" charset="0"/>
              </a:rPr>
              <a:t>Ecrire</a:t>
            </a:r>
            <a:r>
              <a:rPr sz="2000" b="1" spc="-22" dirty="0">
                <a:solidFill>
                  <a:srgbClr val="0000C7"/>
                </a:solidFill>
                <a:latin typeface="Arial" pitchFamily="34" charset="0"/>
                <a:cs typeface="Arial" pitchFamily="34" charset="0"/>
              </a:rPr>
              <a:t> </a:t>
            </a:r>
            <a:r>
              <a:rPr sz="2000" b="1" spc="-49" dirty="0">
                <a:latin typeface="Arial" pitchFamily="34" charset="0"/>
                <a:cs typeface="Arial" pitchFamily="34" charset="0"/>
              </a:rPr>
              <a:t>(</a:t>
            </a:r>
            <a:r>
              <a:rPr sz="2000" spc="-49" dirty="0">
                <a:latin typeface="Arial" pitchFamily="34" charset="0"/>
                <a:cs typeface="Arial" pitchFamily="34" charset="0"/>
              </a:rPr>
              <a:t>"</a:t>
            </a:r>
            <a:r>
              <a:rPr sz="2000" b="1" spc="-49" dirty="0">
                <a:latin typeface="Arial" pitchFamily="34" charset="0"/>
                <a:cs typeface="Arial" pitchFamily="34" charset="0"/>
              </a:rPr>
              <a:t>Fin</a:t>
            </a:r>
            <a:r>
              <a:rPr sz="2000" spc="-49" dirty="0">
                <a:latin typeface="Arial" pitchFamily="34" charset="0"/>
                <a:cs typeface="Arial" pitchFamily="34" charset="0"/>
              </a:rPr>
              <a:t>")</a:t>
            </a:r>
            <a:endParaRPr sz="2000" dirty="0">
              <a:latin typeface="Arial" pitchFamily="34" charset="0"/>
              <a:cs typeface="Arial" pitchFamily="34" charset="0"/>
            </a:endParaRPr>
          </a:p>
          <a:p>
            <a:pPr marL="9502">
              <a:spcBef>
                <a:spcPts val="393"/>
              </a:spcBef>
            </a:pPr>
            <a:r>
              <a:rPr sz="2000" b="1" dirty="0">
                <a:solidFill>
                  <a:srgbClr val="0000C7"/>
                </a:solidFill>
                <a:latin typeface="Arial" pitchFamily="34" charset="0"/>
                <a:cs typeface="Arial" pitchFamily="34" charset="0"/>
              </a:rPr>
              <a:t>Fin</a:t>
            </a:r>
            <a:endParaRPr sz="2000" dirty="0">
              <a:latin typeface="Arial" pitchFamily="34" charset="0"/>
              <a:cs typeface="Arial" pitchFamily="34" charset="0"/>
            </a:endParaRPr>
          </a:p>
        </p:txBody>
      </p:sp>
      <p:sp>
        <p:nvSpPr>
          <p:cNvPr id="3" name="object 3"/>
          <p:cNvSpPr txBox="1">
            <a:spLocks noGrp="1"/>
          </p:cNvSpPr>
          <p:nvPr>
            <p:ph type="title"/>
          </p:nvPr>
        </p:nvSpPr>
        <p:spPr>
          <a:xfrm>
            <a:off x="-180528" y="136026"/>
            <a:ext cx="9144000" cy="412654"/>
          </a:xfrm>
          <a:prstGeom prst="rect">
            <a:avLst/>
          </a:prstGeom>
          <a:noFill/>
        </p:spPr>
        <p:txBody>
          <a:bodyPr vert="horz" wrap="square" lIns="0" tIns="9502" rIns="0" bIns="0" rtlCol="0">
            <a:spAutoFit/>
          </a:bodyPr>
          <a:lstStyle/>
          <a:p>
            <a:pPr marL="9502">
              <a:spcBef>
                <a:spcPts val="75"/>
              </a:spcBef>
              <a:tabLst>
                <a:tab pos="2404041" algn="l"/>
                <a:tab pos="3634569" algn="l"/>
              </a:tabLst>
            </a:pPr>
            <a:r>
              <a:rPr spc="-4" dirty="0"/>
              <a:t>Boucle</a:t>
            </a:r>
            <a:r>
              <a:rPr spc="-37" dirty="0"/>
              <a:t> </a:t>
            </a:r>
            <a:r>
              <a:rPr spc="-4" dirty="0" err="1"/>
              <a:t>Répéter</a:t>
            </a:r>
            <a:r>
              <a:rPr lang="fr-FR" spc="-4" dirty="0"/>
              <a:t> </a:t>
            </a:r>
            <a:r>
              <a:rPr spc="-4" dirty="0" err="1"/>
              <a:t>jusqu’à</a:t>
            </a:r>
            <a:r>
              <a:rPr spc="-4" dirty="0"/>
              <a:t>	</a:t>
            </a:r>
            <a:r>
              <a:rPr dirty="0"/>
              <a:t>:</a:t>
            </a:r>
            <a:r>
              <a:rPr spc="-64" dirty="0"/>
              <a:t> </a:t>
            </a:r>
            <a:r>
              <a:rPr spc="-4" dirty="0"/>
              <a:t>exemple(1)</a:t>
            </a:r>
          </a:p>
        </p:txBody>
      </p:sp>
      <p:sp>
        <p:nvSpPr>
          <p:cNvPr id="4" name="TextBox 3">
            <a:extLst>
              <a:ext uri="{FF2B5EF4-FFF2-40B4-BE49-F238E27FC236}">
                <a16:creationId xmlns:a16="http://schemas.microsoft.com/office/drawing/2014/main" id="{2A4B08BD-20B9-4445-8E50-9D90FEA8261E}"/>
              </a:ext>
            </a:extLst>
          </p:cNvPr>
          <p:cNvSpPr txBox="1"/>
          <p:nvPr/>
        </p:nvSpPr>
        <p:spPr>
          <a:xfrm>
            <a:off x="4427984" y="2204864"/>
            <a:ext cx="3672408" cy="1569660"/>
          </a:xfrm>
          <a:prstGeom prst="rect">
            <a:avLst/>
          </a:prstGeom>
          <a:solidFill>
            <a:schemeClr val="bg1">
              <a:lumMod val="95000"/>
            </a:schemeClr>
          </a:solidFill>
        </p:spPr>
        <p:txBody>
          <a:bodyPr wrap="square" rtlCol="0">
            <a:spAutoFit/>
          </a:bodyPr>
          <a:lstStyle/>
          <a:p>
            <a:pPr algn="just"/>
            <a:r>
              <a:rPr lang="fr-FR" sz="2400" dirty="0"/>
              <a:t>Lire une séquence d’entiers et afficher leur carré. La séquence se termine par 0.</a:t>
            </a:r>
          </a:p>
        </p:txBody>
      </p:sp>
      <p:sp>
        <p:nvSpPr>
          <p:cNvPr id="5" name="Slide Number Placeholder 4">
            <a:extLst>
              <a:ext uri="{FF2B5EF4-FFF2-40B4-BE49-F238E27FC236}">
                <a16:creationId xmlns:a16="http://schemas.microsoft.com/office/drawing/2014/main" id="{A796780D-A0AA-4BD5-A753-6DA29310E360}"/>
              </a:ext>
            </a:extLst>
          </p:cNvPr>
          <p:cNvSpPr>
            <a:spLocks noGrp="1"/>
          </p:cNvSpPr>
          <p:nvPr>
            <p:ph type="sldNum" sz="quarter" idx="12"/>
          </p:nvPr>
        </p:nvSpPr>
        <p:spPr/>
        <p:txBody>
          <a:bodyPr/>
          <a:lstStyle/>
          <a:p>
            <a:fld id="{5744759D-0EFF-4FB2-9CCE-04E00944F0FE}" type="slidenum">
              <a:rPr lang="en-US" smtClean="0"/>
              <a:pPr/>
              <a:t>104</a:t>
            </a:fld>
            <a:endParaRPr lang="en-US"/>
          </a:p>
        </p:txBody>
      </p:sp>
    </p:spTree>
    <p:extLst>
      <p:ext uri="{BB962C8B-B14F-4D97-AF65-F5344CB8AC3E}">
        <p14:creationId xmlns:p14="http://schemas.microsoft.com/office/powerpoint/2010/main" val="11484462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3608" y="1412776"/>
            <a:ext cx="7560840" cy="4915553"/>
          </a:xfrm>
          <a:prstGeom prst="rect">
            <a:avLst/>
          </a:prstGeom>
        </p:spPr>
        <p:txBody>
          <a:bodyPr vert="horz" wrap="square" lIns="0" tIns="9502" rIns="0" bIns="0" rtlCol="0">
            <a:spAutoFit/>
          </a:bodyPr>
          <a:lstStyle/>
          <a:p>
            <a:pPr marL="9502" marR="793429">
              <a:lnSpc>
                <a:spcPct val="122000"/>
              </a:lnSpc>
              <a:spcBef>
                <a:spcPts val="75"/>
              </a:spcBef>
            </a:pPr>
            <a:r>
              <a:rPr sz="2000" b="1" spc="-15" dirty="0">
                <a:solidFill>
                  <a:srgbClr val="0000C7"/>
                </a:solidFill>
                <a:latin typeface="Arial" pitchFamily="34" charset="0"/>
                <a:cs typeface="Arial" pitchFamily="34" charset="0"/>
              </a:rPr>
              <a:t>Var</a:t>
            </a:r>
            <a:r>
              <a:rPr lang="fr-FR" sz="2000" b="1" spc="-15" dirty="0">
                <a:solidFill>
                  <a:srgbClr val="0000C7"/>
                </a:solidFill>
                <a:latin typeface="Arial" pitchFamily="34" charset="0"/>
                <a:cs typeface="Arial" pitchFamily="34" charset="0"/>
              </a:rPr>
              <a:t> </a:t>
            </a:r>
            <a:r>
              <a:rPr sz="2000" spc="-116" dirty="0">
                <a:latin typeface="Arial" pitchFamily="34" charset="0"/>
                <a:cs typeface="Arial" pitchFamily="34" charset="0"/>
              </a:rPr>
              <a:t>a</a:t>
            </a:r>
            <a:r>
              <a:rPr sz="2000" spc="-45" dirty="0">
                <a:latin typeface="Arial" pitchFamily="34" charset="0"/>
                <a:cs typeface="Arial" pitchFamily="34" charset="0"/>
              </a:rPr>
              <a:t>, </a:t>
            </a:r>
            <a:r>
              <a:rPr sz="2000" spc="-82" dirty="0" err="1">
                <a:latin typeface="Arial" pitchFamily="34" charset="0"/>
                <a:cs typeface="Arial" pitchFamily="34" charset="0"/>
              </a:rPr>
              <a:t>somme</a:t>
            </a:r>
            <a:r>
              <a:rPr sz="2000" spc="-45" dirty="0">
                <a:latin typeface="Arial" pitchFamily="34" charset="0"/>
                <a:cs typeface="Arial" pitchFamily="34" charset="0"/>
              </a:rPr>
              <a:t>, </a:t>
            </a:r>
            <a:r>
              <a:rPr sz="2000" spc="-67" dirty="0" err="1">
                <a:latin typeface="Arial" pitchFamily="34" charset="0"/>
                <a:cs typeface="Arial" pitchFamily="34" charset="0"/>
              </a:rPr>
              <a:t>moyenne</a:t>
            </a:r>
            <a:r>
              <a:rPr sz="2000" spc="-45" dirty="0">
                <a:latin typeface="Arial" pitchFamily="34" charset="0"/>
                <a:cs typeface="Arial" pitchFamily="34" charset="0"/>
              </a:rPr>
              <a:t>, </a:t>
            </a:r>
            <a:r>
              <a:rPr sz="2000" spc="-41" dirty="0">
                <a:latin typeface="Arial" pitchFamily="34" charset="0"/>
                <a:cs typeface="Arial" pitchFamily="34" charset="0"/>
              </a:rPr>
              <a:t>compteur </a:t>
            </a:r>
            <a:r>
              <a:rPr sz="2000" spc="-15" dirty="0">
                <a:latin typeface="Arial" pitchFamily="34" charset="0"/>
                <a:cs typeface="Arial" pitchFamily="34" charset="0"/>
              </a:rPr>
              <a:t>:</a:t>
            </a:r>
            <a:r>
              <a:rPr sz="2000" spc="-243" dirty="0">
                <a:latin typeface="Arial" pitchFamily="34" charset="0"/>
                <a:cs typeface="Arial" pitchFamily="34" charset="0"/>
              </a:rPr>
              <a:t> </a:t>
            </a:r>
            <a:r>
              <a:rPr sz="2000" b="1" dirty="0" err="1">
                <a:solidFill>
                  <a:srgbClr val="0000C7"/>
                </a:solidFill>
                <a:latin typeface="Arial" pitchFamily="34" charset="0"/>
                <a:cs typeface="Arial" pitchFamily="34" charset="0"/>
              </a:rPr>
              <a:t>entier</a:t>
            </a:r>
            <a:r>
              <a:rPr sz="2000" b="1" dirty="0">
                <a:solidFill>
                  <a:srgbClr val="0000C7"/>
                </a:solidFill>
                <a:latin typeface="Arial" pitchFamily="34" charset="0"/>
                <a:cs typeface="Arial" pitchFamily="34" charset="0"/>
              </a:rPr>
              <a:t>  </a:t>
            </a:r>
            <a:endParaRPr lang="fr-FR" sz="2000" b="1" dirty="0">
              <a:solidFill>
                <a:srgbClr val="0000C7"/>
              </a:solidFill>
              <a:latin typeface="Arial" pitchFamily="34" charset="0"/>
              <a:cs typeface="Arial" pitchFamily="34" charset="0"/>
            </a:endParaRPr>
          </a:p>
          <a:p>
            <a:pPr marL="9502" marR="793429">
              <a:lnSpc>
                <a:spcPct val="122000"/>
              </a:lnSpc>
              <a:spcBef>
                <a:spcPts val="75"/>
              </a:spcBef>
            </a:pPr>
            <a:r>
              <a:rPr sz="2000" b="1" spc="-4" dirty="0">
                <a:solidFill>
                  <a:srgbClr val="0000C7"/>
                </a:solidFill>
                <a:latin typeface="Arial" pitchFamily="34" charset="0"/>
                <a:cs typeface="Arial" pitchFamily="34" charset="0"/>
              </a:rPr>
              <a:t>Début</a:t>
            </a:r>
            <a:endParaRPr sz="2000" dirty="0">
              <a:latin typeface="Arial" pitchFamily="34" charset="0"/>
              <a:cs typeface="Arial" pitchFamily="34" charset="0"/>
            </a:endParaRPr>
          </a:p>
          <a:p>
            <a:pPr marL="309294">
              <a:spcBef>
                <a:spcPts val="314"/>
              </a:spcBef>
            </a:pPr>
            <a:r>
              <a:rPr sz="2000" spc="-41" dirty="0">
                <a:latin typeface="Arial" pitchFamily="34" charset="0"/>
                <a:cs typeface="Arial" pitchFamily="34" charset="0"/>
              </a:rPr>
              <a:t>compteur </a:t>
            </a:r>
            <a:r>
              <a:rPr sz="2000" spc="-142" dirty="0">
                <a:latin typeface="Arial" pitchFamily="34" charset="0"/>
                <a:cs typeface="Arial" pitchFamily="34" charset="0"/>
              </a:rPr>
              <a:t>←</a:t>
            </a:r>
            <a:r>
              <a:rPr sz="2000" spc="-135" dirty="0">
                <a:latin typeface="Arial" pitchFamily="34" charset="0"/>
                <a:cs typeface="Arial" pitchFamily="34" charset="0"/>
              </a:rPr>
              <a:t> </a:t>
            </a:r>
            <a:r>
              <a:rPr sz="2000" spc="-75" dirty="0">
                <a:latin typeface="Arial" pitchFamily="34" charset="0"/>
                <a:cs typeface="Arial" pitchFamily="34" charset="0"/>
              </a:rPr>
              <a:t>0</a:t>
            </a:r>
            <a:endParaRPr sz="2000" dirty="0">
              <a:latin typeface="Arial" pitchFamily="34" charset="0"/>
              <a:cs typeface="Arial" pitchFamily="34" charset="0"/>
            </a:endParaRPr>
          </a:p>
          <a:p>
            <a:pPr marL="309294">
              <a:spcBef>
                <a:spcPts val="359"/>
              </a:spcBef>
            </a:pPr>
            <a:r>
              <a:rPr sz="2000" spc="-82" dirty="0">
                <a:latin typeface="Arial" pitchFamily="34" charset="0"/>
                <a:cs typeface="Arial" pitchFamily="34" charset="0"/>
              </a:rPr>
              <a:t>somme </a:t>
            </a:r>
            <a:r>
              <a:rPr sz="2000" spc="-142" dirty="0">
                <a:latin typeface="Arial" pitchFamily="34" charset="0"/>
                <a:cs typeface="Arial" pitchFamily="34" charset="0"/>
              </a:rPr>
              <a:t>←</a:t>
            </a:r>
            <a:r>
              <a:rPr sz="2000" spc="-90" dirty="0">
                <a:latin typeface="Arial" pitchFamily="34" charset="0"/>
                <a:cs typeface="Arial" pitchFamily="34" charset="0"/>
              </a:rPr>
              <a:t> </a:t>
            </a:r>
            <a:r>
              <a:rPr sz="2000" spc="-75" dirty="0">
                <a:latin typeface="Arial" pitchFamily="34" charset="0"/>
                <a:cs typeface="Arial" pitchFamily="34" charset="0"/>
              </a:rPr>
              <a:t>0</a:t>
            </a:r>
            <a:endParaRPr sz="2000" dirty="0">
              <a:latin typeface="Arial" pitchFamily="34" charset="0"/>
              <a:cs typeface="Arial" pitchFamily="34" charset="0"/>
            </a:endParaRPr>
          </a:p>
          <a:p>
            <a:pPr marL="309294">
              <a:spcBef>
                <a:spcPts val="404"/>
              </a:spcBef>
            </a:pPr>
            <a:r>
              <a:rPr sz="2000" b="1" spc="-4" dirty="0">
                <a:solidFill>
                  <a:srgbClr val="0000C7"/>
                </a:solidFill>
                <a:latin typeface="Arial" pitchFamily="34" charset="0"/>
                <a:cs typeface="Arial" pitchFamily="34" charset="0"/>
              </a:rPr>
              <a:t>Répéter</a:t>
            </a:r>
            <a:endParaRPr sz="2000" dirty="0">
              <a:latin typeface="Arial" pitchFamily="34" charset="0"/>
              <a:cs typeface="Arial" pitchFamily="34" charset="0"/>
            </a:endParaRPr>
          </a:p>
          <a:p>
            <a:pPr marL="498862">
              <a:spcBef>
                <a:spcPts val="325"/>
              </a:spcBef>
            </a:pPr>
            <a:r>
              <a:rPr lang="fr-FR" sz="2000" b="1" spc="-7" dirty="0">
                <a:solidFill>
                  <a:srgbClr val="0000C7"/>
                </a:solidFill>
                <a:latin typeface="Arial" pitchFamily="34" charset="0"/>
                <a:cs typeface="Arial" pitchFamily="34" charset="0"/>
              </a:rPr>
              <a:t>	</a:t>
            </a:r>
            <a:r>
              <a:rPr sz="2000" b="1" spc="-7" dirty="0" err="1">
                <a:solidFill>
                  <a:srgbClr val="0000C7"/>
                </a:solidFill>
                <a:latin typeface="Arial" pitchFamily="34" charset="0"/>
                <a:cs typeface="Arial" pitchFamily="34" charset="0"/>
              </a:rPr>
              <a:t>Ecrire</a:t>
            </a:r>
            <a:r>
              <a:rPr sz="2000" b="1" spc="-15" dirty="0">
                <a:solidFill>
                  <a:srgbClr val="0000C7"/>
                </a:solidFill>
                <a:latin typeface="Arial" pitchFamily="34" charset="0"/>
                <a:cs typeface="Arial" pitchFamily="34" charset="0"/>
              </a:rPr>
              <a:t> </a:t>
            </a:r>
            <a:r>
              <a:rPr sz="2000" b="1" spc="15" dirty="0">
                <a:latin typeface="Arial" pitchFamily="34" charset="0"/>
                <a:cs typeface="Arial" pitchFamily="34" charset="0"/>
              </a:rPr>
              <a:t>(</a:t>
            </a:r>
            <a:r>
              <a:rPr sz="2000" spc="15" dirty="0">
                <a:latin typeface="Arial" pitchFamily="34" charset="0"/>
                <a:cs typeface="Arial" pitchFamily="34" charset="0"/>
              </a:rPr>
              <a:t>"</a:t>
            </a:r>
            <a:r>
              <a:rPr sz="2000" spc="-79" dirty="0">
                <a:latin typeface="Arial" pitchFamily="34" charset="0"/>
                <a:cs typeface="Arial" pitchFamily="34" charset="0"/>
              </a:rPr>
              <a:t> </a:t>
            </a:r>
            <a:r>
              <a:rPr sz="2000" spc="-85" dirty="0">
                <a:latin typeface="Arial" pitchFamily="34" charset="0"/>
                <a:cs typeface="Arial" pitchFamily="34" charset="0"/>
              </a:rPr>
              <a:t>Entrez </a:t>
            </a:r>
            <a:r>
              <a:rPr sz="2000" spc="-49" dirty="0">
                <a:latin typeface="Arial" pitchFamily="34" charset="0"/>
                <a:cs typeface="Arial" pitchFamily="34" charset="0"/>
              </a:rPr>
              <a:t>un</a:t>
            </a:r>
            <a:r>
              <a:rPr sz="2000" spc="-82" dirty="0">
                <a:latin typeface="Arial" pitchFamily="34" charset="0"/>
                <a:cs typeface="Arial" pitchFamily="34" charset="0"/>
              </a:rPr>
              <a:t> </a:t>
            </a:r>
            <a:r>
              <a:rPr sz="2000" spc="-49" dirty="0">
                <a:latin typeface="Arial" pitchFamily="34" charset="0"/>
                <a:cs typeface="Arial" pitchFamily="34" charset="0"/>
              </a:rPr>
              <a:t>nombre</a:t>
            </a:r>
            <a:r>
              <a:rPr sz="2000" spc="-94" dirty="0">
                <a:latin typeface="Arial" pitchFamily="34" charset="0"/>
                <a:cs typeface="Arial" pitchFamily="34" charset="0"/>
              </a:rPr>
              <a:t> </a:t>
            </a:r>
            <a:r>
              <a:rPr sz="2000" spc="-15" dirty="0">
                <a:latin typeface="Arial" pitchFamily="34" charset="0"/>
                <a:cs typeface="Arial" pitchFamily="34" charset="0"/>
              </a:rPr>
              <a:t>:</a:t>
            </a:r>
            <a:r>
              <a:rPr sz="2000" spc="-75" dirty="0">
                <a:latin typeface="Arial" pitchFamily="34" charset="0"/>
                <a:cs typeface="Arial" pitchFamily="34" charset="0"/>
              </a:rPr>
              <a:t> </a:t>
            </a:r>
            <a:r>
              <a:rPr sz="2000" spc="67" dirty="0">
                <a:latin typeface="Arial" pitchFamily="34" charset="0"/>
                <a:cs typeface="Arial" pitchFamily="34" charset="0"/>
              </a:rPr>
              <a:t>"</a:t>
            </a:r>
            <a:r>
              <a:rPr sz="2000" spc="-79" dirty="0">
                <a:latin typeface="Arial" pitchFamily="34" charset="0"/>
                <a:cs typeface="Arial" pitchFamily="34" charset="0"/>
              </a:rPr>
              <a:t> </a:t>
            </a:r>
            <a:r>
              <a:rPr sz="2000" b="1" spc="-34" dirty="0">
                <a:latin typeface="Arial" pitchFamily="34" charset="0"/>
                <a:cs typeface="Arial" pitchFamily="34" charset="0"/>
              </a:rPr>
              <a:t>)</a:t>
            </a:r>
            <a:endParaRPr sz="2000" dirty="0">
              <a:latin typeface="Arial" pitchFamily="34" charset="0"/>
              <a:cs typeface="Arial" pitchFamily="34" charset="0"/>
            </a:endParaRPr>
          </a:p>
          <a:p>
            <a:pPr marL="498862">
              <a:spcBef>
                <a:spcPts val="359"/>
              </a:spcBef>
            </a:pPr>
            <a:r>
              <a:rPr lang="fr-FR" sz="2000" b="1" spc="-11" dirty="0">
                <a:solidFill>
                  <a:srgbClr val="0000C7"/>
                </a:solidFill>
                <a:latin typeface="Arial" pitchFamily="34" charset="0"/>
                <a:cs typeface="Arial" pitchFamily="34" charset="0"/>
              </a:rPr>
              <a:t>	</a:t>
            </a:r>
            <a:r>
              <a:rPr sz="2000" b="1" spc="-11" dirty="0">
                <a:solidFill>
                  <a:srgbClr val="0000C7"/>
                </a:solidFill>
                <a:latin typeface="Arial" pitchFamily="34" charset="0"/>
                <a:cs typeface="Arial" pitchFamily="34" charset="0"/>
              </a:rPr>
              <a:t>Lire</a:t>
            </a:r>
            <a:r>
              <a:rPr sz="2000" b="1" spc="-49" dirty="0">
                <a:solidFill>
                  <a:srgbClr val="0000C7"/>
                </a:solidFill>
                <a:latin typeface="Arial" pitchFamily="34" charset="0"/>
                <a:cs typeface="Arial" pitchFamily="34" charset="0"/>
              </a:rPr>
              <a:t> </a:t>
            </a:r>
            <a:r>
              <a:rPr sz="2000" spc="-71" dirty="0">
                <a:latin typeface="Arial" pitchFamily="34" charset="0"/>
                <a:cs typeface="Arial" pitchFamily="34" charset="0"/>
              </a:rPr>
              <a:t>(a)</a:t>
            </a:r>
            <a:endParaRPr sz="2000" dirty="0">
              <a:latin typeface="Arial" pitchFamily="34" charset="0"/>
              <a:cs typeface="Arial" pitchFamily="34" charset="0"/>
            </a:endParaRPr>
          </a:p>
          <a:p>
            <a:pPr marL="521667" marR="2202596">
              <a:lnSpc>
                <a:spcPts val="2155"/>
              </a:lnSpc>
              <a:spcBef>
                <a:spcPts val="123"/>
              </a:spcBef>
            </a:pPr>
            <a:r>
              <a:rPr lang="fr-FR" sz="2000" spc="-41" dirty="0">
                <a:latin typeface="Arial" pitchFamily="34" charset="0"/>
                <a:cs typeface="Arial" pitchFamily="34" charset="0"/>
              </a:rPr>
              <a:t>	</a:t>
            </a:r>
            <a:r>
              <a:rPr sz="2000" spc="-41" dirty="0" err="1">
                <a:latin typeface="Arial" pitchFamily="34" charset="0"/>
                <a:cs typeface="Arial" pitchFamily="34" charset="0"/>
              </a:rPr>
              <a:t>compteur</a:t>
            </a:r>
            <a:r>
              <a:rPr sz="2000" spc="-41" dirty="0">
                <a:latin typeface="Arial" pitchFamily="34" charset="0"/>
                <a:cs typeface="Arial" pitchFamily="34" charset="0"/>
              </a:rPr>
              <a:t> </a:t>
            </a:r>
            <a:r>
              <a:rPr sz="2000" spc="-142" dirty="0">
                <a:latin typeface="Arial" pitchFamily="34" charset="0"/>
                <a:cs typeface="Arial" pitchFamily="34" charset="0"/>
              </a:rPr>
              <a:t>← </a:t>
            </a:r>
            <a:r>
              <a:rPr sz="2000" spc="-41" dirty="0">
                <a:latin typeface="Arial" pitchFamily="34" charset="0"/>
                <a:cs typeface="Arial" pitchFamily="34" charset="0"/>
              </a:rPr>
              <a:t>compteur </a:t>
            </a:r>
            <a:r>
              <a:rPr sz="2000" spc="-127" dirty="0">
                <a:latin typeface="Arial" pitchFamily="34" charset="0"/>
                <a:cs typeface="Arial" pitchFamily="34" charset="0"/>
              </a:rPr>
              <a:t>+ </a:t>
            </a:r>
            <a:r>
              <a:rPr sz="2000" spc="-75" dirty="0">
                <a:latin typeface="Arial" pitchFamily="34" charset="0"/>
                <a:cs typeface="Arial" pitchFamily="34" charset="0"/>
              </a:rPr>
              <a:t>1  </a:t>
            </a:r>
            <a:endParaRPr lang="fr-FR" sz="2000" spc="-75" dirty="0">
              <a:latin typeface="Arial" pitchFamily="34" charset="0"/>
              <a:cs typeface="Arial" pitchFamily="34" charset="0"/>
            </a:endParaRPr>
          </a:p>
          <a:p>
            <a:pPr marL="521667" marR="2202596">
              <a:lnSpc>
                <a:spcPts val="2155"/>
              </a:lnSpc>
              <a:spcBef>
                <a:spcPts val="123"/>
              </a:spcBef>
            </a:pPr>
            <a:r>
              <a:rPr lang="fr-FR" sz="2000" spc="-75" dirty="0">
                <a:latin typeface="Arial" pitchFamily="34" charset="0"/>
                <a:cs typeface="Arial" pitchFamily="34" charset="0"/>
              </a:rPr>
              <a:t>	</a:t>
            </a:r>
            <a:r>
              <a:rPr sz="2000" spc="-82" dirty="0" err="1">
                <a:latin typeface="Arial" pitchFamily="34" charset="0"/>
                <a:cs typeface="Arial" pitchFamily="34" charset="0"/>
              </a:rPr>
              <a:t>somme</a:t>
            </a:r>
            <a:r>
              <a:rPr sz="2000" spc="-82" dirty="0">
                <a:latin typeface="Arial" pitchFamily="34" charset="0"/>
                <a:cs typeface="Arial" pitchFamily="34" charset="0"/>
              </a:rPr>
              <a:t> </a:t>
            </a:r>
            <a:r>
              <a:rPr sz="2000" spc="-142" dirty="0">
                <a:latin typeface="Arial" pitchFamily="34" charset="0"/>
                <a:cs typeface="Arial" pitchFamily="34" charset="0"/>
              </a:rPr>
              <a:t>← </a:t>
            </a:r>
            <a:r>
              <a:rPr sz="2000" spc="-82" dirty="0">
                <a:latin typeface="Arial" pitchFamily="34" charset="0"/>
                <a:cs typeface="Arial" pitchFamily="34" charset="0"/>
              </a:rPr>
              <a:t>somme </a:t>
            </a:r>
            <a:r>
              <a:rPr sz="2000" spc="-127" dirty="0">
                <a:latin typeface="Arial" pitchFamily="34" charset="0"/>
                <a:cs typeface="Arial" pitchFamily="34" charset="0"/>
              </a:rPr>
              <a:t>+</a:t>
            </a:r>
            <a:r>
              <a:rPr sz="2000" spc="-30" dirty="0">
                <a:latin typeface="Arial" pitchFamily="34" charset="0"/>
                <a:cs typeface="Arial" pitchFamily="34" charset="0"/>
              </a:rPr>
              <a:t> </a:t>
            </a:r>
            <a:r>
              <a:rPr sz="2000" spc="-116" dirty="0">
                <a:latin typeface="Arial" pitchFamily="34" charset="0"/>
                <a:cs typeface="Arial" pitchFamily="34" charset="0"/>
              </a:rPr>
              <a:t>a</a:t>
            </a:r>
            <a:endParaRPr sz="2000" dirty="0">
              <a:latin typeface="Arial" pitchFamily="34" charset="0"/>
              <a:cs typeface="Arial" pitchFamily="34" charset="0"/>
            </a:endParaRPr>
          </a:p>
          <a:p>
            <a:pPr marL="309294">
              <a:spcBef>
                <a:spcPts val="236"/>
              </a:spcBef>
            </a:pPr>
            <a:r>
              <a:rPr sz="2000" b="1" dirty="0">
                <a:solidFill>
                  <a:srgbClr val="0000C7"/>
                </a:solidFill>
                <a:latin typeface="Arial" pitchFamily="34" charset="0"/>
                <a:cs typeface="Arial" pitchFamily="34" charset="0"/>
              </a:rPr>
              <a:t>Jusqu' à </a:t>
            </a:r>
            <a:r>
              <a:rPr sz="2000" b="1" spc="-64" dirty="0">
                <a:latin typeface="Arial" pitchFamily="34" charset="0"/>
                <a:cs typeface="Arial" pitchFamily="34" charset="0"/>
              </a:rPr>
              <a:t>(a </a:t>
            </a:r>
            <a:r>
              <a:rPr sz="2000" b="1" spc="-127" dirty="0">
                <a:latin typeface="Arial" pitchFamily="34" charset="0"/>
                <a:cs typeface="Arial" pitchFamily="34" charset="0"/>
              </a:rPr>
              <a:t>=</a:t>
            </a:r>
            <a:r>
              <a:rPr sz="2000" b="1" spc="-168" dirty="0">
                <a:latin typeface="Arial" pitchFamily="34" charset="0"/>
                <a:cs typeface="Arial" pitchFamily="34" charset="0"/>
              </a:rPr>
              <a:t> </a:t>
            </a:r>
            <a:r>
              <a:rPr sz="2000" b="1" spc="-52" dirty="0">
                <a:latin typeface="Arial" pitchFamily="34" charset="0"/>
                <a:cs typeface="Arial" pitchFamily="34" charset="0"/>
              </a:rPr>
              <a:t>0)</a:t>
            </a:r>
            <a:endParaRPr sz="2000" dirty="0">
              <a:latin typeface="Arial" pitchFamily="34" charset="0"/>
              <a:cs typeface="Arial" pitchFamily="34" charset="0"/>
            </a:endParaRPr>
          </a:p>
          <a:p>
            <a:pPr marL="309294">
              <a:spcBef>
                <a:spcPts val="352"/>
              </a:spcBef>
            </a:pPr>
            <a:r>
              <a:rPr sz="2000" spc="-52" dirty="0">
                <a:latin typeface="Arial" pitchFamily="34" charset="0"/>
                <a:cs typeface="Arial" pitchFamily="34" charset="0"/>
              </a:rPr>
              <a:t>Moyenne </a:t>
            </a:r>
            <a:r>
              <a:rPr sz="2000" spc="-138" dirty="0">
                <a:latin typeface="Arial" pitchFamily="34" charset="0"/>
                <a:cs typeface="Arial" pitchFamily="34" charset="0"/>
              </a:rPr>
              <a:t>← </a:t>
            </a:r>
            <a:r>
              <a:rPr sz="2000" spc="-82" dirty="0">
                <a:latin typeface="Arial" pitchFamily="34" charset="0"/>
                <a:cs typeface="Arial" pitchFamily="34" charset="0"/>
              </a:rPr>
              <a:t>somme </a:t>
            </a:r>
            <a:r>
              <a:rPr sz="2000" spc="161" dirty="0">
                <a:latin typeface="Arial" pitchFamily="34" charset="0"/>
                <a:cs typeface="Arial" pitchFamily="34" charset="0"/>
              </a:rPr>
              <a:t>/</a:t>
            </a:r>
            <a:r>
              <a:rPr sz="2000" spc="-71" dirty="0">
                <a:latin typeface="Arial" pitchFamily="34" charset="0"/>
                <a:cs typeface="Arial" pitchFamily="34" charset="0"/>
              </a:rPr>
              <a:t> </a:t>
            </a:r>
            <a:r>
              <a:rPr sz="2000" spc="-41" dirty="0">
                <a:latin typeface="Arial" pitchFamily="34" charset="0"/>
                <a:cs typeface="Arial" pitchFamily="34" charset="0"/>
              </a:rPr>
              <a:t>compteur</a:t>
            </a:r>
            <a:endParaRPr sz="2000" dirty="0">
              <a:latin typeface="Arial" pitchFamily="34" charset="0"/>
              <a:cs typeface="Arial" pitchFamily="34" charset="0"/>
            </a:endParaRPr>
          </a:p>
          <a:p>
            <a:pPr marL="309294">
              <a:spcBef>
                <a:spcPts val="367"/>
              </a:spcBef>
            </a:pPr>
            <a:r>
              <a:rPr sz="2000" b="1" spc="-7" dirty="0">
                <a:solidFill>
                  <a:srgbClr val="0000C7"/>
                </a:solidFill>
                <a:latin typeface="Arial" pitchFamily="34" charset="0"/>
                <a:cs typeface="Arial" pitchFamily="34" charset="0"/>
              </a:rPr>
              <a:t>Ecrire </a:t>
            </a:r>
            <a:r>
              <a:rPr sz="2000" b="1" spc="15" dirty="0">
                <a:latin typeface="Arial" pitchFamily="34" charset="0"/>
                <a:cs typeface="Arial" pitchFamily="34" charset="0"/>
              </a:rPr>
              <a:t>(</a:t>
            </a:r>
            <a:r>
              <a:rPr sz="2000" spc="15" dirty="0">
                <a:latin typeface="Arial" pitchFamily="34" charset="0"/>
                <a:cs typeface="Arial" pitchFamily="34" charset="0"/>
              </a:rPr>
              <a:t>" </a:t>
            </a:r>
            <a:r>
              <a:rPr sz="2000" spc="-161" dirty="0">
                <a:latin typeface="Arial" pitchFamily="34" charset="0"/>
                <a:cs typeface="Arial" pitchFamily="34" charset="0"/>
              </a:rPr>
              <a:t>La </a:t>
            </a:r>
            <a:r>
              <a:rPr sz="2000" spc="-67" dirty="0">
                <a:latin typeface="Arial" pitchFamily="34" charset="0"/>
                <a:cs typeface="Arial" pitchFamily="34" charset="0"/>
              </a:rPr>
              <a:t>moyenne de </a:t>
            </a:r>
            <a:r>
              <a:rPr sz="2000" spc="-75" dirty="0">
                <a:latin typeface="Arial" pitchFamily="34" charset="0"/>
                <a:cs typeface="Arial" pitchFamily="34" charset="0"/>
              </a:rPr>
              <a:t>valeurs </a:t>
            </a:r>
            <a:r>
              <a:rPr sz="2000" spc="-101" dirty="0">
                <a:latin typeface="Arial" pitchFamily="34" charset="0"/>
                <a:cs typeface="Arial" pitchFamily="34" charset="0"/>
              </a:rPr>
              <a:t>saisies </a:t>
            </a:r>
            <a:r>
              <a:rPr sz="2000" spc="-64" dirty="0">
                <a:latin typeface="Arial" pitchFamily="34" charset="0"/>
                <a:cs typeface="Arial" pitchFamily="34" charset="0"/>
              </a:rPr>
              <a:t>est </a:t>
            </a:r>
            <a:r>
              <a:rPr sz="2000" spc="-15" dirty="0">
                <a:latin typeface="Arial" pitchFamily="34" charset="0"/>
                <a:cs typeface="Arial" pitchFamily="34" charset="0"/>
              </a:rPr>
              <a:t>: </a:t>
            </a:r>
            <a:r>
              <a:rPr sz="2000" spc="67" dirty="0">
                <a:latin typeface="Arial" pitchFamily="34" charset="0"/>
                <a:cs typeface="Arial" pitchFamily="34" charset="0"/>
              </a:rPr>
              <a:t>" </a:t>
            </a:r>
            <a:r>
              <a:rPr sz="2000" spc="-45" dirty="0">
                <a:latin typeface="Arial" pitchFamily="34" charset="0"/>
                <a:cs typeface="Arial" pitchFamily="34" charset="0"/>
              </a:rPr>
              <a:t>,</a:t>
            </a:r>
            <a:r>
              <a:rPr sz="2000" spc="-281" dirty="0">
                <a:latin typeface="Arial" pitchFamily="34" charset="0"/>
                <a:cs typeface="Arial" pitchFamily="34" charset="0"/>
              </a:rPr>
              <a:t> </a:t>
            </a:r>
            <a:r>
              <a:rPr sz="2000" spc="-64" dirty="0">
                <a:latin typeface="Arial" pitchFamily="34" charset="0"/>
                <a:cs typeface="Arial" pitchFamily="34" charset="0"/>
              </a:rPr>
              <a:t>moyenne</a:t>
            </a:r>
            <a:r>
              <a:rPr sz="2000" b="1" spc="-64" dirty="0">
                <a:latin typeface="Arial" pitchFamily="34" charset="0"/>
                <a:cs typeface="Arial" pitchFamily="34" charset="0"/>
              </a:rPr>
              <a:t>)</a:t>
            </a:r>
            <a:endParaRPr sz="2000" dirty="0">
              <a:latin typeface="Arial" pitchFamily="34" charset="0"/>
              <a:cs typeface="Arial" pitchFamily="34" charset="0"/>
            </a:endParaRPr>
          </a:p>
          <a:p>
            <a:pPr marL="9502">
              <a:spcBef>
                <a:spcPts val="397"/>
              </a:spcBef>
            </a:pPr>
            <a:r>
              <a:rPr sz="2000" b="1" dirty="0">
                <a:solidFill>
                  <a:srgbClr val="0000C7"/>
                </a:solidFill>
                <a:latin typeface="Arial" pitchFamily="34" charset="0"/>
                <a:cs typeface="Arial" pitchFamily="34" charset="0"/>
              </a:rPr>
              <a:t>Fin</a:t>
            </a:r>
            <a:endParaRPr sz="2000" dirty="0">
              <a:latin typeface="Arial" pitchFamily="34" charset="0"/>
              <a:cs typeface="Arial" pitchFamily="34" charset="0"/>
            </a:endParaRPr>
          </a:p>
          <a:p>
            <a:pPr marL="2723788" indent="-60814">
              <a:spcBef>
                <a:spcPts val="550"/>
              </a:spcBef>
              <a:buClr>
                <a:srgbClr val="EDEBE0"/>
              </a:buClr>
              <a:buSzPct val="62500"/>
              <a:buFont typeface="Wingdings"/>
              <a:buChar char=""/>
              <a:tabLst>
                <a:tab pos="2724264" algn="l"/>
              </a:tabLst>
            </a:pPr>
            <a:endParaRPr sz="2000" dirty="0">
              <a:latin typeface="Arial" pitchFamily="34" charset="0"/>
              <a:cs typeface="Arial" pitchFamily="34" charset="0"/>
            </a:endParaRPr>
          </a:p>
        </p:txBody>
      </p:sp>
      <p:sp>
        <p:nvSpPr>
          <p:cNvPr id="4" name="object 4"/>
          <p:cNvSpPr txBox="1">
            <a:spLocks noGrp="1"/>
          </p:cNvSpPr>
          <p:nvPr>
            <p:ph type="title"/>
          </p:nvPr>
        </p:nvSpPr>
        <p:spPr>
          <a:xfrm>
            <a:off x="-180528" y="135547"/>
            <a:ext cx="9144000" cy="413133"/>
          </a:xfrm>
          <a:prstGeom prst="rect">
            <a:avLst/>
          </a:prstGeom>
          <a:noFill/>
        </p:spPr>
        <p:txBody>
          <a:bodyPr vert="horz" wrap="square" lIns="0" tIns="9977" rIns="0" bIns="0" rtlCol="0">
            <a:spAutoFit/>
          </a:bodyPr>
          <a:lstStyle/>
          <a:p>
            <a:pPr marL="9502">
              <a:spcBef>
                <a:spcPts val="79"/>
              </a:spcBef>
              <a:tabLst>
                <a:tab pos="2404041" algn="l"/>
                <a:tab pos="3634093" algn="l"/>
              </a:tabLst>
            </a:pPr>
            <a:r>
              <a:rPr spc="-4" dirty="0"/>
              <a:t>Boucle</a:t>
            </a:r>
            <a:r>
              <a:rPr spc="-30" dirty="0"/>
              <a:t> </a:t>
            </a:r>
            <a:r>
              <a:rPr spc="-4" dirty="0" err="1"/>
              <a:t>Répéter</a:t>
            </a:r>
            <a:r>
              <a:rPr lang="fr-FR" spc="-4" dirty="0"/>
              <a:t> </a:t>
            </a:r>
            <a:r>
              <a:rPr spc="-4" dirty="0" err="1"/>
              <a:t>jusqu’à</a:t>
            </a:r>
            <a:r>
              <a:rPr spc="-4" dirty="0"/>
              <a:t>	</a:t>
            </a:r>
            <a:r>
              <a:rPr dirty="0"/>
              <a:t>:</a:t>
            </a:r>
            <a:r>
              <a:rPr spc="-60" dirty="0"/>
              <a:t> </a:t>
            </a:r>
            <a:r>
              <a:rPr spc="-4" dirty="0"/>
              <a:t>exemple(2)</a:t>
            </a:r>
          </a:p>
        </p:txBody>
      </p:sp>
      <p:sp>
        <p:nvSpPr>
          <p:cNvPr id="5" name="TextBox 4">
            <a:extLst>
              <a:ext uri="{FF2B5EF4-FFF2-40B4-BE49-F238E27FC236}">
                <a16:creationId xmlns:a16="http://schemas.microsoft.com/office/drawing/2014/main" id="{5788152B-71C3-4C23-B227-2ECA00D0D82F}"/>
              </a:ext>
            </a:extLst>
          </p:cNvPr>
          <p:cNvSpPr txBox="1"/>
          <p:nvPr/>
        </p:nvSpPr>
        <p:spPr>
          <a:xfrm>
            <a:off x="5148064" y="1916832"/>
            <a:ext cx="3672408" cy="1015663"/>
          </a:xfrm>
          <a:prstGeom prst="rect">
            <a:avLst/>
          </a:prstGeom>
          <a:solidFill>
            <a:schemeClr val="accent6">
              <a:lumMod val="20000"/>
              <a:lumOff val="80000"/>
            </a:schemeClr>
          </a:solidFill>
        </p:spPr>
        <p:txBody>
          <a:bodyPr wrap="square" rtlCol="0">
            <a:spAutoFit/>
          </a:bodyPr>
          <a:lstStyle/>
          <a:p>
            <a:pPr algn="just"/>
            <a:r>
              <a:rPr lang="fr-FR" sz="2000" dirty="0"/>
              <a:t>Lire une séquence d’entiers et afficher la moyenne. La séquence se termine par 0.</a:t>
            </a:r>
          </a:p>
        </p:txBody>
      </p:sp>
      <p:sp>
        <p:nvSpPr>
          <p:cNvPr id="6" name="Slide Number Placeholder 5">
            <a:extLst>
              <a:ext uri="{FF2B5EF4-FFF2-40B4-BE49-F238E27FC236}">
                <a16:creationId xmlns:a16="http://schemas.microsoft.com/office/drawing/2014/main" id="{7A30EDAD-0FB7-4A59-B5FB-1733F6CC786C}"/>
              </a:ext>
            </a:extLst>
          </p:cNvPr>
          <p:cNvSpPr>
            <a:spLocks noGrp="1"/>
          </p:cNvSpPr>
          <p:nvPr>
            <p:ph type="sldNum" sz="quarter" idx="12"/>
          </p:nvPr>
        </p:nvSpPr>
        <p:spPr/>
        <p:txBody>
          <a:bodyPr/>
          <a:lstStyle/>
          <a:p>
            <a:fld id="{5744759D-0EFF-4FB2-9CCE-04E00944F0FE}" type="slidenum">
              <a:rPr lang="en-US" smtClean="0"/>
              <a:pPr/>
              <a:t>105</a:t>
            </a:fld>
            <a:endParaRPr lang="en-US"/>
          </a:p>
        </p:txBody>
      </p:sp>
    </p:spTree>
    <p:extLst>
      <p:ext uri="{BB962C8B-B14F-4D97-AF65-F5344CB8AC3E}">
        <p14:creationId xmlns:p14="http://schemas.microsoft.com/office/powerpoint/2010/main" val="25029548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820472" cy="1143000"/>
          </a:xfrm>
          <a:noFill/>
        </p:spPr>
        <p:txBody>
          <a:bodyPr/>
          <a:lstStyle/>
          <a:p>
            <a:r>
              <a:rPr lang="fr-FR" sz="3200" dirty="0">
                <a:solidFill>
                  <a:schemeClr val="tx1"/>
                </a:solidFill>
              </a:rPr>
              <a:t>La structure </a:t>
            </a:r>
            <a:r>
              <a:rPr lang="fr-FR" sz="3200" dirty="0">
                <a:solidFill>
                  <a:srgbClr val="0070C0"/>
                </a:solidFill>
              </a:rPr>
              <a:t>Do </a:t>
            </a:r>
            <a:r>
              <a:rPr lang="fr-FR" sz="3200" dirty="0" err="1">
                <a:solidFill>
                  <a:srgbClr val="0070C0"/>
                </a:solidFill>
              </a:rPr>
              <a:t>while</a:t>
            </a:r>
            <a:r>
              <a:rPr lang="fr-FR" sz="3200" dirty="0">
                <a:solidFill>
                  <a:srgbClr val="0070C0"/>
                </a:solidFill>
              </a:rPr>
              <a:t> en C</a:t>
            </a:r>
          </a:p>
        </p:txBody>
      </p:sp>
      <p:sp>
        <p:nvSpPr>
          <p:cNvPr id="4" name="Espace réservé du contenu 2"/>
          <p:cNvSpPr>
            <a:spLocks noGrp="1"/>
          </p:cNvSpPr>
          <p:nvPr>
            <p:ph type="body" idx="1"/>
          </p:nvPr>
        </p:nvSpPr>
        <p:spPr>
          <a:xfrm>
            <a:off x="457472" y="1628800"/>
            <a:ext cx="8540822" cy="335192"/>
          </a:xfrm>
        </p:spPr>
        <p:txBody>
          <a:bodyPr>
            <a:noAutofit/>
          </a:bodyPr>
          <a:lstStyle/>
          <a:p>
            <a:pPr>
              <a:buNone/>
            </a:pPr>
            <a:r>
              <a:rPr lang="fr-FR" sz="3200" b="1" dirty="0">
                <a:solidFill>
                  <a:srgbClr val="0033CC"/>
                </a:solidFill>
              </a:rPr>
              <a:t>do</a:t>
            </a:r>
          </a:p>
          <a:p>
            <a:pPr>
              <a:buNone/>
            </a:pPr>
            <a:r>
              <a:rPr lang="fr-FR" sz="3200" dirty="0"/>
              <a:t>{</a:t>
            </a:r>
          </a:p>
          <a:p>
            <a:pPr lvl="1">
              <a:buNone/>
            </a:pPr>
            <a:r>
              <a:rPr lang="fr-FR" sz="3200" dirty="0">
                <a:solidFill>
                  <a:schemeClr val="tx1"/>
                </a:solidFill>
              </a:rPr>
              <a:t>Instruction </a:t>
            </a:r>
          </a:p>
          <a:p>
            <a:pPr lvl="1">
              <a:buNone/>
            </a:pPr>
            <a:r>
              <a:rPr lang="fr-FR" sz="3200" dirty="0">
                <a:solidFill>
                  <a:schemeClr val="tx1"/>
                </a:solidFill>
              </a:rPr>
              <a:t>Instruction </a:t>
            </a:r>
          </a:p>
          <a:p>
            <a:pPr lvl="1">
              <a:buNone/>
            </a:pPr>
            <a:r>
              <a:rPr lang="fr-FR" sz="3200" dirty="0">
                <a:solidFill>
                  <a:schemeClr val="tx1"/>
                </a:solidFill>
              </a:rPr>
              <a:t>…</a:t>
            </a:r>
          </a:p>
          <a:p>
            <a:pPr>
              <a:buNone/>
            </a:pPr>
            <a:r>
              <a:rPr lang="fr-FR" sz="3200" dirty="0"/>
              <a:t>}</a:t>
            </a:r>
            <a:r>
              <a:rPr lang="fr-FR" sz="3200" dirty="0">
                <a:solidFill>
                  <a:srgbClr val="0033CC"/>
                </a:solidFill>
              </a:rPr>
              <a:t> </a:t>
            </a:r>
            <a:r>
              <a:rPr lang="fr-FR" sz="3200" b="1" dirty="0" err="1">
                <a:solidFill>
                  <a:srgbClr val="0033CC"/>
                </a:solidFill>
              </a:rPr>
              <a:t>while</a:t>
            </a:r>
            <a:r>
              <a:rPr lang="fr-FR" sz="3200" dirty="0">
                <a:solidFill>
                  <a:srgbClr val="0033CC"/>
                </a:solidFill>
              </a:rPr>
              <a:t> </a:t>
            </a:r>
            <a:r>
              <a:rPr lang="fr-FR" sz="3200" dirty="0"/>
              <a:t>( expression)</a:t>
            </a:r>
            <a:r>
              <a:rPr lang="fr-FR" sz="3200" dirty="0">
                <a:solidFill>
                  <a:srgbClr val="FF0000"/>
                </a:solidFill>
              </a:rPr>
              <a:t>;</a:t>
            </a:r>
          </a:p>
          <a:p>
            <a:pPr>
              <a:buNone/>
            </a:pPr>
            <a:endParaRPr lang="fr-FR" sz="3200" dirty="0"/>
          </a:p>
          <a:p>
            <a:endParaRPr lang="fr-FR" sz="3200" dirty="0"/>
          </a:p>
        </p:txBody>
      </p:sp>
      <p:sp>
        <p:nvSpPr>
          <p:cNvPr id="3" name="Espace réservé du numéro de diapositive 2"/>
          <p:cNvSpPr>
            <a:spLocks noGrp="1"/>
          </p:cNvSpPr>
          <p:nvPr>
            <p:ph type="sldNum" sz="quarter" idx="12"/>
          </p:nvPr>
        </p:nvSpPr>
        <p:spPr/>
        <p:txBody>
          <a:bodyPr/>
          <a:lstStyle/>
          <a:p>
            <a:fld id="{5744759D-0EFF-4FB2-9CCE-04E00944F0FE}" type="slidenum">
              <a:rPr lang="en-US" smtClean="0"/>
              <a:pPr/>
              <a:t>106</a:t>
            </a:fld>
            <a:endParaRPr lang="en-US"/>
          </a:p>
        </p:txBody>
      </p:sp>
      <p:sp>
        <p:nvSpPr>
          <p:cNvPr id="5" name="Rectangle à coins arrondis 4"/>
          <p:cNvSpPr/>
          <p:nvPr/>
        </p:nvSpPr>
        <p:spPr>
          <a:xfrm>
            <a:off x="3929058" y="5357826"/>
            <a:ext cx="2428892" cy="1214446"/>
          </a:xfrm>
          <a:prstGeom prst="wedgeRoundRectCallout">
            <a:avLst>
              <a:gd name="adj1" fmla="val -79741"/>
              <a:gd name="adj2" fmla="val -898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Résultat :</a:t>
            </a:r>
          </a:p>
          <a:p>
            <a:pPr algn="ctr"/>
            <a:r>
              <a:rPr lang="fr-FR" sz="2400" b="1" dirty="0"/>
              <a:t>Vrai  /  Faux</a:t>
            </a:r>
          </a:p>
        </p:txBody>
      </p:sp>
      <p:sp>
        <p:nvSpPr>
          <p:cNvPr id="6" name="ZoneTexte 5"/>
          <p:cNvSpPr txBox="1"/>
          <p:nvPr/>
        </p:nvSpPr>
        <p:spPr>
          <a:xfrm>
            <a:off x="3891250" y="2118335"/>
            <a:ext cx="4929222" cy="1815882"/>
          </a:xfrm>
          <a:prstGeom prst="rect">
            <a:avLst/>
          </a:prstGeom>
          <a:noFill/>
        </p:spPr>
        <p:txBody>
          <a:bodyPr wrap="square" rtlCol="0">
            <a:spAutoFit/>
          </a:bodyPr>
          <a:lstStyle/>
          <a:p>
            <a:r>
              <a:rPr lang="fr-FR" sz="2800" b="1" dirty="0"/>
              <a:t>Bloc d'instructions exécuté  une première fois et puis, tant que le résultat de l'expression est  encore Vrai </a:t>
            </a:r>
          </a:p>
        </p:txBody>
      </p:sp>
      <p:sp>
        <p:nvSpPr>
          <p:cNvPr id="7" name="Accolade fermante 6"/>
          <p:cNvSpPr/>
          <p:nvPr/>
        </p:nvSpPr>
        <p:spPr>
          <a:xfrm>
            <a:off x="3109689" y="2961009"/>
            <a:ext cx="357190" cy="1357322"/>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8" name="object 8"/>
          <p:cNvGrpSpPr/>
          <p:nvPr/>
        </p:nvGrpSpPr>
        <p:grpSpPr>
          <a:xfrm>
            <a:off x="6872177" y="5178845"/>
            <a:ext cx="1191869" cy="770435"/>
            <a:chOff x="5956300" y="3022600"/>
            <a:chExt cx="1393825" cy="1201309"/>
          </a:xfrm>
        </p:grpSpPr>
        <p:sp>
          <p:nvSpPr>
            <p:cNvPr id="9" name="object 9"/>
            <p:cNvSpPr/>
            <p:nvPr/>
          </p:nvSpPr>
          <p:spPr>
            <a:xfrm>
              <a:off x="6618223" y="3704479"/>
              <a:ext cx="76200" cy="519430"/>
            </a:xfrm>
            <a:custGeom>
              <a:avLst/>
              <a:gdLst/>
              <a:ahLst/>
              <a:cxnLst/>
              <a:rect l="l" t="t" r="r" b="b"/>
              <a:pathLst>
                <a:path w="76200" h="519429">
                  <a:moveTo>
                    <a:pt x="31750" y="442849"/>
                  </a:moveTo>
                  <a:lnTo>
                    <a:pt x="0" y="442849"/>
                  </a:lnTo>
                  <a:lnTo>
                    <a:pt x="38100" y="519049"/>
                  </a:lnTo>
                  <a:lnTo>
                    <a:pt x="69850" y="455549"/>
                  </a:lnTo>
                  <a:lnTo>
                    <a:pt x="31750" y="455549"/>
                  </a:lnTo>
                  <a:lnTo>
                    <a:pt x="31750" y="442849"/>
                  </a:lnTo>
                  <a:close/>
                </a:path>
                <a:path w="76200" h="519429">
                  <a:moveTo>
                    <a:pt x="44450" y="0"/>
                  </a:moveTo>
                  <a:lnTo>
                    <a:pt x="31750" y="0"/>
                  </a:lnTo>
                  <a:lnTo>
                    <a:pt x="31750" y="455549"/>
                  </a:lnTo>
                  <a:lnTo>
                    <a:pt x="44450" y="455549"/>
                  </a:lnTo>
                  <a:lnTo>
                    <a:pt x="44450" y="0"/>
                  </a:lnTo>
                  <a:close/>
                </a:path>
                <a:path w="76200" h="519429">
                  <a:moveTo>
                    <a:pt x="76200" y="442849"/>
                  </a:moveTo>
                  <a:lnTo>
                    <a:pt x="44450" y="442849"/>
                  </a:lnTo>
                  <a:lnTo>
                    <a:pt x="44450" y="455549"/>
                  </a:lnTo>
                  <a:lnTo>
                    <a:pt x="69850" y="455549"/>
                  </a:lnTo>
                  <a:lnTo>
                    <a:pt x="76200" y="442849"/>
                  </a:lnTo>
                  <a:close/>
                </a:path>
              </a:pathLst>
            </a:custGeom>
            <a:solidFill>
              <a:srgbClr val="000000"/>
            </a:solidFill>
          </p:spPr>
          <p:txBody>
            <a:bodyPr wrap="square" lIns="0" tIns="0" rIns="0" bIns="0" rtlCol="0"/>
            <a:lstStyle/>
            <a:p>
              <a:endParaRPr/>
            </a:p>
          </p:txBody>
        </p:sp>
        <p:sp>
          <p:nvSpPr>
            <p:cNvPr id="10" name="object 10"/>
            <p:cNvSpPr/>
            <p:nvPr/>
          </p:nvSpPr>
          <p:spPr>
            <a:xfrm>
              <a:off x="5956300" y="3022600"/>
              <a:ext cx="1393825" cy="624205"/>
            </a:xfrm>
            <a:custGeom>
              <a:avLst/>
              <a:gdLst/>
              <a:ahLst/>
              <a:cxnLst/>
              <a:rect l="l" t="t" r="r" b="b"/>
              <a:pathLst>
                <a:path w="1393825" h="624204">
                  <a:moveTo>
                    <a:pt x="696849" y="0"/>
                  </a:moveTo>
                  <a:lnTo>
                    <a:pt x="0" y="311912"/>
                  </a:lnTo>
                  <a:lnTo>
                    <a:pt x="696849" y="623951"/>
                  </a:lnTo>
                  <a:lnTo>
                    <a:pt x="1393825" y="311912"/>
                  </a:lnTo>
                  <a:lnTo>
                    <a:pt x="696849" y="0"/>
                  </a:lnTo>
                  <a:close/>
                </a:path>
              </a:pathLst>
            </a:custGeom>
            <a:solidFill>
              <a:srgbClr val="DCE6F1"/>
            </a:solidFill>
          </p:spPr>
          <p:txBody>
            <a:bodyPr wrap="square" lIns="0" tIns="0" rIns="0" bIns="0" rtlCol="0"/>
            <a:lstStyle/>
            <a:p>
              <a:endParaRPr/>
            </a:p>
          </p:txBody>
        </p:sp>
        <p:sp>
          <p:nvSpPr>
            <p:cNvPr id="11" name="object 11"/>
            <p:cNvSpPr/>
            <p:nvPr/>
          </p:nvSpPr>
          <p:spPr>
            <a:xfrm>
              <a:off x="5956300" y="3022600"/>
              <a:ext cx="1393825" cy="624205"/>
            </a:xfrm>
            <a:custGeom>
              <a:avLst/>
              <a:gdLst/>
              <a:ahLst/>
              <a:cxnLst/>
              <a:rect l="l" t="t" r="r" b="b"/>
              <a:pathLst>
                <a:path w="1393825" h="624204">
                  <a:moveTo>
                    <a:pt x="0" y="311912"/>
                  </a:moveTo>
                  <a:lnTo>
                    <a:pt x="696849" y="0"/>
                  </a:lnTo>
                  <a:lnTo>
                    <a:pt x="1393825" y="311912"/>
                  </a:lnTo>
                  <a:lnTo>
                    <a:pt x="696849" y="623951"/>
                  </a:lnTo>
                  <a:lnTo>
                    <a:pt x="0" y="311912"/>
                  </a:lnTo>
                  <a:close/>
                </a:path>
              </a:pathLst>
            </a:custGeom>
            <a:ln w="12700">
              <a:solidFill>
                <a:srgbClr val="000000"/>
              </a:solidFill>
            </a:ln>
          </p:spPr>
          <p:txBody>
            <a:bodyPr wrap="square" lIns="0" tIns="0" rIns="0" bIns="0" rtlCol="0"/>
            <a:lstStyle/>
            <a:p>
              <a:endParaRPr/>
            </a:p>
          </p:txBody>
        </p:sp>
      </p:grpSp>
      <p:sp>
        <p:nvSpPr>
          <p:cNvPr id="12" name="object 12"/>
          <p:cNvSpPr txBox="1"/>
          <p:nvPr/>
        </p:nvSpPr>
        <p:spPr>
          <a:xfrm>
            <a:off x="6876305" y="4527295"/>
            <a:ext cx="1191869" cy="284047"/>
          </a:xfrm>
          <a:prstGeom prst="rect">
            <a:avLst/>
          </a:prstGeom>
          <a:solidFill>
            <a:srgbClr val="EDEBE0"/>
          </a:solidFill>
          <a:ln w="12700">
            <a:solidFill>
              <a:srgbClr val="000000"/>
            </a:solidFill>
          </a:ln>
        </p:spPr>
        <p:txBody>
          <a:bodyPr vert="horz" wrap="square" lIns="0" tIns="67940" rIns="0" bIns="0" rtlCol="0">
            <a:spAutoFit/>
          </a:bodyPr>
          <a:lstStyle/>
          <a:p>
            <a:pPr marL="32782">
              <a:spcBef>
                <a:spcPts val="535"/>
              </a:spcBef>
            </a:pPr>
            <a:r>
              <a:rPr sz="1400" b="1" spc="-4" dirty="0">
                <a:latin typeface="Arial"/>
                <a:cs typeface="Arial"/>
              </a:rPr>
              <a:t>Instructions</a:t>
            </a:r>
            <a:endParaRPr sz="1400" dirty="0">
              <a:latin typeface="Arial"/>
              <a:cs typeface="Arial"/>
            </a:endParaRPr>
          </a:p>
        </p:txBody>
      </p:sp>
      <p:sp>
        <p:nvSpPr>
          <p:cNvPr id="13" name="object 13"/>
          <p:cNvSpPr txBox="1"/>
          <p:nvPr/>
        </p:nvSpPr>
        <p:spPr>
          <a:xfrm>
            <a:off x="7576113" y="5650109"/>
            <a:ext cx="683411" cy="209650"/>
          </a:xfrm>
          <a:prstGeom prst="rect">
            <a:avLst/>
          </a:prstGeom>
        </p:spPr>
        <p:txBody>
          <a:bodyPr vert="horz" wrap="square" lIns="0" tIns="9502" rIns="0" bIns="0" rtlCol="0">
            <a:spAutoFit/>
          </a:bodyPr>
          <a:lstStyle/>
          <a:p>
            <a:pPr marL="9502">
              <a:spcBef>
                <a:spcPts val="75"/>
              </a:spcBef>
            </a:pPr>
            <a:r>
              <a:rPr lang="fr-FR" sz="1300" b="1" dirty="0">
                <a:latin typeface="Arial"/>
                <a:cs typeface="Arial"/>
              </a:rPr>
              <a:t>Faux</a:t>
            </a:r>
            <a:endParaRPr sz="1300" b="1" dirty="0">
              <a:latin typeface="Arial"/>
              <a:cs typeface="Arial"/>
            </a:endParaRPr>
          </a:p>
        </p:txBody>
      </p:sp>
      <p:sp>
        <p:nvSpPr>
          <p:cNvPr id="14" name="object 14"/>
          <p:cNvSpPr txBox="1"/>
          <p:nvPr/>
        </p:nvSpPr>
        <p:spPr>
          <a:xfrm>
            <a:off x="6995327" y="5261679"/>
            <a:ext cx="1454135" cy="214779"/>
          </a:xfrm>
          <a:prstGeom prst="rect">
            <a:avLst/>
          </a:prstGeom>
        </p:spPr>
        <p:txBody>
          <a:bodyPr vert="horz" wrap="square" lIns="0" tIns="9502" rIns="0" bIns="0" rtlCol="0">
            <a:spAutoFit/>
          </a:bodyPr>
          <a:lstStyle/>
          <a:p>
            <a:pPr marL="28506">
              <a:spcBef>
                <a:spcPts val="75"/>
              </a:spcBef>
            </a:pPr>
            <a:r>
              <a:rPr lang="fr-FR" sz="1300" b="1" dirty="0">
                <a:latin typeface="Arial"/>
                <a:cs typeface="Arial"/>
              </a:rPr>
              <a:t> Expression</a:t>
            </a:r>
            <a:r>
              <a:rPr sz="1300" b="1" spc="-52" dirty="0">
                <a:latin typeface="Arial"/>
                <a:cs typeface="Arial"/>
              </a:rPr>
              <a:t> </a:t>
            </a:r>
            <a:r>
              <a:rPr lang="fr-FR" sz="2000" b="1" spc="-5" baseline="38580" dirty="0">
                <a:latin typeface="Arial"/>
                <a:cs typeface="Arial"/>
              </a:rPr>
              <a:t>Vrai</a:t>
            </a:r>
            <a:endParaRPr sz="2000" baseline="38580" dirty="0">
              <a:latin typeface="Arial"/>
              <a:cs typeface="Arial"/>
            </a:endParaRPr>
          </a:p>
        </p:txBody>
      </p:sp>
      <p:grpSp>
        <p:nvGrpSpPr>
          <p:cNvPr id="15" name="object 15"/>
          <p:cNvGrpSpPr/>
          <p:nvPr/>
        </p:nvGrpSpPr>
        <p:grpSpPr>
          <a:xfrm>
            <a:off x="7426031" y="4194291"/>
            <a:ext cx="1034401" cy="1186304"/>
            <a:chOff x="6604000" y="1487424"/>
            <a:chExt cx="1209675" cy="1849755"/>
          </a:xfrm>
        </p:grpSpPr>
        <p:sp>
          <p:nvSpPr>
            <p:cNvPr id="16" name="object 16"/>
            <p:cNvSpPr/>
            <p:nvPr/>
          </p:nvSpPr>
          <p:spPr>
            <a:xfrm>
              <a:off x="6604000" y="2516124"/>
              <a:ext cx="76200" cy="519430"/>
            </a:xfrm>
            <a:custGeom>
              <a:avLst/>
              <a:gdLst/>
              <a:ahLst/>
              <a:cxnLst/>
              <a:rect l="l" t="t" r="r" b="b"/>
              <a:pathLst>
                <a:path w="76200" h="519430">
                  <a:moveTo>
                    <a:pt x="31750" y="442975"/>
                  </a:moveTo>
                  <a:lnTo>
                    <a:pt x="0" y="442975"/>
                  </a:lnTo>
                  <a:lnTo>
                    <a:pt x="38100" y="519175"/>
                  </a:lnTo>
                  <a:lnTo>
                    <a:pt x="69850" y="455675"/>
                  </a:lnTo>
                  <a:lnTo>
                    <a:pt x="31750" y="455675"/>
                  </a:lnTo>
                  <a:lnTo>
                    <a:pt x="31750" y="442975"/>
                  </a:lnTo>
                  <a:close/>
                </a:path>
                <a:path w="76200" h="519430">
                  <a:moveTo>
                    <a:pt x="44450" y="0"/>
                  </a:moveTo>
                  <a:lnTo>
                    <a:pt x="31750" y="0"/>
                  </a:lnTo>
                  <a:lnTo>
                    <a:pt x="31750" y="455675"/>
                  </a:lnTo>
                  <a:lnTo>
                    <a:pt x="44450" y="455675"/>
                  </a:lnTo>
                  <a:lnTo>
                    <a:pt x="44450" y="0"/>
                  </a:lnTo>
                  <a:close/>
                </a:path>
                <a:path w="76200" h="519430">
                  <a:moveTo>
                    <a:pt x="76200" y="442975"/>
                  </a:moveTo>
                  <a:lnTo>
                    <a:pt x="44450" y="442975"/>
                  </a:lnTo>
                  <a:lnTo>
                    <a:pt x="44450" y="455675"/>
                  </a:lnTo>
                  <a:lnTo>
                    <a:pt x="69850" y="455675"/>
                  </a:lnTo>
                  <a:lnTo>
                    <a:pt x="76200" y="442975"/>
                  </a:lnTo>
                  <a:close/>
                </a:path>
              </a:pathLst>
            </a:custGeom>
            <a:solidFill>
              <a:srgbClr val="000000"/>
            </a:solidFill>
          </p:spPr>
          <p:txBody>
            <a:bodyPr wrap="square" lIns="0" tIns="0" rIns="0" bIns="0" rtlCol="0"/>
            <a:lstStyle/>
            <a:p>
              <a:endParaRPr/>
            </a:p>
          </p:txBody>
        </p:sp>
        <p:sp>
          <p:nvSpPr>
            <p:cNvPr id="17" name="object 17"/>
            <p:cNvSpPr/>
            <p:nvPr/>
          </p:nvSpPr>
          <p:spPr>
            <a:xfrm>
              <a:off x="7350125" y="3330575"/>
              <a:ext cx="457200" cy="0"/>
            </a:xfrm>
            <a:custGeom>
              <a:avLst/>
              <a:gdLst/>
              <a:ahLst/>
              <a:cxnLst/>
              <a:rect l="l" t="t" r="r" b="b"/>
              <a:pathLst>
                <a:path w="457200">
                  <a:moveTo>
                    <a:pt x="0" y="0"/>
                  </a:moveTo>
                  <a:lnTo>
                    <a:pt x="457200" y="0"/>
                  </a:lnTo>
                </a:path>
              </a:pathLst>
            </a:custGeom>
            <a:ln w="12700">
              <a:solidFill>
                <a:srgbClr val="000000"/>
              </a:solidFill>
            </a:ln>
          </p:spPr>
          <p:txBody>
            <a:bodyPr wrap="square" lIns="0" tIns="0" rIns="0" bIns="0" rtlCol="0"/>
            <a:lstStyle/>
            <a:p>
              <a:endParaRPr/>
            </a:p>
          </p:txBody>
        </p:sp>
        <p:sp>
          <p:nvSpPr>
            <p:cNvPr id="18" name="object 18"/>
            <p:cNvSpPr/>
            <p:nvPr/>
          </p:nvSpPr>
          <p:spPr>
            <a:xfrm>
              <a:off x="6604000" y="1487423"/>
              <a:ext cx="1203325" cy="519430"/>
            </a:xfrm>
            <a:custGeom>
              <a:avLst/>
              <a:gdLst/>
              <a:ahLst/>
              <a:cxnLst/>
              <a:rect l="l" t="t" r="r" b="b"/>
              <a:pathLst>
                <a:path w="1203325" h="519430">
                  <a:moveTo>
                    <a:pt x="1203325" y="281051"/>
                  </a:moveTo>
                  <a:lnTo>
                    <a:pt x="114300" y="281051"/>
                  </a:lnTo>
                  <a:lnTo>
                    <a:pt x="114300" y="249301"/>
                  </a:lnTo>
                  <a:lnTo>
                    <a:pt x="44450" y="284226"/>
                  </a:lnTo>
                  <a:lnTo>
                    <a:pt x="44450" y="0"/>
                  </a:lnTo>
                  <a:lnTo>
                    <a:pt x="31750" y="0"/>
                  </a:lnTo>
                  <a:lnTo>
                    <a:pt x="31750" y="442976"/>
                  </a:lnTo>
                  <a:lnTo>
                    <a:pt x="0" y="442976"/>
                  </a:lnTo>
                  <a:lnTo>
                    <a:pt x="38100" y="519176"/>
                  </a:lnTo>
                  <a:lnTo>
                    <a:pt x="69850" y="455676"/>
                  </a:lnTo>
                  <a:lnTo>
                    <a:pt x="76200" y="442976"/>
                  </a:lnTo>
                  <a:lnTo>
                    <a:pt x="44450" y="442976"/>
                  </a:lnTo>
                  <a:lnTo>
                    <a:pt x="44450" y="290576"/>
                  </a:lnTo>
                  <a:lnTo>
                    <a:pt x="114300" y="325501"/>
                  </a:lnTo>
                  <a:lnTo>
                    <a:pt x="114300" y="293751"/>
                  </a:lnTo>
                  <a:lnTo>
                    <a:pt x="1203325" y="293751"/>
                  </a:lnTo>
                  <a:lnTo>
                    <a:pt x="1203325" y="281051"/>
                  </a:lnTo>
                  <a:close/>
                </a:path>
              </a:pathLst>
            </a:custGeom>
            <a:solidFill>
              <a:srgbClr val="000000"/>
            </a:solidFill>
          </p:spPr>
          <p:txBody>
            <a:bodyPr wrap="square" lIns="0" tIns="0" rIns="0" bIns="0" rtlCol="0"/>
            <a:lstStyle/>
            <a:p>
              <a:endParaRPr/>
            </a:p>
          </p:txBody>
        </p:sp>
        <p:sp>
          <p:nvSpPr>
            <p:cNvPr id="19" name="object 19"/>
            <p:cNvSpPr/>
            <p:nvPr/>
          </p:nvSpPr>
          <p:spPr>
            <a:xfrm>
              <a:off x="7807325" y="1774825"/>
              <a:ext cx="0" cy="1552575"/>
            </a:xfrm>
            <a:custGeom>
              <a:avLst/>
              <a:gdLst/>
              <a:ahLst/>
              <a:cxnLst/>
              <a:rect l="l" t="t" r="r" b="b"/>
              <a:pathLst>
                <a:path h="1552575">
                  <a:moveTo>
                    <a:pt x="0" y="1552575"/>
                  </a:moveTo>
                  <a:lnTo>
                    <a:pt x="0" y="0"/>
                  </a:lnTo>
                </a:path>
              </a:pathLst>
            </a:custGeom>
            <a:ln w="12700">
              <a:solidFill>
                <a:srgbClr val="000000"/>
              </a:solidFill>
            </a:ln>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1+#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820472" cy="1143000"/>
          </a:xfrm>
          <a:noFill/>
        </p:spPr>
        <p:txBody>
          <a:bodyPr/>
          <a:lstStyle/>
          <a:p>
            <a:pPr algn="ctr"/>
            <a:r>
              <a:rPr lang="fr-FR" sz="3200" dirty="0">
                <a:solidFill>
                  <a:schemeClr val="tx1"/>
                </a:solidFill>
              </a:rPr>
              <a:t>					La structure </a:t>
            </a:r>
            <a:r>
              <a:rPr lang="fr-FR" sz="3200" dirty="0">
                <a:solidFill>
                  <a:srgbClr val="0070C0"/>
                </a:solidFill>
              </a:rPr>
              <a:t>Do </a:t>
            </a:r>
            <a:r>
              <a:rPr lang="fr-FR" sz="3200" dirty="0" err="1">
                <a:solidFill>
                  <a:srgbClr val="0070C0"/>
                </a:solidFill>
              </a:rPr>
              <a:t>while</a:t>
            </a:r>
            <a:br>
              <a:rPr lang="fr-FR" sz="3200" dirty="0">
                <a:solidFill>
                  <a:srgbClr val="0070C0"/>
                </a:solidFill>
              </a:rPr>
            </a:br>
            <a:r>
              <a:rPr lang="fr-FR" sz="3200" dirty="0">
                <a:solidFill>
                  <a:srgbClr val="0070C0"/>
                </a:solidFill>
              </a:rPr>
              <a:t>							</a:t>
            </a:r>
            <a:r>
              <a:rPr lang="fr-FR" sz="3200" dirty="0">
                <a:solidFill>
                  <a:schemeClr val="tx1"/>
                </a:solidFill>
              </a:rPr>
              <a:t>Exemple</a:t>
            </a:r>
          </a:p>
        </p:txBody>
      </p:sp>
      <p:sp>
        <p:nvSpPr>
          <p:cNvPr id="3" name="Espace réservé du numéro de diapositive 2"/>
          <p:cNvSpPr>
            <a:spLocks noGrp="1"/>
          </p:cNvSpPr>
          <p:nvPr>
            <p:ph type="sldNum" sz="quarter" idx="12"/>
          </p:nvPr>
        </p:nvSpPr>
        <p:spPr/>
        <p:txBody>
          <a:bodyPr/>
          <a:lstStyle/>
          <a:p>
            <a:fld id="{5744759D-0EFF-4FB2-9CCE-04E00944F0FE}" type="slidenum">
              <a:rPr lang="en-US" smtClean="0"/>
              <a:pPr/>
              <a:t>107</a:t>
            </a:fld>
            <a:endParaRPr lang="en-US"/>
          </a:p>
        </p:txBody>
      </p:sp>
      <p:sp>
        <p:nvSpPr>
          <p:cNvPr id="21" name="Espace réservé du texte 20"/>
          <p:cNvSpPr>
            <a:spLocks noGrp="1"/>
          </p:cNvSpPr>
          <p:nvPr>
            <p:ph type="body" idx="1"/>
          </p:nvPr>
        </p:nvSpPr>
        <p:spPr>
          <a:xfrm>
            <a:off x="457472" y="1340768"/>
            <a:ext cx="8540822" cy="335192"/>
          </a:xfrm>
        </p:spPr>
        <p:txBody>
          <a:bodyPr/>
          <a:lstStyle/>
          <a:p>
            <a:r>
              <a:rPr lang="fr-FR" dirty="0"/>
              <a:t>Exemple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4290"/>
            <a:ext cx="8064896" cy="5469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45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9CCD3AC-2F1A-478F-8051-B70BD74F0F60}"/>
              </a:ext>
            </a:extLst>
          </p:cNvPr>
          <p:cNvSpPr>
            <a:spLocks noGrp="1"/>
          </p:cNvSpPr>
          <p:nvPr>
            <p:ph type="body" idx="1"/>
          </p:nvPr>
        </p:nvSpPr>
        <p:spPr>
          <a:xfrm>
            <a:off x="457472" y="1860557"/>
            <a:ext cx="8540822" cy="1982081"/>
          </a:xfrm>
        </p:spPr>
        <p:txBody>
          <a:bodyPr/>
          <a:lstStyle/>
          <a:p>
            <a:pPr marL="0" indent="0">
              <a:buNone/>
            </a:pPr>
            <a:r>
              <a:rPr lang="fr-FR" sz="2800" dirty="0"/>
              <a:t>Do{</a:t>
            </a:r>
          </a:p>
          <a:p>
            <a:pPr marL="0" indent="0">
              <a:buNone/>
            </a:pPr>
            <a:r>
              <a:rPr lang="fr-FR" sz="2800" dirty="0"/>
              <a:t>Printf("Donner un entier")….</a:t>
            </a:r>
          </a:p>
          <a:p>
            <a:pPr marL="0" indent="0">
              <a:buNone/>
            </a:pPr>
            <a:endParaRPr lang="fr-FR" sz="2800" dirty="0"/>
          </a:p>
          <a:p>
            <a:pPr marL="0" indent="0">
              <a:buNone/>
            </a:pPr>
            <a:r>
              <a:rPr lang="fr-FR" sz="2800" dirty="0"/>
              <a:t>A compléter dans un TP</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108</a:t>
            </a:fld>
            <a:endParaRPr lang="en-US"/>
          </a:p>
        </p:txBody>
      </p:sp>
    </p:spTree>
    <p:extLst>
      <p:ext uri="{BB962C8B-B14F-4D97-AF65-F5344CB8AC3E}">
        <p14:creationId xmlns:p14="http://schemas.microsoft.com/office/powerpoint/2010/main" val="10474510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115616" y="1168576"/>
            <a:ext cx="6382010" cy="1237623"/>
          </a:xfrm>
          <a:prstGeom prst="rect">
            <a:avLst/>
          </a:prstGeom>
        </p:spPr>
        <p:txBody>
          <a:bodyPr vert="horz" wrap="square" lIns="0" tIns="9502" rIns="0" bIns="0" rtlCol="0">
            <a:spAutoFit/>
          </a:bodyPr>
          <a:lstStyle/>
          <a:p>
            <a:pPr marL="401941" marR="3801" indent="-392913">
              <a:lnSpc>
                <a:spcPct val="136800"/>
              </a:lnSpc>
              <a:spcBef>
                <a:spcPts val="75"/>
              </a:spcBef>
            </a:pPr>
            <a:r>
              <a:rPr sz="2000" b="1" spc="-123" dirty="0">
                <a:solidFill>
                  <a:srgbClr val="0000B4"/>
                </a:solidFill>
                <a:latin typeface="Arial"/>
                <a:cs typeface="Arial"/>
              </a:rPr>
              <a:t>Pour </a:t>
            </a:r>
            <a:r>
              <a:rPr sz="2000" spc="-41" dirty="0">
                <a:solidFill>
                  <a:srgbClr val="0000B4"/>
                </a:solidFill>
                <a:latin typeface="Arial"/>
                <a:cs typeface="Arial"/>
              </a:rPr>
              <a:t>compteur </a:t>
            </a:r>
            <a:r>
              <a:rPr sz="2000" b="1" spc="-127" dirty="0">
                <a:solidFill>
                  <a:srgbClr val="0000B4"/>
                </a:solidFill>
                <a:latin typeface="Arial"/>
                <a:cs typeface="Arial"/>
              </a:rPr>
              <a:t>= </a:t>
            </a:r>
            <a:r>
              <a:rPr sz="2000" spc="-19" dirty="0">
                <a:solidFill>
                  <a:srgbClr val="0000B4"/>
                </a:solidFill>
                <a:latin typeface="Arial"/>
                <a:cs typeface="Arial"/>
              </a:rPr>
              <a:t>initiale </a:t>
            </a:r>
            <a:r>
              <a:rPr sz="2000" b="1" spc="-94" dirty="0">
                <a:solidFill>
                  <a:srgbClr val="0000B4"/>
                </a:solidFill>
                <a:latin typeface="Arial"/>
                <a:cs typeface="Arial"/>
              </a:rPr>
              <a:t>à </a:t>
            </a:r>
            <a:r>
              <a:rPr sz="2000" spc="-37" dirty="0">
                <a:solidFill>
                  <a:srgbClr val="0000B4"/>
                </a:solidFill>
                <a:latin typeface="Arial"/>
                <a:cs typeface="Arial"/>
              </a:rPr>
              <a:t>finale </a:t>
            </a:r>
            <a:r>
              <a:rPr sz="2000" b="1" spc="-142" dirty="0">
                <a:solidFill>
                  <a:srgbClr val="0000B4"/>
                </a:solidFill>
                <a:latin typeface="Arial"/>
                <a:cs typeface="Arial"/>
              </a:rPr>
              <a:t>pas </a:t>
            </a:r>
            <a:r>
              <a:rPr sz="2000" spc="-52" dirty="0">
                <a:solidFill>
                  <a:srgbClr val="0000B4"/>
                </a:solidFill>
                <a:latin typeface="Arial"/>
                <a:cs typeface="Arial"/>
              </a:rPr>
              <a:t>valeur </a:t>
            </a:r>
            <a:r>
              <a:rPr sz="2000" spc="-49" dirty="0">
                <a:solidFill>
                  <a:srgbClr val="0000B4"/>
                </a:solidFill>
                <a:latin typeface="Arial"/>
                <a:cs typeface="Arial"/>
              </a:rPr>
              <a:t>du </a:t>
            </a:r>
            <a:r>
              <a:rPr sz="2000" spc="-105" dirty="0">
                <a:solidFill>
                  <a:srgbClr val="0000B4"/>
                </a:solidFill>
                <a:latin typeface="Arial"/>
                <a:cs typeface="Arial"/>
              </a:rPr>
              <a:t>pas  </a:t>
            </a:r>
            <a:r>
              <a:rPr sz="2000" spc="-37" dirty="0">
                <a:solidFill>
                  <a:srgbClr val="0000B4"/>
                </a:solidFill>
                <a:latin typeface="Arial"/>
                <a:cs typeface="Arial"/>
              </a:rPr>
              <a:t>instructions</a:t>
            </a:r>
            <a:endParaRPr sz="2000" dirty="0">
              <a:latin typeface="Arial"/>
              <a:cs typeface="Arial"/>
            </a:endParaRPr>
          </a:p>
          <a:p>
            <a:pPr marL="36583">
              <a:spcBef>
                <a:spcPts val="628"/>
              </a:spcBef>
            </a:pPr>
            <a:r>
              <a:rPr sz="2000" b="1" spc="-123" dirty="0">
                <a:solidFill>
                  <a:srgbClr val="0000B4"/>
                </a:solidFill>
                <a:latin typeface="Arial"/>
                <a:cs typeface="Arial"/>
              </a:rPr>
              <a:t>FinPour</a:t>
            </a:r>
            <a:endParaRPr sz="2000" dirty="0">
              <a:latin typeface="Arial"/>
              <a:cs typeface="Arial"/>
            </a:endParaRPr>
          </a:p>
        </p:txBody>
      </p:sp>
      <p:grpSp>
        <p:nvGrpSpPr>
          <p:cNvPr id="8" name="object 8"/>
          <p:cNvGrpSpPr/>
          <p:nvPr/>
        </p:nvGrpSpPr>
        <p:grpSpPr>
          <a:xfrm>
            <a:off x="1257699" y="3831989"/>
            <a:ext cx="2401657" cy="671954"/>
            <a:chOff x="1365250" y="4153789"/>
            <a:chExt cx="2808605" cy="1047750"/>
          </a:xfrm>
        </p:grpSpPr>
        <p:sp>
          <p:nvSpPr>
            <p:cNvPr id="9" name="object 9"/>
            <p:cNvSpPr/>
            <p:nvPr/>
          </p:nvSpPr>
          <p:spPr>
            <a:xfrm>
              <a:off x="1371600" y="4160139"/>
              <a:ext cx="2795905" cy="1035050"/>
            </a:xfrm>
            <a:custGeom>
              <a:avLst/>
              <a:gdLst/>
              <a:ahLst/>
              <a:cxnLst/>
              <a:rect l="l" t="t" r="r" b="b"/>
              <a:pathLst>
                <a:path w="2795904" h="1035050">
                  <a:moveTo>
                    <a:pt x="1397762" y="0"/>
                  </a:moveTo>
                  <a:lnTo>
                    <a:pt x="0" y="517271"/>
                  </a:lnTo>
                  <a:lnTo>
                    <a:pt x="1397762" y="1034542"/>
                  </a:lnTo>
                  <a:lnTo>
                    <a:pt x="2795651" y="517271"/>
                  </a:lnTo>
                  <a:lnTo>
                    <a:pt x="1397762" y="0"/>
                  </a:lnTo>
                  <a:close/>
                </a:path>
              </a:pathLst>
            </a:custGeom>
            <a:solidFill>
              <a:srgbClr val="DCE6F1"/>
            </a:solidFill>
          </p:spPr>
          <p:txBody>
            <a:bodyPr wrap="square" lIns="0" tIns="0" rIns="0" bIns="0" rtlCol="0"/>
            <a:lstStyle/>
            <a:p>
              <a:endParaRPr/>
            </a:p>
          </p:txBody>
        </p:sp>
        <p:sp>
          <p:nvSpPr>
            <p:cNvPr id="10" name="object 10"/>
            <p:cNvSpPr/>
            <p:nvPr/>
          </p:nvSpPr>
          <p:spPr>
            <a:xfrm>
              <a:off x="1371600" y="4160139"/>
              <a:ext cx="2795905" cy="1035050"/>
            </a:xfrm>
            <a:custGeom>
              <a:avLst/>
              <a:gdLst/>
              <a:ahLst/>
              <a:cxnLst/>
              <a:rect l="l" t="t" r="r" b="b"/>
              <a:pathLst>
                <a:path w="2795904" h="1035050">
                  <a:moveTo>
                    <a:pt x="0" y="517271"/>
                  </a:moveTo>
                  <a:lnTo>
                    <a:pt x="1397762" y="0"/>
                  </a:lnTo>
                  <a:lnTo>
                    <a:pt x="2795651" y="517271"/>
                  </a:lnTo>
                  <a:lnTo>
                    <a:pt x="1397762" y="1034542"/>
                  </a:lnTo>
                  <a:lnTo>
                    <a:pt x="0" y="517271"/>
                  </a:lnTo>
                  <a:close/>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1459257" y="4050843"/>
            <a:ext cx="2000386" cy="209650"/>
          </a:xfrm>
          <a:prstGeom prst="rect">
            <a:avLst/>
          </a:prstGeom>
        </p:spPr>
        <p:txBody>
          <a:bodyPr vert="horz" wrap="square" lIns="0" tIns="9502" rIns="0" bIns="0" rtlCol="0">
            <a:spAutoFit/>
          </a:bodyPr>
          <a:lstStyle/>
          <a:p>
            <a:pPr marL="9502">
              <a:spcBef>
                <a:spcPts val="75"/>
              </a:spcBef>
            </a:pPr>
            <a:r>
              <a:rPr sz="1300" b="1" dirty="0">
                <a:latin typeface="Arial"/>
                <a:cs typeface="Arial"/>
              </a:rPr>
              <a:t>i n'a </a:t>
            </a:r>
            <a:r>
              <a:rPr sz="1300" b="1" spc="-4" dirty="0">
                <a:latin typeface="Arial"/>
                <a:cs typeface="Arial"/>
              </a:rPr>
              <a:t>pas atteint</a:t>
            </a:r>
            <a:r>
              <a:rPr sz="1300" b="1" spc="-52" dirty="0">
                <a:latin typeface="Arial"/>
                <a:cs typeface="Arial"/>
              </a:rPr>
              <a:t> </a:t>
            </a:r>
            <a:r>
              <a:rPr sz="1300" b="1" dirty="0">
                <a:latin typeface="Arial"/>
                <a:cs typeface="Arial"/>
              </a:rPr>
              <a:t>finale</a:t>
            </a:r>
            <a:endParaRPr sz="1300">
              <a:latin typeface="Arial"/>
              <a:cs typeface="Arial"/>
            </a:endParaRPr>
          </a:p>
        </p:txBody>
      </p:sp>
      <p:sp>
        <p:nvSpPr>
          <p:cNvPr id="12" name="object 12"/>
          <p:cNvSpPr/>
          <p:nvPr/>
        </p:nvSpPr>
        <p:spPr>
          <a:xfrm>
            <a:off x="2418942" y="4560469"/>
            <a:ext cx="65159" cy="308691"/>
          </a:xfrm>
          <a:custGeom>
            <a:avLst/>
            <a:gdLst/>
            <a:ahLst/>
            <a:cxnLst/>
            <a:rect l="l" t="t" r="r" b="b"/>
            <a:pathLst>
              <a:path w="76200" h="481329">
                <a:moveTo>
                  <a:pt x="0" y="403580"/>
                </a:moveTo>
                <a:lnTo>
                  <a:pt x="35813" y="480885"/>
                </a:lnTo>
                <a:lnTo>
                  <a:pt x="69876" y="417601"/>
                </a:lnTo>
                <a:lnTo>
                  <a:pt x="44068" y="417601"/>
                </a:lnTo>
                <a:lnTo>
                  <a:pt x="31368" y="417220"/>
                </a:lnTo>
                <a:lnTo>
                  <a:pt x="31747" y="404527"/>
                </a:lnTo>
                <a:lnTo>
                  <a:pt x="0" y="403580"/>
                </a:lnTo>
                <a:close/>
              </a:path>
              <a:path w="76200" h="481329">
                <a:moveTo>
                  <a:pt x="31747" y="404527"/>
                </a:moveTo>
                <a:lnTo>
                  <a:pt x="31368" y="417220"/>
                </a:lnTo>
                <a:lnTo>
                  <a:pt x="44068" y="417601"/>
                </a:lnTo>
                <a:lnTo>
                  <a:pt x="44443" y="404906"/>
                </a:lnTo>
                <a:lnTo>
                  <a:pt x="31747" y="404527"/>
                </a:lnTo>
                <a:close/>
              </a:path>
              <a:path w="76200" h="481329">
                <a:moveTo>
                  <a:pt x="44443" y="404906"/>
                </a:moveTo>
                <a:lnTo>
                  <a:pt x="44068" y="417601"/>
                </a:lnTo>
                <a:lnTo>
                  <a:pt x="69876" y="417601"/>
                </a:lnTo>
                <a:lnTo>
                  <a:pt x="76200" y="405853"/>
                </a:lnTo>
                <a:lnTo>
                  <a:pt x="44443" y="404906"/>
                </a:lnTo>
                <a:close/>
              </a:path>
              <a:path w="76200" h="481329">
                <a:moveTo>
                  <a:pt x="43814" y="0"/>
                </a:moveTo>
                <a:lnTo>
                  <a:pt x="31747" y="404527"/>
                </a:lnTo>
                <a:lnTo>
                  <a:pt x="44443" y="404906"/>
                </a:lnTo>
                <a:lnTo>
                  <a:pt x="56387" y="381"/>
                </a:lnTo>
                <a:lnTo>
                  <a:pt x="43814" y="0"/>
                </a:lnTo>
                <a:close/>
              </a:path>
            </a:pathLst>
          </a:custGeom>
          <a:solidFill>
            <a:srgbClr val="000000"/>
          </a:solidFill>
        </p:spPr>
        <p:txBody>
          <a:bodyPr wrap="square" lIns="0" tIns="0" rIns="0" bIns="0" rtlCol="0"/>
          <a:lstStyle/>
          <a:p>
            <a:endParaRPr/>
          </a:p>
        </p:txBody>
      </p:sp>
      <p:sp>
        <p:nvSpPr>
          <p:cNvPr id="13" name="object 13"/>
          <p:cNvSpPr/>
          <p:nvPr/>
        </p:nvSpPr>
        <p:spPr>
          <a:xfrm>
            <a:off x="3665872" y="4167803"/>
            <a:ext cx="474033" cy="48869"/>
          </a:xfrm>
          <a:custGeom>
            <a:avLst/>
            <a:gdLst/>
            <a:ahLst/>
            <a:cxnLst/>
            <a:rect l="l" t="t" r="r" b="b"/>
            <a:pathLst>
              <a:path w="554354" h="76200">
                <a:moveTo>
                  <a:pt x="477774" y="0"/>
                </a:moveTo>
                <a:lnTo>
                  <a:pt x="477774" y="76200"/>
                </a:lnTo>
                <a:lnTo>
                  <a:pt x="541274" y="44450"/>
                </a:lnTo>
                <a:lnTo>
                  <a:pt x="490474" y="44450"/>
                </a:lnTo>
                <a:lnTo>
                  <a:pt x="490474" y="31750"/>
                </a:lnTo>
                <a:lnTo>
                  <a:pt x="541274" y="31750"/>
                </a:lnTo>
                <a:lnTo>
                  <a:pt x="477774" y="0"/>
                </a:lnTo>
                <a:close/>
              </a:path>
              <a:path w="554354" h="76200">
                <a:moveTo>
                  <a:pt x="477774" y="31750"/>
                </a:moveTo>
                <a:lnTo>
                  <a:pt x="0" y="31750"/>
                </a:lnTo>
                <a:lnTo>
                  <a:pt x="0" y="44450"/>
                </a:lnTo>
                <a:lnTo>
                  <a:pt x="477774" y="44450"/>
                </a:lnTo>
                <a:lnTo>
                  <a:pt x="477774" y="31750"/>
                </a:lnTo>
                <a:close/>
              </a:path>
              <a:path w="554354" h="76200">
                <a:moveTo>
                  <a:pt x="541274" y="31750"/>
                </a:moveTo>
                <a:lnTo>
                  <a:pt x="490474" y="31750"/>
                </a:lnTo>
                <a:lnTo>
                  <a:pt x="490474" y="44450"/>
                </a:lnTo>
                <a:lnTo>
                  <a:pt x="541274" y="44450"/>
                </a:lnTo>
                <a:lnTo>
                  <a:pt x="553974" y="38100"/>
                </a:lnTo>
                <a:lnTo>
                  <a:pt x="541274" y="31750"/>
                </a:lnTo>
                <a:close/>
              </a:path>
            </a:pathLst>
          </a:custGeom>
          <a:solidFill>
            <a:srgbClr val="000000"/>
          </a:solidFill>
        </p:spPr>
        <p:txBody>
          <a:bodyPr wrap="square" lIns="0" tIns="0" rIns="0" bIns="0" rtlCol="0"/>
          <a:lstStyle/>
          <a:p>
            <a:endParaRPr/>
          </a:p>
        </p:txBody>
      </p:sp>
      <p:sp>
        <p:nvSpPr>
          <p:cNvPr id="14" name="object 14"/>
          <p:cNvSpPr txBox="1"/>
          <p:nvPr/>
        </p:nvSpPr>
        <p:spPr>
          <a:xfrm>
            <a:off x="4139688" y="4040654"/>
            <a:ext cx="1191869" cy="269138"/>
          </a:xfrm>
          <a:prstGeom prst="rect">
            <a:avLst/>
          </a:prstGeom>
          <a:solidFill>
            <a:srgbClr val="EDEBE0"/>
          </a:solidFill>
          <a:ln w="12700">
            <a:solidFill>
              <a:srgbClr val="000000"/>
            </a:solidFill>
          </a:ln>
        </p:spPr>
        <p:txBody>
          <a:bodyPr vert="horz" wrap="square" lIns="0" tIns="68415" rIns="0" bIns="0" rtlCol="0">
            <a:spAutoFit/>
          </a:bodyPr>
          <a:lstStyle/>
          <a:p>
            <a:pPr marL="32782">
              <a:spcBef>
                <a:spcPts val="539"/>
              </a:spcBef>
            </a:pPr>
            <a:r>
              <a:rPr sz="1300" b="1" spc="-4" dirty="0">
                <a:latin typeface="Arial"/>
                <a:cs typeface="Arial"/>
              </a:rPr>
              <a:t>Instructions</a:t>
            </a:r>
            <a:endParaRPr sz="1300">
              <a:latin typeface="Arial"/>
              <a:cs typeface="Arial"/>
            </a:endParaRPr>
          </a:p>
        </p:txBody>
      </p:sp>
      <p:sp>
        <p:nvSpPr>
          <p:cNvPr id="15" name="object 15"/>
          <p:cNvSpPr txBox="1"/>
          <p:nvPr/>
        </p:nvSpPr>
        <p:spPr>
          <a:xfrm>
            <a:off x="1858031" y="4567880"/>
            <a:ext cx="478377" cy="209650"/>
          </a:xfrm>
          <a:prstGeom prst="rect">
            <a:avLst/>
          </a:prstGeom>
        </p:spPr>
        <p:txBody>
          <a:bodyPr vert="horz" wrap="square" lIns="0" tIns="9502" rIns="0" bIns="0" rtlCol="0">
            <a:spAutoFit/>
          </a:bodyPr>
          <a:lstStyle/>
          <a:p>
            <a:pPr marL="9502">
              <a:spcBef>
                <a:spcPts val="75"/>
              </a:spcBef>
            </a:pPr>
            <a:r>
              <a:rPr sz="1300" b="1" spc="-4" dirty="0">
                <a:latin typeface="Arial"/>
                <a:cs typeface="Arial"/>
              </a:rPr>
              <a:t>Faux</a:t>
            </a:r>
            <a:endParaRPr sz="1300">
              <a:latin typeface="Arial"/>
              <a:cs typeface="Arial"/>
            </a:endParaRPr>
          </a:p>
        </p:txBody>
      </p:sp>
      <p:sp>
        <p:nvSpPr>
          <p:cNvPr id="16" name="object 16"/>
          <p:cNvSpPr txBox="1"/>
          <p:nvPr/>
        </p:nvSpPr>
        <p:spPr>
          <a:xfrm>
            <a:off x="3648605" y="3985684"/>
            <a:ext cx="380095" cy="209650"/>
          </a:xfrm>
          <a:prstGeom prst="rect">
            <a:avLst/>
          </a:prstGeom>
        </p:spPr>
        <p:txBody>
          <a:bodyPr vert="horz" wrap="square" lIns="0" tIns="9502" rIns="0" bIns="0" rtlCol="0">
            <a:spAutoFit/>
          </a:bodyPr>
          <a:lstStyle/>
          <a:p>
            <a:pPr marL="9502">
              <a:spcBef>
                <a:spcPts val="75"/>
              </a:spcBef>
            </a:pPr>
            <a:r>
              <a:rPr sz="1300" b="1" spc="-75" dirty="0">
                <a:latin typeface="Arial"/>
                <a:cs typeface="Arial"/>
              </a:rPr>
              <a:t>V</a:t>
            </a:r>
            <a:r>
              <a:rPr sz="1300" b="1" spc="-4" dirty="0">
                <a:latin typeface="Arial"/>
                <a:cs typeface="Arial"/>
              </a:rPr>
              <a:t>r</a:t>
            </a:r>
            <a:r>
              <a:rPr sz="1300" b="1" spc="-11" dirty="0">
                <a:latin typeface="Arial"/>
                <a:cs typeface="Arial"/>
              </a:rPr>
              <a:t>a</a:t>
            </a:r>
            <a:r>
              <a:rPr sz="1300" b="1" dirty="0">
                <a:latin typeface="Arial"/>
                <a:cs typeface="Arial"/>
              </a:rPr>
              <a:t>i</a:t>
            </a:r>
            <a:endParaRPr sz="1300">
              <a:latin typeface="Arial"/>
              <a:cs typeface="Arial"/>
            </a:endParaRPr>
          </a:p>
        </p:txBody>
      </p:sp>
      <p:sp>
        <p:nvSpPr>
          <p:cNvPr id="17" name="object 17"/>
          <p:cNvSpPr txBox="1"/>
          <p:nvPr/>
        </p:nvSpPr>
        <p:spPr>
          <a:xfrm>
            <a:off x="1878123" y="3142117"/>
            <a:ext cx="1147344" cy="273456"/>
          </a:xfrm>
          <a:prstGeom prst="rect">
            <a:avLst/>
          </a:prstGeom>
          <a:solidFill>
            <a:srgbClr val="EDEBE0"/>
          </a:solidFill>
          <a:ln w="12700">
            <a:solidFill>
              <a:srgbClr val="000000"/>
            </a:solidFill>
          </a:ln>
        </p:spPr>
        <p:txBody>
          <a:bodyPr vert="horz" wrap="square" lIns="0" tIns="72691" rIns="0" bIns="0" rtlCol="0">
            <a:spAutoFit/>
          </a:bodyPr>
          <a:lstStyle/>
          <a:p>
            <a:pPr marL="77917">
              <a:spcBef>
                <a:spcPts val="572"/>
              </a:spcBef>
            </a:pPr>
            <a:r>
              <a:rPr sz="1300" b="1" dirty="0">
                <a:latin typeface="Arial"/>
                <a:cs typeface="Arial"/>
              </a:rPr>
              <a:t>i </a:t>
            </a:r>
            <a:r>
              <a:rPr sz="1300" b="1" spc="-4" dirty="0">
                <a:latin typeface="Symbol"/>
                <a:cs typeface="Symbol"/>
              </a:rPr>
              <a:t></a:t>
            </a:r>
            <a:r>
              <a:rPr sz="1300" b="1" spc="-49" dirty="0">
                <a:latin typeface="Times New Roman"/>
                <a:cs typeface="Times New Roman"/>
              </a:rPr>
              <a:t> </a:t>
            </a:r>
            <a:r>
              <a:rPr sz="1300" b="1" dirty="0">
                <a:latin typeface="Arial"/>
                <a:cs typeface="Arial"/>
              </a:rPr>
              <a:t>initiale</a:t>
            </a:r>
            <a:endParaRPr sz="1300">
              <a:latin typeface="Arial"/>
              <a:cs typeface="Arial"/>
            </a:endParaRPr>
          </a:p>
        </p:txBody>
      </p:sp>
      <p:sp>
        <p:nvSpPr>
          <p:cNvPr id="18" name="object 18"/>
          <p:cNvSpPr/>
          <p:nvPr/>
        </p:nvSpPr>
        <p:spPr>
          <a:xfrm>
            <a:off x="5323303" y="4173911"/>
            <a:ext cx="474033" cy="48869"/>
          </a:xfrm>
          <a:custGeom>
            <a:avLst/>
            <a:gdLst/>
            <a:ahLst/>
            <a:cxnLst/>
            <a:rect l="l" t="t" r="r" b="b"/>
            <a:pathLst>
              <a:path w="554354" h="76200">
                <a:moveTo>
                  <a:pt x="477900" y="0"/>
                </a:moveTo>
                <a:lnTo>
                  <a:pt x="477900" y="76200"/>
                </a:lnTo>
                <a:lnTo>
                  <a:pt x="541401" y="44450"/>
                </a:lnTo>
                <a:lnTo>
                  <a:pt x="490600" y="44450"/>
                </a:lnTo>
                <a:lnTo>
                  <a:pt x="490600" y="31750"/>
                </a:lnTo>
                <a:lnTo>
                  <a:pt x="541401" y="31750"/>
                </a:lnTo>
                <a:lnTo>
                  <a:pt x="477900" y="0"/>
                </a:lnTo>
                <a:close/>
              </a:path>
              <a:path w="554354" h="76200">
                <a:moveTo>
                  <a:pt x="477900" y="31750"/>
                </a:moveTo>
                <a:lnTo>
                  <a:pt x="0" y="31750"/>
                </a:lnTo>
                <a:lnTo>
                  <a:pt x="0" y="44450"/>
                </a:lnTo>
                <a:lnTo>
                  <a:pt x="477900" y="44450"/>
                </a:lnTo>
                <a:lnTo>
                  <a:pt x="477900" y="31750"/>
                </a:lnTo>
                <a:close/>
              </a:path>
              <a:path w="554354" h="76200">
                <a:moveTo>
                  <a:pt x="541401" y="31750"/>
                </a:moveTo>
                <a:lnTo>
                  <a:pt x="490600" y="31750"/>
                </a:lnTo>
                <a:lnTo>
                  <a:pt x="490600" y="44450"/>
                </a:lnTo>
                <a:lnTo>
                  <a:pt x="541401" y="44450"/>
                </a:lnTo>
                <a:lnTo>
                  <a:pt x="554101" y="38100"/>
                </a:lnTo>
                <a:lnTo>
                  <a:pt x="541401" y="31750"/>
                </a:lnTo>
                <a:close/>
              </a:path>
            </a:pathLst>
          </a:custGeom>
          <a:solidFill>
            <a:srgbClr val="000000"/>
          </a:solidFill>
        </p:spPr>
        <p:txBody>
          <a:bodyPr wrap="square" lIns="0" tIns="0" rIns="0" bIns="0" rtlCol="0"/>
          <a:lstStyle/>
          <a:p>
            <a:endParaRPr/>
          </a:p>
        </p:txBody>
      </p:sp>
      <p:grpSp>
        <p:nvGrpSpPr>
          <p:cNvPr id="19" name="object 19"/>
          <p:cNvGrpSpPr/>
          <p:nvPr/>
        </p:nvGrpSpPr>
        <p:grpSpPr>
          <a:xfrm>
            <a:off x="2429151" y="3497234"/>
            <a:ext cx="3951902" cy="543672"/>
            <a:chOff x="2735198" y="3631819"/>
            <a:chExt cx="4621530" cy="847725"/>
          </a:xfrm>
        </p:grpSpPr>
        <p:sp>
          <p:nvSpPr>
            <p:cNvPr id="20" name="object 20"/>
            <p:cNvSpPr/>
            <p:nvPr/>
          </p:nvSpPr>
          <p:spPr>
            <a:xfrm>
              <a:off x="2735198" y="3631819"/>
              <a:ext cx="76200" cy="519430"/>
            </a:xfrm>
            <a:custGeom>
              <a:avLst/>
              <a:gdLst/>
              <a:ahLst/>
              <a:cxnLst/>
              <a:rect l="l" t="t" r="r" b="b"/>
              <a:pathLst>
                <a:path w="76200" h="519429">
                  <a:moveTo>
                    <a:pt x="31750" y="442721"/>
                  </a:moveTo>
                  <a:lnTo>
                    <a:pt x="0" y="442721"/>
                  </a:lnTo>
                  <a:lnTo>
                    <a:pt x="38100" y="518921"/>
                  </a:lnTo>
                  <a:lnTo>
                    <a:pt x="69850" y="455421"/>
                  </a:lnTo>
                  <a:lnTo>
                    <a:pt x="31750" y="455421"/>
                  </a:lnTo>
                  <a:lnTo>
                    <a:pt x="31750" y="442721"/>
                  </a:lnTo>
                  <a:close/>
                </a:path>
                <a:path w="76200" h="519429">
                  <a:moveTo>
                    <a:pt x="44450" y="0"/>
                  </a:moveTo>
                  <a:lnTo>
                    <a:pt x="31750" y="0"/>
                  </a:lnTo>
                  <a:lnTo>
                    <a:pt x="31750" y="455421"/>
                  </a:lnTo>
                  <a:lnTo>
                    <a:pt x="44450" y="455421"/>
                  </a:lnTo>
                  <a:lnTo>
                    <a:pt x="44450" y="0"/>
                  </a:lnTo>
                  <a:close/>
                </a:path>
                <a:path w="76200" h="519429">
                  <a:moveTo>
                    <a:pt x="76200" y="442721"/>
                  </a:moveTo>
                  <a:lnTo>
                    <a:pt x="44450" y="442721"/>
                  </a:lnTo>
                  <a:lnTo>
                    <a:pt x="44450" y="455421"/>
                  </a:lnTo>
                  <a:lnTo>
                    <a:pt x="69850" y="455421"/>
                  </a:lnTo>
                  <a:lnTo>
                    <a:pt x="76200" y="442721"/>
                  </a:lnTo>
                  <a:close/>
                </a:path>
              </a:pathLst>
            </a:custGeom>
            <a:solidFill>
              <a:srgbClr val="000000"/>
            </a:solidFill>
          </p:spPr>
          <p:txBody>
            <a:bodyPr wrap="square" lIns="0" tIns="0" rIns="0" bIns="0" rtlCol="0"/>
            <a:lstStyle/>
            <a:p>
              <a:endParaRPr/>
            </a:p>
          </p:txBody>
        </p:sp>
        <p:sp>
          <p:nvSpPr>
            <p:cNvPr id="21" name="object 21"/>
            <p:cNvSpPr/>
            <p:nvPr/>
          </p:nvSpPr>
          <p:spPr>
            <a:xfrm>
              <a:off x="7350125" y="3842893"/>
              <a:ext cx="0" cy="636270"/>
            </a:xfrm>
            <a:custGeom>
              <a:avLst/>
              <a:gdLst/>
              <a:ahLst/>
              <a:cxnLst/>
              <a:rect l="l" t="t" r="r" b="b"/>
              <a:pathLst>
                <a:path h="636270">
                  <a:moveTo>
                    <a:pt x="0" y="0"/>
                  </a:moveTo>
                  <a:lnTo>
                    <a:pt x="0" y="636142"/>
                  </a:lnTo>
                </a:path>
              </a:pathLst>
            </a:custGeom>
            <a:ln w="12700">
              <a:solidFill>
                <a:srgbClr val="000000"/>
              </a:solidFill>
            </a:ln>
          </p:spPr>
          <p:txBody>
            <a:bodyPr wrap="square" lIns="0" tIns="0" rIns="0" bIns="0" rtlCol="0"/>
            <a:lstStyle/>
            <a:p>
              <a:endParaRPr/>
            </a:p>
          </p:txBody>
        </p:sp>
        <p:sp>
          <p:nvSpPr>
            <p:cNvPr id="22" name="object 22"/>
            <p:cNvSpPr/>
            <p:nvPr/>
          </p:nvSpPr>
          <p:spPr>
            <a:xfrm>
              <a:off x="2759074" y="3804793"/>
              <a:ext cx="4591050" cy="76200"/>
            </a:xfrm>
            <a:custGeom>
              <a:avLst/>
              <a:gdLst/>
              <a:ahLst/>
              <a:cxnLst/>
              <a:rect l="l" t="t" r="r" b="b"/>
              <a:pathLst>
                <a:path w="4591050" h="76200">
                  <a:moveTo>
                    <a:pt x="76200" y="0"/>
                  </a:moveTo>
                  <a:lnTo>
                    <a:pt x="0" y="38099"/>
                  </a:lnTo>
                  <a:lnTo>
                    <a:pt x="76200" y="76199"/>
                  </a:lnTo>
                  <a:lnTo>
                    <a:pt x="76200" y="44449"/>
                  </a:lnTo>
                  <a:lnTo>
                    <a:pt x="63500" y="44449"/>
                  </a:lnTo>
                  <a:lnTo>
                    <a:pt x="63500" y="31749"/>
                  </a:lnTo>
                  <a:lnTo>
                    <a:pt x="76200" y="31749"/>
                  </a:lnTo>
                  <a:lnTo>
                    <a:pt x="76200" y="0"/>
                  </a:lnTo>
                  <a:close/>
                </a:path>
                <a:path w="4591050" h="76200">
                  <a:moveTo>
                    <a:pt x="76200" y="31749"/>
                  </a:moveTo>
                  <a:lnTo>
                    <a:pt x="63500" y="31749"/>
                  </a:lnTo>
                  <a:lnTo>
                    <a:pt x="63500" y="44449"/>
                  </a:lnTo>
                  <a:lnTo>
                    <a:pt x="76200" y="44449"/>
                  </a:lnTo>
                  <a:lnTo>
                    <a:pt x="76200" y="31749"/>
                  </a:lnTo>
                  <a:close/>
                </a:path>
                <a:path w="4591050" h="76200">
                  <a:moveTo>
                    <a:pt x="4591050" y="31749"/>
                  </a:moveTo>
                  <a:lnTo>
                    <a:pt x="76200" y="31749"/>
                  </a:lnTo>
                  <a:lnTo>
                    <a:pt x="76200" y="44449"/>
                  </a:lnTo>
                  <a:lnTo>
                    <a:pt x="4591050" y="44449"/>
                  </a:lnTo>
                  <a:lnTo>
                    <a:pt x="4591050" y="31749"/>
                  </a:lnTo>
                  <a:close/>
                </a:path>
              </a:pathLst>
            </a:custGeom>
            <a:solidFill>
              <a:srgbClr val="000000"/>
            </a:solidFill>
          </p:spPr>
          <p:txBody>
            <a:bodyPr wrap="square" lIns="0" tIns="0" rIns="0" bIns="0" rtlCol="0"/>
            <a:lstStyle/>
            <a:p>
              <a:endParaRPr/>
            </a:p>
          </p:txBody>
        </p:sp>
      </p:grpSp>
      <p:sp>
        <p:nvSpPr>
          <p:cNvPr id="23" name="object 23"/>
          <p:cNvSpPr txBox="1"/>
          <p:nvPr/>
        </p:nvSpPr>
        <p:spPr>
          <a:xfrm>
            <a:off x="5797119" y="4040654"/>
            <a:ext cx="1151145" cy="269138"/>
          </a:xfrm>
          <a:prstGeom prst="rect">
            <a:avLst/>
          </a:prstGeom>
          <a:solidFill>
            <a:srgbClr val="EDEBE0"/>
          </a:solidFill>
          <a:ln w="12700">
            <a:solidFill>
              <a:srgbClr val="000000"/>
            </a:solidFill>
          </a:ln>
        </p:spPr>
        <p:txBody>
          <a:bodyPr vert="horz" wrap="square" lIns="0" tIns="68415" rIns="0" bIns="0" rtlCol="0">
            <a:spAutoFit/>
          </a:bodyPr>
          <a:lstStyle/>
          <a:p>
            <a:pPr marL="80768">
              <a:spcBef>
                <a:spcPts val="539"/>
              </a:spcBef>
            </a:pPr>
            <a:r>
              <a:rPr sz="1300" b="1" dirty="0">
                <a:latin typeface="Arial"/>
                <a:cs typeface="Arial"/>
              </a:rPr>
              <a:t>i </a:t>
            </a:r>
            <a:r>
              <a:rPr sz="1300" b="1" dirty="0">
                <a:latin typeface="Symbol"/>
                <a:cs typeface="Symbol"/>
              </a:rPr>
              <a:t></a:t>
            </a:r>
            <a:r>
              <a:rPr sz="1300" b="1" dirty="0">
                <a:latin typeface="Times New Roman"/>
                <a:cs typeface="Times New Roman"/>
              </a:rPr>
              <a:t> </a:t>
            </a:r>
            <a:r>
              <a:rPr sz="1300" b="1" dirty="0">
                <a:latin typeface="Arial"/>
                <a:cs typeface="Arial"/>
              </a:rPr>
              <a:t>i +</a:t>
            </a:r>
            <a:r>
              <a:rPr sz="1300" b="1" spc="-34" dirty="0">
                <a:latin typeface="Arial"/>
                <a:cs typeface="Arial"/>
              </a:rPr>
              <a:t> </a:t>
            </a:r>
            <a:r>
              <a:rPr sz="1300" b="1" dirty="0">
                <a:latin typeface="Arial"/>
                <a:cs typeface="Arial"/>
              </a:rPr>
              <a:t>pas</a:t>
            </a:r>
            <a:endParaRPr sz="1300">
              <a:latin typeface="Arial"/>
              <a:cs typeface="Arial"/>
            </a:endParaRPr>
          </a:p>
        </p:txBody>
      </p:sp>
      <p:sp>
        <p:nvSpPr>
          <p:cNvPr id="24" name="object 24"/>
          <p:cNvSpPr txBox="1">
            <a:spLocks noGrp="1"/>
          </p:cNvSpPr>
          <p:nvPr>
            <p:ph type="title"/>
          </p:nvPr>
        </p:nvSpPr>
        <p:spPr>
          <a:xfrm>
            <a:off x="1187624" y="136026"/>
            <a:ext cx="7775848" cy="412654"/>
          </a:xfrm>
          <a:prstGeom prst="rect">
            <a:avLst/>
          </a:prstGeom>
          <a:solidFill>
            <a:schemeClr val="bg1"/>
          </a:solidFill>
        </p:spPr>
        <p:txBody>
          <a:bodyPr vert="horz" wrap="square" lIns="0" tIns="9502" rIns="0" bIns="0" rtlCol="0">
            <a:spAutoFit/>
          </a:bodyPr>
          <a:lstStyle/>
          <a:p>
            <a:pPr marL="9502">
              <a:spcBef>
                <a:spcPts val="75"/>
              </a:spcBef>
            </a:pPr>
            <a:r>
              <a:rPr dirty="0"/>
              <a:t>La boucle</a:t>
            </a:r>
            <a:r>
              <a:rPr spc="-108" dirty="0"/>
              <a:t> </a:t>
            </a:r>
            <a:r>
              <a:rPr dirty="0"/>
              <a:t>pour</a:t>
            </a:r>
          </a:p>
        </p:txBody>
      </p:sp>
      <p:sp>
        <p:nvSpPr>
          <p:cNvPr id="2" name="Slide Number Placeholder 1">
            <a:extLst>
              <a:ext uri="{FF2B5EF4-FFF2-40B4-BE49-F238E27FC236}">
                <a16:creationId xmlns:a16="http://schemas.microsoft.com/office/drawing/2014/main" id="{DE70E540-4819-4C7A-A1CD-A2E24F70F205}"/>
              </a:ext>
            </a:extLst>
          </p:cNvPr>
          <p:cNvSpPr>
            <a:spLocks noGrp="1"/>
          </p:cNvSpPr>
          <p:nvPr>
            <p:ph type="sldNum" sz="quarter" idx="12"/>
          </p:nvPr>
        </p:nvSpPr>
        <p:spPr/>
        <p:txBody>
          <a:bodyPr/>
          <a:lstStyle/>
          <a:p>
            <a:fld id="{5744759D-0EFF-4FB2-9CCE-04E00944F0FE}" type="slidenum">
              <a:rPr lang="en-US" smtClean="0"/>
              <a:pPr/>
              <a:t>109</a:t>
            </a:fld>
            <a:endParaRPr lang="en-US"/>
          </a:p>
        </p:txBody>
      </p:sp>
    </p:spTree>
    <p:extLst>
      <p:ext uri="{BB962C8B-B14F-4D97-AF65-F5344CB8AC3E}">
        <p14:creationId xmlns:p14="http://schemas.microsoft.com/office/powerpoint/2010/main" val="39526773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1066800"/>
          </a:xfrm>
        </p:spPr>
        <p:txBody>
          <a:bodyPr/>
          <a:lstStyle/>
          <a:p>
            <a:r>
              <a:rPr lang="fr-FR" sz="3000" dirty="0"/>
              <a:t>Avant de commencer</a:t>
            </a:r>
          </a:p>
        </p:txBody>
      </p:sp>
      <p:sp>
        <p:nvSpPr>
          <p:cNvPr id="3" name="Espace réservé du contenu 2"/>
          <p:cNvSpPr>
            <a:spLocks noGrp="1"/>
          </p:cNvSpPr>
          <p:nvPr>
            <p:ph idx="1"/>
          </p:nvPr>
        </p:nvSpPr>
        <p:spPr>
          <a:xfrm>
            <a:off x="961528" y="1860557"/>
            <a:ext cx="7210872" cy="1698927"/>
          </a:xfrm>
        </p:spPr>
        <p:txBody>
          <a:bodyPr/>
          <a:lstStyle/>
          <a:p>
            <a:r>
              <a:rPr lang="fr-FR" sz="2400" dirty="0"/>
              <a:t>Langage C ≠ Langage C++</a:t>
            </a:r>
          </a:p>
          <a:p>
            <a:r>
              <a:rPr lang="fr-FR" sz="2400" dirty="0"/>
              <a:t>Langage C ≠ Langage C#</a:t>
            </a:r>
          </a:p>
          <a:p>
            <a:endParaRPr lang="fr-FR" sz="2400" dirty="0"/>
          </a:p>
          <a:p>
            <a:endParaRPr lang="fr-FR" sz="24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11</a:t>
            </a:fld>
            <a:endParaRPr lang="en-US"/>
          </a:p>
        </p:txBody>
      </p:sp>
    </p:spTree>
    <p:extLst>
      <p:ext uri="{BB962C8B-B14F-4D97-AF65-F5344CB8AC3E}">
        <p14:creationId xmlns:p14="http://schemas.microsoft.com/office/powerpoint/2010/main" val="3402123852"/>
      </p:ext>
    </p:extLst>
  </p:cSld>
  <p:clrMapOvr>
    <a:masterClrMapping/>
  </p:clrMapOvr>
  <p:transition spd="slow" advTm="26508">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1184" y="1159019"/>
            <a:ext cx="8271296" cy="3395617"/>
          </a:xfrm>
          <a:prstGeom prst="rect">
            <a:avLst/>
          </a:prstGeom>
        </p:spPr>
        <p:txBody>
          <a:bodyPr vert="horz" wrap="square" lIns="0" tIns="9977" rIns="0" bIns="0" rtlCol="0">
            <a:spAutoFit/>
          </a:bodyPr>
          <a:lstStyle/>
          <a:p>
            <a:pPr marL="266060" indent="-257033" algn="just">
              <a:spcBef>
                <a:spcPts val="79"/>
              </a:spcBef>
              <a:buSzPct val="75000"/>
              <a:buFont typeface="Wingdings"/>
              <a:buChar char=""/>
              <a:tabLst>
                <a:tab pos="266060" algn="l"/>
                <a:tab pos="266535" algn="l"/>
              </a:tabLst>
            </a:pPr>
            <a:r>
              <a:rPr sz="2000" b="1" u="heavy" spc="-116" dirty="0">
                <a:solidFill>
                  <a:srgbClr val="FF0000"/>
                </a:solidFill>
                <a:uFill>
                  <a:solidFill>
                    <a:srgbClr val="FF0000"/>
                  </a:solidFill>
                </a:uFill>
                <a:latin typeface="Arial" pitchFamily="34" charset="0"/>
                <a:cs typeface="Arial" pitchFamily="34" charset="0"/>
              </a:rPr>
              <a:t>Remarque </a:t>
            </a:r>
            <a:r>
              <a:rPr sz="2000" u="heavy" spc="-15" dirty="0">
                <a:solidFill>
                  <a:srgbClr val="FF0000"/>
                </a:solidFill>
                <a:uFill>
                  <a:solidFill>
                    <a:srgbClr val="FF0000"/>
                  </a:solidFill>
                </a:uFill>
                <a:latin typeface="Arial" pitchFamily="34" charset="0"/>
                <a:cs typeface="Arial" pitchFamily="34" charset="0"/>
              </a:rPr>
              <a:t>:</a:t>
            </a:r>
            <a:r>
              <a:rPr sz="2000" spc="-15" dirty="0">
                <a:solidFill>
                  <a:srgbClr val="FF0000"/>
                </a:solidFill>
                <a:latin typeface="Arial" pitchFamily="34" charset="0"/>
                <a:cs typeface="Arial" pitchFamily="34" charset="0"/>
              </a:rPr>
              <a:t> </a:t>
            </a:r>
            <a:r>
              <a:rPr sz="2000" spc="-37" dirty="0">
                <a:latin typeface="Arial" pitchFamily="34" charset="0"/>
                <a:cs typeface="Arial" pitchFamily="34" charset="0"/>
              </a:rPr>
              <a:t>le </a:t>
            </a:r>
            <a:r>
              <a:rPr sz="2000" spc="-49" dirty="0">
                <a:latin typeface="Arial" pitchFamily="34" charset="0"/>
                <a:cs typeface="Arial" pitchFamily="34" charset="0"/>
              </a:rPr>
              <a:t>nombre </a:t>
            </a:r>
            <a:r>
              <a:rPr sz="2000" spc="-26" dirty="0">
                <a:latin typeface="Arial" pitchFamily="34" charset="0"/>
                <a:cs typeface="Arial" pitchFamily="34" charset="0"/>
              </a:rPr>
              <a:t>d'itérations </a:t>
            </a:r>
            <a:r>
              <a:rPr sz="2000" spc="-94" dirty="0">
                <a:latin typeface="Arial" pitchFamily="34" charset="0"/>
                <a:cs typeface="Arial" pitchFamily="34" charset="0"/>
              </a:rPr>
              <a:t>dans </a:t>
            </a:r>
            <a:r>
              <a:rPr sz="2000" spc="-60" dirty="0">
                <a:latin typeface="Arial" pitchFamily="34" charset="0"/>
                <a:cs typeface="Arial" pitchFamily="34" charset="0"/>
              </a:rPr>
              <a:t>une </a:t>
            </a:r>
            <a:r>
              <a:rPr sz="2000" spc="-56" dirty="0">
                <a:latin typeface="Arial" pitchFamily="34" charset="0"/>
                <a:cs typeface="Arial" pitchFamily="34" charset="0"/>
              </a:rPr>
              <a:t>boucle </a:t>
            </a:r>
            <a:r>
              <a:rPr sz="2000" b="1" spc="-123" dirty="0">
                <a:solidFill>
                  <a:srgbClr val="0000C7"/>
                </a:solidFill>
                <a:latin typeface="Arial" pitchFamily="34" charset="0"/>
                <a:cs typeface="Arial" pitchFamily="34" charset="0"/>
              </a:rPr>
              <a:t>Pour </a:t>
            </a:r>
            <a:r>
              <a:rPr sz="2000" spc="-64" dirty="0">
                <a:latin typeface="Arial" pitchFamily="34" charset="0"/>
                <a:cs typeface="Arial" pitchFamily="34" charset="0"/>
              </a:rPr>
              <a:t>est connu</a:t>
            </a:r>
            <a:r>
              <a:rPr sz="2000" spc="-266" dirty="0">
                <a:latin typeface="Arial" pitchFamily="34" charset="0"/>
                <a:cs typeface="Arial" pitchFamily="34" charset="0"/>
              </a:rPr>
              <a:t> </a:t>
            </a:r>
            <a:r>
              <a:rPr sz="2000" spc="-67" dirty="0">
                <a:latin typeface="Arial" pitchFamily="34" charset="0"/>
                <a:cs typeface="Arial" pitchFamily="34" charset="0"/>
              </a:rPr>
              <a:t>avant</a:t>
            </a:r>
            <a:endParaRPr sz="2000" dirty="0">
              <a:latin typeface="Arial" pitchFamily="34" charset="0"/>
              <a:cs typeface="Arial" pitchFamily="34" charset="0"/>
            </a:endParaRPr>
          </a:p>
          <a:p>
            <a:pPr marL="266060" algn="just"/>
            <a:r>
              <a:rPr sz="2000" spc="-37" dirty="0">
                <a:latin typeface="Arial" pitchFamily="34" charset="0"/>
                <a:cs typeface="Arial" pitchFamily="34" charset="0"/>
              </a:rPr>
              <a:t>le </a:t>
            </a:r>
            <a:r>
              <a:rPr sz="2000" spc="-30" dirty="0">
                <a:latin typeface="Arial" pitchFamily="34" charset="0"/>
                <a:cs typeface="Arial" pitchFamily="34" charset="0"/>
              </a:rPr>
              <a:t>début </a:t>
            </a:r>
            <a:r>
              <a:rPr sz="2000" spc="-67" dirty="0">
                <a:latin typeface="Arial" pitchFamily="34" charset="0"/>
                <a:cs typeface="Arial" pitchFamily="34" charset="0"/>
              </a:rPr>
              <a:t>de </a:t>
            </a:r>
            <a:r>
              <a:rPr sz="2000" spc="-52" dirty="0">
                <a:latin typeface="Arial" pitchFamily="34" charset="0"/>
                <a:cs typeface="Arial" pitchFamily="34" charset="0"/>
              </a:rPr>
              <a:t>la</a:t>
            </a:r>
            <a:r>
              <a:rPr sz="2000" spc="-202" dirty="0">
                <a:latin typeface="Arial" pitchFamily="34" charset="0"/>
                <a:cs typeface="Arial" pitchFamily="34" charset="0"/>
              </a:rPr>
              <a:t> </a:t>
            </a:r>
            <a:r>
              <a:rPr sz="2000" spc="-52" dirty="0">
                <a:latin typeface="Arial" pitchFamily="34" charset="0"/>
                <a:cs typeface="Arial" pitchFamily="34" charset="0"/>
              </a:rPr>
              <a:t>boucle.</a:t>
            </a:r>
            <a:endParaRPr sz="2000" dirty="0">
              <a:latin typeface="Arial" pitchFamily="34" charset="0"/>
              <a:cs typeface="Arial" pitchFamily="34" charset="0"/>
            </a:endParaRPr>
          </a:p>
          <a:p>
            <a:pPr algn="just">
              <a:spcBef>
                <a:spcPts val="19"/>
              </a:spcBef>
            </a:pPr>
            <a:endParaRPr sz="2000" dirty="0">
              <a:latin typeface="Arial" pitchFamily="34" charset="0"/>
              <a:cs typeface="Arial" pitchFamily="34" charset="0"/>
            </a:endParaRPr>
          </a:p>
          <a:p>
            <a:pPr marL="266060" indent="-257033" algn="just">
              <a:buClr>
                <a:srgbClr val="FF0000"/>
              </a:buClr>
              <a:buSzPct val="75000"/>
              <a:buFont typeface="Wingdings"/>
              <a:buChar char=""/>
              <a:tabLst>
                <a:tab pos="266060" algn="l"/>
                <a:tab pos="266535" algn="l"/>
              </a:tabLst>
            </a:pPr>
            <a:r>
              <a:rPr sz="2000" spc="-161" dirty="0">
                <a:latin typeface="Arial" pitchFamily="34" charset="0"/>
                <a:cs typeface="Arial" pitchFamily="34" charset="0"/>
              </a:rPr>
              <a:t>La </a:t>
            </a:r>
            <a:r>
              <a:rPr sz="2000" spc="-52" dirty="0">
                <a:latin typeface="Arial" pitchFamily="34" charset="0"/>
                <a:cs typeface="Arial" pitchFamily="34" charset="0"/>
              </a:rPr>
              <a:t>variable </a:t>
            </a:r>
            <a:r>
              <a:rPr sz="2000" b="1" spc="-101" dirty="0">
                <a:solidFill>
                  <a:srgbClr val="0000C7"/>
                </a:solidFill>
                <a:latin typeface="Arial" pitchFamily="34" charset="0"/>
                <a:cs typeface="Arial" pitchFamily="34" charset="0"/>
              </a:rPr>
              <a:t>compteur </a:t>
            </a:r>
            <a:r>
              <a:rPr sz="2000" spc="-64" dirty="0">
                <a:latin typeface="Arial" pitchFamily="34" charset="0"/>
                <a:cs typeface="Arial" pitchFamily="34" charset="0"/>
              </a:rPr>
              <a:t>est </a:t>
            </a:r>
            <a:r>
              <a:rPr sz="2000" spc="-67" dirty="0">
                <a:latin typeface="Arial" pitchFamily="34" charset="0"/>
                <a:cs typeface="Arial" pitchFamily="34" charset="0"/>
              </a:rPr>
              <a:t>en général de </a:t>
            </a:r>
            <a:r>
              <a:rPr sz="2000" spc="-30" dirty="0">
                <a:latin typeface="Arial" pitchFamily="34" charset="0"/>
                <a:cs typeface="Arial" pitchFamily="34" charset="0"/>
              </a:rPr>
              <a:t>type </a:t>
            </a:r>
            <a:r>
              <a:rPr sz="2000" b="1" spc="-60" dirty="0">
                <a:latin typeface="Arial" pitchFamily="34" charset="0"/>
                <a:cs typeface="Arial" pitchFamily="34" charset="0"/>
              </a:rPr>
              <a:t>entier</a:t>
            </a:r>
            <a:r>
              <a:rPr sz="2000" spc="-60" dirty="0">
                <a:latin typeface="Arial" pitchFamily="34" charset="0"/>
                <a:cs typeface="Arial" pitchFamily="34" charset="0"/>
              </a:rPr>
              <a:t>. </a:t>
            </a:r>
            <a:r>
              <a:rPr sz="2000" spc="-85" dirty="0">
                <a:latin typeface="Arial" pitchFamily="34" charset="0"/>
                <a:cs typeface="Arial" pitchFamily="34" charset="0"/>
              </a:rPr>
              <a:t>Elle </a:t>
            </a:r>
            <a:r>
              <a:rPr sz="2000" dirty="0">
                <a:latin typeface="Arial" pitchFamily="34" charset="0"/>
                <a:cs typeface="Arial" pitchFamily="34" charset="0"/>
              </a:rPr>
              <a:t>doit </a:t>
            </a:r>
            <a:r>
              <a:rPr sz="2000" spc="-26" dirty="0">
                <a:latin typeface="Arial" pitchFamily="34" charset="0"/>
                <a:cs typeface="Arial" pitchFamily="34" charset="0"/>
              </a:rPr>
              <a:t>être</a:t>
            </a:r>
            <a:r>
              <a:rPr sz="2000" spc="-161" dirty="0">
                <a:latin typeface="Arial" pitchFamily="34" charset="0"/>
                <a:cs typeface="Arial" pitchFamily="34" charset="0"/>
              </a:rPr>
              <a:t> </a:t>
            </a:r>
            <a:r>
              <a:rPr sz="2000" b="1" spc="-94" dirty="0">
                <a:latin typeface="Arial" pitchFamily="34" charset="0"/>
                <a:cs typeface="Arial" pitchFamily="34" charset="0"/>
              </a:rPr>
              <a:t>déclarée</a:t>
            </a:r>
            <a:r>
              <a:rPr sz="2000" spc="-94" dirty="0">
                <a:latin typeface="Arial" pitchFamily="34" charset="0"/>
                <a:cs typeface="Arial" pitchFamily="34" charset="0"/>
              </a:rPr>
              <a:t>.</a:t>
            </a:r>
            <a:endParaRPr sz="2000" dirty="0">
              <a:latin typeface="Arial" pitchFamily="34" charset="0"/>
              <a:cs typeface="Arial" pitchFamily="34" charset="0"/>
            </a:endParaRPr>
          </a:p>
          <a:p>
            <a:pPr algn="just">
              <a:spcBef>
                <a:spcPts val="19"/>
              </a:spcBef>
              <a:buClr>
                <a:srgbClr val="FF0000"/>
              </a:buClr>
              <a:buFont typeface="Wingdings"/>
              <a:buChar char=""/>
            </a:pPr>
            <a:endParaRPr sz="2000" dirty="0">
              <a:latin typeface="Arial" pitchFamily="34" charset="0"/>
              <a:cs typeface="Arial" pitchFamily="34" charset="0"/>
            </a:endParaRPr>
          </a:p>
          <a:p>
            <a:pPr marL="266060" marR="231377" indent="-257033" algn="just">
              <a:spcBef>
                <a:spcPts val="4"/>
              </a:spcBef>
              <a:buClr>
                <a:srgbClr val="FF0000"/>
              </a:buClr>
              <a:buSzPct val="75000"/>
              <a:buFont typeface="Wingdings"/>
              <a:buChar char=""/>
              <a:tabLst>
                <a:tab pos="266060" algn="l"/>
                <a:tab pos="266535" algn="l"/>
              </a:tabLst>
            </a:pPr>
            <a:r>
              <a:rPr sz="2000" b="1" spc="-187" dirty="0">
                <a:solidFill>
                  <a:srgbClr val="0000C7"/>
                </a:solidFill>
                <a:latin typeface="Arial" pitchFamily="34" charset="0"/>
                <a:cs typeface="Arial" pitchFamily="34" charset="0"/>
              </a:rPr>
              <a:t>Pas </a:t>
            </a:r>
            <a:r>
              <a:rPr sz="2000" spc="-64" dirty="0">
                <a:latin typeface="Arial" pitchFamily="34" charset="0"/>
                <a:cs typeface="Arial" pitchFamily="34" charset="0"/>
              </a:rPr>
              <a:t>est </a:t>
            </a:r>
            <a:r>
              <a:rPr sz="2000" spc="-49" dirty="0">
                <a:latin typeface="Arial" pitchFamily="34" charset="0"/>
                <a:cs typeface="Arial" pitchFamily="34" charset="0"/>
              </a:rPr>
              <a:t>un </a:t>
            </a:r>
            <a:r>
              <a:rPr sz="2000" spc="-22" dirty="0">
                <a:latin typeface="Arial" pitchFamily="34" charset="0"/>
                <a:cs typeface="Arial" pitchFamily="34" charset="0"/>
              </a:rPr>
              <a:t>entier </a:t>
            </a:r>
            <a:r>
              <a:rPr sz="2000" spc="-26" dirty="0">
                <a:latin typeface="Arial" pitchFamily="34" charset="0"/>
                <a:cs typeface="Arial" pitchFamily="34" charset="0"/>
              </a:rPr>
              <a:t>qui peut être </a:t>
            </a:r>
            <a:r>
              <a:rPr sz="2000" spc="-19" dirty="0">
                <a:latin typeface="Arial" pitchFamily="34" charset="0"/>
                <a:cs typeface="Arial" pitchFamily="34" charset="0"/>
              </a:rPr>
              <a:t>positif </a:t>
            </a:r>
            <a:r>
              <a:rPr sz="2000" spc="-45" dirty="0">
                <a:latin typeface="Arial" pitchFamily="34" charset="0"/>
                <a:cs typeface="Arial" pitchFamily="34" charset="0"/>
              </a:rPr>
              <a:t>ou </a:t>
            </a:r>
            <a:r>
              <a:rPr sz="2000" spc="-56" dirty="0">
                <a:latin typeface="Arial" pitchFamily="34" charset="0"/>
                <a:cs typeface="Arial" pitchFamily="34" charset="0"/>
              </a:rPr>
              <a:t>négatif. </a:t>
            </a:r>
            <a:r>
              <a:rPr sz="2000" b="1" spc="-187" dirty="0">
                <a:solidFill>
                  <a:srgbClr val="0000C7"/>
                </a:solidFill>
                <a:latin typeface="Arial" pitchFamily="34" charset="0"/>
                <a:cs typeface="Arial" pitchFamily="34" charset="0"/>
              </a:rPr>
              <a:t>Pas </a:t>
            </a:r>
            <a:r>
              <a:rPr sz="2000" spc="-26" dirty="0">
                <a:latin typeface="Arial" pitchFamily="34" charset="0"/>
                <a:cs typeface="Arial" pitchFamily="34" charset="0"/>
              </a:rPr>
              <a:t>peut </a:t>
            </a:r>
            <a:r>
              <a:rPr sz="2000" spc="-67" dirty="0">
                <a:latin typeface="Arial" pitchFamily="34" charset="0"/>
                <a:cs typeface="Arial" pitchFamily="34" charset="0"/>
              </a:rPr>
              <a:t>ne </a:t>
            </a:r>
            <a:r>
              <a:rPr sz="2000" spc="-108" dirty="0">
                <a:latin typeface="Arial" pitchFamily="34" charset="0"/>
                <a:cs typeface="Arial" pitchFamily="34" charset="0"/>
              </a:rPr>
              <a:t>pas </a:t>
            </a:r>
            <a:r>
              <a:rPr sz="2000" spc="-26" dirty="0">
                <a:latin typeface="Arial" pitchFamily="34" charset="0"/>
                <a:cs typeface="Arial" pitchFamily="34" charset="0"/>
              </a:rPr>
              <a:t>être  </a:t>
            </a:r>
            <a:r>
              <a:rPr sz="2000" spc="-37" dirty="0">
                <a:latin typeface="Arial" pitchFamily="34" charset="0"/>
                <a:cs typeface="Arial" pitchFamily="34" charset="0"/>
              </a:rPr>
              <a:t>mentionné, </a:t>
            </a:r>
            <a:r>
              <a:rPr sz="2000" spc="-71" dirty="0">
                <a:latin typeface="Arial" pitchFamily="34" charset="0"/>
                <a:cs typeface="Arial" pitchFamily="34" charset="0"/>
              </a:rPr>
              <a:t>car </a:t>
            </a:r>
            <a:r>
              <a:rPr sz="2000" spc="-49" dirty="0">
                <a:latin typeface="Arial" pitchFamily="34" charset="0"/>
                <a:cs typeface="Arial" pitchFamily="34" charset="0"/>
              </a:rPr>
              <a:t>par </a:t>
            </a:r>
            <a:r>
              <a:rPr sz="2000" spc="-37" dirty="0">
                <a:latin typeface="Arial" pitchFamily="34" charset="0"/>
                <a:cs typeface="Arial" pitchFamily="34" charset="0"/>
              </a:rPr>
              <a:t>défaut </a:t>
            </a:r>
            <a:r>
              <a:rPr sz="2000" spc="-142" dirty="0">
                <a:latin typeface="Arial" pitchFamily="34" charset="0"/>
                <a:cs typeface="Arial" pitchFamily="34" charset="0"/>
              </a:rPr>
              <a:t>sa </a:t>
            </a:r>
            <a:r>
              <a:rPr sz="2000" spc="-52" dirty="0">
                <a:latin typeface="Arial" pitchFamily="34" charset="0"/>
                <a:cs typeface="Arial" pitchFamily="34" charset="0"/>
              </a:rPr>
              <a:t>valeur </a:t>
            </a:r>
            <a:r>
              <a:rPr sz="2000" spc="-64" dirty="0">
                <a:latin typeface="Arial" pitchFamily="34" charset="0"/>
                <a:cs typeface="Arial" pitchFamily="34" charset="0"/>
              </a:rPr>
              <a:t>est </a:t>
            </a:r>
            <a:r>
              <a:rPr sz="2000" spc="-85" dirty="0">
                <a:latin typeface="Arial" pitchFamily="34" charset="0"/>
                <a:cs typeface="Arial" pitchFamily="34" charset="0"/>
              </a:rPr>
              <a:t>égal </a:t>
            </a:r>
            <a:r>
              <a:rPr sz="2000" spc="-116" dirty="0">
                <a:latin typeface="Arial" pitchFamily="34" charset="0"/>
                <a:cs typeface="Arial" pitchFamily="34" charset="0"/>
              </a:rPr>
              <a:t>à </a:t>
            </a:r>
            <a:r>
              <a:rPr sz="2000" b="1" spc="-56" dirty="0">
                <a:latin typeface="Arial" pitchFamily="34" charset="0"/>
                <a:cs typeface="Arial" pitchFamily="34" charset="0"/>
              </a:rPr>
              <a:t>1</a:t>
            </a:r>
            <a:r>
              <a:rPr sz="2000" spc="-56" dirty="0">
                <a:latin typeface="Arial" pitchFamily="34" charset="0"/>
                <a:cs typeface="Arial" pitchFamily="34" charset="0"/>
              </a:rPr>
              <a:t>. </a:t>
            </a:r>
            <a:r>
              <a:rPr sz="2000" spc="-123" dirty="0">
                <a:latin typeface="Arial" pitchFamily="34" charset="0"/>
                <a:cs typeface="Arial" pitchFamily="34" charset="0"/>
              </a:rPr>
              <a:t>Dans </a:t>
            </a:r>
            <a:r>
              <a:rPr sz="2000" spc="-101" dirty="0">
                <a:latin typeface="Arial" pitchFamily="34" charset="0"/>
                <a:cs typeface="Arial" pitchFamily="34" charset="0"/>
              </a:rPr>
              <a:t>ce </a:t>
            </a:r>
            <a:r>
              <a:rPr sz="2000" spc="-108" dirty="0">
                <a:latin typeface="Arial" pitchFamily="34" charset="0"/>
                <a:cs typeface="Arial" pitchFamily="34" charset="0"/>
              </a:rPr>
              <a:t>cas, </a:t>
            </a:r>
            <a:r>
              <a:rPr sz="2000" spc="-37" dirty="0">
                <a:latin typeface="Arial" pitchFamily="34" charset="0"/>
                <a:cs typeface="Arial" pitchFamily="34" charset="0"/>
              </a:rPr>
              <a:t>le </a:t>
            </a:r>
            <a:r>
              <a:rPr sz="2000" spc="-49" dirty="0">
                <a:latin typeface="Arial" pitchFamily="34" charset="0"/>
                <a:cs typeface="Arial" pitchFamily="34" charset="0"/>
              </a:rPr>
              <a:t>nombre  </a:t>
            </a:r>
            <a:r>
              <a:rPr sz="2000" spc="-26" dirty="0">
                <a:latin typeface="Arial" pitchFamily="34" charset="0"/>
                <a:cs typeface="Arial" pitchFamily="34" charset="0"/>
              </a:rPr>
              <a:t>d'itérations </a:t>
            </a:r>
            <a:r>
              <a:rPr sz="2000" spc="-64" dirty="0">
                <a:latin typeface="Arial" pitchFamily="34" charset="0"/>
                <a:cs typeface="Arial" pitchFamily="34" charset="0"/>
              </a:rPr>
              <a:t>est </a:t>
            </a:r>
            <a:r>
              <a:rPr sz="2000" spc="-85" dirty="0">
                <a:latin typeface="Arial" pitchFamily="34" charset="0"/>
                <a:cs typeface="Arial" pitchFamily="34" charset="0"/>
              </a:rPr>
              <a:t>égal </a:t>
            </a:r>
            <a:r>
              <a:rPr sz="2000" spc="-116" dirty="0">
                <a:latin typeface="Arial" pitchFamily="34" charset="0"/>
                <a:cs typeface="Arial" pitchFamily="34" charset="0"/>
              </a:rPr>
              <a:t>à </a:t>
            </a:r>
            <a:r>
              <a:rPr sz="2000" i="1" spc="-4" dirty="0">
                <a:latin typeface="Arial" pitchFamily="34" charset="0"/>
                <a:cs typeface="Arial" pitchFamily="34" charset="0"/>
              </a:rPr>
              <a:t>finale </a:t>
            </a:r>
            <a:r>
              <a:rPr sz="2000" i="1" dirty="0">
                <a:latin typeface="Arial" pitchFamily="34" charset="0"/>
                <a:cs typeface="Arial" pitchFamily="34" charset="0"/>
              </a:rPr>
              <a:t>- </a:t>
            </a:r>
            <a:r>
              <a:rPr sz="2000" i="1" spc="-4" dirty="0">
                <a:latin typeface="Arial" pitchFamily="34" charset="0"/>
                <a:cs typeface="Arial" pitchFamily="34" charset="0"/>
              </a:rPr>
              <a:t>initiale </a:t>
            </a:r>
            <a:r>
              <a:rPr sz="2000" i="1" dirty="0">
                <a:latin typeface="Arial" pitchFamily="34" charset="0"/>
                <a:cs typeface="Arial" pitchFamily="34" charset="0"/>
              </a:rPr>
              <a:t>+ 1</a:t>
            </a:r>
            <a:r>
              <a:rPr sz="2000" i="1" spc="-26" dirty="0">
                <a:latin typeface="Arial" pitchFamily="34" charset="0"/>
                <a:cs typeface="Arial" pitchFamily="34" charset="0"/>
              </a:rPr>
              <a:t> </a:t>
            </a:r>
            <a:r>
              <a:rPr sz="2000" i="1" dirty="0">
                <a:latin typeface="Arial" pitchFamily="34" charset="0"/>
                <a:cs typeface="Arial" pitchFamily="34" charset="0"/>
              </a:rPr>
              <a:t>.</a:t>
            </a:r>
            <a:endParaRPr sz="2000" dirty="0">
              <a:latin typeface="Arial" pitchFamily="34" charset="0"/>
              <a:cs typeface="Arial" pitchFamily="34" charset="0"/>
            </a:endParaRPr>
          </a:p>
          <a:p>
            <a:pPr algn="just">
              <a:lnSpc>
                <a:spcPct val="100000"/>
              </a:lnSpc>
              <a:buClr>
                <a:srgbClr val="FF0000"/>
              </a:buClr>
              <a:buFont typeface="Wingdings"/>
              <a:buChar char=""/>
            </a:pPr>
            <a:endParaRPr sz="2000" dirty="0">
              <a:latin typeface="Arial" pitchFamily="34" charset="0"/>
              <a:cs typeface="Arial" pitchFamily="34" charset="0"/>
            </a:endParaRPr>
          </a:p>
          <a:p>
            <a:pPr marL="256558" marR="132555" indent="-256558" algn="just">
              <a:buClr>
                <a:srgbClr val="FF0000"/>
              </a:buClr>
              <a:buSzPct val="75000"/>
              <a:buFont typeface="Wingdings"/>
              <a:buChar char=""/>
              <a:tabLst>
                <a:tab pos="256558" algn="l"/>
                <a:tab pos="266535" algn="l"/>
              </a:tabLst>
            </a:pPr>
            <a:r>
              <a:rPr sz="2000" b="1" spc="-56" dirty="0">
                <a:solidFill>
                  <a:srgbClr val="0000C7"/>
                </a:solidFill>
                <a:latin typeface="Arial" pitchFamily="34" charset="0"/>
                <a:cs typeface="Arial" pitchFamily="34" charset="0"/>
              </a:rPr>
              <a:t>Initiale </a:t>
            </a:r>
            <a:r>
              <a:rPr sz="2000" b="1" spc="-34" dirty="0">
                <a:solidFill>
                  <a:srgbClr val="0000C7"/>
                </a:solidFill>
                <a:latin typeface="Arial" pitchFamily="34" charset="0"/>
                <a:cs typeface="Arial" pitchFamily="34" charset="0"/>
              </a:rPr>
              <a:t>et </a:t>
            </a:r>
            <a:r>
              <a:rPr sz="2000" b="1" spc="-71" dirty="0">
                <a:solidFill>
                  <a:srgbClr val="0000C7"/>
                </a:solidFill>
                <a:latin typeface="Arial" pitchFamily="34" charset="0"/>
                <a:cs typeface="Arial" pitchFamily="34" charset="0"/>
              </a:rPr>
              <a:t>finale </a:t>
            </a:r>
            <a:r>
              <a:rPr sz="2000" spc="-49" dirty="0">
                <a:latin typeface="Arial" pitchFamily="34" charset="0"/>
                <a:cs typeface="Arial" pitchFamily="34" charset="0"/>
              </a:rPr>
              <a:t>peuvent </a:t>
            </a:r>
            <a:r>
              <a:rPr sz="2000" spc="-26" dirty="0">
                <a:latin typeface="Arial" pitchFamily="34" charset="0"/>
                <a:cs typeface="Arial" pitchFamily="34" charset="0"/>
              </a:rPr>
              <a:t>être </a:t>
            </a:r>
            <a:r>
              <a:rPr sz="2000" spc="-101" dirty="0">
                <a:latin typeface="Arial" pitchFamily="34" charset="0"/>
                <a:cs typeface="Arial" pitchFamily="34" charset="0"/>
              </a:rPr>
              <a:t>des </a:t>
            </a:r>
            <a:r>
              <a:rPr sz="2000" b="1" spc="-105" dirty="0">
                <a:latin typeface="Arial" pitchFamily="34" charset="0"/>
                <a:cs typeface="Arial" pitchFamily="34" charset="0"/>
              </a:rPr>
              <a:t>valeurs</a:t>
            </a:r>
            <a:r>
              <a:rPr sz="2000" spc="-105" dirty="0">
                <a:latin typeface="Arial" pitchFamily="34" charset="0"/>
                <a:cs typeface="Arial" pitchFamily="34" charset="0"/>
              </a:rPr>
              <a:t>, </a:t>
            </a:r>
            <a:r>
              <a:rPr sz="2000" spc="-101" dirty="0">
                <a:latin typeface="Arial" pitchFamily="34" charset="0"/>
                <a:cs typeface="Arial" pitchFamily="34" charset="0"/>
              </a:rPr>
              <a:t>des </a:t>
            </a:r>
            <a:r>
              <a:rPr sz="2000" b="1" spc="-101" dirty="0">
                <a:latin typeface="Arial" pitchFamily="34" charset="0"/>
                <a:cs typeface="Arial" pitchFamily="34" charset="0"/>
              </a:rPr>
              <a:t>variables </a:t>
            </a:r>
            <a:r>
              <a:rPr sz="2000" spc="-52" dirty="0">
                <a:latin typeface="Arial" pitchFamily="34" charset="0"/>
                <a:cs typeface="Arial" pitchFamily="34" charset="0"/>
              </a:rPr>
              <a:t>définies </a:t>
            </a:r>
            <a:r>
              <a:rPr sz="2000" spc="-67" dirty="0">
                <a:latin typeface="Arial" pitchFamily="34" charset="0"/>
                <a:cs typeface="Arial" pitchFamily="34" charset="0"/>
              </a:rPr>
              <a:t>avant</a:t>
            </a:r>
            <a:r>
              <a:rPr sz="2000" spc="-161" dirty="0">
                <a:latin typeface="Arial" pitchFamily="34" charset="0"/>
                <a:cs typeface="Arial" pitchFamily="34" charset="0"/>
              </a:rPr>
              <a:t> </a:t>
            </a:r>
            <a:r>
              <a:rPr sz="2000" spc="-37" dirty="0">
                <a:latin typeface="Arial" pitchFamily="34" charset="0"/>
                <a:cs typeface="Arial" pitchFamily="34" charset="0"/>
              </a:rPr>
              <a:t>le</a:t>
            </a:r>
            <a:endParaRPr sz="2000" dirty="0">
              <a:latin typeface="Arial" pitchFamily="34" charset="0"/>
              <a:cs typeface="Arial" pitchFamily="34" charset="0"/>
            </a:endParaRPr>
          </a:p>
          <a:p>
            <a:pPr marR="131605" algn="just">
              <a:spcBef>
                <a:spcPts val="4"/>
              </a:spcBef>
            </a:pPr>
            <a:r>
              <a:rPr sz="2000" spc="-30" dirty="0">
                <a:latin typeface="Arial" pitchFamily="34" charset="0"/>
                <a:cs typeface="Arial" pitchFamily="34" charset="0"/>
              </a:rPr>
              <a:t>début </a:t>
            </a:r>
            <a:r>
              <a:rPr sz="2000" spc="-67" dirty="0">
                <a:latin typeface="Arial" pitchFamily="34" charset="0"/>
                <a:cs typeface="Arial" pitchFamily="34" charset="0"/>
              </a:rPr>
              <a:t>de </a:t>
            </a:r>
            <a:r>
              <a:rPr sz="2000" spc="-52" dirty="0">
                <a:latin typeface="Arial" pitchFamily="34" charset="0"/>
                <a:cs typeface="Arial" pitchFamily="34" charset="0"/>
              </a:rPr>
              <a:t>la </a:t>
            </a:r>
            <a:r>
              <a:rPr sz="2000" spc="-56" dirty="0">
                <a:latin typeface="Arial" pitchFamily="34" charset="0"/>
                <a:cs typeface="Arial" pitchFamily="34" charset="0"/>
              </a:rPr>
              <a:t>boucle </a:t>
            </a:r>
            <a:r>
              <a:rPr sz="2000" spc="-45" dirty="0">
                <a:latin typeface="Arial" pitchFamily="34" charset="0"/>
                <a:cs typeface="Arial" pitchFamily="34" charset="0"/>
              </a:rPr>
              <a:t>ou </a:t>
            </a:r>
            <a:r>
              <a:rPr sz="2000" spc="-101" dirty="0">
                <a:latin typeface="Arial" pitchFamily="34" charset="0"/>
                <a:cs typeface="Arial" pitchFamily="34" charset="0"/>
              </a:rPr>
              <a:t>des </a:t>
            </a:r>
            <a:r>
              <a:rPr sz="2000" b="1" spc="-138" dirty="0">
                <a:latin typeface="Arial" pitchFamily="34" charset="0"/>
                <a:cs typeface="Arial" pitchFamily="34" charset="0"/>
              </a:rPr>
              <a:t>expressions </a:t>
            </a:r>
            <a:r>
              <a:rPr sz="2000" spc="-67" dirty="0">
                <a:latin typeface="Arial" pitchFamily="34" charset="0"/>
                <a:cs typeface="Arial" pitchFamily="34" charset="0"/>
              </a:rPr>
              <a:t>de </a:t>
            </a:r>
            <a:r>
              <a:rPr sz="2000" spc="-71" dirty="0">
                <a:latin typeface="Arial" pitchFamily="34" charset="0"/>
                <a:cs typeface="Arial" pitchFamily="34" charset="0"/>
              </a:rPr>
              <a:t>même </a:t>
            </a:r>
            <a:r>
              <a:rPr sz="2000" spc="-30" dirty="0">
                <a:latin typeface="Arial" pitchFamily="34" charset="0"/>
                <a:cs typeface="Arial" pitchFamily="34" charset="0"/>
              </a:rPr>
              <a:t>type </a:t>
            </a:r>
            <a:r>
              <a:rPr sz="2000" spc="-64" dirty="0">
                <a:latin typeface="Arial" pitchFamily="34" charset="0"/>
                <a:cs typeface="Arial" pitchFamily="34" charset="0"/>
              </a:rPr>
              <a:t>que </a:t>
            </a:r>
            <a:r>
              <a:rPr sz="2000" b="1" spc="-101" dirty="0">
                <a:solidFill>
                  <a:srgbClr val="0000C7"/>
                </a:solidFill>
                <a:latin typeface="Arial" pitchFamily="34" charset="0"/>
                <a:cs typeface="Arial" pitchFamily="34" charset="0"/>
              </a:rPr>
              <a:t>compteur</a:t>
            </a:r>
            <a:r>
              <a:rPr sz="2000" b="1" spc="-262" dirty="0">
                <a:solidFill>
                  <a:srgbClr val="0000C7"/>
                </a:solidFill>
                <a:latin typeface="Arial" pitchFamily="34" charset="0"/>
                <a:cs typeface="Arial" pitchFamily="34" charset="0"/>
              </a:rPr>
              <a:t> </a:t>
            </a:r>
            <a:r>
              <a:rPr sz="2000" spc="-37" dirty="0">
                <a:latin typeface="Arial" pitchFamily="34" charset="0"/>
                <a:cs typeface="Arial" pitchFamily="34" charset="0"/>
              </a:rPr>
              <a:t>.</a:t>
            </a:r>
            <a:endParaRPr sz="2000" dirty="0">
              <a:latin typeface="Arial" pitchFamily="34" charset="0"/>
              <a:cs typeface="Arial" pitchFamily="34" charset="0"/>
            </a:endParaRPr>
          </a:p>
        </p:txBody>
      </p:sp>
      <p:sp>
        <p:nvSpPr>
          <p:cNvPr id="6" name="object 24">
            <a:extLst>
              <a:ext uri="{FF2B5EF4-FFF2-40B4-BE49-F238E27FC236}">
                <a16:creationId xmlns:a16="http://schemas.microsoft.com/office/drawing/2014/main" id="{4F61F85B-871C-475B-AA77-737C35AAA622}"/>
              </a:ext>
            </a:extLst>
          </p:cNvPr>
          <p:cNvSpPr txBox="1">
            <a:spLocks noGrp="1"/>
          </p:cNvSpPr>
          <p:nvPr>
            <p:ph type="title"/>
          </p:nvPr>
        </p:nvSpPr>
        <p:spPr>
          <a:xfrm>
            <a:off x="1259632" y="44624"/>
            <a:ext cx="7847856" cy="412654"/>
          </a:xfrm>
          <a:prstGeom prst="rect">
            <a:avLst/>
          </a:prstGeom>
          <a:solidFill>
            <a:schemeClr val="bg1"/>
          </a:solidFill>
        </p:spPr>
        <p:txBody>
          <a:bodyPr vert="horz" wrap="square" lIns="0" tIns="9502" rIns="0" bIns="0" rtlCol="0">
            <a:spAutoFit/>
          </a:bodyPr>
          <a:lstStyle/>
          <a:p>
            <a:pPr marL="9502">
              <a:spcBef>
                <a:spcPts val="75"/>
              </a:spcBef>
            </a:pPr>
            <a:r>
              <a:rPr dirty="0"/>
              <a:t>La boucle</a:t>
            </a:r>
            <a:r>
              <a:rPr spc="-108" dirty="0"/>
              <a:t> </a:t>
            </a:r>
            <a:r>
              <a:rPr dirty="0"/>
              <a:t>pour</a:t>
            </a:r>
          </a:p>
        </p:txBody>
      </p:sp>
      <p:sp>
        <p:nvSpPr>
          <p:cNvPr id="3" name="Slide Number Placeholder 2">
            <a:extLst>
              <a:ext uri="{FF2B5EF4-FFF2-40B4-BE49-F238E27FC236}">
                <a16:creationId xmlns:a16="http://schemas.microsoft.com/office/drawing/2014/main" id="{14E2BE31-167E-4CF2-B407-87F89F75330B}"/>
              </a:ext>
            </a:extLst>
          </p:cNvPr>
          <p:cNvSpPr>
            <a:spLocks noGrp="1"/>
          </p:cNvSpPr>
          <p:nvPr>
            <p:ph type="sldNum" sz="quarter" idx="12"/>
          </p:nvPr>
        </p:nvSpPr>
        <p:spPr/>
        <p:txBody>
          <a:bodyPr/>
          <a:lstStyle/>
          <a:p>
            <a:fld id="{5744759D-0EFF-4FB2-9CCE-04E00944F0FE}" type="slidenum">
              <a:rPr lang="en-US" smtClean="0"/>
              <a:pPr/>
              <a:t>110</a:t>
            </a:fld>
            <a:endParaRPr lang="en-US"/>
          </a:p>
        </p:txBody>
      </p:sp>
    </p:spTree>
    <p:extLst>
      <p:ext uri="{BB962C8B-B14F-4D97-AF65-F5344CB8AC3E}">
        <p14:creationId xmlns:p14="http://schemas.microsoft.com/office/powerpoint/2010/main" val="35481736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2828" y="980728"/>
            <a:ext cx="6915556" cy="5396164"/>
          </a:xfrm>
          <a:prstGeom prst="rect">
            <a:avLst/>
          </a:prstGeom>
        </p:spPr>
        <p:txBody>
          <a:bodyPr vert="horz" wrap="square" lIns="0" tIns="9977" rIns="0" bIns="0" rtlCol="0">
            <a:spAutoFit/>
          </a:bodyPr>
          <a:lstStyle/>
          <a:p>
            <a:pPr marL="349204" indent="-340176">
              <a:spcBef>
                <a:spcPts val="79"/>
              </a:spcBef>
              <a:buAutoNum type="arabicParenR"/>
              <a:tabLst>
                <a:tab pos="349204" algn="l"/>
                <a:tab pos="349678" algn="l"/>
              </a:tabLst>
            </a:pPr>
            <a:r>
              <a:rPr sz="2000" spc="-161" dirty="0">
                <a:latin typeface="Gill Sans MT" panose="020B0502020104020203" pitchFamily="34" charset="0"/>
                <a:cs typeface="Arial"/>
              </a:rPr>
              <a:t>La </a:t>
            </a:r>
            <a:r>
              <a:rPr sz="2000" spc="-52" dirty="0">
                <a:latin typeface="Gill Sans MT" panose="020B0502020104020203" pitchFamily="34" charset="0"/>
                <a:cs typeface="Arial"/>
              </a:rPr>
              <a:t>valeur </a:t>
            </a:r>
            <a:r>
              <a:rPr sz="2000" spc="-15" dirty="0">
                <a:latin typeface="Gill Sans MT" panose="020B0502020104020203" pitchFamily="34" charset="0"/>
                <a:cs typeface="Arial"/>
              </a:rPr>
              <a:t>initiale </a:t>
            </a:r>
            <a:r>
              <a:rPr sz="2000" spc="-64" dirty="0">
                <a:latin typeface="Gill Sans MT" panose="020B0502020104020203" pitchFamily="34" charset="0"/>
                <a:cs typeface="Arial"/>
              </a:rPr>
              <a:t>est </a:t>
            </a:r>
            <a:r>
              <a:rPr sz="2000" spc="-52" dirty="0">
                <a:latin typeface="Gill Sans MT" panose="020B0502020104020203" pitchFamily="34" charset="0"/>
                <a:cs typeface="Arial"/>
              </a:rPr>
              <a:t>affectée </a:t>
            </a:r>
            <a:r>
              <a:rPr sz="2000" spc="-116" dirty="0">
                <a:latin typeface="Gill Sans MT" panose="020B0502020104020203" pitchFamily="34" charset="0"/>
                <a:cs typeface="Arial"/>
              </a:rPr>
              <a:t>à </a:t>
            </a:r>
            <a:r>
              <a:rPr sz="2000" spc="-52" dirty="0">
                <a:latin typeface="Gill Sans MT" panose="020B0502020104020203" pitchFamily="34" charset="0"/>
                <a:cs typeface="Arial"/>
              </a:rPr>
              <a:t>la variable</a:t>
            </a:r>
            <a:r>
              <a:rPr sz="2000" spc="-85" dirty="0">
                <a:latin typeface="Gill Sans MT" panose="020B0502020104020203" pitchFamily="34" charset="0"/>
                <a:cs typeface="Arial"/>
              </a:rPr>
              <a:t> </a:t>
            </a:r>
            <a:r>
              <a:rPr sz="2000" b="1" spc="-94" dirty="0">
                <a:solidFill>
                  <a:srgbClr val="0000C7"/>
                </a:solidFill>
                <a:latin typeface="Gill Sans MT" panose="020B0502020104020203" pitchFamily="34" charset="0"/>
                <a:cs typeface="Arial"/>
              </a:rPr>
              <a:t>compteur</a:t>
            </a:r>
            <a:r>
              <a:rPr sz="2000" spc="-94" dirty="0">
                <a:latin typeface="Gill Sans MT" panose="020B0502020104020203" pitchFamily="34" charset="0"/>
                <a:cs typeface="Arial"/>
              </a:rPr>
              <a:t>.</a:t>
            </a:r>
            <a:endParaRPr sz="2000" dirty="0">
              <a:latin typeface="Gill Sans MT" panose="020B0502020104020203" pitchFamily="34" charset="0"/>
              <a:cs typeface="Arial"/>
            </a:endParaRPr>
          </a:p>
          <a:p>
            <a:pPr marL="349204" indent="-340176">
              <a:spcBef>
                <a:spcPts val="1223"/>
              </a:spcBef>
              <a:buAutoNum type="arabicParenR"/>
              <a:tabLst>
                <a:tab pos="349204" algn="l"/>
                <a:tab pos="349678" algn="l"/>
              </a:tabLst>
            </a:pPr>
            <a:r>
              <a:rPr sz="2000" spc="-112" dirty="0">
                <a:latin typeface="Gill Sans MT" panose="020B0502020104020203" pitchFamily="34" charset="0"/>
                <a:cs typeface="Arial"/>
              </a:rPr>
              <a:t>On</a:t>
            </a:r>
            <a:r>
              <a:rPr sz="2000" spc="-101" dirty="0">
                <a:latin typeface="Gill Sans MT" panose="020B0502020104020203" pitchFamily="34" charset="0"/>
                <a:cs typeface="Arial"/>
              </a:rPr>
              <a:t> </a:t>
            </a:r>
            <a:r>
              <a:rPr sz="2000" spc="-67" dirty="0">
                <a:latin typeface="Gill Sans MT" panose="020B0502020104020203" pitchFamily="34" charset="0"/>
                <a:cs typeface="Arial"/>
              </a:rPr>
              <a:t>compare</a:t>
            </a:r>
            <a:r>
              <a:rPr sz="2000" spc="-85" dirty="0">
                <a:latin typeface="Gill Sans MT" panose="020B0502020104020203" pitchFamily="34" charset="0"/>
                <a:cs typeface="Arial"/>
              </a:rPr>
              <a:t> </a:t>
            </a:r>
            <a:r>
              <a:rPr sz="2000" spc="-52" dirty="0">
                <a:latin typeface="Gill Sans MT" panose="020B0502020104020203" pitchFamily="34" charset="0"/>
                <a:cs typeface="Arial"/>
              </a:rPr>
              <a:t>la</a:t>
            </a:r>
            <a:r>
              <a:rPr sz="2000" spc="-71" dirty="0">
                <a:latin typeface="Gill Sans MT" panose="020B0502020104020203" pitchFamily="34" charset="0"/>
                <a:cs typeface="Arial"/>
              </a:rPr>
              <a:t> </a:t>
            </a:r>
            <a:r>
              <a:rPr sz="2000" spc="-52" dirty="0">
                <a:latin typeface="Gill Sans MT" panose="020B0502020104020203" pitchFamily="34" charset="0"/>
                <a:cs typeface="Arial"/>
              </a:rPr>
              <a:t>valeur</a:t>
            </a:r>
            <a:r>
              <a:rPr sz="2000" spc="-79" dirty="0">
                <a:latin typeface="Gill Sans MT" panose="020B0502020104020203" pitchFamily="34" charset="0"/>
                <a:cs typeface="Arial"/>
              </a:rPr>
              <a:t> </a:t>
            </a:r>
            <a:r>
              <a:rPr sz="2000" spc="-45" dirty="0">
                <a:latin typeface="Gill Sans MT" panose="020B0502020104020203" pitchFamily="34" charset="0"/>
                <a:cs typeface="Arial"/>
              </a:rPr>
              <a:t>du</a:t>
            </a:r>
            <a:r>
              <a:rPr sz="2000" spc="-97" dirty="0">
                <a:latin typeface="Gill Sans MT" panose="020B0502020104020203" pitchFamily="34" charset="0"/>
                <a:cs typeface="Arial"/>
              </a:rPr>
              <a:t> </a:t>
            </a:r>
            <a:r>
              <a:rPr sz="2000" spc="-41" dirty="0">
                <a:latin typeface="Gill Sans MT" panose="020B0502020104020203" pitchFamily="34" charset="0"/>
                <a:cs typeface="Arial"/>
              </a:rPr>
              <a:t>compteur</a:t>
            </a:r>
            <a:r>
              <a:rPr sz="2000" spc="-85" dirty="0">
                <a:latin typeface="Gill Sans MT" panose="020B0502020104020203" pitchFamily="34" charset="0"/>
                <a:cs typeface="Arial"/>
              </a:rPr>
              <a:t> </a:t>
            </a:r>
            <a:r>
              <a:rPr sz="2000" spc="-7" dirty="0">
                <a:latin typeface="Gill Sans MT" panose="020B0502020104020203" pitchFamily="34" charset="0"/>
                <a:cs typeface="Arial"/>
              </a:rPr>
              <a:t>et</a:t>
            </a:r>
            <a:r>
              <a:rPr sz="2000" spc="-79" dirty="0">
                <a:latin typeface="Gill Sans MT" panose="020B0502020104020203" pitchFamily="34" charset="0"/>
                <a:cs typeface="Arial"/>
              </a:rPr>
              <a:t> </a:t>
            </a:r>
            <a:r>
              <a:rPr sz="2000" spc="-52" dirty="0">
                <a:latin typeface="Gill Sans MT" panose="020B0502020104020203" pitchFamily="34" charset="0"/>
                <a:cs typeface="Arial"/>
              </a:rPr>
              <a:t>la</a:t>
            </a:r>
            <a:r>
              <a:rPr sz="2000" spc="-67" dirty="0">
                <a:latin typeface="Gill Sans MT" panose="020B0502020104020203" pitchFamily="34" charset="0"/>
                <a:cs typeface="Arial"/>
              </a:rPr>
              <a:t> </a:t>
            </a:r>
            <a:r>
              <a:rPr sz="2000" spc="-52" dirty="0">
                <a:latin typeface="Gill Sans MT" panose="020B0502020104020203" pitchFamily="34" charset="0"/>
                <a:cs typeface="Arial"/>
              </a:rPr>
              <a:t>valeur</a:t>
            </a:r>
            <a:r>
              <a:rPr sz="2000" spc="-79" dirty="0">
                <a:latin typeface="Gill Sans MT" panose="020B0502020104020203" pitchFamily="34" charset="0"/>
                <a:cs typeface="Arial"/>
              </a:rPr>
              <a:t> </a:t>
            </a:r>
            <a:r>
              <a:rPr sz="2000" spc="-64" dirty="0">
                <a:latin typeface="Gill Sans MT" panose="020B0502020104020203" pitchFamily="34" charset="0"/>
                <a:cs typeface="Arial"/>
              </a:rPr>
              <a:t>de</a:t>
            </a:r>
            <a:r>
              <a:rPr sz="2000" spc="-90" dirty="0">
                <a:latin typeface="Gill Sans MT" panose="020B0502020104020203" pitchFamily="34" charset="0"/>
                <a:cs typeface="Arial"/>
              </a:rPr>
              <a:t> </a:t>
            </a:r>
            <a:r>
              <a:rPr sz="2000" spc="-34" dirty="0">
                <a:latin typeface="Gill Sans MT" panose="020B0502020104020203" pitchFamily="34" charset="0"/>
                <a:cs typeface="Arial"/>
              </a:rPr>
              <a:t>finale</a:t>
            </a:r>
            <a:r>
              <a:rPr sz="2000" spc="-75" dirty="0">
                <a:latin typeface="Gill Sans MT" panose="020B0502020104020203" pitchFamily="34" charset="0"/>
                <a:cs typeface="Arial"/>
              </a:rPr>
              <a:t> </a:t>
            </a:r>
            <a:r>
              <a:rPr sz="2000" spc="-15" dirty="0">
                <a:latin typeface="Gill Sans MT" panose="020B0502020104020203" pitchFamily="34" charset="0"/>
                <a:cs typeface="Arial"/>
              </a:rPr>
              <a:t>:</a:t>
            </a:r>
            <a:endParaRPr sz="2000" dirty="0">
              <a:latin typeface="Gill Sans MT" panose="020B0502020104020203" pitchFamily="34" charset="0"/>
              <a:cs typeface="Arial"/>
            </a:endParaRPr>
          </a:p>
          <a:p>
            <a:pPr marL="660399" marR="3801" lvl="1" indent="-309294">
              <a:spcBef>
                <a:spcPts val="1220"/>
              </a:spcBef>
              <a:buAutoNum type="alphaLcParenR"/>
              <a:tabLst>
                <a:tab pos="660399" algn="l"/>
                <a:tab pos="660874" algn="l"/>
              </a:tabLst>
            </a:pPr>
            <a:r>
              <a:rPr sz="2000" spc="-138" dirty="0">
                <a:latin typeface="Gill Sans MT" panose="020B0502020104020203" pitchFamily="34" charset="0"/>
                <a:cs typeface="Arial"/>
              </a:rPr>
              <a:t>Si </a:t>
            </a:r>
            <a:r>
              <a:rPr sz="2000" spc="-52" dirty="0">
                <a:latin typeface="Gill Sans MT" panose="020B0502020104020203" pitchFamily="34" charset="0"/>
                <a:cs typeface="Arial"/>
              </a:rPr>
              <a:t>la </a:t>
            </a:r>
            <a:r>
              <a:rPr sz="2000" spc="-49" dirty="0">
                <a:latin typeface="Gill Sans MT" panose="020B0502020104020203" pitchFamily="34" charset="0"/>
                <a:cs typeface="Arial"/>
              </a:rPr>
              <a:t>valeur </a:t>
            </a:r>
            <a:r>
              <a:rPr sz="2000" spc="-45" dirty="0">
                <a:latin typeface="Gill Sans MT" panose="020B0502020104020203" pitchFamily="34" charset="0"/>
                <a:cs typeface="Arial"/>
              </a:rPr>
              <a:t>du </a:t>
            </a:r>
            <a:r>
              <a:rPr sz="2000" b="1" spc="-101" dirty="0">
                <a:solidFill>
                  <a:srgbClr val="0000C7"/>
                </a:solidFill>
                <a:latin typeface="Gill Sans MT" panose="020B0502020104020203" pitchFamily="34" charset="0"/>
                <a:cs typeface="Arial"/>
              </a:rPr>
              <a:t>compteur </a:t>
            </a:r>
            <a:r>
              <a:rPr sz="2000" spc="-56" dirty="0">
                <a:latin typeface="Gill Sans MT" panose="020B0502020104020203" pitchFamily="34" charset="0"/>
                <a:cs typeface="Arial"/>
              </a:rPr>
              <a:t>est </a:t>
            </a:r>
            <a:r>
              <a:rPr sz="2000" b="1" spc="-127" dirty="0">
                <a:latin typeface="Gill Sans MT" panose="020B0502020104020203" pitchFamily="34" charset="0"/>
                <a:cs typeface="Arial"/>
              </a:rPr>
              <a:t>&gt; </a:t>
            </a:r>
            <a:r>
              <a:rPr sz="2000" spc="-105" dirty="0">
                <a:latin typeface="Gill Sans MT" panose="020B0502020104020203" pitchFamily="34" charset="0"/>
                <a:cs typeface="Arial"/>
              </a:rPr>
              <a:t>à </a:t>
            </a:r>
            <a:r>
              <a:rPr sz="2000" spc="-49" dirty="0">
                <a:latin typeface="Gill Sans MT" panose="020B0502020104020203" pitchFamily="34" charset="0"/>
                <a:cs typeface="Arial"/>
              </a:rPr>
              <a:t>la valeur </a:t>
            </a:r>
            <a:r>
              <a:rPr sz="2000" b="1" spc="-71" dirty="0">
                <a:solidFill>
                  <a:srgbClr val="0000C7"/>
                </a:solidFill>
                <a:latin typeface="Gill Sans MT" panose="020B0502020104020203" pitchFamily="34" charset="0"/>
                <a:cs typeface="Arial"/>
              </a:rPr>
              <a:t>finale </a:t>
            </a:r>
            <a:r>
              <a:rPr sz="2000" spc="-85" dirty="0">
                <a:latin typeface="Gill Sans MT" panose="020B0502020104020203" pitchFamily="34" charset="0"/>
                <a:cs typeface="Arial"/>
              </a:rPr>
              <a:t>dans </a:t>
            </a:r>
            <a:r>
              <a:rPr sz="2000" spc="-37" dirty="0">
                <a:latin typeface="Gill Sans MT" panose="020B0502020104020203" pitchFamily="34" charset="0"/>
                <a:cs typeface="Arial"/>
              </a:rPr>
              <a:t>le </a:t>
            </a:r>
            <a:r>
              <a:rPr sz="2000" spc="-123" dirty="0">
                <a:latin typeface="Gill Sans MT" panose="020B0502020104020203" pitchFamily="34" charset="0"/>
                <a:cs typeface="Arial"/>
              </a:rPr>
              <a:t>cas </a:t>
            </a:r>
            <a:r>
              <a:rPr sz="2000" spc="-26" dirty="0">
                <a:latin typeface="Gill Sans MT" panose="020B0502020104020203" pitchFamily="34" charset="0"/>
                <a:cs typeface="Arial"/>
              </a:rPr>
              <a:t>d'un </a:t>
            </a:r>
            <a:r>
              <a:rPr sz="2000" b="1" spc="-146" dirty="0">
                <a:solidFill>
                  <a:srgbClr val="0000C7"/>
                </a:solidFill>
                <a:latin typeface="Gill Sans MT" panose="020B0502020104020203" pitchFamily="34" charset="0"/>
                <a:cs typeface="Arial"/>
              </a:rPr>
              <a:t>pas </a:t>
            </a:r>
            <a:r>
              <a:rPr sz="2000" spc="-19" dirty="0">
                <a:latin typeface="Gill Sans MT" panose="020B0502020104020203" pitchFamily="34" charset="0"/>
                <a:cs typeface="Arial"/>
              </a:rPr>
              <a:t>positif  </a:t>
            </a:r>
            <a:r>
              <a:rPr sz="2000" spc="-45" dirty="0">
                <a:latin typeface="Gill Sans MT" panose="020B0502020104020203" pitchFamily="34" charset="0"/>
                <a:cs typeface="Arial"/>
              </a:rPr>
              <a:t>(ou </a:t>
            </a:r>
            <a:r>
              <a:rPr sz="2000" spc="-71" dirty="0">
                <a:latin typeface="Gill Sans MT" panose="020B0502020104020203" pitchFamily="34" charset="0"/>
                <a:cs typeface="Arial"/>
              </a:rPr>
              <a:t>si </a:t>
            </a:r>
            <a:r>
              <a:rPr sz="2000" b="1" spc="-101" dirty="0">
                <a:solidFill>
                  <a:srgbClr val="0000C7"/>
                </a:solidFill>
                <a:latin typeface="Gill Sans MT" panose="020B0502020104020203" pitchFamily="34" charset="0"/>
                <a:cs typeface="Arial"/>
              </a:rPr>
              <a:t>compteur </a:t>
            </a:r>
            <a:r>
              <a:rPr sz="2000" spc="-56" dirty="0">
                <a:latin typeface="Gill Sans MT" panose="020B0502020104020203" pitchFamily="34" charset="0"/>
                <a:cs typeface="Arial"/>
              </a:rPr>
              <a:t>est </a:t>
            </a:r>
            <a:r>
              <a:rPr sz="2000" b="1" spc="-127" dirty="0">
                <a:latin typeface="Gill Sans MT" panose="020B0502020104020203" pitchFamily="34" charset="0"/>
                <a:cs typeface="Arial"/>
              </a:rPr>
              <a:t>&lt; </a:t>
            </a:r>
            <a:r>
              <a:rPr sz="2000" spc="-105" dirty="0">
                <a:latin typeface="Gill Sans MT" panose="020B0502020104020203" pitchFamily="34" charset="0"/>
                <a:cs typeface="Arial"/>
              </a:rPr>
              <a:t>à </a:t>
            </a:r>
            <a:r>
              <a:rPr sz="2000" b="1" spc="-71" dirty="0">
                <a:solidFill>
                  <a:srgbClr val="0000C7"/>
                </a:solidFill>
                <a:latin typeface="Gill Sans MT" panose="020B0502020104020203" pitchFamily="34" charset="0"/>
                <a:cs typeface="Arial"/>
              </a:rPr>
              <a:t>finale </a:t>
            </a:r>
            <a:r>
              <a:rPr sz="2000" spc="-30" dirty="0">
                <a:latin typeface="Gill Sans MT" panose="020B0502020104020203" pitchFamily="34" charset="0"/>
                <a:cs typeface="Arial"/>
              </a:rPr>
              <a:t>pour </a:t>
            </a:r>
            <a:r>
              <a:rPr sz="2000" spc="-45" dirty="0">
                <a:latin typeface="Gill Sans MT" panose="020B0502020104020203" pitchFamily="34" charset="0"/>
                <a:cs typeface="Arial"/>
              </a:rPr>
              <a:t>un </a:t>
            </a:r>
            <a:r>
              <a:rPr sz="2000" b="1" spc="-146" dirty="0">
                <a:solidFill>
                  <a:srgbClr val="0000C7"/>
                </a:solidFill>
                <a:latin typeface="Gill Sans MT" panose="020B0502020104020203" pitchFamily="34" charset="0"/>
                <a:cs typeface="Arial"/>
              </a:rPr>
              <a:t>pas </a:t>
            </a:r>
            <a:r>
              <a:rPr sz="2000" spc="-37" dirty="0">
                <a:latin typeface="Gill Sans MT" panose="020B0502020104020203" pitchFamily="34" charset="0"/>
                <a:cs typeface="Arial"/>
              </a:rPr>
              <a:t>négatif), </a:t>
            </a:r>
            <a:r>
              <a:rPr sz="2000" spc="-45" dirty="0">
                <a:latin typeface="Gill Sans MT" panose="020B0502020104020203" pitchFamily="34" charset="0"/>
                <a:cs typeface="Arial"/>
              </a:rPr>
              <a:t>on </a:t>
            </a:r>
            <a:r>
              <a:rPr sz="2000" spc="-26" dirty="0">
                <a:latin typeface="Gill Sans MT" panose="020B0502020104020203" pitchFamily="34" charset="0"/>
                <a:cs typeface="Arial"/>
              </a:rPr>
              <a:t>sort </a:t>
            </a:r>
            <a:r>
              <a:rPr sz="2000" spc="-64" dirty="0">
                <a:latin typeface="Gill Sans MT" panose="020B0502020104020203" pitchFamily="34" charset="0"/>
                <a:cs typeface="Arial"/>
              </a:rPr>
              <a:t>de </a:t>
            </a:r>
            <a:r>
              <a:rPr sz="2000" spc="-52" dirty="0">
                <a:latin typeface="Gill Sans MT" panose="020B0502020104020203" pitchFamily="34" charset="0"/>
                <a:cs typeface="Arial"/>
              </a:rPr>
              <a:t>la boucle </a:t>
            </a:r>
            <a:r>
              <a:rPr sz="2000" spc="-7" dirty="0">
                <a:latin typeface="Gill Sans MT" panose="020B0502020104020203" pitchFamily="34" charset="0"/>
                <a:cs typeface="Arial"/>
              </a:rPr>
              <a:t>et  </a:t>
            </a:r>
            <a:r>
              <a:rPr sz="2000" spc="-45" dirty="0">
                <a:latin typeface="Gill Sans MT" panose="020B0502020104020203" pitchFamily="34" charset="0"/>
                <a:cs typeface="Arial"/>
              </a:rPr>
              <a:t>on </a:t>
            </a:r>
            <a:r>
              <a:rPr sz="2000" spc="-37" dirty="0">
                <a:latin typeface="Gill Sans MT" panose="020B0502020104020203" pitchFamily="34" charset="0"/>
                <a:cs typeface="Arial"/>
              </a:rPr>
              <a:t>continue </a:t>
            </a:r>
            <a:r>
              <a:rPr sz="2000" spc="-97" dirty="0">
                <a:latin typeface="Gill Sans MT" panose="020B0502020104020203" pitchFamily="34" charset="0"/>
                <a:cs typeface="Arial"/>
              </a:rPr>
              <a:t>avec </a:t>
            </a:r>
            <a:r>
              <a:rPr sz="2000" spc="-19" dirty="0">
                <a:latin typeface="Gill Sans MT" panose="020B0502020104020203" pitchFamily="34" charset="0"/>
                <a:cs typeface="Arial"/>
              </a:rPr>
              <a:t>l'instruction </a:t>
            </a:r>
            <a:r>
              <a:rPr sz="2000" spc="-26" dirty="0">
                <a:latin typeface="Gill Sans MT" panose="020B0502020104020203" pitchFamily="34" charset="0"/>
                <a:cs typeface="Arial"/>
              </a:rPr>
              <a:t>qui </a:t>
            </a:r>
            <a:r>
              <a:rPr sz="2000" spc="-30" dirty="0">
                <a:latin typeface="Gill Sans MT" panose="020B0502020104020203" pitchFamily="34" charset="0"/>
                <a:cs typeface="Arial"/>
              </a:rPr>
              <a:t>suit</a:t>
            </a:r>
            <a:r>
              <a:rPr sz="2000" spc="-123" dirty="0">
                <a:latin typeface="Gill Sans MT" panose="020B0502020104020203" pitchFamily="34" charset="0"/>
                <a:cs typeface="Arial"/>
              </a:rPr>
              <a:t> </a:t>
            </a:r>
            <a:r>
              <a:rPr sz="2000" b="1" spc="-116" dirty="0">
                <a:solidFill>
                  <a:srgbClr val="0000C7"/>
                </a:solidFill>
                <a:latin typeface="Gill Sans MT" panose="020B0502020104020203" pitchFamily="34" charset="0"/>
                <a:cs typeface="Arial"/>
              </a:rPr>
              <a:t>FinPour</a:t>
            </a:r>
            <a:r>
              <a:rPr sz="2000" spc="-116" dirty="0">
                <a:latin typeface="Gill Sans MT" panose="020B0502020104020203" pitchFamily="34" charset="0"/>
                <a:cs typeface="Arial"/>
              </a:rPr>
              <a:t>.</a:t>
            </a:r>
            <a:endParaRPr sz="2000" dirty="0">
              <a:latin typeface="Gill Sans MT" panose="020B0502020104020203" pitchFamily="34" charset="0"/>
              <a:cs typeface="Arial"/>
            </a:endParaRPr>
          </a:p>
          <a:p>
            <a:pPr marL="660399" lvl="1" indent="-309294">
              <a:spcBef>
                <a:spcPts val="1223"/>
              </a:spcBef>
              <a:buAutoNum type="alphaLcParenR"/>
              <a:tabLst>
                <a:tab pos="660399" algn="l"/>
                <a:tab pos="660874" algn="l"/>
              </a:tabLst>
            </a:pPr>
            <a:r>
              <a:rPr sz="2000" spc="-138" dirty="0">
                <a:latin typeface="Gill Sans MT" panose="020B0502020104020203" pitchFamily="34" charset="0"/>
                <a:cs typeface="Arial"/>
              </a:rPr>
              <a:t>Si </a:t>
            </a:r>
            <a:r>
              <a:rPr sz="2000" b="1" spc="-101" dirty="0">
                <a:solidFill>
                  <a:srgbClr val="0000C7"/>
                </a:solidFill>
                <a:latin typeface="Gill Sans MT" panose="020B0502020104020203" pitchFamily="34" charset="0"/>
                <a:cs typeface="Arial"/>
              </a:rPr>
              <a:t>compteur </a:t>
            </a:r>
            <a:r>
              <a:rPr sz="2000" spc="-56" dirty="0">
                <a:latin typeface="Gill Sans MT" panose="020B0502020104020203" pitchFamily="34" charset="0"/>
                <a:cs typeface="Arial"/>
              </a:rPr>
              <a:t>est </a:t>
            </a:r>
            <a:r>
              <a:rPr sz="2000" b="1" spc="-131" dirty="0">
                <a:latin typeface="Gill Sans MT" panose="020B0502020104020203" pitchFamily="34" charset="0"/>
                <a:cs typeface="Arial"/>
              </a:rPr>
              <a:t>&lt;= </a:t>
            </a:r>
            <a:r>
              <a:rPr sz="2000" spc="-105" dirty="0">
                <a:latin typeface="Gill Sans MT" panose="020B0502020104020203" pitchFamily="34" charset="0"/>
                <a:cs typeface="Arial"/>
              </a:rPr>
              <a:t>à </a:t>
            </a:r>
            <a:r>
              <a:rPr sz="2000" b="1" spc="-71" dirty="0">
                <a:solidFill>
                  <a:srgbClr val="0000C7"/>
                </a:solidFill>
                <a:latin typeface="Gill Sans MT" panose="020B0502020104020203" pitchFamily="34" charset="0"/>
                <a:cs typeface="Arial"/>
              </a:rPr>
              <a:t>finale </a:t>
            </a:r>
            <a:r>
              <a:rPr sz="2000" spc="-85" dirty="0">
                <a:latin typeface="Gill Sans MT" panose="020B0502020104020203" pitchFamily="34" charset="0"/>
                <a:cs typeface="Arial"/>
              </a:rPr>
              <a:t>dans </a:t>
            </a:r>
            <a:r>
              <a:rPr sz="2000" spc="-37" dirty="0">
                <a:latin typeface="Gill Sans MT" panose="020B0502020104020203" pitchFamily="34" charset="0"/>
                <a:cs typeface="Arial"/>
              </a:rPr>
              <a:t>le </a:t>
            </a:r>
            <a:r>
              <a:rPr sz="2000" spc="-123" dirty="0">
                <a:latin typeface="Gill Sans MT" panose="020B0502020104020203" pitchFamily="34" charset="0"/>
                <a:cs typeface="Arial"/>
              </a:rPr>
              <a:t>cas </a:t>
            </a:r>
            <a:r>
              <a:rPr sz="2000" spc="-26" dirty="0">
                <a:latin typeface="Gill Sans MT" panose="020B0502020104020203" pitchFamily="34" charset="0"/>
                <a:cs typeface="Arial"/>
              </a:rPr>
              <a:t>d'un </a:t>
            </a:r>
            <a:r>
              <a:rPr sz="2000" b="1" spc="-146" dirty="0">
                <a:solidFill>
                  <a:srgbClr val="0000C7"/>
                </a:solidFill>
                <a:latin typeface="Gill Sans MT" panose="020B0502020104020203" pitchFamily="34" charset="0"/>
                <a:cs typeface="Arial"/>
              </a:rPr>
              <a:t>pas </a:t>
            </a:r>
            <a:r>
              <a:rPr sz="2000" spc="-19" dirty="0">
                <a:latin typeface="Gill Sans MT" panose="020B0502020104020203" pitchFamily="34" charset="0"/>
                <a:cs typeface="Arial"/>
              </a:rPr>
              <a:t>positif </a:t>
            </a:r>
            <a:r>
              <a:rPr sz="2000" spc="-45" dirty="0">
                <a:latin typeface="Gill Sans MT" panose="020B0502020104020203" pitchFamily="34" charset="0"/>
                <a:cs typeface="Arial"/>
              </a:rPr>
              <a:t>(ou </a:t>
            </a:r>
            <a:r>
              <a:rPr sz="2000" spc="-71" dirty="0">
                <a:latin typeface="Gill Sans MT" panose="020B0502020104020203" pitchFamily="34" charset="0"/>
                <a:cs typeface="Arial"/>
              </a:rPr>
              <a:t>si </a:t>
            </a:r>
            <a:r>
              <a:rPr sz="2000" spc="-41" dirty="0" err="1">
                <a:latin typeface="Gill Sans MT" panose="020B0502020104020203" pitchFamily="34" charset="0"/>
                <a:cs typeface="Arial"/>
              </a:rPr>
              <a:t>compteur</a:t>
            </a:r>
            <a:r>
              <a:rPr sz="2000" spc="176" dirty="0">
                <a:latin typeface="Gill Sans MT" panose="020B0502020104020203" pitchFamily="34" charset="0"/>
                <a:cs typeface="Arial"/>
              </a:rPr>
              <a:t> </a:t>
            </a:r>
            <a:r>
              <a:rPr sz="2000" spc="-56" dirty="0" err="1">
                <a:latin typeface="Gill Sans MT" panose="020B0502020104020203" pitchFamily="34" charset="0"/>
                <a:cs typeface="Arial"/>
              </a:rPr>
              <a:t>est</a:t>
            </a:r>
            <a:r>
              <a:rPr lang="fr-FR" sz="2000" spc="-56" dirty="0">
                <a:latin typeface="Gill Sans MT" panose="020B0502020104020203" pitchFamily="34" charset="0"/>
                <a:cs typeface="Arial"/>
              </a:rPr>
              <a:t> </a:t>
            </a:r>
            <a:r>
              <a:rPr sz="2000" b="1" spc="-131" dirty="0">
                <a:latin typeface="Gill Sans MT" panose="020B0502020104020203" pitchFamily="34" charset="0"/>
                <a:cs typeface="Arial"/>
              </a:rPr>
              <a:t>&gt;= </a:t>
            </a:r>
            <a:r>
              <a:rPr sz="2000" spc="-105" dirty="0">
                <a:latin typeface="Gill Sans MT" panose="020B0502020104020203" pitchFamily="34" charset="0"/>
                <a:cs typeface="Arial"/>
              </a:rPr>
              <a:t>à </a:t>
            </a:r>
            <a:r>
              <a:rPr sz="2000" b="1" spc="-71" dirty="0">
                <a:solidFill>
                  <a:srgbClr val="0000C7"/>
                </a:solidFill>
                <a:latin typeface="Gill Sans MT" panose="020B0502020104020203" pitchFamily="34" charset="0"/>
                <a:cs typeface="Arial"/>
              </a:rPr>
              <a:t>finale </a:t>
            </a:r>
            <a:r>
              <a:rPr sz="2000" spc="-30" dirty="0">
                <a:latin typeface="Gill Sans MT" panose="020B0502020104020203" pitchFamily="34" charset="0"/>
                <a:cs typeface="Arial"/>
              </a:rPr>
              <a:t>pour </a:t>
            </a:r>
            <a:r>
              <a:rPr sz="2000" spc="-45" dirty="0">
                <a:latin typeface="Gill Sans MT" panose="020B0502020104020203" pitchFamily="34" charset="0"/>
                <a:cs typeface="Arial"/>
              </a:rPr>
              <a:t>un </a:t>
            </a:r>
            <a:r>
              <a:rPr sz="2000" b="1" spc="-146" dirty="0">
                <a:solidFill>
                  <a:srgbClr val="0000C7"/>
                </a:solidFill>
                <a:latin typeface="Gill Sans MT" panose="020B0502020104020203" pitchFamily="34" charset="0"/>
                <a:cs typeface="Arial"/>
              </a:rPr>
              <a:t>pas </a:t>
            </a:r>
            <a:r>
              <a:rPr sz="2000" spc="-37" dirty="0">
                <a:latin typeface="Gill Sans MT" panose="020B0502020104020203" pitchFamily="34" charset="0"/>
                <a:cs typeface="Arial"/>
              </a:rPr>
              <a:t>négatif), instructions </a:t>
            </a:r>
            <a:r>
              <a:rPr sz="2000" spc="-41" dirty="0">
                <a:latin typeface="Gill Sans MT" panose="020B0502020104020203" pitchFamily="34" charset="0"/>
                <a:cs typeface="Arial"/>
              </a:rPr>
              <a:t>seront</a:t>
            </a:r>
            <a:r>
              <a:rPr sz="2000" spc="-11" dirty="0">
                <a:latin typeface="Gill Sans MT" panose="020B0502020104020203" pitchFamily="34" charset="0"/>
                <a:cs typeface="Arial"/>
              </a:rPr>
              <a:t> </a:t>
            </a:r>
            <a:r>
              <a:rPr sz="2000" spc="-75" dirty="0">
                <a:latin typeface="Gill Sans MT" panose="020B0502020104020203" pitchFamily="34" charset="0"/>
                <a:cs typeface="Arial"/>
              </a:rPr>
              <a:t>exécutées.</a:t>
            </a:r>
            <a:endParaRPr sz="2000" dirty="0">
              <a:latin typeface="Gill Sans MT" panose="020B0502020104020203" pitchFamily="34" charset="0"/>
              <a:cs typeface="Arial"/>
            </a:endParaRPr>
          </a:p>
          <a:p>
            <a:pPr marL="972069" lvl="2" indent="-278413">
              <a:spcBef>
                <a:spcPts val="1220"/>
              </a:spcBef>
              <a:buAutoNum type="romanLcPeriod"/>
              <a:tabLst>
                <a:tab pos="971594" algn="l"/>
                <a:tab pos="972069" algn="l"/>
              </a:tabLst>
            </a:pPr>
            <a:r>
              <a:rPr sz="2000" spc="-67" dirty="0">
                <a:latin typeface="Gill Sans MT" panose="020B0502020104020203" pitchFamily="34" charset="0"/>
                <a:cs typeface="Arial"/>
              </a:rPr>
              <a:t>Ensuite, </a:t>
            </a:r>
            <a:r>
              <a:rPr sz="2000" spc="-52" dirty="0">
                <a:latin typeface="Gill Sans MT" panose="020B0502020104020203" pitchFamily="34" charset="0"/>
                <a:cs typeface="Arial"/>
              </a:rPr>
              <a:t>la </a:t>
            </a:r>
            <a:r>
              <a:rPr sz="2000" spc="-49" dirty="0">
                <a:latin typeface="Gill Sans MT" panose="020B0502020104020203" pitchFamily="34" charset="0"/>
                <a:cs typeface="Arial"/>
              </a:rPr>
              <a:t>valeur </a:t>
            </a:r>
            <a:r>
              <a:rPr sz="2000" spc="-64" dirty="0">
                <a:latin typeface="Gill Sans MT" panose="020B0502020104020203" pitchFamily="34" charset="0"/>
                <a:cs typeface="Arial"/>
              </a:rPr>
              <a:t>de </a:t>
            </a:r>
            <a:r>
              <a:rPr sz="2000" b="1" spc="-101" dirty="0">
                <a:solidFill>
                  <a:srgbClr val="0000C7"/>
                </a:solidFill>
                <a:latin typeface="Gill Sans MT" panose="020B0502020104020203" pitchFamily="34" charset="0"/>
                <a:cs typeface="Arial"/>
              </a:rPr>
              <a:t>compteur </a:t>
            </a:r>
            <a:r>
              <a:rPr sz="2000" spc="-56" dirty="0">
                <a:latin typeface="Gill Sans MT" panose="020B0502020104020203" pitchFamily="34" charset="0"/>
                <a:cs typeface="Arial"/>
              </a:rPr>
              <a:t>est </a:t>
            </a:r>
            <a:r>
              <a:rPr sz="2000" spc="-49" dirty="0">
                <a:latin typeface="Gill Sans MT" panose="020B0502020104020203" pitchFamily="34" charset="0"/>
                <a:cs typeface="Arial"/>
              </a:rPr>
              <a:t>incrémentée </a:t>
            </a:r>
            <a:r>
              <a:rPr sz="2000" spc="-64" dirty="0">
                <a:latin typeface="Gill Sans MT" panose="020B0502020104020203" pitchFamily="34" charset="0"/>
                <a:cs typeface="Arial"/>
              </a:rPr>
              <a:t>de </a:t>
            </a:r>
            <a:r>
              <a:rPr sz="2000" spc="-52" dirty="0">
                <a:latin typeface="Gill Sans MT" panose="020B0502020104020203" pitchFamily="34" charset="0"/>
                <a:cs typeface="Arial"/>
              </a:rPr>
              <a:t>la </a:t>
            </a:r>
            <a:r>
              <a:rPr sz="2000" spc="-49" dirty="0">
                <a:latin typeface="Gill Sans MT" panose="020B0502020104020203" pitchFamily="34" charset="0"/>
                <a:cs typeface="Arial"/>
              </a:rPr>
              <a:t>valeur </a:t>
            </a:r>
            <a:r>
              <a:rPr sz="2000" spc="-45" dirty="0">
                <a:latin typeface="Gill Sans MT" panose="020B0502020104020203" pitchFamily="34" charset="0"/>
                <a:cs typeface="Arial"/>
              </a:rPr>
              <a:t>du </a:t>
            </a:r>
            <a:r>
              <a:rPr sz="2000" b="1" spc="-146" dirty="0">
                <a:solidFill>
                  <a:srgbClr val="0000C7"/>
                </a:solidFill>
                <a:latin typeface="Gill Sans MT" panose="020B0502020104020203" pitchFamily="34" charset="0"/>
                <a:cs typeface="Arial"/>
              </a:rPr>
              <a:t>pas</a:t>
            </a:r>
            <a:r>
              <a:rPr sz="2000" b="1" spc="-97" dirty="0">
                <a:solidFill>
                  <a:srgbClr val="0000C7"/>
                </a:solidFill>
                <a:latin typeface="Gill Sans MT" panose="020B0502020104020203" pitchFamily="34" charset="0"/>
                <a:cs typeface="Arial"/>
              </a:rPr>
              <a:t> </a:t>
            </a:r>
            <a:r>
              <a:rPr sz="2000" spc="-75" dirty="0">
                <a:latin typeface="Gill Sans MT" panose="020B0502020104020203" pitchFamily="34" charset="0"/>
                <a:cs typeface="Arial"/>
              </a:rPr>
              <a:t>si</a:t>
            </a:r>
            <a:endParaRPr sz="2000" dirty="0">
              <a:latin typeface="Gill Sans MT" panose="020B0502020104020203" pitchFamily="34" charset="0"/>
              <a:cs typeface="Arial"/>
            </a:endParaRPr>
          </a:p>
          <a:p>
            <a:pPr marL="972069"/>
            <a:r>
              <a:rPr sz="2000" b="1" spc="-146" dirty="0">
                <a:solidFill>
                  <a:srgbClr val="0000C7"/>
                </a:solidFill>
                <a:latin typeface="Gill Sans MT" panose="020B0502020104020203" pitchFamily="34" charset="0"/>
                <a:cs typeface="Arial"/>
              </a:rPr>
              <a:t>pas </a:t>
            </a:r>
            <a:r>
              <a:rPr sz="2000" spc="-56" dirty="0">
                <a:latin typeface="Gill Sans MT" panose="020B0502020104020203" pitchFamily="34" charset="0"/>
                <a:cs typeface="Arial"/>
              </a:rPr>
              <a:t>est </a:t>
            </a:r>
            <a:r>
              <a:rPr sz="2000" spc="-19" dirty="0">
                <a:latin typeface="Gill Sans MT" panose="020B0502020104020203" pitchFamily="34" charset="0"/>
                <a:cs typeface="Arial"/>
              </a:rPr>
              <a:t>positif </a:t>
            </a:r>
            <a:r>
              <a:rPr sz="2000" spc="-45" dirty="0">
                <a:latin typeface="Gill Sans MT" panose="020B0502020104020203" pitchFamily="34" charset="0"/>
                <a:cs typeface="Arial"/>
              </a:rPr>
              <a:t>(ou </a:t>
            </a:r>
            <a:r>
              <a:rPr sz="2000" spc="-52" dirty="0">
                <a:latin typeface="Gill Sans MT" panose="020B0502020104020203" pitchFamily="34" charset="0"/>
                <a:cs typeface="Arial"/>
              </a:rPr>
              <a:t>décrémenté </a:t>
            </a:r>
            <a:r>
              <a:rPr sz="2000" spc="-71" dirty="0">
                <a:latin typeface="Gill Sans MT" panose="020B0502020104020203" pitchFamily="34" charset="0"/>
                <a:cs typeface="Arial"/>
              </a:rPr>
              <a:t>si </a:t>
            </a:r>
            <a:r>
              <a:rPr sz="2000" b="1" spc="-146" dirty="0">
                <a:solidFill>
                  <a:srgbClr val="0000C7"/>
                </a:solidFill>
                <a:latin typeface="Gill Sans MT" panose="020B0502020104020203" pitchFamily="34" charset="0"/>
                <a:cs typeface="Arial"/>
              </a:rPr>
              <a:t>pas </a:t>
            </a:r>
            <a:r>
              <a:rPr sz="2000" spc="-56" dirty="0">
                <a:latin typeface="Gill Sans MT" panose="020B0502020104020203" pitchFamily="34" charset="0"/>
                <a:cs typeface="Arial"/>
              </a:rPr>
              <a:t>est </a:t>
            </a:r>
            <a:r>
              <a:rPr sz="2000" spc="-37" dirty="0">
                <a:latin typeface="Gill Sans MT" panose="020B0502020104020203" pitchFamily="34" charset="0"/>
                <a:cs typeface="Arial"/>
              </a:rPr>
              <a:t>négatif)</a:t>
            </a:r>
            <a:r>
              <a:rPr sz="2000" spc="-94" dirty="0">
                <a:latin typeface="Gill Sans MT" panose="020B0502020104020203" pitchFamily="34" charset="0"/>
                <a:cs typeface="Arial"/>
              </a:rPr>
              <a:t> </a:t>
            </a:r>
            <a:r>
              <a:rPr sz="2000" spc="-34" dirty="0">
                <a:latin typeface="Gill Sans MT" panose="020B0502020104020203" pitchFamily="34" charset="0"/>
                <a:cs typeface="Arial"/>
              </a:rPr>
              <a:t>.</a:t>
            </a:r>
            <a:endParaRPr sz="2000" dirty="0">
              <a:latin typeface="Gill Sans MT" panose="020B0502020104020203" pitchFamily="34" charset="0"/>
              <a:cs typeface="Arial"/>
            </a:endParaRPr>
          </a:p>
          <a:p>
            <a:pPr marL="972069" lvl="2" indent="-278413">
              <a:spcBef>
                <a:spcPts val="1223"/>
              </a:spcBef>
              <a:buAutoNum type="romanLcPeriod" startAt="2"/>
              <a:tabLst>
                <a:tab pos="971594" algn="l"/>
                <a:tab pos="972069" algn="l"/>
              </a:tabLst>
            </a:pPr>
            <a:r>
              <a:rPr sz="2000" spc="-101" dirty="0">
                <a:latin typeface="Gill Sans MT" panose="020B0502020104020203" pitchFamily="34" charset="0"/>
                <a:cs typeface="Arial"/>
              </a:rPr>
              <a:t>On </a:t>
            </a:r>
            <a:r>
              <a:rPr sz="2000" spc="-67" dirty="0">
                <a:latin typeface="Gill Sans MT" panose="020B0502020104020203" pitchFamily="34" charset="0"/>
                <a:cs typeface="Arial"/>
              </a:rPr>
              <a:t>recommence </a:t>
            </a:r>
            <a:r>
              <a:rPr sz="2000" b="1" spc="-56" dirty="0">
                <a:latin typeface="Gill Sans MT" panose="020B0502020104020203" pitchFamily="34" charset="0"/>
                <a:cs typeface="Arial"/>
              </a:rPr>
              <a:t>l'étape </a:t>
            </a:r>
            <a:r>
              <a:rPr sz="2000" b="1" spc="-67" dirty="0">
                <a:latin typeface="Gill Sans MT" panose="020B0502020104020203" pitchFamily="34" charset="0"/>
                <a:cs typeface="Arial"/>
              </a:rPr>
              <a:t>2 </a:t>
            </a:r>
            <a:r>
              <a:rPr sz="2000" spc="-15" dirty="0">
                <a:latin typeface="Gill Sans MT" panose="020B0502020104020203" pitchFamily="34" charset="0"/>
                <a:cs typeface="Arial"/>
              </a:rPr>
              <a:t>: </a:t>
            </a:r>
            <a:r>
              <a:rPr sz="2000" spc="-146" dirty="0">
                <a:latin typeface="Gill Sans MT" panose="020B0502020104020203" pitchFamily="34" charset="0"/>
                <a:cs typeface="Arial"/>
              </a:rPr>
              <a:t>La </a:t>
            </a:r>
            <a:r>
              <a:rPr sz="2000" spc="-64" dirty="0">
                <a:latin typeface="Gill Sans MT" panose="020B0502020104020203" pitchFamily="34" charset="0"/>
                <a:cs typeface="Arial"/>
              </a:rPr>
              <a:t>comparaison </a:t>
            </a:r>
            <a:r>
              <a:rPr sz="2000" spc="-30" dirty="0">
                <a:latin typeface="Gill Sans MT" panose="020B0502020104020203" pitchFamily="34" charset="0"/>
                <a:cs typeface="Arial"/>
              </a:rPr>
              <a:t>entre </a:t>
            </a:r>
            <a:r>
              <a:rPr sz="2000" b="1" spc="-101" dirty="0">
                <a:solidFill>
                  <a:srgbClr val="0000C7"/>
                </a:solidFill>
                <a:latin typeface="Gill Sans MT" panose="020B0502020104020203" pitchFamily="34" charset="0"/>
                <a:cs typeface="Arial"/>
              </a:rPr>
              <a:t>compteur </a:t>
            </a:r>
            <a:r>
              <a:rPr sz="2000" spc="-7" dirty="0">
                <a:latin typeface="Gill Sans MT" panose="020B0502020104020203" pitchFamily="34" charset="0"/>
                <a:cs typeface="Arial"/>
              </a:rPr>
              <a:t>et</a:t>
            </a:r>
            <a:r>
              <a:rPr sz="2000" spc="-258" dirty="0">
                <a:latin typeface="Gill Sans MT" panose="020B0502020104020203" pitchFamily="34" charset="0"/>
                <a:cs typeface="Arial"/>
              </a:rPr>
              <a:t> </a:t>
            </a:r>
            <a:r>
              <a:rPr sz="2000" b="1" spc="-71" dirty="0">
                <a:solidFill>
                  <a:srgbClr val="0000C7"/>
                </a:solidFill>
                <a:latin typeface="Gill Sans MT" panose="020B0502020104020203" pitchFamily="34" charset="0"/>
                <a:cs typeface="Arial"/>
              </a:rPr>
              <a:t>finale</a:t>
            </a:r>
            <a:r>
              <a:rPr lang="fr-FR" sz="2000" b="1" spc="-71" dirty="0">
                <a:solidFill>
                  <a:srgbClr val="0000C7"/>
                </a:solidFill>
                <a:latin typeface="Gill Sans MT" panose="020B0502020104020203" pitchFamily="34" charset="0"/>
                <a:cs typeface="Arial"/>
              </a:rPr>
              <a:t> </a:t>
            </a:r>
            <a:r>
              <a:rPr sz="2000" spc="-56" dirty="0" err="1">
                <a:latin typeface="Gill Sans MT" panose="020B0502020104020203" pitchFamily="34" charset="0"/>
                <a:cs typeface="Arial"/>
              </a:rPr>
              <a:t>est</a:t>
            </a:r>
            <a:r>
              <a:rPr sz="2000" spc="-56" dirty="0">
                <a:latin typeface="Gill Sans MT" panose="020B0502020104020203" pitchFamily="34" charset="0"/>
                <a:cs typeface="Arial"/>
              </a:rPr>
              <a:t> </a:t>
            </a:r>
            <a:r>
              <a:rPr sz="2000" spc="-64" dirty="0">
                <a:latin typeface="Gill Sans MT" panose="020B0502020104020203" pitchFamily="34" charset="0"/>
                <a:cs typeface="Arial"/>
              </a:rPr>
              <a:t>de nouveau </a:t>
            </a:r>
            <a:r>
              <a:rPr sz="2000" spc="-41" dirty="0">
                <a:latin typeface="Gill Sans MT" panose="020B0502020104020203" pitchFamily="34" charset="0"/>
                <a:cs typeface="Arial"/>
              </a:rPr>
              <a:t>effectuée, </a:t>
            </a:r>
            <a:r>
              <a:rPr sz="2000" spc="-7" dirty="0">
                <a:latin typeface="Gill Sans MT" panose="020B0502020104020203" pitchFamily="34" charset="0"/>
                <a:cs typeface="Arial"/>
              </a:rPr>
              <a:t>et </a:t>
            </a:r>
            <a:r>
              <a:rPr sz="2000" spc="-56" dirty="0">
                <a:latin typeface="Gill Sans MT" panose="020B0502020104020203" pitchFamily="34" charset="0"/>
                <a:cs typeface="Arial"/>
              </a:rPr>
              <a:t>ainsi </a:t>
            </a:r>
            <a:r>
              <a:rPr sz="2000" spc="-64" dirty="0">
                <a:latin typeface="Gill Sans MT" panose="020B0502020104020203" pitchFamily="34" charset="0"/>
                <a:cs typeface="Arial"/>
              </a:rPr>
              <a:t>de </a:t>
            </a:r>
            <a:r>
              <a:rPr sz="2000" spc="-45" dirty="0">
                <a:latin typeface="Gill Sans MT" panose="020B0502020104020203" pitchFamily="34" charset="0"/>
                <a:cs typeface="Arial"/>
              </a:rPr>
              <a:t>suite</a:t>
            </a:r>
            <a:r>
              <a:rPr sz="2000" spc="108" dirty="0">
                <a:latin typeface="Gill Sans MT" panose="020B0502020104020203" pitchFamily="34" charset="0"/>
                <a:cs typeface="Arial"/>
              </a:rPr>
              <a:t> </a:t>
            </a:r>
            <a:r>
              <a:rPr sz="2000" spc="-419" dirty="0">
                <a:latin typeface="Gill Sans MT" panose="020B0502020104020203" pitchFamily="34" charset="0"/>
                <a:cs typeface="Arial"/>
              </a:rPr>
              <a:t>…</a:t>
            </a:r>
            <a:endParaRPr sz="2000" dirty="0">
              <a:latin typeface="Gill Sans MT" panose="020B0502020104020203" pitchFamily="34" charset="0"/>
              <a:cs typeface="Arial"/>
            </a:endParaRPr>
          </a:p>
        </p:txBody>
      </p:sp>
      <p:sp>
        <p:nvSpPr>
          <p:cNvPr id="3" name="object 3"/>
          <p:cNvSpPr txBox="1">
            <a:spLocks noGrp="1"/>
          </p:cNvSpPr>
          <p:nvPr>
            <p:ph type="title"/>
          </p:nvPr>
        </p:nvSpPr>
        <p:spPr>
          <a:xfrm>
            <a:off x="-180528" y="136026"/>
            <a:ext cx="9144000" cy="412654"/>
          </a:xfrm>
          <a:prstGeom prst="rect">
            <a:avLst/>
          </a:prstGeom>
          <a:noFill/>
        </p:spPr>
        <p:txBody>
          <a:bodyPr vert="horz" wrap="square" lIns="0" tIns="9502" rIns="0" bIns="0" rtlCol="0">
            <a:spAutoFit/>
          </a:bodyPr>
          <a:lstStyle/>
          <a:p>
            <a:pPr marL="9502">
              <a:spcBef>
                <a:spcPts val="75"/>
              </a:spcBef>
            </a:pPr>
            <a:r>
              <a:rPr spc="-4" dirty="0"/>
              <a:t>Déroulement </a:t>
            </a:r>
            <a:r>
              <a:rPr dirty="0"/>
              <a:t>des boucles</a:t>
            </a:r>
            <a:r>
              <a:rPr spc="-120" dirty="0"/>
              <a:t> </a:t>
            </a:r>
            <a:r>
              <a:rPr dirty="0"/>
              <a:t>Pour</a:t>
            </a:r>
          </a:p>
        </p:txBody>
      </p:sp>
      <p:sp>
        <p:nvSpPr>
          <p:cNvPr id="4" name="Slide Number Placeholder 3">
            <a:extLst>
              <a:ext uri="{FF2B5EF4-FFF2-40B4-BE49-F238E27FC236}">
                <a16:creationId xmlns:a16="http://schemas.microsoft.com/office/drawing/2014/main" id="{5EE5364F-9EBA-4E8B-A605-42535905EEB4}"/>
              </a:ext>
            </a:extLst>
          </p:cNvPr>
          <p:cNvSpPr>
            <a:spLocks noGrp="1"/>
          </p:cNvSpPr>
          <p:nvPr>
            <p:ph type="sldNum" sz="quarter" idx="12"/>
          </p:nvPr>
        </p:nvSpPr>
        <p:spPr/>
        <p:txBody>
          <a:bodyPr/>
          <a:lstStyle/>
          <a:p>
            <a:fld id="{5744759D-0EFF-4FB2-9CCE-04E00944F0FE}" type="slidenum">
              <a:rPr lang="en-US" smtClean="0"/>
              <a:pPr/>
              <a:t>111</a:t>
            </a:fld>
            <a:endParaRPr lang="en-US"/>
          </a:p>
        </p:txBody>
      </p:sp>
    </p:spTree>
    <p:extLst>
      <p:ext uri="{BB962C8B-B14F-4D97-AF65-F5344CB8AC3E}">
        <p14:creationId xmlns:p14="http://schemas.microsoft.com/office/powerpoint/2010/main" val="28326198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7919" y="1074229"/>
            <a:ext cx="6326409" cy="4676137"/>
          </a:xfrm>
          <a:prstGeom prst="rect">
            <a:avLst/>
          </a:prstGeom>
        </p:spPr>
        <p:txBody>
          <a:bodyPr vert="horz" wrap="square" lIns="0" tIns="58913" rIns="0" bIns="0" rtlCol="0">
            <a:spAutoFit/>
          </a:bodyPr>
          <a:lstStyle/>
          <a:p>
            <a:pPr marL="266060" marR="3801" indent="-257033"/>
            <a:r>
              <a:rPr sz="2000" spc="-101" dirty="0">
                <a:latin typeface="Gill Sans MT" panose="020B0502020104020203" pitchFamily="34" charset="0"/>
                <a:cs typeface="Arial" pitchFamily="34" charset="0"/>
              </a:rPr>
              <a:t>Calcul </a:t>
            </a:r>
            <a:r>
              <a:rPr sz="2000" spc="-79" dirty="0">
                <a:latin typeface="Gill Sans MT" panose="020B0502020104020203" pitchFamily="34" charset="0"/>
                <a:cs typeface="Arial" pitchFamily="34" charset="0"/>
              </a:rPr>
              <a:t>de </a:t>
            </a:r>
            <a:r>
              <a:rPr sz="2000" spc="-112" dirty="0">
                <a:latin typeface="Gill Sans MT" panose="020B0502020104020203" pitchFamily="34" charset="0"/>
                <a:cs typeface="Arial" pitchFamily="34" charset="0"/>
              </a:rPr>
              <a:t>x </a:t>
            </a:r>
            <a:r>
              <a:rPr sz="2000" spc="-131" dirty="0">
                <a:latin typeface="Gill Sans MT" panose="020B0502020104020203" pitchFamily="34" charset="0"/>
                <a:cs typeface="Arial" pitchFamily="34" charset="0"/>
              </a:rPr>
              <a:t>à </a:t>
            </a:r>
            <a:r>
              <a:rPr sz="2000" spc="-60" dirty="0">
                <a:latin typeface="Gill Sans MT" panose="020B0502020104020203" pitchFamily="34" charset="0"/>
                <a:cs typeface="Arial" pitchFamily="34" charset="0"/>
              </a:rPr>
              <a:t>la </a:t>
            </a:r>
            <a:r>
              <a:rPr sz="2000" spc="-97" dirty="0">
                <a:latin typeface="Gill Sans MT" panose="020B0502020104020203" pitchFamily="34" charset="0"/>
                <a:cs typeface="Arial" pitchFamily="34" charset="0"/>
              </a:rPr>
              <a:t>puissance </a:t>
            </a:r>
            <a:r>
              <a:rPr sz="2000" spc="-52" dirty="0">
                <a:latin typeface="Gill Sans MT" panose="020B0502020104020203" pitchFamily="34" charset="0"/>
                <a:cs typeface="Arial" pitchFamily="34" charset="0"/>
              </a:rPr>
              <a:t>n où </a:t>
            </a:r>
            <a:r>
              <a:rPr sz="2000" spc="-112" dirty="0">
                <a:latin typeface="Gill Sans MT" panose="020B0502020104020203" pitchFamily="34" charset="0"/>
                <a:cs typeface="Arial" pitchFamily="34" charset="0"/>
              </a:rPr>
              <a:t>x </a:t>
            </a:r>
            <a:r>
              <a:rPr sz="2000" spc="-67" dirty="0">
                <a:latin typeface="Gill Sans MT" panose="020B0502020104020203" pitchFamily="34" charset="0"/>
                <a:cs typeface="Arial" pitchFamily="34" charset="0"/>
              </a:rPr>
              <a:t>est </a:t>
            </a:r>
            <a:r>
              <a:rPr sz="2000" spc="-56" dirty="0">
                <a:latin typeface="Gill Sans MT" panose="020B0502020104020203" pitchFamily="34" charset="0"/>
                <a:cs typeface="Arial" pitchFamily="34" charset="0"/>
              </a:rPr>
              <a:t>un </a:t>
            </a:r>
            <a:r>
              <a:rPr sz="2000" spc="-45" dirty="0">
                <a:latin typeface="Gill Sans MT" panose="020B0502020104020203" pitchFamily="34" charset="0"/>
                <a:cs typeface="Arial" pitchFamily="34" charset="0"/>
              </a:rPr>
              <a:t>réel </a:t>
            </a:r>
            <a:r>
              <a:rPr sz="2000" spc="-52" dirty="0">
                <a:latin typeface="Gill Sans MT" panose="020B0502020104020203" pitchFamily="34" charset="0"/>
                <a:cs typeface="Arial" pitchFamily="34" charset="0"/>
              </a:rPr>
              <a:t>non </a:t>
            </a:r>
            <a:r>
              <a:rPr sz="2000" spc="-34" dirty="0">
                <a:latin typeface="Gill Sans MT" panose="020B0502020104020203" pitchFamily="34" charset="0"/>
                <a:cs typeface="Arial" pitchFamily="34" charset="0"/>
              </a:rPr>
              <a:t>nul </a:t>
            </a:r>
            <a:r>
              <a:rPr sz="2000" spc="-11" dirty="0">
                <a:latin typeface="Gill Sans MT" panose="020B0502020104020203" pitchFamily="34" charset="0"/>
                <a:cs typeface="Arial" pitchFamily="34" charset="0"/>
              </a:rPr>
              <a:t>et</a:t>
            </a:r>
            <a:r>
              <a:rPr sz="2000" spc="-337" dirty="0">
                <a:latin typeface="Gill Sans MT" panose="020B0502020104020203" pitchFamily="34" charset="0"/>
                <a:cs typeface="Arial" pitchFamily="34" charset="0"/>
              </a:rPr>
              <a:t> </a:t>
            </a:r>
            <a:r>
              <a:rPr sz="2000" spc="-52" dirty="0">
                <a:latin typeface="Gill Sans MT" panose="020B0502020104020203" pitchFamily="34" charset="0"/>
                <a:cs typeface="Arial" pitchFamily="34" charset="0"/>
              </a:rPr>
              <a:t>n </a:t>
            </a:r>
            <a:r>
              <a:rPr sz="2000" spc="-56" dirty="0">
                <a:latin typeface="Gill Sans MT" panose="020B0502020104020203" pitchFamily="34" charset="0"/>
                <a:cs typeface="Arial" pitchFamily="34" charset="0"/>
              </a:rPr>
              <a:t>un </a:t>
            </a:r>
            <a:r>
              <a:rPr sz="2000" spc="-26" dirty="0">
                <a:latin typeface="Gill Sans MT" panose="020B0502020104020203" pitchFamily="34" charset="0"/>
                <a:cs typeface="Arial" pitchFamily="34" charset="0"/>
              </a:rPr>
              <a:t>entier  </a:t>
            </a:r>
            <a:r>
              <a:rPr sz="2000" spc="-22" dirty="0">
                <a:latin typeface="Gill Sans MT" panose="020B0502020104020203" pitchFamily="34" charset="0"/>
                <a:cs typeface="Arial" pitchFamily="34" charset="0"/>
              </a:rPr>
              <a:t>positif </a:t>
            </a:r>
            <a:r>
              <a:rPr sz="2000" spc="-52" dirty="0">
                <a:latin typeface="Gill Sans MT" panose="020B0502020104020203" pitchFamily="34" charset="0"/>
                <a:cs typeface="Arial" pitchFamily="34" charset="0"/>
              </a:rPr>
              <a:t>ou</a:t>
            </a:r>
            <a:r>
              <a:rPr sz="2000" spc="-168" dirty="0">
                <a:latin typeface="Gill Sans MT" panose="020B0502020104020203" pitchFamily="34" charset="0"/>
                <a:cs typeface="Arial" pitchFamily="34" charset="0"/>
              </a:rPr>
              <a:t> </a:t>
            </a:r>
            <a:r>
              <a:rPr sz="2000" spc="-37" dirty="0">
                <a:latin typeface="Gill Sans MT" panose="020B0502020104020203" pitchFamily="34" charset="0"/>
                <a:cs typeface="Arial" pitchFamily="34" charset="0"/>
              </a:rPr>
              <a:t>nul</a:t>
            </a:r>
            <a:endParaRPr sz="2000" dirty="0">
              <a:latin typeface="Gill Sans MT" panose="020B0502020104020203" pitchFamily="34" charset="0"/>
              <a:cs typeface="Arial" pitchFamily="34" charset="0"/>
            </a:endParaRPr>
          </a:p>
          <a:p>
            <a:pPr marL="245630"/>
            <a:r>
              <a:rPr sz="2000" b="1" spc="-15" dirty="0" err="1">
                <a:solidFill>
                  <a:srgbClr val="0000C7"/>
                </a:solidFill>
                <a:latin typeface="Gill Sans MT" panose="020B0502020104020203" pitchFamily="34" charset="0"/>
                <a:cs typeface="Arial" pitchFamily="34" charset="0"/>
              </a:rPr>
              <a:t>Var</a:t>
            </a:r>
            <a:r>
              <a:rPr lang="fr-FR" sz="2000" b="1" spc="-15" dirty="0">
                <a:solidFill>
                  <a:srgbClr val="0000C7"/>
                </a:solidFill>
                <a:latin typeface="Gill Sans MT" panose="020B0502020104020203" pitchFamily="34" charset="0"/>
                <a:cs typeface="Arial" pitchFamily="34" charset="0"/>
              </a:rPr>
              <a:t> </a:t>
            </a:r>
            <a:r>
              <a:rPr sz="2000" spc="-67" dirty="0">
                <a:latin typeface="Gill Sans MT" panose="020B0502020104020203" pitchFamily="34" charset="0"/>
                <a:cs typeface="Arial" pitchFamily="34" charset="0"/>
              </a:rPr>
              <a:t>x, </a:t>
            </a:r>
            <a:r>
              <a:rPr sz="2000" spc="-79" dirty="0">
                <a:latin typeface="Gill Sans MT" panose="020B0502020104020203" pitchFamily="34" charset="0"/>
                <a:cs typeface="Arial" pitchFamily="34" charset="0"/>
              </a:rPr>
              <a:t>puiss </a:t>
            </a:r>
            <a:r>
              <a:rPr sz="2000" spc="-15" dirty="0">
                <a:latin typeface="Gill Sans MT" panose="020B0502020104020203" pitchFamily="34" charset="0"/>
                <a:cs typeface="Arial" pitchFamily="34" charset="0"/>
              </a:rPr>
              <a:t>:</a:t>
            </a:r>
            <a:r>
              <a:rPr sz="2000" spc="-112" dirty="0">
                <a:latin typeface="Gill Sans MT" panose="020B0502020104020203" pitchFamily="34" charset="0"/>
                <a:cs typeface="Arial" pitchFamily="34" charset="0"/>
              </a:rPr>
              <a:t> </a:t>
            </a:r>
            <a:r>
              <a:rPr sz="2000" spc="-37" dirty="0">
                <a:latin typeface="Gill Sans MT" panose="020B0502020104020203" pitchFamily="34" charset="0"/>
                <a:cs typeface="Arial" pitchFamily="34" charset="0"/>
              </a:rPr>
              <a:t>réel</a:t>
            </a:r>
            <a:endParaRPr sz="2000" dirty="0">
              <a:latin typeface="Gill Sans MT" panose="020B0502020104020203" pitchFamily="34" charset="0"/>
              <a:cs typeface="Arial" pitchFamily="34" charset="0"/>
            </a:endParaRPr>
          </a:p>
          <a:p>
            <a:pPr marL="1205346"/>
            <a:r>
              <a:rPr sz="2000" spc="-41" dirty="0">
                <a:latin typeface="Gill Sans MT" panose="020B0502020104020203" pitchFamily="34" charset="0"/>
                <a:cs typeface="Arial" pitchFamily="34" charset="0"/>
              </a:rPr>
              <a:t>n, </a:t>
            </a:r>
            <a:r>
              <a:rPr sz="2000" spc="7" dirty="0">
                <a:latin typeface="Gill Sans MT" panose="020B0502020104020203" pitchFamily="34" charset="0"/>
                <a:cs typeface="Arial" pitchFamily="34" charset="0"/>
              </a:rPr>
              <a:t>i </a:t>
            </a:r>
            <a:r>
              <a:rPr sz="2000" spc="-15" dirty="0">
                <a:latin typeface="Gill Sans MT" panose="020B0502020104020203" pitchFamily="34" charset="0"/>
                <a:cs typeface="Arial" pitchFamily="34" charset="0"/>
              </a:rPr>
              <a:t>:</a:t>
            </a:r>
            <a:r>
              <a:rPr sz="2000" spc="-228" dirty="0">
                <a:latin typeface="Gill Sans MT" panose="020B0502020104020203" pitchFamily="34" charset="0"/>
                <a:cs typeface="Arial" pitchFamily="34" charset="0"/>
              </a:rPr>
              <a:t> </a:t>
            </a:r>
            <a:r>
              <a:rPr sz="2000" spc="-19" dirty="0">
                <a:latin typeface="Gill Sans MT" panose="020B0502020104020203" pitchFamily="34" charset="0"/>
                <a:cs typeface="Arial" pitchFamily="34" charset="0"/>
              </a:rPr>
              <a:t>entier</a:t>
            </a:r>
            <a:endParaRPr sz="2000" dirty="0">
              <a:latin typeface="Gill Sans MT" panose="020B0502020104020203" pitchFamily="34" charset="0"/>
              <a:cs typeface="Arial" pitchFamily="34" charset="0"/>
            </a:endParaRPr>
          </a:p>
          <a:p>
            <a:pPr marL="266060"/>
            <a:r>
              <a:rPr sz="2000" b="1" dirty="0">
                <a:solidFill>
                  <a:srgbClr val="0000C7"/>
                </a:solidFill>
                <a:latin typeface="Gill Sans MT" panose="020B0502020104020203" pitchFamily="34" charset="0"/>
                <a:cs typeface="Arial" pitchFamily="34" charset="0"/>
              </a:rPr>
              <a:t>Début</a:t>
            </a:r>
            <a:endParaRPr sz="2000" dirty="0">
              <a:latin typeface="Gill Sans MT" panose="020B0502020104020203" pitchFamily="34" charset="0"/>
              <a:cs typeface="Arial" pitchFamily="34" charset="0"/>
            </a:endParaRPr>
          </a:p>
          <a:p>
            <a:pPr marL="693656"/>
            <a:r>
              <a:rPr sz="2000" b="1" spc="-7" dirty="0">
                <a:solidFill>
                  <a:srgbClr val="0000C7"/>
                </a:solidFill>
                <a:latin typeface="Gill Sans MT" panose="020B0502020104020203" pitchFamily="34" charset="0"/>
                <a:cs typeface="Arial" pitchFamily="34" charset="0"/>
              </a:rPr>
              <a:t>Ecrire </a:t>
            </a:r>
            <a:r>
              <a:rPr sz="2000" spc="7" dirty="0">
                <a:latin typeface="Gill Sans MT" panose="020B0502020104020203" pitchFamily="34" charset="0"/>
                <a:cs typeface="Arial" pitchFamily="34" charset="0"/>
              </a:rPr>
              <a:t>(" </a:t>
            </a:r>
            <a:r>
              <a:rPr sz="2000" spc="-79" dirty="0">
                <a:latin typeface="Gill Sans MT" panose="020B0502020104020203" pitchFamily="34" charset="0"/>
                <a:cs typeface="Arial" pitchFamily="34" charset="0"/>
              </a:rPr>
              <a:t>Entrez </a:t>
            </a:r>
            <a:r>
              <a:rPr sz="2000" spc="-52" dirty="0">
                <a:latin typeface="Gill Sans MT" panose="020B0502020104020203" pitchFamily="34" charset="0"/>
                <a:cs typeface="Arial" pitchFamily="34" charset="0"/>
              </a:rPr>
              <a:t>la </a:t>
            </a:r>
            <a:r>
              <a:rPr sz="2000" spc="-49" dirty="0">
                <a:latin typeface="Gill Sans MT" panose="020B0502020104020203" pitchFamily="34" charset="0"/>
                <a:cs typeface="Arial" pitchFamily="34" charset="0"/>
              </a:rPr>
              <a:t>valeur </a:t>
            </a:r>
            <a:r>
              <a:rPr sz="2000" spc="-64" dirty="0">
                <a:latin typeface="Gill Sans MT" panose="020B0502020104020203" pitchFamily="34" charset="0"/>
                <a:cs typeface="Arial" pitchFamily="34" charset="0"/>
              </a:rPr>
              <a:t>de </a:t>
            </a:r>
            <a:r>
              <a:rPr sz="2000" spc="-94" dirty="0">
                <a:latin typeface="Gill Sans MT" panose="020B0502020104020203" pitchFamily="34" charset="0"/>
                <a:cs typeface="Arial" pitchFamily="34" charset="0"/>
              </a:rPr>
              <a:t>x</a:t>
            </a:r>
            <a:r>
              <a:rPr sz="2000" spc="-176" dirty="0">
                <a:latin typeface="Gill Sans MT" panose="020B0502020104020203" pitchFamily="34" charset="0"/>
                <a:cs typeface="Arial" pitchFamily="34" charset="0"/>
              </a:rPr>
              <a:t> </a:t>
            </a:r>
            <a:r>
              <a:rPr sz="2000" spc="7" dirty="0">
                <a:latin typeface="Gill Sans MT" panose="020B0502020104020203" pitchFamily="34" charset="0"/>
                <a:cs typeface="Arial" pitchFamily="34" charset="0"/>
              </a:rPr>
              <a:t>")</a:t>
            </a:r>
            <a:endParaRPr sz="2000" dirty="0">
              <a:latin typeface="Gill Sans MT" panose="020B0502020104020203" pitchFamily="34" charset="0"/>
              <a:cs typeface="Arial" pitchFamily="34" charset="0"/>
            </a:endParaRPr>
          </a:p>
          <a:p>
            <a:pPr marL="693656"/>
            <a:r>
              <a:rPr sz="2000" b="1" spc="-11" dirty="0">
                <a:solidFill>
                  <a:srgbClr val="0000C7"/>
                </a:solidFill>
                <a:latin typeface="Gill Sans MT" panose="020B0502020104020203" pitchFamily="34" charset="0"/>
                <a:cs typeface="Arial" pitchFamily="34" charset="0"/>
              </a:rPr>
              <a:t>Lire</a:t>
            </a:r>
            <a:r>
              <a:rPr sz="2000" b="1" spc="-75" dirty="0">
                <a:solidFill>
                  <a:srgbClr val="0000C7"/>
                </a:solidFill>
                <a:latin typeface="Gill Sans MT" panose="020B0502020104020203" pitchFamily="34" charset="0"/>
                <a:cs typeface="Arial" pitchFamily="34" charset="0"/>
              </a:rPr>
              <a:t> </a:t>
            </a:r>
            <a:r>
              <a:rPr sz="2000" spc="-64" dirty="0">
                <a:latin typeface="Gill Sans MT" panose="020B0502020104020203" pitchFamily="34" charset="0"/>
                <a:cs typeface="Arial" pitchFamily="34" charset="0"/>
              </a:rPr>
              <a:t>(x)</a:t>
            </a:r>
            <a:endParaRPr sz="2000" dirty="0">
              <a:latin typeface="Gill Sans MT" panose="020B0502020104020203" pitchFamily="34" charset="0"/>
              <a:cs typeface="Arial" pitchFamily="34" charset="0"/>
            </a:endParaRPr>
          </a:p>
          <a:p>
            <a:pPr marL="693656"/>
            <a:r>
              <a:rPr sz="2000" b="1" spc="-7" dirty="0">
                <a:solidFill>
                  <a:srgbClr val="0000C7"/>
                </a:solidFill>
                <a:latin typeface="Gill Sans MT" panose="020B0502020104020203" pitchFamily="34" charset="0"/>
                <a:cs typeface="Arial" pitchFamily="34" charset="0"/>
              </a:rPr>
              <a:t>Ecrire </a:t>
            </a:r>
            <a:r>
              <a:rPr sz="2000" spc="7" dirty="0">
                <a:latin typeface="Gill Sans MT" panose="020B0502020104020203" pitchFamily="34" charset="0"/>
                <a:cs typeface="Arial" pitchFamily="34" charset="0"/>
              </a:rPr>
              <a:t>(" </a:t>
            </a:r>
            <a:r>
              <a:rPr sz="2000" spc="-79" dirty="0">
                <a:latin typeface="Gill Sans MT" panose="020B0502020104020203" pitchFamily="34" charset="0"/>
                <a:cs typeface="Arial" pitchFamily="34" charset="0"/>
              </a:rPr>
              <a:t>Entrez </a:t>
            </a:r>
            <a:r>
              <a:rPr sz="2000" spc="-52" dirty="0">
                <a:latin typeface="Gill Sans MT" panose="020B0502020104020203" pitchFamily="34" charset="0"/>
                <a:cs typeface="Arial" pitchFamily="34" charset="0"/>
              </a:rPr>
              <a:t>la </a:t>
            </a:r>
            <a:r>
              <a:rPr sz="2000" spc="-49" dirty="0">
                <a:latin typeface="Gill Sans MT" panose="020B0502020104020203" pitchFamily="34" charset="0"/>
                <a:cs typeface="Arial" pitchFamily="34" charset="0"/>
              </a:rPr>
              <a:t>valeur </a:t>
            </a:r>
            <a:r>
              <a:rPr sz="2000" spc="-64" dirty="0">
                <a:latin typeface="Gill Sans MT" panose="020B0502020104020203" pitchFamily="34" charset="0"/>
                <a:cs typeface="Arial" pitchFamily="34" charset="0"/>
              </a:rPr>
              <a:t>de </a:t>
            </a:r>
            <a:r>
              <a:rPr sz="2000" spc="-45" dirty="0">
                <a:latin typeface="Gill Sans MT" panose="020B0502020104020203" pitchFamily="34" charset="0"/>
                <a:cs typeface="Arial" pitchFamily="34" charset="0"/>
              </a:rPr>
              <a:t>n</a:t>
            </a:r>
            <a:r>
              <a:rPr sz="2000" spc="-239" dirty="0">
                <a:latin typeface="Gill Sans MT" panose="020B0502020104020203" pitchFamily="34" charset="0"/>
                <a:cs typeface="Arial" pitchFamily="34" charset="0"/>
              </a:rPr>
              <a:t> </a:t>
            </a:r>
            <a:r>
              <a:rPr sz="2000" spc="7" dirty="0">
                <a:latin typeface="Gill Sans MT" panose="020B0502020104020203" pitchFamily="34" charset="0"/>
                <a:cs typeface="Arial" pitchFamily="34" charset="0"/>
              </a:rPr>
              <a:t>")</a:t>
            </a:r>
            <a:endParaRPr sz="2000" dirty="0">
              <a:latin typeface="Gill Sans MT" panose="020B0502020104020203" pitchFamily="34" charset="0"/>
              <a:cs typeface="Arial" pitchFamily="34" charset="0"/>
            </a:endParaRPr>
          </a:p>
          <a:p>
            <a:pPr marL="693656" marR="4163838"/>
            <a:r>
              <a:rPr sz="2000" b="1" spc="-11" dirty="0">
                <a:solidFill>
                  <a:srgbClr val="0000C7"/>
                </a:solidFill>
                <a:latin typeface="Gill Sans MT" panose="020B0502020104020203" pitchFamily="34" charset="0"/>
                <a:cs typeface="Arial" pitchFamily="34" charset="0"/>
              </a:rPr>
              <a:t>Lire </a:t>
            </a:r>
            <a:r>
              <a:rPr sz="2000" spc="-45" dirty="0">
                <a:latin typeface="Gill Sans MT" panose="020B0502020104020203" pitchFamily="34" charset="0"/>
                <a:cs typeface="Arial" pitchFamily="34" charset="0"/>
              </a:rPr>
              <a:t>(n)  </a:t>
            </a:r>
            <a:r>
              <a:rPr sz="2000" spc="-79" dirty="0">
                <a:latin typeface="Gill Sans MT" panose="020B0502020104020203" pitchFamily="34" charset="0"/>
                <a:cs typeface="Arial" pitchFamily="34" charset="0"/>
              </a:rPr>
              <a:t>puiss </a:t>
            </a:r>
            <a:r>
              <a:rPr sz="2000" spc="-131" dirty="0">
                <a:latin typeface="Gill Sans MT" panose="020B0502020104020203" pitchFamily="34" charset="0"/>
                <a:cs typeface="Arial" pitchFamily="34" charset="0"/>
              </a:rPr>
              <a:t>←</a:t>
            </a:r>
            <a:r>
              <a:rPr sz="2000" spc="-120" dirty="0">
                <a:latin typeface="Gill Sans MT" panose="020B0502020104020203" pitchFamily="34" charset="0"/>
                <a:cs typeface="Arial" pitchFamily="34" charset="0"/>
              </a:rPr>
              <a:t> </a:t>
            </a:r>
            <a:r>
              <a:rPr sz="2000" spc="-67" dirty="0">
                <a:latin typeface="Gill Sans MT" panose="020B0502020104020203" pitchFamily="34" charset="0"/>
                <a:cs typeface="Arial" pitchFamily="34" charset="0"/>
              </a:rPr>
              <a:t>1</a:t>
            </a:r>
            <a:endParaRPr sz="2000" dirty="0">
              <a:latin typeface="Gill Sans MT" panose="020B0502020104020203" pitchFamily="34" charset="0"/>
              <a:cs typeface="Arial" pitchFamily="34" charset="0"/>
            </a:endParaRPr>
          </a:p>
          <a:p>
            <a:pPr marL="693656"/>
            <a:r>
              <a:rPr sz="2000" b="1" dirty="0">
                <a:solidFill>
                  <a:srgbClr val="0000C7"/>
                </a:solidFill>
                <a:latin typeface="Gill Sans MT" panose="020B0502020104020203" pitchFamily="34" charset="0"/>
                <a:cs typeface="Arial" pitchFamily="34" charset="0"/>
              </a:rPr>
              <a:t>Pour </a:t>
            </a:r>
            <a:r>
              <a:rPr sz="2000" spc="7" dirty="0">
                <a:latin typeface="Gill Sans MT" panose="020B0502020104020203" pitchFamily="34" charset="0"/>
                <a:cs typeface="Arial" pitchFamily="34" charset="0"/>
              </a:rPr>
              <a:t>i </a:t>
            </a:r>
            <a:r>
              <a:rPr sz="2000" spc="-116" dirty="0">
                <a:latin typeface="Gill Sans MT" panose="020B0502020104020203" pitchFamily="34" charset="0"/>
                <a:cs typeface="Arial" pitchFamily="34" charset="0"/>
              </a:rPr>
              <a:t>= </a:t>
            </a:r>
            <a:r>
              <a:rPr sz="2000" spc="-67" dirty="0">
                <a:latin typeface="Gill Sans MT" panose="020B0502020104020203" pitchFamily="34" charset="0"/>
                <a:cs typeface="Arial" pitchFamily="34" charset="0"/>
              </a:rPr>
              <a:t>1 </a:t>
            </a:r>
            <a:r>
              <a:rPr sz="2000" b="1" dirty="0">
                <a:solidFill>
                  <a:srgbClr val="0000C7"/>
                </a:solidFill>
                <a:latin typeface="Gill Sans MT" panose="020B0502020104020203" pitchFamily="34" charset="0"/>
                <a:cs typeface="Arial" pitchFamily="34" charset="0"/>
              </a:rPr>
              <a:t>à</a:t>
            </a:r>
            <a:r>
              <a:rPr sz="2000" b="1" spc="-120" dirty="0">
                <a:solidFill>
                  <a:srgbClr val="0000C7"/>
                </a:solidFill>
                <a:latin typeface="Gill Sans MT" panose="020B0502020104020203" pitchFamily="34" charset="0"/>
                <a:cs typeface="Arial" pitchFamily="34" charset="0"/>
              </a:rPr>
              <a:t> </a:t>
            </a:r>
            <a:r>
              <a:rPr sz="2000" spc="-45" dirty="0">
                <a:latin typeface="Gill Sans MT" panose="020B0502020104020203" pitchFamily="34" charset="0"/>
                <a:cs typeface="Arial" pitchFamily="34" charset="0"/>
              </a:rPr>
              <a:t>n</a:t>
            </a:r>
            <a:endParaRPr sz="2000" dirty="0">
              <a:latin typeface="Gill Sans MT" panose="020B0502020104020203" pitchFamily="34" charset="0"/>
              <a:cs typeface="Arial" pitchFamily="34" charset="0"/>
            </a:endParaRPr>
          </a:p>
          <a:p>
            <a:pPr marL="1377810"/>
            <a:r>
              <a:rPr sz="2000" spc="-85" dirty="0">
                <a:latin typeface="Gill Sans MT" panose="020B0502020104020203" pitchFamily="34" charset="0"/>
                <a:cs typeface="Arial" pitchFamily="34" charset="0"/>
              </a:rPr>
              <a:t>puiss←</a:t>
            </a:r>
            <a:r>
              <a:rPr sz="2000" spc="-90" dirty="0">
                <a:latin typeface="Gill Sans MT" panose="020B0502020104020203" pitchFamily="34" charset="0"/>
                <a:cs typeface="Arial" pitchFamily="34" charset="0"/>
              </a:rPr>
              <a:t> </a:t>
            </a:r>
            <a:r>
              <a:rPr sz="2000" spc="-49" dirty="0">
                <a:latin typeface="Gill Sans MT" panose="020B0502020104020203" pitchFamily="34" charset="0"/>
                <a:cs typeface="Arial" pitchFamily="34" charset="0"/>
              </a:rPr>
              <a:t>puiss*x</a:t>
            </a:r>
            <a:endParaRPr sz="2000" dirty="0">
              <a:latin typeface="Gill Sans MT" panose="020B0502020104020203" pitchFamily="34" charset="0"/>
              <a:cs typeface="Arial" pitchFamily="34" charset="0"/>
            </a:endParaRPr>
          </a:p>
          <a:p>
            <a:pPr marL="693656"/>
            <a:r>
              <a:rPr sz="2000" b="1" dirty="0">
                <a:solidFill>
                  <a:srgbClr val="0000C7"/>
                </a:solidFill>
                <a:latin typeface="Gill Sans MT" panose="020B0502020104020203" pitchFamily="34" charset="0"/>
                <a:cs typeface="Arial" pitchFamily="34" charset="0"/>
              </a:rPr>
              <a:t>FinPour</a:t>
            </a:r>
            <a:endParaRPr sz="2000" dirty="0">
              <a:latin typeface="Gill Sans MT" panose="020B0502020104020203" pitchFamily="34" charset="0"/>
              <a:cs typeface="Arial" pitchFamily="34" charset="0"/>
            </a:endParaRPr>
          </a:p>
          <a:p>
            <a:pPr marL="693656"/>
            <a:r>
              <a:rPr sz="2000" b="1" spc="-7" dirty="0">
                <a:solidFill>
                  <a:srgbClr val="0000C7"/>
                </a:solidFill>
                <a:latin typeface="Gill Sans MT" panose="020B0502020104020203" pitchFamily="34" charset="0"/>
                <a:cs typeface="Arial" pitchFamily="34" charset="0"/>
              </a:rPr>
              <a:t>Ecrire </a:t>
            </a:r>
            <a:r>
              <a:rPr sz="2000" spc="-60" dirty="0">
                <a:latin typeface="Gill Sans MT" panose="020B0502020104020203" pitchFamily="34" charset="0"/>
                <a:cs typeface="Arial" pitchFamily="34" charset="0"/>
              </a:rPr>
              <a:t>(x, </a:t>
            </a:r>
            <a:r>
              <a:rPr sz="2000" spc="60" dirty="0">
                <a:latin typeface="Gill Sans MT" panose="020B0502020104020203" pitchFamily="34" charset="0"/>
                <a:cs typeface="Arial" pitchFamily="34" charset="0"/>
              </a:rPr>
              <a:t>" </a:t>
            </a:r>
            <a:r>
              <a:rPr sz="2000" spc="-105" dirty="0">
                <a:latin typeface="Gill Sans MT" panose="020B0502020104020203" pitchFamily="34" charset="0"/>
                <a:cs typeface="Arial" pitchFamily="34" charset="0"/>
              </a:rPr>
              <a:t>à </a:t>
            </a:r>
            <a:r>
              <a:rPr sz="2000" spc="-49" dirty="0">
                <a:latin typeface="Gill Sans MT" panose="020B0502020104020203" pitchFamily="34" charset="0"/>
                <a:cs typeface="Arial" pitchFamily="34" charset="0"/>
              </a:rPr>
              <a:t>la </a:t>
            </a:r>
            <a:r>
              <a:rPr sz="2000" spc="-79" dirty="0">
                <a:latin typeface="Gill Sans MT" panose="020B0502020104020203" pitchFamily="34" charset="0"/>
                <a:cs typeface="Arial" pitchFamily="34" charset="0"/>
              </a:rPr>
              <a:t>puissance </a:t>
            </a:r>
            <a:r>
              <a:rPr sz="2000" spc="11" dirty="0">
                <a:latin typeface="Gill Sans MT" panose="020B0502020104020203" pitchFamily="34" charset="0"/>
                <a:cs typeface="Arial" pitchFamily="34" charset="0"/>
              </a:rPr>
              <a:t>", </a:t>
            </a:r>
            <a:r>
              <a:rPr sz="2000" spc="-45" dirty="0">
                <a:latin typeface="Gill Sans MT" panose="020B0502020104020203" pitchFamily="34" charset="0"/>
                <a:cs typeface="Arial" pitchFamily="34" charset="0"/>
              </a:rPr>
              <a:t>n, </a:t>
            </a:r>
            <a:r>
              <a:rPr sz="2000" spc="60" dirty="0">
                <a:latin typeface="Gill Sans MT" panose="020B0502020104020203" pitchFamily="34" charset="0"/>
                <a:cs typeface="Arial" pitchFamily="34" charset="0"/>
              </a:rPr>
              <a:t>" </a:t>
            </a:r>
            <a:r>
              <a:rPr sz="2000" spc="-56" dirty="0">
                <a:latin typeface="Gill Sans MT" panose="020B0502020104020203" pitchFamily="34" charset="0"/>
                <a:cs typeface="Arial" pitchFamily="34" charset="0"/>
              </a:rPr>
              <a:t>est </a:t>
            </a:r>
            <a:r>
              <a:rPr sz="2000" spc="-79" dirty="0">
                <a:latin typeface="Gill Sans MT" panose="020B0502020104020203" pitchFamily="34" charset="0"/>
                <a:cs typeface="Arial" pitchFamily="34" charset="0"/>
              </a:rPr>
              <a:t>égal </a:t>
            </a:r>
            <a:r>
              <a:rPr sz="2000" spc="-105" dirty="0">
                <a:latin typeface="Gill Sans MT" panose="020B0502020104020203" pitchFamily="34" charset="0"/>
                <a:cs typeface="Arial" pitchFamily="34" charset="0"/>
              </a:rPr>
              <a:t>à </a:t>
            </a:r>
            <a:r>
              <a:rPr sz="2000" spc="11" dirty="0">
                <a:latin typeface="Gill Sans MT" panose="020B0502020104020203" pitchFamily="34" charset="0"/>
                <a:cs typeface="Arial" pitchFamily="34" charset="0"/>
              </a:rPr>
              <a:t>",</a:t>
            </a:r>
            <a:r>
              <a:rPr sz="2000" spc="-85" dirty="0">
                <a:latin typeface="Gill Sans MT" panose="020B0502020104020203" pitchFamily="34" charset="0"/>
                <a:cs typeface="Arial" pitchFamily="34" charset="0"/>
              </a:rPr>
              <a:t> </a:t>
            </a:r>
            <a:r>
              <a:rPr sz="2000" spc="-64" dirty="0">
                <a:latin typeface="Gill Sans MT" panose="020B0502020104020203" pitchFamily="34" charset="0"/>
                <a:cs typeface="Arial" pitchFamily="34" charset="0"/>
              </a:rPr>
              <a:t>puiss</a:t>
            </a:r>
            <a:r>
              <a:rPr sz="2000" b="1" spc="-64" dirty="0">
                <a:latin typeface="Gill Sans MT" panose="020B0502020104020203" pitchFamily="34" charset="0"/>
                <a:cs typeface="Arial" pitchFamily="34" charset="0"/>
              </a:rPr>
              <a:t>)</a:t>
            </a:r>
            <a:endParaRPr sz="2000" dirty="0">
              <a:latin typeface="Gill Sans MT" panose="020B0502020104020203" pitchFamily="34" charset="0"/>
              <a:cs typeface="Arial" pitchFamily="34" charset="0"/>
            </a:endParaRPr>
          </a:p>
          <a:p>
            <a:pPr marL="266060"/>
            <a:r>
              <a:rPr sz="2000" b="1" dirty="0">
                <a:solidFill>
                  <a:srgbClr val="0000C7"/>
                </a:solidFill>
                <a:latin typeface="Gill Sans MT" panose="020B0502020104020203" pitchFamily="34" charset="0"/>
                <a:cs typeface="Arial" pitchFamily="34" charset="0"/>
              </a:rPr>
              <a:t>Fin</a:t>
            </a:r>
            <a:endParaRPr sz="2000" dirty="0">
              <a:latin typeface="Gill Sans MT" panose="020B0502020104020203" pitchFamily="34" charset="0"/>
              <a:cs typeface="Arial" pitchFamily="34" charset="0"/>
            </a:endParaRPr>
          </a:p>
        </p:txBody>
      </p:sp>
      <p:sp>
        <p:nvSpPr>
          <p:cNvPr id="3" name="object 3"/>
          <p:cNvSpPr txBox="1">
            <a:spLocks noGrp="1"/>
          </p:cNvSpPr>
          <p:nvPr>
            <p:ph type="title"/>
          </p:nvPr>
        </p:nvSpPr>
        <p:spPr>
          <a:xfrm>
            <a:off x="-180528" y="136026"/>
            <a:ext cx="9144000" cy="412654"/>
          </a:xfrm>
          <a:prstGeom prst="rect">
            <a:avLst/>
          </a:prstGeom>
          <a:noFill/>
        </p:spPr>
        <p:txBody>
          <a:bodyPr vert="horz" wrap="square" lIns="0" tIns="9502" rIns="0" bIns="0" rtlCol="0">
            <a:spAutoFit/>
          </a:bodyPr>
          <a:lstStyle/>
          <a:p>
            <a:pPr marL="9502">
              <a:spcBef>
                <a:spcPts val="75"/>
              </a:spcBef>
            </a:pPr>
            <a:r>
              <a:rPr dirty="0"/>
              <a:t>Boucle Pour :</a:t>
            </a:r>
            <a:r>
              <a:rPr spc="-94" dirty="0"/>
              <a:t> </a:t>
            </a:r>
            <a:r>
              <a:rPr spc="-4" dirty="0"/>
              <a:t>exemple1</a:t>
            </a:r>
          </a:p>
        </p:txBody>
      </p:sp>
      <p:sp>
        <p:nvSpPr>
          <p:cNvPr id="4" name="Slide Number Placeholder 3">
            <a:extLst>
              <a:ext uri="{FF2B5EF4-FFF2-40B4-BE49-F238E27FC236}">
                <a16:creationId xmlns:a16="http://schemas.microsoft.com/office/drawing/2014/main" id="{0EFDACE1-2D5B-4349-900E-19F5804EDC5E}"/>
              </a:ext>
            </a:extLst>
          </p:cNvPr>
          <p:cNvSpPr>
            <a:spLocks noGrp="1"/>
          </p:cNvSpPr>
          <p:nvPr>
            <p:ph type="sldNum" sz="quarter" idx="12"/>
          </p:nvPr>
        </p:nvSpPr>
        <p:spPr/>
        <p:txBody>
          <a:bodyPr/>
          <a:lstStyle/>
          <a:p>
            <a:fld id="{5744759D-0EFF-4FB2-9CCE-04E00944F0FE}" type="slidenum">
              <a:rPr lang="en-US" smtClean="0"/>
              <a:pPr/>
              <a:t>112</a:t>
            </a:fld>
            <a:endParaRPr lang="en-US"/>
          </a:p>
        </p:txBody>
      </p:sp>
    </p:spTree>
    <p:extLst>
      <p:ext uri="{BB962C8B-B14F-4D97-AF65-F5344CB8AC3E}">
        <p14:creationId xmlns:p14="http://schemas.microsoft.com/office/powerpoint/2010/main" val="21392638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1187624" y="1019652"/>
            <a:ext cx="6696744" cy="4929628"/>
          </a:xfrm>
          <a:prstGeom prst="rect">
            <a:avLst/>
          </a:prstGeom>
        </p:spPr>
        <p:txBody>
          <a:bodyPr vert="horz" wrap="square" lIns="0" tIns="35633" rIns="0" bIns="0" rtlCol="0">
            <a:spAutoFit/>
          </a:bodyPr>
          <a:lstStyle/>
          <a:p>
            <a:pPr marL="266060" marR="3801" indent="-257033" algn="just">
              <a:spcBef>
                <a:spcPts val="600"/>
              </a:spcBef>
              <a:spcAft>
                <a:spcPts val="600"/>
              </a:spcAft>
            </a:pPr>
            <a:r>
              <a:rPr sz="1600" spc="-94" dirty="0">
                <a:latin typeface="Gill Sans MT" panose="020B0502020104020203" pitchFamily="34" charset="0"/>
                <a:cs typeface="Arial" pitchFamily="34" charset="0"/>
              </a:rPr>
              <a:t>Calcul</a:t>
            </a:r>
            <a:r>
              <a:rPr sz="1600" spc="-85" dirty="0">
                <a:latin typeface="Gill Sans MT" panose="020B0502020104020203" pitchFamily="34" charset="0"/>
                <a:cs typeface="Arial" pitchFamily="34" charset="0"/>
              </a:rPr>
              <a:t> </a:t>
            </a:r>
            <a:r>
              <a:rPr sz="1600" spc="-67" dirty="0">
                <a:latin typeface="Gill Sans MT" panose="020B0502020104020203" pitchFamily="34" charset="0"/>
                <a:cs typeface="Arial" pitchFamily="34" charset="0"/>
              </a:rPr>
              <a:t>de</a:t>
            </a:r>
            <a:r>
              <a:rPr sz="1600" spc="-82" dirty="0">
                <a:latin typeface="Gill Sans MT" panose="020B0502020104020203" pitchFamily="34" charset="0"/>
                <a:cs typeface="Arial" pitchFamily="34" charset="0"/>
              </a:rPr>
              <a:t> </a:t>
            </a:r>
            <a:r>
              <a:rPr sz="1600" spc="-101" dirty="0">
                <a:latin typeface="Gill Sans MT" panose="020B0502020104020203" pitchFamily="34" charset="0"/>
                <a:cs typeface="Arial" pitchFamily="34" charset="0"/>
              </a:rPr>
              <a:t>x</a:t>
            </a:r>
            <a:r>
              <a:rPr sz="1600" spc="-90" dirty="0">
                <a:latin typeface="Gill Sans MT" panose="020B0502020104020203" pitchFamily="34" charset="0"/>
                <a:cs typeface="Arial" pitchFamily="34" charset="0"/>
              </a:rPr>
              <a:t> </a:t>
            </a:r>
            <a:r>
              <a:rPr sz="1600" spc="-116" dirty="0">
                <a:latin typeface="Gill Sans MT" panose="020B0502020104020203" pitchFamily="34" charset="0"/>
                <a:cs typeface="Arial" pitchFamily="34" charset="0"/>
              </a:rPr>
              <a:t>à</a:t>
            </a:r>
            <a:r>
              <a:rPr sz="1600" spc="-79" dirty="0">
                <a:latin typeface="Gill Sans MT" panose="020B0502020104020203" pitchFamily="34" charset="0"/>
                <a:cs typeface="Arial" pitchFamily="34" charset="0"/>
              </a:rPr>
              <a:t> </a:t>
            </a:r>
            <a:r>
              <a:rPr sz="1600" spc="-52" dirty="0">
                <a:latin typeface="Gill Sans MT" panose="020B0502020104020203" pitchFamily="34" charset="0"/>
                <a:cs typeface="Arial" pitchFamily="34" charset="0"/>
              </a:rPr>
              <a:t>la</a:t>
            </a:r>
            <a:r>
              <a:rPr sz="1600" spc="-79" dirty="0">
                <a:latin typeface="Gill Sans MT" panose="020B0502020104020203" pitchFamily="34" charset="0"/>
                <a:cs typeface="Arial" pitchFamily="34" charset="0"/>
              </a:rPr>
              <a:t> </a:t>
            </a:r>
            <a:r>
              <a:rPr sz="1600" spc="-85" dirty="0">
                <a:latin typeface="Gill Sans MT" panose="020B0502020104020203" pitchFamily="34" charset="0"/>
                <a:cs typeface="Arial" pitchFamily="34" charset="0"/>
              </a:rPr>
              <a:t>puissance</a:t>
            </a:r>
            <a:r>
              <a:rPr sz="1600" spc="-67" dirty="0">
                <a:latin typeface="Gill Sans MT" panose="020B0502020104020203" pitchFamily="34" charset="0"/>
                <a:cs typeface="Arial" pitchFamily="34" charset="0"/>
              </a:rPr>
              <a:t> </a:t>
            </a:r>
            <a:r>
              <a:rPr sz="1600" spc="-45" dirty="0">
                <a:latin typeface="Gill Sans MT" panose="020B0502020104020203" pitchFamily="34" charset="0"/>
                <a:cs typeface="Arial" pitchFamily="34" charset="0"/>
              </a:rPr>
              <a:t>n</a:t>
            </a:r>
            <a:r>
              <a:rPr sz="1600" spc="-82" dirty="0">
                <a:latin typeface="Gill Sans MT" panose="020B0502020104020203" pitchFamily="34" charset="0"/>
                <a:cs typeface="Arial" pitchFamily="34" charset="0"/>
              </a:rPr>
              <a:t> </a:t>
            </a:r>
            <a:r>
              <a:rPr sz="1600" spc="-45" dirty="0">
                <a:latin typeface="Gill Sans MT" panose="020B0502020104020203" pitchFamily="34" charset="0"/>
                <a:cs typeface="Arial" pitchFamily="34" charset="0"/>
              </a:rPr>
              <a:t>où</a:t>
            </a:r>
            <a:r>
              <a:rPr sz="1600" spc="-90" dirty="0">
                <a:latin typeface="Gill Sans MT" panose="020B0502020104020203" pitchFamily="34" charset="0"/>
                <a:cs typeface="Arial" pitchFamily="34" charset="0"/>
              </a:rPr>
              <a:t> </a:t>
            </a:r>
            <a:r>
              <a:rPr sz="1600" spc="-101" dirty="0">
                <a:latin typeface="Gill Sans MT" panose="020B0502020104020203" pitchFamily="34" charset="0"/>
                <a:cs typeface="Arial" pitchFamily="34" charset="0"/>
              </a:rPr>
              <a:t>x</a:t>
            </a:r>
            <a:r>
              <a:rPr sz="1600" spc="-85" dirty="0">
                <a:latin typeface="Gill Sans MT" panose="020B0502020104020203" pitchFamily="34" charset="0"/>
                <a:cs typeface="Arial" pitchFamily="34" charset="0"/>
              </a:rPr>
              <a:t> </a:t>
            </a:r>
            <a:r>
              <a:rPr sz="1600" spc="-64" dirty="0">
                <a:latin typeface="Gill Sans MT" panose="020B0502020104020203" pitchFamily="34" charset="0"/>
                <a:cs typeface="Arial" pitchFamily="34" charset="0"/>
              </a:rPr>
              <a:t>est</a:t>
            </a:r>
            <a:r>
              <a:rPr sz="1600" spc="-67" dirty="0">
                <a:latin typeface="Gill Sans MT" panose="020B0502020104020203" pitchFamily="34" charset="0"/>
                <a:cs typeface="Arial" pitchFamily="34" charset="0"/>
              </a:rPr>
              <a:t> </a:t>
            </a:r>
            <a:r>
              <a:rPr sz="1600" spc="-45" dirty="0">
                <a:latin typeface="Gill Sans MT" panose="020B0502020104020203" pitchFamily="34" charset="0"/>
                <a:cs typeface="Arial" pitchFamily="34" charset="0"/>
              </a:rPr>
              <a:t>un</a:t>
            </a:r>
            <a:r>
              <a:rPr sz="1600" spc="-82" dirty="0">
                <a:latin typeface="Gill Sans MT" panose="020B0502020104020203" pitchFamily="34" charset="0"/>
                <a:cs typeface="Arial" pitchFamily="34" charset="0"/>
              </a:rPr>
              <a:t> </a:t>
            </a:r>
            <a:r>
              <a:rPr sz="1600" spc="-41" dirty="0">
                <a:latin typeface="Gill Sans MT" panose="020B0502020104020203" pitchFamily="34" charset="0"/>
                <a:cs typeface="Arial" pitchFamily="34" charset="0"/>
              </a:rPr>
              <a:t>réel</a:t>
            </a:r>
            <a:r>
              <a:rPr sz="1600" spc="-71" dirty="0">
                <a:latin typeface="Gill Sans MT" panose="020B0502020104020203" pitchFamily="34" charset="0"/>
                <a:cs typeface="Arial" pitchFamily="34" charset="0"/>
              </a:rPr>
              <a:t> </a:t>
            </a:r>
            <a:r>
              <a:rPr sz="1600" spc="-45" dirty="0">
                <a:latin typeface="Gill Sans MT" panose="020B0502020104020203" pitchFamily="34" charset="0"/>
                <a:cs typeface="Arial" pitchFamily="34" charset="0"/>
              </a:rPr>
              <a:t>non</a:t>
            </a:r>
            <a:r>
              <a:rPr sz="1600" spc="-90" dirty="0">
                <a:latin typeface="Gill Sans MT" panose="020B0502020104020203" pitchFamily="34" charset="0"/>
                <a:cs typeface="Arial" pitchFamily="34" charset="0"/>
              </a:rPr>
              <a:t> </a:t>
            </a:r>
            <a:r>
              <a:rPr sz="1600" spc="-26" dirty="0">
                <a:latin typeface="Gill Sans MT" panose="020B0502020104020203" pitchFamily="34" charset="0"/>
                <a:cs typeface="Arial" pitchFamily="34" charset="0"/>
              </a:rPr>
              <a:t>nul</a:t>
            </a:r>
            <a:r>
              <a:rPr sz="1600" spc="-85" dirty="0">
                <a:latin typeface="Gill Sans MT" panose="020B0502020104020203" pitchFamily="34" charset="0"/>
                <a:cs typeface="Arial" pitchFamily="34" charset="0"/>
              </a:rPr>
              <a:t> </a:t>
            </a:r>
            <a:r>
              <a:rPr sz="1600" spc="-7" dirty="0">
                <a:latin typeface="Gill Sans MT" panose="020B0502020104020203" pitchFamily="34" charset="0"/>
                <a:cs typeface="Arial" pitchFamily="34" charset="0"/>
              </a:rPr>
              <a:t>et</a:t>
            </a:r>
            <a:r>
              <a:rPr sz="1600" spc="-79" dirty="0">
                <a:latin typeface="Gill Sans MT" panose="020B0502020104020203" pitchFamily="34" charset="0"/>
                <a:cs typeface="Arial" pitchFamily="34" charset="0"/>
              </a:rPr>
              <a:t> </a:t>
            </a:r>
            <a:r>
              <a:rPr sz="1600" spc="-45" dirty="0">
                <a:latin typeface="Gill Sans MT" panose="020B0502020104020203" pitchFamily="34" charset="0"/>
                <a:cs typeface="Arial" pitchFamily="34" charset="0"/>
              </a:rPr>
              <a:t>n</a:t>
            </a:r>
            <a:r>
              <a:rPr sz="1600" spc="-79" dirty="0">
                <a:latin typeface="Gill Sans MT" panose="020B0502020104020203" pitchFamily="34" charset="0"/>
                <a:cs typeface="Arial" pitchFamily="34" charset="0"/>
              </a:rPr>
              <a:t> </a:t>
            </a:r>
            <a:r>
              <a:rPr sz="1600" spc="-45" dirty="0">
                <a:latin typeface="Gill Sans MT" panose="020B0502020104020203" pitchFamily="34" charset="0"/>
                <a:cs typeface="Arial" pitchFamily="34" charset="0"/>
              </a:rPr>
              <a:t>un</a:t>
            </a:r>
            <a:r>
              <a:rPr sz="1600" spc="-85" dirty="0">
                <a:latin typeface="Gill Sans MT" panose="020B0502020104020203" pitchFamily="34" charset="0"/>
                <a:cs typeface="Arial" pitchFamily="34" charset="0"/>
              </a:rPr>
              <a:t> </a:t>
            </a:r>
            <a:r>
              <a:rPr sz="1600" spc="-19" dirty="0">
                <a:latin typeface="Gill Sans MT" panose="020B0502020104020203" pitchFamily="34" charset="0"/>
                <a:cs typeface="Arial" pitchFamily="34" charset="0"/>
              </a:rPr>
              <a:t>entier</a:t>
            </a:r>
            <a:r>
              <a:rPr sz="1600" spc="-64" dirty="0">
                <a:latin typeface="Gill Sans MT" panose="020B0502020104020203" pitchFamily="34" charset="0"/>
                <a:cs typeface="Arial" pitchFamily="34" charset="0"/>
              </a:rPr>
              <a:t> </a:t>
            </a:r>
            <a:r>
              <a:rPr sz="1600" spc="-19" dirty="0">
                <a:latin typeface="Gill Sans MT" panose="020B0502020104020203" pitchFamily="34" charset="0"/>
                <a:cs typeface="Arial" pitchFamily="34" charset="0"/>
              </a:rPr>
              <a:t>positif</a:t>
            </a:r>
            <a:r>
              <a:rPr sz="1600" spc="-79" dirty="0">
                <a:latin typeface="Gill Sans MT" panose="020B0502020104020203" pitchFamily="34" charset="0"/>
                <a:cs typeface="Arial" pitchFamily="34" charset="0"/>
              </a:rPr>
              <a:t> </a:t>
            </a:r>
            <a:r>
              <a:rPr sz="1600" spc="-49" dirty="0">
                <a:latin typeface="Gill Sans MT" panose="020B0502020104020203" pitchFamily="34" charset="0"/>
                <a:cs typeface="Arial" pitchFamily="34" charset="0"/>
              </a:rPr>
              <a:t>ou  </a:t>
            </a:r>
            <a:r>
              <a:rPr sz="1600" spc="-26" dirty="0">
                <a:latin typeface="Gill Sans MT" panose="020B0502020104020203" pitchFamily="34" charset="0"/>
                <a:cs typeface="Arial" pitchFamily="34" charset="0"/>
              </a:rPr>
              <a:t>nul </a:t>
            </a:r>
            <a:r>
              <a:rPr sz="1600" spc="-105" dirty="0">
                <a:latin typeface="Gill Sans MT" panose="020B0502020104020203" pitchFamily="34" charset="0"/>
                <a:cs typeface="Arial" pitchFamily="34" charset="0"/>
              </a:rPr>
              <a:t>(</a:t>
            </a:r>
            <a:r>
              <a:rPr sz="1600" b="1" spc="-105" dirty="0">
                <a:latin typeface="Gill Sans MT" panose="020B0502020104020203" pitchFamily="34" charset="0"/>
                <a:cs typeface="Arial" pitchFamily="34" charset="0"/>
              </a:rPr>
              <a:t>version </a:t>
            </a:r>
            <a:r>
              <a:rPr sz="1600" b="1" spc="-75" dirty="0">
                <a:latin typeface="Gill Sans MT" panose="020B0502020104020203" pitchFamily="34" charset="0"/>
                <a:cs typeface="Arial" pitchFamily="34" charset="0"/>
              </a:rPr>
              <a:t>2 </a:t>
            </a:r>
            <a:r>
              <a:rPr sz="1600" b="1" spc="-138" dirty="0">
                <a:latin typeface="Gill Sans MT" panose="020B0502020104020203" pitchFamily="34" charset="0"/>
                <a:cs typeface="Arial" pitchFamily="34" charset="0"/>
              </a:rPr>
              <a:t>avec </a:t>
            </a:r>
            <a:r>
              <a:rPr sz="1600" b="1" spc="-112" dirty="0">
                <a:latin typeface="Gill Sans MT" panose="020B0502020104020203" pitchFamily="34" charset="0"/>
                <a:cs typeface="Arial" pitchFamily="34" charset="0"/>
              </a:rPr>
              <a:t>un </a:t>
            </a:r>
            <a:r>
              <a:rPr sz="1600" b="1" spc="-146" dirty="0">
                <a:latin typeface="Gill Sans MT" panose="020B0502020104020203" pitchFamily="34" charset="0"/>
                <a:cs typeface="Arial" pitchFamily="34" charset="0"/>
              </a:rPr>
              <a:t>pas</a:t>
            </a:r>
            <a:r>
              <a:rPr sz="1600" b="1" spc="-52" dirty="0">
                <a:latin typeface="Gill Sans MT" panose="020B0502020104020203" pitchFamily="34" charset="0"/>
                <a:cs typeface="Arial" pitchFamily="34" charset="0"/>
              </a:rPr>
              <a:t> </a:t>
            </a:r>
            <a:r>
              <a:rPr sz="1600" b="1" spc="-82" dirty="0">
                <a:latin typeface="Gill Sans MT" panose="020B0502020104020203" pitchFamily="34" charset="0"/>
                <a:cs typeface="Arial" pitchFamily="34" charset="0"/>
              </a:rPr>
              <a:t>négatif</a:t>
            </a:r>
            <a:r>
              <a:rPr sz="1600" spc="-82" dirty="0">
                <a:latin typeface="Gill Sans MT" panose="020B0502020104020203" pitchFamily="34" charset="0"/>
                <a:cs typeface="Arial" pitchFamily="34" charset="0"/>
              </a:rPr>
              <a:t>)</a:t>
            </a:r>
            <a:endParaRPr sz="1600" dirty="0">
              <a:latin typeface="Gill Sans MT" panose="020B0502020104020203" pitchFamily="34" charset="0"/>
              <a:cs typeface="Arial" pitchFamily="34" charset="0"/>
            </a:endParaRPr>
          </a:p>
          <a:p>
            <a:pPr marL="266060" algn="just">
              <a:spcBef>
                <a:spcPts val="600"/>
              </a:spcBef>
              <a:spcAft>
                <a:spcPts val="600"/>
              </a:spcAft>
            </a:pPr>
            <a:r>
              <a:rPr sz="1600" b="1" spc="-15" dirty="0">
                <a:solidFill>
                  <a:srgbClr val="0000C7"/>
                </a:solidFill>
                <a:latin typeface="Gill Sans MT" panose="020B0502020104020203" pitchFamily="34" charset="0"/>
                <a:cs typeface="Arial" pitchFamily="34" charset="0"/>
              </a:rPr>
              <a:t>Variables </a:t>
            </a:r>
            <a:r>
              <a:rPr lang="fr-FR" sz="1600" b="1" spc="-15" dirty="0">
                <a:solidFill>
                  <a:srgbClr val="0000C7"/>
                </a:solidFill>
                <a:latin typeface="Gill Sans MT" panose="020B0502020104020203" pitchFamily="34" charset="0"/>
                <a:cs typeface="Arial" pitchFamily="34" charset="0"/>
              </a:rPr>
              <a:t>	</a:t>
            </a:r>
            <a:r>
              <a:rPr sz="1600" spc="-75" dirty="0">
                <a:latin typeface="Gill Sans MT" panose="020B0502020104020203" pitchFamily="34" charset="0"/>
                <a:cs typeface="Arial" pitchFamily="34" charset="0"/>
              </a:rPr>
              <a:t>x, </a:t>
            </a:r>
            <a:r>
              <a:rPr sz="1600" spc="-82" dirty="0">
                <a:latin typeface="Gill Sans MT" panose="020B0502020104020203" pitchFamily="34" charset="0"/>
                <a:cs typeface="Arial" pitchFamily="34" charset="0"/>
              </a:rPr>
              <a:t>puiss </a:t>
            </a:r>
            <a:r>
              <a:rPr sz="1600" spc="-15" dirty="0">
                <a:latin typeface="Gill Sans MT" panose="020B0502020104020203" pitchFamily="34" charset="0"/>
                <a:cs typeface="Arial" pitchFamily="34" charset="0"/>
              </a:rPr>
              <a:t>:</a:t>
            </a:r>
            <a:r>
              <a:rPr sz="1600" spc="-120" dirty="0">
                <a:latin typeface="Gill Sans MT" panose="020B0502020104020203" pitchFamily="34" charset="0"/>
                <a:cs typeface="Arial" pitchFamily="34" charset="0"/>
              </a:rPr>
              <a:t> </a:t>
            </a:r>
            <a:r>
              <a:rPr sz="1600" b="1" dirty="0">
                <a:solidFill>
                  <a:srgbClr val="0000C7"/>
                </a:solidFill>
                <a:latin typeface="Gill Sans MT" panose="020B0502020104020203" pitchFamily="34" charset="0"/>
                <a:cs typeface="Arial" pitchFamily="34" charset="0"/>
              </a:rPr>
              <a:t>réel</a:t>
            </a:r>
            <a:endParaRPr sz="1600" dirty="0">
              <a:latin typeface="Gill Sans MT" panose="020B0502020104020203" pitchFamily="34" charset="0"/>
              <a:cs typeface="Arial" pitchFamily="34" charset="0"/>
            </a:endParaRPr>
          </a:p>
          <a:p>
            <a:pPr marL="1418670" algn="just">
              <a:spcBef>
                <a:spcPts val="600"/>
              </a:spcBef>
              <a:spcAft>
                <a:spcPts val="600"/>
              </a:spcAft>
            </a:pPr>
            <a:r>
              <a:rPr lang="fr-FR" sz="1600" spc="-45" dirty="0">
                <a:latin typeface="Gill Sans MT" panose="020B0502020104020203" pitchFamily="34" charset="0"/>
                <a:cs typeface="Arial" pitchFamily="34" charset="0"/>
              </a:rPr>
              <a:t>	</a:t>
            </a:r>
            <a:r>
              <a:rPr sz="1600" spc="-45" dirty="0">
                <a:latin typeface="Gill Sans MT" panose="020B0502020104020203" pitchFamily="34" charset="0"/>
                <a:cs typeface="Arial" pitchFamily="34" charset="0"/>
              </a:rPr>
              <a:t>n, </a:t>
            </a:r>
            <a:r>
              <a:rPr sz="1600" spc="11" dirty="0">
                <a:latin typeface="Gill Sans MT" panose="020B0502020104020203" pitchFamily="34" charset="0"/>
                <a:cs typeface="Arial" pitchFamily="34" charset="0"/>
              </a:rPr>
              <a:t>i </a:t>
            </a:r>
            <a:r>
              <a:rPr sz="1600" spc="-15" dirty="0">
                <a:latin typeface="Gill Sans MT" panose="020B0502020104020203" pitchFamily="34" charset="0"/>
                <a:cs typeface="Arial" pitchFamily="34" charset="0"/>
              </a:rPr>
              <a:t>:</a:t>
            </a:r>
            <a:r>
              <a:rPr sz="1600" spc="-206" dirty="0">
                <a:latin typeface="Gill Sans MT" panose="020B0502020104020203" pitchFamily="34" charset="0"/>
                <a:cs typeface="Arial" pitchFamily="34" charset="0"/>
              </a:rPr>
              <a:t> </a:t>
            </a:r>
            <a:r>
              <a:rPr sz="1600" b="1" dirty="0">
                <a:solidFill>
                  <a:srgbClr val="0000C7"/>
                </a:solidFill>
                <a:latin typeface="Gill Sans MT" panose="020B0502020104020203" pitchFamily="34" charset="0"/>
                <a:cs typeface="Arial" pitchFamily="34" charset="0"/>
              </a:rPr>
              <a:t>entier</a:t>
            </a:r>
            <a:endParaRPr sz="1600" dirty="0">
              <a:latin typeface="Gill Sans MT" panose="020B0502020104020203" pitchFamily="34" charset="0"/>
              <a:cs typeface="Arial" pitchFamily="34" charset="0"/>
            </a:endParaRPr>
          </a:p>
          <a:p>
            <a:pPr marL="266060" algn="just">
              <a:spcBef>
                <a:spcPts val="600"/>
              </a:spcBef>
              <a:spcAft>
                <a:spcPts val="600"/>
              </a:spcAft>
            </a:pPr>
            <a:r>
              <a:rPr sz="1600" b="1" dirty="0">
                <a:solidFill>
                  <a:srgbClr val="0000C7"/>
                </a:solidFill>
                <a:latin typeface="Gill Sans MT" panose="020B0502020104020203" pitchFamily="34" charset="0"/>
                <a:cs typeface="Arial" pitchFamily="34" charset="0"/>
              </a:rPr>
              <a:t>Début</a:t>
            </a:r>
            <a:endParaRPr sz="1600" dirty="0">
              <a:latin typeface="Gill Sans MT" panose="020B0502020104020203" pitchFamily="34" charset="0"/>
              <a:cs typeface="Arial" pitchFamily="34" charset="0"/>
            </a:endParaRPr>
          </a:p>
          <a:p>
            <a:pPr marL="693656" algn="just">
              <a:spcBef>
                <a:spcPts val="600"/>
              </a:spcBef>
              <a:spcAft>
                <a:spcPts val="600"/>
              </a:spcAft>
            </a:pPr>
            <a:r>
              <a:rPr sz="1600" b="1" spc="-7" dirty="0">
                <a:solidFill>
                  <a:srgbClr val="0000C7"/>
                </a:solidFill>
                <a:latin typeface="Gill Sans MT" panose="020B0502020104020203" pitchFamily="34" charset="0"/>
                <a:cs typeface="Arial" pitchFamily="34" charset="0"/>
              </a:rPr>
              <a:t>Ecrire </a:t>
            </a:r>
            <a:r>
              <a:rPr sz="1600" spc="11" dirty="0">
                <a:latin typeface="Gill Sans MT" panose="020B0502020104020203" pitchFamily="34" charset="0"/>
                <a:cs typeface="Arial" pitchFamily="34" charset="0"/>
              </a:rPr>
              <a:t>(" </a:t>
            </a:r>
            <a:r>
              <a:rPr sz="1600" spc="-85" dirty="0">
                <a:latin typeface="Gill Sans MT" panose="020B0502020104020203" pitchFamily="34" charset="0"/>
                <a:cs typeface="Arial" pitchFamily="34" charset="0"/>
              </a:rPr>
              <a:t>Entrez </a:t>
            </a:r>
            <a:r>
              <a:rPr sz="1600" spc="-49" dirty="0">
                <a:latin typeface="Gill Sans MT" panose="020B0502020104020203" pitchFamily="34" charset="0"/>
                <a:cs typeface="Arial" pitchFamily="34" charset="0"/>
              </a:rPr>
              <a:t>respectivement </a:t>
            </a:r>
            <a:r>
              <a:rPr sz="1600" spc="-82" dirty="0">
                <a:latin typeface="Gill Sans MT" panose="020B0502020104020203" pitchFamily="34" charset="0"/>
                <a:cs typeface="Arial" pitchFamily="34" charset="0"/>
              </a:rPr>
              <a:t>les </a:t>
            </a:r>
            <a:r>
              <a:rPr sz="1600" spc="-71" dirty="0">
                <a:latin typeface="Gill Sans MT" panose="020B0502020104020203" pitchFamily="34" charset="0"/>
                <a:cs typeface="Arial" pitchFamily="34" charset="0"/>
              </a:rPr>
              <a:t>valeurs </a:t>
            </a:r>
            <a:r>
              <a:rPr sz="1600" spc="-67" dirty="0">
                <a:latin typeface="Gill Sans MT" panose="020B0502020104020203" pitchFamily="34" charset="0"/>
                <a:cs typeface="Arial" pitchFamily="34" charset="0"/>
              </a:rPr>
              <a:t>de </a:t>
            </a:r>
            <a:r>
              <a:rPr sz="1600" spc="-101" dirty="0">
                <a:latin typeface="Gill Sans MT" panose="020B0502020104020203" pitchFamily="34" charset="0"/>
                <a:cs typeface="Arial" pitchFamily="34" charset="0"/>
              </a:rPr>
              <a:t>x </a:t>
            </a:r>
            <a:r>
              <a:rPr sz="1600" spc="-7" dirty="0">
                <a:latin typeface="Gill Sans MT" panose="020B0502020104020203" pitchFamily="34" charset="0"/>
                <a:cs typeface="Arial" pitchFamily="34" charset="0"/>
              </a:rPr>
              <a:t>et </a:t>
            </a:r>
            <a:r>
              <a:rPr sz="1600" spc="-45" dirty="0">
                <a:latin typeface="Gill Sans MT" panose="020B0502020104020203" pitchFamily="34" charset="0"/>
                <a:cs typeface="Arial" pitchFamily="34" charset="0"/>
              </a:rPr>
              <a:t>n</a:t>
            </a:r>
            <a:r>
              <a:rPr sz="1600" spc="-273" dirty="0">
                <a:latin typeface="Gill Sans MT" panose="020B0502020104020203" pitchFamily="34" charset="0"/>
                <a:cs typeface="Arial" pitchFamily="34" charset="0"/>
              </a:rPr>
              <a:t> </a:t>
            </a:r>
            <a:r>
              <a:rPr sz="1600" spc="11" dirty="0">
                <a:latin typeface="Gill Sans MT" panose="020B0502020104020203" pitchFamily="34" charset="0"/>
                <a:cs typeface="Arial" pitchFamily="34" charset="0"/>
              </a:rPr>
              <a:t>")</a:t>
            </a:r>
            <a:endParaRPr sz="1600" dirty="0">
              <a:latin typeface="Gill Sans MT" panose="020B0502020104020203" pitchFamily="34" charset="0"/>
              <a:cs typeface="Arial" pitchFamily="34" charset="0"/>
            </a:endParaRPr>
          </a:p>
          <a:p>
            <a:pPr marL="693656" algn="just">
              <a:spcBef>
                <a:spcPts val="600"/>
              </a:spcBef>
              <a:spcAft>
                <a:spcPts val="600"/>
              </a:spcAft>
            </a:pPr>
            <a:r>
              <a:rPr sz="1600" b="1" spc="-11" dirty="0">
                <a:solidFill>
                  <a:srgbClr val="0000C7"/>
                </a:solidFill>
                <a:latin typeface="Gill Sans MT" panose="020B0502020104020203" pitchFamily="34" charset="0"/>
                <a:cs typeface="Arial" pitchFamily="34" charset="0"/>
              </a:rPr>
              <a:t>Lire</a:t>
            </a:r>
            <a:r>
              <a:rPr sz="1600" b="1" spc="-108" dirty="0">
                <a:solidFill>
                  <a:srgbClr val="0000C7"/>
                </a:solidFill>
                <a:latin typeface="Gill Sans MT" panose="020B0502020104020203" pitchFamily="34" charset="0"/>
                <a:cs typeface="Arial" pitchFamily="34" charset="0"/>
              </a:rPr>
              <a:t> </a:t>
            </a:r>
            <a:r>
              <a:rPr sz="1600" spc="-56" dirty="0">
                <a:latin typeface="Gill Sans MT" panose="020B0502020104020203" pitchFamily="34" charset="0"/>
                <a:cs typeface="Arial" pitchFamily="34" charset="0"/>
              </a:rPr>
              <a:t>(x,n)</a:t>
            </a:r>
            <a:endParaRPr sz="1600" dirty="0">
              <a:latin typeface="Gill Sans MT" panose="020B0502020104020203" pitchFamily="34" charset="0"/>
              <a:cs typeface="Arial" pitchFamily="34" charset="0"/>
            </a:endParaRPr>
          </a:p>
          <a:p>
            <a:pPr marL="693656" algn="just">
              <a:spcBef>
                <a:spcPts val="600"/>
              </a:spcBef>
              <a:spcAft>
                <a:spcPts val="600"/>
              </a:spcAft>
            </a:pPr>
            <a:r>
              <a:rPr sz="1600" spc="-82" dirty="0">
                <a:latin typeface="Gill Sans MT" panose="020B0502020104020203" pitchFamily="34" charset="0"/>
                <a:cs typeface="Arial" pitchFamily="34" charset="0"/>
              </a:rPr>
              <a:t>puiss </a:t>
            </a:r>
            <a:r>
              <a:rPr sz="1600" spc="-138" dirty="0">
                <a:latin typeface="Gill Sans MT" panose="020B0502020104020203" pitchFamily="34" charset="0"/>
                <a:cs typeface="Arial" pitchFamily="34" charset="0"/>
              </a:rPr>
              <a:t>←</a:t>
            </a:r>
            <a:r>
              <a:rPr sz="1600" spc="-153" dirty="0">
                <a:latin typeface="Gill Sans MT" panose="020B0502020104020203" pitchFamily="34" charset="0"/>
                <a:cs typeface="Arial" pitchFamily="34" charset="0"/>
              </a:rPr>
              <a:t> </a:t>
            </a:r>
            <a:r>
              <a:rPr sz="1600" spc="-75" dirty="0">
                <a:latin typeface="Gill Sans MT" panose="020B0502020104020203" pitchFamily="34" charset="0"/>
                <a:cs typeface="Arial" pitchFamily="34" charset="0"/>
              </a:rPr>
              <a:t>1</a:t>
            </a:r>
            <a:endParaRPr sz="1600" dirty="0">
              <a:latin typeface="Gill Sans MT" panose="020B0502020104020203" pitchFamily="34" charset="0"/>
              <a:cs typeface="Arial" pitchFamily="34" charset="0"/>
            </a:endParaRPr>
          </a:p>
          <a:p>
            <a:pPr marL="693656" algn="just">
              <a:spcBef>
                <a:spcPts val="600"/>
              </a:spcBef>
              <a:spcAft>
                <a:spcPts val="600"/>
              </a:spcAft>
            </a:pPr>
            <a:r>
              <a:rPr sz="1600" b="1" dirty="0">
                <a:solidFill>
                  <a:srgbClr val="0000C7"/>
                </a:solidFill>
                <a:latin typeface="Gill Sans MT" panose="020B0502020104020203" pitchFamily="34" charset="0"/>
                <a:cs typeface="Arial" pitchFamily="34" charset="0"/>
              </a:rPr>
              <a:t>Pour </a:t>
            </a:r>
            <a:r>
              <a:rPr sz="1600" spc="11" dirty="0">
                <a:latin typeface="Gill Sans MT" panose="020B0502020104020203" pitchFamily="34" charset="0"/>
                <a:cs typeface="Arial" pitchFamily="34" charset="0"/>
              </a:rPr>
              <a:t>i </a:t>
            </a:r>
            <a:r>
              <a:rPr sz="1600" b="1" spc="-127" dirty="0">
                <a:latin typeface="Gill Sans MT" panose="020B0502020104020203" pitchFamily="34" charset="0"/>
                <a:cs typeface="Arial" pitchFamily="34" charset="0"/>
              </a:rPr>
              <a:t>= </a:t>
            </a:r>
            <a:r>
              <a:rPr sz="1600" b="1" spc="-112" dirty="0">
                <a:solidFill>
                  <a:srgbClr val="FF0000"/>
                </a:solidFill>
                <a:latin typeface="Gill Sans MT" panose="020B0502020104020203" pitchFamily="34" charset="0"/>
                <a:cs typeface="Arial" pitchFamily="34" charset="0"/>
              </a:rPr>
              <a:t>n </a:t>
            </a:r>
            <a:r>
              <a:rPr sz="1600" b="1" spc="-94" dirty="0">
                <a:solidFill>
                  <a:srgbClr val="FF0000"/>
                </a:solidFill>
                <a:latin typeface="Gill Sans MT" panose="020B0502020104020203" pitchFamily="34" charset="0"/>
                <a:cs typeface="Arial" pitchFamily="34" charset="0"/>
              </a:rPr>
              <a:t>à </a:t>
            </a:r>
            <a:r>
              <a:rPr sz="1600" b="1" spc="-75" dirty="0">
                <a:solidFill>
                  <a:srgbClr val="FF0000"/>
                </a:solidFill>
                <a:latin typeface="Gill Sans MT" panose="020B0502020104020203" pitchFamily="34" charset="0"/>
                <a:cs typeface="Arial" pitchFamily="34" charset="0"/>
              </a:rPr>
              <a:t>1 </a:t>
            </a:r>
            <a:r>
              <a:rPr sz="1600" b="1" spc="-146" dirty="0">
                <a:solidFill>
                  <a:srgbClr val="FF0000"/>
                </a:solidFill>
                <a:latin typeface="Gill Sans MT" panose="020B0502020104020203" pitchFamily="34" charset="0"/>
                <a:cs typeface="Arial" pitchFamily="34" charset="0"/>
              </a:rPr>
              <a:t>pas</a:t>
            </a:r>
            <a:r>
              <a:rPr sz="1600" b="1" spc="-79" dirty="0">
                <a:solidFill>
                  <a:srgbClr val="FF0000"/>
                </a:solidFill>
                <a:latin typeface="Gill Sans MT" panose="020B0502020104020203" pitchFamily="34" charset="0"/>
                <a:cs typeface="Arial" pitchFamily="34" charset="0"/>
              </a:rPr>
              <a:t> </a:t>
            </a:r>
            <a:r>
              <a:rPr sz="1600" b="1" spc="-60" dirty="0">
                <a:solidFill>
                  <a:srgbClr val="FF0000"/>
                </a:solidFill>
                <a:latin typeface="Gill Sans MT" panose="020B0502020104020203" pitchFamily="34" charset="0"/>
                <a:cs typeface="Arial" pitchFamily="34" charset="0"/>
              </a:rPr>
              <a:t>-1</a:t>
            </a:r>
            <a:endParaRPr sz="1600" dirty="0">
              <a:latin typeface="Gill Sans MT" panose="020B0502020104020203" pitchFamily="34" charset="0"/>
              <a:cs typeface="Arial" pitchFamily="34" charset="0"/>
            </a:endParaRPr>
          </a:p>
          <a:p>
            <a:pPr marL="1377810" algn="just">
              <a:spcBef>
                <a:spcPts val="600"/>
              </a:spcBef>
              <a:spcAft>
                <a:spcPts val="600"/>
              </a:spcAft>
            </a:pPr>
            <a:r>
              <a:rPr sz="1600" spc="-94" dirty="0">
                <a:latin typeface="Gill Sans MT" panose="020B0502020104020203" pitchFamily="34" charset="0"/>
                <a:cs typeface="Arial" pitchFamily="34" charset="0"/>
              </a:rPr>
              <a:t>puiss← </a:t>
            </a:r>
            <a:r>
              <a:rPr sz="1600" spc="-52" dirty="0">
                <a:latin typeface="Gill Sans MT" panose="020B0502020104020203" pitchFamily="34" charset="0"/>
                <a:cs typeface="Arial" pitchFamily="34" charset="0"/>
              </a:rPr>
              <a:t>puiss*x</a:t>
            </a:r>
            <a:endParaRPr sz="1600" dirty="0">
              <a:latin typeface="Gill Sans MT" panose="020B0502020104020203" pitchFamily="34" charset="0"/>
              <a:cs typeface="Arial" pitchFamily="34" charset="0"/>
            </a:endParaRPr>
          </a:p>
          <a:p>
            <a:pPr marL="693656" algn="just">
              <a:spcBef>
                <a:spcPts val="600"/>
              </a:spcBef>
              <a:spcAft>
                <a:spcPts val="600"/>
              </a:spcAft>
            </a:pPr>
            <a:r>
              <a:rPr sz="1600" b="1" dirty="0">
                <a:solidFill>
                  <a:srgbClr val="0000C7"/>
                </a:solidFill>
                <a:latin typeface="Gill Sans MT" panose="020B0502020104020203" pitchFamily="34" charset="0"/>
                <a:cs typeface="Arial" pitchFamily="34" charset="0"/>
              </a:rPr>
              <a:t>FinPour</a:t>
            </a:r>
            <a:endParaRPr sz="1600" dirty="0">
              <a:latin typeface="Gill Sans MT" panose="020B0502020104020203" pitchFamily="34" charset="0"/>
              <a:cs typeface="Arial" pitchFamily="34" charset="0"/>
            </a:endParaRPr>
          </a:p>
          <a:p>
            <a:pPr marL="693656" algn="just">
              <a:spcBef>
                <a:spcPts val="600"/>
              </a:spcBef>
              <a:spcAft>
                <a:spcPts val="600"/>
              </a:spcAft>
            </a:pPr>
            <a:r>
              <a:rPr sz="1600" b="1" spc="-7" dirty="0">
                <a:solidFill>
                  <a:srgbClr val="0000C7"/>
                </a:solidFill>
                <a:latin typeface="Gill Sans MT" panose="020B0502020104020203" pitchFamily="34" charset="0"/>
                <a:cs typeface="Arial" pitchFamily="34" charset="0"/>
              </a:rPr>
              <a:t>Ecrire </a:t>
            </a:r>
            <a:r>
              <a:rPr sz="1600" spc="-67" dirty="0">
                <a:latin typeface="Gill Sans MT" panose="020B0502020104020203" pitchFamily="34" charset="0"/>
                <a:cs typeface="Arial" pitchFamily="34" charset="0"/>
              </a:rPr>
              <a:t>(x, </a:t>
            </a:r>
            <a:r>
              <a:rPr sz="1600" spc="67" dirty="0">
                <a:latin typeface="Gill Sans MT" panose="020B0502020104020203" pitchFamily="34" charset="0"/>
                <a:cs typeface="Arial" pitchFamily="34" charset="0"/>
              </a:rPr>
              <a:t>" </a:t>
            </a:r>
            <a:r>
              <a:rPr sz="1600" spc="-116" dirty="0">
                <a:latin typeface="Gill Sans MT" panose="020B0502020104020203" pitchFamily="34" charset="0"/>
                <a:cs typeface="Arial" pitchFamily="34" charset="0"/>
              </a:rPr>
              <a:t>à </a:t>
            </a:r>
            <a:r>
              <a:rPr sz="1600" spc="-52" dirty="0">
                <a:latin typeface="Gill Sans MT" panose="020B0502020104020203" pitchFamily="34" charset="0"/>
                <a:cs typeface="Arial" pitchFamily="34" charset="0"/>
              </a:rPr>
              <a:t>la </a:t>
            </a:r>
            <a:r>
              <a:rPr sz="1600" spc="-85" dirty="0">
                <a:latin typeface="Gill Sans MT" panose="020B0502020104020203" pitchFamily="34" charset="0"/>
                <a:cs typeface="Arial" pitchFamily="34" charset="0"/>
              </a:rPr>
              <a:t>puissance </a:t>
            </a:r>
            <a:r>
              <a:rPr sz="1600" spc="11" dirty="0">
                <a:latin typeface="Gill Sans MT" panose="020B0502020104020203" pitchFamily="34" charset="0"/>
                <a:cs typeface="Arial" pitchFamily="34" charset="0"/>
              </a:rPr>
              <a:t>", </a:t>
            </a:r>
            <a:r>
              <a:rPr sz="1600" spc="-45" dirty="0">
                <a:latin typeface="Gill Sans MT" panose="020B0502020104020203" pitchFamily="34" charset="0"/>
                <a:cs typeface="Arial" pitchFamily="34" charset="0"/>
              </a:rPr>
              <a:t>n, </a:t>
            </a:r>
            <a:r>
              <a:rPr sz="1600" spc="67" dirty="0">
                <a:latin typeface="Gill Sans MT" panose="020B0502020104020203" pitchFamily="34" charset="0"/>
                <a:cs typeface="Arial" pitchFamily="34" charset="0"/>
              </a:rPr>
              <a:t>" </a:t>
            </a:r>
            <a:r>
              <a:rPr sz="1600" spc="-64" dirty="0">
                <a:latin typeface="Gill Sans MT" panose="020B0502020104020203" pitchFamily="34" charset="0"/>
                <a:cs typeface="Arial" pitchFamily="34" charset="0"/>
              </a:rPr>
              <a:t>est </a:t>
            </a:r>
            <a:r>
              <a:rPr sz="1600" spc="-85" dirty="0">
                <a:latin typeface="Gill Sans MT" panose="020B0502020104020203" pitchFamily="34" charset="0"/>
                <a:cs typeface="Arial" pitchFamily="34" charset="0"/>
              </a:rPr>
              <a:t>égal </a:t>
            </a:r>
            <a:r>
              <a:rPr sz="1600" spc="-116" dirty="0">
                <a:latin typeface="Gill Sans MT" panose="020B0502020104020203" pitchFamily="34" charset="0"/>
                <a:cs typeface="Arial" pitchFamily="34" charset="0"/>
              </a:rPr>
              <a:t>à </a:t>
            </a:r>
            <a:r>
              <a:rPr sz="1600" spc="11" dirty="0">
                <a:latin typeface="Gill Sans MT" panose="020B0502020104020203" pitchFamily="34" charset="0"/>
                <a:cs typeface="Arial" pitchFamily="34" charset="0"/>
              </a:rPr>
              <a:t>",</a:t>
            </a:r>
            <a:r>
              <a:rPr sz="1600" spc="-146" dirty="0">
                <a:latin typeface="Gill Sans MT" panose="020B0502020104020203" pitchFamily="34" charset="0"/>
                <a:cs typeface="Arial" pitchFamily="34" charset="0"/>
              </a:rPr>
              <a:t> </a:t>
            </a:r>
            <a:r>
              <a:rPr sz="1600" spc="-75" dirty="0">
                <a:latin typeface="Gill Sans MT" panose="020B0502020104020203" pitchFamily="34" charset="0"/>
                <a:cs typeface="Arial" pitchFamily="34" charset="0"/>
              </a:rPr>
              <a:t>puiss</a:t>
            </a:r>
            <a:r>
              <a:rPr sz="1600" b="1" spc="-75" dirty="0">
                <a:latin typeface="Gill Sans MT" panose="020B0502020104020203" pitchFamily="34" charset="0"/>
                <a:cs typeface="Arial" pitchFamily="34" charset="0"/>
              </a:rPr>
              <a:t>)</a:t>
            </a:r>
            <a:endParaRPr sz="1600" dirty="0">
              <a:latin typeface="Gill Sans MT" panose="020B0502020104020203" pitchFamily="34" charset="0"/>
              <a:cs typeface="Arial" pitchFamily="34" charset="0"/>
            </a:endParaRPr>
          </a:p>
          <a:p>
            <a:pPr marL="266060" algn="just">
              <a:spcBef>
                <a:spcPts val="600"/>
              </a:spcBef>
              <a:spcAft>
                <a:spcPts val="600"/>
              </a:spcAft>
            </a:pPr>
            <a:r>
              <a:rPr sz="1600" b="1" dirty="0">
                <a:solidFill>
                  <a:srgbClr val="0000C7"/>
                </a:solidFill>
                <a:latin typeface="Gill Sans MT" panose="020B0502020104020203" pitchFamily="34" charset="0"/>
                <a:cs typeface="Arial" pitchFamily="34" charset="0"/>
              </a:rPr>
              <a:t>Fin</a:t>
            </a:r>
            <a:endParaRPr sz="1600" dirty="0">
              <a:latin typeface="Gill Sans MT" panose="020B0502020104020203" pitchFamily="34" charset="0"/>
              <a:cs typeface="Arial" pitchFamily="34" charset="0"/>
            </a:endParaRPr>
          </a:p>
        </p:txBody>
      </p:sp>
      <p:sp>
        <p:nvSpPr>
          <p:cNvPr id="13" name="object 13"/>
          <p:cNvSpPr txBox="1">
            <a:spLocks noGrp="1"/>
          </p:cNvSpPr>
          <p:nvPr>
            <p:ph type="title"/>
          </p:nvPr>
        </p:nvSpPr>
        <p:spPr>
          <a:xfrm>
            <a:off x="-180528" y="136026"/>
            <a:ext cx="9144000" cy="412654"/>
          </a:xfrm>
          <a:prstGeom prst="rect">
            <a:avLst/>
          </a:prstGeom>
          <a:noFill/>
        </p:spPr>
        <p:txBody>
          <a:bodyPr vert="horz" wrap="square" lIns="0" tIns="9502" rIns="0" bIns="0" rtlCol="0">
            <a:spAutoFit/>
          </a:bodyPr>
          <a:lstStyle/>
          <a:p>
            <a:pPr marL="9502">
              <a:spcBef>
                <a:spcPts val="75"/>
              </a:spcBef>
            </a:pPr>
            <a:r>
              <a:rPr dirty="0"/>
              <a:t>Boucle Pour : </a:t>
            </a:r>
            <a:r>
              <a:rPr spc="-4" dirty="0"/>
              <a:t>exemple1 </a:t>
            </a:r>
            <a:r>
              <a:rPr dirty="0"/>
              <a:t>(version</a:t>
            </a:r>
            <a:r>
              <a:rPr spc="-120" dirty="0"/>
              <a:t> </a:t>
            </a:r>
            <a:r>
              <a:rPr spc="-4" dirty="0"/>
              <a:t>2)</a:t>
            </a:r>
          </a:p>
        </p:txBody>
      </p:sp>
      <p:sp>
        <p:nvSpPr>
          <p:cNvPr id="2" name="Slide Number Placeholder 1">
            <a:extLst>
              <a:ext uri="{FF2B5EF4-FFF2-40B4-BE49-F238E27FC236}">
                <a16:creationId xmlns:a16="http://schemas.microsoft.com/office/drawing/2014/main" id="{47578387-775D-40D6-B05E-65FEBA6A63C4}"/>
              </a:ext>
            </a:extLst>
          </p:cNvPr>
          <p:cNvSpPr>
            <a:spLocks noGrp="1"/>
          </p:cNvSpPr>
          <p:nvPr>
            <p:ph type="sldNum" sz="quarter" idx="12"/>
          </p:nvPr>
        </p:nvSpPr>
        <p:spPr/>
        <p:txBody>
          <a:bodyPr/>
          <a:lstStyle/>
          <a:p>
            <a:fld id="{5744759D-0EFF-4FB2-9CCE-04E00944F0FE}" type="slidenum">
              <a:rPr lang="en-US" smtClean="0"/>
              <a:pPr/>
              <a:t>113</a:t>
            </a:fld>
            <a:endParaRPr lang="en-US"/>
          </a:p>
        </p:txBody>
      </p:sp>
    </p:spTree>
    <p:extLst>
      <p:ext uri="{BB962C8B-B14F-4D97-AF65-F5344CB8AC3E}">
        <p14:creationId xmlns:p14="http://schemas.microsoft.com/office/powerpoint/2010/main" val="35027242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8922" y="1159018"/>
            <a:ext cx="7597494" cy="3921402"/>
          </a:xfrm>
          <a:prstGeom prst="rect">
            <a:avLst/>
          </a:prstGeom>
        </p:spPr>
        <p:txBody>
          <a:bodyPr vert="horz" wrap="square" lIns="0" tIns="9977" rIns="0" bIns="0" rtlCol="0">
            <a:spAutoFit/>
          </a:bodyPr>
          <a:lstStyle/>
          <a:p>
            <a:pPr marL="266060" indent="-257033">
              <a:spcBef>
                <a:spcPts val="79"/>
              </a:spcBef>
              <a:buClr>
                <a:srgbClr val="FF0000"/>
              </a:buClr>
              <a:buSzPct val="75000"/>
              <a:buFont typeface="Wingdings"/>
              <a:buChar char=""/>
              <a:tabLst>
                <a:tab pos="266060" algn="l"/>
                <a:tab pos="266535" algn="l"/>
              </a:tabLst>
            </a:pPr>
            <a:r>
              <a:rPr sz="2000" spc="-15" dirty="0">
                <a:latin typeface="Arial" pitchFamily="34" charset="0"/>
                <a:cs typeface="Arial" pitchFamily="34" charset="0"/>
              </a:rPr>
              <a:t>Il</a:t>
            </a:r>
            <a:r>
              <a:rPr sz="2000" spc="-85" dirty="0">
                <a:latin typeface="Arial" pitchFamily="34" charset="0"/>
                <a:cs typeface="Arial" pitchFamily="34" charset="0"/>
              </a:rPr>
              <a:t> </a:t>
            </a:r>
            <a:r>
              <a:rPr sz="2000" spc="-19" dirty="0">
                <a:latin typeface="Arial" pitchFamily="34" charset="0"/>
                <a:cs typeface="Arial" pitchFamily="34" charset="0"/>
              </a:rPr>
              <a:t>faut</a:t>
            </a:r>
            <a:r>
              <a:rPr sz="2000" spc="-82" dirty="0">
                <a:latin typeface="Arial" pitchFamily="34" charset="0"/>
                <a:cs typeface="Arial" pitchFamily="34" charset="0"/>
              </a:rPr>
              <a:t> </a:t>
            </a:r>
            <a:r>
              <a:rPr sz="2000" spc="-30" dirty="0">
                <a:latin typeface="Arial" pitchFamily="34" charset="0"/>
                <a:cs typeface="Arial" pitchFamily="34" charset="0"/>
              </a:rPr>
              <a:t>éviter</a:t>
            </a:r>
            <a:r>
              <a:rPr sz="2000" spc="-56" dirty="0">
                <a:latin typeface="Arial" pitchFamily="34" charset="0"/>
                <a:cs typeface="Arial" pitchFamily="34" charset="0"/>
              </a:rPr>
              <a:t> </a:t>
            </a:r>
            <a:r>
              <a:rPr sz="2000" spc="-67" dirty="0">
                <a:latin typeface="Arial" pitchFamily="34" charset="0"/>
                <a:cs typeface="Arial" pitchFamily="34" charset="0"/>
              </a:rPr>
              <a:t>de</a:t>
            </a:r>
            <a:r>
              <a:rPr sz="2000" spc="-79" dirty="0">
                <a:latin typeface="Arial" pitchFamily="34" charset="0"/>
                <a:cs typeface="Arial" pitchFamily="34" charset="0"/>
              </a:rPr>
              <a:t> </a:t>
            </a:r>
            <a:r>
              <a:rPr sz="2000" spc="-19" dirty="0">
                <a:latin typeface="Arial" pitchFamily="34" charset="0"/>
                <a:cs typeface="Arial" pitchFamily="34" charset="0"/>
              </a:rPr>
              <a:t>modifier</a:t>
            </a:r>
            <a:r>
              <a:rPr sz="2000" spc="-67" dirty="0">
                <a:latin typeface="Arial" pitchFamily="34" charset="0"/>
                <a:cs typeface="Arial" pitchFamily="34" charset="0"/>
              </a:rPr>
              <a:t> </a:t>
            </a:r>
            <a:r>
              <a:rPr sz="2000" spc="-52" dirty="0">
                <a:latin typeface="Arial" pitchFamily="34" charset="0"/>
                <a:cs typeface="Arial" pitchFamily="34" charset="0"/>
              </a:rPr>
              <a:t>la</a:t>
            </a:r>
            <a:r>
              <a:rPr sz="2000" spc="-75" dirty="0">
                <a:latin typeface="Arial" pitchFamily="34" charset="0"/>
                <a:cs typeface="Arial" pitchFamily="34" charset="0"/>
              </a:rPr>
              <a:t> </a:t>
            </a:r>
            <a:r>
              <a:rPr sz="2000" spc="-52" dirty="0">
                <a:latin typeface="Arial" pitchFamily="34" charset="0"/>
                <a:cs typeface="Arial" pitchFamily="34" charset="0"/>
              </a:rPr>
              <a:t>valeur</a:t>
            </a:r>
            <a:r>
              <a:rPr sz="2000" spc="-71" dirty="0">
                <a:latin typeface="Arial" pitchFamily="34" charset="0"/>
                <a:cs typeface="Arial" pitchFamily="34" charset="0"/>
              </a:rPr>
              <a:t> </a:t>
            </a:r>
            <a:r>
              <a:rPr sz="2000" spc="-45" dirty="0">
                <a:latin typeface="Arial" pitchFamily="34" charset="0"/>
                <a:cs typeface="Arial" pitchFamily="34" charset="0"/>
              </a:rPr>
              <a:t>du</a:t>
            </a:r>
            <a:r>
              <a:rPr sz="2000" spc="-85" dirty="0">
                <a:latin typeface="Arial" pitchFamily="34" charset="0"/>
                <a:cs typeface="Arial" pitchFamily="34" charset="0"/>
              </a:rPr>
              <a:t> </a:t>
            </a:r>
            <a:r>
              <a:rPr sz="2000" spc="-41" dirty="0">
                <a:latin typeface="Arial" pitchFamily="34" charset="0"/>
                <a:cs typeface="Arial" pitchFamily="34" charset="0"/>
              </a:rPr>
              <a:t>compteur</a:t>
            </a:r>
            <a:r>
              <a:rPr sz="2000" spc="-82" dirty="0">
                <a:latin typeface="Arial" pitchFamily="34" charset="0"/>
                <a:cs typeface="Arial" pitchFamily="34" charset="0"/>
              </a:rPr>
              <a:t> </a:t>
            </a:r>
            <a:r>
              <a:rPr sz="2000" spc="-22" dirty="0">
                <a:latin typeface="Arial" pitchFamily="34" charset="0"/>
                <a:cs typeface="Arial" pitchFamily="34" charset="0"/>
              </a:rPr>
              <a:t>(et</a:t>
            </a:r>
            <a:r>
              <a:rPr sz="2000" spc="-64" dirty="0">
                <a:latin typeface="Arial" pitchFamily="34" charset="0"/>
                <a:cs typeface="Arial" pitchFamily="34" charset="0"/>
              </a:rPr>
              <a:t> </a:t>
            </a:r>
            <a:r>
              <a:rPr sz="2000" spc="-67" dirty="0">
                <a:latin typeface="Arial" pitchFamily="34" charset="0"/>
                <a:cs typeface="Arial" pitchFamily="34" charset="0"/>
              </a:rPr>
              <a:t>de</a:t>
            </a:r>
            <a:r>
              <a:rPr sz="2000" spc="-79" dirty="0">
                <a:latin typeface="Arial" pitchFamily="34" charset="0"/>
                <a:cs typeface="Arial" pitchFamily="34" charset="0"/>
              </a:rPr>
              <a:t> </a:t>
            </a:r>
            <a:r>
              <a:rPr sz="2000" spc="-37" dirty="0">
                <a:latin typeface="Arial" pitchFamily="34" charset="0"/>
                <a:cs typeface="Arial" pitchFamily="34" charset="0"/>
              </a:rPr>
              <a:t>finale)</a:t>
            </a:r>
            <a:r>
              <a:rPr sz="2000" spc="-64" dirty="0">
                <a:latin typeface="Arial" pitchFamily="34" charset="0"/>
                <a:cs typeface="Arial" pitchFamily="34" charset="0"/>
              </a:rPr>
              <a:t> </a:t>
            </a:r>
            <a:r>
              <a:rPr sz="2000" spc="-116" dirty="0">
                <a:latin typeface="Arial" pitchFamily="34" charset="0"/>
                <a:cs typeface="Arial" pitchFamily="34" charset="0"/>
              </a:rPr>
              <a:t>à</a:t>
            </a:r>
            <a:endParaRPr sz="2000" dirty="0">
              <a:latin typeface="Arial" pitchFamily="34" charset="0"/>
              <a:cs typeface="Arial" pitchFamily="34" charset="0"/>
            </a:endParaRPr>
          </a:p>
          <a:p>
            <a:pPr marL="266060"/>
            <a:r>
              <a:rPr sz="2000" spc="-11" dirty="0">
                <a:latin typeface="Arial" pitchFamily="34" charset="0"/>
                <a:cs typeface="Arial" pitchFamily="34" charset="0"/>
              </a:rPr>
              <a:t>l'intérieur </a:t>
            </a:r>
            <a:r>
              <a:rPr sz="2000" spc="-67" dirty="0">
                <a:latin typeface="Arial" pitchFamily="34" charset="0"/>
                <a:cs typeface="Arial" pitchFamily="34" charset="0"/>
              </a:rPr>
              <a:t>de </a:t>
            </a:r>
            <a:r>
              <a:rPr sz="2000" spc="-56" dirty="0">
                <a:latin typeface="Arial" pitchFamily="34" charset="0"/>
                <a:cs typeface="Arial" pitchFamily="34" charset="0"/>
              </a:rPr>
              <a:t>la </a:t>
            </a:r>
            <a:r>
              <a:rPr sz="2000" spc="-52" dirty="0">
                <a:latin typeface="Arial" pitchFamily="34" charset="0"/>
                <a:cs typeface="Arial" pitchFamily="34" charset="0"/>
              </a:rPr>
              <a:t>boucle. </a:t>
            </a:r>
            <a:r>
              <a:rPr sz="2000" spc="-157" dirty="0">
                <a:latin typeface="Arial" pitchFamily="34" charset="0"/>
                <a:cs typeface="Arial" pitchFamily="34" charset="0"/>
              </a:rPr>
              <a:t>En </a:t>
            </a:r>
            <a:r>
              <a:rPr sz="2000" spc="-22" dirty="0">
                <a:latin typeface="Arial" pitchFamily="34" charset="0"/>
                <a:cs typeface="Arial" pitchFamily="34" charset="0"/>
              </a:rPr>
              <a:t>effet, </a:t>
            </a:r>
            <a:r>
              <a:rPr sz="2000" spc="-60" dirty="0">
                <a:latin typeface="Arial" pitchFamily="34" charset="0"/>
                <a:cs typeface="Arial" pitchFamily="34" charset="0"/>
              </a:rPr>
              <a:t>une </a:t>
            </a:r>
            <a:r>
              <a:rPr sz="2000" spc="-19" dirty="0">
                <a:latin typeface="Arial" pitchFamily="34" charset="0"/>
                <a:cs typeface="Arial" pitchFamily="34" charset="0"/>
              </a:rPr>
              <a:t>telle </a:t>
            </a:r>
            <a:r>
              <a:rPr sz="2000" spc="-37" dirty="0">
                <a:latin typeface="Arial" pitchFamily="34" charset="0"/>
                <a:cs typeface="Arial" pitchFamily="34" charset="0"/>
              </a:rPr>
              <a:t>action</a:t>
            </a:r>
            <a:r>
              <a:rPr sz="2000" spc="-258" dirty="0">
                <a:latin typeface="Arial" pitchFamily="34" charset="0"/>
                <a:cs typeface="Arial" pitchFamily="34" charset="0"/>
              </a:rPr>
              <a:t> </a:t>
            </a:r>
            <a:r>
              <a:rPr sz="2000" spc="-15" dirty="0">
                <a:latin typeface="Arial" pitchFamily="34" charset="0"/>
                <a:cs typeface="Arial" pitchFamily="34" charset="0"/>
              </a:rPr>
              <a:t>:</a:t>
            </a:r>
            <a:endParaRPr sz="2000" dirty="0">
              <a:latin typeface="Arial" pitchFamily="34" charset="0"/>
              <a:cs typeface="Arial" pitchFamily="34" charset="0"/>
            </a:endParaRPr>
          </a:p>
          <a:p>
            <a:pPr>
              <a:spcBef>
                <a:spcPts val="30"/>
              </a:spcBef>
            </a:pPr>
            <a:endParaRPr sz="2000" dirty="0">
              <a:latin typeface="Arial" pitchFamily="34" charset="0"/>
              <a:cs typeface="Arial" pitchFamily="34" charset="0"/>
            </a:endParaRPr>
          </a:p>
          <a:p>
            <a:pPr marL="565852" lvl="1" indent="-214748">
              <a:buClr>
                <a:srgbClr val="0000B4"/>
              </a:buClr>
              <a:buFont typeface="Wingdings"/>
              <a:buChar char=""/>
              <a:tabLst>
                <a:tab pos="565852" algn="l"/>
                <a:tab pos="566328" algn="l"/>
              </a:tabLst>
            </a:pPr>
            <a:r>
              <a:rPr sz="2000" spc="-45" dirty="0">
                <a:latin typeface="Arial" pitchFamily="34" charset="0"/>
                <a:cs typeface="Arial" pitchFamily="34" charset="0"/>
              </a:rPr>
              <a:t>Perturbe </a:t>
            </a:r>
            <a:r>
              <a:rPr sz="2000" spc="-37" dirty="0">
                <a:latin typeface="Arial" pitchFamily="34" charset="0"/>
                <a:cs typeface="Arial" pitchFamily="34" charset="0"/>
              </a:rPr>
              <a:t>le </a:t>
            </a:r>
            <a:r>
              <a:rPr sz="2000" spc="-45" dirty="0">
                <a:latin typeface="Arial" pitchFamily="34" charset="0"/>
                <a:cs typeface="Arial" pitchFamily="34" charset="0"/>
              </a:rPr>
              <a:t>nombre </a:t>
            </a:r>
            <a:r>
              <a:rPr sz="2000" spc="-26" dirty="0">
                <a:latin typeface="Arial" pitchFamily="34" charset="0"/>
                <a:cs typeface="Arial" pitchFamily="34" charset="0"/>
              </a:rPr>
              <a:t>d'itérations </a:t>
            </a:r>
            <a:r>
              <a:rPr sz="2000" spc="-49" dirty="0">
                <a:latin typeface="Arial" pitchFamily="34" charset="0"/>
                <a:cs typeface="Arial" pitchFamily="34" charset="0"/>
              </a:rPr>
              <a:t>prévu </a:t>
            </a:r>
            <a:r>
              <a:rPr sz="2000" spc="-45" dirty="0">
                <a:latin typeface="Arial" pitchFamily="34" charset="0"/>
                <a:cs typeface="Arial" pitchFamily="34" charset="0"/>
              </a:rPr>
              <a:t>par </a:t>
            </a:r>
            <a:r>
              <a:rPr sz="2000" spc="-52" dirty="0">
                <a:latin typeface="Arial" pitchFamily="34" charset="0"/>
                <a:cs typeface="Arial" pitchFamily="34" charset="0"/>
              </a:rPr>
              <a:t>la </a:t>
            </a:r>
            <a:r>
              <a:rPr sz="2000" spc="-56" dirty="0">
                <a:latin typeface="Arial" pitchFamily="34" charset="0"/>
                <a:cs typeface="Arial" pitchFamily="34" charset="0"/>
              </a:rPr>
              <a:t>boucle</a:t>
            </a:r>
            <a:r>
              <a:rPr sz="2000" spc="-213" dirty="0">
                <a:latin typeface="Arial" pitchFamily="34" charset="0"/>
                <a:cs typeface="Arial" pitchFamily="34" charset="0"/>
              </a:rPr>
              <a:t> </a:t>
            </a:r>
            <a:r>
              <a:rPr sz="2000" spc="-79" dirty="0">
                <a:latin typeface="Arial" pitchFamily="34" charset="0"/>
                <a:cs typeface="Arial" pitchFamily="34" charset="0"/>
              </a:rPr>
              <a:t>Pour</a:t>
            </a:r>
            <a:endParaRPr sz="2000" dirty="0">
              <a:latin typeface="Arial" pitchFamily="34" charset="0"/>
              <a:cs typeface="Arial" pitchFamily="34" charset="0"/>
            </a:endParaRPr>
          </a:p>
          <a:p>
            <a:pPr marL="565852" lvl="1" indent="-214748">
              <a:spcBef>
                <a:spcPts val="325"/>
              </a:spcBef>
              <a:buClr>
                <a:srgbClr val="0000B4"/>
              </a:buClr>
              <a:buFont typeface="Wingdings"/>
              <a:buChar char=""/>
              <a:tabLst>
                <a:tab pos="565852" algn="l"/>
                <a:tab pos="566328" algn="l"/>
              </a:tabLst>
            </a:pPr>
            <a:r>
              <a:rPr sz="2000" spc="-108" dirty="0">
                <a:latin typeface="Arial" pitchFamily="34" charset="0"/>
                <a:cs typeface="Arial" pitchFamily="34" charset="0"/>
              </a:rPr>
              <a:t>Rend </a:t>
            </a:r>
            <a:r>
              <a:rPr sz="2000" spc="-19" dirty="0">
                <a:latin typeface="Arial" pitchFamily="34" charset="0"/>
                <a:cs typeface="Arial" pitchFamily="34" charset="0"/>
              </a:rPr>
              <a:t>difficile </a:t>
            </a:r>
            <a:r>
              <a:rPr sz="2000" spc="-52" dirty="0">
                <a:latin typeface="Arial" pitchFamily="34" charset="0"/>
                <a:cs typeface="Arial" pitchFamily="34" charset="0"/>
              </a:rPr>
              <a:t>la </a:t>
            </a:r>
            <a:r>
              <a:rPr sz="2000" spc="-34" dirty="0">
                <a:latin typeface="Arial" pitchFamily="34" charset="0"/>
                <a:cs typeface="Arial" pitchFamily="34" charset="0"/>
              </a:rPr>
              <a:t>lecture </a:t>
            </a:r>
            <a:r>
              <a:rPr sz="2000" spc="-64" dirty="0">
                <a:latin typeface="Arial" pitchFamily="34" charset="0"/>
                <a:cs typeface="Arial" pitchFamily="34" charset="0"/>
              </a:rPr>
              <a:t>de</a:t>
            </a:r>
            <a:r>
              <a:rPr sz="2000" spc="-94" dirty="0">
                <a:latin typeface="Arial" pitchFamily="34" charset="0"/>
                <a:cs typeface="Arial" pitchFamily="34" charset="0"/>
              </a:rPr>
              <a:t> </a:t>
            </a:r>
            <a:r>
              <a:rPr sz="2000" spc="-26" dirty="0">
                <a:latin typeface="Arial" pitchFamily="34" charset="0"/>
                <a:cs typeface="Arial" pitchFamily="34" charset="0"/>
              </a:rPr>
              <a:t>l'algorithme</a:t>
            </a:r>
            <a:endParaRPr sz="2000" dirty="0">
              <a:latin typeface="Arial" pitchFamily="34" charset="0"/>
              <a:cs typeface="Arial" pitchFamily="34" charset="0"/>
            </a:endParaRPr>
          </a:p>
          <a:p>
            <a:pPr marL="565852" lvl="1" indent="-214748">
              <a:spcBef>
                <a:spcPts val="322"/>
              </a:spcBef>
              <a:buClr>
                <a:srgbClr val="0000B4"/>
              </a:buClr>
              <a:buFont typeface="Wingdings"/>
              <a:buChar char=""/>
              <a:tabLst>
                <a:tab pos="565852" algn="l"/>
                <a:tab pos="566328" algn="l"/>
              </a:tabLst>
            </a:pPr>
            <a:r>
              <a:rPr sz="2000" spc="-75" dirty="0">
                <a:latin typeface="Arial" pitchFamily="34" charset="0"/>
                <a:cs typeface="Arial" pitchFamily="34" charset="0"/>
              </a:rPr>
              <a:t>Présente </a:t>
            </a:r>
            <a:r>
              <a:rPr sz="2000" spc="-37" dirty="0">
                <a:latin typeface="Arial" pitchFamily="34" charset="0"/>
                <a:cs typeface="Arial" pitchFamily="34" charset="0"/>
              </a:rPr>
              <a:t>le </a:t>
            </a:r>
            <a:r>
              <a:rPr sz="2000" spc="-52" dirty="0">
                <a:latin typeface="Arial" pitchFamily="34" charset="0"/>
                <a:cs typeface="Arial" pitchFamily="34" charset="0"/>
              </a:rPr>
              <a:t>risque </a:t>
            </a:r>
            <a:r>
              <a:rPr sz="2000" spc="-19" dirty="0">
                <a:latin typeface="Arial" pitchFamily="34" charset="0"/>
                <a:cs typeface="Arial" pitchFamily="34" charset="0"/>
              </a:rPr>
              <a:t>d'aboutir </a:t>
            </a:r>
            <a:r>
              <a:rPr sz="2000" spc="-105" dirty="0">
                <a:latin typeface="Arial" pitchFamily="34" charset="0"/>
                <a:cs typeface="Arial" pitchFamily="34" charset="0"/>
              </a:rPr>
              <a:t>à </a:t>
            </a:r>
            <a:r>
              <a:rPr sz="2000" spc="-56" dirty="0">
                <a:latin typeface="Arial" pitchFamily="34" charset="0"/>
                <a:cs typeface="Arial" pitchFamily="34" charset="0"/>
              </a:rPr>
              <a:t>une boucle</a:t>
            </a:r>
            <a:r>
              <a:rPr sz="2000" spc="-94" dirty="0">
                <a:latin typeface="Arial" pitchFamily="34" charset="0"/>
                <a:cs typeface="Arial" pitchFamily="34" charset="0"/>
              </a:rPr>
              <a:t> </a:t>
            </a:r>
            <a:r>
              <a:rPr sz="2000" spc="-19" dirty="0">
                <a:latin typeface="Arial" pitchFamily="34" charset="0"/>
                <a:cs typeface="Arial" pitchFamily="34" charset="0"/>
              </a:rPr>
              <a:t>infinie</a:t>
            </a:r>
            <a:endParaRPr sz="2000" dirty="0">
              <a:latin typeface="Arial" pitchFamily="34" charset="0"/>
              <a:cs typeface="Arial" pitchFamily="34" charset="0"/>
            </a:endParaRPr>
          </a:p>
          <a:p>
            <a:pPr>
              <a:spcBef>
                <a:spcPts val="26"/>
              </a:spcBef>
            </a:pPr>
            <a:endParaRPr sz="2000" dirty="0">
              <a:latin typeface="Arial" pitchFamily="34" charset="0"/>
              <a:cs typeface="Arial" pitchFamily="34" charset="0"/>
            </a:endParaRPr>
          </a:p>
          <a:p>
            <a:pPr marL="1377810"/>
            <a:r>
              <a:rPr sz="2000" b="1" spc="-116" dirty="0">
                <a:solidFill>
                  <a:srgbClr val="FF0000"/>
                </a:solidFill>
                <a:latin typeface="Arial" pitchFamily="34" charset="0"/>
                <a:cs typeface="Arial" pitchFamily="34" charset="0"/>
              </a:rPr>
              <a:t>Exemple</a:t>
            </a:r>
            <a:r>
              <a:rPr sz="2000" b="1" spc="-105" dirty="0">
                <a:solidFill>
                  <a:srgbClr val="FF0000"/>
                </a:solidFill>
                <a:latin typeface="Arial" pitchFamily="34" charset="0"/>
                <a:cs typeface="Arial" pitchFamily="34" charset="0"/>
              </a:rPr>
              <a:t> </a:t>
            </a:r>
            <a:r>
              <a:rPr sz="2000" spc="-15" dirty="0">
                <a:solidFill>
                  <a:srgbClr val="FF0000"/>
                </a:solidFill>
                <a:latin typeface="Arial" pitchFamily="34" charset="0"/>
                <a:cs typeface="Arial" pitchFamily="34" charset="0"/>
              </a:rPr>
              <a:t>:</a:t>
            </a:r>
            <a:endParaRPr sz="2000" dirty="0">
              <a:latin typeface="Arial" pitchFamily="34" charset="0"/>
              <a:cs typeface="Arial" pitchFamily="34" charset="0"/>
            </a:endParaRPr>
          </a:p>
          <a:p>
            <a:pPr marL="2193569">
              <a:spcBef>
                <a:spcPts val="397"/>
              </a:spcBef>
            </a:pPr>
            <a:r>
              <a:rPr sz="2000" b="1" dirty="0">
                <a:solidFill>
                  <a:srgbClr val="0000C7"/>
                </a:solidFill>
                <a:latin typeface="Arial" pitchFamily="34" charset="0"/>
                <a:cs typeface="Arial" pitchFamily="34" charset="0"/>
              </a:rPr>
              <a:t>Pour </a:t>
            </a:r>
            <a:r>
              <a:rPr sz="2000" spc="7" dirty="0">
                <a:latin typeface="Arial" pitchFamily="34" charset="0"/>
                <a:cs typeface="Arial" pitchFamily="34" charset="0"/>
              </a:rPr>
              <a:t>i </a:t>
            </a:r>
            <a:r>
              <a:rPr sz="2000" b="1" spc="-94" dirty="0">
                <a:latin typeface="Arial" pitchFamily="34" charset="0"/>
                <a:cs typeface="Arial" pitchFamily="34" charset="0"/>
              </a:rPr>
              <a:t>=</a:t>
            </a:r>
            <a:r>
              <a:rPr sz="2000" spc="-94" dirty="0">
                <a:latin typeface="Arial" pitchFamily="34" charset="0"/>
                <a:cs typeface="Arial" pitchFamily="34" charset="0"/>
              </a:rPr>
              <a:t>1 </a:t>
            </a:r>
            <a:r>
              <a:rPr sz="2000" b="1" dirty="0">
                <a:solidFill>
                  <a:srgbClr val="0000C7"/>
                </a:solidFill>
                <a:latin typeface="Arial" pitchFamily="34" charset="0"/>
                <a:cs typeface="Arial" pitchFamily="34" charset="0"/>
              </a:rPr>
              <a:t>à</a:t>
            </a:r>
            <a:r>
              <a:rPr sz="2000" b="1" spc="-75" dirty="0">
                <a:solidFill>
                  <a:srgbClr val="0000C7"/>
                </a:solidFill>
                <a:latin typeface="Arial" pitchFamily="34" charset="0"/>
                <a:cs typeface="Arial" pitchFamily="34" charset="0"/>
              </a:rPr>
              <a:t> </a:t>
            </a:r>
            <a:r>
              <a:rPr sz="2000" spc="-67" dirty="0">
                <a:latin typeface="Arial" pitchFamily="34" charset="0"/>
                <a:cs typeface="Arial" pitchFamily="34" charset="0"/>
              </a:rPr>
              <a:t>5</a:t>
            </a:r>
            <a:endParaRPr sz="2000" dirty="0">
              <a:latin typeface="Arial" pitchFamily="34" charset="0"/>
              <a:cs typeface="Arial" pitchFamily="34" charset="0"/>
            </a:endParaRPr>
          </a:p>
          <a:p>
            <a:pPr marL="2746594">
              <a:spcBef>
                <a:spcPts val="303"/>
              </a:spcBef>
            </a:pPr>
            <a:r>
              <a:rPr sz="2000" spc="7" dirty="0" err="1">
                <a:latin typeface="Arial" pitchFamily="34" charset="0"/>
                <a:cs typeface="Arial" pitchFamily="34" charset="0"/>
              </a:rPr>
              <a:t>i</a:t>
            </a:r>
            <a:r>
              <a:rPr sz="2000" spc="7" dirty="0">
                <a:latin typeface="Arial" pitchFamily="34" charset="0"/>
                <a:cs typeface="Arial" pitchFamily="34" charset="0"/>
              </a:rPr>
              <a:t> </a:t>
            </a:r>
            <a:r>
              <a:rPr lang="fr-FR" sz="2000" dirty="0">
                <a:latin typeface="Arial" pitchFamily="34" charset="0"/>
                <a:cs typeface="Arial" pitchFamily="34" charset="0"/>
                <a:sym typeface="Wingdings" pitchFamily="2" charset="2"/>
              </a:rPr>
              <a:t></a:t>
            </a:r>
            <a:r>
              <a:rPr sz="2000" dirty="0">
                <a:latin typeface="Arial" pitchFamily="34" charset="0"/>
                <a:cs typeface="Arial" pitchFamily="34" charset="0"/>
              </a:rPr>
              <a:t> </a:t>
            </a:r>
            <a:r>
              <a:rPr sz="2000" spc="7" dirty="0">
                <a:latin typeface="Arial" pitchFamily="34" charset="0"/>
                <a:cs typeface="Arial" pitchFamily="34" charset="0"/>
              </a:rPr>
              <a:t>i</a:t>
            </a:r>
            <a:r>
              <a:rPr sz="2000" spc="-190" dirty="0">
                <a:latin typeface="Arial" pitchFamily="34" charset="0"/>
                <a:cs typeface="Arial" pitchFamily="34" charset="0"/>
              </a:rPr>
              <a:t> </a:t>
            </a:r>
            <a:r>
              <a:rPr sz="2000" spc="-52" dirty="0">
                <a:latin typeface="Arial" pitchFamily="34" charset="0"/>
                <a:cs typeface="Arial" pitchFamily="34" charset="0"/>
              </a:rPr>
              <a:t>-1</a:t>
            </a:r>
            <a:endParaRPr sz="2000" dirty="0">
              <a:latin typeface="Arial" pitchFamily="34" charset="0"/>
              <a:cs typeface="Arial" pitchFamily="34" charset="0"/>
            </a:endParaRPr>
          </a:p>
          <a:p>
            <a:pPr marL="2746594">
              <a:spcBef>
                <a:spcPts val="22"/>
              </a:spcBef>
            </a:pPr>
            <a:r>
              <a:rPr sz="2000" b="1" dirty="0">
                <a:solidFill>
                  <a:srgbClr val="0000C7"/>
                </a:solidFill>
                <a:latin typeface="Arial" pitchFamily="34" charset="0"/>
                <a:cs typeface="Arial" pitchFamily="34" charset="0"/>
              </a:rPr>
              <a:t>Ecrire</a:t>
            </a:r>
            <a:r>
              <a:rPr sz="2000" b="1" dirty="0">
                <a:latin typeface="Arial" pitchFamily="34" charset="0"/>
                <a:cs typeface="Arial" pitchFamily="34" charset="0"/>
              </a:rPr>
              <a:t>(</a:t>
            </a:r>
            <a:r>
              <a:rPr sz="2000" dirty="0">
                <a:latin typeface="Arial" pitchFamily="34" charset="0"/>
                <a:cs typeface="Arial" pitchFamily="34" charset="0"/>
              </a:rPr>
              <a:t>" </a:t>
            </a:r>
            <a:r>
              <a:rPr sz="2000" spc="7" dirty="0">
                <a:latin typeface="Arial" pitchFamily="34" charset="0"/>
                <a:cs typeface="Arial" pitchFamily="34" charset="0"/>
              </a:rPr>
              <a:t>i </a:t>
            </a:r>
            <a:r>
              <a:rPr sz="2000" spc="-116" dirty="0">
                <a:latin typeface="Arial" pitchFamily="34" charset="0"/>
                <a:cs typeface="Arial" pitchFamily="34" charset="0"/>
              </a:rPr>
              <a:t>= </a:t>
            </a:r>
            <a:r>
              <a:rPr sz="2000" spc="11" dirty="0">
                <a:latin typeface="Arial" pitchFamily="34" charset="0"/>
                <a:cs typeface="Arial" pitchFamily="34" charset="0"/>
              </a:rPr>
              <a:t>",</a:t>
            </a:r>
            <a:r>
              <a:rPr sz="2000" spc="-123" dirty="0">
                <a:latin typeface="Arial" pitchFamily="34" charset="0"/>
                <a:cs typeface="Arial" pitchFamily="34" charset="0"/>
              </a:rPr>
              <a:t> </a:t>
            </a:r>
            <a:r>
              <a:rPr sz="2000" spc="-19" dirty="0">
                <a:latin typeface="Arial" pitchFamily="34" charset="0"/>
                <a:cs typeface="Arial" pitchFamily="34" charset="0"/>
              </a:rPr>
              <a:t>i)</a:t>
            </a:r>
            <a:endParaRPr sz="2000" dirty="0">
              <a:latin typeface="Arial" pitchFamily="34" charset="0"/>
              <a:cs typeface="Arial" pitchFamily="34" charset="0"/>
            </a:endParaRPr>
          </a:p>
          <a:p>
            <a:pPr marL="2251532">
              <a:spcBef>
                <a:spcPts val="359"/>
              </a:spcBef>
            </a:pPr>
            <a:r>
              <a:rPr sz="2000" b="1" dirty="0">
                <a:solidFill>
                  <a:srgbClr val="0000C7"/>
                </a:solidFill>
                <a:latin typeface="Arial" pitchFamily="34" charset="0"/>
                <a:cs typeface="Arial" pitchFamily="34" charset="0"/>
              </a:rPr>
              <a:t>FinPour</a:t>
            </a:r>
            <a:endParaRPr sz="2000" dirty="0">
              <a:latin typeface="Arial" pitchFamily="34" charset="0"/>
              <a:cs typeface="Arial" pitchFamily="34" charset="0"/>
            </a:endParaRPr>
          </a:p>
        </p:txBody>
      </p:sp>
      <p:sp>
        <p:nvSpPr>
          <p:cNvPr id="3" name="object 3"/>
          <p:cNvSpPr txBox="1">
            <a:spLocks noGrp="1"/>
          </p:cNvSpPr>
          <p:nvPr>
            <p:ph type="title"/>
          </p:nvPr>
        </p:nvSpPr>
        <p:spPr>
          <a:xfrm>
            <a:off x="-180528" y="136026"/>
            <a:ext cx="9143999" cy="412654"/>
          </a:xfrm>
          <a:prstGeom prst="rect">
            <a:avLst/>
          </a:prstGeom>
          <a:noFill/>
        </p:spPr>
        <p:txBody>
          <a:bodyPr vert="horz" wrap="square" lIns="0" tIns="9502" rIns="0" bIns="0" rtlCol="0">
            <a:spAutoFit/>
          </a:bodyPr>
          <a:lstStyle/>
          <a:p>
            <a:pPr marL="9502">
              <a:spcBef>
                <a:spcPts val="75"/>
              </a:spcBef>
            </a:pPr>
            <a:r>
              <a:rPr dirty="0"/>
              <a:t>Boucle Pour :</a:t>
            </a:r>
            <a:r>
              <a:rPr spc="-108" dirty="0"/>
              <a:t> </a:t>
            </a:r>
            <a:r>
              <a:rPr dirty="0"/>
              <a:t>remarque</a:t>
            </a:r>
          </a:p>
        </p:txBody>
      </p:sp>
      <p:sp>
        <p:nvSpPr>
          <p:cNvPr id="4" name="Slide Number Placeholder 3">
            <a:extLst>
              <a:ext uri="{FF2B5EF4-FFF2-40B4-BE49-F238E27FC236}">
                <a16:creationId xmlns:a16="http://schemas.microsoft.com/office/drawing/2014/main" id="{F1AABD97-3DAF-45AC-9DA1-CE6F98843BD1}"/>
              </a:ext>
            </a:extLst>
          </p:cNvPr>
          <p:cNvSpPr>
            <a:spLocks noGrp="1"/>
          </p:cNvSpPr>
          <p:nvPr>
            <p:ph type="sldNum" sz="quarter" idx="12"/>
          </p:nvPr>
        </p:nvSpPr>
        <p:spPr/>
        <p:txBody>
          <a:bodyPr/>
          <a:lstStyle/>
          <a:p>
            <a:fld id="{5744759D-0EFF-4FB2-9CCE-04E00944F0FE}" type="slidenum">
              <a:rPr lang="en-US" smtClean="0"/>
              <a:pPr/>
              <a:t>114</a:t>
            </a:fld>
            <a:endParaRPr lang="en-US"/>
          </a:p>
        </p:txBody>
      </p:sp>
    </p:spTree>
    <p:extLst>
      <p:ext uri="{BB962C8B-B14F-4D97-AF65-F5344CB8AC3E}">
        <p14:creationId xmlns:p14="http://schemas.microsoft.com/office/powerpoint/2010/main" val="23195709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62670" y="1722645"/>
            <a:ext cx="113376" cy="6719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5694" y="907309"/>
            <a:ext cx="7708713" cy="1859133"/>
          </a:xfrm>
          <a:prstGeom prst="rect">
            <a:avLst/>
          </a:prstGeom>
        </p:spPr>
        <p:txBody>
          <a:bodyPr vert="horz" wrap="square" lIns="0" tIns="12353" rIns="0" bIns="0" rtlCol="0">
            <a:spAutoFit/>
          </a:bodyPr>
          <a:lstStyle/>
          <a:p>
            <a:pPr marL="266060" marR="3801" indent="-256558" algn="just"/>
            <a:r>
              <a:rPr sz="2000" spc="-146" dirty="0">
                <a:latin typeface="Arial" pitchFamily="34" charset="0"/>
                <a:cs typeface="Arial" pitchFamily="34" charset="0"/>
              </a:rPr>
              <a:t>La </a:t>
            </a:r>
            <a:r>
              <a:rPr sz="2000" spc="-56" dirty="0">
                <a:latin typeface="Arial" pitchFamily="34" charset="0"/>
                <a:cs typeface="Arial" pitchFamily="34" charset="0"/>
              </a:rPr>
              <a:t>boucle </a:t>
            </a:r>
            <a:r>
              <a:rPr sz="2000" b="1" dirty="0">
                <a:solidFill>
                  <a:srgbClr val="0000C7"/>
                </a:solidFill>
                <a:latin typeface="Arial" pitchFamily="34" charset="0"/>
                <a:cs typeface="Arial" pitchFamily="34" charset="0"/>
              </a:rPr>
              <a:t>Pour </a:t>
            </a:r>
            <a:r>
              <a:rPr sz="2000" spc="-56" dirty="0">
                <a:latin typeface="Arial" pitchFamily="34" charset="0"/>
                <a:cs typeface="Arial" pitchFamily="34" charset="0"/>
              </a:rPr>
              <a:t>est </a:t>
            </a:r>
            <a:r>
              <a:rPr sz="2000" spc="-45" dirty="0">
                <a:latin typeface="Arial" pitchFamily="34" charset="0"/>
                <a:cs typeface="Arial" pitchFamily="34" charset="0"/>
              </a:rPr>
              <a:t>un </a:t>
            </a:r>
            <a:r>
              <a:rPr sz="2000" spc="-123" dirty="0">
                <a:latin typeface="Arial" pitchFamily="34" charset="0"/>
                <a:cs typeface="Arial" pitchFamily="34" charset="0"/>
              </a:rPr>
              <a:t>cas </a:t>
            </a:r>
            <a:r>
              <a:rPr sz="2000" spc="-26" dirty="0">
                <a:latin typeface="Arial" pitchFamily="34" charset="0"/>
                <a:cs typeface="Arial" pitchFamily="34" charset="0"/>
              </a:rPr>
              <a:t>particulier </a:t>
            </a:r>
            <a:r>
              <a:rPr sz="2000" spc="-64" dirty="0">
                <a:latin typeface="Arial" pitchFamily="34" charset="0"/>
                <a:cs typeface="Arial" pitchFamily="34" charset="0"/>
              </a:rPr>
              <a:t>de </a:t>
            </a:r>
            <a:r>
              <a:rPr sz="2000" b="1" spc="-34" dirty="0">
                <a:solidFill>
                  <a:srgbClr val="0000C7"/>
                </a:solidFill>
                <a:latin typeface="Arial" pitchFamily="34" charset="0"/>
                <a:cs typeface="Arial" pitchFamily="34" charset="0"/>
              </a:rPr>
              <a:t>Tant </a:t>
            </a:r>
            <a:r>
              <a:rPr sz="2000" b="1" dirty="0">
                <a:solidFill>
                  <a:srgbClr val="0000C7"/>
                </a:solidFill>
                <a:latin typeface="Arial" pitchFamily="34" charset="0"/>
                <a:cs typeface="Arial" pitchFamily="34" charset="0"/>
              </a:rPr>
              <a:t>Que </a:t>
            </a:r>
            <a:r>
              <a:rPr sz="2000" spc="-105" dirty="0">
                <a:latin typeface="Arial" pitchFamily="34" charset="0"/>
                <a:cs typeface="Arial" pitchFamily="34" charset="0"/>
              </a:rPr>
              <a:t>(cas </a:t>
            </a:r>
            <a:r>
              <a:rPr sz="2000" spc="-41" dirty="0">
                <a:latin typeface="Arial" pitchFamily="34" charset="0"/>
                <a:cs typeface="Arial" pitchFamily="34" charset="0"/>
              </a:rPr>
              <a:t>où le </a:t>
            </a:r>
            <a:r>
              <a:rPr sz="2000" spc="-45" dirty="0">
                <a:latin typeface="Arial" pitchFamily="34" charset="0"/>
                <a:cs typeface="Arial" pitchFamily="34" charset="0"/>
              </a:rPr>
              <a:t>nombre </a:t>
            </a:r>
            <a:r>
              <a:rPr sz="2000" spc="-26" dirty="0">
                <a:latin typeface="Arial" pitchFamily="34" charset="0"/>
                <a:cs typeface="Arial" pitchFamily="34" charset="0"/>
              </a:rPr>
              <a:t>d'itérations </a:t>
            </a:r>
            <a:r>
              <a:rPr sz="2000" spc="-56" dirty="0">
                <a:latin typeface="Arial" pitchFamily="34" charset="0"/>
                <a:cs typeface="Arial" pitchFamily="34" charset="0"/>
              </a:rPr>
              <a:t>est  </a:t>
            </a:r>
            <a:r>
              <a:rPr sz="2000" spc="-60" dirty="0">
                <a:latin typeface="Arial" pitchFamily="34" charset="0"/>
                <a:cs typeface="Arial" pitchFamily="34" charset="0"/>
              </a:rPr>
              <a:t>connu </a:t>
            </a:r>
            <a:r>
              <a:rPr sz="2000" spc="-7" dirty="0">
                <a:latin typeface="Arial" pitchFamily="34" charset="0"/>
                <a:cs typeface="Arial" pitchFamily="34" charset="0"/>
              </a:rPr>
              <a:t>et </a:t>
            </a:r>
            <a:r>
              <a:rPr sz="2000" spc="-45" dirty="0">
                <a:latin typeface="Arial" pitchFamily="34" charset="0"/>
                <a:cs typeface="Arial" pitchFamily="34" charset="0"/>
              </a:rPr>
              <a:t>fixé) </a:t>
            </a:r>
            <a:r>
              <a:rPr sz="2000" spc="-37" dirty="0">
                <a:latin typeface="Arial" pitchFamily="34" charset="0"/>
                <a:cs typeface="Arial" pitchFamily="34" charset="0"/>
              </a:rPr>
              <a:t>. </a:t>
            </a:r>
            <a:r>
              <a:rPr sz="2000" spc="-75" dirty="0">
                <a:latin typeface="Arial" pitchFamily="34" charset="0"/>
                <a:cs typeface="Arial" pitchFamily="34" charset="0"/>
              </a:rPr>
              <a:t>Tout </a:t>
            </a:r>
            <a:r>
              <a:rPr sz="2000" spc="-94" dirty="0">
                <a:latin typeface="Arial" pitchFamily="34" charset="0"/>
                <a:cs typeface="Arial" pitchFamily="34" charset="0"/>
              </a:rPr>
              <a:t>ce </a:t>
            </a:r>
            <a:r>
              <a:rPr sz="2000" spc="-26" dirty="0">
                <a:latin typeface="Arial" pitchFamily="34" charset="0"/>
                <a:cs typeface="Arial" pitchFamily="34" charset="0"/>
              </a:rPr>
              <a:t>qu'on peut </a:t>
            </a:r>
            <a:r>
              <a:rPr sz="2000" spc="-41" dirty="0">
                <a:latin typeface="Arial" pitchFamily="34" charset="0"/>
                <a:cs typeface="Arial" pitchFamily="34" charset="0"/>
              </a:rPr>
              <a:t>écrire </a:t>
            </a:r>
            <a:r>
              <a:rPr sz="2000" spc="-97" dirty="0">
                <a:latin typeface="Arial" pitchFamily="34" charset="0"/>
                <a:cs typeface="Arial" pitchFamily="34" charset="0"/>
              </a:rPr>
              <a:t>avec </a:t>
            </a:r>
            <a:r>
              <a:rPr sz="2000" b="1" dirty="0">
                <a:solidFill>
                  <a:srgbClr val="0000C7"/>
                </a:solidFill>
                <a:latin typeface="Arial" pitchFamily="34" charset="0"/>
                <a:cs typeface="Arial" pitchFamily="34" charset="0"/>
              </a:rPr>
              <a:t>Pour </a:t>
            </a:r>
            <a:r>
              <a:rPr sz="2000" spc="-26" dirty="0">
                <a:latin typeface="Arial" pitchFamily="34" charset="0"/>
                <a:cs typeface="Arial" pitchFamily="34" charset="0"/>
              </a:rPr>
              <a:t>peut être </a:t>
            </a:r>
            <a:r>
              <a:rPr sz="2000" spc="-56" dirty="0">
                <a:latin typeface="Arial" pitchFamily="34" charset="0"/>
                <a:cs typeface="Arial" pitchFamily="34" charset="0"/>
              </a:rPr>
              <a:t>remplacé </a:t>
            </a:r>
            <a:r>
              <a:rPr sz="2000" spc="-97" dirty="0">
                <a:latin typeface="Arial" pitchFamily="34" charset="0"/>
                <a:cs typeface="Arial" pitchFamily="34" charset="0"/>
              </a:rPr>
              <a:t>avec  </a:t>
            </a:r>
            <a:r>
              <a:rPr sz="2000" b="1" spc="-19" dirty="0">
                <a:solidFill>
                  <a:srgbClr val="0000C7"/>
                </a:solidFill>
                <a:latin typeface="Arial" pitchFamily="34" charset="0"/>
                <a:cs typeface="Arial" pitchFamily="34" charset="0"/>
              </a:rPr>
              <a:t>TantQue </a:t>
            </a:r>
            <a:r>
              <a:rPr sz="2000" spc="-52" dirty="0">
                <a:latin typeface="Arial" pitchFamily="34" charset="0"/>
                <a:cs typeface="Arial" pitchFamily="34" charset="0"/>
              </a:rPr>
              <a:t>(la </a:t>
            </a:r>
            <a:r>
              <a:rPr sz="2000" spc="-45" dirty="0">
                <a:latin typeface="Arial" pitchFamily="34" charset="0"/>
                <a:cs typeface="Arial" pitchFamily="34" charset="0"/>
              </a:rPr>
              <a:t>réciproque </a:t>
            </a:r>
            <a:r>
              <a:rPr sz="2000" spc="-56" dirty="0">
                <a:latin typeface="Arial" pitchFamily="34" charset="0"/>
                <a:cs typeface="Arial" pitchFamily="34" charset="0"/>
              </a:rPr>
              <a:t>est</a:t>
            </a:r>
            <a:r>
              <a:rPr sz="2000" spc="-138" dirty="0">
                <a:latin typeface="Arial" pitchFamily="34" charset="0"/>
                <a:cs typeface="Arial" pitchFamily="34" charset="0"/>
              </a:rPr>
              <a:t> </a:t>
            </a:r>
            <a:r>
              <a:rPr sz="2000" spc="-79" dirty="0">
                <a:latin typeface="Arial" pitchFamily="34" charset="0"/>
                <a:cs typeface="Arial" pitchFamily="34" charset="0"/>
              </a:rPr>
              <a:t>fausse)</a:t>
            </a:r>
            <a:endParaRPr sz="2000" dirty="0">
              <a:latin typeface="Arial" pitchFamily="34" charset="0"/>
              <a:cs typeface="Arial" pitchFamily="34" charset="0"/>
            </a:endParaRPr>
          </a:p>
          <a:p>
            <a:pPr marL="350154" algn="just"/>
            <a:endParaRPr lang="fr-FR" sz="2000" b="1" dirty="0">
              <a:solidFill>
                <a:srgbClr val="0000C7"/>
              </a:solidFill>
              <a:latin typeface="Arial" pitchFamily="34" charset="0"/>
              <a:cs typeface="Arial" pitchFamily="34" charset="0"/>
            </a:endParaRPr>
          </a:p>
          <a:p>
            <a:pPr marL="350154" algn="just"/>
            <a:r>
              <a:rPr sz="2000" b="1" dirty="0">
                <a:solidFill>
                  <a:srgbClr val="0000C7"/>
                </a:solidFill>
                <a:latin typeface="Arial" pitchFamily="34" charset="0"/>
                <a:cs typeface="Arial" pitchFamily="34" charset="0"/>
              </a:rPr>
              <a:t>Pour </a:t>
            </a:r>
            <a:r>
              <a:rPr sz="2000" spc="-41" dirty="0">
                <a:solidFill>
                  <a:srgbClr val="0000B4"/>
                </a:solidFill>
                <a:latin typeface="Arial" pitchFamily="34" charset="0"/>
                <a:cs typeface="Arial" pitchFamily="34" charset="0"/>
              </a:rPr>
              <a:t>compteur </a:t>
            </a:r>
            <a:r>
              <a:rPr sz="2000" b="1" spc="-127" dirty="0">
                <a:solidFill>
                  <a:srgbClr val="0000B4"/>
                </a:solidFill>
                <a:latin typeface="Arial" pitchFamily="34" charset="0"/>
                <a:cs typeface="Arial" pitchFamily="34" charset="0"/>
              </a:rPr>
              <a:t>= </a:t>
            </a:r>
            <a:r>
              <a:rPr sz="2000" spc="-15" dirty="0">
                <a:solidFill>
                  <a:srgbClr val="0000B4"/>
                </a:solidFill>
                <a:latin typeface="Arial" pitchFamily="34" charset="0"/>
                <a:cs typeface="Arial" pitchFamily="34" charset="0"/>
              </a:rPr>
              <a:t>initiale </a:t>
            </a:r>
            <a:r>
              <a:rPr sz="2000" b="1" dirty="0">
                <a:solidFill>
                  <a:srgbClr val="0000C7"/>
                </a:solidFill>
                <a:latin typeface="Arial" pitchFamily="34" charset="0"/>
                <a:cs typeface="Arial" pitchFamily="34" charset="0"/>
              </a:rPr>
              <a:t>à </a:t>
            </a:r>
            <a:r>
              <a:rPr sz="2000" spc="-34" dirty="0">
                <a:solidFill>
                  <a:srgbClr val="0000B4"/>
                </a:solidFill>
                <a:latin typeface="Arial" pitchFamily="34" charset="0"/>
                <a:cs typeface="Arial" pitchFamily="34" charset="0"/>
              </a:rPr>
              <a:t>finale </a:t>
            </a:r>
            <a:r>
              <a:rPr sz="2000" b="1" dirty="0">
                <a:solidFill>
                  <a:srgbClr val="0000C7"/>
                </a:solidFill>
                <a:latin typeface="Arial" pitchFamily="34" charset="0"/>
                <a:cs typeface="Arial" pitchFamily="34" charset="0"/>
              </a:rPr>
              <a:t>pas </a:t>
            </a:r>
            <a:r>
              <a:rPr sz="2000" spc="-52" dirty="0">
                <a:solidFill>
                  <a:srgbClr val="0000B4"/>
                </a:solidFill>
                <a:latin typeface="Arial" pitchFamily="34" charset="0"/>
                <a:cs typeface="Arial" pitchFamily="34" charset="0"/>
              </a:rPr>
              <a:t>valeur </a:t>
            </a:r>
            <a:r>
              <a:rPr sz="2000" spc="-45" dirty="0">
                <a:solidFill>
                  <a:srgbClr val="0000B4"/>
                </a:solidFill>
                <a:latin typeface="Arial" pitchFamily="34" charset="0"/>
                <a:cs typeface="Arial" pitchFamily="34" charset="0"/>
              </a:rPr>
              <a:t>du</a:t>
            </a:r>
            <a:r>
              <a:rPr sz="2000" spc="-299" dirty="0">
                <a:solidFill>
                  <a:srgbClr val="0000B4"/>
                </a:solidFill>
                <a:latin typeface="Arial" pitchFamily="34" charset="0"/>
                <a:cs typeface="Arial" pitchFamily="34" charset="0"/>
              </a:rPr>
              <a:t> </a:t>
            </a:r>
            <a:r>
              <a:rPr sz="2000" spc="-112" dirty="0">
                <a:solidFill>
                  <a:srgbClr val="0000B4"/>
                </a:solidFill>
                <a:latin typeface="Arial" pitchFamily="34" charset="0"/>
                <a:cs typeface="Arial" pitchFamily="34" charset="0"/>
              </a:rPr>
              <a:t>pas</a:t>
            </a:r>
            <a:endParaRPr sz="2000" dirty="0">
              <a:latin typeface="Arial" pitchFamily="34" charset="0"/>
              <a:cs typeface="Arial" pitchFamily="34" charset="0"/>
            </a:endParaRPr>
          </a:p>
          <a:p>
            <a:pPr marL="820035" algn="just"/>
            <a:r>
              <a:rPr sz="2000" spc="-37" dirty="0">
                <a:solidFill>
                  <a:srgbClr val="0000B4"/>
                </a:solidFill>
                <a:latin typeface="Arial" pitchFamily="34" charset="0"/>
                <a:cs typeface="Arial" pitchFamily="34" charset="0"/>
              </a:rPr>
              <a:t>instructions</a:t>
            </a:r>
            <a:endParaRPr sz="2000" dirty="0">
              <a:latin typeface="Arial" pitchFamily="34" charset="0"/>
              <a:cs typeface="Arial" pitchFamily="34" charset="0"/>
            </a:endParaRPr>
          </a:p>
        </p:txBody>
      </p:sp>
      <p:sp>
        <p:nvSpPr>
          <p:cNvPr id="4" name="object 4"/>
          <p:cNvSpPr txBox="1"/>
          <p:nvPr/>
        </p:nvSpPr>
        <p:spPr>
          <a:xfrm>
            <a:off x="827584" y="2852936"/>
            <a:ext cx="3013837" cy="1101463"/>
          </a:xfrm>
          <a:prstGeom prst="rect">
            <a:avLst/>
          </a:prstGeom>
        </p:spPr>
        <p:txBody>
          <a:bodyPr vert="horz" wrap="square" lIns="0" tIns="49411" rIns="0" bIns="0" rtlCol="0">
            <a:spAutoFit/>
          </a:bodyPr>
          <a:lstStyle/>
          <a:p>
            <a:pPr marL="56063">
              <a:spcBef>
                <a:spcPts val="389"/>
              </a:spcBef>
            </a:pPr>
            <a:r>
              <a:rPr sz="2000" b="1" dirty="0">
                <a:solidFill>
                  <a:srgbClr val="0000C7"/>
                </a:solidFill>
                <a:latin typeface="Arial" pitchFamily="34" charset="0"/>
                <a:cs typeface="Arial" pitchFamily="34" charset="0"/>
              </a:rPr>
              <a:t>FinPour</a:t>
            </a:r>
            <a:endParaRPr sz="2000" dirty="0">
              <a:latin typeface="Arial" pitchFamily="34" charset="0"/>
              <a:cs typeface="Arial" pitchFamily="34" charset="0"/>
            </a:endParaRPr>
          </a:p>
          <a:p>
            <a:pPr marL="9502">
              <a:spcBef>
                <a:spcPts val="314"/>
              </a:spcBef>
            </a:pPr>
            <a:r>
              <a:rPr sz="2000" spc="-26" dirty="0">
                <a:latin typeface="Arial" pitchFamily="34" charset="0"/>
                <a:cs typeface="Arial" pitchFamily="34" charset="0"/>
              </a:rPr>
              <a:t>peut être </a:t>
            </a:r>
            <a:r>
              <a:rPr sz="2000" spc="-64" dirty="0">
                <a:latin typeface="Arial" pitchFamily="34" charset="0"/>
                <a:cs typeface="Arial" pitchFamily="34" charset="0"/>
              </a:rPr>
              <a:t>remplacé </a:t>
            </a:r>
            <a:r>
              <a:rPr sz="2000" spc="-45" dirty="0">
                <a:latin typeface="Arial" pitchFamily="34" charset="0"/>
                <a:cs typeface="Arial" pitchFamily="34" charset="0"/>
              </a:rPr>
              <a:t>par</a:t>
            </a:r>
            <a:r>
              <a:rPr sz="2000" spc="-247" dirty="0">
                <a:latin typeface="Arial" pitchFamily="34" charset="0"/>
                <a:cs typeface="Arial" pitchFamily="34" charset="0"/>
              </a:rPr>
              <a:t> </a:t>
            </a:r>
            <a:r>
              <a:rPr sz="2000" spc="-15" dirty="0">
                <a:latin typeface="Arial" pitchFamily="34" charset="0"/>
                <a:cs typeface="Arial" pitchFamily="34" charset="0"/>
              </a:rPr>
              <a:t>:</a:t>
            </a:r>
            <a:endParaRPr sz="2000" dirty="0">
              <a:latin typeface="Arial" pitchFamily="34" charset="0"/>
              <a:cs typeface="Arial" pitchFamily="34" charset="0"/>
            </a:endParaRPr>
          </a:p>
          <a:p>
            <a:pPr marL="223775">
              <a:spcBef>
                <a:spcPts val="666"/>
              </a:spcBef>
            </a:pPr>
            <a:r>
              <a:rPr sz="2000" spc="-94" dirty="0">
                <a:latin typeface="Arial" pitchFamily="34" charset="0"/>
                <a:cs typeface="Arial" pitchFamily="34" charset="0"/>
              </a:rPr>
              <a:t>(cas </a:t>
            </a:r>
            <a:r>
              <a:rPr sz="2000" spc="-22" dirty="0">
                <a:latin typeface="Arial" pitchFamily="34" charset="0"/>
                <a:cs typeface="Arial" pitchFamily="34" charset="0"/>
              </a:rPr>
              <a:t>d'un </a:t>
            </a:r>
            <a:r>
              <a:rPr sz="2000" spc="-90" dirty="0">
                <a:latin typeface="Arial" pitchFamily="34" charset="0"/>
                <a:cs typeface="Arial" pitchFamily="34" charset="0"/>
              </a:rPr>
              <a:t>pas</a:t>
            </a:r>
            <a:r>
              <a:rPr sz="2000" spc="-101" dirty="0">
                <a:latin typeface="Arial" pitchFamily="34" charset="0"/>
                <a:cs typeface="Arial" pitchFamily="34" charset="0"/>
              </a:rPr>
              <a:t> </a:t>
            </a:r>
            <a:r>
              <a:rPr sz="2000" spc="-15" dirty="0">
                <a:latin typeface="Arial" pitchFamily="34" charset="0"/>
                <a:cs typeface="Arial" pitchFamily="34" charset="0"/>
              </a:rPr>
              <a:t>positif)</a:t>
            </a:r>
            <a:endParaRPr sz="2000" dirty="0">
              <a:latin typeface="Arial" pitchFamily="34" charset="0"/>
              <a:cs typeface="Arial" pitchFamily="34" charset="0"/>
            </a:endParaRPr>
          </a:p>
        </p:txBody>
      </p:sp>
      <p:sp>
        <p:nvSpPr>
          <p:cNvPr id="5" name="object 5"/>
          <p:cNvSpPr txBox="1"/>
          <p:nvPr/>
        </p:nvSpPr>
        <p:spPr>
          <a:xfrm>
            <a:off x="4499992" y="2740187"/>
            <a:ext cx="4032448" cy="1821196"/>
          </a:xfrm>
          <a:prstGeom prst="rect">
            <a:avLst/>
          </a:prstGeom>
          <a:solidFill>
            <a:srgbClr val="D8F0DF"/>
          </a:solidFill>
        </p:spPr>
        <p:txBody>
          <a:bodyPr vert="horz" wrap="square" lIns="0" tIns="56063" rIns="0" bIns="0" rtlCol="0">
            <a:spAutoFit/>
          </a:bodyPr>
          <a:lstStyle/>
          <a:p>
            <a:pPr marL="9502">
              <a:spcBef>
                <a:spcPts val="441"/>
              </a:spcBef>
            </a:pPr>
            <a:r>
              <a:rPr sz="2000" spc="-41" dirty="0">
                <a:solidFill>
                  <a:srgbClr val="002060"/>
                </a:solidFill>
                <a:latin typeface="Arial"/>
                <a:cs typeface="Arial"/>
              </a:rPr>
              <a:t>compteur </a:t>
            </a:r>
            <a:r>
              <a:rPr sz="2000" spc="-142" dirty="0">
                <a:solidFill>
                  <a:srgbClr val="002060"/>
                </a:solidFill>
                <a:latin typeface="Arial"/>
                <a:cs typeface="Arial"/>
              </a:rPr>
              <a:t>←</a:t>
            </a:r>
            <a:r>
              <a:rPr sz="2000" spc="-135" dirty="0">
                <a:solidFill>
                  <a:srgbClr val="002060"/>
                </a:solidFill>
                <a:latin typeface="Arial"/>
                <a:cs typeface="Arial"/>
              </a:rPr>
              <a:t> </a:t>
            </a:r>
            <a:r>
              <a:rPr sz="2000" spc="-15" dirty="0">
                <a:solidFill>
                  <a:srgbClr val="002060"/>
                </a:solidFill>
                <a:latin typeface="Arial"/>
                <a:cs typeface="Arial"/>
              </a:rPr>
              <a:t>initiale</a:t>
            </a:r>
            <a:endParaRPr sz="2000" dirty="0">
              <a:solidFill>
                <a:srgbClr val="002060"/>
              </a:solidFill>
              <a:latin typeface="Arial"/>
              <a:cs typeface="Arial"/>
            </a:endParaRPr>
          </a:p>
          <a:p>
            <a:pPr marL="693656" marR="602436" indent="-684154">
              <a:lnSpc>
                <a:spcPct val="119600"/>
              </a:lnSpc>
              <a:spcBef>
                <a:spcPts val="15"/>
              </a:spcBef>
            </a:pPr>
            <a:r>
              <a:rPr sz="2000" b="1" spc="-19" dirty="0">
                <a:solidFill>
                  <a:srgbClr val="002060"/>
                </a:solidFill>
                <a:latin typeface="Times New Roman"/>
                <a:cs typeface="Times New Roman"/>
              </a:rPr>
              <a:t>TantQue </a:t>
            </a:r>
            <a:r>
              <a:rPr sz="2000" b="1" spc="-37" dirty="0">
                <a:solidFill>
                  <a:srgbClr val="002060"/>
                </a:solidFill>
                <a:latin typeface="Times New Roman"/>
                <a:cs typeface="Times New Roman"/>
              </a:rPr>
              <a:t>(</a:t>
            </a:r>
            <a:r>
              <a:rPr sz="2000" spc="-37" dirty="0">
                <a:solidFill>
                  <a:srgbClr val="002060"/>
                </a:solidFill>
                <a:latin typeface="Arial"/>
                <a:cs typeface="Arial"/>
              </a:rPr>
              <a:t>compteur </a:t>
            </a:r>
            <a:r>
              <a:rPr sz="2000" spc="-131" dirty="0">
                <a:solidFill>
                  <a:srgbClr val="002060"/>
                </a:solidFill>
                <a:latin typeface="Arial"/>
                <a:cs typeface="Arial"/>
              </a:rPr>
              <a:t>&lt;= </a:t>
            </a:r>
            <a:r>
              <a:rPr sz="2000" spc="-37" dirty="0">
                <a:solidFill>
                  <a:srgbClr val="002060"/>
                </a:solidFill>
                <a:latin typeface="Arial"/>
                <a:cs typeface="Arial"/>
              </a:rPr>
              <a:t>finale)  instructions</a:t>
            </a:r>
            <a:endParaRPr sz="2000" dirty="0">
              <a:solidFill>
                <a:srgbClr val="002060"/>
              </a:solidFill>
              <a:latin typeface="Arial"/>
              <a:cs typeface="Arial"/>
            </a:endParaRPr>
          </a:p>
          <a:p>
            <a:pPr marL="693656">
              <a:spcBef>
                <a:spcPts val="359"/>
              </a:spcBef>
            </a:pPr>
            <a:r>
              <a:rPr sz="2000" spc="-41" dirty="0">
                <a:solidFill>
                  <a:srgbClr val="002060"/>
                </a:solidFill>
                <a:latin typeface="Arial"/>
                <a:cs typeface="Arial"/>
              </a:rPr>
              <a:t>compteur </a:t>
            </a:r>
            <a:r>
              <a:rPr sz="2000" spc="-142" dirty="0">
                <a:solidFill>
                  <a:srgbClr val="002060"/>
                </a:solidFill>
                <a:latin typeface="Arial"/>
                <a:cs typeface="Arial"/>
              </a:rPr>
              <a:t>← </a:t>
            </a:r>
            <a:r>
              <a:rPr sz="2000" spc="-41" dirty="0">
                <a:solidFill>
                  <a:srgbClr val="002060"/>
                </a:solidFill>
                <a:latin typeface="Arial"/>
                <a:cs typeface="Arial"/>
              </a:rPr>
              <a:t>compteur </a:t>
            </a:r>
            <a:r>
              <a:rPr sz="2000" spc="-127" dirty="0">
                <a:solidFill>
                  <a:srgbClr val="002060"/>
                </a:solidFill>
                <a:latin typeface="Arial"/>
                <a:cs typeface="Arial"/>
              </a:rPr>
              <a:t>+</a:t>
            </a:r>
            <a:r>
              <a:rPr sz="2000" spc="-85" dirty="0">
                <a:solidFill>
                  <a:srgbClr val="002060"/>
                </a:solidFill>
                <a:latin typeface="Arial"/>
                <a:cs typeface="Arial"/>
              </a:rPr>
              <a:t> </a:t>
            </a:r>
            <a:r>
              <a:rPr sz="2000" spc="-112" dirty="0">
                <a:solidFill>
                  <a:srgbClr val="002060"/>
                </a:solidFill>
                <a:latin typeface="Arial"/>
                <a:cs typeface="Arial"/>
              </a:rPr>
              <a:t>pas</a:t>
            </a:r>
            <a:endParaRPr sz="2000" dirty="0">
              <a:solidFill>
                <a:srgbClr val="002060"/>
              </a:solidFill>
              <a:latin typeface="Arial"/>
              <a:cs typeface="Arial"/>
            </a:endParaRPr>
          </a:p>
          <a:p>
            <a:pPr marL="50361">
              <a:spcBef>
                <a:spcPts val="370"/>
              </a:spcBef>
            </a:pPr>
            <a:r>
              <a:rPr sz="2000" b="1" spc="-15" dirty="0">
                <a:solidFill>
                  <a:srgbClr val="002060"/>
                </a:solidFill>
                <a:latin typeface="Times New Roman"/>
                <a:cs typeface="Times New Roman"/>
              </a:rPr>
              <a:t>FinTantQue</a:t>
            </a:r>
            <a:endParaRPr sz="2000" dirty="0">
              <a:solidFill>
                <a:srgbClr val="002060"/>
              </a:solidFill>
              <a:latin typeface="Times New Roman"/>
              <a:cs typeface="Times New Roman"/>
            </a:endParaRPr>
          </a:p>
        </p:txBody>
      </p:sp>
      <p:sp>
        <p:nvSpPr>
          <p:cNvPr id="6" name="object 6"/>
          <p:cNvSpPr txBox="1">
            <a:spLocks noGrp="1"/>
          </p:cNvSpPr>
          <p:nvPr>
            <p:ph type="title"/>
          </p:nvPr>
        </p:nvSpPr>
        <p:spPr>
          <a:xfrm>
            <a:off x="-179512" y="136026"/>
            <a:ext cx="9144000" cy="412654"/>
          </a:xfrm>
          <a:prstGeom prst="rect">
            <a:avLst/>
          </a:prstGeom>
          <a:noFill/>
        </p:spPr>
        <p:txBody>
          <a:bodyPr vert="horz" wrap="square" lIns="0" tIns="9502" rIns="0" bIns="0" rtlCol="0">
            <a:spAutoFit/>
          </a:bodyPr>
          <a:lstStyle/>
          <a:p>
            <a:pPr marL="9502">
              <a:spcBef>
                <a:spcPts val="75"/>
              </a:spcBef>
            </a:pPr>
            <a:r>
              <a:rPr spc="-4" dirty="0"/>
              <a:t>Lien </a:t>
            </a:r>
            <a:r>
              <a:rPr dirty="0"/>
              <a:t>entre Pour et</a:t>
            </a:r>
            <a:r>
              <a:rPr spc="-85" dirty="0"/>
              <a:t> </a:t>
            </a:r>
            <a:r>
              <a:rPr spc="-26" dirty="0"/>
              <a:t>TantQue</a:t>
            </a:r>
          </a:p>
        </p:txBody>
      </p:sp>
      <p:sp>
        <p:nvSpPr>
          <p:cNvPr id="7" name="Slide Number Placeholder 6">
            <a:extLst>
              <a:ext uri="{FF2B5EF4-FFF2-40B4-BE49-F238E27FC236}">
                <a16:creationId xmlns:a16="http://schemas.microsoft.com/office/drawing/2014/main" id="{EE2DA4CD-95C2-45D6-83DB-501E55741DD0}"/>
              </a:ext>
            </a:extLst>
          </p:cNvPr>
          <p:cNvSpPr>
            <a:spLocks noGrp="1"/>
          </p:cNvSpPr>
          <p:nvPr>
            <p:ph type="sldNum" sz="quarter" idx="12"/>
          </p:nvPr>
        </p:nvSpPr>
        <p:spPr/>
        <p:txBody>
          <a:bodyPr/>
          <a:lstStyle/>
          <a:p>
            <a:fld id="{5744759D-0EFF-4FB2-9CCE-04E00944F0FE}" type="slidenum">
              <a:rPr lang="en-US" smtClean="0"/>
              <a:pPr/>
              <a:t>115</a:t>
            </a:fld>
            <a:endParaRPr lang="en-US"/>
          </a:p>
        </p:txBody>
      </p:sp>
    </p:spTree>
    <p:extLst>
      <p:ext uri="{BB962C8B-B14F-4D97-AF65-F5344CB8AC3E}">
        <p14:creationId xmlns:p14="http://schemas.microsoft.com/office/powerpoint/2010/main" val="10158493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8088" y="1226993"/>
            <a:ext cx="1042792" cy="1207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18922" y="1053867"/>
            <a:ext cx="6579445" cy="5300805"/>
          </a:xfrm>
          <a:prstGeom prst="rect">
            <a:avLst/>
          </a:prstGeom>
        </p:spPr>
        <p:txBody>
          <a:bodyPr vert="horz" wrap="square" lIns="0" tIns="67940" rIns="0" bIns="0" rtlCol="0">
            <a:spAutoFit/>
          </a:bodyPr>
          <a:lstStyle/>
          <a:p>
            <a:pPr marL="266060" marR="3801" indent="-257033"/>
            <a:r>
              <a:rPr sz="2000" spc="-79" dirty="0">
                <a:latin typeface="Arial"/>
                <a:cs typeface="Arial"/>
              </a:rPr>
              <a:t>Calcul</a:t>
            </a:r>
            <a:r>
              <a:rPr sz="2000" spc="-90" dirty="0">
                <a:latin typeface="Arial"/>
                <a:cs typeface="Arial"/>
              </a:rPr>
              <a:t> </a:t>
            </a:r>
            <a:r>
              <a:rPr sz="2000" spc="-56" dirty="0">
                <a:latin typeface="Arial"/>
                <a:cs typeface="Arial"/>
              </a:rPr>
              <a:t>de</a:t>
            </a:r>
            <a:r>
              <a:rPr sz="2000" spc="-71" dirty="0">
                <a:latin typeface="Arial"/>
                <a:cs typeface="Arial"/>
              </a:rPr>
              <a:t> </a:t>
            </a:r>
            <a:r>
              <a:rPr sz="2000" spc="-85" dirty="0">
                <a:latin typeface="Arial"/>
                <a:cs typeface="Arial"/>
              </a:rPr>
              <a:t>x</a:t>
            </a:r>
            <a:r>
              <a:rPr lang="fr-FR" sz="2000" spc="-64" dirty="0">
                <a:latin typeface="Arial"/>
                <a:cs typeface="Arial"/>
              </a:rPr>
              <a:t> </a:t>
            </a:r>
            <a:r>
              <a:rPr sz="2000" spc="-97" dirty="0">
                <a:latin typeface="Arial"/>
                <a:cs typeface="Arial"/>
              </a:rPr>
              <a:t>à</a:t>
            </a:r>
            <a:r>
              <a:rPr sz="2000" spc="-64" dirty="0">
                <a:latin typeface="Arial"/>
                <a:cs typeface="Arial"/>
              </a:rPr>
              <a:t> </a:t>
            </a:r>
            <a:r>
              <a:rPr sz="2000" spc="-45" dirty="0">
                <a:latin typeface="Arial"/>
                <a:cs typeface="Arial"/>
              </a:rPr>
              <a:t>la</a:t>
            </a:r>
            <a:r>
              <a:rPr sz="2000" spc="-75" dirty="0">
                <a:latin typeface="Arial"/>
                <a:cs typeface="Arial"/>
              </a:rPr>
              <a:t> puissance</a:t>
            </a:r>
            <a:r>
              <a:rPr sz="2000" spc="-90" dirty="0">
                <a:latin typeface="Arial"/>
                <a:cs typeface="Arial"/>
              </a:rPr>
              <a:t> </a:t>
            </a:r>
            <a:r>
              <a:rPr sz="2000" spc="-41" dirty="0">
                <a:latin typeface="Arial"/>
                <a:cs typeface="Arial"/>
              </a:rPr>
              <a:t>n</a:t>
            </a:r>
            <a:r>
              <a:rPr sz="2000" spc="-71" dirty="0">
                <a:latin typeface="Arial"/>
                <a:cs typeface="Arial"/>
              </a:rPr>
              <a:t> </a:t>
            </a:r>
            <a:r>
              <a:rPr sz="2000" spc="-41" dirty="0">
                <a:latin typeface="Arial"/>
                <a:cs typeface="Arial"/>
              </a:rPr>
              <a:t>où</a:t>
            </a:r>
            <a:r>
              <a:rPr sz="2000" spc="-75" dirty="0">
                <a:latin typeface="Arial"/>
                <a:cs typeface="Arial"/>
              </a:rPr>
              <a:t> </a:t>
            </a:r>
            <a:r>
              <a:rPr sz="2000" spc="-85" dirty="0">
                <a:latin typeface="Arial"/>
                <a:cs typeface="Arial"/>
              </a:rPr>
              <a:t>x</a:t>
            </a:r>
            <a:r>
              <a:rPr sz="2000" spc="-60" dirty="0">
                <a:latin typeface="Arial"/>
                <a:cs typeface="Arial"/>
              </a:rPr>
              <a:t> </a:t>
            </a:r>
            <a:r>
              <a:rPr sz="2000" spc="-52" dirty="0">
                <a:latin typeface="Arial"/>
                <a:cs typeface="Arial"/>
              </a:rPr>
              <a:t>est</a:t>
            </a:r>
            <a:r>
              <a:rPr sz="2000" spc="-64" dirty="0">
                <a:latin typeface="Arial"/>
                <a:cs typeface="Arial"/>
              </a:rPr>
              <a:t> </a:t>
            </a:r>
            <a:r>
              <a:rPr sz="2000" spc="-41" dirty="0">
                <a:latin typeface="Arial"/>
                <a:cs typeface="Arial"/>
              </a:rPr>
              <a:t>un</a:t>
            </a:r>
            <a:r>
              <a:rPr sz="2000" spc="-75" dirty="0">
                <a:latin typeface="Arial"/>
                <a:cs typeface="Arial"/>
              </a:rPr>
              <a:t> </a:t>
            </a:r>
            <a:r>
              <a:rPr sz="2000" spc="-34" dirty="0">
                <a:latin typeface="Arial"/>
                <a:cs typeface="Arial"/>
              </a:rPr>
              <a:t>réel</a:t>
            </a:r>
            <a:r>
              <a:rPr sz="2000" spc="-79" dirty="0">
                <a:latin typeface="Arial"/>
                <a:cs typeface="Arial"/>
              </a:rPr>
              <a:t> </a:t>
            </a:r>
            <a:r>
              <a:rPr sz="2000" spc="-41" dirty="0">
                <a:latin typeface="Arial"/>
                <a:cs typeface="Arial"/>
              </a:rPr>
              <a:t>non</a:t>
            </a:r>
            <a:r>
              <a:rPr sz="2000" spc="-75" dirty="0">
                <a:latin typeface="Arial"/>
                <a:cs typeface="Arial"/>
              </a:rPr>
              <a:t> </a:t>
            </a:r>
            <a:r>
              <a:rPr sz="2000" spc="-22" dirty="0">
                <a:latin typeface="Arial"/>
                <a:cs typeface="Arial"/>
              </a:rPr>
              <a:t>nul</a:t>
            </a:r>
            <a:r>
              <a:rPr sz="2000" spc="-85" dirty="0">
                <a:latin typeface="Arial"/>
                <a:cs typeface="Arial"/>
              </a:rPr>
              <a:t> </a:t>
            </a:r>
            <a:r>
              <a:rPr sz="2000" spc="-4" dirty="0">
                <a:latin typeface="Arial"/>
                <a:cs typeface="Arial"/>
              </a:rPr>
              <a:t>et</a:t>
            </a:r>
            <a:r>
              <a:rPr sz="2000" spc="-64" dirty="0">
                <a:latin typeface="Arial"/>
                <a:cs typeface="Arial"/>
              </a:rPr>
              <a:t> </a:t>
            </a:r>
            <a:r>
              <a:rPr sz="2000" spc="-41" dirty="0">
                <a:latin typeface="Arial"/>
                <a:cs typeface="Arial"/>
              </a:rPr>
              <a:t>n</a:t>
            </a:r>
            <a:r>
              <a:rPr sz="2000" spc="-64" dirty="0">
                <a:latin typeface="Arial"/>
                <a:cs typeface="Arial"/>
              </a:rPr>
              <a:t> </a:t>
            </a:r>
            <a:r>
              <a:rPr sz="2000" spc="-37" dirty="0">
                <a:latin typeface="Arial"/>
                <a:cs typeface="Arial"/>
              </a:rPr>
              <a:t>un</a:t>
            </a:r>
            <a:r>
              <a:rPr sz="2000" spc="-82" dirty="0">
                <a:latin typeface="Arial"/>
                <a:cs typeface="Arial"/>
              </a:rPr>
              <a:t> </a:t>
            </a:r>
            <a:r>
              <a:rPr sz="2000" spc="-15" dirty="0">
                <a:latin typeface="Arial"/>
                <a:cs typeface="Arial"/>
              </a:rPr>
              <a:t>entier</a:t>
            </a:r>
            <a:r>
              <a:rPr sz="2000" spc="-85" dirty="0">
                <a:latin typeface="Arial"/>
                <a:cs typeface="Arial"/>
              </a:rPr>
              <a:t> </a:t>
            </a:r>
            <a:r>
              <a:rPr sz="2000" spc="-11" dirty="0">
                <a:latin typeface="Arial"/>
                <a:cs typeface="Arial"/>
              </a:rPr>
              <a:t>positif</a:t>
            </a:r>
            <a:r>
              <a:rPr sz="2000" spc="-90" dirty="0">
                <a:latin typeface="Arial"/>
                <a:cs typeface="Arial"/>
              </a:rPr>
              <a:t> </a:t>
            </a:r>
            <a:r>
              <a:rPr sz="2000" spc="-41" dirty="0">
                <a:latin typeface="Arial"/>
                <a:cs typeface="Arial"/>
              </a:rPr>
              <a:t>ou</a:t>
            </a:r>
            <a:r>
              <a:rPr sz="2000" spc="-64" dirty="0">
                <a:latin typeface="Arial"/>
                <a:cs typeface="Arial"/>
              </a:rPr>
              <a:t> </a:t>
            </a:r>
            <a:r>
              <a:rPr sz="2000" spc="-22" dirty="0">
                <a:latin typeface="Arial"/>
                <a:cs typeface="Arial"/>
              </a:rPr>
              <a:t>nul</a:t>
            </a:r>
            <a:r>
              <a:rPr sz="2000" spc="-85" dirty="0">
                <a:latin typeface="Arial"/>
                <a:cs typeface="Arial"/>
              </a:rPr>
              <a:t> (</a:t>
            </a:r>
            <a:r>
              <a:rPr sz="2000" b="1" spc="-85" dirty="0">
                <a:latin typeface="Arial"/>
                <a:cs typeface="Arial"/>
              </a:rPr>
              <a:t>version  </a:t>
            </a:r>
            <a:r>
              <a:rPr sz="2000" b="1" spc="-116" dirty="0">
                <a:latin typeface="Arial"/>
                <a:cs typeface="Arial"/>
              </a:rPr>
              <a:t>avec</a:t>
            </a:r>
            <a:r>
              <a:rPr sz="2000" b="1" spc="-85" dirty="0">
                <a:latin typeface="Arial"/>
                <a:cs typeface="Arial"/>
              </a:rPr>
              <a:t> </a:t>
            </a:r>
            <a:r>
              <a:rPr sz="2000" b="1" spc="-94" dirty="0" err="1">
                <a:latin typeface="Arial"/>
                <a:cs typeface="Arial"/>
              </a:rPr>
              <a:t>TantQue</a:t>
            </a:r>
            <a:r>
              <a:rPr sz="2000" spc="-94" dirty="0">
                <a:latin typeface="Arial"/>
                <a:cs typeface="Arial"/>
              </a:rPr>
              <a:t>)</a:t>
            </a:r>
            <a:endParaRPr lang="fr-FR" sz="2000" dirty="0">
              <a:latin typeface="Arial"/>
              <a:cs typeface="Arial"/>
            </a:endParaRPr>
          </a:p>
          <a:p>
            <a:pPr marL="266060" marR="3801" indent="-257033"/>
            <a:r>
              <a:rPr lang="fr-FR" sz="2000" b="1" spc="-19" dirty="0">
                <a:solidFill>
                  <a:srgbClr val="0000C7"/>
                </a:solidFill>
                <a:latin typeface="Arial"/>
                <a:cs typeface="Arial"/>
              </a:rPr>
              <a:t>   </a:t>
            </a:r>
            <a:r>
              <a:rPr sz="2000" b="1" spc="-19" dirty="0" err="1">
                <a:solidFill>
                  <a:srgbClr val="0000C7"/>
                </a:solidFill>
                <a:latin typeface="Times New Roman"/>
                <a:cs typeface="Times New Roman"/>
              </a:rPr>
              <a:t>Var</a:t>
            </a:r>
            <a:r>
              <a:rPr lang="fr-FR" sz="2000" b="1" spc="-19" dirty="0">
                <a:solidFill>
                  <a:srgbClr val="0000C7"/>
                </a:solidFill>
                <a:latin typeface="Times New Roman"/>
                <a:cs typeface="Times New Roman"/>
              </a:rPr>
              <a:t> </a:t>
            </a:r>
            <a:r>
              <a:rPr sz="2000" b="1" spc="-19" dirty="0">
                <a:solidFill>
                  <a:srgbClr val="0000C7"/>
                </a:solidFill>
                <a:latin typeface="Times New Roman"/>
                <a:cs typeface="Times New Roman"/>
              </a:rPr>
              <a:t> </a:t>
            </a:r>
            <a:r>
              <a:rPr sz="2000" spc="-60" dirty="0">
                <a:latin typeface="Arial"/>
                <a:cs typeface="Arial"/>
              </a:rPr>
              <a:t>x, </a:t>
            </a:r>
            <a:r>
              <a:rPr sz="2000" spc="-67" dirty="0">
                <a:latin typeface="Arial"/>
                <a:cs typeface="Arial"/>
              </a:rPr>
              <a:t>puiss </a:t>
            </a:r>
            <a:r>
              <a:rPr sz="2000" spc="-15" dirty="0">
                <a:latin typeface="Arial"/>
                <a:cs typeface="Arial"/>
              </a:rPr>
              <a:t>:</a:t>
            </a:r>
            <a:r>
              <a:rPr sz="2000" spc="-131" dirty="0">
                <a:latin typeface="Arial"/>
                <a:cs typeface="Arial"/>
              </a:rPr>
              <a:t> </a:t>
            </a:r>
            <a:r>
              <a:rPr sz="2000" b="1" spc="-4" dirty="0" err="1">
                <a:solidFill>
                  <a:srgbClr val="0000C7"/>
                </a:solidFill>
                <a:latin typeface="Times New Roman"/>
                <a:cs typeface="Times New Roman"/>
              </a:rPr>
              <a:t>réel</a:t>
            </a:r>
            <a:endParaRPr lang="fr-FR" sz="2000" dirty="0">
              <a:latin typeface="Times New Roman"/>
              <a:cs typeface="Times New Roman"/>
            </a:endParaRPr>
          </a:p>
          <a:p>
            <a:pPr marL="266060" marR="3801" indent="-257033"/>
            <a:r>
              <a:rPr lang="fr-FR" sz="2000" spc="-37" dirty="0">
                <a:latin typeface="Times New Roman"/>
                <a:cs typeface="Times New Roman"/>
              </a:rPr>
              <a:t>            </a:t>
            </a:r>
            <a:r>
              <a:rPr sz="2000" spc="-37" dirty="0">
                <a:latin typeface="Arial"/>
                <a:cs typeface="Arial"/>
              </a:rPr>
              <a:t>n, </a:t>
            </a:r>
            <a:r>
              <a:rPr sz="2000" spc="7" dirty="0">
                <a:latin typeface="Arial"/>
                <a:cs typeface="Arial"/>
              </a:rPr>
              <a:t>i </a:t>
            </a:r>
            <a:r>
              <a:rPr sz="2000" spc="-15" dirty="0">
                <a:latin typeface="Arial"/>
                <a:cs typeface="Arial"/>
              </a:rPr>
              <a:t>:</a:t>
            </a:r>
            <a:r>
              <a:rPr sz="2000" spc="-236" dirty="0">
                <a:latin typeface="Arial"/>
                <a:cs typeface="Arial"/>
              </a:rPr>
              <a:t> </a:t>
            </a:r>
            <a:r>
              <a:rPr sz="2000" b="1" spc="-4" dirty="0">
                <a:solidFill>
                  <a:srgbClr val="0000C7"/>
                </a:solidFill>
                <a:latin typeface="Times New Roman"/>
                <a:cs typeface="Times New Roman"/>
              </a:rPr>
              <a:t>entier</a:t>
            </a:r>
            <a:endParaRPr sz="2000" dirty="0">
              <a:latin typeface="Times New Roman"/>
              <a:cs typeface="Times New Roman"/>
            </a:endParaRPr>
          </a:p>
          <a:p>
            <a:pPr marL="266060"/>
            <a:r>
              <a:rPr sz="2000" b="1" spc="-4" dirty="0">
                <a:solidFill>
                  <a:srgbClr val="0000C7"/>
                </a:solidFill>
                <a:latin typeface="Times New Roman"/>
                <a:cs typeface="Times New Roman"/>
              </a:rPr>
              <a:t>Début</a:t>
            </a:r>
            <a:endParaRPr sz="2000" dirty="0">
              <a:latin typeface="Times New Roman"/>
              <a:cs typeface="Times New Roman"/>
            </a:endParaRPr>
          </a:p>
          <a:p>
            <a:pPr marL="693656"/>
            <a:r>
              <a:rPr sz="2000" b="1" spc="-11" dirty="0">
                <a:solidFill>
                  <a:srgbClr val="0000C7"/>
                </a:solidFill>
                <a:latin typeface="Times New Roman"/>
                <a:cs typeface="Times New Roman"/>
              </a:rPr>
              <a:t>Ecrire </a:t>
            </a:r>
            <a:r>
              <a:rPr sz="2000" spc="4" dirty="0">
                <a:latin typeface="Arial"/>
                <a:cs typeface="Arial"/>
              </a:rPr>
              <a:t>("</a:t>
            </a:r>
            <a:r>
              <a:rPr sz="2000" spc="-206" dirty="0">
                <a:latin typeface="Arial"/>
                <a:cs typeface="Arial"/>
              </a:rPr>
              <a:t> </a:t>
            </a:r>
            <a:r>
              <a:rPr sz="2000" spc="-64" dirty="0">
                <a:latin typeface="Arial"/>
                <a:cs typeface="Arial"/>
              </a:rPr>
              <a:t>Entrez </a:t>
            </a:r>
            <a:r>
              <a:rPr sz="2000" spc="-41" dirty="0">
                <a:latin typeface="Arial"/>
                <a:cs typeface="Arial"/>
              </a:rPr>
              <a:t>la valeur </a:t>
            </a:r>
            <a:r>
              <a:rPr sz="2000" spc="-52" dirty="0">
                <a:latin typeface="Arial"/>
                <a:cs typeface="Arial"/>
              </a:rPr>
              <a:t>de </a:t>
            </a:r>
            <a:r>
              <a:rPr sz="2000" spc="-79" dirty="0">
                <a:latin typeface="Arial"/>
                <a:cs typeface="Arial"/>
              </a:rPr>
              <a:t>x </a:t>
            </a:r>
            <a:r>
              <a:rPr sz="2000" spc="7" dirty="0">
                <a:latin typeface="Arial"/>
                <a:cs typeface="Arial"/>
              </a:rPr>
              <a:t>")</a:t>
            </a:r>
            <a:endParaRPr sz="2000" dirty="0">
              <a:latin typeface="Arial"/>
              <a:cs typeface="Arial"/>
            </a:endParaRPr>
          </a:p>
          <a:p>
            <a:pPr marL="693656"/>
            <a:r>
              <a:rPr sz="2000" b="1" spc="-11" dirty="0">
                <a:solidFill>
                  <a:srgbClr val="0000C7"/>
                </a:solidFill>
                <a:latin typeface="Times New Roman"/>
                <a:cs typeface="Times New Roman"/>
              </a:rPr>
              <a:t>Lire</a:t>
            </a:r>
            <a:r>
              <a:rPr sz="2000" b="1" spc="-120" dirty="0">
                <a:solidFill>
                  <a:srgbClr val="0000C7"/>
                </a:solidFill>
                <a:latin typeface="Times New Roman"/>
                <a:cs typeface="Times New Roman"/>
              </a:rPr>
              <a:t> </a:t>
            </a:r>
            <a:r>
              <a:rPr sz="2000" spc="-52" dirty="0">
                <a:latin typeface="Arial"/>
                <a:cs typeface="Arial"/>
              </a:rPr>
              <a:t>(x)</a:t>
            </a:r>
            <a:endParaRPr sz="2000" dirty="0">
              <a:latin typeface="Arial"/>
              <a:cs typeface="Arial"/>
            </a:endParaRPr>
          </a:p>
          <a:p>
            <a:pPr marL="693656"/>
            <a:r>
              <a:rPr sz="2000" b="1" spc="-11" dirty="0">
                <a:solidFill>
                  <a:srgbClr val="0000C7"/>
                </a:solidFill>
                <a:latin typeface="Times New Roman"/>
                <a:cs typeface="Times New Roman"/>
              </a:rPr>
              <a:t>Ecrire</a:t>
            </a:r>
            <a:r>
              <a:rPr sz="2000" b="1" spc="-258" dirty="0">
                <a:solidFill>
                  <a:srgbClr val="0000C7"/>
                </a:solidFill>
                <a:latin typeface="Times New Roman"/>
                <a:cs typeface="Times New Roman"/>
              </a:rPr>
              <a:t> </a:t>
            </a:r>
            <a:r>
              <a:rPr sz="2000" spc="4" dirty="0">
                <a:latin typeface="Arial"/>
                <a:cs typeface="Arial"/>
              </a:rPr>
              <a:t>(" </a:t>
            </a:r>
            <a:r>
              <a:rPr sz="2000" spc="-64" dirty="0">
                <a:latin typeface="Arial"/>
                <a:cs typeface="Arial"/>
              </a:rPr>
              <a:t>Entrez </a:t>
            </a:r>
            <a:r>
              <a:rPr sz="2000" spc="-41" dirty="0">
                <a:latin typeface="Arial"/>
                <a:cs typeface="Arial"/>
              </a:rPr>
              <a:t>la valeur </a:t>
            </a:r>
            <a:r>
              <a:rPr sz="2000" spc="-52" dirty="0">
                <a:latin typeface="Arial"/>
                <a:cs typeface="Arial"/>
              </a:rPr>
              <a:t>de </a:t>
            </a:r>
            <a:r>
              <a:rPr sz="2000" spc="-37" dirty="0">
                <a:latin typeface="Arial"/>
                <a:cs typeface="Arial"/>
              </a:rPr>
              <a:t>n </a:t>
            </a:r>
            <a:r>
              <a:rPr sz="2000" spc="7" dirty="0">
                <a:latin typeface="Arial"/>
                <a:cs typeface="Arial"/>
              </a:rPr>
              <a:t>")</a:t>
            </a:r>
            <a:endParaRPr sz="2000" dirty="0">
              <a:latin typeface="Arial"/>
              <a:cs typeface="Arial"/>
            </a:endParaRPr>
          </a:p>
          <a:p>
            <a:pPr marL="693656" marR="4497838"/>
            <a:r>
              <a:rPr sz="2000" b="1" spc="-11" dirty="0">
                <a:solidFill>
                  <a:srgbClr val="0000C7"/>
                </a:solidFill>
                <a:latin typeface="Times New Roman"/>
                <a:cs typeface="Times New Roman"/>
              </a:rPr>
              <a:t>Lire </a:t>
            </a:r>
            <a:r>
              <a:rPr sz="2000" spc="-37" dirty="0">
                <a:latin typeface="Arial"/>
                <a:cs typeface="Arial"/>
              </a:rPr>
              <a:t>(n)  </a:t>
            </a:r>
            <a:r>
              <a:rPr sz="2000" spc="-64" dirty="0">
                <a:latin typeface="Arial"/>
                <a:cs typeface="Arial"/>
              </a:rPr>
              <a:t>puiss </a:t>
            </a:r>
            <a:r>
              <a:rPr sz="2000" spc="-108" dirty="0">
                <a:latin typeface="Arial"/>
                <a:cs typeface="Arial"/>
              </a:rPr>
              <a:t>←</a:t>
            </a:r>
            <a:r>
              <a:rPr sz="2000" spc="-127" dirty="0">
                <a:latin typeface="Arial"/>
                <a:cs typeface="Arial"/>
              </a:rPr>
              <a:t> </a:t>
            </a:r>
            <a:r>
              <a:rPr sz="2000" spc="-56" dirty="0">
                <a:latin typeface="Arial"/>
                <a:cs typeface="Arial"/>
              </a:rPr>
              <a:t>1</a:t>
            </a:r>
            <a:endParaRPr sz="2000" dirty="0">
              <a:latin typeface="Arial"/>
              <a:cs typeface="Arial"/>
            </a:endParaRPr>
          </a:p>
          <a:p>
            <a:pPr marL="693656"/>
            <a:r>
              <a:rPr sz="2000" spc="7" dirty="0">
                <a:latin typeface="Arial"/>
                <a:cs typeface="Arial"/>
              </a:rPr>
              <a:t>i </a:t>
            </a:r>
            <a:r>
              <a:rPr sz="2000" spc="-108" dirty="0">
                <a:latin typeface="Arial"/>
                <a:cs typeface="Arial"/>
              </a:rPr>
              <a:t>←</a:t>
            </a:r>
            <a:r>
              <a:rPr sz="2000" spc="-135" dirty="0">
                <a:latin typeface="Arial"/>
                <a:cs typeface="Arial"/>
              </a:rPr>
              <a:t> </a:t>
            </a:r>
            <a:r>
              <a:rPr sz="2000" spc="-56" dirty="0">
                <a:latin typeface="Arial"/>
                <a:cs typeface="Arial"/>
              </a:rPr>
              <a:t>1</a:t>
            </a:r>
            <a:endParaRPr sz="2000" dirty="0">
              <a:latin typeface="Arial"/>
              <a:cs typeface="Arial"/>
            </a:endParaRPr>
          </a:p>
          <a:p>
            <a:pPr marL="693656"/>
            <a:r>
              <a:rPr sz="2000" b="1" spc="-22" dirty="0">
                <a:solidFill>
                  <a:srgbClr val="0000C7"/>
                </a:solidFill>
                <a:latin typeface="Times New Roman"/>
                <a:cs typeface="Times New Roman"/>
              </a:rPr>
              <a:t>TantQue</a:t>
            </a:r>
            <a:r>
              <a:rPr sz="2000" b="1" spc="-108" dirty="0">
                <a:solidFill>
                  <a:srgbClr val="0000C7"/>
                </a:solidFill>
                <a:latin typeface="Times New Roman"/>
                <a:cs typeface="Times New Roman"/>
              </a:rPr>
              <a:t> </a:t>
            </a:r>
            <a:r>
              <a:rPr sz="2000" spc="-52" dirty="0">
                <a:latin typeface="Arial"/>
                <a:cs typeface="Arial"/>
              </a:rPr>
              <a:t>(i&lt;=n)</a:t>
            </a:r>
            <a:endParaRPr sz="2000" dirty="0">
              <a:latin typeface="Arial"/>
              <a:cs typeface="Arial"/>
            </a:endParaRPr>
          </a:p>
          <a:p>
            <a:pPr marL="1377810" marR="3490611"/>
            <a:r>
              <a:rPr sz="2000" spc="-71" dirty="0">
                <a:latin typeface="Arial"/>
                <a:cs typeface="Arial"/>
              </a:rPr>
              <a:t>puiss←</a:t>
            </a:r>
            <a:r>
              <a:rPr sz="2000" spc="-112" dirty="0">
                <a:latin typeface="Arial"/>
                <a:cs typeface="Arial"/>
              </a:rPr>
              <a:t> </a:t>
            </a:r>
            <a:r>
              <a:rPr sz="2000" spc="-41" dirty="0">
                <a:latin typeface="Arial"/>
                <a:cs typeface="Arial"/>
              </a:rPr>
              <a:t>puiss*x  </a:t>
            </a:r>
            <a:r>
              <a:rPr sz="2000" spc="7" dirty="0">
                <a:latin typeface="Arial"/>
                <a:cs typeface="Arial"/>
              </a:rPr>
              <a:t>i </a:t>
            </a:r>
            <a:r>
              <a:rPr sz="2000" spc="-108" dirty="0">
                <a:latin typeface="Arial"/>
                <a:cs typeface="Arial"/>
              </a:rPr>
              <a:t>←</a:t>
            </a:r>
            <a:r>
              <a:rPr sz="2000" spc="-138" dirty="0">
                <a:latin typeface="Arial"/>
                <a:cs typeface="Arial"/>
              </a:rPr>
              <a:t> </a:t>
            </a:r>
            <a:r>
              <a:rPr sz="2000" spc="-49" dirty="0">
                <a:latin typeface="Arial"/>
                <a:cs typeface="Arial"/>
              </a:rPr>
              <a:t>i+1</a:t>
            </a:r>
            <a:endParaRPr sz="2000" dirty="0">
              <a:latin typeface="Arial"/>
              <a:cs typeface="Arial"/>
            </a:endParaRPr>
          </a:p>
          <a:p>
            <a:pPr marL="693656"/>
            <a:r>
              <a:rPr sz="2000" b="1" spc="-15" dirty="0">
                <a:solidFill>
                  <a:srgbClr val="0000C7"/>
                </a:solidFill>
                <a:latin typeface="Times New Roman"/>
                <a:cs typeface="Times New Roman"/>
              </a:rPr>
              <a:t>FinTantQue</a:t>
            </a:r>
            <a:endParaRPr sz="2000" dirty="0">
              <a:latin typeface="Times New Roman"/>
              <a:cs typeface="Times New Roman"/>
            </a:endParaRPr>
          </a:p>
          <a:p>
            <a:pPr marL="693656"/>
            <a:r>
              <a:rPr sz="2000" b="1" spc="-11" dirty="0">
                <a:solidFill>
                  <a:srgbClr val="0000C7"/>
                </a:solidFill>
                <a:latin typeface="Times New Roman"/>
                <a:cs typeface="Times New Roman"/>
              </a:rPr>
              <a:t>Ecrire </a:t>
            </a:r>
            <a:r>
              <a:rPr sz="2000" b="1" spc="-45" dirty="0">
                <a:latin typeface="Arial"/>
                <a:cs typeface="Arial"/>
              </a:rPr>
              <a:t>(</a:t>
            </a:r>
            <a:r>
              <a:rPr sz="2000" spc="-45" dirty="0">
                <a:latin typeface="Arial"/>
                <a:cs typeface="Arial"/>
              </a:rPr>
              <a:t>x, </a:t>
            </a:r>
            <a:r>
              <a:rPr sz="2000" spc="49" dirty="0">
                <a:latin typeface="Arial"/>
                <a:cs typeface="Arial"/>
              </a:rPr>
              <a:t>" </a:t>
            </a:r>
            <a:r>
              <a:rPr sz="2000" spc="-90" dirty="0">
                <a:latin typeface="Arial"/>
                <a:cs typeface="Arial"/>
              </a:rPr>
              <a:t>à </a:t>
            </a:r>
            <a:r>
              <a:rPr sz="2000" spc="-41" dirty="0">
                <a:latin typeface="Arial"/>
                <a:cs typeface="Arial"/>
              </a:rPr>
              <a:t>la </a:t>
            </a:r>
            <a:r>
              <a:rPr sz="2000" spc="-67" dirty="0">
                <a:latin typeface="Arial"/>
                <a:cs typeface="Arial"/>
              </a:rPr>
              <a:t>puissance </a:t>
            </a:r>
            <a:r>
              <a:rPr sz="2000" spc="7" dirty="0">
                <a:latin typeface="Arial"/>
                <a:cs typeface="Arial"/>
              </a:rPr>
              <a:t>", </a:t>
            </a:r>
            <a:r>
              <a:rPr sz="2000" spc="-37" dirty="0">
                <a:latin typeface="Arial"/>
                <a:cs typeface="Arial"/>
              </a:rPr>
              <a:t>n, </a:t>
            </a:r>
            <a:r>
              <a:rPr sz="2000" spc="49" dirty="0">
                <a:latin typeface="Arial"/>
                <a:cs typeface="Arial"/>
              </a:rPr>
              <a:t>" </a:t>
            </a:r>
            <a:r>
              <a:rPr sz="2000" spc="-49" dirty="0">
                <a:latin typeface="Arial"/>
                <a:cs typeface="Arial"/>
              </a:rPr>
              <a:t>est </a:t>
            </a:r>
            <a:r>
              <a:rPr sz="2000" spc="-67" dirty="0">
                <a:latin typeface="Arial"/>
                <a:cs typeface="Arial"/>
              </a:rPr>
              <a:t>égal </a:t>
            </a:r>
            <a:r>
              <a:rPr sz="2000" spc="-90" dirty="0">
                <a:latin typeface="Arial"/>
                <a:cs typeface="Arial"/>
              </a:rPr>
              <a:t>à </a:t>
            </a:r>
            <a:r>
              <a:rPr sz="2000" spc="7" dirty="0">
                <a:latin typeface="Arial"/>
                <a:cs typeface="Arial"/>
              </a:rPr>
              <a:t>",</a:t>
            </a:r>
            <a:r>
              <a:rPr sz="2000" spc="-209" dirty="0">
                <a:latin typeface="Arial"/>
                <a:cs typeface="Arial"/>
              </a:rPr>
              <a:t> </a:t>
            </a:r>
            <a:r>
              <a:rPr sz="2000" spc="-52" dirty="0">
                <a:latin typeface="Arial"/>
                <a:cs typeface="Arial"/>
              </a:rPr>
              <a:t>puiss</a:t>
            </a:r>
            <a:r>
              <a:rPr sz="2000" b="1" spc="-52" dirty="0">
                <a:latin typeface="Arial"/>
                <a:cs typeface="Arial"/>
              </a:rPr>
              <a:t>)</a:t>
            </a:r>
            <a:endParaRPr sz="2000" dirty="0">
              <a:latin typeface="Arial"/>
              <a:cs typeface="Arial"/>
            </a:endParaRPr>
          </a:p>
          <a:p>
            <a:pPr marL="266060"/>
            <a:r>
              <a:rPr sz="2000" b="1" spc="-4" dirty="0">
                <a:solidFill>
                  <a:srgbClr val="0000C7"/>
                </a:solidFill>
                <a:latin typeface="Times New Roman"/>
                <a:cs typeface="Times New Roman"/>
              </a:rPr>
              <a:t>Fin</a:t>
            </a:r>
            <a:endParaRPr sz="2000" dirty="0">
              <a:latin typeface="Times New Roman"/>
              <a:cs typeface="Times New Roman"/>
            </a:endParaRPr>
          </a:p>
        </p:txBody>
      </p:sp>
      <p:sp>
        <p:nvSpPr>
          <p:cNvPr id="5" name="object 5"/>
          <p:cNvSpPr txBox="1">
            <a:spLocks noGrp="1"/>
          </p:cNvSpPr>
          <p:nvPr>
            <p:ph type="title"/>
          </p:nvPr>
        </p:nvSpPr>
        <p:spPr>
          <a:xfrm>
            <a:off x="-252536" y="136026"/>
            <a:ext cx="9144000" cy="412654"/>
          </a:xfrm>
          <a:prstGeom prst="rect">
            <a:avLst/>
          </a:prstGeom>
          <a:noFill/>
        </p:spPr>
        <p:txBody>
          <a:bodyPr vert="horz" wrap="square" lIns="0" tIns="9502" rIns="0" bIns="0" rtlCol="0">
            <a:spAutoFit/>
          </a:bodyPr>
          <a:lstStyle/>
          <a:p>
            <a:pPr marL="9502">
              <a:spcBef>
                <a:spcPts val="75"/>
              </a:spcBef>
            </a:pPr>
            <a:r>
              <a:rPr spc="-4" dirty="0"/>
              <a:t>Lien </a:t>
            </a:r>
            <a:r>
              <a:rPr dirty="0"/>
              <a:t>entre Pour et</a:t>
            </a:r>
            <a:r>
              <a:rPr spc="-60" dirty="0"/>
              <a:t> </a:t>
            </a:r>
            <a:r>
              <a:rPr spc="-15" dirty="0"/>
              <a:t>TantQue:exemple</a:t>
            </a:r>
          </a:p>
        </p:txBody>
      </p:sp>
      <p:sp>
        <p:nvSpPr>
          <p:cNvPr id="6" name="Slide Number Placeholder 5">
            <a:extLst>
              <a:ext uri="{FF2B5EF4-FFF2-40B4-BE49-F238E27FC236}">
                <a16:creationId xmlns:a16="http://schemas.microsoft.com/office/drawing/2014/main" id="{AF0C9873-066A-4DA8-B39E-E845F089552D}"/>
              </a:ext>
            </a:extLst>
          </p:cNvPr>
          <p:cNvSpPr>
            <a:spLocks noGrp="1"/>
          </p:cNvSpPr>
          <p:nvPr>
            <p:ph type="sldNum" sz="quarter" idx="12"/>
          </p:nvPr>
        </p:nvSpPr>
        <p:spPr/>
        <p:txBody>
          <a:bodyPr/>
          <a:lstStyle/>
          <a:p>
            <a:fld id="{5744759D-0EFF-4FB2-9CCE-04E00944F0FE}" type="slidenum">
              <a:rPr lang="en-US" smtClean="0"/>
              <a:pPr/>
              <a:t>116</a:t>
            </a:fld>
            <a:endParaRPr lang="en-US"/>
          </a:p>
        </p:txBody>
      </p:sp>
    </p:spTree>
    <p:extLst>
      <p:ext uri="{BB962C8B-B14F-4D97-AF65-F5344CB8AC3E}">
        <p14:creationId xmlns:p14="http://schemas.microsoft.com/office/powerpoint/2010/main" val="13640136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71600" y="836712"/>
            <a:ext cx="6683699" cy="2826230"/>
          </a:xfrm>
          <a:prstGeom prst="rect">
            <a:avLst/>
          </a:prstGeom>
        </p:spPr>
        <p:txBody>
          <a:bodyPr vert="horz" wrap="square" lIns="0" tIns="9977" rIns="0" bIns="0" rtlCol="0">
            <a:spAutoFit/>
          </a:bodyPr>
          <a:lstStyle/>
          <a:p>
            <a:pPr marL="266060" marR="3801" indent="-256558">
              <a:spcBef>
                <a:spcPts val="79"/>
              </a:spcBef>
              <a:buChar char="•"/>
              <a:tabLst>
                <a:tab pos="265585" algn="l"/>
                <a:tab pos="266060" algn="l"/>
              </a:tabLst>
            </a:pPr>
            <a:r>
              <a:rPr sz="2400" spc="-131" dirty="0">
                <a:latin typeface="Arial"/>
                <a:cs typeface="Arial"/>
              </a:rPr>
              <a:t>Les </a:t>
            </a:r>
            <a:r>
              <a:rPr sz="2400" spc="-30" dirty="0">
                <a:latin typeface="Arial"/>
                <a:cs typeface="Arial"/>
              </a:rPr>
              <a:t>instructions d'une </a:t>
            </a:r>
            <a:r>
              <a:rPr sz="2400" spc="-49" dirty="0">
                <a:latin typeface="Arial"/>
                <a:cs typeface="Arial"/>
              </a:rPr>
              <a:t>boucle </a:t>
            </a:r>
            <a:r>
              <a:rPr sz="2400" spc="-41" dirty="0">
                <a:latin typeface="Arial"/>
                <a:cs typeface="Arial"/>
              </a:rPr>
              <a:t>peuvent </a:t>
            </a:r>
            <a:r>
              <a:rPr sz="2400" spc="-19" dirty="0">
                <a:latin typeface="Arial"/>
                <a:cs typeface="Arial"/>
              </a:rPr>
              <a:t>être </a:t>
            </a:r>
            <a:r>
              <a:rPr sz="2400" spc="-85" dirty="0">
                <a:latin typeface="Arial"/>
                <a:cs typeface="Arial"/>
              </a:rPr>
              <a:t>des </a:t>
            </a:r>
            <a:r>
              <a:rPr sz="2400" spc="-30" dirty="0">
                <a:latin typeface="Arial"/>
                <a:cs typeface="Arial"/>
              </a:rPr>
              <a:t>instructions </a:t>
            </a:r>
            <a:r>
              <a:rPr sz="2400" spc="-34" dirty="0">
                <a:latin typeface="Arial"/>
                <a:cs typeface="Arial"/>
              </a:rPr>
              <a:t>itératives.</a:t>
            </a:r>
            <a:r>
              <a:rPr sz="2400" spc="-269" dirty="0">
                <a:latin typeface="Arial"/>
                <a:cs typeface="Arial"/>
              </a:rPr>
              <a:t> </a:t>
            </a:r>
            <a:r>
              <a:rPr sz="2400" spc="-105" dirty="0">
                <a:latin typeface="Arial"/>
                <a:cs typeface="Arial"/>
              </a:rPr>
              <a:t>Dans </a:t>
            </a:r>
            <a:r>
              <a:rPr sz="2400" spc="-85" dirty="0">
                <a:latin typeface="Arial"/>
                <a:cs typeface="Arial"/>
              </a:rPr>
              <a:t>ce </a:t>
            </a:r>
            <a:r>
              <a:rPr sz="2400" spc="-97" dirty="0">
                <a:latin typeface="Arial"/>
                <a:cs typeface="Arial"/>
              </a:rPr>
              <a:t>cas, </a:t>
            </a:r>
            <a:r>
              <a:rPr sz="2400" spc="-41" dirty="0">
                <a:latin typeface="Arial"/>
                <a:cs typeface="Arial"/>
              </a:rPr>
              <a:t>on  </a:t>
            </a:r>
            <a:r>
              <a:rPr sz="2400" spc="-11" dirty="0">
                <a:latin typeface="Arial"/>
                <a:cs typeface="Arial"/>
              </a:rPr>
              <a:t>aboutit </a:t>
            </a:r>
            <a:r>
              <a:rPr sz="2400" spc="-97" dirty="0">
                <a:latin typeface="Arial"/>
                <a:cs typeface="Arial"/>
              </a:rPr>
              <a:t>à </a:t>
            </a:r>
            <a:r>
              <a:rPr sz="2400" b="1" spc="-123" dirty="0">
                <a:solidFill>
                  <a:srgbClr val="0000A8"/>
                </a:solidFill>
                <a:latin typeface="Arial"/>
                <a:cs typeface="Arial"/>
              </a:rPr>
              <a:t>des </a:t>
            </a:r>
            <a:r>
              <a:rPr sz="2400" b="1" spc="-112" dirty="0">
                <a:solidFill>
                  <a:srgbClr val="0000A8"/>
                </a:solidFill>
                <a:latin typeface="Arial"/>
                <a:cs typeface="Arial"/>
              </a:rPr>
              <a:t>boucles</a:t>
            </a:r>
            <a:r>
              <a:rPr sz="2400" b="1" spc="-75" dirty="0">
                <a:solidFill>
                  <a:srgbClr val="0000A8"/>
                </a:solidFill>
                <a:latin typeface="Arial"/>
                <a:cs typeface="Arial"/>
              </a:rPr>
              <a:t> </a:t>
            </a:r>
            <a:r>
              <a:rPr sz="2400" b="1" spc="-85" dirty="0">
                <a:solidFill>
                  <a:srgbClr val="0000A8"/>
                </a:solidFill>
                <a:latin typeface="Arial"/>
                <a:cs typeface="Arial"/>
              </a:rPr>
              <a:t>imbriquées</a:t>
            </a:r>
            <a:endParaRPr sz="2400" dirty="0">
              <a:latin typeface="Arial"/>
              <a:cs typeface="Arial"/>
            </a:endParaRPr>
          </a:p>
          <a:p>
            <a:pPr>
              <a:lnSpc>
                <a:spcPct val="100000"/>
              </a:lnSpc>
            </a:pPr>
            <a:endParaRPr sz="2400" dirty="0">
              <a:latin typeface="Arial"/>
              <a:cs typeface="Arial"/>
            </a:endParaRPr>
          </a:p>
          <a:p>
            <a:pPr>
              <a:lnSpc>
                <a:spcPct val="100000"/>
              </a:lnSpc>
            </a:pPr>
            <a:endParaRPr sz="2400" dirty="0">
              <a:latin typeface="Arial"/>
              <a:cs typeface="Arial"/>
            </a:endParaRPr>
          </a:p>
          <a:p>
            <a:pPr marL="9502">
              <a:spcBef>
                <a:spcPts val="864"/>
              </a:spcBef>
            </a:pPr>
            <a:r>
              <a:rPr sz="2400" b="1" u="sng" spc="-101" dirty="0">
                <a:solidFill>
                  <a:srgbClr val="00B0F0"/>
                </a:solidFill>
                <a:uFill>
                  <a:solidFill>
                    <a:srgbClr val="FF0000"/>
                  </a:solidFill>
                </a:uFill>
                <a:latin typeface="Gill Sans MT" panose="020B0502020104020203" pitchFamily="34" charset="0"/>
                <a:cs typeface="Arial"/>
              </a:rPr>
              <a:t>Exemple(1): </a:t>
            </a:r>
            <a:endParaRPr lang="fr-FR" sz="2400" b="1" u="sng" spc="-101" dirty="0">
              <a:solidFill>
                <a:srgbClr val="00B0F0"/>
              </a:solidFill>
              <a:uFill>
                <a:solidFill>
                  <a:srgbClr val="FF0000"/>
                </a:solidFill>
              </a:uFill>
              <a:latin typeface="Gill Sans MT" panose="020B0502020104020203" pitchFamily="34" charset="0"/>
              <a:cs typeface="Arial"/>
            </a:endParaRPr>
          </a:p>
          <a:p>
            <a:pPr marL="9502">
              <a:spcBef>
                <a:spcPts val="864"/>
              </a:spcBef>
            </a:pPr>
            <a:r>
              <a:rPr sz="2400" spc="-64" dirty="0" err="1">
                <a:latin typeface="Arial"/>
                <a:cs typeface="Arial"/>
              </a:rPr>
              <a:t>Écrire</a:t>
            </a:r>
            <a:r>
              <a:rPr sz="2400" spc="-64" dirty="0">
                <a:latin typeface="Arial"/>
                <a:cs typeface="Arial"/>
              </a:rPr>
              <a:t> </a:t>
            </a:r>
            <a:r>
              <a:rPr sz="2400" spc="-41" dirty="0">
                <a:latin typeface="Arial"/>
                <a:cs typeface="Arial"/>
              </a:rPr>
              <a:t>un </a:t>
            </a:r>
            <a:r>
              <a:rPr sz="2400" spc="-52" dirty="0">
                <a:latin typeface="Arial"/>
                <a:cs typeface="Arial"/>
              </a:rPr>
              <a:t>carré </a:t>
            </a:r>
            <a:r>
              <a:rPr sz="2400" spc="-56" dirty="0">
                <a:latin typeface="Arial"/>
                <a:cs typeface="Arial"/>
              </a:rPr>
              <a:t>de </a:t>
            </a:r>
            <a:r>
              <a:rPr sz="2400" spc="-64" dirty="0">
                <a:latin typeface="Arial"/>
                <a:cs typeface="Arial"/>
              </a:rPr>
              <a:t>8 </a:t>
            </a:r>
            <a:r>
              <a:rPr sz="2400" spc="-41" dirty="0">
                <a:latin typeface="Arial"/>
                <a:cs typeface="Arial"/>
              </a:rPr>
              <a:t>fois </a:t>
            </a:r>
            <a:r>
              <a:rPr sz="2400" spc="-64" dirty="0">
                <a:latin typeface="Arial"/>
                <a:cs typeface="Arial"/>
              </a:rPr>
              <a:t>8 caractères</a:t>
            </a:r>
            <a:r>
              <a:rPr sz="2400" spc="-190" dirty="0">
                <a:latin typeface="Arial"/>
                <a:cs typeface="Arial"/>
              </a:rPr>
              <a:t> </a:t>
            </a:r>
            <a:r>
              <a:rPr sz="2400" spc="-4" dirty="0">
                <a:latin typeface="Arial"/>
                <a:cs typeface="Arial"/>
              </a:rPr>
              <a:t>’x’</a:t>
            </a:r>
            <a:endParaRPr sz="2400" dirty="0">
              <a:latin typeface="Arial"/>
              <a:cs typeface="Arial"/>
            </a:endParaRPr>
          </a:p>
        </p:txBody>
      </p:sp>
      <p:sp>
        <p:nvSpPr>
          <p:cNvPr id="8" name="object 8"/>
          <p:cNvSpPr/>
          <p:nvPr/>
        </p:nvSpPr>
        <p:spPr>
          <a:xfrm>
            <a:off x="3021170" y="3758002"/>
            <a:ext cx="1982878" cy="1872208"/>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179512" y="135547"/>
            <a:ext cx="9144000" cy="413133"/>
          </a:xfrm>
          <a:prstGeom prst="rect">
            <a:avLst/>
          </a:prstGeom>
          <a:noFill/>
        </p:spPr>
        <p:txBody>
          <a:bodyPr vert="horz" wrap="square" lIns="0" tIns="9977" rIns="0" bIns="0" rtlCol="0">
            <a:spAutoFit/>
          </a:bodyPr>
          <a:lstStyle/>
          <a:p>
            <a:pPr marL="9502">
              <a:spcBef>
                <a:spcPts val="79"/>
              </a:spcBef>
            </a:pPr>
            <a:r>
              <a:rPr spc="-4" dirty="0"/>
              <a:t>Boucles</a:t>
            </a:r>
            <a:r>
              <a:rPr spc="-64" dirty="0"/>
              <a:t> </a:t>
            </a:r>
            <a:r>
              <a:rPr spc="-4" dirty="0"/>
              <a:t>imbriquées</a:t>
            </a:r>
          </a:p>
        </p:txBody>
      </p:sp>
      <p:sp>
        <p:nvSpPr>
          <p:cNvPr id="12" name="object 12"/>
          <p:cNvSpPr txBox="1"/>
          <p:nvPr/>
        </p:nvSpPr>
        <p:spPr>
          <a:xfrm>
            <a:off x="7125151" y="4122168"/>
            <a:ext cx="257379" cy="141064"/>
          </a:xfrm>
          <a:prstGeom prst="rect">
            <a:avLst/>
          </a:prstGeom>
        </p:spPr>
        <p:txBody>
          <a:bodyPr vert="horz" wrap="square" lIns="0" tIns="0" rIns="0" bIns="0" rtlCol="0">
            <a:spAutoFit/>
          </a:bodyPr>
          <a:lstStyle/>
          <a:p>
            <a:pPr marL="9502">
              <a:lnSpc>
                <a:spcPts val="1066"/>
              </a:lnSpc>
            </a:pPr>
            <a:r>
              <a:rPr sz="600" spc="-4" dirty="0">
                <a:solidFill>
                  <a:srgbClr val="EDEBE0"/>
                </a:solidFill>
                <a:latin typeface="Wingdings"/>
                <a:cs typeface="Wingdings"/>
              </a:rPr>
              <a:t></a:t>
            </a:r>
            <a:fld id="{81D60167-4931-47E6-BA6A-407CBD079E47}" type="slidenum">
              <a:rPr sz="900" spc="-4" dirty="0">
                <a:solidFill>
                  <a:srgbClr val="888888"/>
                </a:solidFill>
                <a:latin typeface="Arial"/>
                <a:cs typeface="Arial"/>
              </a:rPr>
              <a:pPr marL="9502">
                <a:lnSpc>
                  <a:spcPts val="1066"/>
                </a:lnSpc>
              </a:pPr>
              <a:t>117</a:t>
            </a:fld>
            <a:endParaRPr sz="900">
              <a:latin typeface="Arial"/>
              <a:cs typeface="Arial"/>
            </a:endParaRPr>
          </a:p>
        </p:txBody>
      </p:sp>
      <p:sp>
        <p:nvSpPr>
          <p:cNvPr id="13" name="object 8"/>
          <p:cNvSpPr txBox="1"/>
          <p:nvPr/>
        </p:nvSpPr>
        <p:spPr>
          <a:xfrm>
            <a:off x="5868144" y="3861048"/>
            <a:ext cx="2633425" cy="1881791"/>
          </a:xfrm>
          <a:prstGeom prst="rect">
            <a:avLst/>
          </a:prstGeom>
          <a:solidFill>
            <a:schemeClr val="accent3">
              <a:lumMod val="40000"/>
              <a:lumOff val="60000"/>
            </a:schemeClr>
          </a:solidFill>
        </p:spPr>
        <p:txBody>
          <a:bodyPr vert="horz" wrap="square" lIns="0" tIns="55112" rIns="0" bIns="0" rtlCol="0">
            <a:spAutoFit/>
          </a:bodyPr>
          <a:lstStyle/>
          <a:p>
            <a:pPr marL="9502">
              <a:spcBef>
                <a:spcPts val="434"/>
              </a:spcBef>
            </a:pPr>
            <a:r>
              <a:rPr sz="2400" b="1" dirty="0">
                <a:solidFill>
                  <a:srgbClr val="0000C7"/>
                </a:solidFill>
                <a:latin typeface="Times New Roman"/>
                <a:cs typeface="Times New Roman"/>
              </a:rPr>
              <a:t>Pour </a:t>
            </a:r>
            <a:r>
              <a:rPr sz="2400" spc="11" dirty="0">
                <a:latin typeface="Arial"/>
                <a:cs typeface="Arial"/>
              </a:rPr>
              <a:t>i </a:t>
            </a:r>
            <a:r>
              <a:rPr sz="2400" spc="-105" dirty="0">
                <a:latin typeface="Arial"/>
                <a:cs typeface="Arial"/>
              </a:rPr>
              <a:t>=1 </a:t>
            </a:r>
            <a:r>
              <a:rPr sz="2400" spc="-116" dirty="0">
                <a:latin typeface="Arial"/>
                <a:cs typeface="Arial"/>
              </a:rPr>
              <a:t>à</a:t>
            </a:r>
            <a:r>
              <a:rPr sz="2400" spc="-217" dirty="0">
                <a:latin typeface="Arial"/>
                <a:cs typeface="Arial"/>
              </a:rPr>
              <a:t> </a:t>
            </a:r>
            <a:r>
              <a:rPr sz="2400" spc="-75" dirty="0">
                <a:latin typeface="Arial"/>
                <a:cs typeface="Arial"/>
              </a:rPr>
              <a:t>8</a:t>
            </a:r>
            <a:endParaRPr sz="2400" dirty="0">
              <a:latin typeface="Arial"/>
              <a:cs typeface="Arial"/>
            </a:endParaRPr>
          </a:p>
          <a:p>
            <a:pPr marL="198595">
              <a:spcBef>
                <a:spcPts val="359"/>
              </a:spcBef>
            </a:pPr>
            <a:r>
              <a:rPr sz="2400" b="1" dirty="0">
                <a:solidFill>
                  <a:srgbClr val="0000C7"/>
                </a:solidFill>
                <a:latin typeface="Times New Roman"/>
                <a:cs typeface="Times New Roman"/>
              </a:rPr>
              <a:t>Pour </a:t>
            </a:r>
            <a:r>
              <a:rPr sz="2400" spc="26" dirty="0">
                <a:latin typeface="Arial"/>
                <a:cs typeface="Arial"/>
              </a:rPr>
              <a:t>j </a:t>
            </a:r>
            <a:r>
              <a:rPr sz="2400" spc="-105" dirty="0">
                <a:latin typeface="Arial"/>
                <a:cs typeface="Arial"/>
              </a:rPr>
              <a:t>=1 </a:t>
            </a:r>
            <a:r>
              <a:rPr sz="2400" spc="-116" dirty="0">
                <a:latin typeface="Arial"/>
                <a:cs typeface="Arial"/>
              </a:rPr>
              <a:t>à</a:t>
            </a:r>
            <a:r>
              <a:rPr sz="2400" spc="-247" dirty="0">
                <a:latin typeface="Arial"/>
                <a:cs typeface="Arial"/>
              </a:rPr>
              <a:t> </a:t>
            </a:r>
            <a:r>
              <a:rPr sz="2400" spc="-75" dirty="0">
                <a:latin typeface="Arial"/>
                <a:cs typeface="Arial"/>
              </a:rPr>
              <a:t>8</a:t>
            </a:r>
            <a:endParaRPr sz="2400" dirty="0">
              <a:latin typeface="Arial"/>
              <a:cs typeface="Arial"/>
            </a:endParaRPr>
          </a:p>
          <a:p>
            <a:pPr marL="198595" marR="3801" indent="142532">
              <a:lnSpc>
                <a:spcPts val="2282"/>
              </a:lnSpc>
              <a:spcBef>
                <a:spcPts val="370"/>
              </a:spcBef>
            </a:pPr>
            <a:r>
              <a:rPr lang="fr-FR" sz="2400" b="1" dirty="0">
                <a:solidFill>
                  <a:srgbClr val="0000C7"/>
                </a:solidFill>
                <a:latin typeface="Times New Roman"/>
                <a:cs typeface="Times New Roman"/>
              </a:rPr>
              <a:t>	</a:t>
            </a:r>
            <a:r>
              <a:rPr sz="2400" b="1" dirty="0" err="1">
                <a:solidFill>
                  <a:srgbClr val="0000C7"/>
                </a:solidFill>
                <a:latin typeface="Times New Roman"/>
                <a:cs typeface="Times New Roman"/>
              </a:rPr>
              <a:t>E</a:t>
            </a:r>
            <a:r>
              <a:rPr sz="2400" b="1" spc="-7" dirty="0" err="1">
                <a:solidFill>
                  <a:srgbClr val="0000C7"/>
                </a:solidFill>
                <a:latin typeface="Times New Roman"/>
                <a:cs typeface="Times New Roman"/>
              </a:rPr>
              <a:t>c</a:t>
            </a:r>
            <a:r>
              <a:rPr sz="2400" b="1" dirty="0" err="1">
                <a:solidFill>
                  <a:srgbClr val="0000C7"/>
                </a:solidFill>
                <a:latin typeface="Times New Roman"/>
                <a:cs typeface="Times New Roman"/>
              </a:rPr>
              <a:t>r</a:t>
            </a:r>
            <a:r>
              <a:rPr sz="2400" b="1" spc="-7" dirty="0" err="1">
                <a:solidFill>
                  <a:srgbClr val="0000C7"/>
                </a:solidFill>
                <a:latin typeface="Times New Roman"/>
                <a:cs typeface="Times New Roman"/>
              </a:rPr>
              <a:t>i</a:t>
            </a:r>
            <a:r>
              <a:rPr sz="2400" b="1" spc="-30" dirty="0" err="1">
                <a:solidFill>
                  <a:srgbClr val="0000C7"/>
                </a:solidFill>
                <a:latin typeface="Times New Roman"/>
                <a:cs typeface="Times New Roman"/>
              </a:rPr>
              <a:t>r</a:t>
            </a:r>
            <a:r>
              <a:rPr sz="2400" b="1" dirty="0" err="1">
                <a:solidFill>
                  <a:srgbClr val="0000C7"/>
                </a:solidFill>
                <a:latin typeface="Times New Roman"/>
                <a:cs typeface="Times New Roman"/>
              </a:rPr>
              <a:t>e</a:t>
            </a:r>
            <a:r>
              <a:rPr sz="2400" spc="-34" dirty="0">
                <a:latin typeface="Arial"/>
                <a:cs typeface="Arial"/>
              </a:rPr>
              <a:t>("</a:t>
            </a:r>
            <a:r>
              <a:rPr sz="2400" spc="-41" dirty="0">
                <a:latin typeface="Arial"/>
                <a:cs typeface="Arial"/>
              </a:rPr>
              <a:t>x</a:t>
            </a:r>
            <a:r>
              <a:rPr sz="2400" spc="11" dirty="0">
                <a:latin typeface="Arial"/>
                <a:cs typeface="Arial"/>
              </a:rPr>
              <a:t>")  </a:t>
            </a:r>
            <a:r>
              <a:rPr sz="2400" b="1" dirty="0">
                <a:solidFill>
                  <a:srgbClr val="0000C7"/>
                </a:solidFill>
                <a:latin typeface="Times New Roman"/>
                <a:cs typeface="Times New Roman"/>
              </a:rPr>
              <a:t>FinPour</a:t>
            </a:r>
            <a:endParaRPr sz="2400" dirty="0">
              <a:latin typeface="Times New Roman"/>
              <a:cs typeface="Times New Roman"/>
            </a:endParaRPr>
          </a:p>
          <a:p>
            <a:pPr marL="9502">
              <a:spcBef>
                <a:spcPts val="202"/>
              </a:spcBef>
            </a:pPr>
            <a:r>
              <a:rPr sz="2400" b="1" dirty="0">
                <a:solidFill>
                  <a:srgbClr val="0000C7"/>
                </a:solidFill>
                <a:latin typeface="Times New Roman"/>
                <a:cs typeface="Times New Roman"/>
              </a:rPr>
              <a:t>FinPour</a:t>
            </a:r>
            <a:endParaRPr sz="2400" dirty="0">
              <a:latin typeface="Times New Roman"/>
              <a:cs typeface="Times New Roman"/>
            </a:endParaRPr>
          </a:p>
        </p:txBody>
      </p:sp>
      <p:cxnSp>
        <p:nvCxnSpPr>
          <p:cNvPr id="15" name="Connecteur droit 14"/>
          <p:cNvCxnSpPr/>
          <p:nvPr/>
        </p:nvCxnSpPr>
        <p:spPr>
          <a:xfrm>
            <a:off x="5957789" y="4263232"/>
            <a:ext cx="0" cy="1181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6156176" y="4694106"/>
            <a:ext cx="0" cy="31907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0065561-AB7B-435F-8732-B5A0E3EBB6EE}"/>
              </a:ext>
            </a:extLst>
          </p:cNvPr>
          <p:cNvSpPr>
            <a:spLocks noGrp="1"/>
          </p:cNvSpPr>
          <p:nvPr>
            <p:ph type="sldNum" sz="quarter" idx="12"/>
          </p:nvPr>
        </p:nvSpPr>
        <p:spPr/>
        <p:txBody>
          <a:bodyPr/>
          <a:lstStyle/>
          <a:p>
            <a:fld id="{5744759D-0EFF-4FB2-9CCE-04E00944F0FE}" type="slidenum">
              <a:rPr lang="en-US" smtClean="0"/>
              <a:pPr/>
              <a:t>117</a:t>
            </a:fld>
            <a:endParaRPr lang="en-US"/>
          </a:p>
        </p:txBody>
      </p:sp>
    </p:spTree>
    <p:extLst>
      <p:ext uri="{BB962C8B-B14F-4D97-AF65-F5344CB8AC3E}">
        <p14:creationId xmlns:p14="http://schemas.microsoft.com/office/powerpoint/2010/main" val="31351107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814" y="1487583"/>
            <a:ext cx="74281" cy="58643"/>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51629" y="980728"/>
            <a:ext cx="3880411" cy="2643538"/>
          </a:xfrm>
          <a:prstGeom prst="rect">
            <a:avLst/>
          </a:prstGeom>
        </p:spPr>
        <p:txBody>
          <a:bodyPr vert="horz" wrap="square" lIns="0" tIns="55112" rIns="0" bIns="0" rtlCol="0">
            <a:spAutoFit/>
          </a:bodyPr>
          <a:lstStyle/>
          <a:p>
            <a:pPr marL="693656">
              <a:spcBef>
                <a:spcPts val="359"/>
              </a:spcBef>
            </a:pPr>
            <a:endParaRPr lang="fr-FR" sz="2000" dirty="0">
              <a:solidFill>
                <a:schemeClr val="tx2">
                  <a:lumMod val="75000"/>
                </a:schemeClr>
              </a:solidFill>
              <a:latin typeface="Arial"/>
              <a:cs typeface="Arial"/>
            </a:endParaRPr>
          </a:p>
          <a:p>
            <a:pPr marL="693656">
              <a:spcBef>
                <a:spcPts val="359"/>
              </a:spcBef>
            </a:pPr>
            <a:r>
              <a:rPr lang="fr-FR" sz="2400" b="1" u="sng" spc="-4" dirty="0">
                <a:solidFill>
                  <a:srgbClr val="C00000"/>
                </a:solidFill>
                <a:latin typeface="Times New Roman"/>
                <a:cs typeface="Times New Roman"/>
              </a:rPr>
              <a:t>Exemple (2)</a:t>
            </a:r>
          </a:p>
          <a:p>
            <a:pPr marL="693656">
              <a:spcBef>
                <a:spcPts val="359"/>
              </a:spcBef>
            </a:pPr>
            <a:r>
              <a:rPr lang="fr-FR" sz="2000" b="1" spc="-4" dirty="0">
                <a:solidFill>
                  <a:srgbClr val="0000C7"/>
                </a:solidFill>
                <a:latin typeface="Times New Roman"/>
                <a:cs typeface="Times New Roman"/>
              </a:rPr>
              <a:t>	</a:t>
            </a:r>
            <a:r>
              <a:rPr sz="2000" b="1" spc="-4" dirty="0">
                <a:solidFill>
                  <a:srgbClr val="0000C7"/>
                </a:solidFill>
                <a:latin typeface="Gill Sans MT" panose="020B0502020104020203" pitchFamily="34" charset="0"/>
                <a:cs typeface="Times New Roman"/>
              </a:rPr>
              <a:t>Pour </a:t>
            </a:r>
            <a:r>
              <a:rPr sz="2000" spc="11" dirty="0">
                <a:latin typeface="Gill Sans MT" panose="020B0502020104020203" pitchFamily="34" charset="0"/>
                <a:cs typeface="Arial"/>
              </a:rPr>
              <a:t>i </a:t>
            </a:r>
            <a:r>
              <a:rPr sz="2000" b="1" spc="-127" dirty="0">
                <a:latin typeface="Gill Sans MT" panose="020B0502020104020203" pitchFamily="34" charset="0"/>
                <a:cs typeface="Arial"/>
              </a:rPr>
              <a:t>= </a:t>
            </a:r>
            <a:r>
              <a:rPr sz="2000" spc="-75" dirty="0">
                <a:latin typeface="Gill Sans MT" panose="020B0502020104020203" pitchFamily="34" charset="0"/>
                <a:cs typeface="Arial"/>
              </a:rPr>
              <a:t>1 </a:t>
            </a:r>
            <a:r>
              <a:rPr sz="2000" b="1" spc="-4" dirty="0">
                <a:solidFill>
                  <a:srgbClr val="0000C7"/>
                </a:solidFill>
                <a:latin typeface="Gill Sans MT" panose="020B0502020104020203" pitchFamily="34" charset="0"/>
                <a:cs typeface="Times New Roman"/>
              </a:rPr>
              <a:t>à</a:t>
            </a:r>
            <a:r>
              <a:rPr sz="2000" b="1" spc="-108" dirty="0">
                <a:solidFill>
                  <a:srgbClr val="0000C7"/>
                </a:solidFill>
                <a:latin typeface="Gill Sans MT" panose="020B0502020104020203" pitchFamily="34" charset="0"/>
                <a:cs typeface="Times New Roman"/>
              </a:rPr>
              <a:t> </a:t>
            </a:r>
            <a:r>
              <a:rPr sz="2000" spc="-75" dirty="0">
                <a:latin typeface="Gill Sans MT" panose="020B0502020104020203" pitchFamily="34" charset="0"/>
                <a:cs typeface="Arial"/>
              </a:rPr>
              <a:t>5</a:t>
            </a:r>
            <a:endParaRPr lang="fr-FR" sz="2000" dirty="0">
              <a:latin typeface="Gill Sans MT" panose="020B0502020104020203" pitchFamily="34" charset="0"/>
              <a:cs typeface="Arial"/>
            </a:endParaRPr>
          </a:p>
          <a:p>
            <a:pPr marL="693656">
              <a:spcBef>
                <a:spcPts val="359"/>
              </a:spcBef>
            </a:pPr>
            <a:r>
              <a:rPr lang="fr-FR" sz="2000" b="1" spc="-4" dirty="0">
                <a:solidFill>
                  <a:srgbClr val="0000C7"/>
                </a:solidFill>
                <a:latin typeface="Gill Sans MT" panose="020B0502020104020203" pitchFamily="34" charset="0"/>
                <a:cs typeface="Arial"/>
              </a:rPr>
              <a:t>	   </a:t>
            </a:r>
            <a:r>
              <a:rPr sz="2000" b="1" spc="-4" dirty="0">
                <a:solidFill>
                  <a:srgbClr val="0000C7"/>
                </a:solidFill>
                <a:latin typeface="Gill Sans MT" panose="020B0502020104020203" pitchFamily="34" charset="0"/>
                <a:cs typeface="Times New Roman"/>
              </a:rPr>
              <a:t>Pour </a:t>
            </a:r>
            <a:r>
              <a:rPr sz="2000" spc="26" dirty="0">
                <a:latin typeface="Gill Sans MT" panose="020B0502020104020203" pitchFamily="34" charset="0"/>
                <a:cs typeface="Arial"/>
              </a:rPr>
              <a:t>j </a:t>
            </a:r>
            <a:r>
              <a:rPr sz="2000" b="1" spc="-105" dirty="0">
                <a:latin typeface="Gill Sans MT" panose="020B0502020104020203" pitchFamily="34" charset="0"/>
                <a:cs typeface="Arial"/>
              </a:rPr>
              <a:t>=</a:t>
            </a:r>
            <a:r>
              <a:rPr sz="2000" spc="-105" dirty="0">
                <a:latin typeface="Gill Sans MT" panose="020B0502020104020203" pitchFamily="34" charset="0"/>
                <a:cs typeface="Arial"/>
              </a:rPr>
              <a:t>1 </a:t>
            </a:r>
            <a:r>
              <a:rPr sz="2000" b="1" spc="-4" dirty="0">
                <a:solidFill>
                  <a:srgbClr val="0000C7"/>
                </a:solidFill>
                <a:latin typeface="Gill Sans MT" panose="020B0502020104020203" pitchFamily="34" charset="0"/>
                <a:cs typeface="Times New Roman"/>
              </a:rPr>
              <a:t>à</a:t>
            </a:r>
            <a:r>
              <a:rPr sz="2000" b="1" spc="-150" dirty="0">
                <a:solidFill>
                  <a:srgbClr val="0000C7"/>
                </a:solidFill>
                <a:latin typeface="Gill Sans MT" panose="020B0502020104020203" pitchFamily="34" charset="0"/>
                <a:cs typeface="Times New Roman"/>
              </a:rPr>
              <a:t> </a:t>
            </a:r>
            <a:r>
              <a:rPr sz="2000" spc="11" dirty="0">
                <a:latin typeface="Gill Sans MT" panose="020B0502020104020203" pitchFamily="34" charset="0"/>
                <a:cs typeface="Arial"/>
              </a:rPr>
              <a:t>i</a:t>
            </a:r>
            <a:endParaRPr sz="2000" dirty="0">
              <a:latin typeface="Gill Sans MT" panose="020B0502020104020203" pitchFamily="34" charset="0"/>
              <a:cs typeface="Arial"/>
            </a:endParaRPr>
          </a:p>
          <a:p>
            <a:pPr marL="1377810" marR="3801" indent="255608">
              <a:lnSpc>
                <a:spcPts val="2155"/>
              </a:lnSpc>
              <a:spcBef>
                <a:spcPts val="131"/>
              </a:spcBef>
            </a:pPr>
            <a:r>
              <a:rPr sz="2000" b="1" spc="-7" dirty="0" err="1">
                <a:solidFill>
                  <a:srgbClr val="0000C7"/>
                </a:solidFill>
                <a:latin typeface="Gill Sans MT" panose="020B0502020104020203" pitchFamily="34" charset="0"/>
                <a:cs typeface="Times New Roman"/>
              </a:rPr>
              <a:t>E</a:t>
            </a:r>
            <a:r>
              <a:rPr sz="2000" b="1" spc="-4" dirty="0" err="1">
                <a:solidFill>
                  <a:srgbClr val="0000C7"/>
                </a:solidFill>
                <a:latin typeface="Gill Sans MT" panose="020B0502020104020203" pitchFamily="34" charset="0"/>
                <a:cs typeface="Times New Roman"/>
              </a:rPr>
              <a:t>cri</a:t>
            </a:r>
            <a:r>
              <a:rPr sz="2000" b="1" spc="-34" dirty="0" err="1">
                <a:solidFill>
                  <a:srgbClr val="0000C7"/>
                </a:solidFill>
                <a:latin typeface="Gill Sans MT" panose="020B0502020104020203" pitchFamily="34" charset="0"/>
                <a:cs typeface="Times New Roman"/>
              </a:rPr>
              <a:t>r</a:t>
            </a:r>
            <a:r>
              <a:rPr sz="2000" b="1" spc="-7" dirty="0" err="1">
                <a:solidFill>
                  <a:srgbClr val="0000C7"/>
                </a:solidFill>
                <a:latin typeface="Gill Sans MT" panose="020B0502020104020203" pitchFamily="34" charset="0"/>
                <a:cs typeface="Times New Roman"/>
              </a:rPr>
              <a:t>e</a:t>
            </a:r>
            <a:r>
              <a:rPr sz="2000" spc="-41" dirty="0">
                <a:latin typeface="Gill Sans MT" panose="020B0502020104020203" pitchFamily="34" charset="0"/>
                <a:cs typeface="Arial"/>
              </a:rPr>
              <a:t>("</a:t>
            </a:r>
            <a:r>
              <a:rPr sz="2000" spc="-75" dirty="0">
                <a:latin typeface="Gill Sans MT" panose="020B0502020104020203" pitchFamily="34" charset="0"/>
                <a:cs typeface="Arial"/>
              </a:rPr>
              <a:t>O</a:t>
            </a:r>
            <a:r>
              <a:rPr sz="2000" spc="11" dirty="0">
                <a:latin typeface="Gill Sans MT" panose="020B0502020104020203" pitchFamily="34" charset="0"/>
                <a:cs typeface="Arial"/>
              </a:rPr>
              <a:t>") </a:t>
            </a:r>
            <a:endParaRPr lang="fr-FR" sz="2000" spc="11" dirty="0">
              <a:latin typeface="Gill Sans MT" panose="020B0502020104020203" pitchFamily="34" charset="0"/>
              <a:cs typeface="Arial"/>
            </a:endParaRPr>
          </a:p>
          <a:p>
            <a:pPr marL="693656" marR="715036" indent="255132">
              <a:lnSpc>
                <a:spcPts val="2155"/>
              </a:lnSpc>
              <a:spcBef>
                <a:spcPts val="4"/>
              </a:spcBef>
            </a:pPr>
            <a:r>
              <a:rPr lang="fr-FR" sz="2000" b="1" spc="-4" dirty="0">
                <a:solidFill>
                  <a:srgbClr val="0000C7"/>
                </a:solidFill>
                <a:latin typeface="Gill Sans MT" panose="020B0502020104020203" pitchFamily="34" charset="0"/>
                <a:cs typeface="Times New Roman"/>
              </a:rPr>
              <a:t>   </a:t>
            </a:r>
            <a:r>
              <a:rPr lang="fr-FR" sz="2000" b="1" spc="-4" dirty="0" err="1">
                <a:solidFill>
                  <a:srgbClr val="0000C7"/>
                </a:solidFill>
                <a:latin typeface="Gill Sans MT" panose="020B0502020104020203" pitchFamily="34" charset="0"/>
                <a:cs typeface="Times New Roman"/>
              </a:rPr>
              <a:t>FinPour</a:t>
            </a:r>
            <a:endParaRPr lang="fr-FR" sz="2000" b="1" spc="-4" dirty="0">
              <a:solidFill>
                <a:srgbClr val="0000C7"/>
              </a:solidFill>
              <a:latin typeface="Gill Sans MT" panose="020B0502020104020203" pitchFamily="34" charset="0"/>
              <a:cs typeface="Times New Roman"/>
            </a:endParaRPr>
          </a:p>
          <a:p>
            <a:pPr marL="693656" marR="715036" indent="255132">
              <a:lnSpc>
                <a:spcPts val="2155"/>
              </a:lnSpc>
              <a:spcBef>
                <a:spcPts val="4"/>
              </a:spcBef>
            </a:pPr>
            <a:r>
              <a:rPr lang="fr-FR" sz="2000" b="1" spc="-4" dirty="0">
                <a:solidFill>
                  <a:srgbClr val="0000C7"/>
                </a:solidFill>
                <a:latin typeface="Gill Sans MT" panose="020B0502020104020203" pitchFamily="34" charset="0"/>
                <a:cs typeface="Times New Roman"/>
              </a:rPr>
              <a:t>   </a:t>
            </a:r>
            <a:r>
              <a:rPr sz="2000" b="1" spc="-4" dirty="0" err="1">
                <a:solidFill>
                  <a:srgbClr val="0000C7"/>
                </a:solidFill>
                <a:latin typeface="Gill Sans MT" panose="020B0502020104020203" pitchFamily="34" charset="0"/>
                <a:cs typeface="Times New Roman"/>
              </a:rPr>
              <a:t>Ec</a:t>
            </a:r>
            <a:r>
              <a:rPr sz="2000" b="1" spc="-11" dirty="0" err="1">
                <a:solidFill>
                  <a:srgbClr val="0000C7"/>
                </a:solidFill>
                <a:latin typeface="Gill Sans MT" panose="020B0502020104020203" pitchFamily="34" charset="0"/>
                <a:cs typeface="Times New Roman"/>
              </a:rPr>
              <a:t>r</a:t>
            </a:r>
            <a:r>
              <a:rPr sz="2000" b="1" spc="-4" dirty="0" err="1">
                <a:solidFill>
                  <a:srgbClr val="0000C7"/>
                </a:solidFill>
                <a:latin typeface="Gill Sans MT" panose="020B0502020104020203" pitchFamily="34" charset="0"/>
                <a:cs typeface="Times New Roman"/>
              </a:rPr>
              <a:t>i</a:t>
            </a:r>
            <a:r>
              <a:rPr sz="2000" b="1" spc="-34" dirty="0" err="1">
                <a:solidFill>
                  <a:srgbClr val="0000C7"/>
                </a:solidFill>
                <a:latin typeface="Gill Sans MT" panose="020B0502020104020203" pitchFamily="34" charset="0"/>
                <a:cs typeface="Times New Roman"/>
              </a:rPr>
              <a:t>r</a:t>
            </a:r>
            <a:r>
              <a:rPr sz="2000" b="1" spc="-7" dirty="0" err="1">
                <a:solidFill>
                  <a:srgbClr val="0000C7"/>
                </a:solidFill>
                <a:latin typeface="Gill Sans MT" panose="020B0502020104020203" pitchFamily="34" charset="0"/>
                <a:cs typeface="Times New Roman"/>
              </a:rPr>
              <a:t>e</a:t>
            </a:r>
            <a:r>
              <a:rPr sz="2000" spc="-56" dirty="0">
                <a:latin typeface="Gill Sans MT" panose="020B0502020104020203" pitchFamily="34" charset="0"/>
                <a:cs typeface="Arial"/>
              </a:rPr>
              <a:t>("</a:t>
            </a:r>
            <a:r>
              <a:rPr sz="2000" spc="-94" dirty="0">
                <a:latin typeface="Gill Sans MT" panose="020B0502020104020203" pitchFamily="34" charset="0"/>
                <a:cs typeface="Arial"/>
              </a:rPr>
              <a:t>X</a:t>
            </a:r>
            <a:r>
              <a:rPr sz="2000" spc="11" dirty="0">
                <a:latin typeface="Gill Sans MT" panose="020B0502020104020203" pitchFamily="34" charset="0"/>
                <a:cs typeface="Arial"/>
              </a:rPr>
              <a:t>")  </a:t>
            </a:r>
            <a:r>
              <a:rPr lang="fr-FR" sz="2000" spc="11" dirty="0">
                <a:latin typeface="Gill Sans MT" panose="020B0502020104020203" pitchFamily="34" charset="0"/>
                <a:cs typeface="Arial"/>
              </a:rPr>
              <a:t>	</a:t>
            </a:r>
            <a:r>
              <a:rPr sz="2000" b="1" dirty="0" err="1">
                <a:solidFill>
                  <a:srgbClr val="0000C7"/>
                </a:solidFill>
                <a:latin typeface="Gill Sans MT" panose="020B0502020104020203" pitchFamily="34" charset="0"/>
                <a:cs typeface="Times New Roman"/>
              </a:rPr>
              <a:t>FinPour</a:t>
            </a:r>
            <a:endParaRPr sz="2000" dirty="0">
              <a:latin typeface="Gill Sans MT" panose="020B0502020104020203" pitchFamily="34" charset="0"/>
              <a:cs typeface="Times New Roman"/>
            </a:endParaRPr>
          </a:p>
        </p:txBody>
      </p:sp>
      <p:sp>
        <p:nvSpPr>
          <p:cNvPr id="12" name="object 12"/>
          <p:cNvSpPr txBox="1"/>
          <p:nvPr/>
        </p:nvSpPr>
        <p:spPr>
          <a:xfrm>
            <a:off x="4644026" y="1412776"/>
            <a:ext cx="1958993" cy="317851"/>
          </a:xfrm>
          <a:prstGeom prst="rect">
            <a:avLst/>
          </a:prstGeom>
        </p:spPr>
        <p:txBody>
          <a:bodyPr vert="horz" wrap="square" lIns="0" tIns="9977" rIns="0" bIns="0" rtlCol="0">
            <a:spAutoFit/>
          </a:bodyPr>
          <a:lstStyle/>
          <a:p>
            <a:pPr marL="9502">
              <a:spcBef>
                <a:spcPts val="79"/>
              </a:spcBef>
            </a:pPr>
            <a:r>
              <a:rPr sz="2000" b="1" u="heavy" spc="-123" dirty="0">
                <a:uFill>
                  <a:solidFill>
                    <a:srgbClr val="000000"/>
                  </a:solidFill>
                </a:uFill>
                <a:latin typeface="Arial"/>
                <a:cs typeface="Arial"/>
              </a:rPr>
              <a:t>Exécution</a:t>
            </a:r>
            <a:endParaRPr sz="2000" dirty="0">
              <a:latin typeface="Arial"/>
              <a:cs typeface="Arial"/>
            </a:endParaRPr>
          </a:p>
        </p:txBody>
      </p:sp>
      <p:sp>
        <p:nvSpPr>
          <p:cNvPr id="13" name="object 13"/>
          <p:cNvSpPr/>
          <p:nvPr/>
        </p:nvSpPr>
        <p:spPr>
          <a:xfrm>
            <a:off x="4419962" y="1451827"/>
            <a:ext cx="0" cy="2121745"/>
          </a:xfrm>
          <a:custGeom>
            <a:avLst/>
            <a:gdLst/>
            <a:ahLst/>
            <a:cxnLst/>
            <a:rect l="l" t="t" r="r" b="b"/>
            <a:pathLst>
              <a:path h="3308350">
                <a:moveTo>
                  <a:pt x="0" y="0"/>
                </a:moveTo>
                <a:lnTo>
                  <a:pt x="0" y="3308350"/>
                </a:lnTo>
              </a:path>
            </a:pathLst>
          </a:custGeom>
          <a:ln w="12700">
            <a:solidFill>
              <a:srgbClr val="000000"/>
            </a:solidFill>
          </a:ln>
        </p:spPr>
        <p:txBody>
          <a:bodyPr wrap="square" lIns="0" tIns="0" rIns="0" bIns="0" rtlCol="0"/>
          <a:lstStyle/>
          <a:p>
            <a:endParaRPr/>
          </a:p>
        </p:txBody>
      </p:sp>
      <p:sp>
        <p:nvSpPr>
          <p:cNvPr id="14" name="object 14"/>
          <p:cNvSpPr txBox="1">
            <a:spLocks noGrp="1"/>
          </p:cNvSpPr>
          <p:nvPr>
            <p:ph type="title"/>
          </p:nvPr>
        </p:nvSpPr>
        <p:spPr>
          <a:xfrm>
            <a:off x="-180528" y="136026"/>
            <a:ext cx="9144000" cy="412654"/>
          </a:xfrm>
          <a:prstGeom prst="rect">
            <a:avLst/>
          </a:prstGeom>
          <a:noFill/>
        </p:spPr>
        <p:txBody>
          <a:bodyPr vert="horz" wrap="square" lIns="0" tIns="9502" rIns="0" bIns="0" rtlCol="0">
            <a:spAutoFit/>
          </a:bodyPr>
          <a:lstStyle/>
          <a:p>
            <a:pPr marL="9502">
              <a:spcBef>
                <a:spcPts val="75"/>
              </a:spcBef>
            </a:pPr>
            <a:r>
              <a:rPr spc="-4" dirty="0"/>
              <a:t>Boucles</a:t>
            </a:r>
            <a:r>
              <a:rPr spc="-64" dirty="0"/>
              <a:t> </a:t>
            </a:r>
            <a:r>
              <a:rPr spc="-4" dirty="0"/>
              <a:t>imbriquées</a:t>
            </a:r>
          </a:p>
        </p:txBody>
      </p:sp>
      <p:sp>
        <p:nvSpPr>
          <p:cNvPr id="16" name="object 16"/>
          <p:cNvSpPr txBox="1">
            <a:spLocks noGrp="1"/>
          </p:cNvSpPr>
          <p:nvPr>
            <p:ph type="sldNum" sz="quarter" idx="12"/>
          </p:nvPr>
        </p:nvSpPr>
        <p:spPr>
          <a:xfrm>
            <a:off x="146304" y="6361956"/>
            <a:ext cx="457200" cy="153888"/>
          </a:xfrm>
          <a:prstGeom prst="rect">
            <a:avLst/>
          </a:prstGeom>
        </p:spPr>
        <p:txBody>
          <a:bodyPr vert="horz" wrap="square" lIns="0" tIns="0" rIns="0" bIns="0" rtlCol="0">
            <a:spAutoFit/>
          </a:bodyPr>
          <a:lstStyle/>
          <a:p>
            <a:pPr marL="9502">
              <a:lnSpc>
                <a:spcPts val="1235"/>
              </a:lnSpc>
            </a:pPr>
            <a:r>
              <a:rPr sz="700" spc="4" dirty="0">
                <a:solidFill>
                  <a:srgbClr val="EDEBE0"/>
                </a:solidFill>
                <a:latin typeface="Wingdings"/>
                <a:cs typeface="Wingdings"/>
              </a:rPr>
              <a:t></a:t>
            </a:r>
            <a:fld id="{81D60167-4931-47E6-BA6A-407CBD079E47}" type="slidenum">
              <a:rPr spc="4" dirty="0"/>
              <a:pPr marL="9502">
                <a:lnSpc>
                  <a:spcPts val="1235"/>
                </a:lnSpc>
              </a:pPr>
              <a:t>118</a:t>
            </a:fld>
            <a:endParaRPr sz="700">
              <a:latin typeface="Wingdings"/>
              <a:cs typeface="Wingdings"/>
            </a:endParaRPr>
          </a:p>
        </p:txBody>
      </p:sp>
      <p:grpSp>
        <p:nvGrpSpPr>
          <p:cNvPr id="18" name="object 17"/>
          <p:cNvGrpSpPr/>
          <p:nvPr/>
        </p:nvGrpSpPr>
        <p:grpSpPr>
          <a:xfrm>
            <a:off x="4586986" y="2040254"/>
            <a:ext cx="3081357" cy="2756898"/>
            <a:chOff x="5364226" y="3181286"/>
            <a:chExt cx="3040380" cy="2770505"/>
          </a:xfrm>
        </p:grpSpPr>
        <p:sp>
          <p:nvSpPr>
            <p:cNvPr id="19" name="object 18"/>
            <p:cNvSpPr/>
            <p:nvPr/>
          </p:nvSpPr>
          <p:spPr>
            <a:xfrm>
              <a:off x="5370576" y="3187636"/>
              <a:ext cx="3027680" cy="2757805"/>
            </a:xfrm>
            <a:custGeom>
              <a:avLst/>
              <a:gdLst/>
              <a:ahLst/>
              <a:cxnLst/>
              <a:rect l="l" t="t" r="r" b="b"/>
              <a:pathLst>
                <a:path w="3027679" h="2757804">
                  <a:moveTo>
                    <a:pt x="3027299" y="0"/>
                  </a:moveTo>
                  <a:lnTo>
                    <a:pt x="0" y="0"/>
                  </a:lnTo>
                  <a:lnTo>
                    <a:pt x="0" y="2757551"/>
                  </a:lnTo>
                  <a:lnTo>
                    <a:pt x="3027299" y="2757551"/>
                  </a:lnTo>
                  <a:lnTo>
                    <a:pt x="3027299" y="0"/>
                  </a:lnTo>
                  <a:close/>
                </a:path>
              </a:pathLst>
            </a:custGeom>
            <a:solidFill>
              <a:srgbClr val="FFFFFF"/>
            </a:solidFill>
          </p:spPr>
          <p:txBody>
            <a:bodyPr wrap="square" lIns="0" tIns="0" rIns="0" bIns="0" rtlCol="0"/>
            <a:lstStyle/>
            <a:p>
              <a:endParaRPr/>
            </a:p>
          </p:txBody>
        </p:sp>
        <p:sp>
          <p:nvSpPr>
            <p:cNvPr id="20" name="object 19"/>
            <p:cNvSpPr/>
            <p:nvPr/>
          </p:nvSpPr>
          <p:spPr>
            <a:xfrm>
              <a:off x="5370576" y="3187636"/>
              <a:ext cx="3027680" cy="2757805"/>
            </a:xfrm>
            <a:custGeom>
              <a:avLst/>
              <a:gdLst/>
              <a:ahLst/>
              <a:cxnLst/>
              <a:rect l="l" t="t" r="r" b="b"/>
              <a:pathLst>
                <a:path w="3027679" h="2757804">
                  <a:moveTo>
                    <a:pt x="0" y="2757551"/>
                  </a:moveTo>
                  <a:lnTo>
                    <a:pt x="3027299" y="2757551"/>
                  </a:lnTo>
                  <a:lnTo>
                    <a:pt x="3027299" y="0"/>
                  </a:lnTo>
                  <a:lnTo>
                    <a:pt x="0" y="0"/>
                  </a:lnTo>
                  <a:lnTo>
                    <a:pt x="0" y="2757551"/>
                  </a:lnTo>
                  <a:close/>
                </a:path>
              </a:pathLst>
            </a:custGeom>
            <a:ln w="12700">
              <a:solidFill>
                <a:srgbClr val="FFFFFF"/>
              </a:solidFill>
            </a:ln>
          </p:spPr>
          <p:txBody>
            <a:bodyPr wrap="square" lIns="0" tIns="0" rIns="0" bIns="0" rtlCol="0"/>
            <a:lstStyle/>
            <a:p>
              <a:endParaRPr/>
            </a:p>
          </p:txBody>
        </p:sp>
        <p:sp>
          <p:nvSpPr>
            <p:cNvPr id="21" name="object 20"/>
            <p:cNvSpPr/>
            <p:nvPr/>
          </p:nvSpPr>
          <p:spPr>
            <a:xfrm>
              <a:off x="5684901" y="3187699"/>
              <a:ext cx="1584325" cy="1373124"/>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795135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929718" cy="1143000"/>
          </a:xfrm>
          <a:noFill/>
        </p:spPr>
        <p:txBody>
          <a:bodyPr/>
          <a:lstStyle/>
          <a:p>
            <a:r>
              <a:rPr lang="fr-FR" sz="3200" dirty="0">
                <a:solidFill>
                  <a:srgbClr val="0070C0"/>
                </a:solidFill>
              </a:rPr>
              <a:t>La structure for en C</a:t>
            </a:r>
          </a:p>
        </p:txBody>
      </p:sp>
      <p:sp>
        <p:nvSpPr>
          <p:cNvPr id="3" name="Espace réservé du contenu 2"/>
          <p:cNvSpPr>
            <a:spLocks noGrp="1"/>
          </p:cNvSpPr>
          <p:nvPr>
            <p:ph type="body" idx="1"/>
          </p:nvPr>
        </p:nvSpPr>
        <p:spPr>
          <a:xfrm>
            <a:off x="884760" y="1422466"/>
            <a:ext cx="7772400" cy="4572000"/>
          </a:xfrm>
        </p:spPr>
        <p:txBody>
          <a:bodyPr>
            <a:normAutofit fontScale="92500" lnSpcReduction="20000"/>
          </a:bodyPr>
          <a:lstStyle/>
          <a:p>
            <a:pPr>
              <a:buNone/>
            </a:pPr>
            <a:endParaRPr lang="fr-FR" sz="3200" dirty="0">
              <a:solidFill>
                <a:srgbClr val="0033CC"/>
              </a:solidFill>
            </a:endParaRPr>
          </a:p>
          <a:p>
            <a:pPr>
              <a:buNone/>
            </a:pPr>
            <a:endParaRPr lang="fr-FR" sz="3200" dirty="0">
              <a:solidFill>
                <a:srgbClr val="0033CC"/>
              </a:solidFill>
            </a:endParaRPr>
          </a:p>
          <a:p>
            <a:pPr>
              <a:buNone/>
            </a:pPr>
            <a:endParaRPr lang="fr-FR" sz="3600" dirty="0">
              <a:solidFill>
                <a:srgbClr val="0033CC"/>
              </a:solidFill>
            </a:endParaRPr>
          </a:p>
          <a:p>
            <a:pPr>
              <a:buNone/>
            </a:pPr>
            <a:r>
              <a:rPr lang="fr-FR" sz="3600" dirty="0">
                <a:solidFill>
                  <a:srgbClr val="0033CC"/>
                </a:solidFill>
              </a:rPr>
              <a:t>for</a:t>
            </a:r>
            <a:r>
              <a:rPr lang="fr-FR" sz="3600" dirty="0"/>
              <a:t> ( </a:t>
            </a:r>
            <a:r>
              <a:rPr lang="fr-FR" sz="3600" b="1" dirty="0">
                <a:solidFill>
                  <a:srgbClr val="0033CC"/>
                </a:solidFill>
              </a:rPr>
              <a:t>inst1, inst2</a:t>
            </a:r>
            <a:r>
              <a:rPr lang="fr-FR" sz="3600" b="1" dirty="0">
                <a:solidFill>
                  <a:srgbClr val="FF0000"/>
                </a:solidFill>
              </a:rPr>
              <a:t>;</a:t>
            </a:r>
            <a:r>
              <a:rPr lang="fr-FR" sz="3600" dirty="0"/>
              <a:t> </a:t>
            </a:r>
            <a:r>
              <a:rPr lang="fr-FR" sz="3600" dirty="0">
                <a:solidFill>
                  <a:srgbClr val="FF0000"/>
                </a:solidFill>
              </a:rPr>
              <a:t>exp1</a:t>
            </a:r>
            <a:r>
              <a:rPr lang="fr-FR" sz="3600" dirty="0"/>
              <a:t> </a:t>
            </a:r>
            <a:r>
              <a:rPr lang="fr-FR" sz="3600" b="1" dirty="0">
                <a:solidFill>
                  <a:srgbClr val="FF0000"/>
                </a:solidFill>
              </a:rPr>
              <a:t>;</a:t>
            </a:r>
            <a:r>
              <a:rPr lang="fr-FR" sz="3600" dirty="0"/>
              <a:t> inst3,instr4</a:t>
            </a:r>
            <a:r>
              <a:rPr lang="fr-FR" sz="3200" dirty="0"/>
              <a:t>)</a:t>
            </a:r>
          </a:p>
          <a:p>
            <a:pPr>
              <a:buNone/>
            </a:pPr>
            <a:r>
              <a:rPr lang="fr-FR" sz="3200" dirty="0"/>
              <a:t>{</a:t>
            </a:r>
          </a:p>
          <a:p>
            <a:pPr lvl="1">
              <a:buNone/>
            </a:pPr>
            <a:r>
              <a:rPr lang="fr-FR" sz="3200" dirty="0">
                <a:solidFill>
                  <a:schemeClr val="tx1"/>
                </a:solidFill>
              </a:rPr>
              <a:t>Instruction </a:t>
            </a:r>
          </a:p>
          <a:p>
            <a:pPr lvl="1">
              <a:buNone/>
            </a:pPr>
            <a:r>
              <a:rPr lang="fr-FR" sz="3200" dirty="0">
                <a:solidFill>
                  <a:schemeClr val="tx1"/>
                </a:solidFill>
              </a:rPr>
              <a:t>Instruction </a:t>
            </a:r>
          </a:p>
          <a:p>
            <a:pPr lvl="1">
              <a:buNone/>
            </a:pPr>
            <a:r>
              <a:rPr lang="fr-FR" sz="3200" dirty="0">
                <a:solidFill>
                  <a:schemeClr val="tx1"/>
                </a:solidFill>
              </a:rPr>
              <a:t>…</a:t>
            </a:r>
          </a:p>
          <a:p>
            <a:pPr>
              <a:buNone/>
            </a:pPr>
            <a:r>
              <a:rPr lang="fr-FR" sz="3200" dirty="0"/>
              <a:t>}</a:t>
            </a:r>
          </a:p>
          <a:p>
            <a:pPr>
              <a:buNone/>
            </a:pPr>
            <a:endParaRPr lang="fr-FR" sz="3200" dirty="0"/>
          </a:p>
          <a:p>
            <a:pPr>
              <a:buNone/>
            </a:pPr>
            <a:endParaRPr lang="fr-FR" sz="32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119</a:t>
            </a:fld>
            <a:endParaRPr lang="en-US"/>
          </a:p>
        </p:txBody>
      </p:sp>
      <p:sp>
        <p:nvSpPr>
          <p:cNvPr id="5" name="Rectangle à coins arrondis 4"/>
          <p:cNvSpPr/>
          <p:nvPr/>
        </p:nvSpPr>
        <p:spPr>
          <a:xfrm>
            <a:off x="827584" y="1500744"/>
            <a:ext cx="7286676" cy="785818"/>
          </a:xfrm>
          <a:prstGeom prst="wedgeRoundRectCallout">
            <a:avLst>
              <a:gd name="adj1" fmla="val -32266"/>
              <a:gd name="adj2" fmla="val 105643"/>
              <a:gd name="adj3" fmla="val 16667"/>
            </a:avLst>
          </a:prstGeom>
          <a:solidFill>
            <a:srgbClr val="95B3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solidFill>
                  <a:schemeClr val="bg1"/>
                </a:solidFill>
              </a:rPr>
              <a:t>instructions exécutées, une seule fois, avant  l'entrée dans la boucle</a:t>
            </a:r>
          </a:p>
        </p:txBody>
      </p:sp>
      <p:sp>
        <p:nvSpPr>
          <p:cNvPr id="6" name="Rectangle à coins arrondis 5"/>
          <p:cNvSpPr/>
          <p:nvPr/>
        </p:nvSpPr>
        <p:spPr>
          <a:xfrm>
            <a:off x="2113468" y="5382906"/>
            <a:ext cx="2428892" cy="1214446"/>
          </a:xfrm>
          <a:prstGeom prst="wedgeRoundRectCallout">
            <a:avLst>
              <a:gd name="adj1" fmla="val 32511"/>
              <a:gd name="adj2" fmla="val -21237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Résultat :</a:t>
            </a:r>
          </a:p>
          <a:p>
            <a:pPr algn="ctr"/>
            <a:r>
              <a:rPr lang="fr-FR" sz="2400" b="1" dirty="0">
                <a:solidFill>
                  <a:schemeClr val="tx1"/>
                </a:solidFill>
              </a:rPr>
              <a:t>Vrai  /  Faux</a:t>
            </a:r>
          </a:p>
        </p:txBody>
      </p:sp>
      <p:sp>
        <p:nvSpPr>
          <p:cNvPr id="7" name="Rectangle à coins arrondis 6"/>
          <p:cNvSpPr/>
          <p:nvPr/>
        </p:nvSpPr>
        <p:spPr>
          <a:xfrm>
            <a:off x="4685236" y="4369664"/>
            <a:ext cx="4214842" cy="1805330"/>
          </a:xfrm>
          <a:prstGeom prst="wedgeRoundRectCallout">
            <a:avLst>
              <a:gd name="adj1" fmla="val -25965"/>
              <a:gd name="adj2" fmla="val -107576"/>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chemeClr val="tx1"/>
                </a:solidFill>
              </a:rPr>
              <a:t>instructions exécutées après chaque itération de  la boucle</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08104" y="44624"/>
            <a:ext cx="3208001" cy="470780"/>
          </a:xfrm>
          <a:prstGeom prst="rect">
            <a:avLst/>
          </a:prstGeom>
        </p:spPr>
        <p:txBody>
          <a:bodyPr vert="horz" wrap="square" lIns="0" tIns="9027" rIns="0" bIns="0" rtlCol="0">
            <a:spAutoFit/>
          </a:bodyPr>
          <a:lstStyle/>
          <a:p>
            <a:pPr marL="9502">
              <a:spcBef>
                <a:spcPts val="71"/>
              </a:spcBef>
            </a:pPr>
            <a:r>
              <a:rPr sz="3000" b="1" spc="-187" dirty="0" err="1">
                <a:latin typeface="Gill Sans MT" panose="020B0502020104020203" pitchFamily="34" charset="0"/>
              </a:rPr>
              <a:t>Algorithmique</a:t>
            </a:r>
            <a:r>
              <a:rPr sz="3000" b="1" spc="-195" dirty="0">
                <a:latin typeface="Gill Sans MT" panose="020B0502020104020203" pitchFamily="34" charset="0"/>
              </a:rPr>
              <a:t> </a:t>
            </a:r>
            <a:endParaRPr sz="3000" b="1" dirty="0">
              <a:latin typeface="Gill Sans MT" panose="020B0502020104020203" pitchFamily="34" charset="0"/>
            </a:endParaRPr>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12</a:t>
            </a:fld>
            <a:endParaRPr lang="en-US"/>
          </a:p>
        </p:txBody>
      </p:sp>
      <p:sp>
        <p:nvSpPr>
          <p:cNvPr id="3" name="object 3"/>
          <p:cNvSpPr txBox="1"/>
          <p:nvPr/>
        </p:nvSpPr>
        <p:spPr>
          <a:xfrm>
            <a:off x="340658" y="1412776"/>
            <a:ext cx="8335798" cy="4164099"/>
          </a:xfrm>
          <a:prstGeom prst="rect">
            <a:avLst/>
          </a:prstGeom>
        </p:spPr>
        <p:txBody>
          <a:bodyPr vert="horz" wrap="square" lIns="0" tIns="9027" rIns="0" bIns="0" rtlCol="0">
            <a:spAutoFit/>
          </a:bodyPr>
          <a:lstStyle/>
          <a:p>
            <a:pPr marL="266060" indent="-257033" algn="just">
              <a:spcBef>
                <a:spcPts val="600"/>
              </a:spcBef>
              <a:spcAft>
                <a:spcPts val="600"/>
              </a:spcAft>
              <a:buClr>
                <a:srgbClr val="FF0000"/>
              </a:buClr>
              <a:buFont typeface="Wingdings"/>
              <a:buChar char=""/>
              <a:tabLst>
                <a:tab pos="266060" algn="l"/>
                <a:tab pos="266535" algn="l"/>
              </a:tabLst>
            </a:pPr>
            <a:r>
              <a:rPr sz="2000" spc="-165" dirty="0">
                <a:latin typeface="Gill Sans MT" panose="020B0502020104020203" pitchFamily="34" charset="0"/>
                <a:cs typeface="Arial"/>
              </a:rPr>
              <a:t>Le </a:t>
            </a:r>
            <a:r>
              <a:rPr sz="2000" spc="-34" dirty="0">
                <a:latin typeface="Gill Sans MT" panose="020B0502020104020203" pitchFamily="34" charset="0"/>
                <a:cs typeface="Arial"/>
              </a:rPr>
              <a:t>terme </a:t>
            </a:r>
            <a:r>
              <a:rPr sz="2000" b="1" spc="-101" dirty="0">
                <a:solidFill>
                  <a:srgbClr val="0000C7"/>
                </a:solidFill>
                <a:latin typeface="Gill Sans MT" panose="020B0502020104020203" pitchFamily="34" charset="0"/>
                <a:cs typeface="Arial"/>
              </a:rPr>
              <a:t>algorithme </a:t>
            </a:r>
            <a:r>
              <a:rPr sz="2000" spc="-30" dirty="0">
                <a:latin typeface="Gill Sans MT" panose="020B0502020104020203" pitchFamily="34" charset="0"/>
                <a:cs typeface="Arial"/>
              </a:rPr>
              <a:t>vient </a:t>
            </a:r>
            <a:r>
              <a:rPr sz="2000" spc="-56" dirty="0">
                <a:latin typeface="Gill Sans MT" panose="020B0502020104020203" pitchFamily="34" charset="0"/>
                <a:cs typeface="Arial"/>
              </a:rPr>
              <a:t>du nom du </a:t>
            </a:r>
            <a:r>
              <a:rPr sz="2000" spc="-52" dirty="0">
                <a:latin typeface="Gill Sans MT" panose="020B0502020104020203" pitchFamily="34" charset="0"/>
                <a:cs typeface="Arial"/>
              </a:rPr>
              <a:t>mathématicien </a:t>
            </a:r>
            <a:r>
              <a:rPr sz="2000" spc="-85" dirty="0" err="1">
                <a:latin typeface="Gill Sans MT" panose="020B0502020104020203" pitchFamily="34" charset="0"/>
                <a:cs typeface="Arial"/>
              </a:rPr>
              <a:t>arabe</a:t>
            </a:r>
            <a:r>
              <a:rPr sz="2000" spc="-146" dirty="0">
                <a:latin typeface="Gill Sans MT" panose="020B0502020104020203" pitchFamily="34" charset="0"/>
                <a:cs typeface="Arial"/>
              </a:rPr>
              <a:t> </a:t>
            </a:r>
            <a:r>
              <a:rPr sz="2000" b="1" spc="-101" dirty="0">
                <a:solidFill>
                  <a:srgbClr val="0000C7"/>
                </a:solidFill>
                <a:latin typeface="Gill Sans MT" panose="020B0502020104020203" pitchFamily="34" charset="0"/>
                <a:cs typeface="Arial"/>
              </a:rPr>
              <a:t>Al-</a:t>
            </a:r>
            <a:r>
              <a:rPr sz="2000" b="1" spc="-120" dirty="0" err="1">
                <a:solidFill>
                  <a:srgbClr val="0000C7"/>
                </a:solidFill>
                <a:latin typeface="Gill Sans MT" panose="020B0502020104020203" pitchFamily="34" charset="0"/>
                <a:cs typeface="Arial"/>
              </a:rPr>
              <a:t>Khawarizmi</a:t>
            </a:r>
            <a:r>
              <a:rPr sz="2000" b="1" spc="-120" dirty="0">
                <a:solidFill>
                  <a:srgbClr val="0000C7"/>
                </a:solidFill>
                <a:latin typeface="Gill Sans MT" panose="020B0502020104020203" pitchFamily="34" charset="0"/>
                <a:cs typeface="Arial"/>
              </a:rPr>
              <a:t> </a:t>
            </a:r>
            <a:r>
              <a:rPr sz="2000" spc="-79" dirty="0">
                <a:latin typeface="Gill Sans MT" panose="020B0502020104020203" pitchFamily="34" charset="0"/>
                <a:cs typeface="Arial"/>
              </a:rPr>
              <a:t>(820 </a:t>
            </a:r>
            <a:r>
              <a:rPr sz="2000" spc="-94" dirty="0">
                <a:latin typeface="Gill Sans MT" panose="020B0502020104020203" pitchFamily="34" charset="0"/>
                <a:cs typeface="Arial"/>
              </a:rPr>
              <a:t>après</a:t>
            </a:r>
            <a:r>
              <a:rPr sz="2000" spc="-64" dirty="0">
                <a:latin typeface="Gill Sans MT" panose="020B0502020104020203" pitchFamily="34" charset="0"/>
                <a:cs typeface="Arial"/>
              </a:rPr>
              <a:t> </a:t>
            </a:r>
            <a:r>
              <a:rPr sz="2000" spc="-165" dirty="0">
                <a:latin typeface="Gill Sans MT" panose="020B0502020104020203" pitchFamily="34" charset="0"/>
                <a:cs typeface="Arial"/>
              </a:rPr>
              <a:t>J.C.)</a:t>
            </a:r>
            <a:endParaRPr sz="2000" dirty="0">
              <a:latin typeface="Gill Sans MT" panose="020B0502020104020203" pitchFamily="34" charset="0"/>
              <a:cs typeface="Arial"/>
            </a:endParaRPr>
          </a:p>
          <a:p>
            <a:pPr marL="266060" marR="439949" indent="-257033" algn="just">
              <a:spcBef>
                <a:spcPts val="600"/>
              </a:spcBef>
              <a:spcAft>
                <a:spcPts val="600"/>
              </a:spcAft>
              <a:buClr>
                <a:srgbClr val="FF0000"/>
              </a:buClr>
              <a:buFont typeface="Wingdings"/>
              <a:buChar char=""/>
              <a:tabLst>
                <a:tab pos="266060" algn="l"/>
                <a:tab pos="266535" algn="l"/>
              </a:tabLst>
            </a:pPr>
            <a:r>
              <a:rPr sz="2000" b="1" spc="-79" dirty="0">
                <a:solidFill>
                  <a:srgbClr val="00006D"/>
                </a:solidFill>
                <a:latin typeface="Gill Sans MT" panose="020B0502020104020203" pitchFamily="34" charset="0"/>
                <a:cs typeface="Arial"/>
              </a:rPr>
              <a:t>Définition(1) </a:t>
            </a:r>
            <a:r>
              <a:rPr sz="2000" b="1" spc="-97" dirty="0">
                <a:solidFill>
                  <a:srgbClr val="00006D"/>
                </a:solidFill>
                <a:latin typeface="Gill Sans MT" panose="020B0502020104020203" pitchFamily="34" charset="0"/>
                <a:cs typeface="Arial"/>
              </a:rPr>
              <a:t>: </a:t>
            </a:r>
            <a:r>
              <a:rPr sz="2000" b="1" spc="-123" dirty="0">
                <a:solidFill>
                  <a:srgbClr val="0000C7"/>
                </a:solidFill>
                <a:latin typeface="Gill Sans MT" panose="020B0502020104020203" pitchFamily="34" charset="0"/>
                <a:cs typeface="Arial"/>
              </a:rPr>
              <a:t>Un </a:t>
            </a:r>
            <a:r>
              <a:rPr sz="2000" b="1" spc="-97" dirty="0">
                <a:solidFill>
                  <a:srgbClr val="0000C7"/>
                </a:solidFill>
                <a:latin typeface="Gill Sans MT" panose="020B0502020104020203" pitchFamily="34" charset="0"/>
                <a:cs typeface="Arial"/>
              </a:rPr>
              <a:t>algorithme </a:t>
            </a:r>
            <a:r>
              <a:rPr sz="2000" spc="-67" dirty="0">
                <a:latin typeface="Gill Sans MT" panose="020B0502020104020203" pitchFamily="34" charset="0"/>
                <a:cs typeface="Arial"/>
              </a:rPr>
              <a:t>est </a:t>
            </a:r>
            <a:r>
              <a:rPr sz="2000" spc="-71" dirty="0">
                <a:latin typeface="Gill Sans MT" panose="020B0502020104020203" pitchFamily="34" charset="0"/>
                <a:cs typeface="Arial"/>
              </a:rPr>
              <a:t>une </a:t>
            </a:r>
            <a:r>
              <a:rPr sz="2000" spc="-49" dirty="0">
                <a:latin typeface="Gill Sans MT" panose="020B0502020104020203" pitchFamily="34" charset="0"/>
                <a:cs typeface="Arial"/>
              </a:rPr>
              <a:t>description </a:t>
            </a:r>
            <a:r>
              <a:rPr sz="2000" spc="-56" dirty="0">
                <a:latin typeface="Gill Sans MT" panose="020B0502020104020203" pitchFamily="34" charset="0"/>
                <a:cs typeface="Arial"/>
              </a:rPr>
              <a:t>complète </a:t>
            </a:r>
            <a:r>
              <a:rPr sz="2000" spc="-11" dirty="0">
                <a:latin typeface="Gill Sans MT" panose="020B0502020104020203" pitchFamily="34" charset="0"/>
                <a:cs typeface="Arial"/>
              </a:rPr>
              <a:t>et  </a:t>
            </a:r>
            <a:r>
              <a:rPr sz="2000" spc="-45" dirty="0" err="1">
                <a:latin typeface="Gill Sans MT" panose="020B0502020104020203" pitchFamily="34" charset="0"/>
                <a:cs typeface="Arial"/>
              </a:rPr>
              <a:t>détaillée</a:t>
            </a:r>
            <a:r>
              <a:rPr lang="fr-FR" sz="2000" spc="-45" dirty="0">
                <a:latin typeface="Gill Sans MT" panose="020B0502020104020203" pitchFamily="34" charset="0"/>
                <a:cs typeface="Arial"/>
              </a:rPr>
              <a:t> </a:t>
            </a:r>
            <a:r>
              <a:rPr sz="2000" spc="-116" dirty="0">
                <a:latin typeface="Gill Sans MT" panose="020B0502020104020203" pitchFamily="34" charset="0"/>
                <a:cs typeface="Arial"/>
              </a:rPr>
              <a:t>des </a:t>
            </a:r>
            <a:r>
              <a:rPr sz="2000" spc="-64" dirty="0">
                <a:latin typeface="Gill Sans MT" panose="020B0502020104020203" pitchFamily="34" charset="0"/>
                <a:cs typeface="Arial"/>
              </a:rPr>
              <a:t>actions </a:t>
            </a:r>
            <a:r>
              <a:rPr sz="2000" spc="-131" dirty="0">
                <a:latin typeface="Gill Sans MT" panose="020B0502020104020203" pitchFamily="34" charset="0"/>
                <a:cs typeface="Arial"/>
              </a:rPr>
              <a:t>à </a:t>
            </a:r>
            <a:r>
              <a:rPr sz="2000" spc="-41" dirty="0">
                <a:latin typeface="Gill Sans MT" panose="020B0502020104020203" pitchFamily="34" charset="0"/>
                <a:cs typeface="Arial"/>
              </a:rPr>
              <a:t>effectuer </a:t>
            </a:r>
            <a:r>
              <a:rPr sz="2000" spc="-11" dirty="0">
                <a:latin typeface="Gill Sans MT" panose="020B0502020104020203" pitchFamily="34" charset="0"/>
                <a:cs typeface="Arial"/>
              </a:rPr>
              <a:t>et </a:t>
            </a:r>
            <a:r>
              <a:rPr sz="2000" spc="-79" dirty="0">
                <a:latin typeface="Gill Sans MT" panose="020B0502020104020203" pitchFamily="34" charset="0"/>
                <a:cs typeface="Arial"/>
              </a:rPr>
              <a:t>de </a:t>
            </a:r>
            <a:r>
              <a:rPr sz="2000" spc="-30" dirty="0">
                <a:latin typeface="Gill Sans MT" panose="020B0502020104020203" pitchFamily="34" charset="0"/>
                <a:cs typeface="Arial"/>
              </a:rPr>
              <a:t>leur </a:t>
            </a:r>
            <a:r>
              <a:rPr sz="2000" spc="-79" dirty="0">
                <a:latin typeface="Gill Sans MT" panose="020B0502020104020203" pitchFamily="34" charset="0"/>
                <a:cs typeface="Arial"/>
              </a:rPr>
              <a:t>séquencement</a:t>
            </a:r>
            <a:r>
              <a:rPr sz="2000" spc="-198" dirty="0">
                <a:latin typeface="Gill Sans MT" panose="020B0502020104020203" pitchFamily="34" charset="0"/>
                <a:cs typeface="Arial"/>
              </a:rPr>
              <a:t> </a:t>
            </a:r>
            <a:r>
              <a:rPr sz="2000" spc="-37" dirty="0">
                <a:latin typeface="Gill Sans MT" panose="020B0502020104020203" pitchFamily="34" charset="0"/>
                <a:cs typeface="Arial"/>
              </a:rPr>
              <a:t>pour  arriver </a:t>
            </a:r>
            <a:r>
              <a:rPr sz="2000" spc="-131" dirty="0">
                <a:latin typeface="Gill Sans MT" panose="020B0502020104020203" pitchFamily="34" charset="0"/>
                <a:cs typeface="Arial"/>
              </a:rPr>
              <a:t>à </a:t>
            </a:r>
            <a:r>
              <a:rPr sz="2000" spc="-56" dirty="0">
                <a:latin typeface="Gill Sans MT" panose="020B0502020104020203" pitchFamily="34" charset="0"/>
                <a:cs typeface="Arial"/>
              </a:rPr>
              <a:t>un </a:t>
            </a:r>
            <a:r>
              <a:rPr lang="fr-FR" sz="2000" spc="-56" dirty="0">
                <a:latin typeface="Gill Sans MT" panose="020B0502020104020203" pitchFamily="34" charset="0"/>
                <a:cs typeface="Arial"/>
              </a:rPr>
              <a:t>r</a:t>
            </a:r>
            <a:r>
              <a:rPr sz="2000" spc="-37" dirty="0" err="1">
                <a:latin typeface="Gill Sans MT" panose="020B0502020104020203" pitchFamily="34" charset="0"/>
                <a:cs typeface="Arial"/>
              </a:rPr>
              <a:t>ésultat</a:t>
            </a:r>
            <a:r>
              <a:rPr sz="2000" spc="-157" dirty="0">
                <a:latin typeface="Gill Sans MT" panose="020B0502020104020203" pitchFamily="34" charset="0"/>
                <a:cs typeface="Arial"/>
              </a:rPr>
              <a:t> </a:t>
            </a:r>
            <a:r>
              <a:rPr sz="2000" spc="-64" dirty="0">
                <a:latin typeface="Gill Sans MT" panose="020B0502020104020203" pitchFamily="34" charset="0"/>
                <a:cs typeface="Arial"/>
              </a:rPr>
              <a:t>donné.</a:t>
            </a:r>
            <a:endParaRPr sz="2000" dirty="0">
              <a:latin typeface="Gill Sans MT" panose="020B0502020104020203" pitchFamily="34" charset="0"/>
              <a:cs typeface="Arial"/>
            </a:endParaRPr>
          </a:p>
          <a:p>
            <a:pPr marL="266060" marR="71266" indent="-257033" algn="just">
              <a:spcBef>
                <a:spcPts val="600"/>
              </a:spcBef>
              <a:spcAft>
                <a:spcPts val="600"/>
              </a:spcAft>
              <a:buClr>
                <a:srgbClr val="FF0000"/>
              </a:buClr>
              <a:buFont typeface="Wingdings"/>
              <a:buChar char=""/>
              <a:tabLst>
                <a:tab pos="266060" algn="l"/>
                <a:tab pos="266535" algn="l"/>
              </a:tabLst>
            </a:pPr>
            <a:r>
              <a:rPr sz="2000" b="1" spc="-79" dirty="0">
                <a:solidFill>
                  <a:srgbClr val="00006D"/>
                </a:solidFill>
                <a:latin typeface="Gill Sans MT" panose="020B0502020104020203" pitchFamily="34" charset="0"/>
                <a:cs typeface="Arial"/>
              </a:rPr>
              <a:t>Définition(2) </a:t>
            </a:r>
            <a:r>
              <a:rPr sz="2000" spc="-19" dirty="0">
                <a:latin typeface="Gill Sans MT" panose="020B0502020104020203" pitchFamily="34" charset="0"/>
                <a:cs typeface="Arial"/>
              </a:rPr>
              <a:t>: </a:t>
            </a:r>
            <a:r>
              <a:rPr sz="2000" b="1" spc="-123" dirty="0">
                <a:solidFill>
                  <a:srgbClr val="0000C7"/>
                </a:solidFill>
                <a:latin typeface="Gill Sans MT" panose="020B0502020104020203" pitchFamily="34" charset="0"/>
                <a:cs typeface="Arial"/>
              </a:rPr>
              <a:t>Un </a:t>
            </a:r>
            <a:r>
              <a:rPr sz="2000" b="1" spc="-97" dirty="0">
                <a:solidFill>
                  <a:srgbClr val="0000C7"/>
                </a:solidFill>
                <a:latin typeface="Gill Sans MT" panose="020B0502020104020203" pitchFamily="34" charset="0"/>
                <a:cs typeface="Arial"/>
              </a:rPr>
              <a:t>algorithme </a:t>
            </a:r>
            <a:r>
              <a:rPr sz="2000" spc="-67" dirty="0">
                <a:latin typeface="Gill Sans MT" panose="020B0502020104020203" pitchFamily="34" charset="0"/>
                <a:cs typeface="Arial"/>
              </a:rPr>
              <a:t>est </a:t>
            </a:r>
            <a:r>
              <a:rPr sz="2000" spc="-71" dirty="0">
                <a:latin typeface="Gill Sans MT" panose="020B0502020104020203" pitchFamily="34" charset="0"/>
                <a:cs typeface="Arial"/>
              </a:rPr>
              <a:t>une </a:t>
            </a:r>
            <a:r>
              <a:rPr sz="2000" spc="-52" dirty="0">
                <a:latin typeface="Gill Sans MT" panose="020B0502020104020203" pitchFamily="34" charset="0"/>
                <a:cs typeface="Arial"/>
              </a:rPr>
              <a:t>suite </a:t>
            </a:r>
            <a:r>
              <a:rPr sz="2000" spc="-64" dirty="0">
                <a:latin typeface="Gill Sans MT" panose="020B0502020104020203" pitchFamily="34" charset="0"/>
                <a:cs typeface="Arial"/>
              </a:rPr>
              <a:t>d’actions </a:t>
            </a:r>
            <a:r>
              <a:rPr sz="2000" spc="-94" dirty="0">
                <a:latin typeface="Gill Sans MT" panose="020B0502020104020203" pitchFamily="34" charset="0"/>
                <a:cs typeface="Arial"/>
              </a:rPr>
              <a:t>précises </a:t>
            </a:r>
            <a:r>
              <a:rPr sz="2000" spc="-11" dirty="0">
                <a:latin typeface="Gill Sans MT" panose="020B0502020104020203" pitchFamily="34" charset="0"/>
                <a:cs typeface="Arial"/>
              </a:rPr>
              <a:t>et  </a:t>
            </a:r>
            <a:r>
              <a:rPr sz="2000" spc="-49" dirty="0">
                <a:latin typeface="Gill Sans MT" panose="020B0502020104020203" pitchFamily="34" charset="0"/>
                <a:cs typeface="Arial"/>
              </a:rPr>
              <a:t>finies </a:t>
            </a:r>
            <a:r>
              <a:rPr sz="2000" spc="-34" dirty="0">
                <a:latin typeface="Gill Sans MT" panose="020B0502020104020203" pitchFamily="34" charset="0"/>
                <a:cs typeface="Arial"/>
              </a:rPr>
              <a:t>qui </a:t>
            </a:r>
            <a:r>
              <a:rPr sz="2000" spc="-41" dirty="0">
                <a:latin typeface="Gill Sans MT" panose="020B0502020104020203" pitchFamily="34" charset="0"/>
                <a:cs typeface="Arial"/>
              </a:rPr>
              <a:t>doivent </a:t>
            </a:r>
            <a:r>
              <a:rPr sz="2000" spc="-30" dirty="0">
                <a:latin typeface="Gill Sans MT" panose="020B0502020104020203" pitchFamily="34" charset="0"/>
                <a:cs typeface="Arial"/>
              </a:rPr>
              <a:t>être </a:t>
            </a:r>
            <a:r>
              <a:rPr sz="2000" spc="-101" dirty="0">
                <a:latin typeface="Gill Sans MT" panose="020B0502020104020203" pitchFamily="34" charset="0"/>
                <a:cs typeface="Arial"/>
              </a:rPr>
              <a:t>exécutées </a:t>
            </a:r>
            <a:r>
              <a:rPr sz="2000" spc="-75" dirty="0">
                <a:latin typeface="Gill Sans MT" panose="020B0502020104020203" pitchFamily="34" charset="0"/>
                <a:cs typeface="Arial"/>
              </a:rPr>
              <a:t>sur </a:t>
            </a:r>
            <a:r>
              <a:rPr sz="2000" spc="-56" dirty="0">
                <a:latin typeface="Gill Sans MT" panose="020B0502020104020203" pitchFamily="34" charset="0"/>
                <a:cs typeface="Arial"/>
              </a:rPr>
              <a:t>un </a:t>
            </a:r>
            <a:r>
              <a:rPr sz="2000" spc="-82" dirty="0">
                <a:latin typeface="Gill Sans MT" panose="020B0502020104020203" pitchFamily="34" charset="0"/>
                <a:cs typeface="Arial"/>
              </a:rPr>
              <a:t>ensemble </a:t>
            </a:r>
            <a:r>
              <a:rPr sz="2000" spc="-79" dirty="0">
                <a:latin typeface="Gill Sans MT" panose="020B0502020104020203" pitchFamily="34" charset="0"/>
                <a:cs typeface="Arial"/>
              </a:rPr>
              <a:t>de </a:t>
            </a:r>
            <a:r>
              <a:rPr sz="2000" spc="-85" dirty="0">
                <a:latin typeface="Gill Sans MT" panose="020B0502020104020203" pitchFamily="34" charset="0"/>
                <a:cs typeface="Arial"/>
              </a:rPr>
              <a:t>données</a:t>
            </a:r>
            <a:r>
              <a:rPr sz="2000" spc="-258" dirty="0">
                <a:latin typeface="Gill Sans MT" panose="020B0502020104020203" pitchFamily="34" charset="0"/>
                <a:cs typeface="Arial"/>
              </a:rPr>
              <a:t> </a:t>
            </a:r>
            <a:r>
              <a:rPr sz="2000" spc="-108" dirty="0">
                <a:latin typeface="Gill Sans MT" panose="020B0502020104020203" pitchFamily="34" charset="0"/>
                <a:cs typeface="Arial"/>
              </a:rPr>
              <a:t>dans  </a:t>
            </a:r>
            <a:r>
              <a:rPr sz="2000" spc="-56" dirty="0">
                <a:latin typeface="Gill Sans MT" panose="020B0502020104020203" pitchFamily="34" charset="0"/>
                <a:cs typeface="Arial"/>
              </a:rPr>
              <a:t>un</a:t>
            </a:r>
            <a:r>
              <a:rPr sz="2000" spc="-105" dirty="0">
                <a:latin typeface="Gill Sans MT" panose="020B0502020104020203" pitchFamily="34" charset="0"/>
                <a:cs typeface="Arial"/>
              </a:rPr>
              <a:t> </a:t>
            </a:r>
            <a:r>
              <a:rPr sz="2000" spc="-41" dirty="0">
                <a:latin typeface="Gill Sans MT" panose="020B0502020104020203" pitchFamily="34" charset="0"/>
                <a:cs typeface="Arial"/>
              </a:rPr>
              <a:t>ordre</a:t>
            </a:r>
            <a:r>
              <a:rPr sz="2000" spc="-85" dirty="0">
                <a:latin typeface="Gill Sans MT" panose="020B0502020104020203" pitchFamily="34" charset="0"/>
                <a:cs typeface="Arial"/>
              </a:rPr>
              <a:t> </a:t>
            </a:r>
            <a:r>
              <a:rPr sz="2000" spc="-52" dirty="0">
                <a:latin typeface="Gill Sans MT" panose="020B0502020104020203" pitchFamily="34" charset="0"/>
                <a:cs typeface="Arial"/>
              </a:rPr>
              <a:t>bien</a:t>
            </a:r>
            <a:r>
              <a:rPr sz="2000" spc="-94" dirty="0">
                <a:latin typeface="Gill Sans MT" panose="020B0502020104020203" pitchFamily="34" charset="0"/>
                <a:cs typeface="Arial"/>
              </a:rPr>
              <a:t> </a:t>
            </a:r>
            <a:r>
              <a:rPr sz="2000" spc="-41" dirty="0">
                <a:latin typeface="Gill Sans MT" panose="020B0502020104020203" pitchFamily="34" charset="0"/>
                <a:cs typeface="Arial"/>
              </a:rPr>
              <a:t>déterminé</a:t>
            </a:r>
            <a:r>
              <a:rPr sz="2000" spc="-67" dirty="0">
                <a:latin typeface="Gill Sans MT" panose="020B0502020104020203" pitchFamily="34" charset="0"/>
                <a:cs typeface="Arial"/>
              </a:rPr>
              <a:t> </a:t>
            </a:r>
            <a:r>
              <a:rPr sz="2000" spc="-79" dirty="0">
                <a:latin typeface="Gill Sans MT" panose="020B0502020104020203" pitchFamily="34" charset="0"/>
                <a:cs typeface="Arial"/>
              </a:rPr>
              <a:t>en</a:t>
            </a:r>
            <a:r>
              <a:rPr sz="2000" spc="-85" dirty="0">
                <a:latin typeface="Gill Sans MT" panose="020B0502020104020203" pitchFamily="34" charset="0"/>
                <a:cs typeface="Arial"/>
              </a:rPr>
              <a:t> </a:t>
            </a:r>
            <a:r>
              <a:rPr sz="2000" spc="-79" dirty="0">
                <a:latin typeface="Gill Sans MT" panose="020B0502020104020203" pitchFamily="34" charset="0"/>
                <a:cs typeface="Arial"/>
              </a:rPr>
              <a:t>vue</a:t>
            </a:r>
            <a:r>
              <a:rPr sz="2000" spc="-90" dirty="0">
                <a:latin typeface="Gill Sans MT" panose="020B0502020104020203" pitchFamily="34" charset="0"/>
                <a:cs typeface="Arial"/>
              </a:rPr>
              <a:t> </a:t>
            </a:r>
            <a:r>
              <a:rPr sz="2000" spc="-79" dirty="0">
                <a:latin typeface="Gill Sans MT" panose="020B0502020104020203" pitchFamily="34" charset="0"/>
                <a:cs typeface="Arial"/>
              </a:rPr>
              <a:t>de</a:t>
            </a:r>
            <a:r>
              <a:rPr sz="2000" spc="-82" dirty="0">
                <a:latin typeface="Gill Sans MT" panose="020B0502020104020203" pitchFamily="34" charset="0"/>
                <a:cs typeface="Arial"/>
              </a:rPr>
              <a:t> </a:t>
            </a:r>
            <a:r>
              <a:rPr sz="2000" spc="-60" dirty="0">
                <a:latin typeface="Gill Sans MT" panose="020B0502020104020203" pitchFamily="34" charset="0"/>
                <a:cs typeface="Arial"/>
              </a:rPr>
              <a:t>la</a:t>
            </a:r>
            <a:r>
              <a:rPr sz="2000" spc="-85" dirty="0">
                <a:latin typeface="Gill Sans MT" panose="020B0502020104020203" pitchFamily="34" charset="0"/>
                <a:cs typeface="Arial"/>
              </a:rPr>
              <a:t> </a:t>
            </a:r>
            <a:r>
              <a:rPr sz="2000" spc="-37" dirty="0">
                <a:latin typeface="Gill Sans MT" panose="020B0502020104020203" pitchFamily="34" charset="0"/>
                <a:cs typeface="Arial"/>
              </a:rPr>
              <a:t>résolution</a:t>
            </a:r>
            <a:r>
              <a:rPr sz="2000" spc="-101" dirty="0">
                <a:latin typeface="Gill Sans MT" panose="020B0502020104020203" pitchFamily="34" charset="0"/>
                <a:cs typeface="Arial"/>
              </a:rPr>
              <a:t> </a:t>
            </a:r>
            <a:r>
              <a:rPr sz="2000" spc="-41" dirty="0">
                <a:latin typeface="Gill Sans MT" panose="020B0502020104020203" pitchFamily="34" charset="0"/>
                <a:cs typeface="Arial"/>
              </a:rPr>
              <a:t>d’un</a:t>
            </a:r>
            <a:r>
              <a:rPr sz="2000" spc="-90" dirty="0">
                <a:latin typeface="Gill Sans MT" panose="020B0502020104020203" pitchFamily="34" charset="0"/>
                <a:cs typeface="Arial"/>
              </a:rPr>
              <a:t> </a:t>
            </a:r>
            <a:r>
              <a:rPr sz="2000" spc="-52" dirty="0">
                <a:latin typeface="Gill Sans MT" panose="020B0502020104020203" pitchFamily="34" charset="0"/>
                <a:cs typeface="Arial"/>
              </a:rPr>
              <a:t>problème.</a:t>
            </a:r>
            <a:endParaRPr sz="2000" dirty="0">
              <a:latin typeface="Gill Sans MT" panose="020B0502020104020203" pitchFamily="34" charset="0"/>
              <a:cs typeface="Arial"/>
            </a:endParaRPr>
          </a:p>
          <a:p>
            <a:pPr marL="565852" lvl="1" indent="-214748" algn="just">
              <a:spcBef>
                <a:spcPts val="600"/>
              </a:spcBef>
              <a:spcAft>
                <a:spcPts val="600"/>
              </a:spcAft>
              <a:buClr>
                <a:srgbClr val="0000C7"/>
              </a:buClr>
              <a:buFont typeface="Wingdings"/>
              <a:buChar char=""/>
              <a:tabLst>
                <a:tab pos="566328" algn="l"/>
              </a:tabLst>
            </a:pPr>
            <a:r>
              <a:rPr sz="2000" spc="-19" dirty="0" err="1">
                <a:latin typeface="Gill Sans MT" panose="020B0502020104020203" pitchFamily="34" charset="0"/>
                <a:cs typeface="Arial"/>
              </a:rPr>
              <a:t>Intérêt</a:t>
            </a:r>
            <a:r>
              <a:rPr sz="2000" spc="-19" dirty="0">
                <a:latin typeface="Gill Sans MT" panose="020B0502020104020203" pitchFamily="34" charset="0"/>
                <a:cs typeface="Arial"/>
              </a:rPr>
              <a:t>: </a:t>
            </a:r>
            <a:r>
              <a:rPr sz="2000" spc="-56" dirty="0">
                <a:latin typeface="Gill Sans MT" panose="020B0502020104020203" pitchFamily="34" charset="0"/>
                <a:cs typeface="Arial"/>
              </a:rPr>
              <a:t>séparation </a:t>
            </a:r>
            <a:r>
              <a:rPr sz="2000" spc="-75" dirty="0">
                <a:latin typeface="Gill Sans MT" panose="020B0502020104020203" pitchFamily="34" charset="0"/>
                <a:cs typeface="Arial"/>
              </a:rPr>
              <a:t>analyse/codage </a:t>
            </a:r>
            <a:r>
              <a:rPr sz="2000" spc="-94" dirty="0">
                <a:latin typeface="Gill Sans MT" panose="020B0502020104020203" pitchFamily="34" charset="0"/>
                <a:cs typeface="Arial"/>
              </a:rPr>
              <a:t>(pas </a:t>
            </a:r>
            <a:r>
              <a:rPr sz="2000" spc="-67" dirty="0">
                <a:latin typeface="Gill Sans MT" panose="020B0502020104020203" pitchFamily="34" charset="0"/>
                <a:cs typeface="Arial"/>
              </a:rPr>
              <a:t>de </a:t>
            </a:r>
            <a:r>
              <a:rPr sz="2000" spc="-49" dirty="0">
                <a:latin typeface="Gill Sans MT" panose="020B0502020104020203" pitchFamily="34" charset="0"/>
                <a:cs typeface="Arial"/>
              </a:rPr>
              <a:t>préoccupation </a:t>
            </a:r>
            <a:r>
              <a:rPr sz="2000" spc="-67" dirty="0">
                <a:latin typeface="Gill Sans MT" panose="020B0502020104020203" pitchFamily="34" charset="0"/>
                <a:cs typeface="Arial"/>
              </a:rPr>
              <a:t>de</a:t>
            </a:r>
            <a:r>
              <a:rPr sz="2000" spc="-217" dirty="0">
                <a:latin typeface="Gill Sans MT" panose="020B0502020104020203" pitchFamily="34" charset="0"/>
                <a:cs typeface="Arial"/>
              </a:rPr>
              <a:t> </a:t>
            </a:r>
            <a:r>
              <a:rPr sz="2000" spc="-85" dirty="0">
                <a:latin typeface="Gill Sans MT" panose="020B0502020104020203" pitchFamily="34" charset="0"/>
                <a:cs typeface="Arial"/>
              </a:rPr>
              <a:t>syntaxe)</a:t>
            </a:r>
            <a:endParaRPr sz="2000" dirty="0">
              <a:latin typeface="Gill Sans MT" panose="020B0502020104020203" pitchFamily="34" charset="0"/>
              <a:cs typeface="Arial"/>
            </a:endParaRPr>
          </a:p>
          <a:p>
            <a:pPr marL="565852" lvl="1" indent="-214748" algn="just">
              <a:spcBef>
                <a:spcPts val="600"/>
              </a:spcBef>
              <a:spcAft>
                <a:spcPts val="600"/>
              </a:spcAft>
              <a:buClr>
                <a:srgbClr val="0000C7"/>
              </a:buClr>
              <a:buFont typeface="Wingdings"/>
              <a:buChar char=""/>
              <a:tabLst>
                <a:tab pos="566328" algn="l"/>
              </a:tabLst>
            </a:pPr>
            <a:r>
              <a:rPr sz="2000" spc="-56" dirty="0">
                <a:latin typeface="Gill Sans MT" panose="020B0502020104020203" pitchFamily="34" charset="0"/>
                <a:cs typeface="Arial"/>
              </a:rPr>
              <a:t>Qualités: </a:t>
            </a:r>
            <a:r>
              <a:rPr sz="2000" b="1" spc="-112" dirty="0">
                <a:solidFill>
                  <a:srgbClr val="0000C7"/>
                </a:solidFill>
                <a:latin typeface="Gill Sans MT" panose="020B0502020104020203" pitchFamily="34" charset="0"/>
                <a:cs typeface="Arial"/>
              </a:rPr>
              <a:t>exact </a:t>
            </a:r>
            <a:r>
              <a:rPr sz="2000" spc="-7" dirty="0">
                <a:latin typeface="Gill Sans MT" panose="020B0502020104020203" pitchFamily="34" charset="0"/>
                <a:cs typeface="Arial"/>
              </a:rPr>
              <a:t>(fournit </a:t>
            </a:r>
            <a:r>
              <a:rPr sz="2000" spc="-37" dirty="0">
                <a:latin typeface="Gill Sans MT" panose="020B0502020104020203" pitchFamily="34" charset="0"/>
                <a:cs typeface="Arial"/>
              </a:rPr>
              <a:t>le </a:t>
            </a:r>
            <a:r>
              <a:rPr sz="2000" spc="-34" dirty="0">
                <a:latin typeface="Gill Sans MT" panose="020B0502020104020203" pitchFamily="34" charset="0"/>
                <a:cs typeface="Arial"/>
              </a:rPr>
              <a:t>résultat </a:t>
            </a:r>
            <a:r>
              <a:rPr sz="2000" spc="-52" dirty="0">
                <a:latin typeface="Gill Sans MT" panose="020B0502020104020203" pitchFamily="34" charset="0"/>
                <a:cs typeface="Arial"/>
              </a:rPr>
              <a:t>souhaité), </a:t>
            </a:r>
            <a:r>
              <a:rPr sz="2000" b="1" spc="-101" dirty="0">
                <a:solidFill>
                  <a:srgbClr val="0000C7"/>
                </a:solidFill>
                <a:latin typeface="Gill Sans MT" panose="020B0502020104020203" pitchFamily="34" charset="0"/>
                <a:cs typeface="Arial"/>
              </a:rPr>
              <a:t>efficace</a:t>
            </a:r>
            <a:r>
              <a:rPr sz="2000" b="1" spc="-224" dirty="0">
                <a:solidFill>
                  <a:srgbClr val="0000C7"/>
                </a:solidFill>
                <a:latin typeface="Gill Sans MT" panose="020B0502020104020203" pitchFamily="34" charset="0"/>
                <a:cs typeface="Arial"/>
              </a:rPr>
              <a:t> </a:t>
            </a:r>
            <a:r>
              <a:rPr sz="2000" spc="-56" dirty="0">
                <a:latin typeface="Gill Sans MT" panose="020B0502020104020203" pitchFamily="34" charset="0"/>
                <a:cs typeface="Arial"/>
              </a:rPr>
              <a:t>(temps</a:t>
            </a:r>
            <a:endParaRPr sz="2000" dirty="0">
              <a:latin typeface="Gill Sans MT" panose="020B0502020104020203" pitchFamily="34" charset="0"/>
              <a:cs typeface="Arial"/>
            </a:endParaRPr>
          </a:p>
          <a:p>
            <a:pPr marL="565852" marR="3801" algn="just">
              <a:spcBef>
                <a:spcPts val="600"/>
              </a:spcBef>
              <a:spcAft>
                <a:spcPts val="600"/>
              </a:spcAft>
            </a:pPr>
            <a:r>
              <a:rPr sz="2000" spc="-56" dirty="0">
                <a:latin typeface="Gill Sans MT" panose="020B0502020104020203" pitchFamily="34" charset="0"/>
                <a:cs typeface="Arial"/>
              </a:rPr>
              <a:t>d’exécution, </a:t>
            </a:r>
            <a:r>
              <a:rPr sz="2000" spc="-45" dirty="0">
                <a:latin typeface="Gill Sans MT" panose="020B0502020104020203" pitchFamily="34" charset="0"/>
                <a:cs typeface="Arial"/>
              </a:rPr>
              <a:t>mémoire </a:t>
            </a:r>
            <a:r>
              <a:rPr sz="2000" spc="-71" dirty="0">
                <a:latin typeface="Gill Sans MT" panose="020B0502020104020203" pitchFamily="34" charset="0"/>
                <a:cs typeface="Arial"/>
              </a:rPr>
              <a:t>occupée), </a:t>
            </a:r>
            <a:r>
              <a:rPr sz="2000" b="1" spc="-94" dirty="0">
                <a:solidFill>
                  <a:srgbClr val="0000C7"/>
                </a:solidFill>
                <a:latin typeface="Gill Sans MT" panose="020B0502020104020203" pitchFamily="34" charset="0"/>
                <a:cs typeface="Arial"/>
              </a:rPr>
              <a:t>clair </a:t>
            </a:r>
            <a:r>
              <a:rPr sz="2000" spc="-56" dirty="0">
                <a:latin typeface="Gill Sans MT" panose="020B0502020104020203" pitchFamily="34" charset="0"/>
                <a:cs typeface="Arial"/>
              </a:rPr>
              <a:t>(compréhensible), </a:t>
            </a:r>
            <a:r>
              <a:rPr sz="2000" b="1" spc="-105" dirty="0">
                <a:solidFill>
                  <a:srgbClr val="0000C7"/>
                </a:solidFill>
                <a:latin typeface="Gill Sans MT" panose="020B0502020104020203" pitchFamily="34" charset="0"/>
                <a:cs typeface="Arial"/>
              </a:rPr>
              <a:t>général </a:t>
            </a:r>
            <a:r>
              <a:rPr sz="2000" spc="-15" dirty="0">
                <a:latin typeface="Gill Sans MT" panose="020B0502020104020203" pitchFamily="34" charset="0"/>
                <a:cs typeface="Arial"/>
              </a:rPr>
              <a:t>(traite  </a:t>
            </a:r>
            <a:r>
              <a:rPr sz="2000" spc="-37" dirty="0">
                <a:latin typeface="Gill Sans MT" panose="020B0502020104020203" pitchFamily="34" charset="0"/>
                <a:cs typeface="Arial"/>
              </a:rPr>
              <a:t>le </a:t>
            </a:r>
            <a:r>
              <a:rPr sz="2000" spc="-64" dirty="0">
                <a:latin typeface="Gill Sans MT" panose="020B0502020104020203" pitchFamily="34" charset="0"/>
                <a:cs typeface="Arial"/>
              </a:rPr>
              <a:t>plus </a:t>
            </a:r>
            <a:r>
              <a:rPr sz="2000" spc="-67" dirty="0">
                <a:latin typeface="Gill Sans MT" panose="020B0502020104020203" pitchFamily="34" charset="0"/>
                <a:cs typeface="Arial"/>
              </a:rPr>
              <a:t>grand </a:t>
            </a:r>
            <a:r>
              <a:rPr sz="2000" spc="-49" dirty="0">
                <a:latin typeface="Gill Sans MT" panose="020B0502020104020203" pitchFamily="34" charset="0"/>
                <a:cs typeface="Arial"/>
              </a:rPr>
              <a:t>nombre </a:t>
            </a:r>
            <a:r>
              <a:rPr sz="2000" spc="-67" dirty="0">
                <a:latin typeface="Gill Sans MT" panose="020B0502020104020203" pitchFamily="34" charset="0"/>
                <a:cs typeface="Arial"/>
              </a:rPr>
              <a:t>de </a:t>
            </a:r>
            <a:r>
              <a:rPr sz="2000" spc="-135" dirty="0">
                <a:latin typeface="Gill Sans MT" panose="020B0502020104020203" pitchFamily="34" charset="0"/>
                <a:cs typeface="Arial"/>
              </a:rPr>
              <a:t>cas </a:t>
            </a:r>
            <a:r>
              <a:rPr sz="2000" spc="-75" dirty="0">
                <a:latin typeface="Gill Sans MT" panose="020B0502020104020203" pitchFamily="34" charset="0"/>
                <a:cs typeface="Arial"/>
              </a:rPr>
              <a:t>possibles),</a:t>
            </a:r>
            <a:r>
              <a:rPr sz="2000" spc="-157" dirty="0">
                <a:latin typeface="Gill Sans MT" panose="020B0502020104020203" pitchFamily="34" charset="0"/>
                <a:cs typeface="Arial"/>
              </a:rPr>
              <a:t> </a:t>
            </a:r>
            <a:r>
              <a:rPr sz="2000" spc="-464" dirty="0">
                <a:latin typeface="Gill Sans MT" panose="020B0502020104020203" pitchFamily="34" charset="0"/>
                <a:cs typeface="Arial"/>
              </a:rPr>
              <a:t>…</a:t>
            </a:r>
            <a:endParaRPr sz="2000" dirty="0">
              <a:latin typeface="Gill Sans MT" panose="020B0502020104020203" pitchFamily="34" charset="0"/>
              <a:cs typeface="Arial"/>
            </a:endParaRPr>
          </a:p>
        </p:txBody>
      </p:sp>
    </p:spTree>
    <p:extLst>
      <p:ext uri="{BB962C8B-B14F-4D97-AF65-F5344CB8AC3E}">
        <p14:creationId xmlns:p14="http://schemas.microsoft.com/office/powerpoint/2010/main" val="5934395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929718" cy="1143000"/>
          </a:xfrm>
          <a:noFill/>
        </p:spPr>
        <p:txBody>
          <a:bodyPr/>
          <a:lstStyle/>
          <a:p>
            <a:r>
              <a:rPr lang="fr-FR" sz="3200" dirty="0">
                <a:solidFill>
                  <a:srgbClr val="0070C0"/>
                </a:solidFill>
              </a:rPr>
              <a:t>La structure for en C</a:t>
            </a:r>
            <a:br>
              <a:rPr lang="fr-FR" sz="3200" dirty="0">
                <a:solidFill>
                  <a:srgbClr val="0070C0"/>
                </a:solidFill>
              </a:rPr>
            </a:br>
            <a:r>
              <a:rPr lang="fr-FR" sz="3200" dirty="0">
                <a:solidFill>
                  <a:schemeClr val="tx1"/>
                </a:solidFill>
              </a:rPr>
              <a:t>Exemple</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120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49694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8035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929718" cy="1143000"/>
          </a:xfrm>
          <a:noFill/>
        </p:spPr>
        <p:txBody>
          <a:bodyPr/>
          <a:lstStyle/>
          <a:p>
            <a:r>
              <a:rPr lang="fr-FR" sz="3200" dirty="0">
                <a:solidFill>
                  <a:srgbClr val="0070C0"/>
                </a:solidFill>
              </a:rPr>
              <a:t>La structure for – C- Imbrications</a:t>
            </a:r>
            <a:endParaRPr lang="fr-FR" sz="3200" dirty="0">
              <a:solidFill>
                <a:schemeClr val="tx1"/>
              </a:solidFill>
            </a:endParaRP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121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59160"/>
            <a:ext cx="8928991" cy="559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65674"/>
            <a:ext cx="2880320" cy="2259670"/>
          </a:xfrm>
          <a:prstGeom prst="rect">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290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8922" y="1159018"/>
            <a:ext cx="7813518" cy="4626723"/>
          </a:xfrm>
          <a:prstGeom prst="rect">
            <a:avLst/>
          </a:prstGeom>
        </p:spPr>
        <p:txBody>
          <a:bodyPr vert="horz" wrap="square" lIns="0" tIns="9977" rIns="0" bIns="0" rtlCol="0">
            <a:spAutoFit/>
          </a:bodyPr>
          <a:lstStyle/>
          <a:p>
            <a:pPr marL="266060" indent="-257033" algn="just">
              <a:spcBef>
                <a:spcPts val="79"/>
              </a:spcBef>
              <a:buClr>
                <a:srgbClr val="FF0000"/>
              </a:buClr>
              <a:buSzPct val="75000"/>
              <a:buFont typeface="Wingdings"/>
              <a:buChar char=""/>
              <a:tabLst>
                <a:tab pos="266060" algn="l"/>
                <a:tab pos="266535" algn="l"/>
              </a:tabLst>
            </a:pPr>
            <a:r>
              <a:rPr sz="2000" spc="-153" dirty="0">
                <a:latin typeface="Arial"/>
                <a:cs typeface="Arial"/>
              </a:rPr>
              <a:t>Si </a:t>
            </a:r>
            <a:r>
              <a:rPr sz="2000" spc="-45" dirty="0">
                <a:latin typeface="Arial"/>
                <a:cs typeface="Arial"/>
              </a:rPr>
              <a:t>on </a:t>
            </a:r>
            <a:r>
              <a:rPr sz="2000" spc="-22" dirty="0">
                <a:latin typeface="Arial"/>
                <a:cs typeface="Arial"/>
              </a:rPr>
              <a:t>peut </a:t>
            </a:r>
            <a:r>
              <a:rPr sz="2000" spc="-30" dirty="0">
                <a:latin typeface="Arial"/>
                <a:cs typeface="Arial"/>
              </a:rPr>
              <a:t>déterminer </a:t>
            </a:r>
            <a:r>
              <a:rPr sz="2000" spc="-37" dirty="0">
                <a:latin typeface="Arial"/>
                <a:cs typeface="Arial"/>
              </a:rPr>
              <a:t>le </a:t>
            </a:r>
            <a:r>
              <a:rPr sz="2000" spc="-49" dirty="0">
                <a:latin typeface="Arial"/>
                <a:cs typeface="Arial"/>
              </a:rPr>
              <a:t>nombre </a:t>
            </a:r>
            <a:r>
              <a:rPr sz="2000" spc="-26" dirty="0">
                <a:latin typeface="Arial"/>
                <a:cs typeface="Arial"/>
              </a:rPr>
              <a:t>d'itérations </a:t>
            </a:r>
            <a:r>
              <a:rPr sz="2000" spc="-67" dirty="0">
                <a:latin typeface="Arial"/>
                <a:cs typeface="Arial"/>
              </a:rPr>
              <a:t>avant </a:t>
            </a:r>
            <a:r>
              <a:rPr sz="2000" spc="-41" dirty="0">
                <a:latin typeface="Arial"/>
                <a:cs typeface="Arial"/>
              </a:rPr>
              <a:t>l'exécution </a:t>
            </a:r>
            <a:r>
              <a:rPr sz="2000" spc="-67" dirty="0">
                <a:latin typeface="Arial"/>
                <a:cs typeface="Arial"/>
              </a:rPr>
              <a:t>de</a:t>
            </a:r>
            <a:r>
              <a:rPr sz="2000" spc="-311" dirty="0">
                <a:latin typeface="Arial"/>
                <a:cs typeface="Arial"/>
              </a:rPr>
              <a:t> </a:t>
            </a:r>
            <a:r>
              <a:rPr sz="2000" spc="-52" dirty="0">
                <a:latin typeface="Arial"/>
                <a:cs typeface="Arial"/>
              </a:rPr>
              <a:t>la</a:t>
            </a:r>
            <a:r>
              <a:rPr lang="fr-FR" sz="2000" spc="-52" dirty="0">
                <a:latin typeface="Arial"/>
                <a:cs typeface="Arial"/>
              </a:rPr>
              <a:t> </a:t>
            </a:r>
            <a:r>
              <a:rPr sz="2000" spc="-52" dirty="0">
                <a:latin typeface="Arial"/>
                <a:cs typeface="Arial"/>
              </a:rPr>
              <a:t>boucle, </a:t>
            </a:r>
            <a:r>
              <a:rPr sz="2000" spc="11" dirty="0">
                <a:latin typeface="Arial"/>
                <a:cs typeface="Arial"/>
              </a:rPr>
              <a:t>il </a:t>
            </a:r>
            <a:r>
              <a:rPr sz="2000" spc="-64" dirty="0">
                <a:latin typeface="Arial"/>
                <a:cs typeface="Arial"/>
              </a:rPr>
              <a:t>est plus </a:t>
            </a:r>
            <a:r>
              <a:rPr sz="2000" spc="-30" dirty="0">
                <a:latin typeface="Arial"/>
                <a:cs typeface="Arial"/>
              </a:rPr>
              <a:t>naturel </a:t>
            </a:r>
            <a:r>
              <a:rPr sz="2000" spc="-19" dirty="0">
                <a:latin typeface="Arial"/>
                <a:cs typeface="Arial"/>
              </a:rPr>
              <a:t>d'utiliser</a:t>
            </a:r>
            <a:r>
              <a:rPr sz="2000" spc="-296" dirty="0">
                <a:latin typeface="Arial"/>
                <a:cs typeface="Arial"/>
              </a:rPr>
              <a:t> </a:t>
            </a:r>
            <a:r>
              <a:rPr sz="2000" i="1" dirty="0">
                <a:latin typeface="Carlito"/>
                <a:cs typeface="Carlito"/>
              </a:rPr>
              <a:t>la </a:t>
            </a:r>
            <a:r>
              <a:rPr sz="2000" i="1" spc="-4" dirty="0">
                <a:latin typeface="Carlito"/>
                <a:cs typeface="Carlito"/>
              </a:rPr>
              <a:t>boucle </a:t>
            </a:r>
            <a:r>
              <a:rPr sz="2000" b="1" i="1" spc="-15" dirty="0">
                <a:solidFill>
                  <a:srgbClr val="0000A8"/>
                </a:solidFill>
                <a:latin typeface="Carlito"/>
                <a:cs typeface="Carlito"/>
              </a:rPr>
              <a:t>Pour</a:t>
            </a:r>
            <a:r>
              <a:rPr sz="2000" spc="-15" dirty="0">
                <a:latin typeface="Arial"/>
                <a:cs typeface="Arial"/>
              </a:rPr>
              <a:t>.</a:t>
            </a:r>
            <a:endParaRPr sz="2000" dirty="0">
              <a:latin typeface="Arial"/>
              <a:cs typeface="Arial"/>
            </a:endParaRPr>
          </a:p>
          <a:p>
            <a:pPr algn="just">
              <a:spcBef>
                <a:spcPts val="19"/>
              </a:spcBef>
            </a:pPr>
            <a:endParaRPr sz="2000" dirty="0">
              <a:latin typeface="Arial"/>
              <a:cs typeface="Arial"/>
            </a:endParaRPr>
          </a:p>
          <a:p>
            <a:pPr marL="266060" marR="313096" indent="-257033" algn="just">
              <a:buClr>
                <a:srgbClr val="FF0000"/>
              </a:buClr>
              <a:buSzPct val="75000"/>
              <a:buFont typeface="Wingdings"/>
              <a:buChar char=""/>
              <a:tabLst>
                <a:tab pos="266060" algn="l"/>
                <a:tab pos="266535" algn="l"/>
              </a:tabLst>
            </a:pPr>
            <a:r>
              <a:rPr sz="2000" spc="-64" dirty="0">
                <a:latin typeface="Arial"/>
                <a:cs typeface="Arial"/>
              </a:rPr>
              <a:t>S'il </a:t>
            </a:r>
            <a:r>
              <a:rPr sz="2000" spc="-37" dirty="0">
                <a:latin typeface="Arial"/>
                <a:cs typeface="Arial"/>
              </a:rPr>
              <a:t>n'est </a:t>
            </a:r>
            <a:r>
              <a:rPr sz="2000" spc="-108" dirty="0">
                <a:latin typeface="Arial"/>
                <a:cs typeface="Arial"/>
              </a:rPr>
              <a:t>pas </a:t>
            </a:r>
            <a:r>
              <a:rPr sz="2000" spc="-67" dirty="0">
                <a:latin typeface="Arial"/>
                <a:cs typeface="Arial"/>
              </a:rPr>
              <a:t>possible de </a:t>
            </a:r>
            <a:r>
              <a:rPr sz="2000" spc="-49" dirty="0">
                <a:latin typeface="Arial"/>
                <a:cs typeface="Arial"/>
              </a:rPr>
              <a:t>connaître </a:t>
            </a:r>
            <a:r>
              <a:rPr sz="2000" spc="-37" dirty="0">
                <a:latin typeface="Arial"/>
                <a:cs typeface="Arial"/>
              </a:rPr>
              <a:t>le </a:t>
            </a:r>
            <a:r>
              <a:rPr sz="2000" spc="-45" dirty="0">
                <a:latin typeface="Arial"/>
                <a:cs typeface="Arial"/>
              </a:rPr>
              <a:t>nombre </a:t>
            </a:r>
            <a:r>
              <a:rPr sz="2000" spc="-26" dirty="0">
                <a:latin typeface="Arial"/>
                <a:cs typeface="Arial"/>
              </a:rPr>
              <a:t>d'itérations </a:t>
            </a:r>
            <a:r>
              <a:rPr sz="2000" spc="-67" dirty="0">
                <a:latin typeface="Arial"/>
                <a:cs typeface="Arial"/>
              </a:rPr>
              <a:t>avant  </a:t>
            </a:r>
            <a:r>
              <a:rPr sz="2000" spc="-41" dirty="0">
                <a:latin typeface="Arial"/>
                <a:cs typeface="Arial"/>
              </a:rPr>
              <a:t>l'exécution </a:t>
            </a:r>
            <a:r>
              <a:rPr sz="2000" spc="-67" dirty="0">
                <a:latin typeface="Arial"/>
                <a:cs typeface="Arial"/>
              </a:rPr>
              <a:t>de </a:t>
            </a:r>
            <a:r>
              <a:rPr sz="2000" spc="-52" dirty="0">
                <a:latin typeface="Arial"/>
                <a:cs typeface="Arial"/>
              </a:rPr>
              <a:t>la boucle, </a:t>
            </a:r>
            <a:r>
              <a:rPr sz="2000" spc="-45" dirty="0">
                <a:latin typeface="Arial"/>
                <a:cs typeface="Arial"/>
              </a:rPr>
              <a:t>on </a:t>
            </a:r>
            <a:r>
              <a:rPr sz="2000" spc="-52" dirty="0">
                <a:latin typeface="Arial"/>
                <a:cs typeface="Arial"/>
              </a:rPr>
              <a:t>fera </a:t>
            </a:r>
            <a:r>
              <a:rPr sz="2000" spc="-56" dirty="0">
                <a:latin typeface="Arial"/>
                <a:cs typeface="Arial"/>
              </a:rPr>
              <a:t>appel </a:t>
            </a:r>
            <a:r>
              <a:rPr sz="2000" spc="-116" dirty="0">
                <a:latin typeface="Arial"/>
                <a:cs typeface="Arial"/>
              </a:rPr>
              <a:t>à </a:t>
            </a:r>
            <a:r>
              <a:rPr sz="2000" spc="-22" dirty="0">
                <a:latin typeface="Arial"/>
                <a:cs typeface="Arial"/>
              </a:rPr>
              <a:t>l'une</a:t>
            </a:r>
            <a:r>
              <a:rPr sz="2000" spc="-284" dirty="0">
                <a:latin typeface="Arial"/>
                <a:cs typeface="Arial"/>
              </a:rPr>
              <a:t> </a:t>
            </a:r>
            <a:r>
              <a:rPr sz="2000" spc="-101" dirty="0">
                <a:latin typeface="Arial"/>
                <a:cs typeface="Arial"/>
              </a:rPr>
              <a:t>des </a:t>
            </a:r>
            <a:r>
              <a:rPr sz="2000" i="1" spc="-4" dirty="0">
                <a:latin typeface="Carlito"/>
                <a:cs typeface="Carlito"/>
              </a:rPr>
              <a:t>boucles </a:t>
            </a:r>
            <a:r>
              <a:rPr sz="2000" b="1" i="1" spc="-19" dirty="0">
                <a:solidFill>
                  <a:srgbClr val="0000A8"/>
                </a:solidFill>
                <a:latin typeface="Carlito"/>
                <a:cs typeface="Carlito"/>
              </a:rPr>
              <a:t>TantQue </a:t>
            </a:r>
            <a:r>
              <a:rPr sz="2000" i="1" dirty="0">
                <a:latin typeface="Carlito"/>
                <a:cs typeface="Carlito"/>
              </a:rPr>
              <a:t>ou </a:t>
            </a:r>
            <a:r>
              <a:rPr sz="2000" i="1" dirty="0">
                <a:solidFill>
                  <a:srgbClr val="0000A8"/>
                </a:solidFill>
                <a:latin typeface="Carlito"/>
                <a:cs typeface="Carlito"/>
              </a:rPr>
              <a:t> </a:t>
            </a:r>
            <a:r>
              <a:rPr sz="2000" b="1" i="1" spc="-7" dirty="0">
                <a:solidFill>
                  <a:srgbClr val="0000A8"/>
                </a:solidFill>
                <a:latin typeface="Carlito"/>
                <a:cs typeface="Carlito"/>
              </a:rPr>
              <a:t>Répéter</a:t>
            </a:r>
            <a:r>
              <a:rPr sz="2000" b="1" i="1" spc="-37" dirty="0">
                <a:solidFill>
                  <a:srgbClr val="0000A8"/>
                </a:solidFill>
                <a:latin typeface="Carlito"/>
                <a:cs typeface="Carlito"/>
              </a:rPr>
              <a:t> </a:t>
            </a:r>
            <a:r>
              <a:rPr sz="2000" b="1" i="1" spc="-4" dirty="0">
                <a:solidFill>
                  <a:srgbClr val="0000A8"/>
                </a:solidFill>
                <a:latin typeface="Carlito"/>
                <a:cs typeface="Carlito"/>
              </a:rPr>
              <a:t>jusqu'à</a:t>
            </a:r>
            <a:r>
              <a:rPr sz="2000" i="1" spc="-4" dirty="0">
                <a:latin typeface="Carlito"/>
                <a:cs typeface="Carlito"/>
              </a:rPr>
              <a:t>.</a:t>
            </a:r>
            <a:endParaRPr sz="2000" dirty="0">
              <a:latin typeface="Carlito"/>
              <a:cs typeface="Carlito"/>
            </a:endParaRPr>
          </a:p>
          <a:p>
            <a:pPr algn="just">
              <a:spcBef>
                <a:spcPts val="7"/>
              </a:spcBef>
              <a:buClr>
                <a:srgbClr val="FF0000"/>
              </a:buClr>
              <a:buFont typeface="Wingdings"/>
              <a:buChar char=""/>
            </a:pPr>
            <a:endParaRPr sz="2000" dirty="0">
              <a:latin typeface="Carlito"/>
              <a:cs typeface="Carlito"/>
            </a:endParaRPr>
          </a:p>
          <a:p>
            <a:pPr marL="266060" indent="-257033" algn="just">
              <a:buClr>
                <a:srgbClr val="FF0000"/>
              </a:buClr>
              <a:buSzPct val="75000"/>
              <a:buFont typeface="Wingdings"/>
              <a:buChar char=""/>
              <a:tabLst>
                <a:tab pos="266060" algn="l"/>
                <a:tab pos="266535" algn="l"/>
              </a:tabLst>
            </a:pPr>
            <a:r>
              <a:rPr sz="2000" spc="-82" dirty="0">
                <a:latin typeface="Arial"/>
                <a:cs typeface="Arial"/>
              </a:rPr>
              <a:t>Pour </a:t>
            </a:r>
            <a:r>
              <a:rPr sz="2000" spc="-37" dirty="0">
                <a:latin typeface="Arial"/>
                <a:cs typeface="Arial"/>
              </a:rPr>
              <a:t>le </a:t>
            </a:r>
            <a:r>
              <a:rPr sz="2000" spc="-60" dirty="0">
                <a:latin typeface="Arial"/>
                <a:cs typeface="Arial"/>
              </a:rPr>
              <a:t>choix </a:t>
            </a:r>
            <a:r>
              <a:rPr sz="2000" spc="-30" dirty="0">
                <a:latin typeface="Arial"/>
                <a:cs typeface="Arial"/>
              </a:rPr>
              <a:t>entre </a:t>
            </a:r>
            <a:r>
              <a:rPr sz="2000" b="1" i="1" spc="-19" dirty="0">
                <a:solidFill>
                  <a:srgbClr val="0000A8"/>
                </a:solidFill>
                <a:latin typeface="Carlito"/>
                <a:cs typeface="Carlito"/>
              </a:rPr>
              <a:t>TantQue </a:t>
            </a:r>
            <a:r>
              <a:rPr sz="2000" spc="-7" dirty="0">
                <a:latin typeface="Arial"/>
                <a:cs typeface="Arial"/>
              </a:rPr>
              <a:t>et </a:t>
            </a:r>
            <a:r>
              <a:rPr sz="2000" b="1" i="1" spc="-4" dirty="0">
                <a:solidFill>
                  <a:srgbClr val="0000A8"/>
                </a:solidFill>
                <a:latin typeface="Carlito"/>
                <a:cs typeface="Carlito"/>
              </a:rPr>
              <a:t>jusqu'à</a:t>
            </a:r>
            <a:r>
              <a:rPr sz="2000" b="1" i="1" spc="75" dirty="0">
                <a:solidFill>
                  <a:srgbClr val="0000A8"/>
                </a:solidFill>
                <a:latin typeface="Carlito"/>
                <a:cs typeface="Carlito"/>
              </a:rPr>
              <a:t> </a:t>
            </a:r>
            <a:r>
              <a:rPr sz="2000" i="1" dirty="0">
                <a:latin typeface="Carlito"/>
                <a:cs typeface="Carlito"/>
              </a:rPr>
              <a:t>:</a:t>
            </a:r>
            <a:endParaRPr sz="2000" dirty="0">
              <a:latin typeface="Carlito"/>
              <a:cs typeface="Carlito"/>
            </a:endParaRPr>
          </a:p>
          <a:p>
            <a:pPr algn="just">
              <a:spcBef>
                <a:spcPts val="26"/>
              </a:spcBef>
              <a:buClr>
                <a:srgbClr val="FF0000"/>
              </a:buClr>
              <a:buFont typeface="Wingdings"/>
              <a:buChar char=""/>
            </a:pPr>
            <a:endParaRPr sz="2000" dirty="0">
              <a:latin typeface="Carlito"/>
              <a:cs typeface="Carlito"/>
            </a:endParaRPr>
          </a:p>
          <a:p>
            <a:pPr marL="565852" marR="3801" lvl="1" indent="-214748" algn="just">
              <a:spcBef>
                <a:spcPts val="4"/>
              </a:spcBef>
              <a:buClr>
                <a:srgbClr val="0000B4"/>
              </a:buClr>
              <a:buFont typeface="Wingdings"/>
              <a:buChar char=""/>
              <a:tabLst>
                <a:tab pos="565852" algn="l"/>
                <a:tab pos="566328" algn="l"/>
              </a:tabLst>
            </a:pPr>
            <a:r>
              <a:rPr sz="2000" spc="-138" dirty="0">
                <a:latin typeface="Arial"/>
                <a:cs typeface="Arial"/>
              </a:rPr>
              <a:t>Si </a:t>
            </a:r>
            <a:r>
              <a:rPr sz="2000" spc="-45" dirty="0">
                <a:latin typeface="Arial"/>
                <a:cs typeface="Arial"/>
              </a:rPr>
              <a:t>on </a:t>
            </a:r>
            <a:r>
              <a:rPr sz="2000" spc="-4" dirty="0">
                <a:latin typeface="Arial"/>
                <a:cs typeface="Arial"/>
              </a:rPr>
              <a:t>doit </a:t>
            </a:r>
            <a:r>
              <a:rPr sz="2000" spc="-34" dirty="0">
                <a:latin typeface="Arial"/>
                <a:cs typeface="Arial"/>
              </a:rPr>
              <a:t>tester </a:t>
            </a:r>
            <a:r>
              <a:rPr sz="2000" spc="-52" dirty="0">
                <a:latin typeface="Arial"/>
                <a:cs typeface="Arial"/>
              </a:rPr>
              <a:t>la </a:t>
            </a:r>
            <a:r>
              <a:rPr sz="2000" spc="-30" dirty="0">
                <a:latin typeface="Arial"/>
                <a:cs typeface="Arial"/>
              </a:rPr>
              <a:t>condition </a:t>
            </a:r>
            <a:r>
              <a:rPr sz="2000" spc="-64" dirty="0">
                <a:latin typeface="Arial"/>
                <a:cs typeface="Arial"/>
              </a:rPr>
              <a:t>de </a:t>
            </a:r>
            <a:r>
              <a:rPr sz="2000" spc="-34" dirty="0">
                <a:latin typeface="Arial"/>
                <a:cs typeface="Arial"/>
              </a:rPr>
              <a:t>contrôle </a:t>
            </a:r>
            <a:r>
              <a:rPr sz="2000" spc="-56" dirty="0">
                <a:latin typeface="Arial"/>
                <a:cs typeface="Arial"/>
              </a:rPr>
              <a:t>avant </a:t>
            </a:r>
            <a:r>
              <a:rPr sz="2000" spc="-64" dirty="0">
                <a:latin typeface="Arial"/>
                <a:cs typeface="Arial"/>
              </a:rPr>
              <a:t>de commencer </a:t>
            </a:r>
            <a:r>
              <a:rPr sz="2000" spc="-75" dirty="0">
                <a:latin typeface="Arial"/>
                <a:cs typeface="Arial"/>
              </a:rPr>
              <a:t>les </a:t>
            </a:r>
            <a:r>
              <a:rPr sz="2000" spc="-37" dirty="0">
                <a:latin typeface="Arial"/>
                <a:cs typeface="Arial"/>
              </a:rPr>
              <a:t>instructions  </a:t>
            </a:r>
            <a:r>
              <a:rPr sz="2000" spc="-64" dirty="0">
                <a:latin typeface="Arial"/>
                <a:cs typeface="Arial"/>
              </a:rPr>
              <a:t>de </a:t>
            </a:r>
            <a:r>
              <a:rPr sz="2000" spc="-49" dirty="0">
                <a:latin typeface="Arial"/>
                <a:cs typeface="Arial"/>
              </a:rPr>
              <a:t>la </a:t>
            </a:r>
            <a:r>
              <a:rPr sz="2000" spc="-52" dirty="0">
                <a:latin typeface="Arial"/>
                <a:cs typeface="Arial"/>
              </a:rPr>
              <a:t>boucle, </a:t>
            </a:r>
            <a:r>
              <a:rPr sz="2000" spc="-45" dirty="0">
                <a:latin typeface="Arial"/>
                <a:cs typeface="Arial"/>
              </a:rPr>
              <a:t>on </a:t>
            </a:r>
            <a:r>
              <a:rPr sz="2000" spc="-34" dirty="0">
                <a:latin typeface="Arial"/>
                <a:cs typeface="Arial"/>
              </a:rPr>
              <a:t>utilisera</a:t>
            </a:r>
            <a:r>
              <a:rPr sz="2000" spc="202" dirty="0">
                <a:latin typeface="Arial"/>
                <a:cs typeface="Arial"/>
              </a:rPr>
              <a:t> </a:t>
            </a:r>
            <a:r>
              <a:rPr sz="2000" b="1" i="1" spc="-19" dirty="0">
                <a:solidFill>
                  <a:srgbClr val="0000A8"/>
                </a:solidFill>
                <a:latin typeface="Carlito"/>
                <a:cs typeface="Carlito"/>
              </a:rPr>
              <a:t>TantQue</a:t>
            </a:r>
            <a:r>
              <a:rPr sz="2000" i="1" spc="-19" dirty="0">
                <a:latin typeface="Carlito"/>
                <a:cs typeface="Carlito"/>
              </a:rPr>
              <a:t>.</a:t>
            </a:r>
            <a:endParaRPr sz="2000" dirty="0">
              <a:latin typeface="Carlito"/>
              <a:cs typeface="Carlito"/>
            </a:endParaRPr>
          </a:p>
          <a:p>
            <a:pPr lvl="1" algn="just">
              <a:spcBef>
                <a:spcPts val="22"/>
              </a:spcBef>
              <a:buClr>
                <a:srgbClr val="0000B4"/>
              </a:buClr>
              <a:buFont typeface="Wingdings"/>
              <a:buChar char=""/>
            </a:pPr>
            <a:endParaRPr sz="2000" dirty="0">
              <a:latin typeface="Carlito"/>
              <a:cs typeface="Carlito"/>
            </a:endParaRPr>
          </a:p>
          <a:p>
            <a:pPr marL="565852" marR="47036" lvl="1" indent="-214748" algn="just">
              <a:buClr>
                <a:srgbClr val="0000B4"/>
              </a:buClr>
              <a:buFont typeface="Wingdings"/>
              <a:buChar char=""/>
              <a:tabLst>
                <a:tab pos="565852" algn="l"/>
                <a:tab pos="566328" algn="l"/>
              </a:tabLst>
            </a:pPr>
            <a:r>
              <a:rPr sz="2000" spc="-138" dirty="0">
                <a:latin typeface="Arial"/>
                <a:cs typeface="Arial"/>
              </a:rPr>
              <a:t>Si </a:t>
            </a:r>
            <a:r>
              <a:rPr sz="2000" spc="-52" dirty="0">
                <a:latin typeface="Arial"/>
                <a:cs typeface="Arial"/>
              </a:rPr>
              <a:t>la </a:t>
            </a:r>
            <a:r>
              <a:rPr sz="2000" spc="-49" dirty="0">
                <a:latin typeface="Arial"/>
                <a:cs typeface="Arial"/>
              </a:rPr>
              <a:t>valeur </a:t>
            </a:r>
            <a:r>
              <a:rPr sz="2000" spc="-64" dirty="0">
                <a:latin typeface="Arial"/>
                <a:cs typeface="Arial"/>
              </a:rPr>
              <a:t>de </a:t>
            </a:r>
            <a:r>
              <a:rPr sz="2000" spc="-52" dirty="0">
                <a:latin typeface="Arial"/>
                <a:cs typeface="Arial"/>
              </a:rPr>
              <a:t>la </a:t>
            </a:r>
            <a:r>
              <a:rPr sz="2000" spc="-30" dirty="0">
                <a:latin typeface="Arial"/>
                <a:cs typeface="Arial"/>
              </a:rPr>
              <a:t>condition </a:t>
            </a:r>
            <a:r>
              <a:rPr sz="2000" spc="-64" dirty="0">
                <a:latin typeface="Arial"/>
                <a:cs typeface="Arial"/>
              </a:rPr>
              <a:t>de </a:t>
            </a:r>
            <a:r>
              <a:rPr sz="2000" spc="-34" dirty="0">
                <a:latin typeface="Arial"/>
                <a:cs typeface="Arial"/>
              </a:rPr>
              <a:t>contrôle </a:t>
            </a:r>
            <a:r>
              <a:rPr sz="2000" spc="-56" dirty="0">
                <a:latin typeface="Arial"/>
                <a:cs typeface="Arial"/>
              </a:rPr>
              <a:t>dépend </a:t>
            </a:r>
            <a:r>
              <a:rPr sz="2000" spc="-37" dirty="0">
                <a:latin typeface="Arial"/>
                <a:cs typeface="Arial"/>
              </a:rPr>
              <a:t>d'une </a:t>
            </a:r>
            <a:r>
              <a:rPr sz="2000" spc="-41" dirty="0">
                <a:latin typeface="Arial"/>
                <a:cs typeface="Arial"/>
              </a:rPr>
              <a:t>première </a:t>
            </a:r>
            <a:r>
              <a:rPr sz="2000" spc="-52" dirty="0">
                <a:latin typeface="Arial"/>
                <a:cs typeface="Arial"/>
              </a:rPr>
              <a:t>exécution </a:t>
            </a:r>
            <a:r>
              <a:rPr sz="2000" spc="-94" dirty="0">
                <a:latin typeface="Arial"/>
                <a:cs typeface="Arial"/>
              </a:rPr>
              <a:t>des  </a:t>
            </a:r>
            <a:r>
              <a:rPr sz="2000" spc="-37" dirty="0">
                <a:latin typeface="Arial"/>
                <a:cs typeface="Arial"/>
              </a:rPr>
              <a:t>instructions </a:t>
            </a:r>
            <a:r>
              <a:rPr sz="2000" spc="-64" dirty="0">
                <a:latin typeface="Arial"/>
                <a:cs typeface="Arial"/>
              </a:rPr>
              <a:t>de </a:t>
            </a:r>
            <a:r>
              <a:rPr sz="2000" spc="-52" dirty="0">
                <a:latin typeface="Arial"/>
                <a:cs typeface="Arial"/>
              </a:rPr>
              <a:t>la boucle, </a:t>
            </a:r>
            <a:r>
              <a:rPr sz="2000" spc="-45" dirty="0">
                <a:latin typeface="Arial"/>
                <a:cs typeface="Arial"/>
              </a:rPr>
              <a:t>on </a:t>
            </a:r>
            <a:r>
              <a:rPr sz="2000" spc="-34" dirty="0">
                <a:latin typeface="Arial"/>
                <a:cs typeface="Arial"/>
              </a:rPr>
              <a:t>utilisera </a:t>
            </a:r>
            <a:r>
              <a:rPr sz="2000" b="1" i="1" spc="-7" dirty="0">
                <a:solidFill>
                  <a:srgbClr val="0000A8"/>
                </a:solidFill>
                <a:latin typeface="Carlito"/>
                <a:cs typeface="Carlito"/>
              </a:rPr>
              <a:t>Répéter</a:t>
            </a:r>
            <a:r>
              <a:rPr sz="2000" b="1" i="1" spc="-67" dirty="0">
                <a:solidFill>
                  <a:srgbClr val="0000A8"/>
                </a:solidFill>
                <a:latin typeface="Carlito"/>
                <a:cs typeface="Carlito"/>
              </a:rPr>
              <a:t> </a:t>
            </a:r>
            <a:r>
              <a:rPr sz="2000" b="1" i="1" spc="-11" dirty="0">
                <a:solidFill>
                  <a:srgbClr val="0000A8"/>
                </a:solidFill>
                <a:latin typeface="Carlito"/>
                <a:cs typeface="Carlito"/>
              </a:rPr>
              <a:t>jusqu'à</a:t>
            </a:r>
            <a:r>
              <a:rPr sz="2000" spc="-11" dirty="0">
                <a:latin typeface="Arial"/>
                <a:cs typeface="Arial"/>
              </a:rPr>
              <a:t>.</a:t>
            </a:r>
            <a:endParaRPr sz="2000" dirty="0">
              <a:latin typeface="Arial"/>
              <a:cs typeface="Arial"/>
            </a:endParaRPr>
          </a:p>
        </p:txBody>
      </p:sp>
      <p:sp>
        <p:nvSpPr>
          <p:cNvPr id="3" name="object 3"/>
          <p:cNvSpPr txBox="1">
            <a:spLocks noGrp="1"/>
          </p:cNvSpPr>
          <p:nvPr>
            <p:ph type="title"/>
          </p:nvPr>
        </p:nvSpPr>
        <p:spPr>
          <a:xfrm>
            <a:off x="-180528" y="136026"/>
            <a:ext cx="9144000" cy="412654"/>
          </a:xfrm>
          <a:prstGeom prst="rect">
            <a:avLst/>
          </a:prstGeom>
          <a:noFill/>
        </p:spPr>
        <p:txBody>
          <a:bodyPr vert="horz" wrap="square" lIns="0" tIns="9502" rIns="0" bIns="0" rtlCol="0">
            <a:spAutoFit/>
          </a:bodyPr>
          <a:lstStyle/>
          <a:p>
            <a:pPr marL="9502">
              <a:spcBef>
                <a:spcPts val="75"/>
              </a:spcBef>
            </a:pPr>
            <a:r>
              <a:rPr dirty="0"/>
              <a:t>Choix </a:t>
            </a:r>
            <a:r>
              <a:rPr spc="-4" dirty="0"/>
              <a:t>d'un </a:t>
            </a:r>
            <a:r>
              <a:rPr dirty="0"/>
              <a:t>type de</a:t>
            </a:r>
            <a:r>
              <a:rPr spc="-85" dirty="0"/>
              <a:t> </a:t>
            </a:r>
            <a:r>
              <a:rPr spc="-4" dirty="0"/>
              <a:t>boucle(1)</a:t>
            </a:r>
          </a:p>
        </p:txBody>
      </p:sp>
      <p:sp>
        <p:nvSpPr>
          <p:cNvPr id="4" name="Slide Number Placeholder 3">
            <a:extLst>
              <a:ext uri="{FF2B5EF4-FFF2-40B4-BE49-F238E27FC236}">
                <a16:creationId xmlns:a16="http://schemas.microsoft.com/office/drawing/2014/main" id="{68392DE5-ABEE-4465-9AE3-E26ABDE3AE0C}"/>
              </a:ext>
            </a:extLst>
          </p:cNvPr>
          <p:cNvSpPr>
            <a:spLocks noGrp="1"/>
          </p:cNvSpPr>
          <p:nvPr>
            <p:ph type="sldNum" sz="quarter" idx="12"/>
          </p:nvPr>
        </p:nvSpPr>
        <p:spPr/>
        <p:txBody>
          <a:bodyPr/>
          <a:lstStyle/>
          <a:p>
            <a:fld id="{5744759D-0EFF-4FB2-9CCE-04E00944F0FE}" type="slidenum">
              <a:rPr lang="en-US" smtClean="0"/>
              <a:pPr/>
              <a:t>122</a:t>
            </a:fld>
            <a:endParaRPr lang="en-US"/>
          </a:p>
        </p:txBody>
      </p:sp>
    </p:spTree>
    <p:extLst>
      <p:ext uri="{BB962C8B-B14F-4D97-AF65-F5344CB8AC3E}">
        <p14:creationId xmlns:p14="http://schemas.microsoft.com/office/powerpoint/2010/main" val="41414785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80528" y="135547"/>
            <a:ext cx="9143999" cy="413133"/>
          </a:xfrm>
          <a:prstGeom prst="rect">
            <a:avLst/>
          </a:prstGeom>
          <a:noFill/>
        </p:spPr>
        <p:txBody>
          <a:bodyPr vert="horz" wrap="square" lIns="0" tIns="9977" rIns="0" bIns="0" rtlCol="0">
            <a:spAutoFit/>
          </a:bodyPr>
          <a:lstStyle/>
          <a:p>
            <a:pPr marL="9502">
              <a:spcBef>
                <a:spcPts val="79"/>
              </a:spcBef>
            </a:pPr>
            <a:r>
              <a:rPr dirty="0"/>
              <a:t>Choix d'un type de</a:t>
            </a:r>
            <a:r>
              <a:rPr spc="-105" dirty="0"/>
              <a:t> </a:t>
            </a:r>
            <a:r>
              <a:rPr spc="-4" dirty="0"/>
              <a:t>boucle(2)</a:t>
            </a:r>
          </a:p>
        </p:txBody>
      </p:sp>
      <p:sp>
        <p:nvSpPr>
          <p:cNvPr id="2" name="object 2"/>
          <p:cNvSpPr txBox="1">
            <a:spLocks noGrp="1"/>
          </p:cNvSpPr>
          <p:nvPr>
            <p:ph idx="1"/>
          </p:nvPr>
        </p:nvSpPr>
        <p:spPr>
          <a:xfrm>
            <a:off x="1552128" y="1233746"/>
            <a:ext cx="5612160" cy="4571518"/>
          </a:xfrm>
          <a:prstGeom prst="rect">
            <a:avLst/>
          </a:prstGeom>
          <a:solidFill>
            <a:schemeClr val="accent3">
              <a:lumMod val="20000"/>
              <a:lumOff val="80000"/>
            </a:schemeClr>
          </a:solidFill>
        </p:spPr>
        <p:txBody>
          <a:bodyPr vert="horz" wrap="square" lIns="0" tIns="9027" rIns="0" bIns="0" rtlCol="0">
            <a:spAutoFit/>
          </a:bodyPr>
          <a:lstStyle/>
          <a:p>
            <a:pPr marL="9027" marR="570604" indent="0">
              <a:lnSpc>
                <a:spcPct val="150000"/>
              </a:lnSpc>
              <a:spcBef>
                <a:spcPts val="0"/>
              </a:spcBef>
              <a:buNone/>
              <a:tabLst>
                <a:tab pos="1579731" algn="l"/>
              </a:tabLst>
            </a:pPr>
            <a:r>
              <a:rPr sz="2000" b="1" spc="-4" dirty="0">
                <a:solidFill>
                  <a:srgbClr val="0000FF"/>
                </a:solidFill>
                <a:latin typeface="Gill Sans MT" panose="020B0502020104020203" pitchFamily="34" charset="0"/>
                <a:cs typeface="Arial"/>
              </a:rPr>
              <a:t>Si </a:t>
            </a:r>
            <a:r>
              <a:rPr sz="2000" spc="-4" dirty="0">
                <a:latin typeface="Gill Sans MT" panose="020B0502020104020203" pitchFamily="34" charset="0"/>
              </a:rPr>
              <a:t>nombre d'itérations connu </a:t>
            </a:r>
            <a:r>
              <a:rPr sz="2000" b="1" spc="-4" dirty="0" err="1">
                <a:solidFill>
                  <a:srgbClr val="0000FF"/>
                </a:solidFill>
                <a:latin typeface="Gill Sans MT" panose="020B0502020104020203" pitchFamily="34" charset="0"/>
                <a:cs typeface="Arial"/>
              </a:rPr>
              <a:t>Alors</a:t>
            </a:r>
            <a:r>
              <a:rPr sz="2000" b="1" spc="-4" dirty="0">
                <a:solidFill>
                  <a:srgbClr val="0000FF"/>
                </a:solidFill>
                <a:latin typeface="Gill Sans MT" panose="020B0502020104020203" pitchFamily="34" charset="0"/>
                <a:cs typeface="Arial"/>
              </a:rPr>
              <a:t>  </a:t>
            </a:r>
            <a:endParaRPr lang="fr-FR" sz="2000" b="1" spc="-4" dirty="0">
              <a:solidFill>
                <a:srgbClr val="0000FF"/>
              </a:solidFill>
              <a:latin typeface="Gill Sans MT" panose="020B0502020104020203" pitchFamily="34" charset="0"/>
              <a:cs typeface="Arial"/>
            </a:endParaRPr>
          </a:p>
          <a:p>
            <a:pPr marL="9027" marR="570604" indent="0">
              <a:lnSpc>
                <a:spcPct val="150000"/>
              </a:lnSpc>
              <a:spcBef>
                <a:spcPts val="0"/>
              </a:spcBef>
              <a:buNone/>
              <a:tabLst>
                <a:tab pos="1579731" algn="l"/>
              </a:tabLst>
            </a:pPr>
            <a:r>
              <a:rPr lang="fr-FR" sz="2000" b="1" spc="-4" dirty="0">
                <a:solidFill>
                  <a:srgbClr val="000000"/>
                </a:solidFill>
                <a:latin typeface="Gill Sans MT" panose="020B0502020104020203" pitchFamily="34" charset="0"/>
                <a:cs typeface="Arial"/>
              </a:rPr>
              <a:t>       </a:t>
            </a:r>
            <a:r>
              <a:rPr sz="2000" b="1" spc="-4" dirty="0">
                <a:solidFill>
                  <a:srgbClr val="000000"/>
                </a:solidFill>
                <a:latin typeface="Gill Sans MT" panose="020B0502020104020203" pitchFamily="34" charset="0"/>
                <a:cs typeface="Arial"/>
              </a:rPr>
              <a:t>Boucle	</a:t>
            </a:r>
            <a:r>
              <a:rPr sz="2000" b="1" spc="-4" dirty="0">
                <a:latin typeface="Gill Sans MT" panose="020B0502020104020203" pitchFamily="34" charset="0"/>
                <a:cs typeface="Arial"/>
              </a:rPr>
              <a:t>Pour</a:t>
            </a:r>
          </a:p>
          <a:p>
            <a:pPr marL="0" indent="0">
              <a:lnSpc>
                <a:spcPct val="150000"/>
              </a:lnSpc>
              <a:spcBef>
                <a:spcPts val="0"/>
              </a:spcBef>
              <a:buNone/>
            </a:pPr>
            <a:r>
              <a:rPr sz="2000" b="1" dirty="0" err="1">
                <a:solidFill>
                  <a:srgbClr val="0000FF"/>
                </a:solidFill>
                <a:latin typeface="Gill Sans MT" panose="020B0502020104020203" pitchFamily="34" charset="0"/>
                <a:cs typeface="Arial"/>
              </a:rPr>
              <a:t>Sinon</a:t>
            </a:r>
            <a:endParaRPr lang="fr-FR" sz="2000" b="1" dirty="0">
              <a:solidFill>
                <a:srgbClr val="0000FF"/>
              </a:solidFill>
              <a:latin typeface="Gill Sans MT" panose="020B0502020104020203" pitchFamily="34" charset="0"/>
              <a:cs typeface="Arial"/>
            </a:endParaRPr>
          </a:p>
          <a:p>
            <a:pPr marL="0" indent="0">
              <a:lnSpc>
                <a:spcPct val="150000"/>
              </a:lnSpc>
              <a:spcBef>
                <a:spcPts val="0"/>
              </a:spcBef>
              <a:buNone/>
            </a:pPr>
            <a:r>
              <a:rPr lang="fr-FR" sz="2000" b="1" spc="-4" dirty="0">
                <a:solidFill>
                  <a:srgbClr val="0000FF"/>
                </a:solidFill>
                <a:latin typeface="Gill Sans MT" panose="020B0502020104020203" pitchFamily="34" charset="0"/>
                <a:cs typeface="Arial"/>
              </a:rPr>
              <a:t>      </a:t>
            </a:r>
            <a:r>
              <a:rPr sz="2000" b="1" spc="-4" dirty="0">
                <a:solidFill>
                  <a:srgbClr val="0000FF"/>
                </a:solidFill>
                <a:latin typeface="Gill Sans MT" panose="020B0502020104020203" pitchFamily="34" charset="0"/>
                <a:cs typeface="Arial"/>
              </a:rPr>
              <a:t>Si </a:t>
            </a:r>
            <a:r>
              <a:rPr sz="2000" spc="-4" dirty="0">
                <a:latin typeface="Gill Sans MT" panose="020B0502020104020203" pitchFamily="34" charset="0"/>
              </a:rPr>
              <a:t>itération exécutée </a:t>
            </a:r>
            <a:r>
              <a:rPr sz="2000" dirty="0">
                <a:latin typeface="Gill Sans MT" panose="020B0502020104020203" pitchFamily="34" charset="0"/>
              </a:rPr>
              <a:t>au moins une </a:t>
            </a:r>
            <a:r>
              <a:rPr sz="2000" dirty="0" err="1">
                <a:latin typeface="Gill Sans MT" panose="020B0502020104020203" pitchFamily="34" charset="0"/>
              </a:rPr>
              <a:t>fois</a:t>
            </a:r>
            <a:r>
              <a:rPr sz="2000" spc="-90" dirty="0">
                <a:latin typeface="Gill Sans MT" panose="020B0502020104020203" pitchFamily="34" charset="0"/>
              </a:rPr>
              <a:t> </a:t>
            </a:r>
            <a:r>
              <a:rPr lang="fr-FR" sz="2000" spc="-90" dirty="0">
                <a:latin typeface="Gill Sans MT" panose="020B0502020104020203" pitchFamily="34" charset="0"/>
              </a:rPr>
              <a:t>  </a:t>
            </a:r>
          </a:p>
          <a:p>
            <a:pPr marL="0" indent="0">
              <a:lnSpc>
                <a:spcPct val="150000"/>
              </a:lnSpc>
              <a:spcBef>
                <a:spcPts val="0"/>
              </a:spcBef>
              <a:buNone/>
            </a:pPr>
            <a:r>
              <a:rPr lang="fr-FR" sz="2000" b="1" spc="-90" dirty="0">
                <a:solidFill>
                  <a:srgbClr val="0000FF"/>
                </a:solidFill>
                <a:latin typeface="Gill Sans MT" panose="020B0502020104020203" pitchFamily="34" charset="0"/>
                <a:cs typeface="Arial"/>
              </a:rPr>
              <a:t>       </a:t>
            </a:r>
            <a:r>
              <a:rPr sz="2000" b="1" dirty="0" err="1">
                <a:solidFill>
                  <a:srgbClr val="0000FF"/>
                </a:solidFill>
                <a:latin typeface="Gill Sans MT" panose="020B0502020104020203" pitchFamily="34" charset="0"/>
                <a:cs typeface="Arial"/>
              </a:rPr>
              <a:t>Alors</a:t>
            </a:r>
            <a:r>
              <a:rPr lang="fr-FR" sz="2000" dirty="0">
                <a:latin typeface="Gill Sans MT" panose="020B0502020104020203" pitchFamily="34" charset="0"/>
                <a:cs typeface="Arial"/>
              </a:rPr>
              <a:t> </a:t>
            </a:r>
          </a:p>
          <a:p>
            <a:pPr marL="34974" indent="0">
              <a:lnSpc>
                <a:spcPct val="150000"/>
              </a:lnSpc>
              <a:spcBef>
                <a:spcPts val="0"/>
              </a:spcBef>
              <a:buNone/>
            </a:pPr>
            <a:r>
              <a:rPr lang="fr-FR" sz="2000" b="1" dirty="0">
                <a:solidFill>
                  <a:srgbClr val="000000"/>
                </a:solidFill>
                <a:latin typeface="Gill Sans MT" panose="020B0502020104020203" pitchFamily="34" charset="0"/>
                <a:cs typeface="Arial"/>
              </a:rPr>
              <a:t>             </a:t>
            </a:r>
            <a:r>
              <a:rPr sz="2000" b="1" dirty="0">
                <a:solidFill>
                  <a:srgbClr val="000000"/>
                </a:solidFill>
                <a:latin typeface="Gill Sans MT" panose="020B0502020104020203" pitchFamily="34" charset="0"/>
                <a:cs typeface="Arial"/>
              </a:rPr>
              <a:t>Boucle</a:t>
            </a:r>
            <a:r>
              <a:rPr sz="2000" b="1" spc="-19" dirty="0">
                <a:solidFill>
                  <a:srgbClr val="000000"/>
                </a:solidFill>
                <a:latin typeface="Gill Sans MT" panose="020B0502020104020203" pitchFamily="34" charset="0"/>
                <a:cs typeface="Arial"/>
              </a:rPr>
              <a:t> </a:t>
            </a:r>
            <a:r>
              <a:rPr sz="2000" b="1" spc="-4" dirty="0">
                <a:latin typeface="Gill Sans MT" panose="020B0502020104020203" pitchFamily="34" charset="0"/>
                <a:cs typeface="Arial"/>
              </a:rPr>
              <a:t>R</a:t>
            </a:r>
            <a:r>
              <a:rPr sz="2000" b="1" dirty="0">
                <a:latin typeface="Gill Sans MT" panose="020B0502020104020203" pitchFamily="34" charset="0"/>
                <a:cs typeface="Arial"/>
              </a:rPr>
              <a:t>épét</a:t>
            </a:r>
            <a:r>
              <a:rPr sz="2000" b="1" spc="4" dirty="0">
                <a:latin typeface="Gill Sans MT" panose="020B0502020104020203" pitchFamily="34" charset="0"/>
                <a:cs typeface="Arial"/>
              </a:rPr>
              <a:t>e</a:t>
            </a:r>
            <a:r>
              <a:rPr sz="2000" b="1" dirty="0">
                <a:latin typeface="Gill Sans MT" panose="020B0502020104020203" pitchFamily="34" charset="0"/>
                <a:cs typeface="Arial"/>
              </a:rPr>
              <a:t>r	</a:t>
            </a:r>
            <a:r>
              <a:rPr sz="2000" b="1" dirty="0" err="1">
                <a:latin typeface="Gill Sans MT" panose="020B0502020104020203" pitchFamily="34" charset="0"/>
                <a:cs typeface="Arial"/>
              </a:rPr>
              <a:t>jusqu</a:t>
            </a:r>
            <a:r>
              <a:rPr sz="2000" b="1" spc="-7" dirty="0" err="1">
                <a:latin typeface="Gill Sans MT" panose="020B0502020104020203" pitchFamily="34" charset="0"/>
                <a:cs typeface="Arial"/>
              </a:rPr>
              <a:t>’</a:t>
            </a:r>
            <a:r>
              <a:rPr sz="2000" b="1" dirty="0" err="1">
                <a:latin typeface="Gill Sans MT" panose="020B0502020104020203" pitchFamily="34" charset="0"/>
                <a:cs typeface="Arial"/>
              </a:rPr>
              <a:t>à</a:t>
            </a:r>
            <a:r>
              <a:rPr sz="2000" b="1" dirty="0">
                <a:latin typeface="Gill Sans MT" panose="020B0502020104020203" pitchFamily="34" charset="0"/>
                <a:cs typeface="Arial"/>
              </a:rPr>
              <a:t>  </a:t>
            </a:r>
            <a:endParaRPr lang="fr-FR" sz="2000" b="1" dirty="0">
              <a:latin typeface="Gill Sans MT" panose="020B0502020104020203" pitchFamily="34" charset="0"/>
              <a:cs typeface="Arial"/>
            </a:endParaRPr>
          </a:p>
          <a:p>
            <a:pPr marL="34974" indent="0">
              <a:lnSpc>
                <a:spcPct val="150000"/>
              </a:lnSpc>
              <a:spcBef>
                <a:spcPts val="0"/>
              </a:spcBef>
              <a:buNone/>
            </a:pPr>
            <a:r>
              <a:rPr lang="fr-FR" sz="2000" b="1" dirty="0">
                <a:solidFill>
                  <a:srgbClr val="0000FF"/>
                </a:solidFill>
                <a:latin typeface="Gill Sans MT" panose="020B0502020104020203" pitchFamily="34" charset="0"/>
                <a:cs typeface="Arial"/>
              </a:rPr>
              <a:t>     </a:t>
            </a:r>
            <a:r>
              <a:rPr sz="2000" b="1" dirty="0" err="1">
                <a:solidFill>
                  <a:srgbClr val="0000FF"/>
                </a:solidFill>
                <a:latin typeface="Gill Sans MT" panose="020B0502020104020203" pitchFamily="34" charset="0"/>
                <a:cs typeface="Arial"/>
              </a:rPr>
              <a:t>Sinon</a:t>
            </a:r>
            <a:endParaRPr lang="fr-FR" sz="2000" b="1" dirty="0">
              <a:solidFill>
                <a:srgbClr val="0000FF"/>
              </a:solidFill>
              <a:latin typeface="Gill Sans MT" panose="020B0502020104020203" pitchFamily="34" charset="0"/>
              <a:cs typeface="Arial"/>
            </a:endParaRPr>
          </a:p>
          <a:p>
            <a:pPr marL="34974" indent="0">
              <a:lnSpc>
                <a:spcPct val="150000"/>
              </a:lnSpc>
              <a:spcBef>
                <a:spcPts val="0"/>
              </a:spcBef>
              <a:buNone/>
            </a:pPr>
            <a:r>
              <a:rPr lang="fr-FR" sz="2000" b="1" dirty="0">
                <a:solidFill>
                  <a:srgbClr val="000000"/>
                </a:solidFill>
                <a:latin typeface="Gill Sans MT" panose="020B0502020104020203" pitchFamily="34" charset="0"/>
                <a:cs typeface="Arial"/>
              </a:rPr>
              <a:t>             Boucle</a:t>
            </a:r>
            <a:r>
              <a:rPr lang="fr-FR" sz="2000" b="1" spc="-19" dirty="0">
                <a:solidFill>
                  <a:srgbClr val="000000"/>
                </a:solidFill>
                <a:latin typeface="Gill Sans MT" panose="020B0502020104020203" pitchFamily="34" charset="0"/>
                <a:cs typeface="Arial"/>
              </a:rPr>
              <a:t> </a:t>
            </a:r>
            <a:r>
              <a:rPr lang="fr-FR" sz="2000" b="1" spc="-4" dirty="0">
                <a:latin typeface="Gill Sans MT" panose="020B0502020104020203" pitchFamily="34" charset="0"/>
                <a:cs typeface="Arial"/>
              </a:rPr>
              <a:t>Tant que</a:t>
            </a:r>
          </a:p>
          <a:p>
            <a:pPr marL="34974" indent="0">
              <a:lnSpc>
                <a:spcPct val="150000"/>
              </a:lnSpc>
              <a:spcBef>
                <a:spcPts val="0"/>
              </a:spcBef>
              <a:buNone/>
            </a:pPr>
            <a:r>
              <a:rPr lang="fr-FR" sz="2000" b="1" spc="-4" dirty="0">
                <a:latin typeface="Gill Sans MT" panose="020B0502020104020203" pitchFamily="34" charset="0"/>
                <a:cs typeface="Arial"/>
              </a:rPr>
              <a:t>     </a:t>
            </a:r>
            <a:r>
              <a:rPr lang="fr-FR" sz="2000" b="1" spc="-4" dirty="0" err="1">
                <a:solidFill>
                  <a:srgbClr val="0033CC"/>
                </a:solidFill>
                <a:latin typeface="Gill Sans MT" panose="020B0502020104020203" pitchFamily="34" charset="0"/>
                <a:cs typeface="Arial"/>
              </a:rPr>
              <a:t>FinSi</a:t>
            </a:r>
            <a:endParaRPr lang="fr-FR" sz="2000" b="1" spc="-4" dirty="0">
              <a:solidFill>
                <a:srgbClr val="0033CC"/>
              </a:solidFill>
              <a:latin typeface="Gill Sans MT" panose="020B0502020104020203" pitchFamily="34" charset="0"/>
              <a:cs typeface="Arial"/>
            </a:endParaRPr>
          </a:p>
          <a:p>
            <a:pPr marL="34974" indent="0">
              <a:lnSpc>
                <a:spcPct val="150000"/>
              </a:lnSpc>
              <a:spcBef>
                <a:spcPts val="0"/>
              </a:spcBef>
              <a:buNone/>
            </a:pPr>
            <a:r>
              <a:rPr lang="fr-FR" sz="2000" b="1" spc="-4" dirty="0" err="1">
                <a:solidFill>
                  <a:srgbClr val="0033CC"/>
                </a:solidFill>
                <a:latin typeface="Gill Sans MT" panose="020B0502020104020203" pitchFamily="34" charset="0"/>
                <a:cs typeface="Arial"/>
              </a:rPr>
              <a:t>FinSI</a:t>
            </a:r>
            <a:endParaRPr sz="2000" dirty="0">
              <a:solidFill>
                <a:srgbClr val="0033CC"/>
              </a:solidFill>
              <a:latin typeface="Gill Sans MT" panose="020B0502020104020203" pitchFamily="34" charset="0"/>
              <a:cs typeface="Arial"/>
            </a:endParaRPr>
          </a:p>
        </p:txBody>
      </p:sp>
      <p:sp>
        <p:nvSpPr>
          <p:cNvPr id="3" name="Slide Number Placeholder 2">
            <a:extLst>
              <a:ext uri="{FF2B5EF4-FFF2-40B4-BE49-F238E27FC236}">
                <a16:creationId xmlns:a16="http://schemas.microsoft.com/office/drawing/2014/main" id="{6D935772-E09A-4C8E-85D8-9521897387DD}"/>
              </a:ext>
            </a:extLst>
          </p:cNvPr>
          <p:cNvSpPr>
            <a:spLocks noGrp="1"/>
          </p:cNvSpPr>
          <p:nvPr>
            <p:ph type="sldNum" sz="quarter" idx="12"/>
          </p:nvPr>
        </p:nvSpPr>
        <p:spPr/>
        <p:txBody>
          <a:bodyPr/>
          <a:lstStyle/>
          <a:p>
            <a:fld id="{5744759D-0EFF-4FB2-9CCE-04E00944F0FE}" type="slidenum">
              <a:rPr lang="en-US" smtClean="0"/>
              <a:pPr/>
              <a:t>123</a:t>
            </a:fld>
            <a:endParaRPr lang="en-US"/>
          </a:p>
        </p:txBody>
      </p:sp>
    </p:spTree>
    <p:extLst>
      <p:ext uri="{BB962C8B-B14F-4D97-AF65-F5344CB8AC3E}">
        <p14:creationId xmlns:p14="http://schemas.microsoft.com/office/powerpoint/2010/main" val="37883465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01217C-7549-4EFF-BBE1-1A792E0921A0}"/>
              </a:ext>
            </a:extLst>
          </p:cNvPr>
          <p:cNvSpPr>
            <a:spLocks noGrp="1"/>
          </p:cNvSpPr>
          <p:nvPr>
            <p:ph type="sldNum" sz="quarter" idx="12"/>
          </p:nvPr>
        </p:nvSpPr>
        <p:spPr/>
        <p:txBody>
          <a:bodyPr/>
          <a:lstStyle/>
          <a:p>
            <a:fld id="{5744759D-0EFF-4FB2-9CCE-04E00944F0FE}" type="slidenum">
              <a:rPr lang="en-US" smtClean="0"/>
              <a:pPr/>
              <a:t>124</a:t>
            </a:fld>
            <a:endParaRPr lang="en-US"/>
          </a:p>
        </p:txBody>
      </p:sp>
      <p:sp>
        <p:nvSpPr>
          <p:cNvPr id="5" name="Title 1">
            <a:extLst>
              <a:ext uri="{FF2B5EF4-FFF2-40B4-BE49-F238E27FC236}">
                <a16:creationId xmlns:a16="http://schemas.microsoft.com/office/drawing/2014/main" id="{C02033B8-F775-438B-AB4D-8D5473368B5B}"/>
              </a:ext>
            </a:extLst>
          </p:cNvPr>
          <p:cNvSpPr txBox="1">
            <a:spLocks/>
          </p:cNvSpPr>
          <p:nvPr/>
        </p:nvSpPr>
        <p:spPr>
          <a:xfrm>
            <a:off x="694417" y="3222026"/>
            <a:ext cx="8229600" cy="495006"/>
          </a:xfrm>
          <a:prstGeom prst="rect">
            <a:avLst/>
          </a:prstGeom>
        </p:spPr>
        <p:txBody>
          <a:bodyPr>
            <a:no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algn="ctr" fontAlgn="auto">
              <a:spcAft>
                <a:spcPts val="0"/>
              </a:spcAft>
            </a:pPr>
            <a:r>
              <a:rPr lang="sv-SE" sz="4000" dirty="0">
                <a:solidFill>
                  <a:srgbClr val="C00000"/>
                </a:solidFill>
              </a:rPr>
              <a:t>Applications....TP 3</a:t>
            </a:r>
            <a:endParaRPr lang="fr-FR" sz="4000" dirty="0"/>
          </a:p>
        </p:txBody>
      </p:sp>
    </p:spTree>
    <p:extLst>
      <p:ext uri="{BB962C8B-B14F-4D97-AF65-F5344CB8AC3E}">
        <p14:creationId xmlns:p14="http://schemas.microsoft.com/office/powerpoint/2010/main" val="37599116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860225" y="3259287"/>
            <a:ext cx="8390429"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b="1" u="none" dirty="0">
                <a:solidFill>
                  <a:schemeClr val="tx1"/>
                </a:solidFill>
                <a:latin typeface="Gill Sans MT" panose="020B0502020104020203" pitchFamily="34" charset="77"/>
                <a:cs typeface="Arial" panose="020B0604020202020204" pitchFamily="34" charset="0"/>
              </a:rPr>
              <a:t>V. Les Différents Types de Données</a:t>
            </a:r>
          </a:p>
        </p:txBody>
      </p:sp>
      <p:sp>
        <p:nvSpPr>
          <p:cNvPr id="11" name="Rectangle 10">
            <a:extLst>
              <a:ext uri="{FF2B5EF4-FFF2-40B4-BE49-F238E27FC236}">
                <a16:creationId xmlns:a16="http://schemas.microsoft.com/office/drawing/2014/main" id="{D68C40A4-1085-CA41-8D43-B4F3DD5B1BD4}"/>
              </a:ext>
            </a:extLst>
          </p:cNvPr>
          <p:cNvSpPr/>
          <p:nvPr/>
        </p:nvSpPr>
        <p:spPr>
          <a:xfrm>
            <a:off x="1159990" y="3714454"/>
            <a:ext cx="7748858" cy="62846"/>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125</a:t>
            </a:fld>
            <a:endParaRPr lang="fr-FR" dirty="0"/>
          </a:p>
        </p:txBody>
      </p:sp>
    </p:spTree>
    <p:extLst>
      <p:ext uri="{BB962C8B-B14F-4D97-AF65-F5344CB8AC3E}">
        <p14:creationId xmlns:p14="http://schemas.microsoft.com/office/powerpoint/2010/main" val="27113775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txBox="1">
            <a:spLocks noGrp="1"/>
          </p:cNvSpPr>
          <p:nvPr>
            <p:ph type="sldNum" sz="quarter" idx="12"/>
          </p:nvPr>
        </p:nvSpPr>
        <p:spPr>
          <a:xfrm>
            <a:off x="8434264" y="6441357"/>
            <a:ext cx="457200" cy="157800"/>
          </a:xfrm>
          <a:prstGeom prst="rect">
            <a:avLst/>
          </a:prstGeom>
        </p:spPr>
        <p:txBody>
          <a:bodyPr vert="horz" wrap="square" lIns="0" tIns="0" rIns="0" bIns="0" rtlCol="0">
            <a:spAutoFit/>
          </a:bodyPr>
          <a:lstStyle/>
          <a:p>
            <a:pPr marL="9502" algn="r">
              <a:lnSpc>
                <a:spcPts val="1235"/>
              </a:lnSpc>
            </a:pPr>
            <a:r>
              <a:rPr sz="700" spc="4" dirty="0">
                <a:solidFill>
                  <a:srgbClr val="EDEBE0"/>
                </a:solidFill>
                <a:latin typeface="Wingdings"/>
                <a:cs typeface="Wingdings"/>
              </a:rPr>
              <a:t></a:t>
            </a:r>
            <a:fld id="{81D60167-4931-47E6-BA6A-407CBD079E47}" type="slidenum">
              <a:rPr spc="4" dirty="0"/>
              <a:pPr marL="9502" algn="r">
                <a:lnSpc>
                  <a:spcPts val="1235"/>
                </a:lnSpc>
              </a:pPr>
              <a:t>126</a:t>
            </a:fld>
            <a:endParaRPr sz="700" dirty="0">
              <a:latin typeface="Wingdings"/>
              <a:cs typeface="Wingdings"/>
            </a:endParaRPr>
          </a:p>
        </p:txBody>
      </p:sp>
      <p:sp>
        <p:nvSpPr>
          <p:cNvPr id="39" name="object 8">
            <a:extLst>
              <a:ext uri="{FF2B5EF4-FFF2-40B4-BE49-F238E27FC236}">
                <a16:creationId xmlns:a16="http://schemas.microsoft.com/office/drawing/2014/main" id="{47BE267E-B4FF-42EA-865E-D4F867301847}"/>
              </a:ext>
            </a:extLst>
          </p:cNvPr>
          <p:cNvSpPr txBox="1">
            <a:spLocks/>
          </p:cNvSpPr>
          <p:nvPr/>
        </p:nvSpPr>
        <p:spPr>
          <a:xfrm>
            <a:off x="-252536" y="139556"/>
            <a:ext cx="9144000" cy="412654"/>
          </a:xfrm>
          <a:prstGeom prst="rect">
            <a:avLst/>
          </a:prstGeom>
          <a:noFill/>
        </p:spPr>
        <p:txBody>
          <a:bodyPr vert="horz" wrap="square" lIns="0" tIns="9502" rIns="0" bIns="0" rtlCol="0">
            <a:sp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marL="9502" fontAlgn="auto">
              <a:spcBef>
                <a:spcPts val="75"/>
              </a:spcBef>
              <a:spcAft>
                <a:spcPts val="0"/>
              </a:spcAft>
            </a:pPr>
            <a:r>
              <a:rPr lang="fr-FR" spc="-26" dirty="0"/>
              <a:t> Les Types de Données</a:t>
            </a:r>
          </a:p>
        </p:txBody>
      </p:sp>
      <p:sp>
        <p:nvSpPr>
          <p:cNvPr id="19" name="TextBox 18">
            <a:extLst>
              <a:ext uri="{FF2B5EF4-FFF2-40B4-BE49-F238E27FC236}">
                <a16:creationId xmlns:a16="http://schemas.microsoft.com/office/drawing/2014/main" id="{80B72CEC-9402-4013-939D-396A09A7277A}"/>
              </a:ext>
            </a:extLst>
          </p:cNvPr>
          <p:cNvSpPr txBox="1"/>
          <p:nvPr/>
        </p:nvSpPr>
        <p:spPr>
          <a:xfrm>
            <a:off x="971600" y="1124744"/>
            <a:ext cx="7632848" cy="4770537"/>
          </a:xfrm>
          <a:prstGeom prst="rect">
            <a:avLst/>
          </a:prstGeom>
          <a:noFill/>
        </p:spPr>
        <p:txBody>
          <a:bodyPr wrap="square" rtlCol="0">
            <a:spAutoFit/>
          </a:bodyPr>
          <a:lstStyle/>
          <a:p>
            <a:pPr algn="just"/>
            <a:r>
              <a:rPr lang="fr-FR" sz="1600" b="0" i="0" dirty="0">
                <a:solidFill>
                  <a:srgbClr val="000000"/>
                </a:solidFill>
                <a:effectLst/>
                <a:latin typeface="Gill Sans MT" panose="020B0502020104020203" pitchFamily="34" charset="0"/>
              </a:rPr>
              <a:t>Un algorithme ou une action manipule des données pour obtenir un résultat.</a:t>
            </a:r>
          </a:p>
          <a:p>
            <a:pPr algn="just"/>
            <a:r>
              <a:rPr lang="fr-FR" sz="1600" b="0" i="0" dirty="0">
                <a:solidFill>
                  <a:srgbClr val="000000"/>
                </a:solidFill>
                <a:effectLst/>
                <a:latin typeface="Gill Sans MT" panose="020B0502020104020203" pitchFamily="34" charset="0"/>
              </a:rPr>
              <a:t>Pour cela on manipule des </a:t>
            </a:r>
            <a:r>
              <a:rPr lang="fr-FR" sz="1600" b="1" i="0" dirty="0">
                <a:solidFill>
                  <a:srgbClr val="000000"/>
                </a:solidFill>
                <a:effectLst/>
                <a:latin typeface="Gill Sans MT" panose="020B0502020104020203" pitchFamily="34" charset="0"/>
              </a:rPr>
              <a:t>objets simples</a:t>
            </a:r>
            <a:r>
              <a:rPr lang="fr-FR" sz="1600" b="0" i="0" dirty="0">
                <a:solidFill>
                  <a:srgbClr val="000000"/>
                </a:solidFill>
                <a:effectLst/>
                <a:latin typeface="Gill Sans MT" panose="020B0502020104020203" pitchFamily="34" charset="0"/>
              </a:rPr>
              <a:t> ou </a:t>
            </a:r>
            <a:r>
              <a:rPr lang="fr-FR" sz="1600" b="1" i="0" dirty="0">
                <a:solidFill>
                  <a:srgbClr val="000000"/>
                </a:solidFill>
                <a:effectLst/>
                <a:latin typeface="Gill Sans MT" panose="020B0502020104020203" pitchFamily="34" charset="0"/>
              </a:rPr>
              <a:t>structurés</a:t>
            </a:r>
            <a:r>
              <a:rPr lang="fr-FR" sz="1600" b="0" i="0" dirty="0">
                <a:solidFill>
                  <a:srgbClr val="000000"/>
                </a:solidFill>
                <a:effectLst/>
                <a:latin typeface="Gill Sans MT" panose="020B0502020104020203" pitchFamily="34" charset="0"/>
              </a:rPr>
              <a:t>.</a:t>
            </a:r>
          </a:p>
          <a:p>
            <a:pPr algn="just"/>
            <a:r>
              <a:rPr lang="fr-FR" sz="1600" b="0" i="0" dirty="0">
                <a:solidFill>
                  <a:srgbClr val="000000"/>
                </a:solidFill>
                <a:effectLst/>
                <a:latin typeface="Gill Sans MT" panose="020B0502020104020203" pitchFamily="34" charset="0"/>
              </a:rPr>
              <a:t>Un objet va être caractérisé par :</a:t>
            </a:r>
          </a:p>
          <a:p>
            <a:pPr algn="just">
              <a:buFont typeface="Arial" panose="020B0604020202020204" pitchFamily="34" charset="0"/>
              <a:buChar char="•"/>
            </a:pPr>
            <a:r>
              <a:rPr lang="fr-FR" sz="1600" b="0" i="0" dirty="0">
                <a:solidFill>
                  <a:srgbClr val="000000"/>
                </a:solidFill>
                <a:effectLst/>
                <a:latin typeface="Gill Sans MT" panose="020B0502020104020203" pitchFamily="34" charset="0"/>
              </a:rPr>
              <a:t>un </a:t>
            </a:r>
            <a:r>
              <a:rPr lang="fr-FR" sz="1600" b="1" i="0" dirty="0">
                <a:solidFill>
                  <a:srgbClr val="000000"/>
                </a:solidFill>
                <a:effectLst/>
                <a:latin typeface="Gill Sans MT" panose="020B0502020104020203" pitchFamily="34" charset="0"/>
              </a:rPr>
              <a:t>identificateur</a:t>
            </a:r>
            <a:r>
              <a:rPr lang="fr-FR" sz="1600" b="0" i="0" dirty="0">
                <a:solidFill>
                  <a:srgbClr val="000000"/>
                </a:solidFill>
                <a:effectLst/>
                <a:latin typeface="Gill Sans MT" panose="020B0502020104020203" pitchFamily="34" charset="0"/>
              </a:rPr>
              <a:t> (son nom) : pour le désigner cet identificateur doit être parlant : q=quotient; </a:t>
            </a:r>
            <a:r>
              <a:rPr lang="fr-FR" sz="1600" b="0" i="0" dirty="0" err="1">
                <a:solidFill>
                  <a:srgbClr val="000000"/>
                </a:solidFill>
                <a:effectLst/>
                <a:latin typeface="Gill Sans MT" panose="020B0502020104020203" pitchFamily="34" charset="0"/>
              </a:rPr>
              <a:t>Moy</a:t>
            </a:r>
            <a:r>
              <a:rPr lang="fr-FR" sz="1600" b="0" i="0" dirty="0">
                <a:solidFill>
                  <a:srgbClr val="000000"/>
                </a:solidFill>
                <a:effectLst/>
                <a:latin typeface="Gill Sans MT" panose="020B0502020104020203" pitchFamily="34" charset="0"/>
              </a:rPr>
              <a:t>=Moyenne; ADR=Adresse...</a:t>
            </a:r>
          </a:p>
          <a:p>
            <a:pPr algn="just">
              <a:buFont typeface="Arial" panose="020B0604020202020204" pitchFamily="34" charset="0"/>
              <a:buChar char="•"/>
            </a:pPr>
            <a:r>
              <a:rPr lang="fr-FR" sz="1600" b="0" i="0" dirty="0">
                <a:solidFill>
                  <a:srgbClr val="000000"/>
                </a:solidFill>
                <a:effectLst/>
                <a:latin typeface="Gill Sans MT" panose="020B0502020104020203" pitchFamily="34" charset="0"/>
              </a:rPr>
              <a:t>Un </a:t>
            </a:r>
            <a:r>
              <a:rPr lang="fr-FR" sz="1600" b="1" i="0" dirty="0">
                <a:solidFill>
                  <a:srgbClr val="000000"/>
                </a:solidFill>
                <a:effectLst/>
                <a:latin typeface="Gill Sans MT" panose="020B0502020104020203" pitchFamily="34" charset="0"/>
              </a:rPr>
              <a:t>type</a:t>
            </a:r>
            <a:r>
              <a:rPr lang="fr-FR" sz="1600" b="0" i="0" dirty="0">
                <a:solidFill>
                  <a:srgbClr val="000000"/>
                </a:solidFill>
                <a:effectLst/>
                <a:latin typeface="Gill Sans MT" panose="020B0502020104020203" pitchFamily="34" charset="0"/>
              </a:rPr>
              <a:t> (nature de l'objet : entier, caractère...) simple ou structuré. Un type détermine en particulier les valeurs possibles de l'objet et les opérations primitives applicables à l'objet.</a:t>
            </a:r>
          </a:p>
          <a:p>
            <a:pPr algn="just">
              <a:buFont typeface="Arial" panose="020B0604020202020204" pitchFamily="34" charset="0"/>
              <a:buChar char="•"/>
            </a:pPr>
            <a:r>
              <a:rPr lang="fr-FR" sz="1600" b="0" i="0" dirty="0">
                <a:solidFill>
                  <a:srgbClr val="000000"/>
                </a:solidFill>
                <a:effectLst/>
                <a:latin typeface="Gill Sans MT" panose="020B0502020104020203" pitchFamily="34" charset="0"/>
              </a:rPr>
              <a:t>Exemple q: ENTIER ; </a:t>
            </a:r>
            <a:r>
              <a:rPr lang="fr-FR" sz="1600" b="0" i="0" dirty="0" err="1">
                <a:solidFill>
                  <a:srgbClr val="000000"/>
                </a:solidFill>
                <a:effectLst/>
                <a:latin typeface="Gill Sans MT" panose="020B0502020104020203" pitchFamily="34" charset="0"/>
              </a:rPr>
              <a:t>Moy</a:t>
            </a:r>
            <a:r>
              <a:rPr lang="fr-FR" sz="1600" b="0" i="0" dirty="0">
                <a:solidFill>
                  <a:srgbClr val="000000"/>
                </a:solidFill>
                <a:effectLst/>
                <a:latin typeface="Gill Sans MT" panose="020B0502020104020203" pitchFamily="34" charset="0"/>
              </a:rPr>
              <a:t> :REEL;</a:t>
            </a:r>
          </a:p>
          <a:p>
            <a:pPr algn="just">
              <a:buFont typeface="Arial" panose="020B0604020202020204" pitchFamily="34" charset="0"/>
              <a:buChar char="•"/>
            </a:pPr>
            <a:r>
              <a:rPr lang="fr-FR" sz="1600" b="0" i="0" dirty="0">
                <a:solidFill>
                  <a:srgbClr val="000000"/>
                </a:solidFill>
                <a:effectLst/>
                <a:latin typeface="Gill Sans MT" panose="020B0502020104020203" pitchFamily="34" charset="0"/>
              </a:rPr>
              <a:t>CAR : CARACTERE ; Adresse: CHAINE (‘suite de caractères')</a:t>
            </a:r>
          </a:p>
          <a:p>
            <a:pPr algn="just">
              <a:buFont typeface="Arial" panose="020B0604020202020204" pitchFamily="34" charset="0"/>
              <a:buChar char="•"/>
            </a:pPr>
            <a:r>
              <a:rPr lang="fr-FR" sz="1600" b="0" i="0" dirty="0">
                <a:solidFill>
                  <a:srgbClr val="000000"/>
                </a:solidFill>
                <a:effectLst/>
                <a:latin typeface="Gill Sans MT" panose="020B0502020104020203" pitchFamily="34" charset="0"/>
              </a:rPr>
              <a:t>Une </a:t>
            </a:r>
            <a:r>
              <a:rPr lang="fr-FR" sz="1600" b="1" i="0" dirty="0">
                <a:solidFill>
                  <a:srgbClr val="000000"/>
                </a:solidFill>
                <a:effectLst/>
                <a:latin typeface="Gill Sans MT" panose="020B0502020104020203" pitchFamily="34" charset="0"/>
              </a:rPr>
              <a:t>valeur</a:t>
            </a:r>
            <a:r>
              <a:rPr lang="fr-FR" sz="1600" b="0" i="0" dirty="0">
                <a:solidFill>
                  <a:srgbClr val="000000"/>
                </a:solidFill>
                <a:effectLst/>
                <a:latin typeface="Gill Sans MT" panose="020B0502020104020203" pitchFamily="34" charset="0"/>
              </a:rPr>
              <a:t> (contenu de l'objet) unique. Cette valeur peut varier au cours de l'algorithme ou d'une exécution à l'autre : ces objets sont des variables.</a:t>
            </a:r>
          </a:p>
          <a:p>
            <a:pPr algn="just"/>
            <a:r>
              <a:rPr lang="fr-FR" sz="1600" b="0" i="0" dirty="0">
                <a:solidFill>
                  <a:srgbClr val="000000"/>
                </a:solidFill>
                <a:effectLst/>
                <a:latin typeface="Gill Sans MT" panose="020B0502020104020203" pitchFamily="34" charset="0"/>
              </a:rPr>
              <a:t>Dans les cas contraires (valeur fixe) ce sont des </a:t>
            </a:r>
            <a:r>
              <a:rPr lang="fr-FR" sz="1600" b="1" i="0" dirty="0">
                <a:solidFill>
                  <a:srgbClr val="000000"/>
                </a:solidFill>
                <a:effectLst/>
                <a:latin typeface="Gill Sans MT" panose="020B0502020104020203" pitchFamily="34" charset="0"/>
              </a:rPr>
              <a:t>constantes</a:t>
            </a:r>
            <a:r>
              <a:rPr lang="fr-FR" sz="1600" b="0" i="0" dirty="0">
                <a:solidFill>
                  <a:srgbClr val="000000"/>
                </a:solidFill>
                <a:effectLst/>
                <a:latin typeface="Gill Sans MT" panose="020B0502020104020203" pitchFamily="34" charset="0"/>
              </a:rPr>
              <a:t>.</a:t>
            </a:r>
          </a:p>
          <a:p>
            <a:pPr algn="just"/>
            <a:r>
              <a:rPr lang="fr-FR" sz="1600" b="0" i="0" dirty="0">
                <a:solidFill>
                  <a:srgbClr val="000000"/>
                </a:solidFill>
                <a:effectLst/>
                <a:latin typeface="Gill Sans MT" panose="020B0502020104020203" pitchFamily="34" charset="0"/>
              </a:rPr>
              <a:t>Tous les objets manipulés par un algorithme doivent être clairement définis :</a:t>
            </a:r>
          </a:p>
          <a:p>
            <a:pPr algn="just"/>
            <a:r>
              <a:rPr lang="fr-FR" sz="1600" b="0" i="0" dirty="0">
                <a:solidFill>
                  <a:srgbClr val="000000"/>
                </a:solidFill>
                <a:effectLst/>
                <a:latin typeface="Gill Sans MT" panose="020B0502020104020203" pitchFamily="34" charset="0"/>
              </a:rPr>
              <a:t>Mots clefs</a:t>
            </a:r>
          </a:p>
          <a:p>
            <a:pPr algn="just"/>
            <a:r>
              <a:rPr lang="fr-FR" sz="1600" b="1" i="0" dirty="0">
                <a:solidFill>
                  <a:srgbClr val="000000"/>
                </a:solidFill>
                <a:effectLst/>
                <a:latin typeface="Gill Sans MT" panose="020B0502020104020203" pitchFamily="34" charset="0"/>
              </a:rPr>
              <a:t>VAR</a:t>
            </a:r>
            <a:r>
              <a:rPr lang="fr-FR" sz="1600" b="0" i="0" dirty="0">
                <a:solidFill>
                  <a:srgbClr val="000000"/>
                </a:solidFill>
                <a:effectLst/>
                <a:latin typeface="Gill Sans MT" panose="020B0502020104020203" pitchFamily="34" charset="0"/>
              </a:rPr>
              <a:t> a, b </a:t>
            </a:r>
            <a:r>
              <a:rPr lang="fr-FR" sz="1600" b="1" i="0" dirty="0">
                <a:solidFill>
                  <a:srgbClr val="000000"/>
                </a:solidFill>
                <a:effectLst/>
                <a:latin typeface="Gill Sans MT" panose="020B0502020104020203" pitchFamily="34" charset="0"/>
              </a:rPr>
              <a:t>:</a:t>
            </a:r>
            <a:r>
              <a:rPr lang="fr-FR" sz="1600" b="0" i="0" dirty="0">
                <a:solidFill>
                  <a:srgbClr val="000000"/>
                </a:solidFill>
                <a:effectLst/>
                <a:latin typeface="Gill Sans MT" panose="020B0502020104020203" pitchFamily="34" charset="0"/>
              </a:rPr>
              <a:t> </a:t>
            </a:r>
            <a:r>
              <a:rPr lang="fr-FR" sz="1600" b="1" i="0" dirty="0">
                <a:solidFill>
                  <a:srgbClr val="000000"/>
                </a:solidFill>
                <a:effectLst/>
                <a:latin typeface="Gill Sans MT" panose="020B0502020104020203" pitchFamily="34" charset="0"/>
              </a:rPr>
              <a:t>ENTIER</a:t>
            </a:r>
            <a:endParaRPr lang="fr-FR" sz="1600" b="0" i="0" dirty="0">
              <a:solidFill>
                <a:srgbClr val="000000"/>
              </a:solidFill>
              <a:effectLst/>
              <a:latin typeface="Gill Sans MT" panose="020B0502020104020203" pitchFamily="34" charset="0"/>
            </a:endParaRPr>
          </a:p>
          <a:p>
            <a:pPr algn="just"/>
            <a:r>
              <a:rPr lang="fr-FR" sz="1600" b="0" i="0" dirty="0">
                <a:solidFill>
                  <a:srgbClr val="000000"/>
                </a:solidFill>
                <a:effectLst/>
                <a:latin typeface="Gill Sans MT" panose="020B0502020104020203" pitchFamily="34" charset="0"/>
              </a:rPr>
              <a:t>x, y </a:t>
            </a:r>
            <a:r>
              <a:rPr lang="fr-FR" sz="1600" b="1" i="0" dirty="0">
                <a:solidFill>
                  <a:srgbClr val="000000"/>
                </a:solidFill>
                <a:effectLst/>
                <a:latin typeface="Gill Sans MT" panose="020B0502020104020203" pitchFamily="34" charset="0"/>
              </a:rPr>
              <a:t>:</a:t>
            </a:r>
            <a:r>
              <a:rPr lang="fr-FR" sz="1600" b="0" i="0" dirty="0">
                <a:solidFill>
                  <a:srgbClr val="000000"/>
                </a:solidFill>
                <a:effectLst/>
                <a:latin typeface="Gill Sans MT" panose="020B0502020104020203" pitchFamily="34" charset="0"/>
              </a:rPr>
              <a:t> </a:t>
            </a:r>
            <a:r>
              <a:rPr lang="fr-FR" sz="1600" b="1" i="0" dirty="0">
                <a:solidFill>
                  <a:srgbClr val="000000"/>
                </a:solidFill>
                <a:effectLst/>
                <a:latin typeface="Gill Sans MT" panose="020B0502020104020203" pitchFamily="34" charset="0"/>
              </a:rPr>
              <a:t>CARACTERE</a:t>
            </a:r>
            <a:endParaRPr lang="fr-FR" sz="1600" b="0" i="0" dirty="0">
              <a:solidFill>
                <a:srgbClr val="000000"/>
              </a:solidFill>
              <a:effectLst/>
              <a:latin typeface="Gill Sans MT" panose="020B0502020104020203" pitchFamily="34" charset="0"/>
            </a:endParaRPr>
          </a:p>
          <a:p>
            <a:pPr algn="just"/>
            <a:r>
              <a:rPr lang="fr-FR" sz="1600" b="0" i="0" dirty="0">
                <a:solidFill>
                  <a:srgbClr val="000000"/>
                </a:solidFill>
                <a:effectLst/>
                <a:latin typeface="Gill Sans MT" panose="020B0502020104020203" pitchFamily="34" charset="0"/>
              </a:rPr>
              <a:t>a, b, x, y sont des </a:t>
            </a:r>
            <a:r>
              <a:rPr lang="fr-FR" sz="1600" b="0" i="1" dirty="0">
                <a:solidFill>
                  <a:srgbClr val="000000"/>
                </a:solidFill>
                <a:effectLst/>
                <a:latin typeface="Gill Sans MT" panose="020B0502020104020203" pitchFamily="34" charset="0"/>
              </a:rPr>
              <a:t>identificateurs</a:t>
            </a:r>
            <a:endParaRPr lang="fr-FR" sz="1600" b="0" i="0" dirty="0">
              <a:solidFill>
                <a:srgbClr val="000000"/>
              </a:solidFill>
              <a:effectLst/>
              <a:latin typeface="Gill Sans MT" panose="020B0502020104020203" pitchFamily="34" charset="0"/>
            </a:endParaRPr>
          </a:p>
          <a:p>
            <a:endParaRPr lang="fr-FR" sz="1600" dirty="0">
              <a:latin typeface="Gill Sans MT" panose="020B0502020104020203" pitchFamily="34" charset="0"/>
            </a:endParaRPr>
          </a:p>
        </p:txBody>
      </p:sp>
    </p:spTree>
    <p:extLst>
      <p:ext uri="{BB962C8B-B14F-4D97-AF65-F5344CB8AC3E}">
        <p14:creationId xmlns:p14="http://schemas.microsoft.com/office/powerpoint/2010/main" val="19382788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txBox="1"/>
          <p:nvPr/>
        </p:nvSpPr>
        <p:spPr>
          <a:xfrm>
            <a:off x="1259632" y="1556792"/>
            <a:ext cx="6855285" cy="3541050"/>
          </a:xfrm>
          <a:prstGeom prst="rect">
            <a:avLst/>
          </a:prstGeom>
        </p:spPr>
        <p:txBody>
          <a:bodyPr vert="horz" wrap="square" lIns="0" tIns="32782" rIns="0" bIns="0" rtlCol="0">
            <a:spAutoFit/>
          </a:bodyPr>
          <a:lstStyle/>
          <a:p>
            <a:pPr marL="266060" marR="82194" indent="-257033">
              <a:lnSpc>
                <a:spcPts val="1451"/>
              </a:lnSpc>
              <a:spcBef>
                <a:spcPts val="258"/>
              </a:spcBef>
              <a:buClr>
                <a:srgbClr val="FF0000"/>
              </a:buClr>
              <a:buFont typeface="Wingdings"/>
              <a:buChar char=""/>
              <a:tabLst>
                <a:tab pos="266060" algn="l"/>
                <a:tab pos="266535" algn="l"/>
              </a:tabLst>
            </a:pPr>
            <a:r>
              <a:rPr sz="1800" spc="-94" dirty="0">
                <a:latin typeface="Gill Sans MT" panose="020B0502020104020203" pitchFamily="34" charset="0"/>
                <a:cs typeface="Arial"/>
              </a:rPr>
              <a:t>Supposons </a:t>
            </a:r>
            <a:r>
              <a:rPr sz="1800" spc="-26" dirty="0">
                <a:latin typeface="Gill Sans MT" panose="020B0502020104020203" pitchFamily="34" charset="0"/>
                <a:cs typeface="Arial"/>
              </a:rPr>
              <a:t>qu'on </a:t>
            </a:r>
            <a:r>
              <a:rPr sz="1800" spc="-30" dirty="0">
                <a:latin typeface="Gill Sans MT" panose="020B0502020104020203" pitchFamily="34" charset="0"/>
                <a:cs typeface="Arial"/>
              </a:rPr>
              <a:t>veut </a:t>
            </a:r>
            <a:r>
              <a:rPr sz="1800" spc="-60" dirty="0">
                <a:latin typeface="Gill Sans MT" panose="020B0502020104020203" pitchFamily="34" charset="0"/>
                <a:cs typeface="Arial"/>
              </a:rPr>
              <a:t>conserver </a:t>
            </a:r>
            <a:r>
              <a:rPr sz="1800" spc="-75" dirty="0">
                <a:latin typeface="Gill Sans MT" panose="020B0502020104020203" pitchFamily="34" charset="0"/>
                <a:cs typeface="Arial"/>
              </a:rPr>
              <a:t>les </a:t>
            </a:r>
            <a:r>
              <a:rPr sz="1800" spc="-52" dirty="0">
                <a:latin typeface="Gill Sans MT" panose="020B0502020104020203" pitchFamily="34" charset="0"/>
                <a:cs typeface="Arial"/>
              </a:rPr>
              <a:t>notes </a:t>
            </a:r>
            <a:r>
              <a:rPr sz="1800" spc="-37" dirty="0">
                <a:latin typeface="Gill Sans MT" panose="020B0502020104020203" pitchFamily="34" charset="0"/>
                <a:cs typeface="Arial"/>
              </a:rPr>
              <a:t>d'une </a:t>
            </a:r>
            <a:r>
              <a:rPr sz="1800" spc="-101" dirty="0">
                <a:latin typeface="Gill Sans MT" panose="020B0502020104020203" pitchFamily="34" charset="0"/>
                <a:cs typeface="Arial"/>
              </a:rPr>
              <a:t>classe </a:t>
            </a:r>
            <a:r>
              <a:rPr sz="1800" spc="-64" dirty="0">
                <a:latin typeface="Gill Sans MT" panose="020B0502020104020203" pitchFamily="34" charset="0"/>
                <a:cs typeface="Arial"/>
              </a:rPr>
              <a:t>de </a:t>
            </a:r>
            <a:r>
              <a:rPr sz="1800" spc="-67" dirty="0">
                <a:latin typeface="Gill Sans MT" panose="020B0502020104020203" pitchFamily="34" charset="0"/>
                <a:cs typeface="Arial"/>
              </a:rPr>
              <a:t>30 </a:t>
            </a:r>
            <a:r>
              <a:rPr sz="1800" spc="-37" dirty="0">
                <a:latin typeface="Gill Sans MT" panose="020B0502020104020203" pitchFamily="34" charset="0"/>
                <a:cs typeface="Arial"/>
              </a:rPr>
              <a:t>étudiants </a:t>
            </a:r>
            <a:r>
              <a:rPr sz="1800" spc="-30" dirty="0">
                <a:latin typeface="Gill Sans MT" panose="020B0502020104020203" pitchFamily="34" charset="0"/>
                <a:cs typeface="Arial"/>
              </a:rPr>
              <a:t>pour  </a:t>
            </a:r>
            <a:r>
              <a:rPr sz="1800" spc="-41" dirty="0">
                <a:latin typeface="Gill Sans MT" panose="020B0502020104020203" pitchFamily="34" charset="0"/>
                <a:cs typeface="Arial"/>
              </a:rPr>
              <a:t>extraire </a:t>
            </a:r>
            <a:r>
              <a:rPr sz="1800" spc="-60" dirty="0">
                <a:latin typeface="Gill Sans MT" panose="020B0502020104020203" pitchFamily="34" charset="0"/>
                <a:cs typeface="Arial"/>
              </a:rPr>
              <a:t>quelques </a:t>
            </a:r>
            <a:r>
              <a:rPr sz="1800" spc="-34" dirty="0">
                <a:latin typeface="Gill Sans MT" panose="020B0502020104020203" pitchFamily="34" charset="0"/>
                <a:cs typeface="Arial"/>
              </a:rPr>
              <a:t>informations. </a:t>
            </a:r>
            <a:r>
              <a:rPr sz="1800" spc="-108" dirty="0">
                <a:latin typeface="Gill Sans MT" panose="020B0502020104020203" pitchFamily="34" charset="0"/>
                <a:cs typeface="Arial"/>
              </a:rPr>
              <a:t>Par </a:t>
            </a:r>
            <a:r>
              <a:rPr sz="1800" spc="-67" dirty="0">
                <a:latin typeface="Gill Sans MT" panose="020B0502020104020203" pitchFamily="34" charset="0"/>
                <a:cs typeface="Arial"/>
              </a:rPr>
              <a:t>exemple </a:t>
            </a:r>
            <a:r>
              <a:rPr sz="1800" spc="-15" dirty="0">
                <a:latin typeface="Gill Sans MT" panose="020B0502020104020203" pitchFamily="34" charset="0"/>
                <a:cs typeface="Arial"/>
              </a:rPr>
              <a:t>: </a:t>
            </a:r>
            <a:r>
              <a:rPr sz="1800" spc="-64" dirty="0">
                <a:latin typeface="Gill Sans MT" panose="020B0502020104020203" pitchFamily="34" charset="0"/>
                <a:cs typeface="Arial"/>
              </a:rPr>
              <a:t>calcul </a:t>
            </a:r>
            <a:r>
              <a:rPr sz="1800" spc="-45" dirty="0">
                <a:latin typeface="Gill Sans MT" panose="020B0502020104020203" pitchFamily="34" charset="0"/>
                <a:cs typeface="Arial"/>
              </a:rPr>
              <a:t>du nombre </a:t>
            </a:r>
            <a:r>
              <a:rPr sz="1800" spc="-30" dirty="0">
                <a:latin typeface="Gill Sans MT" panose="020B0502020104020203" pitchFamily="34" charset="0"/>
                <a:cs typeface="Arial"/>
              </a:rPr>
              <a:t>d'étudiants </a:t>
            </a:r>
            <a:r>
              <a:rPr sz="1800" spc="-60" dirty="0">
                <a:latin typeface="Gill Sans MT" panose="020B0502020104020203" pitchFamily="34" charset="0"/>
                <a:cs typeface="Arial"/>
              </a:rPr>
              <a:t>ayant  </a:t>
            </a:r>
            <a:r>
              <a:rPr sz="1800" spc="-56" dirty="0">
                <a:latin typeface="Gill Sans MT" panose="020B0502020104020203" pitchFamily="34" charset="0"/>
                <a:cs typeface="Arial"/>
              </a:rPr>
              <a:t>une </a:t>
            </a:r>
            <a:r>
              <a:rPr sz="1800" spc="-30" dirty="0">
                <a:latin typeface="Gill Sans MT" panose="020B0502020104020203" pitchFamily="34" charset="0"/>
                <a:cs typeface="Arial"/>
              </a:rPr>
              <a:t>note </a:t>
            </a:r>
            <a:r>
              <a:rPr sz="1800" spc="-52" dirty="0">
                <a:latin typeface="Gill Sans MT" panose="020B0502020104020203" pitchFamily="34" charset="0"/>
                <a:cs typeface="Arial"/>
              </a:rPr>
              <a:t>supérieure </a:t>
            </a:r>
            <a:r>
              <a:rPr sz="1800" spc="-105" dirty="0">
                <a:latin typeface="Gill Sans MT" panose="020B0502020104020203" pitchFamily="34" charset="0"/>
                <a:cs typeface="Arial"/>
              </a:rPr>
              <a:t>à</a:t>
            </a:r>
            <a:r>
              <a:rPr sz="1800" spc="-116" dirty="0">
                <a:latin typeface="Gill Sans MT" panose="020B0502020104020203" pitchFamily="34" charset="0"/>
                <a:cs typeface="Arial"/>
              </a:rPr>
              <a:t> </a:t>
            </a:r>
            <a:r>
              <a:rPr sz="1800" spc="-71" dirty="0">
                <a:latin typeface="Gill Sans MT" panose="020B0502020104020203" pitchFamily="34" charset="0"/>
                <a:cs typeface="Arial"/>
              </a:rPr>
              <a:t>10</a:t>
            </a:r>
            <a:endParaRPr sz="1800" dirty="0">
              <a:latin typeface="Gill Sans MT" panose="020B0502020104020203" pitchFamily="34" charset="0"/>
              <a:cs typeface="Arial"/>
            </a:endParaRPr>
          </a:p>
          <a:p>
            <a:pPr marL="266060" marR="3801" indent="-257033">
              <a:lnSpc>
                <a:spcPts val="1451"/>
              </a:lnSpc>
              <a:spcBef>
                <a:spcPts val="1126"/>
              </a:spcBef>
              <a:buClr>
                <a:srgbClr val="FF0000"/>
              </a:buClr>
              <a:buFont typeface="Wingdings"/>
              <a:buChar char=""/>
              <a:tabLst>
                <a:tab pos="266060" algn="l"/>
                <a:tab pos="266535" algn="l"/>
              </a:tabLst>
            </a:pPr>
            <a:r>
              <a:rPr sz="1800" spc="-135" dirty="0">
                <a:latin typeface="Gill Sans MT" panose="020B0502020104020203" pitchFamily="34" charset="0"/>
                <a:cs typeface="Arial"/>
              </a:rPr>
              <a:t>Le </a:t>
            </a:r>
            <a:r>
              <a:rPr sz="1800" spc="-64" dirty="0">
                <a:latin typeface="Gill Sans MT" panose="020B0502020104020203" pitchFamily="34" charset="0"/>
                <a:cs typeface="Arial"/>
              </a:rPr>
              <a:t>seul </a:t>
            </a:r>
            <a:r>
              <a:rPr sz="1800" spc="-60" dirty="0">
                <a:latin typeface="Gill Sans MT" panose="020B0502020104020203" pitchFamily="34" charset="0"/>
                <a:cs typeface="Arial"/>
              </a:rPr>
              <a:t>moyen </a:t>
            </a:r>
            <a:r>
              <a:rPr sz="1800" spc="-15" dirty="0">
                <a:latin typeface="Gill Sans MT" panose="020B0502020104020203" pitchFamily="34" charset="0"/>
                <a:cs typeface="Arial"/>
              </a:rPr>
              <a:t>dont </a:t>
            </a:r>
            <a:r>
              <a:rPr sz="1800" spc="-71" dirty="0">
                <a:latin typeface="Gill Sans MT" panose="020B0502020104020203" pitchFamily="34" charset="0"/>
                <a:cs typeface="Arial"/>
              </a:rPr>
              <a:t>nous </a:t>
            </a:r>
            <a:r>
              <a:rPr sz="1800" spc="-75" dirty="0">
                <a:latin typeface="Gill Sans MT" panose="020B0502020104020203" pitchFamily="34" charset="0"/>
                <a:cs typeface="Arial"/>
              </a:rPr>
              <a:t>disposons </a:t>
            </a:r>
            <a:r>
              <a:rPr sz="1800" spc="-37" dirty="0">
                <a:latin typeface="Gill Sans MT" panose="020B0502020104020203" pitchFamily="34" charset="0"/>
                <a:cs typeface="Arial"/>
              </a:rPr>
              <a:t>actuellement </a:t>
            </a:r>
            <a:r>
              <a:rPr sz="1800" spc="-67" dirty="0">
                <a:latin typeface="Gill Sans MT" panose="020B0502020104020203" pitchFamily="34" charset="0"/>
                <a:cs typeface="Arial"/>
              </a:rPr>
              <a:t>consiste </a:t>
            </a:r>
            <a:r>
              <a:rPr sz="1800" spc="-105" dirty="0">
                <a:latin typeface="Gill Sans MT" panose="020B0502020104020203" pitchFamily="34" charset="0"/>
                <a:cs typeface="Arial"/>
              </a:rPr>
              <a:t>à </a:t>
            </a:r>
            <a:r>
              <a:rPr sz="1800" spc="-49" dirty="0">
                <a:latin typeface="Gill Sans MT" panose="020B0502020104020203" pitchFamily="34" charset="0"/>
                <a:cs typeface="Arial"/>
              </a:rPr>
              <a:t>déclarer </a:t>
            </a:r>
            <a:r>
              <a:rPr sz="1800" spc="-67" dirty="0">
                <a:latin typeface="Gill Sans MT" panose="020B0502020104020203" pitchFamily="34" charset="0"/>
                <a:cs typeface="Arial"/>
              </a:rPr>
              <a:t>30 </a:t>
            </a:r>
            <a:r>
              <a:rPr sz="1800" spc="-56" dirty="0">
                <a:latin typeface="Gill Sans MT" panose="020B0502020104020203" pitchFamily="34" charset="0"/>
                <a:cs typeface="Arial"/>
              </a:rPr>
              <a:t>variables,  </a:t>
            </a:r>
            <a:r>
              <a:rPr sz="1800" spc="-45" dirty="0">
                <a:latin typeface="Gill Sans MT" panose="020B0502020104020203" pitchFamily="34" charset="0"/>
                <a:cs typeface="Arial"/>
              </a:rPr>
              <a:t>par </a:t>
            </a:r>
            <a:r>
              <a:rPr sz="1800" spc="-67" dirty="0">
                <a:latin typeface="Gill Sans MT" panose="020B0502020104020203" pitchFamily="34" charset="0"/>
                <a:cs typeface="Arial"/>
              </a:rPr>
              <a:t>exemple </a:t>
            </a:r>
            <a:r>
              <a:rPr sz="1800" b="1" spc="-64" dirty="0">
                <a:latin typeface="Gill Sans MT" panose="020B0502020104020203" pitchFamily="34" charset="0"/>
                <a:cs typeface="Arial"/>
              </a:rPr>
              <a:t>N1, </a:t>
            </a:r>
            <a:r>
              <a:rPr sz="1800" b="1" spc="-209" dirty="0">
                <a:latin typeface="Gill Sans MT" panose="020B0502020104020203" pitchFamily="34" charset="0"/>
                <a:cs typeface="Arial"/>
              </a:rPr>
              <a:t>…, </a:t>
            </a:r>
            <a:r>
              <a:rPr sz="1800" b="1" spc="-67" dirty="0">
                <a:latin typeface="Gill Sans MT" panose="020B0502020104020203" pitchFamily="34" charset="0"/>
                <a:cs typeface="Arial"/>
              </a:rPr>
              <a:t>N30</a:t>
            </a:r>
            <a:r>
              <a:rPr sz="1800" spc="-67" dirty="0">
                <a:latin typeface="Gill Sans MT" panose="020B0502020104020203" pitchFamily="34" charset="0"/>
                <a:cs typeface="Arial"/>
              </a:rPr>
              <a:t>. </a:t>
            </a:r>
            <a:r>
              <a:rPr sz="1800" spc="-79" dirty="0">
                <a:latin typeface="Gill Sans MT" panose="020B0502020104020203" pitchFamily="34" charset="0"/>
                <a:cs typeface="Arial"/>
              </a:rPr>
              <a:t>Après </a:t>
            </a:r>
            <a:r>
              <a:rPr sz="1800" spc="-67" dirty="0">
                <a:latin typeface="Gill Sans MT" panose="020B0502020104020203" pitchFamily="34" charset="0"/>
                <a:cs typeface="Arial"/>
              </a:rPr>
              <a:t>30 </a:t>
            </a:r>
            <a:r>
              <a:rPr sz="1800" spc="-37" dirty="0">
                <a:latin typeface="Gill Sans MT" panose="020B0502020104020203" pitchFamily="34" charset="0"/>
                <a:cs typeface="Arial"/>
              </a:rPr>
              <a:t>instructions </a:t>
            </a:r>
            <a:r>
              <a:rPr sz="1800" spc="-22" dirty="0">
                <a:latin typeface="Gill Sans MT" panose="020B0502020104020203" pitchFamily="34" charset="0"/>
                <a:cs typeface="Arial"/>
              </a:rPr>
              <a:t>lire, </a:t>
            </a:r>
            <a:r>
              <a:rPr sz="1800" spc="-45" dirty="0">
                <a:latin typeface="Gill Sans MT" panose="020B0502020104020203" pitchFamily="34" charset="0"/>
                <a:cs typeface="Arial"/>
              </a:rPr>
              <a:t>on </a:t>
            </a:r>
            <a:r>
              <a:rPr sz="1800" spc="-4" dirty="0">
                <a:latin typeface="Gill Sans MT" panose="020B0502020104020203" pitchFamily="34" charset="0"/>
                <a:cs typeface="Arial"/>
              </a:rPr>
              <a:t>doit </a:t>
            </a:r>
            <a:r>
              <a:rPr sz="1800" spc="-41" dirty="0">
                <a:latin typeface="Gill Sans MT" panose="020B0502020104020203" pitchFamily="34" charset="0"/>
                <a:cs typeface="Arial"/>
              </a:rPr>
              <a:t>écrire </a:t>
            </a:r>
            <a:r>
              <a:rPr sz="1800" spc="-67" dirty="0">
                <a:latin typeface="Gill Sans MT" panose="020B0502020104020203" pitchFamily="34" charset="0"/>
                <a:cs typeface="Arial"/>
              </a:rPr>
              <a:t>30 </a:t>
            </a:r>
            <a:r>
              <a:rPr sz="1800" spc="-37" dirty="0">
                <a:latin typeface="Gill Sans MT" panose="020B0502020104020203" pitchFamily="34" charset="0"/>
                <a:cs typeface="Arial"/>
              </a:rPr>
              <a:t>instructions </a:t>
            </a:r>
            <a:r>
              <a:rPr sz="1800" spc="-142" dirty="0">
                <a:latin typeface="Gill Sans MT" panose="020B0502020104020203" pitchFamily="34" charset="0"/>
                <a:cs typeface="Arial"/>
              </a:rPr>
              <a:t>Si  </a:t>
            </a:r>
            <a:r>
              <a:rPr sz="1800" spc="-30" dirty="0">
                <a:latin typeface="Gill Sans MT" panose="020B0502020104020203" pitchFamily="34" charset="0"/>
                <a:cs typeface="Arial"/>
              </a:rPr>
              <a:t>pour </a:t>
            </a:r>
            <a:r>
              <a:rPr sz="1800" spc="-34" dirty="0">
                <a:latin typeface="Gill Sans MT" panose="020B0502020104020203" pitchFamily="34" charset="0"/>
                <a:cs typeface="Arial"/>
              </a:rPr>
              <a:t>faire </a:t>
            </a:r>
            <a:r>
              <a:rPr sz="1800" spc="-37" dirty="0">
                <a:latin typeface="Gill Sans MT" panose="020B0502020104020203" pitchFamily="34" charset="0"/>
                <a:cs typeface="Arial"/>
              </a:rPr>
              <a:t>le</a:t>
            </a:r>
            <a:r>
              <a:rPr sz="1800" spc="-142" dirty="0">
                <a:latin typeface="Gill Sans MT" panose="020B0502020104020203" pitchFamily="34" charset="0"/>
                <a:cs typeface="Arial"/>
              </a:rPr>
              <a:t> </a:t>
            </a:r>
            <a:r>
              <a:rPr sz="1800" spc="-64" dirty="0">
                <a:latin typeface="Gill Sans MT" panose="020B0502020104020203" pitchFamily="34" charset="0"/>
                <a:cs typeface="Arial"/>
              </a:rPr>
              <a:t>calcul</a:t>
            </a:r>
            <a:endParaRPr sz="1800" dirty="0">
              <a:latin typeface="Gill Sans MT" panose="020B0502020104020203" pitchFamily="34" charset="0"/>
              <a:cs typeface="Arial"/>
            </a:endParaRPr>
          </a:p>
          <a:p>
            <a:pPr marL="693656">
              <a:spcBef>
                <a:spcPts val="801"/>
              </a:spcBef>
            </a:pPr>
            <a:r>
              <a:rPr sz="1800" b="1" spc="-85" dirty="0">
                <a:latin typeface="Gill Sans MT" panose="020B0502020104020203" pitchFamily="34" charset="0"/>
                <a:cs typeface="Arial"/>
              </a:rPr>
              <a:t>nbre </a:t>
            </a:r>
            <a:r>
              <a:rPr sz="1800" b="1" spc="-127" dirty="0">
                <a:latin typeface="Gill Sans MT" panose="020B0502020104020203" pitchFamily="34" charset="0"/>
                <a:cs typeface="Arial"/>
              </a:rPr>
              <a:t>←</a:t>
            </a:r>
            <a:r>
              <a:rPr sz="1800" b="1" spc="-82" dirty="0">
                <a:latin typeface="Gill Sans MT" panose="020B0502020104020203" pitchFamily="34" charset="0"/>
                <a:cs typeface="Arial"/>
              </a:rPr>
              <a:t> </a:t>
            </a:r>
            <a:r>
              <a:rPr sz="1800" b="1" spc="-67" dirty="0">
                <a:latin typeface="Gill Sans MT" panose="020B0502020104020203" pitchFamily="34" charset="0"/>
                <a:cs typeface="Arial"/>
              </a:rPr>
              <a:t>0</a:t>
            </a:r>
            <a:endParaRPr sz="1800" dirty="0">
              <a:latin typeface="Gill Sans MT" panose="020B0502020104020203" pitchFamily="34" charset="0"/>
              <a:cs typeface="Arial"/>
            </a:endParaRPr>
          </a:p>
          <a:p>
            <a:pPr marL="693656">
              <a:spcBef>
                <a:spcPts val="198"/>
              </a:spcBef>
            </a:pPr>
            <a:r>
              <a:rPr sz="1800" b="1" spc="-153" dirty="0">
                <a:latin typeface="Gill Sans MT" panose="020B0502020104020203" pitchFamily="34" charset="0"/>
                <a:cs typeface="Arial"/>
              </a:rPr>
              <a:t>Si </a:t>
            </a:r>
            <a:r>
              <a:rPr sz="1800" b="1" spc="-64" dirty="0">
                <a:latin typeface="Gill Sans MT" panose="020B0502020104020203" pitchFamily="34" charset="0"/>
                <a:cs typeface="Arial"/>
              </a:rPr>
              <a:t>(N1 </a:t>
            </a:r>
            <a:r>
              <a:rPr sz="1800" b="1" spc="-75" dirty="0">
                <a:latin typeface="Gill Sans MT" panose="020B0502020104020203" pitchFamily="34" charset="0"/>
                <a:cs typeface="Arial"/>
              </a:rPr>
              <a:t>&gt;10) </a:t>
            </a:r>
            <a:r>
              <a:rPr sz="1800" b="1" spc="-101" dirty="0">
                <a:latin typeface="Gill Sans MT" panose="020B0502020104020203" pitchFamily="34" charset="0"/>
                <a:cs typeface="Arial"/>
              </a:rPr>
              <a:t>alors </a:t>
            </a:r>
            <a:r>
              <a:rPr sz="1800" b="1" spc="-85" dirty="0">
                <a:latin typeface="Gill Sans MT" panose="020B0502020104020203" pitchFamily="34" charset="0"/>
                <a:cs typeface="Arial"/>
              </a:rPr>
              <a:t>nbre </a:t>
            </a:r>
            <a:r>
              <a:rPr sz="1800" b="1" spc="-94" dirty="0">
                <a:latin typeface="Gill Sans MT" panose="020B0502020104020203" pitchFamily="34" charset="0"/>
                <a:cs typeface="Arial"/>
              </a:rPr>
              <a:t>←nbre+1</a:t>
            </a:r>
            <a:r>
              <a:rPr sz="1800" b="1" spc="7" dirty="0">
                <a:latin typeface="Gill Sans MT" panose="020B0502020104020203" pitchFamily="34" charset="0"/>
                <a:cs typeface="Arial"/>
              </a:rPr>
              <a:t> </a:t>
            </a:r>
            <a:r>
              <a:rPr sz="1800" b="1" spc="-131" dirty="0">
                <a:latin typeface="Gill Sans MT" panose="020B0502020104020203" pitchFamily="34" charset="0"/>
                <a:cs typeface="Arial"/>
              </a:rPr>
              <a:t>FinSi</a:t>
            </a:r>
            <a:endParaRPr sz="1800" dirty="0">
              <a:latin typeface="Gill Sans MT" panose="020B0502020104020203" pitchFamily="34" charset="0"/>
              <a:cs typeface="Arial"/>
            </a:endParaRPr>
          </a:p>
          <a:p>
            <a:pPr marL="693656">
              <a:spcBef>
                <a:spcPts val="161"/>
              </a:spcBef>
            </a:pPr>
            <a:r>
              <a:rPr sz="1800" b="1" spc="-198" dirty="0">
                <a:latin typeface="Gill Sans MT" panose="020B0502020104020203" pitchFamily="34" charset="0"/>
                <a:cs typeface="Arial"/>
              </a:rPr>
              <a:t>….</a:t>
            </a:r>
            <a:endParaRPr sz="1800" dirty="0">
              <a:latin typeface="Gill Sans MT" panose="020B0502020104020203" pitchFamily="34" charset="0"/>
              <a:cs typeface="Arial"/>
            </a:endParaRPr>
          </a:p>
          <a:p>
            <a:pPr marL="693656">
              <a:spcBef>
                <a:spcPts val="164"/>
              </a:spcBef>
            </a:pPr>
            <a:r>
              <a:rPr sz="1800" b="1" spc="-153" dirty="0">
                <a:latin typeface="Gill Sans MT" panose="020B0502020104020203" pitchFamily="34" charset="0"/>
                <a:cs typeface="Arial"/>
              </a:rPr>
              <a:t>Si </a:t>
            </a:r>
            <a:r>
              <a:rPr sz="1800" b="1" spc="-71" dirty="0">
                <a:latin typeface="Gill Sans MT" panose="020B0502020104020203" pitchFamily="34" charset="0"/>
                <a:cs typeface="Arial"/>
              </a:rPr>
              <a:t>(N30&gt;10) </a:t>
            </a:r>
            <a:r>
              <a:rPr sz="1800" b="1" spc="-101" dirty="0">
                <a:latin typeface="Gill Sans MT" panose="020B0502020104020203" pitchFamily="34" charset="0"/>
                <a:cs typeface="Arial"/>
              </a:rPr>
              <a:t>alors </a:t>
            </a:r>
            <a:r>
              <a:rPr sz="1800" b="1" spc="-85" dirty="0">
                <a:latin typeface="Gill Sans MT" panose="020B0502020104020203" pitchFamily="34" charset="0"/>
                <a:cs typeface="Arial"/>
              </a:rPr>
              <a:t>nbre </a:t>
            </a:r>
            <a:r>
              <a:rPr sz="1800" b="1" spc="-94" dirty="0">
                <a:latin typeface="Gill Sans MT" panose="020B0502020104020203" pitchFamily="34" charset="0"/>
                <a:cs typeface="Arial"/>
              </a:rPr>
              <a:t>←nbre+1</a:t>
            </a:r>
            <a:r>
              <a:rPr sz="1800" b="1" spc="11" dirty="0">
                <a:latin typeface="Gill Sans MT" panose="020B0502020104020203" pitchFamily="34" charset="0"/>
                <a:cs typeface="Arial"/>
              </a:rPr>
              <a:t> </a:t>
            </a:r>
            <a:r>
              <a:rPr sz="1800" b="1" spc="-131" dirty="0">
                <a:latin typeface="Gill Sans MT" panose="020B0502020104020203" pitchFamily="34" charset="0"/>
                <a:cs typeface="Arial"/>
              </a:rPr>
              <a:t>FinSi</a:t>
            </a:r>
            <a:endParaRPr sz="1800" dirty="0">
              <a:latin typeface="Gill Sans MT" panose="020B0502020104020203" pitchFamily="34" charset="0"/>
              <a:cs typeface="Arial"/>
            </a:endParaRPr>
          </a:p>
          <a:p>
            <a:pPr marL="4114902">
              <a:spcBef>
                <a:spcPts val="161"/>
              </a:spcBef>
            </a:pPr>
            <a:r>
              <a:rPr sz="1800" u="heavy" spc="-49" dirty="0">
                <a:uFill>
                  <a:solidFill>
                    <a:srgbClr val="000000"/>
                  </a:solidFill>
                </a:uFill>
                <a:latin typeface="Gill Sans MT" panose="020B0502020104020203" pitchFamily="34" charset="0"/>
                <a:cs typeface="Arial"/>
              </a:rPr>
              <a:t>c'est </a:t>
            </a:r>
            <a:r>
              <a:rPr sz="1800" u="heavy" spc="-26" dirty="0">
                <a:uFill>
                  <a:solidFill>
                    <a:srgbClr val="000000"/>
                  </a:solidFill>
                </a:uFill>
                <a:latin typeface="Gill Sans MT" panose="020B0502020104020203" pitchFamily="34" charset="0"/>
                <a:cs typeface="Arial"/>
              </a:rPr>
              <a:t>lourd </a:t>
            </a:r>
            <a:r>
              <a:rPr sz="1800" u="heavy" spc="-105" dirty="0">
                <a:uFill>
                  <a:solidFill>
                    <a:srgbClr val="000000"/>
                  </a:solidFill>
                </a:uFill>
                <a:latin typeface="Gill Sans MT" panose="020B0502020104020203" pitchFamily="34" charset="0"/>
                <a:cs typeface="Arial"/>
              </a:rPr>
              <a:t>à</a:t>
            </a:r>
            <a:r>
              <a:rPr sz="1800" u="heavy" spc="-138" dirty="0">
                <a:uFill>
                  <a:solidFill>
                    <a:srgbClr val="000000"/>
                  </a:solidFill>
                </a:uFill>
                <a:latin typeface="Gill Sans MT" panose="020B0502020104020203" pitchFamily="34" charset="0"/>
                <a:cs typeface="Arial"/>
              </a:rPr>
              <a:t> </a:t>
            </a:r>
            <a:r>
              <a:rPr sz="1800" u="heavy" spc="-45" dirty="0">
                <a:uFill>
                  <a:solidFill>
                    <a:srgbClr val="000000"/>
                  </a:solidFill>
                </a:uFill>
                <a:latin typeface="Gill Sans MT" panose="020B0502020104020203" pitchFamily="34" charset="0"/>
                <a:cs typeface="Arial"/>
              </a:rPr>
              <a:t>écrire</a:t>
            </a:r>
            <a:endParaRPr sz="1800" dirty="0">
              <a:latin typeface="Gill Sans MT" panose="020B0502020104020203" pitchFamily="34" charset="0"/>
              <a:cs typeface="Arial"/>
            </a:endParaRPr>
          </a:p>
          <a:p>
            <a:pPr marL="266060" marR="353480" indent="-257033">
              <a:lnSpc>
                <a:spcPts val="1451"/>
              </a:lnSpc>
              <a:spcBef>
                <a:spcPts val="348"/>
              </a:spcBef>
              <a:buClr>
                <a:srgbClr val="FF0000"/>
              </a:buClr>
              <a:buFont typeface="Wingdings"/>
              <a:buChar char=""/>
              <a:tabLst>
                <a:tab pos="266060" algn="l"/>
                <a:tab pos="266535" algn="l"/>
              </a:tabLst>
            </a:pPr>
            <a:r>
              <a:rPr sz="1800" spc="-60" dirty="0">
                <a:latin typeface="Gill Sans MT" panose="020B0502020104020203" pitchFamily="34" charset="0"/>
                <a:cs typeface="Arial"/>
              </a:rPr>
              <a:t>Heureusement, </a:t>
            </a:r>
            <a:r>
              <a:rPr lang="fr-FR" sz="1800" spc="-75" dirty="0">
                <a:latin typeface="Gill Sans MT" panose="020B0502020104020203" pitchFamily="34" charset="0"/>
                <a:cs typeface="Arial"/>
              </a:rPr>
              <a:t>l</a:t>
            </a:r>
            <a:r>
              <a:rPr sz="1800" spc="-75" dirty="0">
                <a:latin typeface="Gill Sans MT" panose="020B0502020104020203" pitchFamily="34" charset="0"/>
                <a:cs typeface="Arial"/>
              </a:rPr>
              <a:t>es </a:t>
            </a:r>
            <a:r>
              <a:rPr sz="1800" spc="-94" dirty="0">
                <a:latin typeface="Gill Sans MT" panose="020B0502020104020203" pitchFamily="34" charset="0"/>
                <a:cs typeface="Arial"/>
              </a:rPr>
              <a:t>langages </a:t>
            </a:r>
            <a:r>
              <a:rPr sz="1800" spc="-64" dirty="0">
                <a:latin typeface="Gill Sans MT" panose="020B0502020104020203" pitchFamily="34" charset="0"/>
                <a:cs typeface="Arial"/>
              </a:rPr>
              <a:t>de </a:t>
            </a:r>
            <a:r>
              <a:rPr sz="1800" spc="-41" dirty="0">
                <a:latin typeface="Gill Sans MT" panose="020B0502020104020203" pitchFamily="34" charset="0"/>
                <a:cs typeface="Arial"/>
              </a:rPr>
              <a:t>programmation </a:t>
            </a:r>
            <a:r>
              <a:rPr sz="1800" spc="-7" dirty="0">
                <a:latin typeface="Gill Sans MT" panose="020B0502020104020203" pitchFamily="34" charset="0"/>
                <a:cs typeface="Arial"/>
              </a:rPr>
              <a:t>offrent </a:t>
            </a:r>
            <a:r>
              <a:rPr sz="1800" spc="-52" dirty="0">
                <a:latin typeface="Gill Sans MT" panose="020B0502020104020203" pitchFamily="34" charset="0"/>
                <a:cs typeface="Arial"/>
              </a:rPr>
              <a:t>la </a:t>
            </a:r>
            <a:r>
              <a:rPr sz="1800" spc="-41" dirty="0">
                <a:latin typeface="Gill Sans MT" panose="020B0502020104020203" pitchFamily="34" charset="0"/>
                <a:cs typeface="Arial"/>
              </a:rPr>
              <a:t>possibilité </a:t>
            </a:r>
            <a:r>
              <a:rPr sz="1800" spc="-64" dirty="0">
                <a:latin typeface="Gill Sans MT" panose="020B0502020104020203" pitchFamily="34" charset="0"/>
                <a:cs typeface="Arial"/>
              </a:rPr>
              <a:t>de  rassembler </a:t>
            </a:r>
            <a:r>
              <a:rPr sz="1800" spc="-34" dirty="0">
                <a:latin typeface="Gill Sans MT" panose="020B0502020104020203" pitchFamily="34" charset="0"/>
                <a:cs typeface="Arial"/>
              </a:rPr>
              <a:t>toutes </a:t>
            </a:r>
            <a:r>
              <a:rPr sz="1800" spc="-112" dirty="0">
                <a:latin typeface="Gill Sans MT" panose="020B0502020104020203" pitchFamily="34" charset="0"/>
                <a:cs typeface="Arial"/>
              </a:rPr>
              <a:t>ces </a:t>
            </a:r>
            <a:r>
              <a:rPr sz="1800" spc="-60" dirty="0">
                <a:latin typeface="Gill Sans MT" panose="020B0502020104020203" pitchFamily="34" charset="0"/>
                <a:cs typeface="Arial"/>
              </a:rPr>
              <a:t>variables </a:t>
            </a:r>
            <a:r>
              <a:rPr sz="1800" spc="-85" dirty="0">
                <a:latin typeface="Gill Sans MT" panose="020B0502020104020203" pitchFamily="34" charset="0"/>
                <a:cs typeface="Arial"/>
              </a:rPr>
              <a:t>dans </a:t>
            </a:r>
            <a:r>
              <a:rPr sz="1800" b="1" spc="-94" dirty="0">
                <a:latin typeface="Gill Sans MT" panose="020B0502020104020203" pitchFamily="34" charset="0"/>
                <a:cs typeface="Arial"/>
              </a:rPr>
              <a:t>une </a:t>
            </a:r>
            <a:r>
              <a:rPr sz="1800" b="1" spc="-101" dirty="0">
                <a:latin typeface="Gill Sans MT" panose="020B0502020104020203" pitchFamily="34" charset="0"/>
                <a:cs typeface="Arial"/>
              </a:rPr>
              <a:t>seule </a:t>
            </a:r>
            <a:r>
              <a:rPr sz="1800" b="1" spc="-85" dirty="0">
                <a:latin typeface="Gill Sans MT" panose="020B0502020104020203" pitchFamily="34" charset="0"/>
                <a:cs typeface="Arial"/>
              </a:rPr>
              <a:t>structure de </a:t>
            </a:r>
            <a:r>
              <a:rPr sz="1800" b="1" spc="-90" dirty="0">
                <a:latin typeface="Gill Sans MT" panose="020B0502020104020203" pitchFamily="34" charset="0"/>
                <a:cs typeface="Arial"/>
              </a:rPr>
              <a:t>donnée </a:t>
            </a:r>
            <a:r>
              <a:rPr sz="1800" spc="-60" dirty="0">
                <a:latin typeface="Gill Sans MT" panose="020B0502020104020203" pitchFamily="34" charset="0"/>
                <a:cs typeface="Arial"/>
              </a:rPr>
              <a:t>appelée  </a:t>
            </a:r>
            <a:r>
              <a:rPr sz="1800" b="1" spc="-67" dirty="0">
                <a:latin typeface="Gill Sans MT" panose="020B0502020104020203" pitchFamily="34" charset="0"/>
                <a:cs typeface="Arial"/>
              </a:rPr>
              <a:t>tableau</a:t>
            </a:r>
            <a:endParaRPr sz="1800" dirty="0">
              <a:latin typeface="Gill Sans MT" panose="020B0502020104020203" pitchFamily="34" charset="0"/>
              <a:cs typeface="Arial"/>
            </a:endParaRPr>
          </a:p>
        </p:txBody>
      </p:sp>
      <p:sp>
        <p:nvSpPr>
          <p:cNvPr id="37" name="object 37"/>
          <p:cNvSpPr txBox="1">
            <a:spLocks noGrp="1"/>
          </p:cNvSpPr>
          <p:nvPr>
            <p:ph type="sldNum" sz="quarter" idx="12"/>
          </p:nvPr>
        </p:nvSpPr>
        <p:spPr>
          <a:xfrm>
            <a:off x="8457191" y="6453336"/>
            <a:ext cx="457200" cy="157800"/>
          </a:xfrm>
          <a:prstGeom prst="rect">
            <a:avLst/>
          </a:prstGeom>
        </p:spPr>
        <p:txBody>
          <a:bodyPr vert="horz" wrap="square" lIns="0" tIns="0" rIns="0" bIns="0" rtlCol="0">
            <a:spAutoFit/>
          </a:bodyPr>
          <a:lstStyle/>
          <a:p>
            <a:pPr marL="9502" algn="r">
              <a:lnSpc>
                <a:spcPts val="1235"/>
              </a:lnSpc>
            </a:pPr>
            <a:r>
              <a:rPr sz="700" spc="4" dirty="0">
                <a:solidFill>
                  <a:srgbClr val="EDEBE0"/>
                </a:solidFill>
                <a:latin typeface="Wingdings"/>
                <a:cs typeface="Wingdings"/>
              </a:rPr>
              <a:t></a:t>
            </a:r>
            <a:fld id="{81D60167-4931-47E6-BA6A-407CBD079E47}" type="slidenum">
              <a:rPr spc="4" dirty="0"/>
              <a:pPr marL="9502" algn="r">
                <a:lnSpc>
                  <a:spcPts val="1235"/>
                </a:lnSpc>
              </a:pPr>
              <a:t>127</a:t>
            </a:fld>
            <a:endParaRPr sz="700" dirty="0">
              <a:latin typeface="Wingdings"/>
              <a:cs typeface="Wingdings"/>
            </a:endParaRPr>
          </a:p>
        </p:txBody>
      </p:sp>
      <p:sp>
        <p:nvSpPr>
          <p:cNvPr id="39" name="object 8">
            <a:extLst>
              <a:ext uri="{FF2B5EF4-FFF2-40B4-BE49-F238E27FC236}">
                <a16:creationId xmlns:a16="http://schemas.microsoft.com/office/drawing/2014/main" id="{47BE267E-B4FF-42EA-865E-D4F867301847}"/>
              </a:ext>
            </a:extLst>
          </p:cNvPr>
          <p:cNvSpPr txBox="1">
            <a:spLocks/>
          </p:cNvSpPr>
          <p:nvPr/>
        </p:nvSpPr>
        <p:spPr>
          <a:xfrm>
            <a:off x="-252536" y="139556"/>
            <a:ext cx="9144000" cy="625148"/>
          </a:xfrm>
          <a:prstGeom prst="rect">
            <a:avLst/>
          </a:prstGeom>
          <a:noFill/>
        </p:spPr>
        <p:txBody>
          <a:bodyPr vert="horz" wrap="square" lIns="0" tIns="9502" rIns="0" bIns="0" rtlCol="0">
            <a:sp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marL="9502" fontAlgn="auto">
              <a:spcBef>
                <a:spcPts val="75"/>
              </a:spcBef>
              <a:spcAft>
                <a:spcPts val="0"/>
              </a:spcAft>
            </a:pPr>
            <a:r>
              <a:rPr lang="fr-FR" spc="-26"/>
              <a:t> Les Tableaux</a:t>
            </a:r>
            <a:endParaRPr lang="fr-FR" spc="-26" dirty="0"/>
          </a:p>
        </p:txBody>
      </p:sp>
    </p:spTree>
    <p:extLst>
      <p:ext uri="{BB962C8B-B14F-4D97-AF65-F5344CB8AC3E}">
        <p14:creationId xmlns:p14="http://schemas.microsoft.com/office/powerpoint/2010/main" val="41575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7584" y="908720"/>
            <a:ext cx="7344816" cy="5269141"/>
          </a:xfrm>
          <a:prstGeom prst="rect">
            <a:avLst/>
          </a:prstGeom>
        </p:spPr>
        <p:txBody>
          <a:bodyPr vert="horz" wrap="square" lIns="0" tIns="36582" rIns="0" bIns="0" rtlCol="0">
            <a:spAutoFit/>
          </a:bodyPr>
          <a:lstStyle/>
          <a:p>
            <a:pPr marL="266060" marR="39909" indent="-257033" algn="just">
              <a:spcBef>
                <a:spcPts val="600"/>
              </a:spcBef>
              <a:spcAft>
                <a:spcPts val="600"/>
              </a:spcAft>
              <a:buClr>
                <a:srgbClr val="FF0000"/>
              </a:buClr>
              <a:buFont typeface="Wingdings"/>
              <a:buChar char=""/>
              <a:tabLst>
                <a:tab pos="266060" algn="l"/>
                <a:tab pos="266535" algn="l"/>
              </a:tabLst>
            </a:pPr>
            <a:r>
              <a:rPr sz="2000" spc="-82" dirty="0">
                <a:latin typeface="Arial" pitchFamily="34" charset="0"/>
                <a:cs typeface="Arial" pitchFamily="34" charset="0"/>
              </a:rPr>
              <a:t>Un </a:t>
            </a:r>
            <a:r>
              <a:rPr sz="2000" b="1" dirty="0">
                <a:solidFill>
                  <a:srgbClr val="0000C7"/>
                </a:solidFill>
                <a:latin typeface="Arial" pitchFamily="34" charset="0"/>
                <a:cs typeface="Arial" pitchFamily="34" charset="0"/>
              </a:rPr>
              <a:t>tableau </a:t>
            </a:r>
            <a:r>
              <a:rPr sz="2000" spc="-64" dirty="0">
                <a:latin typeface="Arial" pitchFamily="34" charset="0"/>
                <a:cs typeface="Arial" pitchFamily="34" charset="0"/>
              </a:rPr>
              <a:t>est </a:t>
            </a:r>
            <a:r>
              <a:rPr sz="2000" spc="-45" dirty="0">
                <a:latin typeface="Arial" pitchFamily="34" charset="0"/>
                <a:cs typeface="Arial" pitchFamily="34" charset="0"/>
              </a:rPr>
              <a:t>un </a:t>
            </a:r>
            <a:r>
              <a:rPr sz="2000" spc="-71" dirty="0">
                <a:latin typeface="Arial" pitchFamily="34" charset="0"/>
                <a:cs typeface="Arial" pitchFamily="34" charset="0"/>
              </a:rPr>
              <a:t>ensemble </a:t>
            </a:r>
            <a:r>
              <a:rPr sz="2000" spc="-45" dirty="0">
                <a:latin typeface="Arial" pitchFamily="34" charset="0"/>
                <a:cs typeface="Arial" pitchFamily="34" charset="0"/>
              </a:rPr>
              <a:t>d'éléments </a:t>
            </a:r>
            <a:r>
              <a:rPr sz="2000" spc="-67" dirty="0">
                <a:latin typeface="Arial" pitchFamily="34" charset="0"/>
                <a:cs typeface="Arial" pitchFamily="34" charset="0"/>
              </a:rPr>
              <a:t>de </a:t>
            </a:r>
            <a:r>
              <a:rPr sz="2000" spc="-71" dirty="0">
                <a:latin typeface="Arial" pitchFamily="34" charset="0"/>
                <a:cs typeface="Arial" pitchFamily="34" charset="0"/>
              </a:rPr>
              <a:t>même </a:t>
            </a:r>
            <a:r>
              <a:rPr sz="2000" spc="-30" dirty="0">
                <a:latin typeface="Arial" pitchFamily="34" charset="0"/>
                <a:cs typeface="Arial" pitchFamily="34" charset="0"/>
              </a:rPr>
              <a:t>type </a:t>
            </a:r>
            <a:r>
              <a:rPr sz="2000" spc="-90" dirty="0">
                <a:latin typeface="Arial" pitchFamily="34" charset="0"/>
                <a:cs typeface="Arial" pitchFamily="34" charset="0"/>
              </a:rPr>
              <a:t>désignés </a:t>
            </a:r>
            <a:r>
              <a:rPr sz="2000" spc="-45" dirty="0">
                <a:latin typeface="Arial" pitchFamily="34" charset="0"/>
                <a:cs typeface="Arial" pitchFamily="34" charset="0"/>
              </a:rPr>
              <a:t>par</a:t>
            </a:r>
            <a:r>
              <a:rPr sz="2000" spc="-273" dirty="0">
                <a:latin typeface="Arial" pitchFamily="34" charset="0"/>
                <a:cs typeface="Arial" pitchFamily="34" charset="0"/>
              </a:rPr>
              <a:t> </a:t>
            </a:r>
            <a:r>
              <a:rPr sz="2000" spc="-45" dirty="0">
                <a:latin typeface="Arial" pitchFamily="34" charset="0"/>
                <a:cs typeface="Arial" pitchFamily="34" charset="0"/>
              </a:rPr>
              <a:t>un  </a:t>
            </a:r>
            <a:r>
              <a:rPr sz="2000" spc="-26" dirty="0">
                <a:latin typeface="Arial" pitchFamily="34" charset="0"/>
                <a:cs typeface="Arial" pitchFamily="34" charset="0"/>
              </a:rPr>
              <a:t>identificateur</a:t>
            </a:r>
            <a:r>
              <a:rPr sz="2000" spc="-75" dirty="0">
                <a:latin typeface="Arial" pitchFamily="34" charset="0"/>
                <a:cs typeface="Arial" pitchFamily="34" charset="0"/>
              </a:rPr>
              <a:t> </a:t>
            </a:r>
            <a:r>
              <a:rPr sz="2000" spc="-41" dirty="0">
                <a:latin typeface="Arial" pitchFamily="34" charset="0"/>
                <a:cs typeface="Arial" pitchFamily="34" charset="0"/>
              </a:rPr>
              <a:t>unique.</a:t>
            </a:r>
            <a:endParaRPr sz="2000" dirty="0">
              <a:latin typeface="Arial" pitchFamily="34" charset="0"/>
              <a:cs typeface="Arial" pitchFamily="34" charset="0"/>
            </a:endParaRPr>
          </a:p>
          <a:p>
            <a:pPr marL="266060" marR="19004" indent="-257033" algn="just">
              <a:spcBef>
                <a:spcPts val="600"/>
              </a:spcBef>
              <a:spcAft>
                <a:spcPts val="600"/>
              </a:spcAft>
              <a:buClr>
                <a:srgbClr val="FF0000"/>
              </a:buClr>
              <a:buFont typeface="Wingdings"/>
              <a:buChar char=""/>
              <a:tabLst>
                <a:tab pos="266060" algn="l"/>
                <a:tab pos="266535" algn="l"/>
              </a:tabLst>
            </a:pPr>
            <a:r>
              <a:rPr sz="2000" spc="-85" dirty="0">
                <a:latin typeface="Arial" pitchFamily="34" charset="0"/>
                <a:cs typeface="Arial" pitchFamily="34" charset="0"/>
              </a:rPr>
              <a:t>Une </a:t>
            </a:r>
            <a:r>
              <a:rPr sz="2000" spc="-52" dirty="0">
                <a:latin typeface="Arial" pitchFamily="34" charset="0"/>
                <a:cs typeface="Arial" pitchFamily="34" charset="0"/>
              </a:rPr>
              <a:t>variable </a:t>
            </a:r>
            <a:r>
              <a:rPr sz="2000" spc="-34" dirty="0">
                <a:latin typeface="Arial" pitchFamily="34" charset="0"/>
                <a:cs typeface="Arial" pitchFamily="34" charset="0"/>
              </a:rPr>
              <a:t>entière </a:t>
            </a:r>
            <a:r>
              <a:rPr sz="2000" spc="-64" dirty="0">
                <a:latin typeface="Arial" pitchFamily="34" charset="0"/>
                <a:cs typeface="Arial" pitchFamily="34" charset="0"/>
              </a:rPr>
              <a:t>nommée </a:t>
            </a:r>
            <a:r>
              <a:rPr sz="2000" b="1" dirty="0">
                <a:solidFill>
                  <a:srgbClr val="0000C7"/>
                </a:solidFill>
                <a:latin typeface="Arial" pitchFamily="34" charset="0"/>
                <a:cs typeface="Arial" pitchFamily="34" charset="0"/>
              </a:rPr>
              <a:t>indice </a:t>
            </a:r>
            <a:r>
              <a:rPr sz="2000" spc="-30" dirty="0">
                <a:latin typeface="Arial" pitchFamily="34" charset="0"/>
                <a:cs typeface="Arial" pitchFamily="34" charset="0"/>
              </a:rPr>
              <a:t>permet </a:t>
            </a:r>
            <a:r>
              <a:rPr sz="2000" spc="-22" dirty="0">
                <a:latin typeface="Arial" pitchFamily="34" charset="0"/>
                <a:cs typeface="Arial" pitchFamily="34" charset="0"/>
              </a:rPr>
              <a:t>d'indiquer </a:t>
            </a:r>
            <a:r>
              <a:rPr sz="2000" spc="-52" dirty="0">
                <a:latin typeface="Arial" pitchFamily="34" charset="0"/>
                <a:cs typeface="Arial" pitchFamily="34" charset="0"/>
              </a:rPr>
              <a:t>la </a:t>
            </a:r>
            <a:r>
              <a:rPr sz="2000" spc="-30" dirty="0">
                <a:latin typeface="Arial" pitchFamily="34" charset="0"/>
                <a:cs typeface="Arial" pitchFamily="34" charset="0"/>
              </a:rPr>
              <a:t>position</a:t>
            </a:r>
            <a:r>
              <a:rPr sz="2000" spc="-258" dirty="0">
                <a:latin typeface="Arial" pitchFamily="34" charset="0"/>
                <a:cs typeface="Arial" pitchFamily="34" charset="0"/>
              </a:rPr>
              <a:t> </a:t>
            </a:r>
            <a:r>
              <a:rPr sz="2000" spc="-26" dirty="0">
                <a:latin typeface="Arial" pitchFamily="34" charset="0"/>
                <a:cs typeface="Arial" pitchFamily="34" charset="0"/>
              </a:rPr>
              <a:t>d'un  </a:t>
            </a:r>
            <a:r>
              <a:rPr sz="2000" spc="-41" dirty="0">
                <a:latin typeface="Arial" pitchFamily="34" charset="0"/>
                <a:cs typeface="Arial" pitchFamily="34" charset="0"/>
              </a:rPr>
              <a:t>élément </a:t>
            </a:r>
            <a:r>
              <a:rPr sz="2000" spc="-52" dirty="0">
                <a:latin typeface="Arial" pitchFamily="34" charset="0"/>
                <a:cs typeface="Arial" pitchFamily="34" charset="0"/>
              </a:rPr>
              <a:t>donné </a:t>
            </a:r>
            <a:r>
              <a:rPr sz="2000" spc="-82" dirty="0">
                <a:latin typeface="Arial" pitchFamily="34" charset="0"/>
                <a:cs typeface="Arial" pitchFamily="34" charset="0"/>
              </a:rPr>
              <a:t>au </a:t>
            </a:r>
            <a:r>
              <a:rPr sz="2000" spc="-75" dirty="0">
                <a:latin typeface="Arial" pitchFamily="34" charset="0"/>
                <a:cs typeface="Arial" pitchFamily="34" charset="0"/>
              </a:rPr>
              <a:t>sein </a:t>
            </a:r>
            <a:r>
              <a:rPr sz="2000" spc="-45" dirty="0">
                <a:latin typeface="Arial" pitchFamily="34" charset="0"/>
                <a:cs typeface="Arial" pitchFamily="34" charset="0"/>
              </a:rPr>
              <a:t>du </a:t>
            </a:r>
            <a:r>
              <a:rPr sz="2000" spc="-49" dirty="0">
                <a:latin typeface="Arial" pitchFamily="34" charset="0"/>
                <a:cs typeface="Arial" pitchFamily="34" charset="0"/>
              </a:rPr>
              <a:t>tableau </a:t>
            </a:r>
            <a:r>
              <a:rPr sz="2000" spc="-4" dirty="0">
                <a:latin typeface="Arial" pitchFamily="34" charset="0"/>
                <a:cs typeface="Arial" pitchFamily="34" charset="0"/>
              </a:rPr>
              <a:t>et </a:t>
            </a:r>
            <a:r>
              <a:rPr sz="2000" spc="-64" dirty="0">
                <a:latin typeface="Arial" pitchFamily="34" charset="0"/>
                <a:cs typeface="Arial" pitchFamily="34" charset="0"/>
              </a:rPr>
              <a:t>de </a:t>
            </a:r>
            <a:r>
              <a:rPr sz="2000" spc="-30" dirty="0">
                <a:latin typeface="Arial" pitchFamily="34" charset="0"/>
                <a:cs typeface="Arial" pitchFamily="34" charset="0"/>
              </a:rPr>
              <a:t>déterminer</a:t>
            </a:r>
            <a:r>
              <a:rPr sz="2000" spc="-232" dirty="0">
                <a:latin typeface="Arial" pitchFamily="34" charset="0"/>
                <a:cs typeface="Arial" pitchFamily="34" charset="0"/>
              </a:rPr>
              <a:t> </a:t>
            </a:r>
            <a:r>
              <a:rPr sz="2000" spc="-142" dirty="0">
                <a:latin typeface="Arial" pitchFamily="34" charset="0"/>
                <a:cs typeface="Arial" pitchFamily="34" charset="0"/>
              </a:rPr>
              <a:t>sa </a:t>
            </a:r>
            <a:r>
              <a:rPr sz="2000" spc="-71" dirty="0">
                <a:latin typeface="Arial" pitchFamily="34" charset="0"/>
                <a:cs typeface="Arial" pitchFamily="34" charset="0"/>
              </a:rPr>
              <a:t>valeur.</a:t>
            </a:r>
            <a:endParaRPr sz="2000" dirty="0">
              <a:latin typeface="Arial" pitchFamily="34" charset="0"/>
              <a:cs typeface="Arial" pitchFamily="34" charset="0"/>
            </a:endParaRPr>
          </a:p>
          <a:p>
            <a:pPr marL="266060" indent="-257033" algn="just">
              <a:spcBef>
                <a:spcPts val="600"/>
              </a:spcBef>
              <a:spcAft>
                <a:spcPts val="600"/>
              </a:spcAft>
              <a:buClr>
                <a:srgbClr val="FF0000"/>
              </a:buClr>
              <a:buFont typeface="Wingdings"/>
              <a:buChar char=""/>
              <a:tabLst>
                <a:tab pos="266060" algn="l"/>
                <a:tab pos="266535" algn="l"/>
              </a:tabLst>
            </a:pPr>
            <a:r>
              <a:rPr sz="2000" spc="-161" dirty="0">
                <a:latin typeface="Arial" pitchFamily="34" charset="0"/>
                <a:cs typeface="Arial" pitchFamily="34" charset="0"/>
              </a:rPr>
              <a:t>La </a:t>
            </a:r>
            <a:r>
              <a:rPr sz="2000" b="1" spc="-4" dirty="0">
                <a:solidFill>
                  <a:srgbClr val="0000C7"/>
                </a:solidFill>
                <a:latin typeface="Arial" pitchFamily="34" charset="0"/>
                <a:cs typeface="Arial" pitchFamily="34" charset="0"/>
              </a:rPr>
              <a:t>déclaration </a:t>
            </a:r>
            <a:r>
              <a:rPr sz="2000" spc="-22" dirty="0">
                <a:latin typeface="Arial" pitchFamily="34" charset="0"/>
                <a:cs typeface="Arial" pitchFamily="34" charset="0"/>
              </a:rPr>
              <a:t>d'un </a:t>
            </a:r>
            <a:r>
              <a:rPr sz="2000" spc="-49" dirty="0">
                <a:latin typeface="Arial" pitchFamily="34" charset="0"/>
                <a:cs typeface="Arial" pitchFamily="34" charset="0"/>
              </a:rPr>
              <a:t>tableau </a:t>
            </a:r>
            <a:r>
              <a:rPr sz="2000" spc="-45" dirty="0">
                <a:latin typeface="Arial" pitchFamily="34" charset="0"/>
                <a:cs typeface="Arial" pitchFamily="34" charset="0"/>
              </a:rPr>
              <a:t>s'effectue </a:t>
            </a:r>
            <a:r>
              <a:rPr sz="2000" spc="-67" dirty="0">
                <a:latin typeface="Arial" pitchFamily="34" charset="0"/>
                <a:cs typeface="Arial" pitchFamily="34" charset="0"/>
              </a:rPr>
              <a:t>en </a:t>
            </a:r>
            <a:r>
              <a:rPr sz="2000" spc="-56" dirty="0">
                <a:latin typeface="Arial" pitchFamily="34" charset="0"/>
                <a:cs typeface="Arial" pitchFamily="34" charset="0"/>
              </a:rPr>
              <a:t>précisant </a:t>
            </a:r>
            <a:r>
              <a:rPr sz="2000" spc="-37" dirty="0">
                <a:latin typeface="Arial" pitchFamily="34" charset="0"/>
                <a:cs typeface="Arial" pitchFamily="34" charset="0"/>
              </a:rPr>
              <a:t>le </a:t>
            </a:r>
            <a:r>
              <a:rPr sz="2000" b="1" dirty="0">
                <a:solidFill>
                  <a:srgbClr val="0000C7"/>
                </a:solidFill>
                <a:latin typeface="Arial" pitchFamily="34" charset="0"/>
                <a:cs typeface="Arial" pitchFamily="34" charset="0"/>
              </a:rPr>
              <a:t>type </a:t>
            </a:r>
            <a:r>
              <a:rPr sz="2000" spc="-67" dirty="0">
                <a:latin typeface="Arial" pitchFamily="34" charset="0"/>
                <a:cs typeface="Arial" pitchFamily="34" charset="0"/>
              </a:rPr>
              <a:t>de</a:t>
            </a:r>
            <a:r>
              <a:rPr sz="2000" spc="-292" dirty="0">
                <a:latin typeface="Arial" pitchFamily="34" charset="0"/>
                <a:cs typeface="Arial" pitchFamily="34" charset="0"/>
              </a:rPr>
              <a:t> </a:t>
            </a:r>
            <a:r>
              <a:rPr sz="2000" spc="-142" dirty="0">
                <a:latin typeface="Arial" pitchFamily="34" charset="0"/>
                <a:cs typeface="Arial" pitchFamily="34" charset="0"/>
              </a:rPr>
              <a:t>ses</a:t>
            </a:r>
            <a:endParaRPr sz="2000" dirty="0">
              <a:latin typeface="Arial" pitchFamily="34" charset="0"/>
              <a:cs typeface="Arial" pitchFamily="34" charset="0"/>
            </a:endParaRPr>
          </a:p>
          <a:p>
            <a:pPr marL="266060" algn="just">
              <a:spcBef>
                <a:spcPts val="600"/>
              </a:spcBef>
              <a:spcAft>
                <a:spcPts val="600"/>
              </a:spcAft>
            </a:pPr>
            <a:r>
              <a:rPr sz="2000" spc="-56" dirty="0">
                <a:latin typeface="Arial" pitchFamily="34" charset="0"/>
                <a:cs typeface="Arial" pitchFamily="34" charset="0"/>
              </a:rPr>
              <a:t>éléments </a:t>
            </a:r>
            <a:r>
              <a:rPr sz="2000" spc="-7" dirty="0">
                <a:latin typeface="Arial" pitchFamily="34" charset="0"/>
                <a:cs typeface="Arial" pitchFamily="34" charset="0"/>
              </a:rPr>
              <a:t>et </a:t>
            </a:r>
            <a:r>
              <a:rPr sz="2000" spc="-142" dirty="0">
                <a:latin typeface="Arial" pitchFamily="34" charset="0"/>
                <a:cs typeface="Arial" pitchFamily="34" charset="0"/>
              </a:rPr>
              <a:t>sa </a:t>
            </a:r>
            <a:r>
              <a:rPr sz="2000" b="1" dirty="0">
                <a:solidFill>
                  <a:srgbClr val="0000C7"/>
                </a:solidFill>
                <a:latin typeface="Arial" pitchFamily="34" charset="0"/>
                <a:cs typeface="Arial" pitchFamily="34" charset="0"/>
              </a:rPr>
              <a:t>dimension </a:t>
            </a:r>
            <a:r>
              <a:rPr sz="2000" spc="-45" dirty="0">
                <a:latin typeface="Arial" pitchFamily="34" charset="0"/>
                <a:cs typeface="Arial" pitchFamily="34" charset="0"/>
              </a:rPr>
              <a:t>(le nombre </a:t>
            </a:r>
            <a:r>
              <a:rPr sz="2000" spc="-67" dirty="0">
                <a:latin typeface="Arial" pitchFamily="34" charset="0"/>
                <a:cs typeface="Arial" pitchFamily="34" charset="0"/>
              </a:rPr>
              <a:t>de </a:t>
            </a:r>
            <a:r>
              <a:rPr sz="2000" spc="-142" dirty="0">
                <a:latin typeface="Arial" pitchFamily="34" charset="0"/>
                <a:cs typeface="Arial" pitchFamily="34" charset="0"/>
              </a:rPr>
              <a:t>ses</a:t>
            </a:r>
            <a:r>
              <a:rPr sz="2000" spc="-247" dirty="0">
                <a:latin typeface="Arial" pitchFamily="34" charset="0"/>
                <a:cs typeface="Arial" pitchFamily="34" charset="0"/>
              </a:rPr>
              <a:t> </a:t>
            </a:r>
            <a:r>
              <a:rPr sz="2000" spc="-52" dirty="0">
                <a:latin typeface="Arial" pitchFamily="34" charset="0"/>
                <a:cs typeface="Arial" pitchFamily="34" charset="0"/>
              </a:rPr>
              <a:t>éléments).</a:t>
            </a:r>
            <a:endParaRPr sz="2000" dirty="0">
              <a:latin typeface="Arial" pitchFamily="34" charset="0"/>
              <a:cs typeface="Arial" pitchFamily="34" charset="0"/>
            </a:endParaRPr>
          </a:p>
          <a:p>
            <a:pPr marL="565852" lvl="1" indent="-214748" algn="just">
              <a:spcBef>
                <a:spcPts val="600"/>
              </a:spcBef>
              <a:spcAft>
                <a:spcPts val="600"/>
              </a:spcAft>
              <a:buChar char="–"/>
              <a:tabLst>
                <a:tab pos="565852" algn="l"/>
                <a:tab pos="566328" algn="l"/>
              </a:tabLst>
            </a:pPr>
            <a:r>
              <a:rPr sz="2000" u="heavy" spc="-146" dirty="0">
                <a:uFill>
                  <a:solidFill>
                    <a:srgbClr val="000000"/>
                  </a:solidFill>
                </a:uFill>
                <a:latin typeface="Arial" pitchFamily="34" charset="0"/>
                <a:cs typeface="Arial" pitchFamily="34" charset="0"/>
              </a:rPr>
              <a:t>En </a:t>
            </a:r>
            <a:r>
              <a:rPr sz="2000" u="heavy" spc="-67" dirty="0">
                <a:uFill>
                  <a:solidFill>
                    <a:srgbClr val="000000"/>
                  </a:solidFill>
                </a:uFill>
                <a:latin typeface="Arial" pitchFamily="34" charset="0"/>
                <a:cs typeface="Arial" pitchFamily="34" charset="0"/>
              </a:rPr>
              <a:t>pseudo </a:t>
            </a:r>
            <a:r>
              <a:rPr sz="2000" u="heavy" spc="-75" dirty="0">
                <a:uFill>
                  <a:solidFill>
                    <a:srgbClr val="000000"/>
                  </a:solidFill>
                </a:uFill>
                <a:latin typeface="Arial" pitchFamily="34" charset="0"/>
                <a:cs typeface="Arial" pitchFamily="34" charset="0"/>
              </a:rPr>
              <a:t>code</a:t>
            </a:r>
            <a:r>
              <a:rPr sz="2000" u="heavy" spc="4" dirty="0">
                <a:uFill>
                  <a:solidFill>
                    <a:srgbClr val="000000"/>
                  </a:solidFill>
                </a:uFill>
                <a:latin typeface="Arial" pitchFamily="34" charset="0"/>
                <a:cs typeface="Arial" pitchFamily="34" charset="0"/>
              </a:rPr>
              <a:t> </a:t>
            </a:r>
            <a:r>
              <a:rPr sz="2000" u="heavy" spc="-15" dirty="0">
                <a:uFill>
                  <a:solidFill>
                    <a:srgbClr val="000000"/>
                  </a:solidFill>
                </a:uFill>
                <a:latin typeface="Arial" pitchFamily="34" charset="0"/>
                <a:cs typeface="Arial" pitchFamily="34" charset="0"/>
              </a:rPr>
              <a:t>:</a:t>
            </a:r>
            <a:endParaRPr sz="2000" dirty="0">
              <a:latin typeface="Arial" pitchFamily="34" charset="0"/>
              <a:cs typeface="Arial" pitchFamily="34" charset="0"/>
            </a:endParaRPr>
          </a:p>
          <a:p>
            <a:pPr marL="1377810" algn="just">
              <a:spcBef>
                <a:spcPts val="600"/>
              </a:spcBef>
              <a:spcAft>
                <a:spcPts val="600"/>
              </a:spcAft>
            </a:pPr>
            <a:r>
              <a:rPr sz="2000" spc="-60" dirty="0">
                <a:solidFill>
                  <a:srgbClr val="1F487C"/>
                </a:solidFill>
                <a:latin typeface="Arial" pitchFamily="34" charset="0"/>
                <a:cs typeface="Arial" pitchFamily="34" charset="0"/>
              </a:rPr>
              <a:t>variable </a:t>
            </a:r>
            <a:r>
              <a:rPr sz="2000" b="1" spc="-4" dirty="0">
                <a:solidFill>
                  <a:srgbClr val="0000C7"/>
                </a:solidFill>
                <a:latin typeface="Arial" pitchFamily="34" charset="0"/>
                <a:cs typeface="Arial" pitchFamily="34" charset="0"/>
              </a:rPr>
              <a:t>tableau </a:t>
            </a:r>
            <a:r>
              <a:rPr sz="2000" spc="-64" dirty="0">
                <a:solidFill>
                  <a:srgbClr val="1F487C"/>
                </a:solidFill>
                <a:latin typeface="Arial" pitchFamily="34" charset="0"/>
                <a:cs typeface="Arial" pitchFamily="34" charset="0"/>
              </a:rPr>
              <a:t>identificateur</a:t>
            </a:r>
            <a:r>
              <a:rPr sz="2000" b="1" spc="-64" dirty="0">
                <a:solidFill>
                  <a:srgbClr val="1F487C"/>
                </a:solidFill>
                <a:latin typeface="Arial" pitchFamily="34" charset="0"/>
                <a:cs typeface="Arial" pitchFamily="34" charset="0"/>
              </a:rPr>
              <a:t>[dimension] </a:t>
            </a:r>
            <a:r>
              <a:rPr sz="2000" b="1" spc="-97" dirty="0">
                <a:solidFill>
                  <a:srgbClr val="1F487C"/>
                </a:solidFill>
                <a:latin typeface="Arial" pitchFamily="34" charset="0"/>
                <a:cs typeface="Arial" pitchFamily="34" charset="0"/>
              </a:rPr>
              <a:t>:</a:t>
            </a:r>
            <a:r>
              <a:rPr sz="2000" b="1" spc="-157" dirty="0">
                <a:solidFill>
                  <a:srgbClr val="1F487C"/>
                </a:solidFill>
                <a:latin typeface="Arial" pitchFamily="34" charset="0"/>
                <a:cs typeface="Arial" pitchFamily="34" charset="0"/>
              </a:rPr>
              <a:t> </a:t>
            </a:r>
            <a:r>
              <a:rPr sz="2000" b="1" spc="-82" dirty="0">
                <a:solidFill>
                  <a:srgbClr val="1F487C"/>
                </a:solidFill>
                <a:latin typeface="Arial" pitchFamily="34" charset="0"/>
                <a:cs typeface="Arial" pitchFamily="34" charset="0"/>
              </a:rPr>
              <a:t>type</a:t>
            </a:r>
            <a:endParaRPr sz="2000" dirty="0">
              <a:latin typeface="Arial" pitchFamily="34" charset="0"/>
              <a:cs typeface="Arial" pitchFamily="34" charset="0"/>
            </a:endParaRPr>
          </a:p>
          <a:p>
            <a:pPr marL="565852" lvl="1" indent="-214748" algn="just">
              <a:spcBef>
                <a:spcPts val="600"/>
              </a:spcBef>
              <a:spcAft>
                <a:spcPts val="600"/>
              </a:spcAft>
              <a:buChar char="–"/>
              <a:tabLst>
                <a:tab pos="565852" algn="l"/>
                <a:tab pos="566328" algn="l"/>
              </a:tabLst>
            </a:pPr>
            <a:r>
              <a:rPr sz="2000" u="heavy" spc="-90" dirty="0">
                <a:uFill>
                  <a:solidFill>
                    <a:srgbClr val="000000"/>
                  </a:solidFill>
                </a:uFill>
                <a:latin typeface="Arial" pitchFamily="34" charset="0"/>
                <a:cs typeface="Arial" pitchFamily="34" charset="0"/>
              </a:rPr>
              <a:t>Exemple</a:t>
            </a:r>
            <a:r>
              <a:rPr sz="2000" u="heavy" spc="-85" dirty="0">
                <a:uFill>
                  <a:solidFill>
                    <a:srgbClr val="000000"/>
                  </a:solidFill>
                </a:uFill>
                <a:latin typeface="Arial" pitchFamily="34" charset="0"/>
                <a:cs typeface="Arial" pitchFamily="34" charset="0"/>
              </a:rPr>
              <a:t> </a:t>
            </a:r>
            <a:r>
              <a:rPr sz="2000" u="heavy" spc="-15" dirty="0">
                <a:uFill>
                  <a:solidFill>
                    <a:srgbClr val="000000"/>
                  </a:solidFill>
                </a:uFill>
                <a:latin typeface="Arial" pitchFamily="34" charset="0"/>
                <a:cs typeface="Arial" pitchFamily="34" charset="0"/>
              </a:rPr>
              <a:t>:</a:t>
            </a:r>
            <a:endParaRPr sz="2000" dirty="0">
              <a:latin typeface="Arial" pitchFamily="34" charset="0"/>
              <a:cs typeface="Arial" pitchFamily="34" charset="0"/>
            </a:endParaRPr>
          </a:p>
          <a:p>
            <a:pPr marL="1377810" algn="just">
              <a:spcBef>
                <a:spcPts val="600"/>
              </a:spcBef>
              <a:spcAft>
                <a:spcPts val="600"/>
              </a:spcAft>
            </a:pPr>
            <a:r>
              <a:rPr sz="2000" spc="-60" dirty="0">
                <a:solidFill>
                  <a:srgbClr val="1F487C"/>
                </a:solidFill>
                <a:latin typeface="Arial" pitchFamily="34" charset="0"/>
                <a:cs typeface="Arial" pitchFamily="34" charset="0"/>
              </a:rPr>
              <a:t>variable </a:t>
            </a:r>
            <a:r>
              <a:rPr sz="2000" b="1" spc="-4" dirty="0">
                <a:solidFill>
                  <a:srgbClr val="0000C7"/>
                </a:solidFill>
                <a:latin typeface="Arial" pitchFamily="34" charset="0"/>
                <a:cs typeface="Arial" pitchFamily="34" charset="0"/>
              </a:rPr>
              <a:t>tableau </a:t>
            </a:r>
            <a:r>
              <a:rPr sz="2000" spc="-60" dirty="0">
                <a:solidFill>
                  <a:srgbClr val="1F487C"/>
                </a:solidFill>
                <a:latin typeface="Arial" pitchFamily="34" charset="0"/>
                <a:cs typeface="Arial" pitchFamily="34" charset="0"/>
              </a:rPr>
              <a:t>notes</a:t>
            </a:r>
            <a:r>
              <a:rPr sz="2000" b="1" spc="-60" dirty="0">
                <a:solidFill>
                  <a:srgbClr val="1F487C"/>
                </a:solidFill>
                <a:latin typeface="Arial" pitchFamily="34" charset="0"/>
                <a:cs typeface="Arial" pitchFamily="34" charset="0"/>
              </a:rPr>
              <a:t>[30] </a:t>
            </a:r>
            <a:r>
              <a:rPr sz="2000" b="1" spc="-97" dirty="0">
                <a:solidFill>
                  <a:srgbClr val="1F487C"/>
                </a:solidFill>
                <a:latin typeface="Arial" pitchFamily="34" charset="0"/>
                <a:cs typeface="Arial" pitchFamily="34" charset="0"/>
              </a:rPr>
              <a:t>:</a:t>
            </a:r>
            <a:r>
              <a:rPr sz="2000" b="1" spc="-150" dirty="0">
                <a:solidFill>
                  <a:srgbClr val="1F487C"/>
                </a:solidFill>
                <a:latin typeface="Arial" pitchFamily="34" charset="0"/>
                <a:cs typeface="Arial" pitchFamily="34" charset="0"/>
              </a:rPr>
              <a:t> </a:t>
            </a:r>
            <a:r>
              <a:rPr sz="2000" b="1" spc="-82" dirty="0">
                <a:solidFill>
                  <a:srgbClr val="1F487C"/>
                </a:solidFill>
                <a:latin typeface="Arial" pitchFamily="34" charset="0"/>
                <a:cs typeface="Arial" pitchFamily="34" charset="0"/>
              </a:rPr>
              <a:t>réel</a:t>
            </a:r>
            <a:endParaRPr sz="2000" dirty="0">
              <a:latin typeface="Arial" pitchFamily="34" charset="0"/>
              <a:cs typeface="Arial" pitchFamily="34" charset="0"/>
            </a:endParaRPr>
          </a:p>
          <a:p>
            <a:pPr marL="266060" marR="3801" indent="-257033" algn="just">
              <a:spcBef>
                <a:spcPts val="600"/>
              </a:spcBef>
              <a:spcAft>
                <a:spcPts val="600"/>
              </a:spcAft>
              <a:buClr>
                <a:srgbClr val="FF0000"/>
              </a:buClr>
              <a:buFont typeface="Wingdings"/>
              <a:buChar char=""/>
              <a:tabLst>
                <a:tab pos="266060" algn="l"/>
                <a:tab pos="266535" algn="l"/>
              </a:tabLst>
            </a:pPr>
            <a:r>
              <a:rPr sz="2000" spc="-108" dirty="0">
                <a:latin typeface="Arial" pitchFamily="34" charset="0"/>
                <a:cs typeface="Arial" pitchFamily="34" charset="0"/>
              </a:rPr>
              <a:t>On</a:t>
            </a:r>
            <a:r>
              <a:rPr sz="2000" spc="-97" dirty="0">
                <a:latin typeface="Arial" pitchFamily="34" charset="0"/>
                <a:cs typeface="Arial" pitchFamily="34" charset="0"/>
              </a:rPr>
              <a:t> </a:t>
            </a:r>
            <a:r>
              <a:rPr sz="2000" spc="-22" dirty="0">
                <a:latin typeface="Arial" pitchFamily="34" charset="0"/>
                <a:cs typeface="Arial" pitchFamily="34" charset="0"/>
              </a:rPr>
              <a:t>peut</a:t>
            </a:r>
            <a:r>
              <a:rPr sz="2000" spc="-82" dirty="0">
                <a:latin typeface="Arial" pitchFamily="34" charset="0"/>
                <a:cs typeface="Arial" pitchFamily="34" charset="0"/>
              </a:rPr>
              <a:t> </a:t>
            </a:r>
            <a:r>
              <a:rPr sz="2000" spc="-19" dirty="0">
                <a:latin typeface="Arial" pitchFamily="34" charset="0"/>
                <a:cs typeface="Arial" pitchFamily="34" charset="0"/>
              </a:rPr>
              <a:t>définir</a:t>
            </a:r>
            <a:r>
              <a:rPr sz="2000" spc="-75" dirty="0">
                <a:latin typeface="Arial" pitchFamily="34" charset="0"/>
                <a:cs typeface="Arial" pitchFamily="34" charset="0"/>
              </a:rPr>
              <a:t> </a:t>
            </a:r>
            <a:r>
              <a:rPr sz="2000" spc="-97" dirty="0">
                <a:latin typeface="Arial" pitchFamily="34" charset="0"/>
                <a:cs typeface="Arial" pitchFamily="34" charset="0"/>
              </a:rPr>
              <a:t>des</a:t>
            </a:r>
            <a:r>
              <a:rPr sz="2000" spc="-75" dirty="0">
                <a:latin typeface="Arial" pitchFamily="34" charset="0"/>
                <a:cs typeface="Arial" pitchFamily="34" charset="0"/>
              </a:rPr>
              <a:t> </a:t>
            </a:r>
            <a:r>
              <a:rPr sz="2000" spc="-56" dirty="0">
                <a:latin typeface="Arial" pitchFamily="34" charset="0"/>
                <a:cs typeface="Arial" pitchFamily="34" charset="0"/>
              </a:rPr>
              <a:t>tableaux</a:t>
            </a:r>
            <a:r>
              <a:rPr sz="2000" spc="-71" dirty="0">
                <a:latin typeface="Arial" pitchFamily="34" charset="0"/>
                <a:cs typeface="Arial" pitchFamily="34" charset="0"/>
              </a:rPr>
              <a:t> </a:t>
            </a:r>
            <a:r>
              <a:rPr sz="2000" spc="-64" dirty="0">
                <a:latin typeface="Arial" pitchFamily="34" charset="0"/>
                <a:cs typeface="Arial" pitchFamily="34" charset="0"/>
              </a:rPr>
              <a:t>de</a:t>
            </a:r>
            <a:r>
              <a:rPr sz="2000" spc="-75" dirty="0">
                <a:latin typeface="Arial" pitchFamily="34" charset="0"/>
                <a:cs typeface="Arial" pitchFamily="34" charset="0"/>
              </a:rPr>
              <a:t> </a:t>
            </a:r>
            <a:r>
              <a:rPr sz="2000" spc="-45" dirty="0">
                <a:latin typeface="Arial" pitchFamily="34" charset="0"/>
                <a:cs typeface="Arial" pitchFamily="34" charset="0"/>
              </a:rPr>
              <a:t>tous</a:t>
            </a:r>
            <a:r>
              <a:rPr sz="2000" spc="-82" dirty="0">
                <a:latin typeface="Arial" pitchFamily="34" charset="0"/>
                <a:cs typeface="Arial" pitchFamily="34" charset="0"/>
              </a:rPr>
              <a:t> </a:t>
            </a:r>
            <a:r>
              <a:rPr sz="2000" spc="-56" dirty="0">
                <a:latin typeface="Arial" pitchFamily="34" charset="0"/>
                <a:cs typeface="Arial" pitchFamily="34" charset="0"/>
              </a:rPr>
              <a:t>types</a:t>
            </a:r>
            <a:r>
              <a:rPr sz="2000" spc="-108" dirty="0">
                <a:latin typeface="Arial" pitchFamily="34" charset="0"/>
                <a:cs typeface="Arial" pitchFamily="34" charset="0"/>
              </a:rPr>
              <a:t> </a:t>
            </a:r>
            <a:r>
              <a:rPr sz="2000" spc="-15" dirty="0">
                <a:latin typeface="Arial" pitchFamily="34" charset="0"/>
                <a:cs typeface="Arial" pitchFamily="34" charset="0"/>
              </a:rPr>
              <a:t>:</a:t>
            </a:r>
            <a:r>
              <a:rPr sz="2000" spc="-67" dirty="0">
                <a:latin typeface="Arial" pitchFamily="34" charset="0"/>
                <a:cs typeface="Arial" pitchFamily="34" charset="0"/>
              </a:rPr>
              <a:t> </a:t>
            </a:r>
            <a:r>
              <a:rPr sz="2000" spc="-56" dirty="0">
                <a:latin typeface="Arial" pitchFamily="34" charset="0"/>
                <a:cs typeface="Arial" pitchFamily="34" charset="0"/>
              </a:rPr>
              <a:t>tableaux</a:t>
            </a:r>
            <a:r>
              <a:rPr sz="2000" spc="-75" dirty="0">
                <a:latin typeface="Arial" pitchFamily="34" charset="0"/>
                <a:cs typeface="Arial" pitchFamily="34" charset="0"/>
              </a:rPr>
              <a:t> </a:t>
            </a:r>
            <a:r>
              <a:rPr sz="2000" spc="-37" dirty="0">
                <a:latin typeface="Arial" pitchFamily="34" charset="0"/>
                <a:cs typeface="Arial" pitchFamily="34" charset="0"/>
              </a:rPr>
              <a:t>d'entiers,</a:t>
            </a:r>
            <a:r>
              <a:rPr sz="2000" spc="-71" dirty="0">
                <a:latin typeface="Arial" pitchFamily="34" charset="0"/>
                <a:cs typeface="Arial" pitchFamily="34" charset="0"/>
              </a:rPr>
              <a:t> </a:t>
            </a:r>
            <a:r>
              <a:rPr sz="2000" spc="-64" dirty="0">
                <a:latin typeface="Arial" pitchFamily="34" charset="0"/>
                <a:cs typeface="Arial" pitchFamily="34" charset="0"/>
              </a:rPr>
              <a:t>de</a:t>
            </a:r>
            <a:r>
              <a:rPr sz="2000" spc="-75" dirty="0">
                <a:latin typeface="Arial" pitchFamily="34" charset="0"/>
                <a:cs typeface="Arial" pitchFamily="34" charset="0"/>
              </a:rPr>
              <a:t> </a:t>
            </a:r>
            <a:r>
              <a:rPr sz="2000" spc="-64" dirty="0">
                <a:latin typeface="Arial" pitchFamily="34" charset="0"/>
                <a:cs typeface="Arial" pitchFamily="34" charset="0"/>
              </a:rPr>
              <a:t>réels,  </a:t>
            </a:r>
            <a:r>
              <a:rPr sz="2000" spc="-67" dirty="0">
                <a:latin typeface="Arial" pitchFamily="34" charset="0"/>
                <a:cs typeface="Arial" pitchFamily="34" charset="0"/>
              </a:rPr>
              <a:t>de </a:t>
            </a:r>
            <a:r>
              <a:rPr sz="2000" spc="-71" dirty="0">
                <a:latin typeface="Arial" pitchFamily="34" charset="0"/>
                <a:cs typeface="Arial" pitchFamily="34" charset="0"/>
              </a:rPr>
              <a:t>caractères, </a:t>
            </a:r>
            <a:r>
              <a:rPr sz="2000" spc="-67" dirty="0">
                <a:latin typeface="Arial" pitchFamily="34" charset="0"/>
                <a:cs typeface="Arial" pitchFamily="34" charset="0"/>
              </a:rPr>
              <a:t>de </a:t>
            </a:r>
            <a:r>
              <a:rPr sz="2000" spc="-64" dirty="0">
                <a:latin typeface="Arial" pitchFamily="34" charset="0"/>
                <a:cs typeface="Arial" pitchFamily="34" charset="0"/>
              </a:rPr>
              <a:t>booléens, </a:t>
            </a:r>
            <a:r>
              <a:rPr sz="2000" spc="-67" dirty="0">
                <a:latin typeface="Arial" pitchFamily="34" charset="0"/>
                <a:cs typeface="Arial" pitchFamily="34" charset="0"/>
              </a:rPr>
              <a:t>de </a:t>
            </a:r>
            <a:r>
              <a:rPr sz="2000" spc="-94" dirty="0">
                <a:latin typeface="Arial" pitchFamily="34" charset="0"/>
                <a:cs typeface="Arial" pitchFamily="34" charset="0"/>
              </a:rPr>
              <a:t>chaînes </a:t>
            </a:r>
            <a:r>
              <a:rPr sz="2000" spc="-64" dirty="0">
                <a:latin typeface="Arial" pitchFamily="34" charset="0"/>
                <a:cs typeface="Arial" pitchFamily="34" charset="0"/>
              </a:rPr>
              <a:t>de </a:t>
            </a:r>
            <a:r>
              <a:rPr sz="2000" spc="-71" dirty="0">
                <a:latin typeface="Arial" pitchFamily="34" charset="0"/>
                <a:cs typeface="Arial" pitchFamily="34" charset="0"/>
              </a:rPr>
              <a:t>caractères,</a:t>
            </a:r>
            <a:r>
              <a:rPr sz="2000" spc="-146" dirty="0">
                <a:latin typeface="Arial" pitchFamily="34" charset="0"/>
                <a:cs typeface="Arial" pitchFamily="34" charset="0"/>
              </a:rPr>
              <a:t> </a:t>
            </a:r>
            <a:r>
              <a:rPr sz="2000" spc="-464" dirty="0">
                <a:latin typeface="Arial" pitchFamily="34" charset="0"/>
                <a:cs typeface="Arial" pitchFamily="34" charset="0"/>
              </a:rPr>
              <a:t>…</a:t>
            </a:r>
            <a:endParaRPr sz="2000" dirty="0">
              <a:latin typeface="Arial" pitchFamily="34" charset="0"/>
              <a:cs typeface="Arial" pitchFamily="34" charset="0"/>
            </a:endParaRPr>
          </a:p>
        </p:txBody>
      </p:sp>
      <p:sp>
        <p:nvSpPr>
          <p:cNvPr id="8" name="object 8"/>
          <p:cNvSpPr txBox="1">
            <a:spLocks noGrp="1"/>
          </p:cNvSpPr>
          <p:nvPr>
            <p:ph type="title"/>
          </p:nvPr>
        </p:nvSpPr>
        <p:spPr>
          <a:xfrm>
            <a:off x="-252536" y="139556"/>
            <a:ext cx="9144000" cy="625148"/>
          </a:xfrm>
          <a:prstGeom prst="rect">
            <a:avLst/>
          </a:prstGeom>
          <a:noFill/>
        </p:spPr>
        <p:txBody>
          <a:bodyPr vert="horz" wrap="square" lIns="0" tIns="9502" rIns="0" bIns="0" rtlCol="0">
            <a:spAutoFit/>
          </a:bodyPr>
          <a:lstStyle/>
          <a:p>
            <a:pPr marL="9502">
              <a:spcBef>
                <a:spcPts val="75"/>
              </a:spcBef>
            </a:pPr>
            <a:r>
              <a:rPr lang="fr-FR" spc="-26" dirty="0">
                <a:solidFill>
                  <a:schemeClr val="tx1"/>
                </a:solidFill>
              </a:rPr>
              <a:t> Les </a:t>
            </a:r>
            <a:r>
              <a:rPr spc="-26" dirty="0">
                <a:solidFill>
                  <a:schemeClr val="tx1"/>
                </a:solidFill>
              </a:rPr>
              <a:t>Tableaux</a:t>
            </a:r>
          </a:p>
        </p:txBody>
      </p:sp>
      <p:sp>
        <p:nvSpPr>
          <p:cNvPr id="10" name="object 10"/>
          <p:cNvSpPr txBox="1">
            <a:spLocks noGrp="1"/>
          </p:cNvSpPr>
          <p:nvPr>
            <p:ph type="sldNum" sz="quarter" idx="12"/>
          </p:nvPr>
        </p:nvSpPr>
        <p:spPr>
          <a:xfrm>
            <a:off x="8423636" y="6453336"/>
            <a:ext cx="457200" cy="153888"/>
          </a:xfrm>
          <a:prstGeom prst="rect">
            <a:avLst/>
          </a:prstGeom>
        </p:spPr>
        <p:txBody>
          <a:bodyPr vert="horz" wrap="square" lIns="0" tIns="0" rIns="0" bIns="0" rtlCol="0">
            <a:spAutoFit/>
          </a:bodyPr>
          <a:lstStyle/>
          <a:p>
            <a:pPr marL="9502">
              <a:lnSpc>
                <a:spcPts val="1235"/>
              </a:lnSpc>
            </a:pPr>
            <a:r>
              <a:rPr sz="700" spc="4" dirty="0">
                <a:solidFill>
                  <a:srgbClr val="EDEBE0"/>
                </a:solidFill>
                <a:latin typeface="Wingdings"/>
                <a:cs typeface="Wingdings"/>
              </a:rPr>
              <a:t></a:t>
            </a:r>
            <a:fld id="{81D60167-4931-47E6-BA6A-407CBD079E47}" type="slidenum">
              <a:rPr spc="4" dirty="0"/>
              <a:pPr marL="9502">
                <a:lnSpc>
                  <a:spcPts val="1235"/>
                </a:lnSpc>
              </a:pPr>
              <a:t>128</a:t>
            </a:fld>
            <a:endParaRPr sz="700" dirty="0">
              <a:latin typeface="Wingdings"/>
              <a:cs typeface="Wingdings"/>
            </a:endParaRPr>
          </a:p>
        </p:txBody>
      </p:sp>
    </p:spTree>
    <p:extLst>
      <p:ext uri="{BB962C8B-B14F-4D97-AF65-F5344CB8AC3E}">
        <p14:creationId xmlns:p14="http://schemas.microsoft.com/office/powerpoint/2010/main" val="31742982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80528" y="139556"/>
            <a:ext cx="9144000" cy="625148"/>
          </a:xfrm>
          <a:prstGeom prst="rect">
            <a:avLst/>
          </a:prstGeom>
          <a:noFill/>
        </p:spPr>
        <p:txBody>
          <a:bodyPr vert="horz" wrap="square" lIns="0" tIns="9502" rIns="0" bIns="0" rtlCol="0">
            <a:spAutoFit/>
          </a:bodyPr>
          <a:lstStyle/>
          <a:p>
            <a:pPr marL="9502">
              <a:spcBef>
                <a:spcPts val="75"/>
              </a:spcBef>
            </a:pPr>
            <a:r>
              <a:rPr lang="fr-FR" spc="-26" dirty="0">
                <a:solidFill>
                  <a:schemeClr val="tx1"/>
                </a:solidFill>
              </a:rPr>
              <a:t> Les </a:t>
            </a:r>
            <a:r>
              <a:rPr spc="-26" dirty="0">
                <a:solidFill>
                  <a:schemeClr val="tx1"/>
                </a:solidFill>
              </a:rPr>
              <a:t>Tableaux</a:t>
            </a:r>
          </a:p>
        </p:txBody>
      </p:sp>
      <p:sp>
        <p:nvSpPr>
          <p:cNvPr id="10" name="object 10"/>
          <p:cNvSpPr txBox="1">
            <a:spLocks noGrp="1"/>
          </p:cNvSpPr>
          <p:nvPr>
            <p:ph type="sldNum" sz="quarter" idx="12"/>
          </p:nvPr>
        </p:nvSpPr>
        <p:spPr>
          <a:xfrm>
            <a:off x="8388424" y="6453336"/>
            <a:ext cx="457200" cy="153888"/>
          </a:xfrm>
          <a:prstGeom prst="rect">
            <a:avLst/>
          </a:prstGeom>
        </p:spPr>
        <p:txBody>
          <a:bodyPr vert="horz" wrap="square" lIns="0" tIns="0" rIns="0" bIns="0" rtlCol="0">
            <a:spAutoFit/>
          </a:bodyPr>
          <a:lstStyle/>
          <a:p>
            <a:pPr marL="9502">
              <a:lnSpc>
                <a:spcPts val="1235"/>
              </a:lnSpc>
            </a:pPr>
            <a:r>
              <a:rPr sz="700" spc="4" dirty="0">
                <a:solidFill>
                  <a:srgbClr val="EDEBE0"/>
                </a:solidFill>
                <a:latin typeface="Wingdings"/>
                <a:cs typeface="Wingdings"/>
              </a:rPr>
              <a:t></a:t>
            </a:r>
            <a:fld id="{81D60167-4931-47E6-BA6A-407CBD079E47}" type="slidenum">
              <a:rPr spc="4" dirty="0"/>
              <a:pPr marL="9502">
                <a:lnSpc>
                  <a:spcPts val="1235"/>
                </a:lnSpc>
              </a:pPr>
              <a:t>129</a:t>
            </a:fld>
            <a:endParaRPr sz="700" dirty="0">
              <a:latin typeface="Wingdings"/>
              <a:cs typeface="Wingdings"/>
            </a:endParaRPr>
          </a:p>
        </p:txBody>
      </p:sp>
      <p:sp>
        <p:nvSpPr>
          <p:cNvPr id="5" name="object 4"/>
          <p:cNvSpPr txBox="1"/>
          <p:nvPr/>
        </p:nvSpPr>
        <p:spPr>
          <a:xfrm>
            <a:off x="633434" y="1154783"/>
            <a:ext cx="7466958" cy="4457446"/>
          </a:xfrm>
          <a:prstGeom prst="rect">
            <a:avLst/>
          </a:prstGeom>
        </p:spPr>
        <p:txBody>
          <a:bodyPr vert="horz" wrap="square" lIns="0" tIns="9977" rIns="0" bIns="0" rtlCol="0">
            <a:spAutoFit/>
          </a:bodyPr>
          <a:lstStyle/>
          <a:p>
            <a:pPr marL="266060" indent="-256558" algn="just">
              <a:spcBef>
                <a:spcPts val="600"/>
              </a:spcBef>
              <a:buClr>
                <a:srgbClr val="FF0000"/>
              </a:buClr>
              <a:buFont typeface="Wingdings"/>
              <a:buChar char=""/>
              <a:tabLst>
                <a:tab pos="265585" algn="l"/>
                <a:tab pos="266060" algn="l"/>
              </a:tabLst>
            </a:pPr>
            <a:r>
              <a:rPr sz="2400" spc="-101" dirty="0">
                <a:latin typeface="Arial" pitchFamily="34" charset="0"/>
                <a:cs typeface="Arial" pitchFamily="34" charset="0"/>
              </a:rPr>
              <a:t>L'accès </a:t>
            </a:r>
            <a:r>
              <a:rPr sz="2400" spc="-105" dirty="0">
                <a:latin typeface="Arial" pitchFamily="34" charset="0"/>
                <a:cs typeface="Arial" pitchFamily="34" charset="0"/>
              </a:rPr>
              <a:t>à </a:t>
            </a:r>
            <a:r>
              <a:rPr sz="2400" spc="-45" dirty="0">
                <a:latin typeface="Arial" pitchFamily="34" charset="0"/>
                <a:cs typeface="Arial" pitchFamily="34" charset="0"/>
              </a:rPr>
              <a:t>un </a:t>
            </a:r>
            <a:r>
              <a:rPr sz="2400" spc="-37" dirty="0">
                <a:latin typeface="Arial" pitchFamily="34" charset="0"/>
                <a:cs typeface="Arial" pitchFamily="34" charset="0"/>
              </a:rPr>
              <a:t>élément </a:t>
            </a:r>
            <a:r>
              <a:rPr sz="2400" spc="-45" dirty="0">
                <a:latin typeface="Arial" pitchFamily="34" charset="0"/>
                <a:cs typeface="Arial" pitchFamily="34" charset="0"/>
              </a:rPr>
              <a:t>du </a:t>
            </a:r>
            <a:r>
              <a:rPr sz="2400" b="1" dirty="0">
                <a:solidFill>
                  <a:srgbClr val="0000C7"/>
                </a:solidFill>
                <a:latin typeface="Arial" pitchFamily="34" charset="0"/>
                <a:cs typeface="Arial" pitchFamily="34" charset="0"/>
              </a:rPr>
              <a:t>tableau </a:t>
            </a:r>
            <a:r>
              <a:rPr sz="2400" spc="-116" dirty="0">
                <a:latin typeface="Arial" pitchFamily="34" charset="0"/>
                <a:cs typeface="Arial" pitchFamily="34" charset="0"/>
              </a:rPr>
              <a:t>se </a:t>
            </a:r>
            <a:r>
              <a:rPr sz="2400" spc="-4" dirty="0">
                <a:latin typeface="Arial" pitchFamily="34" charset="0"/>
                <a:cs typeface="Arial" pitchFamily="34" charset="0"/>
              </a:rPr>
              <a:t>fait </a:t>
            </a:r>
            <a:r>
              <a:rPr sz="2400" spc="-75" dirty="0">
                <a:latin typeface="Arial" pitchFamily="34" charset="0"/>
                <a:cs typeface="Arial" pitchFamily="34" charset="0"/>
              </a:rPr>
              <a:t>au </a:t>
            </a:r>
            <a:r>
              <a:rPr sz="2400" spc="-60" dirty="0">
                <a:latin typeface="Arial" pitchFamily="34" charset="0"/>
                <a:cs typeface="Arial" pitchFamily="34" charset="0"/>
              </a:rPr>
              <a:t>moyen </a:t>
            </a:r>
            <a:r>
              <a:rPr sz="2400" spc="-64" dirty="0">
                <a:latin typeface="Arial" pitchFamily="34" charset="0"/>
                <a:cs typeface="Arial" pitchFamily="34" charset="0"/>
              </a:rPr>
              <a:t>de </a:t>
            </a:r>
            <a:r>
              <a:rPr sz="2400" b="1" spc="-71" dirty="0">
                <a:solidFill>
                  <a:srgbClr val="0000A8"/>
                </a:solidFill>
                <a:latin typeface="Arial" pitchFamily="34" charset="0"/>
                <a:cs typeface="Arial" pitchFamily="34" charset="0"/>
              </a:rPr>
              <a:t>l'indice</a:t>
            </a:r>
            <a:r>
              <a:rPr sz="2400" spc="-71" dirty="0">
                <a:latin typeface="Arial" pitchFamily="34" charset="0"/>
                <a:cs typeface="Arial" pitchFamily="34" charset="0"/>
              </a:rPr>
              <a:t>. </a:t>
            </a:r>
            <a:endParaRPr lang="fr-FR" sz="2400" spc="-71" dirty="0">
              <a:latin typeface="Arial" pitchFamily="34" charset="0"/>
              <a:cs typeface="Arial" pitchFamily="34" charset="0"/>
            </a:endParaRPr>
          </a:p>
          <a:p>
            <a:pPr marL="266060" indent="-256558" algn="just">
              <a:spcBef>
                <a:spcPts val="600"/>
              </a:spcBef>
              <a:buClr>
                <a:srgbClr val="FF0000"/>
              </a:buClr>
              <a:buFont typeface="Wingdings"/>
              <a:buChar char=""/>
              <a:tabLst>
                <a:tab pos="265585" algn="l"/>
                <a:tab pos="266060" algn="l"/>
              </a:tabLst>
            </a:pPr>
            <a:r>
              <a:rPr sz="2400" spc="-108" dirty="0">
                <a:latin typeface="Arial" pitchFamily="34" charset="0"/>
                <a:cs typeface="Arial" pitchFamily="34" charset="0"/>
              </a:rPr>
              <a:t>Par</a:t>
            </a:r>
            <a:r>
              <a:rPr sz="2400" spc="-34" dirty="0">
                <a:latin typeface="Arial" pitchFamily="34" charset="0"/>
                <a:cs typeface="Arial" pitchFamily="34" charset="0"/>
              </a:rPr>
              <a:t> </a:t>
            </a:r>
            <a:r>
              <a:rPr sz="2400" spc="-64" dirty="0">
                <a:latin typeface="Arial" pitchFamily="34" charset="0"/>
                <a:cs typeface="Arial" pitchFamily="34" charset="0"/>
              </a:rPr>
              <a:t>exemple,</a:t>
            </a:r>
            <a:endParaRPr sz="2400" dirty="0">
              <a:latin typeface="Arial" pitchFamily="34" charset="0"/>
              <a:cs typeface="Arial" pitchFamily="34" charset="0"/>
            </a:endParaRPr>
          </a:p>
          <a:p>
            <a:pPr marL="266060" algn="just">
              <a:spcBef>
                <a:spcPts val="600"/>
              </a:spcBef>
            </a:pPr>
            <a:r>
              <a:rPr sz="2400" b="1" spc="-71" dirty="0">
                <a:latin typeface="Arial" pitchFamily="34" charset="0"/>
                <a:cs typeface="Arial" pitchFamily="34" charset="0"/>
              </a:rPr>
              <a:t>notes[i] </a:t>
            </a:r>
            <a:r>
              <a:rPr sz="2400" spc="-52" dirty="0">
                <a:latin typeface="Arial" pitchFamily="34" charset="0"/>
                <a:cs typeface="Arial" pitchFamily="34" charset="0"/>
              </a:rPr>
              <a:t>donne la </a:t>
            </a:r>
            <a:r>
              <a:rPr sz="2400" spc="-49" dirty="0">
                <a:latin typeface="Arial" pitchFamily="34" charset="0"/>
                <a:cs typeface="Arial" pitchFamily="34" charset="0"/>
              </a:rPr>
              <a:t>valeur </a:t>
            </a:r>
            <a:r>
              <a:rPr sz="2400" spc="-64" dirty="0">
                <a:latin typeface="Arial" pitchFamily="34" charset="0"/>
                <a:cs typeface="Arial" pitchFamily="34" charset="0"/>
              </a:rPr>
              <a:t>de </a:t>
            </a:r>
            <a:r>
              <a:rPr sz="2400" spc="-22" dirty="0">
                <a:latin typeface="Arial" pitchFamily="34" charset="0"/>
                <a:cs typeface="Arial" pitchFamily="34" charset="0"/>
              </a:rPr>
              <a:t>l'élément </a:t>
            </a:r>
            <a:r>
              <a:rPr sz="2400" b="1" spc="-45" dirty="0">
                <a:latin typeface="Arial" pitchFamily="34" charset="0"/>
                <a:cs typeface="Arial" pitchFamily="34" charset="0"/>
              </a:rPr>
              <a:t>i </a:t>
            </a:r>
            <a:r>
              <a:rPr sz="2400" spc="-45" dirty="0">
                <a:latin typeface="Arial" pitchFamily="34" charset="0"/>
                <a:cs typeface="Arial" pitchFamily="34" charset="0"/>
              </a:rPr>
              <a:t>du tableau</a:t>
            </a:r>
            <a:r>
              <a:rPr sz="2400" spc="-202" dirty="0">
                <a:latin typeface="Arial" pitchFamily="34" charset="0"/>
                <a:cs typeface="Arial" pitchFamily="34" charset="0"/>
              </a:rPr>
              <a:t> </a:t>
            </a:r>
            <a:r>
              <a:rPr sz="2400" spc="-49" dirty="0">
                <a:latin typeface="Arial" pitchFamily="34" charset="0"/>
                <a:cs typeface="Arial" pitchFamily="34" charset="0"/>
              </a:rPr>
              <a:t>notes.</a:t>
            </a:r>
            <a:endParaRPr sz="2400" dirty="0">
              <a:latin typeface="Arial" pitchFamily="34" charset="0"/>
              <a:cs typeface="Arial" pitchFamily="34" charset="0"/>
            </a:endParaRPr>
          </a:p>
          <a:p>
            <a:pPr marL="266060" marR="3801" indent="-256558" algn="just">
              <a:spcBef>
                <a:spcPts val="600"/>
              </a:spcBef>
              <a:buClr>
                <a:srgbClr val="FF0000"/>
              </a:buClr>
              <a:buFont typeface="Wingdings"/>
              <a:buChar char=""/>
              <a:tabLst>
                <a:tab pos="265585" algn="l"/>
                <a:tab pos="266060" algn="l"/>
              </a:tabLst>
            </a:pPr>
            <a:r>
              <a:rPr sz="2400" spc="-90" dirty="0">
                <a:latin typeface="Arial" pitchFamily="34" charset="0"/>
                <a:cs typeface="Arial" pitchFamily="34" charset="0"/>
              </a:rPr>
              <a:t>Selon </a:t>
            </a:r>
            <a:r>
              <a:rPr sz="2400" spc="-75" dirty="0">
                <a:latin typeface="Arial" pitchFamily="34" charset="0"/>
                <a:cs typeface="Arial" pitchFamily="34" charset="0"/>
              </a:rPr>
              <a:t>les </a:t>
            </a:r>
            <a:r>
              <a:rPr sz="2400" spc="-85" dirty="0">
                <a:latin typeface="Arial" pitchFamily="34" charset="0"/>
                <a:cs typeface="Arial" pitchFamily="34" charset="0"/>
              </a:rPr>
              <a:t>langages, </a:t>
            </a:r>
            <a:r>
              <a:rPr sz="2400" spc="-37" dirty="0">
                <a:latin typeface="Arial" pitchFamily="34" charset="0"/>
                <a:cs typeface="Arial" pitchFamily="34" charset="0"/>
              </a:rPr>
              <a:t>le </a:t>
            </a:r>
            <a:r>
              <a:rPr sz="2400" spc="-34" dirty="0">
                <a:latin typeface="Arial" pitchFamily="34" charset="0"/>
                <a:cs typeface="Arial" pitchFamily="34" charset="0"/>
              </a:rPr>
              <a:t>premier </a:t>
            </a:r>
            <a:r>
              <a:rPr sz="2400" spc="-45" dirty="0">
                <a:latin typeface="Arial" pitchFamily="34" charset="0"/>
                <a:cs typeface="Arial" pitchFamily="34" charset="0"/>
              </a:rPr>
              <a:t>indice du tableau </a:t>
            </a:r>
            <a:r>
              <a:rPr sz="2400" spc="-56" dirty="0">
                <a:latin typeface="Arial" pitchFamily="34" charset="0"/>
                <a:cs typeface="Arial" pitchFamily="34" charset="0"/>
              </a:rPr>
              <a:t>est </a:t>
            </a:r>
            <a:r>
              <a:rPr sz="2400" spc="-30" dirty="0">
                <a:latin typeface="Arial" pitchFamily="34" charset="0"/>
                <a:cs typeface="Arial" pitchFamily="34" charset="0"/>
              </a:rPr>
              <a:t>soit </a:t>
            </a:r>
            <a:r>
              <a:rPr sz="2400" spc="-56" dirty="0">
                <a:latin typeface="Arial" pitchFamily="34" charset="0"/>
                <a:cs typeface="Arial" pitchFamily="34" charset="0"/>
              </a:rPr>
              <a:t>0, </a:t>
            </a:r>
            <a:r>
              <a:rPr sz="2400" spc="-30" dirty="0">
                <a:latin typeface="Arial" pitchFamily="34" charset="0"/>
                <a:cs typeface="Arial" pitchFamily="34" charset="0"/>
              </a:rPr>
              <a:t>soit </a:t>
            </a:r>
            <a:r>
              <a:rPr sz="2400" spc="-52" dirty="0">
                <a:latin typeface="Arial" pitchFamily="34" charset="0"/>
                <a:cs typeface="Arial" pitchFamily="34" charset="0"/>
              </a:rPr>
              <a:t>1. </a:t>
            </a:r>
            <a:r>
              <a:rPr sz="2400" spc="-135" dirty="0">
                <a:latin typeface="Arial" pitchFamily="34" charset="0"/>
                <a:cs typeface="Arial" pitchFamily="34" charset="0"/>
              </a:rPr>
              <a:t>Le </a:t>
            </a:r>
            <a:r>
              <a:rPr sz="2400" spc="-60" dirty="0">
                <a:latin typeface="Arial" pitchFamily="34" charset="0"/>
                <a:cs typeface="Arial" pitchFamily="34" charset="0"/>
              </a:rPr>
              <a:t>plus  </a:t>
            </a:r>
            <a:r>
              <a:rPr sz="2400" spc="-52" dirty="0">
                <a:latin typeface="Arial" pitchFamily="34" charset="0"/>
                <a:cs typeface="Arial" pitchFamily="34" charset="0"/>
              </a:rPr>
              <a:t>souvent </a:t>
            </a:r>
            <a:r>
              <a:rPr sz="2400" spc="-67" dirty="0">
                <a:latin typeface="Arial" pitchFamily="34" charset="0"/>
                <a:cs typeface="Arial" pitchFamily="34" charset="0"/>
              </a:rPr>
              <a:t>(au </a:t>
            </a:r>
            <a:r>
              <a:rPr sz="2400" spc="-60" dirty="0">
                <a:latin typeface="Arial" pitchFamily="34" charset="0"/>
                <a:cs typeface="Arial" pitchFamily="34" charset="0"/>
              </a:rPr>
              <a:t>niveau </a:t>
            </a:r>
            <a:r>
              <a:rPr sz="2400" spc="-34" dirty="0">
                <a:latin typeface="Arial" pitchFamily="34" charset="0"/>
                <a:cs typeface="Arial" pitchFamily="34" charset="0"/>
              </a:rPr>
              <a:t>algorithmique) </a:t>
            </a:r>
            <a:r>
              <a:rPr sz="2400" spc="-49" dirty="0">
                <a:latin typeface="Arial" pitchFamily="34" charset="0"/>
                <a:cs typeface="Arial" pitchFamily="34" charset="0"/>
              </a:rPr>
              <a:t>c'est </a:t>
            </a:r>
            <a:r>
              <a:rPr sz="2400" spc="-67" dirty="0">
                <a:latin typeface="Arial" pitchFamily="34" charset="0"/>
                <a:cs typeface="Arial" pitchFamily="34" charset="0"/>
              </a:rPr>
              <a:t>1 </a:t>
            </a:r>
            <a:r>
              <a:rPr sz="2400" spc="-49" dirty="0">
                <a:latin typeface="Arial" pitchFamily="34" charset="0"/>
                <a:cs typeface="Arial" pitchFamily="34" charset="0"/>
              </a:rPr>
              <a:t>(c'est </a:t>
            </a:r>
            <a:r>
              <a:rPr sz="2400" spc="-97" dirty="0">
                <a:latin typeface="Arial" pitchFamily="34" charset="0"/>
                <a:cs typeface="Arial" pitchFamily="34" charset="0"/>
              </a:rPr>
              <a:t>ce </a:t>
            </a:r>
            <a:r>
              <a:rPr sz="2400" spc="-30" dirty="0">
                <a:latin typeface="Arial" pitchFamily="34" charset="0"/>
                <a:cs typeface="Arial" pitchFamily="34" charset="0"/>
              </a:rPr>
              <a:t>qu'on </a:t>
            </a:r>
            <a:r>
              <a:rPr sz="2400" spc="-97" dirty="0">
                <a:latin typeface="Arial" pitchFamily="34" charset="0"/>
                <a:cs typeface="Arial" pitchFamily="34" charset="0"/>
              </a:rPr>
              <a:t>va </a:t>
            </a:r>
            <a:r>
              <a:rPr sz="2400" spc="-37" dirty="0">
                <a:latin typeface="Arial" pitchFamily="34" charset="0"/>
                <a:cs typeface="Arial" pitchFamily="34" charset="0"/>
              </a:rPr>
              <a:t>adopter </a:t>
            </a:r>
            <a:r>
              <a:rPr sz="2400" spc="-64" dirty="0">
                <a:latin typeface="Arial" pitchFamily="34" charset="0"/>
                <a:cs typeface="Arial" pitchFamily="34" charset="0"/>
              </a:rPr>
              <a:t>en pseudo-  code).</a:t>
            </a:r>
            <a:endParaRPr sz="2400" dirty="0">
              <a:latin typeface="Arial" pitchFamily="34" charset="0"/>
              <a:cs typeface="Arial" pitchFamily="34" charset="0"/>
            </a:endParaRPr>
          </a:p>
          <a:p>
            <a:pPr marL="303593" indent="-294566" algn="just">
              <a:spcBef>
                <a:spcPts val="600"/>
              </a:spcBef>
              <a:buClr>
                <a:srgbClr val="FF0000"/>
              </a:buClr>
              <a:buFont typeface="Wingdings"/>
              <a:buChar char=""/>
              <a:tabLst>
                <a:tab pos="303593" algn="l"/>
                <a:tab pos="304068" algn="l"/>
              </a:tabLst>
            </a:pPr>
            <a:r>
              <a:rPr sz="2400" spc="-75" dirty="0">
                <a:latin typeface="Arial" pitchFamily="34" charset="0"/>
                <a:cs typeface="Arial" pitchFamily="34" charset="0"/>
              </a:rPr>
              <a:t>Un </a:t>
            </a:r>
            <a:r>
              <a:rPr sz="2400" spc="-64" dirty="0">
                <a:latin typeface="Arial" pitchFamily="34" charset="0"/>
                <a:cs typeface="Arial" pitchFamily="34" charset="0"/>
              </a:rPr>
              <a:t>grand </a:t>
            </a:r>
            <a:r>
              <a:rPr sz="2400" spc="-79" dirty="0">
                <a:latin typeface="Arial" pitchFamily="34" charset="0"/>
                <a:cs typeface="Arial" pitchFamily="34" charset="0"/>
              </a:rPr>
              <a:t>avantage </a:t>
            </a:r>
            <a:r>
              <a:rPr sz="2400" spc="-94" dirty="0">
                <a:latin typeface="Arial" pitchFamily="34" charset="0"/>
                <a:cs typeface="Arial" pitchFamily="34" charset="0"/>
              </a:rPr>
              <a:t>des </a:t>
            </a:r>
            <a:r>
              <a:rPr sz="2400" spc="-49" dirty="0">
                <a:latin typeface="Arial" pitchFamily="34" charset="0"/>
                <a:cs typeface="Arial" pitchFamily="34" charset="0"/>
              </a:rPr>
              <a:t>tableaux </a:t>
            </a:r>
            <a:r>
              <a:rPr sz="2400" spc="-56" dirty="0">
                <a:latin typeface="Arial" pitchFamily="34" charset="0"/>
                <a:cs typeface="Arial" pitchFamily="34" charset="0"/>
              </a:rPr>
              <a:t>est </a:t>
            </a:r>
            <a:r>
              <a:rPr sz="2400" spc="-30" dirty="0">
                <a:latin typeface="Arial" pitchFamily="34" charset="0"/>
                <a:cs typeface="Arial" pitchFamily="34" charset="0"/>
              </a:rPr>
              <a:t>qu'on </a:t>
            </a:r>
            <a:r>
              <a:rPr sz="2400" spc="-22" dirty="0">
                <a:latin typeface="Arial" pitchFamily="34" charset="0"/>
                <a:cs typeface="Arial" pitchFamily="34" charset="0"/>
              </a:rPr>
              <a:t>peut </a:t>
            </a:r>
            <a:r>
              <a:rPr sz="2400" spc="-7" dirty="0">
                <a:latin typeface="Arial" pitchFamily="34" charset="0"/>
                <a:cs typeface="Arial" pitchFamily="34" charset="0"/>
              </a:rPr>
              <a:t>traiter </a:t>
            </a:r>
            <a:r>
              <a:rPr sz="2400" spc="-75" dirty="0">
                <a:latin typeface="Arial" pitchFamily="34" charset="0"/>
                <a:cs typeface="Arial" pitchFamily="34" charset="0"/>
              </a:rPr>
              <a:t>les </a:t>
            </a:r>
            <a:r>
              <a:rPr sz="2400" spc="-71" dirty="0">
                <a:latin typeface="Arial" pitchFamily="34" charset="0"/>
                <a:cs typeface="Arial" pitchFamily="34" charset="0"/>
              </a:rPr>
              <a:t>données </a:t>
            </a:r>
            <a:r>
              <a:rPr sz="2400" spc="-26" dirty="0">
                <a:latin typeface="Arial" pitchFamily="34" charset="0"/>
                <a:cs typeface="Arial" pitchFamily="34" charset="0"/>
              </a:rPr>
              <a:t>qui </a:t>
            </a:r>
            <a:r>
              <a:rPr sz="2400" spc="-64" dirty="0">
                <a:latin typeface="Arial" pitchFamily="34" charset="0"/>
                <a:cs typeface="Arial" pitchFamily="34" charset="0"/>
              </a:rPr>
              <a:t>y</a:t>
            </a:r>
            <a:r>
              <a:rPr sz="2400" spc="-209" dirty="0">
                <a:latin typeface="Arial" pitchFamily="34" charset="0"/>
                <a:cs typeface="Arial" pitchFamily="34" charset="0"/>
              </a:rPr>
              <a:t> </a:t>
            </a:r>
            <a:r>
              <a:rPr sz="2400" spc="-41" dirty="0">
                <a:latin typeface="Arial" pitchFamily="34" charset="0"/>
                <a:cs typeface="Arial" pitchFamily="34" charset="0"/>
              </a:rPr>
              <a:t>sont</a:t>
            </a:r>
            <a:endParaRPr sz="2400" dirty="0">
              <a:latin typeface="Arial" pitchFamily="34" charset="0"/>
              <a:cs typeface="Arial" pitchFamily="34" charset="0"/>
            </a:endParaRPr>
          </a:p>
          <a:p>
            <a:pPr marL="266060" algn="just">
              <a:spcBef>
                <a:spcPts val="600"/>
              </a:spcBef>
            </a:pPr>
            <a:r>
              <a:rPr sz="2400" spc="-85" dirty="0">
                <a:latin typeface="Arial" pitchFamily="34" charset="0"/>
                <a:cs typeface="Arial" pitchFamily="34" charset="0"/>
              </a:rPr>
              <a:t>stockées </a:t>
            </a:r>
            <a:r>
              <a:rPr sz="2400" spc="-64" dirty="0">
                <a:latin typeface="Arial" pitchFamily="34" charset="0"/>
                <a:cs typeface="Arial" pitchFamily="34" charset="0"/>
              </a:rPr>
              <a:t>de </a:t>
            </a:r>
            <a:r>
              <a:rPr sz="2400" spc="-60" dirty="0">
                <a:latin typeface="Arial" pitchFamily="34" charset="0"/>
                <a:cs typeface="Arial" pitchFamily="34" charset="0"/>
              </a:rPr>
              <a:t>façon </a:t>
            </a:r>
            <a:r>
              <a:rPr sz="2400" spc="-52" dirty="0">
                <a:latin typeface="Arial" pitchFamily="34" charset="0"/>
                <a:cs typeface="Arial" pitchFamily="34" charset="0"/>
              </a:rPr>
              <a:t>simple </a:t>
            </a:r>
            <a:r>
              <a:rPr sz="2400" spc="-64" dirty="0">
                <a:latin typeface="Arial" pitchFamily="34" charset="0"/>
                <a:cs typeface="Arial" pitchFamily="34" charset="0"/>
              </a:rPr>
              <a:t>en </a:t>
            </a:r>
            <a:r>
              <a:rPr sz="2400" spc="-22" dirty="0">
                <a:latin typeface="Arial" pitchFamily="34" charset="0"/>
                <a:cs typeface="Arial" pitchFamily="34" charset="0"/>
              </a:rPr>
              <a:t>utilisant </a:t>
            </a:r>
            <a:r>
              <a:rPr sz="2400" spc="-94" dirty="0">
                <a:latin typeface="Arial" pitchFamily="34" charset="0"/>
                <a:cs typeface="Arial" pitchFamily="34" charset="0"/>
              </a:rPr>
              <a:t>des</a:t>
            </a:r>
            <a:r>
              <a:rPr sz="2400" spc="-135" dirty="0">
                <a:latin typeface="Arial" pitchFamily="34" charset="0"/>
                <a:cs typeface="Arial" pitchFamily="34" charset="0"/>
              </a:rPr>
              <a:t> </a:t>
            </a:r>
            <a:r>
              <a:rPr sz="2400" spc="-64" dirty="0">
                <a:latin typeface="Arial" pitchFamily="34" charset="0"/>
                <a:cs typeface="Arial" pitchFamily="34" charset="0"/>
              </a:rPr>
              <a:t>boucles.</a:t>
            </a:r>
            <a:endParaRPr sz="2400" dirty="0">
              <a:latin typeface="Arial" pitchFamily="34" charset="0"/>
              <a:cs typeface="Arial" pitchFamily="34" charset="0"/>
            </a:endParaRPr>
          </a:p>
        </p:txBody>
      </p:sp>
    </p:spTree>
    <p:extLst>
      <p:ext uri="{BB962C8B-B14F-4D97-AF65-F5344CB8AC3E}">
        <p14:creationId xmlns:p14="http://schemas.microsoft.com/office/powerpoint/2010/main" val="2185644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744759D-0EFF-4FB2-9CCE-04E00944F0FE}" type="slidenum">
              <a:rPr lang="en-US" smtClean="0"/>
              <a:pPr/>
              <a:t>13</a:t>
            </a:fld>
            <a:endParaRPr lang="en-US"/>
          </a:p>
        </p:txBody>
      </p:sp>
      <p:sp>
        <p:nvSpPr>
          <p:cNvPr id="6" name="object 6"/>
          <p:cNvSpPr txBox="1"/>
          <p:nvPr/>
        </p:nvSpPr>
        <p:spPr>
          <a:xfrm>
            <a:off x="7198131" y="4122168"/>
            <a:ext cx="184075" cy="141064"/>
          </a:xfrm>
          <a:prstGeom prst="rect">
            <a:avLst/>
          </a:prstGeom>
        </p:spPr>
        <p:txBody>
          <a:bodyPr vert="horz" wrap="square" lIns="0" tIns="0" rIns="0" bIns="0" rtlCol="0">
            <a:spAutoFit/>
          </a:bodyPr>
          <a:lstStyle/>
          <a:p>
            <a:pPr marL="9502">
              <a:lnSpc>
                <a:spcPts val="1066"/>
              </a:lnSpc>
            </a:pPr>
            <a:r>
              <a:rPr sz="600" spc="-7" dirty="0">
                <a:solidFill>
                  <a:srgbClr val="EDEBE0"/>
                </a:solidFill>
                <a:latin typeface="Wingdings"/>
                <a:cs typeface="Wingdings"/>
              </a:rPr>
              <a:t></a:t>
            </a:r>
            <a:fld id="{81D60167-4931-47E6-BA6A-407CBD079E47}" type="slidenum">
              <a:rPr sz="900" spc="-7" dirty="0">
                <a:solidFill>
                  <a:srgbClr val="888888"/>
                </a:solidFill>
                <a:latin typeface="Arial"/>
                <a:cs typeface="Arial"/>
              </a:rPr>
              <a:pPr marL="9502">
                <a:lnSpc>
                  <a:spcPts val="1066"/>
                </a:lnSpc>
              </a:pPr>
              <a:t>13</a:t>
            </a:fld>
            <a:endParaRPr sz="900">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81150"/>
            <a:ext cx="8352928" cy="436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bject 2">
            <a:extLst>
              <a:ext uri="{FF2B5EF4-FFF2-40B4-BE49-F238E27FC236}">
                <a16:creationId xmlns:a16="http://schemas.microsoft.com/office/drawing/2014/main" id="{5D92F8E8-B0B3-4F69-BE4B-3C55E08FEFD9}"/>
              </a:ext>
            </a:extLst>
          </p:cNvPr>
          <p:cNvSpPr txBox="1">
            <a:spLocks noGrp="1"/>
          </p:cNvSpPr>
          <p:nvPr>
            <p:ph type="title"/>
          </p:nvPr>
        </p:nvSpPr>
        <p:spPr>
          <a:xfrm>
            <a:off x="5508104" y="44624"/>
            <a:ext cx="3208001" cy="470780"/>
          </a:xfrm>
          <a:prstGeom prst="rect">
            <a:avLst/>
          </a:prstGeom>
        </p:spPr>
        <p:txBody>
          <a:bodyPr vert="horz" wrap="square" lIns="0" tIns="9027" rIns="0" bIns="0" rtlCol="0">
            <a:spAutoFit/>
          </a:bodyPr>
          <a:lstStyle/>
          <a:p>
            <a:pPr marL="9502">
              <a:spcBef>
                <a:spcPts val="71"/>
              </a:spcBef>
            </a:pPr>
            <a:r>
              <a:rPr sz="3000" b="1" spc="-187" dirty="0" err="1">
                <a:latin typeface="Gill Sans MT" panose="020B0502020104020203" pitchFamily="34" charset="0"/>
              </a:rPr>
              <a:t>Algorithmique</a:t>
            </a:r>
            <a:r>
              <a:rPr sz="3000" b="1" spc="-195" dirty="0">
                <a:latin typeface="Gill Sans MT" panose="020B0502020104020203" pitchFamily="34" charset="0"/>
              </a:rPr>
              <a:t> </a:t>
            </a:r>
            <a:endParaRPr sz="3000" b="1" dirty="0">
              <a:latin typeface="Gill Sans MT" panose="020B0502020104020203" pitchFamily="34" charset="0"/>
            </a:endParaRPr>
          </a:p>
        </p:txBody>
      </p:sp>
    </p:spTree>
    <p:extLst>
      <p:ext uri="{BB962C8B-B14F-4D97-AF65-F5344CB8AC3E}">
        <p14:creationId xmlns:p14="http://schemas.microsoft.com/office/powerpoint/2010/main" val="17702357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680" y="969724"/>
            <a:ext cx="5392462" cy="625628"/>
          </a:xfrm>
          <a:prstGeom prst="rect">
            <a:avLst/>
          </a:prstGeom>
        </p:spPr>
        <p:txBody>
          <a:bodyPr vert="horz" wrap="square" lIns="0" tIns="9977" rIns="0" bIns="0" rtlCol="0">
            <a:spAutoFit/>
          </a:bodyPr>
          <a:lstStyle/>
          <a:p>
            <a:pPr marL="9502">
              <a:spcBef>
                <a:spcPts val="79"/>
              </a:spcBef>
            </a:pPr>
            <a:r>
              <a:rPr sz="2000" spc="-71" dirty="0">
                <a:latin typeface="Arial" pitchFamily="34" charset="0"/>
                <a:cs typeface="Arial" pitchFamily="34" charset="0"/>
              </a:rPr>
              <a:t>Un </a:t>
            </a:r>
            <a:r>
              <a:rPr sz="2000" b="1" dirty="0">
                <a:solidFill>
                  <a:srgbClr val="0000C7"/>
                </a:solidFill>
                <a:latin typeface="Arial" pitchFamily="34" charset="0"/>
                <a:cs typeface="Arial" pitchFamily="34" charset="0"/>
              </a:rPr>
              <a:t>tableau </a:t>
            </a:r>
            <a:r>
              <a:rPr sz="2000" spc="-26" dirty="0">
                <a:latin typeface="Arial" pitchFamily="34" charset="0"/>
                <a:cs typeface="Arial" pitchFamily="34" charset="0"/>
              </a:rPr>
              <a:t>peut être </a:t>
            </a:r>
            <a:r>
              <a:rPr sz="2000" spc="-49" dirty="0">
                <a:latin typeface="Arial" pitchFamily="34" charset="0"/>
                <a:cs typeface="Arial" pitchFamily="34" charset="0"/>
              </a:rPr>
              <a:t>représenté </a:t>
            </a:r>
            <a:r>
              <a:rPr sz="2000" b="1" spc="-82" dirty="0">
                <a:latin typeface="Arial" pitchFamily="34" charset="0"/>
                <a:cs typeface="Arial" pitchFamily="34" charset="0"/>
              </a:rPr>
              <a:t>graphiquement </a:t>
            </a:r>
            <a:r>
              <a:rPr sz="2000" spc="-41" dirty="0">
                <a:latin typeface="Arial" pitchFamily="34" charset="0"/>
                <a:cs typeface="Arial" pitchFamily="34" charset="0"/>
              </a:rPr>
              <a:t>par </a:t>
            </a:r>
            <a:r>
              <a:rPr sz="2000" spc="-60" dirty="0">
                <a:latin typeface="Arial" pitchFamily="34" charset="0"/>
                <a:cs typeface="Arial" pitchFamily="34" charset="0"/>
              </a:rPr>
              <a:t>(exemple </a:t>
            </a:r>
            <a:r>
              <a:rPr sz="2000" spc="-30" dirty="0">
                <a:latin typeface="Arial" pitchFamily="34" charset="0"/>
                <a:cs typeface="Arial" pitchFamily="34" charset="0"/>
              </a:rPr>
              <a:t>Note[15])</a:t>
            </a:r>
            <a:r>
              <a:rPr sz="2000" spc="-11" dirty="0">
                <a:latin typeface="Arial" pitchFamily="34" charset="0"/>
                <a:cs typeface="Arial" pitchFamily="34" charset="0"/>
              </a:rPr>
              <a:t> </a:t>
            </a:r>
            <a:r>
              <a:rPr sz="2000" spc="-15" dirty="0">
                <a:latin typeface="Arial" pitchFamily="34" charset="0"/>
                <a:cs typeface="Arial" pitchFamily="34" charset="0"/>
              </a:rPr>
              <a:t>:</a:t>
            </a:r>
            <a:endParaRPr sz="2000" dirty="0">
              <a:latin typeface="Arial" pitchFamily="34" charset="0"/>
              <a:cs typeface="Arial" pitchFamily="34" charset="0"/>
            </a:endParaRPr>
          </a:p>
        </p:txBody>
      </p:sp>
      <p:sp>
        <p:nvSpPr>
          <p:cNvPr id="3" name="object 3"/>
          <p:cNvSpPr txBox="1"/>
          <p:nvPr/>
        </p:nvSpPr>
        <p:spPr>
          <a:xfrm>
            <a:off x="547878" y="2986671"/>
            <a:ext cx="7768537" cy="3394657"/>
          </a:xfrm>
          <a:prstGeom prst="rect">
            <a:avLst/>
          </a:prstGeom>
        </p:spPr>
        <p:txBody>
          <a:bodyPr vert="horz" wrap="square" lIns="0" tIns="9027" rIns="0" bIns="0" rtlCol="0">
            <a:spAutoFit/>
          </a:bodyPr>
          <a:lstStyle/>
          <a:p>
            <a:pPr marL="9502">
              <a:spcBef>
                <a:spcPts val="71"/>
              </a:spcBef>
              <a:tabLst>
                <a:tab pos="1068041" algn="l"/>
              </a:tabLst>
            </a:pPr>
            <a:r>
              <a:rPr sz="2000" b="1" spc="-22" dirty="0">
                <a:solidFill>
                  <a:srgbClr val="00B0F0"/>
                </a:solidFill>
                <a:latin typeface="Arial" pitchFamily="34" charset="0"/>
                <a:cs typeface="Arial" pitchFamily="34" charset="0"/>
              </a:rPr>
              <a:t>Note[1]	Note[4]</a:t>
            </a:r>
            <a:endParaRPr sz="2000" b="1" dirty="0">
              <a:solidFill>
                <a:srgbClr val="00B0F0"/>
              </a:solidFill>
              <a:latin typeface="Arial" pitchFamily="34" charset="0"/>
              <a:cs typeface="Arial" pitchFamily="34" charset="0"/>
            </a:endParaRPr>
          </a:p>
          <a:p>
            <a:pPr>
              <a:spcBef>
                <a:spcPts val="30"/>
              </a:spcBef>
            </a:pPr>
            <a:endParaRPr sz="2000" dirty="0">
              <a:latin typeface="Arial" pitchFamily="34" charset="0"/>
              <a:cs typeface="Arial" pitchFamily="34" charset="0"/>
            </a:endParaRPr>
          </a:p>
          <a:p>
            <a:pPr marL="266060" indent="-256558">
              <a:spcBef>
                <a:spcPts val="4"/>
              </a:spcBef>
              <a:buFont typeface="Wingdings"/>
              <a:buChar char=""/>
              <a:tabLst>
                <a:tab pos="265585" algn="l"/>
                <a:tab pos="266060" algn="l"/>
              </a:tabLst>
            </a:pPr>
            <a:r>
              <a:rPr sz="2000" b="1" spc="-49" dirty="0">
                <a:latin typeface="Arial" pitchFamily="34" charset="0"/>
                <a:cs typeface="Arial" pitchFamily="34" charset="0"/>
              </a:rPr>
              <a:t>Note[2] </a:t>
            </a:r>
            <a:r>
              <a:rPr sz="2000" b="1" spc="-120" dirty="0">
                <a:latin typeface="Arial" pitchFamily="34" charset="0"/>
                <a:cs typeface="Arial" pitchFamily="34" charset="0"/>
              </a:rPr>
              <a:t>← </a:t>
            </a:r>
            <a:r>
              <a:rPr sz="2000" b="1" spc="-64" dirty="0">
                <a:latin typeface="Arial" pitchFamily="34" charset="0"/>
                <a:cs typeface="Arial" pitchFamily="34" charset="0"/>
              </a:rPr>
              <a:t>15 </a:t>
            </a:r>
            <a:r>
              <a:rPr sz="2000" spc="-22" dirty="0">
                <a:latin typeface="Arial" pitchFamily="34" charset="0"/>
                <a:cs typeface="Arial" pitchFamily="34" charset="0"/>
              </a:rPr>
              <a:t>met </a:t>
            </a:r>
            <a:r>
              <a:rPr sz="2000" spc="-45" dirty="0">
                <a:latin typeface="Arial" pitchFamily="34" charset="0"/>
                <a:cs typeface="Arial" pitchFamily="34" charset="0"/>
              </a:rPr>
              <a:t>la valeur </a:t>
            </a:r>
            <a:r>
              <a:rPr sz="2000" b="1" spc="-64" dirty="0">
                <a:latin typeface="Arial" pitchFamily="34" charset="0"/>
                <a:cs typeface="Arial" pitchFamily="34" charset="0"/>
              </a:rPr>
              <a:t>15 </a:t>
            </a:r>
            <a:r>
              <a:rPr sz="2000" spc="-79" dirty="0">
                <a:latin typeface="Arial" pitchFamily="34" charset="0"/>
                <a:cs typeface="Arial" pitchFamily="34" charset="0"/>
              </a:rPr>
              <a:t>dans </a:t>
            </a:r>
            <a:r>
              <a:rPr sz="2000" spc="-41" dirty="0">
                <a:latin typeface="Arial" pitchFamily="34" charset="0"/>
                <a:cs typeface="Arial" pitchFamily="34" charset="0"/>
              </a:rPr>
              <a:t>la </a:t>
            </a:r>
            <a:r>
              <a:rPr sz="2000" b="1" spc="-64" dirty="0">
                <a:latin typeface="Arial" pitchFamily="34" charset="0"/>
                <a:cs typeface="Arial" pitchFamily="34" charset="0"/>
              </a:rPr>
              <a:t>2 </a:t>
            </a:r>
            <a:r>
              <a:rPr sz="2000" b="1" spc="-79" dirty="0">
                <a:latin typeface="Arial" pitchFamily="34" charset="0"/>
                <a:cs typeface="Arial" pitchFamily="34" charset="0"/>
              </a:rPr>
              <a:t>ème </a:t>
            </a:r>
            <a:r>
              <a:rPr sz="2000" spc="-101" dirty="0">
                <a:latin typeface="Arial" pitchFamily="34" charset="0"/>
                <a:cs typeface="Arial" pitchFamily="34" charset="0"/>
              </a:rPr>
              <a:t>case </a:t>
            </a:r>
            <a:r>
              <a:rPr sz="2000" spc="-41" dirty="0">
                <a:latin typeface="Arial" pitchFamily="34" charset="0"/>
                <a:cs typeface="Arial" pitchFamily="34" charset="0"/>
              </a:rPr>
              <a:t>du</a:t>
            </a:r>
            <a:r>
              <a:rPr sz="2000" spc="-26" dirty="0">
                <a:latin typeface="Arial" pitchFamily="34" charset="0"/>
                <a:cs typeface="Arial" pitchFamily="34" charset="0"/>
              </a:rPr>
              <a:t> </a:t>
            </a:r>
            <a:r>
              <a:rPr sz="2000" spc="-41" dirty="0">
                <a:latin typeface="Arial" pitchFamily="34" charset="0"/>
                <a:cs typeface="Arial" pitchFamily="34" charset="0"/>
              </a:rPr>
              <a:t>tableau.</a:t>
            </a:r>
            <a:endParaRPr sz="2000" dirty="0">
              <a:latin typeface="Arial" pitchFamily="34" charset="0"/>
              <a:cs typeface="Arial" pitchFamily="34" charset="0"/>
            </a:endParaRPr>
          </a:p>
          <a:p>
            <a:pPr>
              <a:spcBef>
                <a:spcPts val="30"/>
              </a:spcBef>
              <a:buFont typeface="Wingdings"/>
              <a:buChar char=""/>
            </a:pPr>
            <a:endParaRPr sz="2000" dirty="0">
              <a:latin typeface="Arial" pitchFamily="34" charset="0"/>
              <a:cs typeface="Arial" pitchFamily="34" charset="0"/>
            </a:endParaRPr>
          </a:p>
          <a:p>
            <a:pPr marL="265585" marR="3801" indent="-256558">
              <a:spcBef>
                <a:spcPts val="4"/>
              </a:spcBef>
              <a:buFont typeface="Wingdings"/>
              <a:buChar char=""/>
              <a:tabLst>
                <a:tab pos="298842" algn="l"/>
                <a:tab pos="299793" algn="l"/>
              </a:tabLst>
            </a:pPr>
            <a:r>
              <a:rPr sz="2000" dirty="0">
                <a:latin typeface="Arial" pitchFamily="34" charset="0"/>
                <a:cs typeface="Arial" pitchFamily="34" charset="0"/>
              </a:rPr>
              <a:t>	</a:t>
            </a:r>
            <a:r>
              <a:rPr sz="2000" spc="-131" dirty="0">
                <a:latin typeface="Arial" pitchFamily="34" charset="0"/>
                <a:cs typeface="Arial" pitchFamily="34" charset="0"/>
              </a:rPr>
              <a:t>En </a:t>
            </a:r>
            <a:r>
              <a:rPr sz="2000" spc="-49" dirty="0">
                <a:latin typeface="Arial" pitchFamily="34" charset="0"/>
                <a:cs typeface="Arial" pitchFamily="34" charset="0"/>
              </a:rPr>
              <a:t>considérant </a:t>
            </a:r>
            <a:r>
              <a:rPr sz="2000" spc="-34" dirty="0">
                <a:latin typeface="Arial" pitchFamily="34" charset="0"/>
                <a:cs typeface="Arial" pitchFamily="34" charset="0"/>
              </a:rPr>
              <a:t>le </a:t>
            </a:r>
            <a:r>
              <a:rPr sz="2000" spc="-112" dirty="0">
                <a:latin typeface="Arial" pitchFamily="34" charset="0"/>
                <a:cs typeface="Arial" pitchFamily="34" charset="0"/>
              </a:rPr>
              <a:t>cas </a:t>
            </a:r>
            <a:r>
              <a:rPr sz="2000" spc="-41" dirty="0">
                <a:latin typeface="Arial" pitchFamily="34" charset="0"/>
                <a:cs typeface="Arial" pitchFamily="34" charset="0"/>
              </a:rPr>
              <a:t>où </a:t>
            </a:r>
            <a:r>
              <a:rPr sz="2000" b="1" spc="-79" dirty="0">
                <a:latin typeface="Arial" pitchFamily="34" charset="0"/>
                <a:cs typeface="Arial" pitchFamily="34" charset="0"/>
              </a:rPr>
              <a:t>a </a:t>
            </a:r>
            <a:r>
              <a:rPr sz="2000" spc="-52" dirty="0">
                <a:latin typeface="Arial" pitchFamily="34" charset="0"/>
                <a:cs typeface="Arial" pitchFamily="34" charset="0"/>
              </a:rPr>
              <a:t>est une </a:t>
            </a:r>
            <a:r>
              <a:rPr sz="2000" spc="-45" dirty="0">
                <a:latin typeface="Arial" pitchFamily="34" charset="0"/>
                <a:cs typeface="Arial" pitchFamily="34" charset="0"/>
              </a:rPr>
              <a:t>variable </a:t>
            </a:r>
            <a:r>
              <a:rPr sz="2000" spc="-60" dirty="0">
                <a:latin typeface="Arial" pitchFamily="34" charset="0"/>
                <a:cs typeface="Arial" pitchFamily="34" charset="0"/>
              </a:rPr>
              <a:t>de </a:t>
            </a:r>
            <a:r>
              <a:rPr sz="2000" spc="-26" dirty="0">
                <a:latin typeface="Arial" pitchFamily="34" charset="0"/>
                <a:cs typeface="Arial" pitchFamily="34" charset="0"/>
              </a:rPr>
              <a:t>type </a:t>
            </a:r>
            <a:r>
              <a:rPr sz="2000" spc="-37" dirty="0">
                <a:latin typeface="Arial" pitchFamily="34" charset="0"/>
                <a:cs typeface="Arial" pitchFamily="34" charset="0"/>
              </a:rPr>
              <a:t>entier, </a:t>
            </a:r>
            <a:r>
              <a:rPr sz="2000" b="1" spc="-79" dirty="0">
                <a:latin typeface="Arial" pitchFamily="34" charset="0"/>
                <a:cs typeface="Arial" pitchFamily="34" charset="0"/>
              </a:rPr>
              <a:t>a </a:t>
            </a:r>
            <a:r>
              <a:rPr sz="2000" b="1" spc="-120" dirty="0">
                <a:latin typeface="Arial" pitchFamily="34" charset="0"/>
                <a:cs typeface="Arial" pitchFamily="34" charset="0"/>
              </a:rPr>
              <a:t>← </a:t>
            </a:r>
            <a:r>
              <a:rPr sz="2000" b="1" spc="-60" dirty="0">
                <a:latin typeface="Arial" pitchFamily="34" charset="0"/>
                <a:cs typeface="Arial" pitchFamily="34" charset="0"/>
              </a:rPr>
              <a:t>Note </a:t>
            </a:r>
            <a:r>
              <a:rPr sz="2000" b="1" spc="-30" dirty="0">
                <a:latin typeface="Arial" pitchFamily="34" charset="0"/>
                <a:cs typeface="Arial" pitchFamily="34" charset="0"/>
              </a:rPr>
              <a:t>[2] </a:t>
            </a:r>
            <a:r>
              <a:rPr sz="2000" spc="-22" dirty="0">
                <a:latin typeface="Arial" pitchFamily="34" charset="0"/>
                <a:cs typeface="Arial" pitchFamily="34" charset="0"/>
              </a:rPr>
              <a:t>met </a:t>
            </a:r>
            <a:r>
              <a:rPr sz="2000" spc="-45" dirty="0">
                <a:latin typeface="Arial" pitchFamily="34" charset="0"/>
                <a:cs typeface="Arial" pitchFamily="34" charset="0"/>
              </a:rPr>
              <a:t>la valeur </a:t>
            </a:r>
            <a:r>
              <a:rPr sz="2000" spc="-60" dirty="0">
                <a:latin typeface="Arial" pitchFamily="34" charset="0"/>
                <a:cs typeface="Arial" pitchFamily="34" charset="0"/>
              </a:rPr>
              <a:t>de </a:t>
            </a:r>
            <a:r>
              <a:rPr sz="2000" spc="-45" dirty="0">
                <a:latin typeface="Arial" pitchFamily="34" charset="0"/>
                <a:cs typeface="Arial" pitchFamily="34" charset="0"/>
              </a:rPr>
              <a:t>la </a:t>
            </a:r>
            <a:r>
              <a:rPr sz="2000" b="1" spc="-64" dirty="0">
                <a:latin typeface="Arial" pitchFamily="34" charset="0"/>
                <a:cs typeface="Arial" pitchFamily="34" charset="0"/>
              </a:rPr>
              <a:t>2  </a:t>
            </a:r>
            <a:r>
              <a:rPr sz="2000" b="1" spc="-79" dirty="0">
                <a:latin typeface="Arial" pitchFamily="34" charset="0"/>
                <a:cs typeface="Arial" pitchFamily="34" charset="0"/>
              </a:rPr>
              <a:t>ème </a:t>
            </a:r>
            <a:r>
              <a:rPr sz="2000" spc="-101" dirty="0">
                <a:latin typeface="Arial" pitchFamily="34" charset="0"/>
                <a:cs typeface="Arial" pitchFamily="34" charset="0"/>
              </a:rPr>
              <a:t>case </a:t>
            </a:r>
            <a:r>
              <a:rPr sz="2000" spc="-41" dirty="0">
                <a:latin typeface="Arial" pitchFamily="34" charset="0"/>
                <a:cs typeface="Arial" pitchFamily="34" charset="0"/>
              </a:rPr>
              <a:t>du tableau </a:t>
            </a:r>
            <a:r>
              <a:rPr sz="2000" spc="-79" dirty="0">
                <a:latin typeface="Arial" pitchFamily="34" charset="0"/>
                <a:cs typeface="Arial" pitchFamily="34" charset="0"/>
              </a:rPr>
              <a:t>dans </a:t>
            </a:r>
            <a:r>
              <a:rPr sz="2000" b="1" spc="-56" dirty="0">
                <a:latin typeface="Arial" pitchFamily="34" charset="0"/>
                <a:cs typeface="Arial" pitchFamily="34" charset="0"/>
              </a:rPr>
              <a:t>a</a:t>
            </a:r>
            <a:r>
              <a:rPr sz="2000" spc="-56" dirty="0">
                <a:latin typeface="Arial" pitchFamily="34" charset="0"/>
                <a:cs typeface="Arial" pitchFamily="34" charset="0"/>
              </a:rPr>
              <a:t>, c’est- </a:t>
            </a:r>
            <a:r>
              <a:rPr sz="2000" spc="-64" dirty="0">
                <a:latin typeface="Arial" pitchFamily="34" charset="0"/>
                <a:cs typeface="Arial" pitchFamily="34" charset="0"/>
              </a:rPr>
              <a:t>à- </a:t>
            </a:r>
            <a:r>
              <a:rPr sz="2000" spc="-30" dirty="0">
                <a:latin typeface="Arial" pitchFamily="34" charset="0"/>
                <a:cs typeface="Arial" pitchFamily="34" charset="0"/>
              </a:rPr>
              <a:t>dire</a:t>
            </a:r>
            <a:r>
              <a:rPr sz="2000" spc="-75" dirty="0">
                <a:latin typeface="Arial" pitchFamily="34" charset="0"/>
                <a:cs typeface="Arial" pitchFamily="34" charset="0"/>
              </a:rPr>
              <a:t> </a:t>
            </a:r>
            <a:r>
              <a:rPr sz="2000" b="1" spc="-56" dirty="0">
                <a:latin typeface="Arial" pitchFamily="34" charset="0"/>
                <a:cs typeface="Arial" pitchFamily="34" charset="0"/>
              </a:rPr>
              <a:t>15</a:t>
            </a:r>
            <a:r>
              <a:rPr sz="2000" spc="-56" dirty="0">
                <a:latin typeface="Arial" pitchFamily="34" charset="0"/>
                <a:cs typeface="Arial" pitchFamily="34" charset="0"/>
              </a:rPr>
              <a:t>.</a:t>
            </a:r>
            <a:endParaRPr sz="2000" dirty="0">
              <a:latin typeface="Arial" pitchFamily="34" charset="0"/>
              <a:cs typeface="Arial" pitchFamily="34" charset="0"/>
            </a:endParaRPr>
          </a:p>
          <a:p>
            <a:pPr>
              <a:spcBef>
                <a:spcPts val="30"/>
              </a:spcBef>
              <a:buFont typeface="Wingdings"/>
              <a:buChar char=""/>
            </a:pPr>
            <a:endParaRPr sz="2000" dirty="0">
              <a:latin typeface="Arial" pitchFamily="34" charset="0"/>
              <a:cs typeface="Arial" pitchFamily="34" charset="0"/>
            </a:endParaRPr>
          </a:p>
          <a:p>
            <a:pPr marL="266060" indent="-256558">
              <a:buFont typeface="Wingdings"/>
              <a:buChar char=""/>
              <a:tabLst>
                <a:tab pos="265585" algn="l"/>
                <a:tab pos="266060" algn="l"/>
              </a:tabLst>
            </a:pPr>
            <a:r>
              <a:rPr sz="2000" b="1" spc="-97" dirty="0">
                <a:latin typeface="Arial" pitchFamily="34" charset="0"/>
                <a:cs typeface="Arial" pitchFamily="34" charset="0"/>
              </a:rPr>
              <a:t>Lire </a:t>
            </a:r>
            <a:r>
              <a:rPr sz="2000" b="1" spc="-56" dirty="0">
                <a:latin typeface="Arial" pitchFamily="34" charset="0"/>
                <a:cs typeface="Arial" pitchFamily="34" charset="0"/>
              </a:rPr>
              <a:t>(Note </a:t>
            </a:r>
            <a:r>
              <a:rPr sz="2000" b="1" spc="-30" dirty="0">
                <a:latin typeface="Arial" pitchFamily="34" charset="0"/>
                <a:cs typeface="Arial" pitchFamily="34" charset="0"/>
              </a:rPr>
              <a:t>[1]) </a:t>
            </a:r>
            <a:r>
              <a:rPr sz="2000" spc="-22" dirty="0">
                <a:latin typeface="Arial" pitchFamily="34" charset="0"/>
                <a:cs typeface="Arial" pitchFamily="34" charset="0"/>
              </a:rPr>
              <a:t>met </a:t>
            </a:r>
            <a:r>
              <a:rPr sz="2000" spc="-19" dirty="0">
                <a:latin typeface="Arial" pitchFamily="34" charset="0"/>
                <a:cs typeface="Arial" pitchFamily="34" charset="0"/>
              </a:rPr>
              <a:t>l’entier </a:t>
            </a:r>
            <a:r>
              <a:rPr sz="2000" spc="-71" dirty="0">
                <a:latin typeface="Arial" pitchFamily="34" charset="0"/>
                <a:cs typeface="Arial" pitchFamily="34" charset="0"/>
              </a:rPr>
              <a:t>saisi </a:t>
            </a:r>
            <a:r>
              <a:rPr sz="2000" spc="-41" dirty="0">
                <a:latin typeface="Arial" pitchFamily="34" charset="0"/>
                <a:cs typeface="Arial" pitchFamily="34" charset="0"/>
              </a:rPr>
              <a:t>par </a:t>
            </a:r>
            <a:r>
              <a:rPr sz="2000" spc="-19" dirty="0">
                <a:latin typeface="Arial" pitchFamily="34" charset="0"/>
                <a:cs typeface="Arial" pitchFamily="34" charset="0"/>
              </a:rPr>
              <a:t>l’utilisateur </a:t>
            </a:r>
            <a:r>
              <a:rPr sz="2000" spc="-79" dirty="0">
                <a:latin typeface="Arial" pitchFamily="34" charset="0"/>
                <a:cs typeface="Arial" pitchFamily="34" charset="0"/>
              </a:rPr>
              <a:t>dans </a:t>
            </a:r>
            <a:r>
              <a:rPr sz="2000" spc="-41" dirty="0">
                <a:latin typeface="Arial" pitchFamily="34" charset="0"/>
                <a:cs typeface="Arial" pitchFamily="34" charset="0"/>
              </a:rPr>
              <a:t>la première </a:t>
            </a:r>
            <a:r>
              <a:rPr sz="2000" spc="-101" dirty="0">
                <a:latin typeface="Arial" pitchFamily="34" charset="0"/>
                <a:cs typeface="Arial" pitchFamily="34" charset="0"/>
              </a:rPr>
              <a:t>case </a:t>
            </a:r>
            <a:r>
              <a:rPr sz="2000" spc="-41" dirty="0">
                <a:latin typeface="Arial" pitchFamily="34" charset="0"/>
                <a:cs typeface="Arial" pitchFamily="34" charset="0"/>
              </a:rPr>
              <a:t>du</a:t>
            </a:r>
            <a:r>
              <a:rPr sz="2000" spc="-243" dirty="0">
                <a:latin typeface="Arial" pitchFamily="34" charset="0"/>
                <a:cs typeface="Arial" pitchFamily="34" charset="0"/>
              </a:rPr>
              <a:t> </a:t>
            </a:r>
            <a:r>
              <a:rPr sz="2000" spc="-41" dirty="0">
                <a:latin typeface="Arial" pitchFamily="34" charset="0"/>
                <a:cs typeface="Arial" pitchFamily="34" charset="0"/>
              </a:rPr>
              <a:t>tableau.</a:t>
            </a:r>
            <a:endParaRPr sz="2000" dirty="0">
              <a:latin typeface="Arial" pitchFamily="34" charset="0"/>
              <a:cs typeface="Arial" pitchFamily="34" charset="0"/>
            </a:endParaRPr>
          </a:p>
          <a:p>
            <a:pPr>
              <a:spcBef>
                <a:spcPts val="34"/>
              </a:spcBef>
              <a:buFont typeface="Wingdings"/>
              <a:buChar char=""/>
            </a:pPr>
            <a:endParaRPr sz="2000" dirty="0">
              <a:latin typeface="Arial" pitchFamily="34" charset="0"/>
              <a:cs typeface="Arial" pitchFamily="34" charset="0"/>
            </a:endParaRPr>
          </a:p>
          <a:p>
            <a:pPr marL="266060" indent="-256558">
              <a:buFont typeface="Wingdings"/>
              <a:buChar char=""/>
              <a:tabLst>
                <a:tab pos="265585" algn="l"/>
                <a:tab pos="266060" algn="l"/>
                <a:tab pos="1373059" algn="l"/>
              </a:tabLst>
            </a:pPr>
            <a:r>
              <a:rPr sz="2000" b="1" spc="-105" dirty="0">
                <a:latin typeface="Arial" pitchFamily="34" charset="0"/>
                <a:cs typeface="Arial" pitchFamily="34" charset="0"/>
              </a:rPr>
              <a:t>Ecrire</a:t>
            </a:r>
            <a:r>
              <a:rPr sz="2000" b="1" spc="-64" dirty="0">
                <a:latin typeface="Arial" pitchFamily="34" charset="0"/>
                <a:cs typeface="Arial" pitchFamily="34" charset="0"/>
              </a:rPr>
              <a:t> </a:t>
            </a:r>
            <a:r>
              <a:rPr sz="2000" b="1" spc="-52" dirty="0">
                <a:latin typeface="Arial" pitchFamily="34" charset="0"/>
                <a:cs typeface="Arial" pitchFamily="34" charset="0"/>
              </a:rPr>
              <a:t>(Note</a:t>
            </a:r>
            <a:r>
              <a:rPr sz="2000" b="1" spc="-60" dirty="0">
                <a:latin typeface="Arial" pitchFamily="34" charset="0"/>
                <a:cs typeface="Arial" pitchFamily="34" charset="0"/>
              </a:rPr>
              <a:t> </a:t>
            </a:r>
            <a:r>
              <a:rPr sz="2000" b="1" spc="-30" dirty="0">
                <a:latin typeface="Arial" pitchFamily="34" charset="0"/>
                <a:cs typeface="Arial" pitchFamily="34" charset="0"/>
              </a:rPr>
              <a:t>[1])</a:t>
            </a:r>
            <a:r>
              <a:rPr lang="fr-FR" sz="2000" b="1" spc="-30" dirty="0">
                <a:latin typeface="Arial" pitchFamily="34" charset="0"/>
                <a:cs typeface="Arial" pitchFamily="34" charset="0"/>
              </a:rPr>
              <a:t> </a:t>
            </a:r>
            <a:r>
              <a:rPr sz="2000" spc="-37" dirty="0" err="1">
                <a:latin typeface="Arial" pitchFamily="34" charset="0"/>
                <a:cs typeface="Arial" pitchFamily="34" charset="0"/>
              </a:rPr>
              <a:t>affiche</a:t>
            </a:r>
            <a:r>
              <a:rPr sz="2000" spc="-37" dirty="0">
                <a:latin typeface="Arial" pitchFamily="34" charset="0"/>
                <a:cs typeface="Arial" pitchFamily="34" charset="0"/>
              </a:rPr>
              <a:t> </a:t>
            </a:r>
            <a:r>
              <a:rPr sz="2000" spc="-45" dirty="0">
                <a:latin typeface="Arial" pitchFamily="34" charset="0"/>
                <a:cs typeface="Arial" pitchFamily="34" charset="0"/>
              </a:rPr>
              <a:t>la valeur </a:t>
            </a:r>
            <a:r>
              <a:rPr sz="2000" spc="-60" dirty="0">
                <a:latin typeface="Arial" pitchFamily="34" charset="0"/>
                <a:cs typeface="Arial" pitchFamily="34" charset="0"/>
              </a:rPr>
              <a:t>de </a:t>
            </a:r>
            <a:r>
              <a:rPr sz="2000" spc="-45" dirty="0">
                <a:latin typeface="Arial" pitchFamily="34" charset="0"/>
                <a:cs typeface="Arial" pitchFamily="34" charset="0"/>
              </a:rPr>
              <a:t>la </a:t>
            </a:r>
            <a:r>
              <a:rPr sz="2000" spc="-41" dirty="0">
                <a:latin typeface="Arial" pitchFamily="34" charset="0"/>
                <a:cs typeface="Arial" pitchFamily="34" charset="0"/>
              </a:rPr>
              <a:t>première </a:t>
            </a:r>
            <a:r>
              <a:rPr sz="2000" spc="-101" dirty="0">
                <a:latin typeface="Arial" pitchFamily="34" charset="0"/>
                <a:cs typeface="Arial" pitchFamily="34" charset="0"/>
              </a:rPr>
              <a:t>case </a:t>
            </a:r>
            <a:r>
              <a:rPr sz="2000" spc="-41" dirty="0">
                <a:latin typeface="Arial" pitchFamily="34" charset="0"/>
                <a:cs typeface="Arial" pitchFamily="34" charset="0"/>
              </a:rPr>
              <a:t>du</a:t>
            </a:r>
            <a:r>
              <a:rPr sz="2000" spc="-123" dirty="0">
                <a:latin typeface="Arial" pitchFamily="34" charset="0"/>
                <a:cs typeface="Arial" pitchFamily="34" charset="0"/>
              </a:rPr>
              <a:t> </a:t>
            </a:r>
            <a:r>
              <a:rPr sz="2000" spc="-41" dirty="0">
                <a:latin typeface="Arial" pitchFamily="34" charset="0"/>
                <a:cs typeface="Arial" pitchFamily="34" charset="0"/>
              </a:rPr>
              <a:t>tableau.</a:t>
            </a:r>
            <a:endParaRPr sz="2000" dirty="0">
              <a:latin typeface="Arial" pitchFamily="34" charset="0"/>
              <a:cs typeface="Arial" pitchFamily="34" charset="0"/>
            </a:endParaRPr>
          </a:p>
        </p:txBody>
      </p:sp>
      <p:sp>
        <p:nvSpPr>
          <p:cNvPr id="4" name="object 4"/>
          <p:cNvSpPr txBox="1"/>
          <p:nvPr/>
        </p:nvSpPr>
        <p:spPr>
          <a:xfrm>
            <a:off x="7125152" y="3763874"/>
            <a:ext cx="235659" cy="148094"/>
          </a:xfrm>
          <a:prstGeom prst="rect">
            <a:avLst/>
          </a:prstGeom>
        </p:spPr>
        <p:txBody>
          <a:bodyPr vert="horz" wrap="square" lIns="0" tIns="9502" rIns="0" bIns="0" rtlCol="0">
            <a:spAutoFit/>
          </a:bodyPr>
          <a:lstStyle/>
          <a:p>
            <a:pPr marL="69366" indent="-60339">
              <a:spcBef>
                <a:spcPts val="75"/>
              </a:spcBef>
              <a:buClr>
                <a:srgbClr val="EDEBE0"/>
              </a:buClr>
              <a:buSzPct val="62500"/>
              <a:buFont typeface="Wingdings"/>
              <a:buChar char=""/>
              <a:tabLst>
                <a:tab pos="69841" algn="l"/>
              </a:tabLst>
            </a:pPr>
            <a:r>
              <a:rPr sz="900" spc="-4" dirty="0">
                <a:solidFill>
                  <a:srgbClr val="888888"/>
                </a:solidFill>
                <a:latin typeface="Arial"/>
                <a:cs typeface="Arial"/>
              </a:rPr>
              <a:t>90</a:t>
            </a:r>
            <a:endParaRPr sz="900">
              <a:latin typeface="Arial"/>
              <a:cs typeface="Arial"/>
            </a:endParaRPr>
          </a:p>
        </p:txBody>
      </p:sp>
      <p:sp>
        <p:nvSpPr>
          <p:cNvPr id="5" name="object 5"/>
          <p:cNvSpPr txBox="1">
            <a:spLocks noGrp="1"/>
          </p:cNvSpPr>
          <p:nvPr>
            <p:ph type="title"/>
          </p:nvPr>
        </p:nvSpPr>
        <p:spPr>
          <a:xfrm>
            <a:off x="-252536" y="139076"/>
            <a:ext cx="9180512" cy="625628"/>
          </a:xfrm>
          <a:prstGeom prst="rect">
            <a:avLst/>
          </a:prstGeom>
          <a:noFill/>
        </p:spPr>
        <p:txBody>
          <a:bodyPr vert="horz" wrap="square" lIns="0" tIns="9977" rIns="0" bIns="0" rtlCol="0">
            <a:spAutoFit/>
          </a:bodyPr>
          <a:lstStyle/>
          <a:p>
            <a:pPr marL="9502">
              <a:spcBef>
                <a:spcPts val="79"/>
              </a:spcBef>
            </a:pPr>
            <a:r>
              <a:rPr spc="-26" dirty="0">
                <a:solidFill>
                  <a:schemeClr val="tx1"/>
                </a:solidFill>
              </a:rPr>
              <a:t>Tableaux</a:t>
            </a:r>
          </a:p>
        </p:txBody>
      </p:sp>
      <p:sp>
        <p:nvSpPr>
          <p:cNvPr id="6" name="object 6"/>
          <p:cNvSpPr/>
          <p:nvPr/>
        </p:nvSpPr>
        <p:spPr>
          <a:xfrm>
            <a:off x="646402" y="1899615"/>
            <a:ext cx="7670014" cy="953321"/>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4BCD159A-C2F8-491D-892D-1ECCCADC2B63}"/>
              </a:ext>
            </a:extLst>
          </p:cNvPr>
          <p:cNvSpPr>
            <a:spLocks noGrp="1"/>
          </p:cNvSpPr>
          <p:nvPr>
            <p:ph type="sldNum" sz="quarter" idx="12"/>
          </p:nvPr>
        </p:nvSpPr>
        <p:spPr/>
        <p:txBody>
          <a:bodyPr/>
          <a:lstStyle/>
          <a:p>
            <a:fld id="{5744759D-0EFF-4FB2-9CCE-04E00944F0FE}" type="slidenum">
              <a:rPr lang="en-US" smtClean="0"/>
              <a:pPr/>
              <a:t>130</a:t>
            </a:fld>
            <a:endParaRPr lang="en-US"/>
          </a:p>
        </p:txBody>
      </p:sp>
    </p:spTree>
    <p:extLst>
      <p:ext uri="{BB962C8B-B14F-4D97-AF65-F5344CB8AC3E}">
        <p14:creationId xmlns:p14="http://schemas.microsoft.com/office/powerpoint/2010/main" val="3367183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1560" y="1133606"/>
            <a:ext cx="8029542" cy="747779"/>
          </a:xfrm>
          <a:prstGeom prst="rect">
            <a:avLst/>
          </a:prstGeom>
        </p:spPr>
        <p:txBody>
          <a:bodyPr vert="horz" wrap="square" lIns="0" tIns="9027" rIns="0" bIns="0" rtlCol="0">
            <a:spAutoFit/>
          </a:bodyPr>
          <a:lstStyle/>
          <a:p>
            <a:pPr marL="266060" indent="-257033">
              <a:spcBef>
                <a:spcPts val="71"/>
              </a:spcBef>
              <a:buClr>
                <a:srgbClr val="FF0000"/>
              </a:buClr>
              <a:buFont typeface="Wingdings"/>
              <a:buChar char=""/>
              <a:tabLst>
                <a:tab pos="266060" algn="l"/>
                <a:tab pos="266535" algn="l"/>
              </a:tabLst>
            </a:pPr>
            <a:r>
              <a:rPr sz="2400" spc="-34" dirty="0">
                <a:latin typeface="Gill Sans MT" panose="020B0502020104020203" pitchFamily="34" charset="0"/>
                <a:cs typeface="Arial"/>
              </a:rPr>
              <a:t>Algorithme </a:t>
            </a:r>
            <a:r>
              <a:rPr sz="2400" spc="-26" dirty="0">
                <a:latin typeface="Gill Sans MT" panose="020B0502020104020203" pitchFamily="34" charset="0"/>
                <a:cs typeface="Arial"/>
              </a:rPr>
              <a:t>qui </a:t>
            </a:r>
            <a:r>
              <a:rPr sz="2400" spc="-30" dirty="0">
                <a:latin typeface="Gill Sans MT" panose="020B0502020104020203" pitchFamily="34" charset="0"/>
                <a:cs typeface="Arial"/>
              </a:rPr>
              <a:t>permet </a:t>
            </a:r>
            <a:r>
              <a:rPr sz="2400" spc="-60" dirty="0">
                <a:latin typeface="Gill Sans MT" panose="020B0502020104020203" pitchFamily="34" charset="0"/>
                <a:cs typeface="Arial"/>
              </a:rPr>
              <a:t>de </a:t>
            </a:r>
            <a:r>
              <a:rPr sz="2400" spc="-56" dirty="0">
                <a:latin typeface="Gill Sans MT" panose="020B0502020104020203" pitchFamily="34" charset="0"/>
                <a:cs typeface="Arial"/>
              </a:rPr>
              <a:t>saisir </a:t>
            </a:r>
            <a:r>
              <a:rPr sz="2400" spc="-11" dirty="0">
                <a:latin typeface="Gill Sans MT" panose="020B0502020104020203" pitchFamily="34" charset="0"/>
                <a:cs typeface="Arial"/>
              </a:rPr>
              <a:t>et </a:t>
            </a:r>
            <a:r>
              <a:rPr sz="2400" spc="-26" dirty="0">
                <a:latin typeface="Gill Sans MT" panose="020B0502020104020203" pitchFamily="34" charset="0"/>
                <a:cs typeface="Arial"/>
              </a:rPr>
              <a:t>d'afficher </a:t>
            </a:r>
            <a:r>
              <a:rPr sz="2400" spc="-67" dirty="0">
                <a:latin typeface="Gill Sans MT" panose="020B0502020104020203" pitchFamily="34" charset="0"/>
                <a:cs typeface="Arial"/>
              </a:rPr>
              <a:t>les </a:t>
            </a:r>
            <a:r>
              <a:rPr sz="2400" spc="-49" dirty="0">
                <a:latin typeface="Gill Sans MT" panose="020B0502020104020203" pitchFamily="34" charset="0"/>
                <a:cs typeface="Arial"/>
              </a:rPr>
              <a:t>éléments </a:t>
            </a:r>
            <a:r>
              <a:rPr sz="2400" spc="-26" dirty="0">
                <a:latin typeface="Gill Sans MT" panose="020B0502020104020203" pitchFamily="34" charset="0"/>
                <a:cs typeface="Arial"/>
              </a:rPr>
              <a:t>d'un </a:t>
            </a:r>
            <a:r>
              <a:rPr sz="2400" spc="-41" dirty="0">
                <a:latin typeface="Gill Sans MT" panose="020B0502020104020203" pitchFamily="34" charset="0"/>
                <a:cs typeface="Arial"/>
              </a:rPr>
              <a:t>tableau </a:t>
            </a:r>
            <a:r>
              <a:rPr sz="2400" spc="-60" dirty="0">
                <a:latin typeface="Gill Sans MT" panose="020B0502020104020203" pitchFamily="34" charset="0"/>
                <a:cs typeface="Arial"/>
              </a:rPr>
              <a:t>de </a:t>
            </a:r>
            <a:r>
              <a:rPr sz="2400" spc="-64" dirty="0">
                <a:latin typeface="Gill Sans MT" panose="020B0502020104020203" pitchFamily="34" charset="0"/>
                <a:cs typeface="Arial"/>
              </a:rPr>
              <a:t>30 </a:t>
            </a:r>
            <a:r>
              <a:rPr sz="2400" spc="-49" dirty="0">
                <a:latin typeface="Gill Sans MT" panose="020B0502020104020203" pitchFamily="34" charset="0"/>
                <a:cs typeface="Arial"/>
              </a:rPr>
              <a:t>notes</a:t>
            </a:r>
            <a:r>
              <a:rPr sz="2400" spc="-221" dirty="0">
                <a:latin typeface="Gill Sans MT" panose="020B0502020104020203" pitchFamily="34" charset="0"/>
                <a:cs typeface="Arial"/>
              </a:rPr>
              <a:t> </a:t>
            </a:r>
            <a:r>
              <a:rPr sz="2400" spc="-15" dirty="0">
                <a:latin typeface="Gill Sans MT" panose="020B0502020104020203" pitchFamily="34" charset="0"/>
                <a:cs typeface="Arial"/>
              </a:rPr>
              <a:t>:</a:t>
            </a:r>
            <a:endParaRPr sz="2400" dirty="0">
              <a:latin typeface="Gill Sans MT" panose="020B0502020104020203" pitchFamily="34" charset="0"/>
              <a:cs typeface="Arial"/>
            </a:endParaRPr>
          </a:p>
        </p:txBody>
      </p:sp>
      <p:sp>
        <p:nvSpPr>
          <p:cNvPr id="3" name="object 3"/>
          <p:cNvSpPr txBox="1"/>
          <p:nvPr/>
        </p:nvSpPr>
        <p:spPr>
          <a:xfrm>
            <a:off x="936160" y="1970226"/>
            <a:ext cx="678198" cy="317371"/>
          </a:xfrm>
          <a:prstGeom prst="rect">
            <a:avLst/>
          </a:prstGeom>
        </p:spPr>
        <p:txBody>
          <a:bodyPr vert="horz" wrap="square" lIns="0" tIns="9502" rIns="0" bIns="0" rtlCol="0">
            <a:spAutoFit/>
          </a:bodyPr>
          <a:lstStyle/>
          <a:p>
            <a:pPr marL="9502">
              <a:spcBef>
                <a:spcPts val="75"/>
              </a:spcBef>
            </a:pPr>
            <a:r>
              <a:rPr sz="2000" b="1" spc="-15" dirty="0" err="1">
                <a:solidFill>
                  <a:srgbClr val="0000C7"/>
                </a:solidFill>
                <a:latin typeface="Arial" pitchFamily="34" charset="0"/>
                <a:cs typeface="Arial" pitchFamily="34" charset="0"/>
              </a:rPr>
              <a:t>Var</a:t>
            </a:r>
            <a:endParaRPr sz="2000" dirty="0">
              <a:latin typeface="Arial" pitchFamily="34" charset="0"/>
              <a:cs typeface="Arial" pitchFamily="34" charset="0"/>
            </a:endParaRPr>
          </a:p>
        </p:txBody>
      </p:sp>
      <p:sp>
        <p:nvSpPr>
          <p:cNvPr id="4" name="object 4"/>
          <p:cNvSpPr txBox="1"/>
          <p:nvPr/>
        </p:nvSpPr>
        <p:spPr>
          <a:xfrm>
            <a:off x="1736531" y="1970225"/>
            <a:ext cx="4636883" cy="637972"/>
          </a:xfrm>
          <a:prstGeom prst="rect">
            <a:avLst/>
          </a:prstGeom>
        </p:spPr>
        <p:txBody>
          <a:bodyPr vert="horz" wrap="square" lIns="0" tIns="9502" rIns="0" bIns="0" rtlCol="0">
            <a:spAutoFit/>
          </a:bodyPr>
          <a:lstStyle/>
          <a:p>
            <a:pPr marL="9502">
              <a:spcBef>
                <a:spcPts val="75"/>
              </a:spcBef>
            </a:pPr>
            <a:r>
              <a:rPr sz="2000" spc="7" dirty="0">
                <a:latin typeface="Arial" pitchFamily="34" charset="0"/>
                <a:cs typeface="Arial" pitchFamily="34" charset="0"/>
              </a:rPr>
              <a:t>i </a:t>
            </a:r>
            <a:r>
              <a:rPr sz="2000" spc="-15" dirty="0">
                <a:latin typeface="Arial" pitchFamily="34" charset="0"/>
                <a:cs typeface="Arial" pitchFamily="34" charset="0"/>
              </a:rPr>
              <a:t>:</a:t>
            </a:r>
            <a:r>
              <a:rPr sz="2000" spc="-209" dirty="0">
                <a:latin typeface="Arial" pitchFamily="34" charset="0"/>
                <a:cs typeface="Arial" pitchFamily="34" charset="0"/>
              </a:rPr>
              <a:t> </a:t>
            </a:r>
            <a:r>
              <a:rPr sz="2000" b="1" spc="-4" dirty="0" err="1">
                <a:solidFill>
                  <a:srgbClr val="0000C7"/>
                </a:solidFill>
                <a:latin typeface="Arial" pitchFamily="34" charset="0"/>
                <a:cs typeface="Arial" pitchFamily="34" charset="0"/>
              </a:rPr>
              <a:t>entier</a:t>
            </a:r>
            <a:endParaRPr lang="fr-FR" sz="2000" dirty="0">
              <a:latin typeface="Arial" pitchFamily="34" charset="0"/>
              <a:cs typeface="Arial" pitchFamily="34" charset="0"/>
            </a:endParaRPr>
          </a:p>
          <a:p>
            <a:pPr marL="9502">
              <a:spcBef>
                <a:spcPts val="75"/>
              </a:spcBef>
            </a:pPr>
            <a:r>
              <a:rPr lang="fr-FR" sz="2000" spc="-19" dirty="0">
                <a:latin typeface="Arial" pitchFamily="34" charset="0"/>
                <a:cs typeface="Arial" pitchFamily="34" charset="0"/>
              </a:rPr>
              <a:t>Note</a:t>
            </a:r>
            <a:r>
              <a:rPr lang="fr-FR" sz="2000" b="1" spc="-19" dirty="0">
                <a:solidFill>
                  <a:srgbClr val="0000C7"/>
                </a:solidFill>
                <a:latin typeface="Arial" pitchFamily="34" charset="0"/>
                <a:cs typeface="Arial" pitchFamily="34" charset="0"/>
              </a:rPr>
              <a:t> : Tableau [1..30 de </a:t>
            </a:r>
            <a:r>
              <a:rPr sz="2000" spc="-127" dirty="0">
                <a:latin typeface="Arial" pitchFamily="34" charset="0"/>
                <a:cs typeface="Arial" pitchFamily="34" charset="0"/>
              </a:rPr>
              <a:t> </a:t>
            </a:r>
            <a:r>
              <a:rPr sz="2000" b="1" spc="-7" dirty="0">
                <a:solidFill>
                  <a:srgbClr val="0000C7"/>
                </a:solidFill>
                <a:latin typeface="Arial" pitchFamily="34" charset="0"/>
                <a:cs typeface="Arial" pitchFamily="34" charset="0"/>
              </a:rPr>
              <a:t>réel</a:t>
            </a:r>
            <a:endParaRPr sz="2000" dirty="0">
              <a:latin typeface="Arial" pitchFamily="34" charset="0"/>
              <a:cs typeface="Arial" pitchFamily="34" charset="0"/>
            </a:endParaRPr>
          </a:p>
        </p:txBody>
      </p:sp>
      <p:sp>
        <p:nvSpPr>
          <p:cNvPr id="5" name="object 5"/>
          <p:cNvSpPr txBox="1"/>
          <p:nvPr/>
        </p:nvSpPr>
        <p:spPr>
          <a:xfrm>
            <a:off x="967547" y="2750422"/>
            <a:ext cx="6196741" cy="3702914"/>
          </a:xfrm>
          <a:prstGeom prst="rect">
            <a:avLst/>
          </a:prstGeom>
        </p:spPr>
        <p:txBody>
          <a:bodyPr vert="horz" wrap="square" lIns="0" tIns="9502" rIns="0" bIns="0" rtlCol="0">
            <a:spAutoFit/>
          </a:bodyPr>
          <a:lstStyle/>
          <a:p>
            <a:pPr marL="9502" algn="just"/>
            <a:r>
              <a:rPr sz="2000" b="1" spc="-4" dirty="0">
                <a:solidFill>
                  <a:srgbClr val="0000C7"/>
                </a:solidFill>
                <a:latin typeface="Arial" pitchFamily="34" charset="0"/>
                <a:cs typeface="Arial" pitchFamily="34" charset="0"/>
              </a:rPr>
              <a:t>Début</a:t>
            </a:r>
            <a:endParaRPr sz="2000" dirty="0">
              <a:latin typeface="Arial" pitchFamily="34" charset="0"/>
              <a:cs typeface="Arial" pitchFamily="34" charset="0"/>
            </a:endParaRPr>
          </a:p>
          <a:p>
            <a:pPr algn="just"/>
            <a:endParaRPr sz="2000" dirty="0">
              <a:latin typeface="Arial" pitchFamily="34" charset="0"/>
              <a:cs typeface="Arial" pitchFamily="34" charset="0"/>
            </a:endParaRPr>
          </a:p>
          <a:p>
            <a:pPr marL="372009" algn="just"/>
            <a:r>
              <a:rPr sz="2000" b="1" spc="-4" dirty="0">
                <a:solidFill>
                  <a:srgbClr val="0000C7"/>
                </a:solidFill>
                <a:latin typeface="Arial" pitchFamily="34" charset="0"/>
                <a:cs typeface="Arial" pitchFamily="34" charset="0"/>
              </a:rPr>
              <a:t>Pour </a:t>
            </a:r>
            <a:r>
              <a:rPr sz="2000" spc="7" dirty="0">
                <a:latin typeface="Arial" pitchFamily="34" charset="0"/>
                <a:cs typeface="Arial" pitchFamily="34" charset="0"/>
              </a:rPr>
              <a:t>i </a:t>
            </a:r>
            <a:r>
              <a:rPr sz="2000" spc="-97" dirty="0">
                <a:latin typeface="Arial" pitchFamily="34" charset="0"/>
                <a:cs typeface="Arial" pitchFamily="34" charset="0"/>
              </a:rPr>
              <a:t>= </a:t>
            </a:r>
            <a:r>
              <a:rPr sz="2000" spc="-56" dirty="0">
                <a:latin typeface="Arial" pitchFamily="34" charset="0"/>
                <a:cs typeface="Arial" pitchFamily="34" charset="0"/>
              </a:rPr>
              <a:t>1 </a:t>
            </a:r>
            <a:r>
              <a:rPr sz="2000" b="1" dirty="0">
                <a:solidFill>
                  <a:srgbClr val="0000C7"/>
                </a:solidFill>
                <a:latin typeface="Arial" pitchFamily="34" charset="0"/>
                <a:cs typeface="Arial" pitchFamily="34" charset="0"/>
              </a:rPr>
              <a:t>à</a:t>
            </a:r>
            <a:r>
              <a:rPr sz="2000" b="1" spc="-64" dirty="0">
                <a:solidFill>
                  <a:srgbClr val="0000C7"/>
                </a:solidFill>
                <a:latin typeface="Arial" pitchFamily="34" charset="0"/>
                <a:cs typeface="Arial" pitchFamily="34" charset="0"/>
              </a:rPr>
              <a:t> </a:t>
            </a:r>
            <a:r>
              <a:rPr sz="2000" spc="-60" dirty="0">
                <a:latin typeface="Arial" pitchFamily="34" charset="0"/>
                <a:cs typeface="Arial" pitchFamily="34" charset="0"/>
              </a:rPr>
              <a:t>30</a:t>
            </a:r>
            <a:endParaRPr sz="2000" dirty="0">
              <a:latin typeface="Arial" pitchFamily="34" charset="0"/>
              <a:cs typeface="Arial" pitchFamily="34" charset="0"/>
            </a:endParaRPr>
          </a:p>
          <a:p>
            <a:pPr marL="489360" algn="just"/>
            <a:r>
              <a:rPr lang="fr-FR" sz="2000" b="1" spc="-7" dirty="0">
                <a:solidFill>
                  <a:srgbClr val="0000C7"/>
                </a:solidFill>
                <a:latin typeface="Arial" pitchFamily="34" charset="0"/>
                <a:cs typeface="Arial" pitchFamily="34" charset="0"/>
              </a:rPr>
              <a:t>	</a:t>
            </a:r>
            <a:r>
              <a:rPr sz="2000" b="1" spc="-7" dirty="0" err="1">
                <a:solidFill>
                  <a:srgbClr val="0000C7"/>
                </a:solidFill>
                <a:latin typeface="Arial" pitchFamily="34" charset="0"/>
                <a:cs typeface="Arial" pitchFamily="34" charset="0"/>
              </a:rPr>
              <a:t>Ecrire</a:t>
            </a:r>
            <a:r>
              <a:rPr sz="2000" b="1" spc="-7" dirty="0">
                <a:solidFill>
                  <a:srgbClr val="0000C7"/>
                </a:solidFill>
                <a:latin typeface="Arial" pitchFamily="34" charset="0"/>
                <a:cs typeface="Arial" pitchFamily="34" charset="0"/>
              </a:rPr>
              <a:t> </a:t>
            </a:r>
            <a:r>
              <a:rPr sz="2000" spc="-64" dirty="0">
                <a:latin typeface="Arial" pitchFamily="34" charset="0"/>
                <a:cs typeface="Arial" pitchFamily="34" charset="0"/>
              </a:rPr>
              <a:t>("Saisie </a:t>
            </a:r>
            <a:r>
              <a:rPr sz="2000" spc="-52" dirty="0">
                <a:latin typeface="Arial" pitchFamily="34" charset="0"/>
                <a:cs typeface="Arial" pitchFamily="34" charset="0"/>
              </a:rPr>
              <a:t>de </a:t>
            </a:r>
            <a:r>
              <a:rPr sz="2000" spc="-19" dirty="0">
                <a:latin typeface="Arial" pitchFamily="34" charset="0"/>
                <a:cs typeface="Arial" pitchFamily="34" charset="0"/>
              </a:rPr>
              <a:t>l'élément </a:t>
            </a:r>
            <a:r>
              <a:rPr sz="2000" spc="7" dirty="0">
                <a:latin typeface="Arial" pitchFamily="34" charset="0"/>
                <a:cs typeface="Arial" pitchFamily="34" charset="0"/>
              </a:rPr>
              <a:t>", i</a:t>
            </a:r>
            <a:r>
              <a:rPr sz="2000" spc="49" dirty="0">
                <a:latin typeface="Arial" pitchFamily="34" charset="0"/>
                <a:cs typeface="Arial" pitchFamily="34" charset="0"/>
              </a:rPr>
              <a:t> </a:t>
            </a:r>
            <a:r>
              <a:rPr sz="2000" spc="-34" dirty="0">
                <a:latin typeface="Arial" pitchFamily="34" charset="0"/>
                <a:cs typeface="Arial" pitchFamily="34" charset="0"/>
              </a:rPr>
              <a:t>)</a:t>
            </a:r>
            <a:endParaRPr sz="2000" dirty="0">
              <a:latin typeface="Arial" pitchFamily="34" charset="0"/>
              <a:cs typeface="Arial" pitchFamily="34" charset="0"/>
            </a:endParaRPr>
          </a:p>
          <a:p>
            <a:pPr marL="492686" algn="just"/>
            <a:r>
              <a:rPr lang="fr-FR" sz="2000" b="1" spc="-7" dirty="0">
                <a:solidFill>
                  <a:srgbClr val="0000C7"/>
                </a:solidFill>
                <a:latin typeface="Arial" pitchFamily="34" charset="0"/>
                <a:cs typeface="Arial" pitchFamily="34" charset="0"/>
              </a:rPr>
              <a:t>	</a:t>
            </a:r>
            <a:r>
              <a:rPr sz="2000" b="1" spc="-7" dirty="0">
                <a:solidFill>
                  <a:srgbClr val="0000C7"/>
                </a:solidFill>
                <a:latin typeface="Arial" pitchFamily="34" charset="0"/>
                <a:cs typeface="Arial" pitchFamily="34" charset="0"/>
              </a:rPr>
              <a:t>Lire </a:t>
            </a:r>
            <a:r>
              <a:rPr sz="2000" spc="-22" dirty="0">
                <a:latin typeface="Arial" pitchFamily="34" charset="0"/>
                <a:cs typeface="Arial" pitchFamily="34" charset="0"/>
              </a:rPr>
              <a:t>(notes[i]</a:t>
            </a:r>
            <a:r>
              <a:rPr sz="2000" spc="-71" dirty="0">
                <a:latin typeface="Arial" pitchFamily="34" charset="0"/>
                <a:cs typeface="Arial" pitchFamily="34" charset="0"/>
              </a:rPr>
              <a:t> </a:t>
            </a:r>
            <a:r>
              <a:rPr sz="2000" spc="-34" dirty="0">
                <a:latin typeface="Arial" pitchFamily="34" charset="0"/>
                <a:cs typeface="Arial" pitchFamily="34" charset="0"/>
              </a:rPr>
              <a:t>)</a:t>
            </a:r>
            <a:endParaRPr sz="2000" dirty="0">
              <a:latin typeface="Arial" pitchFamily="34" charset="0"/>
              <a:cs typeface="Arial" pitchFamily="34" charset="0"/>
            </a:endParaRPr>
          </a:p>
          <a:p>
            <a:pPr marL="392438" algn="just"/>
            <a:r>
              <a:rPr sz="2000" b="1" spc="-4" dirty="0">
                <a:solidFill>
                  <a:srgbClr val="0000C7"/>
                </a:solidFill>
                <a:latin typeface="Arial" pitchFamily="34" charset="0"/>
                <a:cs typeface="Arial" pitchFamily="34" charset="0"/>
              </a:rPr>
              <a:t>FinPour</a:t>
            </a:r>
            <a:endParaRPr sz="2000" dirty="0">
              <a:latin typeface="Arial" pitchFamily="34" charset="0"/>
              <a:cs typeface="Arial" pitchFamily="34" charset="0"/>
            </a:endParaRPr>
          </a:p>
          <a:p>
            <a:pPr algn="just"/>
            <a:endParaRPr sz="2000" dirty="0">
              <a:latin typeface="Arial" pitchFamily="34" charset="0"/>
              <a:cs typeface="Arial" pitchFamily="34" charset="0"/>
            </a:endParaRPr>
          </a:p>
          <a:p>
            <a:pPr marL="360606" algn="just"/>
            <a:r>
              <a:rPr sz="2000" b="1" spc="-4" dirty="0">
                <a:solidFill>
                  <a:srgbClr val="0000C7"/>
                </a:solidFill>
                <a:latin typeface="Arial" pitchFamily="34" charset="0"/>
                <a:cs typeface="Arial" pitchFamily="34" charset="0"/>
              </a:rPr>
              <a:t>Pour </a:t>
            </a:r>
            <a:r>
              <a:rPr sz="2000" spc="7" dirty="0">
                <a:latin typeface="Arial" pitchFamily="34" charset="0"/>
                <a:cs typeface="Arial" pitchFamily="34" charset="0"/>
              </a:rPr>
              <a:t>i </a:t>
            </a:r>
            <a:r>
              <a:rPr sz="2000" spc="-97" dirty="0">
                <a:latin typeface="Arial" pitchFamily="34" charset="0"/>
                <a:cs typeface="Arial" pitchFamily="34" charset="0"/>
              </a:rPr>
              <a:t>= </a:t>
            </a:r>
            <a:r>
              <a:rPr sz="2000" spc="-56" dirty="0">
                <a:latin typeface="Arial" pitchFamily="34" charset="0"/>
                <a:cs typeface="Arial" pitchFamily="34" charset="0"/>
              </a:rPr>
              <a:t>1 </a:t>
            </a:r>
            <a:r>
              <a:rPr sz="2000" b="1" dirty="0">
                <a:solidFill>
                  <a:srgbClr val="0000C7"/>
                </a:solidFill>
                <a:latin typeface="Arial" pitchFamily="34" charset="0"/>
                <a:cs typeface="Arial" pitchFamily="34" charset="0"/>
              </a:rPr>
              <a:t>à</a:t>
            </a:r>
            <a:r>
              <a:rPr sz="2000" b="1" spc="-71" dirty="0">
                <a:solidFill>
                  <a:srgbClr val="0000C7"/>
                </a:solidFill>
                <a:latin typeface="Arial" pitchFamily="34" charset="0"/>
                <a:cs typeface="Arial" pitchFamily="34" charset="0"/>
              </a:rPr>
              <a:t> </a:t>
            </a:r>
            <a:r>
              <a:rPr sz="2000" spc="-60" dirty="0">
                <a:latin typeface="Arial" pitchFamily="34" charset="0"/>
                <a:cs typeface="Arial" pitchFamily="34" charset="0"/>
              </a:rPr>
              <a:t>30</a:t>
            </a:r>
            <a:endParaRPr sz="2000" dirty="0">
              <a:latin typeface="Arial" pitchFamily="34" charset="0"/>
              <a:cs typeface="Arial" pitchFamily="34" charset="0"/>
            </a:endParaRPr>
          </a:p>
          <a:p>
            <a:pPr marL="425696" algn="just"/>
            <a:r>
              <a:rPr lang="fr-FR" sz="2000" b="1" spc="-7" dirty="0">
                <a:solidFill>
                  <a:srgbClr val="0000C7"/>
                </a:solidFill>
                <a:latin typeface="Arial" pitchFamily="34" charset="0"/>
                <a:cs typeface="Arial" pitchFamily="34" charset="0"/>
              </a:rPr>
              <a:t>	</a:t>
            </a:r>
            <a:r>
              <a:rPr sz="2000" b="1" spc="-7" dirty="0" err="1">
                <a:solidFill>
                  <a:srgbClr val="0000C7"/>
                </a:solidFill>
                <a:latin typeface="Arial" pitchFamily="34" charset="0"/>
                <a:cs typeface="Arial" pitchFamily="34" charset="0"/>
              </a:rPr>
              <a:t>Ecrire</a:t>
            </a:r>
            <a:r>
              <a:rPr sz="2000" b="1" spc="-41" dirty="0">
                <a:solidFill>
                  <a:srgbClr val="0000C7"/>
                </a:solidFill>
                <a:latin typeface="Arial" pitchFamily="34" charset="0"/>
                <a:cs typeface="Arial" pitchFamily="34" charset="0"/>
              </a:rPr>
              <a:t> </a:t>
            </a:r>
            <a:r>
              <a:rPr sz="2000" spc="7" dirty="0">
                <a:latin typeface="Arial" pitchFamily="34" charset="0"/>
                <a:cs typeface="Arial" pitchFamily="34" charset="0"/>
              </a:rPr>
              <a:t>("</a:t>
            </a:r>
            <a:r>
              <a:rPr sz="2000" spc="-67" dirty="0">
                <a:latin typeface="Arial" pitchFamily="34" charset="0"/>
                <a:cs typeface="Arial" pitchFamily="34" charset="0"/>
              </a:rPr>
              <a:t> </a:t>
            </a:r>
            <a:r>
              <a:rPr sz="2000" spc="-19" dirty="0">
                <a:latin typeface="Arial" pitchFamily="34" charset="0"/>
                <a:cs typeface="Arial" pitchFamily="34" charset="0"/>
              </a:rPr>
              <a:t>notes[",i,</a:t>
            </a:r>
            <a:r>
              <a:rPr sz="2000" spc="-64" dirty="0">
                <a:latin typeface="Arial" pitchFamily="34" charset="0"/>
                <a:cs typeface="Arial" pitchFamily="34" charset="0"/>
              </a:rPr>
              <a:t> </a:t>
            </a:r>
            <a:r>
              <a:rPr sz="2000" spc="37" dirty="0">
                <a:latin typeface="Arial" pitchFamily="34" charset="0"/>
                <a:cs typeface="Arial" pitchFamily="34" charset="0"/>
              </a:rPr>
              <a:t>"]</a:t>
            </a:r>
            <a:r>
              <a:rPr sz="2000" spc="-56" dirty="0">
                <a:latin typeface="Arial" pitchFamily="34" charset="0"/>
                <a:cs typeface="Arial" pitchFamily="34" charset="0"/>
              </a:rPr>
              <a:t> </a:t>
            </a:r>
            <a:r>
              <a:rPr sz="2000" spc="-30" dirty="0">
                <a:latin typeface="Arial" pitchFamily="34" charset="0"/>
                <a:cs typeface="Arial" pitchFamily="34" charset="0"/>
              </a:rPr>
              <a:t>=",</a:t>
            </a:r>
            <a:r>
              <a:rPr sz="2000" spc="-60" dirty="0">
                <a:latin typeface="Arial" pitchFamily="34" charset="0"/>
                <a:cs typeface="Arial" pitchFamily="34" charset="0"/>
              </a:rPr>
              <a:t> </a:t>
            </a:r>
            <a:r>
              <a:rPr sz="2000" spc="-22" dirty="0">
                <a:latin typeface="Arial" pitchFamily="34" charset="0"/>
                <a:cs typeface="Arial" pitchFamily="34" charset="0"/>
              </a:rPr>
              <a:t>notes[i])</a:t>
            </a:r>
            <a:endParaRPr sz="2000" dirty="0">
              <a:latin typeface="Arial" pitchFamily="34" charset="0"/>
              <a:cs typeface="Arial" pitchFamily="34" charset="0"/>
            </a:endParaRPr>
          </a:p>
          <a:p>
            <a:pPr marL="407167" algn="just"/>
            <a:r>
              <a:rPr sz="2000" b="1" spc="-4" dirty="0">
                <a:solidFill>
                  <a:srgbClr val="0000C7"/>
                </a:solidFill>
                <a:latin typeface="Arial" pitchFamily="34" charset="0"/>
                <a:cs typeface="Arial" pitchFamily="34" charset="0"/>
              </a:rPr>
              <a:t>FinPour</a:t>
            </a:r>
            <a:endParaRPr sz="2000" dirty="0">
              <a:latin typeface="Arial" pitchFamily="34" charset="0"/>
              <a:cs typeface="Arial" pitchFamily="34" charset="0"/>
            </a:endParaRPr>
          </a:p>
          <a:p>
            <a:pPr algn="just"/>
            <a:endParaRPr sz="2000" dirty="0">
              <a:latin typeface="Arial" pitchFamily="34" charset="0"/>
              <a:cs typeface="Arial" pitchFamily="34" charset="0"/>
            </a:endParaRPr>
          </a:p>
          <a:p>
            <a:pPr marL="9502" algn="just"/>
            <a:r>
              <a:rPr sz="2000" b="1" spc="-4" dirty="0">
                <a:solidFill>
                  <a:srgbClr val="0000C7"/>
                </a:solidFill>
                <a:latin typeface="Arial" pitchFamily="34" charset="0"/>
                <a:cs typeface="Arial" pitchFamily="34" charset="0"/>
              </a:rPr>
              <a:t>Fin</a:t>
            </a:r>
            <a:endParaRPr sz="2000" dirty="0">
              <a:latin typeface="Arial" pitchFamily="34" charset="0"/>
              <a:cs typeface="Arial" pitchFamily="34" charset="0"/>
            </a:endParaRPr>
          </a:p>
        </p:txBody>
      </p:sp>
      <p:sp>
        <p:nvSpPr>
          <p:cNvPr id="6" name="object 6"/>
          <p:cNvSpPr txBox="1">
            <a:spLocks noGrp="1"/>
          </p:cNvSpPr>
          <p:nvPr>
            <p:ph type="title"/>
          </p:nvPr>
        </p:nvSpPr>
        <p:spPr>
          <a:xfrm>
            <a:off x="-180528" y="139556"/>
            <a:ext cx="9144000" cy="625148"/>
          </a:xfrm>
          <a:prstGeom prst="rect">
            <a:avLst/>
          </a:prstGeom>
          <a:noFill/>
        </p:spPr>
        <p:txBody>
          <a:bodyPr vert="horz" wrap="square" lIns="0" tIns="9502" rIns="0" bIns="0" rtlCol="0">
            <a:spAutoFit/>
          </a:bodyPr>
          <a:lstStyle/>
          <a:p>
            <a:pPr marL="9502">
              <a:spcBef>
                <a:spcPts val="75"/>
              </a:spcBef>
            </a:pPr>
            <a:r>
              <a:rPr spc="-26" dirty="0">
                <a:solidFill>
                  <a:schemeClr val="tx1"/>
                </a:solidFill>
              </a:rPr>
              <a:t>Tableaux </a:t>
            </a:r>
            <a:r>
              <a:rPr dirty="0">
                <a:solidFill>
                  <a:schemeClr val="tx1"/>
                </a:solidFill>
              </a:rPr>
              <a:t>: </a:t>
            </a:r>
            <a:r>
              <a:rPr spc="-4" dirty="0">
                <a:solidFill>
                  <a:schemeClr val="tx1"/>
                </a:solidFill>
              </a:rPr>
              <a:t>saisie </a:t>
            </a:r>
            <a:r>
              <a:rPr dirty="0">
                <a:solidFill>
                  <a:schemeClr val="tx1"/>
                </a:solidFill>
              </a:rPr>
              <a:t>et</a:t>
            </a:r>
            <a:r>
              <a:rPr spc="-30" dirty="0">
                <a:solidFill>
                  <a:schemeClr val="tx1"/>
                </a:solidFill>
              </a:rPr>
              <a:t> </a:t>
            </a:r>
            <a:r>
              <a:rPr spc="-4" dirty="0">
                <a:solidFill>
                  <a:schemeClr val="tx1"/>
                </a:solidFill>
              </a:rPr>
              <a:t>affichage</a:t>
            </a:r>
          </a:p>
        </p:txBody>
      </p:sp>
      <p:sp>
        <p:nvSpPr>
          <p:cNvPr id="8" name="object 8"/>
          <p:cNvSpPr txBox="1">
            <a:spLocks noGrp="1"/>
          </p:cNvSpPr>
          <p:nvPr>
            <p:ph type="sldNum" sz="quarter" idx="12"/>
          </p:nvPr>
        </p:nvSpPr>
        <p:spPr>
          <a:xfrm>
            <a:off x="8412502" y="6306546"/>
            <a:ext cx="457200" cy="153888"/>
          </a:xfrm>
          <a:prstGeom prst="rect">
            <a:avLst/>
          </a:prstGeom>
        </p:spPr>
        <p:txBody>
          <a:bodyPr vert="horz" wrap="square" lIns="0" tIns="0" rIns="0" bIns="0" rtlCol="0">
            <a:spAutoFit/>
          </a:bodyPr>
          <a:lstStyle/>
          <a:p>
            <a:pPr marL="9502">
              <a:lnSpc>
                <a:spcPts val="1235"/>
              </a:lnSpc>
            </a:pPr>
            <a:r>
              <a:rPr sz="700" spc="4" dirty="0">
                <a:solidFill>
                  <a:srgbClr val="EDEBE0"/>
                </a:solidFill>
                <a:latin typeface="Wingdings"/>
                <a:cs typeface="Wingdings"/>
              </a:rPr>
              <a:t></a:t>
            </a:r>
            <a:fld id="{81D60167-4931-47E6-BA6A-407CBD079E47}" type="slidenum">
              <a:rPr spc="4" dirty="0"/>
              <a:pPr marL="9502">
                <a:lnSpc>
                  <a:spcPts val="1235"/>
                </a:lnSpc>
              </a:pPr>
              <a:t>131</a:t>
            </a:fld>
            <a:endParaRPr sz="700" dirty="0">
              <a:latin typeface="Wingdings"/>
              <a:cs typeface="Wingdings"/>
            </a:endParaRPr>
          </a:p>
        </p:txBody>
      </p:sp>
    </p:spTree>
    <p:extLst>
      <p:ext uri="{BB962C8B-B14F-4D97-AF65-F5344CB8AC3E}">
        <p14:creationId xmlns:p14="http://schemas.microsoft.com/office/powerpoint/2010/main" val="2767983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77951" y="2446883"/>
            <a:ext cx="156815" cy="140744"/>
          </a:xfrm>
          <a:prstGeom prst="rect">
            <a:avLst/>
          </a:prstGeom>
          <a:blipFill>
            <a:blip r:embed="rId2" cstate="print"/>
            <a:stretch>
              <a:fillRect/>
            </a:stretch>
          </a:blipFill>
        </p:spPr>
        <p:txBody>
          <a:bodyPr wrap="square" lIns="0" tIns="0" rIns="0" bIns="0" rtlCol="0"/>
          <a:lstStyle/>
          <a:p>
            <a:endParaRPr sz="2000">
              <a:latin typeface="Arial" pitchFamily="34" charset="0"/>
              <a:cs typeface="Arial" pitchFamily="34" charset="0"/>
            </a:endParaRPr>
          </a:p>
        </p:txBody>
      </p:sp>
      <p:sp>
        <p:nvSpPr>
          <p:cNvPr id="3" name="object 3"/>
          <p:cNvSpPr txBox="1"/>
          <p:nvPr/>
        </p:nvSpPr>
        <p:spPr>
          <a:xfrm>
            <a:off x="718922" y="1150873"/>
            <a:ext cx="7741510" cy="625148"/>
          </a:xfrm>
          <a:prstGeom prst="rect">
            <a:avLst/>
          </a:prstGeom>
        </p:spPr>
        <p:txBody>
          <a:bodyPr vert="horz" wrap="square" lIns="0" tIns="9502" rIns="0" bIns="0" rtlCol="0">
            <a:spAutoFit/>
          </a:bodyPr>
          <a:lstStyle/>
          <a:p>
            <a:pPr marL="266060" marR="3801" indent="-257033" algn="just">
              <a:spcBef>
                <a:spcPts val="75"/>
              </a:spcBef>
              <a:buClr>
                <a:srgbClr val="FF0000"/>
              </a:buClr>
              <a:buFont typeface="Wingdings"/>
              <a:buChar char=""/>
              <a:tabLst>
                <a:tab pos="266060" algn="l"/>
                <a:tab pos="266535" algn="l"/>
              </a:tabLst>
            </a:pPr>
            <a:r>
              <a:rPr sz="2000" spc="-79" dirty="0">
                <a:latin typeface="Arial"/>
                <a:cs typeface="Arial"/>
              </a:rPr>
              <a:t>Pour </a:t>
            </a:r>
            <a:r>
              <a:rPr sz="2000" spc="-41" dirty="0">
                <a:latin typeface="Arial"/>
                <a:cs typeface="Arial"/>
              </a:rPr>
              <a:t>le </a:t>
            </a:r>
            <a:r>
              <a:rPr sz="2000" spc="-64" dirty="0">
                <a:latin typeface="Arial"/>
                <a:cs typeface="Arial"/>
              </a:rPr>
              <a:t>calcul </a:t>
            </a:r>
            <a:r>
              <a:rPr sz="2000" spc="-45" dirty="0">
                <a:latin typeface="Arial"/>
                <a:cs typeface="Arial"/>
              </a:rPr>
              <a:t>du nombre </a:t>
            </a:r>
            <a:r>
              <a:rPr sz="2000" spc="-30" dirty="0">
                <a:latin typeface="Arial"/>
                <a:cs typeface="Arial"/>
              </a:rPr>
              <a:t>d'étudiants </a:t>
            </a:r>
            <a:r>
              <a:rPr sz="2000" spc="-60" dirty="0">
                <a:latin typeface="Arial"/>
                <a:cs typeface="Arial"/>
              </a:rPr>
              <a:t>ayant une </a:t>
            </a:r>
            <a:r>
              <a:rPr sz="2000" spc="-30" dirty="0">
                <a:latin typeface="Arial"/>
                <a:cs typeface="Arial"/>
              </a:rPr>
              <a:t>note </a:t>
            </a:r>
            <a:r>
              <a:rPr sz="2000" spc="-52" dirty="0">
                <a:latin typeface="Arial"/>
                <a:cs typeface="Arial"/>
              </a:rPr>
              <a:t>supérieure </a:t>
            </a:r>
            <a:r>
              <a:rPr sz="2000" spc="-30" dirty="0">
                <a:latin typeface="Arial"/>
                <a:cs typeface="Arial"/>
              </a:rPr>
              <a:t>strictement </a:t>
            </a:r>
            <a:r>
              <a:rPr sz="2000" spc="-105" dirty="0">
                <a:latin typeface="Arial"/>
                <a:cs typeface="Arial"/>
              </a:rPr>
              <a:t>à </a:t>
            </a:r>
            <a:r>
              <a:rPr sz="2000" spc="-67" dirty="0">
                <a:latin typeface="Arial"/>
                <a:cs typeface="Arial"/>
              </a:rPr>
              <a:t>10  </a:t>
            </a:r>
            <a:r>
              <a:rPr sz="2000" spc="-97" dirty="0">
                <a:latin typeface="Arial"/>
                <a:cs typeface="Arial"/>
              </a:rPr>
              <a:t>avec </a:t>
            </a:r>
            <a:r>
              <a:rPr sz="2000" spc="-75" dirty="0">
                <a:latin typeface="Arial"/>
                <a:cs typeface="Arial"/>
              </a:rPr>
              <a:t>les </a:t>
            </a:r>
            <a:r>
              <a:rPr sz="2000" spc="-49" dirty="0">
                <a:latin typeface="Arial"/>
                <a:cs typeface="Arial"/>
              </a:rPr>
              <a:t>tableaux, </a:t>
            </a:r>
            <a:r>
              <a:rPr sz="2000" spc="-45" dirty="0">
                <a:latin typeface="Arial"/>
                <a:cs typeface="Arial"/>
              </a:rPr>
              <a:t>on </a:t>
            </a:r>
            <a:r>
              <a:rPr sz="2000" spc="-22" dirty="0">
                <a:latin typeface="Arial"/>
                <a:cs typeface="Arial"/>
              </a:rPr>
              <a:t>peut </a:t>
            </a:r>
            <a:r>
              <a:rPr sz="2000" spc="-41" dirty="0">
                <a:latin typeface="Arial"/>
                <a:cs typeface="Arial"/>
              </a:rPr>
              <a:t>écrire</a:t>
            </a:r>
            <a:r>
              <a:rPr sz="2000" spc="-112" dirty="0">
                <a:latin typeface="Arial"/>
                <a:cs typeface="Arial"/>
              </a:rPr>
              <a:t> </a:t>
            </a:r>
            <a:r>
              <a:rPr sz="2000" spc="-15" dirty="0">
                <a:latin typeface="Arial"/>
                <a:cs typeface="Arial"/>
              </a:rPr>
              <a:t>:</a:t>
            </a:r>
            <a:endParaRPr sz="2000" dirty="0">
              <a:latin typeface="Arial"/>
              <a:cs typeface="Arial"/>
            </a:endParaRPr>
          </a:p>
        </p:txBody>
      </p:sp>
      <p:sp>
        <p:nvSpPr>
          <p:cNvPr id="4" name="object 4"/>
          <p:cNvSpPr txBox="1"/>
          <p:nvPr/>
        </p:nvSpPr>
        <p:spPr>
          <a:xfrm>
            <a:off x="1012399" y="2190483"/>
            <a:ext cx="765077" cy="317851"/>
          </a:xfrm>
          <a:prstGeom prst="rect">
            <a:avLst/>
          </a:prstGeom>
        </p:spPr>
        <p:txBody>
          <a:bodyPr vert="horz" wrap="square" lIns="0" tIns="9977" rIns="0" bIns="0" rtlCol="0">
            <a:spAutoFit/>
          </a:bodyPr>
          <a:lstStyle/>
          <a:p>
            <a:pPr marL="9502">
              <a:spcBef>
                <a:spcPts val="79"/>
              </a:spcBef>
            </a:pPr>
            <a:r>
              <a:rPr sz="2000" b="1" spc="-112" dirty="0" err="1">
                <a:solidFill>
                  <a:srgbClr val="0000C7"/>
                </a:solidFill>
                <a:latin typeface="Arial" pitchFamily="34" charset="0"/>
                <a:cs typeface="Arial" pitchFamily="34" charset="0"/>
              </a:rPr>
              <a:t>V</a:t>
            </a:r>
            <a:r>
              <a:rPr sz="2000" b="1" dirty="0" err="1">
                <a:solidFill>
                  <a:srgbClr val="0000C7"/>
                </a:solidFill>
                <a:latin typeface="Arial" pitchFamily="34" charset="0"/>
                <a:cs typeface="Arial" pitchFamily="34" charset="0"/>
              </a:rPr>
              <a:t>ar</a:t>
            </a:r>
            <a:endParaRPr sz="2000" dirty="0">
              <a:latin typeface="Arial" pitchFamily="34" charset="0"/>
              <a:cs typeface="Arial" pitchFamily="34" charset="0"/>
            </a:endParaRPr>
          </a:p>
        </p:txBody>
      </p:sp>
      <p:sp>
        <p:nvSpPr>
          <p:cNvPr id="5" name="object 5"/>
          <p:cNvSpPr txBox="1"/>
          <p:nvPr/>
        </p:nvSpPr>
        <p:spPr>
          <a:xfrm>
            <a:off x="2282959" y="2147478"/>
            <a:ext cx="3980180" cy="704878"/>
          </a:xfrm>
          <a:prstGeom prst="rect">
            <a:avLst/>
          </a:prstGeom>
        </p:spPr>
        <p:txBody>
          <a:bodyPr vert="horz" wrap="square" lIns="0" tIns="50361" rIns="0" bIns="0" rtlCol="0">
            <a:spAutoFit/>
          </a:bodyPr>
          <a:lstStyle/>
          <a:p>
            <a:pPr marL="9502">
              <a:spcBef>
                <a:spcPts val="397"/>
              </a:spcBef>
            </a:pPr>
            <a:r>
              <a:rPr sz="2000" spc="7" dirty="0">
                <a:latin typeface="Arial" pitchFamily="34" charset="0"/>
                <a:cs typeface="Arial" pitchFamily="34" charset="0"/>
              </a:rPr>
              <a:t>i </a:t>
            </a:r>
            <a:r>
              <a:rPr sz="2000" spc="-41" dirty="0">
                <a:latin typeface="Arial" pitchFamily="34" charset="0"/>
                <a:cs typeface="Arial" pitchFamily="34" charset="0"/>
              </a:rPr>
              <a:t>,nbre </a:t>
            </a:r>
            <a:r>
              <a:rPr sz="2000" spc="-15" dirty="0">
                <a:latin typeface="Arial" pitchFamily="34" charset="0"/>
                <a:cs typeface="Arial" pitchFamily="34" charset="0"/>
              </a:rPr>
              <a:t>:</a:t>
            </a:r>
            <a:r>
              <a:rPr sz="2000" spc="-176" dirty="0">
                <a:latin typeface="Arial" pitchFamily="34" charset="0"/>
                <a:cs typeface="Arial" pitchFamily="34" charset="0"/>
              </a:rPr>
              <a:t> </a:t>
            </a:r>
            <a:r>
              <a:rPr sz="2000" b="1" dirty="0">
                <a:solidFill>
                  <a:srgbClr val="0000C7"/>
                </a:solidFill>
                <a:latin typeface="Arial" pitchFamily="34" charset="0"/>
                <a:cs typeface="Arial" pitchFamily="34" charset="0"/>
              </a:rPr>
              <a:t>entier</a:t>
            </a:r>
            <a:endParaRPr sz="2000" dirty="0">
              <a:latin typeface="Arial" pitchFamily="34" charset="0"/>
              <a:cs typeface="Arial" pitchFamily="34" charset="0"/>
            </a:endParaRPr>
          </a:p>
          <a:p>
            <a:pPr marL="9502">
              <a:spcBef>
                <a:spcPts val="322"/>
              </a:spcBef>
            </a:pPr>
            <a:r>
              <a:rPr lang="en-US" sz="2000" spc="-37" dirty="0">
                <a:latin typeface="Arial" pitchFamily="34" charset="0"/>
                <a:cs typeface="Arial" pitchFamily="34" charset="0"/>
              </a:rPr>
              <a:t>N</a:t>
            </a:r>
            <a:r>
              <a:rPr sz="2000" spc="-37" dirty="0">
                <a:latin typeface="Arial" pitchFamily="34" charset="0"/>
                <a:cs typeface="Arial" pitchFamily="34" charset="0"/>
              </a:rPr>
              <a:t>otes</a:t>
            </a:r>
            <a:r>
              <a:rPr lang="fr-FR" sz="2000" spc="-37" dirty="0">
                <a:latin typeface="Arial" pitchFamily="34" charset="0"/>
                <a:cs typeface="Arial" pitchFamily="34" charset="0"/>
              </a:rPr>
              <a:t> : </a:t>
            </a:r>
            <a:r>
              <a:rPr lang="fr-FR" sz="2000" b="1" spc="-37" dirty="0">
                <a:solidFill>
                  <a:srgbClr val="0033CC"/>
                </a:solidFill>
                <a:latin typeface="Arial" pitchFamily="34" charset="0"/>
                <a:cs typeface="Arial" pitchFamily="34" charset="0"/>
              </a:rPr>
              <a:t>Tableau</a:t>
            </a:r>
            <a:r>
              <a:rPr lang="fr-FR" sz="2000" spc="-37" dirty="0">
                <a:latin typeface="Arial" pitchFamily="34" charset="0"/>
                <a:cs typeface="Arial" pitchFamily="34" charset="0"/>
              </a:rPr>
              <a:t> [1..30] de </a:t>
            </a:r>
            <a:r>
              <a:rPr sz="2000" spc="-127" dirty="0">
                <a:latin typeface="Arial" pitchFamily="34" charset="0"/>
                <a:cs typeface="Arial" pitchFamily="34" charset="0"/>
              </a:rPr>
              <a:t> </a:t>
            </a:r>
            <a:r>
              <a:rPr sz="2000" b="1" dirty="0">
                <a:solidFill>
                  <a:srgbClr val="0000C7"/>
                </a:solidFill>
                <a:latin typeface="Arial" pitchFamily="34" charset="0"/>
                <a:cs typeface="Arial" pitchFamily="34" charset="0"/>
              </a:rPr>
              <a:t>réel</a:t>
            </a:r>
            <a:endParaRPr sz="2000" dirty="0">
              <a:latin typeface="Arial" pitchFamily="34" charset="0"/>
              <a:cs typeface="Arial" pitchFamily="34" charset="0"/>
            </a:endParaRPr>
          </a:p>
        </p:txBody>
      </p:sp>
      <p:sp>
        <p:nvSpPr>
          <p:cNvPr id="6" name="object 6"/>
          <p:cNvSpPr txBox="1"/>
          <p:nvPr/>
        </p:nvSpPr>
        <p:spPr>
          <a:xfrm>
            <a:off x="1012398" y="2852936"/>
            <a:ext cx="7448034" cy="3075016"/>
          </a:xfrm>
          <a:prstGeom prst="rect">
            <a:avLst/>
          </a:prstGeom>
        </p:spPr>
        <p:txBody>
          <a:bodyPr vert="horz" wrap="square" lIns="0" tIns="9977" rIns="0" bIns="0" rtlCol="0">
            <a:spAutoFit/>
          </a:bodyPr>
          <a:lstStyle/>
          <a:p>
            <a:pPr marL="9502">
              <a:spcBef>
                <a:spcPts val="79"/>
              </a:spcBef>
            </a:pPr>
            <a:r>
              <a:rPr sz="2000" b="1" dirty="0">
                <a:solidFill>
                  <a:srgbClr val="0000C7"/>
                </a:solidFill>
                <a:latin typeface="Arial" pitchFamily="34" charset="0"/>
                <a:cs typeface="Arial" pitchFamily="34" charset="0"/>
              </a:rPr>
              <a:t>Début</a:t>
            </a:r>
            <a:endParaRPr sz="2000" dirty="0">
              <a:latin typeface="Arial" pitchFamily="34" charset="0"/>
              <a:cs typeface="Arial" pitchFamily="34" charset="0"/>
            </a:endParaRPr>
          </a:p>
          <a:p>
            <a:pPr marL="436623">
              <a:spcBef>
                <a:spcPts val="15"/>
              </a:spcBef>
            </a:pPr>
            <a:r>
              <a:rPr sz="2000" spc="-45" dirty="0">
                <a:latin typeface="Arial" pitchFamily="34" charset="0"/>
                <a:cs typeface="Arial" pitchFamily="34" charset="0"/>
              </a:rPr>
              <a:t>nbre </a:t>
            </a:r>
            <a:r>
              <a:rPr sz="2000" spc="-131" dirty="0">
                <a:latin typeface="Arial" pitchFamily="34" charset="0"/>
                <a:cs typeface="Arial" pitchFamily="34" charset="0"/>
              </a:rPr>
              <a:t>←</a:t>
            </a:r>
            <a:r>
              <a:rPr sz="2000" spc="-90" dirty="0">
                <a:latin typeface="Arial" pitchFamily="34" charset="0"/>
                <a:cs typeface="Arial" pitchFamily="34" charset="0"/>
              </a:rPr>
              <a:t> </a:t>
            </a:r>
            <a:r>
              <a:rPr sz="2000" spc="-67" dirty="0">
                <a:latin typeface="Arial" pitchFamily="34" charset="0"/>
                <a:cs typeface="Arial" pitchFamily="34" charset="0"/>
              </a:rPr>
              <a:t>0</a:t>
            </a:r>
            <a:endParaRPr sz="2000" dirty="0">
              <a:latin typeface="Arial" pitchFamily="34" charset="0"/>
              <a:cs typeface="Arial" pitchFamily="34" charset="0"/>
            </a:endParaRPr>
          </a:p>
          <a:p>
            <a:pPr marL="436623">
              <a:spcBef>
                <a:spcPts val="322"/>
              </a:spcBef>
            </a:pPr>
            <a:r>
              <a:rPr sz="2000" b="1" dirty="0">
                <a:solidFill>
                  <a:srgbClr val="0000C7"/>
                </a:solidFill>
                <a:latin typeface="Arial" pitchFamily="34" charset="0"/>
                <a:cs typeface="Arial" pitchFamily="34" charset="0"/>
              </a:rPr>
              <a:t>Pour </a:t>
            </a:r>
            <a:r>
              <a:rPr sz="2000" spc="7" dirty="0">
                <a:latin typeface="Arial" pitchFamily="34" charset="0"/>
                <a:cs typeface="Arial" pitchFamily="34" charset="0"/>
              </a:rPr>
              <a:t>i </a:t>
            </a:r>
            <a:r>
              <a:rPr sz="2000" spc="-116" dirty="0">
                <a:latin typeface="Arial" pitchFamily="34" charset="0"/>
                <a:cs typeface="Arial" pitchFamily="34" charset="0"/>
              </a:rPr>
              <a:t>= </a:t>
            </a:r>
            <a:r>
              <a:rPr sz="2000" spc="-67" dirty="0">
                <a:latin typeface="Arial" pitchFamily="34" charset="0"/>
                <a:cs typeface="Arial" pitchFamily="34" charset="0"/>
              </a:rPr>
              <a:t>1 </a:t>
            </a:r>
            <a:r>
              <a:rPr sz="2000" spc="-105" dirty="0">
                <a:latin typeface="Arial" pitchFamily="34" charset="0"/>
                <a:cs typeface="Arial" pitchFamily="34" charset="0"/>
              </a:rPr>
              <a:t>à</a:t>
            </a:r>
            <a:r>
              <a:rPr sz="2000" spc="-131" dirty="0">
                <a:latin typeface="Arial" pitchFamily="34" charset="0"/>
                <a:cs typeface="Arial" pitchFamily="34" charset="0"/>
              </a:rPr>
              <a:t> </a:t>
            </a:r>
            <a:r>
              <a:rPr sz="2000" spc="-71" dirty="0">
                <a:latin typeface="Arial" pitchFamily="34" charset="0"/>
                <a:cs typeface="Arial" pitchFamily="34" charset="0"/>
              </a:rPr>
              <a:t>30</a:t>
            </a:r>
            <a:endParaRPr lang="fr-FR" sz="2000" dirty="0">
              <a:latin typeface="Arial" pitchFamily="34" charset="0"/>
              <a:cs typeface="Arial" pitchFamily="34" charset="0"/>
            </a:endParaRPr>
          </a:p>
          <a:p>
            <a:pPr marL="436623">
              <a:spcBef>
                <a:spcPts val="322"/>
              </a:spcBef>
            </a:pPr>
            <a:r>
              <a:rPr lang="fr-FR" sz="2000" b="1" dirty="0">
                <a:solidFill>
                  <a:srgbClr val="0000C7"/>
                </a:solidFill>
                <a:latin typeface="Arial" pitchFamily="34" charset="0"/>
                <a:cs typeface="Arial" pitchFamily="34" charset="0"/>
              </a:rPr>
              <a:t>	</a:t>
            </a:r>
            <a:r>
              <a:rPr sz="2000" b="1" dirty="0">
                <a:solidFill>
                  <a:srgbClr val="0000C7"/>
                </a:solidFill>
                <a:latin typeface="Arial" pitchFamily="34" charset="0"/>
                <a:cs typeface="Arial" pitchFamily="34" charset="0"/>
              </a:rPr>
              <a:t>Si </a:t>
            </a:r>
            <a:r>
              <a:rPr sz="2000" spc="-26" dirty="0">
                <a:latin typeface="Arial" pitchFamily="34" charset="0"/>
                <a:cs typeface="Arial" pitchFamily="34" charset="0"/>
              </a:rPr>
              <a:t>(notes[i] </a:t>
            </a:r>
            <a:r>
              <a:rPr sz="2000" spc="-75" dirty="0">
                <a:latin typeface="Arial" pitchFamily="34" charset="0"/>
                <a:cs typeface="Arial" pitchFamily="34" charset="0"/>
              </a:rPr>
              <a:t>&gt;10)</a:t>
            </a:r>
            <a:r>
              <a:rPr sz="2000" spc="-146" dirty="0">
                <a:latin typeface="Arial" pitchFamily="34" charset="0"/>
                <a:cs typeface="Arial" pitchFamily="34" charset="0"/>
              </a:rPr>
              <a:t> </a:t>
            </a:r>
            <a:r>
              <a:rPr sz="2000" b="1" spc="-4" dirty="0" err="1">
                <a:solidFill>
                  <a:srgbClr val="0000C7"/>
                </a:solidFill>
                <a:latin typeface="Arial" pitchFamily="34" charset="0"/>
                <a:cs typeface="Arial" pitchFamily="34" charset="0"/>
              </a:rPr>
              <a:t>alors</a:t>
            </a:r>
            <a:endParaRPr lang="fr-FR" sz="2000" dirty="0">
              <a:latin typeface="Arial" pitchFamily="34" charset="0"/>
              <a:cs typeface="Arial" pitchFamily="34" charset="0"/>
            </a:endParaRPr>
          </a:p>
          <a:p>
            <a:pPr marL="436623">
              <a:spcBef>
                <a:spcPts val="322"/>
              </a:spcBef>
            </a:pPr>
            <a:r>
              <a:rPr lang="fr-FR" sz="2000" spc="-45" dirty="0">
                <a:latin typeface="Arial" pitchFamily="34" charset="0"/>
                <a:cs typeface="Arial" pitchFamily="34" charset="0"/>
              </a:rPr>
              <a:t>		</a:t>
            </a:r>
            <a:r>
              <a:rPr sz="2000" spc="-45" dirty="0" err="1">
                <a:latin typeface="Arial" pitchFamily="34" charset="0"/>
                <a:cs typeface="Arial" pitchFamily="34" charset="0"/>
              </a:rPr>
              <a:t>nbre</a:t>
            </a:r>
            <a:r>
              <a:rPr sz="2000" spc="-67" dirty="0">
                <a:latin typeface="Arial" pitchFamily="34" charset="0"/>
                <a:cs typeface="Arial" pitchFamily="34" charset="0"/>
              </a:rPr>
              <a:t> </a:t>
            </a:r>
            <a:r>
              <a:rPr sz="2000" spc="-71" dirty="0">
                <a:latin typeface="Arial" pitchFamily="34" charset="0"/>
                <a:cs typeface="Arial" pitchFamily="34" charset="0"/>
              </a:rPr>
              <a:t>←nbre+1</a:t>
            </a:r>
            <a:endParaRPr lang="fr-FR" sz="2000" spc="-71" dirty="0">
              <a:latin typeface="Arial" pitchFamily="34" charset="0"/>
              <a:cs typeface="Arial" pitchFamily="34" charset="0"/>
            </a:endParaRPr>
          </a:p>
          <a:p>
            <a:pPr marL="436623">
              <a:spcBef>
                <a:spcPts val="322"/>
              </a:spcBef>
            </a:pPr>
            <a:r>
              <a:rPr lang="fr-FR" sz="2000" b="1" spc="-71" dirty="0">
                <a:solidFill>
                  <a:srgbClr val="0000C7"/>
                </a:solidFill>
                <a:latin typeface="Arial" pitchFamily="34" charset="0"/>
                <a:cs typeface="Arial" pitchFamily="34" charset="0"/>
              </a:rPr>
              <a:t>	</a:t>
            </a:r>
            <a:r>
              <a:rPr sz="2000" b="1" dirty="0" err="1">
                <a:solidFill>
                  <a:srgbClr val="0000C7"/>
                </a:solidFill>
                <a:latin typeface="Arial" pitchFamily="34" charset="0"/>
                <a:cs typeface="Arial" pitchFamily="34" charset="0"/>
              </a:rPr>
              <a:t>Finsi</a:t>
            </a:r>
            <a:endParaRPr sz="2000" dirty="0">
              <a:latin typeface="Arial" pitchFamily="34" charset="0"/>
              <a:cs typeface="Arial" pitchFamily="34" charset="0"/>
            </a:endParaRPr>
          </a:p>
          <a:p>
            <a:pPr marL="436623">
              <a:spcBef>
                <a:spcPts val="415"/>
              </a:spcBef>
            </a:pPr>
            <a:r>
              <a:rPr sz="2000" b="1" dirty="0">
                <a:solidFill>
                  <a:srgbClr val="0000C7"/>
                </a:solidFill>
                <a:latin typeface="Arial" pitchFamily="34" charset="0"/>
                <a:cs typeface="Arial" pitchFamily="34" charset="0"/>
              </a:rPr>
              <a:t>FinPour</a:t>
            </a:r>
            <a:endParaRPr sz="2000" dirty="0">
              <a:latin typeface="Arial" pitchFamily="34" charset="0"/>
              <a:cs typeface="Arial" pitchFamily="34" charset="0"/>
            </a:endParaRPr>
          </a:p>
          <a:p>
            <a:pPr marL="436623">
              <a:spcBef>
                <a:spcPts val="337"/>
              </a:spcBef>
            </a:pPr>
            <a:r>
              <a:rPr sz="2000" b="1" spc="-7" dirty="0">
                <a:solidFill>
                  <a:srgbClr val="0000C7"/>
                </a:solidFill>
                <a:latin typeface="Arial" pitchFamily="34" charset="0"/>
                <a:cs typeface="Arial" pitchFamily="34" charset="0"/>
              </a:rPr>
              <a:t>Ecrire </a:t>
            </a:r>
            <a:r>
              <a:rPr sz="2000" spc="4" dirty="0">
                <a:latin typeface="Arial" pitchFamily="34" charset="0"/>
                <a:cs typeface="Arial" pitchFamily="34" charset="0"/>
              </a:rPr>
              <a:t>(" </a:t>
            </a:r>
            <a:r>
              <a:rPr sz="2000" spc="-135" dirty="0">
                <a:latin typeface="Arial" pitchFamily="34" charset="0"/>
                <a:cs typeface="Arial" pitchFamily="34" charset="0"/>
              </a:rPr>
              <a:t>Le </a:t>
            </a:r>
            <a:r>
              <a:rPr sz="2000" spc="-45" dirty="0">
                <a:latin typeface="Arial" pitchFamily="34" charset="0"/>
                <a:cs typeface="Arial" pitchFamily="34" charset="0"/>
              </a:rPr>
              <a:t>nombre </a:t>
            </a:r>
            <a:r>
              <a:rPr sz="2000" spc="-64" dirty="0">
                <a:latin typeface="Arial" pitchFamily="34" charset="0"/>
                <a:cs typeface="Arial" pitchFamily="34" charset="0"/>
              </a:rPr>
              <a:t>de </a:t>
            </a:r>
            <a:r>
              <a:rPr sz="2000" spc="-52" dirty="0">
                <a:latin typeface="Arial" pitchFamily="34" charset="0"/>
                <a:cs typeface="Arial" pitchFamily="34" charset="0"/>
              </a:rPr>
              <a:t>notes </a:t>
            </a:r>
            <a:r>
              <a:rPr sz="2000" spc="-60" dirty="0">
                <a:latin typeface="Arial" pitchFamily="34" charset="0"/>
                <a:cs typeface="Arial" pitchFamily="34" charset="0"/>
              </a:rPr>
              <a:t>supérieures </a:t>
            </a:r>
            <a:r>
              <a:rPr sz="2000" spc="-105" dirty="0">
                <a:latin typeface="Arial" pitchFamily="34" charset="0"/>
                <a:cs typeface="Arial" pitchFamily="34" charset="0"/>
              </a:rPr>
              <a:t>à </a:t>
            </a:r>
            <a:r>
              <a:rPr sz="2000" spc="-67" dirty="0">
                <a:latin typeface="Arial" pitchFamily="34" charset="0"/>
                <a:cs typeface="Arial" pitchFamily="34" charset="0"/>
              </a:rPr>
              <a:t>10 </a:t>
            </a:r>
            <a:r>
              <a:rPr sz="2000" spc="-56" dirty="0">
                <a:latin typeface="Arial" pitchFamily="34" charset="0"/>
                <a:cs typeface="Arial" pitchFamily="34" charset="0"/>
              </a:rPr>
              <a:t>est </a:t>
            </a:r>
            <a:r>
              <a:rPr sz="2000" spc="-15" dirty="0">
                <a:latin typeface="Arial" pitchFamily="34" charset="0"/>
                <a:cs typeface="Arial" pitchFamily="34" charset="0"/>
              </a:rPr>
              <a:t>: </a:t>
            </a:r>
            <a:r>
              <a:rPr sz="2000" spc="11" dirty="0">
                <a:latin typeface="Arial" pitchFamily="34" charset="0"/>
                <a:cs typeface="Arial" pitchFamily="34" charset="0"/>
              </a:rPr>
              <a:t>",</a:t>
            </a:r>
            <a:r>
              <a:rPr sz="2000" spc="-97" dirty="0">
                <a:latin typeface="Arial" pitchFamily="34" charset="0"/>
                <a:cs typeface="Arial" pitchFamily="34" charset="0"/>
              </a:rPr>
              <a:t> </a:t>
            </a:r>
            <a:r>
              <a:rPr sz="2000" spc="-45" dirty="0">
                <a:latin typeface="Arial" pitchFamily="34" charset="0"/>
                <a:cs typeface="Arial" pitchFamily="34" charset="0"/>
              </a:rPr>
              <a:t>nbre)</a:t>
            </a:r>
            <a:endParaRPr sz="2000" dirty="0">
              <a:latin typeface="Arial" pitchFamily="34" charset="0"/>
              <a:cs typeface="Arial" pitchFamily="34" charset="0"/>
            </a:endParaRPr>
          </a:p>
          <a:p>
            <a:pPr marL="9502">
              <a:spcBef>
                <a:spcPts val="400"/>
              </a:spcBef>
            </a:pPr>
            <a:r>
              <a:rPr sz="2000" b="1" dirty="0">
                <a:solidFill>
                  <a:srgbClr val="0000C7"/>
                </a:solidFill>
                <a:latin typeface="Arial" pitchFamily="34" charset="0"/>
                <a:cs typeface="Arial" pitchFamily="34" charset="0"/>
              </a:rPr>
              <a:t>Fin</a:t>
            </a:r>
            <a:endParaRPr sz="2000" dirty="0">
              <a:latin typeface="Arial" pitchFamily="34" charset="0"/>
              <a:cs typeface="Arial" pitchFamily="34" charset="0"/>
            </a:endParaRPr>
          </a:p>
        </p:txBody>
      </p:sp>
      <p:sp>
        <p:nvSpPr>
          <p:cNvPr id="7" name="object 7"/>
          <p:cNvSpPr txBox="1">
            <a:spLocks noGrp="1"/>
          </p:cNvSpPr>
          <p:nvPr>
            <p:ph type="title"/>
          </p:nvPr>
        </p:nvSpPr>
        <p:spPr>
          <a:xfrm>
            <a:off x="-180528" y="139076"/>
            <a:ext cx="9144000" cy="625628"/>
          </a:xfrm>
          <a:prstGeom prst="rect">
            <a:avLst/>
          </a:prstGeom>
          <a:noFill/>
        </p:spPr>
        <p:txBody>
          <a:bodyPr vert="horz" wrap="square" lIns="0" tIns="9977" rIns="0" bIns="0" rtlCol="0">
            <a:spAutoFit/>
          </a:bodyPr>
          <a:lstStyle/>
          <a:p>
            <a:pPr marL="9502">
              <a:spcBef>
                <a:spcPts val="79"/>
              </a:spcBef>
            </a:pPr>
            <a:r>
              <a:rPr spc="-26" dirty="0">
                <a:solidFill>
                  <a:schemeClr val="tx1"/>
                </a:solidFill>
              </a:rPr>
              <a:t>Tableaux </a:t>
            </a:r>
            <a:r>
              <a:rPr dirty="0">
                <a:solidFill>
                  <a:schemeClr val="tx1"/>
                </a:solidFill>
              </a:rPr>
              <a:t>: </a:t>
            </a:r>
            <a:r>
              <a:rPr spc="-4" dirty="0">
                <a:solidFill>
                  <a:schemeClr val="tx1"/>
                </a:solidFill>
              </a:rPr>
              <a:t>exemples</a:t>
            </a:r>
            <a:r>
              <a:rPr spc="-49" dirty="0">
                <a:solidFill>
                  <a:schemeClr val="tx1"/>
                </a:solidFill>
              </a:rPr>
              <a:t> </a:t>
            </a:r>
            <a:r>
              <a:rPr spc="-4" dirty="0">
                <a:solidFill>
                  <a:schemeClr val="tx1"/>
                </a:solidFill>
              </a:rPr>
              <a:t>(1)</a:t>
            </a:r>
          </a:p>
        </p:txBody>
      </p:sp>
      <p:sp>
        <p:nvSpPr>
          <p:cNvPr id="9" name="object 9"/>
          <p:cNvSpPr txBox="1">
            <a:spLocks noGrp="1"/>
          </p:cNvSpPr>
          <p:nvPr>
            <p:ph type="sldNum" sz="quarter" idx="12"/>
          </p:nvPr>
        </p:nvSpPr>
        <p:spPr>
          <a:xfrm>
            <a:off x="8506272" y="6381328"/>
            <a:ext cx="457200" cy="153888"/>
          </a:xfrm>
          <a:prstGeom prst="rect">
            <a:avLst/>
          </a:prstGeom>
        </p:spPr>
        <p:txBody>
          <a:bodyPr vert="horz" wrap="square" lIns="0" tIns="0" rIns="0" bIns="0" rtlCol="0">
            <a:spAutoFit/>
          </a:bodyPr>
          <a:lstStyle/>
          <a:p>
            <a:pPr marL="9502">
              <a:lnSpc>
                <a:spcPts val="1235"/>
              </a:lnSpc>
            </a:pPr>
            <a:r>
              <a:rPr sz="700" spc="4" dirty="0">
                <a:solidFill>
                  <a:srgbClr val="EDEBE0"/>
                </a:solidFill>
                <a:latin typeface="Wingdings"/>
                <a:cs typeface="Wingdings"/>
              </a:rPr>
              <a:t></a:t>
            </a:r>
            <a:fld id="{81D60167-4931-47E6-BA6A-407CBD079E47}" type="slidenum">
              <a:rPr spc="4" dirty="0"/>
              <a:pPr marL="9502">
                <a:lnSpc>
                  <a:spcPts val="1235"/>
                </a:lnSpc>
              </a:pPr>
              <a:t>132</a:t>
            </a:fld>
            <a:endParaRPr sz="700" dirty="0">
              <a:latin typeface="Wingdings"/>
              <a:cs typeface="Wingdings"/>
            </a:endParaRPr>
          </a:p>
        </p:txBody>
      </p:sp>
    </p:spTree>
    <p:extLst>
      <p:ext uri="{BB962C8B-B14F-4D97-AF65-F5344CB8AC3E}">
        <p14:creationId xmlns:p14="http://schemas.microsoft.com/office/powerpoint/2010/main" val="23756249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8286" y="1037822"/>
            <a:ext cx="8146162" cy="4133801"/>
          </a:xfrm>
          <a:prstGeom prst="rect">
            <a:avLst/>
          </a:prstGeom>
        </p:spPr>
        <p:txBody>
          <a:bodyPr vert="horz" wrap="square" lIns="0" tIns="9502" rIns="0" bIns="0" rtlCol="0">
            <a:spAutoFit/>
          </a:bodyPr>
          <a:lstStyle/>
          <a:p>
            <a:pPr marL="266060" marR="3801" indent="-256558">
              <a:spcBef>
                <a:spcPts val="75"/>
              </a:spcBef>
              <a:buClr>
                <a:srgbClr val="FF0000"/>
              </a:buClr>
              <a:buFont typeface="Wingdings"/>
              <a:buChar char=""/>
              <a:tabLst>
                <a:tab pos="265585" algn="l"/>
                <a:tab pos="266060" algn="l"/>
              </a:tabLst>
            </a:pPr>
            <a:r>
              <a:rPr sz="2000" spc="-64" dirty="0">
                <a:latin typeface="Arial" pitchFamily="34" charset="0"/>
                <a:cs typeface="Arial" pitchFamily="34" charset="0"/>
              </a:rPr>
              <a:t>Soit </a:t>
            </a:r>
            <a:r>
              <a:rPr sz="2000" b="1" spc="-157" dirty="0">
                <a:latin typeface="Arial" pitchFamily="34" charset="0"/>
                <a:cs typeface="Arial" pitchFamily="34" charset="0"/>
              </a:rPr>
              <a:t>T </a:t>
            </a:r>
            <a:r>
              <a:rPr sz="2000" spc="-45" dirty="0">
                <a:latin typeface="Arial" pitchFamily="34" charset="0"/>
                <a:cs typeface="Arial" pitchFamily="34" charset="0"/>
              </a:rPr>
              <a:t>un tableau </a:t>
            </a:r>
            <a:r>
              <a:rPr sz="2000" spc="-64" dirty="0">
                <a:latin typeface="Arial" pitchFamily="34" charset="0"/>
                <a:cs typeface="Arial" pitchFamily="34" charset="0"/>
              </a:rPr>
              <a:t>de </a:t>
            </a:r>
            <a:r>
              <a:rPr sz="2000" b="1" spc="-90" dirty="0">
                <a:latin typeface="Arial" pitchFamily="34" charset="0"/>
                <a:cs typeface="Arial" pitchFamily="34" charset="0"/>
              </a:rPr>
              <a:t>vingt </a:t>
            </a:r>
            <a:r>
              <a:rPr sz="2000" spc="-49" dirty="0">
                <a:latin typeface="Arial" pitchFamily="34" charset="0"/>
                <a:cs typeface="Arial" pitchFamily="34" charset="0"/>
              </a:rPr>
              <a:t>éléments </a:t>
            </a:r>
            <a:r>
              <a:rPr sz="2000" spc="-64" dirty="0">
                <a:latin typeface="Arial" pitchFamily="34" charset="0"/>
                <a:cs typeface="Arial" pitchFamily="34" charset="0"/>
              </a:rPr>
              <a:t>de </a:t>
            </a:r>
            <a:r>
              <a:rPr sz="2000" spc="-52" dirty="0">
                <a:latin typeface="Arial" pitchFamily="34" charset="0"/>
                <a:cs typeface="Arial" pitchFamily="34" charset="0"/>
              </a:rPr>
              <a:t>types </a:t>
            </a:r>
            <a:r>
              <a:rPr sz="2000" spc="-41" dirty="0">
                <a:latin typeface="Arial" pitchFamily="34" charset="0"/>
                <a:cs typeface="Arial" pitchFamily="34" charset="0"/>
              </a:rPr>
              <a:t>entiers. </a:t>
            </a:r>
            <a:r>
              <a:rPr sz="2000" spc="-75" dirty="0">
                <a:latin typeface="Arial" pitchFamily="34" charset="0"/>
                <a:cs typeface="Arial" pitchFamily="34" charset="0"/>
              </a:rPr>
              <a:t>Un </a:t>
            </a:r>
            <a:r>
              <a:rPr sz="2000" spc="-34" dirty="0">
                <a:latin typeface="Arial" pitchFamily="34" charset="0"/>
                <a:cs typeface="Arial" pitchFamily="34" charset="0"/>
              </a:rPr>
              <a:t>algorithme </a:t>
            </a:r>
            <a:r>
              <a:rPr sz="2000" spc="-26" dirty="0">
                <a:latin typeface="Arial" pitchFamily="34" charset="0"/>
                <a:cs typeface="Arial" pitchFamily="34" charset="0"/>
              </a:rPr>
              <a:t>qui </a:t>
            </a:r>
            <a:r>
              <a:rPr sz="2000" spc="-30" dirty="0">
                <a:latin typeface="Arial" pitchFamily="34" charset="0"/>
                <a:cs typeface="Arial" pitchFamily="34" charset="0"/>
              </a:rPr>
              <a:t>permet </a:t>
            </a:r>
            <a:r>
              <a:rPr sz="2000" spc="-64" dirty="0">
                <a:latin typeface="Arial" pitchFamily="34" charset="0"/>
                <a:cs typeface="Arial" pitchFamily="34" charset="0"/>
              </a:rPr>
              <a:t>de  </a:t>
            </a:r>
            <a:r>
              <a:rPr sz="2000" spc="-56" dirty="0">
                <a:latin typeface="Arial" pitchFamily="34" charset="0"/>
                <a:cs typeface="Arial" pitchFamily="34" charset="0"/>
              </a:rPr>
              <a:t>calculer </a:t>
            </a:r>
            <a:r>
              <a:rPr sz="2000" spc="-52" dirty="0">
                <a:latin typeface="Arial" pitchFamily="34" charset="0"/>
                <a:cs typeface="Arial" pitchFamily="34" charset="0"/>
              </a:rPr>
              <a:t>la </a:t>
            </a:r>
            <a:r>
              <a:rPr sz="2000" spc="-75" dirty="0">
                <a:latin typeface="Arial" pitchFamily="34" charset="0"/>
                <a:cs typeface="Arial" pitchFamily="34" charset="0"/>
              </a:rPr>
              <a:t>somme </a:t>
            </a:r>
            <a:r>
              <a:rPr sz="2000" spc="-94" dirty="0">
                <a:latin typeface="Arial" pitchFamily="34" charset="0"/>
                <a:cs typeface="Arial" pitchFamily="34" charset="0"/>
              </a:rPr>
              <a:t>des </a:t>
            </a:r>
            <a:r>
              <a:rPr sz="2000" spc="-49" dirty="0">
                <a:latin typeface="Arial" pitchFamily="34" charset="0"/>
                <a:cs typeface="Arial" pitchFamily="34" charset="0"/>
              </a:rPr>
              <a:t>éléments </a:t>
            </a:r>
            <a:r>
              <a:rPr sz="2000" spc="-64" dirty="0">
                <a:latin typeface="Arial" pitchFamily="34" charset="0"/>
                <a:cs typeface="Arial" pitchFamily="34" charset="0"/>
              </a:rPr>
              <a:t>de </a:t>
            </a:r>
            <a:r>
              <a:rPr sz="2000" spc="-94" dirty="0">
                <a:latin typeface="Arial" pitchFamily="34" charset="0"/>
                <a:cs typeface="Arial" pitchFamily="34" charset="0"/>
              </a:rPr>
              <a:t>ce</a:t>
            </a:r>
            <a:r>
              <a:rPr sz="2000" spc="-82" dirty="0">
                <a:latin typeface="Arial" pitchFamily="34" charset="0"/>
                <a:cs typeface="Arial" pitchFamily="34" charset="0"/>
              </a:rPr>
              <a:t> </a:t>
            </a:r>
            <a:r>
              <a:rPr sz="2000" spc="-41" dirty="0">
                <a:latin typeface="Arial" pitchFamily="34" charset="0"/>
                <a:cs typeface="Arial" pitchFamily="34" charset="0"/>
              </a:rPr>
              <a:t>tableau.</a:t>
            </a:r>
            <a:endParaRPr sz="2000" dirty="0">
              <a:latin typeface="Arial" pitchFamily="34" charset="0"/>
              <a:cs typeface="Arial" pitchFamily="34" charset="0"/>
            </a:endParaRPr>
          </a:p>
          <a:p>
            <a:pPr>
              <a:spcBef>
                <a:spcPts val="4"/>
              </a:spcBef>
            </a:pPr>
            <a:endParaRPr sz="2000" dirty="0">
              <a:latin typeface="Arial" pitchFamily="34" charset="0"/>
              <a:cs typeface="Arial" pitchFamily="34" charset="0"/>
            </a:endParaRPr>
          </a:p>
          <a:p>
            <a:pPr marL="9502" marR="4046011">
              <a:lnSpc>
                <a:spcPct val="120000"/>
              </a:lnSpc>
            </a:pPr>
            <a:r>
              <a:rPr sz="2000" b="1" spc="-15" dirty="0" err="1">
                <a:solidFill>
                  <a:srgbClr val="0000C7"/>
                </a:solidFill>
                <a:latin typeface="Arial" pitchFamily="34" charset="0"/>
                <a:cs typeface="Arial" pitchFamily="34" charset="0"/>
              </a:rPr>
              <a:t>Var</a:t>
            </a:r>
            <a:r>
              <a:rPr sz="2000" b="1" spc="-15" dirty="0">
                <a:solidFill>
                  <a:srgbClr val="0000C7"/>
                </a:solidFill>
                <a:latin typeface="Arial" pitchFamily="34" charset="0"/>
                <a:cs typeface="Arial" pitchFamily="34" charset="0"/>
              </a:rPr>
              <a:t> </a:t>
            </a:r>
            <a:r>
              <a:rPr sz="2000" spc="7" dirty="0">
                <a:latin typeface="Arial" pitchFamily="34" charset="0"/>
                <a:cs typeface="Arial" pitchFamily="34" charset="0"/>
              </a:rPr>
              <a:t>i </a:t>
            </a:r>
            <a:r>
              <a:rPr sz="2000" spc="-41" dirty="0">
                <a:latin typeface="Arial" pitchFamily="34" charset="0"/>
                <a:cs typeface="Arial" pitchFamily="34" charset="0"/>
              </a:rPr>
              <a:t>, </a:t>
            </a:r>
            <a:r>
              <a:rPr sz="2000" spc="-75" dirty="0">
                <a:latin typeface="Arial" pitchFamily="34" charset="0"/>
                <a:cs typeface="Arial" pitchFamily="34" charset="0"/>
              </a:rPr>
              <a:t>somme </a:t>
            </a:r>
            <a:r>
              <a:rPr sz="2000" spc="-15" dirty="0">
                <a:latin typeface="Arial" pitchFamily="34" charset="0"/>
                <a:cs typeface="Arial" pitchFamily="34" charset="0"/>
              </a:rPr>
              <a:t>: </a:t>
            </a:r>
            <a:r>
              <a:rPr sz="2000" b="1" dirty="0" err="1">
                <a:solidFill>
                  <a:srgbClr val="0000C7"/>
                </a:solidFill>
                <a:latin typeface="Arial" pitchFamily="34" charset="0"/>
                <a:cs typeface="Arial" pitchFamily="34" charset="0"/>
              </a:rPr>
              <a:t>entier</a:t>
            </a:r>
            <a:r>
              <a:rPr sz="2000" b="1" dirty="0">
                <a:solidFill>
                  <a:srgbClr val="0000C7"/>
                </a:solidFill>
                <a:latin typeface="Arial" pitchFamily="34" charset="0"/>
                <a:cs typeface="Arial" pitchFamily="34" charset="0"/>
              </a:rPr>
              <a:t>  </a:t>
            </a:r>
            <a:endParaRPr lang="fr-FR" sz="2000" b="1" dirty="0">
              <a:solidFill>
                <a:srgbClr val="0000C7"/>
              </a:solidFill>
              <a:latin typeface="Arial" pitchFamily="34" charset="0"/>
              <a:cs typeface="Arial" pitchFamily="34" charset="0"/>
            </a:endParaRPr>
          </a:p>
          <a:p>
            <a:pPr marL="9502" marR="4046011">
              <a:lnSpc>
                <a:spcPct val="120000"/>
              </a:lnSpc>
            </a:pPr>
            <a:r>
              <a:rPr lang="fr-FR" sz="2000" b="1" spc="-19" dirty="0">
                <a:solidFill>
                  <a:srgbClr val="0000C7"/>
                </a:solidFill>
                <a:latin typeface="Arial" pitchFamily="34" charset="0"/>
                <a:cs typeface="Arial" pitchFamily="34" charset="0"/>
              </a:rPr>
              <a:t>       T : </a:t>
            </a:r>
            <a:r>
              <a:rPr sz="2000" b="1" spc="-19" dirty="0">
                <a:solidFill>
                  <a:srgbClr val="0000C7"/>
                </a:solidFill>
                <a:latin typeface="Arial" pitchFamily="34" charset="0"/>
                <a:cs typeface="Arial" pitchFamily="34" charset="0"/>
              </a:rPr>
              <a:t>Tableau </a:t>
            </a:r>
            <a:r>
              <a:rPr sz="2000" spc="-49" dirty="0">
                <a:latin typeface="Arial" pitchFamily="34" charset="0"/>
                <a:cs typeface="Arial" pitchFamily="34" charset="0"/>
              </a:rPr>
              <a:t>[</a:t>
            </a:r>
            <a:r>
              <a:rPr lang="fr-FR" sz="2000" spc="-49" dirty="0">
                <a:latin typeface="Arial" pitchFamily="34" charset="0"/>
                <a:cs typeface="Arial" pitchFamily="34" charset="0"/>
              </a:rPr>
              <a:t>1..</a:t>
            </a:r>
            <a:r>
              <a:rPr sz="2000" spc="-49" dirty="0">
                <a:latin typeface="Arial" pitchFamily="34" charset="0"/>
                <a:cs typeface="Arial" pitchFamily="34" charset="0"/>
              </a:rPr>
              <a:t>20] </a:t>
            </a:r>
            <a:r>
              <a:rPr lang="fr-FR" sz="2000" spc="-15" dirty="0">
                <a:latin typeface="Arial" pitchFamily="34" charset="0"/>
                <a:cs typeface="Arial" pitchFamily="34" charset="0"/>
              </a:rPr>
              <a:t> de</a:t>
            </a:r>
            <a:r>
              <a:rPr sz="2000" spc="-90" dirty="0">
                <a:latin typeface="Arial" pitchFamily="34" charset="0"/>
                <a:cs typeface="Arial" pitchFamily="34" charset="0"/>
              </a:rPr>
              <a:t> </a:t>
            </a:r>
            <a:r>
              <a:rPr sz="2000" b="1" dirty="0">
                <a:solidFill>
                  <a:srgbClr val="0000C7"/>
                </a:solidFill>
                <a:latin typeface="Arial" pitchFamily="34" charset="0"/>
                <a:cs typeface="Arial" pitchFamily="34" charset="0"/>
              </a:rPr>
              <a:t>entier</a:t>
            </a:r>
            <a:endParaRPr sz="2000" dirty="0">
              <a:latin typeface="Arial" pitchFamily="34" charset="0"/>
              <a:cs typeface="Arial" pitchFamily="34" charset="0"/>
            </a:endParaRPr>
          </a:p>
          <a:p>
            <a:pPr marL="9502">
              <a:spcBef>
                <a:spcPts val="355"/>
              </a:spcBef>
            </a:pPr>
            <a:r>
              <a:rPr sz="2000" b="1" dirty="0">
                <a:solidFill>
                  <a:srgbClr val="0000C7"/>
                </a:solidFill>
                <a:latin typeface="Arial" pitchFamily="34" charset="0"/>
                <a:cs typeface="Arial" pitchFamily="34" charset="0"/>
              </a:rPr>
              <a:t>Début</a:t>
            </a:r>
            <a:endParaRPr sz="2000" dirty="0">
              <a:latin typeface="Arial" pitchFamily="34" charset="0"/>
              <a:cs typeface="Arial" pitchFamily="34" charset="0"/>
            </a:endParaRPr>
          </a:p>
          <a:p>
            <a:pPr marL="9502">
              <a:spcBef>
                <a:spcPts val="273"/>
              </a:spcBef>
            </a:pPr>
            <a:r>
              <a:rPr lang="fr-FR" sz="2000" spc="-75" dirty="0">
                <a:latin typeface="Arial" pitchFamily="34" charset="0"/>
                <a:cs typeface="Arial" pitchFamily="34" charset="0"/>
              </a:rPr>
              <a:t>	</a:t>
            </a:r>
            <a:r>
              <a:rPr sz="2000" spc="-75" dirty="0" err="1">
                <a:latin typeface="Arial" pitchFamily="34" charset="0"/>
                <a:cs typeface="Arial" pitchFamily="34" charset="0"/>
              </a:rPr>
              <a:t>somme</a:t>
            </a:r>
            <a:r>
              <a:rPr sz="2000" spc="-75" dirty="0">
                <a:latin typeface="Arial" pitchFamily="34" charset="0"/>
                <a:cs typeface="Arial" pitchFamily="34" charset="0"/>
              </a:rPr>
              <a:t> </a:t>
            </a:r>
            <a:r>
              <a:rPr sz="2000" spc="-131" dirty="0">
                <a:latin typeface="Arial" pitchFamily="34" charset="0"/>
                <a:cs typeface="Arial" pitchFamily="34" charset="0"/>
              </a:rPr>
              <a:t>←</a:t>
            </a:r>
            <a:r>
              <a:rPr sz="2000" spc="-82" dirty="0">
                <a:latin typeface="Arial" pitchFamily="34" charset="0"/>
                <a:cs typeface="Arial" pitchFamily="34" charset="0"/>
              </a:rPr>
              <a:t> </a:t>
            </a:r>
            <a:r>
              <a:rPr sz="2000" spc="-67" dirty="0">
                <a:latin typeface="Arial" pitchFamily="34" charset="0"/>
                <a:cs typeface="Arial" pitchFamily="34" charset="0"/>
              </a:rPr>
              <a:t>0</a:t>
            </a:r>
            <a:endParaRPr sz="2000" dirty="0">
              <a:latin typeface="Arial" pitchFamily="34" charset="0"/>
              <a:cs typeface="Arial" pitchFamily="34" charset="0"/>
            </a:endParaRPr>
          </a:p>
          <a:p>
            <a:pPr marL="9502">
              <a:spcBef>
                <a:spcPts val="325"/>
              </a:spcBef>
            </a:pPr>
            <a:r>
              <a:rPr lang="fr-FR" sz="2000" b="1" dirty="0">
                <a:solidFill>
                  <a:srgbClr val="0000C7"/>
                </a:solidFill>
                <a:latin typeface="Arial" pitchFamily="34" charset="0"/>
                <a:cs typeface="Arial" pitchFamily="34" charset="0"/>
              </a:rPr>
              <a:t>	</a:t>
            </a:r>
            <a:r>
              <a:rPr sz="2000" b="1" dirty="0">
                <a:solidFill>
                  <a:srgbClr val="0000C7"/>
                </a:solidFill>
                <a:latin typeface="Arial" pitchFamily="34" charset="0"/>
                <a:cs typeface="Arial" pitchFamily="34" charset="0"/>
              </a:rPr>
              <a:t>Pour </a:t>
            </a:r>
            <a:r>
              <a:rPr sz="2000" spc="7" dirty="0">
                <a:latin typeface="Arial" pitchFamily="34" charset="0"/>
                <a:cs typeface="Arial" pitchFamily="34" charset="0"/>
              </a:rPr>
              <a:t>i </a:t>
            </a:r>
            <a:r>
              <a:rPr sz="2000" spc="-116" dirty="0">
                <a:latin typeface="Arial" pitchFamily="34" charset="0"/>
                <a:cs typeface="Arial" pitchFamily="34" charset="0"/>
              </a:rPr>
              <a:t>= </a:t>
            </a:r>
            <a:r>
              <a:rPr sz="2000" spc="-67" dirty="0">
                <a:latin typeface="Arial" pitchFamily="34" charset="0"/>
                <a:cs typeface="Arial" pitchFamily="34" charset="0"/>
              </a:rPr>
              <a:t>1 </a:t>
            </a:r>
            <a:r>
              <a:rPr sz="2000" b="1" dirty="0">
                <a:solidFill>
                  <a:srgbClr val="0000C7"/>
                </a:solidFill>
                <a:latin typeface="Arial" pitchFamily="34" charset="0"/>
                <a:cs typeface="Arial" pitchFamily="34" charset="0"/>
              </a:rPr>
              <a:t>à</a:t>
            </a:r>
            <a:r>
              <a:rPr sz="2000" b="1" spc="-71" dirty="0">
                <a:solidFill>
                  <a:srgbClr val="0000C7"/>
                </a:solidFill>
                <a:latin typeface="Arial" pitchFamily="34" charset="0"/>
                <a:cs typeface="Arial" pitchFamily="34" charset="0"/>
              </a:rPr>
              <a:t> </a:t>
            </a:r>
            <a:r>
              <a:rPr sz="2000" spc="-71" dirty="0">
                <a:latin typeface="Arial" pitchFamily="34" charset="0"/>
                <a:cs typeface="Arial" pitchFamily="34" charset="0"/>
              </a:rPr>
              <a:t>20</a:t>
            </a:r>
            <a:endParaRPr sz="2000" dirty="0">
              <a:latin typeface="Arial" pitchFamily="34" charset="0"/>
              <a:cs typeface="Arial" pitchFamily="34" charset="0"/>
            </a:endParaRPr>
          </a:p>
          <a:p>
            <a:pPr marL="9502">
              <a:spcBef>
                <a:spcPts val="322"/>
              </a:spcBef>
            </a:pPr>
            <a:r>
              <a:rPr lang="fr-FR" sz="2000" spc="-75" dirty="0">
                <a:latin typeface="Arial" pitchFamily="34" charset="0"/>
                <a:cs typeface="Arial" pitchFamily="34" charset="0"/>
              </a:rPr>
              <a:t>		</a:t>
            </a:r>
            <a:r>
              <a:rPr sz="2000" spc="-75" dirty="0" err="1">
                <a:latin typeface="Arial" pitchFamily="34" charset="0"/>
                <a:cs typeface="Arial" pitchFamily="34" charset="0"/>
              </a:rPr>
              <a:t>somme</a:t>
            </a:r>
            <a:r>
              <a:rPr sz="2000" spc="-75" dirty="0">
                <a:latin typeface="Arial" pitchFamily="34" charset="0"/>
                <a:cs typeface="Arial" pitchFamily="34" charset="0"/>
              </a:rPr>
              <a:t> </a:t>
            </a:r>
            <a:r>
              <a:rPr sz="2000" spc="-131" dirty="0">
                <a:latin typeface="Arial" pitchFamily="34" charset="0"/>
                <a:cs typeface="Arial" pitchFamily="34" charset="0"/>
              </a:rPr>
              <a:t>← </a:t>
            </a:r>
            <a:r>
              <a:rPr sz="2000" spc="-75" dirty="0">
                <a:latin typeface="Arial" pitchFamily="34" charset="0"/>
                <a:cs typeface="Arial" pitchFamily="34" charset="0"/>
              </a:rPr>
              <a:t>somme </a:t>
            </a:r>
            <a:r>
              <a:rPr sz="2000" spc="-116" dirty="0">
                <a:latin typeface="Arial" pitchFamily="34" charset="0"/>
                <a:cs typeface="Arial" pitchFamily="34" charset="0"/>
              </a:rPr>
              <a:t>+</a:t>
            </a:r>
            <a:r>
              <a:rPr sz="2000" spc="-7" dirty="0">
                <a:latin typeface="Arial" pitchFamily="34" charset="0"/>
                <a:cs typeface="Arial" pitchFamily="34" charset="0"/>
              </a:rPr>
              <a:t> </a:t>
            </a:r>
            <a:r>
              <a:rPr sz="2000" spc="-26" dirty="0">
                <a:latin typeface="Arial" pitchFamily="34" charset="0"/>
                <a:cs typeface="Arial" pitchFamily="34" charset="0"/>
              </a:rPr>
              <a:t>T[i]</a:t>
            </a:r>
            <a:endParaRPr sz="2000" dirty="0">
              <a:latin typeface="Arial" pitchFamily="34" charset="0"/>
              <a:cs typeface="Arial" pitchFamily="34" charset="0"/>
            </a:endParaRPr>
          </a:p>
          <a:p>
            <a:pPr marL="9502">
              <a:spcBef>
                <a:spcPts val="355"/>
              </a:spcBef>
            </a:pPr>
            <a:r>
              <a:rPr lang="fr-FR" sz="2000" b="1" dirty="0">
                <a:solidFill>
                  <a:srgbClr val="0000C7"/>
                </a:solidFill>
                <a:latin typeface="Arial" pitchFamily="34" charset="0"/>
                <a:cs typeface="Arial" pitchFamily="34" charset="0"/>
              </a:rPr>
              <a:t>	</a:t>
            </a:r>
            <a:r>
              <a:rPr sz="2000" b="1" dirty="0" err="1">
                <a:solidFill>
                  <a:srgbClr val="0000C7"/>
                </a:solidFill>
                <a:latin typeface="Arial" pitchFamily="34" charset="0"/>
                <a:cs typeface="Arial" pitchFamily="34" charset="0"/>
              </a:rPr>
              <a:t>FinPour</a:t>
            </a:r>
            <a:endParaRPr sz="2000" dirty="0">
              <a:latin typeface="Arial" pitchFamily="34" charset="0"/>
              <a:cs typeface="Arial" pitchFamily="34" charset="0"/>
            </a:endParaRPr>
          </a:p>
          <a:p>
            <a:pPr marL="9502">
              <a:spcBef>
                <a:spcPts val="273"/>
              </a:spcBef>
            </a:pPr>
            <a:r>
              <a:rPr lang="fr-FR" sz="2000" b="1" spc="-4" dirty="0">
                <a:solidFill>
                  <a:srgbClr val="0000C7"/>
                </a:solidFill>
                <a:latin typeface="Arial" pitchFamily="34" charset="0"/>
                <a:cs typeface="Arial" pitchFamily="34" charset="0"/>
              </a:rPr>
              <a:t>	</a:t>
            </a:r>
            <a:r>
              <a:rPr sz="2000" b="1" spc="-4" dirty="0" err="1">
                <a:solidFill>
                  <a:srgbClr val="0000C7"/>
                </a:solidFill>
                <a:latin typeface="Arial" pitchFamily="34" charset="0"/>
                <a:cs typeface="Arial" pitchFamily="34" charset="0"/>
              </a:rPr>
              <a:t>Ecrire</a:t>
            </a:r>
            <a:r>
              <a:rPr sz="2000" spc="-4" dirty="0">
                <a:latin typeface="Arial" pitchFamily="34" charset="0"/>
                <a:cs typeface="Arial" pitchFamily="34" charset="0"/>
              </a:rPr>
              <a:t>(" </a:t>
            </a:r>
            <a:r>
              <a:rPr sz="2000" spc="-146" dirty="0">
                <a:latin typeface="Arial" pitchFamily="34" charset="0"/>
                <a:cs typeface="Arial" pitchFamily="34" charset="0"/>
              </a:rPr>
              <a:t>La </a:t>
            </a:r>
            <a:r>
              <a:rPr sz="2000" spc="-75" dirty="0">
                <a:latin typeface="Arial" pitchFamily="34" charset="0"/>
                <a:cs typeface="Arial" pitchFamily="34" charset="0"/>
              </a:rPr>
              <a:t>somme </a:t>
            </a:r>
            <a:r>
              <a:rPr sz="2000" spc="-64" dirty="0">
                <a:latin typeface="Arial" pitchFamily="34" charset="0"/>
                <a:cs typeface="Arial" pitchFamily="34" charset="0"/>
              </a:rPr>
              <a:t>de </a:t>
            </a:r>
            <a:r>
              <a:rPr sz="2000" spc="-45" dirty="0">
                <a:latin typeface="Arial" pitchFamily="34" charset="0"/>
                <a:cs typeface="Arial" pitchFamily="34" charset="0"/>
              </a:rPr>
              <a:t>tous </a:t>
            </a:r>
            <a:r>
              <a:rPr sz="2000" spc="-75" dirty="0">
                <a:latin typeface="Arial" pitchFamily="34" charset="0"/>
                <a:cs typeface="Arial" pitchFamily="34" charset="0"/>
              </a:rPr>
              <a:t>les </a:t>
            </a:r>
            <a:r>
              <a:rPr sz="2000" spc="-49" dirty="0">
                <a:latin typeface="Arial" pitchFamily="34" charset="0"/>
                <a:cs typeface="Arial" pitchFamily="34" charset="0"/>
              </a:rPr>
              <a:t>éléments </a:t>
            </a:r>
            <a:r>
              <a:rPr sz="2000" spc="-45" dirty="0">
                <a:latin typeface="Arial" pitchFamily="34" charset="0"/>
                <a:cs typeface="Arial" pitchFamily="34" charset="0"/>
              </a:rPr>
              <a:t>du tableau </a:t>
            </a:r>
            <a:r>
              <a:rPr sz="2000" spc="-56" dirty="0">
                <a:latin typeface="Arial" pitchFamily="34" charset="0"/>
                <a:cs typeface="Arial" pitchFamily="34" charset="0"/>
              </a:rPr>
              <a:t>est </a:t>
            </a:r>
            <a:r>
              <a:rPr sz="2000" spc="-15" dirty="0">
                <a:latin typeface="Arial" pitchFamily="34" charset="0"/>
                <a:cs typeface="Arial" pitchFamily="34" charset="0"/>
              </a:rPr>
              <a:t>: </a:t>
            </a:r>
            <a:r>
              <a:rPr sz="2000" spc="60" dirty="0">
                <a:latin typeface="Arial" pitchFamily="34" charset="0"/>
                <a:cs typeface="Arial" pitchFamily="34" charset="0"/>
              </a:rPr>
              <a:t>"</a:t>
            </a:r>
            <a:r>
              <a:rPr sz="2000" spc="-221" dirty="0">
                <a:latin typeface="Arial" pitchFamily="34" charset="0"/>
                <a:cs typeface="Arial" pitchFamily="34" charset="0"/>
              </a:rPr>
              <a:t> </a:t>
            </a:r>
            <a:r>
              <a:rPr sz="2000" spc="-41" dirty="0">
                <a:latin typeface="Arial" pitchFamily="34" charset="0"/>
                <a:cs typeface="Arial" pitchFamily="34" charset="0"/>
              </a:rPr>
              <a:t>, </a:t>
            </a:r>
            <a:r>
              <a:rPr sz="2000" spc="-67" dirty="0">
                <a:latin typeface="Arial" pitchFamily="34" charset="0"/>
                <a:cs typeface="Arial" pitchFamily="34" charset="0"/>
              </a:rPr>
              <a:t>somme)</a:t>
            </a:r>
            <a:endParaRPr sz="2000" dirty="0">
              <a:latin typeface="Arial" pitchFamily="34" charset="0"/>
              <a:cs typeface="Arial" pitchFamily="34" charset="0"/>
            </a:endParaRPr>
          </a:p>
          <a:p>
            <a:pPr marL="9502">
              <a:spcBef>
                <a:spcPts val="355"/>
              </a:spcBef>
            </a:pPr>
            <a:r>
              <a:rPr sz="2000" b="1" dirty="0">
                <a:solidFill>
                  <a:srgbClr val="0000C7"/>
                </a:solidFill>
                <a:latin typeface="Arial" pitchFamily="34" charset="0"/>
                <a:cs typeface="Arial" pitchFamily="34" charset="0"/>
              </a:rPr>
              <a:t>Fin</a:t>
            </a:r>
            <a:endParaRPr sz="2000" dirty="0">
              <a:latin typeface="Arial" pitchFamily="34" charset="0"/>
              <a:cs typeface="Arial" pitchFamily="34" charset="0"/>
            </a:endParaRPr>
          </a:p>
        </p:txBody>
      </p:sp>
      <p:sp>
        <p:nvSpPr>
          <p:cNvPr id="3" name="object 3"/>
          <p:cNvSpPr txBox="1">
            <a:spLocks noGrp="1"/>
          </p:cNvSpPr>
          <p:nvPr>
            <p:ph type="title"/>
          </p:nvPr>
        </p:nvSpPr>
        <p:spPr>
          <a:xfrm>
            <a:off x="-180528" y="139076"/>
            <a:ext cx="9144000" cy="625628"/>
          </a:xfrm>
          <a:prstGeom prst="rect">
            <a:avLst/>
          </a:prstGeom>
          <a:noFill/>
        </p:spPr>
        <p:txBody>
          <a:bodyPr vert="horz" wrap="square" lIns="0" tIns="9977" rIns="0" bIns="0" rtlCol="0">
            <a:spAutoFit/>
          </a:bodyPr>
          <a:lstStyle/>
          <a:p>
            <a:pPr marL="9502">
              <a:spcBef>
                <a:spcPts val="79"/>
              </a:spcBef>
            </a:pPr>
            <a:r>
              <a:rPr spc="-26" dirty="0">
                <a:solidFill>
                  <a:schemeClr val="tx1"/>
                </a:solidFill>
              </a:rPr>
              <a:t>Tableaux </a:t>
            </a:r>
            <a:r>
              <a:rPr dirty="0">
                <a:solidFill>
                  <a:schemeClr val="tx1"/>
                </a:solidFill>
              </a:rPr>
              <a:t>: </a:t>
            </a:r>
            <a:r>
              <a:rPr spc="-4" dirty="0">
                <a:solidFill>
                  <a:schemeClr val="tx1"/>
                </a:solidFill>
              </a:rPr>
              <a:t>exemples</a:t>
            </a:r>
            <a:r>
              <a:rPr spc="-52" dirty="0">
                <a:solidFill>
                  <a:schemeClr val="tx1"/>
                </a:solidFill>
              </a:rPr>
              <a:t> </a:t>
            </a:r>
            <a:r>
              <a:rPr spc="-4" dirty="0">
                <a:solidFill>
                  <a:schemeClr val="tx1"/>
                </a:solidFill>
              </a:rPr>
              <a:t>(2)</a:t>
            </a:r>
          </a:p>
        </p:txBody>
      </p:sp>
      <p:sp>
        <p:nvSpPr>
          <p:cNvPr id="4" name="Slide Number Placeholder 3">
            <a:extLst>
              <a:ext uri="{FF2B5EF4-FFF2-40B4-BE49-F238E27FC236}">
                <a16:creationId xmlns:a16="http://schemas.microsoft.com/office/drawing/2014/main" id="{E4A15BDE-B381-4359-BA4E-E42B75DE3FE0}"/>
              </a:ext>
            </a:extLst>
          </p:cNvPr>
          <p:cNvSpPr>
            <a:spLocks noGrp="1"/>
          </p:cNvSpPr>
          <p:nvPr>
            <p:ph type="sldNum" sz="quarter" idx="12"/>
          </p:nvPr>
        </p:nvSpPr>
        <p:spPr/>
        <p:txBody>
          <a:bodyPr/>
          <a:lstStyle/>
          <a:p>
            <a:fld id="{5744759D-0EFF-4FB2-9CCE-04E00944F0FE}" type="slidenum">
              <a:rPr lang="en-US" smtClean="0"/>
              <a:pPr/>
              <a:t>133</a:t>
            </a:fld>
            <a:endParaRPr lang="en-US"/>
          </a:p>
        </p:txBody>
      </p:sp>
    </p:spTree>
    <p:extLst>
      <p:ext uri="{BB962C8B-B14F-4D97-AF65-F5344CB8AC3E}">
        <p14:creationId xmlns:p14="http://schemas.microsoft.com/office/powerpoint/2010/main" val="9807352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8286" y="836712"/>
            <a:ext cx="7930138" cy="1240701"/>
          </a:xfrm>
          <a:prstGeom prst="rect">
            <a:avLst/>
          </a:prstGeom>
        </p:spPr>
        <p:txBody>
          <a:bodyPr vert="horz" wrap="square" lIns="0" tIns="9502" rIns="0" bIns="0" rtlCol="0">
            <a:spAutoFit/>
          </a:bodyPr>
          <a:lstStyle/>
          <a:p>
            <a:pPr marL="266060" indent="-256558">
              <a:spcBef>
                <a:spcPts val="75"/>
              </a:spcBef>
              <a:buFont typeface="Wingdings"/>
              <a:buChar char=""/>
              <a:tabLst>
                <a:tab pos="265585" algn="l"/>
                <a:tab pos="266060" algn="l"/>
              </a:tabLst>
            </a:pPr>
            <a:r>
              <a:rPr sz="2000" b="1" spc="-131" dirty="0">
                <a:solidFill>
                  <a:srgbClr val="FF0000"/>
                </a:solidFill>
                <a:latin typeface="Arial"/>
                <a:cs typeface="Arial"/>
              </a:rPr>
              <a:t>Exercice</a:t>
            </a:r>
            <a:r>
              <a:rPr sz="2000" b="1" spc="-108" dirty="0">
                <a:solidFill>
                  <a:srgbClr val="FF0000"/>
                </a:solidFill>
                <a:latin typeface="Arial"/>
                <a:cs typeface="Arial"/>
              </a:rPr>
              <a:t> </a:t>
            </a:r>
            <a:r>
              <a:rPr sz="2000" b="1" spc="-79" dirty="0">
                <a:solidFill>
                  <a:srgbClr val="FF0000"/>
                </a:solidFill>
                <a:latin typeface="Arial"/>
                <a:cs typeface="Arial"/>
              </a:rPr>
              <a:t>:</a:t>
            </a:r>
            <a:endParaRPr sz="2000" dirty="0">
              <a:latin typeface="Arial"/>
              <a:cs typeface="Arial"/>
            </a:endParaRPr>
          </a:p>
          <a:p>
            <a:pPr>
              <a:spcBef>
                <a:spcPts val="26"/>
              </a:spcBef>
            </a:pPr>
            <a:endParaRPr sz="2000" dirty="0">
              <a:latin typeface="Arial"/>
              <a:cs typeface="Arial"/>
            </a:endParaRPr>
          </a:p>
          <a:p>
            <a:pPr marL="9502" marR="3801"/>
            <a:r>
              <a:rPr sz="2000" spc="-64" dirty="0">
                <a:latin typeface="Arial"/>
                <a:cs typeface="Arial"/>
              </a:rPr>
              <a:t>Soit </a:t>
            </a:r>
            <a:r>
              <a:rPr sz="2000" spc="-168" dirty="0">
                <a:latin typeface="Arial"/>
                <a:cs typeface="Arial"/>
              </a:rPr>
              <a:t>T </a:t>
            </a:r>
            <a:r>
              <a:rPr sz="2000" spc="-45" dirty="0">
                <a:latin typeface="Arial"/>
                <a:cs typeface="Arial"/>
              </a:rPr>
              <a:t>un tableau </a:t>
            </a:r>
            <a:r>
              <a:rPr sz="2000" spc="-64" dirty="0">
                <a:latin typeface="Arial"/>
                <a:cs typeface="Arial"/>
              </a:rPr>
              <a:t>de </a:t>
            </a:r>
            <a:r>
              <a:rPr sz="2000" spc="-105" dirty="0">
                <a:latin typeface="Arial"/>
                <a:cs typeface="Arial"/>
              </a:rPr>
              <a:t>N </a:t>
            </a:r>
            <a:r>
              <a:rPr sz="2000" spc="-41" dirty="0">
                <a:latin typeface="Arial"/>
                <a:cs typeface="Arial"/>
              </a:rPr>
              <a:t>entiers. </a:t>
            </a:r>
            <a:r>
              <a:rPr sz="2000" spc="-75" dirty="0">
                <a:latin typeface="Arial"/>
                <a:cs typeface="Arial"/>
              </a:rPr>
              <a:t>Ecrire </a:t>
            </a:r>
            <a:r>
              <a:rPr sz="2000" spc="-34" dirty="0">
                <a:latin typeface="Arial"/>
                <a:cs typeface="Arial"/>
              </a:rPr>
              <a:t>l’algorithme </a:t>
            </a:r>
            <a:r>
              <a:rPr sz="2000" spc="-26" dirty="0">
                <a:latin typeface="Arial"/>
                <a:cs typeface="Arial"/>
              </a:rPr>
              <a:t>qui </a:t>
            </a:r>
            <a:r>
              <a:rPr sz="2000" spc="-34" dirty="0">
                <a:latin typeface="Arial"/>
                <a:cs typeface="Arial"/>
              </a:rPr>
              <a:t>détermine </a:t>
            </a:r>
            <a:r>
              <a:rPr sz="2000" spc="-37" dirty="0">
                <a:latin typeface="Arial"/>
                <a:cs typeface="Arial"/>
              </a:rPr>
              <a:t>le </a:t>
            </a:r>
            <a:r>
              <a:rPr sz="2000" spc="-60" dirty="0">
                <a:latin typeface="Arial"/>
                <a:cs typeface="Arial"/>
              </a:rPr>
              <a:t>plus </a:t>
            </a:r>
            <a:r>
              <a:rPr sz="2000" spc="-64" dirty="0">
                <a:latin typeface="Arial"/>
                <a:cs typeface="Arial"/>
              </a:rPr>
              <a:t>grand </a:t>
            </a:r>
            <a:r>
              <a:rPr sz="2000" spc="-37" dirty="0">
                <a:latin typeface="Arial"/>
                <a:cs typeface="Arial"/>
              </a:rPr>
              <a:t>élément  </a:t>
            </a:r>
            <a:r>
              <a:rPr sz="2000" spc="-64" dirty="0">
                <a:latin typeface="Arial"/>
                <a:cs typeface="Arial"/>
              </a:rPr>
              <a:t>de </a:t>
            </a:r>
            <a:r>
              <a:rPr sz="2000" spc="-94" dirty="0">
                <a:latin typeface="Arial"/>
                <a:cs typeface="Arial"/>
              </a:rPr>
              <a:t>ce</a:t>
            </a:r>
            <a:r>
              <a:rPr sz="2000" spc="-79" dirty="0">
                <a:latin typeface="Arial"/>
                <a:cs typeface="Arial"/>
              </a:rPr>
              <a:t> </a:t>
            </a:r>
            <a:r>
              <a:rPr sz="2000" spc="-45" dirty="0">
                <a:latin typeface="Arial"/>
                <a:cs typeface="Arial"/>
              </a:rPr>
              <a:t>tableau.</a:t>
            </a:r>
            <a:endParaRPr sz="2000" dirty="0">
              <a:latin typeface="Arial"/>
              <a:cs typeface="Arial"/>
            </a:endParaRPr>
          </a:p>
        </p:txBody>
      </p:sp>
      <p:sp>
        <p:nvSpPr>
          <p:cNvPr id="3" name="object 3"/>
          <p:cNvSpPr txBox="1">
            <a:spLocks noGrp="1"/>
          </p:cNvSpPr>
          <p:nvPr>
            <p:ph type="title"/>
          </p:nvPr>
        </p:nvSpPr>
        <p:spPr>
          <a:xfrm>
            <a:off x="-180528" y="139076"/>
            <a:ext cx="9144000" cy="625628"/>
          </a:xfrm>
          <a:prstGeom prst="rect">
            <a:avLst/>
          </a:prstGeom>
          <a:noFill/>
        </p:spPr>
        <p:txBody>
          <a:bodyPr vert="horz" wrap="square" lIns="0" tIns="9977" rIns="0" bIns="0" rtlCol="0">
            <a:spAutoFit/>
          </a:bodyPr>
          <a:lstStyle/>
          <a:p>
            <a:pPr marL="9502">
              <a:spcBef>
                <a:spcPts val="79"/>
              </a:spcBef>
            </a:pPr>
            <a:r>
              <a:rPr lang="fr-FR" spc="-26" dirty="0"/>
              <a:t> </a:t>
            </a:r>
            <a:r>
              <a:rPr lang="fr-FR" spc="-26" dirty="0">
                <a:solidFill>
                  <a:schemeClr val="tx1"/>
                </a:solidFill>
              </a:rPr>
              <a:t> Les </a:t>
            </a:r>
            <a:r>
              <a:rPr spc="-26" dirty="0">
                <a:solidFill>
                  <a:schemeClr val="tx1"/>
                </a:solidFill>
              </a:rPr>
              <a:t>Tableaux</a:t>
            </a:r>
          </a:p>
        </p:txBody>
      </p:sp>
      <p:sp>
        <p:nvSpPr>
          <p:cNvPr id="7" name="object 2"/>
          <p:cNvSpPr txBox="1"/>
          <p:nvPr/>
        </p:nvSpPr>
        <p:spPr>
          <a:xfrm>
            <a:off x="625354" y="2348880"/>
            <a:ext cx="7930138" cy="4205836"/>
          </a:xfrm>
          <a:prstGeom prst="rect">
            <a:avLst/>
          </a:prstGeom>
        </p:spPr>
        <p:txBody>
          <a:bodyPr vert="horz" wrap="square" lIns="0" tIns="50361" rIns="0" bIns="0" rtlCol="0">
            <a:spAutoFit/>
          </a:bodyPr>
          <a:lstStyle/>
          <a:p>
            <a:pPr marL="266060" indent="-256558">
              <a:spcBef>
                <a:spcPts val="397"/>
              </a:spcBef>
              <a:buFont typeface="Wingdings"/>
              <a:buChar char=""/>
              <a:tabLst>
                <a:tab pos="265585" algn="l"/>
                <a:tab pos="266060" algn="l"/>
              </a:tabLst>
            </a:pPr>
            <a:r>
              <a:rPr sz="2000" b="1" spc="-94" dirty="0">
                <a:solidFill>
                  <a:srgbClr val="FF0000"/>
                </a:solidFill>
                <a:latin typeface="Arial" pitchFamily="34" charset="0"/>
                <a:cs typeface="Arial" pitchFamily="34" charset="0"/>
              </a:rPr>
              <a:t>Solution</a:t>
            </a:r>
            <a:r>
              <a:rPr sz="2000" b="1" spc="-108" dirty="0">
                <a:solidFill>
                  <a:srgbClr val="FF0000"/>
                </a:solidFill>
                <a:latin typeface="Arial" pitchFamily="34" charset="0"/>
                <a:cs typeface="Arial" pitchFamily="34" charset="0"/>
              </a:rPr>
              <a:t> </a:t>
            </a:r>
            <a:r>
              <a:rPr sz="2000" b="1" spc="-79" dirty="0">
                <a:solidFill>
                  <a:srgbClr val="FF0000"/>
                </a:solidFill>
                <a:latin typeface="Arial" pitchFamily="34" charset="0"/>
                <a:cs typeface="Arial" pitchFamily="34" charset="0"/>
              </a:rPr>
              <a:t>:</a:t>
            </a:r>
            <a:endParaRPr sz="2000" dirty="0">
              <a:latin typeface="Arial" pitchFamily="34" charset="0"/>
              <a:cs typeface="Arial" pitchFamily="34" charset="0"/>
            </a:endParaRPr>
          </a:p>
          <a:p>
            <a:pPr marL="9502">
              <a:spcBef>
                <a:spcPts val="322"/>
              </a:spcBef>
            </a:pPr>
            <a:r>
              <a:rPr sz="2000" b="1" spc="-15" dirty="0" err="1">
                <a:solidFill>
                  <a:srgbClr val="0000C7"/>
                </a:solidFill>
                <a:latin typeface="Arial" pitchFamily="34" charset="0"/>
                <a:cs typeface="Arial" pitchFamily="34" charset="0"/>
              </a:rPr>
              <a:t>Var</a:t>
            </a:r>
            <a:r>
              <a:rPr sz="2000" b="1" spc="-15" dirty="0">
                <a:solidFill>
                  <a:srgbClr val="0000C7"/>
                </a:solidFill>
                <a:latin typeface="Arial" pitchFamily="34" charset="0"/>
                <a:cs typeface="Arial" pitchFamily="34" charset="0"/>
              </a:rPr>
              <a:t> </a:t>
            </a:r>
            <a:r>
              <a:rPr sz="2000" spc="7" dirty="0">
                <a:latin typeface="Arial" pitchFamily="34" charset="0"/>
                <a:cs typeface="Arial" pitchFamily="34" charset="0"/>
              </a:rPr>
              <a:t>i </a:t>
            </a:r>
            <a:r>
              <a:rPr sz="2000" spc="-41" dirty="0">
                <a:latin typeface="Arial" pitchFamily="34" charset="0"/>
                <a:cs typeface="Arial" pitchFamily="34" charset="0"/>
              </a:rPr>
              <a:t>, </a:t>
            </a:r>
            <a:r>
              <a:rPr sz="2000" spc="-85" dirty="0">
                <a:latin typeface="Arial" pitchFamily="34" charset="0"/>
                <a:cs typeface="Arial" pitchFamily="34" charset="0"/>
              </a:rPr>
              <a:t>max </a:t>
            </a:r>
            <a:r>
              <a:rPr sz="2000" spc="-15" dirty="0">
                <a:latin typeface="Arial" pitchFamily="34" charset="0"/>
                <a:cs typeface="Arial" pitchFamily="34" charset="0"/>
              </a:rPr>
              <a:t>:</a:t>
            </a:r>
            <a:r>
              <a:rPr sz="2000" spc="-153" dirty="0">
                <a:latin typeface="Arial" pitchFamily="34" charset="0"/>
                <a:cs typeface="Arial" pitchFamily="34" charset="0"/>
              </a:rPr>
              <a:t> </a:t>
            </a:r>
            <a:r>
              <a:rPr sz="2000" b="1" dirty="0">
                <a:solidFill>
                  <a:srgbClr val="0000C7"/>
                </a:solidFill>
                <a:latin typeface="Arial" pitchFamily="34" charset="0"/>
                <a:cs typeface="Arial" pitchFamily="34" charset="0"/>
              </a:rPr>
              <a:t>entier</a:t>
            </a:r>
            <a:endParaRPr sz="2000" dirty="0">
              <a:latin typeface="Arial" pitchFamily="34" charset="0"/>
              <a:cs typeface="Arial" pitchFamily="34" charset="0"/>
            </a:endParaRPr>
          </a:p>
          <a:p>
            <a:pPr marL="9502">
              <a:spcBef>
                <a:spcPts val="325"/>
              </a:spcBef>
            </a:pPr>
            <a:r>
              <a:rPr lang="fr-FR" sz="2000" b="1" spc="-19" dirty="0">
                <a:solidFill>
                  <a:srgbClr val="0000C7"/>
                </a:solidFill>
                <a:latin typeface="Arial" pitchFamily="34" charset="0"/>
                <a:cs typeface="Arial" pitchFamily="34" charset="0"/>
              </a:rPr>
              <a:t>       T : </a:t>
            </a:r>
            <a:r>
              <a:rPr sz="2000" b="1" spc="-19" dirty="0">
                <a:solidFill>
                  <a:srgbClr val="0000C7"/>
                </a:solidFill>
                <a:latin typeface="Arial" pitchFamily="34" charset="0"/>
                <a:cs typeface="Arial" pitchFamily="34" charset="0"/>
              </a:rPr>
              <a:t>Tableau </a:t>
            </a:r>
            <a:r>
              <a:rPr lang="fr-FR" sz="2000" b="1" spc="-19" dirty="0">
                <a:solidFill>
                  <a:srgbClr val="0000C7"/>
                </a:solidFill>
                <a:latin typeface="Arial" pitchFamily="34" charset="0"/>
                <a:cs typeface="Arial" pitchFamily="34" charset="0"/>
              </a:rPr>
              <a:t>[1..N]  de </a:t>
            </a:r>
            <a:r>
              <a:rPr sz="2000" spc="-82" dirty="0">
                <a:latin typeface="Arial" pitchFamily="34" charset="0"/>
                <a:cs typeface="Arial" pitchFamily="34" charset="0"/>
              </a:rPr>
              <a:t> </a:t>
            </a:r>
            <a:r>
              <a:rPr sz="2000" b="1" spc="-4" dirty="0">
                <a:solidFill>
                  <a:srgbClr val="0000C7"/>
                </a:solidFill>
                <a:latin typeface="Arial" pitchFamily="34" charset="0"/>
                <a:cs typeface="Arial" pitchFamily="34" charset="0"/>
              </a:rPr>
              <a:t>entier</a:t>
            </a:r>
            <a:endParaRPr sz="2000" dirty="0">
              <a:latin typeface="Arial" pitchFamily="34" charset="0"/>
              <a:cs typeface="Arial" pitchFamily="34" charset="0"/>
            </a:endParaRPr>
          </a:p>
          <a:p>
            <a:pPr marL="9502">
              <a:spcBef>
                <a:spcPts val="355"/>
              </a:spcBef>
            </a:pPr>
            <a:r>
              <a:rPr sz="2000" b="1" dirty="0">
                <a:solidFill>
                  <a:srgbClr val="0000C7"/>
                </a:solidFill>
                <a:latin typeface="Arial" pitchFamily="34" charset="0"/>
                <a:cs typeface="Arial" pitchFamily="34" charset="0"/>
              </a:rPr>
              <a:t>Début</a:t>
            </a:r>
            <a:endParaRPr sz="2000" dirty="0">
              <a:latin typeface="Arial" pitchFamily="34" charset="0"/>
              <a:cs typeface="Arial" pitchFamily="34" charset="0"/>
            </a:endParaRPr>
          </a:p>
          <a:p>
            <a:pPr marL="9502">
              <a:spcBef>
                <a:spcPts val="273"/>
              </a:spcBef>
            </a:pPr>
            <a:r>
              <a:rPr lang="fr-FR" sz="2000" spc="-85" dirty="0">
                <a:latin typeface="Arial" pitchFamily="34" charset="0"/>
                <a:cs typeface="Arial" pitchFamily="34" charset="0"/>
              </a:rPr>
              <a:t>	</a:t>
            </a:r>
            <a:r>
              <a:rPr sz="2000" spc="-85" dirty="0">
                <a:latin typeface="Arial" pitchFamily="34" charset="0"/>
                <a:cs typeface="Arial" pitchFamily="34" charset="0"/>
              </a:rPr>
              <a:t>max </a:t>
            </a:r>
            <a:r>
              <a:rPr sz="2000" spc="-131" dirty="0">
                <a:latin typeface="Arial" pitchFamily="34" charset="0"/>
                <a:cs typeface="Arial" pitchFamily="34" charset="0"/>
              </a:rPr>
              <a:t>←</a:t>
            </a:r>
            <a:r>
              <a:rPr sz="2000" spc="-75" dirty="0">
                <a:latin typeface="Arial" pitchFamily="34" charset="0"/>
                <a:cs typeface="Arial" pitchFamily="34" charset="0"/>
              </a:rPr>
              <a:t> </a:t>
            </a:r>
            <a:r>
              <a:rPr sz="2000" spc="-45" dirty="0">
                <a:latin typeface="Arial" pitchFamily="34" charset="0"/>
                <a:cs typeface="Arial" pitchFamily="34" charset="0"/>
              </a:rPr>
              <a:t>T[1]</a:t>
            </a:r>
            <a:endParaRPr sz="2000" dirty="0">
              <a:latin typeface="Arial" pitchFamily="34" charset="0"/>
              <a:cs typeface="Arial" pitchFamily="34" charset="0"/>
            </a:endParaRPr>
          </a:p>
          <a:p>
            <a:pPr marL="9502">
              <a:spcBef>
                <a:spcPts val="325"/>
              </a:spcBef>
            </a:pPr>
            <a:r>
              <a:rPr lang="fr-FR" sz="2000" b="1" dirty="0">
                <a:solidFill>
                  <a:srgbClr val="0000C7"/>
                </a:solidFill>
                <a:latin typeface="Arial" pitchFamily="34" charset="0"/>
                <a:cs typeface="Arial" pitchFamily="34" charset="0"/>
              </a:rPr>
              <a:t>	</a:t>
            </a:r>
            <a:r>
              <a:rPr sz="2000" b="1" dirty="0">
                <a:solidFill>
                  <a:srgbClr val="0000C7"/>
                </a:solidFill>
                <a:latin typeface="Arial" pitchFamily="34" charset="0"/>
                <a:cs typeface="Arial" pitchFamily="34" charset="0"/>
              </a:rPr>
              <a:t>Pour </a:t>
            </a:r>
            <a:r>
              <a:rPr sz="2000" spc="7" dirty="0">
                <a:latin typeface="Arial" pitchFamily="34" charset="0"/>
                <a:cs typeface="Arial" pitchFamily="34" charset="0"/>
              </a:rPr>
              <a:t>i </a:t>
            </a:r>
            <a:r>
              <a:rPr sz="2000" spc="-116" dirty="0">
                <a:latin typeface="Arial" pitchFamily="34" charset="0"/>
                <a:cs typeface="Arial" pitchFamily="34" charset="0"/>
              </a:rPr>
              <a:t>= </a:t>
            </a:r>
            <a:r>
              <a:rPr sz="2000" spc="-67" dirty="0">
                <a:latin typeface="Arial" pitchFamily="34" charset="0"/>
                <a:cs typeface="Arial" pitchFamily="34" charset="0"/>
              </a:rPr>
              <a:t>2 </a:t>
            </a:r>
            <a:r>
              <a:rPr sz="2000" b="1" dirty="0">
                <a:solidFill>
                  <a:srgbClr val="0000C7"/>
                </a:solidFill>
                <a:latin typeface="Arial" pitchFamily="34" charset="0"/>
                <a:cs typeface="Arial" pitchFamily="34" charset="0"/>
              </a:rPr>
              <a:t>à</a:t>
            </a:r>
            <a:r>
              <a:rPr sz="2000" b="1" spc="-71" dirty="0">
                <a:solidFill>
                  <a:srgbClr val="0000C7"/>
                </a:solidFill>
                <a:latin typeface="Arial" pitchFamily="34" charset="0"/>
                <a:cs typeface="Arial" pitchFamily="34" charset="0"/>
              </a:rPr>
              <a:t> </a:t>
            </a:r>
            <a:r>
              <a:rPr sz="2000" spc="-105" dirty="0">
                <a:latin typeface="Arial" pitchFamily="34" charset="0"/>
                <a:cs typeface="Arial" pitchFamily="34" charset="0"/>
              </a:rPr>
              <a:t>N</a:t>
            </a:r>
            <a:endParaRPr sz="2000" dirty="0">
              <a:latin typeface="Arial" pitchFamily="34" charset="0"/>
              <a:cs typeface="Arial" pitchFamily="34" charset="0"/>
            </a:endParaRPr>
          </a:p>
          <a:p>
            <a:pPr marL="9502">
              <a:spcBef>
                <a:spcPts val="322"/>
              </a:spcBef>
            </a:pPr>
            <a:r>
              <a:rPr lang="fr-FR" sz="2000" b="1" dirty="0">
                <a:solidFill>
                  <a:srgbClr val="0000C7"/>
                </a:solidFill>
                <a:latin typeface="Arial" pitchFamily="34" charset="0"/>
                <a:cs typeface="Arial" pitchFamily="34" charset="0"/>
              </a:rPr>
              <a:t>		</a:t>
            </a:r>
            <a:r>
              <a:rPr sz="2000" b="1" dirty="0">
                <a:solidFill>
                  <a:srgbClr val="0000C7"/>
                </a:solidFill>
                <a:latin typeface="Arial" pitchFamily="34" charset="0"/>
                <a:cs typeface="Arial" pitchFamily="34" charset="0"/>
              </a:rPr>
              <a:t>Si </a:t>
            </a:r>
            <a:r>
              <a:rPr sz="2000" spc="-108" dirty="0">
                <a:latin typeface="Arial" pitchFamily="34" charset="0"/>
                <a:cs typeface="Arial" pitchFamily="34" charset="0"/>
              </a:rPr>
              <a:t>(T </a:t>
            </a:r>
            <a:r>
              <a:rPr sz="2000" spc="-30" dirty="0">
                <a:latin typeface="Arial" pitchFamily="34" charset="0"/>
                <a:cs typeface="Arial" pitchFamily="34" charset="0"/>
              </a:rPr>
              <a:t>(i) </a:t>
            </a:r>
            <a:r>
              <a:rPr sz="2000" spc="-116" dirty="0">
                <a:latin typeface="Arial" pitchFamily="34" charset="0"/>
                <a:cs typeface="Arial" pitchFamily="34" charset="0"/>
              </a:rPr>
              <a:t>&gt; </a:t>
            </a:r>
            <a:r>
              <a:rPr sz="2000" spc="-75" dirty="0">
                <a:latin typeface="Arial" pitchFamily="34" charset="0"/>
                <a:cs typeface="Arial" pitchFamily="34" charset="0"/>
              </a:rPr>
              <a:t>max)</a:t>
            </a:r>
            <a:r>
              <a:rPr sz="2000" spc="-15" dirty="0">
                <a:latin typeface="Arial" pitchFamily="34" charset="0"/>
                <a:cs typeface="Arial" pitchFamily="34" charset="0"/>
              </a:rPr>
              <a:t> </a:t>
            </a:r>
            <a:r>
              <a:rPr sz="2000" b="1" spc="-4" dirty="0">
                <a:solidFill>
                  <a:srgbClr val="0000C7"/>
                </a:solidFill>
                <a:latin typeface="Arial" pitchFamily="34" charset="0"/>
                <a:cs typeface="Arial" pitchFamily="34" charset="0"/>
              </a:rPr>
              <a:t>alors</a:t>
            </a:r>
            <a:endParaRPr sz="2000" dirty="0">
              <a:latin typeface="Arial" pitchFamily="34" charset="0"/>
              <a:cs typeface="Arial" pitchFamily="34" charset="0"/>
            </a:endParaRPr>
          </a:p>
          <a:p>
            <a:pPr marL="9502">
              <a:spcBef>
                <a:spcPts val="325"/>
              </a:spcBef>
            </a:pPr>
            <a:r>
              <a:rPr lang="fr-FR" sz="2000" spc="-85" dirty="0">
                <a:latin typeface="Arial" pitchFamily="34" charset="0"/>
                <a:cs typeface="Arial" pitchFamily="34" charset="0"/>
              </a:rPr>
              <a:t>			</a:t>
            </a:r>
            <a:r>
              <a:rPr sz="2000" spc="-85" dirty="0">
                <a:latin typeface="Arial" pitchFamily="34" charset="0"/>
                <a:cs typeface="Arial" pitchFamily="34" charset="0"/>
              </a:rPr>
              <a:t>max </a:t>
            </a:r>
            <a:r>
              <a:rPr sz="2000" spc="-131" dirty="0">
                <a:latin typeface="Arial" pitchFamily="34" charset="0"/>
                <a:cs typeface="Arial" pitchFamily="34" charset="0"/>
              </a:rPr>
              <a:t>←</a:t>
            </a:r>
            <a:r>
              <a:rPr sz="2000" spc="-75" dirty="0">
                <a:latin typeface="Arial" pitchFamily="34" charset="0"/>
                <a:cs typeface="Arial" pitchFamily="34" charset="0"/>
              </a:rPr>
              <a:t> </a:t>
            </a:r>
            <a:r>
              <a:rPr sz="2000" spc="-26" dirty="0">
                <a:latin typeface="Arial" pitchFamily="34" charset="0"/>
                <a:cs typeface="Arial" pitchFamily="34" charset="0"/>
              </a:rPr>
              <a:t>T[i]</a:t>
            </a:r>
            <a:endParaRPr sz="2000" dirty="0">
              <a:latin typeface="Arial" pitchFamily="34" charset="0"/>
              <a:cs typeface="Arial" pitchFamily="34" charset="0"/>
            </a:endParaRPr>
          </a:p>
          <a:p>
            <a:pPr marL="9502">
              <a:spcBef>
                <a:spcPts val="352"/>
              </a:spcBef>
            </a:pPr>
            <a:r>
              <a:rPr lang="fr-FR" sz="2000" b="1" dirty="0">
                <a:solidFill>
                  <a:srgbClr val="0000C7"/>
                </a:solidFill>
                <a:latin typeface="Arial" pitchFamily="34" charset="0"/>
                <a:cs typeface="Arial" pitchFamily="34" charset="0"/>
              </a:rPr>
              <a:t>		</a:t>
            </a:r>
            <a:r>
              <a:rPr sz="2000" b="1" dirty="0" err="1">
                <a:solidFill>
                  <a:srgbClr val="0000C7"/>
                </a:solidFill>
                <a:latin typeface="Arial" pitchFamily="34" charset="0"/>
                <a:cs typeface="Arial" pitchFamily="34" charset="0"/>
              </a:rPr>
              <a:t>Finsi</a:t>
            </a:r>
            <a:endParaRPr sz="2000" dirty="0">
              <a:latin typeface="Arial" pitchFamily="34" charset="0"/>
              <a:cs typeface="Arial" pitchFamily="34" charset="0"/>
            </a:endParaRPr>
          </a:p>
          <a:p>
            <a:pPr marL="9502">
              <a:spcBef>
                <a:spcPts val="284"/>
              </a:spcBef>
            </a:pPr>
            <a:r>
              <a:rPr lang="fr-FR" sz="2000" b="1" spc="-4" dirty="0">
                <a:solidFill>
                  <a:srgbClr val="0000C7"/>
                </a:solidFill>
                <a:latin typeface="Arial" pitchFamily="34" charset="0"/>
                <a:cs typeface="Arial" pitchFamily="34" charset="0"/>
              </a:rPr>
              <a:t>	</a:t>
            </a:r>
            <a:r>
              <a:rPr sz="2000" b="1" spc="-4" dirty="0" err="1">
                <a:solidFill>
                  <a:srgbClr val="0000C7"/>
                </a:solidFill>
                <a:latin typeface="Arial" pitchFamily="34" charset="0"/>
                <a:cs typeface="Arial" pitchFamily="34" charset="0"/>
              </a:rPr>
              <a:t>FinPour</a:t>
            </a:r>
            <a:endParaRPr sz="2000" dirty="0">
              <a:latin typeface="Arial" pitchFamily="34" charset="0"/>
              <a:cs typeface="Arial" pitchFamily="34" charset="0"/>
            </a:endParaRPr>
          </a:p>
          <a:p>
            <a:pPr marL="9502">
              <a:spcBef>
                <a:spcPts val="343"/>
              </a:spcBef>
            </a:pPr>
            <a:r>
              <a:rPr lang="fr-FR" sz="2000" b="1" dirty="0">
                <a:solidFill>
                  <a:srgbClr val="0000C7"/>
                </a:solidFill>
                <a:latin typeface="Arial" pitchFamily="34" charset="0"/>
                <a:cs typeface="Arial" pitchFamily="34" charset="0"/>
              </a:rPr>
              <a:t>	</a:t>
            </a:r>
            <a:r>
              <a:rPr sz="2000" b="1" dirty="0" err="1">
                <a:solidFill>
                  <a:srgbClr val="0000C7"/>
                </a:solidFill>
                <a:latin typeface="Arial" pitchFamily="34" charset="0"/>
                <a:cs typeface="Arial" pitchFamily="34" charset="0"/>
              </a:rPr>
              <a:t>Ecrire</a:t>
            </a:r>
            <a:r>
              <a:rPr sz="2000" dirty="0">
                <a:latin typeface="Arial" pitchFamily="34" charset="0"/>
                <a:cs typeface="Arial" pitchFamily="34" charset="0"/>
              </a:rPr>
              <a:t>(" </a:t>
            </a:r>
            <a:r>
              <a:rPr sz="2000" spc="-135" dirty="0">
                <a:latin typeface="Arial" pitchFamily="34" charset="0"/>
                <a:cs typeface="Arial" pitchFamily="34" charset="0"/>
              </a:rPr>
              <a:t>Le </a:t>
            </a:r>
            <a:r>
              <a:rPr sz="2000" spc="-60" dirty="0">
                <a:latin typeface="Arial" pitchFamily="34" charset="0"/>
                <a:cs typeface="Arial" pitchFamily="34" charset="0"/>
              </a:rPr>
              <a:t>plus </a:t>
            </a:r>
            <a:r>
              <a:rPr sz="2000" spc="-64" dirty="0">
                <a:latin typeface="Arial" pitchFamily="34" charset="0"/>
                <a:cs typeface="Arial" pitchFamily="34" charset="0"/>
              </a:rPr>
              <a:t>grand </a:t>
            </a:r>
            <a:r>
              <a:rPr sz="2000" spc="-37" dirty="0">
                <a:latin typeface="Arial" pitchFamily="34" charset="0"/>
                <a:cs typeface="Arial" pitchFamily="34" charset="0"/>
              </a:rPr>
              <a:t>élément </a:t>
            </a:r>
            <a:r>
              <a:rPr sz="2000" spc="-64" dirty="0">
                <a:latin typeface="Arial" pitchFamily="34" charset="0"/>
                <a:cs typeface="Arial" pitchFamily="34" charset="0"/>
              </a:rPr>
              <a:t>de </a:t>
            </a:r>
            <a:r>
              <a:rPr sz="2000" spc="-97" dirty="0">
                <a:latin typeface="Arial" pitchFamily="34" charset="0"/>
                <a:cs typeface="Arial" pitchFamily="34" charset="0"/>
              </a:rPr>
              <a:t>ce </a:t>
            </a:r>
            <a:r>
              <a:rPr sz="2000" spc="-45" dirty="0">
                <a:latin typeface="Arial" pitchFamily="34" charset="0"/>
                <a:cs typeface="Arial" pitchFamily="34" charset="0"/>
              </a:rPr>
              <a:t>tableau </a:t>
            </a:r>
            <a:r>
              <a:rPr sz="2000" spc="-15" dirty="0">
                <a:latin typeface="Arial" pitchFamily="34" charset="0"/>
                <a:cs typeface="Arial" pitchFamily="34" charset="0"/>
              </a:rPr>
              <a:t>: </a:t>
            </a:r>
            <a:r>
              <a:rPr sz="2000" spc="60" dirty="0">
                <a:latin typeface="Arial" pitchFamily="34" charset="0"/>
                <a:cs typeface="Arial" pitchFamily="34" charset="0"/>
              </a:rPr>
              <a:t>" </a:t>
            </a:r>
            <a:r>
              <a:rPr sz="2000" spc="-41" dirty="0">
                <a:latin typeface="Arial" pitchFamily="34" charset="0"/>
                <a:cs typeface="Arial" pitchFamily="34" charset="0"/>
              </a:rPr>
              <a:t>,</a:t>
            </a:r>
            <a:r>
              <a:rPr sz="2000" spc="-269" dirty="0">
                <a:latin typeface="Arial" pitchFamily="34" charset="0"/>
                <a:cs typeface="Arial" pitchFamily="34" charset="0"/>
              </a:rPr>
              <a:t> </a:t>
            </a:r>
            <a:r>
              <a:rPr sz="2000" spc="-75" dirty="0">
                <a:latin typeface="Arial" pitchFamily="34" charset="0"/>
                <a:cs typeface="Arial" pitchFamily="34" charset="0"/>
              </a:rPr>
              <a:t>max)</a:t>
            </a:r>
            <a:endParaRPr sz="2000" dirty="0">
              <a:latin typeface="Arial" pitchFamily="34" charset="0"/>
              <a:cs typeface="Arial" pitchFamily="34" charset="0"/>
            </a:endParaRPr>
          </a:p>
          <a:p>
            <a:pPr marL="9502">
              <a:spcBef>
                <a:spcPts val="362"/>
              </a:spcBef>
            </a:pPr>
            <a:r>
              <a:rPr sz="2000" b="1" dirty="0">
                <a:solidFill>
                  <a:srgbClr val="0000C7"/>
                </a:solidFill>
                <a:latin typeface="Arial" pitchFamily="34" charset="0"/>
                <a:cs typeface="Arial" pitchFamily="34" charset="0"/>
              </a:rPr>
              <a:t>Fin</a:t>
            </a:r>
            <a:endParaRPr sz="2000" dirty="0">
              <a:latin typeface="Arial" pitchFamily="34" charset="0"/>
              <a:cs typeface="Arial" pitchFamily="34" charset="0"/>
            </a:endParaRPr>
          </a:p>
        </p:txBody>
      </p:sp>
      <p:sp>
        <p:nvSpPr>
          <p:cNvPr id="4" name="Slide Number Placeholder 3">
            <a:extLst>
              <a:ext uri="{FF2B5EF4-FFF2-40B4-BE49-F238E27FC236}">
                <a16:creationId xmlns:a16="http://schemas.microsoft.com/office/drawing/2014/main" id="{27B52BE0-E789-4BF3-A273-62A1D54C452B}"/>
              </a:ext>
            </a:extLst>
          </p:cNvPr>
          <p:cNvSpPr>
            <a:spLocks noGrp="1"/>
          </p:cNvSpPr>
          <p:nvPr>
            <p:ph type="sldNum" sz="quarter" idx="12"/>
          </p:nvPr>
        </p:nvSpPr>
        <p:spPr/>
        <p:txBody>
          <a:bodyPr/>
          <a:lstStyle/>
          <a:p>
            <a:fld id="{5744759D-0EFF-4FB2-9CCE-04E00944F0FE}" type="slidenum">
              <a:rPr lang="en-US" smtClean="0"/>
              <a:pPr/>
              <a:t>134</a:t>
            </a:fld>
            <a:endParaRPr lang="en-US"/>
          </a:p>
        </p:txBody>
      </p:sp>
    </p:spTree>
    <p:extLst>
      <p:ext uri="{BB962C8B-B14F-4D97-AF65-F5344CB8AC3E}">
        <p14:creationId xmlns:p14="http://schemas.microsoft.com/office/powerpoint/2010/main" val="29565280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882558" y="1268760"/>
            <a:ext cx="7741510" cy="4318946"/>
          </a:xfrm>
          <a:prstGeom prst="rect">
            <a:avLst/>
          </a:prstGeom>
        </p:spPr>
        <p:txBody>
          <a:bodyPr vert="horz" wrap="square" lIns="0" tIns="9977" rIns="0" bIns="0" rtlCol="0">
            <a:spAutoFit/>
          </a:bodyPr>
          <a:lstStyle/>
          <a:p>
            <a:pPr marL="266060" marR="3801" indent="-257033" algn="just">
              <a:buClr>
                <a:srgbClr val="FF0000"/>
              </a:buClr>
              <a:buFont typeface="Wingdings"/>
              <a:buChar char=""/>
              <a:tabLst>
                <a:tab pos="266060" algn="l"/>
                <a:tab pos="266535" algn="l"/>
              </a:tabLst>
            </a:pPr>
            <a:r>
              <a:rPr sz="2000" spc="-153" dirty="0">
                <a:latin typeface="Arial"/>
                <a:cs typeface="Arial"/>
              </a:rPr>
              <a:t>Les </a:t>
            </a:r>
            <a:r>
              <a:rPr sz="2000" spc="-101" dirty="0">
                <a:latin typeface="Arial"/>
                <a:cs typeface="Arial"/>
              </a:rPr>
              <a:t>langages </a:t>
            </a:r>
            <a:r>
              <a:rPr sz="2000" spc="-67" dirty="0">
                <a:latin typeface="Arial"/>
                <a:cs typeface="Arial"/>
              </a:rPr>
              <a:t>de </a:t>
            </a:r>
            <a:r>
              <a:rPr sz="2000" spc="-45" dirty="0">
                <a:latin typeface="Arial"/>
                <a:cs typeface="Arial"/>
              </a:rPr>
              <a:t>programmation </a:t>
            </a:r>
            <a:r>
              <a:rPr sz="2000" spc="-19" dirty="0">
                <a:latin typeface="Arial"/>
                <a:cs typeface="Arial"/>
              </a:rPr>
              <a:t>permettent </a:t>
            </a:r>
            <a:r>
              <a:rPr sz="2000" spc="-67" dirty="0">
                <a:latin typeface="Arial"/>
                <a:cs typeface="Arial"/>
              </a:rPr>
              <a:t>de </a:t>
            </a:r>
            <a:r>
              <a:rPr sz="2000" spc="-52" dirty="0">
                <a:latin typeface="Arial"/>
                <a:cs typeface="Arial"/>
              </a:rPr>
              <a:t>déclarer </a:t>
            </a:r>
            <a:r>
              <a:rPr sz="2000" spc="-101" dirty="0">
                <a:latin typeface="Arial"/>
                <a:cs typeface="Arial"/>
              </a:rPr>
              <a:t>des </a:t>
            </a:r>
            <a:r>
              <a:rPr sz="2000" spc="-56" dirty="0">
                <a:latin typeface="Arial"/>
                <a:cs typeface="Arial"/>
              </a:rPr>
              <a:t>tableaux </a:t>
            </a:r>
            <a:r>
              <a:rPr sz="2000" spc="-94" dirty="0">
                <a:latin typeface="Arial"/>
                <a:cs typeface="Arial"/>
              </a:rPr>
              <a:t>dans  </a:t>
            </a:r>
            <a:r>
              <a:rPr sz="2000" spc="-75" dirty="0">
                <a:latin typeface="Arial"/>
                <a:cs typeface="Arial"/>
              </a:rPr>
              <a:t>lesquels </a:t>
            </a:r>
            <a:r>
              <a:rPr sz="2000" spc="-82" dirty="0">
                <a:latin typeface="Arial"/>
                <a:cs typeface="Arial"/>
              </a:rPr>
              <a:t>les </a:t>
            </a:r>
            <a:r>
              <a:rPr sz="2000" spc="-71" dirty="0">
                <a:latin typeface="Arial"/>
                <a:cs typeface="Arial"/>
              </a:rPr>
              <a:t>valeurs </a:t>
            </a:r>
            <a:r>
              <a:rPr sz="2000" spc="-49" dirty="0">
                <a:latin typeface="Arial"/>
                <a:cs typeface="Arial"/>
              </a:rPr>
              <a:t>sont </a:t>
            </a:r>
            <a:r>
              <a:rPr sz="2000" spc="-71" dirty="0">
                <a:latin typeface="Arial"/>
                <a:cs typeface="Arial"/>
              </a:rPr>
              <a:t>repérées </a:t>
            </a:r>
            <a:r>
              <a:rPr sz="2000" spc="-45" dirty="0">
                <a:latin typeface="Arial"/>
                <a:cs typeface="Arial"/>
              </a:rPr>
              <a:t>par </a:t>
            </a:r>
            <a:r>
              <a:rPr sz="2000" b="1" spc="-112" dirty="0">
                <a:latin typeface="Arial"/>
                <a:cs typeface="Arial"/>
              </a:rPr>
              <a:t>deux </a:t>
            </a:r>
            <a:r>
              <a:rPr sz="2000" b="1" spc="-108" dirty="0">
                <a:latin typeface="Arial"/>
                <a:cs typeface="Arial"/>
              </a:rPr>
              <a:t>indices</a:t>
            </a:r>
            <a:r>
              <a:rPr sz="2000" spc="-108" dirty="0">
                <a:latin typeface="Arial"/>
                <a:cs typeface="Arial"/>
              </a:rPr>
              <a:t>. </a:t>
            </a:r>
            <a:r>
              <a:rPr sz="2000" spc="-120" dirty="0">
                <a:latin typeface="Arial"/>
                <a:cs typeface="Arial"/>
              </a:rPr>
              <a:t>Ceci </a:t>
            </a:r>
            <a:r>
              <a:rPr sz="2000" spc="-64" dirty="0">
                <a:latin typeface="Arial"/>
                <a:cs typeface="Arial"/>
              </a:rPr>
              <a:t>est </a:t>
            </a:r>
            <a:r>
              <a:rPr sz="2000" spc="-7" dirty="0">
                <a:latin typeface="Arial"/>
                <a:cs typeface="Arial"/>
              </a:rPr>
              <a:t>utile </a:t>
            </a:r>
            <a:r>
              <a:rPr sz="2000" spc="-45" dirty="0">
                <a:latin typeface="Arial"/>
                <a:cs typeface="Arial"/>
              </a:rPr>
              <a:t>par  </a:t>
            </a:r>
            <a:r>
              <a:rPr sz="2000" spc="-75" dirty="0">
                <a:latin typeface="Arial"/>
                <a:cs typeface="Arial"/>
              </a:rPr>
              <a:t>exemple </a:t>
            </a:r>
            <a:r>
              <a:rPr sz="2000" spc="-26" dirty="0">
                <a:latin typeface="Arial"/>
                <a:cs typeface="Arial"/>
              </a:rPr>
              <a:t>pour </a:t>
            </a:r>
            <a:r>
              <a:rPr sz="2000" spc="-49" dirty="0">
                <a:latin typeface="Arial"/>
                <a:cs typeface="Arial"/>
              </a:rPr>
              <a:t>représenter </a:t>
            </a:r>
            <a:r>
              <a:rPr sz="2000" spc="-101" dirty="0">
                <a:latin typeface="Arial"/>
                <a:cs typeface="Arial"/>
              </a:rPr>
              <a:t>des</a:t>
            </a:r>
            <a:r>
              <a:rPr sz="2000" spc="-168" dirty="0">
                <a:latin typeface="Arial"/>
                <a:cs typeface="Arial"/>
              </a:rPr>
              <a:t> </a:t>
            </a:r>
            <a:r>
              <a:rPr sz="2000" spc="-52" dirty="0">
                <a:latin typeface="Arial"/>
                <a:cs typeface="Arial"/>
              </a:rPr>
              <a:t>matrices.</a:t>
            </a:r>
            <a:endParaRPr sz="2000" dirty="0">
              <a:latin typeface="Arial"/>
              <a:cs typeface="Arial"/>
            </a:endParaRPr>
          </a:p>
          <a:p>
            <a:pPr algn="just">
              <a:buClr>
                <a:srgbClr val="FF0000"/>
              </a:buClr>
              <a:buFont typeface="Wingdings"/>
              <a:buChar char=""/>
            </a:pPr>
            <a:endParaRPr sz="2000" dirty="0">
              <a:latin typeface="Arial"/>
              <a:cs typeface="Arial"/>
            </a:endParaRPr>
          </a:p>
          <a:p>
            <a:pPr marL="266060" indent="-257033" algn="just">
              <a:buClr>
                <a:srgbClr val="FF0000"/>
              </a:buClr>
              <a:buFont typeface="Wingdings"/>
              <a:buChar char=""/>
              <a:tabLst>
                <a:tab pos="266060" algn="l"/>
                <a:tab pos="266535" algn="l"/>
              </a:tabLst>
            </a:pPr>
            <a:r>
              <a:rPr sz="2000" spc="-157" dirty="0">
                <a:latin typeface="Arial"/>
                <a:cs typeface="Arial"/>
              </a:rPr>
              <a:t>En </a:t>
            </a:r>
            <a:r>
              <a:rPr sz="2000" spc="-75" dirty="0">
                <a:latin typeface="Arial"/>
                <a:cs typeface="Arial"/>
              </a:rPr>
              <a:t>pseudo </a:t>
            </a:r>
            <a:r>
              <a:rPr sz="2000" spc="-67" dirty="0">
                <a:latin typeface="Arial"/>
                <a:cs typeface="Arial"/>
              </a:rPr>
              <a:t>code, </a:t>
            </a:r>
            <a:r>
              <a:rPr sz="2000" spc="-45" dirty="0">
                <a:latin typeface="Arial"/>
                <a:cs typeface="Arial"/>
              </a:rPr>
              <a:t>un </a:t>
            </a:r>
            <a:r>
              <a:rPr sz="2000" spc="-49" dirty="0">
                <a:latin typeface="Arial"/>
                <a:cs typeface="Arial"/>
              </a:rPr>
              <a:t>tableau </a:t>
            </a:r>
            <a:r>
              <a:rPr sz="2000" spc="-116" dirty="0">
                <a:latin typeface="Arial"/>
                <a:cs typeface="Arial"/>
              </a:rPr>
              <a:t>à </a:t>
            </a:r>
            <a:r>
              <a:rPr sz="2000" spc="-71" dirty="0">
                <a:latin typeface="Arial"/>
                <a:cs typeface="Arial"/>
              </a:rPr>
              <a:t>deux </a:t>
            </a:r>
            <a:r>
              <a:rPr sz="2000" spc="-64" dirty="0">
                <a:latin typeface="Arial"/>
                <a:cs typeface="Arial"/>
              </a:rPr>
              <a:t>dimensions </a:t>
            </a:r>
            <a:r>
              <a:rPr sz="2000" spc="-127" dirty="0">
                <a:latin typeface="Arial"/>
                <a:cs typeface="Arial"/>
              </a:rPr>
              <a:t>se </a:t>
            </a:r>
            <a:r>
              <a:rPr sz="2000" b="1" spc="-101" dirty="0">
                <a:latin typeface="Arial"/>
                <a:cs typeface="Arial"/>
              </a:rPr>
              <a:t>déclare </a:t>
            </a:r>
            <a:r>
              <a:rPr sz="2000" spc="-60" dirty="0" err="1">
                <a:latin typeface="Arial"/>
                <a:cs typeface="Arial"/>
              </a:rPr>
              <a:t>ainsi</a:t>
            </a:r>
            <a:r>
              <a:rPr sz="2000" spc="-64" dirty="0">
                <a:latin typeface="Arial"/>
                <a:cs typeface="Arial"/>
              </a:rPr>
              <a:t> </a:t>
            </a:r>
            <a:r>
              <a:rPr sz="2000" spc="-15" dirty="0">
                <a:latin typeface="Arial"/>
                <a:cs typeface="Arial"/>
              </a:rPr>
              <a:t>:</a:t>
            </a:r>
            <a:endParaRPr lang="fr-FR" sz="2000" spc="-15" dirty="0">
              <a:latin typeface="Arial"/>
              <a:cs typeface="Arial"/>
            </a:endParaRPr>
          </a:p>
          <a:p>
            <a:pPr marL="266060" indent="-257033" algn="just">
              <a:buClr>
                <a:srgbClr val="FF0000"/>
              </a:buClr>
              <a:buFont typeface="Wingdings"/>
              <a:buChar char=""/>
              <a:tabLst>
                <a:tab pos="266060" algn="l"/>
                <a:tab pos="266535" algn="l"/>
              </a:tabLst>
            </a:pPr>
            <a:endParaRPr sz="2000" dirty="0">
              <a:latin typeface="Arial"/>
              <a:cs typeface="Arial"/>
            </a:endParaRPr>
          </a:p>
          <a:p>
            <a:pPr marL="266060" algn="just"/>
            <a:r>
              <a:rPr lang="en-US" sz="2000" spc="-52" dirty="0" err="1">
                <a:solidFill>
                  <a:srgbClr val="1F487C"/>
                </a:solidFill>
                <a:latin typeface="Arial"/>
                <a:cs typeface="Arial"/>
              </a:rPr>
              <a:t>V</a:t>
            </a:r>
            <a:r>
              <a:rPr sz="2000" spc="-52" dirty="0" err="1">
                <a:solidFill>
                  <a:srgbClr val="1F487C"/>
                </a:solidFill>
                <a:latin typeface="Arial"/>
                <a:cs typeface="Arial"/>
              </a:rPr>
              <a:t>ar</a:t>
            </a:r>
            <a:r>
              <a:rPr lang="fr-FR" sz="2000" spc="-52" dirty="0">
                <a:solidFill>
                  <a:srgbClr val="1F487C"/>
                </a:solidFill>
                <a:latin typeface="Arial"/>
                <a:cs typeface="Arial"/>
              </a:rPr>
              <a:t>  </a:t>
            </a:r>
            <a:r>
              <a:rPr sz="2000" spc="-52" dirty="0">
                <a:solidFill>
                  <a:srgbClr val="1F487C"/>
                </a:solidFill>
                <a:latin typeface="Arial"/>
                <a:cs typeface="Arial"/>
              </a:rPr>
              <a:t> </a:t>
            </a:r>
            <a:r>
              <a:rPr lang="en-US" sz="2000" spc="-56" dirty="0" err="1">
                <a:solidFill>
                  <a:srgbClr val="1F487C"/>
                </a:solidFill>
                <a:latin typeface="Arial"/>
                <a:cs typeface="Arial"/>
              </a:rPr>
              <a:t>identificateur</a:t>
            </a:r>
            <a:r>
              <a:rPr lang="en-US" sz="2000" spc="-56" dirty="0">
                <a:solidFill>
                  <a:srgbClr val="1F487C"/>
                </a:solidFill>
                <a:latin typeface="Arial"/>
                <a:cs typeface="Arial"/>
              </a:rPr>
              <a:t> : </a:t>
            </a:r>
            <a:r>
              <a:rPr sz="2000" b="1" spc="-79" dirty="0">
                <a:solidFill>
                  <a:srgbClr val="1F487C"/>
                </a:solidFill>
                <a:latin typeface="Arial"/>
                <a:cs typeface="Arial"/>
              </a:rPr>
              <a:t>tableau </a:t>
            </a:r>
            <a:r>
              <a:rPr sz="2000" b="1" spc="-56" dirty="0">
                <a:solidFill>
                  <a:srgbClr val="1F487C"/>
                </a:solidFill>
                <a:latin typeface="Arial"/>
                <a:cs typeface="Arial"/>
              </a:rPr>
              <a:t>[dimension1] </a:t>
            </a:r>
            <a:r>
              <a:rPr sz="2000" b="1" spc="-90" dirty="0">
                <a:solidFill>
                  <a:srgbClr val="1F487C"/>
                </a:solidFill>
                <a:latin typeface="Arial"/>
                <a:cs typeface="Arial"/>
              </a:rPr>
              <a:t>[dimension2] </a:t>
            </a:r>
            <a:r>
              <a:rPr sz="2000" b="1" spc="-85" dirty="0">
                <a:solidFill>
                  <a:srgbClr val="1F487C"/>
                </a:solidFill>
                <a:latin typeface="Arial"/>
                <a:cs typeface="Arial"/>
              </a:rPr>
              <a:t>:</a:t>
            </a:r>
            <a:r>
              <a:rPr lang="fr-FR" sz="2000" b="1" spc="-85" dirty="0">
                <a:solidFill>
                  <a:srgbClr val="1F487C"/>
                </a:solidFill>
                <a:latin typeface="Arial"/>
                <a:cs typeface="Arial"/>
              </a:rPr>
              <a:t>de </a:t>
            </a:r>
            <a:r>
              <a:rPr sz="2000" b="1" spc="-71" dirty="0">
                <a:solidFill>
                  <a:srgbClr val="1F487C"/>
                </a:solidFill>
                <a:latin typeface="Arial"/>
                <a:cs typeface="Arial"/>
              </a:rPr>
              <a:t>type</a:t>
            </a:r>
            <a:endParaRPr sz="2000" dirty="0">
              <a:latin typeface="Arial"/>
              <a:cs typeface="Arial"/>
            </a:endParaRPr>
          </a:p>
          <a:p>
            <a:pPr algn="just"/>
            <a:endParaRPr sz="2000" dirty="0">
              <a:latin typeface="Arial"/>
              <a:cs typeface="Arial"/>
            </a:endParaRPr>
          </a:p>
          <a:p>
            <a:pPr marL="565852" marR="335425" indent="-214748" algn="just">
              <a:tabLst>
                <a:tab pos="565852" algn="l"/>
              </a:tabLst>
            </a:pPr>
            <a:r>
              <a:rPr sz="2000" dirty="0">
                <a:latin typeface="Arial"/>
                <a:cs typeface="Arial"/>
              </a:rPr>
              <a:t>–	</a:t>
            </a:r>
            <a:r>
              <a:rPr sz="2000" u="heavy" spc="-90" dirty="0">
                <a:uFill>
                  <a:solidFill>
                    <a:srgbClr val="000000"/>
                  </a:solidFill>
                </a:uFill>
                <a:latin typeface="Arial"/>
                <a:cs typeface="Arial"/>
              </a:rPr>
              <a:t>Exemple </a:t>
            </a:r>
            <a:r>
              <a:rPr sz="2000" u="heavy" spc="-15" dirty="0">
                <a:uFill>
                  <a:solidFill>
                    <a:srgbClr val="000000"/>
                  </a:solidFill>
                </a:uFill>
                <a:latin typeface="Arial"/>
                <a:cs typeface="Arial"/>
              </a:rPr>
              <a:t>:</a:t>
            </a:r>
            <a:r>
              <a:rPr sz="2000" spc="-15" dirty="0">
                <a:latin typeface="Arial"/>
                <a:cs typeface="Arial"/>
              </a:rPr>
              <a:t> </a:t>
            </a:r>
            <a:r>
              <a:rPr sz="2000" spc="-56" dirty="0">
                <a:latin typeface="Arial"/>
                <a:cs typeface="Arial"/>
              </a:rPr>
              <a:t>une </a:t>
            </a:r>
            <a:r>
              <a:rPr sz="2000" spc="-37" dirty="0">
                <a:latin typeface="Arial"/>
                <a:cs typeface="Arial"/>
              </a:rPr>
              <a:t>matrice </a:t>
            </a:r>
            <a:r>
              <a:rPr sz="2000" spc="-120" dirty="0">
                <a:latin typeface="Arial"/>
                <a:cs typeface="Arial"/>
              </a:rPr>
              <a:t>A </a:t>
            </a:r>
            <a:r>
              <a:rPr sz="2000" spc="-64" dirty="0">
                <a:latin typeface="Arial"/>
                <a:cs typeface="Arial"/>
              </a:rPr>
              <a:t>de </a:t>
            </a:r>
            <a:r>
              <a:rPr sz="2000" spc="-67" dirty="0">
                <a:latin typeface="Arial"/>
                <a:cs typeface="Arial"/>
              </a:rPr>
              <a:t>3 </a:t>
            </a:r>
            <a:r>
              <a:rPr sz="2000" spc="-64" dirty="0">
                <a:latin typeface="Arial"/>
                <a:cs typeface="Arial"/>
              </a:rPr>
              <a:t>lignes </a:t>
            </a:r>
            <a:r>
              <a:rPr sz="2000" spc="-7" dirty="0">
                <a:latin typeface="Arial"/>
                <a:cs typeface="Arial"/>
              </a:rPr>
              <a:t>et </a:t>
            </a:r>
            <a:r>
              <a:rPr sz="2000" spc="-67" dirty="0">
                <a:latin typeface="Arial"/>
                <a:cs typeface="Arial"/>
              </a:rPr>
              <a:t>4 colonnes </a:t>
            </a:r>
            <a:r>
              <a:rPr sz="2000" spc="-15" dirty="0">
                <a:latin typeface="Arial"/>
                <a:cs typeface="Arial"/>
              </a:rPr>
              <a:t>dont </a:t>
            </a:r>
            <a:r>
              <a:rPr sz="2000" spc="-75" dirty="0">
                <a:latin typeface="Arial"/>
                <a:cs typeface="Arial"/>
              </a:rPr>
              <a:t>les </a:t>
            </a:r>
            <a:r>
              <a:rPr sz="2000" spc="-49" dirty="0">
                <a:latin typeface="Arial"/>
                <a:cs typeface="Arial"/>
              </a:rPr>
              <a:t>éléments </a:t>
            </a:r>
            <a:r>
              <a:rPr sz="2000" spc="-41" dirty="0">
                <a:latin typeface="Arial"/>
                <a:cs typeface="Arial"/>
              </a:rPr>
              <a:t>sont  </a:t>
            </a:r>
            <a:r>
              <a:rPr sz="2000" spc="-60" dirty="0">
                <a:latin typeface="Arial"/>
                <a:cs typeface="Arial"/>
              </a:rPr>
              <a:t>réels</a:t>
            </a:r>
            <a:endParaRPr sz="2000" dirty="0">
              <a:latin typeface="Arial"/>
              <a:cs typeface="Arial"/>
            </a:endParaRPr>
          </a:p>
          <a:p>
            <a:pPr marL="1377810" algn="just"/>
            <a:r>
              <a:rPr sz="2000" spc="-52" dirty="0" err="1">
                <a:solidFill>
                  <a:srgbClr val="1F487C"/>
                </a:solidFill>
                <a:latin typeface="Arial"/>
                <a:cs typeface="Arial"/>
              </a:rPr>
              <a:t>va</a:t>
            </a:r>
            <a:r>
              <a:rPr lang="fr-FR" sz="2000" spc="-52" dirty="0">
                <a:solidFill>
                  <a:srgbClr val="1F487C"/>
                </a:solidFill>
                <a:latin typeface="Arial"/>
                <a:cs typeface="Arial"/>
              </a:rPr>
              <a:t>r</a:t>
            </a:r>
            <a:r>
              <a:rPr sz="2000" spc="-52" dirty="0">
                <a:solidFill>
                  <a:srgbClr val="1F487C"/>
                </a:solidFill>
                <a:latin typeface="Arial"/>
                <a:cs typeface="Arial"/>
              </a:rPr>
              <a:t> </a:t>
            </a:r>
            <a:r>
              <a:rPr lang="fr-FR" sz="2000" spc="-52" dirty="0">
                <a:solidFill>
                  <a:srgbClr val="1F487C"/>
                </a:solidFill>
                <a:latin typeface="Arial"/>
                <a:cs typeface="Arial"/>
              </a:rPr>
              <a:t>A : </a:t>
            </a:r>
            <a:r>
              <a:rPr sz="2000" b="1" spc="-79" dirty="0">
                <a:solidFill>
                  <a:srgbClr val="1F487C"/>
                </a:solidFill>
                <a:latin typeface="Arial"/>
                <a:cs typeface="Arial"/>
              </a:rPr>
              <a:t>tableau </a:t>
            </a:r>
            <a:r>
              <a:rPr sz="2000" b="1" spc="-49" dirty="0">
                <a:solidFill>
                  <a:srgbClr val="1F487C"/>
                </a:solidFill>
                <a:latin typeface="Arial"/>
                <a:cs typeface="Arial"/>
              </a:rPr>
              <a:t>[</a:t>
            </a:r>
            <a:r>
              <a:rPr lang="fr-FR" sz="2000" b="1" spc="-49" dirty="0">
                <a:solidFill>
                  <a:srgbClr val="1F487C"/>
                </a:solidFill>
                <a:latin typeface="Arial"/>
                <a:cs typeface="Arial"/>
              </a:rPr>
              <a:t>1..</a:t>
            </a:r>
            <a:r>
              <a:rPr sz="2000" b="1" spc="-49" dirty="0">
                <a:solidFill>
                  <a:srgbClr val="1F487C"/>
                </a:solidFill>
                <a:latin typeface="Arial"/>
                <a:cs typeface="Arial"/>
              </a:rPr>
              <a:t>3][</a:t>
            </a:r>
            <a:r>
              <a:rPr lang="fr-FR" sz="2000" b="1" spc="-49" dirty="0">
                <a:solidFill>
                  <a:srgbClr val="1F487C"/>
                </a:solidFill>
                <a:latin typeface="Arial"/>
                <a:cs typeface="Arial"/>
              </a:rPr>
              <a:t>1..</a:t>
            </a:r>
            <a:r>
              <a:rPr sz="2000" b="1" spc="-49" dirty="0">
                <a:solidFill>
                  <a:srgbClr val="1F487C"/>
                </a:solidFill>
                <a:latin typeface="Arial"/>
                <a:cs typeface="Arial"/>
              </a:rPr>
              <a:t>4] </a:t>
            </a:r>
            <a:r>
              <a:rPr lang="fr-FR" sz="2000" b="1" spc="-85" dirty="0">
                <a:solidFill>
                  <a:srgbClr val="1F487C"/>
                </a:solidFill>
                <a:latin typeface="Arial"/>
                <a:cs typeface="Arial"/>
              </a:rPr>
              <a:t> de</a:t>
            </a:r>
            <a:r>
              <a:rPr sz="2000" b="1" spc="-171" dirty="0">
                <a:solidFill>
                  <a:srgbClr val="1F487C"/>
                </a:solidFill>
                <a:latin typeface="Arial"/>
                <a:cs typeface="Arial"/>
              </a:rPr>
              <a:t> </a:t>
            </a:r>
            <a:r>
              <a:rPr sz="2000" b="1" spc="-75" dirty="0">
                <a:solidFill>
                  <a:srgbClr val="1F487C"/>
                </a:solidFill>
                <a:latin typeface="Arial"/>
                <a:cs typeface="Arial"/>
              </a:rPr>
              <a:t>réel</a:t>
            </a:r>
            <a:endParaRPr sz="2000" dirty="0">
              <a:latin typeface="Arial"/>
              <a:cs typeface="Arial"/>
            </a:endParaRPr>
          </a:p>
          <a:p>
            <a:pPr algn="just"/>
            <a:endParaRPr sz="2000" dirty="0">
              <a:latin typeface="Arial"/>
              <a:cs typeface="Arial"/>
            </a:endParaRPr>
          </a:p>
          <a:p>
            <a:pPr marL="266060" marR="736891" indent="-257033" algn="just">
              <a:buClr>
                <a:srgbClr val="FF0000"/>
              </a:buClr>
              <a:buFont typeface="Wingdings"/>
              <a:buChar char=""/>
              <a:tabLst>
                <a:tab pos="266060" algn="l"/>
                <a:tab pos="266535" algn="l"/>
              </a:tabLst>
            </a:pPr>
            <a:r>
              <a:rPr sz="2000" b="1" spc="-45" dirty="0">
                <a:latin typeface="Arial"/>
                <a:cs typeface="Arial"/>
              </a:rPr>
              <a:t>A[i][j] </a:t>
            </a:r>
            <a:r>
              <a:rPr sz="2000" spc="-30" dirty="0">
                <a:latin typeface="Arial"/>
                <a:cs typeface="Arial"/>
              </a:rPr>
              <a:t>permet </a:t>
            </a:r>
            <a:r>
              <a:rPr sz="2000" spc="-60" dirty="0">
                <a:latin typeface="Arial"/>
                <a:cs typeface="Arial"/>
              </a:rPr>
              <a:t>d'accéder </a:t>
            </a:r>
            <a:r>
              <a:rPr sz="2000" spc="-116" dirty="0">
                <a:latin typeface="Arial"/>
                <a:cs typeface="Arial"/>
              </a:rPr>
              <a:t>à </a:t>
            </a:r>
            <a:r>
              <a:rPr sz="2000" spc="-37" dirty="0">
                <a:latin typeface="Arial"/>
                <a:cs typeface="Arial"/>
              </a:rPr>
              <a:t>l’élément </a:t>
            </a:r>
            <a:r>
              <a:rPr sz="2000" spc="-67" dirty="0">
                <a:latin typeface="Arial"/>
                <a:cs typeface="Arial"/>
              </a:rPr>
              <a:t>de </a:t>
            </a:r>
            <a:r>
              <a:rPr sz="2000" spc="-52" dirty="0">
                <a:latin typeface="Arial"/>
                <a:cs typeface="Arial"/>
              </a:rPr>
              <a:t>la </a:t>
            </a:r>
            <a:r>
              <a:rPr sz="2000" spc="-41" dirty="0">
                <a:latin typeface="Arial"/>
                <a:cs typeface="Arial"/>
              </a:rPr>
              <a:t>matrice </a:t>
            </a:r>
            <a:r>
              <a:rPr sz="2000" spc="-26" dirty="0">
                <a:latin typeface="Arial"/>
                <a:cs typeface="Arial"/>
              </a:rPr>
              <a:t>qui </a:t>
            </a:r>
            <a:r>
              <a:rPr sz="2000" spc="-127" dirty="0">
                <a:latin typeface="Arial"/>
                <a:cs typeface="Arial"/>
              </a:rPr>
              <a:t>se </a:t>
            </a:r>
            <a:r>
              <a:rPr sz="2000" spc="-34" dirty="0">
                <a:latin typeface="Arial"/>
                <a:cs typeface="Arial"/>
              </a:rPr>
              <a:t>trouve</a:t>
            </a:r>
            <a:r>
              <a:rPr sz="2000" spc="-232" dirty="0">
                <a:latin typeface="Arial"/>
                <a:cs typeface="Arial"/>
              </a:rPr>
              <a:t> </a:t>
            </a:r>
            <a:r>
              <a:rPr sz="2000" spc="-116" dirty="0">
                <a:latin typeface="Arial"/>
                <a:cs typeface="Arial"/>
              </a:rPr>
              <a:t>à  </a:t>
            </a:r>
            <a:r>
              <a:rPr sz="2000" spc="-30" dirty="0">
                <a:latin typeface="Arial"/>
                <a:cs typeface="Arial"/>
              </a:rPr>
              <a:t>l’intersection</a:t>
            </a:r>
            <a:r>
              <a:rPr sz="2000" spc="-67" dirty="0">
                <a:latin typeface="Arial"/>
                <a:cs typeface="Arial"/>
              </a:rPr>
              <a:t> de</a:t>
            </a:r>
            <a:r>
              <a:rPr sz="2000" spc="-85" dirty="0">
                <a:latin typeface="Arial"/>
                <a:cs typeface="Arial"/>
              </a:rPr>
              <a:t> </a:t>
            </a:r>
            <a:r>
              <a:rPr sz="2000" spc="-52" dirty="0">
                <a:latin typeface="Arial"/>
                <a:cs typeface="Arial"/>
              </a:rPr>
              <a:t>la</a:t>
            </a:r>
            <a:r>
              <a:rPr sz="2000" spc="-79" dirty="0">
                <a:latin typeface="Arial"/>
                <a:cs typeface="Arial"/>
              </a:rPr>
              <a:t> </a:t>
            </a:r>
            <a:r>
              <a:rPr sz="2000" spc="-49" dirty="0">
                <a:latin typeface="Arial"/>
                <a:cs typeface="Arial"/>
              </a:rPr>
              <a:t>ligne</a:t>
            </a:r>
            <a:r>
              <a:rPr sz="2000" spc="-85" dirty="0">
                <a:latin typeface="Arial"/>
                <a:cs typeface="Arial"/>
              </a:rPr>
              <a:t> </a:t>
            </a:r>
            <a:r>
              <a:rPr sz="2000" b="1" spc="-49" dirty="0">
                <a:latin typeface="Arial"/>
                <a:cs typeface="Arial"/>
              </a:rPr>
              <a:t>i</a:t>
            </a:r>
            <a:r>
              <a:rPr sz="2000" b="1" spc="-85" dirty="0">
                <a:latin typeface="Arial"/>
                <a:cs typeface="Arial"/>
              </a:rPr>
              <a:t> </a:t>
            </a:r>
            <a:r>
              <a:rPr sz="2000" spc="-7" dirty="0">
                <a:latin typeface="Arial"/>
                <a:cs typeface="Arial"/>
              </a:rPr>
              <a:t>et</a:t>
            </a:r>
            <a:r>
              <a:rPr sz="2000" spc="-79" dirty="0">
                <a:latin typeface="Arial"/>
                <a:cs typeface="Arial"/>
              </a:rPr>
              <a:t> </a:t>
            </a:r>
            <a:r>
              <a:rPr sz="2000" spc="-64" dirty="0">
                <a:latin typeface="Arial"/>
                <a:cs typeface="Arial"/>
              </a:rPr>
              <a:t>de</a:t>
            </a:r>
            <a:r>
              <a:rPr sz="2000" spc="-79" dirty="0">
                <a:latin typeface="Arial"/>
                <a:cs typeface="Arial"/>
              </a:rPr>
              <a:t> </a:t>
            </a:r>
            <a:r>
              <a:rPr sz="2000" spc="-52" dirty="0">
                <a:latin typeface="Arial"/>
                <a:cs typeface="Arial"/>
              </a:rPr>
              <a:t>la</a:t>
            </a:r>
            <a:r>
              <a:rPr sz="2000" spc="-79" dirty="0">
                <a:latin typeface="Arial"/>
                <a:cs typeface="Arial"/>
              </a:rPr>
              <a:t> </a:t>
            </a:r>
            <a:r>
              <a:rPr sz="2000" spc="-56" dirty="0">
                <a:latin typeface="Arial"/>
                <a:cs typeface="Arial"/>
              </a:rPr>
              <a:t>colonne</a:t>
            </a:r>
            <a:r>
              <a:rPr sz="2000" spc="-105" dirty="0">
                <a:latin typeface="Arial"/>
                <a:cs typeface="Arial"/>
              </a:rPr>
              <a:t> </a:t>
            </a:r>
            <a:r>
              <a:rPr sz="2000" b="1" spc="-34" dirty="0">
                <a:latin typeface="Arial"/>
                <a:cs typeface="Arial"/>
              </a:rPr>
              <a:t>j</a:t>
            </a:r>
            <a:endParaRPr sz="2000" dirty="0">
              <a:latin typeface="Arial"/>
              <a:cs typeface="Arial"/>
            </a:endParaRPr>
          </a:p>
        </p:txBody>
      </p:sp>
      <p:sp>
        <p:nvSpPr>
          <p:cNvPr id="21" name="object 21"/>
          <p:cNvSpPr txBox="1">
            <a:spLocks noGrp="1"/>
          </p:cNvSpPr>
          <p:nvPr>
            <p:ph type="title"/>
          </p:nvPr>
        </p:nvSpPr>
        <p:spPr>
          <a:xfrm>
            <a:off x="-180528" y="139556"/>
            <a:ext cx="9143999" cy="625148"/>
          </a:xfrm>
          <a:prstGeom prst="rect">
            <a:avLst/>
          </a:prstGeom>
          <a:noFill/>
        </p:spPr>
        <p:txBody>
          <a:bodyPr vert="horz" wrap="square" lIns="0" tIns="9502" rIns="0" bIns="0" rtlCol="0">
            <a:spAutoFit/>
          </a:bodyPr>
          <a:lstStyle/>
          <a:p>
            <a:pPr marL="9502">
              <a:spcBef>
                <a:spcPts val="75"/>
              </a:spcBef>
            </a:pPr>
            <a:r>
              <a:rPr spc="-26" dirty="0">
                <a:solidFill>
                  <a:schemeClr val="tx1"/>
                </a:solidFill>
              </a:rPr>
              <a:t>Tableaux </a:t>
            </a:r>
            <a:r>
              <a:rPr dirty="0">
                <a:solidFill>
                  <a:schemeClr val="tx1"/>
                </a:solidFill>
              </a:rPr>
              <a:t>à </a:t>
            </a:r>
            <a:r>
              <a:rPr spc="-4" dirty="0">
                <a:solidFill>
                  <a:schemeClr val="tx1"/>
                </a:solidFill>
              </a:rPr>
              <a:t>deux</a:t>
            </a:r>
            <a:r>
              <a:rPr spc="-52" dirty="0">
                <a:solidFill>
                  <a:schemeClr val="tx1"/>
                </a:solidFill>
              </a:rPr>
              <a:t> </a:t>
            </a:r>
            <a:r>
              <a:rPr spc="-4" dirty="0">
                <a:solidFill>
                  <a:schemeClr val="tx1"/>
                </a:solidFill>
              </a:rPr>
              <a:t>dimensions</a:t>
            </a:r>
          </a:p>
        </p:txBody>
      </p:sp>
      <p:sp>
        <p:nvSpPr>
          <p:cNvPr id="3" name="Slide Number Placeholder 2">
            <a:extLst>
              <a:ext uri="{FF2B5EF4-FFF2-40B4-BE49-F238E27FC236}">
                <a16:creationId xmlns:a16="http://schemas.microsoft.com/office/drawing/2014/main" id="{DDC534D5-ABE6-4F2E-8AC6-5370930700A0}"/>
              </a:ext>
            </a:extLst>
          </p:cNvPr>
          <p:cNvSpPr>
            <a:spLocks noGrp="1"/>
          </p:cNvSpPr>
          <p:nvPr>
            <p:ph type="sldNum" sz="quarter" idx="12"/>
          </p:nvPr>
        </p:nvSpPr>
        <p:spPr/>
        <p:txBody>
          <a:bodyPr/>
          <a:lstStyle/>
          <a:p>
            <a:fld id="{5744759D-0EFF-4FB2-9CCE-04E00944F0FE}" type="slidenum">
              <a:rPr lang="en-US" smtClean="0"/>
              <a:pPr/>
              <a:t>135</a:t>
            </a:fld>
            <a:endParaRPr lang="en-US"/>
          </a:p>
        </p:txBody>
      </p:sp>
    </p:spTree>
    <p:extLst>
      <p:ext uri="{BB962C8B-B14F-4D97-AF65-F5344CB8AC3E}">
        <p14:creationId xmlns:p14="http://schemas.microsoft.com/office/powerpoint/2010/main" val="41717506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6533" y="980728"/>
            <a:ext cx="7359883" cy="5257280"/>
          </a:xfrm>
          <a:prstGeom prst="rect">
            <a:avLst/>
          </a:prstGeom>
        </p:spPr>
        <p:txBody>
          <a:bodyPr vert="horz" wrap="square" lIns="0" tIns="9977" rIns="0" bIns="0" rtlCol="0">
            <a:spAutoFit/>
          </a:bodyPr>
          <a:lstStyle/>
          <a:p>
            <a:pPr marL="266060" indent="-257033">
              <a:spcBef>
                <a:spcPts val="79"/>
              </a:spcBef>
              <a:buClr>
                <a:srgbClr val="FF0000"/>
              </a:buClr>
              <a:buFont typeface="Wingdings"/>
              <a:buChar char=""/>
              <a:tabLst>
                <a:tab pos="266060" algn="l"/>
                <a:tab pos="266535" algn="l"/>
              </a:tabLst>
            </a:pPr>
            <a:r>
              <a:rPr sz="2400" spc="-37" dirty="0">
                <a:latin typeface="Gill Sans MT" panose="020B0502020104020203" pitchFamily="34" charset="0"/>
                <a:cs typeface="Arial"/>
              </a:rPr>
              <a:t>Algorithme </a:t>
            </a:r>
            <a:r>
              <a:rPr sz="2400" spc="-26" dirty="0">
                <a:latin typeface="Gill Sans MT" panose="020B0502020104020203" pitchFamily="34" charset="0"/>
                <a:cs typeface="Arial"/>
              </a:rPr>
              <a:t>qui </a:t>
            </a:r>
            <a:r>
              <a:rPr sz="2400" spc="-34" dirty="0">
                <a:latin typeface="Gill Sans MT" panose="020B0502020104020203" pitchFamily="34" charset="0"/>
                <a:cs typeface="Arial"/>
              </a:rPr>
              <a:t>permet </a:t>
            </a:r>
            <a:r>
              <a:rPr sz="2400" spc="-64" dirty="0">
                <a:latin typeface="Gill Sans MT" panose="020B0502020104020203" pitchFamily="34" charset="0"/>
                <a:cs typeface="Arial"/>
              </a:rPr>
              <a:t>de </a:t>
            </a:r>
            <a:r>
              <a:rPr sz="2400" spc="-71" dirty="0">
                <a:latin typeface="Gill Sans MT" panose="020B0502020104020203" pitchFamily="34" charset="0"/>
                <a:cs typeface="Arial"/>
              </a:rPr>
              <a:t>saisir </a:t>
            </a:r>
            <a:r>
              <a:rPr sz="2400" spc="-82" dirty="0">
                <a:latin typeface="Gill Sans MT" panose="020B0502020104020203" pitchFamily="34" charset="0"/>
                <a:cs typeface="Arial"/>
              </a:rPr>
              <a:t>les </a:t>
            </a:r>
            <a:r>
              <a:rPr sz="2400" spc="-56" dirty="0">
                <a:latin typeface="Gill Sans MT" panose="020B0502020104020203" pitchFamily="34" charset="0"/>
                <a:cs typeface="Arial"/>
              </a:rPr>
              <a:t>éléments </a:t>
            </a:r>
            <a:r>
              <a:rPr sz="2400" spc="-37" dirty="0">
                <a:latin typeface="Gill Sans MT" panose="020B0502020104020203" pitchFamily="34" charset="0"/>
                <a:cs typeface="Arial"/>
              </a:rPr>
              <a:t>d'une </a:t>
            </a:r>
            <a:r>
              <a:rPr sz="2400" spc="-41" dirty="0">
                <a:latin typeface="Gill Sans MT" panose="020B0502020104020203" pitchFamily="34" charset="0"/>
                <a:cs typeface="Arial"/>
              </a:rPr>
              <a:t>matrice </a:t>
            </a:r>
            <a:r>
              <a:rPr sz="2400" spc="-67" dirty="0">
                <a:latin typeface="Gill Sans MT" panose="020B0502020104020203" pitchFamily="34" charset="0"/>
                <a:cs typeface="Arial"/>
              </a:rPr>
              <a:t>de </a:t>
            </a:r>
            <a:r>
              <a:rPr sz="2400" spc="-37" dirty="0" err="1">
                <a:latin typeface="Gill Sans MT" panose="020B0502020104020203" pitchFamily="34" charset="0"/>
                <a:cs typeface="Arial"/>
              </a:rPr>
              <a:t>vingt</a:t>
            </a:r>
            <a:r>
              <a:rPr sz="2400" spc="-281" dirty="0">
                <a:latin typeface="Gill Sans MT" panose="020B0502020104020203" pitchFamily="34" charset="0"/>
                <a:cs typeface="Arial"/>
              </a:rPr>
              <a:t> </a:t>
            </a:r>
            <a:r>
              <a:rPr sz="2400" spc="-67" dirty="0" err="1">
                <a:latin typeface="Gill Sans MT" panose="020B0502020104020203" pitchFamily="34" charset="0"/>
                <a:cs typeface="Arial"/>
              </a:rPr>
              <a:t>lignes</a:t>
            </a:r>
            <a:r>
              <a:rPr lang="fr-FR" sz="2400" spc="-67" dirty="0">
                <a:latin typeface="Gill Sans MT" panose="020B0502020104020203" pitchFamily="34" charset="0"/>
                <a:cs typeface="Arial"/>
              </a:rPr>
              <a:t> </a:t>
            </a:r>
            <a:r>
              <a:rPr sz="2400" spc="-7" dirty="0">
                <a:latin typeface="Gill Sans MT" panose="020B0502020104020203" pitchFamily="34" charset="0"/>
                <a:cs typeface="Arial"/>
              </a:rPr>
              <a:t>et </a:t>
            </a:r>
            <a:r>
              <a:rPr sz="2400" spc="-49" dirty="0">
                <a:latin typeface="Gill Sans MT" panose="020B0502020104020203" pitchFamily="34" charset="0"/>
                <a:cs typeface="Arial"/>
              </a:rPr>
              <a:t>cinquante</a:t>
            </a:r>
            <a:r>
              <a:rPr sz="2400" spc="-161" dirty="0">
                <a:latin typeface="Gill Sans MT" panose="020B0502020104020203" pitchFamily="34" charset="0"/>
                <a:cs typeface="Arial"/>
              </a:rPr>
              <a:t> </a:t>
            </a:r>
            <a:r>
              <a:rPr sz="2400" spc="-64" dirty="0">
                <a:latin typeface="Gill Sans MT" panose="020B0502020104020203" pitchFamily="34" charset="0"/>
                <a:cs typeface="Arial"/>
              </a:rPr>
              <a:t>colonnes:</a:t>
            </a:r>
            <a:endParaRPr sz="2400" dirty="0">
              <a:latin typeface="Gill Sans MT" panose="020B0502020104020203" pitchFamily="34" charset="0"/>
              <a:cs typeface="Arial"/>
            </a:endParaRPr>
          </a:p>
          <a:p>
            <a:pPr marL="9502" marR="4138182">
              <a:lnSpc>
                <a:spcPct val="111100"/>
              </a:lnSpc>
              <a:spcBef>
                <a:spcPts val="939"/>
              </a:spcBef>
            </a:pPr>
            <a:r>
              <a:rPr sz="2000" b="1" dirty="0">
                <a:solidFill>
                  <a:srgbClr val="0000C7"/>
                </a:solidFill>
                <a:latin typeface="Gill Sans MT" panose="020B0502020104020203" pitchFamily="34" charset="0"/>
                <a:cs typeface="Times New Roman"/>
              </a:rPr>
              <a:t>Algorithme</a:t>
            </a:r>
            <a:r>
              <a:rPr sz="2000" b="1" spc="-56" dirty="0">
                <a:solidFill>
                  <a:srgbClr val="0000C7"/>
                </a:solidFill>
                <a:latin typeface="Gill Sans MT" panose="020B0502020104020203" pitchFamily="34" charset="0"/>
                <a:cs typeface="Times New Roman"/>
              </a:rPr>
              <a:t> </a:t>
            </a:r>
            <a:r>
              <a:rPr sz="2000" spc="-64" dirty="0">
                <a:latin typeface="Gill Sans MT" panose="020B0502020104020203" pitchFamily="34" charset="0"/>
                <a:cs typeface="Arial"/>
              </a:rPr>
              <a:t>Saisie_Matrice  </a:t>
            </a:r>
            <a:r>
              <a:rPr sz="2000" b="1" spc="-4" dirty="0">
                <a:solidFill>
                  <a:srgbClr val="0000C7"/>
                </a:solidFill>
                <a:latin typeface="Gill Sans MT" panose="020B0502020104020203" pitchFamily="34" charset="0"/>
                <a:cs typeface="Times New Roman"/>
              </a:rPr>
              <a:t>variables </a:t>
            </a:r>
            <a:r>
              <a:rPr sz="2000" spc="-19" dirty="0">
                <a:latin typeface="Gill Sans MT" panose="020B0502020104020203" pitchFamily="34" charset="0"/>
                <a:cs typeface="Arial"/>
              </a:rPr>
              <a:t>i, </a:t>
            </a:r>
            <a:r>
              <a:rPr sz="2000" spc="22" dirty="0">
                <a:latin typeface="Gill Sans MT" panose="020B0502020104020203" pitchFamily="34" charset="0"/>
                <a:cs typeface="Arial"/>
              </a:rPr>
              <a:t>j </a:t>
            </a:r>
            <a:r>
              <a:rPr sz="2000" spc="-15" dirty="0">
                <a:latin typeface="Gill Sans MT" panose="020B0502020104020203" pitchFamily="34" charset="0"/>
                <a:cs typeface="Arial"/>
              </a:rPr>
              <a:t>: </a:t>
            </a:r>
            <a:r>
              <a:rPr sz="2000" b="1" dirty="0" err="1">
                <a:solidFill>
                  <a:srgbClr val="0000C7"/>
                </a:solidFill>
                <a:latin typeface="Gill Sans MT" panose="020B0502020104020203" pitchFamily="34" charset="0"/>
                <a:cs typeface="Times New Roman"/>
              </a:rPr>
              <a:t>entier</a:t>
            </a:r>
            <a:r>
              <a:rPr sz="2000" b="1" dirty="0">
                <a:solidFill>
                  <a:srgbClr val="0000C7"/>
                </a:solidFill>
                <a:latin typeface="Gill Sans MT" panose="020B0502020104020203" pitchFamily="34" charset="0"/>
                <a:cs typeface="Times New Roman"/>
              </a:rPr>
              <a:t>  </a:t>
            </a:r>
            <a:endParaRPr lang="fr-FR" sz="2000" b="1" dirty="0">
              <a:solidFill>
                <a:srgbClr val="0000C7"/>
              </a:solidFill>
              <a:latin typeface="Gill Sans MT" panose="020B0502020104020203" pitchFamily="34" charset="0"/>
              <a:cs typeface="Times New Roman"/>
            </a:endParaRPr>
          </a:p>
          <a:p>
            <a:pPr marL="9502" marR="4138182">
              <a:lnSpc>
                <a:spcPct val="111100"/>
              </a:lnSpc>
              <a:spcBef>
                <a:spcPts val="939"/>
              </a:spcBef>
            </a:pPr>
            <a:r>
              <a:rPr sz="2000" b="1" spc="-19" dirty="0">
                <a:solidFill>
                  <a:srgbClr val="0000C7"/>
                </a:solidFill>
                <a:latin typeface="Gill Sans MT" panose="020B0502020104020203" pitchFamily="34" charset="0"/>
                <a:cs typeface="Times New Roman"/>
              </a:rPr>
              <a:t>Tableau </a:t>
            </a:r>
            <a:r>
              <a:rPr sz="2000" spc="-120" dirty="0">
                <a:latin typeface="Gill Sans MT" panose="020B0502020104020203" pitchFamily="34" charset="0"/>
                <a:cs typeface="Arial"/>
              </a:rPr>
              <a:t>A </a:t>
            </a:r>
            <a:r>
              <a:rPr sz="2000" spc="-19" dirty="0">
                <a:latin typeface="Gill Sans MT" panose="020B0502020104020203" pitchFamily="34" charset="0"/>
                <a:cs typeface="Arial"/>
              </a:rPr>
              <a:t>[20][50] </a:t>
            </a:r>
            <a:r>
              <a:rPr sz="2000" spc="-15" dirty="0">
                <a:latin typeface="Gill Sans MT" panose="020B0502020104020203" pitchFamily="34" charset="0"/>
                <a:cs typeface="Arial"/>
              </a:rPr>
              <a:t>:</a:t>
            </a:r>
            <a:r>
              <a:rPr sz="2000" spc="-67" dirty="0">
                <a:latin typeface="Gill Sans MT" panose="020B0502020104020203" pitchFamily="34" charset="0"/>
                <a:cs typeface="Arial"/>
              </a:rPr>
              <a:t> </a:t>
            </a:r>
            <a:r>
              <a:rPr sz="2000" b="1" spc="-4" dirty="0" err="1">
                <a:solidFill>
                  <a:srgbClr val="0000C7"/>
                </a:solidFill>
                <a:latin typeface="Gill Sans MT" panose="020B0502020104020203" pitchFamily="34" charset="0"/>
                <a:cs typeface="Times New Roman"/>
              </a:rPr>
              <a:t>réel</a:t>
            </a:r>
            <a:endParaRPr lang="fr-FR" sz="2000" spc="-4" dirty="0">
              <a:latin typeface="Gill Sans MT" panose="020B0502020104020203" pitchFamily="34" charset="0"/>
              <a:cs typeface="Times New Roman"/>
            </a:endParaRPr>
          </a:p>
          <a:p>
            <a:pPr marL="9502" marR="4138182">
              <a:lnSpc>
                <a:spcPct val="111100"/>
              </a:lnSpc>
              <a:spcBef>
                <a:spcPts val="939"/>
              </a:spcBef>
            </a:pPr>
            <a:r>
              <a:rPr sz="2000" b="1" dirty="0">
                <a:solidFill>
                  <a:srgbClr val="0000C7"/>
                </a:solidFill>
                <a:latin typeface="Gill Sans MT" panose="020B0502020104020203" pitchFamily="34" charset="0"/>
                <a:cs typeface="Times New Roman"/>
              </a:rPr>
              <a:t>Début</a:t>
            </a:r>
            <a:endParaRPr sz="2000" dirty="0">
              <a:latin typeface="Gill Sans MT" panose="020B0502020104020203" pitchFamily="34" charset="0"/>
              <a:cs typeface="Times New Roman"/>
            </a:endParaRPr>
          </a:p>
          <a:p>
            <a:pPr marL="693656">
              <a:spcBef>
                <a:spcPts val="277"/>
              </a:spcBef>
            </a:pPr>
            <a:r>
              <a:rPr sz="2000" b="1" dirty="0">
                <a:solidFill>
                  <a:srgbClr val="0000C7"/>
                </a:solidFill>
                <a:latin typeface="Gill Sans MT" panose="020B0502020104020203" pitchFamily="34" charset="0"/>
                <a:cs typeface="Times New Roman"/>
              </a:rPr>
              <a:t>Pour </a:t>
            </a:r>
            <a:r>
              <a:rPr sz="2000" spc="7" dirty="0">
                <a:latin typeface="Gill Sans MT" panose="020B0502020104020203" pitchFamily="34" charset="0"/>
                <a:cs typeface="Arial"/>
              </a:rPr>
              <a:t>i </a:t>
            </a:r>
            <a:r>
              <a:rPr sz="2000" spc="-94" dirty="0">
                <a:latin typeface="Gill Sans MT" panose="020B0502020104020203" pitchFamily="34" charset="0"/>
                <a:cs typeface="Arial"/>
              </a:rPr>
              <a:t>=1 </a:t>
            </a:r>
            <a:r>
              <a:rPr sz="2000" b="1" dirty="0">
                <a:solidFill>
                  <a:srgbClr val="0000C7"/>
                </a:solidFill>
                <a:latin typeface="Gill Sans MT" panose="020B0502020104020203" pitchFamily="34" charset="0"/>
                <a:cs typeface="Times New Roman"/>
              </a:rPr>
              <a:t>à</a:t>
            </a:r>
            <a:r>
              <a:rPr sz="2000" b="1" spc="-49" dirty="0">
                <a:solidFill>
                  <a:srgbClr val="0000C7"/>
                </a:solidFill>
                <a:latin typeface="Gill Sans MT" panose="020B0502020104020203" pitchFamily="34" charset="0"/>
                <a:cs typeface="Times New Roman"/>
              </a:rPr>
              <a:t> </a:t>
            </a:r>
            <a:r>
              <a:rPr sz="2000" spc="-71" dirty="0">
                <a:latin typeface="Gill Sans MT" panose="020B0502020104020203" pitchFamily="34" charset="0"/>
                <a:cs typeface="Arial"/>
              </a:rPr>
              <a:t>20</a:t>
            </a:r>
            <a:endParaRPr lang="fr-FR" sz="2000" dirty="0">
              <a:latin typeface="Gill Sans MT" panose="020B0502020104020203" pitchFamily="34" charset="0"/>
              <a:cs typeface="Arial"/>
            </a:endParaRPr>
          </a:p>
          <a:p>
            <a:pPr marL="693656">
              <a:spcBef>
                <a:spcPts val="277"/>
              </a:spcBef>
            </a:pPr>
            <a:r>
              <a:rPr lang="fr-FR" sz="2000" b="1" spc="-7" dirty="0">
                <a:solidFill>
                  <a:srgbClr val="0000C7"/>
                </a:solidFill>
                <a:latin typeface="Gill Sans MT" panose="020B0502020104020203" pitchFamily="34" charset="0"/>
                <a:cs typeface="Arial"/>
              </a:rPr>
              <a:t>   </a:t>
            </a:r>
            <a:r>
              <a:rPr sz="2000" b="1" spc="-7" dirty="0" err="1">
                <a:solidFill>
                  <a:srgbClr val="0000C7"/>
                </a:solidFill>
                <a:latin typeface="Gill Sans MT" panose="020B0502020104020203" pitchFamily="34" charset="0"/>
                <a:cs typeface="Times New Roman"/>
              </a:rPr>
              <a:t>Ecrire</a:t>
            </a:r>
            <a:r>
              <a:rPr sz="2000" b="1" spc="-7" dirty="0">
                <a:solidFill>
                  <a:srgbClr val="0000C7"/>
                </a:solidFill>
                <a:latin typeface="Gill Sans MT" panose="020B0502020104020203" pitchFamily="34" charset="0"/>
                <a:cs typeface="Times New Roman"/>
              </a:rPr>
              <a:t> </a:t>
            </a:r>
            <a:r>
              <a:rPr sz="2000" spc="-60" dirty="0">
                <a:latin typeface="Gill Sans MT" panose="020B0502020104020203" pitchFamily="34" charset="0"/>
                <a:cs typeface="Arial"/>
              </a:rPr>
              <a:t>("saisie </a:t>
            </a:r>
            <a:r>
              <a:rPr sz="2000" spc="-64" dirty="0">
                <a:latin typeface="Gill Sans MT" panose="020B0502020104020203" pitchFamily="34" charset="0"/>
                <a:cs typeface="Arial"/>
              </a:rPr>
              <a:t>de </a:t>
            </a:r>
            <a:r>
              <a:rPr sz="2000" spc="-52" dirty="0">
                <a:latin typeface="Gill Sans MT" panose="020B0502020104020203" pitchFamily="34" charset="0"/>
                <a:cs typeface="Arial"/>
              </a:rPr>
              <a:t>la </a:t>
            </a:r>
            <a:r>
              <a:rPr sz="2000" spc="-45" dirty="0">
                <a:latin typeface="Gill Sans MT" panose="020B0502020104020203" pitchFamily="34" charset="0"/>
                <a:cs typeface="Arial"/>
              </a:rPr>
              <a:t>ligne </a:t>
            </a:r>
            <a:r>
              <a:rPr sz="2000" spc="11" dirty="0">
                <a:latin typeface="Gill Sans MT" panose="020B0502020104020203" pitchFamily="34" charset="0"/>
                <a:cs typeface="Arial"/>
              </a:rPr>
              <a:t>", </a:t>
            </a:r>
            <a:r>
              <a:rPr sz="2000" spc="7" dirty="0">
                <a:latin typeface="Gill Sans MT" panose="020B0502020104020203" pitchFamily="34" charset="0"/>
                <a:cs typeface="Arial"/>
              </a:rPr>
              <a:t>i</a:t>
            </a:r>
            <a:r>
              <a:rPr sz="2000" spc="-262" dirty="0">
                <a:latin typeface="Gill Sans MT" panose="020B0502020104020203" pitchFamily="34" charset="0"/>
                <a:cs typeface="Arial"/>
              </a:rPr>
              <a:t> </a:t>
            </a:r>
            <a:r>
              <a:rPr sz="2000" spc="-41" dirty="0">
                <a:latin typeface="Gill Sans MT" panose="020B0502020104020203" pitchFamily="34" charset="0"/>
                <a:cs typeface="Arial"/>
              </a:rPr>
              <a:t>)</a:t>
            </a:r>
            <a:endParaRPr sz="2000" dirty="0">
              <a:latin typeface="Gill Sans MT" panose="020B0502020104020203" pitchFamily="34" charset="0"/>
              <a:cs typeface="Arial"/>
            </a:endParaRPr>
          </a:p>
          <a:p>
            <a:pPr marL="773474">
              <a:spcBef>
                <a:spcPts val="198"/>
              </a:spcBef>
            </a:pPr>
            <a:r>
              <a:rPr lang="fr-FR" sz="2000" b="1" dirty="0">
                <a:solidFill>
                  <a:srgbClr val="0000C7"/>
                </a:solidFill>
                <a:latin typeface="Gill Sans MT" panose="020B0502020104020203" pitchFamily="34" charset="0"/>
                <a:cs typeface="Times New Roman"/>
              </a:rPr>
              <a:t>  </a:t>
            </a:r>
            <a:r>
              <a:rPr sz="2000" b="1" dirty="0">
                <a:solidFill>
                  <a:srgbClr val="0000C7"/>
                </a:solidFill>
                <a:latin typeface="Gill Sans MT" panose="020B0502020104020203" pitchFamily="34" charset="0"/>
                <a:cs typeface="Times New Roman"/>
              </a:rPr>
              <a:t>Pour </a:t>
            </a:r>
            <a:r>
              <a:rPr sz="2000" spc="22" dirty="0">
                <a:latin typeface="Gill Sans MT" panose="020B0502020104020203" pitchFamily="34" charset="0"/>
                <a:cs typeface="Arial"/>
              </a:rPr>
              <a:t>j </a:t>
            </a:r>
            <a:r>
              <a:rPr sz="2000" spc="-94" dirty="0">
                <a:latin typeface="Gill Sans MT" panose="020B0502020104020203" pitchFamily="34" charset="0"/>
                <a:cs typeface="Arial"/>
              </a:rPr>
              <a:t>=1 </a:t>
            </a:r>
            <a:r>
              <a:rPr sz="2000" b="1" dirty="0">
                <a:solidFill>
                  <a:srgbClr val="0000C7"/>
                </a:solidFill>
                <a:latin typeface="Gill Sans MT" panose="020B0502020104020203" pitchFamily="34" charset="0"/>
                <a:cs typeface="Times New Roman"/>
              </a:rPr>
              <a:t>à</a:t>
            </a:r>
            <a:r>
              <a:rPr sz="2000" b="1" spc="-101" dirty="0">
                <a:solidFill>
                  <a:srgbClr val="0000C7"/>
                </a:solidFill>
                <a:latin typeface="Gill Sans MT" panose="020B0502020104020203" pitchFamily="34" charset="0"/>
                <a:cs typeface="Times New Roman"/>
              </a:rPr>
              <a:t> </a:t>
            </a:r>
            <a:r>
              <a:rPr sz="2000" spc="-67" dirty="0">
                <a:latin typeface="Gill Sans MT" panose="020B0502020104020203" pitchFamily="34" charset="0"/>
                <a:cs typeface="Arial"/>
              </a:rPr>
              <a:t>50</a:t>
            </a:r>
            <a:endParaRPr sz="2000" dirty="0">
              <a:latin typeface="Gill Sans MT" panose="020B0502020104020203" pitchFamily="34" charset="0"/>
              <a:cs typeface="Arial"/>
            </a:endParaRPr>
          </a:p>
          <a:p>
            <a:pPr marL="905554">
              <a:spcBef>
                <a:spcPts val="322"/>
              </a:spcBef>
            </a:pPr>
            <a:r>
              <a:rPr lang="fr-FR" sz="2000" b="1" spc="-7" dirty="0">
                <a:solidFill>
                  <a:srgbClr val="0000C7"/>
                </a:solidFill>
                <a:latin typeface="Gill Sans MT" panose="020B0502020104020203" pitchFamily="34" charset="0"/>
                <a:cs typeface="Times New Roman"/>
              </a:rPr>
              <a:t>   </a:t>
            </a:r>
            <a:r>
              <a:rPr sz="2000" b="1" spc="-7" dirty="0" err="1">
                <a:solidFill>
                  <a:srgbClr val="0000C7"/>
                </a:solidFill>
                <a:latin typeface="Gill Sans MT" panose="020B0502020104020203" pitchFamily="34" charset="0"/>
                <a:cs typeface="Times New Roman"/>
              </a:rPr>
              <a:t>Ecrire</a:t>
            </a:r>
            <a:r>
              <a:rPr sz="2000" b="1" spc="-7" dirty="0">
                <a:solidFill>
                  <a:srgbClr val="0000C7"/>
                </a:solidFill>
                <a:latin typeface="Gill Sans MT" panose="020B0502020104020203" pitchFamily="34" charset="0"/>
                <a:cs typeface="Times New Roman"/>
              </a:rPr>
              <a:t> </a:t>
            </a:r>
            <a:r>
              <a:rPr sz="2000" spc="-56" dirty="0">
                <a:latin typeface="Gill Sans MT" panose="020B0502020104020203" pitchFamily="34" charset="0"/>
                <a:cs typeface="Arial"/>
              </a:rPr>
              <a:t>("Entrez </a:t>
            </a:r>
            <a:r>
              <a:rPr sz="2000" spc="-22" dirty="0">
                <a:latin typeface="Gill Sans MT" panose="020B0502020104020203" pitchFamily="34" charset="0"/>
                <a:cs typeface="Arial"/>
              </a:rPr>
              <a:t>l'élément </a:t>
            </a:r>
            <a:r>
              <a:rPr sz="2000" spc="-64" dirty="0">
                <a:latin typeface="Gill Sans MT" panose="020B0502020104020203" pitchFamily="34" charset="0"/>
                <a:cs typeface="Arial"/>
              </a:rPr>
              <a:t>de </a:t>
            </a:r>
            <a:r>
              <a:rPr sz="2000" spc="-52" dirty="0">
                <a:latin typeface="Gill Sans MT" panose="020B0502020104020203" pitchFamily="34" charset="0"/>
                <a:cs typeface="Arial"/>
              </a:rPr>
              <a:t>la </a:t>
            </a:r>
            <a:r>
              <a:rPr sz="2000" spc="-45" dirty="0">
                <a:latin typeface="Gill Sans MT" panose="020B0502020104020203" pitchFamily="34" charset="0"/>
                <a:cs typeface="Arial"/>
              </a:rPr>
              <a:t>ligne </a:t>
            </a:r>
            <a:r>
              <a:rPr sz="2000" spc="11" dirty="0">
                <a:latin typeface="Gill Sans MT" panose="020B0502020104020203" pitchFamily="34" charset="0"/>
                <a:cs typeface="Arial"/>
              </a:rPr>
              <a:t>", </a:t>
            </a:r>
            <a:r>
              <a:rPr sz="2000" spc="7" dirty="0">
                <a:latin typeface="Gill Sans MT" panose="020B0502020104020203" pitchFamily="34" charset="0"/>
                <a:cs typeface="Arial"/>
              </a:rPr>
              <a:t>i </a:t>
            </a:r>
            <a:r>
              <a:rPr sz="2000" spc="-41" dirty="0">
                <a:latin typeface="Gill Sans MT" panose="020B0502020104020203" pitchFamily="34" charset="0"/>
                <a:cs typeface="Arial"/>
              </a:rPr>
              <a:t>, </a:t>
            </a:r>
            <a:r>
              <a:rPr sz="2000" spc="60" dirty="0">
                <a:latin typeface="Gill Sans MT" panose="020B0502020104020203" pitchFamily="34" charset="0"/>
                <a:cs typeface="Arial"/>
              </a:rPr>
              <a:t>" </a:t>
            </a:r>
            <a:r>
              <a:rPr sz="2000" spc="-7" dirty="0">
                <a:latin typeface="Gill Sans MT" panose="020B0502020104020203" pitchFamily="34" charset="0"/>
                <a:cs typeface="Arial"/>
              </a:rPr>
              <a:t>et </a:t>
            </a:r>
            <a:r>
              <a:rPr sz="2000" spc="-64" dirty="0">
                <a:latin typeface="Gill Sans MT" panose="020B0502020104020203" pitchFamily="34" charset="0"/>
                <a:cs typeface="Arial"/>
              </a:rPr>
              <a:t>de </a:t>
            </a:r>
            <a:r>
              <a:rPr sz="2000" spc="-52" dirty="0">
                <a:latin typeface="Gill Sans MT" panose="020B0502020104020203" pitchFamily="34" charset="0"/>
                <a:cs typeface="Arial"/>
              </a:rPr>
              <a:t>la </a:t>
            </a:r>
            <a:r>
              <a:rPr sz="2000" spc="-56" dirty="0">
                <a:latin typeface="Gill Sans MT" panose="020B0502020104020203" pitchFamily="34" charset="0"/>
                <a:cs typeface="Arial"/>
              </a:rPr>
              <a:t>colonne </a:t>
            </a:r>
            <a:r>
              <a:rPr sz="2000" spc="11" dirty="0">
                <a:latin typeface="Gill Sans MT" panose="020B0502020104020203" pitchFamily="34" charset="0"/>
                <a:cs typeface="Arial"/>
              </a:rPr>
              <a:t>",</a:t>
            </a:r>
            <a:r>
              <a:rPr sz="2000" spc="-195" dirty="0">
                <a:latin typeface="Gill Sans MT" panose="020B0502020104020203" pitchFamily="34" charset="0"/>
                <a:cs typeface="Arial"/>
              </a:rPr>
              <a:t> </a:t>
            </a:r>
            <a:r>
              <a:rPr sz="2000" spc="-15" dirty="0">
                <a:latin typeface="Gill Sans MT" panose="020B0502020104020203" pitchFamily="34" charset="0"/>
                <a:cs typeface="Arial"/>
              </a:rPr>
              <a:t>j)</a:t>
            </a:r>
            <a:endParaRPr sz="2000" dirty="0">
              <a:latin typeface="Gill Sans MT" panose="020B0502020104020203" pitchFamily="34" charset="0"/>
              <a:cs typeface="Arial"/>
            </a:endParaRPr>
          </a:p>
          <a:p>
            <a:pPr marL="932160">
              <a:spcBef>
                <a:spcPts val="359"/>
              </a:spcBef>
            </a:pPr>
            <a:r>
              <a:rPr lang="fr-FR" sz="2000" b="1" spc="-7" dirty="0">
                <a:solidFill>
                  <a:srgbClr val="0000C7"/>
                </a:solidFill>
                <a:latin typeface="Gill Sans MT" panose="020B0502020104020203" pitchFamily="34" charset="0"/>
                <a:cs typeface="Times New Roman"/>
              </a:rPr>
              <a:t>   </a:t>
            </a:r>
            <a:r>
              <a:rPr sz="2000" b="1" spc="-7" dirty="0">
                <a:solidFill>
                  <a:srgbClr val="0000C7"/>
                </a:solidFill>
                <a:latin typeface="Gill Sans MT" panose="020B0502020104020203" pitchFamily="34" charset="0"/>
                <a:cs typeface="Times New Roman"/>
              </a:rPr>
              <a:t>Lire</a:t>
            </a:r>
            <a:r>
              <a:rPr sz="2000" b="1" spc="-4" dirty="0">
                <a:solidFill>
                  <a:srgbClr val="0000C7"/>
                </a:solidFill>
                <a:latin typeface="Gill Sans MT" panose="020B0502020104020203" pitchFamily="34" charset="0"/>
                <a:cs typeface="Times New Roman"/>
              </a:rPr>
              <a:t> </a:t>
            </a:r>
            <a:r>
              <a:rPr sz="2000" spc="-4" dirty="0">
                <a:latin typeface="Gill Sans MT" panose="020B0502020104020203" pitchFamily="34" charset="0"/>
                <a:cs typeface="Arial"/>
              </a:rPr>
              <a:t>(A[i][j])</a:t>
            </a:r>
            <a:endParaRPr sz="2000" dirty="0">
              <a:latin typeface="Gill Sans MT" panose="020B0502020104020203" pitchFamily="34" charset="0"/>
              <a:cs typeface="Arial"/>
            </a:endParaRPr>
          </a:p>
          <a:p>
            <a:pPr marL="628567" marR="4643221" indent="144433">
              <a:lnSpc>
                <a:spcPct val="114100"/>
              </a:lnSpc>
              <a:spcBef>
                <a:spcPts val="60"/>
              </a:spcBef>
            </a:pPr>
            <a:r>
              <a:rPr lang="fr-FR" sz="2000" b="1" dirty="0">
                <a:solidFill>
                  <a:srgbClr val="0000C7"/>
                </a:solidFill>
                <a:latin typeface="Gill Sans MT" panose="020B0502020104020203" pitchFamily="34" charset="0"/>
                <a:cs typeface="Times New Roman"/>
              </a:rPr>
              <a:t>  </a:t>
            </a:r>
            <a:r>
              <a:rPr sz="2000" b="1" dirty="0" err="1">
                <a:solidFill>
                  <a:srgbClr val="0000C7"/>
                </a:solidFill>
                <a:latin typeface="Gill Sans MT" panose="020B0502020104020203" pitchFamily="34" charset="0"/>
                <a:cs typeface="Times New Roman"/>
              </a:rPr>
              <a:t>F</a:t>
            </a:r>
            <a:r>
              <a:rPr sz="2000" b="1" spc="-4" dirty="0" err="1">
                <a:solidFill>
                  <a:srgbClr val="0000C7"/>
                </a:solidFill>
                <a:latin typeface="Gill Sans MT" panose="020B0502020104020203" pitchFamily="34" charset="0"/>
                <a:cs typeface="Times New Roman"/>
              </a:rPr>
              <a:t>i</a:t>
            </a:r>
            <a:r>
              <a:rPr sz="2000" b="1" dirty="0" err="1">
                <a:solidFill>
                  <a:srgbClr val="0000C7"/>
                </a:solidFill>
                <a:latin typeface="Gill Sans MT" panose="020B0502020104020203" pitchFamily="34" charset="0"/>
                <a:cs typeface="Times New Roman"/>
              </a:rPr>
              <a:t>nPour</a:t>
            </a:r>
            <a:r>
              <a:rPr sz="2000" b="1" dirty="0">
                <a:solidFill>
                  <a:srgbClr val="0000C7"/>
                </a:solidFill>
                <a:latin typeface="Gill Sans MT" panose="020B0502020104020203" pitchFamily="34" charset="0"/>
                <a:cs typeface="Times New Roman"/>
              </a:rPr>
              <a:t>  </a:t>
            </a:r>
            <a:r>
              <a:rPr lang="fr-FR" sz="2000" b="1" dirty="0">
                <a:solidFill>
                  <a:srgbClr val="0000C7"/>
                </a:solidFill>
                <a:latin typeface="Gill Sans MT" panose="020B0502020104020203" pitchFamily="34" charset="0"/>
                <a:cs typeface="Times New Roman"/>
              </a:rPr>
              <a:t>  </a:t>
            </a:r>
          </a:p>
          <a:p>
            <a:pPr marL="628567" marR="4643221" indent="144433">
              <a:lnSpc>
                <a:spcPct val="114100"/>
              </a:lnSpc>
              <a:spcBef>
                <a:spcPts val="60"/>
              </a:spcBef>
            </a:pPr>
            <a:r>
              <a:rPr sz="2000" b="1" dirty="0" err="1">
                <a:solidFill>
                  <a:srgbClr val="0000C7"/>
                </a:solidFill>
                <a:latin typeface="Gill Sans MT" panose="020B0502020104020203" pitchFamily="34" charset="0"/>
                <a:cs typeface="Times New Roman"/>
              </a:rPr>
              <a:t>FinPour</a:t>
            </a:r>
            <a:endParaRPr lang="fr-FR" sz="2000" dirty="0">
              <a:latin typeface="Gill Sans MT" panose="020B0502020104020203" pitchFamily="34" charset="0"/>
              <a:cs typeface="Times New Roman"/>
            </a:endParaRPr>
          </a:p>
          <a:p>
            <a:pPr marR="4643221" indent="144433">
              <a:lnSpc>
                <a:spcPct val="114100"/>
              </a:lnSpc>
              <a:spcBef>
                <a:spcPts val="60"/>
              </a:spcBef>
            </a:pPr>
            <a:r>
              <a:rPr sz="2000" b="1" dirty="0">
                <a:solidFill>
                  <a:srgbClr val="0000C7"/>
                </a:solidFill>
                <a:latin typeface="Gill Sans MT" panose="020B0502020104020203" pitchFamily="34" charset="0"/>
                <a:cs typeface="Times New Roman"/>
              </a:rPr>
              <a:t>Fin</a:t>
            </a:r>
            <a:endParaRPr sz="2000" dirty="0">
              <a:latin typeface="Gill Sans MT" panose="020B0502020104020203" pitchFamily="34" charset="0"/>
              <a:cs typeface="Times New Roman"/>
            </a:endParaRPr>
          </a:p>
        </p:txBody>
      </p:sp>
      <p:sp>
        <p:nvSpPr>
          <p:cNvPr id="3" name="object 3"/>
          <p:cNvSpPr txBox="1">
            <a:spLocks noGrp="1"/>
          </p:cNvSpPr>
          <p:nvPr>
            <p:ph type="title"/>
          </p:nvPr>
        </p:nvSpPr>
        <p:spPr>
          <a:xfrm>
            <a:off x="-180528" y="139556"/>
            <a:ext cx="9143999" cy="625148"/>
          </a:xfrm>
          <a:prstGeom prst="rect">
            <a:avLst/>
          </a:prstGeom>
          <a:noFill/>
        </p:spPr>
        <p:txBody>
          <a:bodyPr vert="horz" wrap="square" lIns="0" tIns="9502" rIns="0" bIns="0" rtlCol="0">
            <a:spAutoFit/>
          </a:bodyPr>
          <a:lstStyle/>
          <a:p>
            <a:pPr marL="9502">
              <a:spcBef>
                <a:spcPts val="75"/>
              </a:spcBef>
            </a:pPr>
            <a:r>
              <a:rPr spc="-4" dirty="0">
                <a:solidFill>
                  <a:schemeClr val="tx1"/>
                </a:solidFill>
              </a:rPr>
              <a:t>Exemples:lecture </a:t>
            </a:r>
            <a:r>
              <a:rPr dirty="0">
                <a:solidFill>
                  <a:schemeClr val="tx1"/>
                </a:solidFill>
              </a:rPr>
              <a:t>d’une</a:t>
            </a:r>
            <a:r>
              <a:rPr spc="-85" dirty="0">
                <a:solidFill>
                  <a:schemeClr val="tx1"/>
                </a:solidFill>
              </a:rPr>
              <a:t> </a:t>
            </a:r>
            <a:r>
              <a:rPr spc="-4" dirty="0">
                <a:solidFill>
                  <a:schemeClr val="tx1"/>
                </a:solidFill>
              </a:rPr>
              <a:t>matrice</a:t>
            </a:r>
          </a:p>
        </p:txBody>
      </p:sp>
      <p:sp>
        <p:nvSpPr>
          <p:cNvPr id="4" name="Slide Number Placeholder 3">
            <a:extLst>
              <a:ext uri="{FF2B5EF4-FFF2-40B4-BE49-F238E27FC236}">
                <a16:creationId xmlns:a16="http://schemas.microsoft.com/office/drawing/2014/main" id="{E9155E5D-EEA7-48A5-AAB1-879AEC8ECF53}"/>
              </a:ext>
            </a:extLst>
          </p:cNvPr>
          <p:cNvSpPr>
            <a:spLocks noGrp="1"/>
          </p:cNvSpPr>
          <p:nvPr>
            <p:ph type="sldNum" sz="quarter" idx="12"/>
          </p:nvPr>
        </p:nvSpPr>
        <p:spPr/>
        <p:txBody>
          <a:bodyPr/>
          <a:lstStyle/>
          <a:p>
            <a:fld id="{5744759D-0EFF-4FB2-9CCE-04E00944F0FE}" type="slidenum">
              <a:rPr lang="en-US" smtClean="0"/>
              <a:pPr/>
              <a:t>136</a:t>
            </a:fld>
            <a:endParaRPr lang="en-US"/>
          </a:p>
        </p:txBody>
      </p:sp>
    </p:spTree>
    <p:extLst>
      <p:ext uri="{BB962C8B-B14F-4D97-AF65-F5344CB8AC3E}">
        <p14:creationId xmlns:p14="http://schemas.microsoft.com/office/powerpoint/2010/main" val="36043805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8922" y="1140660"/>
            <a:ext cx="8245566" cy="4447058"/>
          </a:xfrm>
          <a:prstGeom prst="rect">
            <a:avLst/>
          </a:prstGeom>
        </p:spPr>
        <p:txBody>
          <a:bodyPr vert="horz" wrap="square" lIns="0" tIns="9977" rIns="0" bIns="0" rtlCol="0">
            <a:spAutoFit/>
          </a:bodyPr>
          <a:lstStyle/>
          <a:p>
            <a:pPr marL="266060" indent="-257033">
              <a:spcBef>
                <a:spcPts val="79"/>
              </a:spcBef>
              <a:buClr>
                <a:srgbClr val="FF0000"/>
              </a:buClr>
              <a:buFont typeface="Wingdings"/>
              <a:buChar char=""/>
              <a:tabLst>
                <a:tab pos="266060" algn="l"/>
                <a:tab pos="266535" algn="l"/>
              </a:tabLst>
            </a:pPr>
            <a:r>
              <a:rPr sz="2000" spc="-37" dirty="0">
                <a:latin typeface="Gill Sans MT" panose="020B0502020104020203" pitchFamily="34" charset="0"/>
                <a:cs typeface="Arial"/>
              </a:rPr>
              <a:t>Algorithme </a:t>
            </a:r>
            <a:r>
              <a:rPr sz="2000" spc="-26" dirty="0">
                <a:latin typeface="Gill Sans MT" panose="020B0502020104020203" pitchFamily="34" charset="0"/>
                <a:cs typeface="Arial"/>
              </a:rPr>
              <a:t>qui</a:t>
            </a:r>
            <a:r>
              <a:rPr sz="2000" spc="-311" dirty="0">
                <a:latin typeface="Gill Sans MT" panose="020B0502020104020203" pitchFamily="34" charset="0"/>
                <a:cs typeface="Arial"/>
              </a:rPr>
              <a:t> </a:t>
            </a:r>
            <a:r>
              <a:rPr sz="2000" spc="-34" dirty="0">
                <a:latin typeface="Gill Sans MT" panose="020B0502020104020203" pitchFamily="34" charset="0"/>
                <a:cs typeface="Arial"/>
              </a:rPr>
              <a:t>permet </a:t>
            </a:r>
            <a:r>
              <a:rPr sz="2000" spc="-30" dirty="0">
                <a:latin typeface="Gill Sans MT" panose="020B0502020104020203" pitchFamily="34" charset="0"/>
                <a:cs typeface="Arial"/>
              </a:rPr>
              <a:t>d'afficher </a:t>
            </a:r>
            <a:r>
              <a:rPr sz="2000" spc="-79" dirty="0">
                <a:latin typeface="Gill Sans MT" panose="020B0502020104020203" pitchFamily="34" charset="0"/>
                <a:cs typeface="Arial"/>
              </a:rPr>
              <a:t>les </a:t>
            </a:r>
            <a:r>
              <a:rPr sz="2000" spc="-56" dirty="0">
                <a:latin typeface="Gill Sans MT" panose="020B0502020104020203" pitchFamily="34" charset="0"/>
                <a:cs typeface="Arial"/>
              </a:rPr>
              <a:t>éléments </a:t>
            </a:r>
            <a:r>
              <a:rPr sz="2000" spc="-37" dirty="0">
                <a:latin typeface="Gill Sans MT" panose="020B0502020104020203" pitchFamily="34" charset="0"/>
                <a:cs typeface="Arial"/>
              </a:rPr>
              <a:t>d'une </a:t>
            </a:r>
            <a:r>
              <a:rPr sz="2000" spc="-41" dirty="0">
                <a:latin typeface="Gill Sans MT" panose="020B0502020104020203" pitchFamily="34" charset="0"/>
                <a:cs typeface="Arial"/>
              </a:rPr>
              <a:t>matrice </a:t>
            </a:r>
            <a:r>
              <a:rPr sz="2000" spc="-67" dirty="0">
                <a:latin typeface="Gill Sans MT" panose="020B0502020104020203" pitchFamily="34" charset="0"/>
                <a:cs typeface="Arial"/>
              </a:rPr>
              <a:t>de </a:t>
            </a:r>
            <a:r>
              <a:rPr sz="2000" spc="-37" dirty="0">
                <a:latin typeface="Gill Sans MT" panose="020B0502020104020203" pitchFamily="34" charset="0"/>
                <a:cs typeface="Arial"/>
              </a:rPr>
              <a:t>vingt </a:t>
            </a:r>
            <a:r>
              <a:rPr sz="2000" spc="-67" dirty="0">
                <a:latin typeface="Gill Sans MT" panose="020B0502020104020203" pitchFamily="34" charset="0"/>
                <a:cs typeface="Arial"/>
              </a:rPr>
              <a:t>lignes</a:t>
            </a:r>
            <a:endParaRPr sz="2000" dirty="0">
              <a:latin typeface="Gill Sans MT" panose="020B0502020104020203" pitchFamily="34" charset="0"/>
              <a:cs typeface="Arial"/>
            </a:endParaRPr>
          </a:p>
          <a:p>
            <a:pPr marL="266060"/>
            <a:r>
              <a:rPr sz="2000" spc="-7" dirty="0">
                <a:latin typeface="Gill Sans MT" panose="020B0502020104020203" pitchFamily="34" charset="0"/>
                <a:cs typeface="Arial"/>
              </a:rPr>
              <a:t>et </a:t>
            </a:r>
            <a:r>
              <a:rPr sz="2000" spc="-49" dirty="0">
                <a:latin typeface="Gill Sans MT" panose="020B0502020104020203" pitchFamily="34" charset="0"/>
                <a:cs typeface="Arial"/>
              </a:rPr>
              <a:t>cinquante</a:t>
            </a:r>
            <a:r>
              <a:rPr sz="2000" spc="-161" dirty="0">
                <a:latin typeface="Gill Sans MT" panose="020B0502020104020203" pitchFamily="34" charset="0"/>
                <a:cs typeface="Arial"/>
              </a:rPr>
              <a:t> </a:t>
            </a:r>
            <a:r>
              <a:rPr sz="2000" spc="-64" dirty="0">
                <a:latin typeface="Gill Sans MT" panose="020B0502020104020203" pitchFamily="34" charset="0"/>
                <a:cs typeface="Arial"/>
              </a:rPr>
              <a:t>colonnes:</a:t>
            </a:r>
            <a:endParaRPr sz="2000" dirty="0">
              <a:latin typeface="Gill Sans MT" panose="020B0502020104020203" pitchFamily="34" charset="0"/>
              <a:cs typeface="Arial"/>
            </a:endParaRPr>
          </a:p>
          <a:p>
            <a:pPr>
              <a:spcBef>
                <a:spcPts val="15"/>
              </a:spcBef>
            </a:pPr>
            <a:endParaRPr sz="2000" dirty="0">
              <a:latin typeface="Gill Sans MT" panose="020B0502020104020203" pitchFamily="34" charset="0"/>
              <a:cs typeface="Arial"/>
            </a:endParaRPr>
          </a:p>
          <a:p>
            <a:pPr marL="266060">
              <a:spcBef>
                <a:spcPts val="4"/>
              </a:spcBef>
            </a:pPr>
            <a:r>
              <a:rPr sz="2000" b="1" dirty="0">
                <a:solidFill>
                  <a:srgbClr val="0000C7"/>
                </a:solidFill>
                <a:latin typeface="Gill Sans MT" panose="020B0502020104020203" pitchFamily="34" charset="0"/>
                <a:cs typeface="Times New Roman"/>
              </a:rPr>
              <a:t>Algorithme</a:t>
            </a:r>
            <a:r>
              <a:rPr sz="2000" b="1" spc="-34" dirty="0">
                <a:solidFill>
                  <a:srgbClr val="0000C7"/>
                </a:solidFill>
                <a:latin typeface="Gill Sans MT" panose="020B0502020104020203" pitchFamily="34" charset="0"/>
                <a:cs typeface="Times New Roman"/>
              </a:rPr>
              <a:t> </a:t>
            </a:r>
            <a:r>
              <a:rPr sz="2000" spc="-41" dirty="0">
                <a:latin typeface="Gill Sans MT" panose="020B0502020104020203" pitchFamily="34" charset="0"/>
                <a:cs typeface="Arial"/>
              </a:rPr>
              <a:t>Affiche_Matrice</a:t>
            </a:r>
            <a:endParaRPr sz="2000" dirty="0">
              <a:latin typeface="Gill Sans MT" panose="020B0502020104020203" pitchFamily="34" charset="0"/>
              <a:cs typeface="Arial"/>
            </a:endParaRPr>
          </a:p>
          <a:p>
            <a:pPr marL="266060"/>
            <a:r>
              <a:rPr sz="2000" b="1" spc="-15" dirty="0">
                <a:solidFill>
                  <a:srgbClr val="0000C7"/>
                </a:solidFill>
                <a:latin typeface="Gill Sans MT" panose="020B0502020104020203" pitchFamily="34" charset="0"/>
                <a:cs typeface="Times New Roman"/>
              </a:rPr>
              <a:t>Variables </a:t>
            </a:r>
            <a:r>
              <a:rPr sz="2000" spc="-15" dirty="0">
                <a:latin typeface="Gill Sans MT" panose="020B0502020104020203" pitchFamily="34" charset="0"/>
                <a:cs typeface="Arial"/>
              </a:rPr>
              <a:t>i, </a:t>
            </a:r>
            <a:r>
              <a:rPr sz="2000" spc="26" dirty="0">
                <a:latin typeface="Gill Sans MT" panose="020B0502020104020203" pitchFamily="34" charset="0"/>
                <a:cs typeface="Arial"/>
              </a:rPr>
              <a:t>j </a:t>
            </a:r>
            <a:r>
              <a:rPr sz="2000" spc="-15" dirty="0">
                <a:latin typeface="Gill Sans MT" panose="020B0502020104020203" pitchFamily="34" charset="0"/>
                <a:cs typeface="Arial"/>
              </a:rPr>
              <a:t>:</a:t>
            </a:r>
            <a:r>
              <a:rPr sz="2000" spc="-247" dirty="0">
                <a:latin typeface="Gill Sans MT" panose="020B0502020104020203" pitchFamily="34" charset="0"/>
                <a:cs typeface="Arial"/>
              </a:rPr>
              <a:t> </a:t>
            </a:r>
            <a:r>
              <a:rPr sz="2000" b="1" dirty="0">
                <a:solidFill>
                  <a:srgbClr val="0000C7"/>
                </a:solidFill>
                <a:latin typeface="Gill Sans MT" panose="020B0502020104020203" pitchFamily="34" charset="0"/>
                <a:cs typeface="Times New Roman"/>
              </a:rPr>
              <a:t>entier</a:t>
            </a:r>
            <a:endParaRPr sz="2000" dirty="0">
              <a:latin typeface="Gill Sans MT" panose="020B0502020104020203" pitchFamily="34" charset="0"/>
              <a:cs typeface="Times New Roman"/>
            </a:endParaRPr>
          </a:p>
          <a:p>
            <a:pPr marL="248006">
              <a:spcBef>
                <a:spcPts val="359"/>
              </a:spcBef>
            </a:pPr>
            <a:r>
              <a:rPr sz="2000" b="1" spc="-19" dirty="0">
                <a:solidFill>
                  <a:srgbClr val="0000C7"/>
                </a:solidFill>
                <a:latin typeface="Gill Sans MT" panose="020B0502020104020203" pitchFamily="34" charset="0"/>
                <a:cs typeface="Times New Roman"/>
              </a:rPr>
              <a:t>Tableau </a:t>
            </a:r>
            <a:r>
              <a:rPr sz="2000" spc="-131" dirty="0">
                <a:latin typeface="Gill Sans MT" panose="020B0502020104020203" pitchFamily="34" charset="0"/>
                <a:cs typeface="Arial"/>
              </a:rPr>
              <a:t>A </a:t>
            </a:r>
            <a:r>
              <a:rPr sz="2000" spc="-15" dirty="0">
                <a:latin typeface="Gill Sans MT" panose="020B0502020104020203" pitchFamily="34" charset="0"/>
                <a:cs typeface="Arial"/>
              </a:rPr>
              <a:t>[20][50] :</a:t>
            </a:r>
            <a:r>
              <a:rPr sz="2000" spc="-82" dirty="0">
                <a:latin typeface="Gill Sans MT" panose="020B0502020104020203" pitchFamily="34" charset="0"/>
                <a:cs typeface="Arial"/>
              </a:rPr>
              <a:t> </a:t>
            </a:r>
            <a:r>
              <a:rPr sz="2000" b="1" dirty="0">
                <a:solidFill>
                  <a:srgbClr val="0000C7"/>
                </a:solidFill>
                <a:latin typeface="Gill Sans MT" panose="020B0502020104020203" pitchFamily="34" charset="0"/>
                <a:cs typeface="Times New Roman"/>
              </a:rPr>
              <a:t>réel</a:t>
            </a:r>
            <a:endParaRPr sz="2000" dirty="0">
              <a:latin typeface="Gill Sans MT" panose="020B0502020104020203" pitchFamily="34" charset="0"/>
              <a:cs typeface="Times New Roman"/>
            </a:endParaRPr>
          </a:p>
          <a:p>
            <a:pPr marL="266060">
              <a:spcBef>
                <a:spcPts val="56"/>
              </a:spcBef>
            </a:pPr>
            <a:r>
              <a:rPr sz="2000" b="1" dirty="0">
                <a:solidFill>
                  <a:srgbClr val="0000C7"/>
                </a:solidFill>
                <a:latin typeface="Gill Sans MT" panose="020B0502020104020203" pitchFamily="34" charset="0"/>
                <a:cs typeface="Times New Roman"/>
              </a:rPr>
              <a:t>Début</a:t>
            </a:r>
            <a:endParaRPr sz="2000" dirty="0">
              <a:latin typeface="Gill Sans MT" panose="020B0502020104020203" pitchFamily="34" charset="0"/>
              <a:cs typeface="Times New Roman"/>
            </a:endParaRPr>
          </a:p>
          <a:p>
            <a:pPr marL="390062">
              <a:spcBef>
                <a:spcPts val="303"/>
              </a:spcBef>
            </a:pPr>
            <a:r>
              <a:rPr sz="2000" b="1" dirty="0">
                <a:solidFill>
                  <a:srgbClr val="0000C7"/>
                </a:solidFill>
                <a:latin typeface="Gill Sans MT" panose="020B0502020104020203" pitchFamily="34" charset="0"/>
                <a:cs typeface="Times New Roman"/>
              </a:rPr>
              <a:t>Pour </a:t>
            </a:r>
            <a:r>
              <a:rPr sz="2000" spc="-67" dirty="0">
                <a:latin typeface="Gill Sans MT" panose="020B0502020104020203" pitchFamily="34" charset="0"/>
                <a:cs typeface="Arial"/>
              </a:rPr>
              <a:t>i=1 </a:t>
            </a:r>
            <a:r>
              <a:rPr sz="2000" b="1" dirty="0">
                <a:solidFill>
                  <a:srgbClr val="0000C7"/>
                </a:solidFill>
                <a:latin typeface="Gill Sans MT" panose="020B0502020104020203" pitchFamily="34" charset="0"/>
                <a:cs typeface="Times New Roman"/>
              </a:rPr>
              <a:t>à</a:t>
            </a:r>
            <a:r>
              <a:rPr sz="2000" b="1" spc="-34" dirty="0">
                <a:solidFill>
                  <a:srgbClr val="0000C7"/>
                </a:solidFill>
                <a:latin typeface="Gill Sans MT" panose="020B0502020104020203" pitchFamily="34" charset="0"/>
                <a:cs typeface="Times New Roman"/>
              </a:rPr>
              <a:t> </a:t>
            </a:r>
            <a:r>
              <a:rPr sz="2000" spc="-75" dirty="0">
                <a:latin typeface="Gill Sans MT" panose="020B0502020104020203" pitchFamily="34" charset="0"/>
                <a:cs typeface="Arial"/>
              </a:rPr>
              <a:t>20</a:t>
            </a:r>
            <a:endParaRPr sz="2000" dirty="0">
              <a:latin typeface="Gill Sans MT" panose="020B0502020104020203" pitchFamily="34" charset="0"/>
              <a:cs typeface="Arial"/>
            </a:endParaRPr>
          </a:p>
          <a:p>
            <a:pPr marL="693656"/>
            <a:r>
              <a:rPr sz="2000" b="1" dirty="0">
                <a:solidFill>
                  <a:srgbClr val="0000C7"/>
                </a:solidFill>
                <a:latin typeface="Gill Sans MT" panose="020B0502020104020203" pitchFamily="34" charset="0"/>
                <a:cs typeface="Times New Roman"/>
              </a:rPr>
              <a:t>Pour </a:t>
            </a:r>
            <a:r>
              <a:rPr sz="2000" spc="-60" dirty="0">
                <a:latin typeface="Gill Sans MT" panose="020B0502020104020203" pitchFamily="34" charset="0"/>
                <a:cs typeface="Arial"/>
              </a:rPr>
              <a:t>j=1 </a:t>
            </a:r>
            <a:r>
              <a:rPr sz="2000" b="1" dirty="0">
                <a:solidFill>
                  <a:srgbClr val="0000C7"/>
                </a:solidFill>
                <a:latin typeface="Gill Sans MT" panose="020B0502020104020203" pitchFamily="34" charset="0"/>
                <a:cs typeface="Times New Roman"/>
              </a:rPr>
              <a:t>à</a:t>
            </a:r>
            <a:r>
              <a:rPr sz="2000" b="1" spc="-11" dirty="0">
                <a:solidFill>
                  <a:srgbClr val="0000C7"/>
                </a:solidFill>
                <a:latin typeface="Gill Sans MT" panose="020B0502020104020203" pitchFamily="34" charset="0"/>
                <a:cs typeface="Times New Roman"/>
              </a:rPr>
              <a:t> </a:t>
            </a:r>
            <a:r>
              <a:rPr sz="2000" spc="-75" dirty="0">
                <a:latin typeface="Gill Sans MT" panose="020B0502020104020203" pitchFamily="34" charset="0"/>
                <a:cs typeface="Arial"/>
              </a:rPr>
              <a:t>50</a:t>
            </a:r>
            <a:endParaRPr sz="2000" dirty="0">
              <a:latin typeface="Gill Sans MT" panose="020B0502020104020203" pitchFamily="34" charset="0"/>
              <a:cs typeface="Arial"/>
            </a:endParaRPr>
          </a:p>
          <a:p>
            <a:pPr marL="894151">
              <a:spcBef>
                <a:spcPts val="359"/>
              </a:spcBef>
            </a:pPr>
            <a:r>
              <a:rPr sz="2000" b="1" spc="-7" dirty="0">
                <a:solidFill>
                  <a:srgbClr val="0000C7"/>
                </a:solidFill>
                <a:latin typeface="Gill Sans MT" panose="020B0502020104020203" pitchFamily="34" charset="0"/>
                <a:cs typeface="Times New Roman"/>
              </a:rPr>
              <a:t>Ecrire </a:t>
            </a:r>
            <a:r>
              <a:rPr sz="2000" spc="-11" dirty="0">
                <a:latin typeface="Gill Sans MT" panose="020B0502020104020203" pitchFamily="34" charset="0"/>
                <a:cs typeface="Arial"/>
              </a:rPr>
              <a:t>("A[",i, </a:t>
            </a:r>
            <a:r>
              <a:rPr sz="2000" spc="56" dirty="0">
                <a:latin typeface="Gill Sans MT" panose="020B0502020104020203" pitchFamily="34" charset="0"/>
                <a:cs typeface="Arial"/>
              </a:rPr>
              <a:t>"] </a:t>
            </a:r>
            <a:r>
              <a:rPr sz="2000" spc="4" dirty="0">
                <a:latin typeface="Gill Sans MT" panose="020B0502020104020203" pitchFamily="34" charset="0"/>
                <a:cs typeface="Arial"/>
              </a:rPr>
              <a:t>[",j,"]=",</a:t>
            </a:r>
            <a:r>
              <a:rPr sz="2000" spc="-314" dirty="0">
                <a:latin typeface="Gill Sans MT" panose="020B0502020104020203" pitchFamily="34" charset="0"/>
                <a:cs typeface="Arial"/>
              </a:rPr>
              <a:t> </a:t>
            </a:r>
            <a:r>
              <a:rPr sz="2000" dirty="0">
                <a:latin typeface="Gill Sans MT" panose="020B0502020104020203" pitchFamily="34" charset="0"/>
                <a:cs typeface="Arial"/>
              </a:rPr>
              <a:t>A[i][j])</a:t>
            </a:r>
          </a:p>
          <a:p>
            <a:pPr marL="693656">
              <a:spcBef>
                <a:spcPts val="587"/>
              </a:spcBef>
            </a:pPr>
            <a:r>
              <a:rPr sz="2000" b="1" dirty="0">
                <a:solidFill>
                  <a:srgbClr val="0000C7"/>
                </a:solidFill>
                <a:latin typeface="Gill Sans MT" panose="020B0502020104020203" pitchFamily="34" charset="0"/>
                <a:cs typeface="Times New Roman"/>
              </a:rPr>
              <a:t>FinPour</a:t>
            </a:r>
            <a:endParaRPr sz="2000" dirty="0">
              <a:latin typeface="Gill Sans MT" panose="020B0502020104020203" pitchFamily="34" charset="0"/>
              <a:cs typeface="Times New Roman"/>
            </a:endParaRPr>
          </a:p>
          <a:p>
            <a:pPr marL="266060" marR="5123554" indent="126378">
              <a:lnSpc>
                <a:spcPct val="141200"/>
              </a:lnSpc>
            </a:pPr>
            <a:r>
              <a:rPr sz="2000" b="1" dirty="0" err="1">
                <a:solidFill>
                  <a:srgbClr val="0000C7"/>
                </a:solidFill>
                <a:latin typeface="Gill Sans MT" panose="020B0502020104020203" pitchFamily="34" charset="0"/>
                <a:cs typeface="Times New Roman"/>
              </a:rPr>
              <a:t>F</a:t>
            </a:r>
            <a:r>
              <a:rPr sz="2000" b="1" spc="-4" dirty="0" err="1">
                <a:solidFill>
                  <a:srgbClr val="0000C7"/>
                </a:solidFill>
                <a:latin typeface="Gill Sans MT" panose="020B0502020104020203" pitchFamily="34" charset="0"/>
                <a:cs typeface="Times New Roman"/>
              </a:rPr>
              <a:t>i</a:t>
            </a:r>
            <a:r>
              <a:rPr sz="2000" b="1" dirty="0" err="1">
                <a:solidFill>
                  <a:srgbClr val="0000C7"/>
                </a:solidFill>
                <a:latin typeface="Gill Sans MT" panose="020B0502020104020203" pitchFamily="34" charset="0"/>
                <a:cs typeface="Times New Roman"/>
              </a:rPr>
              <a:t>nPour</a:t>
            </a:r>
            <a:r>
              <a:rPr sz="2000" b="1" dirty="0">
                <a:solidFill>
                  <a:srgbClr val="0000C7"/>
                </a:solidFill>
                <a:latin typeface="Gill Sans MT" panose="020B0502020104020203" pitchFamily="34" charset="0"/>
                <a:cs typeface="Times New Roman"/>
              </a:rPr>
              <a:t>  </a:t>
            </a:r>
            <a:endParaRPr lang="fr-FR" sz="2000" b="1" dirty="0">
              <a:solidFill>
                <a:srgbClr val="0000C7"/>
              </a:solidFill>
              <a:latin typeface="Gill Sans MT" panose="020B0502020104020203" pitchFamily="34" charset="0"/>
              <a:cs typeface="Times New Roman"/>
            </a:endParaRPr>
          </a:p>
          <a:p>
            <a:pPr marL="266060" marR="5123554">
              <a:lnSpc>
                <a:spcPct val="141200"/>
              </a:lnSpc>
            </a:pPr>
            <a:r>
              <a:rPr sz="2000" b="1" dirty="0">
                <a:solidFill>
                  <a:srgbClr val="0000C7"/>
                </a:solidFill>
                <a:latin typeface="Gill Sans MT" panose="020B0502020104020203" pitchFamily="34" charset="0"/>
                <a:cs typeface="Times New Roman"/>
              </a:rPr>
              <a:t>Fin</a:t>
            </a:r>
            <a:endParaRPr sz="2000" dirty="0">
              <a:latin typeface="Gill Sans MT" panose="020B0502020104020203" pitchFamily="34" charset="0"/>
              <a:cs typeface="Times New Roman"/>
            </a:endParaRPr>
          </a:p>
        </p:txBody>
      </p:sp>
      <p:sp>
        <p:nvSpPr>
          <p:cNvPr id="7" name="Slide Number Placeholder 6">
            <a:extLst>
              <a:ext uri="{FF2B5EF4-FFF2-40B4-BE49-F238E27FC236}">
                <a16:creationId xmlns:a16="http://schemas.microsoft.com/office/drawing/2014/main" id="{6BFE3EB0-91C4-482F-8D6E-83771F982F4D}"/>
              </a:ext>
            </a:extLst>
          </p:cNvPr>
          <p:cNvSpPr>
            <a:spLocks noGrp="1"/>
          </p:cNvSpPr>
          <p:nvPr>
            <p:ph type="sldNum" sz="quarter" idx="12"/>
          </p:nvPr>
        </p:nvSpPr>
        <p:spPr/>
        <p:txBody>
          <a:bodyPr/>
          <a:lstStyle/>
          <a:p>
            <a:fld id="{5744759D-0EFF-4FB2-9CCE-04E00944F0FE}" type="slidenum">
              <a:rPr lang="en-US" smtClean="0"/>
              <a:pPr/>
              <a:t>137</a:t>
            </a:fld>
            <a:endParaRPr lang="en-US"/>
          </a:p>
        </p:txBody>
      </p:sp>
      <p:sp>
        <p:nvSpPr>
          <p:cNvPr id="8" name="object 3">
            <a:extLst>
              <a:ext uri="{FF2B5EF4-FFF2-40B4-BE49-F238E27FC236}">
                <a16:creationId xmlns:a16="http://schemas.microsoft.com/office/drawing/2014/main" id="{3D695A9C-4D01-49A3-B5E6-7F7BC9A0F0AF}"/>
              </a:ext>
            </a:extLst>
          </p:cNvPr>
          <p:cNvSpPr txBox="1">
            <a:spLocks/>
          </p:cNvSpPr>
          <p:nvPr/>
        </p:nvSpPr>
        <p:spPr>
          <a:xfrm>
            <a:off x="-180528" y="139556"/>
            <a:ext cx="9143999" cy="412654"/>
          </a:xfrm>
          <a:prstGeom prst="rect">
            <a:avLst/>
          </a:prstGeom>
          <a:noFill/>
        </p:spPr>
        <p:txBody>
          <a:bodyPr vert="horz" wrap="square" lIns="0" tIns="9502" rIns="0" bIns="0" rtlCol="0">
            <a:sp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marL="9502" fontAlgn="auto">
              <a:spcBef>
                <a:spcPts val="75"/>
              </a:spcBef>
              <a:spcAft>
                <a:spcPts val="0"/>
              </a:spcAft>
            </a:pPr>
            <a:r>
              <a:rPr lang="fr-FR" spc="-4" dirty="0"/>
              <a:t>Exemples: Affichage </a:t>
            </a:r>
            <a:r>
              <a:rPr lang="fr-FR" dirty="0"/>
              <a:t>d’une</a:t>
            </a:r>
            <a:r>
              <a:rPr lang="fr-FR" spc="-85" dirty="0"/>
              <a:t> </a:t>
            </a:r>
            <a:r>
              <a:rPr lang="fr-FR" spc="-4" dirty="0"/>
              <a:t>matrice</a:t>
            </a:r>
          </a:p>
        </p:txBody>
      </p:sp>
    </p:spTree>
    <p:extLst>
      <p:ext uri="{BB962C8B-B14F-4D97-AF65-F5344CB8AC3E}">
        <p14:creationId xmlns:p14="http://schemas.microsoft.com/office/powerpoint/2010/main" val="32376365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0888" y="1271443"/>
            <a:ext cx="7597576" cy="4029765"/>
          </a:xfrm>
          <a:prstGeom prst="rect">
            <a:avLst/>
          </a:prstGeom>
        </p:spPr>
        <p:txBody>
          <a:bodyPr vert="horz" wrap="square" lIns="0" tIns="9977" rIns="0" bIns="0" rtlCol="0">
            <a:spAutoFit/>
          </a:bodyPr>
          <a:lstStyle/>
          <a:p>
            <a:pPr marL="266060" indent="-257033">
              <a:spcBef>
                <a:spcPts val="79"/>
              </a:spcBef>
              <a:buClr>
                <a:srgbClr val="FF0000"/>
              </a:buClr>
              <a:buFont typeface="Wingdings"/>
              <a:buChar char=""/>
              <a:tabLst>
                <a:tab pos="266060" algn="l"/>
                <a:tab pos="266535" algn="l"/>
              </a:tabLst>
            </a:pPr>
            <a:r>
              <a:rPr sz="2000" spc="-37" dirty="0">
                <a:latin typeface="Gill Sans MT" panose="020B0502020104020203" pitchFamily="34" charset="0"/>
                <a:cs typeface="Arial"/>
              </a:rPr>
              <a:t>Algorithme </a:t>
            </a:r>
            <a:r>
              <a:rPr sz="2000" spc="-26" dirty="0">
                <a:latin typeface="Gill Sans MT" panose="020B0502020104020203" pitchFamily="34" charset="0"/>
                <a:cs typeface="Arial"/>
              </a:rPr>
              <a:t>qui </a:t>
            </a:r>
            <a:r>
              <a:rPr sz="2000" spc="-67" dirty="0">
                <a:latin typeface="Gill Sans MT" panose="020B0502020104020203" pitchFamily="34" charset="0"/>
                <a:cs typeface="Arial"/>
              </a:rPr>
              <a:t>calcule </a:t>
            </a:r>
            <a:r>
              <a:rPr sz="2000" spc="-52" dirty="0">
                <a:latin typeface="Gill Sans MT" panose="020B0502020104020203" pitchFamily="34" charset="0"/>
                <a:cs typeface="Arial"/>
              </a:rPr>
              <a:t>la </a:t>
            </a:r>
            <a:r>
              <a:rPr sz="2000" spc="-82" dirty="0">
                <a:latin typeface="Gill Sans MT" panose="020B0502020104020203" pitchFamily="34" charset="0"/>
                <a:cs typeface="Arial"/>
              </a:rPr>
              <a:t>somme </a:t>
            </a:r>
            <a:r>
              <a:rPr sz="2000" spc="-67" dirty="0">
                <a:latin typeface="Gill Sans MT" panose="020B0502020104020203" pitchFamily="34" charset="0"/>
                <a:cs typeface="Arial"/>
              </a:rPr>
              <a:t>de </a:t>
            </a:r>
            <a:r>
              <a:rPr sz="2000" spc="-71" dirty="0">
                <a:latin typeface="Gill Sans MT" panose="020B0502020104020203" pitchFamily="34" charset="0"/>
                <a:cs typeface="Arial"/>
              </a:rPr>
              <a:t>deux </a:t>
            </a:r>
            <a:r>
              <a:rPr sz="2000" spc="-56" dirty="0">
                <a:latin typeface="Gill Sans MT" panose="020B0502020104020203" pitchFamily="34" charset="0"/>
                <a:cs typeface="Arial"/>
              </a:rPr>
              <a:t>matrices </a:t>
            </a:r>
            <a:r>
              <a:rPr sz="2000" spc="-67" dirty="0">
                <a:latin typeface="Gill Sans MT" panose="020B0502020104020203" pitchFamily="34" charset="0"/>
                <a:cs typeface="Arial"/>
              </a:rPr>
              <a:t>de </a:t>
            </a:r>
            <a:r>
              <a:rPr sz="2000" spc="-37" dirty="0">
                <a:latin typeface="Gill Sans MT" panose="020B0502020104020203" pitchFamily="34" charset="0"/>
                <a:cs typeface="Arial"/>
              </a:rPr>
              <a:t>vingt </a:t>
            </a:r>
            <a:r>
              <a:rPr sz="2000" spc="-67" dirty="0">
                <a:latin typeface="Gill Sans MT" panose="020B0502020104020203" pitchFamily="34" charset="0"/>
                <a:cs typeface="Arial"/>
              </a:rPr>
              <a:t>lignes</a:t>
            </a:r>
            <a:r>
              <a:rPr sz="2000" spc="-299" dirty="0">
                <a:latin typeface="Gill Sans MT" panose="020B0502020104020203" pitchFamily="34" charset="0"/>
                <a:cs typeface="Arial"/>
              </a:rPr>
              <a:t> </a:t>
            </a:r>
            <a:r>
              <a:rPr sz="2000" spc="-7" dirty="0">
                <a:latin typeface="Gill Sans MT" panose="020B0502020104020203" pitchFamily="34" charset="0"/>
                <a:cs typeface="Arial"/>
              </a:rPr>
              <a:t>et</a:t>
            </a:r>
            <a:endParaRPr sz="2000" dirty="0">
              <a:latin typeface="Gill Sans MT" panose="020B0502020104020203" pitchFamily="34" charset="0"/>
              <a:cs typeface="Arial"/>
            </a:endParaRPr>
          </a:p>
          <a:p>
            <a:pPr marL="266060"/>
            <a:r>
              <a:rPr sz="2000" spc="-49" dirty="0">
                <a:latin typeface="Gill Sans MT" panose="020B0502020104020203" pitchFamily="34" charset="0"/>
                <a:cs typeface="Arial"/>
              </a:rPr>
              <a:t>cinquante </a:t>
            </a:r>
            <a:r>
              <a:rPr sz="2000" spc="-71" dirty="0">
                <a:latin typeface="Gill Sans MT" panose="020B0502020104020203" pitchFamily="34" charset="0"/>
                <a:cs typeface="Arial"/>
              </a:rPr>
              <a:t>colonnes</a:t>
            </a:r>
            <a:r>
              <a:rPr sz="2000" spc="-150" dirty="0">
                <a:latin typeface="Gill Sans MT" panose="020B0502020104020203" pitchFamily="34" charset="0"/>
                <a:cs typeface="Arial"/>
              </a:rPr>
              <a:t> </a:t>
            </a:r>
            <a:r>
              <a:rPr sz="2000" spc="-15" dirty="0">
                <a:latin typeface="Gill Sans MT" panose="020B0502020104020203" pitchFamily="34" charset="0"/>
                <a:cs typeface="Arial"/>
              </a:rPr>
              <a:t>:</a:t>
            </a:r>
            <a:endParaRPr sz="2000" dirty="0">
              <a:latin typeface="Gill Sans MT" panose="020B0502020104020203" pitchFamily="34" charset="0"/>
              <a:cs typeface="Arial"/>
            </a:endParaRPr>
          </a:p>
          <a:p>
            <a:pPr>
              <a:spcBef>
                <a:spcPts val="15"/>
              </a:spcBef>
            </a:pPr>
            <a:endParaRPr sz="2000" dirty="0">
              <a:latin typeface="Gill Sans MT" panose="020B0502020104020203" pitchFamily="34" charset="0"/>
              <a:cs typeface="Arial"/>
            </a:endParaRPr>
          </a:p>
          <a:p>
            <a:pPr marL="221400">
              <a:spcBef>
                <a:spcPts val="4"/>
              </a:spcBef>
            </a:pPr>
            <a:r>
              <a:rPr sz="2000" b="1" dirty="0">
                <a:solidFill>
                  <a:srgbClr val="0000C7"/>
                </a:solidFill>
                <a:latin typeface="Gill Sans MT" panose="020B0502020104020203" pitchFamily="34" charset="0"/>
                <a:cs typeface="Times New Roman"/>
              </a:rPr>
              <a:t>Algorithme</a:t>
            </a:r>
            <a:r>
              <a:rPr sz="2000" b="1" spc="4" dirty="0">
                <a:solidFill>
                  <a:srgbClr val="0000C7"/>
                </a:solidFill>
                <a:latin typeface="Gill Sans MT" panose="020B0502020104020203" pitchFamily="34" charset="0"/>
                <a:cs typeface="Times New Roman"/>
              </a:rPr>
              <a:t> </a:t>
            </a:r>
            <a:r>
              <a:rPr sz="2000" spc="-71" dirty="0">
                <a:latin typeface="Gill Sans MT" panose="020B0502020104020203" pitchFamily="34" charset="0"/>
                <a:cs typeface="Arial"/>
              </a:rPr>
              <a:t>Somme_Matrices</a:t>
            </a:r>
            <a:endParaRPr sz="2000" dirty="0">
              <a:latin typeface="Gill Sans MT" panose="020B0502020104020203" pitchFamily="34" charset="0"/>
              <a:cs typeface="Arial"/>
            </a:endParaRPr>
          </a:p>
          <a:p>
            <a:pPr marL="259408">
              <a:spcBef>
                <a:spcPts val="359"/>
              </a:spcBef>
            </a:pPr>
            <a:r>
              <a:rPr sz="2000" b="1" spc="-15" dirty="0">
                <a:solidFill>
                  <a:srgbClr val="0000C7"/>
                </a:solidFill>
                <a:latin typeface="Gill Sans MT" panose="020B0502020104020203" pitchFamily="34" charset="0"/>
                <a:cs typeface="Times New Roman"/>
              </a:rPr>
              <a:t>Variables </a:t>
            </a:r>
            <a:r>
              <a:rPr sz="2000" spc="-15" dirty="0">
                <a:latin typeface="Gill Sans MT" panose="020B0502020104020203" pitchFamily="34" charset="0"/>
                <a:cs typeface="Arial"/>
              </a:rPr>
              <a:t>i, </a:t>
            </a:r>
            <a:r>
              <a:rPr sz="2000" spc="26" dirty="0">
                <a:latin typeface="Gill Sans MT" panose="020B0502020104020203" pitchFamily="34" charset="0"/>
                <a:cs typeface="Arial"/>
              </a:rPr>
              <a:t>j </a:t>
            </a:r>
            <a:r>
              <a:rPr sz="2000" spc="-15" dirty="0">
                <a:latin typeface="Gill Sans MT" panose="020B0502020104020203" pitchFamily="34" charset="0"/>
                <a:cs typeface="Arial"/>
              </a:rPr>
              <a:t>:</a:t>
            </a:r>
            <a:r>
              <a:rPr sz="2000" spc="-254" dirty="0">
                <a:latin typeface="Gill Sans MT" panose="020B0502020104020203" pitchFamily="34" charset="0"/>
                <a:cs typeface="Arial"/>
              </a:rPr>
              <a:t> </a:t>
            </a:r>
            <a:r>
              <a:rPr sz="2000" b="1" dirty="0">
                <a:solidFill>
                  <a:srgbClr val="0000C7"/>
                </a:solidFill>
                <a:latin typeface="Gill Sans MT" panose="020B0502020104020203" pitchFamily="34" charset="0"/>
                <a:cs typeface="Times New Roman"/>
              </a:rPr>
              <a:t>entier</a:t>
            </a:r>
            <a:endParaRPr sz="2000" dirty="0">
              <a:latin typeface="Gill Sans MT" panose="020B0502020104020203" pitchFamily="34" charset="0"/>
              <a:cs typeface="Times New Roman"/>
            </a:endParaRPr>
          </a:p>
          <a:p>
            <a:pPr marL="291241">
              <a:spcBef>
                <a:spcPts val="329"/>
              </a:spcBef>
            </a:pPr>
            <a:r>
              <a:rPr sz="2000" b="1" spc="-19" dirty="0">
                <a:solidFill>
                  <a:srgbClr val="0000C7"/>
                </a:solidFill>
                <a:latin typeface="Gill Sans MT" panose="020B0502020104020203" pitchFamily="34" charset="0"/>
                <a:cs typeface="Times New Roman"/>
              </a:rPr>
              <a:t>Tableau </a:t>
            </a:r>
            <a:r>
              <a:rPr sz="2000" spc="-120" dirty="0">
                <a:latin typeface="Gill Sans MT" panose="020B0502020104020203" pitchFamily="34" charset="0"/>
                <a:cs typeface="Arial"/>
              </a:rPr>
              <a:t>A </a:t>
            </a:r>
            <a:r>
              <a:rPr sz="2000" spc="-19" dirty="0">
                <a:latin typeface="Gill Sans MT" panose="020B0502020104020203" pitchFamily="34" charset="0"/>
                <a:cs typeface="Arial"/>
              </a:rPr>
              <a:t>[20][50] </a:t>
            </a:r>
            <a:r>
              <a:rPr sz="2000" spc="-41" dirty="0">
                <a:latin typeface="Gill Sans MT" panose="020B0502020104020203" pitchFamily="34" charset="0"/>
                <a:cs typeface="Arial"/>
              </a:rPr>
              <a:t>, </a:t>
            </a:r>
            <a:r>
              <a:rPr sz="2000" spc="-34" dirty="0">
                <a:latin typeface="Gill Sans MT" panose="020B0502020104020203" pitchFamily="34" charset="0"/>
                <a:cs typeface="Arial"/>
              </a:rPr>
              <a:t>B[20][50] </a:t>
            </a:r>
            <a:r>
              <a:rPr sz="2000" spc="-41" dirty="0">
                <a:latin typeface="Gill Sans MT" panose="020B0502020104020203" pitchFamily="34" charset="0"/>
                <a:cs typeface="Arial"/>
              </a:rPr>
              <a:t>, </a:t>
            </a:r>
            <a:r>
              <a:rPr sz="2000" spc="-254" dirty="0">
                <a:latin typeface="Gill Sans MT" panose="020B0502020104020203" pitchFamily="34" charset="0"/>
                <a:cs typeface="Arial"/>
              </a:rPr>
              <a:t>C </a:t>
            </a:r>
            <a:r>
              <a:rPr sz="2000" spc="-19" dirty="0">
                <a:latin typeface="Gill Sans MT" panose="020B0502020104020203" pitchFamily="34" charset="0"/>
                <a:cs typeface="Arial"/>
              </a:rPr>
              <a:t>[20][50] </a:t>
            </a:r>
            <a:r>
              <a:rPr sz="2000" spc="-15" dirty="0">
                <a:latin typeface="Gill Sans MT" panose="020B0502020104020203" pitchFamily="34" charset="0"/>
                <a:cs typeface="Arial"/>
              </a:rPr>
              <a:t>:</a:t>
            </a:r>
            <a:r>
              <a:rPr sz="2000" spc="-236" dirty="0">
                <a:latin typeface="Gill Sans MT" panose="020B0502020104020203" pitchFamily="34" charset="0"/>
                <a:cs typeface="Arial"/>
              </a:rPr>
              <a:t> </a:t>
            </a:r>
            <a:r>
              <a:rPr sz="2000" b="1" spc="-7" dirty="0">
                <a:solidFill>
                  <a:srgbClr val="0000C7"/>
                </a:solidFill>
                <a:latin typeface="Gill Sans MT" panose="020B0502020104020203" pitchFamily="34" charset="0"/>
                <a:cs typeface="Times New Roman"/>
              </a:rPr>
              <a:t>réel</a:t>
            </a:r>
            <a:endParaRPr sz="2000" dirty="0">
              <a:latin typeface="Gill Sans MT" panose="020B0502020104020203" pitchFamily="34" charset="0"/>
              <a:cs typeface="Times New Roman"/>
            </a:endParaRPr>
          </a:p>
          <a:p>
            <a:pPr marL="266060">
              <a:spcBef>
                <a:spcPts val="49"/>
              </a:spcBef>
            </a:pPr>
            <a:r>
              <a:rPr sz="2000" b="1" dirty="0">
                <a:solidFill>
                  <a:srgbClr val="0000C7"/>
                </a:solidFill>
                <a:latin typeface="Gill Sans MT" panose="020B0502020104020203" pitchFamily="34" charset="0"/>
                <a:cs typeface="Times New Roman"/>
              </a:rPr>
              <a:t>Début</a:t>
            </a:r>
            <a:endParaRPr sz="2000" dirty="0">
              <a:latin typeface="Gill Sans MT" panose="020B0502020104020203" pitchFamily="34" charset="0"/>
              <a:cs typeface="Times New Roman"/>
            </a:endParaRPr>
          </a:p>
          <a:p>
            <a:pPr marL="426646">
              <a:spcBef>
                <a:spcPts val="306"/>
              </a:spcBef>
            </a:pPr>
            <a:r>
              <a:rPr sz="2000" b="1" dirty="0">
                <a:solidFill>
                  <a:srgbClr val="0000C7"/>
                </a:solidFill>
                <a:latin typeface="Gill Sans MT" panose="020B0502020104020203" pitchFamily="34" charset="0"/>
                <a:cs typeface="Times New Roman"/>
              </a:rPr>
              <a:t>Pour </a:t>
            </a:r>
            <a:r>
              <a:rPr sz="2000" spc="11" dirty="0">
                <a:latin typeface="Gill Sans MT" panose="020B0502020104020203" pitchFamily="34" charset="0"/>
                <a:cs typeface="Arial"/>
              </a:rPr>
              <a:t>i </a:t>
            </a:r>
            <a:r>
              <a:rPr sz="2000" spc="-127" dirty="0">
                <a:latin typeface="Gill Sans MT" panose="020B0502020104020203" pitchFamily="34" charset="0"/>
                <a:cs typeface="Arial"/>
              </a:rPr>
              <a:t>= </a:t>
            </a:r>
            <a:r>
              <a:rPr sz="2000" spc="-75" dirty="0">
                <a:latin typeface="Gill Sans MT" panose="020B0502020104020203" pitchFamily="34" charset="0"/>
                <a:cs typeface="Arial"/>
              </a:rPr>
              <a:t>1 </a:t>
            </a:r>
            <a:r>
              <a:rPr sz="2000" b="1" dirty="0">
                <a:solidFill>
                  <a:srgbClr val="0000C7"/>
                </a:solidFill>
                <a:latin typeface="Gill Sans MT" panose="020B0502020104020203" pitchFamily="34" charset="0"/>
                <a:cs typeface="Times New Roman"/>
              </a:rPr>
              <a:t>à</a:t>
            </a:r>
            <a:r>
              <a:rPr sz="2000" b="1" spc="-97" dirty="0">
                <a:solidFill>
                  <a:srgbClr val="0000C7"/>
                </a:solidFill>
                <a:latin typeface="Gill Sans MT" panose="020B0502020104020203" pitchFamily="34" charset="0"/>
                <a:cs typeface="Times New Roman"/>
              </a:rPr>
              <a:t> </a:t>
            </a:r>
            <a:r>
              <a:rPr sz="2000" spc="-71" dirty="0">
                <a:latin typeface="Gill Sans MT" panose="020B0502020104020203" pitchFamily="34" charset="0"/>
                <a:cs typeface="Arial"/>
              </a:rPr>
              <a:t>20</a:t>
            </a:r>
            <a:endParaRPr sz="2000" dirty="0">
              <a:latin typeface="Gill Sans MT" panose="020B0502020104020203" pitchFamily="34" charset="0"/>
              <a:cs typeface="Arial"/>
            </a:endParaRPr>
          </a:p>
          <a:p>
            <a:pPr marL="693656"/>
            <a:r>
              <a:rPr sz="2000" b="1" dirty="0">
                <a:solidFill>
                  <a:srgbClr val="0000C7"/>
                </a:solidFill>
                <a:latin typeface="Gill Sans MT" panose="020B0502020104020203" pitchFamily="34" charset="0"/>
                <a:cs typeface="Times New Roman"/>
              </a:rPr>
              <a:t>Pour </a:t>
            </a:r>
            <a:r>
              <a:rPr sz="2000" spc="26" dirty="0">
                <a:latin typeface="Gill Sans MT" panose="020B0502020104020203" pitchFamily="34" charset="0"/>
                <a:cs typeface="Arial"/>
              </a:rPr>
              <a:t>j </a:t>
            </a:r>
            <a:r>
              <a:rPr sz="2000" spc="-127" dirty="0">
                <a:latin typeface="Gill Sans MT" panose="020B0502020104020203" pitchFamily="34" charset="0"/>
                <a:cs typeface="Arial"/>
              </a:rPr>
              <a:t>= </a:t>
            </a:r>
            <a:r>
              <a:rPr sz="2000" spc="-75" dirty="0">
                <a:latin typeface="Gill Sans MT" panose="020B0502020104020203" pitchFamily="34" charset="0"/>
                <a:cs typeface="Arial"/>
              </a:rPr>
              <a:t>1 </a:t>
            </a:r>
            <a:r>
              <a:rPr sz="2000" b="1" dirty="0">
                <a:solidFill>
                  <a:srgbClr val="0000C7"/>
                </a:solidFill>
                <a:latin typeface="Gill Sans MT" panose="020B0502020104020203" pitchFamily="34" charset="0"/>
                <a:cs typeface="Times New Roman"/>
              </a:rPr>
              <a:t>à</a:t>
            </a:r>
            <a:r>
              <a:rPr sz="2000" b="1" spc="-82" dirty="0">
                <a:solidFill>
                  <a:srgbClr val="0000C7"/>
                </a:solidFill>
                <a:latin typeface="Gill Sans MT" panose="020B0502020104020203" pitchFamily="34" charset="0"/>
                <a:cs typeface="Times New Roman"/>
              </a:rPr>
              <a:t> </a:t>
            </a:r>
            <a:r>
              <a:rPr sz="2000" spc="-71" dirty="0">
                <a:latin typeface="Gill Sans MT" panose="020B0502020104020203" pitchFamily="34" charset="0"/>
                <a:cs typeface="Arial"/>
              </a:rPr>
              <a:t>50</a:t>
            </a:r>
            <a:endParaRPr sz="2000" dirty="0">
              <a:latin typeface="Gill Sans MT" panose="020B0502020104020203" pitchFamily="34" charset="0"/>
              <a:cs typeface="Arial"/>
            </a:endParaRPr>
          </a:p>
          <a:p>
            <a:pPr marL="905554">
              <a:spcBef>
                <a:spcPts val="359"/>
              </a:spcBef>
            </a:pPr>
            <a:r>
              <a:rPr sz="2000" spc="-15" dirty="0">
                <a:latin typeface="Gill Sans MT" panose="020B0502020104020203" pitchFamily="34" charset="0"/>
                <a:cs typeface="Arial"/>
              </a:rPr>
              <a:t>C[i][j] </a:t>
            </a:r>
            <a:r>
              <a:rPr sz="2000" spc="-142" dirty="0">
                <a:latin typeface="Gill Sans MT" panose="020B0502020104020203" pitchFamily="34" charset="0"/>
                <a:cs typeface="Arial"/>
              </a:rPr>
              <a:t>←</a:t>
            </a:r>
            <a:r>
              <a:rPr sz="2000" spc="-150" dirty="0">
                <a:latin typeface="Gill Sans MT" panose="020B0502020104020203" pitchFamily="34" charset="0"/>
                <a:cs typeface="Arial"/>
              </a:rPr>
              <a:t> </a:t>
            </a:r>
            <a:r>
              <a:rPr sz="2000" spc="-7" dirty="0">
                <a:latin typeface="Gill Sans MT" panose="020B0502020104020203" pitchFamily="34" charset="0"/>
                <a:cs typeface="Arial"/>
              </a:rPr>
              <a:t>A[i][j]+B[i][j]</a:t>
            </a:r>
            <a:endParaRPr sz="2000" dirty="0">
              <a:latin typeface="Gill Sans MT" panose="020B0502020104020203" pitchFamily="34" charset="0"/>
              <a:cs typeface="Arial"/>
            </a:endParaRPr>
          </a:p>
          <a:p>
            <a:pPr marL="693656">
              <a:spcBef>
                <a:spcPts val="584"/>
              </a:spcBef>
            </a:pPr>
            <a:r>
              <a:rPr sz="2000" b="1" dirty="0">
                <a:solidFill>
                  <a:srgbClr val="0000C7"/>
                </a:solidFill>
                <a:latin typeface="Gill Sans MT" panose="020B0502020104020203" pitchFamily="34" charset="0"/>
                <a:cs typeface="Times New Roman"/>
              </a:rPr>
              <a:t>FinPour</a:t>
            </a:r>
            <a:endParaRPr sz="2000" dirty="0">
              <a:latin typeface="Gill Sans MT" panose="020B0502020104020203" pitchFamily="34" charset="0"/>
              <a:cs typeface="Times New Roman"/>
            </a:endParaRPr>
          </a:p>
          <a:p>
            <a:pPr marL="266060" marR="4545824" indent="119252">
              <a:lnSpc>
                <a:spcPct val="126499"/>
              </a:lnSpc>
              <a:spcBef>
                <a:spcPts val="224"/>
              </a:spcBef>
            </a:pPr>
            <a:r>
              <a:rPr sz="2000" b="1" dirty="0">
                <a:solidFill>
                  <a:srgbClr val="0000C7"/>
                </a:solidFill>
                <a:latin typeface="Gill Sans MT" panose="020B0502020104020203" pitchFamily="34" charset="0"/>
                <a:cs typeface="Times New Roman"/>
              </a:rPr>
              <a:t>F</a:t>
            </a:r>
            <a:r>
              <a:rPr sz="2000" b="1" spc="-4" dirty="0">
                <a:solidFill>
                  <a:srgbClr val="0000C7"/>
                </a:solidFill>
                <a:latin typeface="Gill Sans MT" panose="020B0502020104020203" pitchFamily="34" charset="0"/>
                <a:cs typeface="Times New Roman"/>
              </a:rPr>
              <a:t>i</a:t>
            </a:r>
            <a:r>
              <a:rPr sz="2000" b="1" dirty="0">
                <a:solidFill>
                  <a:srgbClr val="0000C7"/>
                </a:solidFill>
                <a:latin typeface="Gill Sans MT" panose="020B0502020104020203" pitchFamily="34" charset="0"/>
                <a:cs typeface="Times New Roman"/>
              </a:rPr>
              <a:t>nPour  Fin</a:t>
            </a:r>
            <a:endParaRPr sz="2000" dirty="0">
              <a:latin typeface="Gill Sans MT" panose="020B0502020104020203" pitchFamily="34" charset="0"/>
              <a:cs typeface="Times New Roman"/>
            </a:endParaRPr>
          </a:p>
        </p:txBody>
      </p:sp>
      <p:sp>
        <p:nvSpPr>
          <p:cNvPr id="7" name="Slide Number Placeholder 6">
            <a:extLst>
              <a:ext uri="{FF2B5EF4-FFF2-40B4-BE49-F238E27FC236}">
                <a16:creationId xmlns:a16="http://schemas.microsoft.com/office/drawing/2014/main" id="{0B1CA614-F78A-465E-975E-BFFF466E9416}"/>
              </a:ext>
            </a:extLst>
          </p:cNvPr>
          <p:cNvSpPr>
            <a:spLocks noGrp="1"/>
          </p:cNvSpPr>
          <p:nvPr>
            <p:ph type="sldNum" sz="quarter" idx="12"/>
          </p:nvPr>
        </p:nvSpPr>
        <p:spPr/>
        <p:txBody>
          <a:bodyPr/>
          <a:lstStyle/>
          <a:p>
            <a:fld id="{5744759D-0EFF-4FB2-9CCE-04E00944F0FE}" type="slidenum">
              <a:rPr lang="en-US" smtClean="0"/>
              <a:pPr/>
              <a:t>138</a:t>
            </a:fld>
            <a:endParaRPr lang="en-US"/>
          </a:p>
        </p:txBody>
      </p:sp>
      <p:sp>
        <p:nvSpPr>
          <p:cNvPr id="8" name="object 3">
            <a:extLst>
              <a:ext uri="{FF2B5EF4-FFF2-40B4-BE49-F238E27FC236}">
                <a16:creationId xmlns:a16="http://schemas.microsoft.com/office/drawing/2014/main" id="{4298C1E7-4FB8-4A0E-A43A-CDC49765E59D}"/>
              </a:ext>
            </a:extLst>
          </p:cNvPr>
          <p:cNvSpPr txBox="1">
            <a:spLocks/>
          </p:cNvSpPr>
          <p:nvPr/>
        </p:nvSpPr>
        <p:spPr>
          <a:xfrm>
            <a:off x="-180528" y="139556"/>
            <a:ext cx="9143999" cy="412654"/>
          </a:xfrm>
          <a:prstGeom prst="rect">
            <a:avLst/>
          </a:prstGeom>
          <a:noFill/>
        </p:spPr>
        <p:txBody>
          <a:bodyPr vert="horz" wrap="square" lIns="0" tIns="9502" rIns="0" bIns="0" rtlCol="0">
            <a:sp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marL="9502" fontAlgn="auto">
              <a:spcBef>
                <a:spcPts val="75"/>
              </a:spcBef>
              <a:spcAft>
                <a:spcPts val="0"/>
              </a:spcAft>
            </a:pPr>
            <a:r>
              <a:rPr lang="fr-FR" spc="-4" dirty="0"/>
              <a:t>Exemple : Somme de deux matrices</a:t>
            </a:r>
          </a:p>
        </p:txBody>
      </p:sp>
    </p:spTree>
    <p:extLst>
      <p:ext uri="{BB962C8B-B14F-4D97-AF65-F5344CB8AC3E}">
        <p14:creationId xmlns:p14="http://schemas.microsoft.com/office/powerpoint/2010/main" val="3838903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892480" cy="1143000"/>
          </a:xfrm>
          <a:noFill/>
        </p:spPr>
        <p:txBody>
          <a:bodyPr/>
          <a:lstStyle/>
          <a:p>
            <a:r>
              <a:rPr lang="fr-FR" sz="3200" dirty="0">
                <a:solidFill>
                  <a:srgbClr val="0070C0"/>
                </a:solidFill>
              </a:rPr>
              <a:t>Déclaration d'un tableau en C</a:t>
            </a:r>
          </a:p>
        </p:txBody>
      </p:sp>
      <p:sp>
        <p:nvSpPr>
          <p:cNvPr id="3" name="Espace réservé du contenu 2"/>
          <p:cNvSpPr>
            <a:spLocks noGrp="1"/>
          </p:cNvSpPr>
          <p:nvPr>
            <p:ph type="body" idx="1"/>
          </p:nvPr>
        </p:nvSpPr>
        <p:spPr>
          <a:xfrm>
            <a:off x="683568" y="1447800"/>
            <a:ext cx="7772400" cy="4572000"/>
          </a:xfrm>
        </p:spPr>
        <p:txBody>
          <a:bodyPr>
            <a:normAutofit/>
          </a:bodyPr>
          <a:lstStyle/>
          <a:p>
            <a:pPr>
              <a:buNone/>
            </a:pPr>
            <a:r>
              <a:rPr lang="fr-FR" sz="2400" dirty="0"/>
              <a:t>Un tableau est un ensemble d'éléments </a:t>
            </a:r>
            <a:r>
              <a:rPr lang="fr-FR" sz="2400" u="sng" dirty="0"/>
              <a:t>de même type</a:t>
            </a:r>
            <a:r>
              <a:rPr lang="fr-FR" sz="2400" dirty="0"/>
              <a:t>, stockés en mémoire à des adresses contiguës.</a:t>
            </a:r>
          </a:p>
          <a:p>
            <a:pPr>
              <a:buNone/>
            </a:pPr>
            <a:r>
              <a:rPr lang="fr-FR" sz="2400" dirty="0"/>
              <a:t>La déclaration d'un tableau à une dimension se fait de la façon suivante :</a:t>
            </a:r>
          </a:p>
          <a:p>
            <a:pPr algn="ctr">
              <a:buNone/>
            </a:pPr>
            <a:r>
              <a:rPr lang="fr-FR" sz="2400" i="1" dirty="0">
                <a:latin typeface="Arial" pitchFamily="34" charset="0"/>
                <a:cs typeface="Arial" pitchFamily="34" charset="0"/>
              </a:rPr>
              <a:t>type   </a:t>
            </a:r>
            <a:r>
              <a:rPr lang="fr-FR" sz="2400" i="1" dirty="0" err="1">
                <a:solidFill>
                  <a:srgbClr val="0033CC"/>
                </a:solidFill>
                <a:latin typeface="Arial" pitchFamily="34" charset="0"/>
                <a:cs typeface="Arial" pitchFamily="34" charset="0"/>
              </a:rPr>
              <a:t>nom_du_tableau</a:t>
            </a:r>
            <a:r>
              <a:rPr lang="fr-FR" sz="2400" i="1" dirty="0">
                <a:latin typeface="Arial" pitchFamily="34" charset="0"/>
                <a:cs typeface="Arial" pitchFamily="34" charset="0"/>
              </a:rPr>
              <a:t> [</a:t>
            </a:r>
            <a:r>
              <a:rPr lang="fr-FR" sz="2400" i="1" dirty="0" err="1">
                <a:solidFill>
                  <a:srgbClr val="C00000"/>
                </a:solidFill>
                <a:latin typeface="Arial" pitchFamily="34" charset="0"/>
                <a:cs typeface="Arial" pitchFamily="34" charset="0"/>
              </a:rPr>
              <a:t>nombre_elements</a:t>
            </a:r>
            <a:r>
              <a:rPr lang="fr-FR" sz="2400" i="1" dirty="0">
                <a:latin typeface="Arial" pitchFamily="34" charset="0"/>
                <a:cs typeface="Arial" pitchFamily="34" charset="0"/>
              </a:rPr>
              <a:t>] ;</a:t>
            </a:r>
          </a:p>
          <a:p>
            <a:pPr>
              <a:buNone/>
            </a:pPr>
            <a:r>
              <a:rPr lang="fr-FR" sz="2400" b="1" dirty="0"/>
              <a:t>       </a:t>
            </a:r>
          </a:p>
          <a:p>
            <a:pPr>
              <a:buNone/>
            </a:pPr>
            <a:r>
              <a:rPr lang="fr-FR" sz="2400" b="1" dirty="0"/>
              <a:t>         Exemple</a:t>
            </a:r>
            <a:endParaRPr lang="fr-FR" sz="24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139</a:t>
            </a:fld>
            <a:endParaRPr lang="en-US"/>
          </a:p>
        </p:txBody>
      </p:sp>
      <p:sp>
        <p:nvSpPr>
          <p:cNvPr id="5" name="Rectangle 4"/>
          <p:cNvSpPr/>
          <p:nvPr/>
        </p:nvSpPr>
        <p:spPr>
          <a:xfrm>
            <a:off x="2160240" y="4293096"/>
            <a:ext cx="4572000" cy="1077218"/>
          </a:xfrm>
          <a:prstGeom prst="rect">
            <a:avLst/>
          </a:prstGeom>
          <a:solidFill>
            <a:schemeClr val="tx1">
              <a:lumMod val="50000"/>
              <a:lumOff val="50000"/>
            </a:schemeClr>
          </a:solidFill>
        </p:spPr>
        <p:txBody>
          <a:bodyPr>
            <a:spAutoFit/>
          </a:bodyPr>
          <a:lstStyle/>
          <a:p>
            <a:pPr>
              <a:buNone/>
            </a:pPr>
            <a:r>
              <a:rPr lang="fr-FR" sz="3200" b="1" dirty="0" err="1">
                <a:solidFill>
                  <a:srgbClr val="FFC000"/>
                </a:solidFill>
              </a:rPr>
              <a:t>int</a:t>
            </a:r>
            <a:r>
              <a:rPr lang="fr-FR" sz="3200" b="1" dirty="0">
                <a:solidFill>
                  <a:schemeClr val="bg1"/>
                </a:solidFill>
              </a:rPr>
              <a:t>  Tab[10];</a:t>
            </a:r>
          </a:p>
          <a:p>
            <a:pPr>
              <a:buNone/>
            </a:pPr>
            <a:r>
              <a:rPr lang="fr-FR" sz="3200" b="1" dirty="0">
                <a:solidFill>
                  <a:srgbClr val="FFC000"/>
                </a:solidFill>
              </a:rPr>
              <a:t>char</a:t>
            </a:r>
            <a:r>
              <a:rPr lang="fr-FR" sz="3200" b="1" dirty="0">
                <a:solidFill>
                  <a:schemeClr val="bg1"/>
                </a:solidFill>
              </a:rPr>
              <a:t>  </a:t>
            </a:r>
            <a:r>
              <a:rPr lang="fr-FR" sz="3200" b="1" dirty="0" err="1">
                <a:solidFill>
                  <a:schemeClr val="bg1"/>
                </a:solidFill>
              </a:rPr>
              <a:t>Ch</a:t>
            </a:r>
            <a:r>
              <a:rPr lang="fr-FR" sz="3200" b="1" dirty="0">
                <a:solidFill>
                  <a:schemeClr val="bg1"/>
                </a:solidFill>
              </a:rPr>
              <a:t>[510];</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683568" y="1556792"/>
            <a:ext cx="7704856" cy="4525963"/>
          </a:xfrm>
        </p:spPr>
        <p:txBody>
          <a:bodyPr>
            <a:normAutofit/>
          </a:bodyPr>
          <a:lstStyle/>
          <a:p>
            <a:pPr algn="just">
              <a:buClr>
                <a:srgbClr val="FFC000"/>
              </a:buClr>
            </a:pPr>
            <a:endParaRPr lang="fr-FR" sz="2400" dirty="0"/>
          </a:p>
          <a:p>
            <a:pPr algn="just">
              <a:buClr>
                <a:srgbClr val="FFC000"/>
              </a:buClr>
            </a:pPr>
            <a:r>
              <a:rPr lang="fr-FR" sz="2400" dirty="0"/>
              <a:t>Un algorithme = une suite ordonnée d'opérations ou d'instruction écrites pour la résolution d'un problème donné. </a:t>
            </a:r>
          </a:p>
          <a:p>
            <a:pPr algn="just">
              <a:buClr>
                <a:srgbClr val="FFC000"/>
              </a:buClr>
            </a:pPr>
            <a:r>
              <a:rPr lang="fr-FR" sz="2400" dirty="0"/>
              <a:t>Algorithme = une suite d’actions que devra effectuer un automate pour arriver à partir d’un état initial, en un temps fini, à un résultat </a:t>
            </a:r>
          </a:p>
          <a:p>
            <a:pPr algn="just">
              <a:buClr>
                <a:srgbClr val="FFC000"/>
              </a:buClr>
            </a:pPr>
            <a:r>
              <a:rPr lang="fr-FR" sz="2400" dirty="0"/>
              <a:t>L’algorithmique désigne le processus de recherche d’algorithme </a:t>
            </a:r>
          </a:p>
          <a:p>
            <a:pPr algn="just">
              <a:buClr>
                <a:srgbClr val="FFC000"/>
              </a:buClr>
            </a:pPr>
            <a:endParaRPr lang="fr-FR" sz="2400" dirty="0"/>
          </a:p>
        </p:txBody>
      </p:sp>
      <p:sp>
        <p:nvSpPr>
          <p:cNvPr id="3" name="Espace réservé du numéro de diapositive 2"/>
          <p:cNvSpPr>
            <a:spLocks noGrp="1"/>
          </p:cNvSpPr>
          <p:nvPr>
            <p:ph type="sldNum" sz="quarter" idx="12"/>
          </p:nvPr>
        </p:nvSpPr>
        <p:spPr/>
        <p:txBody>
          <a:bodyPr/>
          <a:lstStyle/>
          <a:p>
            <a:fld id="{5744759D-0EFF-4FB2-9CCE-04E00944F0FE}" type="slidenum">
              <a:rPr lang="en-US" smtClean="0"/>
              <a:pPr/>
              <a:t>14</a:t>
            </a:fld>
            <a:endParaRPr lang="en-US"/>
          </a:p>
        </p:txBody>
      </p:sp>
      <p:sp>
        <p:nvSpPr>
          <p:cNvPr id="10" name="object 2">
            <a:extLst>
              <a:ext uri="{FF2B5EF4-FFF2-40B4-BE49-F238E27FC236}">
                <a16:creationId xmlns:a16="http://schemas.microsoft.com/office/drawing/2014/main" id="{C75AA0FC-89F1-40EB-97A5-594985AB5EA7}"/>
              </a:ext>
            </a:extLst>
          </p:cNvPr>
          <p:cNvSpPr txBox="1">
            <a:spLocks noGrp="1"/>
          </p:cNvSpPr>
          <p:nvPr>
            <p:ph type="title"/>
          </p:nvPr>
        </p:nvSpPr>
        <p:spPr>
          <a:xfrm>
            <a:off x="5684479" y="44624"/>
            <a:ext cx="3208001" cy="470780"/>
          </a:xfrm>
          <a:prstGeom prst="rect">
            <a:avLst/>
          </a:prstGeom>
        </p:spPr>
        <p:txBody>
          <a:bodyPr vert="horz" wrap="square" lIns="0" tIns="9027" rIns="0" bIns="0" rtlCol="0">
            <a:spAutoFit/>
          </a:bodyPr>
          <a:lstStyle/>
          <a:p>
            <a:pPr marL="9502">
              <a:spcBef>
                <a:spcPts val="71"/>
              </a:spcBef>
            </a:pPr>
            <a:r>
              <a:rPr sz="3000" b="1" spc="-187" dirty="0" err="1">
                <a:latin typeface="Gill Sans MT" panose="020B0502020104020203" pitchFamily="34" charset="0"/>
              </a:rPr>
              <a:t>Algorithmique</a:t>
            </a:r>
            <a:r>
              <a:rPr sz="3000" b="1" spc="-195" dirty="0">
                <a:latin typeface="Gill Sans MT" panose="020B0502020104020203" pitchFamily="34" charset="0"/>
              </a:rPr>
              <a:t> </a:t>
            </a:r>
            <a:endParaRPr sz="3000" b="1" dirty="0">
              <a:latin typeface="Gill Sans MT" panose="020B0502020104020203" pitchFamily="34" charset="0"/>
            </a:endParaRPr>
          </a:p>
        </p:txBody>
      </p:sp>
    </p:spTree>
    <p:extLst>
      <p:ext uri="{BB962C8B-B14F-4D97-AF65-F5344CB8AC3E}">
        <p14:creationId xmlns:p14="http://schemas.microsoft.com/office/powerpoint/2010/main" val="6362465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964488" cy="1143000"/>
          </a:xfrm>
          <a:noFill/>
        </p:spPr>
        <p:txBody>
          <a:bodyPr/>
          <a:lstStyle/>
          <a:p>
            <a:r>
              <a:rPr lang="fr-FR" sz="3200" dirty="0">
                <a:solidFill>
                  <a:srgbClr val="0070C0"/>
                </a:solidFill>
              </a:rPr>
              <a:t>Initialisation d'un tableau en C</a:t>
            </a:r>
          </a:p>
        </p:txBody>
      </p:sp>
      <p:sp>
        <p:nvSpPr>
          <p:cNvPr id="3" name="Espace réservé du contenu 2"/>
          <p:cNvSpPr>
            <a:spLocks noGrp="1"/>
          </p:cNvSpPr>
          <p:nvPr>
            <p:ph type="body" idx="1"/>
          </p:nvPr>
        </p:nvSpPr>
        <p:spPr>
          <a:xfrm>
            <a:off x="914400" y="1303784"/>
            <a:ext cx="7772400" cy="2485256"/>
          </a:xfrm>
        </p:spPr>
        <p:txBody>
          <a:bodyPr>
            <a:noAutofit/>
          </a:bodyPr>
          <a:lstStyle/>
          <a:p>
            <a:pPr>
              <a:buNone/>
            </a:pPr>
            <a:r>
              <a:rPr lang="fr-FR" sz="2400" dirty="0"/>
              <a:t>Lors de la déclaration d'un tableau, on peut initialiser les composantes du tableau,</a:t>
            </a:r>
          </a:p>
          <a:p>
            <a:pPr>
              <a:buNone/>
            </a:pPr>
            <a:r>
              <a:rPr lang="fr-FR" sz="2400" dirty="0"/>
              <a:t>en indiquant la liste des valeurs respectives entre accolades.</a:t>
            </a:r>
          </a:p>
          <a:p>
            <a:pPr algn="ctr">
              <a:buNone/>
            </a:pPr>
            <a:r>
              <a:rPr lang="fr-FR" sz="2400" i="1" dirty="0">
                <a:latin typeface="Arial" pitchFamily="34" charset="0"/>
                <a:cs typeface="Arial" pitchFamily="34" charset="0"/>
              </a:rPr>
              <a:t>type </a:t>
            </a:r>
            <a:r>
              <a:rPr lang="fr-FR" sz="2400" i="1" dirty="0" err="1">
                <a:solidFill>
                  <a:srgbClr val="0033CC"/>
                </a:solidFill>
                <a:latin typeface="Arial" pitchFamily="34" charset="0"/>
                <a:cs typeface="Arial" pitchFamily="34" charset="0"/>
              </a:rPr>
              <a:t>nom_du_tableau</a:t>
            </a:r>
            <a:r>
              <a:rPr lang="fr-FR" sz="2400" i="1" dirty="0">
                <a:latin typeface="Arial" pitchFamily="34" charset="0"/>
                <a:cs typeface="Arial" pitchFamily="34" charset="0"/>
              </a:rPr>
              <a:t> [</a:t>
            </a:r>
            <a:r>
              <a:rPr lang="fr-FR" sz="2400" i="1" dirty="0">
                <a:solidFill>
                  <a:srgbClr val="0033CC"/>
                </a:solidFill>
                <a:latin typeface="Arial" pitchFamily="34" charset="0"/>
                <a:cs typeface="Arial" pitchFamily="34" charset="0"/>
              </a:rPr>
              <a:t>N</a:t>
            </a:r>
            <a:r>
              <a:rPr lang="fr-FR" sz="2400" i="1" dirty="0">
                <a:latin typeface="Arial" pitchFamily="34" charset="0"/>
                <a:cs typeface="Arial" pitchFamily="34" charset="0"/>
              </a:rPr>
              <a:t>] = {</a:t>
            </a:r>
            <a:r>
              <a:rPr lang="fr-FR" sz="2400" i="1" dirty="0">
                <a:solidFill>
                  <a:srgbClr val="C00000"/>
                </a:solidFill>
                <a:latin typeface="Arial" pitchFamily="34" charset="0"/>
                <a:cs typeface="Arial" pitchFamily="34" charset="0"/>
              </a:rPr>
              <a:t>cte1,cte2,...,</a:t>
            </a:r>
            <a:r>
              <a:rPr lang="fr-FR" sz="2400" i="1" dirty="0" err="1">
                <a:solidFill>
                  <a:srgbClr val="C00000"/>
                </a:solidFill>
                <a:latin typeface="Arial" pitchFamily="34" charset="0"/>
                <a:cs typeface="Arial" pitchFamily="34" charset="0"/>
              </a:rPr>
              <a:t>cteN</a:t>
            </a:r>
            <a:r>
              <a:rPr lang="fr-FR" sz="2400" i="1" dirty="0">
                <a:solidFill>
                  <a:srgbClr val="C00000"/>
                </a:solidFill>
                <a:latin typeface="Arial" pitchFamily="34" charset="0"/>
                <a:cs typeface="Arial" pitchFamily="34" charset="0"/>
              </a:rPr>
              <a:t> </a:t>
            </a:r>
            <a:r>
              <a:rPr lang="fr-FR" sz="2400" i="1" dirty="0">
                <a:latin typeface="Arial" pitchFamily="34" charset="0"/>
                <a:cs typeface="Arial" pitchFamily="34" charset="0"/>
              </a:rPr>
              <a:t>} ;</a:t>
            </a:r>
          </a:p>
          <a:p>
            <a:pPr>
              <a:buNone/>
            </a:pPr>
            <a:endParaRPr lang="fr-FR" sz="2400" i="1" dirty="0">
              <a:latin typeface="Arial" pitchFamily="34" charset="0"/>
              <a:cs typeface="Arial" pitchFamily="34" charset="0"/>
            </a:endParaRPr>
          </a:p>
          <a:p>
            <a:pPr>
              <a:buNone/>
            </a:pPr>
            <a:r>
              <a:rPr lang="fr-FR" sz="2400" b="1" i="1" dirty="0">
                <a:latin typeface="Arial" pitchFamily="34" charset="0"/>
                <a:cs typeface="Arial" pitchFamily="34" charset="0"/>
              </a:rPr>
              <a:t>Exemple</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140</a:t>
            </a:fld>
            <a:endParaRPr lang="en-US"/>
          </a:p>
        </p:txBody>
      </p:sp>
      <p:sp>
        <p:nvSpPr>
          <p:cNvPr id="5" name="Rectangle 4"/>
          <p:cNvSpPr/>
          <p:nvPr/>
        </p:nvSpPr>
        <p:spPr>
          <a:xfrm>
            <a:off x="1259632" y="3933056"/>
            <a:ext cx="6912768" cy="830997"/>
          </a:xfrm>
          <a:prstGeom prst="rect">
            <a:avLst/>
          </a:prstGeom>
          <a:solidFill>
            <a:schemeClr val="tx1">
              <a:lumMod val="50000"/>
              <a:lumOff val="50000"/>
            </a:schemeClr>
          </a:solidFill>
        </p:spPr>
        <p:txBody>
          <a:bodyPr wrap="square">
            <a:spAutoFit/>
          </a:bodyPr>
          <a:lstStyle/>
          <a:p>
            <a:pPr>
              <a:buNone/>
            </a:pPr>
            <a:r>
              <a:rPr lang="fr-FR" sz="2400" b="1" dirty="0">
                <a:solidFill>
                  <a:schemeClr val="bg1"/>
                </a:solidFill>
                <a:latin typeface="Courier New" pitchFamily="49" charset="0"/>
                <a:cs typeface="Courier New" pitchFamily="49" charset="0"/>
              </a:rPr>
              <a:t>#</a:t>
            </a:r>
            <a:r>
              <a:rPr lang="fr-FR" sz="2400" b="1" dirty="0" err="1">
                <a:solidFill>
                  <a:schemeClr val="bg1"/>
                </a:solidFill>
                <a:latin typeface="Courier New" pitchFamily="49" charset="0"/>
                <a:cs typeface="Courier New" pitchFamily="49" charset="0"/>
              </a:rPr>
              <a:t>define</a:t>
            </a:r>
            <a:r>
              <a:rPr lang="fr-FR" sz="2400" b="1" dirty="0">
                <a:solidFill>
                  <a:schemeClr val="bg1"/>
                </a:solidFill>
                <a:latin typeface="Courier New" pitchFamily="49" charset="0"/>
                <a:cs typeface="Courier New" pitchFamily="49" charset="0"/>
              </a:rPr>
              <a:t> N 10</a:t>
            </a:r>
          </a:p>
          <a:p>
            <a:pPr>
              <a:buNone/>
            </a:pPr>
            <a:r>
              <a:rPr lang="fr-FR" sz="2400" b="1" dirty="0" err="1">
                <a:solidFill>
                  <a:srgbClr val="FFC000"/>
                </a:solidFill>
                <a:latin typeface="Courier New" pitchFamily="49" charset="0"/>
                <a:cs typeface="Courier New" pitchFamily="49" charset="0"/>
              </a:rPr>
              <a:t>int</a:t>
            </a:r>
            <a:r>
              <a:rPr lang="fr-FR" sz="2400" b="1" dirty="0">
                <a:solidFill>
                  <a:schemeClr val="bg1"/>
                </a:solidFill>
                <a:latin typeface="Courier New" pitchFamily="49" charset="0"/>
                <a:cs typeface="Courier New" pitchFamily="49" charset="0"/>
              </a:rPr>
              <a:t> Tab[N]={1,2,3,4,5,6,7,8,9,10};</a:t>
            </a:r>
          </a:p>
        </p:txBody>
      </p:sp>
      <p:sp>
        <p:nvSpPr>
          <p:cNvPr id="6" name="Rectangle 5"/>
          <p:cNvSpPr/>
          <p:nvPr/>
        </p:nvSpPr>
        <p:spPr>
          <a:xfrm>
            <a:off x="3707904" y="5118283"/>
            <a:ext cx="4572000" cy="830997"/>
          </a:xfrm>
          <a:prstGeom prst="rect">
            <a:avLst/>
          </a:prstGeom>
          <a:solidFill>
            <a:schemeClr val="tx1">
              <a:lumMod val="50000"/>
              <a:lumOff val="50000"/>
            </a:schemeClr>
          </a:solidFill>
        </p:spPr>
        <p:txBody>
          <a:bodyPr>
            <a:spAutoFit/>
          </a:bodyPr>
          <a:lstStyle/>
          <a:p>
            <a:pPr>
              <a:buNone/>
            </a:pPr>
            <a:r>
              <a:rPr lang="fr-FR" sz="2400" b="1" dirty="0">
                <a:solidFill>
                  <a:schemeClr val="bg1"/>
                </a:solidFill>
                <a:latin typeface="Courier New" pitchFamily="49" charset="0"/>
                <a:cs typeface="Courier New" pitchFamily="49" charset="0"/>
              </a:rPr>
              <a:t>#</a:t>
            </a:r>
            <a:r>
              <a:rPr lang="fr-FR" sz="2400" b="1" dirty="0" err="1">
                <a:solidFill>
                  <a:schemeClr val="bg1"/>
                </a:solidFill>
                <a:latin typeface="Courier New" pitchFamily="49" charset="0"/>
                <a:cs typeface="Courier New" pitchFamily="49" charset="0"/>
              </a:rPr>
              <a:t>define</a:t>
            </a:r>
            <a:r>
              <a:rPr lang="fr-FR" sz="2400" b="1" dirty="0">
                <a:solidFill>
                  <a:schemeClr val="bg1"/>
                </a:solidFill>
                <a:latin typeface="Courier New" pitchFamily="49" charset="0"/>
                <a:cs typeface="Courier New" pitchFamily="49" charset="0"/>
              </a:rPr>
              <a:t> N 10</a:t>
            </a:r>
          </a:p>
          <a:p>
            <a:pPr>
              <a:buNone/>
            </a:pPr>
            <a:r>
              <a:rPr lang="fr-FR" sz="2400" b="1" dirty="0" err="1">
                <a:solidFill>
                  <a:srgbClr val="FFC000"/>
                </a:solidFill>
                <a:latin typeface="Courier New" pitchFamily="49" charset="0"/>
                <a:cs typeface="Courier New" pitchFamily="49" charset="0"/>
              </a:rPr>
              <a:t>int</a:t>
            </a:r>
            <a:r>
              <a:rPr lang="fr-FR" sz="2400" b="1" dirty="0">
                <a:solidFill>
                  <a:schemeClr val="bg1"/>
                </a:solidFill>
                <a:latin typeface="Courier New" pitchFamily="49" charset="0"/>
                <a:cs typeface="Courier New" pitchFamily="49" charset="0"/>
              </a:rPr>
              <a:t> t[N] = {1, 2} ;</a:t>
            </a:r>
          </a:p>
        </p:txBody>
      </p:sp>
      <p:sp>
        <p:nvSpPr>
          <p:cNvPr id="8" name="Rectangle 7"/>
          <p:cNvSpPr/>
          <p:nvPr/>
        </p:nvSpPr>
        <p:spPr>
          <a:xfrm>
            <a:off x="3995936" y="6084004"/>
            <a:ext cx="4379532" cy="369332"/>
          </a:xfrm>
          <a:prstGeom prst="rect">
            <a:avLst/>
          </a:prstGeom>
        </p:spPr>
        <p:txBody>
          <a:bodyPr wrap="none">
            <a:spAutoFit/>
          </a:bodyPr>
          <a:lstStyle/>
          <a:p>
            <a:pPr>
              <a:buNone/>
            </a:pPr>
            <a:r>
              <a:rPr lang="fr-FR" b="1" dirty="0">
                <a:solidFill>
                  <a:srgbClr val="C00000"/>
                </a:solidFill>
              </a:rPr>
              <a:t>Alors: les autres valeurs seront mises à zéro</a:t>
            </a:r>
          </a:p>
        </p:txBody>
      </p:sp>
      <p:sp>
        <p:nvSpPr>
          <p:cNvPr id="9" name="Rectangle 8"/>
          <p:cNvSpPr/>
          <p:nvPr/>
        </p:nvSpPr>
        <p:spPr>
          <a:xfrm>
            <a:off x="3347864" y="4797152"/>
            <a:ext cx="1588961" cy="369332"/>
          </a:xfrm>
          <a:prstGeom prst="rect">
            <a:avLst/>
          </a:prstGeom>
        </p:spPr>
        <p:txBody>
          <a:bodyPr wrap="none">
            <a:spAutoFit/>
          </a:bodyPr>
          <a:lstStyle/>
          <a:p>
            <a:pPr>
              <a:buNone/>
            </a:pPr>
            <a:r>
              <a:rPr lang="fr-FR" b="1" dirty="0">
                <a:solidFill>
                  <a:srgbClr val="C00000"/>
                </a:solidFill>
              </a:rPr>
              <a:t>Si nous avons :</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9036496" cy="1143000"/>
          </a:xfrm>
          <a:noFill/>
        </p:spPr>
        <p:txBody>
          <a:bodyPr>
            <a:normAutofit/>
          </a:bodyPr>
          <a:lstStyle/>
          <a:p>
            <a:r>
              <a:rPr lang="fr-FR" dirty="0">
                <a:solidFill>
                  <a:srgbClr val="0070C0"/>
                </a:solidFill>
              </a:rPr>
              <a:t>Référence à un élément du tableau en C</a:t>
            </a:r>
          </a:p>
        </p:txBody>
      </p:sp>
      <p:sp>
        <p:nvSpPr>
          <p:cNvPr id="3" name="Espace réservé du contenu 2"/>
          <p:cNvSpPr>
            <a:spLocks noGrp="1"/>
          </p:cNvSpPr>
          <p:nvPr>
            <p:ph type="body" idx="1"/>
          </p:nvPr>
        </p:nvSpPr>
        <p:spPr>
          <a:xfrm>
            <a:off x="467544" y="1449288"/>
            <a:ext cx="8136904" cy="4572000"/>
          </a:xfrm>
        </p:spPr>
        <p:txBody>
          <a:bodyPr>
            <a:normAutofit/>
          </a:bodyPr>
          <a:lstStyle/>
          <a:p>
            <a:pPr>
              <a:buNone/>
            </a:pPr>
            <a:r>
              <a:rPr lang="fr-FR" sz="2800" dirty="0"/>
              <a:t>On accède à un élément du tableau en lui appliquant l'opérateur [ ].</a:t>
            </a:r>
          </a:p>
          <a:p>
            <a:pPr>
              <a:buNone/>
            </a:pPr>
            <a:endParaRPr lang="fr-FR" sz="2800" b="1" dirty="0">
              <a:latin typeface="Courier New" pitchFamily="49" charset="0"/>
              <a:cs typeface="Courier New" pitchFamily="49" charset="0"/>
            </a:endParaRPr>
          </a:p>
          <a:p>
            <a:pPr>
              <a:buNone/>
            </a:pPr>
            <a:r>
              <a:rPr lang="fr-FR" sz="2800" b="1" dirty="0">
                <a:latin typeface="Courier New" pitchFamily="49" charset="0"/>
                <a:cs typeface="Courier New" pitchFamily="49" charset="0"/>
              </a:rPr>
              <a:t>	</a:t>
            </a:r>
            <a:r>
              <a:rPr lang="fr-FR" sz="2800" b="1" dirty="0" err="1">
                <a:solidFill>
                  <a:srgbClr val="0033CC"/>
                </a:solidFill>
                <a:latin typeface="Courier New" pitchFamily="49" charset="0"/>
                <a:cs typeface="Courier New" pitchFamily="49" charset="0"/>
              </a:rPr>
              <a:t>Nom_de_tableau</a:t>
            </a:r>
            <a:r>
              <a:rPr lang="fr-FR" sz="2800" b="1" dirty="0">
                <a:latin typeface="Courier New" pitchFamily="49" charset="0"/>
                <a:cs typeface="Courier New" pitchFamily="49" charset="0"/>
              </a:rPr>
              <a:t> [ expression ]</a:t>
            </a:r>
          </a:p>
          <a:p>
            <a:pPr algn="ctr">
              <a:buNone/>
            </a:pPr>
            <a:r>
              <a:rPr lang="fr-FR" sz="2800" b="1" dirty="0">
                <a:latin typeface="Courier New" pitchFamily="49" charset="0"/>
                <a:cs typeface="Courier New" pitchFamily="49" charset="0"/>
              </a:rPr>
              <a:t> </a:t>
            </a:r>
          </a:p>
          <a:p>
            <a:pPr>
              <a:buNone/>
            </a:pPr>
            <a:r>
              <a:rPr lang="fr-FR" sz="2800" dirty="0"/>
              <a:t>Avec</a:t>
            </a:r>
          </a:p>
          <a:p>
            <a:pPr>
              <a:buNone/>
            </a:pPr>
            <a:r>
              <a:rPr lang="fr-FR" sz="2800" dirty="0"/>
              <a:t> </a:t>
            </a:r>
            <a:r>
              <a:rPr lang="fr-FR" sz="2800" b="1" dirty="0">
                <a:latin typeface="Courier New" pitchFamily="49" charset="0"/>
                <a:cs typeface="Courier New" pitchFamily="49" charset="0"/>
              </a:rPr>
              <a:t>expression</a:t>
            </a:r>
            <a:r>
              <a:rPr lang="fr-FR" sz="2800" dirty="0"/>
              <a:t> a pour résultat une valeur entière</a:t>
            </a:r>
          </a:p>
          <a:p>
            <a:pPr>
              <a:buNone/>
            </a:pPr>
            <a:endParaRPr lang="fr-FR" sz="28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idx="1"/>
          </p:nvPr>
        </p:nvSpPr>
        <p:spPr>
          <a:xfrm>
            <a:off x="467544" y="2060848"/>
            <a:ext cx="8219256" cy="3958952"/>
          </a:xfrm>
          <a:solidFill>
            <a:schemeClr val="tx1">
              <a:lumMod val="50000"/>
              <a:lumOff val="50000"/>
            </a:schemeClr>
          </a:solidFill>
        </p:spPr>
        <p:txBody>
          <a:bodyPr/>
          <a:lstStyle/>
          <a:p>
            <a:pPr>
              <a:buNone/>
            </a:pPr>
            <a:endParaRPr lang="fr-FR" b="1" dirty="0">
              <a:solidFill>
                <a:schemeClr val="bg1"/>
              </a:solidFill>
            </a:endParaRPr>
          </a:p>
          <a:p>
            <a:pPr>
              <a:buNone/>
            </a:pPr>
            <a:r>
              <a:rPr lang="fr-FR" b="1" dirty="0">
                <a:solidFill>
                  <a:schemeClr val="bg1"/>
                </a:solidFill>
                <a:latin typeface="Courier New" pitchFamily="49" charset="0"/>
                <a:cs typeface="Courier New" pitchFamily="49" charset="0"/>
              </a:rPr>
              <a:t>#</a:t>
            </a:r>
            <a:r>
              <a:rPr lang="fr-FR" b="1" dirty="0" err="1">
                <a:solidFill>
                  <a:srgbClr val="FFC000"/>
                </a:solidFill>
                <a:latin typeface="Courier New" pitchFamily="49" charset="0"/>
                <a:cs typeface="Courier New" pitchFamily="49" charset="0"/>
              </a:rPr>
              <a:t>define</a:t>
            </a:r>
            <a:r>
              <a:rPr lang="fr-FR" b="1" dirty="0">
                <a:solidFill>
                  <a:schemeClr val="bg1"/>
                </a:solidFill>
                <a:latin typeface="Courier New" pitchFamily="49" charset="0"/>
                <a:cs typeface="Courier New" pitchFamily="49" charset="0"/>
              </a:rPr>
              <a:t> N 10</a:t>
            </a:r>
          </a:p>
          <a:p>
            <a:pPr>
              <a:buNone/>
            </a:pPr>
            <a:r>
              <a:rPr lang="fr-FR" b="1" dirty="0" err="1">
                <a:solidFill>
                  <a:schemeClr val="bg1"/>
                </a:solidFill>
                <a:latin typeface="Courier New" pitchFamily="49" charset="0"/>
                <a:cs typeface="Courier New" pitchFamily="49" charset="0"/>
              </a:rPr>
              <a:t>int</a:t>
            </a:r>
            <a:r>
              <a:rPr lang="fr-FR" b="1" dirty="0">
                <a:solidFill>
                  <a:schemeClr val="bg1"/>
                </a:solidFill>
                <a:latin typeface="Courier New" pitchFamily="49" charset="0"/>
                <a:cs typeface="Courier New" pitchFamily="49" charset="0"/>
              </a:rPr>
              <a:t> t[N] ;</a:t>
            </a:r>
          </a:p>
          <a:p>
            <a:pPr>
              <a:buNone/>
            </a:pPr>
            <a:r>
              <a:rPr lang="fr-FR" b="1" dirty="0">
                <a:solidFill>
                  <a:srgbClr val="FFC000"/>
                </a:solidFill>
                <a:latin typeface="Courier New" pitchFamily="49" charset="0"/>
                <a:cs typeface="Courier New" pitchFamily="49" charset="0"/>
              </a:rPr>
              <a:t>x = t[i] </a:t>
            </a:r>
            <a:r>
              <a:rPr lang="fr-FR" b="1" dirty="0">
                <a:solidFill>
                  <a:schemeClr val="bg1"/>
                </a:solidFill>
                <a:latin typeface="Courier New" pitchFamily="49" charset="0"/>
                <a:cs typeface="Courier New" pitchFamily="49" charset="0"/>
              </a:rPr>
              <a:t>; 	</a:t>
            </a:r>
            <a:r>
              <a:rPr lang="fr-FR" sz="2400" b="1" dirty="0">
                <a:solidFill>
                  <a:schemeClr val="bg1"/>
                </a:solidFill>
                <a:latin typeface="Courier New" pitchFamily="49" charset="0"/>
                <a:cs typeface="Courier New" pitchFamily="49" charset="0"/>
              </a:rPr>
              <a:t>/* référence à l'élément 				d'indice i du tableau t */</a:t>
            </a:r>
          </a:p>
          <a:p>
            <a:pPr>
              <a:buNone/>
            </a:pPr>
            <a:r>
              <a:rPr lang="fr-FR" b="1" dirty="0">
                <a:solidFill>
                  <a:srgbClr val="FFC000"/>
                </a:solidFill>
                <a:latin typeface="Courier New" pitchFamily="49" charset="0"/>
                <a:cs typeface="Courier New" pitchFamily="49" charset="0"/>
              </a:rPr>
              <a:t>t[i+j] = k </a:t>
            </a:r>
            <a:r>
              <a:rPr lang="fr-FR" b="1" dirty="0">
                <a:solidFill>
                  <a:schemeClr val="bg1"/>
                </a:solidFill>
                <a:latin typeface="Courier New" pitchFamily="49" charset="0"/>
                <a:cs typeface="Courier New" pitchFamily="49" charset="0"/>
              </a:rPr>
              <a:t>; 	/* affectation de 					l'élément d'indice i+j du 			tableau t */</a:t>
            </a:r>
          </a:p>
          <a:p>
            <a:pPr>
              <a:buNone/>
            </a:pPr>
            <a:endParaRPr lang="fr-FR" b="1" dirty="0">
              <a:solidFill>
                <a:schemeClr val="bg1"/>
              </a:solidFill>
            </a:endParaRP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142</a:t>
            </a:fld>
            <a:endParaRPr lang="en-US"/>
          </a:p>
        </p:txBody>
      </p:sp>
      <p:sp>
        <p:nvSpPr>
          <p:cNvPr id="7" name="Rectangle 6"/>
          <p:cNvSpPr/>
          <p:nvPr/>
        </p:nvSpPr>
        <p:spPr>
          <a:xfrm>
            <a:off x="539552" y="1556792"/>
            <a:ext cx="2304413" cy="584775"/>
          </a:xfrm>
          <a:prstGeom prst="rect">
            <a:avLst/>
          </a:prstGeom>
        </p:spPr>
        <p:txBody>
          <a:bodyPr wrap="none">
            <a:spAutoFit/>
          </a:bodyPr>
          <a:lstStyle/>
          <a:p>
            <a:pPr>
              <a:buNone/>
            </a:pPr>
            <a:r>
              <a:rPr lang="fr-FR" sz="3200" b="1" dirty="0">
                <a:solidFill>
                  <a:srgbClr val="0070C0"/>
                </a:solidFill>
              </a:rPr>
              <a:t>Exemple 1.</a:t>
            </a:r>
          </a:p>
        </p:txBody>
      </p:sp>
      <p:sp>
        <p:nvSpPr>
          <p:cNvPr id="6" name="Titre 1"/>
          <p:cNvSpPr>
            <a:spLocks noGrp="1"/>
          </p:cNvSpPr>
          <p:nvPr>
            <p:ph type="title"/>
          </p:nvPr>
        </p:nvSpPr>
        <p:spPr>
          <a:xfrm>
            <a:off x="0" y="-27384"/>
            <a:ext cx="8892480" cy="1143000"/>
          </a:xfrm>
          <a:noFill/>
        </p:spPr>
        <p:txBody>
          <a:bodyPr>
            <a:normAutofit/>
          </a:bodyPr>
          <a:lstStyle/>
          <a:p>
            <a:r>
              <a:rPr lang="fr-FR" dirty="0">
                <a:solidFill>
                  <a:srgbClr val="0070C0"/>
                </a:solidFill>
              </a:rPr>
              <a:t>Référence à un élément du tableau en C</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81608"/>
            <a:ext cx="9144000" cy="1475184"/>
          </a:xfrm>
          <a:noFill/>
        </p:spPr>
        <p:txBody>
          <a:bodyPr>
            <a:normAutofit/>
          </a:bodyPr>
          <a:lstStyle/>
          <a:p>
            <a:r>
              <a:rPr lang="fr-FR" dirty="0"/>
              <a:t>Exemple.  Remplissage d’un tableau par N entiers</a:t>
            </a:r>
          </a:p>
        </p:txBody>
      </p:sp>
      <p:sp>
        <p:nvSpPr>
          <p:cNvPr id="3" name="Espace réservé du contenu 2"/>
          <p:cNvSpPr>
            <a:spLocks noGrp="1"/>
          </p:cNvSpPr>
          <p:nvPr>
            <p:ph type="body" idx="1"/>
          </p:nvPr>
        </p:nvSpPr>
        <p:spPr>
          <a:xfrm>
            <a:off x="914400" y="1447800"/>
            <a:ext cx="7772400" cy="4429472"/>
          </a:xfrm>
          <a:solidFill>
            <a:schemeClr val="tx1">
              <a:lumMod val="50000"/>
              <a:lumOff val="50000"/>
            </a:schemeClr>
          </a:solidFill>
        </p:spPr>
        <p:txBody>
          <a:bodyPr/>
          <a:lstStyle/>
          <a:p>
            <a:pPr>
              <a:buNone/>
            </a:pPr>
            <a:r>
              <a:rPr lang="fr-FR" b="1" dirty="0">
                <a:solidFill>
                  <a:schemeClr val="bg1"/>
                </a:solidFill>
                <a:latin typeface="Courier New" pitchFamily="49" charset="0"/>
                <a:cs typeface="Courier New" pitchFamily="49" charset="0"/>
              </a:rPr>
              <a:t>#</a:t>
            </a:r>
            <a:r>
              <a:rPr lang="fr-FR" b="1" dirty="0" err="1">
                <a:solidFill>
                  <a:srgbClr val="FFC000"/>
                </a:solidFill>
                <a:latin typeface="Courier New" pitchFamily="49" charset="0"/>
                <a:cs typeface="Courier New" pitchFamily="49" charset="0"/>
              </a:rPr>
              <a:t>include</a:t>
            </a:r>
            <a:r>
              <a:rPr lang="fr-FR" b="1" dirty="0">
                <a:solidFill>
                  <a:srgbClr val="92D050"/>
                </a:solidFill>
                <a:latin typeface="Courier New" pitchFamily="49" charset="0"/>
                <a:cs typeface="Courier New" pitchFamily="49" charset="0"/>
              </a:rPr>
              <a:t>&lt;</a:t>
            </a:r>
            <a:r>
              <a:rPr lang="fr-FR" b="1" dirty="0" err="1">
                <a:solidFill>
                  <a:srgbClr val="FFC000"/>
                </a:solidFill>
                <a:latin typeface="Courier New" pitchFamily="49" charset="0"/>
                <a:cs typeface="Courier New" pitchFamily="49" charset="0"/>
              </a:rPr>
              <a:t>stdio.h</a:t>
            </a:r>
            <a:r>
              <a:rPr lang="fr-FR" b="1" dirty="0">
                <a:solidFill>
                  <a:srgbClr val="92D050"/>
                </a:solidFill>
                <a:latin typeface="Courier New" pitchFamily="49" charset="0"/>
                <a:cs typeface="Courier New" pitchFamily="49" charset="0"/>
              </a:rPr>
              <a:t>&gt;</a:t>
            </a:r>
          </a:p>
          <a:p>
            <a:pPr>
              <a:buNone/>
            </a:pPr>
            <a:r>
              <a:rPr lang="fr-FR" b="1" dirty="0">
                <a:solidFill>
                  <a:schemeClr val="bg1"/>
                </a:solidFill>
                <a:latin typeface="Courier New" pitchFamily="49" charset="0"/>
                <a:cs typeface="Courier New" pitchFamily="49" charset="0"/>
              </a:rPr>
              <a:t>#</a:t>
            </a:r>
            <a:r>
              <a:rPr lang="fr-FR" b="1" dirty="0" err="1">
                <a:solidFill>
                  <a:schemeClr val="bg1"/>
                </a:solidFill>
                <a:latin typeface="Courier New" pitchFamily="49" charset="0"/>
                <a:cs typeface="Courier New" pitchFamily="49" charset="0"/>
              </a:rPr>
              <a:t>define</a:t>
            </a:r>
            <a:r>
              <a:rPr lang="fr-FR" b="1" dirty="0">
                <a:solidFill>
                  <a:schemeClr val="bg1"/>
                </a:solidFill>
                <a:latin typeface="Courier New" pitchFamily="49" charset="0"/>
                <a:cs typeface="Courier New" pitchFamily="49" charset="0"/>
              </a:rPr>
              <a:t> N 5</a:t>
            </a:r>
          </a:p>
          <a:p>
            <a:pPr>
              <a:buNone/>
            </a:pPr>
            <a:r>
              <a:rPr lang="fr-FR" b="1" dirty="0" err="1">
                <a:solidFill>
                  <a:schemeClr val="bg1"/>
                </a:solidFill>
                <a:latin typeface="Courier New" pitchFamily="49" charset="0"/>
                <a:cs typeface="Courier New" pitchFamily="49" charset="0"/>
              </a:rPr>
              <a:t>void</a:t>
            </a:r>
            <a:r>
              <a:rPr lang="fr-FR" b="1" dirty="0">
                <a:solidFill>
                  <a:schemeClr val="bg1"/>
                </a:solidFill>
                <a:latin typeface="Courier New" pitchFamily="49" charset="0"/>
                <a:cs typeface="Courier New" pitchFamily="49" charset="0"/>
              </a:rPr>
              <a:t> main()</a:t>
            </a:r>
          </a:p>
          <a:p>
            <a:pPr>
              <a:buNone/>
            </a:pPr>
            <a:r>
              <a:rPr lang="fr-FR" b="1" dirty="0">
                <a:solidFill>
                  <a:schemeClr val="bg1"/>
                </a:solidFill>
                <a:latin typeface="Courier New" pitchFamily="49" charset="0"/>
                <a:cs typeface="Courier New" pitchFamily="49" charset="0"/>
              </a:rPr>
              <a:t>{</a:t>
            </a:r>
          </a:p>
          <a:p>
            <a:pPr>
              <a:buNone/>
            </a:pPr>
            <a:r>
              <a:rPr lang="fr-FR" b="1" dirty="0">
                <a:solidFill>
                  <a:schemeClr val="bg1"/>
                </a:solidFill>
                <a:latin typeface="Courier New" pitchFamily="49" charset="0"/>
                <a:cs typeface="Courier New" pitchFamily="49" charset="0"/>
              </a:rPr>
              <a:t>	</a:t>
            </a:r>
            <a:r>
              <a:rPr lang="fr-FR" b="1" dirty="0" err="1">
                <a:solidFill>
                  <a:schemeClr val="bg1"/>
                </a:solidFill>
                <a:latin typeface="Courier New" pitchFamily="49" charset="0"/>
                <a:cs typeface="Courier New" pitchFamily="49" charset="0"/>
              </a:rPr>
              <a:t>int</a:t>
            </a:r>
            <a:r>
              <a:rPr lang="fr-FR" b="1" dirty="0">
                <a:solidFill>
                  <a:schemeClr val="bg1"/>
                </a:solidFill>
                <a:latin typeface="Courier New" pitchFamily="49" charset="0"/>
                <a:cs typeface="Courier New" pitchFamily="49" charset="0"/>
              </a:rPr>
              <a:t> tab[N] ;</a:t>
            </a:r>
          </a:p>
          <a:p>
            <a:pPr>
              <a:buNone/>
            </a:pPr>
            <a:r>
              <a:rPr lang="fr-FR" b="1" dirty="0">
                <a:solidFill>
                  <a:schemeClr val="bg1"/>
                </a:solidFill>
                <a:latin typeface="Courier New" pitchFamily="49" charset="0"/>
                <a:cs typeface="Courier New" pitchFamily="49" charset="0"/>
              </a:rPr>
              <a:t>	</a:t>
            </a:r>
            <a:r>
              <a:rPr lang="fr-FR" b="1" dirty="0" err="1">
                <a:solidFill>
                  <a:schemeClr val="bg1"/>
                </a:solidFill>
                <a:latin typeface="Courier New" pitchFamily="49" charset="0"/>
                <a:cs typeface="Courier New" pitchFamily="49" charset="0"/>
              </a:rPr>
              <a:t>int</a:t>
            </a:r>
            <a:r>
              <a:rPr lang="fr-FR" b="1" dirty="0">
                <a:solidFill>
                  <a:schemeClr val="bg1"/>
                </a:solidFill>
                <a:latin typeface="Courier New" pitchFamily="49" charset="0"/>
                <a:cs typeface="Courier New" pitchFamily="49" charset="0"/>
              </a:rPr>
              <a:t> i ; </a:t>
            </a:r>
            <a:r>
              <a:rPr lang="fr-FR" b="1" dirty="0">
                <a:solidFill>
                  <a:srgbClr val="00B0F0"/>
                </a:solidFill>
                <a:latin typeface="Courier New" pitchFamily="49" charset="0"/>
                <a:cs typeface="Courier New" pitchFamily="49" charset="0"/>
              </a:rPr>
              <a:t>/* Compteur */</a:t>
            </a:r>
          </a:p>
          <a:p>
            <a:pPr>
              <a:buNone/>
            </a:pPr>
            <a:r>
              <a:rPr lang="fr-FR" b="1" dirty="0">
                <a:solidFill>
                  <a:schemeClr val="bg1"/>
                </a:solidFill>
                <a:latin typeface="Courier New" pitchFamily="49" charset="0"/>
                <a:cs typeface="Courier New" pitchFamily="49" charset="0"/>
              </a:rPr>
              <a:t>	</a:t>
            </a:r>
            <a:r>
              <a:rPr lang="fr-FR" b="1" dirty="0">
                <a:solidFill>
                  <a:srgbClr val="FFC000"/>
                </a:solidFill>
                <a:latin typeface="Courier New" pitchFamily="49" charset="0"/>
                <a:cs typeface="Courier New" pitchFamily="49" charset="0"/>
              </a:rPr>
              <a:t>for (i=0 ; i&lt;N ; i++)</a:t>
            </a:r>
          </a:p>
          <a:p>
            <a:pPr>
              <a:buNone/>
            </a:pPr>
            <a:r>
              <a:rPr lang="fr-FR" b="1" dirty="0">
                <a:solidFill>
                  <a:srgbClr val="FFC000"/>
                </a:solidFill>
                <a:latin typeface="Courier New" pitchFamily="49" charset="0"/>
                <a:cs typeface="Courier New" pitchFamily="49" charset="0"/>
              </a:rPr>
              <a:t>		</a:t>
            </a:r>
            <a:r>
              <a:rPr lang="fr-FR" b="1" dirty="0" err="1">
                <a:solidFill>
                  <a:srgbClr val="FFC000"/>
                </a:solidFill>
                <a:latin typeface="Courier New" pitchFamily="49" charset="0"/>
                <a:cs typeface="Courier New" pitchFamily="49" charset="0"/>
              </a:rPr>
              <a:t>scanf</a:t>
            </a:r>
            <a:r>
              <a:rPr lang="fr-FR" b="1" dirty="0">
                <a:solidFill>
                  <a:srgbClr val="FFC000"/>
                </a:solidFill>
                <a:latin typeface="Courier New" pitchFamily="49" charset="0"/>
                <a:cs typeface="Courier New" pitchFamily="49" charset="0"/>
              </a:rPr>
              <a:t>("%d ", &amp; tab[i]) ;</a:t>
            </a:r>
          </a:p>
          <a:p>
            <a:pPr>
              <a:buNone/>
            </a:pPr>
            <a:r>
              <a:rPr lang="fr-FR" b="1" dirty="0">
                <a:solidFill>
                  <a:schemeClr val="bg1"/>
                </a:solidFill>
                <a:latin typeface="Courier New" pitchFamily="49" charset="0"/>
                <a:cs typeface="Courier New" pitchFamily="49" charset="0"/>
              </a:rPr>
              <a:t>}</a:t>
            </a:r>
          </a:p>
          <a:p>
            <a:pPr>
              <a:buNone/>
            </a:pPr>
            <a:endParaRPr lang="fr-FR" b="1" dirty="0">
              <a:solidFill>
                <a:schemeClr val="bg1"/>
              </a:solidFill>
              <a:latin typeface="Courier New" pitchFamily="49" charset="0"/>
              <a:cs typeface="Courier New" pitchFamily="49" charset="0"/>
            </a:endParaRP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143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08520" y="53752"/>
            <a:ext cx="9144000" cy="1143000"/>
          </a:xfrm>
          <a:noFill/>
        </p:spPr>
        <p:txBody>
          <a:bodyPr>
            <a:normAutofit/>
          </a:bodyPr>
          <a:lstStyle/>
          <a:p>
            <a:r>
              <a:rPr lang="fr-FR" dirty="0"/>
              <a:t>Exemple.  Afficher le contenu d'un tableau</a:t>
            </a:r>
          </a:p>
        </p:txBody>
      </p:sp>
      <p:sp>
        <p:nvSpPr>
          <p:cNvPr id="5" name="Espace réservé du contenu 2"/>
          <p:cNvSpPr>
            <a:spLocks noGrp="1"/>
          </p:cNvSpPr>
          <p:nvPr>
            <p:ph type="body" idx="1"/>
          </p:nvPr>
        </p:nvSpPr>
        <p:spPr>
          <a:xfrm>
            <a:off x="1033536" y="1700808"/>
            <a:ext cx="6850832" cy="4358116"/>
          </a:xfrm>
          <a:solidFill>
            <a:schemeClr val="tx1">
              <a:lumMod val="50000"/>
              <a:lumOff val="50000"/>
            </a:schemeClr>
          </a:solidFill>
        </p:spPr>
        <p:txBody>
          <a:bodyPr/>
          <a:lstStyle/>
          <a:p>
            <a:pPr>
              <a:buNone/>
            </a:pPr>
            <a:r>
              <a:rPr lang="fr-FR" sz="2400" b="1" dirty="0">
                <a:solidFill>
                  <a:schemeClr val="bg1"/>
                </a:solidFill>
                <a:latin typeface="Courier New" pitchFamily="49" charset="0"/>
                <a:cs typeface="Courier New" pitchFamily="49" charset="0"/>
              </a:rPr>
              <a:t>#</a:t>
            </a:r>
            <a:r>
              <a:rPr lang="fr-FR" sz="2400" b="1" dirty="0" err="1">
                <a:solidFill>
                  <a:schemeClr val="bg1"/>
                </a:solidFill>
                <a:latin typeface="Courier New" pitchFamily="49" charset="0"/>
                <a:cs typeface="Courier New" pitchFamily="49" charset="0"/>
              </a:rPr>
              <a:t>include</a:t>
            </a:r>
            <a:r>
              <a:rPr lang="fr-FR" sz="2400" b="1" dirty="0">
                <a:solidFill>
                  <a:schemeClr val="bg1"/>
                </a:solidFill>
                <a:latin typeface="Courier New" pitchFamily="49" charset="0"/>
                <a:cs typeface="Courier New" pitchFamily="49" charset="0"/>
              </a:rPr>
              <a:t>&lt;</a:t>
            </a:r>
            <a:r>
              <a:rPr lang="fr-FR" sz="2400" b="1" dirty="0" err="1">
                <a:solidFill>
                  <a:schemeClr val="bg1"/>
                </a:solidFill>
                <a:latin typeface="Courier New" pitchFamily="49" charset="0"/>
                <a:cs typeface="Courier New" pitchFamily="49" charset="0"/>
              </a:rPr>
              <a:t>stdio.h</a:t>
            </a:r>
            <a:r>
              <a:rPr lang="fr-FR" sz="2400" b="1" dirty="0">
                <a:solidFill>
                  <a:schemeClr val="bg1"/>
                </a:solidFill>
                <a:latin typeface="Courier New" pitchFamily="49" charset="0"/>
                <a:cs typeface="Courier New" pitchFamily="49" charset="0"/>
              </a:rPr>
              <a:t>&gt;</a:t>
            </a:r>
            <a:endParaRPr lang="fr-FR" sz="2400" b="1" dirty="0">
              <a:latin typeface="Courier New" pitchFamily="49" charset="0"/>
              <a:cs typeface="Courier New" pitchFamily="49" charset="0"/>
            </a:endParaRPr>
          </a:p>
          <a:p>
            <a:pPr>
              <a:buNone/>
            </a:pPr>
            <a:r>
              <a:rPr lang="fr-FR" sz="2400" b="1" dirty="0">
                <a:solidFill>
                  <a:srgbClr val="00B0F0"/>
                </a:solidFill>
                <a:latin typeface="Courier New" pitchFamily="49" charset="0"/>
                <a:cs typeface="Courier New" pitchFamily="49" charset="0"/>
              </a:rPr>
              <a:t>#</a:t>
            </a:r>
            <a:r>
              <a:rPr lang="fr-FR" sz="2400" b="1" dirty="0" err="1">
                <a:solidFill>
                  <a:srgbClr val="00B0F0"/>
                </a:solidFill>
                <a:latin typeface="Courier New" pitchFamily="49" charset="0"/>
                <a:cs typeface="Courier New" pitchFamily="49" charset="0"/>
              </a:rPr>
              <a:t>define</a:t>
            </a:r>
            <a:r>
              <a:rPr lang="fr-FR" sz="2400" b="1" dirty="0">
                <a:solidFill>
                  <a:srgbClr val="00B0F0"/>
                </a:solidFill>
                <a:latin typeface="Courier New" pitchFamily="49" charset="0"/>
                <a:cs typeface="Courier New" pitchFamily="49" charset="0"/>
              </a:rPr>
              <a:t> N 5</a:t>
            </a:r>
          </a:p>
          <a:p>
            <a:pPr>
              <a:buNone/>
            </a:pPr>
            <a:r>
              <a:rPr lang="fr-FR" sz="2400" b="1" dirty="0" err="1">
                <a:solidFill>
                  <a:srgbClr val="00B0F0"/>
                </a:solidFill>
                <a:latin typeface="Courier New" pitchFamily="49" charset="0"/>
                <a:cs typeface="Courier New" pitchFamily="49" charset="0"/>
              </a:rPr>
              <a:t>void</a:t>
            </a:r>
            <a:r>
              <a:rPr lang="fr-FR" sz="2400" b="1" dirty="0">
                <a:solidFill>
                  <a:srgbClr val="00B0F0"/>
                </a:solidFill>
                <a:latin typeface="Courier New" pitchFamily="49" charset="0"/>
                <a:cs typeface="Courier New" pitchFamily="49" charset="0"/>
              </a:rPr>
              <a:t> main()</a:t>
            </a:r>
          </a:p>
          <a:p>
            <a:pPr>
              <a:buNone/>
            </a:pPr>
            <a:r>
              <a:rPr lang="fr-FR" sz="2400" b="1" dirty="0">
                <a:solidFill>
                  <a:srgbClr val="00B0F0"/>
                </a:solidFill>
                <a:latin typeface="Courier New" pitchFamily="49" charset="0"/>
                <a:cs typeface="Courier New" pitchFamily="49" charset="0"/>
              </a:rPr>
              <a:t>{</a:t>
            </a:r>
          </a:p>
          <a:p>
            <a:pPr>
              <a:buNone/>
            </a:pPr>
            <a:r>
              <a:rPr lang="fr-FR" sz="2400" b="1" dirty="0">
                <a:solidFill>
                  <a:srgbClr val="00B0F0"/>
                </a:solidFill>
                <a:latin typeface="Courier New" pitchFamily="49" charset="0"/>
                <a:cs typeface="Courier New" pitchFamily="49" charset="0"/>
              </a:rPr>
              <a:t>	</a:t>
            </a:r>
            <a:r>
              <a:rPr lang="fr-FR" sz="2400" b="1" dirty="0" err="1">
                <a:solidFill>
                  <a:srgbClr val="00B0F0"/>
                </a:solidFill>
                <a:latin typeface="Courier New" pitchFamily="49" charset="0"/>
                <a:cs typeface="Courier New" pitchFamily="49" charset="0"/>
              </a:rPr>
              <a:t>int</a:t>
            </a:r>
            <a:r>
              <a:rPr lang="fr-FR" sz="2400" b="1" dirty="0">
                <a:solidFill>
                  <a:srgbClr val="00B0F0"/>
                </a:solidFill>
                <a:latin typeface="Courier New" pitchFamily="49" charset="0"/>
                <a:cs typeface="Courier New" pitchFamily="49" charset="0"/>
              </a:rPr>
              <a:t> tab[N] ;</a:t>
            </a:r>
          </a:p>
          <a:p>
            <a:pPr>
              <a:buNone/>
            </a:pPr>
            <a:r>
              <a:rPr lang="fr-FR" sz="2400" b="1" dirty="0">
                <a:solidFill>
                  <a:srgbClr val="00B0F0"/>
                </a:solidFill>
                <a:latin typeface="Courier New" pitchFamily="49" charset="0"/>
                <a:cs typeface="Courier New" pitchFamily="49" charset="0"/>
              </a:rPr>
              <a:t>	</a:t>
            </a:r>
            <a:r>
              <a:rPr lang="fr-FR" sz="2400" b="1" dirty="0" err="1">
                <a:solidFill>
                  <a:srgbClr val="00B0F0"/>
                </a:solidFill>
                <a:latin typeface="Courier New" pitchFamily="49" charset="0"/>
                <a:cs typeface="Courier New" pitchFamily="49" charset="0"/>
              </a:rPr>
              <a:t>int</a:t>
            </a:r>
            <a:r>
              <a:rPr lang="fr-FR" sz="2400" b="1" dirty="0">
                <a:solidFill>
                  <a:srgbClr val="00B0F0"/>
                </a:solidFill>
                <a:latin typeface="Courier New" pitchFamily="49" charset="0"/>
                <a:cs typeface="Courier New" pitchFamily="49" charset="0"/>
              </a:rPr>
              <a:t> i ; /* Compteur */</a:t>
            </a:r>
          </a:p>
          <a:p>
            <a:pPr>
              <a:buNone/>
            </a:pPr>
            <a:r>
              <a:rPr lang="fr-FR" sz="2400" b="1" dirty="0">
                <a:latin typeface="Courier New" pitchFamily="49" charset="0"/>
                <a:cs typeface="Courier New" pitchFamily="49" charset="0"/>
              </a:rPr>
              <a:t>	</a:t>
            </a:r>
            <a:r>
              <a:rPr lang="fr-FR" sz="2400" b="1" dirty="0">
                <a:solidFill>
                  <a:srgbClr val="FFC000"/>
                </a:solidFill>
                <a:latin typeface="Courier New" pitchFamily="49" charset="0"/>
                <a:cs typeface="Courier New" pitchFamily="49" charset="0"/>
              </a:rPr>
              <a:t>for (i=0 ; i&lt;N ; i++)</a:t>
            </a:r>
          </a:p>
          <a:p>
            <a:pPr>
              <a:buNone/>
            </a:pPr>
            <a:r>
              <a:rPr lang="fr-FR" sz="2400" b="1" dirty="0">
                <a:solidFill>
                  <a:srgbClr val="FFC000"/>
                </a:solidFill>
                <a:latin typeface="Courier New" pitchFamily="49" charset="0"/>
                <a:cs typeface="Courier New" pitchFamily="49" charset="0"/>
              </a:rPr>
              <a:t>		</a:t>
            </a:r>
            <a:r>
              <a:rPr lang="fr-FR" sz="2400" b="1" dirty="0" err="1">
                <a:solidFill>
                  <a:srgbClr val="FFC000"/>
                </a:solidFill>
                <a:latin typeface="Courier New" pitchFamily="49" charset="0"/>
                <a:cs typeface="Courier New" pitchFamily="49" charset="0"/>
              </a:rPr>
              <a:t>printf</a:t>
            </a:r>
            <a:r>
              <a:rPr lang="fr-FR" sz="2400" b="1" dirty="0">
                <a:solidFill>
                  <a:srgbClr val="FFC000"/>
                </a:solidFill>
                <a:latin typeface="Courier New" pitchFamily="49" charset="0"/>
                <a:cs typeface="Courier New" pitchFamily="49" charset="0"/>
              </a:rPr>
              <a:t>("%d ", tab[i]) ;</a:t>
            </a:r>
          </a:p>
          <a:p>
            <a:pPr>
              <a:buNone/>
            </a:pPr>
            <a:r>
              <a:rPr lang="fr-FR" sz="2400" b="1" dirty="0">
                <a:solidFill>
                  <a:srgbClr val="00B0F0"/>
                </a:solidFill>
                <a:latin typeface="Courier New" pitchFamily="49" charset="0"/>
                <a:cs typeface="Courier New" pitchFamily="49" charset="0"/>
              </a:rPr>
              <a:t>}</a:t>
            </a:r>
          </a:p>
          <a:p>
            <a:pPr>
              <a:buNone/>
            </a:pPr>
            <a:endParaRPr lang="fr-FR" sz="2400" b="1" dirty="0">
              <a:solidFill>
                <a:schemeClr val="bg1"/>
              </a:solidFill>
              <a:latin typeface="Courier New" pitchFamily="49" charset="0"/>
              <a:cs typeface="Courier New" pitchFamily="49" charset="0"/>
            </a:endParaRPr>
          </a:p>
        </p:txBody>
      </p:sp>
      <p:sp>
        <p:nvSpPr>
          <p:cNvPr id="2" name="Espace réservé du numéro de diapositive 1"/>
          <p:cNvSpPr>
            <a:spLocks noGrp="1"/>
          </p:cNvSpPr>
          <p:nvPr>
            <p:ph type="sldNum" sz="quarter" idx="12"/>
          </p:nvPr>
        </p:nvSpPr>
        <p:spPr/>
        <p:txBody>
          <a:bodyPr/>
          <a:lstStyle/>
          <a:p>
            <a:fld id="{5744759D-0EFF-4FB2-9CCE-04E00944F0FE}" type="slidenum">
              <a:rPr lang="en-US" smtClean="0"/>
              <a:pPr/>
              <a:t>144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idx="1"/>
          </p:nvPr>
        </p:nvSpPr>
        <p:spPr>
          <a:xfrm>
            <a:off x="395536" y="1521296"/>
            <a:ext cx="5760640" cy="4572000"/>
          </a:xfrm>
        </p:spPr>
        <p:txBody>
          <a:bodyPr>
            <a:noAutofit/>
          </a:bodyPr>
          <a:lstStyle/>
          <a:p>
            <a:pPr algn="just">
              <a:buNone/>
            </a:pPr>
            <a:r>
              <a:rPr lang="fr-FR" sz="2000" dirty="0">
                <a:latin typeface="Gill Sans MT" panose="020B0502020104020203" pitchFamily="34" charset="0"/>
              </a:rPr>
              <a:t>De manière similaire, on peut déclarer un tableau à plusieurs dimensions.</a:t>
            </a:r>
          </a:p>
          <a:p>
            <a:pPr algn="just">
              <a:buNone/>
            </a:pPr>
            <a:r>
              <a:rPr lang="fr-FR" sz="2000" dirty="0">
                <a:latin typeface="Gill Sans MT" panose="020B0502020104020203" pitchFamily="34" charset="0"/>
              </a:rPr>
              <a:t>Par exemple, pour un tableau à deux dimensions :</a:t>
            </a:r>
          </a:p>
          <a:p>
            <a:pPr>
              <a:buNone/>
            </a:pPr>
            <a:endParaRPr lang="fr-FR" sz="2000" b="1" dirty="0">
              <a:solidFill>
                <a:srgbClr val="00B0F0"/>
              </a:solidFill>
              <a:latin typeface="Gill Sans MT" panose="020B0502020104020203" pitchFamily="34" charset="0"/>
              <a:cs typeface="Courier New" pitchFamily="49" charset="0"/>
            </a:endParaRPr>
          </a:p>
          <a:p>
            <a:pPr>
              <a:buNone/>
            </a:pPr>
            <a:r>
              <a:rPr lang="fr-FR" sz="2000" b="1" dirty="0">
                <a:solidFill>
                  <a:srgbClr val="00B0F0"/>
                </a:solidFill>
                <a:latin typeface="Gill Sans MT" panose="020B0502020104020203" pitchFamily="34" charset="0"/>
                <a:cs typeface="Courier New" pitchFamily="49" charset="0"/>
              </a:rPr>
              <a:t>type</a:t>
            </a:r>
            <a:r>
              <a:rPr lang="fr-FR" sz="2000" dirty="0">
                <a:latin typeface="Gill Sans MT" panose="020B0502020104020203" pitchFamily="34" charset="0"/>
                <a:cs typeface="Courier New" pitchFamily="49" charset="0"/>
              </a:rPr>
              <a:t> </a:t>
            </a:r>
            <a:r>
              <a:rPr lang="fr-FR" sz="2000" dirty="0" err="1">
                <a:latin typeface="Gill Sans MT" panose="020B0502020104020203" pitchFamily="34" charset="0"/>
                <a:cs typeface="Courier New" pitchFamily="49" charset="0"/>
              </a:rPr>
              <a:t>nom_du_tableau</a:t>
            </a:r>
            <a:r>
              <a:rPr lang="fr-FR" sz="2000" b="1" dirty="0">
                <a:solidFill>
                  <a:srgbClr val="00B0F0"/>
                </a:solidFill>
                <a:latin typeface="Gill Sans MT" panose="020B0502020104020203" pitchFamily="34" charset="0"/>
                <a:cs typeface="Courier New" pitchFamily="49" charset="0"/>
              </a:rPr>
              <a:t>[</a:t>
            </a:r>
            <a:r>
              <a:rPr lang="fr-FR" sz="2000" dirty="0" err="1">
                <a:latin typeface="Gill Sans MT" panose="020B0502020104020203" pitchFamily="34" charset="0"/>
                <a:cs typeface="Courier New" pitchFamily="49" charset="0"/>
              </a:rPr>
              <a:t>nombre_lignes</a:t>
            </a:r>
            <a:r>
              <a:rPr lang="fr-FR" sz="2000" b="1" dirty="0">
                <a:solidFill>
                  <a:srgbClr val="00B0F0"/>
                </a:solidFill>
                <a:latin typeface="Gill Sans MT" panose="020B0502020104020203" pitchFamily="34" charset="0"/>
                <a:cs typeface="Courier New" pitchFamily="49" charset="0"/>
              </a:rPr>
              <a:t>][</a:t>
            </a:r>
            <a:r>
              <a:rPr lang="fr-FR" sz="2000" dirty="0" err="1">
                <a:latin typeface="Gill Sans MT" panose="020B0502020104020203" pitchFamily="34" charset="0"/>
                <a:cs typeface="Courier New" pitchFamily="49" charset="0"/>
              </a:rPr>
              <a:t>nombre_colonnes</a:t>
            </a:r>
            <a:r>
              <a:rPr lang="fr-FR" sz="2000" b="1" dirty="0">
                <a:solidFill>
                  <a:srgbClr val="00B0F0"/>
                </a:solidFill>
                <a:latin typeface="Gill Sans MT" panose="020B0502020104020203" pitchFamily="34" charset="0"/>
                <a:cs typeface="Courier New" pitchFamily="49" charset="0"/>
              </a:rPr>
              <a:t>]</a:t>
            </a:r>
          </a:p>
          <a:p>
            <a:pPr>
              <a:buNone/>
            </a:pPr>
            <a:endParaRPr lang="fr-FR" sz="2000" b="1" dirty="0">
              <a:latin typeface="Gill Sans MT" panose="020B0502020104020203" pitchFamily="34" charset="0"/>
            </a:endParaRPr>
          </a:p>
          <a:p>
            <a:pPr>
              <a:buNone/>
            </a:pPr>
            <a:r>
              <a:rPr lang="fr-FR" sz="2000" b="1" dirty="0">
                <a:latin typeface="Gill Sans MT" panose="020B0502020104020203" pitchFamily="34" charset="0"/>
              </a:rPr>
              <a:t>Exemple</a:t>
            </a:r>
            <a:r>
              <a:rPr lang="fr-FR" sz="2000" dirty="0">
                <a:latin typeface="Gill Sans MT" panose="020B0502020104020203" pitchFamily="34" charset="0"/>
              </a:rPr>
              <a:t>:</a:t>
            </a:r>
          </a:p>
          <a:p>
            <a:pPr>
              <a:buNone/>
            </a:pPr>
            <a:endParaRPr lang="fr-FR" sz="2000" dirty="0">
              <a:latin typeface="Gill Sans MT" panose="020B0502020104020203" pitchFamily="34" charset="0"/>
              <a:cs typeface="Courier New" pitchFamily="49" charset="0"/>
            </a:endParaRP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145</a:t>
            </a:fld>
            <a:endParaRPr lang="en-US"/>
          </a:p>
        </p:txBody>
      </p:sp>
      <p:sp>
        <p:nvSpPr>
          <p:cNvPr id="5" name="Rectangle 4"/>
          <p:cNvSpPr/>
          <p:nvPr/>
        </p:nvSpPr>
        <p:spPr>
          <a:xfrm>
            <a:off x="1592309" y="4689648"/>
            <a:ext cx="6150203" cy="461665"/>
          </a:xfrm>
          <a:prstGeom prst="rect">
            <a:avLst/>
          </a:prstGeom>
          <a:solidFill>
            <a:schemeClr val="tx1">
              <a:lumMod val="50000"/>
              <a:lumOff val="50000"/>
            </a:schemeClr>
          </a:solidFill>
        </p:spPr>
        <p:txBody>
          <a:bodyPr wrap="square">
            <a:spAutoFit/>
          </a:bodyPr>
          <a:lstStyle/>
          <a:p>
            <a:pPr>
              <a:buNone/>
            </a:pPr>
            <a:r>
              <a:rPr lang="fr-FR" sz="2400" b="1" dirty="0" err="1">
                <a:solidFill>
                  <a:schemeClr val="bg1"/>
                </a:solidFill>
                <a:latin typeface="Courier New" pitchFamily="49" charset="0"/>
                <a:cs typeface="Courier New" pitchFamily="49" charset="0"/>
              </a:rPr>
              <a:t>int</a:t>
            </a:r>
            <a:r>
              <a:rPr lang="fr-FR" sz="2400" b="1" dirty="0">
                <a:solidFill>
                  <a:schemeClr val="bg1"/>
                </a:solidFill>
                <a:latin typeface="Courier New" pitchFamily="49" charset="0"/>
                <a:cs typeface="Courier New" pitchFamily="49" charset="0"/>
              </a:rPr>
              <a:t> Mat[100][50];</a:t>
            </a:r>
          </a:p>
        </p:txBody>
      </p:sp>
      <p:sp>
        <p:nvSpPr>
          <p:cNvPr id="6" name="Rectangle 5"/>
          <p:cNvSpPr/>
          <p:nvPr/>
        </p:nvSpPr>
        <p:spPr>
          <a:xfrm>
            <a:off x="1592309" y="5134470"/>
            <a:ext cx="6150203" cy="830997"/>
          </a:xfrm>
          <a:prstGeom prst="rect">
            <a:avLst/>
          </a:prstGeom>
        </p:spPr>
        <p:txBody>
          <a:bodyPr wrap="square">
            <a:spAutoFit/>
          </a:bodyPr>
          <a:lstStyle/>
          <a:p>
            <a:pPr>
              <a:buNone/>
            </a:pPr>
            <a:r>
              <a:rPr lang="fr-FR" sz="2400" dirty="0"/>
              <a:t>On accède à un élément du tableau par l'expression</a:t>
            </a:r>
            <a:endParaRPr lang="fr-FR" sz="2400" dirty="0">
              <a:latin typeface="Courier New" pitchFamily="49" charset="0"/>
              <a:cs typeface="Courier New" pitchFamily="49" charset="0"/>
            </a:endParaRPr>
          </a:p>
        </p:txBody>
      </p:sp>
      <p:sp>
        <p:nvSpPr>
          <p:cNvPr id="7" name="Rectangle 6"/>
          <p:cNvSpPr/>
          <p:nvPr/>
        </p:nvSpPr>
        <p:spPr>
          <a:xfrm>
            <a:off x="1592309" y="5544452"/>
            <a:ext cx="6150203" cy="461665"/>
          </a:xfrm>
          <a:prstGeom prst="rect">
            <a:avLst/>
          </a:prstGeom>
          <a:solidFill>
            <a:schemeClr val="tx1">
              <a:lumMod val="50000"/>
              <a:lumOff val="50000"/>
            </a:schemeClr>
          </a:solidFill>
        </p:spPr>
        <p:txBody>
          <a:bodyPr wrap="square">
            <a:spAutoFit/>
          </a:bodyPr>
          <a:lstStyle/>
          <a:p>
            <a:pPr>
              <a:buNone/>
            </a:pPr>
            <a:r>
              <a:rPr lang="fr-FR" sz="2400" b="1" dirty="0">
                <a:solidFill>
                  <a:schemeClr val="bg1"/>
                </a:solidFill>
                <a:latin typeface="Courier New" pitchFamily="49" charset="0"/>
                <a:cs typeface="Courier New" pitchFamily="49" charset="0"/>
              </a:rPr>
              <a:t>Mat[i][j]</a:t>
            </a:r>
          </a:p>
        </p:txBody>
      </p:sp>
      <p:sp>
        <p:nvSpPr>
          <p:cNvPr id="8" name="Titre 1"/>
          <p:cNvSpPr>
            <a:spLocks noGrp="1"/>
          </p:cNvSpPr>
          <p:nvPr>
            <p:ph type="title"/>
          </p:nvPr>
        </p:nvSpPr>
        <p:spPr>
          <a:xfrm>
            <a:off x="-108520" y="53752"/>
            <a:ext cx="9144000" cy="1143000"/>
          </a:xfrm>
          <a:noFill/>
        </p:spPr>
        <p:txBody>
          <a:bodyPr>
            <a:normAutofit/>
          </a:bodyPr>
          <a:lstStyle/>
          <a:p>
            <a:r>
              <a:rPr lang="fr-FR" dirty="0"/>
              <a:t>Les tableaux </a:t>
            </a:r>
            <a:r>
              <a:rPr lang="fr-FR" dirty="0" err="1"/>
              <a:t>Multidimentielles</a:t>
            </a:r>
            <a:r>
              <a:rPr lang="fr-FR" dirty="0"/>
              <a:t> en C</a:t>
            </a:r>
          </a:p>
        </p:txBody>
      </p:sp>
      <p:pic>
        <p:nvPicPr>
          <p:cNvPr id="10" name="Picture 9">
            <a:extLst>
              <a:ext uri="{FF2B5EF4-FFF2-40B4-BE49-F238E27FC236}">
                <a16:creationId xmlns:a16="http://schemas.microsoft.com/office/drawing/2014/main" id="{8C675CD4-CFC2-4E5A-A491-EFE807BEE88F}"/>
              </a:ext>
            </a:extLst>
          </p:cNvPr>
          <p:cNvPicPr>
            <a:picLocks noChangeAspect="1"/>
          </p:cNvPicPr>
          <p:nvPr/>
        </p:nvPicPr>
        <p:blipFill>
          <a:blip r:embed="rId2"/>
          <a:stretch>
            <a:fillRect/>
          </a:stretch>
        </p:blipFill>
        <p:spPr>
          <a:xfrm>
            <a:off x="6204520" y="2060848"/>
            <a:ext cx="2687960" cy="1028700"/>
          </a:xfrm>
          <a:prstGeom prst="rect">
            <a:avLst/>
          </a:prstGeom>
          <a:ln w="28575">
            <a:solidFill>
              <a:srgbClr val="C00000"/>
            </a:solid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3752"/>
            <a:ext cx="8892480" cy="1143000"/>
          </a:xfrm>
          <a:noFill/>
        </p:spPr>
        <p:txBody>
          <a:bodyPr/>
          <a:lstStyle/>
          <a:p>
            <a:r>
              <a:rPr lang="fr-FR" sz="2800" dirty="0"/>
              <a:t>Initialisation à la déclaration en C</a:t>
            </a:r>
          </a:p>
        </p:txBody>
      </p:sp>
      <p:sp>
        <p:nvSpPr>
          <p:cNvPr id="3" name="Espace réservé du contenu 2"/>
          <p:cNvSpPr>
            <a:spLocks noGrp="1"/>
          </p:cNvSpPr>
          <p:nvPr>
            <p:ph type="body" idx="1"/>
          </p:nvPr>
        </p:nvSpPr>
        <p:spPr>
          <a:xfrm>
            <a:off x="432048" y="1484784"/>
            <a:ext cx="8316416" cy="5112568"/>
          </a:xfrm>
          <a:solidFill>
            <a:schemeClr val="tx1">
              <a:lumMod val="50000"/>
              <a:lumOff val="50000"/>
            </a:schemeClr>
          </a:solidFill>
        </p:spPr>
        <p:txBody>
          <a:bodyPr>
            <a:noAutofit/>
          </a:bodyPr>
          <a:lstStyle/>
          <a:p>
            <a:pPr>
              <a:buNone/>
            </a:pPr>
            <a:r>
              <a:rPr lang="fr-FR" sz="2400" b="1" dirty="0">
                <a:solidFill>
                  <a:schemeClr val="bg1"/>
                </a:solidFill>
                <a:latin typeface="Courier New" pitchFamily="49" charset="0"/>
                <a:cs typeface="Courier New" pitchFamily="49" charset="0"/>
              </a:rPr>
              <a:t>#</a:t>
            </a:r>
            <a:r>
              <a:rPr lang="fr-FR" sz="2400" b="1" dirty="0" err="1">
                <a:solidFill>
                  <a:schemeClr val="bg1"/>
                </a:solidFill>
                <a:latin typeface="Courier New" pitchFamily="49" charset="0"/>
                <a:cs typeface="Courier New" pitchFamily="49" charset="0"/>
              </a:rPr>
              <a:t>define</a:t>
            </a:r>
            <a:r>
              <a:rPr lang="fr-FR" sz="2400" b="1" dirty="0">
                <a:solidFill>
                  <a:schemeClr val="bg1"/>
                </a:solidFill>
                <a:latin typeface="Courier New" pitchFamily="49" charset="0"/>
                <a:cs typeface="Courier New" pitchFamily="49" charset="0"/>
              </a:rPr>
              <a:t> M 2</a:t>
            </a:r>
          </a:p>
          <a:p>
            <a:pPr>
              <a:buNone/>
            </a:pPr>
            <a:r>
              <a:rPr lang="fr-FR" sz="2400" b="1" dirty="0">
                <a:solidFill>
                  <a:schemeClr val="bg1"/>
                </a:solidFill>
                <a:latin typeface="Courier New" pitchFamily="49" charset="0"/>
                <a:cs typeface="Courier New" pitchFamily="49" charset="0"/>
              </a:rPr>
              <a:t>#</a:t>
            </a:r>
            <a:r>
              <a:rPr lang="fr-FR" sz="2400" b="1" dirty="0" err="1">
                <a:solidFill>
                  <a:schemeClr val="bg1"/>
                </a:solidFill>
                <a:latin typeface="Courier New" pitchFamily="49" charset="0"/>
                <a:cs typeface="Courier New" pitchFamily="49" charset="0"/>
              </a:rPr>
              <a:t>define</a:t>
            </a:r>
            <a:r>
              <a:rPr lang="fr-FR" sz="2400" b="1" dirty="0">
                <a:solidFill>
                  <a:schemeClr val="bg1"/>
                </a:solidFill>
                <a:latin typeface="Courier New" pitchFamily="49" charset="0"/>
                <a:cs typeface="Courier New" pitchFamily="49" charset="0"/>
              </a:rPr>
              <a:t> N 3</a:t>
            </a:r>
          </a:p>
          <a:p>
            <a:pPr>
              <a:buNone/>
            </a:pPr>
            <a:r>
              <a:rPr lang="fr-FR" sz="2400" b="1" dirty="0">
                <a:solidFill>
                  <a:schemeClr val="bg1"/>
                </a:solidFill>
                <a:latin typeface="Courier New" pitchFamily="49" charset="0"/>
                <a:cs typeface="Courier New" pitchFamily="49" charset="0"/>
              </a:rPr>
              <a:t>main()</a:t>
            </a:r>
          </a:p>
          <a:p>
            <a:pPr>
              <a:buNone/>
            </a:pPr>
            <a:r>
              <a:rPr lang="fr-FR" sz="2400" b="1" dirty="0">
                <a:solidFill>
                  <a:schemeClr val="bg1"/>
                </a:solidFill>
                <a:latin typeface="Courier New" pitchFamily="49" charset="0"/>
                <a:cs typeface="Courier New" pitchFamily="49" charset="0"/>
              </a:rPr>
              <a:t>{</a:t>
            </a:r>
          </a:p>
          <a:p>
            <a:pPr lvl="1">
              <a:buNone/>
            </a:pPr>
            <a:r>
              <a:rPr lang="fr-FR" b="1" dirty="0" err="1">
                <a:solidFill>
                  <a:srgbClr val="FFC000"/>
                </a:solidFill>
                <a:latin typeface="Courier New" pitchFamily="49" charset="0"/>
                <a:cs typeface="Courier New" pitchFamily="49" charset="0"/>
              </a:rPr>
              <a:t>int</a:t>
            </a:r>
            <a:r>
              <a:rPr lang="fr-FR" b="1" dirty="0">
                <a:solidFill>
                  <a:srgbClr val="FFC000"/>
                </a:solidFill>
                <a:latin typeface="Courier New" pitchFamily="49" charset="0"/>
                <a:cs typeface="Courier New" pitchFamily="49" charset="0"/>
              </a:rPr>
              <a:t> tab[M][N] </a:t>
            </a:r>
            <a:r>
              <a:rPr lang="fr-FR" b="1" dirty="0">
                <a:solidFill>
                  <a:schemeClr val="bg1"/>
                </a:solidFill>
                <a:latin typeface="Courier New" pitchFamily="49" charset="0"/>
                <a:cs typeface="Courier New" pitchFamily="49" charset="0"/>
              </a:rPr>
              <a:t>= </a:t>
            </a:r>
            <a:r>
              <a:rPr lang="fr-FR" b="1" dirty="0">
                <a:solidFill>
                  <a:srgbClr val="FFC000"/>
                </a:solidFill>
                <a:latin typeface="Courier New" pitchFamily="49" charset="0"/>
                <a:cs typeface="Courier New" pitchFamily="49" charset="0"/>
              </a:rPr>
              <a:t>{{1, 2, 3}, {4, 5, 6}} </a:t>
            </a:r>
            <a:r>
              <a:rPr lang="fr-FR" b="1" dirty="0">
                <a:solidFill>
                  <a:schemeClr val="bg1"/>
                </a:solidFill>
                <a:latin typeface="Courier New" pitchFamily="49" charset="0"/>
                <a:cs typeface="Courier New" pitchFamily="49" charset="0"/>
              </a:rPr>
              <a:t>;</a:t>
            </a:r>
          </a:p>
          <a:p>
            <a:pPr lvl="1">
              <a:buNone/>
            </a:pPr>
            <a:r>
              <a:rPr lang="fr-FR" b="1" dirty="0" err="1">
                <a:solidFill>
                  <a:schemeClr val="bg1"/>
                </a:solidFill>
                <a:latin typeface="Courier New" pitchFamily="49" charset="0"/>
                <a:cs typeface="Courier New" pitchFamily="49" charset="0"/>
              </a:rPr>
              <a:t>int</a:t>
            </a:r>
            <a:r>
              <a:rPr lang="fr-FR" b="1" dirty="0">
                <a:solidFill>
                  <a:schemeClr val="bg1"/>
                </a:solidFill>
                <a:latin typeface="Courier New" pitchFamily="49" charset="0"/>
                <a:cs typeface="Courier New" pitchFamily="49" charset="0"/>
              </a:rPr>
              <a:t> i, j ;</a:t>
            </a:r>
          </a:p>
          <a:p>
            <a:pPr lvl="1">
              <a:buNone/>
            </a:pPr>
            <a:r>
              <a:rPr lang="nn-NO" b="1" dirty="0">
                <a:solidFill>
                  <a:srgbClr val="FFC000"/>
                </a:solidFill>
                <a:latin typeface="Courier New" pitchFamily="49" charset="0"/>
                <a:cs typeface="Courier New" pitchFamily="49" charset="0"/>
              </a:rPr>
              <a:t>for</a:t>
            </a:r>
            <a:r>
              <a:rPr lang="nn-NO" b="1" dirty="0">
                <a:solidFill>
                  <a:schemeClr val="bg1"/>
                </a:solidFill>
                <a:latin typeface="Courier New" pitchFamily="49" charset="0"/>
                <a:cs typeface="Courier New" pitchFamily="49" charset="0"/>
              </a:rPr>
              <a:t> (i = 0 ; i &lt; M ; i++)</a:t>
            </a:r>
          </a:p>
          <a:p>
            <a:pPr lvl="1">
              <a:buNone/>
            </a:pPr>
            <a:r>
              <a:rPr lang="fr-FR" b="1" dirty="0">
                <a:solidFill>
                  <a:schemeClr val="bg1"/>
                </a:solidFill>
                <a:latin typeface="Courier New" pitchFamily="49" charset="0"/>
                <a:cs typeface="Courier New" pitchFamily="49" charset="0"/>
              </a:rPr>
              <a:t>{</a:t>
            </a:r>
          </a:p>
          <a:p>
            <a:pPr lvl="1">
              <a:buNone/>
            </a:pPr>
            <a:r>
              <a:rPr lang="fr-FR" b="1" dirty="0">
                <a:solidFill>
                  <a:schemeClr val="bg1"/>
                </a:solidFill>
                <a:latin typeface="Courier New" pitchFamily="49" charset="0"/>
                <a:cs typeface="Courier New" pitchFamily="49" charset="0"/>
              </a:rPr>
              <a:t>	</a:t>
            </a:r>
            <a:r>
              <a:rPr lang="fr-FR" b="1" dirty="0">
                <a:solidFill>
                  <a:srgbClr val="FFC000"/>
                </a:solidFill>
                <a:latin typeface="Courier New" pitchFamily="49" charset="0"/>
                <a:cs typeface="Courier New" pitchFamily="49" charset="0"/>
              </a:rPr>
              <a:t>for</a:t>
            </a:r>
            <a:r>
              <a:rPr lang="fr-FR" b="1" dirty="0">
                <a:solidFill>
                  <a:schemeClr val="bg1"/>
                </a:solidFill>
                <a:latin typeface="Courier New" pitchFamily="49" charset="0"/>
                <a:cs typeface="Courier New" pitchFamily="49" charset="0"/>
              </a:rPr>
              <a:t> (j = 0 ; j &lt; N ; j++)</a:t>
            </a:r>
          </a:p>
          <a:p>
            <a:pPr lvl="1">
              <a:buNone/>
            </a:pPr>
            <a:r>
              <a:rPr lang="da-DK" b="1" dirty="0">
                <a:solidFill>
                  <a:schemeClr val="bg1"/>
                </a:solidFill>
                <a:latin typeface="Courier New" pitchFamily="49" charset="0"/>
                <a:cs typeface="Courier New" pitchFamily="49" charset="0"/>
              </a:rPr>
              <a:t>		</a:t>
            </a:r>
            <a:r>
              <a:rPr lang="da-DK" b="1" dirty="0">
                <a:solidFill>
                  <a:srgbClr val="95B3D7"/>
                </a:solidFill>
                <a:latin typeface="Courier New" pitchFamily="49" charset="0"/>
                <a:cs typeface="Courier New" pitchFamily="49" charset="0"/>
              </a:rPr>
              <a:t>printf</a:t>
            </a:r>
            <a:r>
              <a:rPr lang="da-DK" b="1" dirty="0">
                <a:solidFill>
                  <a:schemeClr val="bg1"/>
                </a:solidFill>
                <a:latin typeface="Courier New" pitchFamily="49" charset="0"/>
                <a:cs typeface="Courier New" pitchFamily="49" charset="0"/>
              </a:rPr>
              <a:t>("tab[%d][%d]=%d,i,j,tab[i][j]);</a:t>
            </a:r>
          </a:p>
          <a:p>
            <a:pPr lvl="1">
              <a:buNone/>
            </a:pPr>
            <a:r>
              <a:rPr lang="fr-FR" b="1" dirty="0">
                <a:solidFill>
                  <a:schemeClr val="bg1"/>
                </a:solidFill>
                <a:latin typeface="Courier New" pitchFamily="49" charset="0"/>
                <a:cs typeface="Courier New" pitchFamily="49" charset="0"/>
              </a:rPr>
              <a:t>}</a:t>
            </a:r>
          </a:p>
          <a:p>
            <a:pPr>
              <a:buNone/>
            </a:pPr>
            <a:r>
              <a:rPr lang="fr-FR" sz="2400" b="1" dirty="0">
                <a:solidFill>
                  <a:schemeClr val="bg1"/>
                </a:solidFill>
                <a:latin typeface="Courier New" pitchFamily="49" charset="0"/>
                <a:cs typeface="Courier New" pitchFamily="49" charset="0"/>
              </a:rPr>
              <a:t>}</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146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01217C-7549-4EFF-BBE1-1A792E0921A0}"/>
              </a:ext>
            </a:extLst>
          </p:cNvPr>
          <p:cNvSpPr>
            <a:spLocks noGrp="1"/>
          </p:cNvSpPr>
          <p:nvPr>
            <p:ph type="sldNum" sz="quarter" idx="12"/>
          </p:nvPr>
        </p:nvSpPr>
        <p:spPr/>
        <p:txBody>
          <a:bodyPr/>
          <a:lstStyle/>
          <a:p>
            <a:fld id="{5744759D-0EFF-4FB2-9CCE-04E00944F0FE}" type="slidenum">
              <a:rPr lang="en-US" smtClean="0"/>
              <a:pPr/>
              <a:t>147</a:t>
            </a:fld>
            <a:endParaRPr lang="en-US"/>
          </a:p>
        </p:txBody>
      </p:sp>
      <p:sp>
        <p:nvSpPr>
          <p:cNvPr id="5" name="Title 1">
            <a:extLst>
              <a:ext uri="{FF2B5EF4-FFF2-40B4-BE49-F238E27FC236}">
                <a16:creationId xmlns:a16="http://schemas.microsoft.com/office/drawing/2014/main" id="{C02033B8-F775-438B-AB4D-8D5473368B5B}"/>
              </a:ext>
            </a:extLst>
          </p:cNvPr>
          <p:cNvSpPr txBox="1">
            <a:spLocks/>
          </p:cNvSpPr>
          <p:nvPr/>
        </p:nvSpPr>
        <p:spPr>
          <a:xfrm>
            <a:off x="694417" y="3222026"/>
            <a:ext cx="8229600" cy="495006"/>
          </a:xfrm>
          <a:prstGeom prst="rect">
            <a:avLst/>
          </a:prstGeom>
        </p:spPr>
        <p:txBody>
          <a:bodyPr>
            <a:no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algn="ctr" fontAlgn="auto">
              <a:spcAft>
                <a:spcPts val="0"/>
              </a:spcAft>
            </a:pPr>
            <a:r>
              <a:rPr lang="sv-SE" sz="4000" dirty="0">
                <a:solidFill>
                  <a:srgbClr val="C00000"/>
                </a:solidFill>
              </a:rPr>
              <a:t>Applications...     TP 4</a:t>
            </a:r>
            <a:endParaRPr lang="fr-FR" sz="4000" dirty="0"/>
          </a:p>
        </p:txBody>
      </p:sp>
    </p:spTree>
    <p:extLst>
      <p:ext uri="{BB962C8B-B14F-4D97-AF65-F5344CB8AC3E}">
        <p14:creationId xmlns:p14="http://schemas.microsoft.com/office/powerpoint/2010/main" val="4116546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D5DD-794E-4A77-864B-FE24DA51994E}"/>
              </a:ext>
            </a:extLst>
          </p:cNvPr>
          <p:cNvSpPr>
            <a:spLocks noGrp="1"/>
          </p:cNvSpPr>
          <p:nvPr>
            <p:ph type="title"/>
          </p:nvPr>
        </p:nvSpPr>
        <p:spPr/>
        <p:txBody>
          <a:bodyPr/>
          <a:lstStyle/>
          <a:p>
            <a:r>
              <a:rPr lang="fr-FR" dirty="0"/>
              <a:t>Exemples Algorithme </a:t>
            </a:r>
            <a:r>
              <a:rPr lang="fr-FR" dirty="0">
                <a:sym typeface="Wingdings" panose="05000000000000000000" pitchFamily="2" charset="2"/>
              </a:rPr>
              <a:t> C</a:t>
            </a:r>
            <a:endParaRPr lang="fr-FR" dirty="0"/>
          </a:p>
        </p:txBody>
      </p:sp>
      <p:sp>
        <p:nvSpPr>
          <p:cNvPr id="4" name="Slide Number Placeholder 3">
            <a:extLst>
              <a:ext uri="{FF2B5EF4-FFF2-40B4-BE49-F238E27FC236}">
                <a16:creationId xmlns:a16="http://schemas.microsoft.com/office/drawing/2014/main" id="{18688009-4ED5-43A0-A6A5-FC87E2864876}"/>
              </a:ext>
            </a:extLst>
          </p:cNvPr>
          <p:cNvSpPr>
            <a:spLocks noGrp="1"/>
          </p:cNvSpPr>
          <p:nvPr>
            <p:ph type="sldNum" sz="quarter" idx="12"/>
          </p:nvPr>
        </p:nvSpPr>
        <p:spPr/>
        <p:txBody>
          <a:bodyPr/>
          <a:lstStyle/>
          <a:p>
            <a:fld id="{5744759D-0EFF-4FB2-9CCE-04E00944F0FE}" type="slidenum">
              <a:rPr lang="en-US" smtClean="0"/>
              <a:pPr/>
              <a:t>148</a:t>
            </a:fld>
            <a:endParaRPr lang="en-US"/>
          </a:p>
        </p:txBody>
      </p:sp>
      <p:pic>
        <p:nvPicPr>
          <p:cNvPr id="6" name="Picture 5">
            <a:extLst>
              <a:ext uri="{FF2B5EF4-FFF2-40B4-BE49-F238E27FC236}">
                <a16:creationId xmlns:a16="http://schemas.microsoft.com/office/drawing/2014/main" id="{41F5BBD5-9849-4827-8D2E-570B7FB1049A}"/>
              </a:ext>
            </a:extLst>
          </p:cNvPr>
          <p:cNvPicPr>
            <a:picLocks noChangeAspect="1"/>
          </p:cNvPicPr>
          <p:nvPr/>
        </p:nvPicPr>
        <p:blipFill>
          <a:blip r:embed="rId2"/>
          <a:stretch>
            <a:fillRect/>
          </a:stretch>
        </p:blipFill>
        <p:spPr>
          <a:xfrm>
            <a:off x="1309687" y="1196752"/>
            <a:ext cx="6524625" cy="2143125"/>
          </a:xfrm>
          <a:prstGeom prst="rect">
            <a:avLst/>
          </a:prstGeom>
        </p:spPr>
      </p:pic>
      <p:pic>
        <p:nvPicPr>
          <p:cNvPr id="8" name="Picture 7">
            <a:extLst>
              <a:ext uri="{FF2B5EF4-FFF2-40B4-BE49-F238E27FC236}">
                <a16:creationId xmlns:a16="http://schemas.microsoft.com/office/drawing/2014/main" id="{4ACF2BB6-7B96-44C3-ABC3-5256821498DA}"/>
              </a:ext>
            </a:extLst>
          </p:cNvPr>
          <p:cNvPicPr>
            <a:picLocks noChangeAspect="1"/>
          </p:cNvPicPr>
          <p:nvPr/>
        </p:nvPicPr>
        <p:blipFill>
          <a:blip r:embed="rId3"/>
          <a:stretch>
            <a:fillRect/>
          </a:stretch>
        </p:blipFill>
        <p:spPr>
          <a:xfrm>
            <a:off x="1347787" y="3645024"/>
            <a:ext cx="6448425" cy="1762125"/>
          </a:xfrm>
          <a:prstGeom prst="rect">
            <a:avLst/>
          </a:prstGeom>
        </p:spPr>
      </p:pic>
    </p:spTree>
    <p:extLst>
      <p:ext uri="{BB962C8B-B14F-4D97-AF65-F5344CB8AC3E}">
        <p14:creationId xmlns:p14="http://schemas.microsoft.com/office/powerpoint/2010/main" val="30680589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D5DD-794E-4A77-864B-FE24DA51994E}"/>
              </a:ext>
            </a:extLst>
          </p:cNvPr>
          <p:cNvSpPr>
            <a:spLocks noGrp="1"/>
          </p:cNvSpPr>
          <p:nvPr>
            <p:ph type="title"/>
          </p:nvPr>
        </p:nvSpPr>
        <p:spPr/>
        <p:txBody>
          <a:bodyPr/>
          <a:lstStyle/>
          <a:p>
            <a:r>
              <a:rPr lang="fr-FR" dirty="0"/>
              <a:t>Exemples Algorithme </a:t>
            </a:r>
            <a:r>
              <a:rPr lang="fr-FR" dirty="0">
                <a:sym typeface="Wingdings" panose="05000000000000000000" pitchFamily="2" charset="2"/>
              </a:rPr>
              <a:t> C</a:t>
            </a:r>
            <a:endParaRPr lang="fr-FR" dirty="0"/>
          </a:p>
        </p:txBody>
      </p:sp>
      <p:sp>
        <p:nvSpPr>
          <p:cNvPr id="4" name="Slide Number Placeholder 3">
            <a:extLst>
              <a:ext uri="{FF2B5EF4-FFF2-40B4-BE49-F238E27FC236}">
                <a16:creationId xmlns:a16="http://schemas.microsoft.com/office/drawing/2014/main" id="{18688009-4ED5-43A0-A6A5-FC87E2864876}"/>
              </a:ext>
            </a:extLst>
          </p:cNvPr>
          <p:cNvSpPr>
            <a:spLocks noGrp="1"/>
          </p:cNvSpPr>
          <p:nvPr>
            <p:ph type="sldNum" sz="quarter" idx="12"/>
          </p:nvPr>
        </p:nvSpPr>
        <p:spPr/>
        <p:txBody>
          <a:bodyPr/>
          <a:lstStyle/>
          <a:p>
            <a:fld id="{5744759D-0EFF-4FB2-9CCE-04E00944F0FE}" type="slidenum">
              <a:rPr lang="en-US" smtClean="0"/>
              <a:pPr/>
              <a:t>149</a:t>
            </a:fld>
            <a:endParaRPr lang="en-US"/>
          </a:p>
        </p:txBody>
      </p:sp>
      <p:pic>
        <p:nvPicPr>
          <p:cNvPr id="5" name="Picture 4">
            <a:extLst>
              <a:ext uri="{FF2B5EF4-FFF2-40B4-BE49-F238E27FC236}">
                <a16:creationId xmlns:a16="http://schemas.microsoft.com/office/drawing/2014/main" id="{B72CB39C-8F80-45F4-AEED-FB7F5CCA6AC3}"/>
              </a:ext>
            </a:extLst>
          </p:cNvPr>
          <p:cNvPicPr>
            <a:picLocks noChangeAspect="1"/>
          </p:cNvPicPr>
          <p:nvPr/>
        </p:nvPicPr>
        <p:blipFill>
          <a:blip r:embed="rId2"/>
          <a:stretch>
            <a:fillRect/>
          </a:stretch>
        </p:blipFill>
        <p:spPr>
          <a:xfrm>
            <a:off x="35496" y="1620961"/>
            <a:ext cx="5465018" cy="4832375"/>
          </a:xfrm>
          <a:prstGeom prst="rect">
            <a:avLst/>
          </a:prstGeom>
        </p:spPr>
      </p:pic>
      <p:sp>
        <p:nvSpPr>
          <p:cNvPr id="7" name="TextBox 6">
            <a:extLst>
              <a:ext uri="{FF2B5EF4-FFF2-40B4-BE49-F238E27FC236}">
                <a16:creationId xmlns:a16="http://schemas.microsoft.com/office/drawing/2014/main" id="{DAFC89B6-48F1-44F2-9CDC-AEBE223E2AB6}"/>
              </a:ext>
            </a:extLst>
          </p:cNvPr>
          <p:cNvSpPr txBox="1"/>
          <p:nvPr/>
        </p:nvSpPr>
        <p:spPr>
          <a:xfrm>
            <a:off x="971600" y="764704"/>
            <a:ext cx="6912768" cy="830997"/>
          </a:xfrm>
          <a:prstGeom prst="rect">
            <a:avLst/>
          </a:prstGeom>
          <a:noFill/>
        </p:spPr>
        <p:txBody>
          <a:bodyPr wrap="square" rtlCol="0">
            <a:spAutoFit/>
          </a:bodyPr>
          <a:lstStyle/>
          <a:p>
            <a:r>
              <a:rPr lang="fr-FR" sz="1600" b="1" dirty="0">
                <a:solidFill>
                  <a:srgbClr val="C00000"/>
                </a:solidFill>
              </a:rPr>
              <a:t>Traduire les algorithmes suivant en C à compiler et exécuter! Qu’est ce que c’est? La recherche dichotomique sera reprise dans la récursivité!</a:t>
            </a:r>
          </a:p>
        </p:txBody>
      </p:sp>
      <p:pic>
        <p:nvPicPr>
          <p:cNvPr id="12" name="Picture 11">
            <a:extLst>
              <a:ext uri="{FF2B5EF4-FFF2-40B4-BE49-F238E27FC236}">
                <a16:creationId xmlns:a16="http://schemas.microsoft.com/office/drawing/2014/main" id="{4949C8E9-489B-4089-9E7F-448B7611660C}"/>
              </a:ext>
            </a:extLst>
          </p:cNvPr>
          <p:cNvPicPr>
            <a:picLocks noChangeAspect="1"/>
          </p:cNvPicPr>
          <p:nvPr/>
        </p:nvPicPr>
        <p:blipFill>
          <a:blip r:embed="rId3"/>
          <a:stretch>
            <a:fillRect/>
          </a:stretch>
        </p:blipFill>
        <p:spPr>
          <a:xfrm>
            <a:off x="5293568" y="1443037"/>
            <a:ext cx="2590800" cy="3971925"/>
          </a:xfrm>
          <a:prstGeom prst="rect">
            <a:avLst/>
          </a:prstGeom>
        </p:spPr>
      </p:pic>
      <p:pic>
        <p:nvPicPr>
          <p:cNvPr id="14" name="Picture 13">
            <a:extLst>
              <a:ext uri="{FF2B5EF4-FFF2-40B4-BE49-F238E27FC236}">
                <a16:creationId xmlns:a16="http://schemas.microsoft.com/office/drawing/2014/main" id="{637EBDA9-5D76-42CC-A3FD-D852E2FF45B3}"/>
              </a:ext>
            </a:extLst>
          </p:cNvPr>
          <p:cNvPicPr>
            <a:picLocks noChangeAspect="1"/>
          </p:cNvPicPr>
          <p:nvPr/>
        </p:nvPicPr>
        <p:blipFill>
          <a:blip r:embed="rId4"/>
          <a:stretch>
            <a:fillRect/>
          </a:stretch>
        </p:blipFill>
        <p:spPr>
          <a:xfrm>
            <a:off x="5292402" y="5363294"/>
            <a:ext cx="3816102" cy="1162050"/>
          </a:xfrm>
          <a:prstGeom prst="rect">
            <a:avLst/>
          </a:prstGeom>
        </p:spPr>
      </p:pic>
      <p:sp>
        <p:nvSpPr>
          <p:cNvPr id="15" name="Rectangle 14">
            <a:extLst>
              <a:ext uri="{FF2B5EF4-FFF2-40B4-BE49-F238E27FC236}">
                <a16:creationId xmlns:a16="http://schemas.microsoft.com/office/drawing/2014/main" id="{9F23399C-ED56-4D0B-85FB-91685F321ADD}"/>
              </a:ext>
            </a:extLst>
          </p:cNvPr>
          <p:cNvSpPr/>
          <p:nvPr/>
        </p:nvSpPr>
        <p:spPr>
          <a:xfrm>
            <a:off x="5292402" y="1443037"/>
            <a:ext cx="3816102" cy="508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616866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518864" y="1340768"/>
            <a:ext cx="7869560" cy="4525963"/>
          </a:xfrm>
        </p:spPr>
        <p:txBody>
          <a:bodyPr>
            <a:noAutofit/>
          </a:bodyPr>
          <a:lstStyle/>
          <a:p>
            <a:r>
              <a:rPr lang="fr-FR" sz="2400" dirty="0"/>
              <a:t>Une structure de données indique la manière d'organisation des données dans la mémoire. </a:t>
            </a:r>
          </a:p>
          <a:p>
            <a:r>
              <a:rPr lang="fr-FR" sz="2400" dirty="0"/>
              <a:t>Le choix d'une structure de données adéquate dépend du problème à résoudre. </a:t>
            </a:r>
          </a:p>
          <a:p>
            <a:r>
              <a:rPr lang="fr-FR" sz="2400" dirty="0"/>
              <a:t>Deux types de structures de données : </a:t>
            </a:r>
          </a:p>
          <a:p>
            <a:pPr lvl="1"/>
            <a:r>
              <a:rPr lang="fr-FR" sz="2000" dirty="0">
                <a:solidFill>
                  <a:srgbClr val="002060"/>
                </a:solidFill>
              </a:rPr>
              <a:t>Statiques : Les données peuvent être manipulées dans la mémoire dans un espace statique alloué dès le début de résolution du problème. Ex : les tableaux </a:t>
            </a:r>
          </a:p>
          <a:p>
            <a:pPr lvl="1"/>
            <a:r>
              <a:rPr lang="fr-FR" sz="2000" dirty="0">
                <a:solidFill>
                  <a:srgbClr val="002060"/>
                </a:solidFill>
              </a:rPr>
              <a:t>Dynamiques : On peut allouer de la mémoire pour y stocker des données au fur et à mesure des besoins de la résolution du problème. Ex: liste chainée, pile, file, … </a:t>
            </a:r>
          </a:p>
          <a:p>
            <a:r>
              <a:rPr lang="fr-FR" sz="2000" dirty="0"/>
              <a:t>Les pointeurs: utilisés pour la gestion des liens entre les données d'un problème en mémoire.</a:t>
            </a:r>
          </a:p>
        </p:txBody>
      </p:sp>
      <p:sp>
        <p:nvSpPr>
          <p:cNvPr id="3" name="Espace réservé du numéro de diapositive 2"/>
          <p:cNvSpPr>
            <a:spLocks noGrp="1"/>
          </p:cNvSpPr>
          <p:nvPr>
            <p:ph type="sldNum" sz="quarter" idx="12"/>
          </p:nvPr>
        </p:nvSpPr>
        <p:spPr/>
        <p:txBody>
          <a:bodyPr/>
          <a:lstStyle/>
          <a:p>
            <a:fld id="{5744759D-0EFF-4FB2-9CCE-04E00944F0FE}" type="slidenum">
              <a:rPr lang="en-US" smtClean="0"/>
              <a:pPr/>
              <a:t>15</a:t>
            </a:fld>
            <a:endParaRPr lang="en-US"/>
          </a:p>
        </p:txBody>
      </p:sp>
      <p:sp>
        <p:nvSpPr>
          <p:cNvPr id="10" name="object 2">
            <a:extLst>
              <a:ext uri="{FF2B5EF4-FFF2-40B4-BE49-F238E27FC236}">
                <a16:creationId xmlns:a16="http://schemas.microsoft.com/office/drawing/2014/main" id="{6B78367F-C94F-444D-807A-A2E3E1FFA37E}"/>
              </a:ext>
            </a:extLst>
          </p:cNvPr>
          <p:cNvSpPr txBox="1">
            <a:spLocks noGrp="1"/>
          </p:cNvSpPr>
          <p:nvPr>
            <p:ph type="title"/>
          </p:nvPr>
        </p:nvSpPr>
        <p:spPr>
          <a:xfrm>
            <a:off x="5684479" y="44624"/>
            <a:ext cx="3208001" cy="470780"/>
          </a:xfrm>
          <a:prstGeom prst="rect">
            <a:avLst/>
          </a:prstGeom>
        </p:spPr>
        <p:txBody>
          <a:bodyPr vert="horz" wrap="square" lIns="0" tIns="9027" rIns="0" bIns="0" rtlCol="0">
            <a:spAutoFit/>
          </a:bodyPr>
          <a:lstStyle/>
          <a:p>
            <a:pPr marL="9502">
              <a:spcBef>
                <a:spcPts val="71"/>
              </a:spcBef>
            </a:pPr>
            <a:r>
              <a:rPr sz="3000" b="1" spc="-187" dirty="0" err="1">
                <a:latin typeface="Gill Sans MT" panose="020B0502020104020203" pitchFamily="34" charset="0"/>
              </a:rPr>
              <a:t>Algorithmique</a:t>
            </a:r>
            <a:r>
              <a:rPr sz="3000" b="1" spc="-195" dirty="0">
                <a:latin typeface="Gill Sans MT" panose="020B0502020104020203" pitchFamily="34" charset="0"/>
              </a:rPr>
              <a:t> </a:t>
            </a:r>
            <a:endParaRPr sz="3000" b="1" dirty="0">
              <a:latin typeface="Gill Sans MT" panose="020B0502020104020203" pitchFamily="34" charset="0"/>
            </a:endParaRPr>
          </a:p>
        </p:txBody>
      </p:sp>
    </p:spTree>
    <p:extLst>
      <p:ext uri="{BB962C8B-B14F-4D97-AF65-F5344CB8AC3E}">
        <p14:creationId xmlns:p14="http://schemas.microsoft.com/office/powerpoint/2010/main" val="28621749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7384"/>
            <a:ext cx="9144000" cy="1143000"/>
          </a:xfrm>
          <a:noFill/>
        </p:spPr>
        <p:txBody>
          <a:bodyPr/>
          <a:lstStyle/>
          <a:p>
            <a:r>
              <a:rPr lang="fr-FR" sz="3200" b="1" dirty="0"/>
              <a:t>Les chaines de caractères </a:t>
            </a:r>
          </a:p>
        </p:txBody>
      </p:sp>
      <p:sp>
        <p:nvSpPr>
          <p:cNvPr id="3" name="Espace réservé du contenu 2"/>
          <p:cNvSpPr>
            <a:spLocks noGrp="1"/>
          </p:cNvSpPr>
          <p:nvPr>
            <p:ph type="body" idx="1"/>
          </p:nvPr>
        </p:nvSpPr>
        <p:spPr>
          <a:xfrm>
            <a:off x="683568" y="1447800"/>
            <a:ext cx="7772400" cy="4572000"/>
          </a:xfrm>
        </p:spPr>
        <p:txBody>
          <a:bodyPr>
            <a:normAutofit/>
          </a:bodyPr>
          <a:lstStyle/>
          <a:p>
            <a:pPr algn="just"/>
            <a:r>
              <a:rPr lang="fr-FR" sz="2000" dirty="0"/>
              <a:t>Une chaîne de caractères est une suite de caractères. Elle est utilisée en informatique pour stocker du texte (mot, phrase…). Outre la manipulation de données textuelles, elle est très utilisée pour effectuer des entrées/sorties : </a:t>
            </a:r>
          </a:p>
          <a:p>
            <a:pPr lvl="1" algn="just"/>
            <a:r>
              <a:rPr lang="fr-FR" sz="1826" dirty="0"/>
              <a:t>affichage à l’écran ou saisie au clavier, lecture ou écriture dans un fichier texte. </a:t>
            </a:r>
          </a:p>
          <a:p>
            <a:pPr lvl="1" algn="just"/>
            <a:r>
              <a:rPr lang="fr-FR" sz="1826" dirty="0"/>
              <a:t>Certains langages de programmation définissent un type pour les représenter, comme par exemple le langage Java avec le type String, mais d’autres langages, comme le langage C, ne définissent pas de type spécifique pour les représenter. Elle est mémorisée dans un tableau de caractères à une dimension.</a:t>
            </a:r>
            <a:endParaRPr lang="fr-FR" sz="2226"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150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7384"/>
            <a:ext cx="9144000" cy="1143000"/>
          </a:xfrm>
          <a:noFill/>
        </p:spPr>
        <p:txBody>
          <a:bodyPr/>
          <a:lstStyle/>
          <a:p>
            <a:r>
              <a:rPr lang="fr-FR" sz="3200" b="1" dirty="0"/>
              <a:t>Les chaines de caractères </a:t>
            </a:r>
          </a:p>
        </p:txBody>
      </p:sp>
      <p:sp>
        <p:nvSpPr>
          <p:cNvPr id="3" name="Espace réservé du contenu 2"/>
          <p:cNvSpPr>
            <a:spLocks noGrp="1"/>
          </p:cNvSpPr>
          <p:nvPr>
            <p:ph type="body" idx="1"/>
          </p:nvPr>
        </p:nvSpPr>
        <p:spPr>
          <a:xfrm>
            <a:off x="683568" y="1447800"/>
            <a:ext cx="7772400" cy="4572000"/>
          </a:xfrm>
        </p:spPr>
        <p:txBody>
          <a:bodyPr>
            <a:normAutofit/>
          </a:bodyPr>
          <a:lstStyle/>
          <a:p>
            <a:pPr algn="just"/>
            <a:r>
              <a:rPr lang="fr-FR" sz="2400" b="1" dirty="0"/>
              <a:t>Il n'existe pas de type spécial chaîne en C.</a:t>
            </a:r>
          </a:p>
          <a:p>
            <a:pPr algn="just"/>
            <a:r>
              <a:rPr lang="fr-FR" sz="2400" dirty="0"/>
              <a:t>Une chaîne de caractères est traitée comme un </a:t>
            </a:r>
            <a:r>
              <a:rPr lang="fr-FR" sz="2400" b="1" dirty="0"/>
              <a:t>tableau</a:t>
            </a:r>
            <a:r>
              <a:rPr lang="fr-FR" sz="2400" dirty="0"/>
              <a:t> à une dimension </a:t>
            </a:r>
            <a:r>
              <a:rPr lang="fr-FR" sz="2400" b="1" dirty="0"/>
              <a:t>de caractères </a:t>
            </a:r>
            <a:r>
              <a:rPr lang="fr-FR" sz="2400" dirty="0"/>
              <a:t>(vecteur de caractères) dont la fin est marquée par un caractère </a:t>
            </a:r>
            <a:r>
              <a:rPr lang="fr-FR" sz="2400" b="1" dirty="0"/>
              <a:t>nul</a:t>
            </a:r>
            <a:r>
              <a:rPr lang="fr-FR" sz="2400" dirty="0"/>
              <a:t>, de valeur </a:t>
            </a:r>
            <a:r>
              <a:rPr lang="fr-FR" sz="2400" b="1" dirty="0"/>
              <a:t>0</a:t>
            </a:r>
            <a:r>
              <a:rPr lang="fr-FR" sz="2400" dirty="0"/>
              <a:t> et représenté par le caractère </a:t>
            </a:r>
            <a:r>
              <a:rPr lang="fr-FR" sz="2400" b="1" dirty="0">
                <a:solidFill>
                  <a:srgbClr val="0070C0"/>
                </a:solidFill>
              </a:rPr>
              <a:t>'\0'</a:t>
            </a:r>
            <a:r>
              <a:rPr lang="fr-FR" sz="2400" dirty="0"/>
              <a:t>.</a:t>
            </a:r>
          </a:p>
          <a:p>
            <a:pPr algn="just"/>
            <a:r>
              <a:rPr lang="fr-FR" sz="2400" dirty="0"/>
              <a:t>Pour </a:t>
            </a:r>
            <a:r>
              <a:rPr lang="fr-FR" sz="2400" b="1" dirty="0"/>
              <a:t>définir</a:t>
            </a:r>
            <a:r>
              <a:rPr lang="fr-FR" sz="2400" dirty="0"/>
              <a:t> une </a:t>
            </a:r>
            <a:r>
              <a:rPr lang="fr-FR" sz="2400" b="1" dirty="0"/>
              <a:t>chaîne de caractères</a:t>
            </a:r>
            <a:r>
              <a:rPr lang="fr-FR" sz="2400" dirty="0"/>
              <a:t>, il suffit de définir un </a:t>
            </a:r>
            <a:r>
              <a:rPr lang="fr-FR" sz="2400" b="1" dirty="0"/>
              <a:t>tableau de caractères</a:t>
            </a:r>
            <a:r>
              <a:rPr lang="fr-FR" sz="2400" dirty="0"/>
              <a:t>.</a:t>
            </a:r>
          </a:p>
          <a:p>
            <a:pPr algn="just"/>
            <a:r>
              <a:rPr lang="fr-FR" sz="2400" dirty="0"/>
              <a:t>Le nombre </a:t>
            </a:r>
            <a:r>
              <a:rPr lang="fr-FR" sz="2400" b="1" dirty="0"/>
              <a:t>maximum de caractères </a:t>
            </a:r>
            <a:r>
              <a:rPr lang="fr-FR" sz="2400" dirty="0"/>
              <a:t>que comportera la chaîne sera égal au </a:t>
            </a:r>
            <a:r>
              <a:rPr lang="fr-FR" sz="2400" b="1" dirty="0"/>
              <a:t>nombre</a:t>
            </a:r>
            <a:r>
              <a:rPr lang="fr-FR" sz="2400" dirty="0"/>
              <a:t> </a:t>
            </a:r>
            <a:r>
              <a:rPr lang="fr-FR" sz="2400" b="1" dirty="0"/>
              <a:t>d'éléments du tableau </a:t>
            </a:r>
            <a:r>
              <a:rPr lang="fr-FR" sz="2400" b="1" dirty="0">
                <a:solidFill>
                  <a:srgbClr val="FF0000"/>
                </a:solidFill>
              </a:rPr>
              <a:t>moins</a:t>
            </a:r>
            <a:r>
              <a:rPr lang="fr-FR" sz="2400" dirty="0"/>
              <a:t> </a:t>
            </a:r>
            <a:r>
              <a:rPr lang="fr-FR" sz="2400" b="1" dirty="0"/>
              <a:t>un</a:t>
            </a:r>
            <a:r>
              <a:rPr lang="fr-FR" sz="2400" dirty="0"/>
              <a:t> (réservé au caractère de fin de chaîne ‘\0’).</a:t>
            </a:r>
          </a:p>
          <a:p>
            <a:pPr algn="just"/>
            <a:endParaRPr lang="fr-FR" sz="24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151</a:t>
            </a:fld>
            <a:endParaRPr lang="en-US"/>
          </a:p>
        </p:txBody>
      </p:sp>
    </p:spTree>
    <p:extLst>
      <p:ext uri="{BB962C8B-B14F-4D97-AF65-F5344CB8AC3E}">
        <p14:creationId xmlns:p14="http://schemas.microsoft.com/office/powerpoint/2010/main" val="35494244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3752"/>
            <a:ext cx="9144000" cy="1143000"/>
          </a:xfrm>
          <a:noFill/>
        </p:spPr>
        <p:txBody>
          <a:bodyPr>
            <a:normAutofit/>
          </a:bodyPr>
          <a:lstStyle/>
          <a:p>
            <a:r>
              <a:rPr lang="fr-FR" b="1" dirty="0"/>
              <a:t>Déclaration d’une chaîne de caractères</a:t>
            </a:r>
          </a:p>
        </p:txBody>
      </p:sp>
      <p:sp>
        <p:nvSpPr>
          <p:cNvPr id="3" name="Espace réservé du contenu 2"/>
          <p:cNvSpPr>
            <a:spLocks noGrp="1"/>
          </p:cNvSpPr>
          <p:nvPr>
            <p:ph type="body" idx="1"/>
          </p:nvPr>
        </p:nvSpPr>
        <p:spPr>
          <a:xfrm>
            <a:off x="914400" y="1447800"/>
            <a:ext cx="7772400" cy="1117104"/>
          </a:xfrm>
        </p:spPr>
        <p:txBody>
          <a:bodyPr>
            <a:normAutofit/>
          </a:bodyPr>
          <a:lstStyle/>
          <a:p>
            <a:pPr algn="just"/>
            <a:r>
              <a:rPr lang="fr-FR" dirty="0"/>
              <a:t>Sa syntaxe est :</a:t>
            </a:r>
          </a:p>
          <a:p>
            <a:pPr algn="just"/>
            <a:r>
              <a:rPr lang="fr-FR" dirty="0">
                <a:latin typeface="Courier New" pitchFamily="49" charset="0"/>
                <a:cs typeface="Courier New" pitchFamily="49" charset="0"/>
              </a:rPr>
              <a:t>char </a:t>
            </a:r>
            <a:r>
              <a:rPr lang="fr-FR" dirty="0" err="1">
                <a:latin typeface="Courier New" pitchFamily="49" charset="0"/>
                <a:cs typeface="Courier New" pitchFamily="49" charset="0"/>
              </a:rPr>
              <a:t>nom_du_tableau</a:t>
            </a:r>
            <a:r>
              <a:rPr lang="fr-FR" dirty="0">
                <a:latin typeface="Courier New" pitchFamily="49" charset="0"/>
                <a:cs typeface="Courier New" pitchFamily="49" charset="0"/>
              </a:rPr>
              <a:t> [</a:t>
            </a:r>
            <a:r>
              <a:rPr lang="fr-FR" dirty="0" err="1">
                <a:latin typeface="Courier New" pitchFamily="49" charset="0"/>
                <a:cs typeface="Courier New" pitchFamily="49" charset="0"/>
              </a:rPr>
              <a:t>nombre_elements</a:t>
            </a:r>
            <a:r>
              <a:rPr lang="fr-FR" dirty="0">
                <a:latin typeface="Courier New" pitchFamily="49" charset="0"/>
                <a:cs typeface="Courier New" pitchFamily="49" charset="0"/>
              </a:rPr>
              <a:t>] ;</a:t>
            </a:r>
          </a:p>
          <a:p>
            <a:pPr algn="just"/>
            <a:endParaRPr lang="fr-FR" dirty="0"/>
          </a:p>
          <a:p>
            <a:pPr marL="0" indent="0" algn="just">
              <a:buNone/>
            </a:pPr>
            <a:endParaRPr lang="fr-FR"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152</a:t>
            </a:fld>
            <a:endParaRPr lang="en-US"/>
          </a:p>
        </p:txBody>
      </p:sp>
      <p:sp>
        <p:nvSpPr>
          <p:cNvPr id="5" name="Rectangle 4"/>
          <p:cNvSpPr/>
          <p:nvPr/>
        </p:nvSpPr>
        <p:spPr>
          <a:xfrm>
            <a:off x="971600" y="3717032"/>
            <a:ext cx="7200800" cy="2246769"/>
          </a:xfrm>
          <a:prstGeom prst="rect">
            <a:avLst/>
          </a:prstGeom>
          <a:solidFill>
            <a:schemeClr val="tx2">
              <a:lumMod val="20000"/>
              <a:lumOff val="80000"/>
            </a:schemeClr>
          </a:solidFill>
          <a:effectLst>
            <a:outerShdw blurRad="50800" dist="38100" dir="2700000" algn="tl" rotWithShape="0">
              <a:prstClr val="black">
                <a:alpha val="40000"/>
              </a:prstClr>
            </a:outerShdw>
          </a:effectLst>
        </p:spPr>
        <p:txBody>
          <a:bodyPr wrap="square">
            <a:spAutoFit/>
          </a:bodyPr>
          <a:lstStyle/>
          <a:p>
            <a:pPr algn="just"/>
            <a:r>
              <a:rPr lang="fr-FR" sz="2000" dirty="0"/>
              <a:t>Le nombre d'éléments que comporte le tableau définit la taille maximale de la chaîne, on peut toutefois utiliser partiellement cet espace en insérant le caractère de fin de chaîne à l'emplacement désiré dans le tableau. </a:t>
            </a:r>
          </a:p>
          <a:p>
            <a:pPr algn="just"/>
            <a:r>
              <a:rPr lang="fr-FR" sz="2000" dirty="0"/>
              <a:t>Les cases sont de 0 à 9; chaque case occupe un octet</a:t>
            </a:r>
          </a:p>
          <a:p>
            <a:pPr algn="just"/>
            <a:r>
              <a:rPr lang="fr-FR" sz="2000" dirty="0" err="1"/>
              <a:t>Ch</a:t>
            </a:r>
            <a:r>
              <a:rPr lang="fr-FR" sz="2000" dirty="0"/>
              <a:t>[i] désigne le contenu de la case </a:t>
            </a:r>
            <a:r>
              <a:rPr lang="fr-FR" sz="2000" dirty="0" err="1"/>
              <a:t>num</a:t>
            </a:r>
            <a:r>
              <a:rPr lang="fr-FR" sz="2000" dirty="0"/>
              <a:t> i</a:t>
            </a:r>
          </a:p>
          <a:p>
            <a:pPr algn="just"/>
            <a:endParaRPr lang="fr-FR" sz="2000" dirty="0"/>
          </a:p>
        </p:txBody>
      </p:sp>
      <p:sp>
        <p:nvSpPr>
          <p:cNvPr id="6" name="Rectangle 5"/>
          <p:cNvSpPr/>
          <p:nvPr/>
        </p:nvSpPr>
        <p:spPr>
          <a:xfrm>
            <a:off x="2051720" y="2628201"/>
            <a:ext cx="4536504" cy="584775"/>
          </a:xfrm>
          <a:prstGeom prst="rect">
            <a:avLst/>
          </a:prstGeom>
          <a:solidFill>
            <a:schemeClr val="tx1">
              <a:lumMod val="50000"/>
              <a:lumOff val="50000"/>
            </a:schemeClr>
          </a:solidFill>
        </p:spPr>
        <p:txBody>
          <a:bodyPr wrap="square">
            <a:spAutoFit/>
          </a:bodyPr>
          <a:lstStyle/>
          <a:p>
            <a:pPr algn="just">
              <a:buNone/>
            </a:pPr>
            <a:r>
              <a:rPr lang="fr-FR" sz="3200" b="1" dirty="0">
                <a:solidFill>
                  <a:srgbClr val="FFC000"/>
                </a:solidFill>
                <a:latin typeface="Courier New" pitchFamily="49" charset="0"/>
                <a:cs typeface="Courier New" pitchFamily="49" charset="0"/>
              </a:rPr>
              <a:t>Char</a:t>
            </a:r>
            <a:r>
              <a:rPr lang="fr-FR" sz="3200" b="1" dirty="0">
                <a:solidFill>
                  <a:schemeClr val="bg1"/>
                </a:solidFill>
                <a:latin typeface="Courier New" pitchFamily="49" charset="0"/>
                <a:cs typeface="Courier New" pitchFamily="49" charset="0"/>
              </a:rPr>
              <a:t> </a:t>
            </a:r>
            <a:r>
              <a:rPr lang="fr-FR" sz="3200" b="1" dirty="0" err="1">
                <a:solidFill>
                  <a:srgbClr val="FFC000"/>
                </a:solidFill>
                <a:latin typeface="Courier New" pitchFamily="49" charset="0"/>
                <a:cs typeface="Courier New" pitchFamily="49" charset="0"/>
              </a:rPr>
              <a:t>Ch</a:t>
            </a:r>
            <a:r>
              <a:rPr lang="fr-FR" sz="3200" b="1" dirty="0">
                <a:solidFill>
                  <a:schemeClr val="bg1"/>
                </a:solidFill>
                <a:latin typeface="Courier New" pitchFamily="49" charset="0"/>
                <a:cs typeface="Courier New" pitchFamily="49" charset="0"/>
              </a:rPr>
              <a:t>[</a:t>
            </a:r>
            <a:r>
              <a:rPr lang="fr-FR" sz="3200" b="1" dirty="0">
                <a:solidFill>
                  <a:srgbClr val="FFC000"/>
                </a:solidFill>
                <a:latin typeface="Courier New" pitchFamily="49" charset="0"/>
                <a:cs typeface="Courier New" pitchFamily="49" charset="0"/>
              </a:rPr>
              <a:t>100</a:t>
            </a:r>
            <a:r>
              <a:rPr lang="fr-FR" sz="3200" b="1" dirty="0">
                <a:solidFill>
                  <a:schemeClr val="bg1"/>
                </a:solidFill>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idx="1"/>
          </p:nvPr>
        </p:nvSpPr>
        <p:spPr>
          <a:xfrm>
            <a:off x="457200" y="1268760"/>
            <a:ext cx="8229600" cy="1717362"/>
          </a:xfrm>
        </p:spPr>
        <p:txBody>
          <a:bodyPr/>
          <a:lstStyle/>
          <a:p>
            <a:r>
              <a:rPr lang="fr-FR" dirty="0"/>
              <a:t>Pour la mémorisation de la chaîne de caractères "Hello", C a besoin de </a:t>
            </a:r>
            <a:r>
              <a:rPr lang="fr-FR" b="1" dirty="0"/>
              <a:t>six (!!)</a:t>
            </a:r>
            <a:r>
              <a:rPr lang="fr-FR" dirty="0"/>
              <a:t> octets.</a:t>
            </a:r>
          </a:p>
          <a:p>
            <a:endParaRPr lang="fr-FR" dirty="0"/>
          </a:p>
        </p:txBody>
      </p:sp>
      <p:sp>
        <p:nvSpPr>
          <p:cNvPr id="6" name="Espace réservé du numéro de diapositive 5"/>
          <p:cNvSpPr>
            <a:spLocks noGrp="1"/>
          </p:cNvSpPr>
          <p:nvPr>
            <p:ph type="sldNum" sz="quarter" idx="12"/>
          </p:nvPr>
        </p:nvSpPr>
        <p:spPr/>
        <p:txBody>
          <a:bodyPr/>
          <a:lstStyle/>
          <a:p>
            <a:fld id="{5744759D-0EFF-4FB2-9CCE-04E00944F0FE}" type="slidenum">
              <a:rPr lang="en-US" smtClean="0"/>
              <a:pPr/>
              <a:t>153</a:t>
            </a:fld>
            <a:endParaRPr lang="en-US"/>
          </a:p>
        </p:txBody>
      </p:sp>
      <p:graphicFrame>
        <p:nvGraphicFramePr>
          <p:cNvPr id="4" name="Tableau 3"/>
          <p:cNvGraphicFramePr>
            <a:graphicFrameLocks noGrp="1"/>
          </p:cNvGraphicFramePr>
          <p:nvPr/>
        </p:nvGraphicFramePr>
        <p:xfrm>
          <a:off x="1547664" y="2492896"/>
          <a:ext cx="5112568" cy="370840"/>
        </p:xfrm>
        <a:graphic>
          <a:graphicData uri="http://schemas.openxmlformats.org/drawingml/2006/table">
            <a:tbl>
              <a:tblPr firstRow="1" bandRow="1">
                <a:tableStyleId>{5C22544A-7EE6-4342-B048-85BDC9FD1C3A}</a:tableStyleId>
              </a:tblPr>
              <a:tblGrid>
                <a:gridCol w="900100">
                  <a:extLst>
                    <a:ext uri="{9D8B030D-6E8A-4147-A177-3AD203B41FA5}">
                      <a16:colId xmlns:a16="http://schemas.microsoft.com/office/drawing/2014/main" val="20000"/>
                    </a:ext>
                  </a:extLst>
                </a:gridCol>
                <a:gridCol w="900100">
                  <a:extLst>
                    <a:ext uri="{9D8B030D-6E8A-4147-A177-3AD203B41FA5}">
                      <a16:colId xmlns:a16="http://schemas.microsoft.com/office/drawing/2014/main" val="20001"/>
                    </a:ext>
                  </a:extLst>
                </a:gridCol>
                <a:gridCol w="900100">
                  <a:extLst>
                    <a:ext uri="{9D8B030D-6E8A-4147-A177-3AD203B41FA5}">
                      <a16:colId xmlns:a16="http://schemas.microsoft.com/office/drawing/2014/main" val="20002"/>
                    </a:ext>
                  </a:extLst>
                </a:gridCol>
                <a:gridCol w="900100">
                  <a:extLst>
                    <a:ext uri="{9D8B030D-6E8A-4147-A177-3AD203B41FA5}">
                      <a16:colId xmlns:a16="http://schemas.microsoft.com/office/drawing/2014/main" val="20003"/>
                    </a:ext>
                  </a:extLst>
                </a:gridCol>
                <a:gridCol w="900100">
                  <a:extLst>
                    <a:ext uri="{9D8B030D-6E8A-4147-A177-3AD203B41FA5}">
                      <a16:colId xmlns:a16="http://schemas.microsoft.com/office/drawing/2014/main" val="20004"/>
                    </a:ext>
                  </a:extLst>
                </a:gridCol>
                <a:gridCol w="612068">
                  <a:extLst>
                    <a:ext uri="{9D8B030D-6E8A-4147-A177-3AD203B41FA5}">
                      <a16:colId xmlns:a16="http://schemas.microsoft.com/office/drawing/2014/main" val="20005"/>
                    </a:ext>
                  </a:extLst>
                </a:gridCol>
              </a:tblGrid>
              <a:tr h="370840">
                <a:tc>
                  <a:txBody>
                    <a:bodyPr/>
                    <a:lstStyle/>
                    <a:p>
                      <a:pPr algn="ctr"/>
                      <a:r>
                        <a:rPr lang="fr-FR"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 name="Espace réservé du contenu 2"/>
          <p:cNvSpPr txBox="1">
            <a:spLocks/>
          </p:cNvSpPr>
          <p:nvPr/>
        </p:nvSpPr>
        <p:spPr>
          <a:xfrm>
            <a:off x="251520" y="3799870"/>
            <a:ext cx="8784976" cy="2509450"/>
          </a:xfrm>
          <a:prstGeom prst="rect">
            <a:avLst/>
          </a:prstGeom>
        </p:spPr>
        <p:txBody>
          <a:bodyPr vert="horz">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fr-FR" sz="3300" b="1" dirty="0">
                <a:solidFill>
                  <a:srgbClr val="0033CC"/>
                </a:solidFill>
                <a:effectLst>
                  <a:outerShdw blurRad="38100" dist="38100" dir="2700000" algn="tl">
                    <a:srgbClr val="000000">
                      <a:alpha val="43137"/>
                    </a:srgbClr>
                  </a:outerShdw>
                </a:effectLst>
              </a:rPr>
              <a:t>'</a:t>
            </a:r>
            <a:r>
              <a:rPr lang="fr-FR" sz="3300" dirty="0"/>
              <a:t>x</a:t>
            </a:r>
            <a:r>
              <a:rPr lang="fr-FR" sz="3300" b="1" dirty="0">
                <a:solidFill>
                  <a:srgbClr val="0033CC"/>
                </a:solidFill>
                <a:effectLst>
                  <a:outerShdw blurRad="38100" dist="38100" dir="2700000" algn="tl">
                    <a:srgbClr val="000000">
                      <a:alpha val="43137"/>
                    </a:srgbClr>
                  </a:outerShdw>
                </a:effectLst>
              </a:rPr>
              <a:t>'</a:t>
            </a:r>
            <a:r>
              <a:rPr lang="fr-FR" sz="3300" dirty="0"/>
              <a:t> : est un caractère constant, qui a le code ASCII 120</a:t>
            </a:r>
          </a:p>
          <a:p>
            <a:pPr indent="20638">
              <a:buNone/>
            </a:pPr>
            <a:r>
              <a:rPr lang="fr-FR" sz="3300" dirty="0"/>
              <a:t>Il est codé dans un octet </a:t>
            </a:r>
          </a:p>
          <a:p>
            <a:pPr indent="20638">
              <a:buNone/>
            </a:pPr>
            <a:endParaRPr lang="fr-FR" sz="3300" dirty="0"/>
          </a:p>
          <a:p>
            <a:r>
              <a:rPr lang="fr-FR" sz="3300" b="1" dirty="0">
                <a:solidFill>
                  <a:srgbClr val="FF0000"/>
                </a:solidFill>
                <a:effectLst>
                  <a:outerShdw blurRad="38100" dist="38100" dir="2700000" algn="tl">
                    <a:srgbClr val="000000">
                      <a:alpha val="43137"/>
                    </a:srgbClr>
                  </a:outerShdw>
                </a:effectLst>
              </a:rPr>
              <a:t>"</a:t>
            </a:r>
            <a:r>
              <a:rPr lang="fr-FR" sz="3300" dirty="0"/>
              <a:t>x</a:t>
            </a:r>
            <a:r>
              <a:rPr lang="fr-FR" sz="3300" b="1" dirty="0">
                <a:solidFill>
                  <a:srgbClr val="FF0000"/>
                </a:solidFill>
                <a:effectLst>
                  <a:outerShdw blurRad="38100" dist="38100" dir="2700000" algn="tl">
                    <a:srgbClr val="000000">
                      <a:alpha val="43137"/>
                    </a:srgbClr>
                  </a:outerShdw>
                </a:effectLst>
              </a:rPr>
              <a:t>"</a:t>
            </a:r>
            <a:r>
              <a:rPr lang="fr-FR" sz="3300" dirty="0"/>
              <a:t> : est un tableau de caractères qui contient deux caractères, la lettre 'x' et le caractère NUL: '\0' </a:t>
            </a:r>
            <a:br>
              <a:rPr lang="fr-FR" sz="3300" dirty="0"/>
            </a:br>
            <a:r>
              <a:rPr lang="fr-FR" sz="3300" b="1" dirty="0">
                <a:solidFill>
                  <a:srgbClr val="FF0000"/>
                </a:solidFill>
                <a:effectLst>
                  <a:outerShdw blurRad="38100" dist="38100" dir="2700000" algn="tl">
                    <a:srgbClr val="000000">
                      <a:alpha val="43137"/>
                    </a:srgbClr>
                  </a:outerShdw>
                </a:effectLst>
              </a:rPr>
              <a:t>"</a:t>
            </a:r>
            <a:r>
              <a:rPr lang="fr-FR" sz="3300" dirty="0"/>
              <a:t>x</a:t>
            </a:r>
            <a:r>
              <a:rPr lang="fr-FR" sz="3300" b="1" dirty="0">
                <a:solidFill>
                  <a:srgbClr val="FF0000"/>
                </a:solidFill>
                <a:effectLst>
                  <a:outerShdw blurRad="38100" dist="38100" dir="2700000" algn="tl">
                    <a:srgbClr val="000000">
                      <a:alpha val="43137"/>
                    </a:srgbClr>
                  </a:outerShdw>
                </a:effectLst>
              </a:rPr>
              <a:t>"</a:t>
            </a:r>
            <a:r>
              <a:rPr lang="fr-FR" sz="3300" dirty="0"/>
              <a:t> : est codé dans deux octets </a:t>
            </a:r>
          </a:p>
        </p:txBody>
      </p:sp>
      <p:sp>
        <p:nvSpPr>
          <p:cNvPr id="7" name="Titre 1"/>
          <p:cNvSpPr>
            <a:spLocks noGrp="1"/>
          </p:cNvSpPr>
          <p:nvPr>
            <p:ph type="title"/>
          </p:nvPr>
        </p:nvSpPr>
        <p:spPr>
          <a:xfrm>
            <a:off x="0" y="53752"/>
            <a:ext cx="9144000" cy="1143000"/>
          </a:xfrm>
          <a:noFill/>
        </p:spPr>
        <p:txBody>
          <a:bodyPr>
            <a:normAutofit/>
          </a:bodyPr>
          <a:lstStyle/>
          <a:p>
            <a:r>
              <a:rPr lang="fr-FR" b="1" dirty="0"/>
              <a:t>Déclaration d'une chaîne de caractères</a:t>
            </a:r>
          </a:p>
        </p:txBody>
      </p:sp>
    </p:spTree>
    <p:extLst>
      <p:ext uri="{BB962C8B-B14F-4D97-AF65-F5344CB8AC3E}">
        <p14:creationId xmlns:p14="http://schemas.microsoft.com/office/powerpoint/2010/main" val="25865567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53752"/>
            <a:ext cx="9144000" cy="1143000"/>
          </a:xfrm>
          <a:noFill/>
        </p:spPr>
        <p:txBody>
          <a:bodyPr>
            <a:normAutofit/>
          </a:bodyPr>
          <a:lstStyle/>
          <a:p>
            <a:r>
              <a:rPr lang="fr-FR" b="1" dirty="0"/>
              <a:t>Initialisation d’une chaîne de caractères</a:t>
            </a:r>
          </a:p>
        </p:txBody>
      </p:sp>
      <p:sp>
        <p:nvSpPr>
          <p:cNvPr id="3" name="Espace réservé du contenu 2"/>
          <p:cNvSpPr>
            <a:spLocks noGrp="1"/>
          </p:cNvSpPr>
          <p:nvPr>
            <p:ph type="body" idx="1"/>
          </p:nvPr>
        </p:nvSpPr>
        <p:spPr>
          <a:xfrm>
            <a:off x="179512" y="1196752"/>
            <a:ext cx="7772400" cy="1333128"/>
          </a:xfrm>
        </p:spPr>
        <p:txBody>
          <a:bodyPr>
            <a:normAutofit/>
          </a:bodyPr>
          <a:lstStyle/>
          <a:p>
            <a:pPr marL="109728" indent="0">
              <a:buNone/>
            </a:pPr>
            <a:endParaRPr lang="fr-FR" sz="3200" b="1" dirty="0"/>
          </a:p>
          <a:p>
            <a:pPr indent="20638">
              <a:buNone/>
            </a:pPr>
            <a:r>
              <a:rPr lang="fr-FR" sz="3200" b="1" dirty="0"/>
              <a:t>Exemple :</a:t>
            </a:r>
          </a:p>
          <a:p>
            <a:endParaRPr lang="fr-FR" sz="32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154</a:t>
            </a:fld>
            <a:endParaRPr lang="en-US"/>
          </a:p>
        </p:txBody>
      </p:sp>
      <p:sp>
        <p:nvSpPr>
          <p:cNvPr id="5" name="Espace réservé du contenu 2"/>
          <p:cNvSpPr txBox="1">
            <a:spLocks/>
          </p:cNvSpPr>
          <p:nvPr/>
        </p:nvSpPr>
        <p:spPr>
          <a:xfrm>
            <a:off x="914400" y="2383904"/>
            <a:ext cx="7906072" cy="541040"/>
          </a:xfrm>
          <a:prstGeom prst="rect">
            <a:avLst/>
          </a:prstGeom>
          <a:solidFill>
            <a:schemeClr val="tx1">
              <a:lumMod val="50000"/>
              <a:lumOff val="50000"/>
            </a:schemeClr>
          </a:solidFill>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20638">
              <a:buFont typeface="Wingdings 2"/>
              <a:buNone/>
            </a:pPr>
            <a:r>
              <a:rPr lang="fr-FR" sz="3200" b="1" dirty="0">
                <a:solidFill>
                  <a:srgbClr val="FFC000"/>
                </a:solidFill>
              </a:rPr>
              <a:t>char</a:t>
            </a:r>
            <a:r>
              <a:rPr lang="fr-FR" sz="3200" b="1" dirty="0">
                <a:solidFill>
                  <a:schemeClr val="bg1"/>
                </a:solidFill>
              </a:rPr>
              <a:t> </a:t>
            </a:r>
            <a:r>
              <a:rPr lang="fr-FR" sz="3200" b="1" dirty="0" err="1">
                <a:solidFill>
                  <a:schemeClr val="bg1"/>
                </a:solidFill>
              </a:rPr>
              <a:t>ch</a:t>
            </a:r>
            <a:r>
              <a:rPr lang="fr-FR" sz="3200" b="1" dirty="0">
                <a:solidFill>
                  <a:schemeClr val="bg1"/>
                </a:solidFill>
              </a:rPr>
              <a:t>[</a:t>
            </a:r>
            <a:r>
              <a:rPr lang="fr-FR" sz="3200" b="1" dirty="0">
                <a:solidFill>
                  <a:srgbClr val="FFC000"/>
                </a:solidFill>
              </a:rPr>
              <a:t>8</a:t>
            </a:r>
            <a:r>
              <a:rPr lang="fr-FR" sz="3200" b="1" dirty="0">
                <a:solidFill>
                  <a:schemeClr val="bg1"/>
                </a:solidFill>
              </a:rPr>
              <a:t>]={</a:t>
            </a:r>
            <a:r>
              <a:rPr lang="fr-FR" sz="3200" b="1" dirty="0">
                <a:solidFill>
                  <a:srgbClr val="FFC000"/>
                </a:solidFill>
              </a:rPr>
              <a:t>'T','U','N','I','S','I','E','\0'</a:t>
            </a:r>
            <a:r>
              <a:rPr lang="fr-FR" sz="3200" b="1" dirty="0">
                <a:solidFill>
                  <a:schemeClr val="bg1"/>
                </a:solidFill>
              </a:rPr>
              <a:t>};</a:t>
            </a:r>
          </a:p>
          <a:p>
            <a:pPr marL="0" indent="0">
              <a:buNone/>
            </a:pPr>
            <a:endParaRPr lang="fr-FR" sz="3200" b="1" dirty="0">
              <a:solidFill>
                <a:schemeClr val="bg1"/>
              </a:solidFill>
            </a:endParaRPr>
          </a:p>
        </p:txBody>
      </p:sp>
      <p:sp>
        <p:nvSpPr>
          <p:cNvPr id="6" name="Espace réservé du contenu 2"/>
          <p:cNvSpPr txBox="1">
            <a:spLocks/>
          </p:cNvSpPr>
          <p:nvPr/>
        </p:nvSpPr>
        <p:spPr>
          <a:xfrm>
            <a:off x="981236" y="3429000"/>
            <a:ext cx="7772400" cy="541040"/>
          </a:xfrm>
          <a:prstGeom prst="rect">
            <a:avLst/>
          </a:prstGeom>
          <a:solidFill>
            <a:schemeClr val="tx1">
              <a:lumMod val="50000"/>
              <a:lumOff val="50000"/>
            </a:schemeClr>
          </a:solidFill>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20638">
              <a:buFont typeface="Wingdings 2"/>
              <a:buNone/>
            </a:pPr>
            <a:r>
              <a:rPr lang="fr-FR" sz="3200" b="1" dirty="0">
                <a:solidFill>
                  <a:srgbClr val="FFC000"/>
                </a:solidFill>
              </a:rPr>
              <a:t>char</a:t>
            </a:r>
            <a:r>
              <a:rPr lang="fr-FR" sz="3200" b="1" dirty="0"/>
              <a:t> </a:t>
            </a:r>
            <a:r>
              <a:rPr lang="fr-FR" sz="3200" b="1" dirty="0" err="1"/>
              <a:t>ch</a:t>
            </a:r>
            <a:r>
              <a:rPr lang="fr-FR" sz="3200" b="1" dirty="0">
                <a:solidFill>
                  <a:srgbClr val="FFC000"/>
                </a:solidFill>
              </a:rPr>
              <a:t>[]</a:t>
            </a:r>
            <a:r>
              <a:rPr lang="fr-FR" sz="3200" b="1" dirty="0"/>
              <a:t>="TUNISIE";</a:t>
            </a:r>
          </a:p>
        </p:txBody>
      </p:sp>
      <p:sp>
        <p:nvSpPr>
          <p:cNvPr id="7" name="Espace réservé du contenu 2"/>
          <p:cNvSpPr txBox="1">
            <a:spLocks/>
          </p:cNvSpPr>
          <p:nvPr/>
        </p:nvSpPr>
        <p:spPr>
          <a:xfrm>
            <a:off x="910045" y="4365104"/>
            <a:ext cx="7772400" cy="1423392"/>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fr-FR" dirty="0"/>
              <a:t>Réservation automatiquement du nombre d'octets nécessaires pour la chaîne ici c’est 8+1 =9.</a:t>
            </a:r>
          </a:p>
          <a:p>
            <a:r>
              <a:rPr lang="fr-FR" dirty="0"/>
              <a:t>Le nombre de caractères </a:t>
            </a:r>
            <a:r>
              <a:rPr lang="fr-FR" b="1" dirty="0"/>
              <a:t>+ 1</a:t>
            </a:r>
            <a:r>
              <a:rPr lang="fr-FR" dirty="0"/>
              <a:t>.</a:t>
            </a:r>
          </a:p>
          <a:p>
            <a:endParaRPr lang="fr-FR" dirty="0"/>
          </a:p>
        </p:txBody>
      </p:sp>
    </p:spTree>
    <p:extLst>
      <p:ext uri="{BB962C8B-B14F-4D97-AF65-F5344CB8AC3E}">
        <p14:creationId xmlns:p14="http://schemas.microsoft.com/office/powerpoint/2010/main" val="12954046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53752"/>
            <a:ext cx="9144000" cy="1143000"/>
          </a:xfrm>
          <a:noFill/>
        </p:spPr>
        <p:txBody>
          <a:bodyPr>
            <a:noAutofit/>
          </a:bodyPr>
          <a:lstStyle/>
          <a:p>
            <a:r>
              <a:rPr lang="fr-FR" sz="2800" b="1" dirty="0"/>
              <a:t>Lecture et écriture d'une chaîne de caractères</a:t>
            </a:r>
          </a:p>
        </p:txBody>
      </p:sp>
      <p:sp>
        <p:nvSpPr>
          <p:cNvPr id="3" name="Espace réservé du contenu 2"/>
          <p:cNvSpPr>
            <a:spLocks noGrp="1"/>
          </p:cNvSpPr>
          <p:nvPr>
            <p:ph type="body" idx="1"/>
          </p:nvPr>
        </p:nvSpPr>
        <p:spPr>
          <a:xfrm>
            <a:off x="683568" y="1340768"/>
            <a:ext cx="7772400" cy="1693168"/>
          </a:xfrm>
        </p:spPr>
        <p:txBody>
          <a:bodyPr>
            <a:normAutofit fontScale="92500"/>
          </a:bodyPr>
          <a:lstStyle/>
          <a:p>
            <a:pPr algn="just"/>
            <a:r>
              <a:rPr lang="fr-FR" sz="2000" dirty="0"/>
              <a:t>Le langage C offre plusieurs possibilités de lecture ou d'écriture de chaînes :</a:t>
            </a:r>
          </a:p>
          <a:p>
            <a:pPr lvl="1" algn="just"/>
            <a:r>
              <a:rPr lang="fr-FR" sz="2000" dirty="0">
                <a:solidFill>
                  <a:schemeClr val="tx1"/>
                </a:solidFill>
              </a:rPr>
              <a:t>l'utilisation du code de format </a:t>
            </a:r>
            <a:r>
              <a:rPr lang="fr-FR" sz="2000" b="1" dirty="0">
                <a:solidFill>
                  <a:schemeClr val="tx1"/>
                </a:solidFill>
              </a:rPr>
              <a:t>%s</a:t>
            </a:r>
            <a:r>
              <a:rPr lang="fr-FR" sz="2000" dirty="0">
                <a:solidFill>
                  <a:schemeClr val="tx1"/>
                </a:solidFill>
              </a:rPr>
              <a:t> dans les fonctions </a:t>
            </a:r>
            <a:r>
              <a:rPr lang="fr-FR" sz="2000" b="1" dirty="0" err="1">
                <a:solidFill>
                  <a:schemeClr val="tx1"/>
                </a:solidFill>
              </a:rPr>
              <a:t>printf</a:t>
            </a:r>
            <a:r>
              <a:rPr lang="fr-FR" sz="2000" dirty="0">
                <a:solidFill>
                  <a:schemeClr val="tx1"/>
                </a:solidFill>
              </a:rPr>
              <a:t> et </a:t>
            </a:r>
            <a:r>
              <a:rPr lang="fr-FR" sz="2000" b="1" dirty="0" err="1">
                <a:solidFill>
                  <a:schemeClr val="tx1"/>
                </a:solidFill>
              </a:rPr>
              <a:t>scanf</a:t>
            </a:r>
            <a:r>
              <a:rPr lang="fr-FR" sz="2000" dirty="0">
                <a:solidFill>
                  <a:schemeClr val="tx1"/>
                </a:solidFill>
              </a:rPr>
              <a:t> ;</a:t>
            </a:r>
          </a:p>
          <a:p>
            <a:pPr lvl="1" algn="just"/>
            <a:r>
              <a:rPr lang="fr-FR" sz="2000" dirty="0">
                <a:solidFill>
                  <a:schemeClr val="tx1"/>
                </a:solidFill>
              </a:rPr>
              <a:t>Les fonctions spécifiques de lecture </a:t>
            </a:r>
            <a:r>
              <a:rPr lang="fr-FR" sz="2000" b="1" dirty="0" err="1">
                <a:solidFill>
                  <a:schemeClr val="tx1"/>
                </a:solidFill>
              </a:rPr>
              <a:t>gets</a:t>
            </a:r>
            <a:r>
              <a:rPr lang="fr-FR" sz="2000" dirty="0">
                <a:solidFill>
                  <a:schemeClr val="tx1"/>
                </a:solidFill>
              </a:rPr>
              <a:t> ou d'affichage </a:t>
            </a:r>
            <a:r>
              <a:rPr lang="fr-FR" sz="2000" b="1" dirty="0" err="1">
                <a:solidFill>
                  <a:schemeClr val="tx1"/>
                </a:solidFill>
              </a:rPr>
              <a:t>puts</a:t>
            </a:r>
            <a:r>
              <a:rPr lang="fr-FR" sz="2000" dirty="0">
                <a:solidFill>
                  <a:schemeClr val="tx1"/>
                </a:solidFill>
              </a:rPr>
              <a:t> d'une chaîne (</a:t>
            </a:r>
            <a:r>
              <a:rPr lang="fr-FR" sz="2000" u="sng" dirty="0">
                <a:solidFill>
                  <a:schemeClr val="tx1"/>
                </a:solidFill>
              </a:rPr>
              <a:t>une seule à la fois</a:t>
            </a:r>
            <a:r>
              <a:rPr lang="fr-FR" sz="2000" dirty="0">
                <a:solidFill>
                  <a:schemeClr val="tx1"/>
                </a:solidFill>
              </a:rPr>
              <a:t>).</a:t>
            </a:r>
          </a:p>
          <a:p>
            <a:pPr marL="109728" indent="0" algn="just">
              <a:buNone/>
            </a:pPr>
            <a:endParaRPr lang="fr-FR" sz="20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155</a:t>
            </a:fld>
            <a:endParaRPr lang="en-US"/>
          </a:p>
        </p:txBody>
      </p:sp>
      <p:sp>
        <p:nvSpPr>
          <p:cNvPr id="5" name="Espace réservé du contenu 2"/>
          <p:cNvSpPr txBox="1">
            <a:spLocks/>
          </p:cNvSpPr>
          <p:nvPr/>
        </p:nvSpPr>
        <p:spPr>
          <a:xfrm>
            <a:off x="539552" y="3068960"/>
            <a:ext cx="3939892" cy="3384376"/>
          </a:xfrm>
          <a:prstGeom prst="rect">
            <a:avLst/>
          </a:prstGeom>
          <a:solidFill>
            <a:schemeClr val="tx1">
              <a:lumMod val="50000"/>
              <a:lumOff val="50000"/>
            </a:schemeClr>
          </a:solidFill>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109728" indent="0">
              <a:buFont typeface="Wingdings 2"/>
              <a:buNone/>
            </a:pPr>
            <a:r>
              <a:rPr lang="fr-FR" sz="2000" dirty="0">
                <a:solidFill>
                  <a:schemeClr val="bg1"/>
                </a:solidFill>
                <a:latin typeface="Courier New" panose="02070309020205020404" pitchFamily="49" charset="0"/>
                <a:cs typeface="Courier New" panose="02070309020205020404" pitchFamily="49" charset="0"/>
              </a:rPr>
              <a:t>#</a:t>
            </a:r>
            <a:r>
              <a:rPr lang="fr-FR" sz="2000" dirty="0" err="1">
                <a:solidFill>
                  <a:schemeClr val="bg1"/>
                </a:solidFill>
                <a:latin typeface="Courier New" panose="02070309020205020404" pitchFamily="49" charset="0"/>
                <a:cs typeface="Courier New" panose="02070309020205020404" pitchFamily="49" charset="0"/>
              </a:rPr>
              <a:t>include</a:t>
            </a:r>
            <a:r>
              <a:rPr lang="fr-FR" sz="2000" dirty="0">
                <a:solidFill>
                  <a:schemeClr val="bg1"/>
                </a:solidFill>
                <a:latin typeface="Courier New" panose="02070309020205020404" pitchFamily="49" charset="0"/>
                <a:cs typeface="Courier New" panose="02070309020205020404" pitchFamily="49" charset="0"/>
              </a:rPr>
              <a:t>&lt;</a:t>
            </a:r>
            <a:r>
              <a:rPr lang="fr-FR" sz="2000" dirty="0" err="1">
                <a:solidFill>
                  <a:schemeClr val="bg1"/>
                </a:solidFill>
                <a:latin typeface="Courier New" panose="02070309020205020404" pitchFamily="49" charset="0"/>
                <a:cs typeface="Courier New" panose="02070309020205020404" pitchFamily="49" charset="0"/>
              </a:rPr>
              <a:t>stdio.h</a:t>
            </a:r>
            <a:r>
              <a:rPr lang="fr-FR" sz="2000" dirty="0">
                <a:solidFill>
                  <a:schemeClr val="bg1"/>
                </a:solidFill>
                <a:latin typeface="Courier New" panose="02070309020205020404" pitchFamily="49" charset="0"/>
                <a:cs typeface="Courier New" panose="02070309020205020404" pitchFamily="49" charset="0"/>
              </a:rPr>
              <a:t>&gt;</a:t>
            </a:r>
          </a:p>
          <a:p>
            <a:pPr marL="109728" indent="0">
              <a:buFont typeface="Wingdings 2"/>
              <a:buNone/>
            </a:pPr>
            <a:r>
              <a:rPr lang="fr-FR" sz="2000" dirty="0" err="1">
                <a:solidFill>
                  <a:schemeClr val="bg1"/>
                </a:solidFill>
                <a:latin typeface="Courier New" panose="02070309020205020404" pitchFamily="49" charset="0"/>
                <a:cs typeface="Courier New" panose="02070309020205020404" pitchFamily="49" charset="0"/>
              </a:rPr>
              <a:t>void</a:t>
            </a:r>
            <a:r>
              <a:rPr lang="fr-FR" sz="2000" dirty="0">
                <a:solidFill>
                  <a:schemeClr val="bg1"/>
                </a:solidFill>
                <a:latin typeface="Courier New" panose="02070309020205020404" pitchFamily="49" charset="0"/>
                <a:cs typeface="Courier New" panose="02070309020205020404" pitchFamily="49" charset="0"/>
              </a:rPr>
              <a:t> main()</a:t>
            </a:r>
          </a:p>
          <a:p>
            <a:pPr marL="109728" indent="0">
              <a:buFont typeface="Wingdings 2"/>
              <a:buNone/>
            </a:pPr>
            <a:r>
              <a:rPr lang="fr-FR" sz="2000" dirty="0">
                <a:solidFill>
                  <a:schemeClr val="bg1"/>
                </a:solidFill>
                <a:latin typeface="Courier New" panose="02070309020205020404" pitchFamily="49" charset="0"/>
                <a:cs typeface="Courier New" panose="02070309020205020404" pitchFamily="49" charset="0"/>
              </a:rPr>
              <a:t>{</a:t>
            </a:r>
          </a:p>
          <a:p>
            <a:pPr marL="411480" lvl="1" indent="0">
              <a:buFont typeface="Wingdings 2"/>
              <a:buNone/>
            </a:pPr>
            <a:r>
              <a:rPr lang="fr-FR" sz="2000" dirty="0">
                <a:solidFill>
                  <a:schemeClr val="bg1"/>
                </a:solidFill>
                <a:latin typeface="Courier New" panose="02070309020205020404" pitchFamily="49" charset="0"/>
                <a:cs typeface="Courier New" panose="02070309020205020404" pitchFamily="49" charset="0"/>
              </a:rPr>
              <a:t>char </a:t>
            </a:r>
            <a:r>
              <a:rPr lang="fr-FR" sz="2000" dirty="0" err="1">
                <a:solidFill>
                  <a:schemeClr val="bg1"/>
                </a:solidFill>
                <a:latin typeface="Courier New" panose="02070309020205020404" pitchFamily="49" charset="0"/>
                <a:cs typeface="Courier New" panose="02070309020205020404" pitchFamily="49" charset="0"/>
              </a:rPr>
              <a:t>ch</a:t>
            </a:r>
            <a:r>
              <a:rPr lang="fr-FR" sz="2000" dirty="0">
                <a:solidFill>
                  <a:schemeClr val="bg1"/>
                </a:solidFill>
                <a:latin typeface="Courier New" panose="02070309020205020404" pitchFamily="49" charset="0"/>
                <a:cs typeface="Courier New" panose="02070309020205020404" pitchFamily="49" charset="0"/>
              </a:rPr>
              <a:t>[100];</a:t>
            </a:r>
          </a:p>
          <a:p>
            <a:pPr marL="411480" lvl="1" indent="0">
              <a:buFont typeface="Wingdings 2"/>
              <a:buNone/>
            </a:pPr>
            <a:r>
              <a:rPr lang="fr-FR" sz="2000" b="1" dirty="0" err="1">
                <a:solidFill>
                  <a:srgbClr val="FFC000"/>
                </a:solidFill>
                <a:latin typeface="Courier New" panose="02070309020205020404" pitchFamily="49" charset="0"/>
                <a:cs typeface="Courier New" panose="02070309020205020404" pitchFamily="49" charset="0"/>
              </a:rPr>
              <a:t>printf</a:t>
            </a:r>
            <a:r>
              <a:rPr lang="fr-FR" sz="2000" dirty="0">
                <a:solidFill>
                  <a:schemeClr val="bg1"/>
                </a:solidFill>
                <a:latin typeface="Courier New" panose="02070309020205020404" pitchFamily="49" charset="0"/>
                <a:cs typeface="Courier New" panose="02070309020205020404" pitchFamily="49" charset="0"/>
              </a:rPr>
              <a:t>("donner une chaine");</a:t>
            </a:r>
          </a:p>
          <a:p>
            <a:pPr marL="411480" lvl="1" indent="0">
              <a:buFont typeface="Wingdings 2"/>
              <a:buNone/>
            </a:pPr>
            <a:r>
              <a:rPr lang="fr-FR" sz="2000" b="1" dirty="0" err="1">
                <a:solidFill>
                  <a:srgbClr val="FFC000"/>
                </a:solidFill>
                <a:latin typeface="Courier New" panose="02070309020205020404" pitchFamily="49" charset="0"/>
                <a:cs typeface="Courier New" panose="02070309020205020404" pitchFamily="49" charset="0"/>
              </a:rPr>
              <a:t>scanf</a:t>
            </a:r>
            <a:r>
              <a:rPr lang="fr-FR" sz="2000" dirty="0">
                <a:solidFill>
                  <a:schemeClr val="bg1"/>
                </a:solidFill>
                <a:latin typeface="Courier New" panose="02070309020205020404" pitchFamily="49" charset="0"/>
                <a:cs typeface="Courier New" panose="02070309020205020404" pitchFamily="49" charset="0"/>
              </a:rPr>
              <a:t>("</a:t>
            </a:r>
            <a:r>
              <a:rPr lang="fr-FR" sz="2000" b="1" dirty="0">
                <a:solidFill>
                  <a:srgbClr val="FFC000"/>
                </a:solidFill>
                <a:latin typeface="Courier New" panose="02070309020205020404" pitchFamily="49" charset="0"/>
                <a:cs typeface="Courier New" panose="02070309020205020404" pitchFamily="49" charset="0"/>
              </a:rPr>
              <a:t>%s</a:t>
            </a:r>
            <a:r>
              <a:rPr lang="fr-FR" sz="2000" dirty="0">
                <a:solidFill>
                  <a:schemeClr val="bg1"/>
                </a:solidFill>
                <a:latin typeface="Courier New" panose="02070309020205020404" pitchFamily="49" charset="0"/>
                <a:cs typeface="Courier New" panose="02070309020205020404" pitchFamily="49" charset="0"/>
              </a:rPr>
              <a:t>",</a:t>
            </a:r>
            <a:r>
              <a:rPr lang="fr-FR" sz="2000" dirty="0" err="1">
                <a:solidFill>
                  <a:schemeClr val="bg1"/>
                </a:solidFill>
                <a:latin typeface="Courier New" panose="02070309020205020404" pitchFamily="49" charset="0"/>
                <a:cs typeface="Courier New" panose="02070309020205020404" pitchFamily="49" charset="0"/>
              </a:rPr>
              <a:t>ch</a:t>
            </a:r>
            <a:r>
              <a:rPr lang="fr-FR" sz="2000" dirty="0">
                <a:solidFill>
                  <a:schemeClr val="bg1"/>
                </a:solidFill>
                <a:latin typeface="Courier New" panose="02070309020205020404" pitchFamily="49" charset="0"/>
                <a:cs typeface="Courier New" panose="02070309020205020404" pitchFamily="49" charset="0"/>
              </a:rPr>
              <a:t>);</a:t>
            </a:r>
          </a:p>
          <a:p>
            <a:pPr marL="411480" lvl="1" indent="0">
              <a:buFont typeface="Wingdings 2"/>
              <a:buNone/>
            </a:pPr>
            <a:r>
              <a:rPr lang="fr-FR" sz="2000" b="1" dirty="0" err="1">
                <a:solidFill>
                  <a:srgbClr val="FFC000"/>
                </a:solidFill>
                <a:latin typeface="Courier New" panose="02070309020205020404" pitchFamily="49" charset="0"/>
                <a:cs typeface="Courier New" panose="02070309020205020404" pitchFamily="49" charset="0"/>
              </a:rPr>
              <a:t>printf</a:t>
            </a:r>
            <a:r>
              <a:rPr lang="fr-FR" sz="2000" dirty="0">
                <a:solidFill>
                  <a:schemeClr val="bg1"/>
                </a:solidFill>
                <a:latin typeface="Courier New" panose="02070309020205020404" pitchFamily="49" charset="0"/>
                <a:cs typeface="Courier New" panose="02070309020205020404" pitchFamily="49" charset="0"/>
              </a:rPr>
              <a:t>("</a:t>
            </a:r>
            <a:r>
              <a:rPr lang="fr-FR" sz="2000" b="1" dirty="0">
                <a:solidFill>
                  <a:srgbClr val="FFC000"/>
                </a:solidFill>
                <a:latin typeface="Courier New" panose="02070309020205020404" pitchFamily="49" charset="0"/>
                <a:cs typeface="Courier New" panose="02070309020205020404" pitchFamily="49" charset="0"/>
              </a:rPr>
              <a:t>%s</a:t>
            </a:r>
            <a:r>
              <a:rPr lang="fr-FR" sz="2000" dirty="0">
                <a:solidFill>
                  <a:schemeClr val="bg1"/>
                </a:solidFill>
                <a:latin typeface="Courier New" panose="02070309020205020404" pitchFamily="49" charset="0"/>
                <a:cs typeface="Courier New" panose="02070309020205020404" pitchFamily="49" charset="0"/>
              </a:rPr>
              <a:t>",</a:t>
            </a:r>
            <a:r>
              <a:rPr lang="fr-FR" sz="2000" dirty="0" err="1">
                <a:solidFill>
                  <a:schemeClr val="bg1"/>
                </a:solidFill>
                <a:latin typeface="Courier New" panose="02070309020205020404" pitchFamily="49" charset="0"/>
                <a:cs typeface="Courier New" panose="02070309020205020404" pitchFamily="49" charset="0"/>
              </a:rPr>
              <a:t>ch</a:t>
            </a:r>
            <a:r>
              <a:rPr lang="fr-FR" sz="2000" dirty="0">
                <a:solidFill>
                  <a:schemeClr val="bg1"/>
                </a:solidFill>
                <a:latin typeface="Courier New" panose="02070309020205020404" pitchFamily="49" charset="0"/>
                <a:cs typeface="Courier New" panose="02070309020205020404" pitchFamily="49" charset="0"/>
              </a:rPr>
              <a:t>);</a:t>
            </a:r>
          </a:p>
          <a:p>
            <a:pPr marL="109728" indent="0">
              <a:buFont typeface="Wingdings 2"/>
              <a:buNone/>
            </a:pPr>
            <a:r>
              <a:rPr lang="fr-FR" sz="2000" dirty="0">
                <a:solidFill>
                  <a:schemeClr val="bg1"/>
                </a:solidFill>
                <a:latin typeface="Courier New" panose="02070309020205020404" pitchFamily="49" charset="0"/>
                <a:cs typeface="Courier New" panose="02070309020205020404" pitchFamily="49" charset="0"/>
              </a:rPr>
              <a:t>}</a:t>
            </a:r>
          </a:p>
        </p:txBody>
      </p:sp>
      <p:sp>
        <p:nvSpPr>
          <p:cNvPr id="6" name="Espace réservé du contenu 2"/>
          <p:cNvSpPr txBox="1">
            <a:spLocks/>
          </p:cNvSpPr>
          <p:nvPr/>
        </p:nvSpPr>
        <p:spPr>
          <a:xfrm>
            <a:off x="4572000" y="3246622"/>
            <a:ext cx="4299932" cy="3062698"/>
          </a:xfrm>
          <a:prstGeom prst="rect">
            <a:avLst/>
          </a:prstGeom>
          <a:solidFill>
            <a:schemeClr val="tx1">
              <a:lumMod val="50000"/>
              <a:lumOff val="50000"/>
            </a:schemeClr>
          </a:solidFill>
        </p:spPr>
        <p:txBody>
          <a:bodyPr vert="horz">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fr-FR" sz="2400" dirty="0">
                <a:solidFill>
                  <a:schemeClr val="bg1"/>
                </a:solidFill>
                <a:latin typeface="Courier New" panose="02070309020205020404" pitchFamily="49" charset="0"/>
                <a:cs typeface="Courier New" panose="02070309020205020404" pitchFamily="49" charset="0"/>
              </a:rPr>
              <a:t>#</a:t>
            </a:r>
            <a:r>
              <a:rPr lang="fr-FR" sz="2400" dirty="0" err="1">
                <a:solidFill>
                  <a:schemeClr val="bg1"/>
                </a:solidFill>
                <a:latin typeface="Courier New" panose="02070309020205020404" pitchFamily="49" charset="0"/>
                <a:cs typeface="Courier New" panose="02070309020205020404" pitchFamily="49" charset="0"/>
              </a:rPr>
              <a:t>include</a:t>
            </a:r>
            <a:r>
              <a:rPr lang="fr-FR" sz="2400" dirty="0">
                <a:solidFill>
                  <a:schemeClr val="bg1"/>
                </a:solidFill>
                <a:latin typeface="Courier New" panose="02070309020205020404" pitchFamily="49" charset="0"/>
                <a:cs typeface="Courier New" panose="02070309020205020404" pitchFamily="49" charset="0"/>
              </a:rPr>
              <a:t>&lt;</a:t>
            </a:r>
            <a:r>
              <a:rPr lang="fr-FR" sz="2400" dirty="0" err="1">
                <a:solidFill>
                  <a:schemeClr val="bg1"/>
                </a:solidFill>
                <a:latin typeface="Courier New" panose="02070309020205020404" pitchFamily="49" charset="0"/>
                <a:cs typeface="Courier New" panose="02070309020205020404" pitchFamily="49" charset="0"/>
              </a:rPr>
              <a:t>stdio.h</a:t>
            </a:r>
            <a:r>
              <a:rPr lang="fr-FR" sz="2400" dirty="0">
                <a:solidFill>
                  <a:schemeClr val="bg1"/>
                </a:solidFill>
                <a:latin typeface="Courier New" panose="02070309020205020404" pitchFamily="49" charset="0"/>
                <a:cs typeface="Courier New" panose="02070309020205020404" pitchFamily="49" charset="0"/>
              </a:rPr>
              <a:t>&gt;</a:t>
            </a:r>
          </a:p>
          <a:p>
            <a:pPr marL="109728" indent="0">
              <a:buFont typeface="Georgia"/>
              <a:buNone/>
            </a:pPr>
            <a:r>
              <a:rPr lang="fr-FR" sz="2400" dirty="0" err="1">
                <a:solidFill>
                  <a:schemeClr val="bg1"/>
                </a:solidFill>
                <a:latin typeface="Courier New" panose="02070309020205020404" pitchFamily="49" charset="0"/>
                <a:cs typeface="Courier New" panose="02070309020205020404" pitchFamily="49" charset="0"/>
              </a:rPr>
              <a:t>void</a:t>
            </a:r>
            <a:r>
              <a:rPr lang="fr-FR" sz="2400" dirty="0">
                <a:solidFill>
                  <a:schemeClr val="bg1"/>
                </a:solidFill>
                <a:latin typeface="Courier New" panose="02070309020205020404" pitchFamily="49" charset="0"/>
                <a:cs typeface="Courier New" panose="02070309020205020404" pitchFamily="49" charset="0"/>
              </a:rPr>
              <a:t> main()</a:t>
            </a:r>
          </a:p>
          <a:p>
            <a:pPr marL="109728" indent="0">
              <a:buFont typeface="Georgia"/>
              <a:buNone/>
            </a:pPr>
            <a:r>
              <a:rPr lang="fr-FR" sz="2400" dirty="0">
                <a:solidFill>
                  <a:schemeClr val="bg1"/>
                </a:solidFill>
                <a:latin typeface="Courier New" panose="02070309020205020404" pitchFamily="49" charset="0"/>
                <a:cs typeface="Courier New" panose="02070309020205020404" pitchFamily="49" charset="0"/>
              </a:rPr>
              <a:t>{</a:t>
            </a:r>
          </a:p>
          <a:p>
            <a:pPr marL="411480" lvl="1" indent="0">
              <a:buFont typeface="Georgia"/>
              <a:buNone/>
            </a:pPr>
            <a:r>
              <a:rPr lang="fr-FR" sz="2400" dirty="0">
                <a:solidFill>
                  <a:schemeClr val="bg1"/>
                </a:solidFill>
                <a:latin typeface="Courier New" panose="02070309020205020404" pitchFamily="49" charset="0"/>
                <a:cs typeface="Courier New" panose="02070309020205020404" pitchFamily="49" charset="0"/>
              </a:rPr>
              <a:t>char </a:t>
            </a:r>
            <a:r>
              <a:rPr lang="fr-FR" sz="2400" dirty="0" err="1">
                <a:solidFill>
                  <a:schemeClr val="bg1"/>
                </a:solidFill>
                <a:latin typeface="Courier New" panose="02070309020205020404" pitchFamily="49" charset="0"/>
                <a:cs typeface="Courier New" panose="02070309020205020404" pitchFamily="49" charset="0"/>
              </a:rPr>
              <a:t>ch</a:t>
            </a:r>
            <a:r>
              <a:rPr lang="fr-FR" sz="2400" dirty="0">
                <a:solidFill>
                  <a:schemeClr val="bg1"/>
                </a:solidFill>
                <a:latin typeface="Courier New" panose="02070309020205020404" pitchFamily="49" charset="0"/>
                <a:cs typeface="Courier New" panose="02070309020205020404" pitchFamily="49" charset="0"/>
              </a:rPr>
              <a:t>[100];</a:t>
            </a:r>
          </a:p>
          <a:p>
            <a:pPr marL="411480" lvl="1" indent="0">
              <a:buNone/>
            </a:pPr>
            <a:r>
              <a:rPr lang="fr-FR" sz="2400" b="1" dirty="0" err="1">
                <a:solidFill>
                  <a:schemeClr val="bg1"/>
                </a:solidFill>
                <a:latin typeface="Courier New" panose="02070309020205020404" pitchFamily="49" charset="0"/>
                <a:cs typeface="Courier New" panose="02070309020205020404" pitchFamily="49" charset="0"/>
              </a:rPr>
              <a:t>puts</a:t>
            </a:r>
            <a:r>
              <a:rPr lang="fr-FR" sz="2400" dirty="0">
                <a:solidFill>
                  <a:schemeClr val="bg1"/>
                </a:solidFill>
                <a:latin typeface="Courier New" panose="02070309020205020404" pitchFamily="49" charset="0"/>
                <a:cs typeface="Courier New" panose="02070309020205020404" pitchFamily="49" charset="0"/>
              </a:rPr>
              <a:t>("donner une chaine");</a:t>
            </a:r>
          </a:p>
          <a:p>
            <a:pPr marL="411480" lvl="1" indent="0">
              <a:buFont typeface="Georgia"/>
              <a:buNone/>
            </a:pPr>
            <a:r>
              <a:rPr lang="fr-FR" sz="2400" b="1" dirty="0" err="1">
                <a:solidFill>
                  <a:srgbClr val="FFC000"/>
                </a:solidFill>
                <a:latin typeface="Courier New" panose="02070309020205020404" pitchFamily="49" charset="0"/>
                <a:cs typeface="Courier New" panose="02070309020205020404" pitchFamily="49" charset="0"/>
              </a:rPr>
              <a:t>gets</a:t>
            </a:r>
            <a:r>
              <a:rPr lang="fr-FR" sz="2400" b="1" dirty="0">
                <a:solidFill>
                  <a:srgbClr val="FFC000"/>
                </a:solidFill>
                <a:latin typeface="Courier New" panose="02070309020205020404" pitchFamily="49" charset="0"/>
                <a:cs typeface="Courier New" panose="02070309020205020404" pitchFamily="49" charset="0"/>
              </a:rPr>
              <a:t>(</a:t>
            </a:r>
            <a:r>
              <a:rPr lang="fr-FR" sz="2400" b="1" dirty="0" err="1">
                <a:solidFill>
                  <a:srgbClr val="FFC000"/>
                </a:solidFill>
                <a:latin typeface="Courier New" panose="02070309020205020404" pitchFamily="49" charset="0"/>
                <a:cs typeface="Courier New" panose="02070309020205020404" pitchFamily="49" charset="0"/>
              </a:rPr>
              <a:t>ch</a:t>
            </a:r>
            <a:r>
              <a:rPr lang="fr-FR" sz="2400" dirty="0">
                <a:solidFill>
                  <a:schemeClr val="bg1"/>
                </a:solidFill>
                <a:latin typeface="Courier New" panose="02070309020205020404" pitchFamily="49" charset="0"/>
                <a:cs typeface="Courier New" panose="02070309020205020404" pitchFamily="49" charset="0"/>
              </a:rPr>
              <a:t>);</a:t>
            </a:r>
          </a:p>
          <a:p>
            <a:pPr marL="411480" lvl="1" indent="0">
              <a:buFont typeface="Georgia"/>
              <a:buNone/>
            </a:pPr>
            <a:r>
              <a:rPr lang="fr-FR" sz="2400" b="1" dirty="0" err="1">
                <a:solidFill>
                  <a:srgbClr val="FFC000"/>
                </a:solidFill>
                <a:latin typeface="Courier New" panose="02070309020205020404" pitchFamily="49" charset="0"/>
                <a:cs typeface="Courier New" panose="02070309020205020404" pitchFamily="49" charset="0"/>
              </a:rPr>
              <a:t>puts</a:t>
            </a:r>
            <a:r>
              <a:rPr lang="fr-FR" sz="2400" b="1" dirty="0">
                <a:solidFill>
                  <a:srgbClr val="FFC000"/>
                </a:solidFill>
                <a:latin typeface="Courier New" panose="02070309020205020404" pitchFamily="49" charset="0"/>
                <a:cs typeface="Courier New" panose="02070309020205020404" pitchFamily="49" charset="0"/>
              </a:rPr>
              <a:t>(</a:t>
            </a:r>
            <a:r>
              <a:rPr lang="fr-FR" sz="2400" b="1" dirty="0" err="1">
                <a:solidFill>
                  <a:srgbClr val="FFC000"/>
                </a:solidFill>
                <a:latin typeface="Courier New" panose="02070309020205020404" pitchFamily="49" charset="0"/>
                <a:cs typeface="Courier New" panose="02070309020205020404" pitchFamily="49" charset="0"/>
              </a:rPr>
              <a:t>ch</a:t>
            </a:r>
            <a:r>
              <a:rPr lang="fr-FR" sz="2400" dirty="0">
                <a:solidFill>
                  <a:schemeClr val="bg1"/>
                </a:solidFill>
                <a:latin typeface="Courier New" panose="02070309020205020404" pitchFamily="49" charset="0"/>
                <a:cs typeface="Courier New" panose="02070309020205020404" pitchFamily="49" charset="0"/>
              </a:rPr>
              <a:t>);</a:t>
            </a:r>
          </a:p>
          <a:p>
            <a:pPr marL="109728" indent="0">
              <a:buFont typeface="Georgia"/>
              <a:buNone/>
            </a:pPr>
            <a:r>
              <a:rPr lang="fr-FR" sz="2400" dirty="0">
                <a:solidFill>
                  <a:schemeClr val="bg1"/>
                </a:solidFill>
                <a:latin typeface="Courier New" panose="02070309020205020404" pitchFamily="49" charset="0"/>
                <a:cs typeface="Courier New" panose="02070309020205020404"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4624"/>
            <a:ext cx="8964488" cy="1152128"/>
          </a:xfrm>
          <a:noFill/>
        </p:spPr>
        <p:txBody>
          <a:bodyPr>
            <a:normAutofit/>
          </a:bodyPr>
          <a:lstStyle/>
          <a:p>
            <a:r>
              <a:rPr lang="fr-FR" sz="2800" b="1" dirty="0"/>
              <a:t>printf, </a:t>
            </a:r>
            <a:r>
              <a:rPr lang="fr-FR" sz="2800" b="1" dirty="0" err="1"/>
              <a:t>scanf</a:t>
            </a:r>
            <a:r>
              <a:rPr lang="fr-FR" sz="2800" b="1" dirty="0"/>
              <a:t> VS </a:t>
            </a:r>
            <a:r>
              <a:rPr lang="fr-FR" sz="2800" b="1" dirty="0" err="1"/>
              <a:t>puts</a:t>
            </a:r>
            <a:r>
              <a:rPr lang="fr-FR" sz="2800" b="1" dirty="0"/>
              <a:t>, </a:t>
            </a:r>
            <a:r>
              <a:rPr lang="fr-FR" sz="2800" b="1" dirty="0" err="1"/>
              <a:t>gets</a:t>
            </a:r>
            <a:endParaRPr lang="fr-FR" sz="2800" b="1" dirty="0"/>
          </a:p>
        </p:txBody>
      </p:sp>
      <p:sp>
        <p:nvSpPr>
          <p:cNvPr id="3" name="Espace réservé du contenu 2"/>
          <p:cNvSpPr>
            <a:spLocks noGrp="1"/>
          </p:cNvSpPr>
          <p:nvPr>
            <p:ph type="body" idx="1"/>
          </p:nvPr>
        </p:nvSpPr>
        <p:spPr>
          <a:xfrm>
            <a:off x="755576" y="2420888"/>
            <a:ext cx="7772400" cy="1693168"/>
          </a:xfrm>
        </p:spPr>
        <p:txBody>
          <a:bodyPr>
            <a:normAutofit/>
          </a:bodyPr>
          <a:lstStyle/>
          <a:p>
            <a:pPr algn="just"/>
            <a:r>
              <a:rPr lang="fr-FR" sz="2800" b="1" dirty="0" err="1">
                <a:solidFill>
                  <a:srgbClr val="0070C0"/>
                </a:solidFill>
              </a:rPr>
              <a:t>printf</a:t>
            </a:r>
            <a:r>
              <a:rPr lang="fr-FR" sz="2800" dirty="0"/>
              <a:t> et </a:t>
            </a:r>
            <a:r>
              <a:rPr lang="fr-FR" sz="2800" b="1" dirty="0" err="1">
                <a:solidFill>
                  <a:srgbClr val="0070C0"/>
                </a:solidFill>
              </a:rPr>
              <a:t>scanf</a:t>
            </a:r>
            <a:r>
              <a:rPr lang="fr-FR" sz="2800" dirty="0"/>
              <a:t> : permettent de lire ou d'afficher  </a:t>
            </a:r>
            <a:r>
              <a:rPr lang="fr-FR" sz="2800" u="sng" dirty="0"/>
              <a:t>plusieurs informations de type quelconque</a:t>
            </a:r>
            <a:r>
              <a:rPr lang="fr-FR" sz="2800" dirty="0"/>
              <a:t>.</a:t>
            </a:r>
          </a:p>
          <a:p>
            <a:pPr algn="just"/>
            <a:r>
              <a:rPr lang="fr-FR" sz="2800" b="1" dirty="0" err="1">
                <a:solidFill>
                  <a:srgbClr val="FF0000"/>
                </a:solidFill>
              </a:rPr>
              <a:t>puts</a:t>
            </a:r>
            <a:r>
              <a:rPr lang="fr-FR" sz="2800" b="1" dirty="0"/>
              <a:t> </a:t>
            </a:r>
            <a:r>
              <a:rPr lang="fr-FR" sz="2800" dirty="0"/>
              <a:t>et</a:t>
            </a:r>
            <a:r>
              <a:rPr lang="fr-FR" sz="2800" b="1" dirty="0"/>
              <a:t> </a:t>
            </a:r>
            <a:r>
              <a:rPr lang="fr-FR" sz="2800" b="1" dirty="0" err="1">
                <a:solidFill>
                  <a:srgbClr val="FF0000"/>
                </a:solidFill>
              </a:rPr>
              <a:t>gets</a:t>
            </a:r>
            <a:r>
              <a:rPr lang="fr-FR" sz="2800" b="1" dirty="0"/>
              <a:t> : </a:t>
            </a:r>
            <a:r>
              <a:rPr lang="fr-FR" sz="2800" dirty="0"/>
              <a:t>ne traitent </a:t>
            </a:r>
            <a:r>
              <a:rPr lang="fr-FR" sz="2800" u="sng" dirty="0"/>
              <a:t>qu'une chaîne à la fois</a:t>
            </a:r>
          </a:p>
          <a:p>
            <a:endParaRPr lang="fr-FR" sz="28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156</a:t>
            </a:fld>
            <a:endParaRPr lang="en-US"/>
          </a:p>
        </p:txBody>
      </p:sp>
    </p:spTree>
    <p:extLst>
      <p:ext uri="{BB962C8B-B14F-4D97-AF65-F5344CB8AC3E}">
        <p14:creationId xmlns:p14="http://schemas.microsoft.com/office/powerpoint/2010/main" val="14124705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964488" cy="720080"/>
          </a:xfrm>
          <a:noFill/>
        </p:spPr>
        <p:txBody>
          <a:bodyPr>
            <a:normAutofit/>
          </a:bodyPr>
          <a:lstStyle/>
          <a:p>
            <a:r>
              <a:rPr lang="fr-FR" sz="2800" b="1" dirty="0"/>
              <a:t>printf, </a:t>
            </a:r>
            <a:r>
              <a:rPr lang="fr-FR" sz="2800" b="1" dirty="0" err="1"/>
              <a:t>scanf</a:t>
            </a:r>
            <a:r>
              <a:rPr lang="fr-FR" sz="2800" b="1" dirty="0"/>
              <a:t> VS </a:t>
            </a:r>
            <a:r>
              <a:rPr lang="fr-FR" sz="2800" b="1" dirty="0" err="1"/>
              <a:t>puts</a:t>
            </a:r>
            <a:r>
              <a:rPr lang="fr-FR" sz="2800" b="1" dirty="0"/>
              <a:t>, </a:t>
            </a:r>
            <a:r>
              <a:rPr lang="fr-FR" sz="2800" b="1" dirty="0" err="1"/>
              <a:t>gets</a:t>
            </a:r>
            <a:endParaRPr lang="fr-FR" sz="2800" b="1"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157</a:t>
            </a:fld>
            <a:endParaRPr lang="en-US"/>
          </a:p>
        </p:txBody>
      </p:sp>
      <p:graphicFrame>
        <p:nvGraphicFramePr>
          <p:cNvPr id="5" name="Espace réservé du contenu 3"/>
          <p:cNvGraphicFramePr>
            <a:graphicFrameLocks/>
          </p:cNvGraphicFramePr>
          <p:nvPr>
            <p:extLst>
              <p:ext uri="{D42A27DB-BD31-4B8C-83A1-F6EECF244321}">
                <p14:modId xmlns:p14="http://schemas.microsoft.com/office/powerpoint/2010/main" val="3975318874"/>
              </p:ext>
            </p:extLst>
          </p:nvPr>
        </p:nvGraphicFramePr>
        <p:xfrm>
          <a:off x="1166936" y="1052736"/>
          <a:ext cx="7149480" cy="5059680"/>
        </p:xfrm>
        <a:graphic>
          <a:graphicData uri="http://schemas.openxmlformats.org/drawingml/2006/table">
            <a:tbl>
              <a:tblPr firstRow="1" bandRow="1">
                <a:tableStyleId>{5C22544A-7EE6-4342-B048-85BDC9FD1C3A}</a:tableStyleId>
              </a:tblPr>
              <a:tblGrid>
                <a:gridCol w="3574740">
                  <a:extLst>
                    <a:ext uri="{9D8B030D-6E8A-4147-A177-3AD203B41FA5}">
                      <a16:colId xmlns:a16="http://schemas.microsoft.com/office/drawing/2014/main" val="20000"/>
                    </a:ext>
                  </a:extLst>
                </a:gridCol>
                <a:gridCol w="3574740">
                  <a:extLst>
                    <a:ext uri="{9D8B030D-6E8A-4147-A177-3AD203B41FA5}">
                      <a16:colId xmlns:a16="http://schemas.microsoft.com/office/drawing/2014/main" val="20001"/>
                    </a:ext>
                  </a:extLst>
                </a:gridCol>
              </a:tblGrid>
              <a:tr h="370840">
                <a:tc gridSpan="2">
                  <a:txBody>
                    <a:bodyPr/>
                    <a:lstStyle/>
                    <a:p>
                      <a:r>
                        <a:rPr lang="fr-FR" sz="2000" b="0" dirty="0">
                          <a:solidFill>
                            <a:schemeClr val="tx1"/>
                          </a:solidFill>
                        </a:rPr>
                        <a:t>#</a:t>
                      </a:r>
                      <a:r>
                        <a:rPr lang="fr-FR" sz="2000" b="0" dirty="0" err="1">
                          <a:solidFill>
                            <a:schemeClr val="tx1"/>
                          </a:solidFill>
                        </a:rPr>
                        <a:t>include</a:t>
                      </a:r>
                      <a:r>
                        <a:rPr lang="fr-FR" sz="2000" b="0" dirty="0">
                          <a:solidFill>
                            <a:schemeClr val="tx1"/>
                          </a:solidFill>
                        </a:rPr>
                        <a:t>&lt;</a:t>
                      </a:r>
                      <a:r>
                        <a:rPr lang="fr-FR" sz="2000" b="0" dirty="0" err="1">
                          <a:solidFill>
                            <a:schemeClr val="tx1"/>
                          </a:solidFill>
                        </a:rPr>
                        <a:t>stdio.h</a:t>
                      </a:r>
                      <a:r>
                        <a:rPr lang="fr-FR" sz="2000" b="0" dirty="0">
                          <a:solidFill>
                            <a:schemeClr val="tx1"/>
                          </a:solidFill>
                        </a:rPr>
                        <a:t>&gt;</a:t>
                      </a:r>
                    </a:p>
                    <a:p>
                      <a:r>
                        <a:rPr lang="fr-FR" sz="2000" b="1" dirty="0" err="1">
                          <a:solidFill>
                            <a:schemeClr val="bg1"/>
                          </a:solidFill>
                        </a:rPr>
                        <a:t>void</a:t>
                      </a:r>
                      <a:r>
                        <a:rPr lang="fr-FR" sz="2000" b="0" dirty="0">
                          <a:solidFill>
                            <a:schemeClr val="tx1"/>
                          </a:solidFill>
                        </a:rPr>
                        <a:t> main()</a:t>
                      </a:r>
                    </a:p>
                    <a:p>
                      <a:r>
                        <a:rPr lang="fr-FR" sz="2400" b="1" dirty="0">
                          <a:solidFill>
                            <a:schemeClr val="accent1"/>
                          </a:solidFill>
                        </a:rPr>
                        <a:t>{</a:t>
                      </a:r>
                    </a:p>
                    <a:p>
                      <a:r>
                        <a:rPr lang="fr-FR" sz="2000" b="0" dirty="0">
                          <a:solidFill>
                            <a:schemeClr val="tx1"/>
                          </a:solidFill>
                        </a:rPr>
                        <a:t>      char nom[70],</a:t>
                      </a:r>
                      <a:r>
                        <a:rPr lang="fr-FR" sz="2000" b="0" dirty="0" err="1">
                          <a:solidFill>
                            <a:schemeClr val="tx1"/>
                          </a:solidFill>
                        </a:rPr>
                        <a:t>prenom</a:t>
                      </a:r>
                      <a:r>
                        <a:rPr lang="fr-FR" sz="2000" b="0" dirty="0">
                          <a:solidFill>
                            <a:schemeClr val="tx1"/>
                          </a:solidFill>
                        </a:rPr>
                        <a:t>[70];</a:t>
                      </a:r>
                    </a:p>
                    <a:p>
                      <a:r>
                        <a:rPr lang="fr-FR" sz="2000" b="0" dirty="0">
                          <a:solidFill>
                            <a:schemeClr val="tx1"/>
                          </a:solidFill>
                        </a:rPr>
                        <a:t>      </a:t>
                      </a:r>
                      <a:r>
                        <a:rPr lang="fr-FR" sz="2000" b="0" dirty="0" err="1">
                          <a:solidFill>
                            <a:schemeClr val="tx1"/>
                          </a:solidFill>
                        </a:rPr>
                        <a:t>printf</a:t>
                      </a:r>
                      <a:r>
                        <a:rPr lang="fr-FR" sz="2000" b="0" dirty="0">
                          <a:solidFill>
                            <a:schemeClr val="tx1"/>
                          </a:solidFill>
                        </a:rPr>
                        <a:t>("Donner votre nom et pr%cnom",130);</a:t>
                      </a:r>
                    </a:p>
                    <a:p>
                      <a:endParaRPr lang="fr-FR"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fr-FR" dirty="0"/>
                    </a:p>
                  </a:txBody>
                  <a:tcPr/>
                </a:tc>
                <a:extLst>
                  <a:ext uri="{0D108BD9-81ED-4DB2-BD59-A6C34878D82A}">
                    <a16:rowId xmlns:a16="http://schemas.microsoft.com/office/drawing/2014/main" val="10000"/>
                  </a:ext>
                </a:extLst>
              </a:tr>
              <a:tr h="370840">
                <a:tc rowSpan="2">
                  <a:txBody>
                    <a:bodyPr/>
                    <a:lstStyle/>
                    <a:p>
                      <a:r>
                        <a:rPr lang="fr-FR" sz="2000" b="0" dirty="0">
                          <a:solidFill>
                            <a:schemeClr val="tx1"/>
                          </a:solidFill>
                        </a:rPr>
                        <a:t>     </a:t>
                      </a:r>
                      <a:r>
                        <a:rPr lang="fr-FR" sz="2000" b="0" dirty="0" err="1">
                          <a:solidFill>
                            <a:schemeClr val="tx1"/>
                          </a:solidFill>
                        </a:rPr>
                        <a:t>scanf</a:t>
                      </a:r>
                      <a:r>
                        <a:rPr lang="fr-FR" sz="2000" b="0" dirty="0">
                          <a:solidFill>
                            <a:schemeClr val="tx1"/>
                          </a:solidFill>
                        </a:rPr>
                        <a:t>("%</a:t>
                      </a:r>
                      <a:r>
                        <a:rPr lang="fr-FR" sz="2000" b="0" dirty="0" err="1">
                          <a:solidFill>
                            <a:schemeClr val="tx1"/>
                          </a:solidFill>
                        </a:rPr>
                        <a:t>s%s</a:t>
                      </a:r>
                      <a:r>
                        <a:rPr lang="fr-FR" sz="2000" b="0" dirty="0">
                          <a:solidFill>
                            <a:schemeClr val="tx1"/>
                          </a:solidFill>
                        </a:rPr>
                        <a:t>",</a:t>
                      </a:r>
                      <a:r>
                        <a:rPr lang="fr-FR" sz="2000" b="0" dirty="0" err="1">
                          <a:solidFill>
                            <a:schemeClr val="tx1"/>
                          </a:solidFill>
                        </a:rPr>
                        <a:t>nom,prenom</a:t>
                      </a:r>
                      <a:r>
                        <a:rPr lang="fr-FR" sz="2000" b="0" dirty="0">
                          <a:solidFill>
                            <a:schemeClr val="tx1"/>
                          </a:solidFill>
                        </a:rPr>
                        <a:t>);</a:t>
                      </a:r>
                    </a:p>
                    <a:p>
                      <a:endParaRPr lang="fr-FR" sz="2000" b="0" dirty="0">
                        <a:solidFill>
                          <a:schemeClr val="tx1"/>
                        </a:solidFill>
                      </a:endParaRPr>
                    </a:p>
                    <a:p>
                      <a:endParaRPr lang="fr-FR"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fr-FR" sz="2000" b="0" dirty="0" err="1">
                          <a:solidFill>
                            <a:schemeClr val="tx1"/>
                          </a:solidFill>
                        </a:rPr>
                        <a:t>gets</a:t>
                      </a:r>
                      <a:r>
                        <a:rPr lang="fr-FR" sz="2000" b="0" dirty="0">
                          <a:solidFill>
                            <a:schemeClr val="tx1"/>
                          </a:solidFill>
                        </a:rPr>
                        <a:t>(nom);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370840">
                <a:tc vMerge="1">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2000" b="0" dirty="0" err="1">
                          <a:solidFill>
                            <a:schemeClr val="tx1"/>
                          </a:solidFill>
                        </a:rPr>
                        <a:t>gets</a:t>
                      </a:r>
                      <a:r>
                        <a:rPr lang="fr-FR" sz="2000" b="0" dirty="0">
                          <a:solidFill>
                            <a:schemeClr val="tx1"/>
                          </a:solidFill>
                        </a:rPr>
                        <a:t>(</a:t>
                      </a:r>
                      <a:r>
                        <a:rPr lang="fr-FR" sz="2000" b="0" dirty="0" err="1">
                          <a:solidFill>
                            <a:schemeClr val="tx1"/>
                          </a:solidFill>
                        </a:rPr>
                        <a:t>prenom</a:t>
                      </a:r>
                      <a:r>
                        <a:rPr lang="fr-FR"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b="0" dirty="0">
                          <a:solidFill>
                            <a:schemeClr val="tx1"/>
                          </a:solidFill>
                        </a:rPr>
                        <a:t>     </a:t>
                      </a:r>
                      <a:r>
                        <a:rPr lang="fr-FR" sz="2000" b="0" dirty="0" err="1">
                          <a:solidFill>
                            <a:schemeClr val="tx1"/>
                          </a:solidFill>
                        </a:rPr>
                        <a:t>printf</a:t>
                      </a:r>
                      <a:r>
                        <a:rPr lang="fr-FR" sz="2000" b="0" dirty="0">
                          <a:solidFill>
                            <a:schemeClr val="tx1"/>
                          </a:solidFill>
                        </a:rPr>
                        <a:t>("votre nom :%s\n votre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dirty="0">
                          <a:solidFill>
                            <a:schemeClr val="tx1"/>
                          </a:solidFill>
                        </a:rPr>
                        <a:t>     prénom:%s\n",</a:t>
                      </a:r>
                      <a:r>
                        <a:rPr lang="fr-FR" sz="2000" b="0" dirty="0" err="1">
                          <a:solidFill>
                            <a:schemeClr val="tx1"/>
                          </a:solidFill>
                        </a:rPr>
                        <a:t>nom,prenom</a:t>
                      </a:r>
                      <a:r>
                        <a:rPr lang="fr-FR"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fr-FR" sz="2000" b="0" dirty="0" err="1">
                          <a:solidFill>
                            <a:schemeClr val="tx1"/>
                          </a:solidFill>
                        </a:rPr>
                        <a:t>puts</a:t>
                      </a:r>
                      <a:r>
                        <a:rPr lang="fr-FR" sz="2000" b="0" dirty="0">
                          <a:solidFill>
                            <a:schemeClr val="tx1"/>
                          </a:solidFill>
                        </a:rPr>
                        <a:t>("votre nom");</a:t>
                      </a:r>
                    </a:p>
                    <a:p>
                      <a:r>
                        <a:rPr lang="fr-FR" sz="2000" b="0" dirty="0" err="1">
                          <a:solidFill>
                            <a:schemeClr val="tx1"/>
                          </a:solidFill>
                        </a:rPr>
                        <a:t>puts</a:t>
                      </a:r>
                      <a:r>
                        <a:rPr lang="fr-FR" sz="2000" b="0" dirty="0">
                          <a:solidFill>
                            <a:schemeClr val="tx1"/>
                          </a:solidFill>
                        </a:rPr>
                        <a:t>(nom);</a:t>
                      </a:r>
                    </a:p>
                    <a:p>
                      <a:r>
                        <a:rPr lang="fr-FR" sz="2000" b="0" dirty="0" err="1">
                          <a:solidFill>
                            <a:schemeClr val="tx1"/>
                          </a:solidFill>
                        </a:rPr>
                        <a:t>puts</a:t>
                      </a:r>
                      <a:r>
                        <a:rPr lang="fr-FR" sz="2000" b="0" dirty="0">
                          <a:solidFill>
                            <a:schemeClr val="tx1"/>
                          </a:solidFill>
                        </a:rPr>
                        <a:t>("votre prénom");</a:t>
                      </a:r>
                    </a:p>
                    <a:p>
                      <a:r>
                        <a:rPr lang="fr-FR" sz="2000" b="0" dirty="0" err="1">
                          <a:solidFill>
                            <a:schemeClr val="tx1"/>
                          </a:solidFill>
                        </a:rPr>
                        <a:t>puts</a:t>
                      </a:r>
                      <a:r>
                        <a:rPr lang="fr-FR" sz="2000" b="0" dirty="0">
                          <a:solidFill>
                            <a:schemeClr val="tx1"/>
                          </a:solidFill>
                        </a:rPr>
                        <a:t>(</a:t>
                      </a:r>
                      <a:r>
                        <a:rPr lang="fr-FR" sz="2000" b="0" dirty="0" err="1">
                          <a:solidFill>
                            <a:schemeClr val="tx1"/>
                          </a:solidFill>
                        </a:rPr>
                        <a:t>prenom</a:t>
                      </a:r>
                      <a:r>
                        <a:rPr lang="fr-FR"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400" b="0" dirty="0">
                          <a:solidFill>
                            <a:schemeClr val="accent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fr-FR"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599288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idx="1"/>
          </p:nvPr>
        </p:nvSpPr>
        <p:spPr>
          <a:xfrm>
            <a:off x="457472" y="1628800"/>
            <a:ext cx="8540822" cy="3296635"/>
          </a:xfrm>
        </p:spPr>
        <p:txBody>
          <a:bodyPr>
            <a:noAutofit/>
          </a:bodyPr>
          <a:lstStyle/>
          <a:p>
            <a:pPr algn="ctr">
              <a:buNone/>
            </a:pPr>
            <a:endParaRPr lang="fr-FR" sz="4000" dirty="0">
              <a:solidFill>
                <a:srgbClr val="0070C0"/>
              </a:solidFill>
            </a:endParaRPr>
          </a:p>
          <a:p>
            <a:pPr algn="ctr">
              <a:buNone/>
            </a:pPr>
            <a:endParaRPr lang="fr-FR" sz="4000" dirty="0">
              <a:solidFill>
                <a:srgbClr val="0070C0"/>
              </a:solidFill>
            </a:endParaRPr>
          </a:p>
          <a:p>
            <a:pPr algn="ctr">
              <a:buNone/>
            </a:pPr>
            <a:r>
              <a:rPr lang="fr-FR" sz="4400" b="1" dirty="0">
                <a:solidFill>
                  <a:srgbClr val="0070C0"/>
                </a:solidFill>
              </a:rPr>
              <a:t>Les fonctions prédéfinies sur les chaines de caractères</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158</a:t>
            </a:fld>
            <a:endParaRPr lang="en-US"/>
          </a:p>
        </p:txBody>
      </p:sp>
      <p:sp>
        <p:nvSpPr>
          <p:cNvPr id="2" name="Rectangle 1"/>
          <p:cNvSpPr/>
          <p:nvPr/>
        </p:nvSpPr>
        <p:spPr>
          <a:xfrm>
            <a:off x="1259632" y="4725144"/>
            <a:ext cx="7148495" cy="584775"/>
          </a:xfrm>
          <a:prstGeom prst="rect">
            <a:avLst/>
          </a:prstGeom>
        </p:spPr>
        <p:txBody>
          <a:bodyPr wrap="none">
            <a:spAutoFit/>
          </a:bodyPr>
          <a:lstStyle/>
          <a:p>
            <a:r>
              <a:rPr lang="fr-FR" sz="3200" dirty="0"/>
              <a:t>Les primitives de la bibliothèque  : </a:t>
            </a:r>
            <a:r>
              <a:rPr lang="fr-FR" sz="3200" dirty="0" err="1">
                <a:solidFill>
                  <a:srgbClr val="FF0000"/>
                </a:solidFill>
              </a:rPr>
              <a:t>string.h</a:t>
            </a:r>
            <a:endParaRPr lang="fr-FR" sz="3200" dirty="0">
              <a:solidFill>
                <a:srgbClr val="FF0000"/>
              </a:solidFill>
            </a:endParaRPr>
          </a:p>
        </p:txBody>
      </p:sp>
    </p:spTree>
    <p:extLst>
      <p:ext uri="{BB962C8B-B14F-4D97-AF65-F5344CB8AC3E}">
        <p14:creationId xmlns:p14="http://schemas.microsoft.com/office/powerpoint/2010/main" val="38904179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27384"/>
            <a:ext cx="9144000" cy="1143000"/>
          </a:xfrm>
          <a:noFill/>
        </p:spPr>
        <p:txBody>
          <a:bodyPr/>
          <a:lstStyle/>
          <a:p>
            <a:r>
              <a:rPr lang="fr-FR" sz="3200" b="1" dirty="0">
                <a:solidFill>
                  <a:srgbClr val="0070C0"/>
                </a:solidFill>
                <a:latin typeface="Arial" pitchFamily="34" charset="0"/>
                <a:cs typeface="Arial" pitchFamily="34" charset="0"/>
              </a:rPr>
              <a:t>Longueur d’une chaine  : </a:t>
            </a:r>
            <a:r>
              <a:rPr lang="fr-FR" sz="3200" b="1" dirty="0" err="1">
                <a:solidFill>
                  <a:srgbClr val="FF0000"/>
                </a:solidFill>
                <a:latin typeface="Arial" pitchFamily="34" charset="0"/>
                <a:cs typeface="Arial" pitchFamily="34" charset="0"/>
              </a:rPr>
              <a:t>strlen</a:t>
            </a:r>
            <a:endParaRPr lang="fr-FR" sz="3200" b="1" dirty="0">
              <a:solidFill>
                <a:srgbClr val="FF0000"/>
              </a:solidFill>
              <a:latin typeface="Arial" pitchFamily="34" charset="0"/>
              <a:cs typeface="Arial" pitchFamily="34" charset="0"/>
            </a:endParaRPr>
          </a:p>
        </p:txBody>
      </p:sp>
      <p:sp>
        <p:nvSpPr>
          <p:cNvPr id="18" name="Espace réservé du contenu 2"/>
          <p:cNvSpPr>
            <a:spLocks noGrp="1"/>
          </p:cNvSpPr>
          <p:nvPr>
            <p:ph type="body" idx="1"/>
          </p:nvPr>
        </p:nvSpPr>
        <p:spPr>
          <a:xfrm>
            <a:off x="395536" y="1484784"/>
            <a:ext cx="8229600" cy="1584176"/>
          </a:xfrm>
        </p:spPr>
        <p:txBody>
          <a:bodyPr>
            <a:normAutofit/>
          </a:bodyPr>
          <a:lstStyle/>
          <a:p>
            <a:pPr algn="just"/>
            <a:r>
              <a:rPr lang="fr-FR" dirty="0"/>
              <a:t>Calcule la longueur d'une chaîne, </a:t>
            </a:r>
            <a:r>
              <a:rPr lang="fr-FR" b="1" dirty="0"/>
              <a:t>sans compter le '\0</a:t>
            </a:r>
            <a:r>
              <a:rPr lang="fr-FR" dirty="0"/>
              <a:t>', et le retourne dans un entier.</a:t>
            </a:r>
          </a:p>
          <a:p>
            <a:pPr algn="just"/>
            <a:r>
              <a:rPr lang="fr-FR" dirty="0"/>
              <a:t>Exemple:</a:t>
            </a:r>
          </a:p>
        </p:txBody>
      </p:sp>
      <p:sp>
        <p:nvSpPr>
          <p:cNvPr id="2" name="Espace réservé du numéro de diapositive 1"/>
          <p:cNvSpPr>
            <a:spLocks noGrp="1"/>
          </p:cNvSpPr>
          <p:nvPr>
            <p:ph type="sldNum" sz="quarter" idx="12"/>
          </p:nvPr>
        </p:nvSpPr>
        <p:spPr/>
        <p:txBody>
          <a:bodyPr/>
          <a:lstStyle/>
          <a:p>
            <a:fld id="{5744759D-0EFF-4FB2-9CCE-04E00944F0FE}" type="slidenum">
              <a:rPr lang="en-US" smtClean="0"/>
              <a:pPr/>
              <a:t>159</a:t>
            </a:fld>
            <a:endParaRPr lang="en-US"/>
          </a:p>
        </p:txBody>
      </p:sp>
      <p:sp>
        <p:nvSpPr>
          <p:cNvPr id="3" name="Rectangle 2"/>
          <p:cNvSpPr/>
          <p:nvPr/>
        </p:nvSpPr>
        <p:spPr>
          <a:xfrm>
            <a:off x="1835696" y="2690336"/>
            <a:ext cx="5544616" cy="1200329"/>
          </a:xfrm>
          <a:prstGeom prst="rect">
            <a:avLst/>
          </a:prstGeom>
          <a:solidFill>
            <a:schemeClr val="tx1">
              <a:lumMod val="50000"/>
              <a:lumOff val="50000"/>
            </a:schemeClr>
          </a:solidFill>
        </p:spPr>
        <p:txBody>
          <a:bodyPr wrap="square">
            <a:spAutoFit/>
          </a:bodyPr>
          <a:lstStyle/>
          <a:p>
            <a:pPr marL="411480" lvl="1" indent="0" algn="just">
              <a:buNone/>
            </a:pPr>
            <a:r>
              <a:rPr lang="fr-FR" sz="2400" b="1" dirty="0">
                <a:solidFill>
                  <a:schemeClr val="bg1"/>
                </a:solidFill>
                <a:latin typeface="Courier New" pitchFamily="49" charset="0"/>
                <a:cs typeface="Courier New" pitchFamily="49" charset="0"/>
              </a:rPr>
              <a:t>char chaine[]="bonjour";</a:t>
            </a:r>
          </a:p>
          <a:p>
            <a:pPr marL="411480" lvl="1" indent="0" algn="just">
              <a:buNone/>
            </a:pPr>
            <a:r>
              <a:rPr lang="fr-FR" sz="2400" b="1" dirty="0" err="1">
                <a:solidFill>
                  <a:schemeClr val="bg1"/>
                </a:solidFill>
                <a:latin typeface="Courier New" pitchFamily="49" charset="0"/>
                <a:cs typeface="Courier New" pitchFamily="49" charset="0"/>
              </a:rPr>
              <a:t>int</a:t>
            </a:r>
            <a:r>
              <a:rPr lang="fr-FR" sz="2400" b="1" dirty="0">
                <a:solidFill>
                  <a:schemeClr val="bg1"/>
                </a:solidFill>
                <a:latin typeface="Courier New" pitchFamily="49" charset="0"/>
                <a:cs typeface="Courier New" pitchFamily="49" charset="0"/>
              </a:rPr>
              <a:t> l;</a:t>
            </a:r>
          </a:p>
          <a:p>
            <a:pPr marL="411480" lvl="1" indent="0" algn="just">
              <a:buNone/>
            </a:pPr>
            <a:r>
              <a:rPr lang="fr-FR" sz="2400" b="1" dirty="0">
                <a:solidFill>
                  <a:srgbClr val="FFC000"/>
                </a:solidFill>
                <a:latin typeface="Courier New" pitchFamily="49" charset="0"/>
                <a:cs typeface="Courier New" pitchFamily="49" charset="0"/>
              </a:rPr>
              <a:t>l=</a:t>
            </a:r>
            <a:r>
              <a:rPr lang="fr-FR" sz="2400" b="1" dirty="0" err="1">
                <a:solidFill>
                  <a:srgbClr val="FFC000"/>
                </a:solidFill>
                <a:latin typeface="Courier New" pitchFamily="49" charset="0"/>
                <a:cs typeface="Courier New" pitchFamily="49" charset="0"/>
              </a:rPr>
              <a:t>strlen</a:t>
            </a:r>
            <a:r>
              <a:rPr lang="fr-FR" sz="2400" b="1" dirty="0">
                <a:solidFill>
                  <a:srgbClr val="FFC000"/>
                </a:solidFill>
                <a:latin typeface="Courier New" pitchFamily="49" charset="0"/>
                <a:cs typeface="Courier New" pitchFamily="49" charset="0"/>
              </a:rPr>
              <a:t>(chaine</a:t>
            </a:r>
            <a:r>
              <a:rPr lang="fr-FR" sz="2400" b="1" dirty="0">
                <a:solidFill>
                  <a:schemeClr val="bg1"/>
                </a:solidFill>
                <a:latin typeface="Courier New" pitchFamily="49" charset="0"/>
                <a:cs typeface="Courier New" pitchFamily="49" charset="0"/>
              </a:rPr>
              <a:t>);  </a:t>
            </a:r>
          </a:p>
        </p:txBody>
      </p:sp>
      <p:sp>
        <p:nvSpPr>
          <p:cNvPr id="6" name="Légende encadrée 1 5"/>
          <p:cNvSpPr/>
          <p:nvPr/>
        </p:nvSpPr>
        <p:spPr>
          <a:xfrm>
            <a:off x="3779912" y="4725144"/>
            <a:ext cx="2808312" cy="1641668"/>
          </a:xfrm>
          <a:prstGeom prst="borderCallout1">
            <a:avLst>
              <a:gd name="adj1" fmla="val 16566"/>
              <a:gd name="adj2" fmla="val -2523"/>
              <a:gd name="adj3" fmla="val -79154"/>
              <a:gd name="adj4" fmla="val -30033"/>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Rectangle 4"/>
          <p:cNvSpPr/>
          <p:nvPr/>
        </p:nvSpPr>
        <p:spPr>
          <a:xfrm>
            <a:off x="3779912" y="4797152"/>
            <a:ext cx="2664296" cy="1200329"/>
          </a:xfrm>
          <a:prstGeom prst="rect">
            <a:avLst/>
          </a:prstGeom>
        </p:spPr>
        <p:txBody>
          <a:bodyPr wrap="square">
            <a:spAutoFit/>
          </a:bodyPr>
          <a:lstStyle/>
          <a:p>
            <a:pPr marL="411480" lvl="1" indent="0" algn="just">
              <a:buNone/>
            </a:pPr>
            <a:r>
              <a:rPr lang="fr-FR" sz="2400" dirty="0">
                <a:solidFill>
                  <a:schemeClr val="bg1"/>
                </a:solidFill>
                <a:cs typeface="Courier New" pitchFamily="49" charset="0"/>
              </a:rPr>
              <a:t>Dans l'entier </a:t>
            </a:r>
            <a:r>
              <a:rPr lang="fr-FR" sz="2400" b="1" dirty="0">
                <a:solidFill>
                  <a:srgbClr val="FFC000"/>
                </a:solidFill>
                <a:effectLst>
                  <a:outerShdw blurRad="38100" dist="38100" dir="2700000" algn="tl">
                    <a:srgbClr val="000000">
                      <a:alpha val="43137"/>
                    </a:srgbClr>
                  </a:outerShdw>
                </a:effectLst>
                <a:latin typeface="Courier New" pitchFamily="49" charset="0"/>
                <a:cs typeface="Courier New" pitchFamily="49" charset="0"/>
              </a:rPr>
              <a:t>l</a:t>
            </a:r>
            <a:r>
              <a:rPr lang="fr-FR" sz="2400" dirty="0">
                <a:solidFill>
                  <a:schemeClr val="bg1"/>
                </a:solidFill>
                <a:cs typeface="Courier New" pitchFamily="49" charset="0"/>
              </a:rPr>
              <a:t> on trouve la valeur :  7</a:t>
            </a:r>
          </a:p>
        </p:txBody>
      </p:sp>
    </p:spTree>
    <p:extLst>
      <p:ext uri="{BB962C8B-B14F-4D97-AF65-F5344CB8AC3E}">
        <p14:creationId xmlns:p14="http://schemas.microsoft.com/office/powerpoint/2010/main" val="13533279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457200" y="1600200"/>
            <a:ext cx="8075240" cy="4525963"/>
          </a:xfrm>
        </p:spPr>
        <p:txBody>
          <a:bodyPr>
            <a:normAutofit/>
          </a:bodyPr>
          <a:lstStyle/>
          <a:p>
            <a:pPr algn="just"/>
            <a:r>
              <a:rPr lang="fr-FR" sz="2400" dirty="0">
                <a:solidFill>
                  <a:srgbClr val="0070C0"/>
                </a:solidFill>
                <a:effectLst>
                  <a:outerShdw blurRad="38100" dist="38100" dir="2700000" algn="tl">
                    <a:srgbClr val="000000">
                      <a:alpha val="43137"/>
                    </a:srgbClr>
                  </a:outerShdw>
                </a:effectLst>
              </a:rPr>
              <a:t>Qualités d’un bon algorithme </a:t>
            </a:r>
          </a:p>
          <a:p>
            <a:pPr lvl="1" algn="just"/>
            <a:r>
              <a:rPr lang="fr-FR" sz="2400" b="1" dirty="0"/>
              <a:t>Correct: </a:t>
            </a:r>
            <a:r>
              <a:rPr lang="fr-FR" sz="2400" dirty="0"/>
              <a:t>Il faut que le programme exécute correctement les tâches pour lesquelles il a été conçu </a:t>
            </a:r>
          </a:p>
          <a:p>
            <a:pPr lvl="1" algn="just"/>
            <a:r>
              <a:rPr lang="fr-FR" sz="2400" b="1" dirty="0"/>
              <a:t>Complet: </a:t>
            </a:r>
            <a:r>
              <a:rPr lang="fr-FR" sz="2400" dirty="0"/>
              <a:t>Il faut que le programme considère tous les cas possibles et donne un résultat dans chaque cas. </a:t>
            </a:r>
          </a:p>
          <a:p>
            <a:pPr lvl="1" algn="just"/>
            <a:r>
              <a:rPr lang="fr-FR" sz="2400" b="1" dirty="0"/>
              <a:t>Efficace: </a:t>
            </a:r>
            <a:r>
              <a:rPr lang="fr-FR" sz="2400" dirty="0"/>
              <a:t>Il faut que le programme exécute sa tâche avec efficacité c’est à dire avec un coût minimal. Le coût pour un ordinateur se mesure en termes de temps de calcul et d’espace mémoire nécessaire.</a:t>
            </a:r>
          </a:p>
          <a:p>
            <a:pPr algn="just"/>
            <a:endParaRPr lang="fr-FR" sz="2400" dirty="0"/>
          </a:p>
        </p:txBody>
      </p:sp>
      <p:sp>
        <p:nvSpPr>
          <p:cNvPr id="3" name="Espace réservé du numéro de diapositive 2"/>
          <p:cNvSpPr>
            <a:spLocks noGrp="1"/>
          </p:cNvSpPr>
          <p:nvPr>
            <p:ph type="sldNum" sz="quarter" idx="12"/>
          </p:nvPr>
        </p:nvSpPr>
        <p:spPr/>
        <p:txBody>
          <a:bodyPr/>
          <a:lstStyle/>
          <a:p>
            <a:fld id="{5744759D-0EFF-4FB2-9CCE-04E00944F0FE}" type="slidenum">
              <a:rPr lang="en-US" smtClean="0"/>
              <a:pPr/>
              <a:t>16</a:t>
            </a:fld>
            <a:endParaRPr lang="en-US"/>
          </a:p>
        </p:txBody>
      </p:sp>
      <p:sp>
        <p:nvSpPr>
          <p:cNvPr id="10" name="object 2">
            <a:extLst>
              <a:ext uri="{FF2B5EF4-FFF2-40B4-BE49-F238E27FC236}">
                <a16:creationId xmlns:a16="http://schemas.microsoft.com/office/drawing/2014/main" id="{8B4C28AC-3DC5-4071-9FBC-9C0F44331A8F}"/>
              </a:ext>
            </a:extLst>
          </p:cNvPr>
          <p:cNvSpPr txBox="1">
            <a:spLocks noGrp="1"/>
          </p:cNvSpPr>
          <p:nvPr>
            <p:ph type="title"/>
          </p:nvPr>
        </p:nvSpPr>
        <p:spPr>
          <a:xfrm>
            <a:off x="5508104" y="44624"/>
            <a:ext cx="3208001" cy="470780"/>
          </a:xfrm>
          <a:prstGeom prst="rect">
            <a:avLst/>
          </a:prstGeom>
        </p:spPr>
        <p:txBody>
          <a:bodyPr vert="horz" wrap="square" lIns="0" tIns="9027" rIns="0" bIns="0" rtlCol="0">
            <a:spAutoFit/>
          </a:bodyPr>
          <a:lstStyle/>
          <a:p>
            <a:pPr marL="9502">
              <a:spcBef>
                <a:spcPts val="71"/>
              </a:spcBef>
            </a:pPr>
            <a:r>
              <a:rPr sz="3000" b="1" spc="-187" dirty="0" err="1">
                <a:latin typeface="Gill Sans MT" panose="020B0502020104020203" pitchFamily="34" charset="0"/>
              </a:rPr>
              <a:t>Algorithmique</a:t>
            </a:r>
            <a:r>
              <a:rPr sz="3000" b="1" spc="-195" dirty="0">
                <a:latin typeface="Gill Sans MT" panose="020B0502020104020203" pitchFamily="34" charset="0"/>
              </a:rPr>
              <a:t> </a:t>
            </a:r>
            <a:endParaRPr sz="3000" b="1" dirty="0">
              <a:latin typeface="Gill Sans MT" panose="020B0502020104020203" pitchFamily="34" charset="0"/>
            </a:endParaRPr>
          </a:p>
        </p:txBody>
      </p:sp>
    </p:spTree>
    <p:extLst>
      <p:ext uri="{BB962C8B-B14F-4D97-AF65-F5344CB8AC3E}">
        <p14:creationId xmlns:p14="http://schemas.microsoft.com/office/powerpoint/2010/main" val="13894098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676456" cy="1143000"/>
          </a:xfrm>
          <a:noFill/>
        </p:spPr>
        <p:txBody>
          <a:bodyPr>
            <a:normAutofit/>
          </a:bodyPr>
          <a:lstStyle/>
          <a:p>
            <a:r>
              <a:rPr lang="fr-FR" sz="3200" dirty="0">
                <a:solidFill>
                  <a:srgbClr val="0070C0"/>
                </a:solidFill>
              </a:rPr>
              <a:t>Application</a:t>
            </a:r>
          </a:p>
        </p:txBody>
      </p:sp>
      <p:sp>
        <p:nvSpPr>
          <p:cNvPr id="3" name="Espace réservé du contenu 2"/>
          <p:cNvSpPr>
            <a:spLocks noGrp="1"/>
          </p:cNvSpPr>
          <p:nvPr>
            <p:ph type="body" idx="1"/>
          </p:nvPr>
        </p:nvSpPr>
        <p:spPr>
          <a:xfrm>
            <a:off x="457472" y="1860557"/>
            <a:ext cx="8540822" cy="2880789"/>
          </a:xfrm>
        </p:spPr>
        <p:txBody>
          <a:bodyPr/>
          <a:lstStyle/>
          <a:p>
            <a:pPr algn="just"/>
            <a:r>
              <a:rPr lang="fr-FR" sz="3600" dirty="0"/>
              <a:t>Exercice.</a:t>
            </a:r>
          </a:p>
          <a:p>
            <a:pPr marL="109728" indent="0" algn="just">
              <a:buNone/>
            </a:pPr>
            <a:r>
              <a:rPr lang="fr-FR" sz="3600" dirty="0"/>
              <a:t>	Ecrire un programme C qui permet de saisir une chaîne de caractère, calcule le nombre de caractères qu'elle contient, sans utiliser </a:t>
            </a:r>
            <a:r>
              <a:rPr lang="fr-FR" sz="3600" i="1" dirty="0" err="1"/>
              <a:t>strlen</a:t>
            </a:r>
            <a:r>
              <a:rPr lang="fr-FR" sz="3600" i="1" dirty="0"/>
              <a:t> </a:t>
            </a:r>
            <a:r>
              <a:rPr lang="fr-FR" sz="3600" dirty="0"/>
              <a:t>et affiche le résultat.</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160</a:t>
            </a:fld>
            <a:endParaRPr lang="en-US"/>
          </a:p>
        </p:txBody>
      </p:sp>
    </p:spTree>
    <p:extLst>
      <p:ext uri="{BB962C8B-B14F-4D97-AF65-F5344CB8AC3E}">
        <p14:creationId xmlns:p14="http://schemas.microsoft.com/office/powerpoint/2010/main" val="13135367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p:cNvSpPr/>
          <p:nvPr/>
        </p:nvSpPr>
        <p:spPr>
          <a:xfrm>
            <a:off x="5219191" y="1693986"/>
            <a:ext cx="288032" cy="3600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0" name="Ellipse 19"/>
          <p:cNvSpPr/>
          <p:nvPr/>
        </p:nvSpPr>
        <p:spPr>
          <a:xfrm>
            <a:off x="4787143" y="1693986"/>
            <a:ext cx="288032"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6" name="Ellipse 5"/>
          <p:cNvSpPr/>
          <p:nvPr/>
        </p:nvSpPr>
        <p:spPr>
          <a:xfrm>
            <a:off x="2771800" y="3429000"/>
            <a:ext cx="194421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7" name="Ellipse 6"/>
          <p:cNvSpPr/>
          <p:nvPr/>
        </p:nvSpPr>
        <p:spPr>
          <a:xfrm>
            <a:off x="2924200" y="3861048"/>
            <a:ext cx="194421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8" name="Ellipse 7"/>
          <p:cNvSpPr/>
          <p:nvPr/>
        </p:nvSpPr>
        <p:spPr>
          <a:xfrm>
            <a:off x="2699792" y="4286274"/>
            <a:ext cx="664840"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Rectangle à coins arrondis 15"/>
          <p:cNvSpPr/>
          <p:nvPr/>
        </p:nvSpPr>
        <p:spPr>
          <a:xfrm>
            <a:off x="1907704" y="3501008"/>
            <a:ext cx="648072"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7" name="Rectangle à coins arrondis 16"/>
          <p:cNvSpPr/>
          <p:nvPr/>
        </p:nvSpPr>
        <p:spPr>
          <a:xfrm>
            <a:off x="1907704" y="3933056"/>
            <a:ext cx="648072"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8" name="Rectangle à coins arrondis 17"/>
          <p:cNvSpPr/>
          <p:nvPr/>
        </p:nvSpPr>
        <p:spPr>
          <a:xfrm>
            <a:off x="1907704" y="4365104"/>
            <a:ext cx="648072"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22" name="Flèche courbée vers le haut 21"/>
          <p:cNvSpPr/>
          <p:nvPr/>
        </p:nvSpPr>
        <p:spPr>
          <a:xfrm flipH="1" flipV="1">
            <a:off x="2266863" y="2990130"/>
            <a:ext cx="1944216" cy="5760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Titre 3"/>
          <p:cNvSpPr>
            <a:spLocks noGrp="1"/>
          </p:cNvSpPr>
          <p:nvPr>
            <p:ph type="title"/>
          </p:nvPr>
        </p:nvSpPr>
        <p:spPr>
          <a:xfrm>
            <a:off x="-108520" y="44624"/>
            <a:ext cx="9144000" cy="1368152"/>
          </a:xfrm>
          <a:noFill/>
        </p:spPr>
        <p:txBody>
          <a:bodyPr>
            <a:noAutofit/>
          </a:bodyPr>
          <a:lstStyle/>
          <a:p>
            <a:r>
              <a:rPr lang="fr-FR" b="1" dirty="0">
                <a:latin typeface="Gill Sans MT" panose="020B0502020104020203" pitchFamily="34" charset="0"/>
                <a:cs typeface="Arial" pitchFamily="34" charset="0"/>
              </a:rPr>
              <a:t>Copier une chaîne dans une autre: </a:t>
            </a:r>
            <a:r>
              <a:rPr lang="fr-FR" b="1" dirty="0" err="1">
                <a:latin typeface="Gill Sans MT" panose="020B0502020104020203" pitchFamily="34" charset="0"/>
                <a:cs typeface="Arial" pitchFamily="34" charset="0"/>
              </a:rPr>
              <a:t>strcpy</a:t>
            </a:r>
            <a:endParaRPr lang="fr-FR" b="1" dirty="0">
              <a:latin typeface="Gill Sans MT" panose="020B0502020104020203" pitchFamily="34" charset="0"/>
              <a:cs typeface="Arial" pitchFamily="34" charset="0"/>
            </a:endParaRPr>
          </a:p>
        </p:txBody>
      </p:sp>
      <p:sp>
        <p:nvSpPr>
          <p:cNvPr id="3" name="Espace réservé du contenu 2"/>
          <p:cNvSpPr>
            <a:spLocks noGrp="1"/>
          </p:cNvSpPr>
          <p:nvPr>
            <p:ph type="body" idx="1"/>
          </p:nvPr>
        </p:nvSpPr>
        <p:spPr>
          <a:xfrm>
            <a:off x="518864" y="1700808"/>
            <a:ext cx="8229600" cy="3240360"/>
          </a:xfrm>
        </p:spPr>
        <p:txBody>
          <a:bodyPr>
            <a:normAutofit/>
          </a:bodyPr>
          <a:lstStyle/>
          <a:p>
            <a:pPr marL="109728" indent="0" algn="ctr">
              <a:buNone/>
            </a:pPr>
            <a:r>
              <a:rPr lang="fr-FR" dirty="0" err="1">
                <a:latin typeface="Consolas" panose="020B0609020204030204" pitchFamily="49" charset="0"/>
                <a:cs typeface="Consolas" panose="020B0609020204030204" pitchFamily="49" charset="0"/>
              </a:rPr>
              <a:t>strcpy</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d,s</a:t>
            </a:r>
            <a:r>
              <a:rPr lang="fr-FR" dirty="0">
                <a:latin typeface="Consolas" panose="020B0609020204030204" pitchFamily="49" charset="0"/>
                <a:cs typeface="Consolas" panose="020B0609020204030204" pitchFamily="49" charset="0"/>
              </a:rPr>
              <a:t>)</a:t>
            </a:r>
          </a:p>
          <a:p>
            <a:pPr algn="just"/>
            <a:r>
              <a:rPr lang="fr-FR" dirty="0"/>
              <a:t>Copie le contenu de la chaîne source </a:t>
            </a:r>
            <a:r>
              <a:rPr lang="fr-FR" dirty="0">
                <a:latin typeface="Consolas" panose="020B0609020204030204" pitchFamily="49" charset="0"/>
                <a:cs typeface="Consolas" panose="020B0609020204030204" pitchFamily="49" charset="0"/>
              </a:rPr>
              <a:t>s</a:t>
            </a:r>
            <a:r>
              <a:rPr lang="fr-FR" dirty="0"/>
              <a:t> dans la chaîne destination </a:t>
            </a:r>
            <a:r>
              <a:rPr lang="fr-FR" dirty="0">
                <a:latin typeface="Consolas" panose="020B0609020204030204" pitchFamily="49" charset="0"/>
                <a:cs typeface="Consolas" panose="020B0609020204030204" pitchFamily="49" charset="0"/>
              </a:rPr>
              <a:t>d</a:t>
            </a:r>
            <a:r>
              <a:rPr lang="fr-FR" dirty="0"/>
              <a:t>.</a:t>
            </a:r>
          </a:p>
          <a:p>
            <a:pPr marL="109728" indent="0" algn="just">
              <a:buNone/>
            </a:pPr>
            <a:r>
              <a:rPr lang="fr-FR" b="1" dirty="0">
                <a:solidFill>
                  <a:srgbClr val="FF0000"/>
                </a:solidFill>
              </a:rPr>
              <a:t>le '\0' est mis systématiquement</a:t>
            </a:r>
            <a:endParaRPr lang="fr-FR" dirty="0"/>
          </a:p>
          <a:p>
            <a:pPr algn="just"/>
            <a:r>
              <a:rPr lang="fr-FR" dirty="0"/>
              <a:t>Exemple:</a:t>
            </a:r>
          </a:p>
          <a:p>
            <a:pPr marL="109728" indent="0" algn="just">
              <a:buNone/>
            </a:pPr>
            <a:r>
              <a:rPr lang="fr-FR" dirty="0">
                <a:latin typeface="Courier New" pitchFamily="49" charset="0"/>
                <a:cs typeface="Courier New" pitchFamily="49" charset="0"/>
              </a:rPr>
              <a:t>char ch1[100],ch2[100];</a:t>
            </a:r>
          </a:p>
          <a:p>
            <a:pPr marL="109728" indent="0" algn="just">
              <a:buNone/>
            </a:pPr>
            <a:r>
              <a:rPr lang="fr-FR" dirty="0" err="1">
                <a:latin typeface="Courier New" pitchFamily="49" charset="0"/>
                <a:cs typeface="Courier New" pitchFamily="49" charset="0"/>
              </a:rPr>
              <a:t>strcpy</a:t>
            </a:r>
            <a:r>
              <a:rPr lang="fr-FR" dirty="0">
                <a:latin typeface="Courier New" pitchFamily="49" charset="0"/>
                <a:cs typeface="Courier New" pitchFamily="49" charset="0"/>
              </a:rPr>
              <a:t>(ch1,"bonjour");</a:t>
            </a:r>
          </a:p>
          <a:p>
            <a:pPr marL="109728" indent="0" algn="just">
              <a:buNone/>
            </a:pPr>
            <a:r>
              <a:rPr lang="fr-FR" dirty="0" err="1">
                <a:latin typeface="Courier New" pitchFamily="49" charset="0"/>
                <a:cs typeface="Courier New" pitchFamily="49" charset="0"/>
              </a:rPr>
              <a:t>strcpy</a:t>
            </a:r>
            <a:r>
              <a:rPr lang="fr-FR" dirty="0">
                <a:latin typeface="Courier New" pitchFamily="49" charset="0"/>
                <a:cs typeface="Courier New" pitchFamily="49" charset="0"/>
              </a:rPr>
              <a:t>(ch2,"au revoir");</a:t>
            </a:r>
          </a:p>
          <a:p>
            <a:pPr marL="109728" indent="0" algn="just">
              <a:buNone/>
            </a:pPr>
            <a:r>
              <a:rPr lang="fr-FR" dirty="0" err="1">
                <a:latin typeface="Courier New" pitchFamily="49" charset="0"/>
                <a:cs typeface="Courier New" pitchFamily="49" charset="0"/>
              </a:rPr>
              <a:t>strcpy</a:t>
            </a:r>
            <a:r>
              <a:rPr lang="fr-FR" dirty="0">
                <a:latin typeface="Courier New" pitchFamily="49" charset="0"/>
                <a:cs typeface="Courier New" pitchFamily="49" charset="0"/>
              </a:rPr>
              <a:t>(ch2,ch1);</a:t>
            </a:r>
          </a:p>
          <a:p>
            <a:pPr algn="just"/>
            <a:endParaRPr lang="fr-FR" dirty="0">
              <a:latin typeface="Courier New" pitchFamily="49" charset="0"/>
              <a:cs typeface="Courier New" pitchFamily="49" charset="0"/>
            </a:endParaRPr>
          </a:p>
        </p:txBody>
      </p:sp>
      <p:sp>
        <p:nvSpPr>
          <p:cNvPr id="12" name="Espace réservé du numéro de diapositive 11"/>
          <p:cNvSpPr>
            <a:spLocks noGrp="1"/>
          </p:cNvSpPr>
          <p:nvPr>
            <p:ph type="sldNum" sz="quarter" idx="12"/>
          </p:nvPr>
        </p:nvSpPr>
        <p:spPr/>
        <p:txBody>
          <a:bodyPr/>
          <a:lstStyle/>
          <a:p>
            <a:fld id="{5744759D-0EFF-4FB2-9CCE-04E00944F0FE}" type="slidenum">
              <a:rPr lang="en-US" smtClean="0"/>
              <a:pPr/>
              <a:t>161</a:t>
            </a:fld>
            <a:endParaRPr lang="en-US"/>
          </a:p>
        </p:txBody>
      </p:sp>
      <p:graphicFrame>
        <p:nvGraphicFramePr>
          <p:cNvPr id="4" name="Tableau 3"/>
          <p:cNvGraphicFramePr>
            <a:graphicFrameLocks noGrp="1"/>
          </p:cNvGraphicFramePr>
          <p:nvPr/>
        </p:nvGraphicFramePr>
        <p:xfrm>
          <a:off x="323528" y="5301208"/>
          <a:ext cx="7920864" cy="11125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376040">
                  <a:extLst>
                    <a:ext uri="{9D8B030D-6E8A-4147-A177-3AD203B41FA5}">
                      <a16:colId xmlns:a16="http://schemas.microsoft.com/office/drawing/2014/main" val="20001"/>
                    </a:ext>
                  </a:extLst>
                </a:gridCol>
                <a:gridCol w="440048">
                  <a:extLst>
                    <a:ext uri="{9D8B030D-6E8A-4147-A177-3AD203B41FA5}">
                      <a16:colId xmlns:a16="http://schemas.microsoft.com/office/drawing/2014/main" val="20002"/>
                    </a:ext>
                  </a:extLst>
                </a:gridCol>
                <a:gridCol w="440048">
                  <a:extLst>
                    <a:ext uri="{9D8B030D-6E8A-4147-A177-3AD203B41FA5}">
                      <a16:colId xmlns:a16="http://schemas.microsoft.com/office/drawing/2014/main" val="20003"/>
                    </a:ext>
                  </a:extLst>
                </a:gridCol>
                <a:gridCol w="440048">
                  <a:extLst>
                    <a:ext uri="{9D8B030D-6E8A-4147-A177-3AD203B41FA5}">
                      <a16:colId xmlns:a16="http://schemas.microsoft.com/office/drawing/2014/main" val="20004"/>
                    </a:ext>
                  </a:extLst>
                </a:gridCol>
                <a:gridCol w="440048">
                  <a:extLst>
                    <a:ext uri="{9D8B030D-6E8A-4147-A177-3AD203B41FA5}">
                      <a16:colId xmlns:a16="http://schemas.microsoft.com/office/drawing/2014/main" val="20005"/>
                    </a:ext>
                  </a:extLst>
                </a:gridCol>
                <a:gridCol w="440048">
                  <a:extLst>
                    <a:ext uri="{9D8B030D-6E8A-4147-A177-3AD203B41FA5}">
                      <a16:colId xmlns:a16="http://schemas.microsoft.com/office/drawing/2014/main" val="20006"/>
                    </a:ext>
                  </a:extLst>
                </a:gridCol>
                <a:gridCol w="440048">
                  <a:extLst>
                    <a:ext uri="{9D8B030D-6E8A-4147-A177-3AD203B41FA5}">
                      <a16:colId xmlns:a16="http://schemas.microsoft.com/office/drawing/2014/main" val="20007"/>
                    </a:ext>
                  </a:extLst>
                </a:gridCol>
                <a:gridCol w="440048">
                  <a:extLst>
                    <a:ext uri="{9D8B030D-6E8A-4147-A177-3AD203B41FA5}">
                      <a16:colId xmlns:a16="http://schemas.microsoft.com/office/drawing/2014/main" val="20008"/>
                    </a:ext>
                  </a:extLst>
                </a:gridCol>
                <a:gridCol w="440048">
                  <a:extLst>
                    <a:ext uri="{9D8B030D-6E8A-4147-A177-3AD203B41FA5}">
                      <a16:colId xmlns:a16="http://schemas.microsoft.com/office/drawing/2014/main" val="20009"/>
                    </a:ext>
                  </a:extLst>
                </a:gridCol>
                <a:gridCol w="440048">
                  <a:extLst>
                    <a:ext uri="{9D8B030D-6E8A-4147-A177-3AD203B41FA5}">
                      <a16:colId xmlns:a16="http://schemas.microsoft.com/office/drawing/2014/main" val="20010"/>
                    </a:ext>
                  </a:extLst>
                </a:gridCol>
                <a:gridCol w="440048">
                  <a:extLst>
                    <a:ext uri="{9D8B030D-6E8A-4147-A177-3AD203B41FA5}">
                      <a16:colId xmlns:a16="http://schemas.microsoft.com/office/drawing/2014/main" val="20011"/>
                    </a:ext>
                  </a:extLst>
                </a:gridCol>
                <a:gridCol w="440048">
                  <a:extLst>
                    <a:ext uri="{9D8B030D-6E8A-4147-A177-3AD203B41FA5}">
                      <a16:colId xmlns:a16="http://schemas.microsoft.com/office/drawing/2014/main" val="20012"/>
                    </a:ext>
                  </a:extLst>
                </a:gridCol>
                <a:gridCol w="440048">
                  <a:extLst>
                    <a:ext uri="{9D8B030D-6E8A-4147-A177-3AD203B41FA5}">
                      <a16:colId xmlns:a16="http://schemas.microsoft.com/office/drawing/2014/main" val="20013"/>
                    </a:ext>
                  </a:extLst>
                </a:gridCol>
                <a:gridCol w="440048">
                  <a:extLst>
                    <a:ext uri="{9D8B030D-6E8A-4147-A177-3AD203B41FA5}">
                      <a16:colId xmlns:a16="http://schemas.microsoft.com/office/drawing/2014/main" val="20014"/>
                    </a:ext>
                  </a:extLst>
                </a:gridCol>
                <a:gridCol w="440048">
                  <a:extLst>
                    <a:ext uri="{9D8B030D-6E8A-4147-A177-3AD203B41FA5}">
                      <a16:colId xmlns:a16="http://schemas.microsoft.com/office/drawing/2014/main" val="20015"/>
                    </a:ext>
                  </a:extLst>
                </a:gridCol>
                <a:gridCol w="440048">
                  <a:extLst>
                    <a:ext uri="{9D8B030D-6E8A-4147-A177-3AD203B41FA5}">
                      <a16:colId xmlns:a16="http://schemas.microsoft.com/office/drawing/2014/main" val="20016"/>
                    </a:ext>
                  </a:extLst>
                </a:gridCol>
                <a:gridCol w="440048">
                  <a:extLst>
                    <a:ext uri="{9D8B030D-6E8A-4147-A177-3AD203B41FA5}">
                      <a16:colId xmlns:a16="http://schemas.microsoft.com/office/drawing/2014/main" val="20017"/>
                    </a:ext>
                  </a:extLst>
                </a:gridCol>
              </a:tblGrid>
              <a:tr h="370840">
                <a:tc rowSpan="3">
                  <a:txBody>
                    <a:bodyPr/>
                    <a:lstStyle/>
                    <a:p>
                      <a:pPr algn="ctr"/>
                      <a:r>
                        <a:rPr lang="fr-FR" sz="1100" dirty="0">
                          <a:solidFill>
                            <a:schemeClr val="tx1"/>
                          </a:solidFill>
                        </a:rPr>
                        <a:t>ch1</a:t>
                      </a: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r>
                        <a:rPr lang="fr-FR" sz="1100" dirty="0">
                          <a:solidFill>
                            <a:schemeClr val="tx1"/>
                          </a:solidFill>
                        </a:rPr>
                        <a:t>ch2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r-FR"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\0</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endParaRPr lang="fr-FR"/>
                    </a:p>
                  </a:txBody>
                  <a:tcPr/>
                </a:tc>
                <a:tc gridSpan="17">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a:solidFill>
                            <a:schemeClr val="tx1"/>
                          </a:solidFill>
                        </a:rPr>
                        <a:t>a</a:t>
                      </a:r>
                      <a:endParaRPr lang="fr-FR"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5" name="Tableau 4"/>
          <p:cNvGraphicFramePr>
            <a:graphicFrameLocks noGrp="1"/>
          </p:cNvGraphicFramePr>
          <p:nvPr/>
        </p:nvGraphicFramePr>
        <p:xfrm>
          <a:off x="323528" y="5301208"/>
          <a:ext cx="7920864" cy="11125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376040">
                  <a:extLst>
                    <a:ext uri="{9D8B030D-6E8A-4147-A177-3AD203B41FA5}">
                      <a16:colId xmlns:a16="http://schemas.microsoft.com/office/drawing/2014/main" val="20001"/>
                    </a:ext>
                  </a:extLst>
                </a:gridCol>
                <a:gridCol w="440048">
                  <a:extLst>
                    <a:ext uri="{9D8B030D-6E8A-4147-A177-3AD203B41FA5}">
                      <a16:colId xmlns:a16="http://schemas.microsoft.com/office/drawing/2014/main" val="20002"/>
                    </a:ext>
                  </a:extLst>
                </a:gridCol>
                <a:gridCol w="440048">
                  <a:extLst>
                    <a:ext uri="{9D8B030D-6E8A-4147-A177-3AD203B41FA5}">
                      <a16:colId xmlns:a16="http://schemas.microsoft.com/office/drawing/2014/main" val="20003"/>
                    </a:ext>
                  </a:extLst>
                </a:gridCol>
                <a:gridCol w="440048">
                  <a:extLst>
                    <a:ext uri="{9D8B030D-6E8A-4147-A177-3AD203B41FA5}">
                      <a16:colId xmlns:a16="http://schemas.microsoft.com/office/drawing/2014/main" val="20004"/>
                    </a:ext>
                  </a:extLst>
                </a:gridCol>
                <a:gridCol w="440048">
                  <a:extLst>
                    <a:ext uri="{9D8B030D-6E8A-4147-A177-3AD203B41FA5}">
                      <a16:colId xmlns:a16="http://schemas.microsoft.com/office/drawing/2014/main" val="20005"/>
                    </a:ext>
                  </a:extLst>
                </a:gridCol>
                <a:gridCol w="440048">
                  <a:extLst>
                    <a:ext uri="{9D8B030D-6E8A-4147-A177-3AD203B41FA5}">
                      <a16:colId xmlns:a16="http://schemas.microsoft.com/office/drawing/2014/main" val="20006"/>
                    </a:ext>
                  </a:extLst>
                </a:gridCol>
                <a:gridCol w="440048">
                  <a:extLst>
                    <a:ext uri="{9D8B030D-6E8A-4147-A177-3AD203B41FA5}">
                      <a16:colId xmlns:a16="http://schemas.microsoft.com/office/drawing/2014/main" val="20007"/>
                    </a:ext>
                  </a:extLst>
                </a:gridCol>
                <a:gridCol w="440048">
                  <a:extLst>
                    <a:ext uri="{9D8B030D-6E8A-4147-A177-3AD203B41FA5}">
                      <a16:colId xmlns:a16="http://schemas.microsoft.com/office/drawing/2014/main" val="20008"/>
                    </a:ext>
                  </a:extLst>
                </a:gridCol>
                <a:gridCol w="440048">
                  <a:extLst>
                    <a:ext uri="{9D8B030D-6E8A-4147-A177-3AD203B41FA5}">
                      <a16:colId xmlns:a16="http://schemas.microsoft.com/office/drawing/2014/main" val="20009"/>
                    </a:ext>
                  </a:extLst>
                </a:gridCol>
                <a:gridCol w="440048">
                  <a:extLst>
                    <a:ext uri="{9D8B030D-6E8A-4147-A177-3AD203B41FA5}">
                      <a16:colId xmlns:a16="http://schemas.microsoft.com/office/drawing/2014/main" val="20010"/>
                    </a:ext>
                  </a:extLst>
                </a:gridCol>
                <a:gridCol w="440048">
                  <a:extLst>
                    <a:ext uri="{9D8B030D-6E8A-4147-A177-3AD203B41FA5}">
                      <a16:colId xmlns:a16="http://schemas.microsoft.com/office/drawing/2014/main" val="20011"/>
                    </a:ext>
                  </a:extLst>
                </a:gridCol>
                <a:gridCol w="440048">
                  <a:extLst>
                    <a:ext uri="{9D8B030D-6E8A-4147-A177-3AD203B41FA5}">
                      <a16:colId xmlns:a16="http://schemas.microsoft.com/office/drawing/2014/main" val="20012"/>
                    </a:ext>
                  </a:extLst>
                </a:gridCol>
                <a:gridCol w="440048">
                  <a:extLst>
                    <a:ext uri="{9D8B030D-6E8A-4147-A177-3AD203B41FA5}">
                      <a16:colId xmlns:a16="http://schemas.microsoft.com/office/drawing/2014/main" val="20013"/>
                    </a:ext>
                  </a:extLst>
                </a:gridCol>
                <a:gridCol w="440048">
                  <a:extLst>
                    <a:ext uri="{9D8B030D-6E8A-4147-A177-3AD203B41FA5}">
                      <a16:colId xmlns:a16="http://schemas.microsoft.com/office/drawing/2014/main" val="20014"/>
                    </a:ext>
                  </a:extLst>
                </a:gridCol>
                <a:gridCol w="440048">
                  <a:extLst>
                    <a:ext uri="{9D8B030D-6E8A-4147-A177-3AD203B41FA5}">
                      <a16:colId xmlns:a16="http://schemas.microsoft.com/office/drawing/2014/main" val="20015"/>
                    </a:ext>
                  </a:extLst>
                </a:gridCol>
                <a:gridCol w="440048">
                  <a:extLst>
                    <a:ext uri="{9D8B030D-6E8A-4147-A177-3AD203B41FA5}">
                      <a16:colId xmlns:a16="http://schemas.microsoft.com/office/drawing/2014/main" val="20016"/>
                    </a:ext>
                  </a:extLst>
                </a:gridCol>
                <a:gridCol w="440048">
                  <a:extLst>
                    <a:ext uri="{9D8B030D-6E8A-4147-A177-3AD203B41FA5}">
                      <a16:colId xmlns:a16="http://schemas.microsoft.com/office/drawing/2014/main" val="20017"/>
                    </a:ext>
                  </a:extLst>
                </a:gridCol>
              </a:tblGrid>
              <a:tr h="370840">
                <a:tc rowSpan="3">
                  <a:txBody>
                    <a:bodyPr/>
                    <a:lstStyle/>
                    <a:p>
                      <a:pPr algn="ctr"/>
                      <a:r>
                        <a:rPr lang="fr-FR" sz="1100" dirty="0">
                          <a:solidFill>
                            <a:schemeClr val="tx1"/>
                          </a:solidFill>
                        </a:rPr>
                        <a:t>ch1</a:t>
                      </a: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r>
                        <a:rPr lang="fr-FR" sz="1100" dirty="0">
                          <a:solidFill>
                            <a:schemeClr val="tx1"/>
                          </a:solidFill>
                        </a:rPr>
                        <a:t>ch2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r-FR"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\0</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endParaRPr lang="fr-FR"/>
                    </a:p>
                  </a:txBody>
                  <a:tcPr/>
                </a:tc>
                <a:tc gridSpan="17">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\0</a:t>
                      </a:r>
                      <a:endParaRPr lang="fr-FR"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9" name="Rectangle 8"/>
          <p:cNvSpPr/>
          <p:nvPr/>
        </p:nvSpPr>
        <p:spPr>
          <a:xfrm>
            <a:off x="6803367" y="3007665"/>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Source</a:t>
            </a:r>
          </a:p>
        </p:txBody>
      </p:sp>
      <p:sp>
        <p:nvSpPr>
          <p:cNvPr id="19" name="Rectangle 18"/>
          <p:cNvSpPr/>
          <p:nvPr/>
        </p:nvSpPr>
        <p:spPr>
          <a:xfrm>
            <a:off x="6803367" y="3746214"/>
            <a:ext cx="1728192" cy="6120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Destination</a:t>
            </a:r>
          </a:p>
        </p:txBody>
      </p:sp>
      <p:sp>
        <p:nvSpPr>
          <p:cNvPr id="11" name="Ellipse 10"/>
          <p:cNvSpPr/>
          <p:nvPr/>
        </p:nvSpPr>
        <p:spPr>
          <a:xfrm>
            <a:off x="323528" y="4329100"/>
            <a:ext cx="216024" cy="180020"/>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544281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500"/>
                            </p:stCondLst>
                            <p:childTnLst>
                              <p:par>
                                <p:cTn id="28" presetID="3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style.rotation</p:attrName>
                                        </p:attrNameLst>
                                      </p:cBhvr>
                                      <p:tavLst>
                                        <p:tav tm="0">
                                          <p:val>
                                            <p:fltVal val="90"/>
                                          </p:val>
                                        </p:tav>
                                        <p:tav tm="100000">
                                          <p:val>
                                            <p:fltVal val="0"/>
                                          </p:val>
                                        </p:tav>
                                      </p:tavLst>
                                    </p:anim>
                                    <p:animEffect transition="in" filter="fade">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500"/>
                            </p:stCondLst>
                            <p:childTnLst>
                              <p:par>
                                <p:cTn id="46" presetID="31"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1000" fill="hold"/>
                                        <p:tgtEl>
                                          <p:spTgt spid="19"/>
                                        </p:tgtEl>
                                        <p:attrNameLst>
                                          <p:attrName>ppt_w</p:attrName>
                                        </p:attrNameLst>
                                      </p:cBhvr>
                                      <p:tavLst>
                                        <p:tav tm="0">
                                          <p:val>
                                            <p:fltVal val="0"/>
                                          </p:val>
                                        </p:tav>
                                        <p:tav tm="100000">
                                          <p:val>
                                            <p:strVal val="#ppt_w"/>
                                          </p:val>
                                        </p:tav>
                                      </p:tavLst>
                                    </p:anim>
                                    <p:anim calcmode="lin" valueType="num">
                                      <p:cBhvr>
                                        <p:cTn id="49" dur="1000" fill="hold"/>
                                        <p:tgtEl>
                                          <p:spTgt spid="19"/>
                                        </p:tgtEl>
                                        <p:attrNameLst>
                                          <p:attrName>ppt_h</p:attrName>
                                        </p:attrNameLst>
                                      </p:cBhvr>
                                      <p:tavLst>
                                        <p:tav tm="0">
                                          <p:val>
                                            <p:fltVal val="0"/>
                                          </p:val>
                                        </p:tav>
                                        <p:tav tm="100000">
                                          <p:val>
                                            <p:strVal val="#ppt_h"/>
                                          </p:val>
                                        </p:tav>
                                      </p:tavLst>
                                    </p:anim>
                                    <p:anim calcmode="lin" valueType="num">
                                      <p:cBhvr>
                                        <p:cTn id="50" dur="1000" fill="hold"/>
                                        <p:tgtEl>
                                          <p:spTgt spid="19"/>
                                        </p:tgtEl>
                                        <p:attrNameLst>
                                          <p:attrName>style.rotation</p:attrName>
                                        </p:attrNameLst>
                                      </p:cBhvr>
                                      <p:tavLst>
                                        <p:tav tm="0">
                                          <p:val>
                                            <p:fltVal val="90"/>
                                          </p:val>
                                        </p:tav>
                                        <p:tav tm="100000">
                                          <p:val>
                                            <p:fltVal val="0"/>
                                          </p:val>
                                        </p:tav>
                                      </p:tavLst>
                                    </p:anim>
                                    <p:animEffect transition="in" filter="fade">
                                      <p:cBhvr>
                                        <p:cTn id="51" dur="1000"/>
                                        <p:tgtEl>
                                          <p:spTgt spid="1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par>
                          <p:cTn id="55" fill="hold">
                            <p:stCondLst>
                              <p:cond delay="1500"/>
                            </p:stCondLst>
                            <p:childTnLst>
                              <p:par>
                                <p:cTn id="56" presetID="1"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6" grpId="0" animBg="1"/>
      <p:bldP spid="7" grpId="0" animBg="1"/>
      <p:bldP spid="8" grpId="0" animBg="1"/>
      <p:bldP spid="16" grpId="0" animBg="1"/>
      <p:bldP spid="17" grpId="0" animBg="1"/>
      <p:bldP spid="18" grpId="0" animBg="1"/>
      <p:bldP spid="22" grpId="0" animBg="1"/>
      <p:bldP spid="9" grpId="0" animBg="1"/>
      <p:bldP spid="19" grpId="0" animBg="1"/>
      <p:bldP spid="11"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44624"/>
            <a:ext cx="9144000" cy="864096"/>
          </a:xfrm>
          <a:noFill/>
        </p:spPr>
        <p:txBody>
          <a:bodyPr>
            <a:normAutofit/>
          </a:bodyPr>
          <a:lstStyle/>
          <a:p>
            <a:r>
              <a:rPr lang="fr-FR" sz="2800" dirty="0">
                <a:solidFill>
                  <a:srgbClr val="0070C0"/>
                </a:solidFill>
                <a:latin typeface="Gill Sans MT" panose="020B0502020104020203" pitchFamily="34" charset="0"/>
              </a:rPr>
              <a:t>Copier une chaîne dans une autre: </a:t>
            </a:r>
            <a:r>
              <a:rPr lang="fr-FR" sz="2800" dirty="0" err="1">
                <a:solidFill>
                  <a:srgbClr val="FF0000"/>
                </a:solidFill>
                <a:latin typeface="Gill Sans MT" panose="020B0502020104020203" pitchFamily="34" charset="0"/>
                <a:cs typeface="Courier New" pitchFamily="49" charset="0"/>
              </a:rPr>
              <a:t>strncpy</a:t>
            </a:r>
            <a:endParaRPr lang="fr-FR" sz="2800" dirty="0">
              <a:solidFill>
                <a:srgbClr val="FF0000"/>
              </a:solidFill>
              <a:latin typeface="Gill Sans MT" panose="020B0502020104020203" pitchFamily="34" charset="0"/>
            </a:endParaRPr>
          </a:p>
        </p:txBody>
      </p:sp>
      <p:sp>
        <p:nvSpPr>
          <p:cNvPr id="3" name="Espace réservé du contenu 2"/>
          <p:cNvSpPr>
            <a:spLocks noGrp="1"/>
          </p:cNvSpPr>
          <p:nvPr>
            <p:ph type="body" idx="1"/>
          </p:nvPr>
        </p:nvSpPr>
        <p:spPr>
          <a:xfrm>
            <a:off x="457200" y="1340768"/>
            <a:ext cx="8229600" cy="4320480"/>
          </a:xfrm>
        </p:spPr>
        <p:txBody>
          <a:bodyPr>
            <a:normAutofit/>
          </a:bodyPr>
          <a:lstStyle/>
          <a:p>
            <a:pPr marL="109728" indent="0" algn="ctr">
              <a:spcAft>
                <a:spcPts val="1200"/>
              </a:spcAft>
              <a:buNone/>
            </a:pPr>
            <a:r>
              <a:rPr lang="fr-FR" sz="2400" b="1" dirty="0" err="1">
                <a:latin typeface="Consolas" panose="020B0609020204030204" pitchFamily="49" charset="0"/>
                <a:cs typeface="Consolas" panose="020B0609020204030204" pitchFamily="49" charset="0"/>
              </a:rPr>
              <a:t>str</a:t>
            </a:r>
            <a:r>
              <a:rPr lang="fr-FR" sz="2400" b="1" dirty="0" err="1">
                <a:solidFill>
                  <a:srgbClr val="FF0000"/>
                </a:solidFill>
                <a:latin typeface="Consolas" panose="020B0609020204030204" pitchFamily="49" charset="0"/>
                <a:cs typeface="Consolas" panose="020B0609020204030204" pitchFamily="49" charset="0"/>
              </a:rPr>
              <a:t>n</a:t>
            </a:r>
            <a:r>
              <a:rPr lang="fr-FR" sz="2400" b="1" dirty="0" err="1">
                <a:latin typeface="Consolas" panose="020B0609020204030204" pitchFamily="49" charset="0"/>
                <a:cs typeface="Consolas" panose="020B0609020204030204" pitchFamily="49" charset="0"/>
              </a:rPr>
              <a:t>cpy</a:t>
            </a:r>
            <a:r>
              <a:rPr lang="fr-FR" sz="2400" b="1" dirty="0">
                <a:latin typeface="Consolas" panose="020B0609020204030204" pitchFamily="49" charset="0"/>
                <a:cs typeface="Consolas" panose="020B0609020204030204" pitchFamily="49" charset="0"/>
              </a:rPr>
              <a:t>(</a:t>
            </a:r>
            <a:r>
              <a:rPr lang="fr-FR" sz="2400" b="1" dirty="0" err="1">
                <a:latin typeface="Consolas" panose="020B0609020204030204" pitchFamily="49" charset="0"/>
                <a:cs typeface="Consolas" panose="020B0609020204030204" pitchFamily="49" charset="0"/>
              </a:rPr>
              <a:t>d,s,N</a:t>
            </a:r>
            <a:r>
              <a:rPr lang="fr-FR" sz="2400" b="1" dirty="0">
                <a:latin typeface="Consolas" panose="020B0609020204030204" pitchFamily="49" charset="0"/>
                <a:cs typeface="Consolas" panose="020B0609020204030204" pitchFamily="49" charset="0"/>
              </a:rPr>
              <a:t>)</a:t>
            </a:r>
          </a:p>
          <a:p>
            <a:pPr algn="just">
              <a:spcAft>
                <a:spcPts val="1200"/>
              </a:spcAft>
            </a:pPr>
            <a:r>
              <a:rPr lang="fr-FR" sz="2400" dirty="0"/>
              <a:t>copie au maximum les N premiers caractères de la chaîne </a:t>
            </a:r>
            <a:r>
              <a:rPr lang="fr-FR" sz="2400" b="1" dirty="0">
                <a:latin typeface="Consolas" panose="020B0609020204030204" pitchFamily="49" charset="0"/>
                <a:cs typeface="Consolas" panose="020B0609020204030204" pitchFamily="49" charset="0"/>
              </a:rPr>
              <a:t>s</a:t>
            </a:r>
            <a:r>
              <a:rPr lang="fr-FR" sz="2400" dirty="0"/>
              <a:t> source à la chaîne destination </a:t>
            </a:r>
            <a:r>
              <a:rPr lang="fr-FR" sz="2400" b="1" dirty="0">
                <a:latin typeface="Consolas" panose="020B0609020204030204" pitchFamily="49" charset="0"/>
                <a:cs typeface="Consolas" panose="020B0609020204030204" pitchFamily="49" charset="0"/>
              </a:rPr>
              <a:t>d</a:t>
            </a:r>
            <a:r>
              <a:rPr lang="fr-FR" sz="2400" dirty="0"/>
              <a:t>.</a:t>
            </a:r>
          </a:p>
          <a:p>
            <a:pPr marL="109728" indent="0" algn="just">
              <a:spcAft>
                <a:spcPts val="1200"/>
              </a:spcAft>
              <a:buNone/>
            </a:pPr>
            <a:r>
              <a:rPr lang="fr-FR" b="1" dirty="0">
                <a:solidFill>
                  <a:srgbClr val="FF0000"/>
                </a:solidFill>
              </a:rPr>
              <a:t>sans copier le '\0'</a:t>
            </a:r>
          </a:p>
          <a:p>
            <a:pPr algn="just"/>
            <a:r>
              <a:rPr lang="fr-FR" sz="2400" dirty="0"/>
              <a:t>Exemple:</a:t>
            </a:r>
          </a:p>
          <a:p>
            <a:pPr marL="109728" indent="0" algn="just">
              <a:buNone/>
            </a:pPr>
            <a:r>
              <a:rPr lang="fr-FR" sz="2400" dirty="0">
                <a:latin typeface="Courier New" pitchFamily="49" charset="0"/>
                <a:cs typeface="Courier New" pitchFamily="49" charset="0"/>
              </a:rPr>
              <a:t>char ch1[100],ch2[100];</a:t>
            </a:r>
          </a:p>
          <a:p>
            <a:pPr marL="109728" indent="0" algn="just">
              <a:buNone/>
            </a:pPr>
            <a:r>
              <a:rPr lang="fr-FR" sz="2400" dirty="0" err="1">
                <a:latin typeface="Courier New" pitchFamily="49" charset="0"/>
                <a:cs typeface="Courier New" pitchFamily="49" charset="0"/>
              </a:rPr>
              <a:t>strcpy</a:t>
            </a:r>
            <a:r>
              <a:rPr lang="fr-FR" sz="2400" dirty="0">
                <a:latin typeface="Courier New" pitchFamily="49" charset="0"/>
                <a:cs typeface="Courier New" pitchFamily="49" charset="0"/>
              </a:rPr>
              <a:t>(ch1,"bonjour");</a:t>
            </a:r>
          </a:p>
          <a:p>
            <a:pPr marL="109728" indent="0" algn="just">
              <a:buNone/>
            </a:pPr>
            <a:r>
              <a:rPr lang="fr-FR" sz="2400" dirty="0" err="1">
                <a:latin typeface="Courier New" pitchFamily="49" charset="0"/>
                <a:cs typeface="Courier New" pitchFamily="49" charset="0"/>
              </a:rPr>
              <a:t>strcpy</a:t>
            </a:r>
            <a:r>
              <a:rPr lang="fr-FR" sz="2400" dirty="0">
                <a:latin typeface="Courier New" pitchFamily="49" charset="0"/>
                <a:cs typeface="Courier New" pitchFamily="49" charset="0"/>
              </a:rPr>
              <a:t>(ch2,"au revoir");</a:t>
            </a:r>
          </a:p>
          <a:p>
            <a:pPr marL="109728" indent="0" algn="just">
              <a:buNone/>
            </a:pPr>
            <a:r>
              <a:rPr lang="fr-FR" sz="2400" b="1" dirty="0" err="1">
                <a:latin typeface="Courier New" pitchFamily="49" charset="0"/>
                <a:cs typeface="Courier New" pitchFamily="49" charset="0"/>
              </a:rPr>
              <a:t>strncpy</a:t>
            </a:r>
            <a:r>
              <a:rPr lang="fr-FR" sz="2400" dirty="0">
                <a:latin typeface="Courier New" pitchFamily="49" charset="0"/>
                <a:cs typeface="Courier New" pitchFamily="49" charset="0"/>
              </a:rPr>
              <a:t>(ch2,ch1,3);</a:t>
            </a:r>
          </a:p>
          <a:p>
            <a:pPr algn="just"/>
            <a:endParaRPr lang="fr-FR" sz="2400" dirty="0">
              <a:latin typeface="Courier New" pitchFamily="49" charset="0"/>
              <a:cs typeface="Courier New" pitchFamily="49" charset="0"/>
            </a:endParaRPr>
          </a:p>
        </p:txBody>
      </p:sp>
      <p:sp>
        <p:nvSpPr>
          <p:cNvPr id="4" name="Espace réservé du numéro de diapositive 3"/>
          <p:cNvSpPr>
            <a:spLocks noGrp="1"/>
          </p:cNvSpPr>
          <p:nvPr>
            <p:ph type="sldNum" sz="quarter" idx="12"/>
          </p:nvPr>
        </p:nvSpPr>
        <p:spPr>
          <a:xfrm>
            <a:off x="8460432" y="6237312"/>
            <a:ext cx="457200" cy="457200"/>
          </a:xfrm>
        </p:spPr>
        <p:txBody>
          <a:bodyPr/>
          <a:lstStyle/>
          <a:p>
            <a:fld id="{5744759D-0EFF-4FB2-9CCE-04E00944F0FE}" type="slidenum">
              <a:rPr lang="en-US" smtClean="0"/>
              <a:pPr/>
              <a:t>162</a:t>
            </a:fld>
            <a:endParaRPr lang="en-US"/>
          </a:p>
        </p:txBody>
      </p:sp>
      <p:graphicFrame>
        <p:nvGraphicFramePr>
          <p:cNvPr id="6" name="Tableau 5"/>
          <p:cNvGraphicFramePr>
            <a:graphicFrameLocks noGrp="1"/>
          </p:cNvGraphicFramePr>
          <p:nvPr/>
        </p:nvGraphicFramePr>
        <p:xfrm>
          <a:off x="323528" y="5589240"/>
          <a:ext cx="7920864" cy="11125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376040">
                  <a:extLst>
                    <a:ext uri="{9D8B030D-6E8A-4147-A177-3AD203B41FA5}">
                      <a16:colId xmlns:a16="http://schemas.microsoft.com/office/drawing/2014/main" val="20001"/>
                    </a:ext>
                  </a:extLst>
                </a:gridCol>
                <a:gridCol w="440048">
                  <a:extLst>
                    <a:ext uri="{9D8B030D-6E8A-4147-A177-3AD203B41FA5}">
                      <a16:colId xmlns:a16="http://schemas.microsoft.com/office/drawing/2014/main" val="20002"/>
                    </a:ext>
                  </a:extLst>
                </a:gridCol>
                <a:gridCol w="440048">
                  <a:extLst>
                    <a:ext uri="{9D8B030D-6E8A-4147-A177-3AD203B41FA5}">
                      <a16:colId xmlns:a16="http://schemas.microsoft.com/office/drawing/2014/main" val="20003"/>
                    </a:ext>
                  </a:extLst>
                </a:gridCol>
                <a:gridCol w="440048">
                  <a:extLst>
                    <a:ext uri="{9D8B030D-6E8A-4147-A177-3AD203B41FA5}">
                      <a16:colId xmlns:a16="http://schemas.microsoft.com/office/drawing/2014/main" val="20004"/>
                    </a:ext>
                  </a:extLst>
                </a:gridCol>
                <a:gridCol w="440048">
                  <a:extLst>
                    <a:ext uri="{9D8B030D-6E8A-4147-A177-3AD203B41FA5}">
                      <a16:colId xmlns:a16="http://schemas.microsoft.com/office/drawing/2014/main" val="20005"/>
                    </a:ext>
                  </a:extLst>
                </a:gridCol>
                <a:gridCol w="440048">
                  <a:extLst>
                    <a:ext uri="{9D8B030D-6E8A-4147-A177-3AD203B41FA5}">
                      <a16:colId xmlns:a16="http://schemas.microsoft.com/office/drawing/2014/main" val="20006"/>
                    </a:ext>
                  </a:extLst>
                </a:gridCol>
                <a:gridCol w="440048">
                  <a:extLst>
                    <a:ext uri="{9D8B030D-6E8A-4147-A177-3AD203B41FA5}">
                      <a16:colId xmlns:a16="http://schemas.microsoft.com/office/drawing/2014/main" val="20007"/>
                    </a:ext>
                  </a:extLst>
                </a:gridCol>
                <a:gridCol w="440048">
                  <a:extLst>
                    <a:ext uri="{9D8B030D-6E8A-4147-A177-3AD203B41FA5}">
                      <a16:colId xmlns:a16="http://schemas.microsoft.com/office/drawing/2014/main" val="20008"/>
                    </a:ext>
                  </a:extLst>
                </a:gridCol>
                <a:gridCol w="440048">
                  <a:extLst>
                    <a:ext uri="{9D8B030D-6E8A-4147-A177-3AD203B41FA5}">
                      <a16:colId xmlns:a16="http://schemas.microsoft.com/office/drawing/2014/main" val="20009"/>
                    </a:ext>
                  </a:extLst>
                </a:gridCol>
                <a:gridCol w="440048">
                  <a:extLst>
                    <a:ext uri="{9D8B030D-6E8A-4147-A177-3AD203B41FA5}">
                      <a16:colId xmlns:a16="http://schemas.microsoft.com/office/drawing/2014/main" val="20010"/>
                    </a:ext>
                  </a:extLst>
                </a:gridCol>
                <a:gridCol w="440048">
                  <a:extLst>
                    <a:ext uri="{9D8B030D-6E8A-4147-A177-3AD203B41FA5}">
                      <a16:colId xmlns:a16="http://schemas.microsoft.com/office/drawing/2014/main" val="20011"/>
                    </a:ext>
                  </a:extLst>
                </a:gridCol>
                <a:gridCol w="440048">
                  <a:extLst>
                    <a:ext uri="{9D8B030D-6E8A-4147-A177-3AD203B41FA5}">
                      <a16:colId xmlns:a16="http://schemas.microsoft.com/office/drawing/2014/main" val="20012"/>
                    </a:ext>
                  </a:extLst>
                </a:gridCol>
                <a:gridCol w="440048">
                  <a:extLst>
                    <a:ext uri="{9D8B030D-6E8A-4147-A177-3AD203B41FA5}">
                      <a16:colId xmlns:a16="http://schemas.microsoft.com/office/drawing/2014/main" val="20013"/>
                    </a:ext>
                  </a:extLst>
                </a:gridCol>
                <a:gridCol w="440048">
                  <a:extLst>
                    <a:ext uri="{9D8B030D-6E8A-4147-A177-3AD203B41FA5}">
                      <a16:colId xmlns:a16="http://schemas.microsoft.com/office/drawing/2014/main" val="20014"/>
                    </a:ext>
                  </a:extLst>
                </a:gridCol>
                <a:gridCol w="440048">
                  <a:extLst>
                    <a:ext uri="{9D8B030D-6E8A-4147-A177-3AD203B41FA5}">
                      <a16:colId xmlns:a16="http://schemas.microsoft.com/office/drawing/2014/main" val="20015"/>
                    </a:ext>
                  </a:extLst>
                </a:gridCol>
                <a:gridCol w="440048">
                  <a:extLst>
                    <a:ext uri="{9D8B030D-6E8A-4147-A177-3AD203B41FA5}">
                      <a16:colId xmlns:a16="http://schemas.microsoft.com/office/drawing/2014/main" val="20016"/>
                    </a:ext>
                  </a:extLst>
                </a:gridCol>
                <a:gridCol w="440048">
                  <a:extLst>
                    <a:ext uri="{9D8B030D-6E8A-4147-A177-3AD203B41FA5}">
                      <a16:colId xmlns:a16="http://schemas.microsoft.com/office/drawing/2014/main" val="20017"/>
                    </a:ext>
                  </a:extLst>
                </a:gridCol>
              </a:tblGrid>
              <a:tr h="370840">
                <a:tc rowSpan="3">
                  <a:txBody>
                    <a:bodyPr/>
                    <a:lstStyle/>
                    <a:p>
                      <a:pPr algn="ctr"/>
                      <a:r>
                        <a:rPr lang="fr-FR" sz="1100" dirty="0">
                          <a:solidFill>
                            <a:schemeClr val="tx1"/>
                          </a:solidFill>
                        </a:rPr>
                        <a:t>ch1</a:t>
                      </a: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r>
                        <a:rPr lang="fr-FR" sz="1100" dirty="0">
                          <a:solidFill>
                            <a:schemeClr val="tx1"/>
                          </a:solidFill>
                        </a:rPr>
                        <a:t>ch2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r-FR"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\0</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endParaRPr lang="fr-FR"/>
                    </a:p>
                  </a:txBody>
                  <a:tcPr/>
                </a:tc>
                <a:tc gridSpan="17">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a:solidFill>
                            <a:schemeClr val="tx1"/>
                          </a:solidFill>
                        </a:rPr>
                        <a:t>a</a:t>
                      </a:r>
                      <a:endParaRPr lang="fr-FR"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7" name="Tableau 6"/>
          <p:cNvGraphicFramePr>
            <a:graphicFrameLocks noGrp="1"/>
          </p:cNvGraphicFramePr>
          <p:nvPr/>
        </p:nvGraphicFramePr>
        <p:xfrm>
          <a:off x="323544" y="5589240"/>
          <a:ext cx="7920864" cy="11125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376040">
                  <a:extLst>
                    <a:ext uri="{9D8B030D-6E8A-4147-A177-3AD203B41FA5}">
                      <a16:colId xmlns:a16="http://schemas.microsoft.com/office/drawing/2014/main" val="20001"/>
                    </a:ext>
                  </a:extLst>
                </a:gridCol>
                <a:gridCol w="440048">
                  <a:extLst>
                    <a:ext uri="{9D8B030D-6E8A-4147-A177-3AD203B41FA5}">
                      <a16:colId xmlns:a16="http://schemas.microsoft.com/office/drawing/2014/main" val="20002"/>
                    </a:ext>
                  </a:extLst>
                </a:gridCol>
                <a:gridCol w="440048">
                  <a:extLst>
                    <a:ext uri="{9D8B030D-6E8A-4147-A177-3AD203B41FA5}">
                      <a16:colId xmlns:a16="http://schemas.microsoft.com/office/drawing/2014/main" val="20003"/>
                    </a:ext>
                  </a:extLst>
                </a:gridCol>
                <a:gridCol w="440048">
                  <a:extLst>
                    <a:ext uri="{9D8B030D-6E8A-4147-A177-3AD203B41FA5}">
                      <a16:colId xmlns:a16="http://schemas.microsoft.com/office/drawing/2014/main" val="20004"/>
                    </a:ext>
                  </a:extLst>
                </a:gridCol>
                <a:gridCol w="440048">
                  <a:extLst>
                    <a:ext uri="{9D8B030D-6E8A-4147-A177-3AD203B41FA5}">
                      <a16:colId xmlns:a16="http://schemas.microsoft.com/office/drawing/2014/main" val="20005"/>
                    </a:ext>
                  </a:extLst>
                </a:gridCol>
                <a:gridCol w="440048">
                  <a:extLst>
                    <a:ext uri="{9D8B030D-6E8A-4147-A177-3AD203B41FA5}">
                      <a16:colId xmlns:a16="http://schemas.microsoft.com/office/drawing/2014/main" val="20006"/>
                    </a:ext>
                  </a:extLst>
                </a:gridCol>
                <a:gridCol w="440048">
                  <a:extLst>
                    <a:ext uri="{9D8B030D-6E8A-4147-A177-3AD203B41FA5}">
                      <a16:colId xmlns:a16="http://schemas.microsoft.com/office/drawing/2014/main" val="20007"/>
                    </a:ext>
                  </a:extLst>
                </a:gridCol>
                <a:gridCol w="440048">
                  <a:extLst>
                    <a:ext uri="{9D8B030D-6E8A-4147-A177-3AD203B41FA5}">
                      <a16:colId xmlns:a16="http://schemas.microsoft.com/office/drawing/2014/main" val="20008"/>
                    </a:ext>
                  </a:extLst>
                </a:gridCol>
                <a:gridCol w="440048">
                  <a:extLst>
                    <a:ext uri="{9D8B030D-6E8A-4147-A177-3AD203B41FA5}">
                      <a16:colId xmlns:a16="http://schemas.microsoft.com/office/drawing/2014/main" val="20009"/>
                    </a:ext>
                  </a:extLst>
                </a:gridCol>
                <a:gridCol w="440048">
                  <a:extLst>
                    <a:ext uri="{9D8B030D-6E8A-4147-A177-3AD203B41FA5}">
                      <a16:colId xmlns:a16="http://schemas.microsoft.com/office/drawing/2014/main" val="20010"/>
                    </a:ext>
                  </a:extLst>
                </a:gridCol>
                <a:gridCol w="440048">
                  <a:extLst>
                    <a:ext uri="{9D8B030D-6E8A-4147-A177-3AD203B41FA5}">
                      <a16:colId xmlns:a16="http://schemas.microsoft.com/office/drawing/2014/main" val="20011"/>
                    </a:ext>
                  </a:extLst>
                </a:gridCol>
                <a:gridCol w="440048">
                  <a:extLst>
                    <a:ext uri="{9D8B030D-6E8A-4147-A177-3AD203B41FA5}">
                      <a16:colId xmlns:a16="http://schemas.microsoft.com/office/drawing/2014/main" val="20012"/>
                    </a:ext>
                  </a:extLst>
                </a:gridCol>
                <a:gridCol w="440048">
                  <a:extLst>
                    <a:ext uri="{9D8B030D-6E8A-4147-A177-3AD203B41FA5}">
                      <a16:colId xmlns:a16="http://schemas.microsoft.com/office/drawing/2014/main" val="20013"/>
                    </a:ext>
                  </a:extLst>
                </a:gridCol>
                <a:gridCol w="440048">
                  <a:extLst>
                    <a:ext uri="{9D8B030D-6E8A-4147-A177-3AD203B41FA5}">
                      <a16:colId xmlns:a16="http://schemas.microsoft.com/office/drawing/2014/main" val="20014"/>
                    </a:ext>
                  </a:extLst>
                </a:gridCol>
                <a:gridCol w="440048">
                  <a:extLst>
                    <a:ext uri="{9D8B030D-6E8A-4147-A177-3AD203B41FA5}">
                      <a16:colId xmlns:a16="http://schemas.microsoft.com/office/drawing/2014/main" val="20015"/>
                    </a:ext>
                  </a:extLst>
                </a:gridCol>
                <a:gridCol w="440048">
                  <a:extLst>
                    <a:ext uri="{9D8B030D-6E8A-4147-A177-3AD203B41FA5}">
                      <a16:colId xmlns:a16="http://schemas.microsoft.com/office/drawing/2014/main" val="20016"/>
                    </a:ext>
                  </a:extLst>
                </a:gridCol>
                <a:gridCol w="440048">
                  <a:extLst>
                    <a:ext uri="{9D8B030D-6E8A-4147-A177-3AD203B41FA5}">
                      <a16:colId xmlns:a16="http://schemas.microsoft.com/office/drawing/2014/main" val="20017"/>
                    </a:ext>
                  </a:extLst>
                </a:gridCol>
              </a:tblGrid>
              <a:tr h="370840">
                <a:tc rowSpan="3">
                  <a:txBody>
                    <a:bodyPr/>
                    <a:lstStyle/>
                    <a:p>
                      <a:pPr algn="ctr"/>
                      <a:r>
                        <a:rPr lang="fr-FR" sz="1100" dirty="0">
                          <a:solidFill>
                            <a:schemeClr val="tx1"/>
                          </a:solidFill>
                        </a:rPr>
                        <a:t>ch1</a:t>
                      </a: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r>
                        <a:rPr lang="fr-FR" sz="1100" dirty="0">
                          <a:solidFill>
                            <a:schemeClr val="tx1"/>
                          </a:solidFill>
                        </a:rPr>
                        <a:t>ch2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r-FR"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\0</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endParaRPr lang="fr-FR"/>
                    </a:p>
                  </a:txBody>
                  <a:tcPr/>
                </a:tc>
                <a:tc gridSpan="17">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r</a:t>
                      </a:r>
                      <a:endParaRPr lang="fr-FR"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i</a:t>
                      </a:r>
                      <a:endParaRPr lang="fr-FR"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72980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0" y="-27384"/>
            <a:ext cx="9144000" cy="1143000"/>
          </a:xfrm>
          <a:noFill/>
        </p:spPr>
        <p:txBody>
          <a:bodyPr>
            <a:normAutofit/>
          </a:bodyPr>
          <a:lstStyle/>
          <a:p>
            <a:r>
              <a:rPr lang="fr-FR" b="1" dirty="0">
                <a:solidFill>
                  <a:srgbClr val="0070C0"/>
                </a:solidFill>
                <a:latin typeface="Arial" pitchFamily="34" charset="0"/>
                <a:cs typeface="Arial" pitchFamily="34" charset="0"/>
              </a:rPr>
              <a:t>Comparer deux chaînes: </a:t>
            </a:r>
            <a:r>
              <a:rPr lang="fr-FR" b="1" dirty="0" err="1">
                <a:solidFill>
                  <a:srgbClr val="FF0000"/>
                </a:solidFill>
                <a:latin typeface="Arial" pitchFamily="34" charset="0"/>
                <a:cs typeface="Arial" pitchFamily="34" charset="0"/>
              </a:rPr>
              <a:t>strcmp</a:t>
            </a:r>
            <a:endParaRPr lang="fr-FR" b="1" dirty="0">
              <a:solidFill>
                <a:srgbClr val="FF0000"/>
              </a:solidFill>
              <a:latin typeface="Arial" pitchFamily="34" charset="0"/>
              <a:cs typeface="Arial" pitchFamily="34" charset="0"/>
            </a:endParaRPr>
          </a:p>
        </p:txBody>
      </p:sp>
      <p:sp>
        <p:nvSpPr>
          <p:cNvPr id="4" name="Espace réservé du contenu 2"/>
          <p:cNvSpPr>
            <a:spLocks noGrp="1"/>
          </p:cNvSpPr>
          <p:nvPr>
            <p:ph type="body" idx="1"/>
          </p:nvPr>
        </p:nvSpPr>
        <p:spPr>
          <a:xfrm>
            <a:off x="467544" y="1447800"/>
            <a:ext cx="8219256" cy="2773288"/>
          </a:xfrm>
        </p:spPr>
        <p:txBody>
          <a:bodyPr>
            <a:normAutofit/>
          </a:bodyPr>
          <a:lstStyle/>
          <a:p>
            <a:pPr marL="109728" indent="0" algn="ctr">
              <a:buNone/>
            </a:pPr>
            <a:r>
              <a:rPr lang="fr-FR" sz="2000" b="1" dirty="0" err="1">
                <a:solidFill>
                  <a:srgbClr val="FF0000"/>
                </a:solidFill>
                <a:latin typeface="Consolas" panose="020B0609020204030204" pitchFamily="49" charset="0"/>
                <a:cs typeface="Consolas" panose="020B0609020204030204" pitchFamily="49" charset="0"/>
              </a:rPr>
              <a:t>strcmp</a:t>
            </a:r>
            <a:r>
              <a:rPr lang="fr-FR" sz="2000" dirty="0">
                <a:latin typeface="Consolas" panose="020B0609020204030204" pitchFamily="49" charset="0"/>
                <a:cs typeface="Consolas" panose="020B0609020204030204" pitchFamily="49" charset="0"/>
              </a:rPr>
              <a:t>(ch1,ch2)</a:t>
            </a:r>
          </a:p>
          <a:p>
            <a:pPr algn="just"/>
            <a:r>
              <a:rPr lang="fr-FR" sz="2000" dirty="0"/>
              <a:t>Compare deux chaînes de caractères ch1 et ch2 et retourne:</a:t>
            </a:r>
          </a:p>
          <a:p>
            <a:pPr marL="662940" lvl="1" indent="-342900" algn="just">
              <a:buFontTx/>
              <a:buChar char="-"/>
            </a:pPr>
            <a:r>
              <a:rPr lang="fr-FR" sz="2000" dirty="0">
                <a:solidFill>
                  <a:schemeClr val="tx1"/>
                </a:solidFill>
              </a:rPr>
              <a:t>une valeur négative : si ch1&lt;ch2</a:t>
            </a:r>
          </a:p>
          <a:p>
            <a:pPr marL="662940" lvl="1" indent="-342900" algn="just">
              <a:buFontTx/>
              <a:buChar char="-"/>
            </a:pPr>
            <a:r>
              <a:rPr lang="fr-FR" sz="2000" dirty="0">
                <a:solidFill>
                  <a:schemeClr val="tx1"/>
                </a:solidFill>
              </a:rPr>
              <a:t>0 : si ch1 et ch2 sont identiques</a:t>
            </a:r>
          </a:p>
          <a:p>
            <a:pPr marL="662940" lvl="1" indent="-342900" algn="just">
              <a:buFontTx/>
              <a:buChar char="-"/>
            </a:pPr>
            <a:r>
              <a:rPr lang="fr-FR" sz="2000" dirty="0">
                <a:solidFill>
                  <a:schemeClr val="tx1"/>
                </a:solidFill>
              </a:rPr>
              <a:t>une valeur positive  : si ch1&gt;ch2</a:t>
            </a:r>
          </a:p>
          <a:p>
            <a:pPr marL="320040" lvl="1" indent="0" algn="just">
              <a:buNone/>
            </a:pPr>
            <a:r>
              <a:rPr lang="fr-FR" sz="2000" dirty="0"/>
              <a:t>La comparaison est lexicographique, puis sur la longueur</a:t>
            </a:r>
          </a:p>
          <a:p>
            <a:pPr marL="320040" lvl="1" indent="0" algn="just">
              <a:buNone/>
            </a:pPr>
            <a:endParaRPr lang="fr-FR" sz="2000" dirty="0">
              <a:solidFill>
                <a:schemeClr val="tx1"/>
              </a:solidFill>
            </a:endParaRPr>
          </a:p>
        </p:txBody>
      </p:sp>
      <p:sp>
        <p:nvSpPr>
          <p:cNvPr id="3" name="Espace réservé du numéro de diapositive 2"/>
          <p:cNvSpPr>
            <a:spLocks noGrp="1"/>
          </p:cNvSpPr>
          <p:nvPr>
            <p:ph type="sldNum" sz="quarter" idx="12"/>
          </p:nvPr>
        </p:nvSpPr>
        <p:spPr/>
        <p:txBody>
          <a:bodyPr/>
          <a:lstStyle/>
          <a:p>
            <a:fld id="{5744759D-0EFF-4FB2-9CCE-04E00944F0FE}" type="slidenum">
              <a:rPr lang="en-US" smtClean="0"/>
              <a:pPr/>
              <a:t>163</a:t>
            </a:fld>
            <a:endParaRPr lang="en-US"/>
          </a:p>
        </p:txBody>
      </p:sp>
      <p:sp>
        <p:nvSpPr>
          <p:cNvPr id="7" name="Espace réservé du contenu 2"/>
          <p:cNvSpPr txBox="1">
            <a:spLocks/>
          </p:cNvSpPr>
          <p:nvPr/>
        </p:nvSpPr>
        <p:spPr>
          <a:xfrm>
            <a:off x="1331640" y="3789040"/>
            <a:ext cx="6465912" cy="2592288"/>
          </a:xfrm>
          <a:prstGeom prst="rect">
            <a:avLst/>
          </a:prstGeom>
          <a:solidFill>
            <a:schemeClr val="accent3">
              <a:lumMod val="40000"/>
              <a:lumOff val="60000"/>
            </a:schemeClr>
          </a:solidFill>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fr-FR" sz="2400" dirty="0"/>
              <a:t>Comparaison caractère par caractère</a:t>
            </a:r>
          </a:p>
          <a:p>
            <a:r>
              <a:rPr lang="fr-FR" sz="2400" dirty="0"/>
              <a:t>'a'&lt;'b'&lt;'c'&lt;…..&lt;'z‘    et       'A'&lt;'B'&lt;'C'&lt;….'Z'</a:t>
            </a:r>
          </a:p>
          <a:p>
            <a:r>
              <a:rPr lang="fr-FR" sz="2400" dirty="0"/>
              <a:t>'a'&lt;'b'&lt;'c'&lt;…..&lt;'z'&lt;'A''&lt;'B'&lt;'C'&lt;….'Z'</a:t>
            </a:r>
          </a:p>
          <a:p>
            <a:r>
              <a:rPr lang="fr-FR" sz="2400" dirty="0"/>
              <a:t>'0'&lt;'1'&lt;…&lt;'9'</a:t>
            </a:r>
          </a:p>
          <a:p>
            <a:r>
              <a:rPr lang="fr-FR" sz="2400" dirty="0"/>
              <a:t>"</a:t>
            </a:r>
            <a:r>
              <a:rPr lang="fr-FR" sz="2400" dirty="0" err="1"/>
              <a:t>aabb</a:t>
            </a:r>
            <a:r>
              <a:rPr lang="fr-FR" sz="2400" dirty="0"/>
              <a:t>"&lt;"</a:t>
            </a:r>
            <a:r>
              <a:rPr lang="fr-FR" sz="2400" dirty="0" err="1"/>
              <a:t>abbb</a:t>
            </a:r>
            <a:r>
              <a:rPr lang="fr-FR" sz="2400" dirty="0"/>
              <a:t>"       ,   "</a:t>
            </a:r>
            <a:r>
              <a:rPr lang="fr-FR" sz="2400" dirty="0" err="1"/>
              <a:t>aaa</a:t>
            </a:r>
            <a:r>
              <a:rPr lang="fr-FR" sz="2400" dirty="0"/>
              <a:t>"&lt;"AAA"</a:t>
            </a:r>
          </a:p>
          <a:p>
            <a:r>
              <a:rPr lang="fr-FR" sz="2400" dirty="0"/>
              <a:t>….</a:t>
            </a:r>
          </a:p>
        </p:txBody>
      </p:sp>
    </p:spTree>
    <p:extLst>
      <p:ext uri="{BB962C8B-B14F-4D97-AF65-F5344CB8AC3E}">
        <p14:creationId xmlns:p14="http://schemas.microsoft.com/office/powerpoint/2010/main" val="2880442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9144000" cy="648072"/>
          </a:xfrm>
          <a:noFill/>
        </p:spPr>
        <p:txBody>
          <a:bodyPr>
            <a:normAutofit/>
          </a:bodyPr>
          <a:lstStyle/>
          <a:p>
            <a:r>
              <a:rPr lang="fr-FR" b="1" dirty="0">
                <a:solidFill>
                  <a:srgbClr val="0070C0"/>
                </a:solidFill>
                <a:latin typeface="Arial" pitchFamily="34" charset="0"/>
                <a:cs typeface="Arial" pitchFamily="34" charset="0"/>
              </a:rPr>
              <a:t>Exemple 1 d'utilisation de </a:t>
            </a:r>
            <a:r>
              <a:rPr lang="fr-FR" b="1" dirty="0" err="1">
                <a:solidFill>
                  <a:srgbClr val="0070C0"/>
                </a:solidFill>
                <a:latin typeface="Arial" pitchFamily="34" charset="0"/>
                <a:cs typeface="Arial" pitchFamily="34" charset="0"/>
              </a:rPr>
              <a:t>strcmp</a:t>
            </a:r>
            <a:endParaRPr lang="fr-FR" b="1" dirty="0">
              <a:solidFill>
                <a:srgbClr val="0070C0"/>
              </a:solidFill>
              <a:latin typeface="Arial" pitchFamily="34" charset="0"/>
              <a:cs typeface="Arial" pitchFamily="34" charset="0"/>
            </a:endParaRPr>
          </a:p>
        </p:txBody>
      </p:sp>
      <p:sp>
        <p:nvSpPr>
          <p:cNvPr id="3" name="Espace réservé du contenu 2"/>
          <p:cNvSpPr>
            <a:spLocks noGrp="1"/>
          </p:cNvSpPr>
          <p:nvPr>
            <p:ph type="body" idx="1"/>
          </p:nvPr>
        </p:nvSpPr>
        <p:spPr>
          <a:xfrm>
            <a:off x="179512" y="597693"/>
            <a:ext cx="6120680" cy="6237312"/>
          </a:xfrm>
          <a:solidFill>
            <a:schemeClr val="tx1">
              <a:lumMod val="50000"/>
              <a:lumOff val="50000"/>
            </a:schemeClr>
          </a:solidFill>
          <a:ln>
            <a:solidFill>
              <a:srgbClr val="FFFF00"/>
            </a:solidFill>
          </a:ln>
        </p:spPr>
        <p:txBody>
          <a:bodyPr>
            <a:noAutofit/>
          </a:bodyPr>
          <a:lstStyle/>
          <a:p>
            <a:pPr marL="109728" indent="0">
              <a:buNone/>
            </a:pPr>
            <a:r>
              <a:rPr lang="fr-FR" sz="1800" b="1" dirty="0">
                <a:solidFill>
                  <a:schemeClr val="bg1"/>
                </a:solidFill>
                <a:latin typeface="Consolas" panose="020B0609020204030204" pitchFamily="49" charset="0"/>
                <a:cs typeface="Consolas" panose="020B0609020204030204" pitchFamily="49" charset="0"/>
              </a:rPr>
              <a:t>#</a:t>
            </a:r>
            <a:r>
              <a:rPr lang="fr-FR" sz="1800" b="1" dirty="0" err="1">
                <a:solidFill>
                  <a:schemeClr val="bg1"/>
                </a:solidFill>
                <a:latin typeface="Consolas" panose="020B0609020204030204" pitchFamily="49" charset="0"/>
                <a:cs typeface="Consolas" panose="020B0609020204030204" pitchFamily="49" charset="0"/>
              </a:rPr>
              <a:t>include</a:t>
            </a:r>
            <a:r>
              <a:rPr lang="fr-FR" sz="1800" b="1" dirty="0">
                <a:solidFill>
                  <a:schemeClr val="bg1"/>
                </a:solidFill>
                <a:latin typeface="Consolas" panose="020B0609020204030204" pitchFamily="49" charset="0"/>
                <a:cs typeface="Consolas" panose="020B0609020204030204" pitchFamily="49" charset="0"/>
              </a:rPr>
              <a:t>&lt;</a:t>
            </a:r>
            <a:r>
              <a:rPr lang="fr-FR" sz="1800" b="1" dirty="0" err="1">
                <a:solidFill>
                  <a:schemeClr val="bg1"/>
                </a:solidFill>
                <a:latin typeface="Consolas" panose="020B0609020204030204" pitchFamily="49" charset="0"/>
                <a:cs typeface="Consolas" panose="020B0609020204030204" pitchFamily="49" charset="0"/>
              </a:rPr>
              <a:t>stdio.h</a:t>
            </a:r>
            <a:r>
              <a:rPr lang="fr-FR" sz="1800" b="1" dirty="0">
                <a:solidFill>
                  <a:schemeClr val="bg1"/>
                </a:solidFill>
                <a:latin typeface="Consolas" panose="020B0609020204030204" pitchFamily="49" charset="0"/>
                <a:cs typeface="Consolas" panose="020B0609020204030204" pitchFamily="49" charset="0"/>
              </a:rPr>
              <a:t>&gt;</a:t>
            </a:r>
          </a:p>
          <a:p>
            <a:pPr marL="109728" indent="0">
              <a:buNone/>
            </a:pPr>
            <a:r>
              <a:rPr lang="fr-FR" sz="1800" b="1" dirty="0">
                <a:solidFill>
                  <a:schemeClr val="bg1"/>
                </a:solidFill>
                <a:latin typeface="Consolas" panose="020B0609020204030204" pitchFamily="49" charset="0"/>
                <a:cs typeface="Consolas" panose="020B0609020204030204" pitchFamily="49" charset="0"/>
              </a:rPr>
              <a:t>#</a:t>
            </a:r>
            <a:r>
              <a:rPr lang="fr-FR" sz="1800" b="1" dirty="0" err="1">
                <a:solidFill>
                  <a:schemeClr val="bg1"/>
                </a:solidFill>
                <a:latin typeface="Consolas" panose="020B0609020204030204" pitchFamily="49" charset="0"/>
                <a:cs typeface="Consolas" panose="020B0609020204030204" pitchFamily="49" charset="0"/>
              </a:rPr>
              <a:t>include</a:t>
            </a:r>
            <a:r>
              <a:rPr lang="fr-FR" sz="1800" b="1" dirty="0">
                <a:solidFill>
                  <a:schemeClr val="bg1"/>
                </a:solidFill>
                <a:latin typeface="Consolas" panose="020B0609020204030204" pitchFamily="49" charset="0"/>
                <a:cs typeface="Consolas" panose="020B0609020204030204" pitchFamily="49" charset="0"/>
              </a:rPr>
              <a:t>&lt;</a:t>
            </a:r>
            <a:r>
              <a:rPr lang="fr-FR" sz="1800" b="1" dirty="0" err="1">
                <a:solidFill>
                  <a:schemeClr val="bg1"/>
                </a:solidFill>
                <a:latin typeface="Consolas" panose="020B0609020204030204" pitchFamily="49" charset="0"/>
                <a:cs typeface="Consolas" panose="020B0609020204030204" pitchFamily="49" charset="0"/>
              </a:rPr>
              <a:t>string.h</a:t>
            </a:r>
            <a:r>
              <a:rPr lang="fr-FR" sz="1800" b="1" dirty="0">
                <a:solidFill>
                  <a:schemeClr val="bg1"/>
                </a:solidFill>
                <a:latin typeface="Consolas" panose="020B0609020204030204" pitchFamily="49" charset="0"/>
                <a:cs typeface="Consolas" panose="020B0609020204030204" pitchFamily="49" charset="0"/>
              </a:rPr>
              <a:t>&gt;</a:t>
            </a:r>
          </a:p>
          <a:p>
            <a:pPr marL="109728" indent="0">
              <a:buNone/>
            </a:pPr>
            <a:r>
              <a:rPr lang="fr-FR" sz="1800" b="1" dirty="0" err="1">
                <a:solidFill>
                  <a:schemeClr val="bg1"/>
                </a:solidFill>
                <a:latin typeface="Consolas" panose="020B0609020204030204" pitchFamily="49" charset="0"/>
                <a:cs typeface="Consolas" panose="020B0609020204030204" pitchFamily="49" charset="0"/>
              </a:rPr>
              <a:t>void</a:t>
            </a:r>
            <a:r>
              <a:rPr lang="fr-FR" sz="1800" b="1" dirty="0">
                <a:solidFill>
                  <a:schemeClr val="bg1"/>
                </a:solidFill>
                <a:latin typeface="Consolas" panose="020B0609020204030204" pitchFamily="49" charset="0"/>
                <a:cs typeface="Consolas" panose="020B0609020204030204" pitchFamily="49" charset="0"/>
              </a:rPr>
              <a:t> main()</a:t>
            </a:r>
          </a:p>
          <a:p>
            <a:pPr marL="109728" indent="0">
              <a:buNone/>
            </a:pPr>
            <a:r>
              <a:rPr lang="fr-FR" sz="1800" b="1" dirty="0">
                <a:solidFill>
                  <a:schemeClr val="bg1"/>
                </a:solidFill>
                <a:latin typeface="Consolas" panose="020B0609020204030204" pitchFamily="49" charset="0"/>
                <a:cs typeface="Consolas" panose="020B0609020204030204" pitchFamily="49" charset="0"/>
              </a:rPr>
              <a:t>{</a:t>
            </a:r>
          </a:p>
          <a:p>
            <a:pPr marL="411480" lvl="1" indent="0">
              <a:buNone/>
            </a:pPr>
            <a:r>
              <a:rPr lang="fr-FR" sz="1800" b="1" dirty="0">
                <a:solidFill>
                  <a:schemeClr val="bg1"/>
                </a:solidFill>
                <a:latin typeface="Consolas" panose="020B0609020204030204" pitchFamily="49" charset="0"/>
                <a:cs typeface="Consolas" panose="020B0609020204030204" pitchFamily="49" charset="0"/>
              </a:rPr>
              <a:t>char ch1[100],ch2[100];</a:t>
            </a:r>
          </a:p>
          <a:p>
            <a:pPr marL="411480" lvl="1" indent="0">
              <a:buNone/>
            </a:pPr>
            <a:r>
              <a:rPr lang="fr-FR" sz="1800" b="1" dirty="0" err="1">
                <a:solidFill>
                  <a:schemeClr val="bg1"/>
                </a:solidFill>
                <a:latin typeface="Consolas" panose="020B0609020204030204" pitchFamily="49" charset="0"/>
                <a:cs typeface="Consolas" panose="020B0609020204030204" pitchFamily="49" charset="0"/>
              </a:rPr>
              <a:t>puts</a:t>
            </a:r>
            <a:r>
              <a:rPr lang="fr-FR" sz="1800" b="1" dirty="0">
                <a:solidFill>
                  <a:schemeClr val="bg1"/>
                </a:solidFill>
                <a:latin typeface="Consolas" panose="020B0609020204030204" pitchFamily="49" charset="0"/>
                <a:cs typeface="Consolas" panose="020B0609020204030204" pitchFamily="49" charset="0"/>
              </a:rPr>
              <a:t>("donner une chaine");</a:t>
            </a:r>
          </a:p>
          <a:p>
            <a:pPr marL="411480" lvl="1" indent="0">
              <a:buNone/>
            </a:pPr>
            <a:r>
              <a:rPr lang="fr-FR" sz="1800" b="1" dirty="0" err="1">
                <a:solidFill>
                  <a:schemeClr val="bg1"/>
                </a:solidFill>
                <a:latin typeface="Consolas" panose="020B0609020204030204" pitchFamily="49" charset="0"/>
                <a:cs typeface="Consolas" panose="020B0609020204030204" pitchFamily="49" charset="0"/>
              </a:rPr>
              <a:t>gets</a:t>
            </a:r>
            <a:r>
              <a:rPr lang="fr-FR" sz="1800" b="1" dirty="0">
                <a:solidFill>
                  <a:schemeClr val="bg1"/>
                </a:solidFill>
                <a:latin typeface="Consolas" panose="020B0609020204030204" pitchFamily="49" charset="0"/>
                <a:cs typeface="Consolas" panose="020B0609020204030204" pitchFamily="49" charset="0"/>
              </a:rPr>
              <a:t>(ch1);</a:t>
            </a:r>
          </a:p>
          <a:p>
            <a:pPr marL="411480" lvl="1" indent="0">
              <a:buNone/>
            </a:pPr>
            <a:r>
              <a:rPr lang="fr-FR" sz="1800" b="1" dirty="0" err="1">
                <a:solidFill>
                  <a:schemeClr val="bg1"/>
                </a:solidFill>
                <a:latin typeface="Consolas" panose="020B0609020204030204" pitchFamily="49" charset="0"/>
                <a:cs typeface="Consolas" panose="020B0609020204030204" pitchFamily="49" charset="0"/>
              </a:rPr>
              <a:t>puts</a:t>
            </a:r>
            <a:r>
              <a:rPr lang="fr-FR" sz="1800" b="1" dirty="0">
                <a:solidFill>
                  <a:schemeClr val="bg1"/>
                </a:solidFill>
                <a:latin typeface="Consolas" panose="020B0609020204030204" pitchFamily="49" charset="0"/>
                <a:cs typeface="Consolas" panose="020B0609020204030204" pitchFamily="49" charset="0"/>
              </a:rPr>
              <a:t>("donner un autre chaine");</a:t>
            </a:r>
          </a:p>
          <a:p>
            <a:pPr marL="411480" lvl="1" indent="0">
              <a:buNone/>
            </a:pPr>
            <a:r>
              <a:rPr lang="fr-FR" sz="1800" b="1" dirty="0" err="1">
                <a:solidFill>
                  <a:schemeClr val="bg1"/>
                </a:solidFill>
                <a:latin typeface="Consolas" panose="020B0609020204030204" pitchFamily="49" charset="0"/>
                <a:cs typeface="Consolas" panose="020B0609020204030204" pitchFamily="49" charset="0"/>
              </a:rPr>
              <a:t>gets</a:t>
            </a:r>
            <a:r>
              <a:rPr lang="fr-FR" sz="1800" b="1" dirty="0">
                <a:solidFill>
                  <a:schemeClr val="bg1"/>
                </a:solidFill>
                <a:latin typeface="Consolas" panose="020B0609020204030204" pitchFamily="49" charset="0"/>
                <a:cs typeface="Consolas" panose="020B0609020204030204" pitchFamily="49" charset="0"/>
              </a:rPr>
              <a:t>(ch2);</a:t>
            </a:r>
          </a:p>
          <a:p>
            <a:pPr marL="411480" lvl="1" indent="0">
              <a:buNone/>
            </a:pPr>
            <a:r>
              <a:rPr lang="fr-FR" sz="1800" b="1" dirty="0">
                <a:solidFill>
                  <a:schemeClr val="bg1"/>
                </a:solidFill>
                <a:latin typeface="Consolas" panose="020B0609020204030204" pitchFamily="49" charset="0"/>
                <a:cs typeface="Consolas" panose="020B0609020204030204" pitchFamily="49" charset="0"/>
              </a:rPr>
              <a:t>if(!</a:t>
            </a:r>
            <a:r>
              <a:rPr lang="fr-FR" sz="1800" b="1" dirty="0" err="1">
                <a:solidFill>
                  <a:schemeClr val="bg1"/>
                </a:solidFill>
                <a:latin typeface="Consolas" panose="020B0609020204030204" pitchFamily="49" charset="0"/>
                <a:cs typeface="Consolas" panose="020B0609020204030204" pitchFamily="49" charset="0"/>
              </a:rPr>
              <a:t>strcmp</a:t>
            </a:r>
            <a:r>
              <a:rPr lang="fr-FR" sz="1800" b="1" dirty="0">
                <a:solidFill>
                  <a:schemeClr val="bg1"/>
                </a:solidFill>
                <a:latin typeface="Consolas" panose="020B0609020204030204" pitchFamily="49" charset="0"/>
                <a:cs typeface="Consolas" panose="020B0609020204030204" pitchFamily="49" charset="0"/>
              </a:rPr>
              <a:t>(ch1,ch2))</a:t>
            </a:r>
          </a:p>
          <a:p>
            <a:pPr marL="704088" lvl="2" indent="0">
              <a:buNone/>
            </a:pPr>
            <a:r>
              <a:rPr lang="fr-FR" sz="1800" b="1" dirty="0" err="1">
                <a:solidFill>
                  <a:schemeClr val="bg1"/>
                </a:solidFill>
                <a:latin typeface="Consolas" panose="020B0609020204030204" pitchFamily="49" charset="0"/>
                <a:cs typeface="Consolas" panose="020B0609020204030204" pitchFamily="49" charset="0"/>
              </a:rPr>
              <a:t>puts</a:t>
            </a:r>
            <a:r>
              <a:rPr lang="fr-FR" sz="1800" b="1" dirty="0">
                <a:solidFill>
                  <a:schemeClr val="bg1"/>
                </a:solidFill>
                <a:latin typeface="Consolas" panose="020B0609020204030204" pitchFamily="49" charset="0"/>
                <a:cs typeface="Consolas" panose="020B0609020204030204" pitchFamily="49" charset="0"/>
              </a:rPr>
              <a:t>("les deux  chaines sont  identiques");</a:t>
            </a:r>
          </a:p>
          <a:p>
            <a:pPr marL="429768" lvl="1" indent="0">
              <a:buNone/>
            </a:pPr>
            <a:r>
              <a:rPr lang="fr-FR" sz="1800" b="1" dirty="0" err="1">
                <a:solidFill>
                  <a:schemeClr val="bg1"/>
                </a:solidFill>
                <a:latin typeface="Consolas" panose="020B0609020204030204" pitchFamily="49" charset="0"/>
                <a:cs typeface="Consolas" panose="020B0609020204030204" pitchFamily="49" charset="0"/>
              </a:rPr>
              <a:t>Else</a:t>
            </a:r>
            <a:endParaRPr lang="fr-FR" sz="1800" b="1" dirty="0">
              <a:solidFill>
                <a:schemeClr val="bg1"/>
              </a:solidFill>
              <a:latin typeface="Consolas" panose="020B0609020204030204" pitchFamily="49" charset="0"/>
              <a:cs typeface="Consolas" panose="020B0609020204030204" pitchFamily="49" charset="0"/>
            </a:endParaRPr>
          </a:p>
          <a:p>
            <a:pPr marL="429768" lvl="1" indent="0">
              <a:buNone/>
            </a:pPr>
            <a:r>
              <a:rPr lang="fr-FR" sz="1800" b="1" dirty="0">
                <a:solidFill>
                  <a:schemeClr val="bg1"/>
                </a:solidFill>
                <a:latin typeface="Consolas" panose="020B0609020204030204" pitchFamily="49" charset="0"/>
                <a:cs typeface="Consolas" panose="020B0609020204030204" pitchFamily="49" charset="0"/>
              </a:rPr>
              <a:t>  if(</a:t>
            </a:r>
            <a:r>
              <a:rPr lang="fr-FR" sz="1800" b="1" dirty="0" err="1">
                <a:solidFill>
                  <a:schemeClr val="bg1"/>
                </a:solidFill>
                <a:latin typeface="Consolas" panose="020B0609020204030204" pitchFamily="49" charset="0"/>
                <a:cs typeface="Consolas" panose="020B0609020204030204" pitchFamily="49" charset="0"/>
              </a:rPr>
              <a:t>strcmp</a:t>
            </a:r>
            <a:r>
              <a:rPr lang="fr-FR" sz="1800" b="1" dirty="0">
                <a:solidFill>
                  <a:schemeClr val="bg1"/>
                </a:solidFill>
                <a:latin typeface="Consolas" panose="020B0609020204030204" pitchFamily="49" charset="0"/>
                <a:cs typeface="Consolas" panose="020B0609020204030204" pitchFamily="49" charset="0"/>
              </a:rPr>
              <a:t>(ch1,ch2)&lt;0)</a:t>
            </a:r>
          </a:p>
          <a:p>
            <a:pPr marL="429768" lvl="1" indent="0">
              <a:buNone/>
            </a:pPr>
            <a:r>
              <a:rPr lang="fr-FR" sz="1800" b="1" dirty="0">
                <a:solidFill>
                  <a:schemeClr val="bg1"/>
                </a:solidFill>
                <a:latin typeface="Consolas" panose="020B0609020204030204" pitchFamily="49" charset="0"/>
                <a:cs typeface="Consolas" panose="020B0609020204030204" pitchFamily="49" charset="0"/>
              </a:rPr>
              <a:t>    </a:t>
            </a:r>
            <a:r>
              <a:rPr lang="fr-FR" sz="1800" b="1" dirty="0" err="1">
                <a:solidFill>
                  <a:schemeClr val="bg1"/>
                </a:solidFill>
                <a:latin typeface="Consolas" panose="020B0609020204030204" pitchFamily="49" charset="0"/>
                <a:cs typeface="Consolas" panose="020B0609020204030204" pitchFamily="49" charset="0"/>
              </a:rPr>
              <a:t>printf</a:t>
            </a:r>
            <a:r>
              <a:rPr lang="fr-FR" sz="1800" b="1" dirty="0">
                <a:solidFill>
                  <a:schemeClr val="bg1"/>
                </a:solidFill>
                <a:latin typeface="Consolas" panose="020B0609020204030204" pitchFamily="49" charset="0"/>
                <a:cs typeface="Consolas" panose="020B0609020204030204" pitchFamily="49" charset="0"/>
              </a:rPr>
              <a:t>("%s est inférieur à %s", ch1,ch2);</a:t>
            </a:r>
          </a:p>
          <a:p>
            <a:pPr marL="429768" lvl="1" indent="0">
              <a:buNone/>
            </a:pPr>
            <a:r>
              <a:rPr lang="fr-FR" sz="1800" b="1" dirty="0">
                <a:solidFill>
                  <a:schemeClr val="bg1"/>
                </a:solidFill>
                <a:latin typeface="Consolas" panose="020B0609020204030204" pitchFamily="49" charset="0"/>
                <a:cs typeface="Consolas" panose="020B0609020204030204" pitchFamily="49" charset="0"/>
              </a:rPr>
              <a:t>  </a:t>
            </a:r>
            <a:r>
              <a:rPr lang="fr-FR" sz="1800" b="1" dirty="0" err="1">
                <a:solidFill>
                  <a:schemeClr val="bg1"/>
                </a:solidFill>
                <a:latin typeface="Consolas" panose="020B0609020204030204" pitchFamily="49" charset="0"/>
                <a:cs typeface="Consolas" panose="020B0609020204030204" pitchFamily="49" charset="0"/>
              </a:rPr>
              <a:t>else</a:t>
            </a:r>
            <a:r>
              <a:rPr lang="fr-FR" sz="1800" b="1" dirty="0">
                <a:solidFill>
                  <a:schemeClr val="bg1"/>
                </a:solidFill>
                <a:latin typeface="Consolas" panose="020B0609020204030204" pitchFamily="49" charset="0"/>
                <a:cs typeface="Consolas" panose="020B0609020204030204" pitchFamily="49" charset="0"/>
              </a:rPr>
              <a:t> //</a:t>
            </a:r>
            <a:r>
              <a:rPr lang="fr-FR" sz="1800" b="1" dirty="0" err="1">
                <a:solidFill>
                  <a:schemeClr val="bg1"/>
                </a:solidFill>
                <a:latin typeface="Consolas" panose="020B0609020204030204" pitchFamily="49" charset="0"/>
                <a:cs typeface="Consolas" panose="020B0609020204030204" pitchFamily="49" charset="0"/>
              </a:rPr>
              <a:t>strcmp</a:t>
            </a:r>
            <a:r>
              <a:rPr lang="fr-FR" sz="1800" b="1" dirty="0">
                <a:solidFill>
                  <a:schemeClr val="bg1"/>
                </a:solidFill>
                <a:latin typeface="Consolas" panose="020B0609020204030204" pitchFamily="49" charset="0"/>
                <a:cs typeface="Consolas" panose="020B0609020204030204" pitchFamily="49" charset="0"/>
              </a:rPr>
              <a:t>(ch1,ch2)&gt;0   </a:t>
            </a:r>
          </a:p>
          <a:p>
            <a:pPr marL="429768" lvl="1" indent="0">
              <a:buNone/>
            </a:pPr>
            <a:r>
              <a:rPr lang="fr-FR" sz="1800" b="1" dirty="0">
                <a:solidFill>
                  <a:schemeClr val="bg1"/>
                </a:solidFill>
                <a:latin typeface="Consolas" panose="020B0609020204030204" pitchFamily="49" charset="0"/>
                <a:cs typeface="Consolas" panose="020B0609020204030204" pitchFamily="49" charset="0"/>
              </a:rPr>
              <a:t>    </a:t>
            </a:r>
            <a:r>
              <a:rPr lang="fr-FR" sz="1800" b="1" dirty="0" err="1">
                <a:solidFill>
                  <a:schemeClr val="bg1"/>
                </a:solidFill>
                <a:latin typeface="Consolas" panose="020B0609020204030204" pitchFamily="49" charset="0"/>
                <a:cs typeface="Consolas" panose="020B0609020204030204" pitchFamily="49" charset="0"/>
              </a:rPr>
              <a:t>printf</a:t>
            </a:r>
            <a:r>
              <a:rPr lang="fr-FR" sz="1800" b="1" dirty="0">
                <a:solidFill>
                  <a:schemeClr val="bg1"/>
                </a:solidFill>
                <a:latin typeface="Consolas" panose="020B0609020204030204" pitchFamily="49" charset="0"/>
                <a:cs typeface="Consolas" panose="020B0609020204030204" pitchFamily="49" charset="0"/>
              </a:rPr>
              <a:t>(%s est </a:t>
            </a:r>
            <a:r>
              <a:rPr lang="fr-FR" sz="1800" b="1" dirty="0" err="1">
                <a:solidFill>
                  <a:schemeClr val="bg1"/>
                </a:solidFill>
                <a:latin typeface="Consolas" panose="020B0609020204030204" pitchFamily="49" charset="0"/>
                <a:cs typeface="Consolas" panose="020B0609020204030204" pitchFamily="49" charset="0"/>
              </a:rPr>
              <a:t>superieur</a:t>
            </a:r>
            <a:r>
              <a:rPr lang="fr-FR" sz="1800" b="1" dirty="0">
                <a:solidFill>
                  <a:schemeClr val="bg1"/>
                </a:solidFill>
                <a:latin typeface="Consolas" panose="020B0609020204030204" pitchFamily="49" charset="0"/>
                <a:cs typeface="Consolas" panose="020B0609020204030204" pitchFamily="49" charset="0"/>
              </a:rPr>
              <a:t> à %s",ch1,ch2);</a:t>
            </a:r>
          </a:p>
          <a:p>
            <a:pPr marL="109728" indent="0">
              <a:buNone/>
            </a:pPr>
            <a:r>
              <a:rPr lang="fr-FR" sz="1800" b="1" dirty="0">
                <a:solidFill>
                  <a:schemeClr val="bg1"/>
                </a:solidFill>
                <a:latin typeface="Consolas" panose="020B0609020204030204" pitchFamily="49" charset="0"/>
                <a:cs typeface="Consolas" panose="020B0609020204030204" pitchFamily="49" charset="0"/>
              </a:rPr>
              <a:t>}</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164</a:t>
            </a:fld>
            <a:endParaRPr lang="en-US"/>
          </a:p>
        </p:txBody>
      </p:sp>
      <p:sp>
        <p:nvSpPr>
          <p:cNvPr id="5" name="Espace réservé du contenu 2"/>
          <p:cNvSpPr txBox="1">
            <a:spLocks/>
          </p:cNvSpPr>
          <p:nvPr/>
        </p:nvSpPr>
        <p:spPr>
          <a:xfrm>
            <a:off x="4550476" y="651460"/>
            <a:ext cx="4536504" cy="4536504"/>
          </a:xfrm>
          <a:prstGeom prst="rect">
            <a:avLst/>
          </a:prstGeom>
          <a:solidFill>
            <a:schemeClr val="tx1">
              <a:lumMod val="50000"/>
              <a:lumOff val="50000"/>
            </a:schemeClr>
          </a:solidFill>
          <a:ln>
            <a:solidFill>
              <a:srgbClr val="FFFF00"/>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109728" indent="0">
              <a:buFont typeface="Wingdings 2"/>
              <a:buNone/>
            </a:pPr>
            <a:r>
              <a:rPr lang="fr-FR" sz="1600" b="1">
                <a:solidFill>
                  <a:schemeClr val="bg1"/>
                </a:solidFill>
                <a:latin typeface="Consolas" panose="020B0609020204030204" pitchFamily="49" charset="0"/>
                <a:cs typeface="Consolas" panose="020B0609020204030204" pitchFamily="49" charset="0"/>
              </a:rPr>
              <a:t>#include&lt;stdio.h&gt;</a:t>
            </a:r>
          </a:p>
          <a:p>
            <a:pPr marL="109728" indent="0">
              <a:buFont typeface="Wingdings 2"/>
              <a:buNone/>
            </a:pPr>
            <a:r>
              <a:rPr lang="fr-FR" sz="1600" b="1">
                <a:solidFill>
                  <a:schemeClr val="bg1"/>
                </a:solidFill>
                <a:latin typeface="Consolas" panose="020B0609020204030204" pitchFamily="49" charset="0"/>
                <a:cs typeface="Consolas" panose="020B0609020204030204" pitchFamily="49" charset="0"/>
              </a:rPr>
              <a:t>#include&lt;string.h&gt;</a:t>
            </a:r>
          </a:p>
          <a:p>
            <a:pPr marL="109728" indent="0">
              <a:buFont typeface="Wingdings 2"/>
              <a:buNone/>
            </a:pPr>
            <a:r>
              <a:rPr lang="fr-FR" sz="1600" b="1">
                <a:solidFill>
                  <a:schemeClr val="bg1"/>
                </a:solidFill>
                <a:latin typeface="Consolas" panose="020B0609020204030204" pitchFamily="49" charset="0"/>
                <a:cs typeface="Consolas" panose="020B0609020204030204" pitchFamily="49" charset="0"/>
              </a:rPr>
              <a:t>void main()</a:t>
            </a:r>
          </a:p>
          <a:p>
            <a:pPr marL="109728" indent="0">
              <a:buFont typeface="Wingdings 2"/>
              <a:buNone/>
            </a:pPr>
            <a:r>
              <a:rPr lang="fr-FR" sz="1600" b="1">
                <a:solidFill>
                  <a:schemeClr val="bg1"/>
                </a:solidFill>
                <a:latin typeface="Consolas" panose="020B0609020204030204" pitchFamily="49" charset="0"/>
                <a:cs typeface="Consolas" panose="020B0609020204030204" pitchFamily="49" charset="0"/>
              </a:rPr>
              <a:t>{</a:t>
            </a:r>
          </a:p>
          <a:p>
            <a:pPr marL="411480" lvl="1" indent="0">
              <a:buFont typeface="Wingdings 2"/>
              <a:buNone/>
            </a:pPr>
            <a:r>
              <a:rPr lang="fr-FR" sz="1600" b="1">
                <a:solidFill>
                  <a:schemeClr val="bg1"/>
                </a:solidFill>
                <a:latin typeface="Consolas" panose="020B0609020204030204" pitchFamily="49" charset="0"/>
                <a:cs typeface="Consolas" panose="020B0609020204030204" pitchFamily="49" charset="0"/>
              </a:rPr>
              <a:t>char ch1[100],ch2[100];</a:t>
            </a:r>
          </a:p>
          <a:p>
            <a:pPr marL="411480" lvl="1" indent="0">
              <a:buFont typeface="Wingdings 2"/>
              <a:buNone/>
            </a:pPr>
            <a:r>
              <a:rPr lang="fr-FR" sz="1600" b="1">
                <a:solidFill>
                  <a:schemeClr val="bg1"/>
                </a:solidFill>
                <a:latin typeface="Consolas" panose="020B0609020204030204" pitchFamily="49" charset="0"/>
                <a:cs typeface="Consolas" panose="020B0609020204030204" pitchFamily="49" charset="0"/>
              </a:rPr>
              <a:t>puts("donner une chaine");</a:t>
            </a:r>
          </a:p>
          <a:p>
            <a:pPr marL="411480" lvl="1" indent="0">
              <a:buFont typeface="Wingdings 2"/>
              <a:buNone/>
            </a:pPr>
            <a:r>
              <a:rPr lang="fr-FR" sz="1600" b="1">
                <a:solidFill>
                  <a:schemeClr val="bg1"/>
                </a:solidFill>
                <a:latin typeface="Consolas" panose="020B0609020204030204" pitchFamily="49" charset="0"/>
                <a:cs typeface="Consolas" panose="020B0609020204030204" pitchFamily="49" charset="0"/>
              </a:rPr>
              <a:t>gets(ch1);</a:t>
            </a:r>
          </a:p>
          <a:p>
            <a:pPr marL="411480" lvl="1" indent="0">
              <a:buFont typeface="Wingdings 2"/>
              <a:buNone/>
            </a:pPr>
            <a:r>
              <a:rPr lang="fr-FR" sz="1600" b="1">
                <a:solidFill>
                  <a:schemeClr val="bg1"/>
                </a:solidFill>
                <a:latin typeface="Consolas" panose="020B0609020204030204" pitchFamily="49" charset="0"/>
                <a:cs typeface="Consolas" panose="020B0609020204030204" pitchFamily="49" charset="0"/>
              </a:rPr>
              <a:t>do</a:t>
            </a:r>
          </a:p>
          <a:p>
            <a:pPr marL="411480" lvl="1" indent="0">
              <a:buFont typeface="Wingdings 2"/>
              <a:buNone/>
            </a:pPr>
            <a:r>
              <a:rPr lang="fr-FR" sz="1600" b="1">
                <a:solidFill>
                  <a:schemeClr val="bg1"/>
                </a:solidFill>
                <a:latin typeface="Consolas" panose="020B0609020204030204" pitchFamily="49" charset="0"/>
                <a:cs typeface="Consolas" panose="020B0609020204030204" pitchFamily="49" charset="0"/>
              </a:rPr>
              <a:t>{</a:t>
            </a:r>
          </a:p>
          <a:p>
            <a:pPr marL="411480" lvl="1" indent="0">
              <a:buFont typeface="Wingdings 2"/>
              <a:buNone/>
            </a:pPr>
            <a:r>
              <a:rPr lang="fr-FR" sz="1600" b="1">
                <a:solidFill>
                  <a:schemeClr val="bg1"/>
                </a:solidFill>
                <a:latin typeface="Consolas" panose="020B0609020204030204" pitchFamily="49" charset="0"/>
                <a:cs typeface="Consolas" panose="020B0609020204030204" pitchFamily="49" charset="0"/>
              </a:rPr>
              <a:t>	puts("donner un autre chaine");</a:t>
            </a:r>
          </a:p>
          <a:p>
            <a:pPr marL="411480" lvl="1" indent="0">
              <a:buFont typeface="Wingdings 2"/>
              <a:buNone/>
            </a:pPr>
            <a:r>
              <a:rPr lang="fr-FR" sz="1600" b="1">
                <a:solidFill>
                  <a:schemeClr val="bg1"/>
                </a:solidFill>
                <a:latin typeface="Consolas" panose="020B0609020204030204" pitchFamily="49" charset="0"/>
                <a:cs typeface="Consolas" panose="020B0609020204030204" pitchFamily="49" charset="0"/>
              </a:rPr>
              <a:t>	gets(ch2);</a:t>
            </a:r>
          </a:p>
          <a:p>
            <a:pPr marL="411480" lvl="1" indent="0">
              <a:buFont typeface="Wingdings 2"/>
              <a:buNone/>
            </a:pPr>
            <a:r>
              <a:rPr lang="fr-FR" sz="1600" b="1">
                <a:solidFill>
                  <a:schemeClr val="bg1"/>
                </a:solidFill>
                <a:latin typeface="Consolas" panose="020B0609020204030204" pitchFamily="49" charset="0"/>
                <a:cs typeface="Consolas" panose="020B0609020204030204" pitchFamily="49" charset="0"/>
              </a:rPr>
              <a:t>}while(strcmp(ch1,ch2));</a:t>
            </a:r>
          </a:p>
          <a:p>
            <a:pPr marL="1588" lvl="1" indent="0">
              <a:buFont typeface="Wingdings 2"/>
              <a:buNone/>
            </a:pPr>
            <a:r>
              <a:rPr lang="fr-FR" sz="1600" b="1">
                <a:solidFill>
                  <a:schemeClr val="bg1"/>
                </a:solidFill>
                <a:latin typeface="Consolas" panose="020B0609020204030204" pitchFamily="49" charset="0"/>
                <a:cs typeface="Consolas" panose="020B0609020204030204" pitchFamily="49" charset="0"/>
              </a:rPr>
              <a:t>}</a:t>
            </a:r>
            <a:endParaRPr lang="fr-FR" sz="1600" b="1"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48955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solidFill>
                  <a:srgbClr val="0070C0"/>
                </a:solidFill>
              </a:rPr>
              <a:t>Application</a:t>
            </a:r>
          </a:p>
        </p:txBody>
      </p:sp>
      <p:sp>
        <p:nvSpPr>
          <p:cNvPr id="3" name="Espace réservé du contenu 2"/>
          <p:cNvSpPr>
            <a:spLocks noGrp="1"/>
          </p:cNvSpPr>
          <p:nvPr>
            <p:ph type="body" idx="1"/>
          </p:nvPr>
        </p:nvSpPr>
        <p:spPr>
          <a:xfrm>
            <a:off x="457472" y="1860557"/>
            <a:ext cx="8540822" cy="2142125"/>
          </a:xfrm>
        </p:spPr>
        <p:txBody>
          <a:bodyPr/>
          <a:lstStyle/>
          <a:p>
            <a:pPr marL="109728" indent="0">
              <a:buNone/>
            </a:pPr>
            <a:r>
              <a:rPr lang="fr-FR" sz="2400" b="1" dirty="0"/>
              <a:t>Exercice. </a:t>
            </a:r>
          </a:p>
          <a:p>
            <a:pPr marL="109728" indent="0">
              <a:buNone/>
            </a:pPr>
            <a:r>
              <a:rPr lang="fr-FR" sz="2400" dirty="0"/>
              <a:t>Ecrire un programme en C qui permet de:</a:t>
            </a:r>
          </a:p>
          <a:p>
            <a:r>
              <a:rPr lang="fr-FR" sz="2400" dirty="0"/>
              <a:t>lire 5 chaînes de caractères et les stoker dans un tableau</a:t>
            </a:r>
          </a:p>
          <a:p>
            <a:r>
              <a:rPr lang="fr-FR" sz="2400" dirty="0"/>
              <a:t>de saisir une autre chaîne de caractères</a:t>
            </a:r>
          </a:p>
          <a:p>
            <a:r>
              <a:rPr lang="fr-FR" sz="2400" dirty="0"/>
              <a:t>de chercher si la chaîne saisie existe parmi les chaînes du tableau.</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165</a:t>
            </a:fld>
            <a:endParaRPr lang="en-US"/>
          </a:p>
        </p:txBody>
      </p:sp>
    </p:spTree>
    <p:extLst>
      <p:ext uri="{BB962C8B-B14F-4D97-AF65-F5344CB8AC3E}">
        <p14:creationId xmlns:p14="http://schemas.microsoft.com/office/powerpoint/2010/main" val="24690299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9144000" cy="1224136"/>
          </a:xfrm>
          <a:noFill/>
        </p:spPr>
        <p:txBody>
          <a:bodyPr>
            <a:noAutofit/>
          </a:bodyPr>
          <a:lstStyle/>
          <a:p>
            <a:r>
              <a:rPr lang="fr-FR" b="1" dirty="0">
                <a:latin typeface="Arial" pitchFamily="34" charset="0"/>
                <a:cs typeface="Arial" pitchFamily="34" charset="0"/>
              </a:rPr>
              <a:t>Autres fonctions sur les chaines et vous pouvez en </a:t>
            </a:r>
            <a:br>
              <a:rPr lang="fr-FR" b="1" dirty="0">
                <a:latin typeface="Arial" pitchFamily="34" charset="0"/>
                <a:cs typeface="Arial" pitchFamily="34" charset="0"/>
              </a:rPr>
            </a:br>
            <a:br>
              <a:rPr lang="fr-FR" b="1" dirty="0">
                <a:latin typeface="Arial" pitchFamily="34" charset="0"/>
                <a:cs typeface="Arial" pitchFamily="34" charset="0"/>
              </a:rPr>
            </a:br>
            <a:r>
              <a:rPr lang="fr-FR" b="1" dirty="0">
                <a:latin typeface="Arial" pitchFamily="34" charset="0"/>
                <a:cs typeface="Arial" pitchFamily="34" charset="0"/>
              </a:rPr>
              <a:t>créer d’autres</a:t>
            </a:r>
          </a:p>
        </p:txBody>
      </p:sp>
      <p:sp>
        <p:nvSpPr>
          <p:cNvPr id="3" name="Espace réservé du contenu 2"/>
          <p:cNvSpPr>
            <a:spLocks noGrp="1"/>
          </p:cNvSpPr>
          <p:nvPr>
            <p:ph type="body" idx="1"/>
          </p:nvPr>
        </p:nvSpPr>
        <p:spPr>
          <a:xfrm>
            <a:off x="457200" y="1268760"/>
            <a:ext cx="8229600" cy="1512168"/>
          </a:xfrm>
          <a:ln>
            <a:solidFill>
              <a:schemeClr val="accent1"/>
            </a:solidFill>
          </a:ln>
        </p:spPr>
        <p:txBody>
          <a:bodyPr/>
          <a:lstStyle/>
          <a:p>
            <a:pPr marL="109728" indent="0" algn="ctr">
              <a:buNone/>
            </a:pPr>
            <a:r>
              <a:rPr lang="fr-FR" b="1" dirty="0" err="1">
                <a:solidFill>
                  <a:srgbClr val="0033CC"/>
                </a:solidFill>
                <a:latin typeface="Consolas" panose="020B0609020204030204" pitchFamily="49" charset="0"/>
                <a:cs typeface="Consolas" panose="020B0609020204030204" pitchFamily="49" charset="0"/>
              </a:rPr>
              <a:t>strncmp</a:t>
            </a:r>
            <a:r>
              <a:rPr lang="fr-FR" b="1" dirty="0">
                <a:solidFill>
                  <a:srgbClr val="0033CC"/>
                </a:solidFill>
                <a:latin typeface="Consolas" panose="020B0609020204030204" pitchFamily="49" charset="0"/>
                <a:cs typeface="Consolas" panose="020B0609020204030204" pitchFamily="49" charset="0"/>
              </a:rPr>
              <a:t>(ch1, ch2, </a:t>
            </a:r>
            <a:r>
              <a:rPr lang="fr-FR" b="1" dirty="0" err="1">
                <a:solidFill>
                  <a:srgbClr val="0033CC"/>
                </a:solidFill>
                <a:latin typeface="Consolas" panose="020B0609020204030204" pitchFamily="49" charset="0"/>
                <a:cs typeface="Consolas" panose="020B0609020204030204" pitchFamily="49" charset="0"/>
              </a:rPr>
              <a:t>lmax</a:t>
            </a:r>
            <a:r>
              <a:rPr lang="fr-FR" b="1" dirty="0">
                <a:solidFill>
                  <a:srgbClr val="0033CC"/>
                </a:solidFill>
                <a:latin typeface="Consolas" panose="020B0609020204030204" pitchFamily="49" charset="0"/>
                <a:cs typeface="Consolas" panose="020B0609020204030204" pitchFamily="49" charset="0"/>
              </a:rPr>
              <a:t>);</a:t>
            </a:r>
          </a:p>
          <a:p>
            <a:pPr marL="109728" indent="0">
              <a:buNone/>
            </a:pPr>
            <a:r>
              <a:rPr lang="fr-FR" sz="2400" dirty="0"/>
              <a:t>compare </a:t>
            </a:r>
            <a:r>
              <a:rPr lang="fr-FR" sz="2400" i="1" dirty="0"/>
              <a:t>ch1 </a:t>
            </a:r>
            <a:r>
              <a:rPr lang="fr-FR" sz="2400" dirty="0"/>
              <a:t>et </a:t>
            </a:r>
            <a:r>
              <a:rPr lang="fr-FR" sz="2400" i="1" dirty="0"/>
              <a:t>ch2 </a:t>
            </a:r>
            <a:r>
              <a:rPr lang="fr-FR" sz="2400" dirty="0"/>
              <a:t>à la manière de </a:t>
            </a:r>
            <a:r>
              <a:rPr lang="fr-FR" sz="2400" i="1" dirty="0" err="1"/>
              <a:t>strcmp</a:t>
            </a:r>
            <a:r>
              <a:rPr lang="fr-FR" sz="2400" i="1" dirty="0"/>
              <a:t>() </a:t>
            </a:r>
            <a:r>
              <a:rPr lang="fr-FR" sz="2400" dirty="0"/>
              <a:t>mais jusqu’aux </a:t>
            </a:r>
            <a:r>
              <a:rPr lang="fr-FR" sz="2400" i="1" dirty="0" err="1"/>
              <a:t>lmax</a:t>
            </a:r>
            <a:r>
              <a:rPr lang="fr-FR" sz="2400" i="1" dirty="0"/>
              <a:t> </a:t>
            </a:r>
            <a:r>
              <a:rPr lang="fr-FR" sz="2400" dirty="0"/>
              <a:t>premiers caractères</a:t>
            </a:r>
          </a:p>
        </p:txBody>
      </p:sp>
      <p:sp>
        <p:nvSpPr>
          <p:cNvPr id="6" name="Espace réservé du numéro de diapositive 5"/>
          <p:cNvSpPr>
            <a:spLocks noGrp="1"/>
          </p:cNvSpPr>
          <p:nvPr>
            <p:ph type="sldNum" sz="quarter" idx="12"/>
          </p:nvPr>
        </p:nvSpPr>
        <p:spPr/>
        <p:txBody>
          <a:bodyPr/>
          <a:lstStyle/>
          <a:p>
            <a:fld id="{5744759D-0EFF-4FB2-9CCE-04E00944F0FE}" type="slidenum">
              <a:rPr lang="en-US" smtClean="0"/>
              <a:pPr/>
              <a:t>166</a:t>
            </a:fld>
            <a:endParaRPr lang="en-US"/>
          </a:p>
        </p:txBody>
      </p:sp>
      <p:sp>
        <p:nvSpPr>
          <p:cNvPr id="4" name="Espace réservé du contenu 2"/>
          <p:cNvSpPr txBox="1">
            <a:spLocks/>
          </p:cNvSpPr>
          <p:nvPr/>
        </p:nvSpPr>
        <p:spPr>
          <a:xfrm>
            <a:off x="467544" y="2780928"/>
            <a:ext cx="8229600" cy="1800200"/>
          </a:xfrm>
          <a:prstGeom prst="rect">
            <a:avLst/>
          </a:prstGeom>
          <a:ln>
            <a:solidFill>
              <a:schemeClr val="accent1"/>
            </a:solidFill>
          </a:ln>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lgn="ctr">
              <a:buNone/>
            </a:pPr>
            <a:r>
              <a:rPr lang="fr-FR" sz="3300" dirty="0" err="1">
                <a:solidFill>
                  <a:srgbClr val="C00000"/>
                </a:solidFill>
                <a:latin typeface="Consolas" panose="020B0609020204030204" pitchFamily="49" charset="0"/>
                <a:cs typeface="Consolas" panose="020B0609020204030204" pitchFamily="49" charset="0"/>
              </a:rPr>
              <a:t>stricmp</a:t>
            </a:r>
            <a:r>
              <a:rPr lang="fr-FR" sz="3300" dirty="0">
                <a:solidFill>
                  <a:srgbClr val="C00000"/>
                </a:solidFill>
                <a:latin typeface="Consolas" panose="020B0609020204030204" pitchFamily="49" charset="0"/>
                <a:cs typeface="Consolas" panose="020B0609020204030204" pitchFamily="49" charset="0"/>
              </a:rPr>
              <a:t>(ch1,ch2);</a:t>
            </a:r>
          </a:p>
          <a:p>
            <a:pPr marL="109728" indent="0">
              <a:buNone/>
            </a:pPr>
            <a:r>
              <a:rPr lang="fr-FR" sz="2400" dirty="0"/>
              <a:t>compare </a:t>
            </a:r>
            <a:r>
              <a:rPr lang="fr-FR" sz="2400" i="1" dirty="0"/>
              <a:t>ch1 </a:t>
            </a:r>
            <a:r>
              <a:rPr lang="fr-FR" sz="2400" dirty="0"/>
              <a:t>et </a:t>
            </a:r>
            <a:r>
              <a:rPr lang="fr-FR" sz="2400" i="1" dirty="0"/>
              <a:t>ch2 </a:t>
            </a:r>
            <a:r>
              <a:rPr lang="fr-FR" sz="2400" dirty="0"/>
              <a:t>à la manière de </a:t>
            </a:r>
            <a:r>
              <a:rPr lang="fr-FR" sz="2400" i="1" dirty="0" err="1"/>
              <a:t>strcmp</a:t>
            </a:r>
            <a:r>
              <a:rPr lang="fr-FR" sz="2400" i="1" dirty="0"/>
              <a:t>() </a:t>
            </a:r>
            <a:r>
              <a:rPr lang="fr-FR" sz="2400" dirty="0"/>
              <a:t>sans tenir compte, pour les lettres de l’alphabet, de la différence entre majuscule et minuscule.</a:t>
            </a:r>
          </a:p>
        </p:txBody>
      </p:sp>
      <p:sp>
        <p:nvSpPr>
          <p:cNvPr id="5" name="Espace réservé du contenu 2"/>
          <p:cNvSpPr txBox="1">
            <a:spLocks/>
          </p:cNvSpPr>
          <p:nvPr/>
        </p:nvSpPr>
        <p:spPr>
          <a:xfrm>
            <a:off x="467544" y="4581128"/>
            <a:ext cx="8229600" cy="1944216"/>
          </a:xfrm>
          <a:prstGeom prst="rect">
            <a:avLst/>
          </a:prstGeom>
          <a:ln>
            <a:solidFill>
              <a:schemeClr val="accent1"/>
            </a:solidFill>
          </a:ln>
        </p:spPr>
        <p:txBody>
          <a:bodyPr vert="horz">
            <a:normAutofit fontScale="92500"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lgn="ctr">
              <a:buNone/>
            </a:pPr>
            <a:r>
              <a:rPr lang="fr-FR" sz="3600" dirty="0" err="1">
                <a:solidFill>
                  <a:srgbClr val="0033CC"/>
                </a:solidFill>
                <a:latin typeface="Consolas" panose="020B0609020204030204" pitchFamily="49" charset="0"/>
                <a:cs typeface="Consolas" panose="020B0609020204030204" pitchFamily="49" charset="0"/>
              </a:rPr>
              <a:t>strnicmp</a:t>
            </a:r>
            <a:r>
              <a:rPr lang="fr-FR" sz="3600" dirty="0">
                <a:solidFill>
                  <a:srgbClr val="0033CC"/>
                </a:solidFill>
                <a:latin typeface="Consolas" panose="020B0609020204030204" pitchFamily="49" charset="0"/>
                <a:cs typeface="Consolas" panose="020B0609020204030204" pitchFamily="49" charset="0"/>
              </a:rPr>
              <a:t>(ch1, ch2, </a:t>
            </a:r>
            <a:r>
              <a:rPr lang="fr-FR" sz="3600" dirty="0" err="1">
                <a:solidFill>
                  <a:srgbClr val="0033CC"/>
                </a:solidFill>
                <a:latin typeface="Consolas" panose="020B0609020204030204" pitchFamily="49" charset="0"/>
                <a:cs typeface="Consolas" panose="020B0609020204030204" pitchFamily="49" charset="0"/>
              </a:rPr>
              <a:t>lmax</a:t>
            </a:r>
            <a:r>
              <a:rPr lang="fr-FR" sz="3600" dirty="0">
                <a:solidFill>
                  <a:srgbClr val="0033CC"/>
                </a:solidFill>
                <a:latin typeface="Consolas" panose="020B0609020204030204" pitchFamily="49" charset="0"/>
                <a:cs typeface="Consolas" panose="020B0609020204030204" pitchFamily="49" charset="0"/>
              </a:rPr>
              <a:t>);</a:t>
            </a:r>
          </a:p>
          <a:p>
            <a:pPr marL="109728" indent="0">
              <a:buNone/>
            </a:pPr>
            <a:r>
              <a:rPr lang="fr-FR" sz="2600" dirty="0"/>
              <a:t> compare les premiers </a:t>
            </a:r>
            <a:r>
              <a:rPr lang="fr-FR" sz="2600" i="1" dirty="0" err="1"/>
              <a:t>lmax</a:t>
            </a:r>
            <a:r>
              <a:rPr lang="fr-FR" sz="2600" i="1" dirty="0"/>
              <a:t> </a:t>
            </a:r>
            <a:r>
              <a:rPr lang="fr-FR" sz="2600" dirty="0"/>
              <a:t>caractères de </a:t>
            </a:r>
            <a:r>
              <a:rPr lang="fr-FR" sz="2600" i="1" dirty="0"/>
              <a:t>ch1 </a:t>
            </a:r>
            <a:r>
              <a:rPr lang="fr-FR" sz="2600" dirty="0"/>
              <a:t>et </a:t>
            </a:r>
            <a:r>
              <a:rPr lang="fr-FR" sz="2600" i="1" dirty="0"/>
              <a:t>ch2 </a:t>
            </a:r>
            <a:r>
              <a:rPr lang="fr-FR" sz="2600" dirty="0"/>
              <a:t>à la manière de </a:t>
            </a:r>
            <a:r>
              <a:rPr lang="fr-FR" sz="2600" i="1" dirty="0" err="1"/>
              <a:t>strncmp</a:t>
            </a:r>
            <a:r>
              <a:rPr lang="fr-FR" sz="2600" i="1" dirty="0"/>
              <a:t>() </a:t>
            </a:r>
            <a:r>
              <a:rPr lang="fr-FR" sz="2600" dirty="0"/>
              <a:t>sans tenir compte, pour les lettres de l’alphabet, de la différence entre majuscule et minuscule.</a:t>
            </a:r>
            <a:endParaRPr lang="fr-FR" sz="2200" dirty="0"/>
          </a:p>
        </p:txBody>
      </p:sp>
    </p:spTree>
    <p:extLst>
      <p:ext uri="{BB962C8B-B14F-4D97-AF65-F5344CB8AC3E}">
        <p14:creationId xmlns:p14="http://schemas.microsoft.com/office/powerpoint/2010/main" val="11220387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5"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892480" cy="1143000"/>
          </a:xfrm>
          <a:noFill/>
        </p:spPr>
        <p:txBody>
          <a:bodyPr>
            <a:normAutofit/>
          </a:bodyPr>
          <a:lstStyle/>
          <a:p>
            <a:r>
              <a:rPr lang="fr-FR" b="1" dirty="0">
                <a:solidFill>
                  <a:srgbClr val="0070C0"/>
                </a:solidFill>
                <a:latin typeface="Arial" pitchFamily="34" charset="0"/>
                <a:cs typeface="Arial" pitchFamily="34" charset="0"/>
              </a:rPr>
              <a:t>Concaténer deux chaînes: </a:t>
            </a:r>
            <a:r>
              <a:rPr lang="fr-FR" b="1" dirty="0" err="1">
                <a:solidFill>
                  <a:srgbClr val="FF0000"/>
                </a:solidFill>
                <a:latin typeface="Arial" pitchFamily="34" charset="0"/>
                <a:cs typeface="Arial" pitchFamily="34" charset="0"/>
              </a:rPr>
              <a:t>strcat</a:t>
            </a:r>
            <a:endParaRPr lang="fr-FR" b="1" dirty="0">
              <a:solidFill>
                <a:srgbClr val="FF0000"/>
              </a:solidFill>
              <a:latin typeface="Arial" pitchFamily="34" charset="0"/>
              <a:cs typeface="Arial" pitchFamily="34" charset="0"/>
            </a:endParaRPr>
          </a:p>
        </p:txBody>
      </p:sp>
      <p:sp>
        <p:nvSpPr>
          <p:cNvPr id="3" name="Espace réservé du contenu 2"/>
          <p:cNvSpPr>
            <a:spLocks noGrp="1"/>
          </p:cNvSpPr>
          <p:nvPr>
            <p:ph type="body" idx="1"/>
          </p:nvPr>
        </p:nvSpPr>
        <p:spPr>
          <a:xfrm>
            <a:off x="457200" y="1340768"/>
            <a:ext cx="8229600" cy="2142125"/>
          </a:xfrm>
        </p:spPr>
        <p:txBody>
          <a:bodyPr/>
          <a:lstStyle/>
          <a:p>
            <a:pPr marL="109728" indent="0" algn="ctr">
              <a:buNone/>
            </a:pPr>
            <a:r>
              <a:rPr lang="fr-FR" sz="2400" b="1" dirty="0" err="1">
                <a:solidFill>
                  <a:srgbClr val="0033CC"/>
                </a:solidFill>
                <a:latin typeface="Consolas" panose="020B0609020204030204" pitchFamily="49" charset="0"/>
                <a:cs typeface="Consolas" panose="020B0609020204030204" pitchFamily="49" charset="0"/>
              </a:rPr>
              <a:t>strcat</a:t>
            </a:r>
            <a:r>
              <a:rPr lang="fr-FR" sz="2400" b="1" dirty="0">
                <a:solidFill>
                  <a:srgbClr val="0033CC"/>
                </a:solidFill>
                <a:latin typeface="Consolas" panose="020B0609020204030204" pitchFamily="49" charset="0"/>
                <a:cs typeface="Consolas" panose="020B0609020204030204" pitchFamily="49" charset="0"/>
              </a:rPr>
              <a:t>(</a:t>
            </a:r>
            <a:r>
              <a:rPr lang="fr-FR" sz="2400" b="1" dirty="0" err="1">
                <a:solidFill>
                  <a:srgbClr val="0033CC"/>
                </a:solidFill>
                <a:latin typeface="Consolas" panose="020B0609020204030204" pitchFamily="49" charset="0"/>
                <a:cs typeface="Consolas" panose="020B0609020204030204" pitchFamily="49" charset="0"/>
              </a:rPr>
              <a:t>s,d</a:t>
            </a:r>
            <a:r>
              <a:rPr lang="fr-FR" sz="2400" dirty="0">
                <a:latin typeface="Consolas" panose="020B0609020204030204" pitchFamily="49" charset="0"/>
                <a:cs typeface="Consolas" panose="020B0609020204030204" pitchFamily="49" charset="0"/>
              </a:rPr>
              <a:t>)</a:t>
            </a:r>
          </a:p>
          <a:p>
            <a:r>
              <a:rPr lang="fr-FR" sz="2400" dirty="0"/>
              <a:t>recopie la chaîne </a:t>
            </a:r>
            <a:r>
              <a:rPr lang="fr-FR" sz="2400" b="1" dirty="0">
                <a:latin typeface="Consolas" panose="020B0609020204030204" pitchFamily="49" charset="0"/>
                <a:cs typeface="Consolas" panose="020B0609020204030204" pitchFamily="49" charset="0"/>
              </a:rPr>
              <a:t>s</a:t>
            </a:r>
            <a:r>
              <a:rPr lang="fr-FR" sz="2400" i="1" dirty="0"/>
              <a:t> </a:t>
            </a:r>
            <a:r>
              <a:rPr lang="fr-FR" sz="2400" dirty="0"/>
              <a:t>à la fin de la chaîne </a:t>
            </a:r>
            <a:r>
              <a:rPr lang="fr-FR" sz="2400" b="1" dirty="0">
                <a:latin typeface="Consolas" panose="020B0609020204030204" pitchFamily="49" charset="0"/>
                <a:cs typeface="Consolas" panose="020B0609020204030204" pitchFamily="49" charset="0"/>
              </a:rPr>
              <a:t>d</a:t>
            </a:r>
            <a:r>
              <a:rPr lang="fr-FR" sz="2400" i="1" dirty="0"/>
              <a:t>.</a:t>
            </a:r>
          </a:p>
          <a:p>
            <a:r>
              <a:rPr lang="fr-FR" sz="2400" dirty="0"/>
              <a:t>Le '</a:t>
            </a:r>
            <a:r>
              <a:rPr lang="fr-FR" sz="2400" i="1" dirty="0"/>
              <a:t>\0'  </a:t>
            </a:r>
            <a:r>
              <a:rPr lang="fr-FR" sz="2400" dirty="0"/>
              <a:t>initialement dans la chaîne </a:t>
            </a:r>
            <a:r>
              <a:rPr lang="fr-FR" sz="2400" b="1" dirty="0">
                <a:latin typeface="Consolas" panose="020B0609020204030204" pitchFamily="49" charset="0"/>
                <a:cs typeface="Consolas" panose="020B0609020204030204" pitchFamily="49" charset="0"/>
              </a:rPr>
              <a:t>d</a:t>
            </a:r>
            <a:r>
              <a:rPr lang="fr-FR" sz="2400" i="1" dirty="0"/>
              <a:t> </a:t>
            </a:r>
            <a:r>
              <a:rPr lang="fr-FR" sz="2400" dirty="0"/>
              <a:t>est écrasé</a:t>
            </a:r>
          </a:p>
          <a:p>
            <a:pPr algn="just"/>
            <a:r>
              <a:rPr lang="fr-FR" sz="2400" dirty="0"/>
              <a:t>Le '</a:t>
            </a:r>
            <a:r>
              <a:rPr lang="fr-FR" sz="2400" i="1" dirty="0"/>
              <a:t>\0'  </a:t>
            </a:r>
            <a:r>
              <a:rPr lang="fr-FR" sz="2400" dirty="0"/>
              <a:t>initialement dans la chaîne </a:t>
            </a:r>
            <a:r>
              <a:rPr lang="fr-FR" sz="2400" dirty="0">
                <a:latin typeface="Consolas" panose="020B0609020204030204" pitchFamily="49" charset="0"/>
                <a:cs typeface="Consolas" panose="020B0609020204030204" pitchFamily="49" charset="0"/>
              </a:rPr>
              <a:t>s</a:t>
            </a:r>
            <a:r>
              <a:rPr lang="fr-FR" sz="2400" i="1" dirty="0"/>
              <a:t> </a:t>
            </a:r>
            <a:r>
              <a:rPr lang="fr-FR" sz="2400" dirty="0"/>
              <a:t>est </a:t>
            </a:r>
            <a:r>
              <a:rPr lang="fr-FR" sz="2400" dirty="0">
                <a:solidFill>
                  <a:srgbClr val="FF0000"/>
                </a:solidFill>
              </a:rPr>
              <a:t>????</a:t>
            </a:r>
          </a:p>
          <a:p>
            <a:pPr algn="just"/>
            <a:endParaRPr lang="fr-FR" sz="2400" dirty="0"/>
          </a:p>
        </p:txBody>
      </p:sp>
      <p:sp>
        <p:nvSpPr>
          <p:cNvPr id="7" name="Espace réservé du numéro de diapositive 6"/>
          <p:cNvSpPr>
            <a:spLocks noGrp="1"/>
          </p:cNvSpPr>
          <p:nvPr>
            <p:ph type="sldNum" sz="quarter" idx="12"/>
          </p:nvPr>
        </p:nvSpPr>
        <p:spPr>
          <a:xfrm>
            <a:off x="8532440" y="6093296"/>
            <a:ext cx="457200" cy="457200"/>
          </a:xfrm>
        </p:spPr>
        <p:txBody>
          <a:bodyPr/>
          <a:lstStyle/>
          <a:p>
            <a:fld id="{5744759D-0EFF-4FB2-9CCE-04E00944F0FE}" type="slidenum">
              <a:rPr lang="en-US" smtClean="0"/>
              <a:pPr/>
              <a:t>167</a:t>
            </a:fld>
            <a:endParaRPr lang="en-US" dirty="0"/>
          </a:p>
        </p:txBody>
      </p:sp>
      <p:graphicFrame>
        <p:nvGraphicFramePr>
          <p:cNvPr id="4" name="Tableau 3"/>
          <p:cNvGraphicFramePr>
            <a:graphicFrameLocks noGrp="1"/>
          </p:cNvGraphicFramePr>
          <p:nvPr/>
        </p:nvGraphicFramePr>
        <p:xfrm>
          <a:off x="395536" y="3900656"/>
          <a:ext cx="7920864" cy="11125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376040">
                  <a:extLst>
                    <a:ext uri="{9D8B030D-6E8A-4147-A177-3AD203B41FA5}">
                      <a16:colId xmlns:a16="http://schemas.microsoft.com/office/drawing/2014/main" val="20001"/>
                    </a:ext>
                  </a:extLst>
                </a:gridCol>
                <a:gridCol w="440048">
                  <a:extLst>
                    <a:ext uri="{9D8B030D-6E8A-4147-A177-3AD203B41FA5}">
                      <a16:colId xmlns:a16="http://schemas.microsoft.com/office/drawing/2014/main" val="20002"/>
                    </a:ext>
                  </a:extLst>
                </a:gridCol>
                <a:gridCol w="440048">
                  <a:extLst>
                    <a:ext uri="{9D8B030D-6E8A-4147-A177-3AD203B41FA5}">
                      <a16:colId xmlns:a16="http://schemas.microsoft.com/office/drawing/2014/main" val="20003"/>
                    </a:ext>
                  </a:extLst>
                </a:gridCol>
                <a:gridCol w="440048">
                  <a:extLst>
                    <a:ext uri="{9D8B030D-6E8A-4147-A177-3AD203B41FA5}">
                      <a16:colId xmlns:a16="http://schemas.microsoft.com/office/drawing/2014/main" val="20004"/>
                    </a:ext>
                  </a:extLst>
                </a:gridCol>
                <a:gridCol w="440048">
                  <a:extLst>
                    <a:ext uri="{9D8B030D-6E8A-4147-A177-3AD203B41FA5}">
                      <a16:colId xmlns:a16="http://schemas.microsoft.com/office/drawing/2014/main" val="20005"/>
                    </a:ext>
                  </a:extLst>
                </a:gridCol>
                <a:gridCol w="440048">
                  <a:extLst>
                    <a:ext uri="{9D8B030D-6E8A-4147-A177-3AD203B41FA5}">
                      <a16:colId xmlns:a16="http://schemas.microsoft.com/office/drawing/2014/main" val="20006"/>
                    </a:ext>
                  </a:extLst>
                </a:gridCol>
                <a:gridCol w="440048">
                  <a:extLst>
                    <a:ext uri="{9D8B030D-6E8A-4147-A177-3AD203B41FA5}">
                      <a16:colId xmlns:a16="http://schemas.microsoft.com/office/drawing/2014/main" val="20007"/>
                    </a:ext>
                  </a:extLst>
                </a:gridCol>
                <a:gridCol w="440048">
                  <a:extLst>
                    <a:ext uri="{9D8B030D-6E8A-4147-A177-3AD203B41FA5}">
                      <a16:colId xmlns:a16="http://schemas.microsoft.com/office/drawing/2014/main" val="20008"/>
                    </a:ext>
                  </a:extLst>
                </a:gridCol>
                <a:gridCol w="440048">
                  <a:extLst>
                    <a:ext uri="{9D8B030D-6E8A-4147-A177-3AD203B41FA5}">
                      <a16:colId xmlns:a16="http://schemas.microsoft.com/office/drawing/2014/main" val="20009"/>
                    </a:ext>
                  </a:extLst>
                </a:gridCol>
                <a:gridCol w="440048">
                  <a:extLst>
                    <a:ext uri="{9D8B030D-6E8A-4147-A177-3AD203B41FA5}">
                      <a16:colId xmlns:a16="http://schemas.microsoft.com/office/drawing/2014/main" val="20010"/>
                    </a:ext>
                  </a:extLst>
                </a:gridCol>
                <a:gridCol w="440048">
                  <a:extLst>
                    <a:ext uri="{9D8B030D-6E8A-4147-A177-3AD203B41FA5}">
                      <a16:colId xmlns:a16="http://schemas.microsoft.com/office/drawing/2014/main" val="20011"/>
                    </a:ext>
                  </a:extLst>
                </a:gridCol>
                <a:gridCol w="440048">
                  <a:extLst>
                    <a:ext uri="{9D8B030D-6E8A-4147-A177-3AD203B41FA5}">
                      <a16:colId xmlns:a16="http://schemas.microsoft.com/office/drawing/2014/main" val="20012"/>
                    </a:ext>
                  </a:extLst>
                </a:gridCol>
                <a:gridCol w="440048">
                  <a:extLst>
                    <a:ext uri="{9D8B030D-6E8A-4147-A177-3AD203B41FA5}">
                      <a16:colId xmlns:a16="http://schemas.microsoft.com/office/drawing/2014/main" val="20013"/>
                    </a:ext>
                  </a:extLst>
                </a:gridCol>
                <a:gridCol w="440048">
                  <a:extLst>
                    <a:ext uri="{9D8B030D-6E8A-4147-A177-3AD203B41FA5}">
                      <a16:colId xmlns:a16="http://schemas.microsoft.com/office/drawing/2014/main" val="20014"/>
                    </a:ext>
                  </a:extLst>
                </a:gridCol>
                <a:gridCol w="440048">
                  <a:extLst>
                    <a:ext uri="{9D8B030D-6E8A-4147-A177-3AD203B41FA5}">
                      <a16:colId xmlns:a16="http://schemas.microsoft.com/office/drawing/2014/main" val="20015"/>
                    </a:ext>
                  </a:extLst>
                </a:gridCol>
                <a:gridCol w="440048">
                  <a:extLst>
                    <a:ext uri="{9D8B030D-6E8A-4147-A177-3AD203B41FA5}">
                      <a16:colId xmlns:a16="http://schemas.microsoft.com/office/drawing/2014/main" val="20016"/>
                    </a:ext>
                  </a:extLst>
                </a:gridCol>
                <a:gridCol w="440048">
                  <a:extLst>
                    <a:ext uri="{9D8B030D-6E8A-4147-A177-3AD203B41FA5}">
                      <a16:colId xmlns:a16="http://schemas.microsoft.com/office/drawing/2014/main" val="20017"/>
                    </a:ext>
                  </a:extLst>
                </a:gridCol>
              </a:tblGrid>
              <a:tr h="370840">
                <a:tc rowSpan="3">
                  <a:txBody>
                    <a:bodyPr/>
                    <a:lstStyle/>
                    <a:p>
                      <a:pPr algn="ctr"/>
                      <a:r>
                        <a:rPr lang="fr-FR" sz="1100" dirty="0">
                          <a:solidFill>
                            <a:schemeClr val="tx1"/>
                          </a:solidFill>
                        </a:rPr>
                        <a:t>ch1</a:t>
                      </a: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r>
                        <a:rPr lang="fr-FR" sz="1100" dirty="0">
                          <a:solidFill>
                            <a:schemeClr val="tx1"/>
                          </a:solidFill>
                        </a:rPr>
                        <a:t>ch2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r-FR" sz="16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endParaRPr lang="fr-FR"/>
                    </a:p>
                  </a:txBody>
                  <a:tcPr/>
                </a:tc>
                <a:tc gridSpan="17">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5" name="Tableau 4"/>
          <p:cNvGraphicFramePr>
            <a:graphicFrameLocks noGrp="1"/>
          </p:cNvGraphicFramePr>
          <p:nvPr/>
        </p:nvGraphicFramePr>
        <p:xfrm>
          <a:off x="547936" y="5196800"/>
          <a:ext cx="7920864" cy="11125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376040">
                  <a:extLst>
                    <a:ext uri="{9D8B030D-6E8A-4147-A177-3AD203B41FA5}">
                      <a16:colId xmlns:a16="http://schemas.microsoft.com/office/drawing/2014/main" val="20001"/>
                    </a:ext>
                  </a:extLst>
                </a:gridCol>
                <a:gridCol w="440048">
                  <a:extLst>
                    <a:ext uri="{9D8B030D-6E8A-4147-A177-3AD203B41FA5}">
                      <a16:colId xmlns:a16="http://schemas.microsoft.com/office/drawing/2014/main" val="20002"/>
                    </a:ext>
                  </a:extLst>
                </a:gridCol>
                <a:gridCol w="440048">
                  <a:extLst>
                    <a:ext uri="{9D8B030D-6E8A-4147-A177-3AD203B41FA5}">
                      <a16:colId xmlns:a16="http://schemas.microsoft.com/office/drawing/2014/main" val="20003"/>
                    </a:ext>
                  </a:extLst>
                </a:gridCol>
                <a:gridCol w="440048">
                  <a:extLst>
                    <a:ext uri="{9D8B030D-6E8A-4147-A177-3AD203B41FA5}">
                      <a16:colId xmlns:a16="http://schemas.microsoft.com/office/drawing/2014/main" val="20004"/>
                    </a:ext>
                  </a:extLst>
                </a:gridCol>
                <a:gridCol w="440048">
                  <a:extLst>
                    <a:ext uri="{9D8B030D-6E8A-4147-A177-3AD203B41FA5}">
                      <a16:colId xmlns:a16="http://schemas.microsoft.com/office/drawing/2014/main" val="20005"/>
                    </a:ext>
                  </a:extLst>
                </a:gridCol>
                <a:gridCol w="440048">
                  <a:extLst>
                    <a:ext uri="{9D8B030D-6E8A-4147-A177-3AD203B41FA5}">
                      <a16:colId xmlns:a16="http://schemas.microsoft.com/office/drawing/2014/main" val="20006"/>
                    </a:ext>
                  </a:extLst>
                </a:gridCol>
                <a:gridCol w="440048">
                  <a:extLst>
                    <a:ext uri="{9D8B030D-6E8A-4147-A177-3AD203B41FA5}">
                      <a16:colId xmlns:a16="http://schemas.microsoft.com/office/drawing/2014/main" val="20007"/>
                    </a:ext>
                  </a:extLst>
                </a:gridCol>
                <a:gridCol w="440048">
                  <a:extLst>
                    <a:ext uri="{9D8B030D-6E8A-4147-A177-3AD203B41FA5}">
                      <a16:colId xmlns:a16="http://schemas.microsoft.com/office/drawing/2014/main" val="20008"/>
                    </a:ext>
                  </a:extLst>
                </a:gridCol>
                <a:gridCol w="440048">
                  <a:extLst>
                    <a:ext uri="{9D8B030D-6E8A-4147-A177-3AD203B41FA5}">
                      <a16:colId xmlns:a16="http://schemas.microsoft.com/office/drawing/2014/main" val="20009"/>
                    </a:ext>
                  </a:extLst>
                </a:gridCol>
                <a:gridCol w="440048">
                  <a:extLst>
                    <a:ext uri="{9D8B030D-6E8A-4147-A177-3AD203B41FA5}">
                      <a16:colId xmlns:a16="http://schemas.microsoft.com/office/drawing/2014/main" val="20010"/>
                    </a:ext>
                  </a:extLst>
                </a:gridCol>
                <a:gridCol w="440048">
                  <a:extLst>
                    <a:ext uri="{9D8B030D-6E8A-4147-A177-3AD203B41FA5}">
                      <a16:colId xmlns:a16="http://schemas.microsoft.com/office/drawing/2014/main" val="20011"/>
                    </a:ext>
                  </a:extLst>
                </a:gridCol>
                <a:gridCol w="440048">
                  <a:extLst>
                    <a:ext uri="{9D8B030D-6E8A-4147-A177-3AD203B41FA5}">
                      <a16:colId xmlns:a16="http://schemas.microsoft.com/office/drawing/2014/main" val="20012"/>
                    </a:ext>
                  </a:extLst>
                </a:gridCol>
                <a:gridCol w="440048">
                  <a:extLst>
                    <a:ext uri="{9D8B030D-6E8A-4147-A177-3AD203B41FA5}">
                      <a16:colId xmlns:a16="http://schemas.microsoft.com/office/drawing/2014/main" val="20013"/>
                    </a:ext>
                  </a:extLst>
                </a:gridCol>
                <a:gridCol w="440048">
                  <a:extLst>
                    <a:ext uri="{9D8B030D-6E8A-4147-A177-3AD203B41FA5}">
                      <a16:colId xmlns:a16="http://schemas.microsoft.com/office/drawing/2014/main" val="20014"/>
                    </a:ext>
                  </a:extLst>
                </a:gridCol>
                <a:gridCol w="440048">
                  <a:extLst>
                    <a:ext uri="{9D8B030D-6E8A-4147-A177-3AD203B41FA5}">
                      <a16:colId xmlns:a16="http://schemas.microsoft.com/office/drawing/2014/main" val="20015"/>
                    </a:ext>
                  </a:extLst>
                </a:gridCol>
                <a:gridCol w="440048">
                  <a:extLst>
                    <a:ext uri="{9D8B030D-6E8A-4147-A177-3AD203B41FA5}">
                      <a16:colId xmlns:a16="http://schemas.microsoft.com/office/drawing/2014/main" val="20016"/>
                    </a:ext>
                  </a:extLst>
                </a:gridCol>
                <a:gridCol w="440048">
                  <a:extLst>
                    <a:ext uri="{9D8B030D-6E8A-4147-A177-3AD203B41FA5}">
                      <a16:colId xmlns:a16="http://schemas.microsoft.com/office/drawing/2014/main" val="20017"/>
                    </a:ext>
                  </a:extLst>
                </a:gridCol>
              </a:tblGrid>
              <a:tr h="370840">
                <a:tc rowSpan="3">
                  <a:txBody>
                    <a:bodyPr/>
                    <a:lstStyle/>
                    <a:p>
                      <a:pPr algn="ctr"/>
                      <a:r>
                        <a:rPr lang="fr-FR" sz="1100" dirty="0">
                          <a:solidFill>
                            <a:schemeClr val="tx1"/>
                          </a:solidFill>
                        </a:rPr>
                        <a:t>ch1</a:t>
                      </a: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endParaRPr lang="fr-FR" sz="1100" dirty="0">
                        <a:solidFill>
                          <a:schemeClr val="tx1"/>
                        </a:solidFill>
                      </a:endParaRPr>
                    </a:p>
                    <a:p>
                      <a:pPr algn="ctr"/>
                      <a:r>
                        <a:rPr lang="fr-FR" sz="1100" dirty="0">
                          <a:solidFill>
                            <a:schemeClr val="tx1"/>
                          </a:solidFill>
                        </a:rPr>
                        <a:t>ch2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fr-FR" sz="16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endParaRPr lang="fr-FR"/>
                    </a:p>
                  </a:txBody>
                  <a:tcPr/>
                </a:tc>
                <a:tc gridSpan="17">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pPr algn="ct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ZoneTexte 5"/>
          <p:cNvSpPr txBox="1"/>
          <p:nvPr/>
        </p:nvSpPr>
        <p:spPr>
          <a:xfrm>
            <a:off x="827584" y="3284984"/>
            <a:ext cx="3672408" cy="461665"/>
          </a:xfrm>
          <a:prstGeom prst="rect">
            <a:avLst/>
          </a:prstGeom>
          <a:noFill/>
        </p:spPr>
        <p:txBody>
          <a:bodyPr wrap="square" rtlCol="0">
            <a:spAutoFit/>
          </a:bodyPr>
          <a:lstStyle/>
          <a:p>
            <a:r>
              <a:rPr lang="fr-FR" sz="2400" dirty="0" err="1">
                <a:latin typeface="Consolas" panose="020B0609020204030204" pitchFamily="49" charset="0"/>
                <a:cs typeface="Consolas" panose="020B0609020204030204" pitchFamily="49" charset="0"/>
              </a:rPr>
              <a:t>strcat</a:t>
            </a:r>
            <a:r>
              <a:rPr lang="fr-FR" sz="2400" dirty="0">
                <a:latin typeface="Consolas" panose="020B0609020204030204" pitchFamily="49" charset="0"/>
                <a:cs typeface="Consolas" panose="020B0609020204030204" pitchFamily="49" charset="0"/>
              </a:rPr>
              <a:t>(ch1,ch2);</a:t>
            </a:r>
          </a:p>
        </p:txBody>
      </p:sp>
    </p:spTree>
    <p:extLst>
      <p:ext uri="{BB962C8B-B14F-4D97-AF65-F5344CB8AC3E}">
        <p14:creationId xmlns:p14="http://schemas.microsoft.com/office/powerpoint/2010/main" val="32683831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892480" cy="1143000"/>
          </a:xfrm>
          <a:noFill/>
        </p:spPr>
        <p:txBody>
          <a:bodyPr>
            <a:normAutofit/>
          </a:bodyPr>
          <a:lstStyle/>
          <a:p>
            <a:r>
              <a:rPr lang="fr-FR" b="1" dirty="0">
                <a:solidFill>
                  <a:srgbClr val="0070C0"/>
                </a:solidFill>
                <a:latin typeface="Arial" pitchFamily="34" charset="0"/>
                <a:cs typeface="Arial" pitchFamily="34" charset="0"/>
              </a:rPr>
              <a:t>Concaténer deux chaînes: </a:t>
            </a:r>
            <a:r>
              <a:rPr lang="fr-FR" b="1" dirty="0" err="1">
                <a:solidFill>
                  <a:srgbClr val="FF0000"/>
                </a:solidFill>
                <a:latin typeface="Arial" pitchFamily="34" charset="0"/>
                <a:cs typeface="Arial" pitchFamily="34" charset="0"/>
              </a:rPr>
              <a:t>strncat</a:t>
            </a:r>
            <a:endParaRPr lang="fr-FR" b="1" dirty="0">
              <a:solidFill>
                <a:srgbClr val="FF0000"/>
              </a:solidFill>
              <a:latin typeface="Arial" pitchFamily="34" charset="0"/>
              <a:cs typeface="Arial" pitchFamily="34" charset="0"/>
            </a:endParaRPr>
          </a:p>
        </p:txBody>
      </p:sp>
      <p:sp>
        <p:nvSpPr>
          <p:cNvPr id="3" name="Espace réservé du contenu 2"/>
          <p:cNvSpPr>
            <a:spLocks noGrp="1"/>
          </p:cNvSpPr>
          <p:nvPr>
            <p:ph type="body" idx="1"/>
          </p:nvPr>
        </p:nvSpPr>
        <p:spPr>
          <a:xfrm>
            <a:off x="457200" y="1639630"/>
            <a:ext cx="8229600" cy="2005394"/>
          </a:xfrm>
        </p:spPr>
        <p:txBody>
          <a:bodyPr>
            <a:normAutofit/>
          </a:bodyPr>
          <a:lstStyle/>
          <a:p>
            <a:pPr marL="109728" indent="0" algn="ctr">
              <a:buNone/>
            </a:pPr>
            <a:r>
              <a:rPr lang="fr-FR" sz="2400" b="1" dirty="0" err="1">
                <a:solidFill>
                  <a:srgbClr val="0033CC"/>
                </a:solidFill>
                <a:latin typeface="Consolas" panose="020B0609020204030204" pitchFamily="49" charset="0"/>
                <a:cs typeface="Consolas" panose="020B0609020204030204" pitchFamily="49" charset="0"/>
              </a:rPr>
              <a:t>strncat</a:t>
            </a:r>
            <a:r>
              <a:rPr lang="fr-FR" sz="2400" b="1" dirty="0">
                <a:solidFill>
                  <a:srgbClr val="0033CC"/>
                </a:solidFill>
                <a:latin typeface="Consolas" panose="020B0609020204030204" pitchFamily="49" charset="0"/>
                <a:cs typeface="Consolas" panose="020B0609020204030204" pitchFamily="49" charset="0"/>
              </a:rPr>
              <a:t>(</a:t>
            </a:r>
            <a:r>
              <a:rPr lang="fr-FR" sz="2400" b="1" dirty="0" err="1">
                <a:solidFill>
                  <a:srgbClr val="0033CC"/>
                </a:solidFill>
                <a:latin typeface="Consolas" panose="020B0609020204030204" pitchFamily="49" charset="0"/>
                <a:cs typeface="Consolas" panose="020B0609020204030204" pitchFamily="49" charset="0"/>
              </a:rPr>
              <a:t>s,d,lmax</a:t>
            </a:r>
            <a:r>
              <a:rPr lang="fr-FR" sz="2400" b="1" dirty="0">
                <a:solidFill>
                  <a:srgbClr val="0033CC"/>
                </a:solidFill>
                <a:latin typeface="Consolas" panose="020B0609020204030204" pitchFamily="49" charset="0"/>
                <a:cs typeface="Consolas" panose="020B0609020204030204" pitchFamily="49" charset="0"/>
              </a:rPr>
              <a:t>)</a:t>
            </a:r>
          </a:p>
          <a:p>
            <a:pPr marL="109728" indent="0" algn="ctr">
              <a:buNone/>
            </a:pPr>
            <a:endParaRPr lang="fr-FR" sz="2400" dirty="0">
              <a:latin typeface="Consolas" panose="020B0609020204030204" pitchFamily="49" charset="0"/>
              <a:cs typeface="Consolas" panose="020B0609020204030204" pitchFamily="49" charset="0"/>
            </a:endParaRPr>
          </a:p>
          <a:p>
            <a:pPr marL="0" indent="0">
              <a:buNone/>
            </a:pPr>
            <a:r>
              <a:rPr lang="fr-FR" sz="2400" dirty="0"/>
              <a:t>recopie les </a:t>
            </a:r>
            <a:r>
              <a:rPr lang="fr-FR" sz="2400" dirty="0" err="1">
                <a:solidFill>
                  <a:srgbClr val="0070C0"/>
                </a:solidFill>
                <a:latin typeface="Consolas" panose="020B0609020204030204" pitchFamily="49" charset="0"/>
                <a:cs typeface="Consolas" panose="020B0609020204030204" pitchFamily="49" charset="0"/>
              </a:rPr>
              <a:t>lmax</a:t>
            </a:r>
            <a:r>
              <a:rPr lang="fr-FR" sz="2400" dirty="0">
                <a:latin typeface="Consolas" panose="020B0609020204030204" pitchFamily="49" charset="0"/>
                <a:cs typeface="Consolas" panose="020B0609020204030204" pitchFamily="49" charset="0"/>
              </a:rPr>
              <a:t> </a:t>
            </a:r>
            <a:r>
              <a:rPr lang="fr-FR" sz="2400" dirty="0"/>
              <a:t>caractères de la chaîne </a:t>
            </a:r>
            <a:r>
              <a:rPr lang="fr-FR" sz="2400" b="1" dirty="0">
                <a:solidFill>
                  <a:srgbClr val="FF0000"/>
                </a:solidFill>
                <a:latin typeface="Consolas" panose="020B0609020204030204" pitchFamily="49" charset="0"/>
                <a:cs typeface="Consolas" panose="020B0609020204030204" pitchFamily="49" charset="0"/>
              </a:rPr>
              <a:t>s</a:t>
            </a:r>
            <a:r>
              <a:rPr lang="fr-FR" sz="2400" i="1" dirty="0"/>
              <a:t> </a:t>
            </a:r>
            <a:r>
              <a:rPr lang="fr-FR" sz="2400" dirty="0"/>
              <a:t>à la fin de la chaîne </a:t>
            </a:r>
            <a:r>
              <a:rPr lang="fr-FR" sz="2400" b="1" dirty="0">
                <a:solidFill>
                  <a:srgbClr val="FF0000"/>
                </a:solidFill>
                <a:latin typeface="Consolas" panose="020B0609020204030204" pitchFamily="49" charset="0"/>
                <a:cs typeface="Consolas" panose="020B0609020204030204" pitchFamily="49" charset="0"/>
              </a:rPr>
              <a:t>d</a:t>
            </a:r>
            <a:r>
              <a:rPr lang="fr-FR" sz="2400" i="1" dirty="0"/>
              <a:t>.</a:t>
            </a:r>
            <a:endParaRPr lang="fr-FR" sz="24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168</a:t>
            </a:fld>
            <a:endParaRPr lang="en-US"/>
          </a:p>
        </p:txBody>
      </p:sp>
    </p:spTree>
    <p:extLst>
      <p:ext uri="{BB962C8B-B14F-4D97-AF65-F5344CB8AC3E}">
        <p14:creationId xmlns:p14="http://schemas.microsoft.com/office/powerpoint/2010/main" val="13016808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860225" y="3259287"/>
            <a:ext cx="8390429"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b="1" u="none" dirty="0">
                <a:solidFill>
                  <a:schemeClr val="tx1"/>
                </a:solidFill>
                <a:latin typeface="Gill Sans MT" panose="020B0502020104020203" pitchFamily="34" charset="77"/>
                <a:cs typeface="Arial" panose="020B0604020202020204" pitchFamily="34" charset="0"/>
              </a:rPr>
              <a:t>VI. Les Fonctions et les Procédures</a:t>
            </a:r>
          </a:p>
        </p:txBody>
      </p:sp>
      <p:sp>
        <p:nvSpPr>
          <p:cNvPr id="11" name="Rectangle 10">
            <a:extLst>
              <a:ext uri="{FF2B5EF4-FFF2-40B4-BE49-F238E27FC236}">
                <a16:creationId xmlns:a16="http://schemas.microsoft.com/office/drawing/2014/main" id="{D68C40A4-1085-CA41-8D43-B4F3DD5B1BD4}"/>
              </a:ext>
            </a:extLst>
          </p:cNvPr>
          <p:cNvSpPr/>
          <p:nvPr/>
        </p:nvSpPr>
        <p:spPr>
          <a:xfrm>
            <a:off x="1159990" y="3714454"/>
            <a:ext cx="7748858" cy="62846"/>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169</a:t>
            </a:fld>
            <a:endParaRPr lang="fr-FR" dirty="0"/>
          </a:p>
        </p:txBody>
      </p:sp>
    </p:spTree>
    <p:extLst>
      <p:ext uri="{BB962C8B-B14F-4D97-AF65-F5344CB8AC3E}">
        <p14:creationId xmlns:p14="http://schemas.microsoft.com/office/powerpoint/2010/main" val="26529419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5744759D-0EFF-4FB2-9CCE-04E00944F0FE}" type="slidenum">
              <a:rPr lang="en-US" smtClean="0"/>
              <a:pPr/>
              <a:t>17</a:t>
            </a:fld>
            <a:endParaRPr lang="en-US"/>
          </a:p>
        </p:txBody>
      </p:sp>
      <p:sp>
        <p:nvSpPr>
          <p:cNvPr id="3" name="object 3"/>
          <p:cNvSpPr txBox="1"/>
          <p:nvPr/>
        </p:nvSpPr>
        <p:spPr>
          <a:xfrm>
            <a:off x="458286" y="1736033"/>
            <a:ext cx="8506202" cy="2485055"/>
          </a:xfrm>
          <a:prstGeom prst="rect">
            <a:avLst/>
          </a:prstGeom>
        </p:spPr>
        <p:txBody>
          <a:bodyPr vert="horz" wrap="square" lIns="0" tIns="32782" rIns="0" bIns="0" rtlCol="0">
            <a:spAutoFit/>
          </a:bodyPr>
          <a:lstStyle/>
          <a:p>
            <a:pPr marL="266060" marR="410017" indent="-256558">
              <a:lnSpc>
                <a:spcPts val="2387"/>
              </a:lnSpc>
              <a:spcBef>
                <a:spcPts val="258"/>
              </a:spcBef>
              <a:buClr>
                <a:srgbClr val="FF0000"/>
              </a:buClr>
              <a:buFont typeface="Wingdings"/>
              <a:buChar char=""/>
              <a:tabLst>
                <a:tab pos="265585" algn="l"/>
                <a:tab pos="266060" algn="l"/>
              </a:tabLst>
            </a:pPr>
            <a:r>
              <a:rPr sz="2400" b="1" spc="-266" dirty="0">
                <a:solidFill>
                  <a:srgbClr val="0000A8"/>
                </a:solidFill>
                <a:latin typeface="Arial"/>
                <a:cs typeface="Arial"/>
              </a:rPr>
              <a:t>La </a:t>
            </a:r>
            <a:r>
              <a:rPr sz="2400" b="1" spc="-131" dirty="0">
                <a:solidFill>
                  <a:srgbClr val="0000A8"/>
                </a:solidFill>
                <a:latin typeface="Arial"/>
                <a:cs typeface="Arial"/>
              </a:rPr>
              <a:t>résolution </a:t>
            </a:r>
            <a:r>
              <a:rPr sz="2400" b="1" spc="-138" dirty="0">
                <a:solidFill>
                  <a:srgbClr val="0000A8"/>
                </a:solidFill>
                <a:latin typeface="Arial"/>
                <a:cs typeface="Arial"/>
              </a:rPr>
              <a:t>d’un </a:t>
            </a:r>
            <a:r>
              <a:rPr sz="2400" b="1" spc="-131" dirty="0">
                <a:solidFill>
                  <a:srgbClr val="0000A8"/>
                </a:solidFill>
                <a:latin typeface="Arial"/>
                <a:cs typeface="Arial"/>
              </a:rPr>
              <a:t>problème </a:t>
            </a:r>
            <a:r>
              <a:rPr sz="2400" b="1" spc="-153" dirty="0">
                <a:solidFill>
                  <a:srgbClr val="0000A8"/>
                </a:solidFill>
                <a:latin typeface="Arial"/>
                <a:cs typeface="Arial"/>
              </a:rPr>
              <a:t>est caractérisé </a:t>
            </a:r>
            <a:r>
              <a:rPr sz="2400" b="1" spc="-120" dirty="0">
                <a:solidFill>
                  <a:srgbClr val="0000A8"/>
                </a:solidFill>
                <a:latin typeface="Arial"/>
                <a:cs typeface="Arial"/>
              </a:rPr>
              <a:t>par </a:t>
            </a:r>
            <a:r>
              <a:rPr sz="2400" b="1" spc="-105" dirty="0">
                <a:solidFill>
                  <a:srgbClr val="0000A8"/>
                </a:solidFill>
                <a:latin typeface="Arial"/>
                <a:cs typeface="Arial"/>
              </a:rPr>
              <a:t>4  </a:t>
            </a:r>
            <a:r>
              <a:rPr sz="2400" b="1" spc="-146" dirty="0">
                <a:solidFill>
                  <a:srgbClr val="0000A8"/>
                </a:solidFill>
                <a:latin typeface="Arial"/>
                <a:cs typeface="Arial"/>
              </a:rPr>
              <a:t>étapes</a:t>
            </a:r>
            <a:r>
              <a:rPr sz="2400" b="1" spc="-108" dirty="0">
                <a:solidFill>
                  <a:srgbClr val="0000A8"/>
                </a:solidFill>
                <a:latin typeface="Arial"/>
                <a:cs typeface="Arial"/>
              </a:rPr>
              <a:t> </a:t>
            </a:r>
            <a:r>
              <a:rPr sz="2400" b="1" spc="-123" dirty="0">
                <a:solidFill>
                  <a:srgbClr val="0000A8"/>
                </a:solidFill>
                <a:latin typeface="Arial"/>
                <a:cs typeface="Arial"/>
              </a:rPr>
              <a:t>:</a:t>
            </a:r>
            <a:endParaRPr sz="2400" dirty="0">
              <a:latin typeface="Arial"/>
              <a:cs typeface="Arial"/>
            </a:endParaRPr>
          </a:p>
          <a:p>
            <a:pPr>
              <a:spcBef>
                <a:spcPts val="34"/>
              </a:spcBef>
              <a:buClr>
                <a:srgbClr val="FF0000"/>
              </a:buClr>
              <a:buFont typeface="Wingdings"/>
              <a:buChar char=""/>
            </a:pPr>
            <a:endParaRPr sz="2400" dirty="0">
              <a:latin typeface="Arial"/>
              <a:cs typeface="Arial"/>
            </a:endParaRPr>
          </a:p>
          <a:p>
            <a:pPr marL="783927" lvl="1" indent="-342077">
              <a:buClr>
                <a:srgbClr val="0000C7"/>
              </a:buClr>
              <a:buFont typeface="Wingdings"/>
              <a:buChar char=""/>
              <a:tabLst>
                <a:tab pos="783451" algn="l"/>
                <a:tab pos="783927" algn="l"/>
              </a:tabLst>
            </a:pPr>
            <a:r>
              <a:rPr sz="2400" spc="-90" dirty="0">
                <a:latin typeface="Arial"/>
                <a:cs typeface="Arial"/>
              </a:rPr>
              <a:t>Comprendre </a:t>
            </a:r>
            <a:r>
              <a:rPr sz="2400" spc="-67" dirty="0">
                <a:latin typeface="Arial"/>
                <a:cs typeface="Arial"/>
              </a:rPr>
              <a:t>la </a:t>
            </a:r>
            <a:r>
              <a:rPr sz="2400" spc="-49" dirty="0">
                <a:latin typeface="Arial"/>
                <a:cs typeface="Arial"/>
              </a:rPr>
              <a:t>nature </a:t>
            </a:r>
            <a:r>
              <a:rPr sz="2400" spc="-64" dirty="0">
                <a:latin typeface="Arial"/>
                <a:cs typeface="Arial"/>
              </a:rPr>
              <a:t>du </a:t>
            </a:r>
            <a:r>
              <a:rPr sz="2400" spc="-60" dirty="0">
                <a:latin typeface="Arial"/>
                <a:cs typeface="Arial"/>
              </a:rPr>
              <a:t>problème</a:t>
            </a:r>
            <a:r>
              <a:rPr sz="2400" spc="-322" dirty="0">
                <a:latin typeface="Arial"/>
                <a:cs typeface="Arial"/>
              </a:rPr>
              <a:t> </a:t>
            </a:r>
            <a:r>
              <a:rPr sz="2400" spc="-116" dirty="0">
                <a:latin typeface="Arial"/>
                <a:cs typeface="Arial"/>
              </a:rPr>
              <a:t>posé</a:t>
            </a:r>
            <a:endParaRPr sz="2400" dirty="0">
              <a:latin typeface="Arial"/>
              <a:cs typeface="Arial"/>
            </a:endParaRPr>
          </a:p>
          <a:p>
            <a:pPr marL="783927" lvl="1" indent="-342077">
              <a:spcBef>
                <a:spcPts val="236"/>
              </a:spcBef>
              <a:buClr>
                <a:srgbClr val="0000C7"/>
              </a:buClr>
              <a:buFont typeface="Wingdings"/>
              <a:buChar char=""/>
              <a:tabLst>
                <a:tab pos="783451" algn="l"/>
                <a:tab pos="783927" algn="l"/>
              </a:tabLst>
            </a:pPr>
            <a:r>
              <a:rPr sz="2400" spc="-105" dirty="0">
                <a:latin typeface="Arial"/>
                <a:cs typeface="Arial"/>
              </a:rPr>
              <a:t>Préciser les </a:t>
            </a:r>
            <a:r>
              <a:rPr sz="2400" spc="-97" dirty="0">
                <a:latin typeface="Arial"/>
                <a:cs typeface="Arial"/>
              </a:rPr>
              <a:t>données </a:t>
            </a:r>
            <a:r>
              <a:rPr sz="2400" spc="-60" dirty="0">
                <a:latin typeface="Arial"/>
                <a:cs typeface="Arial"/>
              </a:rPr>
              <a:t>fournies</a:t>
            </a:r>
            <a:r>
              <a:rPr sz="2400" spc="-195" dirty="0">
                <a:latin typeface="Arial"/>
                <a:cs typeface="Arial"/>
              </a:rPr>
              <a:t> </a:t>
            </a:r>
            <a:r>
              <a:rPr sz="2400" spc="-135" dirty="0">
                <a:latin typeface="Arial"/>
                <a:cs typeface="Arial"/>
              </a:rPr>
              <a:t>(</a:t>
            </a:r>
            <a:r>
              <a:rPr sz="2400" b="1" spc="-135" dirty="0">
                <a:solidFill>
                  <a:srgbClr val="00006D"/>
                </a:solidFill>
                <a:latin typeface="Arial"/>
                <a:cs typeface="Arial"/>
              </a:rPr>
              <a:t>Entrées</a:t>
            </a:r>
            <a:r>
              <a:rPr sz="2400" spc="-135" dirty="0">
                <a:latin typeface="Arial"/>
                <a:cs typeface="Arial"/>
              </a:rPr>
              <a:t>)</a:t>
            </a:r>
            <a:endParaRPr sz="2400" dirty="0">
              <a:latin typeface="Arial"/>
              <a:cs typeface="Arial"/>
            </a:endParaRPr>
          </a:p>
          <a:p>
            <a:pPr marL="783927" lvl="1" indent="-342077">
              <a:spcBef>
                <a:spcPts val="236"/>
              </a:spcBef>
              <a:buClr>
                <a:srgbClr val="0000C7"/>
              </a:buClr>
              <a:buFont typeface="Wingdings"/>
              <a:buChar char=""/>
              <a:tabLst>
                <a:tab pos="783451" algn="l"/>
                <a:tab pos="783927" algn="l"/>
              </a:tabLst>
            </a:pPr>
            <a:r>
              <a:rPr sz="2400" spc="-105" dirty="0">
                <a:latin typeface="Arial"/>
                <a:cs typeface="Arial"/>
              </a:rPr>
              <a:t>Préciser les </a:t>
            </a:r>
            <a:r>
              <a:rPr sz="2400" spc="-60" dirty="0">
                <a:latin typeface="Arial"/>
                <a:cs typeface="Arial"/>
              </a:rPr>
              <a:t>résultats </a:t>
            </a:r>
            <a:r>
              <a:rPr sz="2400" spc="-82" dirty="0">
                <a:latin typeface="Arial"/>
                <a:cs typeface="Arial"/>
              </a:rPr>
              <a:t>que </a:t>
            </a:r>
            <a:r>
              <a:rPr sz="2400" spc="-49" dirty="0">
                <a:latin typeface="Arial"/>
                <a:cs typeface="Arial"/>
              </a:rPr>
              <a:t>l’on </a:t>
            </a:r>
            <a:r>
              <a:rPr sz="2400" spc="-82" dirty="0">
                <a:latin typeface="Arial"/>
                <a:cs typeface="Arial"/>
              </a:rPr>
              <a:t>désire </a:t>
            </a:r>
            <a:r>
              <a:rPr sz="2400" spc="-26" dirty="0">
                <a:latin typeface="Arial"/>
                <a:cs typeface="Arial"/>
              </a:rPr>
              <a:t>obtenir</a:t>
            </a:r>
            <a:r>
              <a:rPr sz="2400" spc="-340" dirty="0">
                <a:latin typeface="Arial"/>
                <a:cs typeface="Arial"/>
              </a:rPr>
              <a:t> </a:t>
            </a:r>
            <a:r>
              <a:rPr sz="2400" spc="-127" dirty="0">
                <a:latin typeface="Arial"/>
                <a:cs typeface="Arial"/>
              </a:rPr>
              <a:t>(</a:t>
            </a:r>
            <a:r>
              <a:rPr sz="2400" b="1" spc="-127" dirty="0">
                <a:solidFill>
                  <a:srgbClr val="00006D"/>
                </a:solidFill>
                <a:latin typeface="Arial"/>
                <a:cs typeface="Arial"/>
              </a:rPr>
              <a:t>Sorties</a:t>
            </a:r>
            <a:r>
              <a:rPr sz="2400" spc="-127" dirty="0">
                <a:latin typeface="Arial"/>
                <a:cs typeface="Arial"/>
              </a:rPr>
              <a:t>)</a:t>
            </a:r>
            <a:endParaRPr sz="2400" dirty="0">
              <a:latin typeface="Arial"/>
              <a:cs typeface="Arial"/>
            </a:endParaRPr>
          </a:p>
          <a:p>
            <a:pPr marL="783927" marR="572029" lvl="1" indent="-342077">
              <a:lnSpc>
                <a:spcPts val="2215"/>
              </a:lnSpc>
              <a:spcBef>
                <a:spcPts val="404"/>
              </a:spcBef>
              <a:buClr>
                <a:srgbClr val="0000C7"/>
              </a:buClr>
              <a:buFont typeface="Wingdings"/>
              <a:buChar char=""/>
              <a:tabLst>
                <a:tab pos="783451" algn="l"/>
                <a:tab pos="783927" algn="l"/>
              </a:tabLst>
            </a:pPr>
            <a:r>
              <a:rPr sz="2400" spc="-52" dirty="0">
                <a:latin typeface="Arial"/>
                <a:cs typeface="Arial"/>
              </a:rPr>
              <a:t>Déterminer le </a:t>
            </a:r>
            <a:r>
              <a:rPr sz="2400" spc="-123" dirty="0">
                <a:latin typeface="Arial"/>
                <a:cs typeface="Arial"/>
              </a:rPr>
              <a:t>processus </a:t>
            </a:r>
            <a:r>
              <a:rPr sz="2400" spc="-90" dirty="0">
                <a:latin typeface="Arial"/>
                <a:cs typeface="Arial"/>
              </a:rPr>
              <a:t>de </a:t>
            </a:r>
            <a:r>
              <a:rPr sz="2400" spc="-41" dirty="0">
                <a:latin typeface="Arial"/>
                <a:cs typeface="Arial"/>
              </a:rPr>
              <a:t>transformation</a:t>
            </a:r>
            <a:r>
              <a:rPr sz="2400" spc="-303" dirty="0">
                <a:latin typeface="Arial"/>
                <a:cs typeface="Arial"/>
              </a:rPr>
              <a:t> </a:t>
            </a:r>
            <a:r>
              <a:rPr sz="2400" spc="-131" dirty="0">
                <a:latin typeface="Arial"/>
                <a:cs typeface="Arial"/>
              </a:rPr>
              <a:t>des  </a:t>
            </a:r>
            <a:r>
              <a:rPr sz="2400" spc="-97" dirty="0">
                <a:latin typeface="Arial"/>
                <a:cs typeface="Arial"/>
              </a:rPr>
              <a:t>données </a:t>
            </a:r>
            <a:r>
              <a:rPr sz="2400" spc="-85" dirty="0">
                <a:latin typeface="Arial"/>
                <a:cs typeface="Arial"/>
              </a:rPr>
              <a:t>en</a:t>
            </a:r>
            <a:r>
              <a:rPr sz="2400" spc="-157" dirty="0">
                <a:latin typeface="Arial"/>
                <a:cs typeface="Arial"/>
              </a:rPr>
              <a:t> </a:t>
            </a:r>
            <a:r>
              <a:rPr sz="2400" spc="-60" dirty="0">
                <a:latin typeface="Arial"/>
                <a:cs typeface="Arial"/>
              </a:rPr>
              <a:t>résultats.</a:t>
            </a:r>
            <a:endParaRPr sz="2400" dirty="0">
              <a:latin typeface="Arial"/>
              <a:cs typeface="Arial"/>
            </a:endParaRPr>
          </a:p>
        </p:txBody>
      </p:sp>
      <p:sp>
        <p:nvSpPr>
          <p:cNvPr id="9" name="object 2">
            <a:extLst>
              <a:ext uri="{FF2B5EF4-FFF2-40B4-BE49-F238E27FC236}">
                <a16:creationId xmlns:a16="http://schemas.microsoft.com/office/drawing/2014/main" id="{99808E78-1683-4247-A43B-AC4278DBC803}"/>
              </a:ext>
            </a:extLst>
          </p:cNvPr>
          <p:cNvSpPr txBox="1">
            <a:spLocks noGrp="1"/>
          </p:cNvSpPr>
          <p:nvPr>
            <p:ph type="title"/>
          </p:nvPr>
        </p:nvSpPr>
        <p:spPr>
          <a:xfrm>
            <a:off x="5508104" y="44624"/>
            <a:ext cx="3208001" cy="470780"/>
          </a:xfrm>
          <a:prstGeom prst="rect">
            <a:avLst/>
          </a:prstGeom>
        </p:spPr>
        <p:txBody>
          <a:bodyPr vert="horz" wrap="square" lIns="0" tIns="9027" rIns="0" bIns="0" rtlCol="0">
            <a:spAutoFit/>
          </a:bodyPr>
          <a:lstStyle/>
          <a:p>
            <a:pPr marL="9502">
              <a:spcBef>
                <a:spcPts val="71"/>
              </a:spcBef>
            </a:pPr>
            <a:r>
              <a:rPr sz="3000" b="1" spc="-187" dirty="0" err="1">
                <a:latin typeface="Gill Sans MT" panose="020B0502020104020203" pitchFamily="34" charset="0"/>
              </a:rPr>
              <a:t>Algorithmique</a:t>
            </a:r>
            <a:r>
              <a:rPr sz="3000" b="1" spc="-195" dirty="0">
                <a:latin typeface="Gill Sans MT" panose="020B0502020104020203" pitchFamily="34" charset="0"/>
              </a:rPr>
              <a:t> </a:t>
            </a:r>
            <a:endParaRPr sz="3000" b="1" dirty="0">
              <a:latin typeface="Gill Sans MT" panose="020B0502020104020203" pitchFamily="34" charset="0"/>
            </a:endParaRPr>
          </a:p>
        </p:txBody>
      </p:sp>
    </p:spTree>
    <p:extLst>
      <p:ext uri="{BB962C8B-B14F-4D97-AF65-F5344CB8AC3E}">
        <p14:creationId xmlns:p14="http://schemas.microsoft.com/office/powerpoint/2010/main" val="40388540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744759D-0EFF-4FB2-9CCE-04E00944F0FE}" type="slidenum">
              <a:rPr lang="en-US" smtClean="0"/>
              <a:pPr/>
              <a:t>170</a:t>
            </a:fld>
            <a:endParaRPr lang="en-US"/>
          </a:p>
        </p:txBody>
      </p:sp>
      <p:sp>
        <p:nvSpPr>
          <p:cNvPr id="5" name="Espace réservé du contenu 4"/>
          <p:cNvSpPr>
            <a:spLocks noGrp="1"/>
          </p:cNvSpPr>
          <p:nvPr>
            <p:ph sz="quarter" idx="1"/>
          </p:nvPr>
        </p:nvSpPr>
        <p:spPr>
          <a:xfrm>
            <a:off x="683568" y="995244"/>
            <a:ext cx="7772400" cy="4572000"/>
          </a:xfrm>
        </p:spPr>
        <p:txBody>
          <a:bodyPr>
            <a:normAutofit/>
          </a:bodyPr>
          <a:lstStyle/>
          <a:p>
            <a:pPr>
              <a:buNone/>
            </a:pPr>
            <a:r>
              <a:rPr lang="fr-FR" sz="2400" dirty="0">
                <a:latin typeface="Arial" pitchFamily="34" charset="0"/>
                <a:cs typeface="Arial" pitchFamily="34" charset="0"/>
              </a:rPr>
              <a:t>La définition d'une fonction est la donnée du texte de son algorithme, qu'on appelle corps de la fonction.</a:t>
            </a:r>
          </a:p>
          <a:p>
            <a:pPr>
              <a:buNone/>
            </a:pPr>
            <a:r>
              <a:rPr lang="fr-FR" sz="2400" dirty="0">
                <a:latin typeface="Arial" pitchFamily="34" charset="0"/>
                <a:cs typeface="Arial" pitchFamily="34" charset="0"/>
              </a:rPr>
              <a:t>Elle est de la forme:</a:t>
            </a:r>
          </a:p>
          <a:p>
            <a:pPr>
              <a:buNone/>
            </a:pPr>
            <a:r>
              <a:rPr lang="fr-FR" sz="2400" b="1" dirty="0">
                <a:solidFill>
                  <a:srgbClr val="0033CC"/>
                </a:solidFill>
                <a:latin typeface="Arial" pitchFamily="34" charset="0"/>
                <a:cs typeface="Arial" pitchFamily="34" charset="0"/>
              </a:rPr>
              <a:t>type</a:t>
            </a:r>
            <a:r>
              <a:rPr lang="fr-FR" sz="2400" dirty="0">
                <a:latin typeface="Arial" pitchFamily="34" charset="0"/>
                <a:cs typeface="Arial" pitchFamily="34" charset="0"/>
              </a:rPr>
              <a:t> </a:t>
            </a:r>
            <a:r>
              <a:rPr lang="fr-FR" sz="2400" b="1" dirty="0" err="1">
                <a:solidFill>
                  <a:srgbClr val="FF0000"/>
                </a:solidFill>
                <a:latin typeface="Arial" pitchFamily="34" charset="0"/>
                <a:cs typeface="Arial" pitchFamily="34" charset="0"/>
              </a:rPr>
              <a:t>nom_fonction</a:t>
            </a:r>
            <a:r>
              <a:rPr lang="fr-FR" sz="2400" dirty="0">
                <a:latin typeface="Arial" pitchFamily="34" charset="0"/>
                <a:cs typeface="Arial" pitchFamily="34" charset="0"/>
              </a:rPr>
              <a:t> ( </a:t>
            </a:r>
            <a:r>
              <a:rPr lang="fr-FR" sz="2400" dirty="0">
                <a:solidFill>
                  <a:srgbClr val="0033CC"/>
                </a:solidFill>
                <a:latin typeface="Arial" pitchFamily="34" charset="0"/>
                <a:cs typeface="Arial" pitchFamily="34" charset="0"/>
              </a:rPr>
              <a:t>type_1</a:t>
            </a:r>
            <a:r>
              <a:rPr lang="fr-FR" sz="2400" dirty="0">
                <a:latin typeface="Arial" pitchFamily="34" charset="0"/>
                <a:cs typeface="Arial" pitchFamily="34" charset="0"/>
              </a:rPr>
              <a:t> </a:t>
            </a:r>
            <a:r>
              <a:rPr lang="fr-FR" sz="2400" dirty="0">
                <a:solidFill>
                  <a:srgbClr val="FF0000"/>
                </a:solidFill>
                <a:latin typeface="Arial" pitchFamily="34" charset="0"/>
                <a:cs typeface="Arial" pitchFamily="34" charset="0"/>
              </a:rPr>
              <a:t>arg_1</a:t>
            </a:r>
            <a:r>
              <a:rPr lang="fr-FR" sz="4000" dirty="0">
                <a:latin typeface="Arial" pitchFamily="34" charset="0"/>
                <a:cs typeface="Arial" pitchFamily="34" charset="0"/>
              </a:rPr>
              <a:t>,...,</a:t>
            </a:r>
            <a:r>
              <a:rPr lang="fr-FR" sz="2400" dirty="0">
                <a:latin typeface="Arial" pitchFamily="34" charset="0"/>
                <a:cs typeface="Arial" pitchFamily="34" charset="0"/>
              </a:rPr>
              <a:t> </a:t>
            </a:r>
            <a:r>
              <a:rPr lang="fr-FR" sz="2400" dirty="0" err="1">
                <a:solidFill>
                  <a:srgbClr val="0033CC"/>
                </a:solidFill>
                <a:latin typeface="Arial" pitchFamily="34" charset="0"/>
                <a:cs typeface="Arial" pitchFamily="34" charset="0"/>
              </a:rPr>
              <a:t>type_n</a:t>
            </a:r>
            <a:r>
              <a:rPr lang="fr-FR" sz="2400" dirty="0">
                <a:latin typeface="Arial" pitchFamily="34" charset="0"/>
                <a:cs typeface="Arial" pitchFamily="34" charset="0"/>
              </a:rPr>
              <a:t> </a:t>
            </a:r>
            <a:r>
              <a:rPr lang="fr-FR" sz="2400" dirty="0" err="1">
                <a:solidFill>
                  <a:srgbClr val="FF0000"/>
                </a:solidFill>
                <a:latin typeface="Arial" pitchFamily="34" charset="0"/>
                <a:cs typeface="Arial" pitchFamily="34" charset="0"/>
              </a:rPr>
              <a:t>arg_n</a:t>
            </a:r>
            <a:r>
              <a:rPr lang="fr-FR" sz="2400" dirty="0">
                <a:latin typeface="Arial" pitchFamily="34" charset="0"/>
                <a:cs typeface="Arial" pitchFamily="34" charset="0"/>
              </a:rPr>
              <a:t>)</a:t>
            </a:r>
          </a:p>
          <a:p>
            <a:pPr>
              <a:buNone/>
            </a:pPr>
            <a:r>
              <a:rPr lang="fr-FR" sz="2400" dirty="0">
                <a:latin typeface="Arial" pitchFamily="34" charset="0"/>
                <a:cs typeface="Arial" pitchFamily="34" charset="0"/>
              </a:rPr>
              <a:t>{</a:t>
            </a:r>
          </a:p>
          <a:p>
            <a:pPr>
              <a:buNone/>
            </a:pPr>
            <a:r>
              <a:rPr lang="fr-FR" sz="2400" dirty="0">
                <a:latin typeface="Arial" pitchFamily="34" charset="0"/>
                <a:cs typeface="Arial" pitchFamily="34" charset="0"/>
              </a:rPr>
              <a:t>	déclarations de variables locales</a:t>
            </a:r>
          </a:p>
          <a:p>
            <a:pPr>
              <a:buNone/>
            </a:pPr>
            <a:r>
              <a:rPr lang="fr-FR" sz="2400" dirty="0">
                <a:latin typeface="Arial" pitchFamily="34" charset="0"/>
                <a:cs typeface="Arial" pitchFamily="34" charset="0"/>
              </a:rPr>
              <a:t>	liste d'instructions</a:t>
            </a:r>
          </a:p>
          <a:p>
            <a:pPr>
              <a:buNone/>
            </a:pPr>
            <a:r>
              <a:rPr lang="fr-FR" sz="2400" dirty="0">
                <a:latin typeface="Arial" pitchFamily="34" charset="0"/>
                <a:cs typeface="Arial" pitchFamily="34" charset="0"/>
              </a:rPr>
              <a:t>}</a:t>
            </a:r>
          </a:p>
          <a:p>
            <a:pPr>
              <a:buNone/>
            </a:pPr>
            <a:endParaRPr lang="fr-FR" sz="2400" dirty="0">
              <a:latin typeface="Arial" pitchFamily="34" charset="0"/>
              <a:cs typeface="Arial" pitchFamily="34" charset="0"/>
            </a:endParaRPr>
          </a:p>
        </p:txBody>
      </p:sp>
      <p:sp>
        <p:nvSpPr>
          <p:cNvPr id="6" name="Rectangle 5"/>
          <p:cNvSpPr/>
          <p:nvPr/>
        </p:nvSpPr>
        <p:spPr>
          <a:xfrm>
            <a:off x="827584" y="4739660"/>
            <a:ext cx="7632848" cy="1569660"/>
          </a:xfrm>
          <a:prstGeom prst="rect">
            <a:avLst/>
          </a:prstGeom>
        </p:spPr>
        <p:txBody>
          <a:bodyPr wrap="square">
            <a:spAutoFit/>
          </a:bodyPr>
          <a:lstStyle/>
          <a:p>
            <a:pPr>
              <a:buNone/>
            </a:pPr>
            <a:r>
              <a:rPr lang="fr-FR" sz="2400" dirty="0">
                <a:latin typeface="Arial" pitchFamily="34" charset="0"/>
                <a:cs typeface="Arial" pitchFamily="34" charset="0"/>
              </a:rPr>
              <a:t>Type: type de la fonction (</a:t>
            </a:r>
            <a:r>
              <a:rPr lang="fr-FR" sz="2400" dirty="0" err="1">
                <a:latin typeface="Arial" pitchFamily="34" charset="0"/>
                <a:cs typeface="Arial" pitchFamily="34" charset="0"/>
              </a:rPr>
              <a:t>int</a:t>
            </a:r>
            <a:r>
              <a:rPr lang="fr-FR" sz="2400" dirty="0">
                <a:latin typeface="Arial" pitchFamily="34" charset="0"/>
                <a:cs typeface="Arial" pitchFamily="34" charset="0"/>
              </a:rPr>
              <a:t>, </a:t>
            </a:r>
            <a:r>
              <a:rPr lang="fr-FR" sz="2400" dirty="0" err="1">
                <a:latin typeface="Arial" pitchFamily="34" charset="0"/>
                <a:cs typeface="Arial" pitchFamily="34" charset="0"/>
              </a:rPr>
              <a:t>float</a:t>
            </a:r>
            <a:r>
              <a:rPr lang="fr-FR" sz="2400" dirty="0">
                <a:latin typeface="Arial" pitchFamily="34" charset="0"/>
                <a:cs typeface="Arial" pitchFamily="34" charset="0"/>
              </a:rPr>
              <a:t>, char,…). C’est le type du résultat retourné par la fonction.</a:t>
            </a:r>
          </a:p>
          <a:p>
            <a:pPr>
              <a:buNone/>
            </a:pPr>
            <a:r>
              <a:rPr lang="fr-FR" sz="2400" dirty="0">
                <a:latin typeface="Arial" pitchFamily="34" charset="0"/>
                <a:cs typeface="Arial" pitchFamily="34" charset="0"/>
              </a:rPr>
              <a:t>Si la fonction ne retourne rien, c’est une procédure et on remplace </a:t>
            </a:r>
            <a:r>
              <a:rPr lang="fr-FR" sz="2400" b="1" dirty="0">
                <a:solidFill>
                  <a:srgbClr val="0033CC"/>
                </a:solidFill>
                <a:latin typeface="Arial" pitchFamily="34" charset="0"/>
                <a:cs typeface="Arial" pitchFamily="34" charset="0"/>
              </a:rPr>
              <a:t>type</a:t>
            </a:r>
            <a:r>
              <a:rPr lang="fr-FR" sz="2400" dirty="0">
                <a:latin typeface="Arial" pitchFamily="34" charset="0"/>
                <a:cs typeface="Arial" pitchFamily="34" charset="0"/>
              </a:rPr>
              <a:t> par </a:t>
            </a:r>
            <a:r>
              <a:rPr lang="fr-FR" sz="2400" b="1" dirty="0" err="1">
                <a:solidFill>
                  <a:srgbClr val="0033CC"/>
                </a:solidFill>
                <a:latin typeface="Arial" pitchFamily="34" charset="0"/>
                <a:cs typeface="Arial" pitchFamily="34" charset="0"/>
              </a:rPr>
              <a:t>void</a:t>
            </a:r>
            <a:endParaRPr lang="fr-FR" sz="2400" b="1" dirty="0">
              <a:solidFill>
                <a:srgbClr val="0033CC"/>
              </a:solidFill>
              <a:latin typeface="Arial" pitchFamily="34" charset="0"/>
              <a:cs typeface="Arial" pitchFamily="34" charset="0"/>
            </a:endParaRPr>
          </a:p>
        </p:txBody>
      </p:sp>
      <p:sp>
        <p:nvSpPr>
          <p:cNvPr id="7" name="Titre 1">
            <a:extLst>
              <a:ext uri="{FF2B5EF4-FFF2-40B4-BE49-F238E27FC236}">
                <a16:creationId xmlns:a16="http://schemas.microsoft.com/office/drawing/2014/main" id="{98103204-F662-474C-8129-F786824D7B62}"/>
              </a:ext>
            </a:extLst>
          </p:cNvPr>
          <p:cNvSpPr>
            <a:spLocks noGrp="1"/>
          </p:cNvSpPr>
          <p:nvPr>
            <p:ph type="title"/>
          </p:nvPr>
        </p:nvSpPr>
        <p:spPr>
          <a:xfrm>
            <a:off x="0" y="125760"/>
            <a:ext cx="8892480" cy="1143000"/>
          </a:xfrm>
          <a:noFill/>
        </p:spPr>
        <p:txBody>
          <a:bodyPr>
            <a:normAutofit/>
          </a:bodyPr>
          <a:lstStyle/>
          <a:p>
            <a:r>
              <a:rPr lang="fr-FR" b="1" dirty="0">
                <a:latin typeface="Gill Sans MT" panose="020B0502020104020203" pitchFamily="34" charset="0"/>
                <a:cs typeface="Arial" pitchFamily="34" charset="0"/>
              </a:rPr>
              <a:t>Les Fonctions</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744759D-0EFF-4FB2-9CCE-04E00944F0FE}" type="slidenum">
              <a:rPr lang="en-US" smtClean="0"/>
              <a:pPr/>
              <a:t>171</a:t>
            </a:fld>
            <a:endParaRPr lang="en-US"/>
          </a:p>
        </p:txBody>
      </p:sp>
      <p:sp>
        <p:nvSpPr>
          <p:cNvPr id="3" name="Espace réservé du contenu 2"/>
          <p:cNvSpPr>
            <a:spLocks noGrp="1"/>
          </p:cNvSpPr>
          <p:nvPr>
            <p:ph sz="quarter" idx="1"/>
          </p:nvPr>
        </p:nvSpPr>
        <p:spPr>
          <a:xfrm>
            <a:off x="467544" y="4437112"/>
            <a:ext cx="8229600" cy="2448272"/>
          </a:xfrm>
        </p:spPr>
        <p:txBody>
          <a:bodyPr>
            <a:normAutofit/>
          </a:bodyPr>
          <a:lstStyle/>
          <a:p>
            <a:pPr>
              <a:buNone/>
            </a:pPr>
            <a:r>
              <a:rPr lang="fr-FR" b="1" dirty="0">
                <a:solidFill>
                  <a:srgbClr val="0033CC"/>
                </a:solidFill>
                <a:latin typeface="Courier New" pitchFamily="49" charset="0"/>
                <a:cs typeface="Courier New" pitchFamily="49" charset="0"/>
              </a:rPr>
              <a:t>Variable locale </a:t>
            </a:r>
            <a:r>
              <a:rPr lang="fr-FR" dirty="0">
                <a:latin typeface="Courier New" pitchFamily="49" charset="0"/>
                <a:cs typeface="Courier New" pitchFamily="49" charset="0"/>
              </a:rPr>
              <a:t>: </a:t>
            </a:r>
            <a:r>
              <a:rPr lang="fr-FR" dirty="0">
                <a:cs typeface="Courier New" pitchFamily="49" charset="0"/>
              </a:rPr>
              <a:t>sa valeur ne peut être accédée qu'à partir de la fonction elle-même et jamais à partir de la fonction principale.</a:t>
            </a:r>
          </a:p>
          <a:p>
            <a:pPr>
              <a:buNone/>
            </a:pPr>
            <a:r>
              <a:rPr lang="fr-FR" dirty="0">
                <a:cs typeface="Courier New" pitchFamily="49" charset="0"/>
              </a:rPr>
              <a:t>Pour communiquer cette valeur à la fonction appelante on utilise l'instruction </a:t>
            </a:r>
            <a:r>
              <a:rPr lang="fr-FR" dirty="0">
                <a:latin typeface="Courier New" pitchFamily="49" charset="0"/>
                <a:cs typeface="Courier New" pitchFamily="49" charset="0"/>
              </a:rPr>
              <a:t>return();</a:t>
            </a:r>
          </a:p>
        </p:txBody>
      </p:sp>
      <p:sp>
        <p:nvSpPr>
          <p:cNvPr id="4" name="ZoneTexte 3"/>
          <p:cNvSpPr txBox="1"/>
          <p:nvPr/>
        </p:nvSpPr>
        <p:spPr>
          <a:xfrm>
            <a:off x="467544" y="937751"/>
            <a:ext cx="2736304" cy="461665"/>
          </a:xfrm>
          <a:prstGeom prst="rect">
            <a:avLst/>
          </a:prstGeom>
          <a:noFill/>
        </p:spPr>
        <p:txBody>
          <a:bodyPr wrap="square" rtlCol="0">
            <a:spAutoFit/>
          </a:bodyPr>
          <a:lstStyle/>
          <a:p>
            <a:r>
              <a:rPr lang="fr-FR" sz="2400" b="1" dirty="0"/>
              <a:t>Exemple</a:t>
            </a:r>
            <a:endParaRPr lang="en-US" sz="2400" b="1" dirty="0"/>
          </a:p>
        </p:txBody>
      </p:sp>
      <p:sp>
        <p:nvSpPr>
          <p:cNvPr id="5" name="Rectangle 4"/>
          <p:cNvSpPr/>
          <p:nvPr/>
        </p:nvSpPr>
        <p:spPr>
          <a:xfrm>
            <a:off x="971600" y="1687448"/>
            <a:ext cx="6984776" cy="2677656"/>
          </a:xfrm>
          <a:prstGeom prst="rect">
            <a:avLst/>
          </a:prstGeom>
          <a:solidFill>
            <a:schemeClr val="tx1">
              <a:lumMod val="50000"/>
              <a:lumOff val="50000"/>
            </a:schemeClr>
          </a:solidFill>
        </p:spPr>
        <p:txBody>
          <a:bodyPr wrap="square">
            <a:spAutoFit/>
          </a:bodyPr>
          <a:lstStyle/>
          <a:p>
            <a:pPr>
              <a:buNone/>
            </a:pPr>
            <a:r>
              <a:rPr lang="fr-FR" sz="2400" b="1" dirty="0" err="1">
                <a:solidFill>
                  <a:schemeClr val="bg1"/>
                </a:solidFill>
                <a:latin typeface="Courier New" pitchFamily="49" charset="0"/>
                <a:cs typeface="Courier New" pitchFamily="49" charset="0"/>
              </a:rPr>
              <a:t>int</a:t>
            </a:r>
            <a:r>
              <a:rPr lang="fr-FR" sz="2400" b="1" dirty="0">
                <a:solidFill>
                  <a:schemeClr val="bg1"/>
                </a:solidFill>
                <a:latin typeface="Courier New" pitchFamily="49" charset="0"/>
                <a:cs typeface="Courier New" pitchFamily="49" charset="0"/>
              </a:rPr>
              <a:t> somme (</a:t>
            </a:r>
            <a:r>
              <a:rPr lang="fr-FR" sz="2400" b="1" dirty="0" err="1">
                <a:solidFill>
                  <a:schemeClr val="bg1"/>
                </a:solidFill>
                <a:latin typeface="Courier New" pitchFamily="49" charset="0"/>
                <a:cs typeface="Courier New" pitchFamily="49" charset="0"/>
              </a:rPr>
              <a:t>int</a:t>
            </a:r>
            <a:r>
              <a:rPr lang="fr-FR" sz="2400" b="1" dirty="0">
                <a:solidFill>
                  <a:schemeClr val="bg1"/>
                </a:solidFill>
                <a:latin typeface="Courier New" pitchFamily="49" charset="0"/>
                <a:cs typeface="Courier New" pitchFamily="49" charset="0"/>
              </a:rPr>
              <a:t> x, </a:t>
            </a:r>
            <a:r>
              <a:rPr lang="fr-FR" sz="2400" b="1" dirty="0" err="1">
                <a:solidFill>
                  <a:schemeClr val="bg1"/>
                </a:solidFill>
                <a:latin typeface="Courier New" pitchFamily="49" charset="0"/>
                <a:cs typeface="Courier New" pitchFamily="49" charset="0"/>
              </a:rPr>
              <a:t>int</a:t>
            </a:r>
            <a:r>
              <a:rPr lang="fr-FR" sz="2400" b="1" dirty="0">
                <a:solidFill>
                  <a:schemeClr val="bg1"/>
                </a:solidFill>
                <a:latin typeface="Courier New" pitchFamily="49" charset="0"/>
                <a:cs typeface="Courier New" pitchFamily="49" charset="0"/>
              </a:rPr>
              <a:t> y)</a:t>
            </a:r>
          </a:p>
          <a:p>
            <a:pPr>
              <a:buNone/>
            </a:pPr>
            <a:r>
              <a:rPr lang="fr-FR" sz="2400" b="1" dirty="0">
                <a:solidFill>
                  <a:schemeClr val="bg1"/>
                </a:solidFill>
                <a:latin typeface="Courier New" pitchFamily="49" charset="0"/>
                <a:cs typeface="Courier New" pitchFamily="49" charset="0"/>
              </a:rPr>
              <a:t>{</a:t>
            </a:r>
          </a:p>
          <a:p>
            <a:pPr lvl="1">
              <a:buNone/>
            </a:pPr>
            <a:r>
              <a:rPr lang="fr-FR" sz="2400" b="1" dirty="0" err="1">
                <a:solidFill>
                  <a:schemeClr val="bg1"/>
                </a:solidFill>
                <a:latin typeface="Courier New" pitchFamily="49" charset="0"/>
                <a:cs typeface="Courier New" pitchFamily="49" charset="0"/>
              </a:rPr>
              <a:t>int</a:t>
            </a:r>
            <a:r>
              <a:rPr lang="fr-FR" sz="2400" b="1" dirty="0">
                <a:solidFill>
                  <a:schemeClr val="bg1"/>
                </a:solidFill>
                <a:latin typeface="Courier New" pitchFamily="49" charset="0"/>
                <a:cs typeface="Courier New" pitchFamily="49" charset="0"/>
              </a:rPr>
              <a:t> </a:t>
            </a:r>
            <a:r>
              <a:rPr lang="fr-FR" sz="2400" b="1" dirty="0">
                <a:solidFill>
                  <a:srgbClr val="FFC000"/>
                </a:solidFill>
                <a:latin typeface="Courier New" pitchFamily="49" charset="0"/>
                <a:cs typeface="Courier New" pitchFamily="49" charset="0"/>
              </a:rPr>
              <a:t>S</a:t>
            </a:r>
            <a:r>
              <a:rPr lang="fr-FR" sz="2400" b="1" dirty="0">
                <a:solidFill>
                  <a:schemeClr val="bg1"/>
                </a:solidFill>
                <a:latin typeface="Courier New" pitchFamily="49" charset="0"/>
                <a:cs typeface="Courier New" pitchFamily="49" charset="0"/>
              </a:rPr>
              <a:t>; // variable locale</a:t>
            </a:r>
          </a:p>
          <a:p>
            <a:pPr lvl="1">
              <a:buNone/>
            </a:pPr>
            <a:r>
              <a:rPr lang="fr-FR" sz="2400" b="1" dirty="0">
                <a:solidFill>
                  <a:schemeClr val="bg1"/>
                </a:solidFill>
                <a:latin typeface="Courier New" pitchFamily="49" charset="0"/>
                <a:cs typeface="Courier New" pitchFamily="49" charset="0"/>
              </a:rPr>
              <a:t>S=</a:t>
            </a:r>
            <a:r>
              <a:rPr lang="fr-FR" sz="2400" b="1" dirty="0" err="1">
                <a:solidFill>
                  <a:schemeClr val="bg1"/>
                </a:solidFill>
                <a:latin typeface="Courier New" pitchFamily="49" charset="0"/>
                <a:cs typeface="Courier New" pitchFamily="49" charset="0"/>
              </a:rPr>
              <a:t>x+y</a:t>
            </a:r>
            <a:r>
              <a:rPr lang="fr-FR" sz="2400" b="1" dirty="0">
                <a:solidFill>
                  <a:schemeClr val="bg1"/>
                </a:solidFill>
                <a:latin typeface="Courier New" pitchFamily="49" charset="0"/>
                <a:cs typeface="Courier New" pitchFamily="49" charset="0"/>
              </a:rPr>
              <a:t>;</a:t>
            </a:r>
          </a:p>
          <a:p>
            <a:pPr lvl="1">
              <a:buNone/>
            </a:pPr>
            <a:r>
              <a:rPr lang="fr-FR" sz="2400" b="1" dirty="0">
                <a:solidFill>
                  <a:srgbClr val="FFC000"/>
                </a:solidFill>
                <a:latin typeface="Courier New" pitchFamily="49" charset="0"/>
                <a:cs typeface="Courier New" pitchFamily="49" charset="0"/>
              </a:rPr>
              <a:t>return</a:t>
            </a:r>
            <a:r>
              <a:rPr lang="fr-FR" sz="2400" b="1" dirty="0">
                <a:solidFill>
                  <a:schemeClr val="bg1"/>
                </a:solidFill>
                <a:latin typeface="Courier New" pitchFamily="49" charset="0"/>
                <a:cs typeface="Courier New" pitchFamily="49" charset="0"/>
              </a:rPr>
              <a:t>(S); /* la valeur retournée 			par la fonction*/</a:t>
            </a:r>
          </a:p>
          <a:p>
            <a:pPr>
              <a:buNone/>
            </a:pPr>
            <a:r>
              <a:rPr lang="fr-FR" sz="2400" b="1" dirty="0">
                <a:solidFill>
                  <a:schemeClr val="bg1"/>
                </a:solidFill>
                <a:latin typeface="Courier New" pitchFamily="49" charset="0"/>
                <a:cs typeface="Courier New" pitchFamily="49" charset="0"/>
              </a:rPr>
              <a:t>}</a:t>
            </a:r>
          </a:p>
        </p:txBody>
      </p:sp>
      <p:sp>
        <p:nvSpPr>
          <p:cNvPr id="6" name="Légende encadrée 1 5"/>
          <p:cNvSpPr/>
          <p:nvPr/>
        </p:nvSpPr>
        <p:spPr>
          <a:xfrm>
            <a:off x="216895" y="3322353"/>
            <a:ext cx="504056" cy="648072"/>
          </a:xfrm>
          <a:prstGeom prst="borderCallout1">
            <a:avLst>
              <a:gd name="adj1" fmla="val 2151"/>
              <a:gd name="adj2" fmla="val 59250"/>
              <a:gd name="adj3" fmla="val -89992"/>
              <a:gd name="adj4" fmla="val 4022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cmpd="dbl">
                <a:solidFill>
                  <a:srgbClr val="008000"/>
                </a:solidFill>
                <a:prstDash val="solid"/>
              </a:ln>
              <a:solidFill>
                <a:srgbClr val="008000"/>
              </a:solidFill>
            </a:endParaRPr>
          </a:p>
        </p:txBody>
      </p:sp>
      <p:sp>
        <p:nvSpPr>
          <p:cNvPr id="7" name="Titre 1">
            <a:extLst>
              <a:ext uri="{FF2B5EF4-FFF2-40B4-BE49-F238E27FC236}">
                <a16:creationId xmlns:a16="http://schemas.microsoft.com/office/drawing/2014/main" id="{DF32379D-D3AB-4DD8-8D1C-4582302AC7AD}"/>
              </a:ext>
            </a:extLst>
          </p:cNvPr>
          <p:cNvSpPr>
            <a:spLocks noGrp="1"/>
          </p:cNvSpPr>
          <p:nvPr>
            <p:ph type="title"/>
          </p:nvPr>
        </p:nvSpPr>
        <p:spPr>
          <a:xfrm>
            <a:off x="0" y="125760"/>
            <a:ext cx="8892480" cy="1143000"/>
          </a:xfrm>
          <a:noFill/>
        </p:spPr>
        <p:txBody>
          <a:bodyPr>
            <a:normAutofit/>
          </a:bodyPr>
          <a:lstStyle/>
          <a:p>
            <a:r>
              <a:rPr lang="fr-FR" b="1" dirty="0">
                <a:latin typeface="Gill Sans MT" panose="020B0502020104020203" pitchFamily="34" charset="0"/>
                <a:cs typeface="Arial" pitchFamily="34" charset="0"/>
              </a:rPr>
              <a:t>Les Fonctions</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44624"/>
            <a:ext cx="9144000" cy="1143000"/>
          </a:xfrm>
          <a:noFill/>
        </p:spPr>
        <p:txBody>
          <a:bodyPr/>
          <a:lstStyle/>
          <a:p>
            <a:r>
              <a:rPr lang="fr-FR" b="1" dirty="0">
                <a:solidFill>
                  <a:schemeClr val="tx1"/>
                </a:solidFill>
              </a:rPr>
              <a:t>Appel d'une fonction</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172</a:t>
            </a:fld>
            <a:endParaRPr lang="en-US"/>
          </a:p>
        </p:txBody>
      </p:sp>
      <p:sp>
        <p:nvSpPr>
          <p:cNvPr id="3" name="Espace réservé du contenu 2"/>
          <p:cNvSpPr>
            <a:spLocks noGrp="1"/>
          </p:cNvSpPr>
          <p:nvPr>
            <p:ph sz="quarter" idx="1"/>
          </p:nvPr>
        </p:nvSpPr>
        <p:spPr>
          <a:xfrm>
            <a:off x="395536" y="1447800"/>
            <a:ext cx="8291264" cy="4572000"/>
          </a:xfrm>
        </p:spPr>
        <p:txBody>
          <a:bodyPr/>
          <a:lstStyle/>
          <a:p>
            <a:pPr>
              <a:buNone/>
            </a:pPr>
            <a:r>
              <a:rPr lang="fr-FR" dirty="0"/>
              <a:t>L'appel d'une fonction se fait par l'expression:</a:t>
            </a:r>
          </a:p>
          <a:p>
            <a:pPr>
              <a:buNone/>
            </a:pPr>
            <a:endParaRPr lang="fr-FR" dirty="0"/>
          </a:p>
          <a:p>
            <a:pPr>
              <a:buNone/>
            </a:pPr>
            <a:r>
              <a:rPr lang="fr-FR" sz="2600" b="1" dirty="0">
                <a:solidFill>
                  <a:srgbClr val="0070C0"/>
                </a:solidFill>
                <a:latin typeface="Courier New" pitchFamily="49" charset="0"/>
                <a:cs typeface="Courier New" pitchFamily="49" charset="0"/>
              </a:rPr>
              <a:t>nom-fonction</a:t>
            </a:r>
            <a:r>
              <a:rPr lang="fr-FR" sz="2600" dirty="0">
                <a:latin typeface="Courier New" pitchFamily="49" charset="0"/>
                <a:cs typeface="Courier New" pitchFamily="49" charset="0"/>
              </a:rPr>
              <a:t>(</a:t>
            </a:r>
            <a:r>
              <a:rPr lang="fr-FR" sz="2600" b="1" dirty="0">
                <a:solidFill>
                  <a:srgbClr val="C00000"/>
                </a:solidFill>
                <a:latin typeface="Courier New" pitchFamily="49" charset="0"/>
                <a:cs typeface="Courier New" pitchFamily="49" charset="0"/>
              </a:rPr>
              <a:t>para-1</a:t>
            </a:r>
            <a:r>
              <a:rPr lang="fr-FR" sz="2600" dirty="0">
                <a:latin typeface="Courier New" pitchFamily="49" charset="0"/>
                <a:cs typeface="Courier New" pitchFamily="49" charset="0"/>
              </a:rPr>
              <a:t>,</a:t>
            </a:r>
            <a:r>
              <a:rPr lang="fr-FR" sz="2600" b="1" dirty="0">
                <a:solidFill>
                  <a:srgbClr val="C00000"/>
                </a:solidFill>
                <a:latin typeface="Courier New" pitchFamily="49" charset="0"/>
                <a:cs typeface="Courier New" pitchFamily="49" charset="0"/>
              </a:rPr>
              <a:t>para-2</a:t>
            </a:r>
            <a:r>
              <a:rPr lang="fr-FR" sz="2600" dirty="0">
                <a:latin typeface="Courier New" pitchFamily="49" charset="0"/>
                <a:cs typeface="Courier New" pitchFamily="49" charset="0"/>
              </a:rPr>
              <a:t>,...,</a:t>
            </a:r>
            <a:r>
              <a:rPr lang="fr-FR" sz="2600" b="1" dirty="0">
                <a:solidFill>
                  <a:srgbClr val="C00000"/>
                </a:solidFill>
                <a:latin typeface="Courier New" pitchFamily="49" charset="0"/>
                <a:cs typeface="Courier New" pitchFamily="49" charset="0"/>
              </a:rPr>
              <a:t>para-n</a:t>
            </a:r>
            <a:r>
              <a:rPr lang="fr-FR" sz="2600" dirty="0">
                <a:latin typeface="Courier New" pitchFamily="49" charset="0"/>
                <a:cs typeface="Courier New" pitchFamily="49" charset="0"/>
              </a:rPr>
              <a:t> )</a:t>
            </a:r>
          </a:p>
          <a:p>
            <a:pPr>
              <a:buNone/>
            </a:pPr>
            <a:endParaRPr lang="fr-FR" sz="2600" dirty="0">
              <a:latin typeface="Courier New" pitchFamily="49" charset="0"/>
              <a:cs typeface="Courier New" pitchFamily="49" charset="0"/>
            </a:endParaRPr>
          </a:p>
          <a:p>
            <a:pPr>
              <a:buNone/>
            </a:pPr>
            <a:r>
              <a:rPr lang="fr-FR" dirty="0"/>
              <a:t>L'ordre et le type des paramètres effectifs de la fonction doivent concorder avec ceux donnés dans l'en-tête de la fonction (paramètres formels ou déclaratifs).</a:t>
            </a:r>
          </a:p>
          <a:p>
            <a:pPr>
              <a:buNone/>
            </a:pPr>
            <a:endParaRPr lang="fr-FR"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744759D-0EFF-4FB2-9CCE-04E00944F0FE}" type="slidenum">
              <a:rPr lang="en-US" smtClean="0"/>
              <a:pPr/>
              <a:t>173</a:t>
            </a:fld>
            <a:endParaRPr lang="en-US"/>
          </a:p>
        </p:txBody>
      </p:sp>
      <p:sp>
        <p:nvSpPr>
          <p:cNvPr id="3" name="Espace réservé du contenu 2"/>
          <p:cNvSpPr>
            <a:spLocks noGrp="1"/>
          </p:cNvSpPr>
          <p:nvPr>
            <p:ph sz="quarter" idx="1"/>
          </p:nvPr>
        </p:nvSpPr>
        <p:spPr>
          <a:xfrm>
            <a:off x="467544" y="715512"/>
            <a:ext cx="8229600" cy="6169872"/>
          </a:xfrm>
          <a:solidFill>
            <a:schemeClr val="tx1">
              <a:lumMod val="50000"/>
              <a:lumOff val="50000"/>
            </a:schemeClr>
          </a:solidFill>
        </p:spPr>
        <p:txBody>
          <a:bodyPr>
            <a:noAutofit/>
          </a:bodyPr>
          <a:lstStyle/>
          <a:p>
            <a:pPr>
              <a:buNone/>
            </a:pPr>
            <a:r>
              <a:rPr lang="fr-FR" sz="2200" b="1" dirty="0">
                <a:solidFill>
                  <a:schemeClr val="bg1"/>
                </a:solidFill>
                <a:latin typeface="Courier New" pitchFamily="49" charset="0"/>
                <a:cs typeface="Courier New" pitchFamily="49" charset="0"/>
              </a:rPr>
              <a:t>#</a:t>
            </a:r>
            <a:r>
              <a:rPr lang="fr-FR" sz="2200" b="1" dirty="0" err="1">
                <a:solidFill>
                  <a:schemeClr val="bg1"/>
                </a:solidFill>
                <a:latin typeface="Courier New" pitchFamily="49" charset="0"/>
                <a:cs typeface="Courier New" pitchFamily="49" charset="0"/>
              </a:rPr>
              <a:t>include</a:t>
            </a:r>
            <a:r>
              <a:rPr lang="fr-FR" sz="2200" b="1" dirty="0">
                <a:solidFill>
                  <a:schemeClr val="bg1"/>
                </a:solidFill>
                <a:latin typeface="Courier New" pitchFamily="49" charset="0"/>
                <a:cs typeface="Courier New" pitchFamily="49" charset="0"/>
              </a:rPr>
              <a:t> &lt;</a:t>
            </a:r>
            <a:r>
              <a:rPr lang="fr-FR" sz="2200" b="1" dirty="0" err="1">
                <a:solidFill>
                  <a:schemeClr val="bg1"/>
                </a:solidFill>
                <a:latin typeface="Courier New" pitchFamily="49" charset="0"/>
                <a:cs typeface="Courier New" pitchFamily="49" charset="0"/>
              </a:rPr>
              <a:t>stdio.h</a:t>
            </a:r>
            <a:r>
              <a:rPr lang="fr-FR" sz="2200" b="1" dirty="0">
                <a:solidFill>
                  <a:schemeClr val="bg1"/>
                </a:solidFill>
                <a:latin typeface="Courier New" pitchFamily="49" charset="0"/>
                <a:cs typeface="Courier New" pitchFamily="49" charset="0"/>
              </a:rPr>
              <a:t>&gt;</a:t>
            </a:r>
          </a:p>
          <a:p>
            <a:pPr>
              <a:buNone/>
            </a:pPr>
            <a:r>
              <a:rPr lang="fr-FR" sz="2200" b="1" dirty="0" err="1">
                <a:solidFill>
                  <a:srgbClr val="FFC000"/>
                </a:solidFill>
                <a:latin typeface="Courier New" pitchFamily="49" charset="0"/>
                <a:cs typeface="Courier New" pitchFamily="49" charset="0"/>
              </a:rPr>
              <a:t>int</a:t>
            </a:r>
            <a:r>
              <a:rPr lang="fr-FR" sz="2200" b="1" dirty="0">
                <a:solidFill>
                  <a:srgbClr val="FFC000"/>
                </a:solidFill>
                <a:latin typeface="Courier New" pitchFamily="49" charset="0"/>
                <a:cs typeface="Courier New" pitchFamily="49" charset="0"/>
              </a:rPr>
              <a:t> somme (</a:t>
            </a:r>
            <a:r>
              <a:rPr lang="fr-FR" sz="2200" b="1" dirty="0" err="1">
                <a:solidFill>
                  <a:srgbClr val="FFC000"/>
                </a:solidFill>
                <a:latin typeface="Courier New" pitchFamily="49" charset="0"/>
                <a:cs typeface="Courier New" pitchFamily="49" charset="0"/>
              </a:rPr>
              <a:t>int</a:t>
            </a:r>
            <a:r>
              <a:rPr lang="fr-FR" sz="2200" b="1" dirty="0">
                <a:solidFill>
                  <a:srgbClr val="FFC000"/>
                </a:solidFill>
                <a:latin typeface="Courier New" pitchFamily="49" charset="0"/>
                <a:cs typeface="Courier New" pitchFamily="49" charset="0"/>
              </a:rPr>
              <a:t> x, </a:t>
            </a:r>
            <a:r>
              <a:rPr lang="fr-FR" sz="2200" b="1" dirty="0" err="1">
                <a:solidFill>
                  <a:srgbClr val="FFC000"/>
                </a:solidFill>
                <a:latin typeface="Courier New" pitchFamily="49" charset="0"/>
                <a:cs typeface="Courier New" pitchFamily="49" charset="0"/>
              </a:rPr>
              <a:t>int</a:t>
            </a:r>
            <a:r>
              <a:rPr lang="fr-FR" sz="2200" b="1" dirty="0">
                <a:solidFill>
                  <a:srgbClr val="FFC000"/>
                </a:solidFill>
                <a:latin typeface="Courier New" pitchFamily="49" charset="0"/>
                <a:cs typeface="Courier New" pitchFamily="49" charset="0"/>
              </a:rPr>
              <a:t> y)</a:t>
            </a:r>
          </a:p>
          <a:p>
            <a:pPr>
              <a:buNone/>
            </a:pPr>
            <a:r>
              <a:rPr lang="fr-FR" sz="2200" b="1" dirty="0">
                <a:solidFill>
                  <a:srgbClr val="FFC000"/>
                </a:solidFill>
                <a:latin typeface="Courier New" pitchFamily="49" charset="0"/>
                <a:cs typeface="Courier New" pitchFamily="49" charset="0"/>
              </a:rPr>
              <a:t>{</a:t>
            </a:r>
          </a:p>
          <a:p>
            <a:pPr lvl="1">
              <a:buNone/>
            </a:pPr>
            <a:r>
              <a:rPr lang="fr-FR" sz="2200" b="1" dirty="0" err="1">
                <a:solidFill>
                  <a:srgbClr val="FFC000"/>
                </a:solidFill>
                <a:latin typeface="Courier New" pitchFamily="49" charset="0"/>
                <a:cs typeface="Courier New" pitchFamily="49" charset="0"/>
              </a:rPr>
              <a:t>int</a:t>
            </a:r>
            <a:r>
              <a:rPr lang="fr-FR" sz="2200" b="1" dirty="0">
                <a:solidFill>
                  <a:srgbClr val="FFC000"/>
                </a:solidFill>
                <a:latin typeface="Courier New" pitchFamily="49" charset="0"/>
                <a:cs typeface="Courier New" pitchFamily="49" charset="0"/>
              </a:rPr>
              <a:t> S; </a:t>
            </a:r>
          </a:p>
          <a:p>
            <a:pPr lvl="1">
              <a:buNone/>
            </a:pPr>
            <a:r>
              <a:rPr lang="fr-FR" sz="2200" b="1" dirty="0">
                <a:solidFill>
                  <a:srgbClr val="FFC000"/>
                </a:solidFill>
                <a:latin typeface="Courier New" pitchFamily="49" charset="0"/>
                <a:cs typeface="Courier New" pitchFamily="49" charset="0"/>
              </a:rPr>
              <a:t>S=x+y;</a:t>
            </a:r>
          </a:p>
          <a:p>
            <a:pPr lvl="1">
              <a:buNone/>
            </a:pPr>
            <a:r>
              <a:rPr lang="fr-FR" sz="2200" b="1" dirty="0">
                <a:solidFill>
                  <a:srgbClr val="FFC000"/>
                </a:solidFill>
                <a:latin typeface="Courier New" pitchFamily="49" charset="0"/>
                <a:cs typeface="Courier New" pitchFamily="49" charset="0"/>
              </a:rPr>
              <a:t>return(S); </a:t>
            </a:r>
          </a:p>
          <a:p>
            <a:pPr>
              <a:buNone/>
            </a:pPr>
            <a:r>
              <a:rPr lang="fr-FR" sz="2200" b="1" dirty="0">
                <a:solidFill>
                  <a:srgbClr val="FFC000"/>
                </a:solidFill>
                <a:latin typeface="Courier New" pitchFamily="49" charset="0"/>
                <a:cs typeface="Courier New" pitchFamily="49" charset="0"/>
              </a:rPr>
              <a:t>}</a:t>
            </a:r>
          </a:p>
          <a:p>
            <a:pPr>
              <a:buNone/>
            </a:pPr>
            <a:r>
              <a:rPr lang="fr-FR" sz="2200" b="1" dirty="0" err="1">
                <a:solidFill>
                  <a:schemeClr val="bg1"/>
                </a:solidFill>
                <a:latin typeface="Courier New" pitchFamily="49" charset="0"/>
                <a:cs typeface="Courier New" pitchFamily="49" charset="0"/>
              </a:rPr>
              <a:t>void</a:t>
            </a:r>
            <a:r>
              <a:rPr lang="fr-FR" sz="2200" b="1" dirty="0">
                <a:solidFill>
                  <a:schemeClr val="bg1"/>
                </a:solidFill>
                <a:latin typeface="Courier New" pitchFamily="49" charset="0"/>
                <a:cs typeface="Courier New" pitchFamily="49" charset="0"/>
              </a:rPr>
              <a:t> main()</a:t>
            </a:r>
          </a:p>
          <a:p>
            <a:pPr>
              <a:buNone/>
            </a:pPr>
            <a:r>
              <a:rPr lang="fr-FR" sz="2200" b="1" dirty="0">
                <a:solidFill>
                  <a:schemeClr val="bg1"/>
                </a:solidFill>
                <a:latin typeface="Courier New" pitchFamily="49" charset="0"/>
                <a:cs typeface="Courier New" pitchFamily="49" charset="0"/>
              </a:rPr>
              <a:t>{</a:t>
            </a:r>
          </a:p>
          <a:p>
            <a:pPr>
              <a:buNone/>
            </a:pPr>
            <a:r>
              <a:rPr lang="fr-FR" sz="2200" b="1" dirty="0">
                <a:solidFill>
                  <a:schemeClr val="bg1"/>
                </a:solidFill>
                <a:latin typeface="Courier New" pitchFamily="49" charset="0"/>
                <a:cs typeface="Courier New" pitchFamily="49" charset="0"/>
              </a:rPr>
              <a:t>	</a:t>
            </a:r>
            <a:r>
              <a:rPr lang="fr-FR" sz="2200" b="1" dirty="0" err="1">
                <a:solidFill>
                  <a:schemeClr val="bg1"/>
                </a:solidFill>
                <a:latin typeface="Courier New" pitchFamily="49" charset="0"/>
                <a:cs typeface="Courier New" pitchFamily="49" charset="0"/>
              </a:rPr>
              <a:t>int</a:t>
            </a:r>
            <a:r>
              <a:rPr lang="fr-FR" sz="2200" b="1" dirty="0">
                <a:solidFill>
                  <a:schemeClr val="bg1"/>
                </a:solidFill>
                <a:latin typeface="Courier New" pitchFamily="49" charset="0"/>
                <a:cs typeface="Courier New" pitchFamily="49" charset="0"/>
              </a:rPr>
              <a:t> </a:t>
            </a:r>
            <a:r>
              <a:rPr lang="fr-FR" sz="2200" b="1" dirty="0" err="1">
                <a:solidFill>
                  <a:schemeClr val="bg1"/>
                </a:solidFill>
                <a:latin typeface="Courier New" pitchFamily="49" charset="0"/>
                <a:cs typeface="Courier New" pitchFamily="49" charset="0"/>
              </a:rPr>
              <a:t>a,b,som</a:t>
            </a:r>
            <a:r>
              <a:rPr lang="fr-FR" sz="2200" b="1" dirty="0">
                <a:solidFill>
                  <a:schemeClr val="bg1"/>
                </a:solidFill>
                <a:latin typeface="Courier New" pitchFamily="49" charset="0"/>
                <a:cs typeface="Courier New" pitchFamily="49" charset="0"/>
              </a:rPr>
              <a:t>;</a:t>
            </a:r>
          </a:p>
          <a:p>
            <a:pPr>
              <a:buNone/>
            </a:pPr>
            <a:r>
              <a:rPr lang="fr-FR" sz="2200" b="1" dirty="0">
                <a:solidFill>
                  <a:schemeClr val="bg1"/>
                </a:solidFill>
                <a:latin typeface="Courier New" pitchFamily="49" charset="0"/>
                <a:cs typeface="Courier New" pitchFamily="49" charset="0"/>
              </a:rPr>
              <a:t>	</a:t>
            </a:r>
            <a:r>
              <a:rPr lang="fr-FR" sz="2200" b="1" dirty="0" err="1">
                <a:solidFill>
                  <a:schemeClr val="bg1"/>
                </a:solidFill>
                <a:latin typeface="Courier New" pitchFamily="49" charset="0"/>
                <a:cs typeface="Courier New" pitchFamily="49" charset="0"/>
              </a:rPr>
              <a:t>scanf</a:t>
            </a:r>
            <a:r>
              <a:rPr lang="fr-FR" sz="2200" b="1" dirty="0">
                <a:solidFill>
                  <a:schemeClr val="bg1"/>
                </a:solidFill>
                <a:latin typeface="Courier New" pitchFamily="49" charset="0"/>
                <a:cs typeface="Courier New" pitchFamily="49" charset="0"/>
              </a:rPr>
              <a:t>("%d %d", &amp;a,&amp;b);</a:t>
            </a:r>
          </a:p>
          <a:p>
            <a:pPr>
              <a:buNone/>
            </a:pPr>
            <a:r>
              <a:rPr lang="fr-FR" sz="2200" b="1" dirty="0">
                <a:solidFill>
                  <a:schemeClr val="bg1"/>
                </a:solidFill>
                <a:latin typeface="Courier New" pitchFamily="49" charset="0"/>
                <a:cs typeface="Courier New" pitchFamily="49" charset="0"/>
              </a:rPr>
              <a:t>	</a:t>
            </a:r>
            <a:r>
              <a:rPr lang="fr-FR" sz="2200" b="1" dirty="0" err="1">
                <a:solidFill>
                  <a:srgbClr val="FFC000"/>
                </a:solidFill>
                <a:latin typeface="Courier New" pitchFamily="49" charset="0"/>
                <a:cs typeface="Courier New" pitchFamily="49" charset="0"/>
              </a:rPr>
              <a:t>som</a:t>
            </a:r>
            <a:r>
              <a:rPr lang="fr-FR" sz="2200" b="1" dirty="0">
                <a:solidFill>
                  <a:srgbClr val="FFC000"/>
                </a:solidFill>
                <a:latin typeface="Courier New" pitchFamily="49" charset="0"/>
                <a:cs typeface="Courier New" pitchFamily="49" charset="0"/>
              </a:rPr>
              <a:t> = somme(</a:t>
            </a:r>
            <a:r>
              <a:rPr lang="fr-FR" sz="2200" b="1" dirty="0" err="1">
                <a:solidFill>
                  <a:srgbClr val="FFC000"/>
                </a:solidFill>
                <a:latin typeface="Courier New" pitchFamily="49" charset="0"/>
                <a:cs typeface="Courier New" pitchFamily="49" charset="0"/>
              </a:rPr>
              <a:t>a,b</a:t>
            </a:r>
            <a:r>
              <a:rPr lang="fr-FR" sz="2200" b="1" dirty="0">
                <a:solidFill>
                  <a:srgbClr val="FFC000"/>
                </a:solidFill>
                <a:latin typeface="Courier New" pitchFamily="49" charset="0"/>
                <a:cs typeface="Courier New" pitchFamily="49" charset="0"/>
              </a:rPr>
              <a:t>);</a:t>
            </a:r>
          </a:p>
          <a:p>
            <a:pPr>
              <a:buNone/>
            </a:pPr>
            <a:r>
              <a:rPr lang="fr-FR" sz="2200" b="1" dirty="0">
                <a:solidFill>
                  <a:schemeClr val="bg1"/>
                </a:solidFill>
                <a:latin typeface="Courier New" pitchFamily="49" charset="0"/>
                <a:cs typeface="Courier New" pitchFamily="49" charset="0"/>
              </a:rPr>
              <a:t>	</a:t>
            </a:r>
            <a:r>
              <a:rPr lang="fr-FR" sz="2200" b="1" dirty="0" err="1">
                <a:solidFill>
                  <a:schemeClr val="bg1"/>
                </a:solidFill>
                <a:latin typeface="Courier New" pitchFamily="49" charset="0"/>
                <a:cs typeface="Courier New" pitchFamily="49" charset="0"/>
              </a:rPr>
              <a:t>printf</a:t>
            </a:r>
            <a:r>
              <a:rPr lang="fr-FR" sz="2200" b="1" dirty="0">
                <a:solidFill>
                  <a:schemeClr val="bg1"/>
                </a:solidFill>
                <a:latin typeface="Courier New" pitchFamily="49" charset="0"/>
                <a:cs typeface="Courier New" pitchFamily="49" charset="0"/>
              </a:rPr>
              <a:t>("la somme de %d et %d est : %d",a, b, </a:t>
            </a:r>
            <a:r>
              <a:rPr lang="fr-FR" sz="2200" b="1" dirty="0" err="1">
                <a:solidFill>
                  <a:schemeClr val="bg1"/>
                </a:solidFill>
                <a:latin typeface="Courier New" pitchFamily="49" charset="0"/>
                <a:cs typeface="Courier New" pitchFamily="49" charset="0"/>
              </a:rPr>
              <a:t>som</a:t>
            </a:r>
            <a:r>
              <a:rPr lang="fr-FR" sz="2200" b="1" dirty="0">
                <a:solidFill>
                  <a:schemeClr val="bg1"/>
                </a:solidFill>
                <a:latin typeface="Courier New" pitchFamily="49" charset="0"/>
                <a:cs typeface="Courier New" pitchFamily="49" charset="0"/>
              </a:rPr>
              <a:t>);</a:t>
            </a:r>
          </a:p>
          <a:p>
            <a:pPr>
              <a:buNone/>
            </a:pPr>
            <a:r>
              <a:rPr lang="fr-FR" sz="2200" b="1" dirty="0">
                <a:solidFill>
                  <a:schemeClr val="bg1"/>
                </a:solidFill>
                <a:latin typeface="Courier New" pitchFamily="49" charset="0"/>
                <a:cs typeface="Courier New" pitchFamily="49" charset="0"/>
              </a:rPr>
              <a:t>}</a:t>
            </a:r>
          </a:p>
        </p:txBody>
      </p:sp>
      <p:sp>
        <p:nvSpPr>
          <p:cNvPr id="5" name="Flèche courbée vers la gauche 4"/>
          <p:cNvSpPr/>
          <p:nvPr/>
        </p:nvSpPr>
        <p:spPr>
          <a:xfrm rot="20822907">
            <a:off x="3758988" y="1742572"/>
            <a:ext cx="3191922" cy="3679794"/>
          </a:xfrm>
          <a:prstGeom prst="curvedLeftArrow">
            <a:avLst>
              <a:gd name="adj1" fmla="val 25000"/>
              <a:gd name="adj2" fmla="val 50000"/>
              <a:gd name="adj3" fmla="val 468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744759D-0EFF-4FB2-9CCE-04E00944F0FE}" type="slidenum">
              <a:rPr lang="en-US" smtClean="0"/>
              <a:pPr/>
              <a:t>174</a:t>
            </a:fld>
            <a:endParaRPr lang="en-US"/>
          </a:p>
        </p:txBody>
      </p:sp>
      <p:sp>
        <p:nvSpPr>
          <p:cNvPr id="3" name="Espace réservé du contenu 2"/>
          <p:cNvSpPr>
            <a:spLocks noGrp="1"/>
          </p:cNvSpPr>
          <p:nvPr>
            <p:ph sz="quarter" idx="1"/>
          </p:nvPr>
        </p:nvSpPr>
        <p:spPr>
          <a:xfrm>
            <a:off x="457200" y="764704"/>
            <a:ext cx="8229600" cy="6097864"/>
          </a:xfrm>
          <a:solidFill>
            <a:schemeClr val="tx1">
              <a:lumMod val="50000"/>
              <a:lumOff val="50000"/>
            </a:schemeClr>
          </a:solidFill>
        </p:spPr>
        <p:txBody>
          <a:bodyPr>
            <a:normAutofit/>
          </a:bodyPr>
          <a:lstStyle/>
          <a:p>
            <a:pPr>
              <a:buNone/>
            </a:pPr>
            <a:r>
              <a:rPr lang="fr-FR" b="1" dirty="0">
                <a:solidFill>
                  <a:schemeClr val="bg1"/>
                </a:solidFill>
                <a:latin typeface="Courier New" pitchFamily="49" charset="0"/>
                <a:cs typeface="Courier New" pitchFamily="49" charset="0"/>
              </a:rPr>
              <a:t>#</a:t>
            </a:r>
            <a:r>
              <a:rPr lang="fr-FR" b="1" dirty="0" err="1">
                <a:solidFill>
                  <a:schemeClr val="bg1"/>
                </a:solidFill>
                <a:latin typeface="Courier New" pitchFamily="49" charset="0"/>
                <a:cs typeface="Courier New" pitchFamily="49" charset="0"/>
              </a:rPr>
              <a:t>include</a:t>
            </a:r>
            <a:r>
              <a:rPr lang="fr-FR" b="1" dirty="0">
                <a:solidFill>
                  <a:schemeClr val="bg1"/>
                </a:solidFill>
                <a:latin typeface="Courier New" pitchFamily="49" charset="0"/>
                <a:cs typeface="Courier New" pitchFamily="49" charset="0"/>
              </a:rPr>
              <a:t> &lt;</a:t>
            </a:r>
            <a:r>
              <a:rPr lang="fr-FR" b="1" dirty="0" err="1">
                <a:solidFill>
                  <a:schemeClr val="bg1"/>
                </a:solidFill>
                <a:latin typeface="Courier New" pitchFamily="49" charset="0"/>
                <a:cs typeface="Courier New" pitchFamily="49" charset="0"/>
              </a:rPr>
              <a:t>stdio.h</a:t>
            </a:r>
            <a:r>
              <a:rPr lang="fr-FR" b="1" dirty="0">
                <a:solidFill>
                  <a:schemeClr val="bg1"/>
                </a:solidFill>
                <a:latin typeface="Courier New" pitchFamily="49" charset="0"/>
                <a:cs typeface="Courier New" pitchFamily="49" charset="0"/>
              </a:rPr>
              <a:t>&gt;</a:t>
            </a:r>
          </a:p>
          <a:p>
            <a:pPr>
              <a:buNone/>
            </a:pPr>
            <a:r>
              <a:rPr lang="fr-FR" b="1" dirty="0" err="1">
                <a:solidFill>
                  <a:srgbClr val="FFC000"/>
                </a:solidFill>
                <a:latin typeface="Courier New" pitchFamily="49" charset="0"/>
                <a:cs typeface="Courier New" pitchFamily="49" charset="0"/>
              </a:rPr>
              <a:t>int</a:t>
            </a:r>
            <a:r>
              <a:rPr lang="fr-FR" b="1" dirty="0">
                <a:solidFill>
                  <a:srgbClr val="FFC000"/>
                </a:solidFill>
                <a:latin typeface="Courier New" pitchFamily="49" charset="0"/>
                <a:cs typeface="Courier New" pitchFamily="49" charset="0"/>
              </a:rPr>
              <a:t> somme (</a:t>
            </a:r>
            <a:r>
              <a:rPr lang="fr-FR" b="1" dirty="0" err="1">
                <a:solidFill>
                  <a:srgbClr val="FFC000"/>
                </a:solidFill>
                <a:latin typeface="Courier New" pitchFamily="49" charset="0"/>
                <a:cs typeface="Courier New" pitchFamily="49" charset="0"/>
              </a:rPr>
              <a:t>int</a:t>
            </a:r>
            <a:r>
              <a:rPr lang="fr-FR" b="1" dirty="0">
                <a:solidFill>
                  <a:srgbClr val="FFC000"/>
                </a:solidFill>
                <a:latin typeface="Courier New" pitchFamily="49" charset="0"/>
                <a:cs typeface="Courier New" pitchFamily="49" charset="0"/>
              </a:rPr>
              <a:t> x, </a:t>
            </a:r>
            <a:r>
              <a:rPr lang="fr-FR" b="1" dirty="0" err="1">
                <a:solidFill>
                  <a:srgbClr val="FFC000"/>
                </a:solidFill>
                <a:latin typeface="Courier New" pitchFamily="49" charset="0"/>
                <a:cs typeface="Courier New" pitchFamily="49" charset="0"/>
              </a:rPr>
              <a:t>int</a:t>
            </a:r>
            <a:r>
              <a:rPr lang="fr-FR" b="1" dirty="0">
                <a:solidFill>
                  <a:srgbClr val="FFC000"/>
                </a:solidFill>
                <a:latin typeface="Courier New" pitchFamily="49" charset="0"/>
                <a:cs typeface="Courier New" pitchFamily="49" charset="0"/>
              </a:rPr>
              <a:t> y); </a:t>
            </a:r>
            <a:r>
              <a:rPr lang="fr-FR" b="1" dirty="0">
                <a:solidFill>
                  <a:srgbClr val="92D050"/>
                </a:solidFill>
                <a:latin typeface="Courier New" pitchFamily="49" charset="0"/>
                <a:cs typeface="Courier New" pitchFamily="49" charset="0"/>
              </a:rPr>
              <a:t>/*déclaration de 					la fonction*/</a:t>
            </a:r>
          </a:p>
          <a:p>
            <a:pPr>
              <a:buNone/>
            </a:pPr>
            <a:r>
              <a:rPr lang="fr-FR" b="1" dirty="0" err="1">
                <a:solidFill>
                  <a:schemeClr val="bg1"/>
                </a:solidFill>
                <a:latin typeface="Courier New" pitchFamily="49" charset="0"/>
                <a:cs typeface="Courier New" pitchFamily="49" charset="0"/>
              </a:rPr>
              <a:t>void</a:t>
            </a:r>
            <a:r>
              <a:rPr lang="fr-FR" b="1" dirty="0">
                <a:solidFill>
                  <a:schemeClr val="bg1"/>
                </a:solidFill>
                <a:latin typeface="Courier New" pitchFamily="49" charset="0"/>
                <a:cs typeface="Courier New" pitchFamily="49" charset="0"/>
              </a:rPr>
              <a:t> main()</a:t>
            </a:r>
          </a:p>
          <a:p>
            <a:pPr>
              <a:buNone/>
            </a:pPr>
            <a:r>
              <a:rPr lang="fr-FR" b="1" dirty="0">
                <a:solidFill>
                  <a:schemeClr val="bg1"/>
                </a:solidFill>
                <a:latin typeface="Courier New" pitchFamily="49" charset="0"/>
                <a:cs typeface="Courier New" pitchFamily="49" charset="0"/>
              </a:rPr>
              <a:t>{</a:t>
            </a:r>
          </a:p>
          <a:p>
            <a:pPr>
              <a:buNone/>
            </a:pPr>
            <a:r>
              <a:rPr lang="fr-FR" b="1" dirty="0">
                <a:solidFill>
                  <a:schemeClr val="bg1"/>
                </a:solidFill>
                <a:latin typeface="Courier New" pitchFamily="49" charset="0"/>
                <a:cs typeface="Courier New" pitchFamily="49" charset="0"/>
              </a:rPr>
              <a:t>	</a:t>
            </a:r>
            <a:r>
              <a:rPr lang="fr-FR" b="1" dirty="0" err="1">
                <a:solidFill>
                  <a:schemeClr val="bg1"/>
                </a:solidFill>
                <a:latin typeface="Courier New" pitchFamily="49" charset="0"/>
                <a:cs typeface="Courier New" pitchFamily="49" charset="0"/>
              </a:rPr>
              <a:t>int</a:t>
            </a:r>
            <a:r>
              <a:rPr lang="fr-FR" b="1" dirty="0">
                <a:solidFill>
                  <a:schemeClr val="bg1"/>
                </a:solidFill>
                <a:latin typeface="Courier New" pitchFamily="49" charset="0"/>
                <a:cs typeface="Courier New" pitchFamily="49" charset="0"/>
              </a:rPr>
              <a:t> </a:t>
            </a:r>
            <a:r>
              <a:rPr lang="fr-FR" b="1" dirty="0" err="1">
                <a:solidFill>
                  <a:schemeClr val="bg1"/>
                </a:solidFill>
                <a:latin typeface="Courier New" pitchFamily="49" charset="0"/>
                <a:cs typeface="Courier New" pitchFamily="49" charset="0"/>
              </a:rPr>
              <a:t>a,b,som</a:t>
            </a:r>
            <a:r>
              <a:rPr lang="fr-FR" b="1" dirty="0">
                <a:solidFill>
                  <a:schemeClr val="bg1"/>
                </a:solidFill>
                <a:latin typeface="Courier New" pitchFamily="49" charset="0"/>
                <a:cs typeface="Courier New" pitchFamily="49" charset="0"/>
              </a:rPr>
              <a:t>;</a:t>
            </a:r>
          </a:p>
          <a:p>
            <a:pPr>
              <a:buNone/>
            </a:pPr>
            <a:r>
              <a:rPr lang="fr-FR" b="1" dirty="0">
                <a:solidFill>
                  <a:schemeClr val="bg1"/>
                </a:solidFill>
                <a:latin typeface="Courier New" pitchFamily="49" charset="0"/>
                <a:cs typeface="Courier New" pitchFamily="49" charset="0"/>
              </a:rPr>
              <a:t>	</a:t>
            </a:r>
            <a:r>
              <a:rPr lang="fr-FR" b="1" dirty="0" err="1">
                <a:solidFill>
                  <a:schemeClr val="bg1"/>
                </a:solidFill>
                <a:latin typeface="Courier New" pitchFamily="49" charset="0"/>
                <a:cs typeface="Courier New" pitchFamily="49" charset="0"/>
              </a:rPr>
              <a:t>scanf</a:t>
            </a:r>
            <a:r>
              <a:rPr lang="fr-FR" b="1" dirty="0">
                <a:solidFill>
                  <a:schemeClr val="bg1"/>
                </a:solidFill>
                <a:latin typeface="Courier New" pitchFamily="49" charset="0"/>
                <a:cs typeface="Courier New" pitchFamily="49" charset="0"/>
              </a:rPr>
              <a:t>("%d %d", &amp;a,&amp;b);</a:t>
            </a:r>
          </a:p>
          <a:p>
            <a:pPr>
              <a:buNone/>
            </a:pPr>
            <a:r>
              <a:rPr lang="fr-FR" b="1" dirty="0">
                <a:solidFill>
                  <a:schemeClr val="bg1"/>
                </a:solidFill>
                <a:latin typeface="Courier New" pitchFamily="49" charset="0"/>
                <a:cs typeface="Courier New" pitchFamily="49" charset="0"/>
              </a:rPr>
              <a:t>	</a:t>
            </a:r>
            <a:r>
              <a:rPr lang="fr-FR" b="1" dirty="0" err="1">
                <a:solidFill>
                  <a:schemeClr val="bg1"/>
                </a:solidFill>
                <a:latin typeface="Courier New" pitchFamily="49" charset="0"/>
                <a:cs typeface="Courier New" pitchFamily="49" charset="0"/>
              </a:rPr>
              <a:t>som</a:t>
            </a:r>
            <a:r>
              <a:rPr lang="fr-FR" b="1" dirty="0">
                <a:solidFill>
                  <a:schemeClr val="bg1"/>
                </a:solidFill>
                <a:latin typeface="Courier New" pitchFamily="49" charset="0"/>
                <a:cs typeface="Courier New" pitchFamily="49" charset="0"/>
              </a:rPr>
              <a:t>= somme(</a:t>
            </a:r>
            <a:r>
              <a:rPr lang="fr-FR" b="1" dirty="0" err="1">
                <a:solidFill>
                  <a:schemeClr val="bg1"/>
                </a:solidFill>
                <a:latin typeface="Courier New" pitchFamily="49" charset="0"/>
                <a:cs typeface="Courier New" pitchFamily="49" charset="0"/>
              </a:rPr>
              <a:t>a,b</a:t>
            </a:r>
            <a:r>
              <a:rPr lang="fr-FR" b="1" dirty="0">
                <a:solidFill>
                  <a:schemeClr val="bg1"/>
                </a:solidFill>
                <a:latin typeface="Courier New" pitchFamily="49" charset="0"/>
                <a:cs typeface="Courier New" pitchFamily="49" charset="0"/>
              </a:rPr>
              <a:t>);</a:t>
            </a:r>
          </a:p>
          <a:p>
            <a:pPr>
              <a:buNone/>
            </a:pPr>
            <a:r>
              <a:rPr lang="fr-FR" b="1" dirty="0">
                <a:solidFill>
                  <a:schemeClr val="bg1"/>
                </a:solidFill>
                <a:latin typeface="Courier New" pitchFamily="49" charset="0"/>
                <a:cs typeface="Courier New" pitchFamily="49" charset="0"/>
              </a:rPr>
              <a:t>	</a:t>
            </a:r>
            <a:r>
              <a:rPr lang="fr-FR" b="1" dirty="0" err="1">
                <a:solidFill>
                  <a:schemeClr val="bg1"/>
                </a:solidFill>
                <a:latin typeface="Courier New" pitchFamily="49" charset="0"/>
                <a:cs typeface="Courier New" pitchFamily="49" charset="0"/>
              </a:rPr>
              <a:t>printf</a:t>
            </a:r>
            <a:r>
              <a:rPr lang="fr-FR" b="1" dirty="0">
                <a:solidFill>
                  <a:schemeClr val="bg1"/>
                </a:solidFill>
                <a:latin typeface="Courier New" pitchFamily="49" charset="0"/>
                <a:cs typeface="Courier New" pitchFamily="49" charset="0"/>
              </a:rPr>
              <a:t>("la somme de %d et %d est : %d",a, b, </a:t>
            </a:r>
            <a:r>
              <a:rPr lang="fr-FR" b="1" dirty="0" err="1">
                <a:solidFill>
                  <a:schemeClr val="bg1"/>
                </a:solidFill>
                <a:latin typeface="Courier New" pitchFamily="49" charset="0"/>
                <a:cs typeface="Courier New" pitchFamily="49" charset="0"/>
              </a:rPr>
              <a:t>som</a:t>
            </a:r>
            <a:r>
              <a:rPr lang="fr-FR" b="1" dirty="0">
                <a:solidFill>
                  <a:schemeClr val="bg1"/>
                </a:solidFill>
                <a:latin typeface="Courier New" pitchFamily="49" charset="0"/>
                <a:cs typeface="Courier New" pitchFamily="49" charset="0"/>
              </a:rPr>
              <a:t>);</a:t>
            </a:r>
          </a:p>
          <a:p>
            <a:pPr>
              <a:buNone/>
            </a:pPr>
            <a:r>
              <a:rPr lang="fr-FR" b="1" dirty="0">
                <a:solidFill>
                  <a:schemeClr val="bg1"/>
                </a:solidFill>
                <a:latin typeface="Courier New" pitchFamily="49" charset="0"/>
                <a:cs typeface="Courier New" pitchFamily="49" charset="0"/>
              </a:rPr>
              <a:t>}</a:t>
            </a:r>
          </a:p>
          <a:p>
            <a:pPr>
              <a:buNone/>
            </a:pPr>
            <a:r>
              <a:rPr lang="fr-FR" b="1" dirty="0" err="1">
                <a:solidFill>
                  <a:srgbClr val="FFC000"/>
                </a:solidFill>
                <a:latin typeface="Courier New" pitchFamily="49" charset="0"/>
                <a:cs typeface="Courier New" pitchFamily="49" charset="0"/>
              </a:rPr>
              <a:t>int</a:t>
            </a:r>
            <a:r>
              <a:rPr lang="fr-FR" b="1" dirty="0">
                <a:solidFill>
                  <a:srgbClr val="FFC000"/>
                </a:solidFill>
                <a:latin typeface="Courier New" pitchFamily="49" charset="0"/>
                <a:cs typeface="Courier New" pitchFamily="49" charset="0"/>
              </a:rPr>
              <a:t> somme (</a:t>
            </a:r>
            <a:r>
              <a:rPr lang="fr-FR" b="1" dirty="0" err="1">
                <a:solidFill>
                  <a:srgbClr val="FFC000"/>
                </a:solidFill>
                <a:latin typeface="Courier New" pitchFamily="49" charset="0"/>
                <a:cs typeface="Courier New" pitchFamily="49" charset="0"/>
              </a:rPr>
              <a:t>int</a:t>
            </a:r>
            <a:r>
              <a:rPr lang="fr-FR" b="1" dirty="0">
                <a:solidFill>
                  <a:srgbClr val="FFC000"/>
                </a:solidFill>
                <a:latin typeface="Courier New" pitchFamily="49" charset="0"/>
                <a:cs typeface="Courier New" pitchFamily="49" charset="0"/>
              </a:rPr>
              <a:t> x, </a:t>
            </a:r>
            <a:r>
              <a:rPr lang="fr-FR" b="1" dirty="0" err="1">
                <a:solidFill>
                  <a:srgbClr val="FFC000"/>
                </a:solidFill>
                <a:latin typeface="Courier New" pitchFamily="49" charset="0"/>
                <a:cs typeface="Courier New" pitchFamily="49" charset="0"/>
              </a:rPr>
              <a:t>int</a:t>
            </a:r>
            <a:r>
              <a:rPr lang="fr-FR" b="1" dirty="0">
                <a:solidFill>
                  <a:srgbClr val="FFC000"/>
                </a:solidFill>
                <a:latin typeface="Courier New" pitchFamily="49" charset="0"/>
                <a:cs typeface="Courier New" pitchFamily="49" charset="0"/>
              </a:rPr>
              <a:t> y)</a:t>
            </a:r>
          </a:p>
          <a:p>
            <a:pPr>
              <a:buNone/>
            </a:pPr>
            <a:r>
              <a:rPr lang="fr-FR" b="1" dirty="0">
                <a:solidFill>
                  <a:srgbClr val="FFC000"/>
                </a:solidFill>
                <a:latin typeface="Courier New" pitchFamily="49" charset="0"/>
                <a:cs typeface="Courier New" pitchFamily="49" charset="0"/>
              </a:rPr>
              <a:t>{</a:t>
            </a:r>
          </a:p>
          <a:p>
            <a:pPr lvl="1">
              <a:buNone/>
            </a:pPr>
            <a:r>
              <a:rPr lang="fr-FR" b="1" dirty="0" err="1">
                <a:solidFill>
                  <a:srgbClr val="FFC000"/>
                </a:solidFill>
                <a:latin typeface="Courier New" pitchFamily="49" charset="0"/>
                <a:cs typeface="Courier New" pitchFamily="49" charset="0"/>
              </a:rPr>
              <a:t>int</a:t>
            </a:r>
            <a:r>
              <a:rPr lang="fr-FR" b="1" dirty="0">
                <a:solidFill>
                  <a:srgbClr val="FFC000"/>
                </a:solidFill>
                <a:latin typeface="Courier New" pitchFamily="49" charset="0"/>
                <a:cs typeface="Courier New" pitchFamily="49" charset="0"/>
              </a:rPr>
              <a:t> S; </a:t>
            </a:r>
          </a:p>
          <a:p>
            <a:pPr lvl="1">
              <a:buNone/>
            </a:pPr>
            <a:r>
              <a:rPr lang="fr-FR" b="1" dirty="0">
                <a:solidFill>
                  <a:srgbClr val="FFC000"/>
                </a:solidFill>
                <a:latin typeface="Courier New" pitchFamily="49" charset="0"/>
                <a:cs typeface="Courier New" pitchFamily="49" charset="0"/>
              </a:rPr>
              <a:t>S=x+y;</a:t>
            </a:r>
          </a:p>
          <a:p>
            <a:pPr lvl="1">
              <a:buNone/>
            </a:pPr>
            <a:r>
              <a:rPr lang="fr-FR" b="1" dirty="0">
                <a:solidFill>
                  <a:srgbClr val="FFC000"/>
                </a:solidFill>
                <a:latin typeface="Courier New" pitchFamily="49" charset="0"/>
                <a:cs typeface="Courier New" pitchFamily="49" charset="0"/>
              </a:rPr>
              <a:t>return(S); </a:t>
            </a:r>
          </a:p>
          <a:p>
            <a:pPr>
              <a:buNone/>
            </a:pPr>
            <a:r>
              <a:rPr lang="fr-FR" b="1" dirty="0">
                <a:solidFill>
                  <a:srgbClr val="FFC000"/>
                </a:solidFill>
                <a:latin typeface="Courier New" pitchFamily="49" charset="0"/>
                <a:cs typeface="Courier New" pitchFamily="49" charset="0"/>
              </a:rPr>
              <a:t>}</a:t>
            </a:r>
          </a:p>
          <a:p>
            <a:pPr>
              <a:buNone/>
            </a:pPr>
            <a:endParaRPr lang="fr-FR"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53752"/>
            <a:ext cx="9144000" cy="1143000"/>
          </a:xfrm>
          <a:noFill/>
        </p:spPr>
        <p:txBody>
          <a:bodyPr>
            <a:normAutofit/>
          </a:bodyPr>
          <a:lstStyle/>
          <a:p>
            <a:r>
              <a:rPr lang="fr-FR" b="1" dirty="0">
                <a:solidFill>
                  <a:schemeClr val="tx1"/>
                </a:solidFill>
              </a:rPr>
              <a:t>Passage des paramètres à une fonction</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175</a:t>
            </a:fld>
            <a:endParaRPr lang="en-US"/>
          </a:p>
        </p:txBody>
      </p:sp>
      <p:sp>
        <p:nvSpPr>
          <p:cNvPr id="3" name="Espace réservé du contenu 2"/>
          <p:cNvSpPr>
            <a:spLocks noGrp="1"/>
          </p:cNvSpPr>
          <p:nvPr>
            <p:ph sz="quarter" idx="1"/>
          </p:nvPr>
        </p:nvSpPr>
        <p:spPr/>
        <p:txBody>
          <a:bodyPr>
            <a:normAutofit/>
          </a:bodyPr>
          <a:lstStyle/>
          <a:p>
            <a:pPr>
              <a:buNone/>
            </a:pPr>
            <a:r>
              <a:rPr lang="fr-FR" dirty="0">
                <a:latin typeface="Courier New" pitchFamily="49" charset="0"/>
                <a:cs typeface="Courier New" pitchFamily="49" charset="0"/>
              </a:rPr>
              <a:t>#</a:t>
            </a:r>
            <a:r>
              <a:rPr lang="fr-FR" dirty="0" err="1">
                <a:latin typeface="Courier New" pitchFamily="49" charset="0"/>
                <a:cs typeface="Courier New" pitchFamily="49" charset="0"/>
              </a:rPr>
              <a:t>include</a:t>
            </a:r>
            <a:r>
              <a:rPr lang="fr-FR" dirty="0">
                <a:latin typeface="Courier New" pitchFamily="49" charset="0"/>
                <a:cs typeface="Courier New" pitchFamily="49" charset="0"/>
              </a:rPr>
              <a:t> &lt;</a:t>
            </a:r>
            <a:r>
              <a:rPr lang="fr-FR" dirty="0" err="1">
                <a:latin typeface="Courier New" pitchFamily="49" charset="0"/>
                <a:cs typeface="Courier New" pitchFamily="49" charset="0"/>
              </a:rPr>
              <a:t>stdio.h</a:t>
            </a:r>
            <a:r>
              <a:rPr lang="fr-FR" dirty="0">
                <a:latin typeface="Courier New" pitchFamily="49" charset="0"/>
                <a:cs typeface="Courier New" pitchFamily="49" charset="0"/>
              </a:rPr>
              <a:t>&gt;</a:t>
            </a:r>
          </a:p>
          <a:p>
            <a:pPr>
              <a:buNone/>
            </a:pPr>
            <a:r>
              <a:rPr lang="fr-FR" dirty="0" err="1">
                <a:latin typeface="Courier New" pitchFamily="49" charset="0"/>
                <a:cs typeface="Courier New" pitchFamily="49" charset="0"/>
              </a:rPr>
              <a:t>void</a:t>
            </a:r>
            <a:r>
              <a:rPr lang="fr-FR" dirty="0">
                <a:latin typeface="Courier New" pitchFamily="49" charset="0"/>
                <a:cs typeface="Courier New" pitchFamily="49" charset="0"/>
              </a:rPr>
              <a:t> </a:t>
            </a:r>
            <a:r>
              <a:rPr lang="fr-FR" dirty="0" err="1">
                <a:latin typeface="Courier New" pitchFamily="49" charset="0"/>
                <a:cs typeface="Courier New" pitchFamily="49" charset="0"/>
              </a:rPr>
              <a:t>inc</a:t>
            </a:r>
            <a:r>
              <a:rPr lang="fr-FR" dirty="0">
                <a:latin typeface="Courier New" pitchFamily="49" charset="0"/>
                <a:cs typeface="Courier New" pitchFamily="49" charset="0"/>
              </a:rPr>
              <a:t>(</a:t>
            </a:r>
            <a:r>
              <a:rPr lang="fr-FR" dirty="0" err="1">
                <a:latin typeface="Courier New" pitchFamily="49" charset="0"/>
                <a:cs typeface="Courier New" pitchFamily="49" charset="0"/>
              </a:rPr>
              <a:t>int</a:t>
            </a:r>
            <a:r>
              <a:rPr lang="fr-FR" dirty="0">
                <a:latin typeface="Courier New" pitchFamily="49" charset="0"/>
                <a:cs typeface="Courier New" pitchFamily="49" charset="0"/>
              </a:rPr>
              <a:t> x)</a:t>
            </a:r>
          </a:p>
          <a:p>
            <a:pPr>
              <a:buNone/>
            </a:pPr>
            <a:r>
              <a:rPr lang="fr-FR" dirty="0">
                <a:latin typeface="Courier New" pitchFamily="49" charset="0"/>
                <a:cs typeface="Courier New" pitchFamily="49" charset="0"/>
              </a:rPr>
              <a:t>{</a:t>
            </a:r>
          </a:p>
          <a:p>
            <a:pPr lvl="1">
              <a:buNone/>
            </a:pPr>
            <a:r>
              <a:rPr lang="fr-FR" dirty="0">
                <a:solidFill>
                  <a:schemeClr val="tx1"/>
                </a:solidFill>
                <a:latin typeface="Courier New" pitchFamily="49" charset="0"/>
                <a:cs typeface="Courier New" pitchFamily="49" charset="0"/>
              </a:rPr>
              <a:t>X++;</a:t>
            </a:r>
            <a:endParaRPr lang="fr-FR" b="1" dirty="0">
              <a:solidFill>
                <a:srgbClr val="008000"/>
              </a:solidFill>
              <a:latin typeface="Courier New" pitchFamily="49" charset="0"/>
              <a:cs typeface="Courier New" pitchFamily="49" charset="0"/>
            </a:endParaRPr>
          </a:p>
          <a:p>
            <a:pPr>
              <a:buNone/>
            </a:pPr>
            <a:r>
              <a:rPr lang="fr-FR" dirty="0">
                <a:latin typeface="Courier New" pitchFamily="49" charset="0"/>
                <a:cs typeface="Courier New" pitchFamily="49" charset="0"/>
              </a:rPr>
              <a:t>}</a:t>
            </a:r>
          </a:p>
          <a:p>
            <a:pPr>
              <a:buNone/>
            </a:pPr>
            <a:r>
              <a:rPr lang="fr-FR" dirty="0" err="1">
                <a:latin typeface="Courier New" pitchFamily="49" charset="0"/>
                <a:cs typeface="Courier New" pitchFamily="49" charset="0"/>
              </a:rPr>
              <a:t>void</a:t>
            </a:r>
            <a:r>
              <a:rPr lang="fr-FR" dirty="0">
                <a:latin typeface="Courier New" pitchFamily="49" charset="0"/>
                <a:cs typeface="Courier New" pitchFamily="49" charset="0"/>
              </a:rPr>
              <a:t> main()</a:t>
            </a:r>
          </a:p>
          <a:p>
            <a:pPr>
              <a:buNone/>
            </a:pPr>
            <a:r>
              <a:rPr lang="fr-FR" dirty="0">
                <a:latin typeface="Courier New" pitchFamily="49" charset="0"/>
                <a:cs typeface="Courier New" pitchFamily="49" charset="0"/>
              </a:rPr>
              <a:t>{</a:t>
            </a:r>
          </a:p>
          <a:p>
            <a:pPr>
              <a:buNone/>
            </a:pPr>
            <a:r>
              <a:rPr lang="fr-FR" dirty="0">
                <a:latin typeface="Courier New" pitchFamily="49" charset="0"/>
                <a:cs typeface="Courier New" pitchFamily="49" charset="0"/>
              </a:rPr>
              <a:t>	</a:t>
            </a:r>
            <a:r>
              <a:rPr lang="fr-FR" dirty="0" err="1">
                <a:latin typeface="Courier New" pitchFamily="49" charset="0"/>
                <a:cs typeface="Courier New" pitchFamily="49" charset="0"/>
              </a:rPr>
              <a:t>int</a:t>
            </a:r>
            <a:r>
              <a:rPr lang="fr-FR" dirty="0">
                <a:latin typeface="Courier New" pitchFamily="49" charset="0"/>
                <a:cs typeface="Courier New" pitchFamily="49" charset="0"/>
              </a:rPr>
              <a:t> a;</a:t>
            </a:r>
          </a:p>
          <a:p>
            <a:pPr>
              <a:buNone/>
            </a:pPr>
            <a:r>
              <a:rPr lang="fr-FR" dirty="0">
                <a:latin typeface="Courier New" pitchFamily="49" charset="0"/>
                <a:cs typeface="Courier New" pitchFamily="49" charset="0"/>
              </a:rPr>
              <a:t>	</a:t>
            </a:r>
            <a:r>
              <a:rPr lang="fr-FR" dirty="0" err="1">
                <a:latin typeface="Courier New" pitchFamily="49" charset="0"/>
                <a:cs typeface="Courier New" pitchFamily="49" charset="0"/>
              </a:rPr>
              <a:t>printf</a:t>
            </a:r>
            <a:r>
              <a:rPr lang="fr-FR" dirty="0">
                <a:latin typeface="Courier New" pitchFamily="49" charset="0"/>
                <a:cs typeface="Courier New" pitchFamily="49" charset="0"/>
              </a:rPr>
              <a:t>("Donner un entier pour a\n");</a:t>
            </a:r>
          </a:p>
          <a:p>
            <a:pPr>
              <a:buNone/>
            </a:pPr>
            <a:r>
              <a:rPr lang="fr-FR" dirty="0">
                <a:latin typeface="Courier New" pitchFamily="49" charset="0"/>
                <a:cs typeface="Courier New" pitchFamily="49" charset="0"/>
              </a:rPr>
              <a:t> 	</a:t>
            </a:r>
            <a:r>
              <a:rPr lang="fr-FR" dirty="0" err="1">
                <a:latin typeface="Courier New" pitchFamily="49" charset="0"/>
                <a:cs typeface="Courier New" pitchFamily="49" charset="0"/>
              </a:rPr>
              <a:t>scanf</a:t>
            </a:r>
            <a:r>
              <a:rPr lang="fr-FR" dirty="0">
                <a:latin typeface="Courier New" pitchFamily="49" charset="0"/>
                <a:cs typeface="Courier New" pitchFamily="49" charset="0"/>
              </a:rPr>
              <a:t>("%d", &amp;a);</a:t>
            </a:r>
          </a:p>
          <a:p>
            <a:pPr>
              <a:buNone/>
            </a:pPr>
            <a:r>
              <a:rPr lang="fr-FR" dirty="0">
                <a:latin typeface="Courier New" pitchFamily="49" charset="0"/>
                <a:cs typeface="Courier New" pitchFamily="49" charset="0"/>
              </a:rPr>
              <a:t>	</a:t>
            </a:r>
            <a:r>
              <a:rPr lang="fr-FR" dirty="0" err="1">
                <a:latin typeface="Courier New" pitchFamily="49" charset="0"/>
                <a:cs typeface="Courier New" pitchFamily="49" charset="0"/>
              </a:rPr>
              <a:t>inc</a:t>
            </a:r>
            <a:r>
              <a:rPr lang="fr-FR" dirty="0">
                <a:latin typeface="Courier New" pitchFamily="49" charset="0"/>
                <a:cs typeface="Courier New" pitchFamily="49" charset="0"/>
              </a:rPr>
              <a:t> (a); </a:t>
            </a:r>
            <a:r>
              <a:rPr lang="fr-FR" b="1" dirty="0">
                <a:solidFill>
                  <a:srgbClr val="00B050"/>
                </a:solidFill>
                <a:latin typeface="Courier New" pitchFamily="49" charset="0"/>
                <a:cs typeface="Courier New" pitchFamily="49" charset="0"/>
              </a:rPr>
              <a:t>//passage par valeur</a:t>
            </a:r>
          </a:p>
          <a:p>
            <a:pPr>
              <a:buNone/>
            </a:pPr>
            <a:r>
              <a:rPr lang="fr-FR" dirty="0">
                <a:latin typeface="Courier New" pitchFamily="49" charset="0"/>
                <a:cs typeface="Courier New" pitchFamily="49" charset="0"/>
              </a:rPr>
              <a:t>	</a:t>
            </a:r>
            <a:r>
              <a:rPr lang="fr-FR" dirty="0" err="1">
                <a:latin typeface="Courier New" pitchFamily="49" charset="0"/>
                <a:cs typeface="Courier New" pitchFamily="49" charset="0"/>
              </a:rPr>
              <a:t>printf</a:t>
            </a:r>
            <a:r>
              <a:rPr lang="fr-FR" dirty="0">
                <a:latin typeface="Courier New" pitchFamily="49" charset="0"/>
                <a:cs typeface="Courier New" pitchFamily="49" charset="0"/>
              </a:rPr>
              <a:t>("la valeur de a est : %d",a);</a:t>
            </a:r>
          </a:p>
          <a:p>
            <a:pPr>
              <a:buNone/>
            </a:pPr>
            <a:r>
              <a:rPr lang="fr-FR" dirty="0">
                <a:latin typeface="Courier New" pitchFamily="49" charset="0"/>
                <a:cs typeface="Courier New" pitchFamily="49" charset="0"/>
              </a:rPr>
              <a:t>}</a:t>
            </a:r>
          </a:p>
          <a:p>
            <a:pPr>
              <a:buNone/>
            </a:pPr>
            <a:endParaRPr lang="fr-FR" dirty="0"/>
          </a:p>
        </p:txBody>
      </p:sp>
      <p:sp>
        <p:nvSpPr>
          <p:cNvPr id="5" name="ZoneTexte 4"/>
          <p:cNvSpPr txBox="1"/>
          <p:nvPr/>
        </p:nvSpPr>
        <p:spPr>
          <a:xfrm>
            <a:off x="5364088" y="1844824"/>
            <a:ext cx="3384376" cy="369332"/>
          </a:xfrm>
          <a:prstGeom prst="rect">
            <a:avLst/>
          </a:prstGeom>
          <a:noFill/>
        </p:spPr>
        <p:txBody>
          <a:bodyPr wrap="square" rtlCol="0">
            <a:spAutoFit/>
          </a:bodyPr>
          <a:lstStyle/>
          <a:p>
            <a:r>
              <a:rPr lang="fr-FR" dirty="0"/>
              <a:t>Le résultat est </a:t>
            </a:r>
            <a:endParaRPr lang="en-US" dirty="0"/>
          </a:p>
        </p:txBody>
      </p:sp>
      <p:sp>
        <p:nvSpPr>
          <p:cNvPr id="6" name="ZoneTexte 5"/>
          <p:cNvSpPr txBox="1"/>
          <p:nvPr/>
        </p:nvSpPr>
        <p:spPr>
          <a:xfrm>
            <a:off x="5076056" y="2564904"/>
            <a:ext cx="3888432" cy="1200329"/>
          </a:xfrm>
          <a:prstGeom prst="rect">
            <a:avLst/>
          </a:prstGeom>
          <a:solidFill>
            <a:srgbClr val="002060"/>
          </a:solidFill>
        </p:spPr>
        <p:txBody>
          <a:bodyPr wrap="square" rtlCol="0">
            <a:spAutoFit/>
          </a:bodyPr>
          <a:lstStyle/>
          <a:p>
            <a:r>
              <a:rPr lang="fr-FR" sz="2400" b="1" dirty="0">
                <a:solidFill>
                  <a:schemeClr val="bg1"/>
                </a:solidFill>
              </a:rPr>
              <a:t>Donner un entier pour a</a:t>
            </a:r>
          </a:p>
          <a:p>
            <a:r>
              <a:rPr lang="fr-FR" sz="2400" b="1" dirty="0">
                <a:solidFill>
                  <a:schemeClr val="bg1"/>
                </a:solidFill>
              </a:rPr>
              <a:t>10</a:t>
            </a:r>
          </a:p>
          <a:p>
            <a:r>
              <a:rPr lang="fr-FR" sz="2400" b="1" dirty="0">
                <a:solidFill>
                  <a:schemeClr val="bg1"/>
                </a:solidFill>
              </a:rPr>
              <a:t>La valeur de a est : 10</a:t>
            </a:r>
            <a:r>
              <a:rPr lang="fr-FR" sz="2400" b="1" dirty="0">
                <a:solidFill>
                  <a:srgbClr val="FFC000"/>
                </a:solidFill>
              </a:rPr>
              <a:t>_</a:t>
            </a:r>
            <a:endParaRPr lang="en-US" sz="2400" b="1" dirty="0">
              <a:solidFill>
                <a:srgbClr val="FFC000"/>
              </a:solidFill>
            </a:endParaRPr>
          </a:p>
        </p:txBody>
      </p:sp>
      <p:sp>
        <p:nvSpPr>
          <p:cNvPr id="7" name="Flèche à angle droit 6"/>
          <p:cNvSpPr/>
          <p:nvPr/>
        </p:nvSpPr>
        <p:spPr>
          <a:xfrm>
            <a:off x="6444208" y="3765233"/>
            <a:ext cx="1800200" cy="261609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ZoneTexte 7"/>
          <p:cNvSpPr txBox="1"/>
          <p:nvPr/>
        </p:nvSpPr>
        <p:spPr>
          <a:xfrm>
            <a:off x="3779912" y="5661248"/>
            <a:ext cx="2664296" cy="923330"/>
          </a:xfrm>
          <a:prstGeom prst="rect">
            <a:avLst/>
          </a:prstGeom>
          <a:solidFill>
            <a:schemeClr val="accent1"/>
          </a:solidFill>
        </p:spPr>
        <p:txBody>
          <a:bodyPr wrap="square" rtlCol="0">
            <a:spAutoFit/>
          </a:bodyPr>
          <a:lstStyle/>
          <a:p>
            <a:r>
              <a:rPr lang="fr-FR" dirty="0"/>
              <a:t>Le contenu de a ne change pas après l’appel de la procédure </a:t>
            </a:r>
            <a:r>
              <a:rPr lang="fr-FR" dirty="0" err="1"/>
              <a:t>inc</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125760"/>
            <a:ext cx="9144000" cy="1143000"/>
          </a:xfrm>
          <a:noFill/>
        </p:spPr>
        <p:txBody>
          <a:bodyPr/>
          <a:lstStyle/>
          <a:p>
            <a:r>
              <a:rPr lang="fr-FR" dirty="0">
                <a:solidFill>
                  <a:schemeClr val="tx1"/>
                </a:solidFill>
              </a:rPr>
              <a:t>Passage de paramètres par valeur</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176</a:t>
            </a:fld>
            <a:endParaRPr lang="en-US"/>
          </a:p>
        </p:txBody>
      </p:sp>
      <p:sp>
        <p:nvSpPr>
          <p:cNvPr id="3" name="Espace réservé du contenu 2"/>
          <p:cNvSpPr>
            <a:spLocks noGrp="1"/>
          </p:cNvSpPr>
          <p:nvPr>
            <p:ph sz="quarter" idx="1"/>
          </p:nvPr>
        </p:nvSpPr>
        <p:spPr>
          <a:xfrm>
            <a:off x="251520" y="1412776"/>
            <a:ext cx="4089648" cy="4572000"/>
          </a:xfrm>
        </p:spPr>
        <p:txBody>
          <a:bodyPr>
            <a:normAutofit/>
          </a:bodyPr>
          <a:lstStyle/>
          <a:p>
            <a:pPr algn="just"/>
            <a:r>
              <a:rPr lang="fr-FR" dirty="0"/>
              <a:t>On passe à la fonction </a:t>
            </a:r>
            <a:r>
              <a:rPr lang="fr-FR" b="1" u="sng" dirty="0"/>
              <a:t>la valeur </a:t>
            </a:r>
            <a:r>
              <a:rPr lang="fr-FR" dirty="0"/>
              <a:t>de la variable.</a:t>
            </a:r>
          </a:p>
          <a:p>
            <a:pPr algn="just"/>
            <a:r>
              <a:rPr lang="fr-FR" dirty="0"/>
              <a:t>La fonction reçoit </a:t>
            </a:r>
            <a:r>
              <a:rPr lang="fr-FR" b="1" u="sng" dirty="0"/>
              <a:t>une copie de cette valeur </a:t>
            </a:r>
            <a:r>
              <a:rPr lang="fr-FR" dirty="0"/>
              <a:t>qu'elle affectera à ses paramètres formels.</a:t>
            </a:r>
          </a:p>
          <a:p>
            <a:pPr algn="just"/>
            <a:r>
              <a:rPr lang="fr-FR" dirty="0"/>
              <a:t>Tout changement de la valeur du paramètre formel </a:t>
            </a:r>
            <a:r>
              <a:rPr lang="fr-FR" b="1" u="sng" dirty="0"/>
              <a:t>ne changera pas la valeur </a:t>
            </a:r>
            <a:r>
              <a:rPr lang="fr-FR" dirty="0"/>
              <a:t>de la variable dans la fonction appelante</a:t>
            </a:r>
          </a:p>
        </p:txBody>
      </p:sp>
      <p:sp>
        <p:nvSpPr>
          <p:cNvPr id="5" name="ZoneTexte 4"/>
          <p:cNvSpPr txBox="1"/>
          <p:nvPr/>
        </p:nvSpPr>
        <p:spPr>
          <a:xfrm>
            <a:off x="7380312" y="1628800"/>
            <a:ext cx="936104" cy="369332"/>
          </a:xfrm>
          <a:prstGeom prst="rect">
            <a:avLst/>
          </a:prstGeom>
          <a:solidFill>
            <a:srgbClr val="92D050"/>
          </a:solidFill>
        </p:spPr>
        <p:txBody>
          <a:bodyPr wrap="square" rtlCol="0">
            <a:spAutoFit/>
          </a:bodyPr>
          <a:lstStyle/>
          <a:p>
            <a:r>
              <a:rPr lang="fr-FR" dirty="0"/>
              <a:t>10</a:t>
            </a:r>
            <a:endParaRPr lang="en-US" dirty="0"/>
          </a:p>
        </p:txBody>
      </p:sp>
      <p:sp>
        <p:nvSpPr>
          <p:cNvPr id="6" name="ZoneTexte 5"/>
          <p:cNvSpPr txBox="1"/>
          <p:nvPr/>
        </p:nvSpPr>
        <p:spPr>
          <a:xfrm>
            <a:off x="6876256" y="1340768"/>
            <a:ext cx="504056" cy="369332"/>
          </a:xfrm>
          <a:prstGeom prst="rect">
            <a:avLst/>
          </a:prstGeom>
          <a:noFill/>
        </p:spPr>
        <p:txBody>
          <a:bodyPr wrap="square" rtlCol="0">
            <a:spAutoFit/>
          </a:bodyPr>
          <a:lstStyle/>
          <a:p>
            <a:r>
              <a:rPr lang="fr-FR" dirty="0"/>
              <a:t>@a</a:t>
            </a:r>
            <a:endParaRPr lang="en-US" dirty="0"/>
          </a:p>
        </p:txBody>
      </p:sp>
      <p:sp>
        <p:nvSpPr>
          <p:cNvPr id="7" name="ZoneTexte 6"/>
          <p:cNvSpPr txBox="1"/>
          <p:nvPr/>
        </p:nvSpPr>
        <p:spPr>
          <a:xfrm>
            <a:off x="5436096" y="2348880"/>
            <a:ext cx="1440160" cy="369332"/>
          </a:xfrm>
          <a:prstGeom prst="rect">
            <a:avLst/>
          </a:prstGeom>
          <a:noFill/>
        </p:spPr>
        <p:txBody>
          <a:bodyPr wrap="square" rtlCol="0">
            <a:spAutoFit/>
          </a:bodyPr>
          <a:lstStyle/>
          <a:p>
            <a:r>
              <a:rPr lang="fr-FR" dirty="0" err="1"/>
              <a:t>Inc</a:t>
            </a:r>
            <a:r>
              <a:rPr lang="fr-FR" dirty="0"/>
              <a:t> (a)</a:t>
            </a:r>
            <a:endParaRPr lang="en-US" dirty="0"/>
          </a:p>
        </p:txBody>
      </p:sp>
      <p:sp>
        <p:nvSpPr>
          <p:cNvPr id="8" name="ZoneTexte 7"/>
          <p:cNvSpPr txBox="1"/>
          <p:nvPr/>
        </p:nvSpPr>
        <p:spPr>
          <a:xfrm>
            <a:off x="7380312" y="2533546"/>
            <a:ext cx="936104" cy="369332"/>
          </a:xfrm>
          <a:prstGeom prst="rect">
            <a:avLst/>
          </a:prstGeom>
          <a:solidFill>
            <a:srgbClr val="92D050"/>
          </a:solidFill>
        </p:spPr>
        <p:txBody>
          <a:bodyPr wrap="square" rtlCol="0">
            <a:spAutoFit/>
          </a:bodyPr>
          <a:lstStyle/>
          <a:p>
            <a:endParaRPr lang="en-US" dirty="0"/>
          </a:p>
        </p:txBody>
      </p:sp>
      <p:sp>
        <p:nvSpPr>
          <p:cNvPr id="9" name="ZoneTexte 8"/>
          <p:cNvSpPr txBox="1"/>
          <p:nvPr/>
        </p:nvSpPr>
        <p:spPr>
          <a:xfrm>
            <a:off x="6876256" y="2267580"/>
            <a:ext cx="504056" cy="369332"/>
          </a:xfrm>
          <a:prstGeom prst="rect">
            <a:avLst/>
          </a:prstGeom>
          <a:noFill/>
        </p:spPr>
        <p:txBody>
          <a:bodyPr wrap="square" rtlCol="0">
            <a:spAutoFit/>
          </a:bodyPr>
          <a:lstStyle/>
          <a:p>
            <a:r>
              <a:rPr lang="fr-FR" dirty="0"/>
              <a:t>@x</a:t>
            </a:r>
            <a:endParaRPr lang="en-US" dirty="0"/>
          </a:p>
        </p:txBody>
      </p:sp>
      <p:sp>
        <p:nvSpPr>
          <p:cNvPr id="10" name="ZoneTexte 9"/>
          <p:cNvSpPr txBox="1"/>
          <p:nvPr/>
        </p:nvSpPr>
        <p:spPr>
          <a:xfrm>
            <a:off x="5436096" y="3140968"/>
            <a:ext cx="720080" cy="369332"/>
          </a:xfrm>
          <a:prstGeom prst="rect">
            <a:avLst/>
          </a:prstGeom>
          <a:noFill/>
        </p:spPr>
        <p:txBody>
          <a:bodyPr wrap="square" rtlCol="0">
            <a:spAutoFit/>
          </a:bodyPr>
          <a:lstStyle/>
          <a:p>
            <a:r>
              <a:rPr lang="fr-FR" dirty="0"/>
              <a:t>x </a:t>
            </a:r>
            <a:r>
              <a:rPr lang="fr-FR" dirty="0">
                <a:sym typeface="Wingdings" pitchFamily="2" charset="2"/>
              </a:rPr>
              <a:t> a</a:t>
            </a:r>
            <a:endParaRPr lang="en-US" dirty="0"/>
          </a:p>
        </p:txBody>
      </p:sp>
      <p:sp>
        <p:nvSpPr>
          <p:cNvPr id="12" name="Flèche vers le bas 11"/>
          <p:cNvSpPr/>
          <p:nvPr/>
        </p:nvSpPr>
        <p:spPr>
          <a:xfrm>
            <a:off x="7704348" y="1998132"/>
            <a:ext cx="180020" cy="566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60032" y="3789040"/>
            <a:ext cx="2520280" cy="1200329"/>
          </a:xfrm>
          <a:prstGeom prst="rect">
            <a:avLst/>
          </a:prstGeom>
        </p:spPr>
        <p:txBody>
          <a:bodyPr wrap="square">
            <a:spAutoFit/>
          </a:bodyPr>
          <a:lstStyle/>
          <a:p>
            <a:pPr>
              <a:buNone/>
            </a:pPr>
            <a:r>
              <a:rPr lang="fr-FR" dirty="0" err="1">
                <a:latin typeface="Courier New" pitchFamily="49" charset="0"/>
                <a:cs typeface="Courier New" pitchFamily="49" charset="0"/>
              </a:rPr>
              <a:t>void</a:t>
            </a:r>
            <a:r>
              <a:rPr lang="fr-FR" dirty="0">
                <a:latin typeface="Courier New" pitchFamily="49" charset="0"/>
                <a:cs typeface="Courier New" pitchFamily="49" charset="0"/>
              </a:rPr>
              <a:t> </a:t>
            </a:r>
            <a:r>
              <a:rPr lang="fr-FR" dirty="0" err="1">
                <a:latin typeface="Courier New" pitchFamily="49" charset="0"/>
                <a:cs typeface="Courier New" pitchFamily="49" charset="0"/>
              </a:rPr>
              <a:t>inc</a:t>
            </a:r>
            <a:r>
              <a:rPr lang="fr-FR" dirty="0">
                <a:latin typeface="Courier New" pitchFamily="49" charset="0"/>
                <a:cs typeface="Courier New" pitchFamily="49" charset="0"/>
              </a:rPr>
              <a:t>(</a:t>
            </a:r>
            <a:r>
              <a:rPr lang="fr-FR" dirty="0" err="1">
                <a:latin typeface="Courier New" pitchFamily="49" charset="0"/>
                <a:cs typeface="Courier New" pitchFamily="49" charset="0"/>
              </a:rPr>
              <a:t>int</a:t>
            </a:r>
            <a:r>
              <a:rPr lang="fr-FR" dirty="0">
                <a:latin typeface="Courier New" pitchFamily="49" charset="0"/>
                <a:cs typeface="Courier New" pitchFamily="49" charset="0"/>
              </a:rPr>
              <a:t> x)</a:t>
            </a:r>
          </a:p>
          <a:p>
            <a:pPr>
              <a:buNone/>
            </a:pPr>
            <a:r>
              <a:rPr lang="fr-FR" dirty="0">
                <a:latin typeface="Courier New" pitchFamily="49" charset="0"/>
                <a:cs typeface="Courier New" pitchFamily="49" charset="0"/>
              </a:rPr>
              <a:t>{</a:t>
            </a:r>
          </a:p>
          <a:p>
            <a:pPr lvl="1">
              <a:buNone/>
            </a:pPr>
            <a:r>
              <a:rPr lang="fr-FR" dirty="0">
                <a:latin typeface="Courier New" pitchFamily="49" charset="0"/>
                <a:cs typeface="Courier New" pitchFamily="49" charset="0"/>
              </a:rPr>
              <a:t>X++;</a:t>
            </a:r>
            <a:endParaRPr lang="fr-FR" b="1" dirty="0">
              <a:solidFill>
                <a:srgbClr val="008000"/>
              </a:solidFill>
              <a:latin typeface="Courier New" pitchFamily="49" charset="0"/>
              <a:cs typeface="Courier New" pitchFamily="49" charset="0"/>
            </a:endParaRPr>
          </a:p>
          <a:p>
            <a:pPr>
              <a:buNone/>
            </a:pPr>
            <a:r>
              <a:rPr lang="fr-FR" dirty="0">
                <a:latin typeface="Courier New" pitchFamily="49" charset="0"/>
                <a:cs typeface="Courier New" pitchFamily="49" charset="0"/>
              </a:rPr>
              <a:t>}</a:t>
            </a:r>
          </a:p>
        </p:txBody>
      </p:sp>
      <p:sp>
        <p:nvSpPr>
          <p:cNvPr id="14" name="ZoneTexte 13"/>
          <p:cNvSpPr txBox="1"/>
          <p:nvPr/>
        </p:nvSpPr>
        <p:spPr>
          <a:xfrm>
            <a:off x="7416462" y="2555612"/>
            <a:ext cx="936104" cy="369332"/>
          </a:xfrm>
          <a:prstGeom prst="rect">
            <a:avLst/>
          </a:prstGeom>
          <a:solidFill>
            <a:srgbClr val="92D050"/>
          </a:solidFill>
        </p:spPr>
        <p:txBody>
          <a:bodyPr wrap="square" rtlCol="0">
            <a:spAutoFit/>
          </a:bodyPr>
          <a:lstStyle/>
          <a:p>
            <a:r>
              <a:rPr lang="fr-FR" dirty="0"/>
              <a:t>10</a:t>
            </a:r>
            <a:endParaRPr lang="en-US" dirty="0"/>
          </a:p>
        </p:txBody>
      </p:sp>
      <p:sp>
        <p:nvSpPr>
          <p:cNvPr id="15" name="ZoneTexte 14"/>
          <p:cNvSpPr txBox="1"/>
          <p:nvPr/>
        </p:nvSpPr>
        <p:spPr>
          <a:xfrm>
            <a:off x="7380312" y="2546975"/>
            <a:ext cx="936104" cy="369332"/>
          </a:xfrm>
          <a:prstGeom prst="rect">
            <a:avLst/>
          </a:prstGeom>
          <a:solidFill>
            <a:srgbClr val="92D050"/>
          </a:solidFill>
        </p:spPr>
        <p:txBody>
          <a:bodyPr wrap="square" rtlCol="0">
            <a:spAutoFit/>
          </a:bodyPr>
          <a:lstStyle/>
          <a:p>
            <a:r>
              <a:rPr lang="fr-FR" dirty="0"/>
              <a:t>11</a:t>
            </a:r>
            <a:endParaRPr lang="en-US" dirty="0"/>
          </a:p>
        </p:txBody>
      </p:sp>
      <p:sp>
        <p:nvSpPr>
          <p:cNvPr id="16" name="Légende encadrée 1 15"/>
          <p:cNvSpPr/>
          <p:nvPr/>
        </p:nvSpPr>
        <p:spPr>
          <a:xfrm>
            <a:off x="6876256" y="4677290"/>
            <a:ext cx="2016224" cy="1440160"/>
          </a:xfrm>
          <a:prstGeom prst="borderCallout1">
            <a:avLst>
              <a:gd name="adj1" fmla="val 2566"/>
              <a:gd name="adj2" fmla="val 46348"/>
              <a:gd name="adj3" fmla="val -119062"/>
              <a:gd name="adj4" fmla="val 45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n w="76200">
                <a:solidFill>
                  <a:schemeClr val="tx1"/>
                </a:solidFill>
              </a:ln>
            </a:endParaRPr>
          </a:p>
        </p:txBody>
      </p:sp>
      <p:sp>
        <p:nvSpPr>
          <p:cNvPr id="17" name="ZoneTexte 16"/>
          <p:cNvSpPr txBox="1"/>
          <p:nvPr/>
        </p:nvSpPr>
        <p:spPr>
          <a:xfrm>
            <a:off x="6876256" y="4653136"/>
            <a:ext cx="2016224" cy="1477328"/>
          </a:xfrm>
          <a:prstGeom prst="rect">
            <a:avLst/>
          </a:prstGeom>
          <a:noFill/>
        </p:spPr>
        <p:txBody>
          <a:bodyPr wrap="square" rtlCol="0">
            <a:spAutoFit/>
          </a:bodyPr>
          <a:lstStyle/>
          <a:p>
            <a:r>
              <a:rPr lang="fr-FR" dirty="0">
                <a:solidFill>
                  <a:schemeClr val="bg1"/>
                </a:solidFill>
              </a:rPr>
              <a:t>x est incrémenté mais a non car une copie du </a:t>
            </a:r>
            <a:r>
              <a:rPr lang="fr-FR" dirty="0" err="1">
                <a:solidFill>
                  <a:schemeClr val="bg1"/>
                </a:solidFill>
              </a:rPr>
              <a:t>pramètre</a:t>
            </a:r>
            <a:r>
              <a:rPr lang="fr-FR" dirty="0">
                <a:solidFill>
                  <a:schemeClr val="bg1"/>
                </a:solidFill>
              </a:rPr>
              <a:t> effectif est enregistrée dans le paramètre formel.</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2" grpId="0" animBg="1"/>
      <p:bldP spid="13" grpId="0"/>
      <p:bldP spid="14" grpId="0" animBg="1"/>
      <p:bldP spid="15" grpId="0" animBg="1"/>
      <p:bldP spid="16" grpId="0" animBg="1"/>
      <p:bldP spid="17"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5"/>
            <a:ext cx="9144000" cy="1143000"/>
          </a:xfrm>
          <a:noFill/>
        </p:spPr>
        <p:txBody>
          <a:bodyPr/>
          <a:lstStyle/>
          <a:p>
            <a:r>
              <a:rPr lang="fr-FR" b="1" dirty="0">
                <a:solidFill>
                  <a:srgbClr val="0070C0"/>
                </a:solidFill>
              </a:rPr>
              <a:t>Passage de paramètres par </a:t>
            </a:r>
            <a:r>
              <a:rPr lang="fr-FR" b="1" dirty="0">
                <a:solidFill>
                  <a:srgbClr val="FF0000"/>
                </a:solidFill>
              </a:rPr>
              <a:t>adresse</a:t>
            </a:r>
          </a:p>
        </p:txBody>
      </p:sp>
      <p:sp>
        <p:nvSpPr>
          <p:cNvPr id="3" name="Espace réservé du contenu 2"/>
          <p:cNvSpPr>
            <a:spLocks noGrp="1"/>
          </p:cNvSpPr>
          <p:nvPr>
            <p:ph idx="1"/>
          </p:nvPr>
        </p:nvSpPr>
        <p:spPr>
          <a:xfrm>
            <a:off x="395536" y="1340768"/>
            <a:ext cx="8540822" cy="5112568"/>
          </a:xfrm>
          <a:solidFill>
            <a:schemeClr val="bg1">
              <a:lumMod val="75000"/>
            </a:schemeClr>
          </a:solidFill>
        </p:spPr>
        <p:txBody>
          <a:bodyPr>
            <a:noAutofit/>
          </a:bodyPr>
          <a:lstStyle/>
          <a:p>
            <a:pPr>
              <a:buNone/>
            </a:pPr>
            <a:r>
              <a:rPr lang="fr-FR" sz="2400" b="1" dirty="0">
                <a:solidFill>
                  <a:schemeClr val="bg1"/>
                </a:solidFill>
                <a:latin typeface="Courier New" pitchFamily="49" charset="0"/>
                <a:cs typeface="Courier New" pitchFamily="49" charset="0"/>
              </a:rPr>
              <a:t>#</a:t>
            </a:r>
            <a:r>
              <a:rPr lang="fr-FR" sz="2400" b="1" dirty="0" err="1">
                <a:solidFill>
                  <a:schemeClr val="bg1"/>
                </a:solidFill>
                <a:latin typeface="Courier New" pitchFamily="49" charset="0"/>
                <a:cs typeface="Courier New" pitchFamily="49" charset="0"/>
              </a:rPr>
              <a:t>include</a:t>
            </a:r>
            <a:r>
              <a:rPr lang="fr-FR" sz="2400" b="1" dirty="0">
                <a:solidFill>
                  <a:schemeClr val="bg1"/>
                </a:solidFill>
                <a:latin typeface="Courier New" pitchFamily="49" charset="0"/>
                <a:cs typeface="Courier New" pitchFamily="49" charset="0"/>
              </a:rPr>
              <a:t> &lt;</a:t>
            </a:r>
            <a:r>
              <a:rPr lang="fr-FR" sz="2400" b="1" dirty="0" err="1">
                <a:solidFill>
                  <a:schemeClr val="bg1"/>
                </a:solidFill>
                <a:latin typeface="Courier New" pitchFamily="49" charset="0"/>
                <a:cs typeface="Courier New" pitchFamily="49" charset="0"/>
              </a:rPr>
              <a:t>stdio.h</a:t>
            </a:r>
            <a:r>
              <a:rPr lang="fr-FR" sz="2400" b="1" dirty="0">
                <a:solidFill>
                  <a:schemeClr val="bg1"/>
                </a:solidFill>
                <a:latin typeface="Courier New" pitchFamily="49" charset="0"/>
                <a:cs typeface="Courier New" pitchFamily="49" charset="0"/>
              </a:rPr>
              <a:t>&gt;</a:t>
            </a:r>
          </a:p>
          <a:p>
            <a:pPr>
              <a:buNone/>
            </a:pPr>
            <a:r>
              <a:rPr lang="fr-FR" sz="2400" b="1" dirty="0" err="1">
                <a:latin typeface="Courier New" pitchFamily="49" charset="0"/>
                <a:cs typeface="Courier New" pitchFamily="49" charset="0"/>
              </a:rPr>
              <a:t>void</a:t>
            </a:r>
            <a:r>
              <a:rPr lang="fr-FR" sz="2400" b="1" dirty="0">
                <a:latin typeface="Courier New" pitchFamily="49" charset="0"/>
                <a:cs typeface="Courier New" pitchFamily="49" charset="0"/>
              </a:rPr>
              <a:t> </a:t>
            </a:r>
            <a:r>
              <a:rPr lang="fr-FR" sz="2400" b="1" dirty="0" err="1">
                <a:latin typeface="Courier New" pitchFamily="49" charset="0"/>
                <a:cs typeface="Courier New" pitchFamily="49" charset="0"/>
              </a:rPr>
              <a:t>inc</a:t>
            </a:r>
            <a:r>
              <a:rPr lang="fr-FR" sz="2400" b="1" dirty="0">
                <a:latin typeface="Courier New" pitchFamily="49" charset="0"/>
                <a:cs typeface="Courier New" pitchFamily="49" charset="0"/>
              </a:rPr>
              <a:t>(</a:t>
            </a:r>
            <a:r>
              <a:rPr lang="fr-FR" sz="2400" b="1" dirty="0" err="1">
                <a:latin typeface="Courier New" pitchFamily="49" charset="0"/>
                <a:cs typeface="Courier New" pitchFamily="49" charset="0"/>
              </a:rPr>
              <a:t>int</a:t>
            </a:r>
            <a:r>
              <a:rPr lang="fr-FR" sz="2400" b="1" dirty="0">
                <a:latin typeface="Courier New" pitchFamily="49" charset="0"/>
                <a:cs typeface="Courier New" pitchFamily="49" charset="0"/>
              </a:rPr>
              <a:t> * x)</a:t>
            </a:r>
          </a:p>
          <a:p>
            <a:pPr>
              <a:buNone/>
            </a:pPr>
            <a:r>
              <a:rPr lang="fr-FR" sz="2400" b="1" dirty="0">
                <a:latin typeface="Courier New" pitchFamily="49" charset="0"/>
                <a:cs typeface="Courier New" pitchFamily="49" charset="0"/>
              </a:rPr>
              <a:t>{</a:t>
            </a:r>
          </a:p>
          <a:p>
            <a:pPr lvl="1">
              <a:buNone/>
            </a:pPr>
            <a:r>
              <a:rPr lang="fr-FR" sz="2400" b="1" dirty="0">
                <a:latin typeface="Courier New" pitchFamily="49" charset="0"/>
                <a:cs typeface="Courier New" pitchFamily="49" charset="0"/>
              </a:rPr>
              <a:t>X++;</a:t>
            </a:r>
          </a:p>
          <a:p>
            <a:pPr>
              <a:buNone/>
            </a:pPr>
            <a:r>
              <a:rPr lang="fr-FR" sz="2400" b="1" dirty="0">
                <a:latin typeface="Courier New" pitchFamily="49" charset="0"/>
                <a:cs typeface="Courier New" pitchFamily="49" charset="0"/>
              </a:rPr>
              <a:t>}</a:t>
            </a:r>
          </a:p>
          <a:p>
            <a:pPr>
              <a:buNone/>
            </a:pPr>
            <a:r>
              <a:rPr lang="fr-FR" sz="2400" b="1" dirty="0" err="1">
                <a:latin typeface="Courier New" pitchFamily="49" charset="0"/>
                <a:cs typeface="Courier New" pitchFamily="49" charset="0"/>
              </a:rPr>
              <a:t>void</a:t>
            </a:r>
            <a:r>
              <a:rPr lang="fr-FR" sz="2400" b="1" dirty="0">
                <a:latin typeface="Courier New" pitchFamily="49" charset="0"/>
                <a:cs typeface="Courier New" pitchFamily="49" charset="0"/>
              </a:rPr>
              <a:t> main()</a:t>
            </a:r>
          </a:p>
          <a:p>
            <a:pPr>
              <a:buNone/>
            </a:pPr>
            <a:r>
              <a:rPr lang="fr-FR" sz="2400" b="1" dirty="0">
                <a:latin typeface="Courier New" pitchFamily="49" charset="0"/>
                <a:cs typeface="Courier New" pitchFamily="49" charset="0"/>
              </a:rPr>
              <a:t>{</a:t>
            </a:r>
          </a:p>
          <a:p>
            <a:pPr>
              <a:buNone/>
            </a:pPr>
            <a:r>
              <a:rPr lang="fr-FR" sz="2400" b="1" dirty="0">
                <a:latin typeface="Courier New" pitchFamily="49" charset="0"/>
                <a:cs typeface="Courier New" pitchFamily="49" charset="0"/>
              </a:rPr>
              <a:t>	</a:t>
            </a:r>
            <a:r>
              <a:rPr lang="fr-FR" sz="2400" b="1" dirty="0" err="1">
                <a:latin typeface="Courier New" pitchFamily="49" charset="0"/>
                <a:cs typeface="Courier New" pitchFamily="49" charset="0"/>
              </a:rPr>
              <a:t>int</a:t>
            </a:r>
            <a:r>
              <a:rPr lang="fr-FR" sz="2400" b="1" dirty="0">
                <a:latin typeface="Courier New" pitchFamily="49" charset="0"/>
                <a:cs typeface="Courier New" pitchFamily="49" charset="0"/>
              </a:rPr>
              <a:t> a;</a:t>
            </a:r>
          </a:p>
          <a:p>
            <a:pPr>
              <a:buNone/>
            </a:pPr>
            <a:r>
              <a:rPr lang="fr-FR" sz="2400" b="1" dirty="0">
                <a:latin typeface="Courier New" pitchFamily="49" charset="0"/>
                <a:cs typeface="Courier New" pitchFamily="49" charset="0"/>
              </a:rPr>
              <a:t> 	</a:t>
            </a:r>
            <a:r>
              <a:rPr lang="fr-FR" sz="2400" b="1" dirty="0" err="1">
                <a:latin typeface="Courier New" pitchFamily="49" charset="0"/>
                <a:cs typeface="Courier New" pitchFamily="49" charset="0"/>
              </a:rPr>
              <a:t>scanf</a:t>
            </a:r>
            <a:r>
              <a:rPr lang="fr-FR" sz="2400" b="1" dirty="0">
                <a:latin typeface="Courier New" pitchFamily="49" charset="0"/>
                <a:cs typeface="Courier New" pitchFamily="49" charset="0"/>
              </a:rPr>
              <a:t>("%d", </a:t>
            </a:r>
            <a:r>
              <a:rPr lang="fr-FR" sz="2400" b="1" dirty="0">
                <a:effectLst>
                  <a:outerShdw blurRad="38100" dist="38100" dir="2700000" algn="tl">
                    <a:srgbClr val="000000">
                      <a:alpha val="43137"/>
                    </a:srgbClr>
                  </a:outerShdw>
                </a:effectLst>
                <a:latin typeface="Courier New" pitchFamily="49" charset="0"/>
                <a:cs typeface="Courier New" pitchFamily="49" charset="0"/>
              </a:rPr>
              <a:t>&amp;</a:t>
            </a:r>
            <a:r>
              <a:rPr lang="fr-FR" sz="2400" b="1" dirty="0">
                <a:latin typeface="Courier New" pitchFamily="49" charset="0"/>
                <a:cs typeface="Courier New" pitchFamily="49" charset="0"/>
              </a:rPr>
              <a:t>a);</a:t>
            </a:r>
          </a:p>
          <a:p>
            <a:pPr>
              <a:buNone/>
            </a:pPr>
            <a:r>
              <a:rPr lang="fr-FR" sz="2400" b="1" dirty="0">
                <a:latin typeface="Courier New" pitchFamily="49" charset="0"/>
                <a:cs typeface="Courier New" pitchFamily="49" charset="0"/>
              </a:rPr>
              <a:t>	</a:t>
            </a:r>
            <a:r>
              <a:rPr lang="fr-FR" sz="2400" b="1" dirty="0" err="1">
                <a:solidFill>
                  <a:srgbClr val="FFC000"/>
                </a:solidFill>
                <a:latin typeface="Courier New" pitchFamily="49" charset="0"/>
                <a:cs typeface="Courier New" pitchFamily="49" charset="0"/>
              </a:rPr>
              <a:t>inc</a:t>
            </a:r>
            <a:r>
              <a:rPr lang="fr-FR" sz="2400" b="1" dirty="0">
                <a:solidFill>
                  <a:srgbClr val="FFC000"/>
                </a:solidFill>
                <a:latin typeface="Courier New" pitchFamily="49" charset="0"/>
                <a:cs typeface="Courier New" pitchFamily="49" charset="0"/>
              </a:rPr>
              <a:t> (&amp;a); </a:t>
            </a:r>
            <a:r>
              <a:rPr lang="fr-FR" sz="2400" b="1" dirty="0">
                <a:solidFill>
                  <a:srgbClr val="008000"/>
                </a:solidFill>
                <a:latin typeface="Courier New" pitchFamily="49" charset="0"/>
                <a:cs typeface="Courier New" pitchFamily="49" charset="0"/>
              </a:rPr>
              <a:t>//passage par adresse</a:t>
            </a:r>
          </a:p>
          <a:p>
            <a:pPr>
              <a:buNone/>
            </a:pPr>
            <a:r>
              <a:rPr lang="fr-FR" sz="2400" b="1" dirty="0">
                <a:latin typeface="Courier New" pitchFamily="49" charset="0"/>
                <a:cs typeface="Courier New" pitchFamily="49" charset="0"/>
              </a:rPr>
              <a:t>	</a:t>
            </a:r>
            <a:r>
              <a:rPr lang="fr-FR" sz="2400" b="1" dirty="0" err="1">
                <a:latin typeface="Courier New" pitchFamily="49" charset="0"/>
                <a:cs typeface="Courier New" pitchFamily="49" charset="0"/>
              </a:rPr>
              <a:t>printf</a:t>
            </a:r>
            <a:r>
              <a:rPr lang="fr-FR" sz="2400" b="1" dirty="0">
                <a:latin typeface="Courier New" pitchFamily="49" charset="0"/>
                <a:cs typeface="Courier New" pitchFamily="49" charset="0"/>
              </a:rPr>
              <a:t>("la valeur de a est : %d",a);</a:t>
            </a:r>
          </a:p>
          <a:p>
            <a:pPr>
              <a:buNone/>
            </a:pPr>
            <a:r>
              <a:rPr lang="fr-FR" sz="2400" b="1" dirty="0">
                <a:latin typeface="Courier New" pitchFamily="49" charset="0"/>
                <a:cs typeface="Courier New" pitchFamily="49" charset="0"/>
              </a:rPr>
              <a:t>}</a:t>
            </a:r>
          </a:p>
          <a:p>
            <a:pPr>
              <a:buNone/>
            </a:pPr>
            <a:endParaRPr lang="fr-FR" sz="2400" b="1" dirty="0">
              <a:solidFill>
                <a:schemeClr val="bg1"/>
              </a:solidFill>
            </a:endParaRPr>
          </a:p>
          <a:p>
            <a:endParaRPr lang="fr-FR" sz="2400" b="1" dirty="0">
              <a:solidFill>
                <a:schemeClr val="bg1"/>
              </a:solidFill>
            </a:endParaRP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177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892480" cy="1143000"/>
          </a:xfrm>
          <a:noFill/>
        </p:spPr>
        <p:txBody>
          <a:bodyPr/>
          <a:lstStyle/>
          <a:p>
            <a:r>
              <a:rPr lang="fr-FR" dirty="0">
                <a:solidFill>
                  <a:srgbClr val="0070C0"/>
                </a:solidFill>
              </a:rPr>
              <a:t>Passage de paramètres par </a:t>
            </a:r>
            <a:r>
              <a:rPr lang="fr-FR" dirty="0">
                <a:solidFill>
                  <a:srgbClr val="FF0000"/>
                </a:solidFill>
              </a:rPr>
              <a:t>adresse</a:t>
            </a:r>
          </a:p>
        </p:txBody>
      </p:sp>
      <p:sp>
        <p:nvSpPr>
          <p:cNvPr id="3" name="Espace réservé du contenu 2"/>
          <p:cNvSpPr>
            <a:spLocks noGrp="1"/>
          </p:cNvSpPr>
          <p:nvPr>
            <p:ph idx="1"/>
          </p:nvPr>
        </p:nvSpPr>
        <p:spPr>
          <a:xfrm>
            <a:off x="251520" y="1412776"/>
            <a:ext cx="4089648" cy="4572000"/>
          </a:xfrm>
        </p:spPr>
        <p:txBody>
          <a:bodyPr>
            <a:normAutofit/>
          </a:bodyPr>
          <a:lstStyle/>
          <a:p>
            <a:pPr algn="just"/>
            <a:r>
              <a:rPr lang="fr-FR" dirty="0"/>
              <a:t>On passe à la fonction </a:t>
            </a:r>
            <a:r>
              <a:rPr lang="fr-FR" b="1" u="sng" dirty="0"/>
              <a:t>l’adresse de</a:t>
            </a:r>
            <a:r>
              <a:rPr lang="fr-FR" b="1" dirty="0"/>
              <a:t> </a:t>
            </a:r>
            <a:r>
              <a:rPr lang="fr-FR" dirty="0"/>
              <a:t> la variable.</a:t>
            </a:r>
          </a:p>
          <a:p>
            <a:pPr algn="just"/>
            <a:r>
              <a:rPr lang="fr-FR" dirty="0"/>
              <a:t>La fonction reçoit </a:t>
            </a:r>
            <a:r>
              <a:rPr lang="fr-FR" b="1" u="sng" dirty="0"/>
              <a:t>une copie de cette adresse</a:t>
            </a:r>
            <a:r>
              <a:rPr lang="fr-FR" b="1" dirty="0"/>
              <a:t> </a:t>
            </a:r>
            <a:r>
              <a:rPr lang="fr-FR" dirty="0"/>
              <a:t>qu'elle affectera à ses paramètres formels.</a:t>
            </a:r>
          </a:p>
          <a:p>
            <a:pPr algn="just"/>
            <a:r>
              <a:rPr lang="fr-FR" dirty="0"/>
              <a:t>Tout changement de la valeur du paramètre formel </a:t>
            </a:r>
            <a:r>
              <a:rPr lang="fr-FR" u="sng" dirty="0"/>
              <a:t>change le contenu de la variable</a:t>
            </a:r>
            <a:r>
              <a:rPr lang="fr-FR" dirty="0"/>
              <a:t> dans la fonction appelante parce que la fonction appelée manipule le contenu de l’adresse et en conséquence le contenu des paramètres effectifs. La valeur de la variable change. </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178</a:t>
            </a:fld>
            <a:endParaRPr lang="en-US"/>
          </a:p>
        </p:txBody>
      </p:sp>
      <p:sp>
        <p:nvSpPr>
          <p:cNvPr id="5" name="ZoneTexte 4"/>
          <p:cNvSpPr txBox="1"/>
          <p:nvPr/>
        </p:nvSpPr>
        <p:spPr>
          <a:xfrm>
            <a:off x="7380312" y="1691516"/>
            <a:ext cx="936104" cy="369332"/>
          </a:xfrm>
          <a:prstGeom prst="rect">
            <a:avLst/>
          </a:prstGeom>
          <a:solidFill>
            <a:srgbClr val="92D050"/>
          </a:solidFill>
        </p:spPr>
        <p:txBody>
          <a:bodyPr wrap="square" rtlCol="0">
            <a:spAutoFit/>
          </a:bodyPr>
          <a:lstStyle/>
          <a:p>
            <a:r>
              <a:rPr lang="fr-FR" dirty="0"/>
              <a:t>10</a:t>
            </a:r>
            <a:endParaRPr lang="en-US" dirty="0"/>
          </a:p>
        </p:txBody>
      </p:sp>
      <p:sp>
        <p:nvSpPr>
          <p:cNvPr id="6" name="ZoneTexte 5"/>
          <p:cNvSpPr txBox="1"/>
          <p:nvPr/>
        </p:nvSpPr>
        <p:spPr>
          <a:xfrm>
            <a:off x="6876256" y="1340768"/>
            <a:ext cx="504056" cy="369332"/>
          </a:xfrm>
          <a:prstGeom prst="rect">
            <a:avLst/>
          </a:prstGeom>
          <a:noFill/>
        </p:spPr>
        <p:txBody>
          <a:bodyPr wrap="square" rtlCol="0">
            <a:spAutoFit/>
          </a:bodyPr>
          <a:lstStyle/>
          <a:p>
            <a:r>
              <a:rPr lang="fr-FR" dirty="0"/>
              <a:t>@a</a:t>
            </a:r>
            <a:endParaRPr lang="en-US" dirty="0"/>
          </a:p>
        </p:txBody>
      </p:sp>
      <p:sp>
        <p:nvSpPr>
          <p:cNvPr id="7" name="ZoneTexte 6"/>
          <p:cNvSpPr txBox="1"/>
          <p:nvPr/>
        </p:nvSpPr>
        <p:spPr>
          <a:xfrm>
            <a:off x="5436096" y="2348880"/>
            <a:ext cx="1440160" cy="369332"/>
          </a:xfrm>
          <a:prstGeom prst="rect">
            <a:avLst/>
          </a:prstGeom>
          <a:noFill/>
        </p:spPr>
        <p:txBody>
          <a:bodyPr wrap="square" rtlCol="0">
            <a:spAutoFit/>
          </a:bodyPr>
          <a:lstStyle/>
          <a:p>
            <a:r>
              <a:rPr lang="fr-FR" dirty="0" err="1"/>
              <a:t>Inc</a:t>
            </a:r>
            <a:r>
              <a:rPr lang="fr-FR" dirty="0"/>
              <a:t> (&amp;a)</a:t>
            </a:r>
            <a:endParaRPr lang="en-US" dirty="0"/>
          </a:p>
        </p:txBody>
      </p:sp>
      <p:sp>
        <p:nvSpPr>
          <p:cNvPr id="9" name="ZoneTexte 8"/>
          <p:cNvSpPr txBox="1"/>
          <p:nvPr/>
        </p:nvSpPr>
        <p:spPr>
          <a:xfrm>
            <a:off x="5544108" y="1349242"/>
            <a:ext cx="504056" cy="369332"/>
          </a:xfrm>
          <a:prstGeom prst="rect">
            <a:avLst/>
          </a:prstGeom>
          <a:noFill/>
        </p:spPr>
        <p:txBody>
          <a:bodyPr wrap="square" rtlCol="0">
            <a:spAutoFit/>
          </a:bodyPr>
          <a:lstStyle/>
          <a:p>
            <a:r>
              <a:rPr lang="fr-FR" dirty="0"/>
              <a:t>@x</a:t>
            </a:r>
            <a:endParaRPr lang="en-US" dirty="0"/>
          </a:p>
        </p:txBody>
      </p:sp>
      <p:sp>
        <p:nvSpPr>
          <p:cNvPr id="10" name="ZoneTexte 9"/>
          <p:cNvSpPr txBox="1"/>
          <p:nvPr/>
        </p:nvSpPr>
        <p:spPr>
          <a:xfrm>
            <a:off x="6300192" y="2334269"/>
            <a:ext cx="1152128" cy="369332"/>
          </a:xfrm>
          <a:prstGeom prst="rect">
            <a:avLst/>
          </a:prstGeom>
          <a:solidFill>
            <a:schemeClr val="accent2">
              <a:lumMod val="20000"/>
              <a:lumOff val="80000"/>
            </a:schemeClr>
          </a:solidFill>
        </p:spPr>
        <p:txBody>
          <a:bodyPr wrap="square" rtlCol="0">
            <a:spAutoFit/>
          </a:bodyPr>
          <a:lstStyle/>
          <a:p>
            <a:r>
              <a:rPr lang="fr-FR" dirty="0"/>
              <a:t>x </a:t>
            </a:r>
            <a:r>
              <a:rPr lang="fr-FR" dirty="0">
                <a:sym typeface="Wingdings" pitchFamily="2" charset="2"/>
              </a:rPr>
              <a:t> @a</a:t>
            </a:r>
            <a:endParaRPr lang="en-US" dirty="0"/>
          </a:p>
        </p:txBody>
      </p:sp>
      <p:sp>
        <p:nvSpPr>
          <p:cNvPr id="13" name="Rectangle 12"/>
          <p:cNvSpPr/>
          <p:nvPr/>
        </p:nvSpPr>
        <p:spPr>
          <a:xfrm>
            <a:off x="4860032" y="3789040"/>
            <a:ext cx="2520280" cy="1200329"/>
          </a:xfrm>
          <a:prstGeom prst="rect">
            <a:avLst/>
          </a:prstGeom>
        </p:spPr>
        <p:txBody>
          <a:bodyPr wrap="square">
            <a:spAutoFit/>
          </a:bodyPr>
          <a:lstStyle/>
          <a:p>
            <a:pPr>
              <a:buNone/>
            </a:pPr>
            <a:r>
              <a:rPr lang="fr-FR" dirty="0" err="1">
                <a:latin typeface="Courier New" pitchFamily="49" charset="0"/>
                <a:cs typeface="Courier New" pitchFamily="49" charset="0"/>
              </a:rPr>
              <a:t>void</a:t>
            </a:r>
            <a:r>
              <a:rPr lang="fr-FR" dirty="0">
                <a:latin typeface="Courier New" pitchFamily="49" charset="0"/>
                <a:cs typeface="Courier New" pitchFamily="49" charset="0"/>
              </a:rPr>
              <a:t> </a:t>
            </a:r>
            <a:r>
              <a:rPr lang="fr-FR" dirty="0" err="1">
                <a:latin typeface="Courier New" pitchFamily="49" charset="0"/>
                <a:cs typeface="Courier New" pitchFamily="49" charset="0"/>
              </a:rPr>
              <a:t>inc</a:t>
            </a:r>
            <a:r>
              <a:rPr lang="fr-FR" dirty="0">
                <a:latin typeface="Courier New" pitchFamily="49" charset="0"/>
                <a:cs typeface="Courier New" pitchFamily="49" charset="0"/>
              </a:rPr>
              <a:t>(</a:t>
            </a:r>
            <a:r>
              <a:rPr lang="fr-FR" dirty="0" err="1">
                <a:latin typeface="Courier New" pitchFamily="49" charset="0"/>
                <a:cs typeface="Courier New" pitchFamily="49" charset="0"/>
              </a:rPr>
              <a:t>int</a:t>
            </a:r>
            <a:r>
              <a:rPr lang="fr-FR" dirty="0">
                <a:latin typeface="Courier New" pitchFamily="49" charset="0"/>
                <a:cs typeface="Courier New" pitchFamily="49" charset="0"/>
              </a:rPr>
              <a:t> *x)</a:t>
            </a:r>
          </a:p>
          <a:p>
            <a:pPr>
              <a:buNone/>
            </a:pPr>
            <a:r>
              <a:rPr lang="fr-FR" dirty="0">
                <a:latin typeface="Courier New" pitchFamily="49" charset="0"/>
                <a:cs typeface="Courier New" pitchFamily="49" charset="0"/>
              </a:rPr>
              <a:t>{</a:t>
            </a:r>
          </a:p>
          <a:p>
            <a:pPr lvl="1">
              <a:buNone/>
            </a:pPr>
            <a:r>
              <a:rPr lang="fr-FR" dirty="0">
                <a:latin typeface="Courier New" pitchFamily="49" charset="0"/>
                <a:cs typeface="Courier New" pitchFamily="49" charset="0"/>
              </a:rPr>
              <a:t>*X++;</a:t>
            </a:r>
            <a:endParaRPr lang="fr-FR" b="1" dirty="0">
              <a:solidFill>
                <a:srgbClr val="008000"/>
              </a:solidFill>
              <a:latin typeface="Courier New" pitchFamily="49" charset="0"/>
              <a:cs typeface="Courier New" pitchFamily="49" charset="0"/>
            </a:endParaRPr>
          </a:p>
          <a:p>
            <a:pPr>
              <a:buNone/>
            </a:pPr>
            <a:r>
              <a:rPr lang="fr-FR" dirty="0">
                <a:latin typeface="Courier New" pitchFamily="49" charset="0"/>
                <a:cs typeface="Courier New" pitchFamily="49" charset="0"/>
              </a:rPr>
              <a:t>}</a:t>
            </a:r>
          </a:p>
        </p:txBody>
      </p:sp>
      <p:sp>
        <p:nvSpPr>
          <p:cNvPr id="16" name="Légende encadrée 1 15"/>
          <p:cNvSpPr/>
          <p:nvPr/>
        </p:nvSpPr>
        <p:spPr>
          <a:xfrm>
            <a:off x="6876256" y="4677290"/>
            <a:ext cx="2016224" cy="1440160"/>
          </a:xfrm>
          <a:prstGeom prst="borderCallout1">
            <a:avLst>
              <a:gd name="adj1" fmla="val 2566"/>
              <a:gd name="adj2" fmla="val 46348"/>
              <a:gd name="adj3" fmla="val -181310"/>
              <a:gd name="adj4" fmla="val 448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n w="76200">
                <a:solidFill>
                  <a:schemeClr val="tx1"/>
                </a:solidFill>
              </a:ln>
            </a:endParaRPr>
          </a:p>
        </p:txBody>
      </p:sp>
      <p:sp>
        <p:nvSpPr>
          <p:cNvPr id="17" name="ZoneTexte 16"/>
          <p:cNvSpPr txBox="1"/>
          <p:nvPr/>
        </p:nvSpPr>
        <p:spPr>
          <a:xfrm>
            <a:off x="6876256" y="4653136"/>
            <a:ext cx="2016224" cy="1477328"/>
          </a:xfrm>
          <a:prstGeom prst="rect">
            <a:avLst/>
          </a:prstGeom>
          <a:noFill/>
        </p:spPr>
        <p:txBody>
          <a:bodyPr wrap="square" rtlCol="0">
            <a:spAutoFit/>
          </a:bodyPr>
          <a:lstStyle/>
          <a:p>
            <a:r>
              <a:rPr lang="fr-FR" dirty="0">
                <a:solidFill>
                  <a:schemeClr val="bg1"/>
                </a:solidFill>
              </a:rPr>
              <a:t>a est incrémenté car au moment de l’appel x est remplacé par @a et *x++ incrémente a</a:t>
            </a:r>
            <a:endParaRPr lang="en-US" dirty="0">
              <a:solidFill>
                <a:schemeClr val="bg1"/>
              </a:solidFill>
            </a:endParaRPr>
          </a:p>
        </p:txBody>
      </p:sp>
      <p:sp>
        <p:nvSpPr>
          <p:cNvPr id="18" name="ZoneTexte 17"/>
          <p:cNvSpPr txBox="1"/>
          <p:nvPr/>
        </p:nvSpPr>
        <p:spPr>
          <a:xfrm>
            <a:off x="5868144" y="1700808"/>
            <a:ext cx="936104" cy="369332"/>
          </a:xfrm>
          <a:prstGeom prst="rect">
            <a:avLst/>
          </a:prstGeom>
          <a:solidFill>
            <a:srgbClr val="92D050"/>
          </a:solidFill>
        </p:spPr>
        <p:txBody>
          <a:bodyPr wrap="square" rtlCol="0">
            <a:spAutoFit/>
          </a:bodyPr>
          <a:lstStyle/>
          <a:p>
            <a:endParaRPr lang="en-US" dirty="0"/>
          </a:p>
        </p:txBody>
      </p:sp>
      <p:cxnSp>
        <p:nvCxnSpPr>
          <p:cNvPr id="21" name="Connecteur en angle 20"/>
          <p:cNvCxnSpPr/>
          <p:nvPr/>
        </p:nvCxnSpPr>
        <p:spPr>
          <a:xfrm>
            <a:off x="6588224" y="1813466"/>
            <a:ext cx="846021" cy="100808"/>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ZoneTexte 21"/>
          <p:cNvSpPr txBox="1"/>
          <p:nvPr/>
        </p:nvSpPr>
        <p:spPr>
          <a:xfrm>
            <a:off x="5886073" y="1700808"/>
            <a:ext cx="936104" cy="369332"/>
          </a:xfrm>
          <a:prstGeom prst="rect">
            <a:avLst/>
          </a:prstGeom>
          <a:solidFill>
            <a:srgbClr val="92D050"/>
          </a:solidFill>
        </p:spPr>
        <p:txBody>
          <a:bodyPr wrap="square" rtlCol="0">
            <a:spAutoFit/>
          </a:bodyPr>
          <a:lstStyle/>
          <a:p>
            <a:r>
              <a:rPr lang="fr-FR" dirty="0"/>
              <a:t>@a</a:t>
            </a:r>
            <a:endParaRPr lang="en-US" dirty="0"/>
          </a:p>
        </p:txBody>
      </p:sp>
      <p:sp>
        <p:nvSpPr>
          <p:cNvPr id="24" name="ZoneTexte 23"/>
          <p:cNvSpPr txBox="1"/>
          <p:nvPr/>
        </p:nvSpPr>
        <p:spPr>
          <a:xfrm>
            <a:off x="7380312" y="1691516"/>
            <a:ext cx="936104" cy="369332"/>
          </a:xfrm>
          <a:prstGeom prst="rect">
            <a:avLst/>
          </a:prstGeom>
          <a:solidFill>
            <a:srgbClr val="92D050"/>
          </a:solidFill>
        </p:spPr>
        <p:txBody>
          <a:bodyPr wrap="square" rtlCol="0">
            <a:spAutoFit/>
          </a:bodyPr>
          <a:lstStyle/>
          <a:p>
            <a:r>
              <a:rPr lang="fr-FR" dirty="0"/>
              <a:t>11</a:t>
            </a:r>
            <a:endParaRPr lang="en-US" dirty="0"/>
          </a:p>
        </p:txBody>
      </p:sp>
      <p:cxnSp>
        <p:nvCxnSpPr>
          <p:cNvPr id="26" name="Connecteur en angle 25"/>
          <p:cNvCxnSpPr/>
          <p:nvPr/>
        </p:nvCxnSpPr>
        <p:spPr>
          <a:xfrm rot="16200000" flipH="1">
            <a:off x="5908793" y="2821577"/>
            <a:ext cx="1070832" cy="864097"/>
          </a:xfrm>
          <a:prstGeom prst="bentConnector3">
            <a:avLst>
              <a:gd name="adj1" fmla="val 31582"/>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4499992" y="5397370"/>
            <a:ext cx="2304256" cy="646331"/>
          </a:xfrm>
          <a:prstGeom prst="rect">
            <a:avLst/>
          </a:prstGeom>
          <a:solidFill>
            <a:schemeClr val="accent2">
              <a:lumMod val="20000"/>
              <a:lumOff val="80000"/>
            </a:schemeClr>
          </a:solidFill>
        </p:spPr>
        <p:txBody>
          <a:bodyPr wrap="square" rtlCol="0">
            <a:spAutoFit/>
          </a:bodyPr>
          <a:lstStyle/>
          <a:p>
            <a:r>
              <a:rPr lang="fr-FR" dirty="0"/>
              <a:t>*x++ </a:t>
            </a:r>
            <a:r>
              <a:rPr lang="fr-FR" dirty="0">
                <a:sym typeface="Wingdings" pitchFamily="2" charset="2"/>
              </a:rPr>
              <a:t> 	a++</a:t>
            </a:r>
          </a:p>
          <a:p>
            <a:r>
              <a:rPr lang="fr-FR" dirty="0">
                <a:sym typeface="Wingdings" pitchFamily="2" charset="2"/>
              </a:rPr>
              <a:t>	*(&amp;a)++</a:t>
            </a:r>
            <a:endParaRPr lang="en-US" dirty="0"/>
          </a:p>
        </p:txBody>
      </p:sp>
    </p:spTree>
    <p:extLst>
      <p:ext uri="{BB962C8B-B14F-4D97-AF65-F5344CB8AC3E}">
        <p14:creationId xmlns:p14="http://schemas.microsoft.com/office/powerpoint/2010/main" val="31323185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P spid="10" grpId="0" animBg="1"/>
      <p:bldP spid="13" grpId="0"/>
      <p:bldP spid="16" grpId="0" animBg="1"/>
      <p:bldP spid="18" grpId="0" animBg="1"/>
      <p:bldP spid="22" grpId="0" animBg="1"/>
      <p:bldP spid="24" grpId="0" animBg="1"/>
      <p:bldP spid="31"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12F0-B93B-42AD-9631-3CE5A5DD369C}"/>
              </a:ext>
            </a:extLst>
          </p:cNvPr>
          <p:cNvSpPr>
            <a:spLocks noGrp="1"/>
          </p:cNvSpPr>
          <p:nvPr>
            <p:ph type="title"/>
          </p:nvPr>
        </p:nvSpPr>
        <p:spPr/>
        <p:txBody>
          <a:bodyPr/>
          <a:lstStyle/>
          <a:p>
            <a:r>
              <a:rPr lang="fr-FR" sz="2800" dirty="0"/>
              <a:t>Fonctions et Paramètres </a:t>
            </a:r>
            <a:endParaRPr lang="fr-FR" dirty="0"/>
          </a:p>
        </p:txBody>
      </p:sp>
      <p:sp>
        <p:nvSpPr>
          <p:cNvPr id="4" name="Slide Number Placeholder 3">
            <a:extLst>
              <a:ext uri="{FF2B5EF4-FFF2-40B4-BE49-F238E27FC236}">
                <a16:creationId xmlns:a16="http://schemas.microsoft.com/office/drawing/2014/main" id="{29257DCD-96E6-4CE5-8869-32D9479BA3D9}"/>
              </a:ext>
            </a:extLst>
          </p:cNvPr>
          <p:cNvSpPr>
            <a:spLocks noGrp="1"/>
          </p:cNvSpPr>
          <p:nvPr>
            <p:ph type="sldNum" sz="quarter" idx="12"/>
          </p:nvPr>
        </p:nvSpPr>
        <p:spPr/>
        <p:txBody>
          <a:bodyPr/>
          <a:lstStyle/>
          <a:p>
            <a:fld id="{5744759D-0EFF-4FB2-9CCE-04E00944F0FE}" type="slidenum">
              <a:rPr lang="en-US" smtClean="0"/>
              <a:pPr/>
              <a:t>179</a:t>
            </a:fld>
            <a:endParaRPr lang="en-US"/>
          </a:p>
        </p:txBody>
      </p:sp>
      <p:pic>
        <p:nvPicPr>
          <p:cNvPr id="5" name="Google Shape;97;g256a2dd6d94_0_1">
            <a:extLst>
              <a:ext uri="{FF2B5EF4-FFF2-40B4-BE49-F238E27FC236}">
                <a16:creationId xmlns:a16="http://schemas.microsoft.com/office/drawing/2014/main" id="{CD3777B4-B18A-4C17-9799-450291B1FAE5}"/>
              </a:ext>
            </a:extLst>
          </p:cNvPr>
          <p:cNvPicPr preferRelativeResize="0"/>
          <p:nvPr/>
        </p:nvPicPr>
        <p:blipFill rotWithShape="1">
          <a:blip r:embed="rId2">
            <a:alphaModFix/>
          </a:blip>
          <a:srcRect/>
          <a:stretch/>
        </p:blipFill>
        <p:spPr>
          <a:xfrm>
            <a:off x="152400" y="1202674"/>
            <a:ext cx="6505575" cy="5088125"/>
          </a:xfrm>
          <a:prstGeom prst="rect">
            <a:avLst/>
          </a:prstGeom>
          <a:noFill/>
          <a:ln>
            <a:noFill/>
          </a:ln>
        </p:spPr>
      </p:pic>
      <p:sp>
        <p:nvSpPr>
          <p:cNvPr id="6" name="Google Shape;98;g256a2dd6d94_0_1">
            <a:extLst>
              <a:ext uri="{FF2B5EF4-FFF2-40B4-BE49-F238E27FC236}">
                <a16:creationId xmlns:a16="http://schemas.microsoft.com/office/drawing/2014/main" id="{ACEB8BBA-6A4D-43BE-8117-84C507B16065}"/>
              </a:ext>
            </a:extLst>
          </p:cNvPr>
          <p:cNvSpPr txBox="1"/>
          <p:nvPr/>
        </p:nvSpPr>
        <p:spPr>
          <a:xfrm>
            <a:off x="4742725" y="2693350"/>
            <a:ext cx="4009800" cy="11466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250"/>
              <a:buFont typeface="Arial"/>
              <a:buNone/>
            </a:pPr>
            <a:r>
              <a:rPr lang="fr-FR" sz="1250" b="0" i="0" u="none" strike="noStrike" cap="none">
                <a:solidFill>
                  <a:srgbClr val="1C1C1C"/>
                </a:solidFill>
                <a:highlight>
                  <a:srgbClr val="FAFAFA"/>
                </a:highlight>
                <a:latin typeface="Merriweather"/>
                <a:ea typeface="Merriweather"/>
                <a:cs typeface="Merriweather"/>
                <a:sym typeface="Merriweather"/>
              </a:rPr>
              <a:t>Ce code permet de calculer le plus petit commun diviseur de deux nombres donnés. Imaginons à présent que nous souhaitions faire la même chose, mais avec deux paires de nombres. Le code ressemblerait alors à ceci.</a:t>
            </a:r>
            <a:endParaRPr sz="1600" b="0" i="0" u="none" strike="noStrike" cap="none">
              <a:solidFill>
                <a:srgbClr val="000000"/>
              </a:solidFill>
              <a:latin typeface="Gill Sans"/>
              <a:ea typeface="Gill Sans"/>
              <a:cs typeface="Gill Sans"/>
              <a:sym typeface="Gill Sans"/>
            </a:endParaRPr>
          </a:p>
        </p:txBody>
      </p:sp>
      <p:sp>
        <p:nvSpPr>
          <p:cNvPr id="7" name="Google Shape;99;g256a2dd6d94_0_1">
            <a:extLst>
              <a:ext uri="{FF2B5EF4-FFF2-40B4-BE49-F238E27FC236}">
                <a16:creationId xmlns:a16="http://schemas.microsoft.com/office/drawing/2014/main" id="{7978C0F5-6129-4B76-B9CF-1F3102C72B7E}"/>
              </a:ext>
            </a:extLst>
          </p:cNvPr>
          <p:cNvSpPr/>
          <p:nvPr/>
        </p:nvSpPr>
        <p:spPr>
          <a:xfrm>
            <a:off x="7438100" y="3944650"/>
            <a:ext cx="799200" cy="2633400"/>
          </a:xfrm>
          <a:prstGeom prst="downArrow">
            <a:avLst>
              <a:gd name="adj1" fmla="val 50000"/>
              <a:gd name="adj2" fmla="val 50000"/>
            </a:avLst>
          </a:prstGeom>
          <a:solidFill>
            <a:srgbClr val="217FC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768431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504" y="980728"/>
            <a:ext cx="2044368" cy="470780"/>
          </a:xfrm>
          <a:prstGeom prst="rect">
            <a:avLst/>
          </a:prstGeom>
        </p:spPr>
        <p:txBody>
          <a:bodyPr vert="horz" wrap="square" lIns="0" tIns="9027" rIns="0" bIns="0" rtlCol="0">
            <a:spAutoFit/>
          </a:bodyPr>
          <a:lstStyle/>
          <a:p>
            <a:pPr marL="9502">
              <a:spcBef>
                <a:spcPts val="71"/>
              </a:spcBef>
            </a:pPr>
            <a:r>
              <a:rPr sz="3000" spc="-453" dirty="0" err="1">
                <a:latin typeface="Gill Sans MT" panose="020B0502020104020203" pitchFamily="34" charset="0"/>
              </a:rPr>
              <a:t>Ex</a:t>
            </a:r>
            <a:r>
              <a:rPr sz="3000" spc="-221" dirty="0" err="1">
                <a:latin typeface="Gill Sans MT" panose="020B0502020104020203" pitchFamily="34" charset="0"/>
              </a:rPr>
              <a:t>em</a:t>
            </a:r>
            <a:r>
              <a:rPr sz="3000" spc="-176" dirty="0" err="1">
                <a:latin typeface="Gill Sans MT" panose="020B0502020104020203" pitchFamily="34" charset="0"/>
              </a:rPr>
              <a:t>p</a:t>
            </a:r>
            <a:r>
              <a:rPr sz="3000" spc="-116" dirty="0" err="1">
                <a:latin typeface="Gill Sans MT" panose="020B0502020104020203" pitchFamily="34" charset="0"/>
              </a:rPr>
              <a:t>le</a:t>
            </a:r>
            <a:r>
              <a:rPr lang="fr-FR" sz="3000" spc="-116" dirty="0">
                <a:latin typeface="Gill Sans MT" panose="020B0502020104020203" pitchFamily="34" charset="0"/>
              </a:rPr>
              <a:t>s</a:t>
            </a:r>
            <a:endParaRPr sz="3000" dirty="0">
              <a:latin typeface="Gill Sans MT" panose="020B0502020104020203" pitchFamily="34" charset="0"/>
            </a:endParaRPr>
          </a:p>
        </p:txBody>
      </p:sp>
      <p:sp>
        <p:nvSpPr>
          <p:cNvPr id="9" name="Espace réservé du numéro de diapositive 8"/>
          <p:cNvSpPr>
            <a:spLocks noGrp="1"/>
          </p:cNvSpPr>
          <p:nvPr>
            <p:ph type="sldNum" sz="quarter" idx="12"/>
          </p:nvPr>
        </p:nvSpPr>
        <p:spPr/>
        <p:txBody>
          <a:bodyPr/>
          <a:lstStyle/>
          <a:p>
            <a:fld id="{5744759D-0EFF-4FB2-9CCE-04E00944F0FE}" type="slidenum">
              <a:rPr lang="en-US" smtClean="0"/>
              <a:pPr/>
              <a:t>18</a:t>
            </a:fld>
            <a:endParaRPr lang="en-US"/>
          </a:p>
        </p:txBody>
      </p:sp>
      <p:sp>
        <p:nvSpPr>
          <p:cNvPr id="3" name="object 3"/>
          <p:cNvSpPr txBox="1"/>
          <p:nvPr/>
        </p:nvSpPr>
        <p:spPr>
          <a:xfrm>
            <a:off x="1247822" y="1715157"/>
            <a:ext cx="6852570" cy="1864428"/>
          </a:xfrm>
          <a:prstGeom prst="rect">
            <a:avLst/>
          </a:prstGeom>
        </p:spPr>
        <p:txBody>
          <a:bodyPr vert="horz" wrap="square" lIns="0" tIns="9977" rIns="0" bIns="0" rtlCol="0">
            <a:spAutoFit/>
          </a:bodyPr>
          <a:lstStyle/>
          <a:p>
            <a:pPr marL="266060" marR="3801" indent="-256558">
              <a:spcBef>
                <a:spcPts val="79"/>
              </a:spcBef>
              <a:buClr>
                <a:srgbClr val="FF0000"/>
              </a:buClr>
              <a:buFont typeface="Wingdings"/>
              <a:buChar char=""/>
              <a:tabLst>
                <a:tab pos="265585" algn="l"/>
                <a:tab pos="266060" algn="l"/>
              </a:tabLst>
            </a:pPr>
            <a:r>
              <a:rPr sz="2400" spc="-135" dirty="0">
                <a:latin typeface="Gill Sans MT" panose="020B0502020104020203" pitchFamily="34" charset="0"/>
                <a:cs typeface="Arial"/>
              </a:rPr>
              <a:t>Un </a:t>
            </a:r>
            <a:r>
              <a:rPr sz="2400" spc="-60" dirty="0">
                <a:latin typeface="Gill Sans MT" panose="020B0502020104020203" pitchFamily="34" charset="0"/>
                <a:cs typeface="Arial"/>
              </a:rPr>
              <a:t>algorithme </a:t>
            </a:r>
            <a:r>
              <a:rPr sz="2400" spc="-41" dirty="0">
                <a:latin typeface="Gill Sans MT" panose="020B0502020104020203" pitchFamily="34" charset="0"/>
                <a:cs typeface="Arial"/>
              </a:rPr>
              <a:t>peut </a:t>
            </a:r>
            <a:r>
              <a:rPr sz="2400" spc="-202" dirty="0">
                <a:latin typeface="Gill Sans MT" panose="020B0502020104020203" pitchFamily="34" charset="0"/>
                <a:cs typeface="Arial"/>
              </a:rPr>
              <a:t>se </a:t>
            </a:r>
            <a:r>
              <a:rPr sz="2400" spc="-90" dirty="0">
                <a:latin typeface="Gill Sans MT" panose="020B0502020104020203" pitchFamily="34" charset="0"/>
                <a:cs typeface="Arial"/>
              </a:rPr>
              <a:t>comparer </a:t>
            </a:r>
            <a:r>
              <a:rPr sz="2400" spc="-183" dirty="0">
                <a:latin typeface="Gill Sans MT" panose="020B0502020104020203" pitchFamily="34" charset="0"/>
                <a:cs typeface="Arial"/>
              </a:rPr>
              <a:t>à </a:t>
            </a:r>
            <a:r>
              <a:rPr sz="2400" spc="-97" dirty="0">
                <a:latin typeface="Gill Sans MT" panose="020B0502020104020203" pitchFamily="34" charset="0"/>
                <a:cs typeface="Arial"/>
              </a:rPr>
              <a:t>une</a:t>
            </a:r>
            <a:r>
              <a:rPr sz="2400" spc="-190" dirty="0">
                <a:latin typeface="Gill Sans MT" panose="020B0502020104020203" pitchFamily="34" charset="0"/>
                <a:cs typeface="Arial"/>
              </a:rPr>
              <a:t> </a:t>
            </a:r>
            <a:r>
              <a:rPr sz="2400" spc="-60" dirty="0">
                <a:latin typeface="Gill Sans MT" panose="020B0502020104020203" pitchFamily="34" charset="0"/>
                <a:cs typeface="Arial"/>
              </a:rPr>
              <a:t>recette  </a:t>
            </a:r>
            <a:r>
              <a:rPr sz="2400" spc="-108" dirty="0">
                <a:latin typeface="Gill Sans MT" panose="020B0502020104020203" pitchFamily="34" charset="0"/>
                <a:cs typeface="Arial"/>
              </a:rPr>
              <a:t>de</a:t>
            </a:r>
            <a:r>
              <a:rPr sz="2400" spc="-146" dirty="0">
                <a:latin typeface="Gill Sans MT" panose="020B0502020104020203" pitchFamily="34" charset="0"/>
                <a:cs typeface="Arial"/>
              </a:rPr>
              <a:t> </a:t>
            </a:r>
            <a:r>
              <a:rPr sz="2400" spc="-101" dirty="0">
                <a:latin typeface="Gill Sans MT" panose="020B0502020104020203" pitchFamily="34" charset="0"/>
                <a:cs typeface="Arial"/>
              </a:rPr>
              <a:t>cuisine</a:t>
            </a:r>
            <a:endParaRPr sz="2400" dirty="0">
              <a:latin typeface="Gill Sans MT" panose="020B0502020104020203" pitchFamily="34" charset="0"/>
              <a:cs typeface="Arial"/>
            </a:endParaRPr>
          </a:p>
          <a:p>
            <a:pPr marL="625241" lvl="1" indent="-274137">
              <a:spcBef>
                <a:spcPts val="516"/>
              </a:spcBef>
              <a:buClr>
                <a:srgbClr val="0000C7"/>
              </a:buClr>
              <a:buSzPct val="69642"/>
              <a:buFont typeface="Wingdings"/>
              <a:buChar char=""/>
              <a:tabLst>
                <a:tab pos="625241" algn="l"/>
                <a:tab pos="625715" algn="l"/>
              </a:tabLst>
            </a:pPr>
            <a:r>
              <a:rPr sz="2100" spc="-209" dirty="0">
                <a:latin typeface="Gill Sans MT" panose="020B0502020104020203" pitchFamily="34" charset="0"/>
                <a:cs typeface="Arial"/>
              </a:rPr>
              <a:t>Le </a:t>
            </a:r>
            <a:r>
              <a:rPr sz="2100" spc="-49" dirty="0">
                <a:latin typeface="Gill Sans MT" panose="020B0502020104020203" pitchFamily="34" charset="0"/>
                <a:cs typeface="Arial"/>
              </a:rPr>
              <a:t>résultat </a:t>
            </a:r>
            <a:r>
              <a:rPr sz="2100" spc="-105" dirty="0">
                <a:latin typeface="Gill Sans MT" panose="020B0502020104020203" pitchFamily="34" charset="0"/>
                <a:cs typeface="Arial"/>
              </a:rPr>
              <a:t>c’est comme </a:t>
            </a:r>
            <a:r>
              <a:rPr sz="2100" spc="-56" dirty="0">
                <a:latin typeface="Gill Sans MT" panose="020B0502020104020203" pitchFamily="34" charset="0"/>
                <a:cs typeface="Arial"/>
              </a:rPr>
              <a:t>le </a:t>
            </a:r>
            <a:r>
              <a:rPr sz="2100" spc="-34" dirty="0">
                <a:latin typeface="Gill Sans MT" panose="020B0502020104020203" pitchFamily="34" charset="0"/>
                <a:cs typeface="Arial"/>
              </a:rPr>
              <a:t>plat </a:t>
            </a:r>
            <a:r>
              <a:rPr sz="2100" spc="-165" dirty="0">
                <a:latin typeface="Gill Sans MT" panose="020B0502020104020203" pitchFamily="34" charset="0"/>
                <a:cs typeface="Arial"/>
              </a:rPr>
              <a:t>à</a:t>
            </a:r>
            <a:r>
              <a:rPr sz="2100" spc="-195" dirty="0">
                <a:latin typeface="Gill Sans MT" panose="020B0502020104020203" pitchFamily="34" charset="0"/>
                <a:cs typeface="Arial"/>
              </a:rPr>
              <a:t> </a:t>
            </a:r>
            <a:r>
              <a:rPr sz="2100" spc="-79" dirty="0">
                <a:latin typeface="Gill Sans MT" panose="020B0502020104020203" pitchFamily="34" charset="0"/>
                <a:cs typeface="Arial"/>
              </a:rPr>
              <a:t>cuisiner</a:t>
            </a:r>
            <a:endParaRPr sz="2100" dirty="0">
              <a:latin typeface="Gill Sans MT" panose="020B0502020104020203" pitchFamily="34" charset="0"/>
              <a:cs typeface="Arial"/>
            </a:endParaRPr>
          </a:p>
          <a:p>
            <a:pPr marL="565852" marR="192893" lvl="1" indent="-214748">
              <a:spcBef>
                <a:spcPts val="501"/>
              </a:spcBef>
              <a:buClr>
                <a:srgbClr val="0000C7"/>
              </a:buClr>
              <a:buSzPct val="69642"/>
              <a:buFont typeface="Wingdings"/>
              <a:buChar char=""/>
              <a:tabLst>
                <a:tab pos="625241" algn="l"/>
                <a:tab pos="625715" algn="l"/>
              </a:tabLst>
            </a:pPr>
            <a:r>
              <a:rPr dirty="0">
                <a:latin typeface="Gill Sans MT" panose="020B0502020104020203" pitchFamily="34" charset="0"/>
              </a:rPr>
              <a:t>	</a:t>
            </a:r>
            <a:r>
              <a:rPr sz="2100" spc="-217" dirty="0">
                <a:latin typeface="Gill Sans MT" panose="020B0502020104020203" pitchFamily="34" charset="0"/>
                <a:cs typeface="Arial"/>
              </a:rPr>
              <a:t>Les </a:t>
            </a:r>
            <a:r>
              <a:rPr sz="2100" spc="-112" dirty="0">
                <a:latin typeface="Gill Sans MT" panose="020B0502020104020203" pitchFamily="34" charset="0"/>
                <a:cs typeface="Arial"/>
              </a:rPr>
              <a:t>données </a:t>
            </a:r>
            <a:r>
              <a:rPr sz="2100" spc="-67" dirty="0">
                <a:latin typeface="Gill Sans MT" panose="020B0502020104020203" pitchFamily="34" charset="0"/>
                <a:cs typeface="Arial"/>
              </a:rPr>
              <a:t>sont </a:t>
            </a:r>
            <a:r>
              <a:rPr sz="2100" spc="-105" dirty="0">
                <a:latin typeface="Gill Sans MT" panose="020B0502020104020203" pitchFamily="34" charset="0"/>
                <a:cs typeface="Arial"/>
              </a:rPr>
              <a:t>l’analogues </a:t>
            </a:r>
            <a:r>
              <a:rPr sz="2100" spc="-146" dirty="0">
                <a:latin typeface="Gill Sans MT" panose="020B0502020104020203" pitchFamily="34" charset="0"/>
                <a:cs typeface="Arial"/>
              </a:rPr>
              <a:t>des </a:t>
            </a:r>
            <a:r>
              <a:rPr sz="2100" spc="-71" dirty="0">
                <a:latin typeface="Gill Sans MT" panose="020B0502020104020203" pitchFamily="34" charset="0"/>
                <a:cs typeface="Arial"/>
              </a:rPr>
              <a:t>ingrédients </a:t>
            </a:r>
            <a:r>
              <a:rPr sz="2100" spc="-101" dirty="0">
                <a:latin typeface="Gill Sans MT" panose="020B0502020104020203" pitchFamily="34" charset="0"/>
                <a:cs typeface="Arial"/>
              </a:rPr>
              <a:t>de  </a:t>
            </a:r>
            <a:r>
              <a:rPr sz="2100" spc="-75" dirty="0">
                <a:latin typeface="Gill Sans MT" panose="020B0502020104020203" pitchFamily="34" charset="0"/>
                <a:cs typeface="Arial"/>
              </a:rPr>
              <a:t>la</a:t>
            </a:r>
            <a:r>
              <a:rPr sz="2100" spc="-120" dirty="0">
                <a:latin typeface="Gill Sans MT" panose="020B0502020104020203" pitchFamily="34" charset="0"/>
                <a:cs typeface="Arial"/>
              </a:rPr>
              <a:t> </a:t>
            </a:r>
            <a:r>
              <a:rPr sz="2100" spc="-52" dirty="0">
                <a:latin typeface="Gill Sans MT" panose="020B0502020104020203" pitchFamily="34" charset="0"/>
                <a:cs typeface="Arial"/>
              </a:rPr>
              <a:t>recette</a:t>
            </a:r>
            <a:endParaRPr sz="2100" dirty="0">
              <a:latin typeface="Gill Sans MT" panose="020B0502020104020203" pitchFamily="34" charset="0"/>
              <a:cs typeface="Arial"/>
            </a:endParaRPr>
          </a:p>
          <a:p>
            <a:pPr marL="565852" marR="218074" lvl="1" indent="-214748">
              <a:spcBef>
                <a:spcPts val="505"/>
              </a:spcBef>
              <a:buClr>
                <a:srgbClr val="0000C7"/>
              </a:buClr>
              <a:buSzPct val="69642"/>
              <a:buFont typeface="Wingdings"/>
              <a:buChar char=""/>
              <a:tabLst>
                <a:tab pos="625241" algn="l"/>
                <a:tab pos="625715" algn="l"/>
              </a:tabLst>
            </a:pPr>
            <a:r>
              <a:rPr dirty="0">
                <a:latin typeface="Gill Sans MT" panose="020B0502020104020203" pitchFamily="34" charset="0"/>
              </a:rPr>
              <a:t>	</a:t>
            </a:r>
            <a:r>
              <a:rPr sz="2100" spc="-217" dirty="0">
                <a:latin typeface="Gill Sans MT" panose="020B0502020104020203" pitchFamily="34" charset="0"/>
                <a:cs typeface="Arial"/>
              </a:rPr>
              <a:t>Les </a:t>
            </a:r>
            <a:r>
              <a:rPr sz="2100" spc="-108" dirty="0">
                <a:latin typeface="Gill Sans MT" panose="020B0502020104020203" pitchFamily="34" charset="0"/>
                <a:cs typeface="Arial"/>
              </a:rPr>
              <a:t>règles </a:t>
            </a:r>
            <a:r>
              <a:rPr sz="2100" spc="-97" dirty="0">
                <a:latin typeface="Gill Sans MT" panose="020B0502020104020203" pitchFamily="34" charset="0"/>
                <a:cs typeface="Arial"/>
              </a:rPr>
              <a:t>de </a:t>
            </a:r>
            <a:r>
              <a:rPr sz="2100" spc="-64" dirty="0">
                <a:latin typeface="Gill Sans MT" panose="020B0502020104020203" pitchFamily="34" charset="0"/>
                <a:cs typeface="Arial"/>
              </a:rPr>
              <a:t>transformations </a:t>
            </a:r>
            <a:r>
              <a:rPr sz="2100" spc="-180" dirty="0">
                <a:latin typeface="Gill Sans MT" panose="020B0502020104020203" pitchFamily="34" charset="0"/>
                <a:cs typeface="Arial"/>
              </a:rPr>
              <a:t>se </a:t>
            </a:r>
            <a:r>
              <a:rPr sz="2100" spc="-75" dirty="0">
                <a:latin typeface="Gill Sans MT" panose="020B0502020104020203" pitchFamily="34" charset="0"/>
                <a:cs typeface="Arial"/>
              </a:rPr>
              <a:t>comparent </a:t>
            </a:r>
            <a:r>
              <a:rPr sz="2100" spc="-127" dirty="0">
                <a:latin typeface="Gill Sans MT" panose="020B0502020104020203" pitchFamily="34" charset="0"/>
                <a:cs typeface="Arial"/>
              </a:rPr>
              <a:t>aux  </a:t>
            </a:r>
            <a:r>
              <a:rPr sz="2100" spc="-71" dirty="0">
                <a:latin typeface="Gill Sans MT" panose="020B0502020104020203" pitchFamily="34" charset="0"/>
                <a:cs typeface="Arial"/>
              </a:rPr>
              <a:t>directives </a:t>
            </a:r>
            <a:r>
              <a:rPr sz="2100" spc="-67" dirty="0">
                <a:latin typeface="Gill Sans MT" panose="020B0502020104020203" pitchFamily="34" charset="0"/>
                <a:cs typeface="Arial"/>
              </a:rPr>
              <a:t>ou </a:t>
            </a:r>
            <a:r>
              <a:rPr sz="2100" spc="-52" dirty="0">
                <a:latin typeface="Gill Sans MT" panose="020B0502020104020203" pitchFamily="34" charset="0"/>
                <a:cs typeface="Arial"/>
              </a:rPr>
              <a:t>instructions </a:t>
            </a:r>
            <a:r>
              <a:rPr sz="2100" spc="-97" dirty="0">
                <a:latin typeface="Gill Sans MT" panose="020B0502020104020203" pitchFamily="34" charset="0"/>
                <a:cs typeface="Arial"/>
              </a:rPr>
              <a:t>de </a:t>
            </a:r>
            <a:r>
              <a:rPr sz="2100" spc="-75" dirty="0">
                <a:latin typeface="Gill Sans MT" panose="020B0502020104020203" pitchFamily="34" charset="0"/>
                <a:cs typeface="Arial"/>
              </a:rPr>
              <a:t>la</a:t>
            </a:r>
            <a:r>
              <a:rPr sz="2100" spc="-224" dirty="0">
                <a:latin typeface="Gill Sans MT" panose="020B0502020104020203" pitchFamily="34" charset="0"/>
                <a:cs typeface="Arial"/>
              </a:rPr>
              <a:t> </a:t>
            </a:r>
            <a:r>
              <a:rPr sz="2100" spc="-52" dirty="0">
                <a:latin typeface="Gill Sans MT" panose="020B0502020104020203" pitchFamily="34" charset="0"/>
                <a:cs typeface="Arial"/>
              </a:rPr>
              <a:t>recette</a:t>
            </a:r>
            <a:endParaRPr sz="2100" dirty="0">
              <a:latin typeface="Gill Sans MT" panose="020B0502020104020203" pitchFamily="34" charset="0"/>
              <a:cs typeface="Arial"/>
            </a:endParaRPr>
          </a:p>
        </p:txBody>
      </p:sp>
      <p:sp>
        <p:nvSpPr>
          <p:cNvPr id="7" name="object 2"/>
          <p:cNvSpPr txBox="1">
            <a:spLocks/>
          </p:cNvSpPr>
          <p:nvPr/>
        </p:nvSpPr>
        <p:spPr>
          <a:xfrm>
            <a:off x="683568" y="4201722"/>
            <a:ext cx="2249619" cy="379406"/>
          </a:xfrm>
          <a:prstGeom prst="rect">
            <a:avLst/>
          </a:prstGeom>
        </p:spPr>
        <p:txBody>
          <a:bodyPr vert="horz" wrap="square" lIns="0" tIns="9977" rIns="0" bIns="0" rtlCol="0" anchor="b" anchorCtr="0">
            <a:sp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9502">
              <a:spcBef>
                <a:spcPts val="79"/>
              </a:spcBef>
            </a:pPr>
            <a:r>
              <a:rPr lang="en-US" sz="2400" b="1" spc="-127" dirty="0">
                <a:solidFill>
                  <a:srgbClr val="0070C0"/>
                </a:solidFill>
                <a:latin typeface="+mn-lt"/>
              </a:rPr>
              <a:t>(</a:t>
            </a:r>
            <a:r>
              <a:rPr lang="en-US" sz="2400" b="1" spc="-165" dirty="0">
                <a:solidFill>
                  <a:srgbClr val="0070C0"/>
                </a:solidFill>
                <a:latin typeface="+mn-lt"/>
              </a:rPr>
              <a:t>2</a:t>
            </a:r>
            <a:r>
              <a:rPr lang="en-US" sz="2400" b="1" spc="-71" dirty="0">
                <a:solidFill>
                  <a:srgbClr val="0070C0"/>
                </a:solidFill>
                <a:latin typeface="+mn-lt"/>
              </a:rPr>
              <a:t>)</a:t>
            </a:r>
            <a:endParaRPr lang="en-US" sz="2400" b="1" dirty="0">
              <a:solidFill>
                <a:srgbClr val="0070C0"/>
              </a:solidFill>
              <a:latin typeface="+mn-lt"/>
            </a:endParaRPr>
          </a:p>
        </p:txBody>
      </p:sp>
      <p:sp>
        <p:nvSpPr>
          <p:cNvPr id="8" name="object 3"/>
          <p:cNvSpPr txBox="1"/>
          <p:nvPr/>
        </p:nvSpPr>
        <p:spPr>
          <a:xfrm>
            <a:off x="1320989" y="4221088"/>
            <a:ext cx="6215639" cy="1718234"/>
          </a:xfrm>
          <a:prstGeom prst="rect">
            <a:avLst/>
          </a:prstGeom>
        </p:spPr>
        <p:txBody>
          <a:bodyPr vert="horz" wrap="square" lIns="0" tIns="9977" rIns="0" bIns="0" rtlCol="0">
            <a:spAutoFit/>
          </a:bodyPr>
          <a:lstStyle/>
          <a:p>
            <a:pPr marL="266060" marR="3801" indent="-256558">
              <a:spcBef>
                <a:spcPts val="79"/>
              </a:spcBef>
              <a:buClr>
                <a:srgbClr val="FF0000"/>
              </a:buClr>
              <a:buFont typeface="Wingdings"/>
              <a:buChar char=""/>
              <a:tabLst>
                <a:tab pos="333049" algn="l"/>
                <a:tab pos="333525" algn="l"/>
              </a:tabLst>
            </a:pPr>
            <a:r>
              <a:rPr lang="fr-FR" sz="2400" spc="-112" dirty="0">
                <a:latin typeface="Gill Sans MT" panose="020B0502020104020203" pitchFamily="34" charset="0"/>
                <a:cs typeface="Arial"/>
              </a:rPr>
              <a:t>Ro</a:t>
            </a:r>
            <a:r>
              <a:rPr sz="2400" spc="-112" dirty="0">
                <a:latin typeface="Gill Sans MT" panose="020B0502020104020203" pitchFamily="34" charset="0"/>
                <a:cs typeface="Arial"/>
              </a:rPr>
              <a:t>bot </a:t>
            </a:r>
            <a:r>
              <a:rPr sz="2400" spc="-82" dirty="0">
                <a:latin typeface="Gill Sans MT" panose="020B0502020104020203" pitchFamily="34" charset="0"/>
                <a:cs typeface="Arial"/>
              </a:rPr>
              <a:t>domestique </a:t>
            </a:r>
            <a:r>
              <a:rPr sz="2400" spc="-171" dirty="0">
                <a:latin typeface="Gill Sans MT" panose="020B0502020104020203" pitchFamily="34" charset="0"/>
                <a:cs typeface="Arial"/>
              </a:rPr>
              <a:t>avec </a:t>
            </a:r>
            <a:r>
              <a:rPr sz="2400" spc="-75" dirty="0">
                <a:latin typeface="Gill Sans MT" panose="020B0502020104020203" pitchFamily="34" charset="0"/>
                <a:cs typeface="Arial"/>
              </a:rPr>
              <a:t>un </a:t>
            </a:r>
            <a:r>
              <a:rPr sz="2400" spc="-60" dirty="0">
                <a:latin typeface="Gill Sans MT" panose="020B0502020104020203" pitchFamily="34" charset="0"/>
                <a:cs typeface="Arial"/>
              </a:rPr>
              <a:t>algorithme</a:t>
            </a:r>
            <a:r>
              <a:rPr sz="2400" spc="-190" dirty="0">
                <a:latin typeface="Gill Sans MT" panose="020B0502020104020203" pitchFamily="34" charset="0"/>
                <a:cs typeface="Arial"/>
              </a:rPr>
              <a:t> </a:t>
            </a:r>
            <a:r>
              <a:rPr sz="2400" spc="-112" dirty="0">
                <a:latin typeface="Gill Sans MT" panose="020B0502020104020203" pitchFamily="34" charset="0"/>
                <a:cs typeface="Arial"/>
              </a:rPr>
              <a:t>de  </a:t>
            </a:r>
            <a:r>
              <a:rPr sz="2400" spc="-64" dirty="0">
                <a:latin typeface="Gill Sans MT" panose="020B0502020104020203" pitchFamily="34" charset="0"/>
                <a:cs typeface="Arial"/>
              </a:rPr>
              <a:t>préparation </a:t>
            </a:r>
            <a:r>
              <a:rPr sz="2400" spc="-75" dirty="0">
                <a:latin typeface="Gill Sans MT" panose="020B0502020104020203" pitchFamily="34" charset="0"/>
                <a:cs typeface="Arial"/>
              </a:rPr>
              <a:t>d’une </a:t>
            </a:r>
            <a:r>
              <a:rPr sz="2400" spc="-150" dirty="0">
                <a:latin typeface="Gill Sans MT" panose="020B0502020104020203" pitchFamily="34" charset="0"/>
                <a:cs typeface="Arial"/>
              </a:rPr>
              <a:t>tasse </a:t>
            </a:r>
            <a:r>
              <a:rPr sz="2400" spc="-108" dirty="0">
                <a:latin typeface="Gill Sans MT" panose="020B0502020104020203" pitchFamily="34" charset="0"/>
                <a:cs typeface="Arial"/>
              </a:rPr>
              <a:t>de </a:t>
            </a:r>
            <a:r>
              <a:rPr sz="2400" spc="-138" dirty="0">
                <a:latin typeface="Gill Sans MT" panose="020B0502020104020203" pitchFamily="34" charset="0"/>
                <a:cs typeface="Arial"/>
              </a:rPr>
              <a:t>café</a:t>
            </a:r>
            <a:r>
              <a:rPr sz="2400" spc="-239" dirty="0">
                <a:latin typeface="Gill Sans MT" panose="020B0502020104020203" pitchFamily="34" charset="0"/>
                <a:cs typeface="Arial"/>
              </a:rPr>
              <a:t> </a:t>
            </a:r>
            <a:r>
              <a:rPr sz="2400" spc="-85" dirty="0">
                <a:latin typeface="Gill Sans MT" panose="020B0502020104020203" pitchFamily="34" charset="0"/>
                <a:cs typeface="Arial"/>
              </a:rPr>
              <a:t>soluble</a:t>
            </a:r>
            <a:endParaRPr sz="2400" dirty="0">
              <a:latin typeface="Gill Sans MT" panose="020B0502020104020203" pitchFamily="34" charset="0"/>
              <a:cs typeface="Arial"/>
            </a:endParaRPr>
          </a:p>
          <a:p>
            <a:pPr marL="750669" lvl="1" indent="-399565">
              <a:buClr>
                <a:srgbClr val="1F487C"/>
              </a:buClr>
              <a:buAutoNum type="arabicPeriod"/>
              <a:tabLst>
                <a:tab pos="750669" algn="l"/>
                <a:tab pos="751144" algn="l"/>
              </a:tabLst>
            </a:pPr>
            <a:r>
              <a:rPr sz="2100" spc="-131" dirty="0">
                <a:latin typeface="Gill Sans MT" panose="020B0502020104020203" pitchFamily="34" charset="0"/>
                <a:cs typeface="Arial"/>
              </a:rPr>
              <a:t>Faire </a:t>
            </a:r>
            <a:r>
              <a:rPr sz="2100" spc="-19" dirty="0">
                <a:latin typeface="Gill Sans MT" panose="020B0502020104020203" pitchFamily="34" charset="0"/>
                <a:cs typeface="Arial"/>
              </a:rPr>
              <a:t>bouillir</a:t>
            </a:r>
            <a:r>
              <a:rPr sz="2100" spc="-82" dirty="0">
                <a:latin typeface="Gill Sans MT" panose="020B0502020104020203" pitchFamily="34" charset="0"/>
                <a:cs typeface="Arial"/>
              </a:rPr>
              <a:t> </a:t>
            </a:r>
            <a:r>
              <a:rPr sz="2100" spc="-90" dirty="0">
                <a:latin typeface="Gill Sans MT" panose="020B0502020104020203" pitchFamily="34" charset="0"/>
                <a:cs typeface="Arial"/>
              </a:rPr>
              <a:t>l’eau</a:t>
            </a:r>
            <a:endParaRPr sz="2100" dirty="0">
              <a:latin typeface="Gill Sans MT" panose="020B0502020104020203" pitchFamily="34" charset="0"/>
              <a:cs typeface="Arial"/>
            </a:endParaRPr>
          </a:p>
          <a:p>
            <a:pPr marL="750669" lvl="1" indent="-399565">
              <a:buClr>
                <a:srgbClr val="1F487C"/>
              </a:buClr>
              <a:buAutoNum type="arabicPeriod"/>
              <a:tabLst>
                <a:tab pos="750669" algn="l"/>
                <a:tab pos="751144" algn="l"/>
              </a:tabLst>
            </a:pPr>
            <a:r>
              <a:rPr sz="2100" spc="-4" dirty="0">
                <a:latin typeface="Gill Sans MT" panose="020B0502020104020203" pitchFamily="34" charset="0"/>
                <a:cs typeface="Arial"/>
              </a:rPr>
              <a:t>Mettre </a:t>
            </a:r>
            <a:r>
              <a:rPr sz="2100" spc="-64" dirty="0">
                <a:latin typeface="Gill Sans MT" panose="020B0502020104020203" pitchFamily="34" charset="0"/>
                <a:cs typeface="Arial"/>
              </a:rPr>
              <a:t>le</a:t>
            </a:r>
            <a:r>
              <a:rPr sz="2100" spc="-217" dirty="0">
                <a:latin typeface="Gill Sans MT" panose="020B0502020104020203" pitchFamily="34" charset="0"/>
                <a:cs typeface="Arial"/>
              </a:rPr>
              <a:t> </a:t>
            </a:r>
            <a:r>
              <a:rPr sz="2100" spc="-120" dirty="0">
                <a:latin typeface="Gill Sans MT" panose="020B0502020104020203" pitchFamily="34" charset="0"/>
                <a:cs typeface="Arial"/>
              </a:rPr>
              <a:t>café</a:t>
            </a:r>
            <a:endParaRPr sz="2100" dirty="0">
              <a:latin typeface="Gill Sans MT" panose="020B0502020104020203" pitchFamily="34" charset="0"/>
              <a:cs typeface="Arial"/>
            </a:endParaRPr>
          </a:p>
          <a:p>
            <a:pPr marL="750669" lvl="1" indent="-399565">
              <a:buClr>
                <a:srgbClr val="1F487C"/>
              </a:buClr>
              <a:buAutoNum type="arabicPeriod"/>
              <a:tabLst>
                <a:tab pos="750669" algn="l"/>
                <a:tab pos="751144" algn="l"/>
              </a:tabLst>
            </a:pPr>
            <a:r>
              <a:rPr sz="2100" spc="-41" dirty="0">
                <a:latin typeface="Gill Sans MT" panose="020B0502020104020203" pitchFamily="34" charset="0"/>
                <a:cs typeface="Arial"/>
              </a:rPr>
              <a:t>Ajouter </a:t>
            </a:r>
            <a:r>
              <a:rPr sz="2100" spc="-90" dirty="0">
                <a:latin typeface="Gill Sans MT" panose="020B0502020104020203" pitchFamily="34" charset="0"/>
                <a:cs typeface="Arial"/>
              </a:rPr>
              <a:t>l’eau </a:t>
            </a:r>
            <a:r>
              <a:rPr sz="2100" spc="-135" dirty="0">
                <a:latin typeface="Gill Sans MT" panose="020B0502020104020203" pitchFamily="34" charset="0"/>
                <a:cs typeface="Arial"/>
              </a:rPr>
              <a:t>dans </a:t>
            </a:r>
            <a:r>
              <a:rPr sz="2100" spc="-75" dirty="0">
                <a:latin typeface="Gill Sans MT" panose="020B0502020104020203" pitchFamily="34" charset="0"/>
                <a:cs typeface="Arial"/>
              </a:rPr>
              <a:t>la</a:t>
            </a:r>
            <a:r>
              <a:rPr sz="2100" spc="-161" dirty="0">
                <a:latin typeface="Gill Sans MT" panose="020B0502020104020203" pitchFamily="34" charset="0"/>
                <a:cs typeface="Arial"/>
              </a:rPr>
              <a:t> </a:t>
            </a:r>
            <a:r>
              <a:rPr sz="2100" spc="-131" dirty="0">
                <a:latin typeface="Gill Sans MT" panose="020B0502020104020203" pitchFamily="34" charset="0"/>
                <a:cs typeface="Arial"/>
              </a:rPr>
              <a:t>tasse</a:t>
            </a:r>
            <a:endParaRPr sz="2100" dirty="0">
              <a:latin typeface="Gill Sans MT" panose="020B0502020104020203" pitchFamily="34" charset="0"/>
              <a:cs typeface="Arial"/>
            </a:endParaRPr>
          </a:p>
        </p:txBody>
      </p:sp>
      <p:sp>
        <p:nvSpPr>
          <p:cNvPr id="4" name="Rectangle 3"/>
          <p:cNvSpPr/>
          <p:nvPr/>
        </p:nvSpPr>
        <p:spPr>
          <a:xfrm>
            <a:off x="615258" y="1609636"/>
            <a:ext cx="614527" cy="523220"/>
          </a:xfrm>
          <a:prstGeom prst="rect">
            <a:avLst/>
          </a:prstGeom>
        </p:spPr>
        <p:txBody>
          <a:bodyPr wrap="none">
            <a:spAutoFit/>
          </a:bodyPr>
          <a:lstStyle/>
          <a:p>
            <a:r>
              <a:rPr lang="fr-FR" sz="2800" b="1" spc="-116" dirty="0">
                <a:solidFill>
                  <a:srgbClr val="0070C0"/>
                </a:solidFill>
              </a:rPr>
              <a:t>(1)</a:t>
            </a:r>
            <a:endParaRPr lang="en-US" sz="2800" b="1" dirty="0"/>
          </a:p>
        </p:txBody>
      </p:sp>
      <p:sp>
        <p:nvSpPr>
          <p:cNvPr id="10" name="object 2">
            <a:extLst>
              <a:ext uri="{FF2B5EF4-FFF2-40B4-BE49-F238E27FC236}">
                <a16:creationId xmlns:a16="http://schemas.microsoft.com/office/drawing/2014/main" id="{FC337F1F-C064-4704-A0B7-6DDB6452DA45}"/>
              </a:ext>
            </a:extLst>
          </p:cNvPr>
          <p:cNvSpPr txBox="1">
            <a:spLocks/>
          </p:cNvSpPr>
          <p:nvPr/>
        </p:nvSpPr>
        <p:spPr>
          <a:xfrm>
            <a:off x="5684479" y="44624"/>
            <a:ext cx="3208001" cy="470780"/>
          </a:xfrm>
          <a:prstGeom prst="rect">
            <a:avLst/>
          </a:prstGeom>
        </p:spPr>
        <p:txBody>
          <a:bodyPr vert="horz" wrap="square" lIns="0" tIns="9027" rIns="0" bIns="0" rtlCol="0">
            <a:sp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marL="9502" fontAlgn="auto">
              <a:spcBef>
                <a:spcPts val="71"/>
              </a:spcBef>
              <a:spcAft>
                <a:spcPts val="0"/>
              </a:spcAft>
            </a:pPr>
            <a:r>
              <a:rPr lang="fr-FR" sz="3000" spc="-187">
                <a:latin typeface="Gill Sans MT" panose="020B0502020104020203" pitchFamily="34" charset="0"/>
              </a:rPr>
              <a:t>Algorithmique</a:t>
            </a:r>
            <a:r>
              <a:rPr lang="fr-FR" sz="3000" spc="-195">
                <a:latin typeface="Gill Sans MT" panose="020B0502020104020203" pitchFamily="34" charset="0"/>
              </a:rPr>
              <a:t> </a:t>
            </a:r>
            <a:endParaRPr lang="fr-FR" sz="3000" dirty="0">
              <a:latin typeface="Gill Sans MT" panose="020B0502020104020203" pitchFamily="34" charset="0"/>
            </a:endParaRPr>
          </a:p>
        </p:txBody>
      </p:sp>
    </p:spTree>
    <p:extLst>
      <p:ext uri="{BB962C8B-B14F-4D97-AF65-F5344CB8AC3E}">
        <p14:creationId xmlns:p14="http://schemas.microsoft.com/office/powerpoint/2010/main" val="39681414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18A468-719B-4EF0-912D-B5B4A45E8B16}"/>
              </a:ext>
            </a:extLst>
          </p:cNvPr>
          <p:cNvSpPr>
            <a:spLocks noGrp="1"/>
          </p:cNvSpPr>
          <p:nvPr>
            <p:ph type="sldNum" sz="quarter" idx="12"/>
          </p:nvPr>
        </p:nvSpPr>
        <p:spPr/>
        <p:txBody>
          <a:bodyPr/>
          <a:lstStyle/>
          <a:p>
            <a:fld id="{5744759D-0EFF-4FB2-9CCE-04E00944F0FE}" type="slidenum">
              <a:rPr lang="en-US" smtClean="0"/>
              <a:pPr/>
              <a:t>180</a:t>
            </a:fld>
            <a:endParaRPr lang="en-US"/>
          </a:p>
        </p:txBody>
      </p:sp>
      <p:sp>
        <p:nvSpPr>
          <p:cNvPr id="5" name="Title 1">
            <a:extLst>
              <a:ext uri="{FF2B5EF4-FFF2-40B4-BE49-F238E27FC236}">
                <a16:creationId xmlns:a16="http://schemas.microsoft.com/office/drawing/2014/main" id="{129A4CDC-03DF-432F-98FB-701CFCC01F12}"/>
              </a:ext>
            </a:extLst>
          </p:cNvPr>
          <p:cNvSpPr>
            <a:spLocks noGrp="1"/>
          </p:cNvSpPr>
          <p:nvPr>
            <p:ph type="title"/>
          </p:nvPr>
        </p:nvSpPr>
        <p:spPr>
          <a:xfrm>
            <a:off x="694417" y="41789"/>
            <a:ext cx="8229600" cy="495006"/>
          </a:xfrm>
        </p:spPr>
        <p:txBody>
          <a:bodyPr/>
          <a:lstStyle/>
          <a:p>
            <a:r>
              <a:rPr lang="fr-FR" sz="2800" dirty="0"/>
              <a:t>Fonctions et Paramètres </a:t>
            </a:r>
            <a:endParaRPr lang="fr-FR" dirty="0"/>
          </a:p>
        </p:txBody>
      </p:sp>
      <p:pic>
        <p:nvPicPr>
          <p:cNvPr id="7" name="Google Shape;106;g256a2dd6d94_0_12">
            <a:extLst>
              <a:ext uri="{FF2B5EF4-FFF2-40B4-BE49-F238E27FC236}">
                <a16:creationId xmlns:a16="http://schemas.microsoft.com/office/drawing/2014/main" id="{385CF216-F04D-424D-AE0C-F1761CF10273}"/>
              </a:ext>
            </a:extLst>
          </p:cNvPr>
          <p:cNvPicPr preferRelativeResize="0"/>
          <p:nvPr/>
        </p:nvPicPr>
        <p:blipFill rotWithShape="1">
          <a:blip r:embed="rId2">
            <a:alphaModFix/>
          </a:blip>
          <a:srcRect/>
          <a:stretch/>
        </p:blipFill>
        <p:spPr>
          <a:xfrm>
            <a:off x="0" y="1052736"/>
            <a:ext cx="6806990" cy="5637182"/>
          </a:xfrm>
          <a:prstGeom prst="rect">
            <a:avLst/>
          </a:prstGeom>
          <a:noFill/>
          <a:ln>
            <a:noFill/>
          </a:ln>
        </p:spPr>
      </p:pic>
      <p:sp>
        <p:nvSpPr>
          <p:cNvPr id="8" name="Google Shape;107;g256a2dd6d94_0_12">
            <a:extLst>
              <a:ext uri="{FF2B5EF4-FFF2-40B4-BE49-F238E27FC236}">
                <a16:creationId xmlns:a16="http://schemas.microsoft.com/office/drawing/2014/main" id="{1616EC86-9314-41B3-A10B-9BE0548B8D6D}"/>
              </a:ext>
            </a:extLst>
          </p:cNvPr>
          <p:cNvSpPr txBox="1"/>
          <p:nvPr/>
        </p:nvSpPr>
        <p:spPr>
          <a:xfrm>
            <a:off x="5949900" y="1454744"/>
            <a:ext cx="3048600" cy="1693200"/>
          </a:xfrm>
          <a:prstGeom prst="rect">
            <a:avLst/>
          </a:prstGeom>
          <a:solidFill>
            <a:srgbClr val="C9DAF8"/>
          </a:solid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Gill Sans"/>
                <a:ea typeface="Gill Sans"/>
                <a:cs typeface="Gill Sans"/>
                <a:sym typeface="Gill Sans"/>
              </a:rPr>
              <a:t>Nous avons écrit la boucle 2 fois</a:t>
            </a:r>
            <a:endParaRPr sz="1400" b="0" i="0" u="none" strike="noStrike" cap="none">
              <a:solidFill>
                <a:srgbClr val="000000"/>
              </a:solidFill>
              <a:latin typeface="Gill Sans"/>
              <a:ea typeface="Gill Sans"/>
              <a:cs typeface="Gill Sans"/>
              <a:sym typeface="Gill Sans"/>
            </a:endParaRPr>
          </a:p>
          <a:p>
            <a:pPr marL="0" marR="0" lvl="0" indent="0" algn="just"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Gill Sans"/>
                <a:ea typeface="Gill Sans"/>
                <a:cs typeface="Gill Sans"/>
                <a:sym typeface="Gill Sans"/>
              </a:rPr>
              <a:t>On aurait pu aussi mettre tout cela dans une boucle (2 itérations)</a:t>
            </a:r>
            <a:endParaRPr sz="1400" b="0" i="0" u="none" strike="noStrike" cap="none">
              <a:solidFill>
                <a:srgbClr val="000000"/>
              </a:solidFill>
              <a:latin typeface="Gill Sans"/>
              <a:ea typeface="Gill Sans"/>
              <a:cs typeface="Gill Sans"/>
              <a:sym typeface="Gill Sans"/>
            </a:endParaRPr>
          </a:p>
          <a:p>
            <a:pPr marL="0" marR="0" lvl="0" indent="0" algn="just"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Gill Sans"/>
                <a:ea typeface="Gill Sans"/>
                <a:cs typeface="Gill Sans"/>
                <a:sym typeface="Gill Sans"/>
              </a:rPr>
              <a:t>→ plus de sources d’</a:t>
            </a:r>
            <a:r>
              <a:rPr lang="fr-FR" sz="1400" b="0" i="0" u="none" strike="noStrike" cap="none">
                <a:solidFill>
                  <a:srgbClr val="FF0000"/>
                </a:solidFill>
                <a:latin typeface="Gill Sans"/>
                <a:ea typeface="Gill Sans"/>
                <a:cs typeface="Gill Sans"/>
                <a:sym typeface="Gill Sans"/>
              </a:rPr>
              <a:t>erreur</a:t>
            </a:r>
            <a:endParaRPr sz="1400" b="0" i="0" u="none" strike="noStrike" cap="none">
              <a:solidFill>
                <a:srgbClr val="FF0000"/>
              </a:solidFill>
              <a:latin typeface="Gill Sans"/>
              <a:ea typeface="Gill Sans"/>
              <a:cs typeface="Gill Sans"/>
              <a:sym typeface="Gill Sans"/>
            </a:endParaRPr>
          </a:p>
          <a:p>
            <a:pPr marL="0" marR="0" lvl="0" indent="0" algn="just" rtl="0">
              <a:lnSpc>
                <a:spcPct val="100000"/>
              </a:lnSpc>
              <a:spcBef>
                <a:spcPts val="0"/>
              </a:spcBef>
              <a:spcAft>
                <a:spcPts val="0"/>
              </a:spcAft>
              <a:buClr>
                <a:srgbClr val="000000"/>
              </a:buClr>
              <a:buSzPts val="1400"/>
              <a:buFont typeface="Arial"/>
              <a:buNone/>
            </a:pPr>
            <a:r>
              <a:rPr lang="fr-FR" sz="1400" b="0" i="0" u="none" strike="noStrike" cap="none">
                <a:solidFill>
                  <a:srgbClr val="FF0000"/>
                </a:solidFill>
                <a:latin typeface="Gill Sans"/>
                <a:ea typeface="Gill Sans"/>
                <a:cs typeface="Gill Sans"/>
                <a:sym typeface="Gill Sans"/>
              </a:rPr>
              <a:t>    et complexité du code</a:t>
            </a:r>
            <a:endParaRPr sz="1400" b="0" i="0" u="none" strike="noStrike" cap="none">
              <a:solidFill>
                <a:srgbClr val="FF0000"/>
              </a:solidFill>
              <a:latin typeface="Gill Sans"/>
              <a:ea typeface="Gill Sans"/>
              <a:cs typeface="Gill Sans"/>
              <a:sym typeface="Gill Sans"/>
            </a:endParaRPr>
          </a:p>
          <a:p>
            <a:pPr marL="0" marR="0" lvl="0" indent="0" algn="just"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Gill Sans"/>
                <a:ea typeface="Gill Sans"/>
                <a:cs typeface="Gill Sans"/>
                <a:sym typeface="Gill Sans"/>
              </a:rPr>
              <a:t>Pour Eviter Ceci, nous utilisons ues</a:t>
            </a:r>
            <a:r>
              <a:rPr lang="fr-FR" sz="1400" b="0" i="0" u="none" strike="noStrike" cap="none">
                <a:solidFill>
                  <a:srgbClr val="FF0000"/>
                </a:solidFill>
                <a:latin typeface="Gill Sans"/>
                <a:ea typeface="Gill Sans"/>
                <a:cs typeface="Gill Sans"/>
                <a:sym typeface="Gill Sans"/>
              </a:rPr>
              <a:t> fonction</a:t>
            </a:r>
            <a:r>
              <a:rPr lang="fr-FR" sz="1400" b="0" i="0" u="none" strike="noStrike" cap="none">
                <a:solidFill>
                  <a:srgbClr val="000000"/>
                </a:solidFill>
                <a:latin typeface="Gill Sans"/>
                <a:ea typeface="Gill Sans"/>
                <a:cs typeface="Gill Sans"/>
                <a:sym typeface="Gill Sans"/>
              </a:rPr>
              <a:t>s </a:t>
            </a:r>
            <a:endParaRPr sz="1400" b="0" i="0" u="none" strike="noStrike" cap="none">
              <a:solidFill>
                <a:srgbClr val="000000"/>
              </a:solidFill>
              <a:latin typeface="Gill Sans"/>
              <a:ea typeface="Gill Sans"/>
              <a:cs typeface="Gill Sans"/>
              <a:sym typeface="Gill Sans"/>
            </a:endParaRPr>
          </a:p>
        </p:txBody>
      </p:sp>
      <p:sp>
        <p:nvSpPr>
          <p:cNvPr id="9" name="Google Shape;108;g256a2dd6d94_0_12">
            <a:extLst>
              <a:ext uri="{FF2B5EF4-FFF2-40B4-BE49-F238E27FC236}">
                <a16:creationId xmlns:a16="http://schemas.microsoft.com/office/drawing/2014/main" id="{64D31D7E-2FA2-496D-BF9A-FC8A9A785B2F}"/>
              </a:ext>
            </a:extLst>
          </p:cNvPr>
          <p:cNvSpPr/>
          <p:nvPr/>
        </p:nvSpPr>
        <p:spPr>
          <a:xfrm>
            <a:off x="7579900" y="3205619"/>
            <a:ext cx="502800" cy="708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9;g256a2dd6d94_0_12">
            <a:extLst>
              <a:ext uri="{FF2B5EF4-FFF2-40B4-BE49-F238E27FC236}">
                <a16:creationId xmlns:a16="http://schemas.microsoft.com/office/drawing/2014/main" id="{C6EFBEC0-279B-41AA-9AC5-3D3D7672F634}"/>
              </a:ext>
            </a:extLst>
          </p:cNvPr>
          <p:cNvSpPr txBox="1"/>
          <p:nvPr/>
        </p:nvSpPr>
        <p:spPr>
          <a:xfrm>
            <a:off x="6497050" y="3942719"/>
            <a:ext cx="2646900" cy="1723800"/>
          </a:xfrm>
          <a:prstGeom prst="rect">
            <a:avLst/>
          </a:prstGeom>
          <a:solidFill>
            <a:srgbClr val="B6D7A8"/>
          </a:solid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250"/>
              <a:buFont typeface="Arial"/>
              <a:buNone/>
            </a:pPr>
            <a:r>
              <a:rPr lang="fr-FR" sz="1250" b="0" i="0" u="none" strike="noStrike" cap="none">
                <a:solidFill>
                  <a:srgbClr val="1C1C1C"/>
                </a:solidFill>
                <a:highlight>
                  <a:srgbClr val="B6D7A8"/>
                </a:highlight>
                <a:latin typeface="Merriweather"/>
                <a:ea typeface="Merriweather"/>
                <a:cs typeface="Merriweather"/>
                <a:sym typeface="Merriweather"/>
              </a:rPr>
              <a:t>Avec une </a:t>
            </a:r>
            <a:r>
              <a:rPr lang="fr-FR" sz="1250" b="0" i="0" u="none" strike="noStrike" cap="none">
                <a:solidFill>
                  <a:srgbClr val="C00000"/>
                </a:solidFill>
                <a:highlight>
                  <a:srgbClr val="B6D7A8"/>
                </a:highlight>
                <a:latin typeface="Merriweather"/>
                <a:ea typeface="Merriweather"/>
                <a:cs typeface="Merriweather"/>
                <a:sym typeface="Merriweather"/>
              </a:rPr>
              <a:t>fonction</a:t>
            </a:r>
            <a:r>
              <a:rPr lang="fr-FR" sz="1250" b="0" i="0" u="none" strike="noStrike" cap="none">
                <a:solidFill>
                  <a:srgbClr val="1C1C1C"/>
                </a:solidFill>
                <a:highlight>
                  <a:srgbClr val="B6D7A8"/>
                </a:highlight>
                <a:latin typeface="Merriweather"/>
                <a:ea typeface="Merriweather"/>
                <a:cs typeface="Merriweather"/>
                <a:sym typeface="Merriweather"/>
              </a:rPr>
              <a:t>, on peut rassembler les instructions dédiées au calcul du plus petit diviseur commun en un seul point que nous solliciterons autant de fois que nécessaire.</a:t>
            </a:r>
            <a:endParaRPr sz="1250" b="0" i="0" u="none" strike="noStrike" cap="none">
              <a:solidFill>
                <a:srgbClr val="1C1C1C"/>
              </a:solidFill>
              <a:highlight>
                <a:srgbClr val="B6D7A8"/>
              </a:highlight>
              <a:latin typeface="Merriweather"/>
              <a:ea typeface="Merriweather"/>
              <a:cs typeface="Merriweather"/>
              <a:sym typeface="Merriweather"/>
            </a:endParaRPr>
          </a:p>
          <a:p>
            <a:pPr marL="0" marR="0" lvl="0" indent="0" algn="just" rtl="0">
              <a:lnSpc>
                <a:spcPct val="100000"/>
              </a:lnSpc>
              <a:spcBef>
                <a:spcPts val="0"/>
              </a:spcBef>
              <a:spcAft>
                <a:spcPts val="0"/>
              </a:spcAft>
              <a:buClr>
                <a:srgbClr val="000000"/>
              </a:buClr>
              <a:buSzPts val="1250"/>
              <a:buFont typeface="Arial"/>
              <a:buNone/>
            </a:pPr>
            <a:r>
              <a:rPr lang="fr-FR" sz="1250" b="0" i="0" u="none" strike="noStrike" cap="none">
                <a:solidFill>
                  <a:srgbClr val="1C1C1C"/>
                </a:solidFill>
                <a:highlight>
                  <a:srgbClr val="B6D7A8"/>
                </a:highlight>
                <a:latin typeface="Merriweather"/>
                <a:ea typeface="Merriweather"/>
                <a:cs typeface="Merriweather"/>
                <a:sym typeface="Merriweather"/>
              </a:rPr>
              <a:t>→</a:t>
            </a:r>
            <a:r>
              <a:rPr lang="fr-FR" sz="1250" b="0" i="0" u="none" strike="noStrike" cap="none">
                <a:solidFill>
                  <a:srgbClr val="C00000"/>
                </a:solidFill>
                <a:highlight>
                  <a:srgbClr val="B6D7A8"/>
                </a:highlight>
                <a:latin typeface="Merriweather"/>
                <a:ea typeface="Merriweather"/>
                <a:cs typeface="Merriweather"/>
                <a:sym typeface="Merriweather"/>
              </a:rPr>
              <a:t> localisation des erreurs</a:t>
            </a:r>
            <a:endParaRPr sz="1250" b="0" i="0" u="none" strike="noStrike" cap="none">
              <a:solidFill>
                <a:srgbClr val="C00000"/>
              </a:solidFill>
              <a:highlight>
                <a:srgbClr val="B6D7A8"/>
              </a:highlight>
              <a:latin typeface="Merriweather"/>
              <a:ea typeface="Merriweather"/>
              <a:cs typeface="Merriweather"/>
              <a:sym typeface="Merriweather"/>
            </a:endParaRPr>
          </a:p>
          <a:p>
            <a:pPr marL="0" marR="0" lvl="0" indent="0" algn="just" rtl="0">
              <a:lnSpc>
                <a:spcPct val="100000"/>
              </a:lnSpc>
              <a:spcBef>
                <a:spcPts val="0"/>
              </a:spcBef>
              <a:spcAft>
                <a:spcPts val="0"/>
              </a:spcAft>
              <a:buClr>
                <a:srgbClr val="000000"/>
              </a:buClr>
              <a:buSzPts val="1250"/>
              <a:buFont typeface="Arial"/>
              <a:buNone/>
            </a:pPr>
            <a:r>
              <a:rPr lang="fr-FR" sz="1250" b="0" i="0" u="none" strike="noStrike" cap="none">
                <a:solidFill>
                  <a:srgbClr val="C00000"/>
                </a:solidFill>
                <a:highlight>
                  <a:srgbClr val="B6D7A8"/>
                </a:highlight>
                <a:latin typeface="Merriweather"/>
                <a:ea typeface="Merriweather"/>
                <a:cs typeface="Merriweather"/>
                <a:sym typeface="Merriweather"/>
              </a:rPr>
              <a:t>  et modularité</a:t>
            </a:r>
            <a:endParaRPr sz="1250" b="0" i="0" u="none" strike="noStrike" cap="none">
              <a:solidFill>
                <a:srgbClr val="C00000"/>
              </a:solidFill>
              <a:highlight>
                <a:srgbClr val="B6D7A8"/>
              </a:highlight>
              <a:latin typeface="Merriweather"/>
              <a:ea typeface="Merriweather"/>
              <a:cs typeface="Merriweather"/>
              <a:sym typeface="Merriweather"/>
            </a:endParaRPr>
          </a:p>
        </p:txBody>
      </p:sp>
    </p:spTree>
    <p:extLst>
      <p:ext uri="{BB962C8B-B14F-4D97-AF65-F5344CB8AC3E}">
        <p14:creationId xmlns:p14="http://schemas.microsoft.com/office/powerpoint/2010/main" val="8416757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E94F-C60C-427F-A4B6-08E030AFAB66}"/>
              </a:ext>
            </a:extLst>
          </p:cNvPr>
          <p:cNvSpPr>
            <a:spLocks noGrp="1"/>
          </p:cNvSpPr>
          <p:nvPr>
            <p:ph type="title"/>
          </p:nvPr>
        </p:nvSpPr>
        <p:spPr/>
        <p:txBody>
          <a:bodyPr/>
          <a:lstStyle/>
          <a:p>
            <a:r>
              <a:rPr lang="fr-FR" dirty="0"/>
              <a:t>Définir et Utiliser une Fonction</a:t>
            </a:r>
          </a:p>
        </p:txBody>
      </p:sp>
      <p:sp>
        <p:nvSpPr>
          <p:cNvPr id="4" name="Slide Number Placeholder 3">
            <a:extLst>
              <a:ext uri="{FF2B5EF4-FFF2-40B4-BE49-F238E27FC236}">
                <a16:creationId xmlns:a16="http://schemas.microsoft.com/office/drawing/2014/main" id="{EEDA7188-A5B9-46AD-89EA-F4A87C324E6B}"/>
              </a:ext>
            </a:extLst>
          </p:cNvPr>
          <p:cNvSpPr>
            <a:spLocks noGrp="1"/>
          </p:cNvSpPr>
          <p:nvPr>
            <p:ph type="sldNum" sz="quarter" idx="12"/>
          </p:nvPr>
        </p:nvSpPr>
        <p:spPr/>
        <p:txBody>
          <a:bodyPr/>
          <a:lstStyle/>
          <a:p>
            <a:fld id="{5744759D-0EFF-4FB2-9CCE-04E00944F0FE}" type="slidenum">
              <a:rPr lang="en-US" smtClean="0"/>
              <a:pPr/>
              <a:t>181</a:t>
            </a:fld>
            <a:endParaRPr lang="en-US"/>
          </a:p>
        </p:txBody>
      </p:sp>
      <p:sp>
        <p:nvSpPr>
          <p:cNvPr id="6" name="Google Shape;163;g256a2dd6d94_0_82">
            <a:extLst>
              <a:ext uri="{FF2B5EF4-FFF2-40B4-BE49-F238E27FC236}">
                <a16:creationId xmlns:a16="http://schemas.microsoft.com/office/drawing/2014/main" id="{6D8A3CC6-EC64-4CF0-A0BA-046BEDFEC615}"/>
              </a:ext>
            </a:extLst>
          </p:cNvPr>
          <p:cNvSpPr txBox="1"/>
          <p:nvPr/>
        </p:nvSpPr>
        <p:spPr>
          <a:xfrm>
            <a:off x="360950" y="3288136"/>
            <a:ext cx="2739600" cy="1777800"/>
          </a:xfrm>
          <a:prstGeom prst="rect">
            <a:avLst/>
          </a:prstGeom>
          <a:solidFill>
            <a:srgbClr val="FCE5CD"/>
          </a:solidFill>
          <a:ln w="9525" cap="flat" cmpd="sng">
            <a:solidFill>
              <a:srgbClr val="FCE5CD"/>
            </a:solidFill>
            <a:prstDash val="solid"/>
            <a:round/>
            <a:headEnd type="none" w="sm" len="sm"/>
            <a:tailEnd type="none" w="sm" len="sm"/>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150"/>
              <a:buFont typeface="Arial"/>
              <a:buNone/>
            </a:pPr>
            <a:r>
              <a:rPr lang="fr-FR" sz="1150" b="0" i="0" u="none" strike="noStrike" cap="none">
                <a:solidFill>
                  <a:srgbClr val="1C1C1C"/>
                </a:solidFill>
                <a:highlight>
                  <a:srgbClr val="FCE5CD"/>
                </a:highlight>
                <a:latin typeface="Merriweather"/>
                <a:ea typeface="Merriweather"/>
                <a:cs typeface="Merriweather"/>
                <a:sym typeface="Merriweather"/>
              </a:rPr>
              <a:t>les deux variables </a:t>
            </a:r>
            <a:r>
              <a:rPr lang="fr-FR" sz="1150" b="0" i="0" u="none" strike="noStrike" cap="none">
                <a:solidFill>
                  <a:srgbClr val="188038"/>
                </a:solidFill>
                <a:highlight>
                  <a:srgbClr val="FCE5CD"/>
                </a:highlight>
                <a:latin typeface="Source Code Pro"/>
                <a:ea typeface="Source Code Pro"/>
                <a:cs typeface="Source Code Pro"/>
                <a:sym typeface="Source Code Pro"/>
              </a:rPr>
              <a:t>nombre</a:t>
            </a:r>
            <a:r>
              <a:rPr lang="fr-FR" sz="1150" b="0" i="0" u="none" strike="noStrike" cap="none">
                <a:solidFill>
                  <a:srgbClr val="1C1C1C"/>
                </a:solidFill>
                <a:highlight>
                  <a:srgbClr val="FCE5CD"/>
                </a:highlight>
                <a:latin typeface="Merriweather"/>
                <a:ea typeface="Merriweather"/>
                <a:cs typeface="Merriweather"/>
                <a:sym typeface="Merriweather"/>
              </a:rPr>
              <a:t> sont distinctes. En fait, lors d’un appel de fonction, vous spécifiez des arguments à la fonction appelée. Ces arguments ne sont rien d’autre que des expressions dont les résultats seront ensuite affectés aux différents paramètres de la fonction.</a:t>
            </a:r>
            <a:endParaRPr sz="1800" b="0" i="0" u="none" strike="noStrike" cap="none">
              <a:solidFill>
                <a:srgbClr val="000000"/>
              </a:solidFill>
              <a:highlight>
                <a:srgbClr val="FCE5CD"/>
              </a:highlight>
              <a:latin typeface="Arial"/>
              <a:ea typeface="Arial"/>
              <a:cs typeface="Arial"/>
              <a:sym typeface="Arial"/>
            </a:endParaRPr>
          </a:p>
        </p:txBody>
      </p:sp>
      <p:sp>
        <p:nvSpPr>
          <p:cNvPr id="7" name="Google Shape;164;g256a2dd6d94_0_82">
            <a:extLst>
              <a:ext uri="{FF2B5EF4-FFF2-40B4-BE49-F238E27FC236}">
                <a16:creationId xmlns:a16="http://schemas.microsoft.com/office/drawing/2014/main" id="{16595D52-12B2-4490-9A70-563CA4C92DFE}"/>
              </a:ext>
            </a:extLst>
          </p:cNvPr>
          <p:cNvSpPr txBox="1"/>
          <p:nvPr/>
        </p:nvSpPr>
        <p:spPr>
          <a:xfrm>
            <a:off x="228600" y="1130661"/>
            <a:ext cx="3000000" cy="2159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100"/>
              </a:spcBef>
              <a:spcAft>
                <a:spcPts val="0"/>
              </a:spcAft>
              <a:buClr>
                <a:srgbClr val="000000"/>
              </a:buClr>
              <a:buSzPts val="1800"/>
              <a:buFont typeface="Arial"/>
              <a:buNone/>
            </a:pPr>
            <a:r>
              <a:rPr lang="fr-FR" sz="1800" b="1" i="0" u="none" strike="noStrike" cap="none">
                <a:solidFill>
                  <a:srgbClr val="217FC4"/>
                </a:solidFill>
                <a:highlight>
                  <a:srgbClr val="FAFAFA"/>
                </a:highlight>
                <a:latin typeface="Trebuchet MS"/>
                <a:ea typeface="Trebuchet MS"/>
                <a:cs typeface="Trebuchet MS"/>
                <a:sym typeface="Trebuchet MS"/>
              </a:rPr>
              <a:t>Les arguments et les paramètres</a:t>
            </a:r>
            <a:endParaRPr sz="1800" b="1" i="0" u="none" strike="noStrike" cap="none">
              <a:solidFill>
                <a:srgbClr val="217FC4"/>
              </a:solidFill>
              <a:highlight>
                <a:srgbClr val="FAFAFA"/>
              </a:highlight>
              <a:latin typeface="Trebuchet MS"/>
              <a:ea typeface="Trebuchet MS"/>
              <a:cs typeface="Trebuchet MS"/>
              <a:sym typeface="Trebuchet MS"/>
            </a:endParaRPr>
          </a:p>
          <a:p>
            <a:pPr marL="0" marR="0" lvl="0" indent="0" algn="just" rtl="0">
              <a:lnSpc>
                <a:spcPct val="160000"/>
              </a:lnSpc>
              <a:spcBef>
                <a:spcPts val="1100"/>
              </a:spcBef>
              <a:spcAft>
                <a:spcPts val="1100"/>
              </a:spcAft>
              <a:buClr>
                <a:srgbClr val="000000"/>
              </a:buClr>
              <a:buSzPts val="1050"/>
              <a:buFont typeface="Arial"/>
              <a:buNone/>
            </a:pPr>
            <a:r>
              <a:rPr lang="fr-FR" sz="1050" b="0" i="0" u="none" strike="noStrike" cap="none">
                <a:solidFill>
                  <a:srgbClr val="1C1C1C"/>
                </a:solidFill>
                <a:highlight>
                  <a:srgbClr val="FAFAFA"/>
                </a:highlight>
                <a:latin typeface="Merriweather"/>
                <a:ea typeface="Merriweather"/>
                <a:cs typeface="Merriweather"/>
                <a:sym typeface="Merriweather"/>
              </a:rPr>
              <a:t>Un paramètre propre à une fonction  n’est </a:t>
            </a:r>
            <a:r>
              <a:rPr lang="fr-FR" sz="1050" b="0" i="1" u="none" strike="noStrike" cap="none">
                <a:solidFill>
                  <a:srgbClr val="1C1C1C"/>
                </a:solidFill>
                <a:highlight>
                  <a:srgbClr val="FAFAFA"/>
                </a:highlight>
                <a:latin typeface="Merriweather"/>
                <a:ea typeface="Merriweather"/>
                <a:cs typeface="Merriweather"/>
                <a:sym typeface="Merriweather"/>
              </a:rPr>
              <a:t>pas</a:t>
            </a:r>
            <a:r>
              <a:rPr lang="fr-FR" sz="1050" b="0" i="0" u="none" strike="noStrike" cap="none">
                <a:solidFill>
                  <a:srgbClr val="1C1C1C"/>
                </a:solidFill>
                <a:highlight>
                  <a:srgbClr val="FAFAFA"/>
                </a:highlight>
                <a:latin typeface="Merriweather"/>
                <a:ea typeface="Merriweather"/>
                <a:cs typeface="Merriweather"/>
                <a:sym typeface="Merriweather"/>
              </a:rPr>
              <a:t> utilisable en dehors de celle-ci. Par exemple, la variable </a:t>
            </a:r>
            <a:r>
              <a:rPr lang="fr-FR" sz="1050" b="0" i="0" u="none" strike="noStrike" cap="none">
                <a:solidFill>
                  <a:srgbClr val="188038"/>
                </a:solidFill>
                <a:highlight>
                  <a:srgbClr val="FAFAFA"/>
                </a:highlight>
                <a:latin typeface="Source Code Pro"/>
                <a:ea typeface="Source Code Pro"/>
                <a:cs typeface="Source Code Pro"/>
                <a:sym typeface="Source Code Pro"/>
              </a:rPr>
              <a:t>a</a:t>
            </a:r>
            <a:r>
              <a:rPr lang="fr-FR" sz="1050" b="0" i="0" u="none" strike="noStrike" cap="none">
                <a:solidFill>
                  <a:srgbClr val="1C1C1C"/>
                </a:solidFill>
                <a:highlight>
                  <a:srgbClr val="FAFAFA"/>
                </a:highlight>
                <a:latin typeface="Merriweather"/>
                <a:ea typeface="Merriweather"/>
                <a:cs typeface="Merriweather"/>
                <a:sym typeface="Merriweather"/>
              </a:rPr>
              <a:t> de la fonction </a:t>
            </a:r>
            <a:r>
              <a:rPr lang="fr-FR" sz="1050" b="0" i="0" u="none" strike="noStrike" cap="none">
                <a:solidFill>
                  <a:srgbClr val="188038"/>
                </a:solidFill>
                <a:highlight>
                  <a:srgbClr val="FAFAFA"/>
                </a:highlight>
                <a:latin typeface="Source Code Pro"/>
                <a:ea typeface="Source Code Pro"/>
                <a:cs typeface="Source Code Pro"/>
                <a:sym typeface="Source Code Pro"/>
              </a:rPr>
              <a:t>ppcd()</a:t>
            </a:r>
            <a:r>
              <a:rPr lang="fr-FR" sz="1050" b="0" i="0" u="none" strike="noStrike" cap="none">
                <a:solidFill>
                  <a:srgbClr val="1C1C1C"/>
                </a:solidFill>
                <a:highlight>
                  <a:srgbClr val="FAFAFA"/>
                </a:highlight>
                <a:latin typeface="Merriweather"/>
                <a:ea typeface="Merriweather"/>
                <a:cs typeface="Merriweather"/>
                <a:sym typeface="Merriweather"/>
              </a:rPr>
              <a:t> n’a aucun rapport avec la variable </a:t>
            </a:r>
            <a:r>
              <a:rPr lang="fr-FR" sz="1050" b="0" i="0" u="none" strike="noStrike" cap="none">
                <a:solidFill>
                  <a:srgbClr val="188038"/>
                </a:solidFill>
                <a:highlight>
                  <a:srgbClr val="FAFAFA"/>
                </a:highlight>
                <a:latin typeface="Source Code Pro"/>
                <a:ea typeface="Source Code Pro"/>
                <a:cs typeface="Source Code Pro"/>
                <a:sym typeface="Source Code Pro"/>
              </a:rPr>
              <a:t>a</a:t>
            </a:r>
            <a:r>
              <a:rPr lang="fr-FR" sz="1050" b="0" i="0" u="none" strike="noStrike" cap="none">
                <a:solidFill>
                  <a:srgbClr val="1C1C1C"/>
                </a:solidFill>
                <a:highlight>
                  <a:srgbClr val="FAFAFA"/>
                </a:highlight>
                <a:latin typeface="Merriweather"/>
                <a:ea typeface="Merriweather"/>
                <a:cs typeface="Merriweather"/>
                <a:sym typeface="Merriweather"/>
              </a:rPr>
              <a:t> de la fonction </a:t>
            </a:r>
            <a:r>
              <a:rPr lang="fr-FR" sz="1050" b="0" i="0" u="none" strike="noStrike" cap="none">
                <a:solidFill>
                  <a:srgbClr val="188038"/>
                </a:solidFill>
                <a:highlight>
                  <a:srgbClr val="FAFAFA"/>
                </a:highlight>
                <a:latin typeface="Source Code Pro"/>
                <a:ea typeface="Source Code Pro"/>
                <a:cs typeface="Source Code Pro"/>
                <a:sym typeface="Source Code Pro"/>
              </a:rPr>
              <a:t>main()</a:t>
            </a:r>
            <a:r>
              <a:rPr lang="fr-FR" sz="1050" b="0" i="0" u="none" strike="noStrike" cap="none">
                <a:solidFill>
                  <a:srgbClr val="1C1C1C"/>
                </a:solidFill>
                <a:highlight>
                  <a:srgbClr val="FAFAFA"/>
                </a:highlight>
                <a:latin typeface="Merriweather"/>
                <a:ea typeface="Merriweather"/>
                <a:cs typeface="Merriweather"/>
                <a:sym typeface="Merriweather"/>
              </a:rPr>
              <a:t>.</a:t>
            </a:r>
            <a:endParaRPr sz="1050" b="0" i="0" u="none" strike="noStrike" cap="none">
              <a:solidFill>
                <a:srgbClr val="1C1C1C"/>
              </a:solidFill>
              <a:highlight>
                <a:srgbClr val="FAFAFA"/>
              </a:highlight>
              <a:latin typeface="Merriweather"/>
              <a:ea typeface="Merriweather"/>
              <a:cs typeface="Merriweather"/>
              <a:sym typeface="Merriweather"/>
            </a:endParaRPr>
          </a:p>
        </p:txBody>
      </p:sp>
      <p:pic>
        <p:nvPicPr>
          <p:cNvPr id="8" name="Google Shape;165;g256a2dd6d94_0_82">
            <a:extLst>
              <a:ext uri="{FF2B5EF4-FFF2-40B4-BE49-F238E27FC236}">
                <a16:creationId xmlns:a16="http://schemas.microsoft.com/office/drawing/2014/main" id="{BBB844F8-EDED-4C96-A94C-00E84226A8F5}"/>
              </a:ext>
            </a:extLst>
          </p:cNvPr>
          <p:cNvPicPr preferRelativeResize="0"/>
          <p:nvPr/>
        </p:nvPicPr>
        <p:blipFill rotWithShape="1">
          <a:blip r:embed="rId2">
            <a:alphaModFix/>
          </a:blip>
          <a:srcRect/>
          <a:stretch/>
        </p:blipFill>
        <p:spPr>
          <a:xfrm>
            <a:off x="3300100" y="1130661"/>
            <a:ext cx="5698350" cy="4781975"/>
          </a:xfrm>
          <a:prstGeom prst="rect">
            <a:avLst/>
          </a:prstGeom>
          <a:noFill/>
          <a:ln w="9525" cap="flat" cmpd="sng">
            <a:solidFill>
              <a:srgbClr val="C00000"/>
            </a:solidFill>
            <a:prstDash val="solid"/>
            <a:round/>
            <a:headEnd type="none" w="sm" len="sm"/>
            <a:tailEnd type="none" w="sm" len="sm"/>
          </a:ln>
        </p:spPr>
      </p:pic>
      <p:pic>
        <p:nvPicPr>
          <p:cNvPr id="9" name="Google Shape;166;g256a2dd6d94_0_82">
            <a:extLst>
              <a:ext uri="{FF2B5EF4-FFF2-40B4-BE49-F238E27FC236}">
                <a16:creationId xmlns:a16="http://schemas.microsoft.com/office/drawing/2014/main" id="{9334DC3F-EFFF-43B4-9688-14B4F91AD182}"/>
              </a:ext>
            </a:extLst>
          </p:cNvPr>
          <p:cNvPicPr preferRelativeResize="0"/>
          <p:nvPr/>
        </p:nvPicPr>
        <p:blipFill rotWithShape="1">
          <a:blip r:embed="rId3">
            <a:alphaModFix/>
          </a:blip>
          <a:srcRect/>
          <a:stretch/>
        </p:blipFill>
        <p:spPr>
          <a:xfrm>
            <a:off x="-2" y="5132936"/>
            <a:ext cx="3300100" cy="1095375"/>
          </a:xfrm>
          <a:prstGeom prst="rect">
            <a:avLst/>
          </a:prstGeom>
          <a:noFill/>
          <a:ln w="38100" cap="flat" cmpd="sng">
            <a:solidFill>
              <a:srgbClr val="FF9900"/>
            </a:solidFill>
            <a:prstDash val="solid"/>
            <a:round/>
            <a:headEnd type="none" w="sm" len="sm"/>
            <a:tailEnd type="none" w="sm" len="sm"/>
          </a:ln>
        </p:spPr>
      </p:pic>
      <p:cxnSp>
        <p:nvCxnSpPr>
          <p:cNvPr id="10" name="Google Shape;167;g256a2dd6d94_0_82">
            <a:extLst>
              <a:ext uri="{FF2B5EF4-FFF2-40B4-BE49-F238E27FC236}">
                <a16:creationId xmlns:a16="http://schemas.microsoft.com/office/drawing/2014/main" id="{73FDC2E6-C942-49DA-A2C6-A0F1B4A80DDA}"/>
              </a:ext>
            </a:extLst>
          </p:cNvPr>
          <p:cNvCxnSpPr/>
          <p:nvPr/>
        </p:nvCxnSpPr>
        <p:spPr>
          <a:xfrm rot="10800000" flipH="1">
            <a:off x="2294600" y="2702811"/>
            <a:ext cx="1933800" cy="837900"/>
          </a:xfrm>
          <a:prstGeom prst="straightConnector1">
            <a:avLst/>
          </a:prstGeom>
          <a:noFill/>
          <a:ln w="76200" cap="flat" cmpd="sng">
            <a:solidFill>
              <a:schemeClr val="dk2"/>
            </a:solidFill>
            <a:prstDash val="solid"/>
            <a:round/>
            <a:headEnd type="none" w="sm" len="sm"/>
            <a:tailEnd type="triangle" w="med" len="med"/>
          </a:ln>
        </p:spPr>
      </p:cxnSp>
      <p:cxnSp>
        <p:nvCxnSpPr>
          <p:cNvPr id="11" name="Google Shape;168;g256a2dd6d94_0_82">
            <a:extLst>
              <a:ext uri="{FF2B5EF4-FFF2-40B4-BE49-F238E27FC236}">
                <a16:creationId xmlns:a16="http://schemas.microsoft.com/office/drawing/2014/main" id="{A75F2114-D884-4168-B44C-16B17F924458}"/>
              </a:ext>
            </a:extLst>
          </p:cNvPr>
          <p:cNvCxnSpPr/>
          <p:nvPr/>
        </p:nvCxnSpPr>
        <p:spPr>
          <a:xfrm>
            <a:off x="2320375" y="3540711"/>
            <a:ext cx="2294700" cy="760500"/>
          </a:xfrm>
          <a:prstGeom prst="straightConnector1">
            <a:avLst/>
          </a:prstGeom>
          <a:noFill/>
          <a:ln w="76200" cap="flat" cmpd="sng">
            <a:solidFill>
              <a:schemeClr val="dk2"/>
            </a:solidFill>
            <a:prstDash val="solid"/>
            <a:round/>
            <a:headEnd type="none" w="sm" len="sm"/>
            <a:tailEnd type="triangle" w="med" len="med"/>
          </a:ln>
        </p:spPr>
      </p:cxnSp>
      <p:sp>
        <p:nvSpPr>
          <p:cNvPr id="12" name="Google Shape;169;g256a2dd6d94_0_82">
            <a:extLst>
              <a:ext uri="{FF2B5EF4-FFF2-40B4-BE49-F238E27FC236}">
                <a16:creationId xmlns:a16="http://schemas.microsoft.com/office/drawing/2014/main" id="{6590174E-BB62-4515-9564-22E66289847A}"/>
              </a:ext>
            </a:extLst>
          </p:cNvPr>
          <p:cNvSpPr txBox="1"/>
          <p:nvPr/>
        </p:nvSpPr>
        <p:spPr>
          <a:xfrm>
            <a:off x="6067950" y="1052736"/>
            <a:ext cx="3000000" cy="1423800"/>
          </a:xfrm>
          <a:prstGeom prst="rect">
            <a:avLst/>
          </a:prstGeom>
          <a:solidFill>
            <a:srgbClr val="CEDFEA"/>
          </a:solid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150"/>
              <a:buFont typeface="Arial"/>
              <a:buNone/>
            </a:pPr>
            <a:r>
              <a:rPr lang="fr-FR" sz="1150" b="0" i="0" u="none" strike="noStrike" cap="none">
                <a:solidFill>
                  <a:srgbClr val="1C1C1C"/>
                </a:solidFill>
                <a:highlight>
                  <a:srgbClr val="CEDFEA"/>
                </a:highlight>
                <a:latin typeface="Merriweather"/>
                <a:ea typeface="Merriweather"/>
                <a:cs typeface="Merriweather"/>
                <a:sym typeface="Merriweather"/>
              </a:rPr>
              <a:t>la valeur de la variable </a:t>
            </a:r>
            <a:r>
              <a:rPr lang="fr-FR" sz="1150" b="0" i="0" u="none" strike="noStrike" cap="none">
                <a:solidFill>
                  <a:srgbClr val="188038"/>
                </a:solidFill>
                <a:highlight>
                  <a:srgbClr val="CEDFEA"/>
                </a:highlight>
                <a:latin typeface="Source Code Pro"/>
                <a:ea typeface="Source Code Pro"/>
                <a:cs typeface="Source Code Pro"/>
                <a:sym typeface="Source Code Pro"/>
              </a:rPr>
              <a:t>nombre</a:t>
            </a:r>
            <a:r>
              <a:rPr lang="fr-FR" sz="1150" b="0" i="0" u="none" strike="noStrike" cap="none">
                <a:solidFill>
                  <a:srgbClr val="1C1C1C"/>
                </a:solidFill>
                <a:highlight>
                  <a:srgbClr val="CEDFEA"/>
                </a:highlight>
                <a:latin typeface="Merriweather"/>
                <a:ea typeface="Merriweather"/>
                <a:cs typeface="Merriweather"/>
                <a:sym typeface="Merriweather"/>
              </a:rPr>
              <a:t> de la fonction </a:t>
            </a:r>
            <a:r>
              <a:rPr lang="fr-FR" sz="1150" b="0" i="0" u="none" strike="noStrike" cap="none">
                <a:solidFill>
                  <a:srgbClr val="188038"/>
                </a:solidFill>
                <a:highlight>
                  <a:srgbClr val="CEDFEA"/>
                </a:highlight>
                <a:latin typeface="Source Code Pro"/>
                <a:ea typeface="Source Code Pro"/>
                <a:cs typeface="Source Code Pro"/>
                <a:sym typeface="Source Code Pro"/>
              </a:rPr>
              <a:t>main()</a:t>
            </a:r>
            <a:r>
              <a:rPr lang="fr-FR" sz="1150" b="0" i="0" u="none" strike="noStrike" cap="none">
                <a:solidFill>
                  <a:srgbClr val="1C1C1C"/>
                </a:solidFill>
                <a:highlight>
                  <a:srgbClr val="CEDFEA"/>
                </a:highlight>
                <a:latin typeface="Merriweather"/>
                <a:ea typeface="Merriweather"/>
                <a:cs typeface="Merriweather"/>
                <a:sym typeface="Merriweather"/>
              </a:rPr>
              <a:t> est passée en argument à la fonction </a:t>
            </a:r>
            <a:r>
              <a:rPr lang="fr-FR" sz="1150" b="0" i="0" u="none" strike="noStrike" cap="none">
                <a:solidFill>
                  <a:srgbClr val="188038"/>
                </a:solidFill>
                <a:highlight>
                  <a:srgbClr val="CEDFEA"/>
                </a:highlight>
                <a:latin typeface="Source Code Pro"/>
                <a:ea typeface="Source Code Pro"/>
                <a:cs typeface="Source Code Pro"/>
                <a:sym typeface="Source Code Pro"/>
              </a:rPr>
              <a:t>fonction()</a:t>
            </a:r>
            <a:r>
              <a:rPr lang="fr-FR" sz="1150" b="0" i="0" u="none" strike="noStrike" cap="none">
                <a:solidFill>
                  <a:srgbClr val="1C1C1C"/>
                </a:solidFill>
                <a:highlight>
                  <a:srgbClr val="CEDFEA"/>
                </a:highlight>
                <a:latin typeface="Merriweather"/>
                <a:ea typeface="Merriweather"/>
                <a:cs typeface="Merriweather"/>
                <a:sym typeface="Merriweather"/>
              </a:rPr>
              <a:t> et est ensuite affectée au paramètre </a:t>
            </a:r>
            <a:r>
              <a:rPr lang="fr-FR" sz="1150" b="0" i="0" u="none" strike="noStrike" cap="none">
                <a:solidFill>
                  <a:srgbClr val="188038"/>
                </a:solidFill>
                <a:highlight>
                  <a:srgbClr val="CEDFEA"/>
                </a:highlight>
                <a:latin typeface="Source Code Pro"/>
                <a:ea typeface="Source Code Pro"/>
                <a:cs typeface="Source Code Pro"/>
                <a:sym typeface="Source Code Pro"/>
              </a:rPr>
              <a:t>nombre</a:t>
            </a:r>
            <a:r>
              <a:rPr lang="fr-FR" sz="1150" b="0" i="0" u="none" strike="noStrike" cap="none">
                <a:solidFill>
                  <a:srgbClr val="1C1C1C"/>
                </a:solidFill>
                <a:highlight>
                  <a:srgbClr val="CEDFEA"/>
                </a:highlight>
                <a:latin typeface="Merriweather"/>
                <a:ea typeface="Merriweather"/>
                <a:cs typeface="Merriweather"/>
                <a:sym typeface="Merriweather"/>
              </a:rPr>
              <a:t>. La variable </a:t>
            </a:r>
            <a:r>
              <a:rPr lang="fr-FR" sz="1150" b="0" i="0" u="none" strike="noStrike" cap="none">
                <a:solidFill>
                  <a:srgbClr val="188038"/>
                </a:solidFill>
                <a:highlight>
                  <a:srgbClr val="CEDFEA"/>
                </a:highlight>
                <a:latin typeface="Source Code Pro"/>
                <a:ea typeface="Source Code Pro"/>
                <a:cs typeface="Source Code Pro"/>
                <a:sym typeface="Source Code Pro"/>
              </a:rPr>
              <a:t>nombre</a:t>
            </a:r>
            <a:r>
              <a:rPr lang="fr-FR" sz="1150" b="0" i="0" u="none" strike="noStrike" cap="none">
                <a:solidFill>
                  <a:srgbClr val="1C1C1C"/>
                </a:solidFill>
                <a:highlight>
                  <a:srgbClr val="CEDFEA"/>
                </a:highlight>
                <a:latin typeface="Merriweather"/>
                <a:ea typeface="Merriweather"/>
                <a:cs typeface="Merriweather"/>
                <a:sym typeface="Merriweather"/>
              </a:rPr>
              <a:t> de la fonction </a:t>
            </a:r>
            <a:r>
              <a:rPr lang="fr-FR" sz="1150" b="0" i="0" u="none" strike="noStrike" cap="none">
                <a:solidFill>
                  <a:srgbClr val="188038"/>
                </a:solidFill>
                <a:highlight>
                  <a:srgbClr val="CEDFEA"/>
                </a:highlight>
                <a:latin typeface="Source Code Pro"/>
                <a:ea typeface="Source Code Pro"/>
                <a:cs typeface="Source Code Pro"/>
                <a:sym typeface="Source Code Pro"/>
              </a:rPr>
              <a:t>main()</a:t>
            </a:r>
            <a:r>
              <a:rPr lang="fr-FR" sz="1150" b="0" i="0" u="none" strike="noStrike" cap="none">
                <a:solidFill>
                  <a:srgbClr val="1C1C1C"/>
                </a:solidFill>
                <a:highlight>
                  <a:srgbClr val="CEDFEA"/>
                </a:highlight>
                <a:latin typeface="Merriweather"/>
                <a:ea typeface="Merriweather"/>
                <a:cs typeface="Merriweather"/>
                <a:sym typeface="Merriweather"/>
              </a:rPr>
              <a:t> n’est donc en rien modifiée.</a:t>
            </a:r>
            <a:endParaRPr sz="1500" b="0" i="0" u="none" strike="noStrike" cap="none">
              <a:solidFill>
                <a:srgbClr val="000000"/>
              </a:solidFill>
              <a:highlight>
                <a:srgbClr val="CEDFEA"/>
              </a:highlight>
              <a:latin typeface="Arial"/>
              <a:ea typeface="Arial"/>
              <a:cs typeface="Arial"/>
              <a:sym typeface="Arial"/>
            </a:endParaRPr>
          </a:p>
        </p:txBody>
      </p:sp>
    </p:spTree>
    <p:extLst>
      <p:ext uri="{BB962C8B-B14F-4D97-AF65-F5344CB8AC3E}">
        <p14:creationId xmlns:p14="http://schemas.microsoft.com/office/powerpoint/2010/main" val="15651657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E94F-C60C-427F-A4B6-08E030AFAB66}"/>
              </a:ext>
            </a:extLst>
          </p:cNvPr>
          <p:cNvSpPr>
            <a:spLocks noGrp="1"/>
          </p:cNvSpPr>
          <p:nvPr>
            <p:ph type="title"/>
          </p:nvPr>
        </p:nvSpPr>
        <p:spPr/>
        <p:txBody>
          <a:bodyPr/>
          <a:lstStyle/>
          <a:p>
            <a:r>
              <a:rPr lang="fr-FR" dirty="0"/>
              <a:t>Définir et Utiliser une Fonction</a:t>
            </a:r>
          </a:p>
        </p:txBody>
      </p:sp>
      <p:sp>
        <p:nvSpPr>
          <p:cNvPr id="4" name="Slide Number Placeholder 3">
            <a:extLst>
              <a:ext uri="{FF2B5EF4-FFF2-40B4-BE49-F238E27FC236}">
                <a16:creationId xmlns:a16="http://schemas.microsoft.com/office/drawing/2014/main" id="{EEDA7188-A5B9-46AD-89EA-F4A87C324E6B}"/>
              </a:ext>
            </a:extLst>
          </p:cNvPr>
          <p:cNvSpPr>
            <a:spLocks noGrp="1"/>
          </p:cNvSpPr>
          <p:nvPr>
            <p:ph type="sldNum" sz="quarter" idx="12"/>
          </p:nvPr>
        </p:nvSpPr>
        <p:spPr/>
        <p:txBody>
          <a:bodyPr/>
          <a:lstStyle/>
          <a:p>
            <a:fld id="{5744759D-0EFF-4FB2-9CCE-04E00944F0FE}" type="slidenum">
              <a:rPr lang="en-US" smtClean="0"/>
              <a:pPr/>
              <a:t>182</a:t>
            </a:fld>
            <a:endParaRPr lang="en-US"/>
          </a:p>
        </p:txBody>
      </p:sp>
      <p:sp>
        <p:nvSpPr>
          <p:cNvPr id="14" name="Google Shape;186;g256a2dd6d94_0_118">
            <a:extLst>
              <a:ext uri="{FF2B5EF4-FFF2-40B4-BE49-F238E27FC236}">
                <a16:creationId xmlns:a16="http://schemas.microsoft.com/office/drawing/2014/main" id="{73221114-4EDB-4FBA-8D2B-FB1BA4929903}"/>
              </a:ext>
            </a:extLst>
          </p:cNvPr>
          <p:cNvSpPr txBox="1"/>
          <p:nvPr/>
        </p:nvSpPr>
        <p:spPr>
          <a:xfrm>
            <a:off x="152309" y="764704"/>
            <a:ext cx="3574200" cy="4356034"/>
          </a:xfrm>
          <a:prstGeom prst="rect">
            <a:avLst/>
          </a:prstGeom>
          <a:noFill/>
          <a:ln w="952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lnSpc>
                <a:spcPct val="140000"/>
              </a:lnSpc>
              <a:spcBef>
                <a:spcPts val="1800"/>
              </a:spcBef>
              <a:spcAft>
                <a:spcPts val="0"/>
              </a:spcAft>
              <a:buClr>
                <a:srgbClr val="000000"/>
              </a:buClr>
              <a:buSzPts val="2100"/>
              <a:buFont typeface="Arial"/>
              <a:buNone/>
            </a:pPr>
            <a:r>
              <a:rPr lang="fr-FR" sz="2100" b="0" i="0" u="none" strike="noStrike" cap="none" dirty="0">
                <a:solidFill>
                  <a:srgbClr val="CA6D16"/>
                </a:solidFill>
                <a:highlight>
                  <a:srgbClr val="FFFFFF"/>
                </a:highlight>
                <a:uFill>
                  <a:noFill/>
                </a:uFill>
                <a:latin typeface="Trebuchet MS"/>
                <a:ea typeface="Trebuchet MS"/>
                <a:cs typeface="Trebuchet MS"/>
                <a:sym typeface="Trebuchet MS"/>
                <a:hlinkClick r:id="rId2">
                  <a:extLst>
                    <a:ext uri="{A12FA001-AC4F-418D-AE19-62706E023703}">
                      <ahyp:hlinkClr xmlns:ahyp="http://schemas.microsoft.com/office/drawing/2018/hyperlinkcolor" val="tx"/>
                    </a:ext>
                  </a:extLst>
                </a:hlinkClick>
              </a:rPr>
              <a:t>Les prototypes</a:t>
            </a:r>
            <a:endParaRPr sz="1450" b="0" i="0" u="none" strike="noStrike" cap="none" dirty="0">
              <a:solidFill>
                <a:srgbClr val="1C1C1C"/>
              </a:solidFill>
              <a:highlight>
                <a:srgbClr val="FAFAFA"/>
              </a:highlight>
              <a:latin typeface="Merriweather"/>
              <a:ea typeface="Merriweather"/>
              <a:cs typeface="Merriweather"/>
              <a:sym typeface="Merriweather"/>
            </a:endParaRPr>
          </a:p>
          <a:p>
            <a:pPr marL="0" marR="0" lvl="0" indent="0" algn="just" rtl="0">
              <a:lnSpc>
                <a:spcPct val="140000"/>
              </a:lnSpc>
              <a:spcBef>
                <a:spcPts val="1800"/>
              </a:spcBef>
              <a:spcAft>
                <a:spcPts val="0"/>
              </a:spcAft>
              <a:buClr>
                <a:srgbClr val="000000"/>
              </a:buClr>
              <a:buSzPts val="1250"/>
              <a:buFont typeface="Arial"/>
              <a:buNone/>
            </a:pPr>
            <a:r>
              <a:rPr lang="fr-FR" sz="1250" b="0" i="0" u="none" strike="noStrike" cap="none" dirty="0">
                <a:solidFill>
                  <a:srgbClr val="1C1C1C"/>
                </a:solidFill>
                <a:highlight>
                  <a:srgbClr val="FAFAFA"/>
                </a:highlight>
                <a:latin typeface="Merriweather"/>
                <a:ea typeface="Merriweather"/>
                <a:cs typeface="Merriweather"/>
                <a:sym typeface="Merriweather"/>
              </a:rPr>
              <a:t>Nous avons toujours défini notre fonction </a:t>
            </a:r>
            <a:r>
              <a:rPr lang="fr-FR" sz="1250" b="0" i="1" u="none" strike="noStrike" cap="none" dirty="0">
                <a:solidFill>
                  <a:srgbClr val="1C1C1C"/>
                </a:solidFill>
                <a:highlight>
                  <a:srgbClr val="FAFAFA"/>
                </a:highlight>
                <a:latin typeface="Merriweather"/>
                <a:ea typeface="Merriweather"/>
                <a:cs typeface="Merriweather"/>
                <a:sym typeface="Merriweather"/>
              </a:rPr>
              <a:t>avant</a:t>
            </a:r>
            <a:r>
              <a:rPr lang="fr-FR" sz="1250" b="0" i="0" u="none" strike="noStrike" cap="none" dirty="0">
                <a:solidFill>
                  <a:srgbClr val="1C1C1C"/>
                </a:solidFill>
                <a:highlight>
                  <a:srgbClr val="FAFAFA"/>
                </a:highlight>
                <a:latin typeface="Merriweather"/>
                <a:ea typeface="Merriweather"/>
                <a:cs typeface="Merriweather"/>
                <a:sym typeface="Merriweather"/>
              </a:rPr>
              <a:t> la fonction </a:t>
            </a:r>
            <a:r>
              <a:rPr lang="fr-FR" sz="1250" b="0" i="0" u="none" strike="noStrike" cap="none" dirty="0">
                <a:solidFill>
                  <a:srgbClr val="188038"/>
                </a:solidFill>
                <a:highlight>
                  <a:srgbClr val="FAFAFA"/>
                </a:highlight>
                <a:latin typeface="Source Code Pro"/>
                <a:ea typeface="Source Code Pro"/>
                <a:cs typeface="Source Code Pro"/>
                <a:sym typeface="Source Code Pro"/>
              </a:rPr>
              <a:t>main()</a:t>
            </a:r>
            <a:r>
              <a:rPr lang="fr-FR" sz="1250" b="0" i="0" u="none" strike="noStrike" cap="none" dirty="0">
                <a:solidFill>
                  <a:srgbClr val="1C1C1C"/>
                </a:solidFill>
                <a:highlight>
                  <a:srgbClr val="FAFAFA"/>
                </a:highlight>
                <a:latin typeface="Merriweather"/>
                <a:ea typeface="Merriweather"/>
                <a:cs typeface="Merriweather"/>
                <a:sym typeface="Merriweather"/>
              </a:rPr>
              <a:t>. (nous définissons la fonction avant de l’utiliser),</a:t>
            </a:r>
            <a:endParaRPr sz="1250" b="0" i="0" u="none" strike="noStrike" cap="none" dirty="0">
              <a:solidFill>
                <a:srgbClr val="1C1C1C"/>
              </a:solidFill>
              <a:highlight>
                <a:srgbClr val="FAFAFA"/>
              </a:highlight>
              <a:latin typeface="Merriweather"/>
              <a:ea typeface="Merriweather"/>
              <a:cs typeface="Merriweather"/>
              <a:sym typeface="Merriweather"/>
            </a:endParaRPr>
          </a:p>
          <a:p>
            <a:pPr marL="0" marR="0" lvl="0" indent="0" algn="just" rtl="0">
              <a:lnSpc>
                <a:spcPct val="140000"/>
              </a:lnSpc>
              <a:spcBef>
                <a:spcPts val="1800"/>
              </a:spcBef>
              <a:spcAft>
                <a:spcPts val="400"/>
              </a:spcAft>
              <a:buClr>
                <a:srgbClr val="000000"/>
              </a:buClr>
              <a:buSzPts val="1250"/>
              <a:buFont typeface="Arial"/>
              <a:buNone/>
            </a:pPr>
            <a:r>
              <a:rPr lang="fr-FR" sz="1250" b="0" i="0" u="none" strike="noStrike" cap="none" dirty="0">
                <a:solidFill>
                  <a:srgbClr val="1C1C1C"/>
                </a:solidFill>
                <a:highlight>
                  <a:srgbClr val="FAFAFA"/>
                </a:highlight>
                <a:latin typeface="Merriweather"/>
                <a:ea typeface="Merriweather"/>
                <a:cs typeface="Merriweather"/>
                <a:sym typeface="Merriweather"/>
              </a:rPr>
              <a:t>Si nous déplaçons la définition après la fonction </a:t>
            </a:r>
            <a:r>
              <a:rPr lang="fr-FR" sz="1250" b="0" i="0" u="none" strike="noStrike" cap="none" dirty="0">
                <a:solidFill>
                  <a:srgbClr val="188038"/>
                </a:solidFill>
                <a:highlight>
                  <a:srgbClr val="FAFAFA"/>
                </a:highlight>
                <a:latin typeface="Source Code Pro"/>
                <a:ea typeface="Source Code Pro"/>
                <a:cs typeface="Source Code Pro"/>
                <a:sym typeface="Source Code Pro"/>
              </a:rPr>
              <a:t>main()</a:t>
            </a:r>
            <a:r>
              <a:rPr lang="fr-FR" sz="1250" b="0" i="0" u="none" strike="noStrike" cap="none" dirty="0">
                <a:solidFill>
                  <a:srgbClr val="1C1C1C"/>
                </a:solidFill>
                <a:highlight>
                  <a:srgbClr val="FAFAFA"/>
                </a:highlight>
                <a:latin typeface="Merriweather"/>
                <a:ea typeface="Merriweather"/>
                <a:cs typeface="Merriweather"/>
                <a:sym typeface="Merriweather"/>
              </a:rPr>
              <a:t>, le compilateur se retrouve dans une situation délicate : il est face à un appel de fonction dont il ne sait rien (nombre d’arguments, type des arguments et type de retour). Que faire ?</a:t>
            </a:r>
          </a:p>
          <a:p>
            <a:pPr marL="0" marR="0" lvl="0" indent="0" algn="just" rtl="0">
              <a:lnSpc>
                <a:spcPct val="140000"/>
              </a:lnSpc>
              <a:spcBef>
                <a:spcPts val="1800"/>
              </a:spcBef>
              <a:spcAft>
                <a:spcPts val="400"/>
              </a:spcAft>
              <a:buClr>
                <a:srgbClr val="000000"/>
              </a:buClr>
              <a:buSzPts val="1250"/>
              <a:buFont typeface="Arial"/>
              <a:buNone/>
            </a:pPr>
            <a:endParaRPr sz="1250" b="0" i="0" u="none" strike="noStrike" cap="none" dirty="0">
              <a:solidFill>
                <a:srgbClr val="1C1C1C"/>
              </a:solidFill>
              <a:highlight>
                <a:srgbClr val="FAFAFA"/>
              </a:highlight>
              <a:latin typeface="Merriweather"/>
              <a:ea typeface="Merriweather"/>
              <a:cs typeface="Merriweather"/>
              <a:sym typeface="Merriweather"/>
            </a:endParaRPr>
          </a:p>
        </p:txBody>
      </p:sp>
      <p:sp>
        <p:nvSpPr>
          <p:cNvPr id="15" name="Google Shape;187;g256a2dd6d94_0_118">
            <a:extLst>
              <a:ext uri="{FF2B5EF4-FFF2-40B4-BE49-F238E27FC236}">
                <a16:creationId xmlns:a16="http://schemas.microsoft.com/office/drawing/2014/main" id="{34BB8CF4-D71F-43F3-A39A-2D65D595B524}"/>
              </a:ext>
            </a:extLst>
          </p:cNvPr>
          <p:cNvSpPr txBox="1"/>
          <p:nvPr/>
        </p:nvSpPr>
        <p:spPr>
          <a:xfrm>
            <a:off x="3969184" y="764704"/>
            <a:ext cx="4988700" cy="3749201"/>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lnSpc>
                <a:spcPct val="160000"/>
              </a:lnSpc>
              <a:spcBef>
                <a:spcPts val="1700"/>
              </a:spcBef>
              <a:spcAft>
                <a:spcPts val="0"/>
              </a:spcAft>
              <a:buClr>
                <a:srgbClr val="000000"/>
              </a:buClr>
              <a:buSzPts val="1350"/>
              <a:buFont typeface="Arial"/>
              <a:buNone/>
            </a:pPr>
            <a:r>
              <a:rPr lang="fr-FR" sz="1350" b="0" i="0" u="none" strike="noStrike" cap="none" dirty="0">
                <a:solidFill>
                  <a:srgbClr val="1C1C1C"/>
                </a:solidFill>
                <a:highlight>
                  <a:srgbClr val="FAFAFA"/>
                </a:highlight>
                <a:latin typeface="Merriweather"/>
                <a:ea typeface="Merriweather"/>
                <a:cs typeface="Merriweather"/>
                <a:sym typeface="Merriweather"/>
              </a:rPr>
              <a:t>Pour résoudre ce problème, il est possible de déclarer une fonction à l’aide d’un prototype. Celui-ci permet de spécifier le type de retour de la fonction, son nombre d’arguments et leur type, mais ne comporte pas le corps de cette fonction. </a:t>
            </a:r>
            <a:endParaRPr sz="1350" b="0" i="0" u="none" strike="noStrike" cap="none" dirty="0">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700"/>
              </a:spcBef>
              <a:spcAft>
                <a:spcPts val="1700"/>
              </a:spcAft>
              <a:buClr>
                <a:srgbClr val="000000"/>
              </a:buClr>
              <a:buSzPts val="1350"/>
              <a:buFont typeface="Arial"/>
              <a:buNone/>
            </a:pPr>
            <a:r>
              <a:rPr lang="fr-FR" sz="1350" b="0" i="0" u="none" strike="noStrike" cap="none" dirty="0">
                <a:solidFill>
                  <a:srgbClr val="1C1C1C"/>
                </a:solidFill>
                <a:highlight>
                  <a:srgbClr val="FAFAFA"/>
                </a:highlight>
                <a:latin typeface="Merriweather"/>
                <a:ea typeface="Merriweather"/>
                <a:cs typeface="Merriweather"/>
                <a:sym typeface="Merriweather"/>
              </a:rPr>
              <a:t>La syntaxe d’un prototype : </a:t>
            </a:r>
            <a:r>
              <a:rPr lang="fr-FR" sz="1450" b="1" i="0" u="none" strike="noStrike" cap="none" dirty="0">
                <a:solidFill>
                  <a:srgbClr val="FF0000"/>
                </a:solidFill>
                <a:highlight>
                  <a:srgbClr val="FAFAFA"/>
                </a:highlight>
                <a:latin typeface="Merriweather"/>
                <a:ea typeface="Merriweather"/>
                <a:cs typeface="Merriweather"/>
                <a:sym typeface="Merriweather"/>
              </a:rPr>
              <a:t> </a:t>
            </a:r>
            <a:r>
              <a:rPr lang="fr-FR" sz="1450" b="1" i="0" u="none" strike="noStrike" cap="none" dirty="0">
                <a:solidFill>
                  <a:srgbClr val="147EA6"/>
                </a:solidFill>
                <a:highlight>
                  <a:srgbClr val="FFFFFF"/>
                </a:highlight>
                <a:latin typeface="Source Code Pro"/>
                <a:ea typeface="Source Code Pro"/>
                <a:cs typeface="Source Code Pro"/>
                <a:sym typeface="Source Code Pro"/>
              </a:rPr>
              <a:t>type nom(paramètres);</a:t>
            </a:r>
          </a:p>
          <a:p>
            <a:pPr marL="0" marR="0" lvl="0" indent="0" algn="just" rtl="0">
              <a:lnSpc>
                <a:spcPct val="160000"/>
              </a:lnSpc>
              <a:spcBef>
                <a:spcPts val="1700"/>
              </a:spcBef>
              <a:spcAft>
                <a:spcPts val="1700"/>
              </a:spcAft>
              <a:buClr>
                <a:srgbClr val="000000"/>
              </a:buClr>
              <a:buSzPts val="1350"/>
              <a:buFont typeface="Arial"/>
              <a:buNone/>
            </a:pPr>
            <a:endParaRPr sz="1850" b="1" i="0" u="none" strike="noStrike" cap="none" dirty="0">
              <a:solidFill>
                <a:srgbClr val="147EA6"/>
              </a:solidFill>
              <a:highlight>
                <a:srgbClr val="FAFAFA"/>
              </a:highlight>
              <a:latin typeface="Merriweather"/>
              <a:ea typeface="Merriweather"/>
              <a:cs typeface="Merriweather"/>
              <a:sym typeface="Merriweather"/>
            </a:endParaRPr>
          </a:p>
        </p:txBody>
      </p:sp>
      <p:pic>
        <p:nvPicPr>
          <p:cNvPr id="16" name="Google Shape;188;g256a2dd6d94_0_118">
            <a:extLst>
              <a:ext uri="{FF2B5EF4-FFF2-40B4-BE49-F238E27FC236}">
                <a16:creationId xmlns:a16="http://schemas.microsoft.com/office/drawing/2014/main" id="{A065E97B-E80F-42F3-B48D-A86D931FFBEA}"/>
              </a:ext>
            </a:extLst>
          </p:cNvPr>
          <p:cNvPicPr preferRelativeResize="0"/>
          <p:nvPr/>
        </p:nvPicPr>
        <p:blipFill rotWithShape="1">
          <a:blip r:embed="rId3">
            <a:alphaModFix/>
          </a:blip>
          <a:srcRect/>
          <a:stretch/>
        </p:blipFill>
        <p:spPr>
          <a:xfrm>
            <a:off x="4293759" y="3356992"/>
            <a:ext cx="4228225" cy="2718575"/>
          </a:xfrm>
          <a:prstGeom prst="rect">
            <a:avLst/>
          </a:prstGeom>
          <a:noFill/>
          <a:ln w="9525" cap="flat" cmpd="sng">
            <a:solidFill>
              <a:srgbClr val="147EA6"/>
            </a:solidFill>
            <a:prstDash val="solid"/>
            <a:round/>
            <a:headEnd type="none" w="sm" len="sm"/>
            <a:tailEnd type="none" w="sm" len="sm"/>
          </a:ln>
        </p:spPr>
      </p:pic>
      <p:sp>
        <p:nvSpPr>
          <p:cNvPr id="17" name="Google Shape;189;g256a2dd6d94_0_118">
            <a:extLst>
              <a:ext uri="{FF2B5EF4-FFF2-40B4-BE49-F238E27FC236}">
                <a16:creationId xmlns:a16="http://schemas.microsoft.com/office/drawing/2014/main" id="{5A91BB42-FD07-4F4A-9DFB-34C77C42486B}"/>
              </a:ext>
            </a:extLst>
          </p:cNvPr>
          <p:cNvSpPr/>
          <p:nvPr/>
        </p:nvSpPr>
        <p:spPr>
          <a:xfrm>
            <a:off x="4873834" y="3690968"/>
            <a:ext cx="2694300" cy="322200"/>
          </a:xfrm>
          <a:prstGeom prst="rect">
            <a:avLst/>
          </a:prstGeom>
          <a:noFill/>
          <a:ln w="9525" cap="flat" cmpd="sng">
            <a:solidFill>
              <a:srgbClr val="147EA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90;g256a2dd6d94_0_118">
            <a:extLst>
              <a:ext uri="{FF2B5EF4-FFF2-40B4-BE49-F238E27FC236}">
                <a16:creationId xmlns:a16="http://schemas.microsoft.com/office/drawing/2014/main" id="{AD78AB30-EBD3-44B1-B8F4-33B85ED4D592}"/>
              </a:ext>
            </a:extLst>
          </p:cNvPr>
          <p:cNvSpPr txBox="1"/>
          <p:nvPr/>
        </p:nvSpPr>
        <p:spPr>
          <a:xfrm>
            <a:off x="152309" y="4509120"/>
            <a:ext cx="3816900" cy="2280594"/>
          </a:xfrm>
          <a:prstGeom prst="rect">
            <a:avLst/>
          </a:prstGeom>
          <a:solidFill>
            <a:srgbClr val="CFE6F6"/>
          </a:solidFill>
          <a:ln w="38100" cap="flat" cmpd="sng">
            <a:solidFill>
              <a:srgbClr val="147EA6"/>
            </a:solidFill>
            <a:prstDash val="solid"/>
            <a:round/>
            <a:headEnd type="none" w="sm" len="sm"/>
            <a:tailEnd type="none" w="sm" len="sm"/>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lnSpc>
                <a:spcPct val="160000"/>
              </a:lnSpc>
              <a:spcBef>
                <a:spcPts val="1100"/>
              </a:spcBef>
              <a:spcAft>
                <a:spcPts val="0"/>
              </a:spcAft>
              <a:buClr>
                <a:srgbClr val="000000"/>
              </a:buClr>
              <a:buSzPts val="1150"/>
              <a:buFont typeface="Arial"/>
              <a:buNone/>
            </a:pPr>
            <a:r>
              <a:rPr lang="fr-FR" sz="1150" b="0" i="0" u="none" strike="noStrike" cap="none" dirty="0">
                <a:solidFill>
                  <a:srgbClr val="1C1C1C"/>
                </a:solidFill>
                <a:highlight>
                  <a:srgbClr val="CFE6F6"/>
                </a:highlight>
                <a:latin typeface="Merriweather"/>
                <a:ea typeface="Merriweather"/>
                <a:cs typeface="Merriweather"/>
                <a:sym typeface="Merriweather"/>
              </a:rPr>
              <a:t>Étant donné qu’un prototype ne comprend pas le corps de la fonction qu’il déclare, il n’est pas obligatoire de préciser le nom des paramètres de celle-ci. Le prototype suivant est correct.</a:t>
            </a:r>
            <a:endParaRPr sz="1150" b="0" i="0" u="none" strike="noStrike" cap="none" dirty="0">
              <a:solidFill>
                <a:srgbClr val="1C1C1C"/>
              </a:solidFill>
              <a:highlight>
                <a:srgbClr val="CFE6F6"/>
              </a:highlight>
              <a:latin typeface="Merriweather"/>
              <a:ea typeface="Merriweather"/>
              <a:cs typeface="Merriweather"/>
              <a:sym typeface="Merriweather"/>
            </a:endParaRPr>
          </a:p>
          <a:p>
            <a:pPr marL="63500" marR="63500" lvl="0" indent="0" algn="just" rtl="0">
              <a:lnSpc>
                <a:spcPct val="130000"/>
              </a:lnSpc>
              <a:spcBef>
                <a:spcPts val="1100"/>
              </a:spcBef>
              <a:spcAft>
                <a:spcPts val="0"/>
              </a:spcAft>
              <a:buClr>
                <a:srgbClr val="000000"/>
              </a:buClr>
              <a:buSzPts val="1350"/>
              <a:buFont typeface="Arial"/>
              <a:buNone/>
            </a:pPr>
            <a:r>
              <a:rPr lang="fr-FR" sz="1350" b="1" i="0" u="none" strike="noStrike" cap="none" dirty="0" err="1">
                <a:solidFill>
                  <a:srgbClr val="532895"/>
                </a:solidFill>
                <a:highlight>
                  <a:srgbClr val="CFE6F6"/>
                </a:highlight>
                <a:latin typeface="Source Code Pro"/>
                <a:ea typeface="Source Code Pro"/>
                <a:cs typeface="Source Code Pro"/>
                <a:sym typeface="Source Code Pro"/>
              </a:rPr>
              <a:t>int</a:t>
            </a:r>
            <a:r>
              <a:rPr lang="fr-FR" sz="1350" b="0" i="0" u="none" strike="noStrike" cap="none" dirty="0">
                <a:solidFill>
                  <a:srgbClr val="1C1C1C"/>
                </a:solidFill>
                <a:highlight>
                  <a:srgbClr val="CFE6F6"/>
                </a:highlight>
                <a:latin typeface="Source Code Pro"/>
                <a:ea typeface="Source Code Pro"/>
                <a:cs typeface="Source Code Pro"/>
                <a:sym typeface="Source Code Pro"/>
              </a:rPr>
              <a:t> </a:t>
            </a:r>
            <a:r>
              <a:rPr lang="fr-FR" sz="1350" b="0" i="0" u="none" strike="noStrike" cap="none" dirty="0" err="1">
                <a:solidFill>
                  <a:srgbClr val="084663"/>
                </a:solidFill>
                <a:highlight>
                  <a:srgbClr val="CFE6F6"/>
                </a:highlight>
                <a:latin typeface="Source Code Pro"/>
                <a:ea typeface="Source Code Pro"/>
                <a:cs typeface="Source Code Pro"/>
                <a:sym typeface="Source Code Pro"/>
              </a:rPr>
              <a:t>ppcd</a:t>
            </a:r>
            <a:r>
              <a:rPr lang="fr-FR" sz="1350" b="0" i="0" u="none" strike="noStrike" cap="none" dirty="0">
                <a:solidFill>
                  <a:srgbClr val="8E2C0B"/>
                </a:solidFill>
                <a:highlight>
                  <a:srgbClr val="CFE6F6"/>
                </a:highlight>
                <a:latin typeface="Source Code Pro"/>
                <a:ea typeface="Source Code Pro"/>
                <a:cs typeface="Source Code Pro"/>
                <a:sym typeface="Source Code Pro"/>
              </a:rPr>
              <a:t>(</a:t>
            </a:r>
            <a:r>
              <a:rPr lang="fr-FR" sz="1350" b="1" i="0" u="none" strike="noStrike" cap="none" dirty="0" err="1">
                <a:solidFill>
                  <a:srgbClr val="532895"/>
                </a:solidFill>
                <a:highlight>
                  <a:srgbClr val="CFE6F6"/>
                </a:highlight>
                <a:latin typeface="Source Code Pro"/>
                <a:ea typeface="Source Code Pro"/>
                <a:cs typeface="Source Code Pro"/>
                <a:sym typeface="Source Code Pro"/>
              </a:rPr>
              <a:t>int</a:t>
            </a:r>
            <a:r>
              <a:rPr lang="fr-FR" sz="1350" b="0" i="0" u="none" strike="noStrike" cap="none" dirty="0">
                <a:solidFill>
                  <a:srgbClr val="8E2C0B"/>
                </a:solidFill>
                <a:highlight>
                  <a:srgbClr val="CFE6F6"/>
                </a:highlight>
                <a:latin typeface="Source Code Pro"/>
                <a:ea typeface="Source Code Pro"/>
                <a:cs typeface="Source Code Pro"/>
                <a:sym typeface="Source Code Pro"/>
              </a:rPr>
              <a:t>, </a:t>
            </a:r>
            <a:r>
              <a:rPr lang="fr-FR" sz="1350" b="1" i="0" u="none" strike="noStrike" cap="none" dirty="0" err="1">
                <a:solidFill>
                  <a:srgbClr val="532895"/>
                </a:solidFill>
                <a:highlight>
                  <a:srgbClr val="CFE6F6"/>
                </a:highlight>
                <a:latin typeface="Source Code Pro"/>
                <a:ea typeface="Source Code Pro"/>
                <a:cs typeface="Source Code Pro"/>
                <a:sym typeface="Source Code Pro"/>
              </a:rPr>
              <a:t>int</a:t>
            </a:r>
            <a:r>
              <a:rPr lang="fr-FR" sz="1350" b="0" i="0" u="none" strike="noStrike" cap="none" dirty="0">
                <a:solidFill>
                  <a:srgbClr val="8E2C0B"/>
                </a:solidFill>
                <a:highlight>
                  <a:srgbClr val="CFE6F6"/>
                </a:highlight>
                <a:latin typeface="Source Code Pro"/>
                <a:ea typeface="Source Code Pro"/>
                <a:cs typeface="Source Code Pro"/>
                <a:sym typeface="Source Code Pro"/>
              </a:rPr>
              <a:t>)</a:t>
            </a:r>
            <a:r>
              <a:rPr lang="fr-FR" sz="1350" b="0" i="0" u="none" strike="noStrike" cap="none" dirty="0">
                <a:solidFill>
                  <a:srgbClr val="1C1C1C"/>
                </a:solidFill>
                <a:highlight>
                  <a:srgbClr val="CFE6F6"/>
                </a:highlight>
                <a:latin typeface="Source Code Pro"/>
                <a:ea typeface="Source Code Pro"/>
                <a:cs typeface="Source Code Pro"/>
                <a:sym typeface="Source Code Pro"/>
              </a:rPr>
              <a:t>;</a:t>
            </a:r>
          </a:p>
          <a:p>
            <a:pPr marL="63500" marR="63500" lvl="0" indent="0" algn="just" rtl="0">
              <a:lnSpc>
                <a:spcPct val="130000"/>
              </a:lnSpc>
              <a:spcBef>
                <a:spcPts val="1100"/>
              </a:spcBef>
              <a:spcAft>
                <a:spcPts val="0"/>
              </a:spcAft>
              <a:buClr>
                <a:srgbClr val="000000"/>
              </a:buClr>
              <a:buSzPts val="1350"/>
              <a:buFont typeface="Arial"/>
              <a:buNone/>
            </a:pPr>
            <a:endParaRPr sz="1350" b="0" i="0" u="none" strike="noStrike" cap="none" dirty="0">
              <a:solidFill>
                <a:srgbClr val="1C1C1C"/>
              </a:solidFill>
              <a:highlight>
                <a:srgbClr val="CFE6F6"/>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19338129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8106EF-7C4E-4593-B4E0-65509410BB87}"/>
              </a:ext>
            </a:extLst>
          </p:cNvPr>
          <p:cNvSpPr>
            <a:spLocks noGrp="1"/>
          </p:cNvSpPr>
          <p:nvPr>
            <p:ph type="sldNum" sz="quarter" idx="12"/>
          </p:nvPr>
        </p:nvSpPr>
        <p:spPr/>
        <p:txBody>
          <a:bodyPr/>
          <a:lstStyle/>
          <a:p>
            <a:fld id="{5744759D-0EFF-4FB2-9CCE-04E00944F0FE}" type="slidenum">
              <a:rPr lang="en-US" smtClean="0"/>
              <a:pPr/>
              <a:t>183</a:t>
            </a:fld>
            <a:endParaRPr lang="en-US"/>
          </a:p>
        </p:txBody>
      </p:sp>
      <p:sp>
        <p:nvSpPr>
          <p:cNvPr id="5" name="Google Shape;350;p134">
            <a:extLst>
              <a:ext uri="{FF2B5EF4-FFF2-40B4-BE49-F238E27FC236}">
                <a16:creationId xmlns:a16="http://schemas.microsoft.com/office/drawing/2014/main" id="{74B4D965-D9BD-4306-ABF6-EAAF5E07F253}"/>
              </a:ext>
            </a:extLst>
          </p:cNvPr>
          <p:cNvSpPr txBox="1"/>
          <p:nvPr/>
        </p:nvSpPr>
        <p:spPr>
          <a:xfrm>
            <a:off x="1691680" y="2525995"/>
            <a:ext cx="576064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fr-FR" sz="4800" b="0" i="0" u="none" strike="noStrike" cap="none" dirty="0">
                <a:solidFill>
                  <a:srgbClr val="FF0000"/>
                </a:solidFill>
                <a:latin typeface="Gill Sans"/>
                <a:ea typeface="Gill Sans"/>
                <a:cs typeface="Gill Sans"/>
                <a:sym typeface="Gill Sans"/>
              </a:rPr>
              <a:t>Applications …… TP5</a:t>
            </a:r>
            <a:endParaRPr sz="4800" b="0" i="0" u="none" strike="noStrike" cap="none" dirty="0">
              <a:solidFill>
                <a:srgbClr val="FF0000"/>
              </a:solidFill>
              <a:latin typeface="Gill Sans"/>
              <a:ea typeface="Gill Sans"/>
              <a:cs typeface="Gill Sans"/>
              <a:sym typeface="Gill Sans"/>
            </a:endParaRPr>
          </a:p>
        </p:txBody>
      </p:sp>
    </p:spTree>
    <p:extLst>
      <p:ext uri="{BB962C8B-B14F-4D97-AF65-F5344CB8AC3E}">
        <p14:creationId xmlns:p14="http://schemas.microsoft.com/office/powerpoint/2010/main" val="34590504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386262-8D2B-421D-A943-8F68AABEFBF5}"/>
              </a:ext>
            </a:extLst>
          </p:cNvPr>
          <p:cNvSpPr>
            <a:spLocks noGrp="1"/>
          </p:cNvSpPr>
          <p:nvPr>
            <p:ph type="sldNum" sz="quarter" idx="12"/>
          </p:nvPr>
        </p:nvSpPr>
        <p:spPr>
          <a:xfrm>
            <a:off x="8624068" y="6448251"/>
            <a:ext cx="522540" cy="365125"/>
          </a:xfrm>
        </p:spPr>
        <p:txBody>
          <a:bodyPr/>
          <a:lstStyle/>
          <a:p>
            <a:fld id="{5744759D-0EFF-4FB2-9CCE-04E00944F0FE}" type="slidenum">
              <a:rPr lang="en-US" smtClean="0"/>
              <a:pPr/>
              <a:t>184</a:t>
            </a:fld>
            <a:endParaRPr lang="en-US" dirty="0"/>
          </a:p>
        </p:txBody>
      </p:sp>
      <p:sp>
        <p:nvSpPr>
          <p:cNvPr id="5" name="Title 1">
            <a:extLst>
              <a:ext uri="{FF2B5EF4-FFF2-40B4-BE49-F238E27FC236}">
                <a16:creationId xmlns:a16="http://schemas.microsoft.com/office/drawing/2014/main" id="{B23677BC-9F13-4B64-B061-4E817D225CC5}"/>
              </a:ext>
            </a:extLst>
          </p:cNvPr>
          <p:cNvSpPr>
            <a:spLocks noGrp="1"/>
          </p:cNvSpPr>
          <p:nvPr>
            <p:ph type="title"/>
          </p:nvPr>
        </p:nvSpPr>
        <p:spPr>
          <a:xfrm>
            <a:off x="693738" y="41275"/>
            <a:ext cx="8229600" cy="495300"/>
          </a:xfrm>
        </p:spPr>
        <p:txBody>
          <a:bodyPr/>
          <a:lstStyle/>
          <a:p>
            <a:r>
              <a:rPr lang="fr-FR" dirty="0"/>
              <a:t>Définir et Utiliser une Fonction</a:t>
            </a:r>
          </a:p>
        </p:txBody>
      </p:sp>
      <p:sp>
        <p:nvSpPr>
          <p:cNvPr id="11" name="Google Shape;117;g256a2dd6d94_0_25">
            <a:extLst>
              <a:ext uri="{FF2B5EF4-FFF2-40B4-BE49-F238E27FC236}">
                <a16:creationId xmlns:a16="http://schemas.microsoft.com/office/drawing/2014/main" id="{98017E2C-CC9D-4E3A-AA80-686B4159F0E7}"/>
              </a:ext>
            </a:extLst>
          </p:cNvPr>
          <p:cNvSpPr txBox="1">
            <a:spLocks/>
          </p:cNvSpPr>
          <p:nvPr/>
        </p:nvSpPr>
        <p:spPr>
          <a:xfrm>
            <a:off x="305072" y="836712"/>
            <a:ext cx="8540700" cy="2313900"/>
          </a:xfrm>
          <a:prstGeom prst="rect">
            <a:avLst/>
          </a:prstGeom>
          <a:noFill/>
          <a:ln>
            <a:noFill/>
          </a:ln>
        </p:spPr>
        <p:txBody>
          <a:bodyPr spcFirstLastPara="1" wrap="square" lIns="0" tIns="0" rIns="0" bIns="0" anchor="t" anchorCtr="0">
            <a:spAutoFit/>
          </a:bodyPr>
          <a:lstStyle>
            <a:lvl1pPr marL="391501" indent="-391501" algn="l" defTabSz="810138" rtl="0" eaLnBrk="1" latinLnBrk="0" hangingPunct="1">
              <a:spcBef>
                <a:spcPct val="20000"/>
              </a:spcBef>
              <a:buClr>
                <a:schemeClr val="accent5">
                  <a:lumMod val="50000"/>
                </a:schemeClr>
              </a:buClr>
              <a:buFont typeface="Webdings" panose="05030102010509060703" pitchFamily="18" charset="2"/>
              <a:buChar char="&lt;"/>
              <a:defRPr sz="1920" b="0" i="0" kern="1200">
                <a:solidFill>
                  <a:schemeClr val="tx1"/>
                </a:solidFill>
                <a:latin typeface="Gill Sans MT" panose="020B0502020104020203" pitchFamily="34" charset="77"/>
                <a:ea typeface="+mn-ea"/>
                <a:cs typeface="+mn-cs"/>
              </a:defRPr>
            </a:lvl1pPr>
            <a:lvl2pPr marL="802083" indent="-397015" algn="l" defTabSz="810138" rtl="0" eaLnBrk="1" latinLnBrk="0" hangingPunct="1">
              <a:spcBef>
                <a:spcPct val="20000"/>
              </a:spcBef>
              <a:buClr>
                <a:srgbClr val="C00000"/>
              </a:buClr>
              <a:buFont typeface="Wingdings" panose="05000000000000000000" pitchFamily="2" charset="2"/>
              <a:buChar char="q"/>
              <a:defRPr sz="1746" b="0" i="0" kern="1200">
                <a:solidFill>
                  <a:schemeClr val="tx1"/>
                </a:solidFill>
                <a:latin typeface="Gill Sans MT" panose="020B0502020104020203" pitchFamily="34" charset="77"/>
                <a:ea typeface="+mn-ea"/>
                <a:cs typeface="+mn-cs"/>
              </a:defRPr>
            </a:lvl2pPr>
            <a:lvl3pPr marL="1012671" indent="-202534" algn="l" defTabSz="810138" rtl="0" eaLnBrk="1" latinLnBrk="0" hangingPunct="1">
              <a:spcBef>
                <a:spcPct val="20000"/>
              </a:spcBef>
              <a:buFont typeface="Arial" pitchFamily="34" charset="0"/>
              <a:buChar char="•"/>
              <a:defRPr sz="1659" b="0" i="0" kern="1200">
                <a:solidFill>
                  <a:schemeClr val="tx1"/>
                </a:solidFill>
                <a:latin typeface="Gill Sans MT" panose="020B0502020104020203" pitchFamily="34" charset="77"/>
                <a:ea typeface="+mn-ea"/>
                <a:cs typeface="+mn-cs"/>
              </a:defRPr>
            </a:lvl3pPr>
            <a:lvl4pPr marL="1417740" indent="-202534" algn="l" defTabSz="810138" rtl="0" eaLnBrk="1" latinLnBrk="0" hangingPunct="1">
              <a:spcBef>
                <a:spcPct val="20000"/>
              </a:spcBef>
              <a:buFont typeface="Arial" pitchFamily="34" charset="0"/>
              <a:buChar char="–"/>
              <a:defRPr sz="1571" b="0" i="0" kern="1200">
                <a:solidFill>
                  <a:schemeClr val="tx1"/>
                </a:solidFill>
                <a:latin typeface="Gill Sans MT" panose="020B0502020104020203" pitchFamily="34" charset="77"/>
                <a:ea typeface="+mn-ea"/>
                <a:cs typeface="+mn-cs"/>
              </a:defRPr>
            </a:lvl4pPr>
            <a:lvl5pPr marL="1822808" indent="-202534" algn="l" defTabSz="810138" rtl="0" eaLnBrk="1" latinLnBrk="0" hangingPunct="1">
              <a:spcBef>
                <a:spcPct val="20000"/>
              </a:spcBef>
              <a:buFont typeface="Wingdings" panose="05000000000000000000" pitchFamily="2" charset="2"/>
              <a:buChar char="v"/>
              <a:defRPr sz="1390" b="0" i="0" kern="1200">
                <a:solidFill>
                  <a:schemeClr val="tx1"/>
                </a:solidFill>
                <a:latin typeface="Gill Sans MT" panose="020B0502020104020203" pitchFamily="34" charset="77"/>
                <a:ea typeface="+mn-ea"/>
                <a:cs typeface="+mn-cs"/>
              </a:defRPr>
            </a:lvl5pPr>
            <a:lvl6pPr marL="2227877"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6pPr>
            <a:lvl7pPr marL="2632946"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7pPr>
            <a:lvl8pPr marL="3038014"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8pPr>
            <a:lvl9pPr marL="3443082"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9pPr>
          </a:lstStyle>
          <a:p>
            <a:pPr marL="0" indent="0" fontAlgn="auto">
              <a:lnSpc>
                <a:spcPct val="160000"/>
              </a:lnSpc>
              <a:spcBef>
                <a:spcPts val="1100"/>
              </a:spcBef>
              <a:spcAft>
                <a:spcPts val="0"/>
              </a:spcAft>
              <a:buClr>
                <a:schemeClr val="dk1"/>
              </a:buClr>
              <a:buSzPts val="1100"/>
              <a:buFont typeface="Arial"/>
              <a:buNone/>
            </a:pPr>
            <a:r>
              <a:rPr lang="fr-FR" sz="1350">
                <a:solidFill>
                  <a:srgbClr val="1C1C1C"/>
                </a:solidFill>
                <a:highlight>
                  <a:srgbClr val="FAFAFA"/>
                </a:highlight>
                <a:latin typeface="Merriweather"/>
                <a:ea typeface="Merriweather"/>
                <a:cs typeface="Merriweather"/>
                <a:sym typeface="Merriweather"/>
              </a:rPr>
              <a:t>Pour définir une fonction, nous allons devoir donner quatre informations sur celle-ci :</a:t>
            </a:r>
          </a:p>
          <a:p>
            <a:pPr marL="457200" indent="-314325" fontAlgn="auto">
              <a:lnSpc>
                <a:spcPct val="160000"/>
              </a:lnSpc>
              <a:spcBef>
                <a:spcPts val="1100"/>
              </a:spcBef>
              <a:spcAft>
                <a:spcPts val="0"/>
              </a:spcAft>
              <a:buClr>
                <a:srgbClr val="1C1C1C"/>
              </a:buClr>
              <a:buSzPts val="1350"/>
              <a:buFont typeface="Merriweather"/>
              <a:buChar char="●"/>
            </a:pPr>
            <a:r>
              <a:rPr lang="fr-FR" sz="1350">
                <a:solidFill>
                  <a:srgbClr val="1C1C1C"/>
                </a:solidFill>
                <a:highlight>
                  <a:srgbClr val="FAFAFA"/>
                </a:highlight>
                <a:latin typeface="Merriweather"/>
                <a:ea typeface="Merriweather"/>
                <a:cs typeface="Merriweather"/>
                <a:sym typeface="Merriweather"/>
              </a:rPr>
              <a:t>son nom : les règles sont les mêmes que pour les variables ;</a:t>
            </a:r>
          </a:p>
          <a:p>
            <a:pPr marL="457200" indent="-314325" fontAlgn="auto">
              <a:lnSpc>
                <a:spcPct val="160000"/>
              </a:lnSpc>
              <a:spcBef>
                <a:spcPts val="0"/>
              </a:spcBef>
              <a:spcAft>
                <a:spcPts val="0"/>
              </a:spcAft>
              <a:buClr>
                <a:srgbClr val="1C1C1C"/>
              </a:buClr>
              <a:buSzPts val="1350"/>
              <a:buFont typeface="Merriweather"/>
              <a:buChar char="●"/>
            </a:pPr>
            <a:r>
              <a:rPr lang="fr-FR" sz="1350">
                <a:solidFill>
                  <a:srgbClr val="1C1C1C"/>
                </a:solidFill>
                <a:highlight>
                  <a:srgbClr val="FAFAFA"/>
                </a:highlight>
                <a:latin typeface="Merriweather"/>
                <a:ea typeface="Merriweather"/>
                <a:cs typeface="Merriweather"/>
                <a:sym typeface="Merriweather"/>
              </a:rPr>
              <a:t>son corps (son contenu) : le bloc d’instructions à exécuter ;</a:t>
            </a:r>
          </a:p>
          <a:p>
            <a:pPr marL="457200" indent="-314325" fontAlgn="auto">
              <a:lnSpc>
                <a:spcPct val="160000"/>
              </a:lnSpc>
              <a:spcBef>
                <a:spcPts val="0"/>
              </a:spcBef>
              <a:spcAft>
                <a:spcPts val="0"/>
              </a:spcAft>
              <a:buClr>
                <a:srgbClr val="1C1C1C"/>
              </a:buClr>
              <a:buSzPts val="1350"/>
              <a:buFont typeface="Merriweather"/>
              <a:buChar char="●"/>
            </a:pPr>
            <a:r>
              <a:rPr lang="fr-FR" sz="1350">
                <a:solidFill>
                  <a:srgbClr val="1C1C1C"/>
                </a:solidFill>
                <a:highlight>
                  <a:srgbClr val="FAFAFA"/>
                </a:highlight>
                <a:latin typeface="Merriweather"/>
                <a:ea typeface="Merriweather"/>
                <a:cs typeface="Merriweather"/>
                <a:sym typeface="Merriweather"/>
              </a:rPr>
              <a:t>son type de retour : le type du résultat de la fonction ;</a:t>
            </a:r>
          </a:p>
          <a:p>
            <a:pPr marL="457200" indent="-314325" fontAlgn="auto">
              <a:lnSpc>
                <a:spcPct val="160000"/>
              </a:lnSpc>
              <a:spcBef>
                <a:spcPts val="0"/>
              </a:spcBef>
              <a:spcAft>
                <a:spcPts val="0"/>
              </a:spcAft>
              <a:buClr>
                <a:srgbClr val="1C1C1C"/>
              </a:buClr>
              <a:buSzPts val="1350"/>
              <a:buFont typeface="Merriweather"/>
              <a:buChar char="●"/>
            </a:pPr>
            <a:r>
              <a:rPr lang="fr-FR" sz="1350">
                <a:solidFill>
                  <a:srgbClr val="1C1C1C"/>
                </a:solidFill>
                <a:highlight>
                  <a:srgbClr val="FAFAFA"/>
                </a:highlight>
                <a:latin typeface="Merriweather"/>
                <a:ea typeface="Merriweather"/>
                <a:cs typeface="Merriweather"/>
                <a:sym typeface="Merriweather"/>
              </a:rPr>
              <a:t>d’éventuels paramètres : des valeurs reçues par la fonction lors de l’appel.</a:t>
            </a:r>
          </a:p>
          <a:p>
            <a:pPr marL="0" indent="0" fontAlgn="auto">
              <a:spcBef>
                <a:spcPts val="1100"/>
              </a:spcBef>
              <a:spcAft>
                <a:spcPts val="0"/>
              </a:spcAft>
              <a:buSzPts val="3150"/>
              <a:buFont typeface="Webdings" panose="05030102010509060703" pitchFamily="18" charset="2"/>
              <a:buNone/>
            </a:pPr>
            <a:endParaRPr lang="fr-FR" sz="2400"/>
          </a:p>
        </p:txBody>
      </p:sp>
      <p:pic>
        <p:nvPicPr>
          <p:cNvPr id="13" name="Google Shape;119;g256a2dd6d94_0_25">
            <a:extLst>
              <a:ext uri="{FF2B5EF4-FFF2-40B4-BE49-F238E27FC236}">
                <a16:creationId xmlns:a16="http://schemas.microsoft.com/office/drawing/2014/main" id="{02735D2E-4C2A-4C7A-8D88-E7105D0A0B32}"/>
              </a:ext>
            </a:extLst>
          </p:cNvPr>
          <p:cNvPicPr preferRelativeResize="0"/>
          <p:nvPr/>
        </p:nvPicPr>
        <p:blipFill rotWithShape="1">
          <a:blip r:embed="rId2">
            <a:alphaModFix/>
          </a:blip>
          <a:srcRect/>
          <a:stretch/>
        </p:blipFill>
        <p:spPr>
          <a:xfrm>
            <a:off x="457200" y="3150605"/>
            <a:ext cx="4364025" cy="1326550"/>
          </a:xfrm>
          <a:prstGeom prst="rect">
            <a:avLst/>
          </a:prstGeom>
          <a:noFill/>
          <a:ln w="38100" cap="flat" cmpd="sng">
            <a:solidFill>
              <a:srgbClr val="FF9900"/>
            </a:solidFill>
            <a:prstDash val="solid"/>
            <a:round/>
            <a:headEnd type="none" w="sm" len="sm"/>
            <a:tailEnd type="none" w="sm" len="sm"/>
          </a:ln>
        </p:spPr>
      </p:pic>
      <p:sp>
        <p:nvSpPr>
          <p:cNvPr id="14" name="Google Shape;120;g256a2dd6d94_0_25">
            <a:extLst>
              <a:ext uri="{FF2B5EF4-FFF2-40B4-BE49-F238E27FC236}">
                <a16:creationId xmlns:a16="http://schemas.microsoft.com/office/drawing/2014/main" id="{69FA332B-52CD-4877-AB1F-8A3DA72F2DD1}"/>
              </a:ext>
            </a:extLst>
          </p:cNvPr>
          <p:cNvSpPr txBox="1"/>
          <p:nvPr/>
        </p:nvSpPr>
        <p:spPr>
          <a:xfrm>
            <a:off x="387875" y="2619730"/>
            <a:ext cx="29391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rgbClr val="217FC4"/>
                </a:solidFill>
                <a:latin typeface="Gill Sans"/>
                <a:ea typeface="Gill Sans"/>
                <a:cs typeface="Gill Sans"/>
                <a:sym typeface="Gill Sans"/>
              </a:rPr>
              <a:t>Syntaxe</a:t>
            </a:r>
            <a:endParaRPr sz="2000" b="1" i="0" u="none" strike="noStrike" cap="none">
              <a:solidFill>
                <a:srgbClr val="217FC4"/>
              </a:solidFill>
              <a:latin typeface="Gill Sans"/>
              <a:ea typeface="Gill Sans"/>
              <a:cs typeface="Gill Sans"/>
              <a:sym typeface="Gill Sans"/>
            </a:endParaRPr>
          </a:p>
        </p:txBody>
      </p:sp>
      <p:pic>
        <p:nvPicPr>
          <p:cNvPr id="15" name="Google Shape;121;g256a2dd6d94_0_25">
            <a:extLst>
              <a:ext uri="{FF2B5EF4-FFF2-40B4-BE49-F238E27FC236}">
                <a16:creationId xmlns:a16="http://schemas.microsoft.com/office/drawing/2014/main" id="{E2FF8B17-BED0-46A2-9473-111840562D34}"/>
              </a:ext>
            </a:extLst>
          </p:cNvPr>
          <p:cNvPicPr preferRelativeResize="0"/>
          <p:nvPr/>
        </p:nvPicPr>
        <p:blipFill rotWithShape="1">
          <a:blip r:embed="rId3">
            <a:alphaModFix/>
          </a:blip>
          <a:srcRect/>
          <a:stretch/>
        </p:blipFill>
        <p:spPr>
          <a:xfrm>
            <a:off x="5507025" y="2786155"/>
            <a:ext cx="3338750" cy="2996650"/>
          </a:xfrm>
          <a:prstGeom prst="rect">
            <a:avLst/>
          </a:prstGeom>
          <a:noFill/>
          <a:ln>
            <a:noFill/>
          </a:ln>
        </p:spPr>
      </p:pic>
      <p:sp>
        <p:nvSpPr>
          <p:cNvPr id="16" name="Google Shape;122;g256a2dd6d94_0_25">
            <a:extLst>
              <a:ext uri="{FF2B5EF4-FFF2-40B4-BE49-F238E27FC236}">
                <a16:creationId xmlns:a16="http://schemas.microsoft.com/office/drawing/2014/main" id="{F8E8875D-FFE5-47E0-8D83-DEAA0BCB2D56}"/>
              </a:ext>
            </a:extLst>
          </p:cNvPr>
          <p:cNvSpPr txBox="1"/>
          <p:nvPr/>
        </p:nvSpPr>
        <p:spPr>
          <a:xfrm>
            <a:off x="141800" y="4635305"/>
            <a:ext cx="5478600" cy="2104135"/>
          </a:xfrm>
          <a:prstGeom prst="rect">
            <a:avLst/>
          </a:prstGeom>
          <a:noFill/>
          <a:ln w="38100" cap="flat" cmpd="sng">
            <a:solidFill>
              <a:srgbClr val="147EA6"/>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60000"/>
              </a:lnSpc>
              <a:spcBef>
                <a:spcPts val="1100"/>
              </a:spcBef>
              <a:spcAft>
                <a:spcPts val="0"/>
              </a:spcAft>
              <a:buClr>
                <a:schemeClr val="dk1"/>
              </a:buClr>
              <a:buSzPts val="1100"/>
              <a:buFont typeface="Arial"/>
              <a:buNone/>
            </a:pPr>
            <a:r>
              <a:rPr lang="fr-FR" sz="1050" b="0" i="0" u="none" strike="noStrike" cap="none" dirty="0">
                <a:solidFill>
                  <a:srgbClr val="1C1C1C"/>
                </a:solidFill>
                <a:highlight>
                  <a:srgbClr val="FAFAFA"/>
                </a:highlight>
                <a:latin typeface="Merriweather"/>
                <a:ea typeface="Merriweather"/>
                <a:cs typeface="Merriweather"/>
                <a:sym typeface="Merriweather"/>
              </a:rPr>
              <a:t> la fonction se nomme « bonjour » et est composée d’un appel à </a:t>
            </a:r>
            <a:r>
              <a:rPr lang="fr-FR" sz="1050" b="0" i="0" u="none" strike="noStrike" cap="none" dirty="0">
                <a:solidFill>
                  <a:srgbClr val="188038"/>
                </a:solidFill>
                <a:highlight>
                  <a:srgbClr val="FAFAFA"/>
                </a:highlight>
                <a:latin typeface="Source Code Pro"/>
                <a:ea typeface="Source Code Pro"/>
                <a:cs typeface="Source Code Pro"/>
                <a:sym typeface="Source Code Pro"/>
              </a:rPr>
              <a:t>printf()</a:t>
            </a:r>
            <a:r>
              <a:rPr lang="fr-FR" sz="1050" b="0" i="0" u="none" strike="noStrike" cap="none" dirty="0">
                <a:solidFill>
                  <a:srgbClr val="1C1C1C"/>
                </a:solidFill>
                <a:highlight>
                  <a:srgbClr val="FAFAFA"/>
                </a:highlight>
                <a:latin typeface="Merriweather"/>
                <a:ea typeface="Merriweather"/>
                <a:cs typeface="Merriweather"/>
                <a:sym typeface="Merriweather"/>
              </a:rPr>
              <a:t>. Reste les deux mots-clés </a:t>
            </a:r>
            <a:r>
              <a:rPr lang="fr-FR" sz="1050" b="0" i="0" u="none" strike="noStrike" cap="none" dirty="0" err="1">
                <a:solidFill>
                  <a:srgbClr val="188038"/>
                </a:solidFill>
                <a:highlight>
                  <a:srgbClr val="FAFAFA"/>
                </a:highlight>
                <a:latin typeface="Source Code Pro"/>
                <a:ea typeface="Source Code Pro"/>
                <a:cs typeface="Source Code Pro"/>
                <a:sym typeface="Source Code Pro"/>
              </a:rPr>
              <a:t>void</a:t>
            </a:r>
            <a:r>
              <a:rPr lang="fr-FR" sz="1050" b="0" i="0" u="none" strike="noStrike" cap="none" dirty="0">
                <a:solidFill>
                  <a:srgbClr val="1C1C1C"/>
                </a:solidFill>
                <a:highlight>
                  <a:srgbClr val="FAFAFA"/>
                </a:highlight>
                <a:latin typeface="Merriweather"/>
                <a:ea typeface="Merriweather"/>
                <a:cs typeface="Merriweather"/>
                <a:sym typeface="Merriweather"/>
              </a:rPr>
              <a:t> :</a:t>
            </a:r>
            <a:endParaRPr sz="1050" b="0" i="0" u="none" strike="noStrike" cap="none" dirty="0">
              <a:solidFill>
                <a:srgbClr val="1C1C1C"/>
              </a:solidFill>
              <a:highlight>
                <a:srgbClr val="FAFAFA"/>
              </a:highlight>
              <a:latin typeface="Merriweather"/>
              <a:ea typeface="Merriweather"/>
              <a:cs typeface="Merriweather"/>
              <a:sym typeface="Merriweather"/>
            </a:endParaRPr>
          </a:p>
          <a:p>
            <a:pPr marL="457200" marR="0" lvl="0" indent="-295275" algn="l" rtl="0">
              <a:lnSpc>
                <a:spcPct val="160000"/>
              </a:lnSpc>
              <a:spcBef>
                <a:spcPts val="1100"/>
              </a:spcBef>
              <a:spcAft>
                <a:spcPts val="0"/>
              </a:spcAft>
              <a:buClr>
                <a:srgbClr val="1C1C1C"/>
              </a:buClr>
              <a:buSzPts val="1050"/>
              <a:buFont typeface="Merriweather"/>
              <a:buChar char="●"/>
            </a:pPr>
            <a:r>
              <a:rPr lang="fr-FR" sz="1050" b="0" i="0" u="none" strike="noStrike" cap="none" dirty="0">
                <a:solidFill>
                  <a:srgbClr val="1C1C1C"/>
                </a:solidFill>
                <a:highlight>
                  <a:srgbClr val="FAFAFA"/>
                </a:highlight>
                <a:latin typeface="Merriweather"/>
                <a:ea typeface="Merriweather"/>
                <a:cs typeface="Merriweather"/>
                <a:sym typeface="Merriweather"/>
              </a:rPr>
              <a:t>dans le cas du type de retour, il spécifie que la fonction ne retourne rien ;</a:t>
            </a:r>
            <a:endParaRPr sz="1050" b="0" i="0" u="none" strike="noStrike" cap="none" dirty="0">
              <a:solidFill>
                <a:srgbClr val="1C1C1C"/>
              </a:solidFill>
              <a:highlight>
                <a:srgbClr val="FAFAFA"/>
              </a:highlight>
              <a:latin typeface="Merriweather"/>
              <a:ea typeface="Merriweather"/>
              <a:cs typeface="Merriweather"/>
              <a:sym typeface="Merriweather"/>
            </a:endParaRPr>
          </a:p>
          <a:p>
            <a:pPr marL="457200" marR="0" lvl="0" indent="-295275" algn="l" rtl="0">
              <a:lnSpc>
                <a:spcPct val="160000"/>
              </a:lnSpc>
              <a:spcBef>
                <a:spcPts val="0"/>
              </a:spcBef>
              <a:spcAft>
                <a:spcPts val="0"/>
              </a:spcAft>
              <a:buClr>
                <a:srgbClr val="1C1C1C"/>
              </a:buClr>
              <a:buSzPts val="1050"/>
              <a:buFont typeface="Merriweather"/>
              <a:buChar char="●"/>
            </a:pPr>
            <a:r>
              <a:rPr lang="fr-FR" sz="1050" b="0" i="0" u="none" strike="noStrike" cap="none" dirty="0">
                <a:solidFill>
                  <a:srgbClr val="1C1C1C"/>
                </a:solidFill>
                <a:highlight>
                  <a:srgbClr val="FAFAFA"/>
                </a:highlight>
                <a:latin typeface="Merriweather"/>
                <a:ea typeface="Merriweather"/>
                <a:cs typeface="Merriweather"/>
                <a:sym typeface="Merriweather"/>
              </a:rPr>
              <a:t>dans le cas des paramètres, il spécifie que la fonction n’en reçoit aucun (cela se manifeste lors de l’appel : il n’y a rien entre les parenthèses).</a:t>
            </a:r>
          </a:p>
          <a:p>
            <a:pPr marL="457200" marR="0" lvl="0" indent="-295275" algn="l" rtl="0">
              <a:lnSpc>
                <a:spcPct val="160000"/>
              </a:lnSpc>
              <a:spcBef>
                <a:spcPts val="0"/>
              </a:spcBef>
              <a:spcAft>
                <a:spcPts val="0"/>
              </a:spcAft>
              <a:buClr>
                <a:srgbClr val="1C1C1C"/>
              </a:buClr>
              <a:buSzPts val="1050"/>
              <a:buFont typeface="Merriweather"/>
              <a:buChar char="●"/>
            </a:pPr>
            <a:endParaRPr sz="1400" b="0" i="0" u="none" strike="noStrike" cap="none" dirty="0">
              <a:solidFill>
                <a:srgbClr val="000000"/>
              </a:solidFill>
              <a:latin typeface="Gill Sans"/>
              <a:ea typeface="Gill Sans"/>
              <a:cs typeface="Gill Sans"/>
              <a:sym typeface="Gill Sans"/>
            </a:endParaRPr>
          </a:p>
        </p:txBody>
      </p:sp>
    </p:spTree>
    <p:extLst>
      <p:ext uri="{BB962C8B-B14F-4D97-AF65-F5344CB8AC3E}">
        <p14:creationId xmlns:p14="http://schemas.microsoft.com/office/powerpoint/2010/main" val="12036928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71970A-A894-4D49-8667-593868E7E299}"/>
              </a:ext>
            </a:extLst>
          </p:cNvPr>
          <p:cNvSpPr>
            <a:spLocks noGrp="1"/>
          </p:cNvSpPr>
          <p:nvPr>
            <p:ph type="sldNum" sz="quarter" idx="12"/>
          </p:nvPr>
        </p:nvSpPr>
        <p:spPr>
          <a:xfrm>
            <a:off x="8621685" y="6376243"/>
            <a:ext cx="522540" cy="365125"/>
          </a:xfrm>
        </p:spPr>
        <p:txBody>
          <a:bodyPr/>
          <a:lstStyle/>
          <a:p>
            <a:fld id="{5744759D-0EFF-4FB2-9CCE-04E00944F0FE}" type="slidenum">
              <a:rPr lang="en-US" smtClean="0"/>
              <a:pPr/>
              <a:t>185</a:t>
            </a:fld>
            <a:endParaRPr lang="en-US"/>
          </a:p>
        </p:txBody>
      </p:sp>
      <p:sp>
        <p:nvSpPr>
          <p:cNvPr id="5" name="Title 1">
            <a:extLst>
              <a:ext uri="{FF2B5EF4-FFF2-40B4-BE49-F238E27FC236}">
                <a16:creationId xmlns:a16="http://schemas.microsoft.com/office/drawing/2014/main" id="{ED476B6D-AE6A-4E1A-8F7E-0B205F4C8740}"/>
              </a:ext>
            </a:extLst>
          </p:cNvPr>
          <p:cNvSpPr>
            <a:spLocks noGrp="1"/>
          </p:cNvSpPr>
          <p:nvPr>
            <p:ph type="title"/>
          </p:nvPr>
        </p:nvSpPr>
        <p:spPr>
          <a:xfrm>
            <a:off x="693738" y="52388"/>
            <a:ext cx="8229600" cy="495300"/>
          </a:xfrm>
        </p:spPr>
        <p:txBody>
          <a:bodyPr/>
          <a:lstStyle/>
          <a:p>
            <a:r>
              <a:rPr lang="fr-FR" dirty="0"/>
              <a:t>Définir et Utiliser une Fonction</a:t>
            </a:r>
          </a:p>
        </p:txBody>
      </p:sp>
      <p:sp>
        <p:nvSpPr>
          <p:cNvPr id="7" name="Google Shape;130;g256a2dd6d94_0_38">
            <a:extLst>
              <a:ext uri="{FF2B5EF4-FFF2-40B4-BE49-F238E27FC236}">
                <a16:creationId xmlns:a16="http://schemas.microsoft.com/office/drawing/2014/main" id="{02DA024A-5196-467A-92BA-05EDEE5EEBCB}"/>
              </a:ext>
            </a:extLst>
          </p:cNvPr>
          <p:cNvSpPr txBox="1"/>
          <p:nvPr/>
        </p:nvSpPr>
        <p:spPr>
          <a:xfrm>
            <a:off x="387875" y="836712"/>
            <a:ext cx="8556300" cy="90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rgbClr val="217FC4"/>
                </a:solidFill>
                <a:latin typeface="Gill Sans"/>
                <a:ea typeface="Gill Sans"/>
                <a:cs typeface="Gill Sans"/>
                <a:sym typeface="Gill Sans"/>
              </a:rPr>
              <a:t>Type de retour</a:t>
            </a:r>
            <a:endParaRPr sz="2000" b="1" i="0" u="none" strike="noStrike" cap="none">
              <a:solidFill>
                <a:srgbClr val="217FC4"/>
              </a:solidFill>
              <a:latin typeface="Gill Sans"/>
              <a:ea typeface="Gill Sans"/>
              <a:cs typeface="Gill Sans"/>
              <a:sym typeface="Gill Sans"/>
            </a:endParaRPr>
          </a:p>
          <a:p>
            <a:pPr marL="0" marR="0" lvl="0" indent="0" algn="just" rtl="0">
              <a:lnSpc>
                <a:spcPct val="100000"/>
              </a:lnSpc>
              <a:spcBef>
                <a:spcPts val="0"/>
              </a:spcBef>
              <a:spcAft>
                <a:spcPts val="0"/>
              </a:spcAft>
              <a:buClr>
                <a:srgbClr val="000000"/>
              </a:buClr>
              <a:buSzPts val="1350"/>
              <a:buFont typeface="Arial"/>
              <a:buNone/>
            </a:pPr>
            <a:r>
              <a:rPr lang="fr-FR" sz="1350" b="0" i="0" u="none" strike="noStrike" cap="none">
                <a:solidFill>
                  <a:srgbClr val="1C1C1C"/>
                </a:solidFill>
                <a:highlight>
                  <a:srgbClr val="FAFAFA"/>
                </a:highlight>
                <a:latin typeface="Merriweather"/>
                <a:ea typeface="Merriweather"/>
                <a:cs typeface="Merriweather"/>
                <a:sym typeface="Merriweather"/>
              </a:rPr>
              <a:t>Le type de retour permet d’indiquer deux choses : si la fonction retourne une valeur et le type de cette valeur.</a:t>
            </a:r>
            <a:endParaRPr sz="2300" b="1" i="0" u="none" strike="noStrike" cap="none">
              <a:solidFill>
                <a:srgbClr val="217FC4"/>
              </a:solidFill>
              <a:latin typeface="Gill Sans"/>
              <a:ea typeface="Gill Sans"/>
              <a:cs typeface="Gill Sans"/>
              <a:sym typeface="Gill Sans"/>
            </a:endParaRPr>
          </a:p>
        </p:txBody>
      </p:sp>
      <p:sp>
        <p:nvSpPr>
          <p:cNvPr id="8" name="Google Shape;131;g256a2dd6d94_0_38">
            <a:extLst>
              <a:ext uri="{FF2B5EF4-FFF2-40B4-BE49-F238E27FC236}">
                <a16:creationId xmlns:a16="http://schemas.microsoft.com/office/drawing/2014/main" id="{36ACE861-A7FD-4207-97BD-12B5CFA444E8}"/>
              </a:ext>
            </a:extLst>
          </p:cNvPr>
          <p:cNvSpPr txBox="1"/>
          <p:nvPr/>
        </p:nvSpPr>
        <p:spPr>
          <a:xfrm>
            <a:off x="294200" y="4300087"/>
            <a:ext cx="8649900" cy="2441151"/>
          </a:xfrm>
          <a:prstGeom prst="rect">
            <a:avLst/>
          </a:prstGeom>
          <a:noFill/>
          <a:ln w="38100" cap="flat" cmpd="sng">
            <a:solidFill>
              <a:srgbClr val="147EA6"/>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60000"/>
              </a:lnSpc>
              <a:spcBef>
                <a:spcPts val="1100"/>
              </a:spcBef>
              <a:spcAft>
                <a:spcPts val="0"/>
              </a:spcAft>
              <a:buClr>
                <a:srgbClr val="000000"/>
              </a:buClr>
              <a:buSzPts val="1050"/>
              <a:buFont typeface="Arial"/>
              <a:buNone/>
            </a:pPr>
            <a:r>
              <a:rPr lang="fr-FR" sz="1050" b="0" i="0" u="none" strike="noStrike" cap="none" dirty="0">
                <a:solidFill>
                  <a:srgbClr val="1C1C1C"/>
                </a:solidFill>
                <a:highlight>
                  <a:srgbClr val="FAFAFA"/>
                </a:highlight>
                <a:latin typeface="Merriweather"/>
                <a:ea typeface="Merriweather"/>
                <a:cs typeface="Merriweather"/>
                <a:sym typeface="Merriweather"/>
              </a:rPr>
              <a:t> La fonction </a:t>
            </a:r>
            <a:r>
              <a:rPr lang="fr-FR" sz="1050" b="0" i="0" u="none" strike="noStrike" cap="none" dirty="0">
                <a:solidFill>
                  <a:srgbClr val="188038"/>
                </a:solidFill>
                <a:latin typeface="Source Code Pro"/>
                <a:ea typeface="Source Code Pro"/>
                <a:cs typeface="Source Code Pro"/>
                <a:sym typeface="Source Code Pro"/>
              </a:rPr>
              <a:t>deux()</a:t>
            </a:r>
            <a:r>
              <a:rPr lang="fr-FR" sz="1050" b="0" i="0" u="none" strike="noStrike" cap="none" dirty="0">
                <a:solidFill>
                  <a:srgbClr val="1C1C1C"/>
                </a:solidFill>
                <a:highlight>
                  <a:srgbClr val="FAFAFA"/>
                </a:highlight>
                <a:latin typeface="Merriweather"/>
                <a:ea typeface="Merriweather"/>
                <a:cs typeface="Merriweather"/>
                <a:sym typeface="Merriweather"/>
              </a:rPr>
              <a:t> est définie comme retournant une valeur de type </a:t>
            </a:r>
            <a:r>
              <a:rPr lang="fr-FR" sz="1050" b="0" i="0" u="none" strike="noStrike" cap="none" dirty="0" err="1">
                <a:solidFill>
                  <a:srgbClr val="188038"/>
                </a:solidFill>
                <a:latin typeface="Source Code Pro"/>
                <a:ea typeface="Source Code Pro"/>
                <a:cs typeface="Source Code Pro"/>
                <a:sym typeface="Source Code Pro"/>
              </a:rPr>
              <a:t>int</a:t>
            </a:r>
            <a:r>
              <a:rPr lang="fr-FR" sz="1050" b="0" i="0" u="none" strike="noStrike" cap="none" dirty="0">
                <a:solidFill>
                  <a:srgbClr val="1C1C1C"/>
                </a:solidFill>
                <a:highlight>
                  <a:srgbClr val="FAFAFA"/>
                </a:highlight>
                <a:latin typeface="Merriweather"/>
                <a:ea typeface="Merriweather"/>
                <a:cs typeface="Merriweather"/>
                <a:sym typeface="Merriweather"/>
              </a:rPr>
              <a:t>.</a:t>
            </a:r>
            <a:endParaRPr sz="1050" b="0" i="0" u="none" strike="noStrike" cap="none" dirty="0">
              <a:solidFill>
                <a:srgbClr val="1C1C1C"/>
              </a:solidFill>
              <a:highlight>
                <a:srgbClr val="FAFAFA"/>
              </a:highlight>
              <a:latin typeface="Merriweather"/>
              <a:ea typeface="Merriweather"/>
              <a:cs typeface="Merriweather"/>
              <a:sym typeface="Merriweather"/>
            </a:endParaRPr>
          </a:p>
          <a:p>
            <a:pPr marL="0" marR="0" lvl="0" indent="0" algn="l" rtl="0">
              <a:lnSpc>
                <a:spcPct val="160000"/>
              </a:lnSpc>
              <a:spcBef>
                <a:spcPts val="1100"/>
              </a:spcBef>
              <a:spcAft>
                <a:spcPts val="0"/>
              </a:spcAft>
              <a:buClr>
                <a:srgbClr val="000000"/>
              </a:buClr>
              <a:buSzPts val="1050"/>
              <a:buFont typeface="Arial"/>
              <a:buNone/>
            </a:pPr>
            <a:r>
              <a:rPr lang="fr-FR" sz="1050" b="0" i="0" u="none" strike="noStrike" cap="none" dirty="0">
                <a:solidFill>
                  <a:srgbClr val="1C1C1C"/>
                </a:solidFill>
                <a:highlight>
                  <a:srgbClr val="FAFAFA"/>
                </a:highlight>
                <a:latin typeface="Merriweather"/>
                <a:ea typeface="Merriweather"/>
                <a:cs typeface="Merriweather"/>
                <a:sym typeface="Merriweather"/>
              </a:rPr>
              <a:t>L’instruction </a:t>
            </a:r>
            <a:r>
              <a:rPr lang="fr-FR" sz="1050" b="0" i="0" u="none" strike="noStrike" cap="none" dirty="0">
                <a:solidFill>
                  <a:srgbClr val="188038"/>
                </a:solidFill>
                <a:latin typeface="Source Code Pro"/>
                <a:ea typeface="Source Code Pro"/>
                <a:cs typeface="Source Code Pro"/>
                <a:sym typeface="Source Code Pro"/>
              </a:rPr>
              <a:t>return</a:t>
            </a:r>
            <a:r>
              <a:rPr lang="fr-FR" sz="1050" b="0" i="0" u="none" strike="noStrike" cap="none" dirty="0">
                <a:solidFill>
                  <a:srgbClr val="1C1C1C"/>
                </a:solidFill>
                <a:highlight>
                  <a:srgbClr val="FAFAFA"/>
                </a:highlight>
                <a:latin typeface="Merriweather"/>
                <a:ea typeface="Merriweather"/>
                <a:cs typeface="Merriweather"/>
                <a:sym typeface="Merriweather"/>
              </a:rPr>
              <a:t>, une instruction de saut (comme </a:t>
            </a:r>
            <a:r>
              <a:rPr lang="fr-FR" sz="1050" b="0" i="0" u="none" strike="noStrike" cap="none" dirty="0">
                <a:solidFill>
                  <a:srgbClr val="188038"/>
                </a:solidFill>
                <a:latin typeface="Source Code Pro"/>
                <a:ea typeface="Source Code Pro"/>
                <a:cs typeface="Source Code Pro"/>
                <a:sym typeface="Source Code Pro"/>
              </a:rPr>
              <a:t>break</a:t>
            </a:r>
            <a:r>
              <a:rPr lang="fr-FR" sz="1050" b="0" i="0" u="none" strike="noStrike" cap="none" dirty="0">
                <a:solidFill>
                  <a:srgbClr val="1C1C1C"/>
                </a:solidFill>
                <a:highlight>
                  <a:srgbClr val="FAFAFA"/>
                </a:highlight>
                <a:latin typeface="Merriweather"/>
                <a:ea typeface="Merriweather"/>
                <a:cs typeface="Merriweather"/>
                <a:sym typeface="Merriweather"/>
              </a:rPr>
              <a:t>, </a:t>
            </a:r>
            <a:r>
              <a:rPr lang="fr-FR" sz="1050" b="0" i="0" u="none" strike="noStrike" cap="none" dirty="0">
                <a:solidFill>
                  <a:srgbClr val="188038"/>
                </a:solidFill>
                <a:latin typeface="Source Code Pro"/>
                <a:ea typeface="Source Code Pro"/>
                <a:cs typeface="Source Code Pro"/>
                <a:sym typeface="Source Code Pro"/>
              </a:rPr>
              <a:t>continue</a:t>
            </a:r>
            <a:r>
              <a:rPr lang="fr-FR" sz="1050" b="0" i="0" u="none" strike="noStrike" cap="none" dirty="0">
                <a:solidFill>
                  <a:srgbClr val="1C1C1C"/>
                </a:solidFill>
                <a:highlight>
                  <a:srgbClr val="FAFAFA"/>
                </a:highlight>
                <a:latin typeface="Merriweather"/>
                <a:ea typeface="Merriweather"/>
                <a:cs typeface="Merriweather"/>
                <a:sym typeface="Merriweather"/>
              </a:rPr>
              <a:t> et </a:t>
            </a:r>
            <a:r>
              <a:rPr lang="fr-FR" sz="1050" b="0" i="0" u="none" strike="noStrike" cap="none" dirty="0" err="1">
                <a:solidFill>
                  <a:srgbClr val="188038"/>
                </a:solidFill>
                <a:latin typeface="Source Code Pro"/>
                <a:ea typeface="Source Code Pro"/>
                <a:cs typeface="Source Code Pro"/>
                <a:sym typeface="Source Code Pro"/>
              </a:rPr>
              <a:t>goto</a:t>
            </a:r>
            <a:r>
              <a:rPr lang="fr-FR" sz="1050" b="0" i="0" u="none" strike="noStrike" cap="none" dirty="0">
                <a:solidFill>
                  <a:srgbClr val="1C1C1C"/>
                </a:solidFill>
                <a:highlight>
                  <a:srgbClr val="FAFAFA"/>
                </a:highlight>
                <a:latin typeface="Merriweather"/>
                <a:ea typeface="Merriweather"/>
                <a:cs typeface="Merriweather"/>
                <a:sym typeface="Merriweather"/>
              </a:rPr>
              <a:t>). </a:t>
            </a:r>
            <a:endParaRPr sz="1050" b="0" i="0" u="none" strike="noStrike" cap="none" dirty="0">
              <a:solidFill>
                <a:srgbClr val="1C1C1C"/>
              </a:solidFill>
              <a:highlight>
                <a:srgbClr val="FAFAFA"/>
              </a:highlight>
              <a:latin typeface="Merriweather"/>
              <a:ea typeface="Merriweather"/>
              <a:cs typeface="Merriweather"/>
              <a:sym typeface="Merriweather"/>
            </a:endParaRPr>
          </a:p>
          <a:p>
            <a:pPr marL="0" marR="0" lvl="0" indent="0" algn="l" rtl="0">
              <a:lnSpc>
                <a:spcPct val="160000"/>
              </a:lnSpc>
              <a:spcBef>
                <a:spcPts val="1100"/>
              </a:spcBef>
              <a:spcAft>
                <a:spcPts val="0"/>
              </a:spcAft>
              <a:buClr>
                <a:srgbClr val="000000"/>
              </a:buClr>
              <a:buSzPts val="1050"/>
              <a:buFont typeface="Arial"/>
              <a:buNone/>
            </a:pPr>
            <a:r>
              <a:rPr lang="fr-FR" sz="1050" b="0" i="0" u="none" strike="noStrike" cap="none" dirty="0">
                <a:solidFill>
                  <a:srgbClr val="1C1C1C"/>
                </a:solidFill>
                <a:highlight>
                  <a:srgbClr val="FAFAFA"/>
                </a:highlight>
                <a:latin typeface="Merriweather"/>
                <a:ea typeface="Merriweather"/>
                <a:cs typeface="Merriweather"/>
                <a:sym typeface="Merriweather"/>
              </a:rPr>
              <a:t>Ce </a:t>
            </a:r>
            <a:r>
              <a:rPr lang="fr-FR" sz="1050" b="0" i="0" u="none" strike="noStrike" cap="none" dirty="0">
                <a:solidFill>
                  <a:srgbClr val="188038"/>
                </a:solidFill>
                <a:latin typeface="Source Code Pro"/>
                <a:ea typeface="Source Code Pro"/>
                <a:cs typeface="Source Code Pro"/>
                <a:sym typeface="Source Code Pro"/>
              </a:rPr>
              <a:t>return</a:t>
            </a:r>
            <a:r>
              <a:rPr lang="fr-FR" sz="1050" b="0" i="0" u="none" strike="noStrike" cap="none" dirty="0">
                <a:solidFill>
                  <a:srgbClr val="1C1C1C"/>
                </a:solidFill>
                <a:highlight>
                  <a:srgbClr val="FAFAFA"/>
                </a:highlight>
                <a:latin typeface="Merriweather"/>
                <a:ea typeface="Merriweather"/>
                <a:cs typeface="Merriweather"/>
                <a:sym typeface="Merriweather"/>
              </a:rPr>
              <a:t> arrête l’exécution de la fonction courante et provoque un retour (techniquement, un saut) vers l’appel à cette fonction qui se voit alors attribuer la valeur de retour (s’il y en a une). </a:t>
            </a:r>
            <a:endParaRPr sz="1050" b="0" i="0" u="none" strike="noStrike" cap="none" dirty="0">
              <a:solidFill>
                <a:srgbClr val="1C1C1C"/>
              </a:solidFill>
              <a:highlight>
                <a:srgbClr val="FAFAFA"/>
              </a:highlight>
              <a:latin typeface="Merriweather"/>
              <a:ea typeface="Merriweather"/>
              <a:cs typeface="Merriweather"/>
              <a:sym typeface="Merriweather"/>
            </a:endParaRPr>
          </a:p>
          <a:p>
            <a:pPr marL="0" marR="0" lvl="0" indent="0" algn="l" rtl="0">
              <a:lnSpc>
                <a:spcPct val="160000"/>
              </a:lnSpc>
              <a:spcBef>
                <a:spcPts val="1100"/>
              </a:spcBef>
              <a:spcAft>
                <a:spcPts val="1100"/>
              </a:spcAft>
              <a:buClr>
                <a:srgbClr val="000000"/>
              </a:buClr>
              <a:buSzPts val="1050"/>
              <a:buFont typeface="Arial"/>
              <a:buNone/>
            </a:pPr>
            <a:r>
              <a:rPr lang="fr-FR" sz="1050" b="0" i="0" u="none" strike="noStrike" cap="none" dirty="0">
                <a:solidFill>
                  <a:srgbClr val="1C1C1C"/>
                </a:solidFill>
                <a:highlight>
                  <a:srgbClr val="FAFAFA"/>
                </a:highlight>
                <a:latin typeface="Merriweather"/>
                <a:ea typeface="Merriweather"/>
                <a:cs typeface="Merriweather"/>
                <a:sym typeface="Merriweather"/>
              </a:rPr>
              <a:t>L’instruction </a:t>
            </a:r>
            <a:r>
              <a:rPr lang="fr-FR" sz="1050" b="0" i="0" u="none" strike="noStrike" cap="none" dirty="0">
                <a:solidFill>
                  <a:srgbClr val="188038"/>
                </a:solidFill>
                <a:latin typeface="Source Code Pro"/>
                <a:ea typeface="Source Code Pro"/>
                <a:cs typeface="Source Code Pro"/>
                <a:sym typeface="Source Code Pro"/>
              </a:rPr>
              <a:t>return 2</a:t>
            </a:r>
            <a:r>
              <a:rPr lang="fr-FR" sz="1050" b="0" i="0" u="none" strike="noStrike" cap="none" dirty="0">
                <a:solidFill>
                  <a:srgbClr val="1C1C1C"/>
                </a:solidFill>
                <a:highlight>
                  <a:srgbClr val="FAFAFA"/>
                </a:highlight>
                <a:latin typeface="Merriweather"/>
                <a:ea typeface="Merriweather"/>
                <a:cs typeface="Merriweather"/>
                <a:sym typeface="Merriweather"/>
              </a:rPr>
              <a:t> stoppe l’exécution de la fonction </a:t>
            </a:r>
            <a:r>
              <a:rPr lang="fr-FR" sz="1050" b="0" i="0" u="none" strike="noStrike" cap="none" dirty="0">
                <a:solidFill>
                  <a:srgbClr val="188038"/>
                </a:solidFill>
                <a:latin typeface="Source Code Pro"/>
                <a:ea typeface="Source Code Pro"/>
                <a:cs typeface="Source Code Pro"/>
                <a:sym typeface="Source Code Pro"/>
              </a:rPr>
              <a:t>deux()</a:t>
            </a:r>
            <a:r>
              <a:rPr lang="fr-FR" sz="1050" b="0" i="0" u="none" strike="noStrike" cap="none" dirty="0">
                <a:solidFill>
                  <a:srgbClr val="1C1C1C"/>
                </a:solidFill>
                <a:highlight>
                  <a:srgbClr val="FAFAFA"/>
                </a:highlight>
                <a:latin typeface="Merriweather"/>
                <a:ea typeface="Merriweather"/>
                <a:cs typeface="Merriweather"/>
                <a:sym typeface="Merriweather"/>
              </a:rPr>
              <a:t> et ramène l’exécution du programme à l’appel qui vaut 2, ce qui donne finalement </a:t>
            </a:r>
            <a:r>
              <a:rPr lang="fr-FR" sz="1050" b="0" i="0" u="none" strike="noStrike" cap="none" dirty="0">
                <a:solidFill>
                  <a:srgbClr val="188038"/>
                </a:solidFill>
                <a:latin typeface="Source Code Pro"/>
                <a:ea typeface="Source Code Pro"/>
                <a:cs typeface="Source Code Pro"/>
                <a:sym typeface="Source Code Pro"/>
              </a:rPr>
              <a:t>printf("Retour : %d\n", 2)</a:t>
            </a:r>
            <a:endParaRPr sz="1400" b="0" i="0" u="none" strike="noStrike" cap="none" dirty="0">
              <a:solidFill>
                <a:srgbClr val="000000"/>
              </a:solidFill>
              <a:latin typeface="Gill Sans"/>
              <a:ea typeface="Gill Sans"/>
              <a:cs typeface="Gill Sans"/>
              <a:sym typeface="Gill Sans"/>
            </a:endParaRPr>
          </a:p>
        </p:txBody>
      </p:sp>
      <p:pic>
        <p:nvPicPr>
          <p:cNvPr id="9" name="Google Shape;132;g256a2dd6d94_0_38">
            <a:extLst>
              <a:ext uri="{FF2B5EF4-FFF2-40B4-BE49-F238E27FC236}">
                <a16:creationId xmlns:a16="http://schemas.microsoft.com/office/drawing/2014/main" id="{1436F7D3-E9A0-43FF-A735-E6AAE9F7AE2A}"/>
              </a:ext>
            </a:extLst>
          </p:cNvPr>
          <p:cNvPicPr preferRelativeResize="0"/>
          <p:nvPr/>
        </p:nvPicPr>
        <p:blipFill rotWithShape="1">
          <a:blip r:embed="rId2">
            <a:alphaModFix/>
          </a:blip>
          <a:srcRect/>
          <a:stretch/>
        </p:blipFill>
        <p:spPr>
          <a:xfrm>
            <a:off x="533400" y="1824012"/>
            <a:ext cx="3772175" cy="2323675"/>
          </a:xfrm>
          <a:prstGeom prst="rect">
            <a:avLst/>
          </a:prstGeom>
          <a:noFill/>
          <a:ln w="38100" cap="flat" cmpd="sng">
            <a:solidFill>
              <a:srgbClr val="FF9900"/>
            </a:solidFill>
            <a:prstDash val="solid"/>
            <a:round/>
            <a:headEnd type="none" w="sm" len="sm"/>
            <a:tailEnd type="none" w="sm" len="sm"/>
          </a:ln>
        </p:spPr>
      </p:pic>
      <p:pic>
        <p:nvPicPr>
          <p:cNvPr id="10" name="Google Shape;133;g256a2dd6d94_0_38">
            <a:extLst>
              <a:ext uri="{FF2B5EF4-FFF2-40B4-BE49-F238E27FC236}">
                <a16:creationId xmlns:a16="http://schemas.microsoft.com/office/drawing/2014/main" id="{57E526C8-7060-4A52-8D1A-836F71250E9D}"/>
              </a:ext>
            </a:extLst>
          </p:cNvPr>
          <p:cNvPicPr preferRelativeResize="0"/>
          <p:nvPr/>
        </p:nvPicPr>
        <p:blipFill rotWithShape="1">
          <a:blip r:embed="rId3">
            <a:alphaModFix/>
          </a:blip>
          <a:srcRect/>
          <a:stretch/>
        </p:blipFill>
        <p:spPr>
          <a:xfrm>
            <a:off x="5032775" y="2376362"/>
            <a:ext cx="2469775" cy="1320425"/>
          </a:xfrm>
          <a:prstGeom prst="rect">
            <a:avLst/>
          </a:prstGeom>
          <a:noFill/>
          <a:ln w="38100" cap="flat" cmpd="sng">
            <a:solidFill>
              <a:srgbClr val="C00000"/>
            </a:solidFill>
            <a:prstDash val="solid"/>
            <a:round/>
            <a:headEnd type="none" w="sm" len="sm"/>
            <a:tailEnd type="none" w="sm" len="sm"/>
          </a:ln>
        </p:spPr>
      </p:pic>
    </p:spTree>
    <p:extLst>
      <p:ext uri="{BB962C8B-B14F-4D97-AF65-F5344CB8AC3E}">
        <p14:creationId xmlns:p14="http://schemas.microsoft.com/office/powerpoint/2010/main" val="11487642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472" y="1628800"/>
            <a:ext cx="8540822" cy="3296635"/>
          </a:xfrm>
        </p:spPr>
        <p:txBody>
          <a:bodyPr>
            <a:noAutofit/>
          </a:bodyPr>
          <a:lstStyle/>
          <a:p>
            <a:pPr algn="ctr">
              <a:buNone/>
            </a:pPr>
            <a:endParaRPr lang="fr-FR" sz="4000" dirty="0">
              <a:solidFill>
                <a:srgbClr val="0070C0"/>
              </a:solidFill>
            </a:endParaRPr>
          </a:p>
          <a:p>
            <a:pPr algn="ctr">
              <a:buNone/>
            </a:pPr>
            <a:endParaRPr lang="fr-FR" sz="4000" dirty="0">
              <a:solidFill>
                <a:srgbClr val="0070C0"/>
              </a:solidFill>
            </a:endParaRPr>
          </a:p>
          <a:p>
            <a:pPr algn="ctr">
              <a:buNone/>
            </a:pPr>
            <a:r>
              <a:rPr lang="fr-FR" sz="4400" b="1" dirty="0">
                <a:solidFill>
                  <a:srgbClr val="0070C0"/>
                </a:solidFill>
              </a:rPr>
              <a:t>Les pointeurs</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186</a:t>
            </a:fld>
            <a:endParaRPr lang="en-US"/>
          </a:p>
        </p:txBody>
      </p:sp>
    </p:spTree>
    <p:extLst>
      <p:ext uri="{BB962C8B-B14F-4D97-AF65-F5344CB8AC3E}">
        <p14:creationId xmlns:p14="http://schemas.microsoft.com/office/powerpoint/2010/main" val="22483610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0696-72F2-4597-8B79-8454C8CE764C}"/>
              </a:ext>
            </a:extLst>
          </p:cNvPr>
          <p:cNvSpPr>
            <a:spLocks noGrp="1"/>
          </p:cNvSpPr>
          <p:nvPr>
            <p:ph type="title"/>
          </p:nvPr>
        </p:nvSpPr>
        <p:spPr/>
        <p:txBody>
          <a:bodyPr/>
          <a:lstStyle/>
          <a:p>
            <a:r>
              <a:rPr lang="fr-FR" sz="2400" b="1" dirty="0"/>
              <a:t>Utilité des pointeurs</a:t>
            </a:r>
            <a:endParaRPr lang="fr-FR" dirty="0"/>
          </a:p>
        </p:txBody>
      </p:sp>
      <p:sp>
        <p:nvSpPr>
          <p:cNvPr id="4" name="Slide Number Placeholder 3">
            <a:extLst>
              <a:ext uri="{FF2B5EF4-FFF2-40B4-BE49-F238E27FC236}">
                <a16:creationId xmlns:a16="http://schemas.microsoft.com/office/drawing/2014/main" id="{55E96482-A2C2-485F-AF5F-896F2EECC153}"/>
              </a:ext>
            </a:extLst>
          </p:cNvPr>
          <p:cNvSpPr>
            <a:spLocks noGrp="1"/>
          </p:cNvSpPr>
          <p:nvPr>
            <p:ph type="sldNum" sz="quarter" idx="12"/>
          </p:nvPr>
        </p:nvSpPr>
        <p:spPr/>
        <p:txBody>
          <a:bodyPr/>
          <a:lstStyle/>
          <a:p>
            <a:fld id="{5744759D-0EFF-4FB2-9CCE-04E00944F0FE}" type="slidenum">
              <a:rPr lang="en-US" smtClean="0"/>
              <a:pPr/>
              <a:t>187</a:t>
            </a:fld>
            <a:endParaRPr lang="en-US"/>
          </a:p>
        </p:txBody>
      </p:sp>
      <p:sp>
        <p:nvSpPr>
          <p:cNvPr id="5" name="Rectangle 4">
            <a:extLst>
              <a:ext uri="{FF2B5EF4-FFF2-40B4-BE49-F238E27FC236}">
                <a16:creationId xmlns:a16="http://schemas.microsoft.com/office/drawing/2014/main" id="{D92AAE87-B3B0-420F-921B-10A87D76E448}"/>
              </a:ext>
            </a:extLst>
          </p:cNvPr>
          <p:cNvSpPr/>
          <p:nvPr/>
        </p:nvSpPr>
        <p:spPr>
          <a:xfrm>
            <a:off x="251520" y="1052736"/>
            <a:ext cx="8640960" cy="1323439"/>
          </a:xfrm>
          <a:prstGeom prst="rect">
            <a:avLst/>
          </a:prstGeom>
        </p:spPr>
        <p:txBody>
          <a:bodyPr wrap="square">
            <a:spAutoFit/>
          </a:bodyPr>
          <a:lstStyle/>
          <a:p>
            <a:pPr algn="just"/>
            <a:r>
              <a:rPr lang="fr-FR" sz="1600" dirty="0">
                <a:latin typeface="Gill Sans MT" panose="020B0502020104020203" pitchFamily="34" charset="0"/>
              </a:rPr>
              <a:t>Toute donnée manipulée par l’ordinateur est stockée dans sa </a:t>
            </a:r>
            <a:r>
              <a:rPr lang="fr-FR" sz="1600" b="1" dirty="0">
                <a:latin typeface="Gill Sans MT" panose="020B0502020104020203" pitchFamily="34" charset="0"/>
              </a:rPr>
              <a:t>mémoire</a:t>
            </a:r>
            <a:r>
              <a:rPr lang="fr-FR" sz="1600" dirty="0">
                <a:latin typeface="Gill Sans MT" panose="020B0502020104020203" pitchFamily="34" charset="0"/>
              </a:rPr>
              <a:t>, plus précisément dans une de ses différentes mémoires (registre(s), mémoire vive, disque(s) dur(s), etc.). Cependant, pour utiliser une donnée, nous avons besoin de savoir où elle se situe, nous avons besoin d’une </a:t>
            </a:r>
            <a:r>
              <a:rPr lang="fr-FR" sz="1600" b="1" dirty="0">
                <a:latin typeface="Gill Sans MT" panose="020B0502020104020203" pitchFamily="34" charset="0"/>
              </a:rPr>
              <a:t>référence</a:t>
            </a:r>
            <a:r>
              <a:rPr lang="fr-FR" sz="1600" dirty="0">
                <a:latin typeface="Gill Sans MT" panose="020B0502020104020203" pitchFamily="34" charset="0"/>
              </a:rPr>
              <a:t> vers cette donnée. Dans la plupart des cas, cette référence est en fait une </a:t>
            </a:r>
            <a:r>
              <a:rPr lang="fr-FR" sz="1600" b="1" dirty="0">
                <a:latin typeface="Gill Sans MT" panose="020B0502020104020203" pitchFamily="34" charset="0"/>
              </a:rPr>
              <a:t>adresse mémoire</a:t>
            </a:r>
            <a:r>
              <a:rPr lang="fr-FR" sz="1600" dirty="0">
                <a:latin typeface="Gill Sans MT" panose="020B0502020104020203" pitchFamily="34" charset="0"/>
              </a:rPr>
              <a:t> qui indique la position de la donnée dans la mémoire vive.</a:t>
            </a:r>
            <a:endParaRPr lang="en-US" sz="1600" dirty="0">
              <a:latin typeface="Gill Sans MT" panose="020B0502020104020203" pitchFamily="34" charset="0"/>
            </a:endParaRPr>
          </a:p>
        </p:txBody>
      </p:sp>
      <p:sp>
        <p:nvSpPr>
          <p:cNvPr id="6" name="Rectangle 5">
            <a:extLst>
              <a:ext uri="{FF2B5EF4-FFF2-40B4-BE49-F238E27FC236}">
                <a16:creationId xmlns:a16="http://schemas.microsoft.com/office/drawing/2014/main" id="{2EE87A31-4DFF-4EF0-A0D7-3137F59CCFC0}"/>
              </a:ext>
            </a:extLst>
          </p:cNvPr>
          <p:cNvSpPr/>
          <p:nvPr/>
        </p:nvSpPr>
        <p:spPr>
          <a:xfrm>
            <a:off x="576064" y="2632844"/>
            <a:ext cx="4572000" cy="2308324"/>
          </a:xfrm>
          <a:prstGeom prst="rect">
            <a:avLst/>
          </a:prstGeom>
        </p:spPr>
        <p:txBody>
          <a:bodyPr>
            <a:spAutoFit/>
          </a:bodyPr>
          <a:lstStyle/>
          <a:p>
            <a:pPr algn="just"/>
            <a:r>
              <a:rPr lang="fr-FR" sz="1800" b="1" dirty="0">
                <a:solidFill>
                  <a:srgbClr val="0070C0"/>
                </a:solidFill>
                <a:latin typeface="Gill Sans MT" panose="020B0502020104020203" pitchFamily="34" charset="0"/>
              </a:rPr>
              <a:t>Les pointeurs</a:t>
            </a:r>
          </a:p>
          <a:p>
            <a:pPr algn="just"/>
            <a:r>
              <a:rPr lang="fr-FR" sz="1800" dirty="0">
                <a:latin typeface="Gill Sans MT" panose="020B0502020104020203" pitchFamily="34" charset="0"/>
              </a:rPr>
              <a:t>Si l’utilisation des références peut être implicite (c’est par exemple le cas lorsque vous manipulez des variables), il est des cas où elle doit être explicite. C’est à cela que servent les </a:t>
            </a:r>
            <a:r>
              <a:rPr lang="fr-FR" sz="1800" b="1" dirty="0">
                <a:latin typeface="Gill Sans MT" panose="020B0502020104020203" pitchFamily="34" charset="0"/>
              </a:rPr>
              <a:t>pointeurs</a:t>
            </a:r>
            <a:r>
              <a:rPr lang="fr-FR" sz="1800" dirty="0">
                <a:latin typeface="Gill Sans MT" panose="020B0502020104020203" pitchFamily="34" charset="0"/>
              </a:rPr>
              <a:t> : ce sont des variables dont le contenu est une adresse mémoire (une référence, donc).</a:t>
            </a:r>
          </a:p>
        </p:txBody>
      </p:sp>
      <p:pic>
        <p:nvPicPr>
          <p:cNvPr id="7" name="Picture 2">
            <a:extLst>
              <a:ext uri="{FF2B5EF4-FFF2-40B4-BE49-F238E27FC236}">
                <a16:creationId xmlns:a16="http://schemas.microsoft.com/office/drawing/2014/main" id="{39890C62-104B-4DD5-9117-A1795A2F7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350" y="2492896"/>
            <a:ext cx="2356098" cy="4024411"/>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EA11F8C6-3459-4074-A535-73B18CB3B53E}"/>
              </a:ext>
            </a:extLst>
          </p:cNvPr>
          <p:cNvSpPr/>
          <p:nvPr/>
        </p:nvSpPr>
        <p:spPr>
          <a:xfrm>
            <a:off x="1187624" y="5305276"/>
            <a:ext cx="4572000" cy="923330"/>
          </a:xfrm>
          <a:prstGeom prst="rect">
            <a:avLst/>
          </a:prstGeom>
          <a:solidFill>
            <a:schemeClr val="tx2">
              <a:lumMod val="20000"/>
              <a:lumOff val="80000"/>
            </a:schemeClr>
          </a:solidFill>
        </p:spPr>
        <p:txBody>
          <a:bodyPr>
            <a:spAutoFit/>
          </a:bodyPr>
          <a:lstStyle/>
          <a:p>
            <a:r>
              <a:rPr lang="fr-FR" sz="1800" dirty="0">
                <a:latin typeface="Gill Sans MT" panose="020B0502020104020203" pitchFamily="34" charset="0"/>
              </a:rPr>
              <a:t>le contenu à l’adresse </a:t>
            </a:r>
            <a:r>
              <a:rPr lang="fr-FR" sz="1800" dirty="0">
                <a:solidFill>
                  <a:srgbClr val="FF0000"/>
                </a:solidFill>
                <a:latin typeface="Gill Sans MT" panose="020B0502020104020203" pitchFamily="34" charset="0"/>
              </a:rPr>
              <a:t>4</a:t>
            </a:r>
            <a:r>
              <a:rPr lang="fr-FR" sz="1800" dirty="0">
                <a:latin typeface="Gill Sans MT" panose="020B0502020104020203" pitchFamily="34" charset="0"/>
              </a:rPr>
              <a:t> est lui-même une adresse et référence le contenu situé à l’adresse </a:t>
            </a:r>
            <a:r>
              <a:rPr lang="fr-FR" sz="1800" b="1" dirty="0">
                <a:solidFill>
                  <a:srgbClr val="FF0000"/>
                </a:solidFill>
                <a:latin typeface="Gill Sans MT" panose="020B0502020104020203" pitchFamily="34" charset="0"/>
              </a:rPr>
              <a:t>101</a:t>
            </a:r>
            <a:r>
              <a:rPr lang="fr-FR" sz="1800" dirty="0">
                <a:latin typeface="Gill Sans MT" panose="020B0502020104020203" pitchFamily="34" charset="0"/>
              </a:rPr>
              <a:t>.</a:t>
            </a:r>
            <a:endParaRPr lang="en-US" sz="1800" dirty="0">
              <a:latin typeface="Gill Sans MT" panose="020B0502020104020203" pitchFamily="34" charset="0"/>
            </a:endParaRPr>
          </a:p>
        </p:txBody>
      </p:sp>
    </p:spTree>
    <p:extLst>
      <p:ext uri="{BB962C8B-B14F-4D97-AF65-F5344CB8AC3E}">
        <p14:creationId xmlns:p14="http://schemas.microsoft.com/office/powerpoint/2010/main" val="12469188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D7CD-9006-4CAA-B20A-0F6E2134C390}"/>
              </a:ext>
            </a:extLst>
          </p:cNvPr>
          <p:cNvSpPr>
            <a:spLocks noGrp="1"/>
          </p:cNvSpPr>
          <p:nvPr>
            <p:ph type="title"/>
          </p:nvPr>
        </p:nvSpPr>
        <p:spPr/>
        <p:txBody>
          <a:bodyPr/>
          <a:lstStyle/>
          <a:p>
            <a:r>
              <a:rPr lang="fr-FR" sz="2400" b="1" dirty="0"/>
              <a:t>Déclaration d’un pointeur</a:t>
            </a:r>
            <a:endParaRPr lang="fr-FR" dirty="0"/>
          </a:p>
        </p:txBody>
      </p:sp>
      <p:sp>
        <p:nvSpPr>
          <p:cNvPr id="4" name="Slide Number Placeholder 3">
            <a:extLst>
              <a:ext uri="{FF2B5EF4-FFF2-40B4-BE49-F238E27FC236}">
                <a16:creationId xmlns:a16="http://schemas.microsoft.com/office/drawing/2014/main" id="{361D8ADD-9E19-47FE-A566-A05A15D765FC}"/>
              </a:ext>
            </a:extLst>
          </p:cNvPr>
          <p:cNvSpPr>
            <a:spLocks noGrp="1"/>
          </p:cNvSpPr>
          <p:nvPr>
            <p:ph type="sldNum" sz="quarter" idx="12"/>
          </p:nvPr>
        </p:nvSpPr>
        <p:spPr/>
        <p:txBody>
          <a:bodyPr/>
          <a:lstStyle/>
          <a:p>
            <a:fld id="{5744759D-0EFF-4FB2-9CCE-04E00944F0FE}" type="slidenum">
              <a:rPr lang="en-US" smtClean="0"/>
              <a:pPr/>
              <a:t>188</a:t>
            </a:fld>
            <a:endParaRPr lang="en-US"/>
          </a:p>
        </p:txBody>
      </p:sp>
      <p:pic>
        <p:nvPicPr>
          <p:cNvPr id="5" name="Picture 3">
            <a:extLst>
              <a:ext uri="{FF2B5EF4-FFF2-40B4-BE49-F238E27FC236}">
                <a16:creationId xmlns:a16="http://schemas.microsoft.com/office/drawing/2014/main" id="{7F3EF034-48DA-471A-A7AD-5F64392D8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 y="1268760"/>
            <a:ext cx="8964487"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8945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3341-4148-417E-9326-A3402C5FBEB0}"/>
              </a:ext>
            </a:extLst>
          </p:cNvPr>
          <p:cNvSpPr>
            <a:spLocks noGrp="1"/>
          </p:cNvSpPr>
          <p:nvPr>
            <p:ph type="title"/>
          </p:nvPr>
        </p:nvSpPr>
        <p:spPr/>
        <p:txBody>
          <a:bodyPr/>
          <a:lstStyle/>
          <a:p>
            <a:r>
              <a:rPr lang="fr-FR" sz="2400" b="1" dirty="0"/>
              <a:t>Initialisation d’un pointeur</a:t>
            </a:r>
            <a:br>
              <a:rPr lang="fr-FR" sz="2400" b="1" dirty="0"/>
            </a:br>
            <a:endParaRPr lang="fr-FR" dirty="0"/>
          </a:p>
        </p:txBody>
      </p:sp>
      <p:sp>
        <p:nvSpPr>
          <p:cNvPr id="4" name="Slide Number Placeholder 3">
            <a:extLst>
              <a:ext uri="{FF2B5EF4-FFF2-40B4-BE49-F238E27FC236}">
                <a16:creationId xmlns:a16="http://schemas.microsoft.com/office/drawing/2014/main" id="{DDB752F4-0C4C-437D-A198-C4A30F335BB9}"/>
              </a:ext>
            </a:extLst>
          </p:cNvPr>
          <p:cNvSpPr>
            <a:spLocks noGrp="1"/>
          </p:cNvSpPr>
          <p:nvPr>
            <p:ph type="sldNum" sz="quarter" idx="12"/>
          </p:nvPr>
        </p:nvSpPr>
        <p:spPr/>
        <p:txBody>
          <a:bodyPr/>
          <a:lstStyle/>
          <a:p>
            <a:fld id="{5744759D-0EFF-4FB2-9CCE-04E00944F0FE}" type="slidenum">
              <a:rPr lang="en-US" smtClean="0"/>
              <a:pPr/>
              <a:t>189</a:t>
            </a:fld>
            <a:endParaRPr lang="en-US"/>
          </a:p>
        </p:txBody>
      </p:sp>
      <p:sp>
        <p:nvSpPr>
          <p:cNvPr id="5" name="Rectangle 4">
            <a:extLst>
              <a:ext uri="{FF2B5EF4-FFF2-40B4-BE49-F238E27FC236}">
                <a16:creationId xmlns:a16="http://schemas.microsoft.com/office/drawing/2014/main" id="{45069C97-89A9-44AF-BBE3-C7C0759EC9B9}"/>
              </a:ext>
            </a:extLst>
          </p:cNvPr>
          <p:cNvSpPr>
            <a:spLocks noChangeArrowheads="1"/>
          </p:cNvSpPr>
          <p:nvPr/>
        </p:nvSpPr>
        <p:spPr bwMode="auto">
          <a:xfrm rot="10800000" flipV="1">
            <a:off x="539552" y="1196753"/>
            <a:ext cx="8208912" cy="147732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Un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pointeur</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comme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une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variable, ne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possède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pas de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valeur</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par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défaut</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il</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est</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donc</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important de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l’initialiser</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pour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éviter</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d’éventuels</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problèmes</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Pour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ce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faire,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il</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est</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nécessaire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de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recourir</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à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l’</a:t>
            </a:r>
            <a:r>
              <a:rPr kumimoji="0" lang="en-US" sz="1800" b="1" i="0" u="none" strike="noStrike" cap="none" normalizeH="0" baseline="0" dirty="0" err="1">
                <a:ln>
                  <a:noFill/>
                </a:ln>
                <a:solidFill>
                  <a:srgbClr val="1C1C1C"/>
                </a:solidFill>
                <a:effectLst/>
                <a:latin typeface="Gill Sans MT" panose="020B0502020104020203" pitchFamily="34" charset="0"/>
                <a:cs typeface="Arial" pitchFamily="34" charset="0"/>
              </a:rPr>
              <a:t>opérateur</a:t>
            </a:r>
            <a:r>
              <a:rPr kumimoji="0" lang="en-US" sz="1800" b="1"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1" i="0" u="none" strike="noStrike" cap="none" normalizeH="0" baseline="0" dirty="0" err="1">
                <a:ln>
                  <a:noFill/>
                </a:ln>
                <a:solidFill>
                  <a:srgbClr val="1C1C1C"/>
                </a:solidFill>
                <a:effectLst/>
                <a:latin typeface="Gill Sans MT" panose="020B0502020104020203" pitchFamily="34" charset="0"/>
                <a:cs typeface="Arial" pitchFamily="34" charset="0"/>
              </a:rPr>
              <a:t>d’adressage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ou</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de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référencement</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 </a:t>
            </a:r>
            <a:r>
              <a:rPr kumimoji="0" lang="en-US" sz="1800" b="0" i="0" u="none" strike="noStrike" cap="none" normalizeH="0" baseline="0" dirty="0">
                <a:ln>
                  <a:noFill/>
                </a:ln>
                <a:solidFill>
                  <a:srgbClr val="FF0000"/>
                </a:solidFill>
                <a:effectLst/>
                <a:latin typeface="Gill Sans MT" panose="020B0502020104020203" pitchFamily="34" charset="0"/>
                <a:cs typeface="Arial" pitchFamily="34" charset="0"/>
              </a:rPr>
              <a:t>&amp;</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qui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permet</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d’obtenir</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l’adresse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d’un objet.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Ce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dernier se place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devant</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l’objet</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dont</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l’adresse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souhaite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être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obtenue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Par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exemple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comme</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 </a:t>
            </a:r>
            <a:r>
              <a:rPr kumimoji="0" lang="en-US" sz="1800" b="0" i="0" u="none" strike="noStrike" cap="none" normalizeH="0" baseline="0" dirty="0" err="1">
                <a:ln>
                  <a:noFill/>
                </a:ln>
                <a:solidFill>
                  <a:srgbClr val="1C1C1C"/>
                </a:solidFill>
                <a:effectLst/>
                <a:latin typeface="Gill Sans MT" panose="020B0502020104020203" pitchFamily="34" charset="0"/>
                <a:cs typeface="Arial" pitchFamily="34" charset="0"/>
              </a:rPr>
              <a:t>ceci</a:t>
            </a:r>
            <a:r>
              <a:rPr kumimoji="0" lang="en-US" sz="1800" b="0" i="0" u="none" strike="noStrike" cap="none" normalizeH="0" baseline="0" dirty="0">
                <a:ln>
                  <a:noFill/>
                </a:ln>
                <a:solidFill>
                  <a:srgbClr val="1C1C1C"/>
                </a:solidFill>
                <a:effectLst/>
                <a:latin typeface="Gill Sans MT" panose="020B0502020104020203" pitchFamily="34" charset="0"/>
                <a:cs typeface="Arial" pitchFamily="34" charset="0"/>
              </a:rPr>
              <a:t>.</a:t>
            </a:r>
            <a:r>
              <a:rPr kumimoji="0" lang="en-US" sz="1800" b="0" i="0" u="none" strike="noStrike" cap="none" normalizeH="0" baseline="0" dirty="0">
                <a:ln>
                  <a:noFill/>
                </a:ln>
                <a:solidFill>
                  <a:schemeClr val="tx1"/>
                </a:solidFill>
                <a:effectLst/>
                <a:latin typeface="Gill Sans MT" panose="020B0502020104020203" pitchFamily="34" charset="0"/>
                <a:cs typeface="Arial" pitchFamily="34" charset="0"/>
              </a:rPr>
              <a:t> </a:t>
            </a:r>
          </a:p>
        </p:txBody>
      </p:sp>
      <p:pic>
        <p:nvPicPr>
          <p:cNvPr id="6" name="Picture 4">
            <a:extLst>
              <a:ext uri="{FF2B5EF4-FFF2-40B4-BE49-F238E27FC236}">
                <a16:creationId xmlns:a16="http://schemas.microsoft.com/office/drawing/2014/main" id="{F89D0D25-6248-45AF-829A-ED6CD19A2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96952"/>
            <a:ext cx="5760639"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1232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4350" y="1628800"/>
            <a:ext cx="7426082" cy="1487402"/>
          </a:xfrm>
          <a:prstGeom prst="rect">
            <a:avLst/>
          </a:prstGeom>
        </p:spPr>
        <p:txBody>
          <a:bodyPr vert="horz" wrap="square" lIns="0" tIns="9977" rIns="0" bIns="0" rtlCol="0">
            <a:spAutoFit/>
          </a:bodyPr>
          <a:lstStyle/>
          <a:p>
            <a:pPr marL="266060" marR="3801" indent="-256558" algn="just">
              <a:spcBef>
                <a:spcPts val="79"/>
              </a:spcBef>
              <a:buClr>
                <a:srgbClr val="FF0000"/>
              </a:buClr>
              <a:buFont typeface="Wingdings"/>
              <a:buChar char=""/>
              <a:tabLst>
                <a:tab pos="265585" algn="l"/>
                <a:tab pos="266060" algn="l"/>
              </a:tabLst>
            </a:pPr>
            <a:r>
              <a:rPr sz="2400" spc="-112" dirty="0">
                <a:latin typeface="Gill Sans MT" panose="020B0502020104020203" pitchFamily="34" charset="0"/>
                <a:cs typeface="Arial"/>
              </a:rPr>
              <a:t>"Faites </a:t>
            </a:r>
            <a:r>
              <a:rPr sz="2400" spc="-71" dirty="0">
                <a:latin typeface="Gill Sans MT" panose="020B0502020104020203" pitchFamily="34" charset="0"/>
                <a:cs typeface="Arial"/>
              </a:rPr>
              <a:t>prendre </a:t>
            </a:r>
            <a:r>
              <a:rPr sz="2400" spc="-85" dirty="0">
                <a:latin typeface="Gill Sans MT" panose="020B0502020104020203" pitchFamily="34" charset="0"/>
                <a:cs typeface="Arial"/>
              </a:rPr>
              <a:t>la </a:t>
            </a:r>
            <a:r>
              <a:rPr sz="2400" spc="-22" dirty="0">
                <a:latin typeface="Gill Sans MT" panose="020B0502020104020203" pitchFamily="34" charset="0"/>
                <a:cs typeface="Arial"/>
              </a:rPr>
              <a:t>moitié </a:t>
            </a:r>
            <a:r>
              <a:rPr sz="2400" spc="-75" dirty="0">
                <a:latin typeface="Gill Sans MT" panose="020B0502020104020203" pitchFamily="34" charset="0"/>
                <a:cs typeface="Arial"/>
              </a:rPr>
              <a:t>du nombre </a:t>
            </a:r>
            <a:r>
              <a:rPr sz="2400" spc="-56" dirty="0">
                <a:latin typeface="Gill Sans MT" panose="020B0502020104020203" pitchFamily="34" charset="0"/>
                <a:cs typeface="Arial"/>
              </a:rPr>
              <a:t>pair  </a:t>
            </a:r>
            <a:r>
              <a:rPr sz="2400" spc="-131" dirty="0">
                <a:latin typeface="Gill Sans MT" panose="020B0502020104020203" pitchFamily="34" charset="0"/>
                <a:cs typeface="Arial"/>
              </a:rPr>
              <a:t>pensé, </a:t>
            </a:r>
            <a:r>
              <a:rPr sz="2400" spc="-101" dirty="0">
                <a:latin typeface="Gill Sans MT" panose="020B0502020104020203" pitchFamily="34" charset="0"/>
                <a:cs typeface="Arial"/>
              </a:rPr>
              <a:t>puis </a:t>
            </a:r>
            <a:r>
              <a:rPr sz="2400" spc="-41" dirty="0">
                <a:latin typeface="Gill Sans MT" panose="020B0502020104020203" pitchFamily="34" charset="0"/>
                <a:cs typeface="Arial"/>
              </a:rPr>
              <a:t>ajouter </a:t>
            </a:r>
            <a:r>
              <a:rPr sz="2400" spc="-116" dirty="0">
                <a:latin typeface="Gill Sans MT" panose="020B0502020104020203" pitchFamily="34" charset="0"/>
                <a:cs typeface="Arial"/>
              </a:rPr>
              <a:t>1 </a:t>
            </a:r>
            <a:r>
              <a:rPr sz="2400" spc="-7" dirty="0">
                <a:latin typeface="Gill Sans MT" panose="020B0502020104020203" pitchFamily="34" charset="0"/>
                <a:cs typeface="Arial"/>
              </a:rPr>
              <a:t>et </a:t>
            </a:r>
            <a:r>
              <a:rPr sz="2400" spc="-19" dirty="0">
                <a:latin typeface="Gill Sans MT" panose="020B0502020104020203" pitchFamily="34" charset="0"/>
                <a:cs typeface="Arial"/>
              </a:rPr>
              <a:t>multiplier </a:t>
            </a:r>
            <a:r>
              <a:rPr sz="2400" spc="-60" dirty="0">
                <a:latin typeface="Gill Sans MT" panose="020B0502020104020203" pitchFamily="34" charset="0"/>
                <a:cs typeface="Arial"/>
              </a:rPr>
              <a:t>le </a:t>
            </a:r>
            <a:r>
              <a:rPr sz="2400" spc="-52" dirty="0">
                <a:latin typeface="Gill Sans MT" panose="020B0502020104020203" pitchFamily="34" charset="0"/>
                <a:cs typeface="Arial"/>
              </a:rPr>
              <a:t>résultat  </a:t>
            </a:r>
            <a:r>
              <a:rPr sz="2400" spc="-75" dirty="0">
                <a:latin typeface="Gill Sans MT" panose="020B0502020104020203" pitchFamily="34" charset="0"/>
                <a:cs typeface="Arial"/>
              </a:rPr>
              <a:t>par 6; </a:t>
            </a:r>
            <a:r>
              <a:rPr sz="2400" spc="-135" dirty="0">
                <a:latin typeface="Gill Sans MT" panose="020B0502020104020203" pitchFamily="34" charset="0"/>
                <a:cs typeface="Arial"/>
              </a:rPr>
              <a:t>demandez </a:t>
            </a:r>
            <a:r>
              <a:rPr sz="2400" spc="-64" dirty="0">
                <a:latin typeface="Gill Sans MT" panose="020B0502020104020203" pitchFamily="34" charset="0"/>
                <a:cs typeface="Arial"/>
              </a:rPr>
              <a:t>le </a:t>
            </a:r>
            <a:r>
              <a:rPr sz="2400" spc="-26" dirty="0">
                <a:latin typeface="Gill Sans MT" panose="020B0502020104020203" pitchFamily="34" charset="0"/>
                <a:cs typeface="Arial"/>
              </a:rPr>
              <a:t>quotient </a:t>
            </a:r>
            <a:r>
              <a:rPr sz="2400" spc="-75" dirty="0">
                <a:latin typeface="Gill Sans MT" panose="020B0502020104020203" pitchFamily="34" charset="0"/>
                <a:cs typeface="Arial"/>
              </a:rPr>
              <a:t>par </a:t>
            </a:r>
            <a:r>
              <a:rPr sz="2400" spc="-120" dirty="0">
                <a:latin typeface="Gill Sans MT" panose="020B0502020104020203" pitchFamily="34" charset="0"/>
                <a:cs typeface="Arial"/>
              </a:rPr>
              <a:t>3 </a:t>
            </a:r>
            <a:r>
              <a:rPr sz="2400" spc="-75" dirty="0">
                <a:latin typeface="Gill Sans MT" panose="020B0502020104020203" pitchFamily="34" charset="0"/>
                <a:cs typeface="Arial"/>
              </a:rPr>
              <a:t>du</a:t>
            </a:r>
            <a:r>
              <a:rPr sz="2400" spc="-393" dirty="0">
                <a:latin typeface="Gill Sans MT" panose="020B0502020104020203" pitchFamily="34" charset="0"/>
                <a:cs typeface="Arial"/>
              </a:rPr>
              <a:t> </a:t>
            </a:r>
            <a:r>
              <a:rPr sz="2400" spc="-52" dirty="0">
                <a:latin typeface="Gill Sans MT" panose="020B0502020104020203" pitchFamily="34" charset="0"/>
                <a:cs typeface="Arial"/>
              </a:rPr>
              <a:t>résultat  </a:t>
            </a:r>
            <a:r>
              <a:rPr sz="2400" spc="-60" dirty="0">
                <a:latin typeface="Gill Sans MT" panose="020B0502020104020203" pitchFamily="34" charset="0"/>
                <a:cs typeface="Arial"/>
              </a:rPr>
              <a:t>obtenu. </a:t>
            </a:r>
            <a:r>
              <a:rPr sz="2400" spc="-299" dirty="0">
                <a:latin typeface="Gill Sans MT" panose="020B0502020104020203" pitchFamily="34" charset="0"/>
                <a:cs typeface="Arial"/>
              </a:rPr>
              <a:t>Ce </a:t>
            </a:r>
            <a:r>
              <a:rPr sz="2400" spc="-22" dirty="0">
                <a:latin typeface="Gill Sans MT" panose="020B0502020104020203" pitchFamily="34" charset="0"/>
                <a:cs typeface="Arial"/>
              </a:rPr>
              <a:t>quotient </a:t>
            </a:r>
            <a:r>
              <a:rPr sz="2400" spc="-60" dirty="0">
                <a:latin typeface="Gill Sans MT" panose="020B0502020104020203" pitchFamily="34" charset="0"/>
                <a:cs typeface="Arial"/>
              </a:rPr>
              <a:t>diminué </a:t>
            </a:r>
            <a:r>
              <a:rPr sz="2400" spc="-108" dirty="0">
                <a:latin typeface="Gill Sans MT" panose="020B0502020104020203" pitchFamily="34" charset="0"/>
                <a:cs typeface="Arial"/>
              </a:rPr>
              <a:t>de </a:t>
            </a:r>
            <a:r>
              <a:rPr sz="2400" spc="-120" dirty="0">
                <a:latin typeface="Gill Sans MT" panose="020B0502020104020203" pitchFamily="34" charset="0"/>
                <a:cs typeface="Arial"/>
              </a:rPr>
              <a:t>2 </a:t>
            </a:r>
            <a:r>
              <a:rPr sz="2400" spc="-101" dirty="0">
                <a:latin typeface="Gill Sans MT" panose="020B0502020104020203" pitchFamily="34" charset="0"/>
                <a:cs typeface="Arial"/>
              </a:rPr>
              <a:t>est </a:t>
            </a:r>
            <a:r>
              <a:rPr sz="2400" spc="-64" dirty="0">
                <a:latin typeface="Gill Sans MT" panose="020B0502020104020203" pitchFamily="34" charset="0"/>
                <a:cs typeface="Arial"/>
              </a:rPr>
              <a:t>le  </a:t>
            </a:r>
            <a:r>
              <a:rPr sz="2400" spc="-75" dirty="0">
                <a:latin typeface="Gill Sans MT" panose="020B0502020104020203" pitchFamily="34" charset="0"/>
                <a:cs typeface="Arial"/>
              </a:rPr>
              <a:t>nombre</a:t>
            </a:r>
            <a:r>
              <a:rPr sz="2400" spc="-138" dirty="0">
                <a:latin typeface="Gill Sans MT" panose="020B0502020104020203" pitchFamily="34" charset="0"/>
                <a:cs typeface="Arial"/>
              </a:rPr>
              <a:t> </a:t>
            </a:r>
            <a:r>
              <a:rPr sz="2400" spc="-94" dirty="0">
                <a:latin typeface="Gill Sans MT" panose="020B0502020104020203" pitchFamily="34" charset="0"/>
                <a:cs typeface="Arial"/>
              </a:rPr>
              <a:t>pensé."</a:t>
            </a:r>
            <a:endParaRPr sz="2400" dirty="0">
              <a:latin typeface="Gill Sans MT" panose="020B0502020104020203" pitchFamily="34" charset="0"/>
              <a:cs typeface="Arial"/>
            </a:endParaRPr>
          </a:p>
        </p:txBody>
      </p:sp>
      <p:grpSp>
        <p:nvGrpSpPr>
          <p:cNvPr id="3" name="object 3"/>
          <p:cNvGrpSpPr/>
          <p:nvPr/>
        </p:nvGrpSpPr>
        <p:grpSpPr>
          <a:xfrm>
            <a:off x="2094535" y="3356992"/>
            <a:ext cx="4752528" cy="2847003"/>
            <a:chOff x="2995676" y="4051300"/>
            <a:chExt cx="3288029" cy="2682875"/>
          </a:xfrm>
        </p:grpSpPr>
        <p:sp>
          <p:nvSpPr>
            <p:cNvPr id="4" name="object 4"/>
            <p:cNvSpPr/>
            <p:nvPr/>
          </p:nvSpPr>
          <p:spPr>
            <a:xfrm>
              <a:off x="3008376" y="4064000"/>
              <a:ext cx="3262249" cy="26574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002026" y="4057650"/>
              <a:ext cx="3275329" cy="2670175"/>
            </a:xfrm>
            <a:custGeom>
              <a:avLst/>
              <a:gdLst/>
              <a:ahLst/>
              <a:cxnLst/>
              <a:rect l="l" t="t" r="r" b="b"/>
              <a:pathLst>
                <a:path w="3275329" h="2670175">
                  <a:moveTo>
                    <a:pt x="0" y="2670175"/>
                  </a:moveTo>
                  <a:lnTo>
                    <a:pt x="3274949" y="2670175"/>
                  </a:lnTo>
                  <a:lnTo>
                    <a:pt x="3274949" y="0"/>
                  </a:lnTo>
                  <a:lnTo>
                    <a:pt x="0" y="0"/>
                  </a:lnTo>
                  <a:lnTo>
                    <a:pt x="0" y="2670175"/>
                  </a:lnTo>
                  <a:close/>
                </a:path>
              </a:pathLst>
            </a:custGeom>
            <a:ln w="12700">
              <a:solidFill>
                <a:srgbClr val="000000"/>
              </a:solidFill>
            </a:ln>
          </p:spPr>
          <p:txBody>
            <a:bodyPr wrap="square" lIns="0" tIns="0" rIns="0" bIns="0" rtlCol="0"/>
            <a:lstStyle/>
            <a:p>
              <a:endParaRPr/>
            </a:p>
          </p:txBody>
        </p:sp>
      </p:grpSp>
      <p:sp>
        <p:nvSpPr>
          <p:cNvPr id="10" name="Espace réservé du numéro de diapositive 9"/>
          <p:cNvSpPr>
            <a:spLocks noGrp="1"/>
          </p:cNvSpPr>
          <p:nvPr>
            <p:ph type="sldNum" sz="quarter" idx="12"/>
          </p:nvPr>
        </p:nvSpPr>
        <p:spPr/>
        <p:txBody>
          <a:bodyPr/>
          <a:lstStyle/>
          <a:p>
            <a:fld id="{5744759D-0EFF-4FB2-9CCE-04E00944F0FE}" type="slidenum">
              <a:rPr lang="en-US" smtClean="0"/>
              <a:pPr/>
              <a:t>19</a:t>
            </a:fld>
            <a:endParaRPr lang="en-US"/>
          </a:p>
        </p:txBody>
      </p:sp>
      <p:sp>
        <p:nvSpPr>
          <p:cNvPr id="7" name="Rectangle 6"/>
          <p:cNvSpPr/>
          <p:nvPr/>
        </p:nvSpPr>
        <p:spPr>
          <a:xfrm>
            <a:off x="498331" y="1556792"/>
            <a:ext cx="545277" cy="461665"/>
          </a:xfrm>
          <a:prstGeom prst="rect">
            <a:avLst/>
          </a:prstGeom>
        </p:spPr>
        <p:txBody>
          <a:bodyPr wrap="none">
            <a:spAutoFit/>
          </a:bodyPr>
          <a:lstStyle/>
          <a:p>
            <a:r>
              <a:rPr lang="en-US" sz="2400" b="1" spc="-127" dirty="0">
                <a:solidFill>
                  <a:srgbClr val="0070C0"/>
                </a:solidFill>
              </a:rPr>
              <a:t>(</a:t>
            </a:r>
            <a:r>
              <a:rPr lang="en-US" sz="2400" b="1" spc="-165" dirty="0">
                <a:solidFill>
                  <a:srgbClr val="0070C0"/>
                </a:solidFill>
              </a:rPr>
              <a:t>3</a:t>
            </a:r>
            <a:r>
              <a:rPr lang="en-US" sz="2400" b="1" spc="-71" dirty="0">
                <a:solidFill>
                  <a:srgbClr val="0070C0"/>
                </a:solidFill>
              </a:rPr>
              <a:t>)</a:t>
            </a:r>
            <a:endParaRPr lang="en-US" sz="2400" b="1" dirty="0"/>
          </a:p>
        </p:txBody>
      </p:sp>
      <p:sp>
        <p:nvSpPr>
          <p:cNvPr id="13" name="object 2">
            <a:extLst>
              <a:ext uri="{FF2B5EF4-FFF2-40B4-BE49-F238E27FC236}">
                <a16:creationId xmlns:a16="http://schemas.microsoft.com/office/drawing/2014/main" id="{95C14F0D-1EDC-45A6-A68B-3B12AB8CDDD9}"/>
              </a:ext>
            </a:extLst>
          </p:cNvPr>
          <p:cNvSpPr txBox="1">
            <a:spLocks noGrp="1"/>
          </p:cNvSpPr>
          <p:nvPr>
            <p:ph type="title"/>
          </p:nvPr>
        </p:nvSpPr>
        <p:spPr>
          <a:xfrm>
            <a:off x="-36512" y="980728"/>
            <a:ext cx="2044368" cy="470780"/>
          </a:xfrm>
          <a:prstGeom prst="rect">
            <a:avLst/>
          </a:prstGeom>
        </p:spPr>
        <p:txBody>
          <a:bodyPr vert="horz" wrap="square" lIns="0" tIns="9027" rIns="0" bIns="0" rtlCol="0">
            <a:spAutoFit/>
          </a:bodyPr>
          <a:lstStyle/>
          <a:p>
            <a:pPr marL="9502">
              <a:spcBef>
                <a:spcPts val="71"/>
              </a:spcBef>
            </a:pPr>
            <a:r>
              <a:rPr sz="3000" spc="-453" dirty="0" err="1">
                <a:latin typeface="Gill Sans MT" panose="020B0502020104020203" pitchFamily="34" charset="0"/>
              </a:rPr>
              <a:t>Ex</a:t>
            </a:r>
            <a:r>
              <a:rPr sz="3000" spc="-221" dirty="0" err="1">
                <a:latin typeface="Gill Sans MT" panose="020B0502020104020203" pitchFamily="34" charset="0"/>
              </a:rPr>
              <a:t>em</a:t>
            </a:r>
            <a:r>
              <a:rPr sz="3000" spc="-176" dirty="0" err="1">
                <a:latin typeface="Gill Sans MT" panose="020B0502020104020203" pitchFamily="34" charset="0"/>
              </a:rPr>
              <a:t>p</a:t>
            </a:r>
            <a:r>
              <a:rPr sz="3000" spc="-116" dirty="0" err="1">
                <a:latin typeface="Gill Sans MT" panose="020B0502020104020203" pitchFamily="34" charset="0"/>
              </a:rPr>
              <a:t>le</a:t>
            </a:r>
            <a:r>
              <a:rPr lang="fr-FR" sz="3000" spc="-116" dirty="0">
                <a:latin typeface="Gill Sans MT" panose="020B0502020104020203" pitchFamily="34" charset="0"/>
              </a:rPr>
              <a:t>s</a:t>
            </a:r>
            <a:endParaRPr sz="3000" dirty="0">
              <a:latin typeface="Gill Sans MT" panose="020B0502020104020203" pitchFamily="34" charset="0"/>
            </a:endParaRPr>
          </a:p>
        </p:txBody>
      </p:sp>
      <p:sp>
        <p:nvSpPr>
          <p:cNvPr id="14" name="object 2">
            <a:extLst>
              <a:ext uri="{FF2B5EF4-FFF2-40B4-BE49-F238E27FC236}">
                <a16:creationId xmlns:a16="http://schemas.microsoft.com/office/drawing/2014/main" id="{3E1AC728-43AB-47D4-9357-812F42B0C546}"/>
              </a:ext>
            </a:extLst>
          </p:cNvPr>
          <p:cNvSpPr txBox="1">
            <a:spLocks/>
          </p:cNvSpPr>
          <p:nvPr/>
        </p:nvSpPr>
        <p:spPr>
          <a:xfrm>
            <a:off x="5684479" y="44624"/>
            <a:ext cx="3208001" cy="470780"/>
          </a:xfrm>
          <a:prstGeom prst="rect">
            <a:avLst/>
          </a:prstGeom>
        </p:spPr>
        <p:txBody>
          <a:bodyPr vert="horz" wrap="square" lIns="0" tIns="9027" rIns="0" bIns="0" rtlCol="0">
            <a:sp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marL="9502" fontAlgn="auto">
              <a:spcBef>
                <a:spcPts val="71"/>
              </a:spcBef>
              <a:spcAft>
                <a:spcPts val="0"/>
              </a:spcAft>
            </a:pPr>
            <a:r>
              <a:rPr lang="fr-FR" sz="3000" spc="-187">
                <a:latin typeface="Gill Sans MT" panose="020B0502020104020203" pitchFamily="34" charset="0"/>
              </a:rPr>
              <a:t>Algorithmique</a:t>
            </a:r>
            <a:r>
              <a:rPr lang="fr-FR" sz="3000" spc="-195">
                <a:latin typeface="Gill Sans MT" panose="020B0502020104020203" pitchFamily="34" charset="0"/>
              </a:rPr>
              <a:t> </a:t>
            </a:r>
            <a:endParaRPr lang="fr-FR" sz="3000" dirty="0">
              <a:latin typeface="Gill Sans MT" panose="020B0502020104020203" pitchFamily="34" charset="0"/>
            </a:endParaRPr>
          </a:p>
        </p:txBody>
      </p:sp>
    </p:spTree>
    <p:extLst>
      <p:ext uri="{BB962C8B-B14F-4D97-AF65-F5344CB8AC3E}">
        <p14:creationId xmlns:p14="http://schemas.microsoft.com/office/powerpoint/2010/main" val="13033494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4F70-31F7-4151-9273-1AD6D4E9BAAA}"/>
              </a:ext>
            </a:extLst>
          </p:cNvPr>
          <p:cNvSpPr>
            <a:spLocks noGrp="1"/>
          </p:cNvSpPr>
          <p:nvPr>
            <p:ph type="title"/>
          </p:nvPr>
        </p:nvSpPr>
        <p:spPr/>
        <p:txBody>
          <a:bodyPr/>
          <a:lstStyle/>
          <a:p>
            <a:r>
              <a:rPr lang="fr-FR" sz="2400" b="1" dirty="0"/>
              <a:t>Initialisation d’un pointeur</a:t>
            </a:r>
            <a:endParaRPr lang="fr-FR" dirty="0"/>
          </a:p>
        </p:txBody>
      </p:sp>
      <p:sp>
        <p:nvSpPr>
          <p:cNvPr id="4" name="Slide Number Placeholder 3">
            <a:extLst>
              <a:ext uri="{FF2B5EF4-FFF2-40B4-BE49-F238E27FC236}">
                <a16:creationId xmlns:a16="http://schemas.microsoft.com/office/drawing/2014/main" id="{865F489A-59C7-4F3E-A2AF-279E92137FE0}"/>
              </a:ext>
            </a:extLst>
          </p:cNvPr>
          <p:cNvSpPr>
            <a:spLocks noGrp="1"/>
          </p:cNvSpPr>
          <p:nvPr>
            <p:ph type="sldNum" sz="quarter" idx="12"/>
          </p:nvPr>
        </p:nvSpPr>
        <p:spPr/>
        <p:txBody>
          <a:bodyPr/>
          <a:lstStyle/>
          <a:p>
            <a:fld id="{5744759D-0EFF-4FB2-9CCE-04E00944F0FE}" type="slidenum">
              <a:rPr lang="en-US" smtClean="0"/>
              <a:pPr/>
              <a:t>190</a:t>
            </a:fld>
            <a:endParaRPr lang="en-US"/>
          </a:p>
        </p:txBody>
      </p:sp>
      <p:pic>
        <p:nvPicPr>
          <p:cNvPr id="5" name="Picture 2">
            <a:extLst>
              <a:ext uri="{FF2B5EF4-FFF2-40B4-BE49-F238E27FC236}">
                <a16:creationId xmlns:a16="http://schemas.microsoft.com/office/drawing/2014/main" id="{1B8C782B-04BD-421E-A8C9-AB13B4B83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212976"/>
            <a:ext cx="540060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BB0F9503-6B32-45AE-A41D-39BF008FA28E}"/>
              </a:ext>
            </a:extLst>
          </p:cNvPr>
          <p:cNvSpPr>
            <a:spLocks noChangeArrowheads="1"/>
          </p:cNvSpPr>
          <p:nvPr/>
        </p:nvSpPr>
        <p:spPr bwMode="auto">
          <a:xfrm rot="10800000" flipV="1">
            <a:off x="755576" y="1556792"/>
            <a:ext cx="784887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1C1C1C"/>
                </a:solidFill>
                <a:effectLst/>
                <a:latin typeface="Arial" pitchFamily="34" charset="0"/>
                <a:cs typeface="Arial" pitchFamily="34" charset="0"/>
              </a:rPr>
              <a:t>Faites</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bien</a:t>
            </a:r>
            <a:r>
              <a:rPr kumimoji="0" lang="en-US" sz="2000" b="0" i="0" u="none" strike="noStrike" cap="none" normalizeH="0" baseline="0" dirty="0">
                <a:ln>
                  <a:noFill/>
                </a:ln>
                <a:solidFill>
                  <a:srgbClr val="1C1C1C"/>
                </a:solidFill>
                <a:effectLst/>
                <a:latin typeface="Arial" pitchFamily="34" charset="0"/>
                <a:cs typeface="Arial" pitchFamily="34" charset="0"/>
              </a:rPr>
              <a:t> attention à ne pas </a:t>
            </a:r>
            <a:r>
              <a:rPr kumimoji="0" lang="en-US" sz="2000" b="0" i="0" u="none" strike="noStrike" cap="none" normalizeH="0" baseline="0" dirty="0" err="1">
                <a:ln>
                  <a:noFill/>
                </a:ln>
                <a:solidFill>
                  <a:srgbClr val="1C1C1C"/>
                </a:solidFill>
                <a:effectLst/>
                <a:latin typeface="Arial" pitchFamily="34" charset="0"/>
                <a:cs typeface="Arial" pitchFamily="34" charset="0"/>
              </a:rPr>
              <a:t>mélanger</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différents</a:t>
            </a:r>
            <a:r>
              <a:rPr kumimoji="0" lang="en-US" sz="2000" b="0" i="0" u="none" strike="noStrike" cap="none" normalizeH="0" baseline="0" dirty="0">
                <a:ln>
                  <a:noFill/>
                </a:ln>
                <a:solidFill>
                  <a:srgbClr val="1C1C1C"/>
                </a:solidFill>
                <a:effectLst/>
                <a:latin typeface="Arial" pitchFamily="34" charset="0"/>
                <a:cs typeface="Arial" pitchFamily="34" charset="0"/>
              </a:rPr>
              <a:t> types de </a:t>
            </a:r>
            <a:r>
              <a:rPr kumimoji="0" lang="en-US" sz="2000" b="0" i="0" u="none" strike="noStrike" cap="none" normalizeH="0" baseline="0" dirty="0" err="1">
                <a:ln>
                  <a:noFill/>
                </a:ln>
                <a:solidFill>
                  <a:srgbClr val="1C1C1C"/>
                </a:solidFill>
                <a:effectLst/>
                <a:latin typeface="Arial" pitchFamily="34" charset="0"/>
                <a:cs typeface="Arial" pitchFamily="34" charset="0"/>
              </a:rPr>
              <a:t>pointeurs</a:t>
            </a:r>
            <a:r>
              <a:rPr kumimoji="0" lang="en-US" sz="2000" b="0" i="0" u="none" strike="noStrike" cap="none" normalizeH="0" baseline="0" dirty="0">
                <a:ln>
                  <a:noFill/>
                </a:ln>
                <a:solidFill>
                  <a:srgbClr val="1C1C1C"/>
                </a:solidFill>
                <a:effectLst/>
                <a:latin typeface="Arial" pitchFamily="34" charset="0"/>
                <a:cs typeface="Arial" pitchFamily="34" charset="0"/>
              </a:rPr>
              <a:t> ! Un </a:t>
            </a:r>
            <a:r>
              <a:rPr kumimoji="0" lang="en-US" sz="2000" b="0" i="0" u="none" strike="noStrike" cap="none" normalizeH="0" baseline="0" dirty="0" err="1">
                <a:ln>
                  <a:noFill/>
                </a:ln>
                <a:solidFill>
                  <a:srgbClr val="1C1C1C"/>
                </a:solidFill>
                <a:effectLst/>
                <a:latin typeface="Arial" pitchFamily="34" charset="0"/>
                <a:cs typeface="Arial" pitchFamily="34" charset="0"/>
              </a:rPr>
              <a:t>pointeur</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sur</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cs typeface="Arial" pitchFamily="34" charset="0"/>
              </a:rPr>
              <a:t>int</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n’est</a:t>
            </a:r>
            <a:r>
              <a:rPr kumimoji="0" lang="en-US" sz="2000" b="0" i="0" u="none" strike="noStrike" cap="none" normalizeH="0" baseline="0" dirty="0">
                <a:ln>
                  <a:noFill/>
                </a:ln>
                <a:solidFill>
                  <a:srgbClr val="1C1C1C"/>
                </a:solidFill>
                <a:effectLst/>
                <a:latin typeface="Arial" pitchFamily="34" charset="0"/>
                <a:cs typeface="Arial" pitchFamily="34" charset="0"/>
              </a:rPr>
              <a:t> pas le </a:t>
            </a:r>
            <a:r>
              <a:rPr kumimoji="0" lang="en-US" sz="2000" b="0" i="0" u="none" strike="noStrike" cap="none" normalizeH="0" baseline="0" dirty="0" err="1">
                <a:ln>
                  <a:noFill/>
                </a:ln>
                <a:solidFill>
                  <a:srgbClr val="1C1C1C"/>
                </a:solidFill>
                <a:effectLst/>
                <a:latin typeface="Arial" pitchFamily="34" charset="0"/>
                <a:cs typeface="Arial" pitchFamily="34" charset="0"/>
              </a:rPr>
              <a:t>même</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qu’un</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pointeur</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sur</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long</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ou</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qu’un</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pointeur</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sur</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double</a:t>
            </a:r>
            <a:r>
              <a:rPr kumimoji="0" lang="en-US" sz="2000" b="0" i="0" u="none" strike="noStrike" cap="none" normalizeH="0" baseline="0" dirty="0">
                <a:ln>
                  <a:noFill/>
                </a:ln>
                <a:solidFill>
                  <a:srgbClr val="1C1C1C"/>
                </a:solidFill>
                <a:effectLst/>
                <a:latin typeface="Arial" pitchFamily="34" charset="0"/>
                <a:cs typeface="Arial" pitchFamily="34" charset="0"/>
              </a:rPr>
              <a:t>. De </a:t>
            </a:r>
            <a:r>
              <a:rPr kumimoji="0" lang="en-US" sz="2000" b="0" i="0" u="none" strike="noStrike" cap="none" normalizeH="0" baseline="0" dirty="0" err="1">
                <a:ln>
                  <a:noFill/>
                </a:ln>
                <a:solidFill>
                  <a:srgbClr val="1C1C1C"/>
                </a:solidFill>
                <a:effectLst/>
                <a:latin typeface="Arial" pitchFamily="34" charset="0"/>
                <a:cs typeface="Arial" pitchFamily="34" charset="0"/>
              </a:rPr>
              <a:t>même</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n’affectez</a:t>
            </a:r>
            <a:r>
              <a:rPr kumimoji="0" lang="en-US" sz="2000" b="0" i="0" u="none" strike="noStrike" cap="none" normalizeH="0" baseline="0" dirty="0">
                <a:ln>
                  <a:noFill/>
                </a:ln>
                <a:solidFill>
                  <a:srgbClr val="1C1C1C"/>
                </a:solidFill>
                <a:effectLst/>
                <a:latin typeface="Arial" pitchFamily="34" charset="0"/>
                <a:cs typeface="Arial" pitchFamily="34" charset="0"/>
              </a:rPr>
              <a:t> </a:t>
            </a:r>
            <a:r>
              <a:rPr kumimoji="0" lang="en-US" sz="2000" b="0" i="0" u="none" strike="noStrike" cap="none" normalizeH="0" baseline="0" dirty="0" err="1">
                <a:ln>
                  <a:noFill/>
                </a:ln>
                <a:solidFill>
                  <a:srgbClr val="1C1C1C"/>
                </a:solidFill>
                <a:effectLst/>
                <a:latin typeface="Arial" pitchFamily="34" charset="0"/>
                <a:cs typeface="Arial" pitchFamily="34" charset="0"/>
              </a:rPr>
              <a:t>l’adresse</a:t>
            </a:r>
            <a:r>
              <a:rPr kumimoji="0" lang="en-US" sz="2000" b="0" i="0" u="none" strike="noStrike" cap="none" normalizeH="0" baseline="0" dirty="0">
                <a:ln>
                  <a:noFill/>
                </a:ln>
                <a:solidFill>
                  <a:srgbClr val="1C1C1C"/>
                </a:solidFill>
                <a:effectLst/>
                <a:latin typeface="Arial" pitchFamily="34" charset="0"/>
                <a:cs typeface="Arial" pitchFamily="34" charset="0"/>
              </a:rPr>
              <a:t> d’un objet </a:t>
            </a:r>
            <a:r>
              <a:rPr kumimoji="0" lang="en-US" sz="2000" b="0" i="0" u="none" strike="noStrike" cap="none" normalizeH="0" baseline="0" dirty="0" err="1">
                <a:ln>
                  <a:noFill/>
                </a:ln>
                <a:solidFill>
                  <a:srgbClr val="1C1C1C"/>
                </a:solidFill>
                <a:effectLst/>
                <a:latin typeface="Arial" pitchFamily="34" charset="0"/>
                <a:cs typeface="Arial" pitchFamily="34" charset="0"/>
              </a:rPr>
              <a:t>qu’à</a:t>
            </a:r>
            <a:r>
              <a:rPr kumimoji="0" lang="en-US" sz="2000" b="0" i="0" u="none" strike="noStrike" cap="none" normalizeH="0" baseline="0" dirty="0">
                <a:ln>
                  <a:noFill/>
                </a:ln>
                <a:solidFill>
                  <a:srgbClr val="1C1C1C"/>
                </a:solidFill>
                <a:effectLst/>
                <a:latin typeface="Arial" pitchFamily="34" charset="0"/>
                <a:cs typeface="Arial" pitchFamily="34" charset="0"/>
              </a:rPr>
              <a:t> un </a:t>
            </a:r>
            <a:r>
              <a:rPr kumimoji="0" lang="en-US" sz="2000" b="0" i="0" u="none" strike="noStrike" cap="none" normalizeH="0" baseline="0" dirty="0" err="1">
                <a:ln>
                  <a:noFill/>
                </a:ln>
                <a:solidFill>
                  <a:srgbClr val="1C1C1C"/>
                </a:solidFill>
                <a:effectLst/>
                <a:latin typeface="Arial" pitchFamily="34" charset="0"/>
                <a:cs typeface="Arial" pitchFamily="34" charset="0"/>
              </a:rPr>
              <a:t>pointeur</a:t>
            </a:r>
            <a:r>
              <a:rPr kumimoji="0" lang="en-US" sz="2000" b="0" i="0" u="none" strike="noStrike" cap="none" normalizeH="0" baseline="0" dirty="0">
                <a:ln>
                  <a:noFill/>
                </a:ln>
                <a:solidFill>
                  <a:srgbClr val="1C1C1C"/>
                </a:solidFill>
                <a:effectLst/>
                <a:latin typeface="Arial" pitchFamily="34" charset="0"/>
                <a:cs typeface="Arial" pitchFamily="34" charset="0"/>
              </a:rPr>
              <a:t> du </a:t>
            </a:r>
            <a:r>
              <a:rPr kumimoji="0" lang="en-US" sz="2000" b="0" i="0" u="none" strike="noStrike" cap="none" normalizeH="0" baseline="0" dirty="0" err="1">
                <a:ln>
                  <a:noFill/>
                </a:ln>
                <a:solidFill>
                  <a:srgbClr val="1C1C1C"/>
                </a:solidFill>
                <a:effectLst/>
                <a:latin typeface="Arial" pitchFamily="34" charset="0"/>
                <a:cs typeface="Arial" pitchFamily="34" charset="0"/>
              </a:rPr>
              <a:t>même</a:t>
            </a:r>
            <a:r>
              <a:rPr kumimoji="0" lang="en-US" sz="2000" b="0" i="0" u="none" strike="noStrike" cap="none" normalizeH="0" baseline="0" dirty="0">
                <a:ln>
                  <a:noFill/>
                </a:ln>
                <a:solidFill>
                  <a:srgbClr val="1C1C1C"/>
                </a:solidFill>
                <a:effectLst/>
                <a:latin typeface="Arial" pitchFamily="34" charset="0"/>
                <a:cs typeface="Arial" pitchFamily="34" charset="0"/>
              </a:rPr>
              <a:t> type.</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824386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DCC5-B3EA-4572-BB50-334068ABDDA8}"/>
              </a:ext>
            </a:extLst>
          </p:cNvPr>
          <p:cNvSpPr>
            <a:spLocks noGrp="1"/>
          </p:cNvSpPr>
          <p:nvPr>
            <p:ph type="title"/>
          </p:nvPr>
        </p:nvSpPr>
        <p:spPr/>
        <p:txBody>
          <a:bodyPr/>
          <a:lstStyle/>
          <a:p>
            <a:r>
              <a:rPr lang="fr-FR" dirty="0"/>
              <a:t>Le type enregistrement </a:t>
            </a:r>
            <a:r>
              <a:rPr lang="fr-FR" dirty="0" err="1"/>
              <a:t>Struct</a:t>
            </a:r>
            <a:r>
              <a:rPr lang="fr-FR" dirty="0"/>
              <a:t>  en C</a:t>
            </a:r>
          </a:p>
        </p:txBody>
      </p:sp>
      <p:sp>
        <p:nvSpPr>
          <p:cNvPr id="4" name="Slide Number Placeholder 3">
            <a:extLst>
              <a:ext uri="{FF2B5EF4-FFF2-40B4-BE49-F238E27FC236}">
                <a16:creationId xmlns:a16="http://schemas.microsoft.com/office/drawing/2014/main" id="{FFD0506E-57A2-4A7E-B04E-7F502559EFA4}"/>
              </a:ext>
            </a:extLst>
          </p:cNvPr>
          <p:cNvSpPr>
            <a:spLocks noGrp="1"/>
          </p:cNvSpPr>
          <p:nvPr>
            <p:ph type="sldNum" sz="quarter" idx="12"/>
          </p:nvPr>
        </p:nvSpPr>
        <p:spPr/>
        <p:txBody>
          <a:bodyPr/>
          <a:lstStyle/>
          <a:p>
            <a:fld id="{5744759D-0EFF-4FB2-9CCE-04E00944F0FE}" type="slidenum">
              <a:rPr lang="en-US" smtClean="0"/>
              <a:pPr/>
              <a:t>191</a:t>
            </a:fld>
            <a:endParaRPr lang="en-US"/>
          </a:p>
        </p:txBody>
      </p:sp>
      <p:pic>
        <p:nvPicPr>
          <p:cNvPr id="6" name="Google Shape;378;g256a2dd6d94_0_368">
            <a:extLst>
              <a:ext uri="{FF2B5EF4-FFF2-40B4-BE49-F238E27FC236}">
                <a16:creationId xmlns:a16="http://schemas.microsoft.com/office/drawing/2014/main" id="{F9178650-AB65-4E4E-87A8-2B15BC5A1DB7}"/>
              </a:ext>
            </a:extLst>
          </p:cNvPr>
          <p:cNvPicPr preferRelativeResize="0"/>
          <p:nvPr/>
        </p:nvPicPr>
        <p:blipFill rotWithShape="1">
          <a:blip r:embed="rId2">
            <a:alphaModFix/>
          </a:blip>
          <a:srcRect/>
          <a:stretch/>
        </p:blipFill>
        <p:spPr>
          <a:xfrm>
            <a:off x="5207950" y="1353628"/>
            <a:ext cx="3340650" cy="1793350"/>
          </a:xfrm>
          <a:prstGeom prst="rect">
            <a:avLst/>
          </a:prstGeom>
          <a:noFill/>
          <a:ln w="38100" cap="flat" cmpd="sng">
            <a:solidFill>
              <a:srgbClr val="CA6D16"/>
            </a:solidFill>
            <a:prstDash val="solid"/>
            <a:round/>
            <a:headEnd type="none" w="sm" len="sm"/>
            <a:tailEnd type="none" w="sm" len="sm"/>
          </a:ln>
        </p:spPr>
      </p:pic>
      <p:sp>
        <p:nvSpPr>
          <p:cNvPr id="7" name="Google Shape;380;g256a2dd6d94_0_368">
            <a:extLst>
              <a:ext uri="{FF2B5EF4-FFF2-40B4-BE49-F238E27FC236}">
                <a16:creationId xmlns:a16="http://schemas.microsoft.com/office/drawing/2014/main" id="{A64C5AE7-5D0F-47A5-9931-D7D9266F7F2E}"/>
              </a:ext>
            </a:extLst>
          </p:cNvPr>
          <p:cNvSpPr txBox="1"/>
          <p:nvPr/>
        </p:nvSpPr>
        <p:spPr>
          <a:xfrm>
            <a:off x="335175" y="980728"/>
            <a:ext cx="3996300" cy="1918800"/>
          </a:xfrm>
          <a:prstGeom prst="rect">
            <a:avLst/>
          </a:prstGeom>
          <a:noFill/>
          <a:ln>
            <a:noFill/>
          </a:ln>
        </p:spPr>
        <p:txBody>
          <a:bodyPr spcFirstLastPara="1" wrap="square" lIns="91425" tIns="91425" rIns="91425" bIns="91425" anchor="t" anchorCtr="0">
            <a:spAutoFit/>
          </a:bodyPr>
          <a:lstStyle/>
          <a:p>
            <a:pPr marL="0" marR="0" lvl="0" indent="0" algn="just" rtl="0">
              <a:lnSpc>
                <a:spcPct val="160000"/>
              </a:lnSpc>
              <a:spcBef>
                <a:spcPts val="1100"/>
              </a:spcBef>
              <a:spcAft>
                <a:spcPts val="0"/>
              </a:spcAft>
              <a:buClr>
                <a:srgbClr val="000000"/>
              </a:buClr>
              <a:buSzPts val="1150"/>
              <a:buFont typeface="Arial"/>
              <a:buNone/>
            </a:pPr>
            <a:r>
              <a:rPr lang="fr-FR" sz="1150" b="0" i="0" u="none" strike="noStrike" cap="none">
                <a:solidFill>
                  <a:srgbClr val="1C1C1C"/>
                </a:solidFill>
                <a:highlight>
                  <a:srgbClr val="FAFAFA"/>
                </a:highlight>
                <a:latin typeface="Merriweather"/>
                <a:ea typeface="Merriweather"/>
                <a:cs typeface="Merriweather"/>
                <a:sym typeface="Merriweather"/>
              </a:rPr>
              <a:t>nous avons donné un nom (plus précisément, une étiquette) à notre structure : « temps ». </a:t>
            </a:r>
            <a:endParaRPr sz="1150" b="0" i="0" u="none" strike="noStrike" cap="none">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100"/>
              </a:spcBef>
              <a:spcAft>
                <a:spcPts val="1100"/>
              </a:spcAft>
              <a:buClr>
                <a:srgbClr val="000000"/>
              </a:buClr>
              <a:buSzPts val="1150"/>
              <a:buFont typeface="Arial"/>
              <a:buNone/>
            </a:pPr>
            <a:r>
              <a:rPr lang="fr-FR" sz="1150" b="0" i="0" u="none" strike="noStrike" cap="none">
                <a:solidFill>
                  <a:srgbClr val="1C1C1C"/>
                </a:solidFill>
                <a:highlight>
                  <a:srgbClr val="FAFAFA"/>
                </a:highlight>
                <a:latin typeface="Merriweather"/>
                <a:ea typeface="Merriweather"/>
                <a:cs typeface="Merriweather"/>
                <a:sym typeface="Merriweather"/>
              </a:rPr>
              <a:t>La composition de la structure (sa définition) est décrite à l’aide d’une suite de déclarations de variables. Ces différentes déclarations constituent les membres ou</a:t>
            </a:r>
            <a:r>
              <a:rPr lang="fr-FR" sz="1150" b="0" i="0" u="none" strike="noStrike" cap="none">
                <a:solidFill>
                  <a:srgbClr val="C00000"/>
                </a:solidFill>
                <a:highlight>
                  <a:srgbClr val="FAFAFA"/>
                </a:highlight>
                <a:latin typeface="Merriweather"/>
                <a:ea typeface="Merriweather"/>
                <a:cs typeface="Merriweather"/>
                <a:sym typeface="Merriweather"/>
              </a:rPr>
              <a:t> champ</a:t>
            </a:r>
            <a:r>
              <a:rPr lang="fr-FR" sz="1150" b="0" i="0" u="none" strike="noStrike" cap="none">
                <a:solidFill>
                  <a:srgbClr val="1C1C1C"/>
                </a:solidFill>
                <a:highlight>
                  <a:srgbClr val="FAFAFA"/>
                </a:highlight>
                <a:latin typeface="Merriweather"/>
                <a:ea typeface="Merriweather"/>
                <a:cs typeface="Merriweather"/>
                <a:sym typeface="Merriweather"/>
              </a:rPr>
              <a:t>s de la </a:t>
            </a:r>
            <a:r>
              <a:rPr lang="fr-FR" sz="1150" b="0" i="0" u="none" strike="noStrike" cap="none">
                <a:solidFill>
                  <a:srgbClr val="C00000"/>
                </a:solidFill>
                <a:highlight>
                  <a:srgbClr val="FAFAFA"/>
                </a:highlight>
                <a:latin typeface="Merriweather"/>
                <a:ea typeface="Merriweather"/>
                <a:cs typeface="Merriweather"/>
                <a:sym typeface="Merriweather"/>
              </a:rPr>
              <a:t>structure</a:t>
            </a:r>
            <a:r>
              <a:rPr lang="fr-FR" sz="1150" b="0" i="0" u="none" strike="noStrike" cap="none">
                <a:solidFill>
                  <a:srgbClr val="1C1C1C"/>
                </a:solidFill>
                <a:highlight>
                  <a:srgbClr val="FAFAFA"/>
                </a:highlight>
                <a:latin typeface="Merriweather"/>
                <a:ea typeface="Merriweather"/>
                <a:cs typeface="Merriweather"/>
                <a:sym typeface="Merriweather"/>
              </a:rPr>
              <a:t>.</a:t>
            </a:r>
            <a:endParaRPr sz="1150" b="0" i="0" u="none" strike="noStrike" cap="none">
              <a:solidFill>
                <a:srgbClr val="1C1C1C"/>
              </a:solidFill>
              <a:highlight>
                <a:srgbClr val="FAFAFA"/>
              </a:highlight>
              <a:latin typeface="Merriweather"/>
              <a:ea typeface="Merriweather"/>
              <a:cs typeface="Merriweather"/>
              <a:sym typeface="Merriweather"/>
            </a:endParaRPr>
          </a:p>
        </p:txBody>
      </p:sp>
      <p:sp>
        <p:nvSpPr>
          <p:cNvPr id="8" name="Google Shape;381;g256a2dd6d94_0_368">
            <a:extLst>
              <a:ext uri="{FF2B5EF4-FFF2-40B4-BE49-F238E27FC236}">
                <a16:creationId xmlns:a16="http://schemas.microsoft.com/office/drawing/2014/main" id="{5AF887AA-162A-459C-8B94-55A2CF74BC92}"/>
              </a:ext>
            </a:extLst>
          </p:cNvPr>
          <p:cNvSpPr txBox="1"/>
          <p:nvPr/>
        </p:nvSpPr>
        <p:spPr>
          <a:xfrm>
            <a:off x="335175" y="3177353"/>
            <a:ext cx="3996300" cy="2754300"/>
          </a:xfrm>
          <a:prstGeom prst="rect">
            <a:avLst/>
          </a:prstGeom>
          <a:noFill/>
          <a:ln w="38100" cap="flat" cmpd="sng">
            <a:solidFill>
              <a:srgbClr val="147EA6"/>
            </a:solidFill>
            <a:prstDash val="solid"/>
            <a:round/>
            <a:headEnd type="none" w="sm" len="sm"/>
            <a:tailEnd type="none" w="sm" len="sm"/>
          </a:ln>
        </p:spPr>
        <p:txBody>
          <a:bodyPr spcFirstLastPara="1" wrap="square" lIns="91425" tIns="91425" rIns="91425" bIns="91425" anchor="t" anchorCtr="0">
            <a:spAutoFit/>
          </a:bodyPr>
          <a:lstStyle/>
          <a:p>
            <a:pPr marL="0" marR="0" lvl="0" indent="0" algn="just" rtl="0">
              <a:lnSpc>
                <a:spcPct val="115000"/>
              </a:lnSpc>
              <a:spcBef>
                <a:spcPts val="1100"/>
              </a:spcBef>
              <a:spcAft>
                <a:spcPts val="0"/>
              </a:spcAft>
              <a:buClr>
                <a:srgbClr val="000000"/>
              </a:buClr>
              <a:buSzPts val="1400"/>
              <a:buFont typeface="Arial"/>
              <a:buNone/>
            </a:pPr>
            <a:r>
              <a:rPr lang="fr-FR" sz="1400" b="1" i="0" u="none" strike="noStrike" cap="none">
                <a:solidFill>
                  <a:srgbClr val="CA6D16"/>
                </a:solidFill>
                <a:highlight>
                  <a:srgbClr val="FAFAFA"/>
                </a:highlight>
                <a:latin typeface="Trebuchet MS"/>
                <a:ea typeface="Trebuchet MS"/>
                <a:cs typeface="Trebuchet MS"/>
                <a:sym typeface="Trebuchet MS"/>
              </a:rPr>
              <a:t>Définition d’une variable de type structure</a:t>
            </a:r>
            <a:endParaRPr sz="1400" b="1" i="0" u="none" strike="noStrike" cap="none">
              <a:solidFill>
                <a:srgbClr val="CA6D16"/>
              </a:solidFill>
              <a:highlight>
                <a:srgbClr val="FAFAFA"/>
              </a:highlight>
              <a:latin typeface="Trebuchet MS"/>
              <a:ea typeface="Trebuchet MS"/>
              <a:cs typeface="Trebuchet MS"/>
              <a:sym typeface="Trebuchet MS"/>
            </a:endParaRPr>
          </a:p>
          <a:p>
            <a:pPr marL="0" marR="0" lvl="0" indent="0" algn="just" rtl="0">
              <a:lnSpc>
                <a:spcPct val="160000"/>
              </a:lnSpc>
              <a:spcBef>
                <a:spcPts val="1100"/>
              </a:spcBef>
              <a:spcAft>
                <a:spcPts val="0"/>
              </a:spcAft>
              <a:buClr>
                <a:srgbClr val="000000"/>
              </a:buClr>
              <a:buSzPts val="1250"/>
              <a:buFont typeface="Arial"/>
              <a:buNone/>
            </a:pPr>
            <a:r>
              <a:rPr lang="fr-FR" sz="1250" b="1" i="0" u="none" strike="noStrike" cap="none">
                <a:solidFill>
                  <a:srgbClr val="532895"/>
                </a:solidFill>
                <a:highlight>
                  <a:srgbClr val="FFFFFF"/>
                </a:highlight>
                <a:latin typeface="Source Code Pro"/>
                <a:ea typeface="Source Code Pro"/>
                <a:cs typeface="Source Code Pro"/>
                <a:sym typeface="Source Code Pro"/>
              </a:rPr>
              <a:t>struct</a:t>
            </a:r>
            <a:r>
              <a:rPr lang="fr-FR" sz="1250" b="0" i="0" u="none" strike="noStrike" cap="none">
                <a:solidFill>
                  <a:srgbClr val="1C1C1C"/>
                </a:solidFill>
                <a:highlight>
                  <a:srgbClr val="FFFFFF"/>
                </a:highlight>
                <a:latin typeface="Source Code Pro"/>
                <a:ea typeface="Source Code Pro"/>
                <a:cs typeface="Source Code Pro"/>
                <a:sym typeface="Source Code Pro"/>
              </a:rPr>
              <a:t> é</a:t>
            </a:r>
            <a:r>
              <a:rPr lang="fr-FR" sz="1250" b="0" i="0" u="none" strike="noStrike" cap="none">
                <a:solidFill>
                  <a:srgbClr val="084663"/>
                </a:solidFill>
                <a:highlight>
                  <a:srgbClr val="FFFFFF"/>
                </a:highlight>
                <a:latin typeface="Source Code Pro"/>
                <a:ea typeface="Source Code Pro"/>
                <a:cs typeface="Source Code Pro"/>
                <a:sym typeface="Source Code Pro"/>
              </a:rPr>
              <a:t>tiquette</a:t>
            </a:r>
            <a:r>
              <a:rPr lang="fr-FR" sz="1250" b="0" i="0" u="none" strike="noStrike" cap="none">
                <a:solidFill>
                  <a:srgbClr val="1C1C1C"/>
                </a:solidFill>
                <a:highlight>
                  <a:srgbClr val="FFFFFF"/>
                </a:highlight>
                <a:latin typeface="Source Code Pro"/>
                <a:ea typeface="Source Code Pro"/>
                <a:cs typeface="Source Code Pro"/>
                <a:sym typeface="Source Code Pro"/>
              </a:rPr>
              <a:t> </a:t>
            </a:r>
            <a:r>
              <a:rPr lang="fr-FR" sz="1250" b="0" i="0" u="none" strike="noStrike" cap="none">
                <a:solidFill>
                  <a:srgbClr val="084663"/>
                </a:solidFill>
                <a:highlight>
                  <a:srgbClr val="FFFFFF"/>
                </a:highlight>
                <a:latin typeface="Source Code Pro"/>
                <a:ea typeface="Source Code Pro"/>
                <a:cs typeface="Source Code Pro"/>
                <a:sym typeface="Source Code Pro"/>
              </a:rPr>
              <a:t>identificateur</a:t>
            </a:r>
            <a:r>
              <a:rPr lang="fr-FR" sz="1250" b="0" i="0" u="none" strike="noStrike" cap="none">
                <a:solidFill>
                  <a:srgbClr val="1C1C1C"/>
                </a:solidFill>
                <a:highlight>
                  <a:srgbClr val="FFFFFF"/>
                </a:highlight>
                <a:latin typeface="Source Code Pro"/>
                <a:ea typeface="Source Code Pro"/>
                <a:cs typeface="Source Code Pro"/>
                <a:sym typeface="Source Code Pro"/>
              </a:rPr>
              <a:t>;</a:t>
            </a:r>
            <a:endParaRPr sz="1250" b="0" i="0" u="none" strike="noStrike" cap="none">
              <a:solidFill>
                <a:srgbClr val="1C1C1C"/>
              </a:solidFill>
              <a:highlight>
                <a:srgbClr val="FFFFFF"/>
              </a:highlight>
              <a:latin typeface="Source Code Pro"/>
              <a:ea typeface="Source Code Pro"/>
              <a:cs typeface="Source Code Pro"/>
              <a:sym typeface="Source Code Pro"/>
            </a:endParaRPr>
          </a:p>
          <a:p>
            <a:pPr marL="0" marR="0" lvl="0" indent="0" algn="just" rtl="0">
              <a:lnSpc>
                <a:spcPct val="160000"/>
              </a:lnSpc>
              <a:spcBef>
                <a:spcPts val="1100"/>
              </a:spcBef>
              <a:spcAft>
                <a:spcPts val="1100"/>
              </a:spcAft>
              <a:buClr>
                <a:srgbClr val="000000"/>
              </a:buClr>
              <a:buSzPts val="1250"/>
              <a:buFont typeface="Arial"/>
              <a:buNone/>
            </a:pPr>
            <a:r>
              <a:rPr lang="fr-FR" sz="1250" b="0" i="0" u="none" strike="noStrike" cap="none">
                <a:solidFill>
                  <a:srgbClr val="1C1C1C"/>
                </a:solidFill>
                <a:highlight>
                  <a:srgbClr val="FAFAFA"/>
                </a:highlight>
                <a:latin typeface="Merriweather"/>
                <a:ea typeface="Merriweather"/>
                <a:cs typeface="Merriweather"/>
                <a:sym typeface="Merriweather"/>
              </a:rPr>
              <a:t>La méthode est donc la même que pour définir n’importe quelle variable, si ce n’est que le type de la variable est précisé à l’aide du mot-clé </a:t>
            </a:r>
            <a:r>
              <a:rPr lang="fr-FR" sz="1250" b="0" i="0" u="none" strike="noStrike" cap="none">
                <a:solidFill>
                  <a:srgbClr val="188038"/>
                </a:solidFill>
                <a:highlight>
                  <a:srgbClr val="FAFAFA"/>
                </a:highlight>
                <a:latin typeface="Source Code Pro"/>
                <a:ea typeface="Source Code Pro"/>
                <a:cs typeface="Source Code Pro"/>
                <a:sym typeface="Source Code Pro"/>
              </a:rPr>
              <a:t>struct</a:t>
            </a:r>
            <a:r>
              <a:rPr lang="fr-FR" sz="1250" b="0" i="0" u="none" strike="noStrike" cap="none">
                <a:solidFill>
                  <a:srgbClr val="1C1C1C"/>
                </a:solidFill>
                <a:highlight>
                  <a:srgbClr val="FAFAFA"/>
                </a:highlight>
                <a:latin typeface="Merriweather"/>
                <a:ea typeface="Merriweather"/>
                <a:cs typeface="Merriweather"/>
                <a:sym typeface="Merriweather"/>
              </a:rPr>
              <a:t> et de l’étiquette de la structure. Avec notre exemple de la structure </a:t>
            </a:r>
            <a:r>
              <a:rPr lang="fr-FR" sz="1250" b="0" i="0" u="none" strike="noStrike" cap="none">
                <a:solidFill>
                  <a:srgbClr val="188038"/>
                </a:solidFill>
                <a:highlight>
                  <a:srgbClr val="FAFAFA"/>
                </a:highlight>
                <a:latin typeface="Source Code Pro"/>
                <a:ea typeface="Source Code Pro"/>
                <a:cs typeface="Source Code Pro"/>
                <a:sym typeface="Source Code Pro"/>
              </a:rPr>
              <a:t>temps</a:t>
            </a:r>
            <a:r>
              <a:rPr lang="fr-FR" sz="1250" b="0" i="0" u="none" strike="noStrike" cap="none">
                <a:solidFill>
                  <a:srgbClr val="1C1C1C"/>
                </a:solidFill>
                <a:highlight>
                  <a:srgbClr val="FAFAFA"/>
                </a:highlight>
                <a:latin typeface="Merriweather"/>
                <a:ea typeface="Merriweather"/>
                <a:cs typeface="Merriweather"/>
                <a:sym typeface="Merriweather"/>
              </a:rPr>
              <a:t>, cela donne ceci.</a:t>
            </a:r>
            <a:endParaRPr sz="1250" b="0" i="0" u="none" strike="noStrike" cap="none">
              <a:solidFill>
                <a:srgbClr val="1C1C1C"/>
              </a:solidFill>
              <a:highlight>
                <a:srgbClr val="FAFAFA"/>
              </a:highlight>
              <a:latin typeface="Merriweather"/>
              <a:ea typeface="Merriweather"/>
              <a:cs typeface="Merriweather"/>
              <a:sym typeface="Merriweather"/>
            </a:endParaRPr>
          </a:p>
        </p:txBody>
      </p:sp>
      <p:pic>
        <p:nvPicPr>
          <p:cNvPr id="9" name="Google Shape;382;g256a2dd6d94_0_368">
            <a:extLst>
              <a:ext uri="{FF2B5EF4-FFF2-40B4-BE49-F238E27FC236}">
                <a16:creationId xmlns:a16="http://schemas.microsoft.com/office/drawing/2014/main" id="{B84BA1D6-F6FF-4804-97C2-CEE66E257FB9}"/>
              </a:ext>
            </a:extLst>
          </p:cNvPr>
          <p:cNvPicPr preferRelativeResize="0"/>
          <p:nvPr/>
        </p:nvPicPr>
        <p:blipFill rotWithShape="1">
          <a:blip r:embed="rId3">
            <a:alphaModFix/>
          </a:blip>
          <a:srcRect/>
          <a:stretch/>
        </p:blipFill>
        <p:spPr>
          <a:xfrm>
            <a:off x="5169675" y="3451778"/>
            <a:ext cx="3340650" cy="2670725"/>
          </a:xfrm>
          <a:prstGeom prst="rect">
            <a:avLst/>
          </a:prstGeom>
          <a:noFill/>
          <a:ln w="38100" cap="flat" cmpd="sng">
            <a:solidFill>
              <a:srgbClr val="147EA6"/>
            </a:solidFill>
            <a:prstDash val="solid"/>
            <a:round/>
            <a:headEnd type="none" w="sm" len="sm"/>
            <a:tailEnd type="none" w="sm" len="sm"/>
          </a:ln>
        </p:spPr>
      </p:pic>
      <p:sp>
        <p:nvSpPr>
          <p:cNvPr id="10" name="Google Shape;383;g256a2dd6d94_0_368">
            <a:extLst>
              <a:ext uri="{FF2B5EF4-FFF2-40B4-BE49-F238E27FC236}">
                <a16:creationId xmlns:a16="http://schemas.microsoft.com/office/drawing/2014/main" id="{7616E32B-CEA5-4437-9A4F-29173FFDDFA6}"/>
              </a:ext>
            </a:extLst>
          </p:cNvPr>
          <p:cNvSpPr/>
          <p:nvPr/>
        </p:nvSpPr>
        <p:spPr>
          <a:xfrm>
            <a:off x="4385225" y="4382228"/>
            <a:ext cx="670200" cy="249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384;g256a2dd6d94_0_368">
            <a:extLst>
              <a:ext uri="{FF2B5EF4-FFF2-40B4-BE49-F238E27FC236}">
                <a16:creationId xmlns:a16="http://schemas.microsoft.com/office/drawing/2014/main" id="{2BA7B6B2-04D4-4288-BAC1-D9A9F54D1A05}"/>
              </a:ext>
            </a:extLst>
          </p:cNvPr>
          <p:cNvSpPr/>
          <p:nvPr/>
        </p:nvSpPr>
        <p:spPr>
          <a:xfrm>
            <a:off x="4385225" y="1867628"/>
            <a:ext cx="670200" cy="249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385;g256a2dd6d94_0_368">
            <a:extLst>
              <a:ext uri="{FF2B5EF4-FFF2-40B4-BE49-F238E27FC236}">
                <a16:creationId xmlns:a16="http://schemas.microsoft.com/office/drawing/2014/main" id="{293DC5A0-312C-4C45-BFAF-ED7DB1751149}"/>
              </a:ext>
            </a:extLst>
          </p:cNvPr>
          <p:cNvSpPr txBox="1"/>
          <p:nvPr/>
        </p:nvSpPr>
        <p:spPr>
          <a:xfrm>
            <a:off x="6226350" y="581152"/>
            <a:ext cx="221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dirty="0" err="1">
                <a:latin typeface="Gill Sans"/>
                <a:ea typeface="Gill Sans"/>
                <a:cs typeface="Gill Sans"/>
                <a:sym typeface="Gill Sans"/>
              </a:rPr>
              <a:t>t.heures</a:t>
            </a:r>
            <a:r>
              <a:rPr lang="fr-FR" dirty="0">
                <a:latin typeface="Gill Sans"/>
                <a:ea typeface="Gill Sans"/>
                <a:cs typeface="Gill Sans"/>
                <a:sym typeface="Gill Sans"/>
              </a:rPr>
              <a:t> = </a:t>
            </a:r>
            <a:endParaRPr dirty="0">
              <a:latin typeface="Gill Sans"/>
              <a:ea typeface="Gill Sans"/>
              <a:cs typeface="Gill Sans"/>
              <a:sym typeface="Gill Sans"/>
            </a:endParaRPr>
          </a:p>
          <a:p>
            <a:pPr marL="0" lvl="0" indent="0" algn="l" rtl="0">
              <a:spcBef>
                <a:spcPts val="0"/>
              </a:spcBef>
              <a:spcAft>
                <a:spcPts val="0"/>
              </a:spcAft>
              <a:buNone/>
            </a:pPr>
            <a:r>
              <a:rPr lang="fr-FR" dirty="0" err="1">
                <a:latin typeface="Gill Sans"/>
                <a:ea typeface="Gill Sans"/>
                <a:cs typeface="Gill Sans"/>
                <a:sym typeface="Gill Sans"/>
              </a:rPr>
              <a:t>t.minutes</a:t>
            </a:r>
            <a:r>
              <a:rPr lang="fr-FR" dirty="0">
                <a:latin typeface="Gill Sans"/>
                <a:ea typeface="Gill Sans"/>
                <a:cs typeface="Gill Sans"/>
                <a:sym typeface="Gill Sans"/>
              </a:rPr>
              <a:t> =</a:t>
            </a:r>
            <a:endParaRPr dirty="0">
              <a:latin typeface="Gill Sans"/>
              <a:ea typeface="Gill Sans"/>
              <a:cs typeface="Gill Sans"/>
              <a:sym typeface="Gill Sans"/>
            </a:endParaRPr>
          </a:p>
        </p:txBody>
      </p:sp>
      <p:sp>
        <p:nvSpPr>
          <p:cNvPr id="13" name="Google Shape;379;g256a2dd6d94_0_368">
            <a:extLst>
              <a:ext uri="{FF2B5EF4-FFF2-40B4-BE49-F238E27FC236}">
                <a16:creationId xmlns:a16="http://schemas.microsoft.com/office/drawing/2014/main" id="{70B260A9-2BFE-45A6-AE18-9FA3A51B8BB1}"/>
              </a:ext>
            </a:extLst>
          </p:cNvPr>
          <p:cNvSpPr txBox="1"/>
          <p:nvPr/>
        </p:nvSpPr>
        <p:spPr>
          <a:xfrm>
            <a:off x="5195075" y="908720"/>
            <a:ext cx="2513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1" i="0" u="none" strike="noStrike" cap="none" dirty="0">
                <a:solidFill>
                  <a:srgbClr val="147EA6"/>
                </a:solidFill>
                <a:latin typeface="Gill Sans"/>
                <a:ea typeface="Gill Sans"/>
                <a:cs typeface="Gill Sans"/>
                <a:sym typeface="Gill Sans"/>
              </a:rPr>
              <a:t>Exemple</a:t>
            </a:r>
            <a:endParaRPr sz="1600" b="1" i="0" u="none" strike="noStrike" cap="none" dirty="0">
              <a:solidFill>
                <a:srgbClr val="147EA6"/>
              </a:solidFill>
              <a:latin typeface="Gill Sans"/>
              <a:ea typeface="Gill Sans"/>
              <a:cs typeface="Gill Sans"/>
              <a:sym typeface="Gill Sans"/>
            </a:endParaRPr>
          </a:p>
        </p:txBody>
      </p:sp>
    </p:spTree>
    <p:extLst>
      <p:ext uri="{BB962C8B-B14F-4D97-AF65-F5344CB8AC3E}">
        <p14:creationId xmlns:p14="http://schemas.microsoft.com/office/powerpoint/2010/main" val="18910798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C66C40-D81A-49A9-BFE2-EC9099672771}"/>
              </a:ext>
            </a:extLst>
          </p:cNvPr>
          <p:cNvSpPr>
            <a:spLocks noGrp="1"/>
          </p:cNvSpPr>
          <p:nvPr>
            <p:ph type="sldNum" sz="quarter" idx="12"/>
          </p:nvPr>
        </p:nvSpPr>
        <p:spPr/>
        <p:txBody>
          <a:bodyPr/>
          <a:lstStyle/>
          <a:p>
            <a:fld id="{5744759D-0EFF-4FB2-9CCE-04E00944F0FE}" type="slidenum">
              <a:rPr lang="en-US" smtClean="0"/>
              <a:pPr/>
              <a:t>192</a:t>
            </a:fld>
            <a:endParaRPr lang="en-US"/>
          </a:p>
        </p:txBody>
      </p:sp>
      <p:sp>
        <p:nvSpPr>
          <p:cNvPr id="6" name="Title 1">
            <a:extLst>
              <a:ext uri="{FF2B5EF4-FFF2-40B4-BE49-F238E27FC236}">
                <a16:creationId xmlns:a16="http://schemas.microsoft.com/office/drawing/2014/main" id="{579B8A5C-6913-4049-80EF-EB96300FF475}"/>
              </a:ext>
            </a:extLst>
          </p:cNvPr>
          <p:cNvSpPr>
            <a:spLocks noGrp="1"/>
          </p:cNvSpPr>
          <p:nvPr>
            <p:ph type="title"/>
          </p:nvPr>
        </p:nvSpPr>
        <p:spPr>
          <a:xfrm>
            <a:off x="694417" y="41789"/>
            <a:ext cx="8229600" cy="495006"/>
          </a:xfrm>
        </p:spPr>
        <p:txBody>
          <a:bodyPr/>
          <a:lstStyle/>
          <a:p>
            <a:r>
              <a:rPr lang="fr-FR" dirty="0"/>
              <a:t>Le type enregistrement </a:t>
            </a:r>
            <a:r>
              <a:rPr lang="fr-FR" dirty="0" err="1"/>
              <a:t>Struct</a:t>
            </a:r>
            <a:r>
              <a:rPr lang="fr-FR" dirty="0"/>
              <a:t>  en C</a:t>
            </a:r>
          </a:p>
        </p:txBody>
      </p:sp>
      <p:sp>
        <p:nvSpPr>
          <p:cNvPr id="7" name="Google Shape;393;g256a2dd6d94_0_388">
            <a:extLst>
              <a:ext uri="{FF2B5EF4-FFF2-40B4-BE49-F238E27FC236}">
                <a16:creationId xmlns:a16="http://schemas.microsoft.com/office/drawing/2014/main" id="{C06AC1DC-BA80-463D-B10A-DFC7E3729B58}"/>
              </a:ext>
            </a:extLst>
          </p:cNvPr>
          <p:cNvSpPr txBox="1"/>
          <p:nvPr/>
        </p:nvSpPr>
        <p:spPr>
          <a:xfrm>
            <a:off x="5195075" y="1124744"/>
            <a:ext cx="2513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1" i="0" u="none" strike="noStrike" cap="none">
                <a:solidFill>
                  <a:srgbClr val="147EA6"/>
                </a:solidFill>
                <a:latin typeface="Gill Sans"/>
                <a:ea typeface="Gill Sans"/>
                <a:cs typeface="Gill Sans"/>
                <a:sym typeface="Gill Sans"/>
              </a:rPr>
              <a:t>Exemple</a:t>
            </a:r>
            <a:endParaRPr sz="1600" b="1" i="0" u="none" strike="noStrike" cap="none">
              <a:solidFill>
                <a:srgbClr val="147EA6"/>
              </a:solidFill>
              <a:latin typeface="Gill Sans"/>
              <a:ea typeface="Gill Sans"/>
              <a:cs typeface="Gill Sans"/>
              <a:sym typeface="Gill Sans"/>
            </a:endParaRPr>
          </a:p>
        </p:txBody>
      </p:sp>
      <p:sp>
        <p:nvSpPr>
          <p:cNvPr id="8" name="Google Shape;394;g256a2dd6d94_0_388">
            <a:extLst>
              <a:ext uri="{FF2B5EF4-FFF2-40B4-BE49-F238E27FC236}">
                <a16:creationId xmlns:a16="http://schemas.microsoft.com/office/drawing/2014/main" id="{A2FA4566-4537-4F52-A2B8-97034B92E036}"/>
              </a:ext>
            </a:extLst>
          </p:cNvPr>
          <p:cNvSpPr txBox="1"/>
          <p:nvPr/>
        </p:nvSpPr>
        <p:spPr>
          <a:xfrm>
            <a:off x="335175" y="1534119"/>
            <a:ext cx="3996300" cy="1600200"/>
          </a:xfrm>
          <a:prstGeom prst="rect">
            <a:avLst/>
          </a:prstGeom>
          <a:noFill/>
          <a:ln w="38100" cap="flat" cmpd="sng">
            <a:solidFill>
              <a:srgbClr val="147EA6"/>
            </a:solidFill>
            <a:prstDash val="solid"/>
            <a:round/>
            <a:headEnd type="none" w="sm" len="sm"/>
            <a:tailEnd type="none" w="sm" len="sm"/>
          </a:ln>
        </p:spPr>
        <p:txBody>
          <a:bodyPr spcFirstLastPara="1" wrap="square" lIns="91425" tIns="91425" rIns="91425" bIns="91425" anchor="t" anchorCtr="0">
            <a:spAutoFit/>
          </a:bodyPr>
          <a:lstStyle/>
          <a:p>
            <a:pPr marL="0" marR="0" lvl="0" indent="0" algn="just" rtl="0">
              <a:lnSpc>
                <a:spcPct val="115000"/>
              </a:lnSpc>
              <a:spcBef>
                <a:spcPts val="1100"/>
              </a:spcBef>
              <a:spcAft>
                <a:spcPts val="0"/>
              </a:spcAft>
              <a:buClr>
                <a:srgbClr val="000000"/>
              </a:buClr>
              <a:buSzPts val="1400"/>
              <a:buFont typeface="Arial"/>
              <a:buNone/>
            </a:pPr>
            <a:r>
              <a:rPr lang="fr-FR" sz="1400" b="1" i="0" u="none" strike="noStrike" cap="none">
                <a:solidFill>
                  <a:srgbClr val="CA6D16"/>
                </a:solidFill>
                <a:highlight>
                  <a:srgbClr val="FAFAFA"/>
                </a:highlight>
                <a:latin typeface="Trebuchet MS"/>
                <a:ea typeface="Trebuchet MS"/>
                <a:cs typeface="Trebuchet MS"/>
                <a:sym typeface="Trebuchet MS"/>
              </a:rPr>
              <a:t>Définition d’une variable de type structure</a:t>
            </a:r>
            <a:endParaRPr sz="1400" b="1" i="0" u="none" strike="noStrike" cap="none">
              <a:solidFill>
                <a:srgbClr val="CA6D16"/>
              </a:solidFill>
              <a:highlight>
                <a:srgbClr val="FAFAFA"/>
              </a:highlight>
              <a:latin typeface="Trebuchet MS"/>
              <a:ea typeface="Trebuchet MS"/>
              <a:cs typeface="Trebuchet MS"/>
              <a:sym typeface="Trebuchet MS"/>
            </a:endParaRPr>
          </a:p>
          <a:p>
            <a:pPr marL="0" marR="0" lvl="0" indent="0" algn="just" rtl="0">
              <a:lnSpc>
                <a:spcPct val="160000"/>
              </a:lnSpc>
              <a:spcBef>
                <a:spcPts val="1100"/>
              </a:spcBef>
              <a:spcAft>
                <a:spcPts val="1100"/>
              </a:spcAft>
              <a:buClr>
                <a:srgbClr val="000000"/>
              </a:buClr>
              <a:buSzPts val="1150"/>
              <a:buFont typeface="Arial"/>
              <a:buNone/>
            </a:pPr>
            <a:r>
              <a:rPr lang="fr-FR" sz="1150" b="0" i="0" u="none" strike="noStrike" cap="none">
                <a:solidFill>
                  <a:schemeClr val="dk1"/>
                </a:solidFill>
                <a:highlight>
                  <a:schemeClr val="lt1"/>
                </a:highlight>
                <a:latin typeface="Merriweather"/>
                <a:ea typeface="Merriweather"/>
                <a:cs typeface="Merriweather"/>
                <a:sym typeface="Merriweather"/>
              </a:rPr>
              <a:t>il est parfaitement possible d’utiliser le même identificateur (le même nom si vous préférez) pour une variable, une étiquette de structure et un membre de structure. </a:t>
            </a:r>
            <a:endParaRPr sz="1350" b="0" i="0" u="none" strike="noStrike" cap="none">
              <a:solidFill>
                <a:schemeClr val="dk1"/>
              </a:solidFill>
              <a:highlight>
                <a:schemeClr val="lt1"/>
              </a:highlight>
              <a:latin typeface="Merriweather"/>
              <a:ea typeface="Merriweather"/>
              <a:cs typeface="Merriweather"/>
              <a:sym typeface="Merriweather"/>
            </a:endParaRPr>
          </a:p>
        </p:txBody>
      </p:sp>
      <p:sp>
        <p:nvSpPr>
          <p:cNvPr id="9" name="Google Shape;395;g256a2dd6d94_0_388">
            <a:extLst>
              <a:ext uri="{FF2B5EF4-FFF2-40B4-BE49-F238E27FC236}">
                <a16:creationId xmlns:a16="http://schemas.microsoft.com/office/drawing/2014/main" id="{C09C32CB-4783-41D7-ABE3-C3C798F6412E}"/>
              </a:ext>
            </a:extLst>
          </p:cNvPr>
          <p:cNvSpPr/>
          <p:nvPr/>
        </p:nvSpPr>
        <p:spPr>
          <a:xfrm>
            <a:off x="4385225" y="4262994"/>
            <a:ext cx="670200" cy="249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396;g256a2dd6d94_0_388">
            <a:extLst>
              <a:ext uri="{FF2B5EF4-FFF2-40B4-BE49-F238E27FC236}">
                <a16:creationId xmlns:a16="http://schemas.microsoft.com/office/drawing/2014/main" id="{D86BA546-B4D3-415F-9ABE-9DD7383EF9BE}"/>
              </a:ext>
            </a:extLst>
          </p:cNvPr>
          <p:cNvSpPr/>
          <p:nvPr/>
        </p:nvSpPr>
        <p:spPr>
          <a:xfrm>
            <a:off x="4461425" y="2129394"/>
            <a:ext cx="670200" cy="249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oogle Shape;397;g256a2dd6d94_0_388">
            <a:extLst>
              <a:ext uri="{FF2B5EF4-FFF2-40B4-BE49-F238E27FC236}">
                <a16:creationId xmlns:a16="http://schemas.microsoft.com/office/drawing/2014/main" id="{941CDD8F-7604-4730-A6FE-BC9E23AD8255}"/>
              </a:ext>
            </a:extLst>
          </p:cNvPr>
          <p:cNvPicPr preferRelativeResize="0"/>
          <p:nvPr/>
        </p:nvPicPr>
        <p:blipFill rotWithShape="1">
          <a:blip r:embed="rId2">
            <a:alphaModFix/>
          </a:blip>
          <a:srcRect/>
          <a:stretch/>
        </p:blipFill>
        <p:spPr>
          <a:xfrm>
            <a:off x="5252350" y="1553619"/>
            <a:ext cx="3031675" cy="1857375"/>
          </a:xfrm>
          <a:prstGeom prst="rect">
            <a:avLst/>
          </a:prstGeom>
          <a:noFill/>
          <a:ln>
            <a:noFill/>
          </a:ln>
        </p:spPr>
      </p:pic>
      <p:sp>
        <p:nvSpPr>
          <p:cNvPr id="12" name="Google Shape;398;g256a2dd6d94_0_388">
            <a:extLst>
              <a:ext uri="{FF2B5EF4-FFF2-40B4-BE49-F238E27FC236}">
                <a16:creationId xmlns:a16="http://schemas.microsoft.com/office/drawing/2014/main" id="{BF2FE1BC-BFC1-4BE3-B415-C52EF00942E6}"/>
              </a:ext>
            </a:extLst>
          </p:cNvPr>
          <p:cNvSpPr txBox="1"/>
          <p:nvPr/>
        </p:nvSpPr>
        <p:spPr>
          <a:xfrm>
            <a:off x="283650" y="3718194"/>
            <a:ext cx="3996300" cy="1523700"/>
          </a:xfrm>
          <a:prstGeom prst="rect">
            <a:avLst/>
          </a:prstGeom>
          <a:noFill/>
          <a:ln w="9525" cap="flat" cmpd="sng">
            <a:solidFill>
              <a:srgbClr val="147EA6"/>
            </a:solidFill>
            <a:prstDash val="solid"/>
            <a:round/>
            <a:headEnd type="none" w="sm" len="sm"/>
            <a:tailEnd type="none" w="sm" len="sm"/>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50"/>
              <a:buFont typeface="Arial"/>
              <a:buNone/>
            </a:pPr>
            <a:r>
              <a:rPr lang="fr-FR" sz="1450" b="0" i="0" u="none" strike="noStrike" cap="none">
                <a:solidFill>
                  <a:srgbClr val="1C1C1C"/>
                </a:solidFill>
                <a:highlight>
                  <a:srgbClr val="DBEAFF"/>
                </a:highlight>
                <a:latin typeface="Merriweather"/>
                <a:ea typeface="Merriweather"/>
                <a:cs typeface="Merriweather"/>
                <a:sym typeface="Merriweather"/>
              </a:rPr>
              <a:t>l</a:t>
            </a:r>
            <a:r>
              <a:rPr lang="fr-FR" sz="1450" b="0" i="0" u="none" strike="noStrike" cap="none">
                <a:solidFill>
                  <a:srgbClr val="1C1C1C"/>
                </a:solidFill>
                <a:highlight>
                  <a:schemeClr val="lt1"/>
                </a:highlight>
                <a:latin typeface="Merriweather"/>
                <a:ea typeface="Merriweather"/>
                <a:cs typeface="Merriweather"/>
                <a:sym typeface="Merriweather"/>
              </a:rPr>
              <a:t>a présence du mot-clé </a:t>
            </a:r>
            <a:r>
              <a:rPr lang="fr-FR" sz="1450" b="1" i="0" u="none" strike="noStrike" cap="none">
                <a:solidFill>
                  <a:srgbClr val="188038"/>
                </a:solidFill>
                <a:highlight>
                  <a:schemeClr val="lt1"/>
                </a:highlight>
                <a:latin typeface="Source Code Pro"/>
                <a:ea typeface="Source Code Pro"/>
                <a:cs typeface="Source Code Pro"/>
                <a:sym typeface="Source Code Pro"/>
              </a:rPr>
              <a:t>struct</a:t>
            </a:r>
            <a:r>
              <a:rPr lang="fr-FR" sz="1450" b="0" i="0" u="none" strike="noStrike" cap="none">
                <a:solidFill>
                  <a:srgbClr val="1C1C1C"/>
                </a:solidFill>
                <a:highlight>
                  <a:schemeClr val="lt1"/>
                </a:highlight>
                <a:latin typeface="Merriweather"/>
                <a:ea typeface="Merriweather"/>
                <a:cs typeface="Merriweather"/>
                <a:sym typeface="Merriweather"/>
              </a:rPr>
              <a:t> pour désigner l’étiquette de la structure ou de l’opérateur </a:t>
            </a:r>
            <a:r>
              <a:rPr lang="fr-FR" sz="1450" b="1" i="0" u="none" strike="noStrike" cap="none">
                <a:solidFill>
                  <a:srgbClr val="188038"/>
                </a:solidFill>
                <a:highlight>
                  <a:schemeClr val="lt1"/>
                </a:highlight>
                <a:latin typeface="Source Code Pro"/>
                <a:ea typeface="Source Code Pro"/>
                <a:cs typeface="Source Code Pro"/>
                <a:sym typeface="Source Code Pro"/>
              </a:rPr>
              <a:t>.</a:t>
            </a:r>
            <a:r>
              <a:rPr lang="fr-FR" sz="1450" b="0" i="0" u="none" strike="noStrike" cap="none">
                <a:solidFill>
                  <a:srgbClr val="1C1C1C"/>
                </a:solidFill>
                <a:highlight>
                  <a:schemeClr val="lt1"/>
                </a:highlight>
                <a:latin typeface="Merriweather"/>
                <a:ea typeface="Merriweather"/>
                <a:cs typeface="Merriweather"/>
                <a:sym typeface="Merriweather"/>
              </a:rPr>
              <a:t> (ou </a:t>
            </a:r>
            <a:r>
              <a:rPr lang="fr-FR" sz="1450" b="1" i="0" u="none" strike="noStrike" cap="none">
                <a:solidFill>
                  <a:srgbClr val="188038"/>
                </a:solidFill>
                <a:highlight>
                  <a:schemeClr val="lt1"/>
                </a:highlight>
                <a:latin typeface="Source Code Pro"/>
                <a:ea typeface="Source Code Pro"/>
                <a:cs typeface="Source Code Pro"/>
                <a:sym typeface="Source Code Pro"/>
              </a:rPr>
              <a:t>-&gt;</a:t>
            </a:r>
            <a:r>
              <a:rPr lang="fr-FR" sz="1450" b="0" i="0" u="none" strike="noStrike" cap="none">
                <a:solidFill>
                  <a:srgbClr val="1C1C1C"/>
                </a:solidFill>
                <a:highlight>
                  <a:schemeClr val="lt1"/>
                </a:highlight>
                <a:latin typeface="Merriweather"/>
                <a:ea typeface="Merriweather"/>
                <a:cs typeface="Merriweather"/>
                <a:sym typeface="Merriweather"/>
              </a:rPr>
              <a:t> que nous verrons bientôt) pour désigner un membre de la structure, il n’y a pas de risque de confusion avec une variable. </a:t>
            </a:r>
            <a:endParaRPr sz="1800" b="0" i="0" u="none" strike="noStrike" cap="none">
              <a:solidFill>
                <a:srgbClr val="000000"/>
              </a:solidFill>
              <a:highlight>
                <a:schemeClr val="lt1"/>
              </a:highlight>
              <a:latin typeface="Arial"/>
              <a:ea typeface="Arial"/>
              <a:cs typeface="Arial"/>
              <a:sym typeface="Arial"/>
            </a:endParaRPr>
          </a:p>
        </p:txBody>
      </p:sp>
      <p:sp>
        <p:nvSpPr>
          <p:cNvPr id="13" name="Google Shape;399;g256a2dd6d94_0_388">
            <a:extLst>
              <a:ext uri="{FF2B5EF4-FFF2-40B4-BE49-F238E27FC236}">
                <a16:creationId xmlns:a16="http://schemas.microsoft.com/office/drawing/2014/main" id="{A9D4D86B-921E-4118-9F7C-2FB7B6F17C64}"/>
              </a:ext>
            </a:extLst>
          </p:cNvPr>
          <p:cNvSpPr txBox="1"/>
          <p:nvPr/>
        </p:nvSpPr>
        <p:spPr>
          <a:xfrm>
            <a:off x="5375550" y="3913794"/>
            <a:ext cx="3000000" cy="1339200"/>
          </a:xfrm>
          <a:prstGeom prst="rect">
            <a:avLst/>
          </a:prstGeom>
          <a:noFill/>
          <a:ln w="9525" cap="flat" cmpd="sng">
            <a:solidFill>
              <a:srgbClr val="147EA6"/>
            </a:solidFill>
            <a:prstDash val="solid"/>
            <a:round/>
            <a:headEnd type="none" w="sm" len="sm"/>
            <a:tailEnd type="none" w="sm" len="sm"/>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250"/>
              <a:buFont typeface="Arial"/>
              <a:buNone/>
            </a:pPr>
            <a:r>
              <a:rPr lang="fr-FR" sz="1250" b="0" i="0" u="none" strike="noStrike" cap="none">
                <a:solidFill>
                  <a:srgbClr val="1C1C1C"/>
                </a:solidFill>
                <a:highlight>
                  <a:schemeClr val="lt1"/>
                </a:highlight>
                <a:latin typeface="Merriweather"/>
                <a:ea typeface="Merriweather"/>
                <a:cs typeface="Merriweather"/>
                <a:sym typeface="Merriweather"/>
              </a:rPr>
              <a:t> Du point de vue du langage, on dit que les identificateurs d’étiquette de structure, de membre de structure et de variable appartiennent à des espaces de nom (</a:t>
            </a:r>
            <a:r>
              <a:rPr lang="fr-FR" sz="1250" b="0" i="1" u="none" strike="noStrike" cap="none">
                <a:solidFill>
                  <a:srgbClr val="1C1C1C"/>
                </a:solidFill>
                <a:highlight>
                  <a:schemeClr val="lt1"/>
                </a:highlight>
                <a:latin typeface="Merriweather"/>
                <a:ea typeface="Merriweather"/>
                <a:cs typeface="Merriweather"/>
                <a:sym typeface="Merriweather"/>
              </a:rPr>
              <a:t>namespace</a:t>
            </a:r>
            <a:r>
              <a:rPr lang="fr-FR" sz="1250" b="0" i="0" u="none" strike="noStrike" cap="none">
                <a:solidFill>
                  <a:srgbClr val="1C1C1C"/>
                </a:solidFill>
                <a:highlight>
                  <a:schemeClr val="lt1"/>
                </a:highlight>
                <a:latin typeface="Merriweather"/>
                <a:ea typeface="Merriweather"/>
                <a:cs typeface="Merriweather"/>
                <a:sym typeface="Merriweather"/>
              </a:rPr>
              <a:t>) différents.</a:t>
            </a:r>
            <a:endParaRPr sz="1600" b="0" i="0" u="none" strike="noStrike" cap="none">
              <a:solidFill>
                <a:srgbClr val="000000"/>
              </a:solidFill>
              <a:highlight>
                <a:schemeClr val="lt1"/>
              </a:highlight>
              <a:latin typeface="Arial"/>
              <a:ea typeface="Arial"/>
              <a:cs typeface="Arial"/>
              <a:sym typeface="Arial"/>
            </a:endParaRPr>
          </a:p>
        </p:txBody>
      </p:sp>
    </p:spTree>
    <p:extLst>
      <p:ext uri="{BB962C8B-B14F-4D97-AF65-F5344CB8AC3E}">
        <p14:creationId xmlns:p14="http://schemas.microsoft.com/office/powerpoint/2010/main" val="6456225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6F02B5-90D7-4A59-AD64-E63CF66263E8}"/>
              </a:ext>
            </a:extLst>
          </p:cNvPr>
          <p:cNvSpPr>
            <a:spLocks noGrp="1"/>
          </p:cNvSpPr>
          <p:nvPr>
            <p:ph type="sldNum" sz="quarter" idx="12"/>
          </p:nvPr>
        </p:nvSpPr>
        <p:spPr/>
        <p:txBody>
          <a:bodyPr/>
          <a:lstStyle/>
          <a:p>
            <a:fld id="{5744759D-0EFF-4FB2-9CCE-04E00944F0FE}" type="slidenum">
              <a:rPr lang="en-US" smtClean="0"/>
              <a:pPr/>
              <a:t>193</a:t>
            </a:fld>
            <a:endParaRPr lang="en-US"/>
          </a:p>
        </p:txBody>
      </p:sp>
      <p:sp>
        <p:nvSpPr>
          <p:cNvPr id="6" name="Title 1">
            <a:extLst>
              <a:ext uri="{FF2B5EF4-FFF2-40B4-BE49-F238E27FC236}">
                <a16:creationId xmlns:a16="http://schemas.microsoft.com/office/drawing/2014/main" id="{F0AED039-ED7F-49B0-ADBD-E6AAF24739ED}"/>
              </a:ext>
            </a:extLst>
          </p:cNvPr>
          <p:cNvSpPr>
            <a:spLocks noGrp="1"/>
          </p:cNvSpPr>
          <p:nvPr>
            <p:ph type="title"/>
          </p:nvPr>
        </p:nvSpPr>
        <p:spPr>
          <a:xfrm>
            <a:off x="694417" y="41789"/>
            <a:ext cx="8229600" cy="495006"/>
          </a:xfrm>
        </p:spPr>
        <p:txBody>
          <a:bodyPr/>
          <a:lstStyle/>
          <a:p>
            <a:r>
              <a:rPr lang="fr-FR" dirty="0"/>
              <a:t>Le type enregistrement </a:t>
            </a:r>
            <a:r>
              <a:rPr lang="fr-FR" dirty="0" err="1"/>
              <a:t>Struct</a:t>
            </a:r>
            <a:r>
              <a:rPr lang="fr-FR" dirty="0"/>
              <a:t>  en C</a:t>
            </a:r>
          </a:p>
        </p:txBody>
      </p:sp>
      <p:sp>
        <p:nvSpPr>
          <p:cNvPr id="7" name="Google Shape;407;g256a2dd6d94_0_409">
            <a:extLst>
              <a:ext uri="{FF2B5EF4-FFF2-40B4-BE49-F238E27FC236}">
                <a16:creationId xmlns:a16="http://schemas.microsoft.com/office/drawing/2014/main" id="{4E5ECFD2-C54A-44A8-90AC-3D60F34B386F}"/>
              </a:ext>
            </a:extLst>
          </p:cNvPr>
          <p:cNvSpPr txBox="1"/>
          <p:nvPr/>
        </p:nvSpPr>
        <p:spPr>
          <a:xfrm>
            <a:off x="335175" y="1196752"/>
            <a:ext cx="8572500" cy="2351100"/>
          </a:xfrm>
          <a:prstGeom prst="rect">
            <a:avLst/>
          </a:prstGeom>
          <a:noFill/>
          <a:ln w="38100" cap="flat" cmpd="sng">
            <a:solidFill>
              <a:srgbClr val="147EA6"/>
            </a:solidFill>
            <a:prstDash val="solid"/>
            <a:round/>
            <a:headEnd type="none" w="sm" len="sm"/>
            <a:tailEnd type="none" w="sm" len="sm"/>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fr-FR" sz="1600" b="1" i="0" u="none" strike="noStrike" cap="none">
                <a:solidFill>
                  <a:srgbClr val="CA6D16"/>
                </a:solidFill>
                <a:highlight>
                  <a:srgbClr val="FAFAFA"/>
                </a:highlight>
                <a:latin typeface="Trebuchet MS"/>
                <a:ea typeface="Trebuchet MS"/>
                <a:cs typeface="Trebuchet MS"/>
                <a:sym typeface="Trebuchet MS"/>
              </a:rPr>
              <a:t>Initialisation séquentielle</a:t>
            </a:r>
            <a:endParaRPr sz="1600" b="1" i="0" u="none" strike="noStrike" cap="none">
              <a:solidFill>
                <a:srgbClr val="CA6D16"/>
              </a:solidFill>
              <a:highlight>
                <a:srgbClr val="FAFAFA"/>
              </a:highlight>
              <a:latin typeface="Trebuchet MS"/>
              <a:ea typeface="Trebuchet MS"/>
              <a:cs typeface="Trebuchet MS"/>
              <a:sym typeface="Trebuchet MS"/>
            </a:endParaRPr>
          </a:p>
          <a:p>
            <a:pPr marL="0" marR="0" lvl="0" indent="0" algn="just" rtl="0">
              <a:lnSpc>
                <a:spcPct val="160000"/>
              </a:lnSpc>
              <a:spcBef>
                <a:spcPts val="1100"/>
              </a:spcBef>
              <a:spcAft>
                <a:spcPts val="0"/>
              </a:spcAft>
              <a:buClr>
                <a:srgbClr val="000000"/>
              </a:buClr>
              <a:buSzPts val="1250"/>
              <a:buFont typeface="Arial"/>
              <a:buNone/>
            </a:pPr>
            <a:r>
              <a:rPr lang="fr-FR" sz="1250" b="0" i="0" u="none" strike="noStrike" cap="none">
                <a:solidFill>
                  <a:srgbClr val="1C1C1C"/>
                </a:solidFill>
                <a:highlight>
                  <a:srgbClr val="FAFAFA"/>
                </a:highlight>
                <a:latin typeface="Merriweather"/>
                <a:ea typeface="Merriweather"/>
                <a:cs typeface="Merriweather"/>
                <a:sym typeface="Merriweather"/>
              </a:rPr>
              <a:t>L’initialisation séquentielle permet de spécifier une valeur pour un ou plusieurs membres de la structure en suivant l’ordre de la définition. Ainsi, l’exemple ci-dessous initialise le membre </a:t>
            </a:r>
            <a:r>
              <a:rPr lang="fr-FR" sz="1250" b="0" i="0" u="none" strike="noStrike" cap="none">
                <a:solidFill>
                  <a:srgbClr val="188038"/>
                </a:solidFill>
                <a:highlight>
                  <a:srgbClr val="FAFAFA"/>
                </a:highlight>
                <a:latin typeface="Source Code Pro"/>
                <a:ea typeface="Source Code Pro"/>
                <a:cs typeface="Source Code Pro"/>
                <a:sym typeface="Source Code Pro"/>
              </a:rPr>
              <a:t>heures</a:t>
            </a:r>
            <a:r>
              <a:rPr lang="fr-FR" sz="1250" b="0" i="0" u="none" strike="noStrike" cap="none">
                <a:solidFill>
                  <a:srgbClr val="1C1C1C"/>
                </a:solidFill>
                <a:highlight>
                  <a:srgbClr val="FAFAFA"/>
                </a:highlight>
                <a:latin typeface="Merriweather"/>
                <a:ea typeface="Merriweather"/>
                <a:cs typeface="Merriweather"/>
                <a:sym typeface="Merriweather"/>
              </a:rPr>
              <a:t> à 1, </a:t>
            </a:r>
            <a:r>
              <a:rPr lang="fr-FR" sz="1250" b="0" i="0" u="none" strike="noStrike" cap="none">
                <a:solidFill>
                  <a:srgbClr val="188038"/>
                </a:solidFill>
                <a:highlight>
                  <a:srgbClr val="FAFAFA"/>
                </a:highlight>
                <a:latin typeface="Source Code Pro"/>
                <a:ea typeface="Source Code Pro"/>
                <a:cs typeface="Source Code Pro"/>
                <a:sym typeface="Source Code Pro"/>
              </a:rPr>
              <a:t>minutes</a:t>
            </a:r>
            <a:r>
              <a:rPr lang="fr-FR" sz="1250" b="0" i="0" u="none" strike="noStrike" cap="none">
                <a:solidFill>
                  <a:srgbClr val="1C1C1C"/>
                </a:solidFill>
                <a:highlight>
                  <a:srgbClr val="FAFAFA"/>
                </a:highlight>
                <a:latin typeface="Merriweather"/>
                <a:ea typeface="Merriweather"/>
                <a:cs typeface="Merriweather"/>
                <a:sym typeface="Merriweather"/>
              </a:rPr>
              <a:t> à 45 et </a:t>
            </a:r>
            <a:r>
              <a:rPr lang="fr-FR" sz="1250" b="0" i="0" u="none" strike="noStrike" cap="none">
                <a:solidFill>
                  <a:srgbClr val="188038"/>
                </a:solidFill>
                <a:highlight>
                  <a:srgbClr val="FAFAFA"/>
                </a:highlight>
                <a:latin typeface="Source Code Pro"/>
                <a:ea typeface="Source Code Pro"/>
                <a:cs typeface="Source Code Pro"/>
                <a:sym typeface="Source Code Pro"/>
              </a:rPr>
              <a:t>secondes</a:t>
            </a:r>
            <a:r>
              <a:rPr lang="fr-FR" sz="1250" b="0" i="0" u="none" strike="noStrike" cap="none">
                <a:solidFill>
                  <a:srgbClr val="1C1C1C"/>
                </a:solidFill>
                <a:highlight>
                  <a:srgbClr val="FAFAFA"/>
                </a:highlight>
                <a:latin typeface="Merriweather"/>
                <a:ea typeface="Merriweather"/>
                <a:cs typeface="Merriweather"/>
                <a:sym typeface="Merriweather"/>
              </a:rPr>
              <a:t> à 30.560.</a:t>
            </a:r>
            <a:endParaRPr sz="1250" b="0" i="0" u="none" strike="noStrike" cap="none">
              <a:solidFill>
                <a:srgbClr val="1C1C1C"/>
              </a:solidFill>
              <a:highlight>
                <a:srgbClr val="FAFAFA"/>
              </a:highlight>
              <a:latin typeface="Merriweather"/>
              <a:ea typeface="Merriweather"/>
              <a:cs typeface="Merriweather"/>
              <a:sym typeface="Merriweather"/>
            </a:endParaRPr>
          </a:p>
          <a:p>
            <a:pPr marL="63500" marR="63500" lvl="0" indent="0" algn="just" rtl="0">
              <a:lnSpc>
                <a:spcPct val="130000"/>
              </a:lnSpc>
              <a:spcBef>
                <a:spcPts val="1100"/>
              </a:spcBef>
              <a:spcAft>
                <a:spcPts val="0"/>
              </a:spcAft>
              <a:buClr>
                <a:srgbClr val="000000"/>
              </a:buClr>
              <a:buSzPts val="1450"/>
              <a:buFont typeface="Arial"/>
              <a:buNone/>
            </a:pPr>
            <a:r>
              <a:rPr lang="fr-FR" sz="1450" b="1" i="0" u="none" strike="noStrike" cap="none">
                <a:solidFill>
                  <a:srgbClr val="532895"/>
                </a:solidFill>
                <a:highlight>
                  <a:srgbClr val="FFFFFF"/>
                </a:highlight>
                <a:latin typeface="Source Code Pro"/>
                <a:ea typeface="Source Code Pro"/>
                <a:cs typeface="Source Code Pro"/>
                <a:sym typeface="Source Code Pro"/>
              </a:rPr>
              <a:t>struct</a:t>
            </a:r>
            <a:r>
              <a:rPr lang="fr-FR" sz="1450" b="0" i="0" u="none" strike="noStrike" cap="none">
                <a:solidFill>
                  <a:srgbClr val="1C1C1C"/>
                </a:solidFill>
                <a:highlight>
                  <a:srgbClr val="FFFFFF"/>
                </a:highlight>
                <a:latin typeface="Source Code Pro"/>
                <a:ea typeface="Source Code Pro"/>
                <a:cs typeface="Source Code Pro"/>
                <a:sym typeface="Source Code Pro"/>
              </a:rPr>
              <a:t> </a:t>
            </a:r>
            <a:r>
              <a:rPr lang="fr-FR" sz="1450" b="0" i="0" u="none" strike="noStrike" cap="none">
                <a:solidFill>
                  <a:srgbClr val="084663"/>
                </a:solidFill>
                <a:highlight>
                  <a:srgbClr val="FFFFFF"/>
                </a:highlight>
                <a:latin typeface="Source Code Pro"/>
                <a:ea typeface="Source Code Pro"/>
                <a:cs typeface="Source Code Pro"/>
                <a:sym typeface="Source Code Pro"/>
              </a:rPr>
              <a:t>temps</a:t>
            </a:r>
            <a:r>
              <a:rPr lang="fr-FR" sz="1450" b="0" i="0" u="none" strike="noStrike" cap="none">
                <a:solidFill>
                  <a:srgbClr val="1C1C1C"/>
                </a:solidFill>
                <a:highlight>
                  <a:srgbClr val="FFFFFF"/>
                </a:highlight>
                <a:latin typeface="Source Code Pro"/>
                <a:ea typeface="Source Code Pro"/>
                <a:cs typeface="Source Code Pro"/>
                <a:sym typeface="Source Code Pro"/>
              </a:rPr>
              <a:t> </a:t>
            </a:r>
            <a:r>
              <a:rPr lang="fr-FR" sz="1450" b="0" i="0" u="none" strike="noStrike" cap="none">
                <a:solidFill>
                  <a:srgbClr val="084663"/>
                </a:solidFill>
                <a:highlight>
                  <a:srgbClr val="FFFFFF"/>
                </a:highlight>
                <a:latin typeface="Source Code Pro"/>
                <a:ea typeface="Source Code Pro"/>
                <a:cs typeface="Source Code Pro"/>
                <a:sym typeface="Source Code Pro"/>
              </a:rPr>
              <a:t>t</a:t>
            </a:r>
            <a:r>
              <a:rPr lang="fr-FR" sz="1450" b="0" i="0" u="none" strike="noStrike" cap="none">
                <a:solidFill>
                  <a:srgbClr val="1C1C1C"/>
                </a:solidFill>
                <a:highlight>
                  <a:srgbClr val="FFFFFF"/>
                </a:highlight>
                <a:latin typeface="Source Code Pro"/>
                <a:ea typeface="Source Code Pro"/>
                <a:cs typeface="Source Code Pro"/>
                <a:sym typeface="Source Code Pro"/>
              </a:rPr>
              <a:t> = { </a:t>
            </a:r>
            <a:r>
              <a:rPr lang="fr-FR" sz="1450" b="0" i="0" u="none" strike="noStrike" cap="none">
                <a:solidFill>
                  <a:srgbClr val="3964DB"/>
                </a:solidFill>
                <a:highlight>
                  <a:srgbClr val="FFFFFF"/>
                </a:highlight>
                <a:latin typeface="Source Code Pro"/>
                <a:ea typeface="Source Code Pro"/>
                <a:cs typeface="Source Code Pro"/>
                <a:sym typeface="Source Code Pro"/>
              </a:rPr>
              <a:t>1</a:t>
            </a:r>
            <a:r>
              <a:rPr lang="fr-FR" sz="1450" b="0" i="0" u="none" strike="noStrike" cap="none">
                <a:solidFill>
                  <a:srgbClr val="1C1C1C"/>
                </a:solidFill>
                <a:highlight>
                  <a:srgbClr val="FFFFFF"/>
                </a:highlight>
                <a:latin typeface="Source Code Pro"/>
                <a:ea typeface="Source Code Pro"/>
                <a:cs typeface="Source Code Pro"/>
                <a:sym typeface="Source Code Pro"/>
              </a:rPr>
              <a:t>, </a:t>
            </a:r>
            <a:r>
              <a:rPr lang="fr-FR" sz="1450" b="0" i="0" u="none" strike="noStrike" cap="none">
                <a:solidFill>
                  <a:srgbClr val="3964DB"/>
                </a:solidFill>
                <a:highlight>
                  <a:srgbClr val="FFFFFF"/>
                </a:highlight>
                <a:latin typeface="Source Code Pro"/>
                <a:ea typeface="Source Code Pro"/>
                <a:cs typeface="Source Code Pro"/>
                <a:sym typeface="Source Code Pro"/>
              </a:rPr>
              <a:t>45</a:t>
            </a:r>
            <a:r>
              <a:rPr lang="fr-FR" sz="1450" b="0" i="0" u="none" strike="noStrike" cap="none">
                <a:solidFill>
                  <a:srgbClr val="1C1C1C"/>
                </a:solidFill>
                <a:highlight>
                  <a:srgbClr val="FFFFFF"/>
                </a:highlight>
                <a:latin typeface="Source Code Pro"/>
                <a:ea typeface="Source Code Pro"/>
                <a:cs typeface="Source Code Pro"/>
                <a:sym typeface="Source Code Pro"/>
              </a:rPr>
              <a:t>, </a:t>
            </a:r>
            <a:r>
              <a:rPr lang="fr-FR" sz="1450" b="0" i="0" u="none" strike="noStrike" cap="none">
                <a:solidFill>
                  <a:srgbClr val="3964DB"/>
                </a:solidFill>
                <a:highlight>
                  <a:srgbClr val="FFFFFF"/>
                </a:highlight>
                <a:latin typeface="Source Code Pro"/>
                <a:ea typeface="Source Code Pro"/>
                <a:cs typeface="Source Code Pro"/>
                <a:sym typeface="Source Code Pro"/>
              </a:rPr>
              <a:t>30.560</a:t>
            </a:r>
            <a:r>
              <a:rPr lang="fr-FR" sz="1450" b="0" i="0" u="none" strike="noStrike" cap="none">
                <a:solidFill>
                  <a:srgbClr val="1C1C1C"/>
                </a:solidFill>
                <a:highlight>
                  <a:srgbClr val="FFFFFF"/>
                </a:highlight>
                <a:latin typeface="Source Code Pro"/>
                <a:ea typeface="Source Code Pro"/>
                <a:cs typeface="Source Code Pro"/>
                <a:sym typeface="Source Code Pro"/>
              </a:rPr>
              <a:t> };</a:t>
            </a:r>
            <a:endParaRPr sz="1450" b="0" i="0" u="none" strike="noStrike" cap="none">
              <a:solidFill>
                <a:srgbClr val="1C1C1C"/>
              </a:solidFill>
              <a:highlight>
                <a:srgbClr val="FFFFFF"/>
              </a:highlight>
              <a:latin typeface="Source Code Pro"/>
              <a:ea typeface="Source Code Pro"/>
              <a:cs typeface="Source Code Pro"/>
              <a:sym typeface="Source Code Pro"/>
            </a:endParaRPr>
          </a:p>
          <a:p>
            <a:pPr marL="0" marR="0" lvl="0" indent="0" algn="just" rtl="0">
              <a:lnSpc>
                <a:spcPct val="160000"/>
              </a:lnSpc>
              <a:spcBef>
                <a:spcPts val="1100"/>
              </a:spcBef>
              <a:spcAft>
                <a:spcPts val="1100"/>
              </a:spcAft>
              <a:buClr>
                <a:srgbClr val="000000"/>
              </a:buClr>
              <a:buSzPts val="1600"/>
              <a:buFont typeface="Arial"/>
              <a:buNone/>
            </a:pPr>
            <a:endParaRPr sz="1600" b="1" i="0" u="none" strike="noStrike" cap="none">
              <a:solidFill>
                <a:srgbClr val="CA6D16"/>
              </a:solidFill>
              <a:highlight>
                <a:srgbClr val="FAFAFA"/>
              </a:highlight>
              <a:latin typeface="Trebuchet MS"/>
              <a:ea typeface="Trebuchet MS"/>
              <a:cs typeface="Trebuchet MS"/>
              <a:sym typeface="Trebuchet MS"/>
            </a:endParaRPr>
          </a:p>
        </p:txBody>
      </p:sp>
      <p:sp>
        <p:nvSpPr>
          <p:cNvPr id="8" name="Google Shape;408;g256a2dd6d94_0_409">
            <a:extLst>
              <a:ext uri="{FF2B5EF4-FFF2-40B4-BE49-F238E27FC236}">
                <a16:creationId xmlns:a16="http://schemas.microsoft.com/office/drawing/2014/main" id="{092B528F-6C70-4806-BD62-19D0FDC51AAC}"/>
              </a:ext>
            </a:extLst>
          </p:cNvPr>
          <p:cNvSpPr txBox="1"/>
          <p:nvPr/>
        </p:nvSpPr>
        <p:spPr>
          <a:xfrm>
            <a:off x="304800" y="3876927"/>
            <a:ext cx="8649900" cy="2297400"/>
          </a:xfrm>
          <a:prstGeom prst="rect">
            <a:avLst/>
          </a:prstGeom>
          <a:noFill/>
          <a:ln w="38100" cap="flat" cmpd="sng">
            <a:solidFill>
              <a:srgbClr val="147EA6"/>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15000"/>
              </a:lnSpc>
              <a:spcBef>
                <a:spcPts val="1000"/>
              </a:spcBef>
              <a:spcAft>
                <a:spcPts val="0"/>
              </a:spcAft>
              <a:buClr>
                <a:srgbClr val="000000"/>
              </a:buClr>
              <a:buSzPts val="1500"/>
              <a:buFont typeface="Arial"/>
              <a:buNone/>
            </a:pPr>
            <a:r>
              <a:rPr lang="fr-FR" sz="1500" b="1" i="0" u="none" strike="noStrike" cap="none">
                <a:solidFill>
                  <a:srgbClr val="CA6D16"/>
                </a:solidFill>
                <a:highlight>
                  <a:srgbClr val="FAFAFA"/>
                </a:highlight>
                <a:latin typeface="Trebuchet MS"/>
                <a:ea typeface="Trebuchet MS"/>
                <a:cs typeface="Trebuchet MS"/>
                <a:sym typeface="Trebuchet MS"/>
              </a:rPr>
              <a:t>Initialisation sélective</a:t>
            </a:r>
            <a:endParaRPr sz="1500" b="1" i="0" u="none" strike="noStrike" cap="none">
              <a:solidFill>
                <a:srgbClr val="CA6D16"/>
              </a:solidFill>
              <a:highlight>
                <a:srgbClr val="FAFAFA"/>
              </a:highlight>
              <a:latin typeface="Trebuchet MS"/>
              <a:ea typeface="Trebuchet MS"/>
              <a:cs typeface="Trebuchet MS"/>
              <a:sym typeface="Trebuchet MS"/>
            </a:endParaRPr>
          </a:p>
          <a:p>
            <a:pPr marL="0" marR="0" lvl="0" indent="0" algn="l" rtl="0">
              <a:lnSpc>
                <a:spcPct val="160000"/>
              </a:lnSpc>
              <a:spcBef>
                <a:spcPts val="1100"/>
              </a:spcBef>
              <a:spcAft>
                <a:spcPts val="0"/>
              </a:spcAft>
              <a:buClr>
                <a:srgbClr val="000000"/>
              </a:buClr>
              <a:buSzPts val="1250"/>
              <a:buFont typeface="Arial"/>
              <a:buNone/>
            </a:pPr>
            <a:r>
              <a:rPr lang="fr-FR" sz="1250" b="0" i="0" u="none" strike="noStrike" cap="none">
                <a:solidFill>
                  <a:srgbClr val="1C1C1C"/>
                </a:solidFill>
                <a:highlight>
                  <a:srgbClr val="FAFAFA"/>
                </a:highlight>
                <a:latin typeface="Merriweather"/>
                <a:ea typeface="Merriweather"/>
                <a:cs typeface="Merriweather"/>
                <a:sym typeface="Merriweather"/>
              </a:rPr>
              <a:t>L’initialisation séquentielle n’est toutefois pas toujours pratique, surtout si les champs que vous souhaitez initialiser sont par exemple au milieu d’une grande structure. Il est possible de recourir à une initialisation sélective en spécifiant explicitement le ou les champs à initialiser. </a:t>
            </a:r>
            <a:endParaRPr sz="1250" b="0" i="0" u="none" strike="noStrike" cap="none">
              <a:solidFill>
                <a:srgbClr val="1C1C1C"/>
              </a:solidFill>
              <a:highlight>
                <a:srgbClr val="FAFAFA"/>
              </a:highlight>
              <a:latin typeface="Merriweather"/>
              <a:ea typeface="Merriweather"/>
              <a:cs typeface="Merriweather"/>
              <a:sym typeface="Merriweather"/>
            </a:endParaRPr>
          </a:p>
          <a:p>
            <a:pPr marL="0" marR="0" lvl="0" indent="0" algn="l" rtl="0">
              <a:lnSpc>
                <a:spcPct val="160000"/>
              </a:lnSpc>
              <a:spcBef>
                <a:spcPts val="1100"/>
              </a:spcBef>
              <a:spcAft>
                <a:spcPts val="0"/>
              </a:spcAft>
              <a:buClr>
                <a:srgbClr val="000000"/>
              </a:buClr>
              <a:buSzPts val="1250"/>
              <a:buFont typeface="Arial"/>
              <a:buNone/>
            </a:pPr>
            <a:r>
              <a:rPr lang="fr-FR" sz="1250" b="1" i="0" u="none" strike="noStrike" cap="none">
                <a:solidFill>
                  <a:srgbClr val="532895"/>
                </a:solidFill>
                <a:highlight>
                  <a:srgbClr val="FFFFFF"/>
                </a:highlight>
                <a:latin typeface="Source Code Pro"/>
                <a:ea typeface="Source Code Pro"/>
                <a:cs typeface="Source Code Pro"/>
                <a:sym typeface="Source Code Pro"/>
              </a:rPr>
              <a:t>struct</a:t>
            </a:r>
            <a:r>
              <a:rPr lang="fr-FR" sz="1250" b="0" i="0" u="none" strike="noStrike" cap="none">
                <a:solidFill>
                  <a:srgbClr val="1C1C1C"/>
                </a:solidFill>
                <a:highlight>
                  <a:srgbClr val="FFFFFF"/>
                </a:highlight>
                <a:latin typeface="Source Code Pro"/>
                <a:ea typeface="Source Code Pro"/>
                <a:cs typeface="Source Code Pro"/>
                <a:sym typeface="Source Code Pro"/>
              </a:rPr>
              <a:t> </a:t>
            </a:r>
            <a:r>
              <a:rPr lang="fr-FR" sz="1250" b="0" i="0" u="none" strike="noStrike" cap="none">
                <a:solidFill>
                  <a:srgbClr val="084663"/>
                </a:solidFill>
                <a:highlight>
                  <a:srgbClr val="FFFFFF"/>
                </a:highlight>
                <a:latin typeface="Source Code Pro"/>
                <a:ea typeface="Source Code Pro"/>
                <a:cs typeface="Source Code Pro"/>
                <a:sym typeface="Source Code Pro"/>
              </a:rPr>
              <a:t>temps</a:t>
            </a:r>
            <a:r>
              <a:rPr lang="fr-FR" sz="1250" b="0" i="0" u="none" strike="noStrike" cap="none">
                <a:solidFill>
                  <a:srgbClr val="1C1C1C"/>
                </a:solidFill>
                <a:highlight>
                  <a:srgbClr val="FFFFFF"/>
                </a:highlight>
                <a:latin typeface="Source Code Pro"/>
                <a:ea typeface="Source Code Pro"/>
                <a:cs typeface="Source Code Pro"/>
                <a:sym typeface="Source Code Pro"/>
              </a:rPr>
              <a:t> </a:t>
            </a:r>
            <a:r>
              <a:rPr lang="fr-FR" sz="1250" b="0" i="0" u="none" strike="noStrike" cap="none">
                <a:solidFill>
                  <a:srgbClr val="084663"/>
                </a:solidFill>
                <a:highlight>
                  <a:srgbClr val="FFFFFF"/>
                </a:highlight>
                <a:latin typeface="Source Code Pro"/>
                <a:ea typeface="Source Code Pro"/>
                <a:cs typeface="Source Code Pro"/>
                <a:sym typeface="Source Code Pro"/>
              </a:rPr>
              <a:t>t</a:t>
            </a:r>
            <a:r>
              <a:rPr lang="fr-FR" sz="1250" b="0" i="0" u="none" strike="noStrike" cap="none">
                <a:solidFill>
                  <a:srgbClr val="1C1C1C"/>
                </a:solidFill>
                <a:highlight>
                  <a:srgbClr val="FFFFFF"/>
                </a:highlight>
                <a:latin typeface="Source Code Pro"/>
                <a:ea typeface="Source Code Pro"/>
                <a:cs typeface="Source Code Pro"/>
                <a:sym typeface="Source Code Pro"/>
              </a:rPr>
              <a:t> = { .secondes = </a:t>
            </a:r>
            <a:r>
              <a:rPr lang="fr-FR" sz="1250" b="0" i="0" u="none" strike="noStrike" cap="none">
                <a:solidFill>
                  <a:srgbClr val="3964DB"/>
                </a:solidFill>
                <a:highlight>
                  <a:srgbClr val="FFFFFF"/>
                </a:highlight>
                <a:latin typeface="Source Code Pro"/>
                <a:ea typeface="Source Code Pro"/>
                <a:cs typeface="Source Code Pro"/>
                <a:sym typeface="Source Code Pro"/>
              </a:rPr>
              <a:t>30.560</a:t>
            </a:r>
            <a:r>
              <a:rPr lang="fr-FR" sz="1250" b="0" i="0" u="none" strike="noStrike" cap="none">
                <a:solidFill>
                  <a:srgbClr val="1C1C1C"/>
                </a:solidFill>
                <a:highlight>
                  <a:srgbClr val="FFFFFF"/>
                </a:highlight>
                <a:latin typeface="Source Code Pro"/>
                <a:ea typeface="Source Code Pro"/>
                <a:cs typeface="Source Code Pro"/>
                <a:sym typeface="Source Code Pro"/>
              </a:rPr>
              <a:t>, .minutes =  </a:t>
            </a:r>
            <a:r>
              <a:rPr lang="fr-FR" sz="1250" b="0" i="0" u="none" strike="noStrike" cap="none">
                <a:solidFill>
                  <a:srgbClr val="3964DB"/>
                </a:solidFill>
                <a:highlight>
                  <a:srgbClr val="FFFFFF"/>
                </a:highlight>
                <a:latin typeface="Source Code Pro"/>
                <a:ea typeface="Source Code Pro"/>
                <a:cs typeface="Source Code Pro"/>
                <a:sym typeface="Source Code Pro"/>
              </a:rPr>
              <a:t>45</a:t>
            </a:r>
            <a:r>
              <a:rPr lang="fr-FR" sz="1250" b="0" i="0" u="none" strike="noStrike" cap="none">
                <a:solidFill>
                  <a:srgbClr val="1C1C1C"/>
                </a:solidFill>
                <a:highlight>
                  <a:srgbClr val="FFFFFF"/>
                </a:highlight>
                <a:latin typeface="Source Code Pro"/>
                <a:ea typeface="Source Code Pro"/>
                <a:cs typeface="Source Code Pro"/>
                <a:sym typeface="Source Code Pro"/>
              </a:rPr>
              <a:t>, .heures = </a:t>
            </a:r>
            <a:r>
              <a:rPr lang="fr-FR" sz="1250" b="0" i="0" u="none" strike="noStrike" cap="none">
                <a:solidFill>
                  <a:srgbClr val="3964DB"/>
                </a:solidFill>
                <a:highlight>
                  <a:srgbClr val="FFFFFF"/>
                </a:highlight>
                <a:latin typeface="Source Code Pro"/>
                <a:ea typeface="Source Code Pro"/>
                <a:cs typeface="Source Code Pro"/>
                <a:sym typeface="Source Code Pro"/>
              </a:rPr>
              <a:t>1</a:t>
            </a:r>
            <a:r>
              <a:rPr lang="fr-FR" sz="1250" b="0" i="0" u="none" strike="noStrike" cap="none">
                <a:solidFill>
                  <a:srgbClr val="1C1C1C"/>
                </a:solidFill>
                <a:highlight>
                  <a:srgbClr val="FFFFFF"/>
                </a:highlight>
                <a:latin typeface="Source Code Pro"/>
                <a:ea typeface="Source Code Pro"/>
                <a:cs typeface="Source Code Pro"/>
                <a:sym typeface="Source Code Pro"/>
              </a:rPr>
              <a:t> };</a:t>
            </a:r>
            <a:endParaRPr sz="1250" b="0" i="0" u="none" strike="noStrike" cap="none">
              <a:solidFill>
                <a:srgbClr val="1C1C1C"/>
              </a:solidFill>
              <a:highlight>
                <a:srgbClr val="FFFFFF"/>
              </a:highlight>
              <a:latin typeface="Source Code Pro"/>
              <a:ea typeface="Source Code Pro"/>
              <a:cs typeface="Source Code Pro"/>
              <a:sym typeface="Source Code Pro"/>
            </a:endParaRPr>
          </a:p>
          <a:p>
            <a:pPr marL="0" marR="0" lvl="0" indent="0" algn="l" rtl="0">
              <a:lnSpc>
                <a:spcPct val="160000"/>
              </a:lnSpc>
              <a:spcBef>
                <a:spcPts val="1100"/>
              </a:spcBef>
              <a:spcAft>
                <a:spcPts val="1100"/>
              </a:spcAft>
              <a:buClr>
                <a:srgbClr val="000000"/>
              </a:buClr>
              <a:buSzPts val="1250"/>
              <a:buFont typeface="Arial"/>
              <a:buNone/>
            </a:pPr>
            <a:r>
              <a:rPr lang="fr-FR" sz="1250" b="0" i="0" u="none" strike="noStrike" cap="none">
                <a:solidFill>
                  <a:srgbClr val="1C1C1C"/>
                </a:solidFill>
                <a:highlight>
                  <a:srgbClr val="FAFAFA"/>
                </a:highlight>
                <a:latin typeface="Merriweather"/>
                <a:ea typeface="Merriweather"/>
                <a:cs typeface="Merriweather"/>
                <a:sym typeface="Merriweather"/>
              </a:rPr>
              <a:t>Il n’est pass nécessaire de suivre l’ordre de la définition dans ce cas.</a:t>
            </a:r>
            <a:endParaRPr sz="1250" b="0" i="0" u="none" strike="noStrike" cap="none">
              <a:solidFill>
                <a:srgbClr val="1C1C1C"/>
              </a:solidFill>
              <a:highlight>
                <a:srgbClr val="FAFAFA"/>
              </a:highlight>
              <a:latin typeface="Merriweather"/>
              <a:ea typeface="Merriweather"/>
              <a:cs typeface="Merriweather"/>
              <a:sym typeface="Merriweather"/>
            </a:endParaRPr>
          </a:p>
        </p:txBody>
      </p:sp>
    </p:spTree>
    <p:extLst>
      <p:ext uri="{BB962C8B-B14F-4D97-AF65-F5344CB8AC3E}">
        <p14:creationId xmlns:p14="http://schemas.microsoft.com/office/powerpoint/2010/main" val="29750103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7E41-5B11-4C65-99EE-BBBAF5E2FA9E}"/>
              </a:ext>
            </a:extLst>
          </p:cNvPr>
          <p:cNvSpPr>
            <a:spLocks noGrp="1"/>
          </p:cNvSpPr>
          <p:nvPr>
            <p:ph type="sldNum" sz="quarter" idx="12"/>
          </p:nvPr>
        </p:nvSpPr>
        <p:spPr/>
        <p:txBody>
          <a:bodyPr/>
          <a:lstStyle/>
          <a:p>
            <a:fld id="{5744759D-0EFF-4FB2-9CCE-04E00944F0FE}" type="slidenum">
              <a:rPr lang="en-US" smtClean="0"/>
              <a:pPr/>
              <a:t>194</a:t>
            </a:fld>
            <a:endParaRPr lang="en-US"/>
          </a:p>
        </p:txBody>
      </p:sp>
      <p:sp>
        <p:nvSpPr>
          <p:cNvPr id="5" name="Title 1">
            <a:extLst>
              <a:ext uri="{FF2B5EF4-FFF2-40B4-BE49-F238E27FC236}">
                <a16:creationId xmlns:a16="http://schemas.microsoft.com/office/drawing/2014/main" id="{0736B50B-0747-4BAF-AAF8-98DF9DAFC4B6}"/>
              </a:ext>
            </a:extLst>
          </p:cNvPr>
          <p:cNvSpPr>
            <a:spLocks noGrp="1"/>
          </p:cNvSpPr>
          <p:nvPr>
            <p:ph type="title"/>
          </p:nvPr>
        </p:nvSpPr>
        <p:spPr>
          <a:xfrm>
            <a:off x="694417" y="41789"/>
            <a:ext cx="8229600" cy="495006"/>
          </a:xfrm>
        </p:spPr>
        <p:txBody>
          <a:bodyPr/>
          <a:lstStyle/>
          <a:p>
            <a:r>
              <a:rPr lang="fr-FR" dirty="0"/>
              <a:t>Le type enregistrement </a:t>
            </a:r>
            <a:r>
              <a:rPr lang="fr-FR" dirty="0" err="1"/>
              <a:t>Struct</a:t>
            </a:r>
            <a:r>
              <a:rPr lang="fr-FR" dirty="0"/>
              <a:t>  en C</a:t>
            </a:r>
          </a:p>
        </p:txBody>
      </p:sp>
      <p:pic>
        <p:nvPicPr>
          <p:cNvPr id="6" name="Google Shape;416;g256a2dd6d94_0_426">
            <a:extLst>
              <a:ext uri="{FF2B5EF4-FFF2-40B4-BE49-F238E27FC236}">
                <a16:creationId xmlns:a16="http://schemas.microsoft.com/office/drawing/2014/main" id="{4C018041-A76C-4C68-AD8D-ABD7C68115D5}"/>
              </a:ext>
            </a:extLst>
          </p:cNvPr>
          <p:cNvPicPr preferRelativeResize="0"/>
          <p:nvPr/>
        </p:nvPicPr>
        <p:blipFill rotWithShape="1">
          <a:blip r:embed="rId2">
            <a:alphaModFix/>
          </a:blip>
          <a:srcRect/>
          <a:stretch/>
        </p:blipFill>
        <p:spPr>
          <a:xfrm>
            <a:off x="696125" y="1379325"/>
            <a:ext cx="7695899" cy="4937250"/>
          </a:xfrm>
          <a:prstGeom prst="rect">
            <a:avLst/>
          </a:prstGeom>
          <a:noFill/>
          <a:ln>
            <a:noFill/>
          </a:ln>
        </p:spPr>
      </p:pic>
    </p:spTree>
    <p:extLst>
      <p:ext uri="{BB962C8B-B14F-4D97-AF65-F5344CB8AC3E}">
        <p14:creationId xmlns:p14="http://schemas.microsoft.com/office/powerpoint/2010/main" val="1273741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256a2dd6d94_0_449"/>
          <p:cNvSpPr txBox="1">
            <a:spLocks noGrp="1"/>
          </p:cNvSpPr>
          <p:nvPr>
            <p:ph type="sldNum" sz="quarter" idx="12"/>
          </p:nvPr>
        </p:nvSpPr>
        <p:spPr>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000"/>
              <a:buNone/>
            </a:pPr>
            <a:fld id="{00000000-1234-1234-1234-123412341234}" type="slidenum">
              <a:rPr lang="fr-FR"/>
              <a:t>195</a:t>
            </a:fld>
            <a:endParaRPr/>
          </a:p>
        </p:txBody>
      </p:sp>
      <p:sp>
        <p:nvSpPr>
          <p:cNvPr id="433" name="Google Shape;433;g256a2dd6d94_0_449"/>
          <p:cNvSpPr txBox="1">
            <a:spLocks noGrp="1"/>
          </p:cNvSpPr>
          <p:nvPr>
            <p:ph type="title" idx="4294967295"/>
          </p:nvPr>
        </p:nvSpPr>
        <p:spPr>
          <a:xfrm>
            <a:off x="677334" y="609600"/>
            <a:ext cx="8596668" cy="1320800"/>
          </a:xfrm>
          <a:prstGeom prst="rect">
            <a:avLst/>
          </a:prstGeom>
          <a:noFill/>
          <a:ln>
            <a:noFill/>
          </a:ln>
        </p:spPr>
        <p:txBody>
          <a:bodyPr spcFirstLastPara="1" vert="horz" wrap="square" lIns="91440" tIns="45720" rIns="91440" bIns="45720" rtlCol="0" anchor="t"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0" indent="0" algn="r" rtl="0">
              <a:lnSpc>
                <a:spcPct val="100000"/>
              </a:lnSpc>
              <a:spcBef>
                <a:spcPts val="0"/>
              </a:spcBef>
              <a:spcAft>
                <a:spcPts val="0"/>
              </a:spcAft>
              <a:buSzPts val="1400"/>
              <a:buNone/>
            </a:pPr>
            <a:r>
              <a:rPr lang="fr-FR"/>
              <a:t>Modifiez le style du titre</a:t>
            </a:r>
            <a:endParaRPr>
              <a:solidFill>
                <a:srgbClr val="147EA6"/>
              </a:solidFill>
            </a:endParaRPr>
          </a:p>
        </p:txBody>
      </p:sp>
      <p:pic>
        <p:nvPicPr>
          <p:cNvPr id="434" name="Google Shape;434;g256a2dd6d94_0_449"/>
          <p:cNvPicPr preferRelativeResize="0"/>
          <p:nvPr/>
        </p:nvPicPr>
        <p:blipFill rotWithShape="1">
          <a:blip r:embed="rId3">
            <a:alphaModFix/>
          </a:blip>
          <a:srcRect/>
          <a:stretch/>
        </p:blipFill>
        <p:spPr>
          <a:xfrm>
            <a:off x="610157" y="44624"/>
            <a:ext cx="8533843" cy="6338343"/>
          </a:xfrm>
          <a:prstGeom prst="rect">
            <a:avLst/>
          </a:prstGeom>
          <a:noFill/>
          <a:ln>
            <a:noFill/>
          </a:ln>
        </p:spPr>
      </p:pic>
    </p:spTree>
  </p:cSld>
  <p:clrMapOvr>
    <a:masterClrMapping/>
  </p:clrMapOvr>
  <p:transition spd="slow">
    <p:pull/>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256d3e3d572_0_191"/>
          <p:cNvSpPr txBox="1">
            <a:spLocks noGrp="1"/>
          </p:cNvSpPr>
          <p:nvPr>
            <p:ph idx="1"/>
          </p:nvPr>
        </p:nvSpPr>
        <p:spPr>
          <a:xfrm>
            <a:off x="457472" y="3205287"/>
            <a:ext cx="8229000" cy="528350"/>
          </a:xfrm>
          <a:prstGeom prst="rect">
            <a:avLst/>
          </a:prstGeom>
          <a:noFill/>
          <a:ln>
            <a:noFill/>
          </a:ln>
        </p:spPr>
        <p:txBody>
          <a:bodyPr spcFirstLastPara="1" wrap="square" lIns="0" tIns="0" rIns="0" bIns="0" anchor="t" anchorCtr="0">
            <a:spAutoFit/>
          </a:bodyPr>
          <a:lstStyle/>
          <a:p>
            <a:pPr marL="457200" lvl="0" indent="0" algn="ctr" rtl="0">
              <a:lnSpc>
                <a:spcPct val="100000"/>
              </a:lnSpc>
              <a:spcBef>
                <a:spcPts val="420"/>
              </a:spcBef>
              <a:spcAft>
                <a:spcPts val="0"/>
              </a:spcAft>
              <a:buSzPts val="3150"/>
              <a:buNone/>
            </a:pPr>
            <a:r>
              <a:rPr lang="fr-FR" sz="3100" b="1" dirty="0">
                <a:solidFill>
                  <a:schemeClr val="accent1"/>
                </a:solidFill>
              </a:rPr>
              <a:t>Tableaux et Fonctions </a:t>
            </a:r>
            <a:endParaRPr sz="3100" b="1" dirty="0">
              <a:solidFill>
                <a:schemeClr val="accent1"/>
              </a:solidFill>
            </a:endParaRPr>
          </a:p>
        </p:txBody>
      </p:sp>
      <p:sp>
        <p:nvSpPr>
          <p:cNvPr id="441" name="Google Shape;441;g256d3e3d572_0_191"/>
          <p:cNvSpPr txBox="1">
            <a:spLocks noGrp="1"/>
          </p:cNvSpPr>
          <p:nvPr>
            <p:ph type="sldNum" sz="quarter" idx="12"/>
          </p:nvPr>
        </p:nvSpPr>
        <p:spPr>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000"/>
              <a:buNone/>
            </a:pPr>
            <a:fld id="{00000000-1234-1234-1234-123412341234}" type="slidenum">
              <a:rPr lang="fr-FR"/>
              <a:t>196</a:t>
            </a:fld>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BF574D-1745-434E-819D-FFC330D404B9}"/>
              </a:ext>
            </a:extLst>
          </p:cNvPr>
          <p:cNvSpPr>
            <a:spLocks noGrp="1"/>
          </p:cNvSpPr>
          <p:nvPr>
            <p:ph type="sldNum" sz="quarter" idx="12"/>
          </p:nvPr>
        </p:nvSpPr>
        <p:spPr/>
        <p:txBody>
          <a:bodyPr/>
          <a:lstStyle/>
          <a:p>
            <a:fld id="{5744759D-0EFF-4FB2-9CCE-04E00944F0FE}" type="slidenum">
              <a:rPr lang="en-US" smtClean="0"/>
              <a:pPr/>
              <a:t>197</a:t>
            </a:fld>
            <a:endParaRPr lang="en-US"/>
          </a:p>
        </p:txBody>
      </p:sp>
      <p:sp>
        <p:nvSpPr>
          <p:cNvPr id="5" name="Google Shape;440;g256d3e3d572_0_191">
            <a:extLst>
              <a:ext uri="{FF2B5EF4-FFF2-40B4-BE49-F238E27FC236}">
                <a16:creationId xmlns:a16="http://schemas.microsoft.com/office/drawing/2014/main" id="{69C804F8-B58C-470C-BD1E-0B3305F779BE}"/>
              </a:ext>
            </a:extLst>
          </p:cNvPr>
          <p:cNvSpPr txBox="1">
            <a:spLocks/>
          </p:cNvSpPr>
          <p:nvPr/>
        </p:nvSpPr>
        <p:spPr>
          <a:xfrm>
            <a:off x="663480" y="44624"/>
            <a:ext cx="8229000" cy="528350"/>
          </a:xfrm>
          <a:prstGeom prst="rect">
            <a:avLst/>
          </a:prstGeom>
          <a:noFill/>
          <a:ln>
            <a:noFill/>
          </a:ln>
        </p:spPr>
        <p:txBody>
          <a:bodyPr spcFirstLastPara="1" wrap="square" lIns="0" tIns="0" rIns="0" bIns="0" anchor="t" anchorCtr="0">
            <a:spAutoFit/>
          </a:bodyPr>
          <a:lstStyle>
            <a:lvl1pPr marL="391501" indent="-391501" algn="l" defTabSz="810138" rtl="0" eaLnBrk="1" latinLnBrk="0" hangingPunct="1">
              <a:spcBef>
                <a:spcPct val="20000"/>
              </a:spcBef>
              <a:buClr>
                <a:schemeClr val="accent5">
                  <a:lumMod val="50000"/>
                </a:schemeClr>
              </a:buClr>
              <a:buFont typeface="Webdings" panose="05030102010509060703" pitchFamily="18" charset="2"/>
              <a:buChar char="&lt;"/>
              <a:defRPr sz="1920" b="0" i="0" kern="1200">
                <a:solidFill>
                  <a:schemeClr val="tx1"/>
                </a:solidFill>
                <a:latin typeface="Gill Sans MT" panose="020B0502020104020203" pitchFamily="34" charset="77"/>
                <a:ea typeface="+mn-ea"/>
                <a:cs typeface="+mn-cs"/>
              </a:defRPr>
            </a:lvl1pPr>
            <a:lvl2pPr marL="802083" indent="-397015" algn="l" defTabSz="810138" rtl="0" eaLnBrk="1" latinLnBrk="0" hangingPunct="1">
              <a:spcBef>
                <a:spcPct val="20000"/>
              </a:spcBef>
              <a:buClr>
                <a:srgbClr val="C00000"/>
              </a:buClr>
              <a:buFont typeface="Wingdings" panose="05000000000000000000" pitchFamily="2" charset="2"/>
              <a:buChar char="q"/>
              <a:defRPr sz="1746" b="0" i="0" kern="1200">
                <a:solidFill>
                  <a:schemeClr val="tx1"/>
                </a:solidFill>
                <a:latin typeface="Gill Sans MT" panose="020B0502020104020203" pitchFamily="34" charset="77"/>
                <a:ea typeface="+mn-ea"/>
                <a:cs typeface="+mn-cs"/>
              </a:defRPr>
            </a:lvl2pPr>
            <a:lvl3pPr marL="1012671" indent="-202534" algn="l" defTabSz="810138" rtl="0" eaLnBrk="1" latinLnBrk="0" hangingPunct="1">
              <a:spcBef>
                <a:spcPct val="20000"/>
              </a:spcBef>
              <a:buFont typeface="Arial" pitchFamily="34" charset="0"/>
              <a:buChar char="•"/>
              <a:defRPr sz="1659" b="0" i="0" kern="1200">
                <a:solidFill>
                  <a:schemeClr val="tx1"/>
                </a:solidFill>
                <a:latin typeface="Gill Sans MT" panose="020B0502020104020203" pitchFamily="34" charset="77"/>
                <a:ea typeface="+mn-ea"/>
                <a:cs typeface="+mn-cs"/>
              </a:defRPr>
            </a:lvl3pPr>
            <a:lvl4pPr marL="1417740" indent="-202534" algn="l" defTabSz="810138" rtl="0" eaLnBrk="1" latinLnBrk="0" hangingPunct="1">
              <a:spcBef>
                <a:spcPct val="20000"/>
              </a:spcBef>
              <a:buFont typeface="Arial" pitchFamily="34" charset="0"/>
              <a:buChar char="–"/>
              <a:defRPr sz="1571" b="0" i="0" kern="1200">
                <a:solidFill>
                  <a:schemeClr val="tx1"/>
                </a:solidFill>
                <a:latin typeface="Gill Sans MT" panose="020B0502020104020203" pitchFamily="34" charset="77"/>
                <a:ea typeface="+mn-ea"/>
                <a:cs typeface="+mn-cs"/>
              </a:defRPr>
            </a:lvl4pPr>
            <a:lvl5pPr marL="1822808" indent="-202534" algn="l" defTabSz="810138" rtl="0" eaLnBrk="1" latinLnBrk="0" hangingPunct="1">
              <a:spcBef>
                <a:spcPct val="20000"/>
              </a:spcBef>
              <a:buFont typeface="Wingdings" panose="05000000000000000000" pitchFamily="2" charset="2"/>
              <a:buChar char="v"/>
              <a:defRPr sz="1390" b="0" i="0" kern="1200">
                <a:solidFill>
                  <a:schemeClr val="tx1"/>
                </a:solidFill>
                <a:latin typeface="Gill Sans MT" panose="020B0502020104020203" pitchFamily="34" charset="77"/>
                <a:ea typeface="+mn-ea"/>
                <a:cs typeface="+mn-cs"/>
              </a:defRPr>
            </a:lvl5pPr>
            <a:lvl6pPr marL="2227877"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6pPr>
            <a:lvl7pPr marL="2632946"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7pPr>
            <a:lvl8pPr marL="3038014"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8pPr>
            <a:lvl9pPr marL="3443082"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9pPr>
          </a:lstStyle>
          <a:p>
            <a:pPr marL="457200" indent="0" algn="r" fontAlgn="auto">
              <a:spcBef>
                <a:spcPts val="420"/>
              </a:spcBef>
              <a:spcAft>
                <a:spcPts val="0"/>
              </a:spcAft>
              <a:buSzPts val="3150"/>
              <a:buFont typeface="Webdings" panose="05030102010509060703" pitchFamily="18" charset="2"/>
              <a:buNone/>
            </a:pPr>
            <a:r>
              <a:rPr lang="fr-FR" sz="3100" b="1" dirty="0">
                <a:solidFill>
                  <a:schemeClr val="accent1"/>
                </a:solidFill>
              </a:rPr>
              <a:t>Tableaux et Fonctions </a:t>
            </a:r>
          </a:p>
        </p:txBody>
      </p:sp>
      <p:sp>
        <p:nvSpPr>
          <p:cNvPr id="14" name="Google Shape;449;g256d3e3d572_0_0">
            <a:extLst>
              <a:ext uri="{FF2B5EF4-FFF2-40B4-BE49-F238E27FC236}">
                <a16:creationId xmlns:a16="http://schemas.microsoft.com/office/drawing/2014/main" id="{8B854CD8-D4E9-4ABD-A000-B233C5B67551}"/>
              </a:ext>
            </a:extLst>
          </p:cNvPr>
          <p:cNvSpPr txBox="1"/>
          <p:nvPr/>
        </p:nvSpPr>
        <p:spPr>
          <a:xfrm>
            <a:off x="76200" y="1124744"/>
            <a:ext cx="8998500" cy="21645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100"/>
              </a:spcBef>
              <a:spcAft>
                <a:spcPts val="0"/>
              </a:spcAft>
              <a:buClr>
                <a:srgbClr val="000000"/>
              </a:buClr>
              <a:buSzPts val="1700"/>
              <a:buFont typeface="Arial"/>
              <a:buNone/>
            </a:pPr>
            <a:r>
              <a:rPr lang="fr-FR" sz="1700" b="1" i="0" u="none" strike="noStrike" cap="none">
                <a:solidFill>
                  <a:srgbClr val="CA6D16"/>
                </a:solidFill>
                <a:highlight>
                  <a:srgbClr val="FAFAFA"/>
                </a:highlight>
                <a:latin typeface="Trebuchet MS"/>
                <a:ea typeface="Trebuchet MS"/>
                <a:cs typeface="Trebuchet MS"/>
                <a:sym typeface="Trebuchet MS"/>
              </a:rPr>
              <a:t>Accès aux éléments d’un tableau</a:t>
            </a:r>
            <a:endParaRPr sz="1700" b="1" i="0" u="none" strike="noStrike" cap="none">
              <a:solidFill>
                <a:srgbClr val="CA6D16"/>
              </a:solidFill>
              <a:highlight>
                <a:srgbClr val="FAFAFA"/>
              </a:highlight>
              <a:latin typeface="Trebuchet MS"/>
              <a:ea typeface="Trebuchet MS"/>
              <a:cs typeface="Trebuchet MS"/>
              <a:sym typeface="Trebuchet MS"/>
            </a:endParaRPr>
          </a:p>
          <a:p>
            <a:pPr marL="0" marR="0" lvl="0" indent="0" algn="just" rtl="0">
              <a:lnSpc>
                <a:spcPct val="160000"/>
              </a:lnSpc>
              <a:spcBef>
                <a:spcPts val="1100"/>
              </a:spcBef>
              <a:spcAft>
                <a:spcPts val="1100"/>
              </a:spcAft>
              <a:buClr>
                <a:srgbClr val="000000"/>
              </a:buClr>
              <a:buSzPts val="1350"/>
              <a:buFont typeface="Arial"/>
              <a:buNone/>
            </a:pPr>
            <a:r>
              <a:rPr lang="fr-FR" sz="1350" b="0" i="0" u="none" strike="noStrike" cap="none">
                <a:solidFill>
                  <a:srgbClr val="1C1C1C"/>
                </a:solidFill>
                <a:highlight>
                  <a:srgbClr val="FAFAFA"/>
                </a:highlight>
                <a:latin typeface="Merriweather"/>
                <a:ea typeface="Merriweather"/>
                <a:cs typeface="Merriweather"/>
                <a:sym typeface="Merriweather"/>
              </a:rPr>
              <a:t>L’accès aux éléments d’un tableau Tab se réalise à l’aide d’un indice, un nombre entier correspondant à la position de chaque élément dans le tableau (premier, deuxième, troisième, etc). </a:t>
            </a:r>
            <a:r>
              <a:rPr lang="fr-FR" sz="1350" b="1" i="1" u="none" strike="noStrike" cap="none">
                <a:solidFill>
                  <a:srgbClr val="4A86E8"/>
                </a:solidFill>
                <a:highlight>
                  <a:srgbClr val="FAFAFA"/>
                </a:highlight>
                <a:latin typeface="Merriweather"/>
                <a:ea typeface="Merriweather"/>
                <a:cs typeface="Merriweather"/>
                <a:sym typeface="Merriweather"/>
              </a:rPr>
              <a:t>Les indices commencent toujours à zéro</a:t>
            </a:r>
            <a:r>
              <a:rPr lang="fr-FR" sz="1350" b="1" i="0" u="none" strike="noStrike" cap="none">
                <a:solidFill>
                  <a:srgbClr val="4A86E8"/>
                </a:solidFill>
                <a:highlight>
                  <a:srgbClr val="FAFAFA"/>
                </a:highlight>
                <a:latin typeface="Merriweather"/>
                <a:ea typeface="Merriweather"/>
                <a:cs typeface="Merriweather"/>
                <a:sym typeface="Merriweather"/>
              </a:rPr>
              <a:t>.</a:t>
            </a:r>
            <a:r>
              <a:rPr lang="fr-FR" sz="1350" b="0" i="0" u="none" strike="noStrike" cap="none">
                <a:solidFill>
                  <a:srgbClr val="1C1C1C"/>
                </a:solidFill>
                <a:highlight>
                  <a:srgbClr val="FAFAFA"/>
                </a:highlight>
                <a:latin typeface="Merriweather"/>
                <a:ea typeface="Merriweather"/>
                <a:cs typeface="Merriweather"/>
                <a:sym typeface="Merriweather"/>
              </a:rPr>
              <a:t>  Avec un tableau composé de </a:t>
            </a:r>
            <a:r>
              <a:rPr lang="fr-FR" sz="1350" b="0" i="0" u="none" strike="noStrike" cap="none">
                <a:solidFill>
                  <a:srgbClr val="188038"/>
                </a:solidFill>
                <a:highlight>
                  <a:srgbClr val="FAFAFA"/>
                </a:highlight>
                <a:latin typeface="Source Code Pro"/>
                <a:ea typeface="Source Code Pro"/>
                <a:cs typeface="Source Code Pro"/>
                <a:sym typeface="Source Code Pro"/>
              </a:rPr>
              <a:t>int</a:t>
            </a:r>
            <a:r>
              <a:rPr lang="fr-FR" sz="1350" b="0" i="0" u="none" strike="noStrike" cap="none">
                <a:solidFill>
                  <a:srgbClr val="1C1C1C"/>
                </a:solidFill>
                <a:highlight>
                  <a:srgbClr val="FAFAFA"/>
                </a:highlight>
                <a:latin typeface="Merriweather"/>
                <a:ea typeface="Merriweather"/>
                <a:cs typeface="Merriweather"/>
                <a:sym typeface="Merriweather"/>
              </a:rPr>
              <a:t> (ayant une taille de </a:t>
            </a:r>
            <a:r>
              <a:rPr lang="fr-FR" sz="1350" b="1" i="0" u="none" strike="noStrike" cap="none">
                <a:solidFill>
                  <a:srgbClr val="C00000"/>
                </a:solidFill>
                <a:highlight>
                  <a:srgbClr val="FAFAFA"/>
                </a:highlight>
                <a:latin typeface="Merriweather"/>
                <a:ea typeface="Merriweather"/>
                <a:cs typeface="Merriweather"/>
                <a:sym typeface="Merriweather"/>
              </a:rPr>
              <a:t>quatre octets</a:t>
            </a:r>
            <a:r>
              <a:rPr lang="fr-FR" sz="1350" b="0" i="0" u="none" strike="noStrike" cap="none">
                <a:solidFill>
                  <a:srgbClr val="1C1C1C"/>
                </a:solidFill>
                <a:highlight>
                  <a:srgbClr val="FAFAFA"/>
                </a:highlight>
                <a:latin typeface="Merriweather"/>
                <a:ea typeface="Merriweather"/>
                <a:cs typeface="Merriweather"/>
                <a:sym typeface="Merriweather"/>
              </a:rPr>
              <a:t>) et dont le premier élément est placé à l’adresse 1008. Si vous déterminez à la main les adresses de chaque élément, vous obtiendrez ceci.</a:t>
            </a:r>
            <a:endParaRPr sz="1350" b="0" i="0" u="none" strike="noStrike" cap="none">
              <a:solidFill>
                <a:srgbClr val="1C1C1C"/>
              </a:solidFill>
              <a:highlight>
                <a:srgbClr val="FAFAFA"/>
              </a:highlight>
              <a:latin typeface="Merriweather"/>
              <a:ea typeface="Merriweather"/>
              <a:cs typeface="Merriweather"/>
              <a:sym typeface="Merriweather"/>
            </a:endParaRPr>
          </a:p>
        </p:txBody>
      </p:sp>
      <p:pic>
        <p:nvPicPr>
          <p:cNvPr id="15" name="Google Shape;450;g256d3e3d572_0_0">
            <a:extLst>
              <a:ext uri="{FF2B5EF4-FFF2-40B4-BE49-F238E27FC236}">
                <a16:creationId xmlns:a16="http://schemas.microsoft.com/office/drawing/2014/main" id="{3E70EF1A-4DA2-4052-8CF5-89F808A8C3C4}"/>
              </a:ext>
            </a:extLst>
          </p:cNvPr>
          <p:cNvPicPr preferRelativeResize="0"/>
          <p:nvPr/>
        </p:nvPicPr>
        <p:blipFill rotWithShape="1">
          <a:blip r:embed="rId2">
            <a:alphaModFix/>
          </a:blip>
          <a:srcRect/>
          <a:stretch/>
        </p:blipFill>
        <p:spPr>
          <a:xfrm>
            <a:off x="152400" y="3406244"/>
            <a:ext cx="2352675" cy="2762250"/>
          </a:xfrm>
          <a:prstGeom prst="rect">
            <a:avLst/>
          </a:prstGeom>
          <a:noFill/>
          <a:ln>
            <a:noFill/>
          </a:ln>
        </p:spPr>
      </p:pic>
      <p:graphicFrame>
        <p:nvGraphicFramePr>
          <p:cNvPr id="16" name="Google Shape;451;g256d3e3d572_0_0">
            <a:extLst>
              <a:ext uri="{FF2B5EF4-FFF2-40B4-BE49-F238E27FC236}">
                <a16:creationId xmlns:a16="http://schemas.microsoft.com/office/drawing/2014/main" id="{F07D47BA-1DD1-44F9-9470-630BDF19FEB8}"/>
              </a:ext>
            </a:extLst>
          </p:cNvPr>
          <p:cNvGraphicFramePr/>
          <p:nvPr>
            <p:extLst>
              <p:ext uri="{D42A27DB-BD31-4B8C-83A1-F6EECF244321}">
                <p14:modId xmlns:p14="http://schemas.microsoft.com/office/powerpoint/2010/main" val="817641225"/>
              </p:ext>
            </p:extLst>
          </p:nvPr>
        </p:nvGraphicFramePr>
        <p:xfrm>
          <a:off x="3124250" y="3105914"/>
          <a:ext cx="5791625" cy="1005785"/>
        </p:xfrm>
        <a:graphic>
          <a:graphicData uri="http://schemas.openxmlformats.org/drawingml/2006/table">
            <a:tbl>
              <a:tblPr>
                <a:noFill/>
              </a:tblPr>
              <a:tblGrid>
                <a:gridCol w="827375">
                  <a:extLst>
                    <a:ext uri="{9D8B030D-6E8A-4147-A177-3AD203B41FA5}">
                      <a16:colId xmlns:a16="http://schemas.microsoft.com/office/drawing/2014/main" val="20000"/>
                    </a:ext>
                  </a:extLst>
                </a:gridCol>
                <a:gridCol w="827375">
                  <a:extLst>
                    <a:ext uri="{9D8B030D-6E8A-4147-A177-3AD203B41FA5}">
                      <a16:colId xmlns:a16="http://schemas.microsoft.com/office/drawing/2014/main" val="20001"/>
                    </a:ext>
                  </a:extLst>
                </a:gridCol>
                <a:gridCol w="827375">
                  <a:extLst>
                    <a:ext uri="{9D8B030D-6E8A-4147-A177-3AD203B41FA5}">
                      <a16:colId xmlns:a16="http://schemas.microsoft.com/office/drawing/2014/main" val="20002"/>
                    </a:ext>
                  </a:extLst>
                </a:gridCol>
                <a:gridCol w="827375">
                  <a:extLst>
                    <a:ext uri="{9D8B030D-6E8A-4147-A177-3AD203B41FA5}">
                      <a16:colId xmlns:a16="http://schemas.microsoft.com/office/drawing/2014/main" val="20003"/>
                    </a:ext>
                  </a:extLst>
                </a:gridCol>
                <a:gridCol w="827375">
                  <a:extLst>
                    <a:ext uri="{9D8B030D-6E8A-4147-A177-3AD203B41FA5}">
                      <a16:colId xmlns:a16="http://schemas.microsoft.com/office/drawing/2014/main" val="20004"/>
                    </a:ext>
                  </a:extLst>
                </a:gridCol>
                <a:gridCol w="827375">
                  <a:extLst>
                    <a:ext uri="{9D8B030D-6E8A-4147-A177-3AD203B41FA5}">
                      <a16:colId xmlns:a16="http://schemas.microsoft.com/office/drawing/2014/main" val="20005"/>
                    </a:ext>
                  </a:extLst>
                </a:gridCol>
                <a:gridCol w="827375">
                  <a:extLst>
                    <a:ext uri="{9D8B030D-6E8A-4147-A177-3AD203B41FA5}">
                      <a16:colId xmlns:a16="http://schemas.microsoft.com/office/drawing/2014/main" val="20006"/>
                    </a:ext>
                  </a:extLst>
                </a:gridCol>
              </a:tblGrid>
              <a:tr h="609575">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17" name="Google Shape;453;g256d3e3d572_0_0">
            <a:extLst>
              <a:ext uri="{FF2B5EF4-FFF2-40B4-BE49-F238E27FC236}">
                <a16:creationId xmlns:a16="http://schemas.microsoft.com/office/drawing/2014/main" id="{B524D307-844C-43B5-B47A-F108C9534591}"/>
              </a:ext>
            </a:extLst>
          </p:cNvPr>
          <p:cNvSpPr txBox="1"/>
          <p:nvPr/>
        </p:nvSpPr>
        <p:spPr>
          <a:xfrm>
            <a:off x="3287200" y="5078994"/>
            <a:ext cx="1961100" cy="808200"/>
          </a:xfrm>
          <a:prstGeom prst="rect">
            <a:avLst/>
          </a:prstGeom>
          <a:solidFill>
            <a:srgbClr val="C9DAF8"/>
          </a:solid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350"/>
              <a:buFont typeface="Arial"/>
              <a:buNone/>
            </a:pPr>
            <a:r>
              <a:rPr lang="fr-FR" sz="1350" b="0" i="0" u="none" strike="noStrike" cap="none">
                <a:solidFill>
                  <a:srgbClr val="1C1C1C"/>
                </a:solidFill>
                <a:highlight>
                  <a:srgbClr val="C9DAF8"/>
                </a:highlight>
                <a:latin typeface="Merriweather"/>
                <a:ea typeface="Merriweather"/>
                <a:cs typeface="Merriweather"/>
                <a:sym typeface="Merriweather"/>
              </a:rPr>
              <a:t>multiplication entre l’indice et la taille d’un </a:t>
            </a:r>
            <a:r>
              <a:rPr lang="fr-FR" sz="1350" b="0" i="0" u="none" strike="noStrike" cap="none">
                <a:solidFill>
                  <a:srgbClr val="188038"/>
                </a:solidFill>
                <a:highlight>
                  <a:srgbClr val="C9DAF8"/>
                </a:highlight>
                <a:latin typeface="Source Code Pro"/>
                <a:ea typeface="Source Code Pro"/>
                <a:cs typeface="Source Code Pro"/>
                <a:sym typeface="Source Code Pro"/>
              </a:rPr>
              <a:t>int</a:t>
            </a:r>
            <a:endParaRPr sz="1700" b="0" i="0" u="none" strike="noStrike" cap="none">
              <a:solidFill>
                <a:srgbClr val="000000"/>
              </a:solidFill>
              <a:highlight>
                <a:srgbClr val="C9DAF8"/>
              </a:highlight>
              <a:latin typeface="Arial"/>
              <a:ea typeface="Arial"/>
              <a:cs typeface="Arial"/>
              <a:sym typeface="Arial"/>
            </a:endParaRPr>
          </a:p>
        </p:txBody>
      </p:sp>
      <p:cxnSp>
        <p:nvCxnSpPr>
          <p:cNvPr id="18" name="Google Shape;454;g256d3e3d572_0_0">
            <a:extLst>
              <a:ext uri="{FF2B5EF4-FFF2-40B4-BE49-F238E27FC236}">
                <a16:creationId xmlns:a16="http://schemas.microsoft.com/office/drawing/2014/main" id="{84AA417F-6547-4447-A8C8-997EF4B37B74}"/>
              </a:ext>
            </a:extLst>
          </p:cNvPr>
          <p:cNvCxnSpPr/>
          <p:nvPr/>
        </p:nvCxnSpPr>
        <p:spPr>
          <a:xfrm flipH="1">
            <a:off x="2088550" y="3116544"/>
            <a:ext cx="2281500" cy="1198800"/>
          </a:xfrm>
          <a:prstGeom prst="curvedConnector3">
            <a:avLst>
              <a:gd name="adj1" fmla="val 50000"/>
            </a:avLst>
          </a:prstGeom>
          <a:noFill/>
          <a:ln w="9525" cap="flat" cmpd="sng">
            <a:solidFill>
              <a:srgbClr val="CA6D16"/>
            </a:solidFill>
            <a:prstDash val="solid"/>
            <a:round/>
            <a:headEnd type="none" w="sm" len="sm"/>
            <a:tailEnd type="none" w="sm" len="sm"/>
          </a:ln>
        </p:spPr>
      </p:cxnSp>
      <p:sp>
        <p:nvSpPr>
          <p:cNvPr id="19" name="Google Shape;455;g256d3e3d572_0_0">
            <a:extLst>
              <a:ext uri="{FF2B5EF4-FFF2-40B4-BE49-F238E27FC236}">
                <a16:creationId xmlns:a16="http://schemas.microsoft.com/office/drawing/2014/main" id="{7F2CEFB5-FCD8-4964-8A47-5067C4724960}"/>
              </a:ext>
            </a:extLst>
          </p:cNvPr>
          <p:cNvSpPr txBox="1"/>
          <p:nvPr/>
        </p:nvSpPr>
        <p:spPr>
          <a:xfrm>
            <a:off x="3222750" y="4341194"/>
            <a:ext cx="612300" cy="400200"/>
          </a:xfrm>
          <a:prstGeom prst="rect">
            <a:avLst/>
          </a:prstGeom>
          <a:solidFill>
            <a:srgbClr val="D0E0E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Gill Sans"/>
                <a:ea typeface="Gill Sans"/>
                <a:cs typeface="Gill Sans"/>
                <a:sym typeface="Gill Sans"/>
              </a:rPr>
              <a:t>indice</a:t>
            </a:r>
            <a:endParaRPr sz="1400" b="0" i="0" u="none" strike="noStrike" cap="none">
              <a:solidFill>
                <a:srgbClr val="000000"/>
              </a:solidFill>
              <a:latin typeface="Gill Sans"/>
              <a:ea typeface="Gill Sans"/>
              <a:cs typeface="Gill Sans"/>
              <a:sym typeface="Gill Sans"/>
            </a:endParaRPr>
          </a:p>
        </p:txBody>
      </p:sp>
      <p:cxnSp>
        <p:nvCxnSpPr>
          <p:cNvPr id="20" name="Google Shape;456;g256d3e3d572_0_0">
            <a:extLst>
              <a:ext uri="{FF2B5EF4-FFF2-40B4-BE49-F238E27FC236}">
                <a16:creationId xmlns:a16="http://schemas.microsoft.com/office/drawing/2014/main" id="{472096A2-3763-48E4-9DB3-E12111568876}"/>
              </a:ext>
            </a:extLst>
          </p:cNvPr>
          <p:cNvCxnSpPr>
            <a:stCxn id="19" idx="0"/>
          </p:cNvCxnSpPr>
          <p:nvPr/>
        </p:nvCxnSpPr>
        <p:spPr>
          <a:xfrm rot="10800000" flipH="1">
            <a:off x="3528900" y="4057694"/>
            <a:ext cx="612300" cy="283500"/>
          </a:xfrm>
          <a:prstGeom prst="straightConnector1">
            <a:avLst/>
          </a:prstGeom>
          <a:noFill/>
          <a:ln w="9525" cap="flat" cmpd="sng">
            <a:solidFill>
              <a:schemeClr val="dk2"/>
            </a:solidFill>
            <a:prstDash val="solid"/>
            <a:round/>
            <a:headEnd type="none" w="sm" len="sm"/>
            <a:tailEnd type="triangle" w="med" len="med"/>
          </a:ln>
        </p:spPr>
      </p:cxnSp>
      <p:sp>
        <p:nvSpPr>
          <p:cNvPr id="21" name="Google Shape;457;g256d3e3d572_0_0">
            <a:extLst>
              <a:ext uri="{FF2B5EF4-FFF2-40B4-BE49-F238E27FC236}">
                <a16:creationId xmlns:a16="http://schemas.microsoft.com/office/drawing/2014/main" id="{BBACB44F-9766-47E2-82C4-86E6872A9895}"/>
              </a:ext>
            </a:extLst>
          </p:cNvPr>
          <p:cNvSpPr txBox="1"/>
          <p:nvPr/>
        </p:nvSpPr>
        <p:spPr>
          <a:xfrm>
            <a:off x="4060950" y="4341194"/>
            <a:ext cx="938100" cy="615600"/>
          </a:xfrm>
          <a:prstGeom prst="rect">
            <a:avLst/>
          </a:prstGeom>
          <a:solidFill>
            <a:srgbClr val="D0E0E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Gill Sans"/>
                <a:ea typeface="Gill Sans"/>
                <a:cs typeface="Gill Sans"/>
                <a:sym typeface="Gill Sans"/>
              </a:rPr>
              <a:t>contenu : valeur</a:t>
            </a:r>
            <a:endParaRPr sz="1400" b="0" i="0" u="none" strike="noStrike" cap="none">
              <a:solidFill>
                <a:srgbClr val="000000"/>
              </a:solidFill>
              <a:latin typeface="Gill Sans"/>
              <a:ea typeface="Gill Sans"/>
              <a:cs typeface="Gill Sans"/>
              <a:sym typeface="Gill Sans"/>
            </a:endParaRPr>
          </a:p>
        </p:txBody>
      </p:sp>
      <p:cxnSp>
        <p:nvCxnSpPr>
          <p:cNvPr id="22" name="Google Shape;458;g256d3e3d572_0_0">
            <a:extLst>
              <a:ext uri="{FF2B5EF4-FFF2-40B4-BE49-F238E27FC236}">
                <a16:creationId xmlns:a16="http://schemas.microsoft.com/office/drawing/2014/main" id="{C1F4D492-4D6C-42C9-B3B9-A00308036952}"/>
              </a:ext>
            </a:extLst>
          </p:cNvPr>
          <p:cNvCxnSpPr/>
          <p:nvPr/>
        </p:nvCxnSpPr>
        <p:spPr>
          <a:xfrm rot="10800000">
            <a:off x="4408800" y="3541994"/>
            <a:ext cx="121200" cy="799200"/>
          </a:xfrm>
          <a:prstGeom prst="straightConnector1">
            <a:avLst/>
          </a:prstGeom>
          <a:noFill/>
          <a:ln w="9525" cap="flat" cmpd="sng">
            <a:solidFill>
              <a:schemeClr val="dk2"/>
            </a:solidFill>
            <a:prstDash val="solid"/>
            <a:round/>
            <a:headEnd type="none" w="sm" len="sm"/>
            <a:tailEnd type="triangle" w="med" len="med"/>
          </a:ln>
        </p:spPr>
      </p:cxnSp>
    </p:spTree>
    <p:extLst>
      <p:ext uri="{BB962C8B-B14F-4D97-AF65-F5344CB8AC3E}">
        <p14:creationId xmlns:p14="http://schemas.microsoft.com/office/powerpoint/2010/main" val="22837692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2EFFE9-16E4-4BC9-A3C5-3BDE5A86E7D1}"/>
              </a:ext>
            </a:extLst>
          </p:cNvPr>
          <p:cNvSpPr>
            <a:spLocks noGrp="1"/>
          </p:cNvSpPr>
          <p:nvPr>
            <p:ph type="sldNum" sz="quarter" idx="12"/>
          </p:nvPr>
        </p:nvSpPr>
        <p:spPr/>
        <p:txBody>
          <a:bodyPr/>
          <a:lstStyle/>
          <a:p>
            <a:fld id="{5744759D-0EFF-4FB2-9CCE-04E00944F0FE}" type="slidenum">
              <a:rPr lang="en-US" smtClean="0"/>
              <a:pPr/>
              <a:t>198</a:t>
            </a:fld>
            <a:endParaRPr lang="en-US"/>
          </a:p>
        </p:txBody>
      </p:sp>
      <p:sp>
        <p:nvSpPr>
          <p:cNvPr id="5" name="Google Shape;440;g256d3e3d572_0_191">
            <a:extLst>
              <a:ext uri="{FF2B5EF4-FFF2-40B4-BE49-F238E27FC236}">
                <a16:creationId xmlns:a16="http://schemas.microsoft.com/office/drawing/2014/main" id="{C5662477-CF13-42F1-857C-377D7824E89E}"/>
              </a:ext>
            </a:extLst>
          </p:cNvPr>
          <p:cNvSpPr txBox="1">
            <a:spLocks/>
          </p:cNvSpPr>
          <p:nvPr/>
        </p:nvSpPr>
        <p:spPr>
          <a:xfrm>
            <a:off x="663480" y="44624"/>
            <a:ext cx="8229000" cy="528350"/>
          </a:xfrm>
          <a:prstGeom prst="rect">
            <a:avLst/>
          </a:prstGeom>
          <a:noFill/>
          <a:ln>
            <a:noFill/>
          </a:ln>
        </p:spPr>
        <p:txBody>
          <a:bodyPr spcFirstLastPara="1" wrap="square" lIns="0" tIns="0" rIns="0" bIns="0" anchor="t" anchorCtr="0">
            <a:spAutoFit/>
          </a:bodyPr>
          <a:lstStyle>
            <a:lvl1pPr marL="391501" indent="-391501" algn="l" defTabSz="810138" rtl="0" eaLnBrk="1" latinLnBrk="0" hangingPunct="1">
              <a:spcBef>
                <a:spcPct val="20000"/>
              </a:spcBef>
              <a:buClr>
                <a:schemeClr val="accent5">
                  <a:lumMod val="50000"/>
                </a:schemeClr>
              </a:buClr>
              <a:buFont typeface="Webdings" panose="05030102010509060703" pitchFamily="18" charset="2"/>
              <a:buChar char="&lt;"/>
              <a:defRPr sz="1920" b="0" i="0" kern="1200">
                <a:solidFill>
                  <a:schemeClr val="tx1"/>
                </a:solidFill>
                <a:latin typeface="Gill Sans MT" panose="020B0502020104020203" pitchFamily="34" charset="77"/>
                <a:ea typeface="+mn-ea"/>
                <a:cs typeface="+mn-cs"/>
              </a:defRPr>
            </a:lvl1pPr>
            <a:lvl2pPr marL="802083" indent="-397015" algn="l" defTabSz="810138" rtl="0" eaLnBrk="1" latinLnBrk="0" hangingPunct="1">
              <a:spcBef>
                <a:spcPct val="20000"/>
              </a:spcBef>
              <a:buClr>
                <a:srgbClr val="C00000"/>
              </a:buClr>
              <a:buFont typeface="Wingdings" panose="05000000000000000000" pitchFamily="2" charset="2"/>
              <a:buChar char="q"/>
              <a:defRPr sz="1746" b="0" i="0" kern="1200">
                <a:solidFill>
                  <a:schemeClr val="tx1"/>
                </a:solidFill>
                <a:latin typeface="Gill Sans MT" panose="020B0502020104020203" pitchFamily="34" charset="77"/>
                <a:ea typeface="+mn-ea"/>
                <a:cs typeface="+mn-cs"/>
              </a:defRPr>
            </a:lvl2pPr>
            <a:lvl3pPr marL="1012671" indent="-202534" algn="l" defTabSz="810138" rtl="0" eaLnBrk="1" latinLnBrk="0" hangingPunct="1">
              <a:spcBef>
                <a:spcPct val="20000"/>
              </a:spcBef>
              <a:buFont typeface="Arial" pitchFamily="34" charset="0"/>
              <a:buChar char="•"/>
              <a:defRPr sz="1659" b="0" i="0" kern="1200">
                <a:solidFill>
                  <a:schemeClr val="tx1"/>
                </a:solidFill>
                <a:latin typeface="Gill Sans MT" panose="020B0502020104020203" pitchFamily="34" charset="77"/>
                <a:ea typeface="+mn-ea"/>
                <a:cs typeface="+mn-cs"/>
              </a:defRPr>
            </a:lvl3pPr>
            <a:lvl4pPr marL="1417740" indent="-202534" algn="l" defTabSz="810138" rtl="0" eaLnBrk="1" latinLnBrk="0" hangingPunct="1">
              <a:spcBef>
                <a:spcPct val="20000"/>
              </a:spcBef>
              <a:buFont typeface="Arial" pitchFamily="34" charset="0"/>
              <a:buChar char="–"/>
              <a:defRPr sz="1571" b="0" i="0" kern="1200">
                <a:solidFill>
                  <a:schemeClr val="tx1"/>
                </a:solidFill>
                <a:latin typeface="Gill Sans MT" panose="020B0502020104020203" pitchFamily="34" charset="77"/>
                <a:ea typeface="+mn-ea"/>
                <a:cs typeface="+mn-cs"/>
              </a:defRPr>
            </a:lvl4pPr>
            <a:lvl5pPr marL="1822808" indent="-202534" algn="l" defTabSz="810138" rtl="0" eaLnBrk="1" latinLnBrk="0" hangingPunct="1">
              <a:spcBef>
                <a:spcPct val="20000"/>
              </a:spcBef>
              <a:buFont typeface="Wingdings" panose="05000000000000000000" pitchFamily="2" charset="2"/>
              <a:buChar char="v"/>
              <a:defRPr sz="1390" b="0" i="0" kern="1200">
                <a:solidFill>
                  <a:schemeClr val="tx1"/>
                </a:solidFill>
                <a:latin typeface="Gill Sans MT" panose="020B0502020104020203" pitchFamily="34" charset="77"/>
                <a:ea typeface="+mn-ea"/>
                <a:cs typeface="+mn-cs"/>
              </a:defRPr>
            </a:lvl5pPr>
            <a:lvl6pPr marL="2227877"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6pPr>
            <a:lvl7pPr marL="2632946"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7pPr>
            <a:lvl8pPr marL="3038014"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8pPr>
            <a:lvl9pPr marL="3443082"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9pPr>
          </a:lstStyle>
          <a:p>
            <a:pPr marL="457200" indent="0" algn="r" fontAlgn="auto">
              <a:spcBef>
                <a:spcPts val="420"/>
              </a:spcBef>
              <a:spcAft>
                <a:spcPts val="0"/>
              </a:spcAft>
              <a:buSzPts val="3150"/>
              <a:buFont typeface="Webdings" panose="05030102010509060703" pitchFamily="18" charset="2"/>
              <a:buNone/>
            </a:pPr>
            <a:r>
              <a:rPr lang="fr-FR" sz="3100" b="1" dirty="0">
                <a:solidFill>
                  <a:schemeClr val="accent1"/>
                </a:solidFill>
              </a:rPr>
              <a:t>Tableaux et Fonctions </a:t>
            </a:r>
          </a:p>
        </p:txBody>
      </p:sp>
      <p:sp>
        <p:nvSpPr>
          <p:cNvPr id="7" name="Google Shape;465;g256d3e3d572_0_21">
            <a:extLst>
              <a:ext uri="{FF2B5EF4-FFF2-40B4-BE49-F238E27FC236}">
                <a16:creationId xmlns:a16="http://schemas.microsoft.com/office/drawing/2014/main" id="{CCD1B769-CE18-47D8-B5A9-CD201DCA699C}"/>
              </a:ext>
            </a:extLst>
          </p:cNvPr>
          <p:cNvSpPr txBox="1"/>
          <p:nvPr/>
        </p:nvSpPr>
        <p:spPr>
          <a:xfrm>
            <a:off x="76200" y="980728"/>
            <a:ext cx="8998500" cy="3111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100"/>
              </a:spcBef>
              <a:spcAft>
                <a:spcPts val="0"/>
              </a:spcAft>
              <a:buClr>
                <a:srgbClr val="000000"/>
              </a:buClr>
              <a:buSzPts val="1700"/>
              <a:buFont typeface="Arial"/>
              <a:buNone/>
            </a:pPr>
            <a:r>
              <a:rPr lang="fr-FR" sz="1700" b="1" i="0" u="none" strike="noStrike" cap="none">
                <a:solidFill>
                  <a:srgbClr val="CA6D16"/>
                </a:solidFill>
                <a:highlight>
                  <a:srgbClr val="FAFAFA"/>
                </a:highlight>
                <a:latin typeface="Trebuchet MS"/>
                <a:ea typeface="Trebuchet MS"/>
                <a:cs typeface="Trebuchet MS"/>
                <a:sym typeface="Trebuchet MS"/>
              </a:rPr>
              <a:t>Accès aux éléments d’un tableau</a:t>
            </a:r>
            <a:endParaRPr sz="1700" b="1" i="0" u="none" strike="noStrike" cap="none">
              <a:solidFill>
                <a:srgbClr val="CA6D16"/>
              </a:solidFill>
              <a:highlight>
                <a:srgbClr val="FAFAFA"/>
              </a:highlight>
              <a:latin typeface="Trebuchet MS"/>
              <a:ea typeface="Trebuchet MS"/>
              <a:cs typeface="Trebuchet MS"/>
              <a:sym typeface="Trebuchet MS"/>
            </a:endParaRPr>
          </a:p>
          <a:p>
            <a:pPr marL="0" marR="0" lvl="0" indent="0" algn="just" rtl="0">
              <a:lnSpc>
                <a:spcPct val="160000"/>
              </a:lnSpc>
              <a:spcBef>
                <a:spcPts val="1100"/>
              </a:spcBef>
              <a:spcAft>
                <a:spcPts val="0"/>
              </a:spcAft>
              <a:buClr>
                <a:srgbClr val="000000"/>
              </a:buClr>
              <a:buSzPts val="1350"/>
              <a:buFont typeface="Arial"/>
              <a:buNone/>
            </a:pPr>
            <a:r>
              <a:rPr lang="fr-FR" sz="1350" b="0" i="0" u="none" strike="noStrike" cap="none">
                <a:solidFill>
                  <a:srgbClr val="1C1C1C"/>
                </a:solidFill>
                <a:highlight>
                  <a:srgbClr val="FAFAFA"/>
                </a:highlight>
                <a:latin typeface="Merriweather"/>
                <a:ea typeface="Merriweather"/>
                <a:cs typeface="Merriweather"/>
                <a:sym typeface="Merriweather"/>
              </a:rPr>
              <a:t>Tab est l’adresse du premier élément </a:t>
            </a:r>
            <a:endParaRPr sz="900" b="1" i="0" u="none" strike="noStrike" cap="none">
              <a:solidFill>
                <a:srgbClr val="1C1C1C"/>
              </a:solidFill>
              <a:highlight>
                <a:srgbClr val="FAFAFA"/>
              </a:highlight>
              <a:latin typeface="Trebuchet MS"/>
              <a:ea typeface="Trebuchet MS"/>
              <a:cs typeface="Trebuchet MS"/>
              <a:sym typeface="Trebuchet MS"/>
            </a:endParaRPr>
          </a:p>
          <a:p>
            <a:pPr marL="0" marR="0" lvl="0" indent="0" algn="just" rtl="0">
              <a:lnSpc>
                <a:spcPct val="160000"/>
              </a:lnSpc>
              <a:spcBef>
                <a:spcPts val="1100"/>
              </a:spcBef>
              <a:spcAft>
                <a:spcPts val="0"/>
              </a:spcAft>
              <a:buClr>
                <a:srgbClr val="000000"/>
              </a:buClr>
              <a:buSzPts val="1350"/>
              <a:buFont typeface="Arial"/>
              <a:buNone/>
            </a:pPr>
            <a:r>
              <a:rPr lang="fr-FR" sz="1350" b="0" i="0" u="none" strike="noStrike" cap="none">
                <a:solidFill>
                  <a:srgbClr val="1C1C1C"/>
                </a:solidFill>
                <a:highlight>
                  <a:srgbClr val="FAFAFA"/>
                </a:highlight>
                <a:latin typeface="Merriweather"/>
                <a:ea typeface="Merriweather"/>
                <a:cs typeface="Merriweather"/>
                <a:sym typeface="Merriweather"/>
              </a:rPr>
              <a:t>Si nous avons besoin de l’adresse du premier élément du tableau. Celle-ci s’obtient en fait d’une manière plutôt contre-intuitive : lorsque vous utilisez une variable de type tableau dans une expression, celle-ci est convertie implicitement en un pointeur sur son premier élément. Comme vous pouvez le constater dans l’exemple qui suit, nous pouvons utiliser la variable </a:t>
            </a:r>
            <a:r>
              <a:rPr lang="fr-FR" sz="1350" b="0" i="0" u="none" strike="noStrike" cap="none">
                <a:solidFill>
                  <a:srgbClr val="188038"/>
                </a:solidFill>
                <a:highlight>
                  <a:srgbClr val="FAFAFA"/>
                </a:highlight>
                <a:latin typeface="Source Code Pro"/>
                <a:ea typeface="Source Code Pro"/>
                <a:cs typeface="Source Code Pro"/>
                <a:sym typeface="Source Code Pro"/>
              </a:rPr>
              <a:t>tab</a:t>
            </a:r>
            <a:r>
              <a:rPr lang="fr-FR" sz="1350" b="0" i="0" u="none" strike="noStrike" cap="none">
                <a:solidFill>
                  <a:srgbClr val="1C1C1C"/>
                </a:solidFill>
                <a:highlight>
                  <a:srgbClr val="FAFAFA"/>
                </a:highlight>
                <a:latin typeface="Merriweather"/>
                <a:ea typeface="Merriweather"/>
                <a:cs typeface="Merriweather"/>
                <a:sym typeface="Merriweather"/>
              </a:rPr>
              <a:t> comme nous l’aurions fait s’il s’agissait d’un pointeur.</a:t>
            </a:r>
            <a:endParaRPr sz="1350" b="0" i="0" u="none" strike="noStrike" cap="none">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100"/>
              </a:spcBef>
              <a:spcAft>
                <a:spcPts val="1100"/>
              </a:spcAft>
              <a:buClr>
                <a:srgbClr val="000000"/>
              </a:buClr>
              <a:buSzPts val="1350"/>
              <a:buFont typeface="Arial"/>
              <a:buNone/>
            </a:pPr>
            <a:endParaRPr sz="1350" b="0" i="0" u="none" strike="noStrike" cap="none">
              <a:solidFill>
                <a:srgbClr val="1C1C1C"/>
              </a:solidFill>
              <a:highlight>
                <a:srgbClr val="FAFAFA"/>
              </a:highlight>
              <a:latin typeface="Merriweather"/>
              <a:ea typeface="Merriweather"/>
              <a:cs typeface="Merriweather"/>
              <a:sym typeface="Merriweather"/>
            </a:endParaRPr>
          </a:p>
        </p:txBody>
      </p:sp>
      <p:pic>
        <p:nvPicPr>
          <p:cNvPr id="8" name="Google Shape;466;g256d3e3d572_0_21">
            <a:extLst>
              <a:ext uri="{FF2B5EF4-FFF2-40B4-BE49-F238E27FC236}">
                <a16:creationId xmlns:a16="http://schemas.microsoft.com/office/drawing/2014/main" id="{A27CEDDC-E201-4208-AE4C-43D0126A6477}"/>
              </a:ext>
            </a:extLst>
          </p:cNvPr>
          <p:cNvPicPr preferRelativeResize="0"/>
          <p:nvPr/>
        </p:nvPicPr>
        <p:blipFill rotWithShape="1">
          <a:blip r:embed="rId2">
            <a:alphaModFix/>
          </a:blip>
          <a:srcRect/>
          <a:stretch/>
        </p:blipFill>
        <p:spPr>
          <a:xfrm>
            <a:off x="152400" y="3745978"/>
            <a:ext cx="4307875" cy="2797350"/>
          </a:xfrm>
          <a:prstGeom prst="rect">
            <a:avLst/>
          </a:prstGeom>
          <a:noFill/>
          <a:ln>
            <a:noFill/>
          </a:ln>
        </p:spPr>
      </p:pic>
      <p:graphicFrame>
        <p:nvGraphicFramePr>
          <p:cNvPr id="9" name="Google Shape;467;g256d3e3d572_0_21">
            <a:extLst>
              <a:ext uri="{FF2B5EF4-FFF2-40B4-BE49-F238E27FC236}">
                <a16:creationId xmlns:a16="http://schemas.microsoft.com/office/drawing/2014/main" id="{CA0B8433-321F-4F23-A87D-33303CECFDF8}"/>
              </a:ext>
            </a:extLst>
          </p:cNvPr>
          <p:cNvGraphicFramePr/>
          <p:nvPr>
            <p:extLst>
              <p:ext uri="{D42A27DB-BD31-4B8C-83A1-F6EECF244321}">
                <p14:modId xmlns:p14="http://schemas.microsoft.com/office/powerpoint/2010/main" val="3262633252"/>
              </p:ext>
            </p:extLst>
          </p:nvPr>
        </p:nvGraphicFramePr>
        <p:xfrm>
          <a:off x="3652225" y="3419098"/>
          <a:ext cx="5289550" cy="792420"/>
        </p:xfrm>
        <a:graphic>
          <a:graphicData uri="http://schemas.openxmlformats.org/drawingml/2006/table">
            <a:tbl>
              <a:tblPr>
                <a:noFill/>
              </a:tblPr>
              <a:tblGrid>
                <a:gridCol w="755650">
                  <a:extLst>
                    <a:ext uri="{9D8B030D-6E8A-4147-A177-3AD203B41FA5}">
                      <a16:colId xmlns:a16="http://schemas.microsoft.com/office/drawing/2014/main" val="20000"/>
                    </a:ext>
                  </a:extLst>
                </a:gridCol>
                <a:gridCol w="755650">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755650">
                  <a:extLst>
                    <a:ext uri="{9D8B030D-6E8A-4147-A177-3AD203B41FA5}">
                      <a16:colId xmlns:a16="http://schemas.microsoft.com/office/drawing/2014/main" val="20003"/>
                    </a:ext>
                  </a:extLst>
                </a:gridCol>
                <a:gridCol w="755650">
                  <a:extLst>
                    <a:ext uri="{9D8B030D-6E8A-4147-A177-3AD203B41FA5}">
                      <a16:colId xmlns:a16="http://schemas.microsoft.com/office/drawing/2014/main" val="20004"/>
                    </a:ext>
                  </a:extLst>
                </a:gridCol>
                <a:gridCol w="755650">
                  <a:extLst>
                    <a:ext uri="{9D8B030D-6E8A-4147-A177-3AD203B41FA5}">
                      <a16:colId xmlns:a16="http://schemas.microsoft.com/office/drawing/2014/main" val="20005"/>
                    </a:ext>
                  </a:extLst>
                </a:gridCol>
                <a:gridCol w="755650">
                  <a:extLst>
                    <a:ext uri="{9D8B030D-6E8A-4147-A177-3AD203B41FA5}">
                      <a16:colId xmlns:a16="http://schemas.microsoft.com/office/drawing/2014/main" val="20006"/>
                    </a:ext>
                  </a:extLst>
                </a:gridCol>
              </a:tblGrid>
              <a:tr h="396200">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pic>
        <p:nvPicPr>
          <p:cNvPr id="10" name="Google Shape;468;g256d3e3d572_0_21">
            <a:extLst>
              <a:ext uri="{FF2B5EF4-FFF2-40B4-BE49-F238E27FC236}">
                <a16:creationId xmlns:a16="http://schemas.microsoft.com/office/drawing/2014/main" id="{B54C015E-7B01-4E83-8981-D27223C236C9}"/>
              </a:ext>
            </a:extLst>
          </p:cNvPr>
          <p:cNvPicPr preferRelativeResize="0"/>
          <p:nvPr/>
        </p:nvPicPr>
        <p:blipFill rotWithShape="1">
          <a:blip r:embed="rId3">
            <a:alphaModFix/>
          </a:blip>
          <a:srcRect/>
          <a:stretch/>
        </p:blipFill>
        <p:spPr>
          <a:xfrm>
            <a:off x="4612675" y="4363928"/>
            <a:ext cx="3900100" cy="1741100"/>
          </a:xfrm>
          <a:prstGeom prst="rect">
            <a:avLst/>
          </a:prstGeom>
          <a:noFill/>
          <a:ln>
            <a:noFill/>
          </a:ln>
        </p:spPr>
      </p:pic>
      <p:sp>
        <p:nvSpPr>
          <p:cNvPr id="11" name="Google Shape;469;g256d3e3d572_0_21">
            <a:extLst>
              <a:ext uri="{FF2B5EF4-FFF2-40B4-BE49-F238E27FC236}">
                <a16:creationId xmlns:a16="http://schemas.microsoft.com/office/drawing/2014/main" id="{2AFD960F-8515-4197-80C0-6EE588CCC381}"/>
              </a:ext>
            </a:extLst>
          </p:cNvPr>
          <p:cNvSpPr/>
          <p:nvPr/>
        </p:nvSpPr>
        <p:spPr>
          <a:xfrm>
            <a:off x="3855550" y="5550728"/>
            <a:ext cx="476100" cy="493200"/>
          </a:xfrm>
          <a:prstGeom prst="rect">
            <a:avLst/>
          </a:prstGeom>
          <a:noFill/>
          <a:ln w="9525" cap="flat" cmpd="sng">
            <a:solidFill>
              <a:srgbClr val="CA6D1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470;g256d3e3d572_0_21">
            <a:extLst>
              <a:ext uri="{FF2B5EF4-FFF2-40B4-BE49-F238E27FC236}">
                <a16:creationId xmlns:a16="http://schemas.microsoft.com/office/drawing/2014/main" id="{24F1AF23-0025-453E-B5ED-A4D912FDA709}"/>
              </a:ext>
            </a:extLst>
          </p:cNvPr>
          <p:cNvSpPr/>
          <p:nvPr/>
        </p:nvSpPr>
        <p:spPr>
          <a:xfrm>
            <a:off x="6239225" y="5460478"/>
            <a:ext cx="2230200" cy="644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768288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037FD8-9DB9-4071-A54C-E41F9EF41C61}"/>
              </a:ext>
            </a:extLst>
          </p:cNvPr>
          <p:cNvSpPr>
            <a:spLocks noGrp="1"/>
          </p:cNvSpPr>
          <p:nvPr>
            <p:ph type="sldNum" sz="quarter" idx="12"/>
          </p:nvPr>
        </p:nvSpPr>
        <p:spPr/>
        <p:txBody>
          <a:bodyPr/>
          <a:lstStyle/>
          <a:p>
            <a:fld id="{5744759D-0EFF-4FB2-9CCE-04E00944F0FE}" type="slidenum">
              <a:rPr lang="en-US" smtClean="0"/>
              <a:pPr/>
              <a:t>199</a:t>
            </a:fld>
            <a:endParaRPr lang="en-US"/>
          </a:p>
        </p:txBody>
      </p:sp>
      <p:sp>
        <p:nvSpPr>
          <p:cNvPr id="5" name="Google Shape;489;g256d3e3d572_0_61">
            <a:extLst>
              <a:ext uri="{FF2B5EF4-FFF2-40B4-BE49-F238E27FC236}">
                <a16:creationId xmlns:a16="http://schemas.microsoft.com/office/drawing/2014/main" id="{B6DBD12E-DBE2-4786-A4D3-7844BC7242F9}"/>
              </a:ext>
            </a:extLst>
          </p:cNvPr>
          <p:cNvSpPr txBox="1"/>
          <p:nvPr/>
        </p:nvSpPr>
        <p:spPr>
          <a:xfrm>
            <a:off x="76200" y="980728"/>
            <a:ext cx="8998500" cy="1542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100"/>
              </a:spcBef>
              <a:spcAft>
                <a:spcPts val="0"/>
              </a:spcAft>
              <a:buClr>
                <a:srgbClr val="000000"/>
              </a:buClr>
              <a:buSzPts val="1700"/>
              <a:buFont typeface="Arial"/>
              <a:buNone/>
            </a:pPr>
            <a:r>
              <a:rPr lang="fr-FR" sz="1700" b="1" i="0" u="none" strike="noStrike" cap="none">
                <a:solidFill>
                  <a:srgbClr val="CA6D16"/>
                </a:solidFill>
                <a:highlight>
                  <a:srgbClr val="FAFAFA"/>
                </a:highlight>
                <a:latin typeface="Trebuchet MS"/>
                <a:ea typeface="Trebuchet MS"/>
                <a:cs typeface="Trebuchet MS"/>
                <a:sym typeface="Trebuchet MS"/>
              </a:rPr>
              <a:t>Accès aux éléments d’un tableau</a:t>
            </a:r>
            <a:endParaRPr sz="1700" b="1" i="0" u="none" strike="noStrike" cap="none">
              <a:solidFill>
                <a:srgbClr val="CA6D16"/>
              </a:solidFill>
              <a:highlight>
                <a:srgbClr val="FAFAFA"/>
              </a:highlight>
              <a:latin typeface="Trebuchet MS"/>
              <a:ea typeface="Trebuchet MS"/>
              <a:cs typeface="Trebuchet MS"/>
              <a:sym typeface="Trebuchet MS"/>
            </a:endParaRPr>
          </a:p>
          <a:p>
            <a:pPr marL="0" marR="0" lvl="0" indent="0" algn="l" rtl="0">
              <a:lnSpc>
                <a:spcPct val="160000"/>
              </a:lnSpc>
              <a:spcBef>
                <a:spcPts val="1100"/>
              </a:spcBef>
              <a:spcAft>
                <a:spcPts val="0"/>
              </a:spcAft>
              <a:buClr>
                <a:srgbClr val="000000"/>
              </a:buClr>
              <a:buSzPts val="1150"/>
              <a:buFont typeface="Arial"/>
              <a:buNone/>
            </a:pPr>
            <a:r>
              <a:rPr lang="fr-FR" sz="1150" b="0" i="0" u="none" strike="noStrike" cap="none">
                <a:solidFill>
                  <a:srgbClr val="1C1C1C"/>
                </a:solidFill>
                <a:highlight>
                  <a:srgbClr val="FAFAFA"/>
                </a:highlight>
                <a:latin typeface="Merriweather"/>
                <a:ea typeface="Merriweather"/>
                <a:cs typeface="Merriweather"/>
                <a:sym typeface="Merriweather"/>
              </a:rPr>
              <a:t>Dans le cas où une expression de type tableau est fournie comme opérande de l’opérateur </a:t>
            </a:r>
            <a:r>
              <a:rPr lang="fr-FR" sz="1150" b="0" i="0" u="none" strike="noStrike" cap="none">
                <a:solidFill>
                  <a:srgbClr val="188038"/>
                </a:solidFill>
                <a:latin typeface="Source Code Pro"/>
                <a:ea typeface="Source Code Pro"/>
                <a:cs typeface="Source Code Pro"/>
                <a:sym typeface="Source Code Pro"/>
              </a:rPr>
              <a:t>sizeof</a:t>
            </a:r>
            <a:r>
              <a:rPr lang="fr-FR" sz="1150" b="0" i="0" u="none" strike="noStrike" cap="none">
                <a:solidFill>
                  <a:srgbClr val="1C1C1C"/>
                </a:solidFill>
                <a:highlight>
                  <a:srgbClr val="FAFAFA"/>
                </a:highlight>
                <a:latin typeface="Merriweather"/>
                <a:ea typeface="Merriweather"/>
                <a:cs typeface="Merriweather"/>
                <a:sym typeface="Merriweather"/>
              </a:rPr>
              <a:t>, le résultat de celui-ci sera bien la taille totale du tableau (en multiplets) et non la taille d’un pointeur.</a:t>
            </a:r>
            <a:endParaRPr sz="1350" b="0" i="0" u="none" strike="noStrike" cap="none">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100"/>
              </a:spcBef>
              <a:spcAft>
                <a:spcPts val="1100"/>
              </a:spcAft>
              <a:buClr>
                <a:srgbClr val="000000"/>
              </a:buClr>
              <a:buSzPts val="1350"/>
              <a:buFont typeface="Arial"/>
              <a:buNone/>
            </a:pPr>
            <a:endParaRPr sz="1350" b="0" i="0" u="none" strike="noStrike" cap="none">
              <a:solidFill>
                <a:srgbClr val="1C1C1C"/>
              </a:solidFill>
              <a:highlight>
                <a:srgbClr val="FAFAFA"/>
              </a:highlight>
              <a:latin typeface="Merriweather"/>
              <a:ea typeface="Merriweather"/>
              <a:cs typeface="Merriweather"/>
              <a:sym typeface="Merriweather"/>
            </a:endParaRPr>
          </a:p>
        </p:txBody>
      </p:sp>
      <p:graphicFrame>
        <p:nvGraphicFramePr>
          <p:cNvPr id="6" name="Google Shape;490;g256d3e3d572_0_61">
            <a:extLst>
              <a:ext uri="{FF2B5EF4-FFF2-40B4-BE49-F238E27FC236}">
                <a16:creationId xmlns:a16="http://schemas.microsoft.com/office/drawing/2014/main" id="{8A5423F8-1FD3-47A7-8FBB-65E803F632A3}"/>
              </a:ext>
            </a:extLst>
          </p:cNvPr>
          <p:cNvGraphicFramePr/>
          <p:nvPr>
            <p:extLst>
              <p:ext uri="{D42A27DB-BD31-4B8C-83A1-F6EECF244321}">
                <p14:modId xmlns:p14="http://schemas.microsoft.com/office/powerpoint/2010/main" val="1108541914"/>
              </p:ext>
            </p:extLst>
          </p:nvPr>
        </p:nvGraphicFramePr>
        <p:xfrm>
          <a:off x="4566625" y="2970372"/>
          <a:ext cx="2266950" cy="817249"/>
        </p:xfrm>
        <a:graphic>
          <a:graphicData uri="http://schemas.openxmlformats.org/drawingml/2006/table">
            <a:tbl>
              <a:tblPr>
                <a:noFill/>
              </a:tblPr>
              <a:tblGrid>
                <a:gridCol w="755650">
                  <a:extLst>
                    <a:ext uri="{9D8B030D-6E8A-4147-A177-3AD203B41FA5}">
                      <a16:colId xmlns:a16="http://schemas.microsoft.com/office/drawing/2014/main" val="20000"/>
                    </a:ext>
                  </a:extLst>
                </a:gridCol>
                <a:gridCol w="755650">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tblGrid>
              <a:tr h="396200">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a:t>
                      </a:r>
                      <a:r>
                        <a:rPr lang="fr-FR"/>
                        <a:t>[</a:t>
                      </a:r>
                      <a:r>
                        <a:rPr lang="fr-FR" sz="1400" u="none" strike="noStrike" cap="none"/>
                        <a:t>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Tab[2]</a:t>
                      </a:r>
                      <a:endParaRPr sz="14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a:t>2</a:t>
                      </a: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7" name="Google Shape;491;g256d3e3d572_0_61">
            <a:extLst>
              <a:ext uri="{FF2B5EF4-FFF2-40B4-BE49-F238E27FC236}">
                <a16:creationId xmlns:a16="http://schemas.microsoft.com/office/drawing/2014/main" id="{E60365D3-EF27-41D1-A339-16A4A1739114}"/>
              </a:ext>
            </a:extLst>
          </p:cNvPr>
          <p:cNvSpPr txBox="1"/>
          <p:nvPr/>
        </p:nvSpPr>
        <p:spPr>
          <a:xfrm>
            <a:off x="4752975" y="4154077"/>
            <a:ext cx="3773700" cy="1847400"/>
          </a:xfrm>
          <a:prstGeom prst="rect">
            <a:avLst/>
          </a:prstGeom>
          <a:solidFill>
            <a:srgbClr val="CEDFEA"/>
          </a:solidFill>
          <a:ln w="9525" cap="flat" cmpd="sng">
            <a:solidFill>
              <a:srgbClr val="CA6D16"/>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60000"/>
              </a:lnSpc>
              <a:spcBef>
                <a:spcPts val="1100"/>
              </a:spcBef>
              <a:spcAft>
                <a:spcPts val="0"/>
              </a:spcAft>
              <a:buClr>
                <a:schemeClr val="dk1"/>
              </a:buClr>
              <a:buSzPts val="1100"/>
              <a:buFont typeface="Arial"/>
              <a:buNone/>
            </a:pPr>
            <a:r>
              <a:rPr lang="fr-FR" sz="1250" b="0" i="0" u="none" strike="noStrike" cap="none">
                <a:solidFill>
                  <a:srgbClr val="1C1C1C"/>
                </a:solidFill>
                <a:highlight>
                  <a:srgbClr val="CEDFEA"/>
                </a:highlight>
                <a:latin typeface="Merriweather"/>
                <a:ea typeface="Merriweather"/>
                <a:cs typeface="Merriweather"/>
                <a:sym typeface="Merriweather"/>
              </a:rPr>
              <a:t>Cette propriété vous permet d’obtenir le nombre d’éléments d’un tableau à l’aide de l’expression suivante.</a:t>
            </a:r>
            <a:endParaRPr sz="1250" b="0" i="0" u="none" strike="noStrike" cap="none">
              <a:solidFill>
                <a:srgbClr val="1C1C1C"/>
              </a:solidFill>
              <a:highlight>
                <a:srgbClr val="CEDFEA"/>
              </a:highlight>
              <a:latin typeface="Merriweather"/>
              <a:ea typeface="Merriweather"/>
              <a:cs typeface="Merriweather"/>
              <a:sym typeface="Merriweather"/>
            </a:endParaRPr>
          </a:p>
          <a:p>
            <a:pPr marL="63500" marR="63500" lvl="0" indent="0" algn="l" rtl="0">
              <a:lnSpc>
                <a:spcPct val="130000"/>
              </a:lnSpc>
              <a:spcBef>
                <a:spcPts val="1100"/>
              </a:spcBef>
              <a:spcAft>
                <a:spcPts val="0"/>
              </a:spcAft>
              <a:buClr>
                <a:schemeClr val="dk1"/>
              </a:buClr>
              <a:buSzPts val="1100"/>
              <a:buFont typeface="Arial"/>
              <a:buNone/>
            </a:pPr>
            <a:r>
              <a:rPr lang="fr-FR" sz="1450" b="1" i="0" u="none" strike="noStrike" cap="none">
                <a:solidFill>
                  <a:srgbClr val="532895"/>
                </a:solidFill>
                <a:highlight>
                  <a:srgbClr val="CEDFEA"/>
                </a:highlight>
                <a:latin typeface="Source Code Pro"/>
                <a:ea typeface="Source Code Pro"/>
                <a:cs typeface="Source Code Pro"/>
                <a:sym typeface="Source Code Pro"/>
              </a:rPr>
              <a:t>sizeof</a:t>
            </a:r>
            <a:r>
              <a:rPr lang="fr-FR" sz="1450" b="0" i="0" u="none" strike="noStrike" cap="none">
                <a:solidFill>
                  <a:srgbClr val="1C1C1C"/>
                </a:solidFill>
                <a:highlight>
                  <a:srgbClr val="CEDFEA"/>
                </a:highlight>
                <a:latin typeface="Source Code Pro"/>
                <a:ea typeface="Source Code Pro"/>
                <a:cs typeface="Source Code Pro"/>
                <a:sym typeface="Source Code Pro"/>
              </a:rPr>
              <a:t> tab / </a:t>
            </a:r>
            <a:r>
              <a:rPr lang="fr-FR" sz="1450" b="1" i="0" u="none" strike="noStrike" cap="none">
                <a:solidFill>
                  <a:srgbClr val="532895"/>
                </a:solidFill>
                <a:highlight>
                  <a:srgbClr val="CEDFEA"/>
                </a:highlight>
                <a:latin typeface="Source Code Pro"/>
                <a:ea typeface="Source Code Pro"/>
                <a:cs typeface="Source Code Pro"/>
                <a:sym typeface="Source Code Pro"/>
              </a:rPr>
              <a:t>sizeof</a:t>
            </a:r>
            <a:r>
              <a:rPr lang="fr-FR" sz="1450" b="0" i="0" u="none" strike="noStrike" cap="none">
                <a:solidFill>
                  <a:srgbClr val="1C1C1C"/>
                </a:solidFill>
                <a:highlight>
                  <a:srgbClr val="CEDFEA"/>
                </a:highlight>
                <a:latin typeface="Source Code Pro"/>
                <a:ea typeface="Source Code Pro"/>
                <a:cs typeface="Source Code Pro"/>
                <a:sym typeface="Source Code Pro"/>
              </a:rPr>
              <a:t> tab[</a:t>
            </a:r>
            <a:r>
              <a:rPr lang="fr-FR" sz="1450" b="0" i="0" u="none" strike="noStrike" cap="none">
                <a:solidFill>
                  <a:srgbClr val="3964DB"/>
                </a:solidFill>
                <a:highlight>
                  <a:srgbClr val="CEDFEA"/>
                </a:highlight>
                <a:latin typeface="Source Code Pro"/>
                <a:ea typeface="Source Code Pro"/>
                <a:cs typeface="Source Code Pro"/>
                <a:sym typeface="Source Code Pro"/>
              </a:rPr>
              <a:t>0</a:t>
            </a:r>
            <a:r>
              <a:rPr lang="fr-FR" sz="1450" b="0" i="0" u="none" strike="noStrike" cap="none">
                <a:solidFill>
                  <a:srgbClr val="1C1C1C"/>
                </a:solidFill>
                <a:highlight>
                  <a:srgbClr val="CEDFEA"/>
                </a:highlight>
                <a:latin typeface="Source Code Pro"/>
                <a:ea typeface="Source Code Pro"/>
                <a:cs typeface="Source Code Pro"/>
                <a:sym typeface="Source Code Pro"/>
              </a:rPr>
              <a:t>]</a:t>
            </a:r>
            <a:endParaRPr sz="1450" b="0" i="0" u="none" strike="noStrike" cap="none">
              <a:solidFill>
                <a:srgbClr val="1C1C1C"/>
              </a:solidFill>
              <a:highlight>
                <a:srgbClr val="CEDFEA"/>
              </a:highlight>
              <a:latin typeface="Source Code Pro"/>
              <a:ea typeface="Source Code Pro"/>
              <a:cs typeface="Source Code Pro"/>
              <a:sym typeface="Source Code Pro"/>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a:solidFill>
                <a:srgbClr val="000000"/>
              </a:solidFill>
              <a:highlight>
                <a:srgbClr val="CEDFEA"/>
              </a:highlight>
              <a:latin typeface="Arial"/>
              <a:ea typeface="Arial"/>
              <a:cs typeface="Arial"/>
              <a:sym typeface="Arial"/>
            </a:endParaRPr>
          </a:p>
        </p:txBody>
      </p:sp>
      <p:pic>
        <p:nvPicPr>
          <p:cNvPr id="8" name="Google Shape;492;g256d3e3d572_0_61">
            <a:extLst>
              <a:ext uri="{FF2B5EF4-FFF2-40B4-BE49-F238E27FC236}">
                <a16:creationId xmlns:a16="http://schemas.microsoft.com/office/drawing/2014/main" id="{AAEA45EC-8C97-4F69-8A5E-E4B8CEA54C7E}"/>
              </a:ext>
            </a:extLst>
          </p:cNvPr>
          <p:cNvPicPr preferRelativeResize="0"/>
          <p:nvPr/>
        </p:nvPicPr>
        <p:blipFill rotWithShape="1">
          <a:blip r:embed="rId2">
            <a:alphaModFix/>
          </a:blip>
          <a:srcRect/>
          <a:stretch/>
        </p:blipFill>
        <p:spPr>
          <a:xfrm>
            <a:off x="152400" y="2375980"/>
            <a:ext cx="4371975" cy="2872725"/>
          </a:xfrm>
          <a:prstGeom prst="rect">
            <a:avLst/>
          </a:prstGeom>
          <a:noFill/>
          <a:ln>
            <a:noFill/>
          </a:ln>
        </p:spPr>
      </p:pic>
      <p:pic>
        <p:nvPicPr>
          <p:cNvPr id="9" name="Google Shape;493;g256d3e3d572_0_61">
            <a:extLst>
              <a:ext uri="{FF2B5EF4-FFF2-40B4-BE49-F238E27FC236}">
                <a16:creationId xmlns:a16="http://schemas.microsoft.com/office/drawing/2014/main" id="{0ADD704E-60D2-48BB-98DA-9C57EB73D9D4}"/>
              </a:ext>
            </a:extLst>
          </p:cNvPr>
          <p:cNvPicPr preferRelativeResize="0"/>
          <p:nvPr/>
        </p:nvPicPr>
        <p:blipFill rotWithShape="1">
          <a:blip r:embed="rId3">
            <a:alphaModFix/>
          </a:blip>
          <a:srcRect/>
          <a:stretch/>
        </p:blipFill>
        <p:spPr>
          <a:xfrm>
            <a:off x="200400" y="5324902"/>
            <a:ext cx="3950500" cy="1272450"/>
          </a:xfrm>
          <a:prstGeom prst="rect">
            <a:avLst/>
          </a:prstGeom>
          <a:noFill/>
          <a:ln>
            <a:noFill/>
          </a:ln>
        </p:spPr>
      </p:pic>
      <p:sp>
        <p:nvSpPr>
          <p:cNvPr id="10" name="Google Shape;440;g256d3e3d572_0_191">
            <a:extLst>
              <a:ext uri="{FF2B5EF4-FFF2-40B4-BE49-F238E27FC236}">
                <a16:creationId xmlns:a16="http://schemas.microsoft.com/office/drawing/2014/main" id="{73A66755-46A7-4D26-9AE9-565774F69D4E}"/>
              </a:ext>
            </a:extLst>
          </p:cNvPr>
          <p:cNvSpPr txBox="1">
            <a:spLocks/>
          </p:cNvSpPr>
          <p:nvPr/>
        </p:nvSpPr>
        <p:spPr>
          <a:xfrm>
            <a:off x="663480" y="44624"/>
            <a:ext cx="8229000" cy="528350"/>
          </a:xfrm>
          <a:prstGeom prst="rect">
            <a:avLst/>
          </a:prstGeom>
          <a:noFill/>
          <a:ln>
            <a:noFill/>
          </a:ln>
        </p:spPr>
        <p:txBody>
          <a:bodyPr spcFirstLastPara="1" wrap="square" lIns="0" tIns="0" rIns="0" bIns="0" anchor="t" anchorCtr="0">
            <a:spAutoFit/>
          </a:bodyPr>
          <a:lstStyle>
            <a:lvl1pPr marL="391501" indent="-391501" algn="l" defTabSz="810138" rtl="0" eaLnBrk="1" latinLnBrk="0" hangingPunct="1">
              <a:spcBef>
                <a:spcPct val="20000"/>
              </a:spcBef>
              <a:buClr>
                <a:schemeClr val="accent5">
                  <a:lumMod val="50000"/>
                </a:schemeClr>
              </a:buClr>
              <a:buFont typeface="Webdings" panose="05030102010509060703" pitchFamily="18" charset="2"/>
              <a:buChar char="&lt;"/>
              <a:defRPr sz="1920" b="0" i="0" kern="1200">
                <a:solidFill>
                  <a:schemeClr val="tx1"/>
                </a:solidFill>
                <a:latin typeface="Gill Sans MT" panose="020B0502020104020203" pitchFamily="34" charset="77"/>
                <a:ea typeface="+mn-ea"/>
                <a:cs typeface="+mn-cs"/>
              </a:defRPr>
            </a:lvl1pPr>
            <a:lvl2pPr marL="802083" indent="-397015" algn="l" defTabSz="810138" rtl="0" eaLnBrk="1" latinLnBrk="0" hangingPunct="1">
              <a:spcBef>
                <a:spcPct val="20000"/>
              </a:spcBef>
              <a:buClr>
                <a:srgbClr val="C00000"/>
              </a:buClr>
              <a:buFont typeface="Wingdings" panose="05000000000000000000" pitchFamily="2" charset="2"/>
              <a:buChar char="q"/>
              <a:defRPr sz="1746" b="0" i="0" kern="1200">
                <a:solidFill>
                  <a:schemeClr val="tx1"/>
                </a:solidFill>
                <a:latin typeface="Gill Sans MT" panose="020B0502020104020203" pitchFamily="34" charset="77"/>
                <a:ea typeface="+mn-ea"/>
                <a:cs typeface="+mn-cs"/>
              </a:defRPr>
            </a:lvl2pPr>
            <a:lvl3pPr marL="1012671" indent="-202534" algn="l" defTabSz="810138" rtl="0" eaLnBrk="1" latinLnBrk="0" hangingPunct="1">
              <a:spcBef>
                <a:spcPct val="20000"/>
              </a:spcBef>
              <a:buFont typeface="Arial" pitchFamily="34" charset="0"/>
              <a:buChar char="•"/>
              <a:defRPr sz="1659" b="0" i="0" kern="1200">
                <a:solidFill>
                  <a:schemeClr val="tx1"/>
                </a:solidFill>
                <a:latin typeface="Gill Sans MT" panose="020B0502020104020203" pitchFamily="34" charset="77"/>
                <a:ea typeface="+mn-ea"/>
                <a:cs typeface="+mn-cs"/>
              </a:defRPr>
            </a:lvl3pPr>
            <a:lvl4pPr marL="1417740" indent="-202534" algn="l" defTabSz="810138" rtl="0" eaLnBrk="1" latinLnBrk="0" hangingPunct="1">
              <a:spcBef>
                <a:spcPct val="20000"/>
              </a:spcBef>
              <a:buFont typeface="Arial" pitchFamily="34" charset="0"/>
              <a:buChar char="–"/>
              <a:defRPr sz="1571" b="0" i="0" kern="1200">
                <a:solidFill>
                  <a:schemeClr val="tx1"/>
                </a:solidFill>
                <a:latin typeface="Gill Sans MT" panose="020B0502020104020203" pitchFamily="34" charset="77"/>
                <a:ea typeface="+mn-ea"/>
                <a:cs typeface="+mn-cs"/>
              </a:defRPr>
            </a:lvl4pPr>
            <a:lvl5pPr marL="1822808" indent="-202534" algn="l" defTabSz="810138" rtl="0" eaLnBrk="1" latinLnBrk="0" hangingPunct="1">
              <a:spcBef>
                <a:spcPct val="20000"/>
              </a:spcBef>
              <a:buFont typeface="Wingdings" panose="05000000000000000000" pitchFamily="2" charset="2"/>
              <a:buChar char="v"/>
              <a:defRPr sz="1390" b="0" i="0" kern="1200">
                <a:solidFill>
                  <a:schemeClr val="tx1"/>
                </a:solidFill>
                <a:latin typeface="Gill Sans MT" panose="020B0502020104020203" pitchFamily="34" charset="77"/>
                <a:ea typeface="+mn-ea"/>
                <a:cs typeface="+mn-cs"/>
              </a:defRPr>
            </a:lvl5pPr>
            <a:lvl6pPr marL="2227877"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6pPr>
            <a:lvl7pPr marL="2632946"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7pPr>
            <a:lvl8pPr marL="3038014"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8pPr>
            <a:lvl9pPr marL="3443082"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9pPr>
          </a:lstStyle>
          <a:p>
            <a:pPr marL="457200" indent="0" algn="r" fontAlgn="auto">
              <a:spcBef>
                <a:spcPts val="420"/>
              </a:spcBef>
              <a:spcAft>
                <a:spcPts val="0"/>
              </a:spcAft>
              <a:buSzPts val="3150"/>
              <a:buFont typeface="Webdings" panose="05030102010509060703" pitchFamily="18" charset="2"/>
              <a:buNone/>
            </a:pPr>
            <a:r>
              <a:rPr lang="fr-FR" sz="3100" b="1" dirty="0">
                <a:solidFill>
                  <a:schemeClr val="accent1"/>
                </a:solidFill>
              </a:rPr>
              <a:t>Tableaux et Fonctions </a:t>
            </a:r>
          </a:p>
        </p:txBody>
      </p:sp>
    </p:spTree>
    <p:extLst>
      <p:ext uri="{BB962C8B-B14F-4D97-AF65-F5344CB8AC3E}">
        <p14:creationId xmlns:p14="http://schemas.microsoft.com/office/powerpoint/2010/main" val="18556453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9">
            <a:extLst>
              <a:ext uri="{FF2B5EF4-FFF2-40B4-BE49-F238E27FC236}">
                <a16:creationId xmlns:a16="http://schemas.microsoft.com/office/drawing/2014/main" id="{9A52C1E9-AAA7-0345-B803-68169B158409}"/>
              </a:ext>
            </a:extLst>
          </p:cNvPr>
          <p:cNvSpPr txBox="1">
            <a:spLocks noChangeArrowheads="1"/>
          </p:cNvSpPr>
          <p:nvPr/>
        </p:nvSpPr>
        <p:spPr bwMode="auto">
          <a:xfrm>
            <a:off x="5873431" y="4751029"/>
            <a:ext cx="2347982" cy="603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2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81"/>
              </a:spcBef>
            </a:pPr>
            <a:endParaRPr lang="fr-FR" altLang="fr-FR" sz="1622" dirty="0">
              <a:latin typeface="Gill Sans MT" panose="020B0502020104020203" pitchFamily="34" charset="77"/>
              <a:cs typeface="Arial" panose="020B0604020202020204" pitchFamily="34" charset="0"/>
            </a:endParaRPr>
          </a:p>
          <a:p>
            <a:pPr>
              <a:lnSpc>
                <a:spcPct val="101000"/>
              </a:lnSpc>
              <a:spcBef>
                <a:spcPts val="10"/>
              </a:spcBef>
            </a:pPr>
            <a:endParaRPr lang="fr-FR" altLang="fr-FR" sz="973" dirty="0">
              <a:latin typeface="Gill Sans MT" panose="020B0502020104020203" pitchFamily="34" charset="77"/>
              <a:cs typeface="Arial" panose="020B0604020202020204" pitchFamily="34" charset="0"/>
            </a:endParaRPr>
          </a:p>
          <a:p>
            <a:pPr>
              <a:lnSpc>
                <a:spcPts val="1541"/>
              </a:lnSpc>
            </a:pPr>
            <a:endParaRPr lang="fr-FR" altLang="fr-FR" sz="1459" dirty="0">
              <a:latin typeface="Gill Sans MT" panose="020B0502020104020203" pitchFamily="34" charset="77"/>
              <a:cs typeface="Arial" panose="020B0604020202020204" pitchFamily="34" charset="0"/>
            </a:endParaRPr>
          </a:p>
        </p:txBody>
      </p:sp>
      <p:sp>
        <p:nvSpPr>
          <p:cNvPr id="11268" name="Rectangle 8">
            <a:extLst>
              <a:ext uri="{FF2B5EF4-FFF2-40B4-BE49-F238E27FC236}">
                <a16:creationId xmlns:a16="http://schemas.microsoft.com/office/drawing/2014/main" id="{1F140A7F-7365-8D45-97F4-1EA54E1F3F58}"/>
              </a:ext>
            </a:extLst>
          </p:cNvPr>
          <p:cNvSpPr>
            <a:spLocks/>
          </p:cNvSpPr>
          <p:nvPr/>
        </p:nvSpPr>
        <p:spPr bwMode="auto">
          <a:xfrm>
            <a:off x="989429" y="2106972"/>
            <a:ext cx="7182971" cy="244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7675" indent="-2667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557063" indent="-399090">
              <a:buClr>
                <a:schemeClr val="tx2"/>
              </a:buClr>
              <a:buFont typeface="Wingdings" panose="05000000000000000000" pitchFamily="2" charset="2"/>
              <a:buChar char="§"/>
            </a:pPr>
            <a:r>
              <a:rPr lang="fr-FR" altLang="fr-FR" sz="2270" dirty="0">
                <a:latin typeface="Gill Sans MT" panose="020B0502020104020203" pitchFamily="34" charset="77"/>
                <a:ea typeface="Tahoma" panose="020B0604030504040204" pitchFamily="34" charset="0"/>
                <a:cs typeface="Tahoma" panose="020B0604030504040204" pitchFamily="34" charset="0"/>
              </a:rPr>
              <a:t>Présentation du formateur</a:t>
            </a:r>
          </a:p>
          <a:p>
            <a:pPr marL="557063" indent="-399090">
              <a:buClr>
                <a:schemeClr val="tx2"/>
              </a:buClr>
              <a:buFont typeface="Wingdings" panose="05000000000000000000" pitchFamily="2" charset="2"/>
              <a:buChar char="§"/>
            </a:pPr>
            <a:r>
              <a:rPr lang="fr-FR" altLang="fr-FR" sz="2270" dirty="0">
                <a:latin typeface="Gill Sans MT" panose="020B0502020104020203" pitchFamily="34" charset="77"/>
                <a:ea typeface="Tahoma" panose="020B0604030504040204" pitchFamily="34" charset="0"/>
                <a:cs typeface="Tahoma" panose="020B0604030504040204" pitchFamily="34" charset="0"/>
              </a:rPr>
              <a:t>Le plan de la formation</a:t>
            </a:r>
          </a:p>
          <a:p>
            <a:pPr marL="557063" indent="-399090">
              <a:buClr>
                <a:schemeClr val="tx2"/>
              </a:buClr>
              <a:buFont typeface="Wingdings" panose="05000000000000000000" pitchFamily="2" charset="2"/>
              <a:buChar char="§"/>
            </a:pPr>
            <a:r>
              <a:rPr lang="fr-FR" altLang="fr-FR" sz="2270" dirty="0">
                <a:latin typeface="Gill Sans MT" panose="020B0502020104020203" pitchFamily="34" charset="77"/>
                <a:ea typeface="Tahoma" panose="020B0604030504040204" pitchFamily="34" charset="0"/>
                <a:cs typeface="Tahoma" panose="020B0604030504040204" pitchFamily="34" charset="0"/>
              </a:rPr>
              <a:t>Objectifs de la formation</a:t>
            </a:r>
          </a:p>
          <a:p>
            <a:pPr marL="557063" indent="-399090">
              <a:buClr>
                <a:schemeClr val="tx2"/>
              </a:buClr>
              <a:buFont typeface="Wingdings" panose="05000000000000000000" pitchFamily="2" charset="2"/>
              <a:buChar char="§"/>
            </a:pPr>
            <a:r>
              <a:rPr lang="fr-FR" altLang="fr-FR" sz="2270" dirty="0">
                <a:latin typeface="Gill Sans MT" panose="020B0502020104020203" pitchFamily="34" charset="77"/>
                <a:ea typeface="Tahoma" panose="020B0604030504040204" pitchFamily="34" charset="0"/>
                <a:cs typeface="Tahoma" panose="020B0604030504040204" pitchFamily="34" charset="0"/>
              </a:rPr>
              <a:t>Public concerné</a:t>
            </a:r>
          </a:p>
          <a:p>
            <a:pPr marL="557063" indent="-399090">
              <a:buClr>
                <a:schemeClr val="tx2"/>
              </a:buClr>
              <a:buFont typeface="Wingdings" panose="05000000000000000000" pitchFamily="2" charset="2"/>
              <a:buChar char="§"/>
            </a:pPr>
            <a:r>
              <a:rPr lang="fr-FR" altLang="fr-FR" sz="2270" dirty="0">
                <a:latin typeface="Gill Sans MT" panose="020B0502020104020203" pitchFamily="34" charset="77"/>
                <a:ea typeface="Tahoma" panose="020B0604030504040204" pitchFamily="34" charset="0"/>
                <a:cs typeface="Tahoma" panose="020B0604030504040204" pitchFamily="34" charset="0"/>
              </a:rPr>
              <a:t>Connaissances requises</a:t>
            </a:r>
          </a:p>
          <a:p>
            <a:pPr marL="557063" indent="-399090">
              <a:buClr>
                <a:schemeClr val="tx2"/>
              </a:buClr>
              <a:buFont typeface="Wingdings" panose="05000000000000000000" pitchFamily="2" charset="2"/>
              <a:buChar char="§"/>
            </a:pPr>
            <a:r>
              <a:rPr lang="fr-FR" altLang="fr-FR" sz="2270" dirty="0">
                <a:latin typeface="Gill Sans MT" panose="020B0502020104020203" pitchFamily="34" charset="77"/>
                <a:ea typeface="Tahoma" panose="020B0604030504040204" pitchFamily="34" charset="0"/>
                <a:cs typeface="Tahoma" panose="020B0604030504040204" pitchFamily="34" charset="0"/>
              </a:rPr>
              <a:t>Références bibliographiques</a:t>
            </a:r>
          </a:p>
        </p:txBody>
      </p:sp>
      <p:sp>
        <p:nvSpPr>
          <p:cNvPr id="18441" name="Text Box 9">
            <a:extLst>
              <a:ext uri="{FF2B5EF4-FFF2-40B4-BE49-F238E27FC236}">
                <a16:creationId xmlns:a16="http://schemas.microsoft.com/office/drawing/2014/main" id="{90E99E06-A3E6-C240-B235-A4558C8FE1A1}"/>
              </a:ext>
            </a:extLst>
          </p:cNvPr>
          <p:cNvSpPr txBox="1">
            <a:spLocks noChangeArrowheads="1"/>
          </p:cNvSpPr>
          <p:nvPr/>
        </p:nvSpPr>
        <p:spPr bwMode="auto">
          <a:xfrm>
            <a:off x="6811662" y="116632"/>
            <a:ext cx="2160040" cy="49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defRPr/>
            </a:pPr>
            <a:r>
              <a:rPr lang="fr-FR" altLang="fr-FR" sz="2619" b="1" dirty="0">
                <a:latin typeface="Gill Sans MT" panose="020B0502020104020203" pitchFamily="34" charset="77"/>
                <a:ea typeface="Tahoma" panose="020B0604030504040204" pitchFamily="34" charset="0"/>
                <a:cs typeface="Tahoma" panose="020B0604030504040204" pitchFamily="34" charset="0"/>
              </a:rPr>
              <a:t>Plan</a:t>
            </a:r>
          </a:p>
        </p:txBody>
      </p:sp>
      <p:sp>
        <p:nvSpPr>
          <p:cNvPr id="6" name="Espace réservé du numéro de diapositive 5">
            <a:extLst>
              <a:ext uri="{FF2B5EF4-FFF2-40B4-BE49-F238E27FC236}">
                <a16:creationId xmlns:a16="http://schemas.microsoft.com/office/drawing/2014/main" id="{FE5CEBEF-233C-4908-B16F-098128CD0883}"/>
              </a:ext>
            </a:extLst>
          </p:cNvPr>
          <p:cNvSpPr>
            <a:spLocks noGrp="1"/>
          </p:cNvSpPr>
          <p:nvPr>
            <p:ph type="sldNum" sz="quarter" idx="12"/>
          </p:nvPr>
        </p:nvSpPr>
        <p:spPr/>
        <p:txBody>
          <a:bodyPr/>
          <a:lstStyle/>
          <a:p>
            <a:fld id="{9705A05D-FF3A-44F5-A745-C0E08A1F0267}" type="slidenum">
              <a:rPr lang="fr-FR" smtClean="0"/>
              <a:pPr/>
              <a:t>2</a:t>
            </a:fld>
            <a:endParaRPr lang="fr-FR" dirty="0"/>
          </a:p>
        </p:txBody>
      </p:sp>
    </p:spTree>
    <p:extLst>
      <p:ext uri="{BB962C8B-B14F-4D97-AF65-F5344CB8AC3E}">
        <p14:creationId xmlns:p14="http://schemas.microsoft.com/office/powerpoint/2010/main" val="2565290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3873" y="77900"/>
            <a:ext cx="4598607" cy="470780"/>
          </a:xfrm>
          <a:prstGeom prst="rect">
            <a:avLst/>
          </a:prstGeom>
        </p:spPr>
        <p:txBody>
          <a:bodyPr vert="horz" wrap="square" lIns="0" tIns="9027" rIns="0" bIns="0" rtlCol="0">
            <a:spAutoFit/>
          </a:bodyPr>
          <a:lstStyle/>
          <a:p>
            <a:pPr marL="9502">
              <a:spcBef>
                <a:spcPts val="71"/>
              </a:spcBef>
            </a:pPr>
            <a:r>
              <a:rPr sz="3000" spc="-202" dirty="0">
                <a:latin typeface="Gill Sans MT" panose="020B0502020104020203" pitchFamily="34" charset="0"/>
              </a:rPr>
              <a:t>Objectifs </a:t>
            </a:r>
            <a:r>
              <a:rPr sz="3000" spc="-198" dirty="0">
                <a:latin typeface="Gill Sans MT" panose="020B0502020104020203" pitchFamily="34" charset="0"/>
              </a:rPr>
              <a:t>d’un</a:t>
            </a:r>
            <a:r>
              <a:rPr sz="3000" spc="-138" dirty="0">
                <a:latin typeface="Gill Sans MT" panose="020B0502020104020203" pitchFamily="34" charset="0"/>
              </a:rPr>
              <a:t> </a:t>
            </a:r>
            <a:r>
              <a:rPr sz="3000" spc="-171" dirty="0">
                <a:latin typeface="Gill Sans MT" panose="020B0502020104020203" pitchFamily="34" charset="0"/>
              </a:rPr>
              <a:t>algorithme</a:t>
            </a:r>
            <a:endParaRPr sz="3000" dirty="0">
              <a:latin typeface="Gill Sans MT" panose="020B0502020104020203" pitchFamily="34" charset="0"/>
            </a:endParaRPr>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20</a:t>
            </a:fld>
            <a:endParaRPr lang="en-US"/>
          </a:p>
        </p:txBody>
      </p:sp>
      <p:sp>
        <p:nvSpPr>
          <p:cNvPr id="3" name="object 3"/>
          <p:cNvSpPr txBox="1"/>
          <p:nvPr/>
        </p:nvSpPr>
        <p:spPr>
          <a:xfrm>
            <a:off x="1035722" y="1556792"/>
            <a:ext cx="6992662" cy="3090918"/>
          </a:xfrm>
          <a:prstGeom prst="rect">
            <a:avLst/>
          </a:prstGeom>
        </p:spPr>
        <p:txBody>
          <a:bodyPr vert="horz" wrap="square" lIns="0" tIns="9977" rIns="0" bIns="0" rtlCol="0">
            <a:spAutoFit/>
          </a:bodyPr>
          <a:lstStyle/>
          <a:p>
            <a:pPr marL="266060" indent="-256558" algn="just">
              <a:spcBef>
                <a:spcPts val="79"/>
              </a:spcBef>
              <a:buClr>
                <a:srgbClr val="FF0000"/>
              </a:buClr>
              <a:buFont typeface="Wingdings"/>
              <a:buChar char=""/>
              <a:tabLst>
                <a:tab pos="265585" algn="l"/>
                <a:tab pos="266060" algn="l"/>
              </a:tabLst>
            </a:pPr>
            <a:r>
              <a:rPr sz="2400" spc="-4" dirty="0">
                <a:latin typeface="Times New Roman"/>
                <a:cs typeface="Times New Roman"/>
              </a:rPr>
              <a:t>Un </a:t>
            </a:r>
            <a:r>
              <a:rPr sz="2400" dirty="0">
                <a:latin typeface="Times New Roman"/>
                <a:cs typeface="Times New Roman"/>
              </a:rPr>
              <a:t>algorithme </a:t>
            </a:r>
            <a:r>
              <a:rPr sz="2400" spc="-4" dirty="0">
                <a:latin typeface="Times New Roman"/>
                <a:cs typeface="Times New Roman"/>
              </a:rPr>
              <a:t>sert </a:t>
            </a:r>
            <a:r>
              <a:rPr sz="2400" dirty="0">
                <a:latin typeface="Times New Roman"/>
                <a:cs typeface="Times New Roman"/>
              </a:rPr>
              <a:t>à transmettre un savoir</a:t>
            </a:r>
            <a:r>
              <a:rPr sz="2400" spc="-94" dirty="0">
                <a:latin typeface="Times New Roman"/>
                <a:cs typeface="Times New Roman"/>
              </a:rPr>
              <a:t> </a:t>
            </a:r>
            <a:r>
              <a:rPr sz="2400" dirty="0">
                <a:latin typeface="Times New Roman"/>
                <a:cs typeface="Times New Roman"/>
              </a:rPr>
              <a:t>faire.</a:t>
            </a:r>
          </a:p>
          <a:p>
            <a:pPr marL="266060" marR="626191" indent="-256558" algn="just">
              <a:lnSpc>
                <a:spcPts val="2439"/>
              </a:lnSpc>
              <a:spcBef>
                <a:spcPts val="587"/>
              </a:spcBef>
              <a:buClr>
                <a:srgbClr val="FF0000"/>
              </a:buClr>
              <a:buFont typeface="Wingdings"/>
              <a:buChar char=""/>
              <a:tabLst>
                <a:tab pos="265585" algn="l"/>
                <a:tab pos="266060" algn="l"/>
              </a:tabLst>
            </a:pPr>
            <a:r>
              <a:rPr sz="2400" spc="-4" dirty="0">
                <a:latin typeface="Times New Roman"/>
                <a:cs typeface="Times New Roman"/>
              </a:rPr>
              <a:t>Il </a:t>
            </a:r>
            <a:r>
              <a:rPr sz="2400" dirty="0">
                <a:latin typeface="Times New Roman"/>
                <a:cs typeface="Times New Roman"/>
              </a:rPr>
              <a:t>décrit les étapes à </a:t>
            </a:r>
            <a:r>
              <a:rPr sz="2400" spc="-4" dirty="0">
                <a:latin typeface="Times New Roman"/>
                <a:cs typeface="Times New Roman"/>
              </a:rPr>
              <a:t>suivre </a:t>
            </a:r>
            <a:r>
              <a:rPr sz="2400" dirty="0">
                <a:latin typeface="Times New Roman"/>
                <a:cs typeface="Times New Roman"/>
              </a:rPr>
              <a:t>pour </a:t>
            </a:r>
            <a:r>
              <a:rPr sz="2400" spc="-4" dirty="0">
                <a:latin typeface="Times New Roman"/>
                <a:cs typeface="Times New Roman"/>
              </a:rPr>
              <a:t>réaliser </a:t>
            </a:r>
            <a:r>
              <a:rPr sz="2400" dirty="0">
                <a:latin typeface="Times New Roman"/>
                <a:cs typeface="Times New Roman"/>
              </a:rPr>
              <a:t>un  travail.</a:t>
            </a:r>
          </a:p>
          <a:p>
            <a:pPr marL="266060" marR="253707" indent="-256558" algn="just">
              <a:lnSpc>
                <a:spcPts val="2439"/>
              </a:lnSpc>
              <a:spcBef>
                <a:spcPts val="580"/>
              </a:spcBef>
              <a:buClr>
                <a:srgbClr val="FF0000"/>
              </a:buClr>
              <a:buFont typeface="Wingdings"/>
              <a:buChar char=""/>
              <a:tabLst>
                <a:tab pos="265585" algn="l"/>
                <a:tab pos="266060" algn="l"/>
              </a:tabLst>
            </a:pPr>
            <a:r>
              <a:rPr sz="2400" spc="-4" dirty="0">
                <a:latin typeface="Times New Roman"/>
                <a:cs typeface="Times New Roman"/>
              </a:rPr>
              <a:t>Il </a:t>
            </a:r>
            <a:r>
              <a:rPr sz="2400" dirty="0">
                <a:latin typeface="Times New Roman"/>
                <a:cs typeface="Times New Roman"/>
              </a:rPr>
              <a:t>permet d'expliciter clairement les idées de  </a:t>
            </a:r>
            <a:r>
              <a:rPr sz="2400" spc="-4" dirty="0">
                <a:latin typeface="Times New Roman"/>
                <a:cs typeface="Times New Roman"/>
              </a:rPr>
              <a:t>solution </a:t>
            </a:r>
            <a:r>
              <a:rPr sz="2400" dirty="0">
                <a:latin typeface="Times New Roman"/>
                <a:cs typeface="Times New Roman"/>
              </a:rPr>
              <a:t>d’un problème indépendamment</a:t>
            </a:r>
            <a:r>
              <a:rPr sz="2400" spc="-97" dirty="0">
                <a:latin typeface="Times New Roman"/>
                <a:cs typeface="Times New Roman"/>
              </a:rPr>
              <a:t> </a:t>
            </a:r>
            <a:r>
              <a:rPr sz="2400" dirty="0">
                <a:latin typeface="Times New Roman"/>
                <a:cs typeface="Times New Roman"/>
              </a:rPr>
              <a:t>d'un  langage de</a:t>
            </a:r>
            <a:r>
              <a:rPr sz="2400" spc="-26" dirty="0">
                <a:latin typeface="Times New Roman"/>
                <a:cs typeface="Times New Roman"/>
              </a:rPr>
              <a:t> </a:t>
            </a:r>
            <a:r>
              <a:rPr sz="2400" dirty="0">
                <a:latin typeface="Times New Roman"/>
                <a:cs typeface="Times New Roman"/>
              </a:rPr>
              <a:t>programmation.</a:t>
            </a:r>
          </a:p>
          <a:p>
            <a:pPr marL="266060" marR="215223" indent="-256558" algn="just">
              <a:lnSpc>
                <a:spcPct val="85000"/>
              </a:lnSpc>
              <a:spcBef>
                <a:spcPts val="572"/>
              </a:spcBef>
              <a:buClr>
                <a:srgbClr val="FF0000"/>
              </a:buClr>
              <a:buFont typeface="Wingdings"/>
              <a:buChar char=""/>
              <a:tabLst>
                <a:tab pos="265585" algn="l"/>
                <a:tab pos="266060" algn="l"/>
              </a:tabLst>
            </a:pPr>
            <a:r>
              <a:rPr sz="2400" dirty="0">
                <a:latin typeface="Times New Roman"/>
                <a:cs typeface="Times New Roman"/>
              </a:rPr>
              <a:t>L'utilisateur d'un algorithme n'aura qu'à</a:t>
            </a:r>
            <a:r>
              <a:rPr sz="2400" spc="-108" dirty="0">
                <a:latin typeface="Times New Roman"/>
                <a:cs typeface="Times New Roman"/>
              </a:rPr>
              <a:t> </a:t>
            </a:r>
            <a:r>
              <a:rPr sz="2400" spc="-4" dirty="0">
                <a:latin typeface="Times New Roman"/>
                <a:cs typeface="Times New Roman"/>
              </a:rPr>
              <a:t>suivre  </a:t>
            </a:r>
            <a:r>
              <a:rPr sz="2400" dirty="0">
                <a:latin typeface="Times New Roman"/>
                <a:cs typeface="Times New Roman"/>
              </a:rPr>
              <a:t>les instructions, dans l'ordre pour arriver au  résultat que doit donner</a:t>
            </a:r>
            <a:r>
              <a:rPr sz="2400" spc="-75" dirty="0">
                <a:latin typeface="Times New Roman"/>
                <a:cs typeface="Times New Roman"/>
              </a:rPr>
              <a:t> </a:t>
            </a:r>
            <a:r>
              <a:rPr sz="2400" dirty="0">
                <a:latin typeface="Times New Roman"/>
                <a:cs typeface="Times New Roman"/>
              </a:rPr>
              <a:t>l'algorithme.</a:t>
            </a:r>
          </a:p>
        </p:txBody>
      </p:sp>
    </p:spTree>
    <p:extLst>
      <p:ext uri="{BB962C8B-B14F-4D97-AF65-F5344CB8AC3E}">
        <p14:creationId xmlns:p14="http://schemas.microsoft.com/office/powerpoint/2010/main" val="38399723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615C1F-0472-45D4-8976-BB71EE75E76F}"/>
              </a:ext>
            </a:extLst>
          </p:cNvPr>
          <p:cNvSpPr>
            <a:spLocks noGrp="1"/>
          </p:cNvSpPr>
          <p:nvPr>
            <p:ph type="sldNum" sz="quarter" idx="12"/>
          </p:nvPr>
        </p:nvSpPr>
        <p:spPr/>
        <p:txBody>
          <a:bodyPr/>
          <a:lstStyle/>
          <a:p>
            <a:fld id="{5744759D-0EFF-4FB2-9CCE-04E00944F0FE}" type="slidenum">
              <a:rPr lang="en-US" smtClean="0"/>
              <a:pPr/>
              <a:t>200</a:t>
            </a:fld>
            <a:endParaRPr lang="en-US"/>
          </a:p>
        </p:txBody>
      </p:sp>
      <p:sp>
        <p:nvSpPr>
          <p:cNvPr id="5" name="Google Shape;440;g256d3e3d572_0_191">
            <a:extLst>
              <a:ext uri="{FF2B5EF4-FFF2-40B4-BE49-F238E27FC236}">
                <a16:creationId xmlns:a16="http://schemas.microsoft.com/office/drawing/2014/main" id="{E281A80F-0CE2-4638-BC18-4E3B5EC5FD8C}"/>
              </a:ext>
            </a:extLst>
          </p:cNvPr>
          <p:cNvSpPr txBox="1">
            <a:spLocks/>
          </p:cNvSpPr>
          <p:nvPr/>
        </p:nvSpPr>
        <p:spPr>
          <a:xfrm>
            <a:off x="663480" y="44624"/>
            <a:ext cx="8229000" cy="528350"/>
          </a:xfrm>
          <a:prstGeom prst="rect">
            <a:avLst/>
          </a:prstGeom>
          <a:noFill/>
          <a:ln>
            <a:noFill/>
          </a:ln>
        </p:spPr>
        <p:txBody>
          <a:bodyPr spcFirstLastPara="1" wrap="square" lIns="0" tIns="0" rIns="0" bIns="0" anchor="t" anchorCtr="0">
            <a:spAutoFit/>
          </a:bodyPr>
          <a:lstStyle>
            <a:lvl1pPr marL="391501" indent="-391501" algn="l" defTabSz="810138" rtl="0" eaLnBrk="1" latinLnBrk="0" hangingPunct="1">
              <a:spcBef>
                <a:spcPct val="20000"/>
              </a:spcBef>
              <a:buClr>
                <a:schemeClr val="accent5">
                  <a:lumMod val="50000"/>
                </a:schemeClr>
              </a:buClr>
              <a:buFont typeface="Webdings" panose="05030102010509060703" pitchFamily="18" charset="2"/>
              <a:buChar char="&lt;"/>
              <a:defRPr sz="1920" b="0" i="0" kern="1200">
                <a:solidFill>
                  <a:schemeClr val="tx1"/>
                </a:solidFill>
                <a:latin typeface="Gill Sans MT" panose="020B0502020104020203" pitchFamily="34" charset="77"/>
                <a:ea typeface="+mn-ea"/>
                <a:cs typeface="+mn-cs"/>
              </a:defRPr>
            </a:lvl1pPr>
            <a:lvl2pPr marL="802083" indent="-397015" algn="l" defTabSz="810138" rtl="0" eaLnBrk="1" latinLnBrk="0" hangingPunct="1">
              <a:spcBef>
                <a:spcPct val="20000"/>
              </a:spcBef>
              <a:buClr>
                <a:srgbClr val="C00000"/>
              </a:buClr>
              <a:buFont typeface="Wingdings" panose="05000000000000000000" pitchFamily="2" charset="2"/>
              <a:buChar char="q"/>
              <a:defRPr sz="1746" b="0" i="0" kern="1200">
                <a:solidFill>
                  <a:schemeClr val="tx1"/>
                </a:solidFill>
                <a:latin typeface="Gill Sans MT" panose="020B0502020104020203" pitchFamily="34" charset="77"/>
                <a:ea typeface="+mn-ea"/>
                <a:cs typeface="+mn-cs"/>
              </a:defRPr>
            </a:lvl2pPr>
            <a:lvl3pPr marL="1012671" indent="-202534" algn="l" defTabSz="810138" rtl="0" eaLnBrk="1" latinLnBrk="0" hangingPunct="1">
              <a:spcBef>
                <a:spcPct val="20000"/>
              </a:spcBef>
              <a:buFont typeface="Arial" pitchFamily="34" charset="0"/>
              <a:buChar char="•"/>
              <a:defRPr sz="1659" b="0" i="0" kern="1200">
                <a:solidFill>
                  <a:schemeClr val="tx1"/>
                </a:solidFill>
                <a:latin typeface="Gill Sans MT" panose="020B0502020104020203" pitchFamily="34" charset="77"/>
                <a:ea typeface="+mn-ea"/>
                <a:cs typeface="+mn-cs"/>
              </a:defRPr>
            </a:lvl3pPr>
            <a:lvl4pPr marL="1417740" indent="-202534" algn="l" defTabSz="810138" rtl="0" eaLnBrk="1" latinLnBrk="0" hangingPunct="1">
              <a:spcBef>
                <a:spcPct val="20000"/>
              </a:spcBef>
              <a:buFont typeface="Arial" pitchFamily="34" charset="0"/>
              <a:buChar char="–"/>
              <a:defRPr sz="1571" b="0" i="0" kern="1200">
                <a:solidFill>
                  <a:schemeClr val="tx1"/>
                </a:solidFill>
                <a:latin typeface="Gill Sans MT" panose="020B0502020104020203" pitchFamily="34" charset="77"/>
                <a:ea typeface="+mn-ea"/>
                <a:cs typeface="+mn-cs"/>
              </a:defRPr>
            </a:lvl4pPr>
            <a:lvl5pPr marL="1822808" indent="-202534" algn="l" defTabSz="810138" rtl="0" eaLnBrk="1" latinLnBrk="0" hangingPunct="1">
              <a:spcBef>
                <a:spcPct val="20000"/>
              </a:spcBef>
              <a:buFont typeface="Wingdings" panose="05000000000000000000" pitchFamily="2" charset="2"/>
              <a:buChar char="v"/>
              <a:defRPr sz="1390" b="0" i="0" kern="1200">
                <a:solidFill>
                  <a:schemeClr val="tx1"/>
                </a:solidFill>
                <a:latin typeface="Gill Sans MT" panose="020B0502020104020203" pitchFamily="34" charset="77"/>
                <a:ea typeface="+mn-ea"/>
                <a:cs typeface="+mn-cs"/>
              </a:defRPr>
            </a:lvl5pPr>
            <a:lvl6pPr marL="2227877"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6pPr>
            <a:lvl7pPr marL="2632946"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7pPr>
            <a:lvl8pPr marL="3038014"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8pPr>
            <a:lvl9pPr marL="3443082"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9pPr>
          </a:lstStyle>
          <a:p>
            <a:pPr marL="457200" indent="0" algn="r" fontAlgn="auto">
              <a:spcBef>
                <a:spcPts val="420"/>
              </a:spcBef>
              <a:spcAft>
                <a:spcPts val="0"/>
              </a:spcAft>
              <a:buSzPts val="3150"/>
              <a:buFont typeface="Webdings" panose="05030102010509060703" pitchFamily="18" charset="2"/>
              <a:buNone/>
            </a:pPr>
            <a:r>
              <a:rPr lang="fr-FR" sz="3100" b="1" dirty="0">
                <a:solidFill>
                  <a:schemeClr val="accent1"/>
                </a:solidFill>
              </a:rPr>
              <a:t>Tableaux et Fonctions </a:t>
            </a:r>
          </a:p>
        </p:txBody>
      </p:sp>
      <p:sp>
        <p:nvSpPr>
          <p:cNvPr id="7" name="Google Shape;511;g256d3e3d572_0_90">
            <a:extLst>
              <a:ext uri="{FF2B5EF4-FFF2-40B4-BE49-F238E27FC236}">
                <a16:creationId xmlns:a16="http://schemas.microsoft.com/office/drawing/2014/main" id="{E997A229-ADAC-49E5-A035-495731181FBE}"/>
              </a:ext>
            </a:extLst>
          </p:cNvPr>
          <p:cNvSpPr txBox="1"/>
          <p:nvPr/>
        </p:nvSpPr>
        <p:spPr>
          <a:xfrm>
            <a:off x="76200" y="980728"/>
            <a:ext cx="8998500" cy="24975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500"/>
              <a:buFont typeface="Arial"/>
              <a:buNone/>
            </a:pPr>
            <a:r>
              <a:rPr lang="fr-FR" sz="1500" b="1" i="0" u="none" strike="noStrike" cap="none">
                <a:solidFill>
                  <a:srgbClr val="CA6D16"/>
                </a:solidFill>
                <a:highlight>
                  <a:srgbClr val="FAFAFA"/>
                </a:highlight>
                <a:latin typeface="Trebuchet MS"/>
                <a:ea typeface="Trebuchet MS"/>
                <a:cs typeface="Trebuchet MS"/>
                <a:sym typeface="Trebuchet MS"/>
              </a:rPr>
              <a:t>Les autres éléments</a:t>
            </a:r>
            <a:endParaRPr sz="1500" b="1" i="0" u="none" strike="noStrike" cap="none">
              <a:solidFill>
                <a:srgbClr val="CA6D16"/>
              </a:solidFill>
              <a:highlight>
                <a:srgbClr val="FAFAFA"/>
              </a:highlight>
              <a:latin typeface="Trebuchet MS"/>
              <a:ea typeface="Trebuchet MS"/>
              <a:cs typeface="Trebuchet MS"/>
              <a:sym typeface="Trebuchet MS"/>
            </a:endParaRPr>
          </a:p>
          <a:p>
            <a:pPr marL="0" marR="0" lvl="0" indent="0" algn="just" rtl="0">
              <a:lnSpc>
                <a:spcPct val="160000"/>
              </a:lnSpc>
              <a:spcBef>
                <a:spcPts val="1100"/>
              </a:spcBef>
              <a:spcAft>
                <a:spcPts val="0"/>
              </a:spcAft>
              <a:buClr>
                <a:srgbClr val="000000"/>
              </a:buClr>
              <a:buSzPts val="1150"/>
              <a:buFont typeface="Arial"/>
              <a:buNone/>
            </a:pPr>
            <a:r>
              <a:rPr lang="fr-FR" sz="1150" b="0" i="0" u="none" strike="noStrike" cap="none">
                <a:solidFill>
                  <a:srgbClr val="1C1C1C"/>
                </a:solidFill>
                <a:highlight>
                  <a:srgbClr val="FAFAFA"/>
                </a:highlight>
                <a:latin typeface="Merriweather"/>
                <a:ea typeface="Merriweather"/>
                <a:cs typeface="Merriweather"/>
                <a:sym typeface="Merriweather"/>
              </a:rPr>
              <a:t>Pour accéder aux autres éléments, il va nous falloir ajouter la position de l’élément voulu à l’adresse du premier élément et ensuite utiliser l’adresse obtenue. En C, les pointeurs sont typés. Dès lors, lorsque vous additionnez un nombre à un pointeur, le compilateur multiplie automatiquement ce nombre par la taille du type d’objet référencé par le pointeur. Ainsi, pour un tableau de </a:t>
            </a:r>
            <a:r>
              <a:rPr lang="fr-FR" sz="1150" b="0" i="0" u="none" strike="noStrike" cap="none">
                <a:solidFill>
                  <a:srgbClr val="188038"/>
                </a:solidFill>
                <a:highlight>
                  <a:srgbClr val="FAFAFA"/>
                </a:highlight>
                <a:latin typeface="Source Code Pro"/>
                <a:ea typeface="Source Code Pro"/>
                <a:cs typeface="Source Code Pro"/>
                <a:sym typeface="Source Code Pro"/>
              </a:rPr>
              <a:t>int</a:t>
            </a:r>
            <a:r>
              <a:rPr lang="fr-FR" sz="1150" b="0" i="0" u="none" strike="noStrike" cap="none">
                <a:solidFill>
                  <a:srgbClr val="1C1C1C"/>
                </a:solidFill>
                <a:highlight>
                  <a:srgbClr val="FAFAFA"/>
                </a:highlight>
                <a:latin typeface="Merriweather"/>
                <a:ea typeface="Merriweather"/>
                <a:cs typeface="Merriweather"/>
                <a:sym typeface="Merriweather"/>
              </a:rPr>
              <a:t>, l’expression </a:t>
            </a:r>
            <a:r>
              <a:rPr lang="fr-FR" sz="1150" b="0" i="0" u="none" strike="noStrike" cap="none">
                <a:solidFill>
                  <a:srgbClr val="188038"/>
                </a:solidFill>
                <a:highlight>
                  <a:srgbClr val="FAFAFA"/>
                </a:highlight>
                <a:latin typeface="Source Code Pro"/>
                <a:ea typeface="Source Code Pro"/>
                <a:cs typeface="Source Code Pro"/>
                <a:sym typeface="Source Code Pro"/>
              </a:rPr>
              <a:t>tab + 1</a:t>
            </a:r>
            <a:r>
              <a:rPr lang="fr-FR" sz="1150" b="0" i="0" u="none" strike="noStrike" cap="none">
                <a:solidFill>
                  <a:srgbClr val="1C1C1C"/>
                </a:solidFill>
                <a:highlight>
                  <a:srgbClr val="FAFAFA"/>
                </a:highlight>
                <a:latin typeface="Merriweather"/>
                <a:ea typeface="Merriweather"/>
                <a:cs typeface="Merriweather"/>
                <a:sym typeface="Merriweather"/>
              </a:rPr>
              <a:t> est implicitement convertie en </a:t>
            </a:r>
            <a:r>
              <a:rPr lang="fr-FR" sz="1150" b="0" i="0" u="none" strike="noStrike" cap="none">
                <a:solidFill>
                  <a:srgbClr val="188038"/>
                </a:solidFill>
                <a:highlight>
                  <a:srgbClr val="FAFAFA"/>
                </a:highlight>
                <a:latin typeface="Source Code Pro"/>
                <a:ea typeface="Source Code Pro"/>
                <a:cs typeface="Source Code Pro"/>
                <a:sym typeface="Source Code Pro"/>
              </a:rPr>
              <a:t>tab + sizeof(int)</a:t>
            </a:r>
            <a:r>
              <a:rPr lang="fr-FR" sz="1150" b="0" i="0" u="none" strike="noStrike" cap="none">
                <a:solidFill>
                  <a:srgbClr val="1C1C1C"/>
                </a:solidFill>
                <a:highlight>
                  <a:srgbClr val="FAFAFA"/>
                </a:highlight>
                <a:latin typeface="Merriweather"/>
                <a:ea typeface="Merriweather"/>
                <a:cs typeface="Merriweather"/>
                <a:sym typeface="Merriweather"/>
              </a:rPr>
              <a:t>.</a:t>
            </a:r>
            <a:endParaRPr sz="1150" b="0" i="0" u="none" strike="noStrike" cap="none">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100"/>
              </a:spcBef>
              <a:spcAft>
                <a:spcPts val="0"/>
              </a:spcAft>
              <a:buClr>
                <a:srgbClr val="000000"/>
              </a:buClr>
              <a:buSzPts val="1150"/>
              <a:buFont typeface="Arial"/>
              <a:buNone/>
            </a:pPr>
            <a:r>
              <a:rPr lang="fr-FR" sz="1150" b="0" i="0" u="none" strike="noStrike" cap="none">
                <a:solidFill>
                  <a:srgbClr val="1C1C1C"/>
                </a:solidFill>
                <a:highlight>
                  <a:srgbClr val="FAFAFA"/>
                </a:highlight>
                <a:latin typeface="Merriweather"/>
                <a:ea typeface="Merriweather"/>
                <a:cs typeface="Merriweather"/>
                <a:sym typeface="Merriweather"/>
              </a:rPr>
              <a:t>Voici un exemple affichant la valeur de tous les éléments d’un tableau.</a:t>
            </a:r>
            <a:endParaRPr sz="1150" b="0" i="0" u="none" strike="noStrike" cap="none">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100"/>
              </a:spcBef>
              <a:spcAft>
                <a:spcPts val="1100"/>
              </a:spcAft>
              <a:buClr>
                <a:srgbClr val="000000"/>
              </a:buClr>
              <a:buSzPts val="1350"/>
              <a:buFont typeface="Arial"/>
              <a:buNone/>
            </a:pPr>
            <a:endParaRPr sz="1350" b="0" i="0" u="none" strike="noStrike" cap="none">
              <a:solidFill>
                <a:srgbClr val="1C1C1C"/>
              </a:solidFill>
              <a:highlight>
                <a:srgbClr val="FAFAFA"/>
              </a:highlight>
              <a:latin typeface="Merriweather"/>
              <a:ea typeface="Merriweather"/>
              <a:cs typeface="Merriweather"/>
              <a:sym typeface="Merriweather"/>
            </a:endParaRPr>
          </a:p>
        </p:txBody>
      </p:sp>
      <p:pic>
        <p:nvPicPr>
          <p:cNvPr id="8" name="Google Shape;512;g256d3e3d572_0_90">
            <a:extLst>
              <a:ext uri="{FF2B5EF4-FFF2-40B4-BE49-F238E27FC236}">
                <a16:creationId xmlns:a16="http://schemas.microsoft.com/office/drawing/2014/main" id="{6B5F91DF-F26B-4BF9-AC77-E3FB16AE56DE}"/>
              </a:ext>
            </a:extLst>
          </p:cNvPr>
          <p:cNvPicPr preferRelativeResize="0"/>
          <p:nvPr/>
        </p:nvPicPr>
        <p:blipFill rotWithShape="1">
          <a:blip r:embed="rId2">
            <a:alphaModFix/>
          </a:blip>
          <a:srcRect/>
          <a:stretch/>
        </p:blipFill>
        <p:spPr>
          <a:xfrm>
            <a:off x="734775" y="3082828"/>
            <a:ext cx="7113926" cy="3457050"/>
          </a:xfrm>
          <a:prstGeom prst="rect">
            <a:avLst/>
          </a:prstGeom>
          <a:noFill/>
          <a:ln>
            <a:noFill/>
          </a:ln>
        </p:spPr>
      </p:pic>
    </p:spTree>
    <p:extLst>
      <p:ext uri="{BB962C8B-B14F-4D97-AF65-F5344CB8AC3E}">
        <p14:creationId xmlns:p14="http://schemas.microsoft.com/office/powerpoint/2010/main" val="39330332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3689C7-EF9B-40B2-A272-A77B432668EA}"/>
              </a:ext>
            </a:extLst>
          </p:cNvPr>
          <p:cNvSpPr>
            <a:spLocks noGrp="1"/>
          </p:cNvSpPr>
          <p:nvPr>
            <p:ph type="sldNum" sz="quarter" idx="12"/>
          </p:nvPr>
        </p:nvSpPr>
        <p:spPr/>
        <p:txBody>
          <a:bodyPr/>
          <a:lstStyle/>
          <a:p>
            <a:fld id="{5744759D-0EFF-4FB2-9CCE-04E00944F0FE}" type="slidenum">
              <a:rPr lang="en-US" smtClean="0"/>
              <a:pPr/>
              <a:t>201</a:t>
            </a:fld>
            <a:endParaRPr lang="en-US"/>
          </a:p>
        </p:txBody>
      </p:sp>
      <p:sp>
        <p:nvSpPr>
          <p:cNvPr id="5" name="Google Shape;520;g256d3e3d572_0_101">
            <a:extLst>
              <a:ext uri="{FF2B5EF4-FFF2-40B4-BE49-F238E27FC236}">
                <a16:creationId xmlns:a16="http://schemas.microsoft.com/office/drawing/2014/main" id="{CC48FD18-782D-4548-B7E7-4E65EE1F91BA}"/>
              </a:ext>
            </a:extLst>
          </p:cNvPr>
          <p:cNvSpPr txBox="1"/>
          <p:nvPr/>
        </p:nvSpPr>
        <p:spPr>
          <a:xfrm>
            <a:off x="76200" y="908720"/>
            <a:ext cx="8998500" cy="35175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500"/>
              <a:buFont typeface="Arial"/>
              <a:buNone/>
            </a:pPr>
            <a:r>
              <a:rPr lang="fr-FR" sz="1500" b="1" i="0" u="none" strike="noStrike" cap="none">
                <a:solidFill>
                  <a:srgbClr val="CA6D16"/>
                </a:solidFill>
                <a:highlight>
                  <a:srgbClr val="FAFAFA"/>
                </a:highlight>
                <a:latin typeface="Trebuchet MS"/>
                <a:ea typeface="Trebuchet MS"/>
                <a:cs typeface="Trebuchet MS"/>
                <a:sym typeface="Trebuchet MS"/>
              </a:rPr>
              <a:t>Les autres éléments</a:t>
            </a:r>
            <a:endParaRPr sz="1500" b="1" i="0" u="none" strike="noStrike" cap="none">
              <a:solidFill>
                <a:srgbClr val="CA6D16"/>
              </a:solidFill>
              <a:highlight>
                <a:srgbClr val="FAFAFA"/>
              </a:highlight>
              <a:latin typeface="Trebuchet MS"/>
              <a:ea typeface="Trebuchet MS"/>
              <a:cs typeface="Trebuchet MS"/>
              <a:sym typeface="Trebuchet MS"/>
            </a:endParaRPr>
          </a:p>
          <a:p>
            <a:pPr marL="0" marR="0" lvl="0" indent="0" algn="l" rtl="0">
              <a:lnSpc>
                <a:spcPct val="160000"/>
              </a:lnSpc>
              <a:spcBef>
                <a:spcPts val="1100"/>
              </a:spcBef>
              <a:spcAft>
                <a:spcPts val="0"/>
              </a:spcAft>
              <a:buClr>
                <a:srgbClr val="000000"/>
              </a:buClr>
              <a:buSzPts val="1050"/>
              <a:buFont typeface="Arial"/>
              <a:buNone/>
            </a:pPr>
            <a:r>
              <a:rPr lang="fr-FR" sz="1050" b="0" i="0" u="none" strike="noStrike" cap="none">
                <a:solidFill>
                  <a:srgbClr val="1C1C1C"/>
                </a:solidFill>
                <a:highlight>
                  <a:srgbClr val="FAFAFA"/>
                </a:highlight>
                <a:latin typeface="Merriweather"/>
                <a:ea typeface="Merriweather"/>
                <a:cs typeface="Merriweather"/>
                <a:sym typeface="Merriweather"/>
              </a:rPr>
              <a:t>L’expression </a:t>
            </a:r>
            <a:r>
              <a:rPr lang="fr-FR" sz="1050" b="0" i="0" u="none" strike="noStrike" cap="none">
                <a:solidFill>
                  <a:srgbClr val="188038"/>
                </a:solidFill>
                <a:highlight>
                  <a:srgbClr val="FAFAFA"/>
                </a:highlight>
                <a:latin typeface="Source Code Pro"/>
                <a:ea typeface="Source Code Pro"/>
                <a:cs typeface="Source Code Pro"/>
                <a:sym typeface="Source Code Pro"/>
              </a:rPr>
              <a:t>*(tab + i)</a:t>
            </a:r>
            <a:r>
              <a:rPr lang="fr-FR" sz="1050" b="0" i="0" u="none" strike="noStrike" cap="none">
                <a:solidFill>
                  <a:srgbClr val="1C1C1C"/>
                </a:solidFill>
                <a:highlight>
                  <a:srgbClr val="FAFAFA"/>
                </a:highlight>
                <a:latin typeface="Merriweather"/>
                <a:ea typeface="Merriweather"/>
                <a:cs typeface="Merriweather"/>
                <a:sym typeface="Merriweather"/>
              </a:rPr>
              <a:t> étant quelque peu lourde, il existe un opérateur plus concis pour réaliser cette opération : l’opérateur </a:t>
            </a:r>
            <a:r>
              <a:rPr lang="fr-FR" sz="1050" b="0" i="0" u="none" strike="noStrike" cap="none">
                <a:solidFill>
                  <a:srgbClr val="188038"/>
                </a:solidFill>
                <a:highlight>
                  <a:srgbClr val="FAFAFA"/>
                </a:highlight>
                <a:latin typeface="Source Code Pro"/>
                <a:ea typeface="Source Code Pro"/>
                <a:cs typeface="Source Code Pro"/>
                <a:sym typeface="Source Code Pro"/>
              </a:rPr>
              <a:t>[]</a:t>
            </a:r>
            <a:r>
              <a:rPr lang="fr-FR" sz="1050" b="0" i="0" u="none" strike="noStrike" cap="none">
                <a:solidFill>
                  <a:srgbClr val="1C1C1C"/>
                </a:solidFill>
                <a:highlight>
                  <a:srgbClr val="FAFAFA"/>
                </a:highlight>
                <a:latin typeface="Merriweather"/>
                <a:ea typeface="Merriweather"/>
                <a:cs typeface="Merriweather"/>
                <a:sym typeface="Merriweather"/>
              </a:rPr>
              <a:t>. Celui-ci s’utilise de cette manière.</a:t>
            </a:r>
            <a:endParaRPr sz="1050" b="0" i="0" u="none" strike="noStrike" cap="none">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100"/>
              </a:spcBef>
              <a:spcAft>
                <a:spcPts val="0"/>
              </a:spcAft>
              <a:buClr>
                <a:srgbClr val="000000"/>
              </a:buClr>
              <a:buSzPts val="1350"/>
              <a:buFont typeface="Arial"/>
              <a:buNone/>
            </a:pPr>
            <a:r>
              <a:rPr lang="fr-FR" sz="1350" b="1" i="0" u="none" strike="noStrike" cap="none">
                <a:solidFill>
                  <a:schemeClr val="accent1"/>
                </a:solidFill>
                <a:highlight>
                  <a:srgbClr val="FFFFFF"/>
                </a:highlight>
                <a:latin typeface="Source Code Pro"/>
                <a:ea typeface="Source Code Pro"/>
                <a:cs typeface="Source Code Pro"/>
                <a:sym typeface="Source Code Pro"/>
              </a:rPr>
              <a:t>expression[indice]</a:t>
            </a:r>
            <a:endParaRPr sz="1350" b="1" i="0" u="none" strike="noStrike" cap="none">
              <a:solidFill>
                <a:schemeClr val="accent1"/>
              </a:solidFill>
              <a:highlight>
                <a:srgbClr val="FFFFFF"/>
              </a:highlight>
              <a:latin typeface="Source Code Pro"/>
              <a:ea typeface="Source Code Pro"/>
              <a:cs typeface="Source Code Pro"/>
              <a:sym typeface="Source Code Pro"/>
            </a:endParaRPr>
          </a:p>
          <a:p>
            <a:pPr marL="63500" marR="63500" lvl="0" indent="0" algn="l" rtl="0">
              <a:lnSpc>
                <a:spcPct val="130000"/>
              </a:lnSpc>
              <a:spcBef>
                <a:spcPts val="1100"/>
              </a:spcBef>
              <a:spcAft>
                <a:spcPts val="0"/>
              </a:spcAft>
              <a:buClr>
                <a:srgbClr val="000000"/>
              </a:buClr>
              <a:buSzPts val="1050"/>
              <a:buFont typeface="Arial"/>
              <a:buNone/>
            </a:pPr>
            <a:endParaRPr sz="1050" b="0" i="0" u="none" strike="noStrike" cap="none">
              <a:solidFill>
                <a:srgbClr val="1C1C1C"/>
              </a:solidFill>
              <a:highlight>
                <a:srgbClr val="FFFFFF"/>
              </a:highlight>
              <a:latin typeface="Source Code Pro"/>
              <a:ea typeface="Source Code Pro"/>
              <a:cs typeface="Source Code Pro"/>
              <a:sym typeface="Source Code Pro"/>
            </a:endParaRPr>
          </a:p>
          <a:p>
            <a:pPr marL="0" marR="0" lvl="0" indent="0" algn="l" rtl="0">
              <a:lnSpc>
                <a:spcPct val="160000"/>
              </a:lnSpc>
              <a:spcBef>
                <a:spcPts val="1100"/>
              </a:spcBef>
              <a:spcAft>
                <a:spcPts val="0"/>
              </a:spcAft>
              <a:buClr>
                <a:srgbClr val="000000"/>
              </a:buClr>
              <a:buSzPts val="1050"/>
              <a:buFont typeface="Arial"/>
              <a:buNone/>
            </a:pPr>
            <a:r>
              <a:rPr lang="fr-FR" sz="1050" b="0" i="0" u="none" strike="noStrike" cap="none">
                <a:solidFill>
                  <a:srgbClr val="1C1C1C"/>
                </a:solidFill>
                <a:highlight>
                  <a:srgbClr val="FAFAFA"/>
                </a:highlight>
                <a:latin typeface="Merriweather"/>
                <a:ea typeface="Merriweather"/>
                <a:cs typeface="Merriweather"/>
                <a:sym typeface="Merriweather"/>
              </a:rPr>
              <a:t>Ce qui est équivalent à l’expression suivante.</a:t>
            </a:r>
            <a:endParaRPr sz="1050" b="0" i="0" u="none" strike="noStrike" cap="none">
              <a:solidFill>
                <a:srgbClr val="1C1C1C"/>
              </a:solidFill>
              <a:highlight>
                <a:srgbClr val="FAFAFA"/>
              </a:highlight>
              <a:latin typeface="Merriweather"/>
              <a:ea typeface="Merriweather"/>
              <a:cs typeface="Merriweather"/>
              <a:sym typeface="Merriweather"/>
            </a:endParaRPr>
          </a:p>
          <a:p>
            <a:pPr marL="63500" marR="63500" lvl="0" indent="0" algn="l" rtl="0">
              <a:lnSpc>
                <a:spcPct val="130000"/>
              </a:lnSpc>
              <a:spcBef>
                <a:spcPts val="1100"/>
              </a:spcBef>
              <a:spcAft>
                <a:spcPts val="0"/>
              </a:spcAft>
              <a:buClr>
                <a:srgbClr val="000000"/>
              </a:buClr>
              <a:buSzPts val="1350"/>
              <a:buFont typeface="Arial"/>
              <a:buNone/>
            </a:pPr>
            <a:r>
              <a:rPr lang="fr-FR" sz="1350" b="1" i="0" u="none" strike="noStrike" cap="none">
                <a:solidFill>
                  <a:srgbClr val="C00000"/>
                </a:solidFill>
                <a:highlight>
                  <a:srgbClr val="FFFFFF"/>
                </a:highlight>
                <a:latin typeface="Source Code Pro"/>
                <a:ea typeface="Source Code Pro"/>
                <a:cs typeface="Source Code Pro"/>
                <a:sym typeface="Source Code Pro"/>
              </a:rPr>
              <a:t>*(expression + indice)</a:t>
            </a:r>
            <a:endParaRPr sz="1350" b="1" i="0" u="none" strike="noStrike" cap="none">
              <a:solidFill>
                <a:srgbClr val="C00000"/>
              </a:solidFill>
              <a:highlight>
                <a:srgbClr val="FFFFFF"/>
              </a:highlight>
              <a:latin typeface="Source Code Pro"/>
              <a:ea typeface="Source Code Pro"/>
              <a:cs typeface="Source Code Pro"/>
              <a:sym typeface="Source Code Pro"/>
            </a:endParaRPr>
          </a:p>
          <a:p>
            <a:pPr marL="0" marR="0" lvl="0" indent="0" algn="just" rtl="0">
              <a:lnSpc>
                <a:spcPct val="160000"/>
              </a:lnSpc>
              <a:spcBef>
                <a:spcPts val="1100"/>
              </a:spcBef>
              <a:spcAft>
                <a:spcPts val="0"/>
              </a:spcAft>
              <a:buClr>
                <a:srgbClr val="000000"/>
              </a:buClr>
              <a:buSzPts val="1150"/>
              <a:buFont typeface="Arial"/>
              <a:buNone/>
            </a:pPr>
            <a:endParaRPr sz="1150" b="0" i="0" u="none" strike="noStrike" cap="none">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100"/>
              </a:spcBef>
              <a:spcAft>
                <a:spcPts val="1100"/>
              </a:spcAft>
              <a:buClr>
                <a:srgbClr val="000000"/>
              </a:buClr>
              <a:buSzPts val="1350"/>
              <a:buFont typeface="Arial"/>
              <a:buNone/>
            </a:pPr>
            <a:endParaRPr sz="1350" b="0" i="0" u="none" strike="noStrike" cap="none">
              <a:solidFill>
                <a:srgbClr val="1C1C1C"/>
              </a:solidFill>
              <a:highlight>
                <a:srgbClr val="FAFAFA"/>
              </a:highlight>
              <a:latin typeface="Merriweather"/>
              <a:ea typeface="Merriweather"/>
              <a:cs typeface="Merriweather"/>
              <a:sym typeface="Merriweather"/>
            </a:endParaRPr>
          </a:p>
        </p:txBody>
      </p:sp>
      <p:pic>
        <p:nvPicPr>
          <p:cNvPr id="6" name="Google Shape;521;g256d3e3d572_0_101">
            <a:extLst>
              <a:ext uri="{FF2B5EF4-FFF2-40B4-BE49-F238E27FC236}">
                <a16:creationId xmlns:a16="http://schemas.microsoft.com/office/drawing/2014/main" id="{21DCAB07-083B-4BA9-85B2-4AFDF5ABCB51}"/>
              </a:ext>
            </a:extLst>
          </p:cNvPr>
          <p:cNvPicPr preferRelativeResize="0"/>
          <p:nvPr/>
        </p:nvPicPr>
        <p:blipFill rotWithShape="1">
          <a:blip r:embed="rId2">
            <a:alphaModFix/>
          </a:blip>
          <a:srcRect/>
          <a:stretch/>
        </p:blipFill>
        <p:spPr>
          <a:xfrm>
            <a:off x="76200" y="3647045"/>
            <a:ext cx="4475450" cy="2748075"/>
          </a:xfrm>
          <a:prstGeom prst="rect">
            <a:avLst/>
          </a:prstGeom>
          <a:noFill/>
          <a:ln w="9525" cap="flat" cmpd="sng">
            <a:solidFill>
              <a:srgbClr val="CA6D16"/>
            </a:solidFill>
            <a:prstDash val="solid"/>
            <a:round/>
            <a:headEnd type="none" w="sm" len="sm"/>
            <a:tailEnd type="none" w="sm" len="sm"/>
          </a:ln>
        </p:spPr>
      </p:pic>
      <p:pic>
        <p:nvPicPr>
          <p:cNvPr id="7" name="Google Shape;522;g256d3e3d572_0_101">
            <a:extLst>
              <a:ext uri="{FF2B5EF4-FFF2-40B4-BE49-F238E27FC236}">
                <a16:creationId xmlns:a16="http://schemas.microsoft.com/office/drawing/2014/main" id="{6B55445A-0E69-4B91-890B-20A6C9A82919}"/>
              </a:ext>
            </a:extLst>
          </p:cNvPr>
          <p:cNvPicPr preferRelativeResize="0"/>
          <p:nvPr/>
        </p:nvPicPr>
        <p:blipFill rotWithShape="1">
          <a:blip r:embed="rId3">
            <a:alphaModFix/>
          </a:blip>
          <a:srcRect/>
          <a:stretch/>
        </p:blipFill>
        <p:spPr>
          <a:xfrm>
            <a:off x="4281500" y="1913623"/>
            <a:ext cx="4848225" cy="2884175"/>
          </a:xfrm>
          <a:prstGeom prst="rect">
            <a:avLst/>
          </a:prstGeom>
          <a:noFill/>
          <a:ln w="9525" cap="flat" cmpd="sng">
            <a:solidFill>
              <a:schemeClr val="accent1"/>
            </a:solidFill>
            <a:prstDash val="solid"/>
            <a:round/>
            <a:headEnd type="none" w="sm" len="sm"/>
            <a:tailEnd type="none" w="sm" len="sm"/>
          </a:ln>
        </p:spPr>
      </p:pic>
      <p:sp>
        <p:nvSpPr>
          <p:cNvPr id="8" name="Google Shape;523;g256d3e3d572_0_101">
            <a:extLst>
              <a:ext uri="{FF2B5EF4-FFF2-40B4-BE49-F238E27FC236}">
                <a16:creationId xmlns:a16="http://schemas.microsoft.com/office/drawing/2014/main" id="{735DDD83-A72A-4557-A348-C0673D360FBB}"/>
              </a:ext>
            </a:extLst>
          </p:cNvPr>
          <p:cNvSpPr/>
          <p:nvPr/>
        </p:nvSpPr>
        <p:spPr>
          <a:xfrm>
            <a:off x="3480575" y="5142395"/>
            <a:ext cx="928200" cy="928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524;g256d3e3d572_0_101">
            <a:extLst>
              <a:ext uri="{FF2B5EF4-FFF2-40B4-BE49-F238E27FC236}">
                <a16:creationId xmlns:a16="http://schemas.microsoft.com/office/drawing/2014/main" id="{8E80E9D4-03B2-406C-85EC-1FD8C04229CF}"/>
              </a:ext>
            </a:extLst>
          </p:cNvPr>
          <p:cNvSpPr/>
          <p:nvPr/>
        </p:nvSpPr>
        <p:spPr>
          <a:xfrm>
            <a:off x="7657250" y="3376345"/>
            <a:ext cx="1160100" cy="928200"/>
          </a:xfrm>
          <a:prstGeom prst="rect">
            <a:avLst/>
          </a:prstGeom>
          <a:noFill/>
          <a:ln w="9525" cap="flat" cmpd="sng">
            <a:solidFill>
              <a:srgbClr val="CA6D1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440;g256d3e3d572_0_191">
            <a:extLst>
              <a:ext uri="{FF2B5EF4-FFF2-40B4-BE49-F238E27FC236}">
                <a16:creationId xmlns:a16="http://schemas.microsoft.com/office/drawing/2014/main" id="{4C017E80-8A48-4534-B0ED-8240E31100FB}"/>
              </a:ext>
            </a:extLst>
          </p:cNvPr>
          <p:cNvSpPr txBox="1">
            <a:spLocks/>
          </p:cNvSpPr>
          <p:nvPr/>
        </p:nvSpPr>
        <p:spPr>
          <a:xfrm>
            <a:off x="663480" y="44624"/>
            <a:ext cx="8229000" cy="528350"/>
          </a:xfrm>
          <a:prstGeom prst="rect">
            <a:avLst/>
          </a:prstGeom>
          <a:noFill/>
          <a:ln>
            <a:noFill/>
          </a:ln>
        </p:spPr>
        <p:txBody>
          <a:bodyPr spcFirstLastPara="1" wrap="square" lIns="0" tIns="0" rIns="0" bIns="0" anchor="t" anchorCtr="0">
            <a:spAutoFit/>
          </a:bodyPr>
          <a:lstStyle>
            <a:lvl1pPr marL="391501" indent="-391501" algn="l" defTabSz="810138" rtl="0" eaLnBrk="1" latinLnBrk="0" hangingPunct="1">
              <a:spcBef>
                <a:spcPct val="20000"/>
              </a:spcBef>
              <a:buClr>
                <a:schemeClr val="accent5">
                  <a:lumMod val="50000"/>
                </a:schemeClr>
              </a:buClr>
              <a:buFont typeface="Webdings" panose="05030102010509060703" pitchFamily="18" charset="2"/>
              <a:buChar char="&lt;"/>
              <a:defRPr sz="1920" b="0" i="0" kern="1200">
                <a:solidFill>
                  <a:schemeClr val="tx1"/>
                </a:solidFill>
                <a:latin typeface="Gill Sans MT" panose="020B0502020104020203" pitchFamily="34" charset="77"/>
                <a:ea typeface="+mn-ea"/>
                <a:cs typeface="+mn-cs"/>
              </a:defRPr>
            </a:lvl1pPr>
            <a:lvl2pPr marL="802083" indent="-397015" algn="l" defTabSz="810138" rtl="0" eaLnBrk="1" latinLnBrk="0" hangingPunct="1">
              <a:spcBef>
                <a:spcPct val="20000"/>
              </a:spcBef>
              <a:buClr>
                <a:srgbClr val="C00000"/>
              </a:buClr>
              <a:buFont typeface="Wingdings" panose="05000000000000000000" pitchFamily="2" charset="2"/>
              <a:buChar char="q"/>
              <a:defRPr sz="1746" b="0" i="0" kern="1200">
                <a:solidFill>
                  <a:schemeClr val="tx1"/>
                </a:solidFill>
                <a:latin typeface="Gill Sans MT" panose="020B0502020104020203" pitchFamily="34" charset="77"/>
                <a:ea typeface="+mn-ea"/>
                <a:cs typeface="+mn-cs"/>
              </a:defRPr>
            </a:lvl2pPr>
            <a:lvl3pPr marL="1012671" indent="-202534" algn="l" defTabSz="810138" rtl="0" eaLnBrk="1" latinLnBrk="0" hangingPunct="1">
              <a:spcBef>
                <a:spcPct val="20000"/>
              </a:spcBef>
              <a:buFont typeface="Arial" pitchFamily="34" charset="0"/>
              <a:buChar char="•"/>
              <a:defRPr sz="1659" b="0" i="0" kern="1200">
                <a:solidFill>
                  <a:schemeClr val="tx1"/>
                </a:solidFill>
                <a:latin typeface="Gill Sans MT" panose="020B0502020104020203" pitchFamily="34" charset="77"/>
                <a:ea typeface="+mn-ea"/>
                <a:cs typeface="+mn-cs"/>
              </a:defRPr>
            </a:lvl3pPr>
            <a:lvl4pPr marL="1417740" indent="-202534" algn="l" defTabSz="810138" rtl="0" eaLnBrk="1" latinLnBrk="0" hangingPunct="1">
              <a:spcBef>
                <a:spcPct val="20000"/>
              </a:spcBef>
              <a:buFont typeface="Arial" pitchFamily="34" charset="0"/>
              <a:buChar char="–"/>
              <a:defRPr sz="1571" b="0" i="0" kern="1200">
                <a:solidFill>
                  <a:schemeClr val="tx1"/>
                </a:solidFill>
                <a:latin typeface="Gill Sans MT" panose="020B0502020104020203" pitchFamily="34" charset="77"/>
                <a:ea typeface="+mn-ea"/>
                <a:cs typeface="+mn-cs"/>
              </a:defRPr>
            </a:lvl4pPr>
            <a:lvl5pPr marL="1822808" indent="-202534" algn="l" defTabSz="810138" rtl="0" eaLnBrk="1" latinLnBrk="0" hangingPunct="1">
              <a:spcBef>
                <a:spcPct val="20000"/>
              </a:spcBef>
              <a:buFont typeface="Wingdings" panose="05000000000000000000" pitchFamily="2" charset="2"/>
              <a:buChar char="v"/>
              <a:defRPr sz="1390" b="0" i="0" kern="1200">
                <a:solidFill>
                  <a:schemeClr val="tx1"/>
                </a:solidFill>
                <a:latin typeface="Gill Sans MT" panose="020B0502020104020203" pitchFamily="34" charset="77"/>
                <a:ea typeface="+mn-ea"/>
                <a:cs typeface="+mn-cs"/>
              </a:defRPr>
            </a:lvl5pPr>
            <a:lvl6pPr marL="2227877"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6pPr>
            <a:lvl7pPr marL="2632946"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7pPr>
            <a:lvl8pPr marL="3038014"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8pPr>
            <a:lvl9pPr marL="3443082"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9pPr>
          </a:lstStyle>
          <a:p>
            <a:pPr marL="457200" indent="0" algn="r" fontAlgn="auto">
              <a:spcBef>
                <a:spcPts val="420"/>
              </a:spcBef>
              <a:spcAft>
                <a:spcPts val="0"/>
              </a:spcAft>
              <a:buSzPts val="3150"/>
              <a:buFont typeface="Webdings" panose="05030102010509060703" pitchFamily="18" charset="2"/>
              <a:buNone/>
            </a:pPr>
            <a:r>
              <a:rPr lang="fr-FR" sz="3100" b="1" dirty="0">
                <a:solidFill>
                  <a:schemeClr val="accent1"/>
                </a:solidFill>
              </a:rPr>
              <a:t>Tableaux et Fonctions </a:t>
            </a:r>
          </a:p>
        </p:txBody>
      </p:sp>
    </p:spTree>
    <p:extLst>
      <p:ext uri="{BB962C8B-B14F-4D97-AF65-F5344CB8AC3E}">
        <p14:creationId xmlns:p14="http://schemas.microsoft.com/office/powerpoint/2010/main" val="2825195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32;g256d3e3d572_0_114">
            <a:extLst>
              <a:ext uri="{FF2B5EF4-FFF2-40B4-BE49-F238E27FC236}">
                <a16:creationId xmlns:a16="http://schemas.microsoft.com/office/drawing/2014/main" id="{DDAC417B-065E-4EAD-AA47-CA5641440377}"/>
              </a:ext>
            </a:extLst>
          </p:cNvPr>
          <p:cNvSpPr txBox="1"/>
          <p:nvPr/>
        </p:nvSpPr>
        <p:spPr>
          <a:xfrm>
            <a:off x="76200" y="894928"/>
            <a:ext cx="8998500" cy="2491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100"/>
              </a:spcBef>
              <a:spcAft>
                <a:spcPts val="0"/>
              </a:spcAft>
              <a:buClr>
                <a:srgbClr val="000000"/>
              </a:buClr>
              <a:buSzPts val="1500"/>
              <a:buFont typeface="Arial"/>
              <a:buNone/>
            </a:pPr>
            <a:r>
              <a:rPr lang="fr-FR" sz="1500" b="1" i="0" u="none" strike="noStrike" cap="none" dirty="0">
                <a:solidFill>
                  <a:srgbClr val="CA6D16"/>
                </a:solidFill>
                <a:highlight>
                  <a:srgbClr val="FAFAFA"/>
                </a:highlight>
                <a:latin typeface="Trebuchet MS"/>
                <a:ea typeface="Trebuchet MS"/>
                <a:cs typeface="Trebuchet MS"/>
                <a:sym typeface="Trebuchet MS"/>
              </a:rPr>
              <a:t>Tableaux et fonctions</a:t>
            </a:r>
            <a:endParaRPr sz="1500" b="1" i="0" u="none" strike="noStrike" cap="none" dirty="0">
              <a:solidFill>
                <a:srgbClr val="CA6D16"/>
              </a:solidFill>
              <a:highlight>
                <a:srgbClr val="FAFAFA"/>
              </a:highlight>
              <a:latin typeface="Trebuchet MS"/>
              <a:ea typeface="Trebuchet MS"/>
              <a:cs typeface="Trebuchet MS"/>
              <a:sym typeface="Trebuchet MS"/>
            </a:endParaRPr>
          </a:p>
          <a:p>
            <a:pPr marL="0" marR="0" lvl="0" indent="0" algn="l" rtl="0">
              <a:lnSpc>
                <a:spcPct val="115000"/>
              </a:lnSpc>
              <a:spcBef>
                <a:spcPts val="1000"/>
              </a:spcBef>
              <a:spcAft>
                <a:spcPts val="0"/>
              </a:spcAft>
              <a:buClr>
                <a:srgbClr val="000000"/>
              </a:buClr>
              <a:buSzPts val="1400"/>
              <a:buFont typeface="Arial"/>
              <a:buNone/>
            </a:pPr>
            <a:r>
              <a:rPr lang="fr-FR" sz="1400" b="1" i="0" u="none" strike="noStrike" cap="none" dirty="0">
                <a:solidFill>
                  <a:srgbClr val="CA6D16"/>
                </a:solidFill>
                <a:highlight>
                  <a:srgbClr val="FAFAFA"/>
                </a:highlight>
                <a:latin typeface="Trebuchet MS"/>
                <a:ea typeface="Trebuchet MS"/>
                <a:cs typeface="Trebuchet MS"/>
                <a:sym typeface="Trebuchet MS"/>
              </a:rPr>
              <a:t>Passage en argument</a:t>
            </a:r>
            <a:endParaRPr sz="1400" b="1" i="0" u="none" strike="noStrike" cap="none" dirty="0">
              <a:solidFill>
                <a:srgbClr val="CA6D16"/>
              </a:solidFill>
              <a:highlight>
                <a:srgbClr val="FAFAFA"/>
              </a:highlight>
              <a:latin typeface="Trebuchet MS"/>
              <a:ea typeface="Trebuchet MS"/>
              <a:cs typeface="Trebuchet MS"/>
              <a:sym typeface="Trebuchet MS"/>
            </a:endParaRPr>
          </a:p>
          <a:p>
            <a:pPr marL="0" marR="0" lvl="0" indent="0" algn="l" rtl="0">
              <a:lnSpc>
                <a:spcPct val="160000"/>
              </a:lnSpc>
              <a:spcBef>
                <a:spcPts val="1100"/>
              </a:spcBef>
              <a:spcAft>
                <a:spcPts val="0"/>
              </a:spcAft>
              <a:buClr>
                <a:srgbClr val="000000"/>
              </a:buClr>
              <a:buSzPts val="1050"/>
              <a:buFont typeface="Arial"/>
              <a:buNone/>
            </a:pPr>
            <a:r>
              <a:rPr lang="fr-FR" sz="1050" b="0" i="0" u="none" strike="noStrike" cap="none" dirty="0">
                <a:solidFill>
                  <a:srgbClr val="1C1C1C"/>
                </a:solidFill>
                <a:highlight>
                  <a:srgbClr val="FAFAFA"/>
                </a:highlight>
                <a:latin typeface="Merriweather"/>
                <a:ea typeface="Merriweather"/>
                <a:cs typeface="Merriweather"/>
                <a:sym typeface="Merriweather"/>
              </a:rPr>
              <a:t>Étant donné qu’un tableau peut être utilisé comme un pointeur sur son premier élément, lorsque vous passez un tableau en argument d’une fonction, celle-ci reçoit un pointeur vers le premier élément du tableau. Le plus souvent, il vous sera nécessaire de passer également la taille du tableau afin de pouvoir le parcourir.</a:t>
            </a:r>
            <a:endParaRPr sz="1050" b="0" i="0" u="none" strike="noStrike" cap="none" dirty="0">
              <a:solidFill>
                <a:srgbClr val="1C1C1C"/>
              </a:solidFill>
              <a:highlight>
                <a:srgbClr val="FAFAFA"/>
              </a:highlight>
              <a:latin typeface="Merriweather"/>
              <a:ea typeface="Merriweather"/>
              <a:cs typeface="Merriweather"/>
              <a:sym typeface="Merriweather"/>
            </a:endParaRPr>
          </a:p>
          <a:p>
            <a:pPr marL="0" marR="0" lvl="0" indent="0" algn="l" rtl="0">
              <a:lnSpc>
                <a:spcPct val="160000"/>
              </a:lnSpc>
              <a:spcBef>
                <a:spcPts val="1100"/>
              </a:spcBef>
              <a:spcAft>
                <a:spcPts val="0"/>
              </a:spcAft>
              <a:buClr>
                <a:srgbClr val="000000"/>
              </a:buClr>
              <a:buSzPts val="1050"/>
              <a:buFont typeface="Arial"/>
              <a:buNone/>
            </a:pPr>
            <a:r>
              <a:rPr lang="fr-FR" sz="1050" b="0" i="0" u="none" strike="noStrike" cap="none" dirty="0">
                <a:solidFill>
                  <a:srgbClr val="1C1C1C"/>
                </a:solidFill>
                <a:highlight>
                  <a:srgbClr val="FAFAFA"/>
                </a:highlight>
                <a:latin typeface="Merriweather"/>
                <a:ea typeface="Merriweather"/>
                <a:cs typeface="Merriweather"/>
                <a:sym typeface="Merriweather"/>
              </a:rPr>
              <a:t>Le code suivant utilise une fonction pour parcourir un tableau d’entiers et afficher la valeur de chacun de ses éléments.</a:t>
            </a:r>
            <a:endParaRPr sz="1050" b="0" i="0" u="none" strike="noStrike" cap="none" dirty="0">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100"/>
              </a:spcBef>
              <a:spcAft>
                <a:spcPts val="1100"/>
              </a:spcAft>
              <a:buClr>
                <a:srgbClr val="000000"/>
              </a:buClr>
              <a:buSzPts val="1350"/>
              <a:buFont typeface="Arial"/>
              <a:buNone/>
            </a:pPr>
            <a:endParaRPr sz="1350" b="0" i="0" u="none" strike="noStrike" cap="none" dirty="0">
              <a:solidFill>
                <a:srgbClr val="1C1C1C"/>
              </a:solidFill>
              <a:highlight>
                <a:srgbClr val="FAFAFA"/>
              </a:highlight>
              <a:latin typeface="Merriweather"/>
              <a:ea typeface="Merriweather"/>
              <a:cs typeface="Merriweather"/>
              <a:sym typeface="Merriweather"/>
            </a:endParaRPr>
          </a:p>
        </p:txBody>
      </p:sp>
      <p:pic>
        <p:nvPicPr>
          <p:cNvPr id="9" name="Google Shape;533;g256d3e3d572_0_114">
            <a:extLst>
              <a:ext uri="{FF2B5EF4-FFF2-40B4-BE49-F238E27FC236}">
                <a16:creationId xmlns:a16="http://schemas.microsoft.com/office/drawing/2014/main" id="{13334905-5826-4DCE-8589-21BCFB17BB7F}"/>
              </a:ext>
            </a:extLst>
          </p:cNvPr>
          <p:cNvPicPr preferRelativeResize="0"/>
          <p:nvPr/>
        </p:nvPicPr>
        <p:blipFill rotWithShape="1">
          <a:blip r:embed="rId2">
            <a:alphaModFix/>
          </a:blip>
          <a:srcRect/>
          <a:stretch/>
        </p:blipFill>
        <p:spPr>
          <a:xfrm>
            <a:off x="152400" y="3232718"/>
            <a:ext cx="4591475" cy="3508650"/>
          </a:xfrm>
          <a:prstGeom prst="rect">
            <a:avLst/>
          </a:prstGeom>
          <a:noFill/>
          <a:ln w="9525" cap="flat" cmpd="sng">
            <a:solidFill>
              <a:srgbClr val="CA6D16"/>
            </a:solidFill>
            <a:prstDash val="solid"/>
            <a:round/>
            <a:headEnd type="none" w="sm" len="sm"/>
            <a:tailEnd type="none" w="sm" len="sm"/>
          </a:ln>
        </p:spPr>
      </p:pic>
      <p:pic>
        <p:nvPicPr>
          <p:cNvPr id="10" name="Google Shape;534;g256d3e3d572_0_114">
            <a:extLst>
              <a:ext uri="{FF2B5EF4-FFF2-40B4-BE49-F238E27FC236}">
                <a16:creationId xmlns:a16="http://schemas.microsoft.com/office/drawing/2014/main" id="{0AD1D945-9795-4903-A6B5-7069D9734C89}"/>
              </a:ext>
            </a:extLst>
          </p:cNvPr>
          <p:cNvPicPr preferRelativeResize="0"/>
          <p:nvPr/>
        </p:nvPicPr>
        <p:blipFill rotWithShape="1">
          <a:blip r:embed="rId3">
            <a:alphaModFix/>
          </a:blip>
          <a:srcRect/>
          <a:stretch/>
        </p:blipFill>
        <p:spPr>
          <a:xfrm>
            <a:off x="4896275" y="3468328"/>
            <a:ext cx="2864100" cy="1995450"/>
          </a:xfrm>
          <a:prstGeom prst="rect">
            <a:avLst/>
          </a:prstGeom>
          <a:noFill/>
          <a:ln>
            <a:noFill/>
          </a:ln>
        </p:spPr>
      </p:pic>
      <p:pic>
        <p:nvPicPr>
          <p:cNvPr id="11" name="Google Shape;535;g256d3e3d572_0_114">
            <a:extLst>
              <a:ext uri="{FF2B5EF4-FFF2-40B4-BE49-F238E27FC236}">
                <a16:creationId xmlns:a16="http://schemas.microsoft.com/office/drawing/2014/main" id="{E0CD7635-9541-45A0-B446-8A4730640E4D}"/>
              </a:ext>
            </a:extLst>
          </p:cNvPr>
          <p:cNvPicPr preferRelativeResize="0"/>
          <p:nvPr/>
        </p:nvPicPr>
        <p:blipFill rotWithShape="1">
          <a:blip r:embed="rId4">
            <a:alphaModFix/>
          </a:blip>
          <a:srcRect/>
          <a:stretch/>
        </p:blipFill>
        <p:spPr>
          <a:xfrm>
            <a:off x="4896275" y="5580478"/>
            <a:ext cx="4075850" cy="556600"/>
          </a:xfrm>
          <a:prstGeom prst="rect">
            <a:avLst/>
          </a:prstGeom>
          <a:noFill/>
          <a:ln w="9525" cap="flat" cmpd="sng">
            <a:solidFill>
              <a:schemeClr val="accent1"/>
            </a:solidFill>
            <a:prstDash val="solid"/>
            <a:round/>
            <a:headEnd type="none" w="sm" len="sm"/>
            <a:tailEnd type="none" w="sm" len="sm"/>
          </a:ln>
        </p:spPr>
      </p:pic>
      <p:sp>
        <p:nvSpPr>
          <p:cNvPr id="12" name="Google Shape;440;g256d3e3d572_0_191">
            <a:extLst>
              <a:ext uri="{FF2B5EF4-FFF2-40B4-BE49-F238E27FC236}">
                <a16:creationId xmlns:a16="http://schemas.microsoft.com/office/drawing/2014/main" id="{DB93813C-CC26-49CE-87F3-093CA767C57C}"/>
              </a:ext>
            </a:extLst>
          </p:cNvPr>
          <p:cNvSpPr txBox="1">
            <a:spLocks/>
          </p:cNvSpPr>
          <p:nvPr/>
        </p:nvSpPr>
        <p:spPr>
          <a:xfrm>
            <a:off x="663480" y="44624"/>
            <a:ext cx="8229000" cy="528350"/>
          </a:xfrm>
          <a:prstGeom prst="rect">
            <a:avLst/>
          </a:prstGeom>
          <a:noFill/>
          <a:ln>
            <a:noFill/>
          </a:ln>
        </p:spPr>
        <p:txBody>
          <a:bodyPr spcFirstLastPara="1" wrap="square" lIns="0" tIns="0" rIns="0" bIns="0" anchor="t" anchorCtr="0">
            <a:spAutoFit/>
          </a:bodyPr>
          <a:lstStyle>
            <a:lvl1pPr marL="391501" indent="-391501" algn="l" defTabSz="810138" rtl="0" eaLnBrk="1" latinLnBrk="0" hangingPunct="1">
              <a:spcBef>
                <a:spcPct val="20000"/>
              </a:spcBef>
              <a:buClr>
                <a:schemeClr val="accent5">
                  <a:lumMod val="50000"/>
                </a:schemeClr>
              </a:buClr>
              <a:buFont typeface="Webdings" panose="05030102010509060703" pitchFamily="18" charset="2"/>
              <a:buChar char="&lt;"/>
              <a:defRPr sz="1920" b="0" i="0" kern="1200">
                <a:solidFill>
                  <a:schemeClr val="tx1"/>
                </a:solidFill>
                <a:latin typeface="Gill Sans MT" panose="020B0502020104020203" pitchFamily="34" charset="77"/>
                <a:ea typeface="+mn-ea"/>
                <a:cs typeface="+mn-cs"/>
              </a:defRPr>
            </a:lvl1pPr>
            <a:lvl2pPr marL="802083" indent="-397015" algn="l" defTabSz="810138" rtl="0" eaLnBrk="1" latinLnBrk="0" hangingPunct="1">
              <a:spcBef>
                <a:spcPct val="20000"/>
              </a:spcBef>
              <a:buClr>
                <a:srgbClr val="C00000"/>
              </a:buClr>
              <a:buFont typeface="Wingdings" panose="05000000000000000000" pitchFamily="2" charset="2"/>
              <a:buChar char="q"/>
              <a:defRPr sz="1746" b="0" i="0" kern="1200">
                <a:solidFill>
                  <a:schemeClr val="tx1"/>
                </a:solidFill>
                <a:latin typeface="Gill Sans MT" panose="020B0502020104020203" pitchFamily="34" charset="77"/>
                <a:ea typeface="+mn-ea"/>
                <a:cs typeface="+mn-cs"/>
              </a:defRPr>
            </a:lvl2pPr>
            <a:lvl3pPr marL="1012671" indent="-202534" algn="l" defTabSz="810138" rtl="0" eaLnBrk="1" latinLnBrk="0" hangingPunct="1">
              <a:spcBef>
                <a:spcPct val="20000"/>
              </a:spcBef>
              <a:buFont typeface="Arial" pitchFamily="34" charset="0"/>
              <a:buChar char="•"/>
              <a:defRPr sz="1659" b="0" i="0" kern="1200">
                <a:solidFill>
                  <a:schemeClr val="tx1"/>
                </a:solidFill>
                <a:latin typeface="Gill Sans MT" panose="020B0502020104020203" pitchFamily="34" charset="77"/>
                <a:ea typeface="+mn-ea"/>
                <a:cs typeface="+mn-cs"/>
              </a:defRPr>
            </a:lvl3pPr>
            <a:lvl4pPr marL="1417740" indent="-202534" algn="l" defTabSz="810138" rtl="0" eaLnBrk="1" latinLnBrk="0" hangingPunct="1">
              <a:spcBef>
                <a:spcPct val="20000"/>
              </a:spcBef>
              <a:buFont typeface="Arial" pitchFamily="34" charset="0"/>
              <a:buChar char="–"/>
              <a:defRPr sz="1571" b="0" i="0" kern="1200">
                <a:solidFill>
                  <a:schemeClr val="tx1"/>
                </a:solidFill>
                <a:latin typeface="Gill Sans MT" panose="020B0502020104020203" pitchFamily="34" charset="77"/>
                <a:ea typeface="+mn-ea"/>
                <a:cs typeface="+mn-cs"/>
              </a:defRPr>
            </a:lvl4pPr>
            <a:lvl5pPr marL="1822808" indent="-202534" algn="l" defTabSz="810138" rtl="0" eaLnBrk="1" latinLnBrk="0" hangingPunct="1">
              <a:spcBef>
                <a:spcPct val="20000"/>
              </a:spcBef>
              <a:buFont typeface="Wingdings" panose="05000000000000000000" pitchFamily="2" charset="2"/>
              <a:buChar char="v"/>
              <a:defRPr sz="1390" b="0" i="0" kern="1200">
                <a:solidFill>
                  <a:schemeClr val="tx1"/>
                </a:solidFill>
                <a:latin typeface="Gill Sans MT" panose="020B0502020104020203" pitchFamily="34" charset="77"/>
                <a:ea typeface="+mn-ea"/>
                <a:cs typeface="+mn-cs"/>
              </a:defRPr>
            </a:lvl5pPr>
            <a:lvl6pPr marL="2227877"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6pPr>
            <a:lvl7pPr marL="2632946"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7pPr>
            <a:lvl8pPr marL="3038014"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8pPr>
            <a:lvl9pPr marL="3443082"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9pPr>
          </a:lstStyle>
          <a:p>
            <a:pPr marL="457200" indent="0" algn="r" fontAlgn="auto">
              <a:spcBef>
                <a:spcPts val="420"/>
              </a:spcBef>
              <a:spcAft>
                <a:spcPts val="0"/>
              </a:spcAft>
              <a:buSzPts val="3150"/>
              <a:buFont typeface="Webdings" panose="05030102010509060703" pitchFamily="18" charset="2"/>
              <a:buNone/>
            </a:pPr>
            <a:r>
              <a:rPr lang="fr-FR" sz="3100" b="1" dirty="0">
                <a:solidFill>
                  <a:schemeClr val="accent1"/>
                </a:solidFill>
              </a:rPr>
              <a:t>Tableaux et Fonctions </a:t>
            </a:r>
          </a:p>
        </p:txBody>
      </p:sp>
    </p:spTree>
    <p:extLst>
      <p:ext uri="{BB962C8B-B14F-4D97-AF65-F5344CB8AC3E}">
        <p14:creationId xmlns:p14="http://schemas.microsoft.com/office/powerpoint/2010/main" val="19663555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256d3e3d572_0_191"/>
          <p:cNvSpPr txBox="1">
            <a:spLocks noGrp="1"/>
          </p:cNvSpPr>
          <p:nvPr>
            <p:ph idx="1"/>
          </p:nvPr>
        </p:nvSpPr>
        <p:spPr>
          <a:xfrm>
            <a:off x="457472" y="3205287"/>
            <a:ext cx="8229000" cy="528350"/>
          </a:xfrm>
          <a:prstGeom prst="rect">
            <a:avLst/>
          </a:prstGeom>
          <a:noFill/>
          <a:ln>
            <a:noFill/>
          </a:ln>
        </p:spPr>
        <p:txBody>
          <a:bodyPr spcFirstLastPara="1" wrap="square" lIns="0" tIns="0" rIns="0" bIns="0" anchor="t" anchorCtr="0">
            <a:spAutoFit/>
          </a:bodyPr>
          <a:lstStyle/>
          <a:p>
            <a:pPr marL="457200" lvl="0" indent="0" algn="ctr" rtl="0">
              <a:lnSpc>
                <a:spcPct val="100000"/>
              </a:lnSpc>
              <a:spcBef>
                <a:spcPts val="420"/>
              </a:spcBef>
              <a:spcAft>
                <a:spcPts val="0"/>
              </a:spcAft>
              <a:buSzPts val="3150"/>
              <a:buNone/>
            </a:pPr>
            <a:r>
              <a:rPr lang="fr-FR" sz="3100" b="1" dirty="0">
                <a:solidFill>
                  <a:schemeClr val="accent1"/>
                </a:solidFill>
              </a:rPr>
              <a:t>Fonctions et Structures</a:t>
            </a:r>
            <a:endParaRPr sz="3100" b="1" dirty="0">
              <a:solidFill>
                <a:schemeClr val="accent1"/>
              </a:solidFill>
            </a:endParaRPr>
          </a:p>
        </p:txBody>
      </p:sp>
      <p:sp>
        <p:nvSpPr>
          <p:cNvPr id="441" name="Google Shape;441;g256d3e3d572_0_191"/>
          <p:cNvSpPr txBox="1">
            <a:spLocks noGrp="1"/>
          </p:cNvSpPr>
          <p:nvPr>
            <p:ph type="sldNum" sz="quarter" idx="12"/>
          </p:nvPr>
        </p:nvSpPr>
        <p:spPr>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000"/>
              <a:buNone/>
            </a:pPr>
            <a:fld id="{00000000-1234-1234-1234-123412341234}" type="slidenum">
              <a:rPr lang="fr-FR"/>
              <a:t>203</a:t>
            </a:fld>
            <a:endParaRPr/>
          </a:p>
        </p:txBody>
      </p:sp>
    </p:spTree>
    <p:extLst>
      <p:ext uri="{BB962C8B-B14F-4D97-AF65-F5344CB8AC3E}">
        <p14:creationId xmlns:p14="http://schemas.microsoft.com/office/powerpoint/2010/main" val="10919859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C247-59C8-4E88-BAAC-0CA482F972C1}"/>
              </a:ext>
            </a:extLst>
          </p:cNvPr>
          <p:cNvSpPr>
            <a:spLocks noGrp="1"/>
          </p:cNvSpPr>
          <p:nvPr>
            <p:ph type="title"/>
          </p:nvPr>
        </p:nvSpPr>
        <p:spPr/>
        <p:txBody>
          <a:bodyPr/>
          <a:lstStyle/>
          <a:p>
            <a:r>
              <a:rPr lang="fr-FR" dirty="0"/>
              <a:t>Fonctions et Structures</a:t>
            </a:r>
          </a:p>
        </p:txBody>
      </p:sp>
      <p:sp>
        <p:nvSpPr>
          <p:cNvPr id="4" name="Slide Number Placeholder 3">
            <a:extLst>
              <a:ext uri="{FF2B5EF4-FFF2-40B4-BE49-F238E27FC236}">
                <a16:creationId xmlns:a16="http://schemas.microsoft.com/office/drawing/2014/main" id="{DC8E6618-F6A1-422A-95F8-698CB1DDD41E}"/>
              </a:ext>
            </a:extLst>
          </p:cNvPr>
          <p:cNvSpPr>
            <a:spLocks noGrp="1"/>
          </p:cNvSpPr>
          <p:nvPr>
            <p:ph type="sldNum" sz="quarter" idx="12"/>
          </p:nvPr>
        </p:nvSpPr>
        <p:spPr/>
        <p:txBody>
          <a:bodyPr/>
          <a:lstStyle/>
          <a:p>
            <a:fld id="{5744759D-0EFF-4FB2-9CCE-04E00944F0FE}" type="slidenum">
              <a:rPr lang="en-US" smtClean="0"/>
              <a:pPr/>
              <a:t>204</a:t>
            </a:fld>
            <a:endParaRPr lang="en-US"/>
          </a:p>
        </p:txBody>
      </p:sp>
      <p:sp>
        <p:nvSpPr>
          <p:cNvPr id="5" name="Google Shape;552;g256d3e3d572_0_142">
            <a:extLst>
              <a:ext uri="{FF2B5EF4-FFF2-40B4-BE49-F238E27FC236}">
                <a16:creationId xmlns:a16="http://schemas.microsoft.com/office/drawing/2014/main" id="{789AD1CA-8212-4703-B4DF-CBDB39B8CD4A}"/>
              </a:ext>
            </a:extLst>
          </p:cNvPr>
          <p:cNvSpPr txBox="1"/>
          <p:nvPr/>
        </p:nvSpPr>
        <p:spPr>
          <a:xfrm>
            <a:off x="76200" y="1219200"/>
            <a:ext cx="4319700" cy="5119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800"/>
              <a:buFont typeface="Arial"/>
              <a:buNone/>
            </a:pPr>
            <a:r>
              <a:rPr lang="fr-FR" sz="1800" b="1" i="0" u="none" strike="noStrike" cap="none">
                <a:solidFill>
                  <a:srgbClr val="CA6D16"/>
                </a:solidFill>
                <a:highlight>
                  <a:srgbClr val="FAFAFA"/>
                </a:highlight>
                <a:latin typeface="Trebuchet MS"/>
                <a:ea typeface="Trebuchet MS"/>
                <a:cs typeface="Trebuchet MS"/>
                <a:sym typeface="Trebuchet MS"/>
              </a:rPr>
              <a:t>Fonctions et structures</a:t>
            </a:r>
            <a:endParaRPr sz="1800" b="1" i="0" u="none" strike="noStrike" cap="none">
              <a:solidFill>
                <a:srgbClr val="CA6D16"/>
              </a:solidFill>
              <a:highlight>
                <a:srgbClr val="FAFAFA"/>
              </a:highlight>
              <a:latin typeface="Trebuchet MS"/>
              <a:ea typeface="Trebuchet MS"/>
              <a:cs typeface="Trebuchet MS"/>
              <a:sym typeface="Trebuchet MS"/>
            </a:endParaRPr>
          </a:p>
          <a:p>
            <a:pPr marL="0" marR="0" lvl="0" indent="0" algn="just" rtl="0">
              <a:lnSpc>
                <a:spcPct val="115000"/>
              </a:lnSpc>
              <a:spcBef>
                <a:spcPts val="1000"/>
              </a:spcBef>
              <a:spcAft>
                <a:spcPts val="0"/>
              </a:spcAft>
              <a:buClr>
                <a:srgbClr val="000000"/>
              </a:buClr>
              <a:buSzPts val="1350"/>
              <a:buFont typeface="Arial"/>
              <a:buNone/>
            </a:pPr>
            <a:r>
              <a:rPr lang="fr-FR" sz="1350" b="0" i="0" u="none" strike="noStrike" cap="none">
                <a:solidFill>
                  <a:srgbClr val="1C1C1C"/>
                </a:solidFill>
                <a:highlight>
                  <a:srgbClr val="FAFAFA"/>
                </a:highlight>
                <a:latin typeface="Merriweather"/>
                <a:ea typeface="Merriweather"/>
                <a:cs typeface="Merriweather"/>
                <a:sym typeface="Merriweather"/>
              </a:rPr>
              <a:t>La fonction </a:t>
            </a:r>
            <a:r>
              <a:rPr lang="fr-FR" sz="1350" b="0" i="0" u="none" strike="noStrike" cap="none">
                <a:solidFill>
                  <a:srgbClr val="188038"/>
                </a:solidFill>
                <a:highlight>
                  <a:srgbClr val="FAFAFA"/>
                </a:highlight>
                <a:latin typeface="Source Code Pro"/>
                <a:ea typeface="Source Code Pro"/>
                <a:cs typeface="Source Code Pro"/>
                <a:sym typeface="Source Code Pro"/>
              </a:rPr>
              <a:t>exemple_init()</a:t>
            </a:r>
            <a:r>
              <a:rPr lang="fr-FR" sz="1350" b="0" i="0" u="none" strike="noStrike" cap="none">
                <a:solidFill>
                  <a:srgbClr val="1C1C1C"/>
                </a:solidFill>
                <a:highlight>
                  <a:srgbClr val="FAFAFA"/>
                </a:highlight>
                <a:latin typeface="Merriweather"/>
                <a:ea typeface="Merriweather"/>
                <a:cs typeface="Merriweather"/>
                <a:sym typeface="Merriweather"/>
              </a:rPr>
              <a:t> retourne une structure qui est utilisée pour initialiser la variable de la fonction </a:t>
            </a:r>
            <a:r>
              <a:rPr lang="fr-FR" sz="1350" b="0" i="0" u="none" strike="noStrike" cap="none">
                <a:solidFill>
                  <a:srgbClr val="188038"/>
                </a:solidFill>
                <a:highlight>
                  <a:srgbClr val="FAFAFA"/>
                </a:highlight>
                <a:latin typeface="Source Code Pro"/>
                <a:ea typeface="Source Code Pro"/>
                <a:cs typeface="Source Code Pro"/>
                <a:sym typeface="Source Code Pro"/>
              </a:rPr>
              <a:t>main()</a:t>
            </a:r>
            <a:r>
              <a:rPr lang="fr-FR" sz="1350" b="0" i="0" u="none" strike="noStrike" cap="none">
                <a:solidFill>
                  <a:srgbClr val="1C1C1C"/>
                </a:solidFill>
                <a:highlight>
                  <a:srgbClr val="FAFAFA"/>
                </a:highlight>
                <a:latin typeface="Merriweather"/>
                <a:ea typeface="Merriweather"/>
                <a:cs typeface="Merriweather"/>
                <a:sym typeface="Merriweather"/>
              </a:rPr>
              <a:t>. Dans un tel cas, comme pour n’importe quelle variable, le contenu de la première structure sera intégralement copié dans la deuxième. Le souci, c’est que si une définition de tableau crée un tableau </a:t>
            </a:r>
            <a:r>
              <a:rPr lang="fr-FR" sz="1350" b="0" i="1" u="none" strike="noStrike" cap="none">
                <a:solidFill>
                  <a:srgbClr val="1C1C1C"/>
                </a:solidFill>
                <a:highlight>
                  <a:srgbClr val="FAFAFA"/>
                </a:highlight>
                <a:latin typeface="Merriweather"/>
                <a:ea typeface="Merriweather"/>
                <a:cs typeface="Merriweather"/>
                <a:sym typeface="Merriweather"/>
              </a:rPr>
              <a:t>et</a:t>
            </a:r>
            <a:r>
              <a:rPr lang="fr-FR" sz="1350" b="0" i="0" u="none" strike="noStrike" cap="none">
                <a:solidFill>
                  <a:srgbClr val="1C1C1C"/>
                </a:solidFill>
                <a:highlight>
                  <a:srgbClr val="FAFAFA"/>
                </a:highlight>
                <a:latin typeface="Merriweather"/>
                <a:ea typeface="Merriweather"/>
                <a:cs typeface="Merriweather"/>
                <a:sym typeface="Merriweather"/>
              </a:rPr>
              <a:t> un pointeur initialisé avec l’adresse du premier élément de celui-ci, alors il est nécessaire de modifier le champ </a:t>
            </a:r>
            <a:r>
              <a:rPr lang="fr-FR" sz="1350" b="0" i="0" u="none" strike="noStrike" cap="none">
                <a:solidFill>
                  <a:srgbClr val="188038"/>
                </a:solidFill>
                <a:highlight>
                  <a:srgbClr val="FAFAFA"/>
                </a:highlight>
                <a:latin typeface="Source Code Pro"/>
                <a:ea typeface="Source Code Pro"/>
                <a:cs typeface="Source Code Pro"/>
                <a:sym typeface="Source Code Pro"/>
              </a:rPr>
              <a:t>tab</a:t>
            </a:r>
            <a:r>
              <a:rPr lang="fr-FR" sz="1350" b="0" i="0" u="none" strike="noStrike" cap="none">
                <a:solidFill>
                  <a:srgbClr val="1C1C1C"/>
                </a:solidFill>
                <a:highlight>
                  <a:srgbClr val="FAFAFA"/>
                </a:highlight>
                <a:latin typeface="Merriweather"/>
                <a:ea typeface="Merriweather"/>
                <a:cs typeface="Merriweather"/>
                <a:sym typeface="Merriweather"/>
              </a:rPr>
              <a:t> de la structure </a:t>
            </a:r>
            <a:r>
              <a:rPr lang="fr-FR" sz="1350" b="0" i="0" u="none" strike="noStrike" cap="none">
                <a:solidFill>
                  <a:srgbClr val="188038"/>
                </a:solidFill>
                <a:highlight>
                  <a:srgbClr val="FAFAFA"/>
                </a:highlight>
                <a:latin typeface="Source Code Pro"/>
                <a:ea typeface="Source Code Pro"/>
                <a:cs typeface="Source Code Pro"/>
                <a:sym typeface="Source Code Pro"/>
              </a:rPr>
              <a:t>s</a:t>
            </a:r>
            <a:r>
              <a:rPr lang="fr-FR" sz="1350" b="0" i="0" u="none" strike="noStrike" cap="none">
                <a:solidFill>
                  <a:srgbClr val="1C1C1C"/>
                </a:solidFill>
                <a:highlight>
                  <a:srgbClr val="FAFAFA"/>
                </a:highlight>
                <a:latin typeface="Merriweather"/>
                <a:ea typeface="Merriweather"/>
                <a:cs typeface="Merriweather"/>
                <a:sym typeface="Merriweather"/>
              </a:rPr>
              <a:t> lors de la copie sans quoi son champ </a:t>
            </a:r>
            <a:r>
              <a:rPr lang="fr-FR" sz="1350" b="0" i="0" u="none" strike="noStrike" cap="none">
                <a:solidFill>
                  <a:srgbClr val="188038"/>
                </a:solidFill>
                <a:highlight>
                  <a:srgbClr val="FAFAFA"/>
                </a:highlight>
                <a:latin typeface="Source Code Pro"/>
                <a:ea typeface="Source Code Pro"/>
                <a:cs typeface="Source Code Pro"/>
                <a:sym typeface="Source Code Pro"/>
              </a:rPr>
              <a:t>tab</a:t>
            </a:r>
            <a:r>
              <a:rPr lang="fr-FR" sz="1350" b="0" i="0" u="none" strike="noStrike" cap="none">
                <a:solidFill>
                  <a:srgbClr val="1C1C1C"/>
                </a:solidFill>
                <a:highlight>
                  <a:srgbClr val="FAFAFA"/>
                </a:highlight>
                <a:latin typeface="Merriweather"/>
                <a:ea typeface="Merriweather"/>
                <a:cs typeface="Merriweather"/>
                <a:sym typeface="Merriweather"/>
              </a:rPr>
              <a:t> pointera vers le tableau de la structure </a:t>
            </a:r>
            <a:r>
              <a:rPr lang="fr-FR" sz="1350" b="0" i="0" u="none" strike="noStrike" cap="none">
                <a:solidFill>
                  <a:srgbClr val="188038"/>
                </a:solidFill>
                <a:highlight>
                  <a:srgbClr val="FAFAFA"/>
                </a:highlight>
                <a:latin typeface="Source Code Pro"/>
                <a:ea typeface="Source Code Pro"/>
                <a:cs typeface="Source Code Pro"/>
                <a:sym typeface="Source Code Pro"/>
              </a:rPr>
              <a:t>init</a:t>
            </a:r>
            <a:r>
              <a:rPr lang="fr-FR" sz="1350" b="0" i="0" u="none" strike="noStrike" cap="none">
                <a:solidFill>
                  <a:srgbClr val="1C1C1C"/>
                </a:solidFill>
                <a:highlight>
                  <a:srgbClr val="FAFAFA"/>
                </a:highlight>
                <a:latin typeface="Merriweather"/>
                <a:ea typeface="Merriweather"/>
                <a:cs typeface="Merriweather"/>
                <a:sym typeface="Merriweather"/>
              </a:rPr>
              <a:t> (qui n’existera plus puisque de classe de stockage automatique) et non vers le sien. Voilà qui complexifie la copie de structures, particulièrement si sa définition comprend plusieurs tableaux possiblement imbriqués…</a:t>
            </a:r>
            <a:endParaRPr sz="1350" b="0" i="0" u="none" strike="noStrike" cap="none">
              <a:solidFill>
                <a:srgbClr val="1C1C1C"/>
              </a:solidFill>
              <a:highlight>
                <a:srgbClr val="FAFAFA"/>
              </a:highlight>
              <a:latin typeface="Merriweather"/>
              <a:ea typeface="Merriweather"/>
              <a:cs typeface="Merriweather"/>
              <a:sym typeface="Merriweather"/>
            </a:endParaRPr>
          </a:p>
          <a:p>
            <a:pPr marL="0" marR="0" lvl="0" indent="0" algn="just" rtl="0">
              <a:lnSpc>
                <a:spcPct val="160000"/>
              </a:lnSpc>
              <a:spcBef>
                <a:spcPts val="1100"/>
              </a:spcBef>
              <a:spcAft>
                <a:spcPts val="1100"/>
              </a:spcAft>
              <a:buClr>
                <a:srgbClr val="000000"/>
              </a:buClr>
              <a:buSzPts val="1850"/>
              <a:buFont typeface="Arial"/>
              <a:buNone/>
            </a:pPr>
            <a:endParaRPr sz="1850" b="0" i="0" u="none" strike="noStrike" cap="none">
              <a:solidFill>
                <a:srgbClr val="1C1C1C"/>
              </a:solidFill>
              <a:highlight>
                <a:srgbClr val="FAFAFA"/>
              </a:highlight>
              <a:latin typeface="Merriweather"/>
              <a:ea typeface="Merriweather"/>
              <a:cs typeface="Merriweather"/>
              <a:sym typeface="Merriweather"/>
            </a:endParaRPr>
          </a:p>
        </p:txBody>
      </p:sp>
      <p:pic>
        <p:nvPicPr>
          <p:cNvPr id="6" name="Google Shape;553;g256d3e3d572_0_142">
            <a:extLst>
              <a:ext uri="{FF2B5EF4-FFF2-40B4-BE49-F238E27FC236}">
                <a16:creationId xmlns:a16="http://schemas.microsoft.com/office/drawing/2014/main" id="{2D86EEB5-5D71-4F24-A44E-8B9875C676ED}"/>
              </a:ext>
            </a:extLst>
          </p:cNvPr>
          <p:cNvPicPr preferRelativeResize="0"/>
          <p:nvPr/>
        </p:nvPicPr>
        <p:blipFill rotWithShape="1">
          <a:blip r:embed="rId2">
            <a:alphaModFix/>
          </a:blip>
          <a:srcRect/>
          <a:stretch/>
        </p:blipFill>
        <p:spPr>
          <a:xfrm>
            <a:off x="4548300" y="1373225"/>
            <a:ext cx="4372250" cy="5183700"/>
          </a:xfrm>
          <a:prstGeom prst="rect">
            <a:avLst/>
          </a:prstGeom>
          <a:noFill/>
          <a:ln>
            <a:noFill/>
          </a:ln>
        </p:spPr>
      </p:pic>
    </p:spTree>
    <p:extLst>
      <p:ext uri="{BB962C8B-B14F-4D97-AF65-F5344CB8AC3E}">
        <p14:creationId xmlns:p14="http://schemas.microsoft.com/office/powerpoint/2010/main" val="19177155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24012B-28C2-4348-B7D4-737B49763DB1}"/>
              </a:ext>
            </a:extLst>
          </p:cNvPr>
          <p:cNvSpPr>
            <a:spLocks noGrp="1"/>
          </p:cNvSpPr>
          <p:nvPr>
            <p:ph type="sldNum" sz="quarter" idx="12"/>
          </p:nvPr>
        </p:nvSpPr>
        <p:spPr/>
        <p:txBody>
          <a:bodyPr/>
          <a:lstStyle/>
          <a:p>
            <a:fld id="{5744759D-0EFF-4FB2-9CCE-04E00944F0FE}" type="slidenum">
              <a:rPr lang="en-US" smtClean="0"/>
              <a:pPr/>
              <a:t>205</a:t>
            </a:fld>
            <a:endParaRPr lang="en-US"/>
          </a:p>
        </p:txBody>
      </p:sp>
      <p:sp>
        <p:nvSpPr>
          <p:cNvPr id="5" name="TextBox 4">
            <a:extLst>
              <a:ext uri="{FF2B5EF4-FFF2-40B4-BE49-F238E27FC236}">
                <a16:creationId xmlns:a16="http://schemas.microsoft.com/office/drawing/2014/main" id="{085202C1-553E-4A31-BFC3-B940B871B37A}"/>
              </a:ext>
            </a:extLst>
          </p:cNvPr>
          <p:cNvSpPr txBox="1"/>
          <p:nvPr/>
        </p:nvSpPr>
        <p:spPr>
          <a:xfrm>
            <a:off x="1403648" y="3049796"/>
            <a:ext cx="6048672" cy="707886"/>
          </a:xfrm>
          <a:prstGeom prst="rect">
            <a:avLst/>
          </a:prstGeom>
          <a:noFill/>
        </p:spPr>
        <p:txBody>
          <a:bodyPr wrap="square" rtlCol="0">
            <a:spAutoFit/>
          </a:bodyPr>
          <a:lstStyle/>
          <a:p>
            <a:pPr algn="ctr"/>
            <a:r>
              <a:rPr lang="fr-FR" sz="4000" b="1" dirty="0">
                <a:solidFill>
                  <a:srgbClr val="C00000"/>
                </a:solidFill>
                <a:latin typeface="Gill Sans"/>
              </a:rPr>
              <a:t>Application 	TP 6</a:t>
            </a:r>
          </a:p>
        </p:txBody>
      </p:sp>
    </p:spTree>
    <p:extLst>
      <p:ext uri="{BB962C8B-B14F-4D97-AF65-F5344CB8AC3E}">
        <p14:creationId xmlns:p14="http://schemas.microsoft.com/office/powerpoint/2010/main" val="14293308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860225" y="3259287"/>
            <a:ext cx="8390429"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b="1" u="none" dirty="0">
                <a:solidFill>
                  <a:schemeClr val="tx1"/>
                </a:solidFill>
                <a:latin typeface="Gill Sans MT" panose="020B0502020104020203" pitchFamily="34" charset="77"/>
                <a:cs typeface="Arial" panose="020B0604020202020204" pitchFamily="34" charset="0"/>
              </a:rPr>
              <a:t>VII. Les Différents Algorithmes de Tri</a:t>
            </a:r>
          </a:p>
        </p:txBody>
      </p:sp>
      <p:sp>
        <p:nvSpPr>
          <p:cNvPr id="11" name="Rectangle 10">
            <a:extLst>
              <a:ext uri="{FF2B5EF4-FFF2-40B4-BE49-F238E27FC236}">
                <a16:creationId xmlns:a16="http://schemas.microsoft.com/office/drawing/2014/main" id="{D68C40A4-1085-CA41-8D43-B4F3DD5B1BD4}"/>
              </a:ext>
            </a:extLst>
          </p:cNvPr>
          <p:cNvSpPr/>
          <p:nvPr/>
        </p:nvSpPr>
        <p:spPr>
          <a:xfrm>
            <a:off x="1159990" y="3714454"/>
            <a:ext cx="7748858" cy="62846"/>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206</a:t>
            </a:fld>
            <a:endParaRPr lang="fr-FR" dirty="0"/>
          </a:p>
        </p:txBody>
      </p:sp>
    </p:spTree>
    <p:extLst>
      <p:ext uri="{BB962C8B-B14F-4D97-AF65-F5344CB8AC3E}">
        <p14:creationId xmlns:p14="http://schemas.microsoft.com/office/powerpoint/2010/main" val="13728037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Le Tri</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207</a:t>
            </a:fld>
            <a:endParaRPr lang="en-US"/>
          </a:p>
        </p:txBody>
      </p:sp>
      <p:pic>
        <p:nvPicPr>
          <p:cNvPr id="5" name="Google Shape;106;p3">
            <a:extLst>
              <a:ext uri="{FF2B5EF4-FFF2-40B4-BE49-F238E27FC236}">
                <a16:creationId xmlns:a16="http://schemas.microsoft.com/office/drawing/2014/main" id="{140648ED-C1B0-4477-ACDE-A02891F22A33}"/>
              </a:ext>
            </a:extLst>
          </p:cNvPr>
          <p:cNvPicPr preferRelativeResize="0"/>
          <p:nvPr/>
        </p:nvPicPr>
        <p:blipFill rotWithShape="1">
          <a:blip r:embed="rId2">
            <a:alphaModFix/>
          </a:blip>
          <a:srcRect/>
          <a:stretch/>
        </p:blipFill>
        <p:spPr>
          <a:xfrm>
            <a:off x="406225" y="1794472"/>
            <a:ext cx="8331550" cy="3269055"/>
          </a:xfrm>
          <a:prstGeom prst="rect">
            <a:avLst/>
          </a:prstGeom>
          <a:noFill/>
          <a:ln>
            <a:noFill/>
          </a:ln>
        </p:spPr>
      </p:pic>
    </p:spTree>
    <p:extLst>
      <p:ext uri="{BB962C8B-B14F-4D97-AF65-F5344CB8AC3E}">
        <p14:creationId xmlns:p14="http://schemas.microsoft.com/office/powerpoint/2010/main" val="17224298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Tri par sélection du minimum</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208</a:t>
            </a:fld>
            <a:endParaRPr lang="en-US"/>
          </a:p>
        </p:txBody>
      </p:sp>
      <p:graphicFrame>
        <p:nvGraphicFramePr>
          <p:cNvPr id="6" name="Google Shape;116;p4">
            <a:extLst>
              <a:ext uri="{FF2B5EF4-FFF2-40B4-BE49-F238E27FC236}">
                <a16:creationId xmlns:a16="http://schemas.microsoft.com/office/drawing/2014/main" id="{2DB9AE0B-0C4A-4A44-89C5-54BC7E58FB58}"/>
              </a:ext>
            </a:extLst>
          </p:cNvPr>
          <p:cNvGraphicFramePr/>
          <p:nvPr>
            <p:extLst>
              <p:ext uri="{D42A27DB-BD31-4B8C-83A1-F6EECF244321}">
                <p14:modId xmlns:p14="http://schemas.microsoft.com/office/powerpoint/2010/main" val="1905362525"/>
              </p:ext>
            </p:extLst>
          </p:nvPr>
        </p:nvGraphicFramePr>
        <p:xfrm>
          <a:off x="3175280" y="1281400"/>
          <a:ext cx="5563136" cy="1112550"/>
        </p:xfrm>
        <a:graphic>
          <a:graphicData uri="http://schemas.openxmlformats.org/drawingml/2006/table">
            <a:tbl>
              <a:tblPr firstRow="1" bandRow="1">
                <a:noFill/>
              </a:tblPr>
              <a:tblGrid>
                <a:gridCol w="695392">
                  <a:extLst>
                    <a:ext uri="{9D8B030D-6E8A-4147-A177-3AD203B41FA5}">
                      <a16:colId xmlns:a16="http://schemas.microsoft.com/office/drawing/2014/main" val="20000"/>
                    </a:ext>
                  </a:extLst>
                </a:gridCol>
                <a:gridCol w="695392">
                  <a:extLst>
                    <a:ext uri="{9D8B030D-6E8A-4147-A177-3AD203B41FA5}">
                      <a16:colId xmlns:a16="http://schemas.microsoft.com/office/drawing/2014/main" val="20001"/>
                    </a:ext>
                  </a:extLst>
                </a:gridCol>
                <a:gridCol w="695392">
                  <a:extLst>
                    <a:ext uri="{9D8B030D-6E8A-4147-A177-3AD203B41FA5}">
                      <a16:colId xmlns:a16="http://schemas.microsoft.com/office/drawing/2014/main" val="20002"/>
                    </a:ext>
                  </a:extLst>
                </a:gridCol>
                <a:gridCol w="695392">
                  <a:extLst>
                    <a:ext uri="{9D8B030D-6E8A-4147-A177-3AD203B41FA5}">
                      <a16:colId xmlns:a16="http://schemas.microsoft.com/office/drawing/2014/main" val="20003"/>
                    </a:ext>
                  </a:extLst>
                </a:gridCol>
                <a:gridCol w="695392">
                  <a:extLst>
                    <a:ext uri="{9D8B030D-6E8A-4147-A177-3AD203B41FA5}">
                      <a16:colId xmlns:a16="http://schemas.microsoft.com/office/drawing/2014/main" val="20004"/>
                    </a:ext>
                  </a:extLst>
                </a:gridCol>
                <a:gridCol w="695392">
                  <a:extLst>
                    <a:ext uri="{9D8B030D-6E8A-4147-A177-3AD203B41FA5}">
                      <a16:colId xmlns:a16="http://schemas.microsoft.com/office/drawing/2014/main" val="20005"/>
                    </a:ext>
                  </a:extLst>
                </a:gridCol>
                <a:gridCol w="695392">
                  <a:extLst>
                    <a:ext uri="{9D8B030D-6E8A-4147-A177-3AD203B41FA5}">
                      <a16:colId xmlns:a16="http://schemas.microsoft.com/office/drawing/2014/main" val="20006"/>
                    </a:ext>
                  </a:extLst>
                </a:gridCol>
                <a:gridCol w="695392">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fr-FR" sz="1800" u="none" strike="noStrike" cap="none" dirty="0"/>
                        <a:t>i=1</a:t>
                      </a:r>
                      <a:endParaRPr sz="1800" dirty="0"/>
                    </a:p>
                  </a:txBody>
                  <a:tcPr marL="91450" marR="91450" marT="45725" marB="45725"/>
                </a:tc>
                <a:tc>
                  <a:txBody>
                    <a:bodyPr/>
                    <a:lstStyle/>
                    <a:p>
                      <a:pPr marL="0" marR="0" lvl="0" indent="0" algn="l" rtl="0">
                        <a:spcBef>
                          <a:spcPts val="0"/>
                        </a:spcBef>
                        <a:spcAft>
                          <a:spcPts val="0"/>
                        </a:spcAft>
                        <a:buNone/>
                      </a:pPr>
                      <a:r>
                        <a:rPr lang="fr-FR" sz="1800" dirty="0"/>
                        <a:t>I</a:t>
                      </a:r>
                      <a:r>
                        <a:rPr lang="fr-FR" sz="1800" baseline="0" dirty="0"/>
                        <a:t> =2</a:t>
                      </a:r>
                      <a:endParaRPr sz="1800" dirty="0"/>
                    </a:p>
                  </a:txBody>
                  <a:tcPr marL="91450" marR="91450" marT="45725" marB="45725"/>
                </a:tc>
                <a:tc>
                  <a:txBody>
                    <a:bodyPr/>
                    <a:lstStyle/>
                    <a:p>
                      <a:pPr marL="0" marR="0" lvl="0" indent="0" algn="l" rtl="0">
                        <a:spcBef>
                          <a:spcPts val="0"/>
                        </a:spcBef>
                        <a:spcAft>
                          <a:spcPts val="0"/>
                        </a:spcAft>
                        <a:buNone/>
                      </a:pPr>
                      <a:r>
                        <a:rPr lang="fr-FR" sz="1800" dirty="0"/>
                        <a:t>J =3</a:t>
                      </a:r>
                      <a:endParaRPr sz="1800" dirty="0"/>
                    </a:p>
                  </a:txBody>
                  <a:tcPr marL="91450" marR="91450" marT="45725" marB="45725"/>
                </a:tc>
                <a:tc>
                  <a:txBody>
                    <a:bodyPr/>
                    <a:lstStyle/>
                    <a:p>
                      <a:pPr marL="0" marR="0" lvl="0" indent="0" algn="l" rtl="0">
                        <a:spcBef>
                          <a:spcPts val="0"/>
                        </a:spcBef>
                        <a:spcAft>
                          <a:spcPts val="0"/>
                        </a:spcAft>
                        <a:buNone/>
                      </a:pPr>
                      <a:r>
                        <a:rPr lang="fr-FR" sz="1800" dirty="0"/>
                        <a:t>i=4</a:t>
                      </a:r>
                      <a:endParaRPr sz="1800" dirty="0"/>
                    </a:p>
                  </a:txBody>
                  <a:tcPr marL="91450" marR="91450" marT="45725" marB="45725"/>
                </a:tc>
                <a:tc>
                  <a:txBody>
                    <a:bodyPr/>
                    <a:lstStyle/>
                    <a:p>
                      <a:pPr marL="0" marR="0" lvl="0" indent="0" algn="l" rtl="0">
                        <a:spcBef>
                          <a:spcPts val="0"/>
                        </a:spcBef>
                        <a:spcAft>
                          <a:spcPts val="0"/>
                        </a:spcAft>
                        <a:buNone/>
                      </a:pPr>
                      <a:r>
                        <a:rPr lang="fr-FR" sz="1800" dirty="0"/>
                        <a:t>I =5</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dirty="0"/>
                        <a:t>2</a:t>
                      </a:r>
                      <a:endParaRPr sz="1800" dirty="0"/>
                    </a:p>
                  </a:txBody>
                  <a:tcPr marL="91450" marR="91450" marT="45725" marB="45725"/>
                </a:tc>
                <a:tc>
                  <a:txBody>
                    <a:bodyPr/>
                    <a:lstStyle/>
                    <a:p>
                      <a:pPr marL="0" marR="0" lvl="0" indent="0" algn="l" rtl="0">
                        <a:spcBef>
                          <a:spcPts val="0"/>
                        </a:spcBef>
                        <a:spcAft>
                          <a:spcPts val="0"/>
                        </a:spcAft>
                        <a:buNone/>
                      </a:pPr>
                      <a:r>
                        <a:rPr lang="fr-FR" sz="1800" dirty="0"/>
                        <a:t>3</a:t>
                      </a:r>
                      <a:endParaRPr sz="1800" dirty="0"/>
                    </a:p>
                  </a:txBody>
                  <a:tcPr marL="91450" marR="91450" marT="45725" marB="45725"/>
                </a:tc>
                <a:tc>
                  <a:txBody>
                    <a:bodyPr/>
                    <a:lstStyle/>
                    <a:p>
                      <a:pPr marL="0" marR="0" lvl="0" indent="0" algn="l" rtl="0">
                        <a:spcBef>
                          <a:spcPts val="0"/>
                        </a:spcBef>
                        <a:spcAft>
                          <a:spcPts val="0"/>
                        </a:spcAft>
                        <a:buNone/>
                      </a:pPr>
                      <a:r>
                        <a:rPr lang="fr-FR" sz="1800" dirty="0"/>
                        <a:t>9</a:t>
                      </a:r>
                      <a:endParaRPr sz="1800" dirty="0"/>
                    </a:p>
                  </a:txBody>
                  <a:tcPr marL="91450" marR="91450" marT="45725" marB="45725"/>
                </a:tc>
                <a:tc>
                  <a:txBody>
                    <a:bodyPr/>
                    <a:lstStyle/>
                    <a:p>
                      <a:pPr marL="0" marR="0" lvl="0" indent="0" algn="l" rtl="0">
                        <a:spcBef>
                          <a:spcPts val="0"/>
                        </a:spcBef>
                        <a:spcAft>
                          <a:spcPts val="0"/>
                        </a:spcAft>
                        <a:buNone/>
                      </a:pPr>
                      <a:r>
                        <a:rPr lang="fr-FR" sz="1800" dirty="0"/>
                        <a:t>10</a:t>
                      </a:r>
                      <a:endParaRPr sz="1800" dirty="0"/>
                    </a:p>
                  </a:txBody>
                  <a:tcPr marL="91450" marR="91450" marT="45725" marB="45725"/>
                </a:tc>
                <a:tc>
                  <a:txBody>
                    <a:bodyPr/>
                    <a:lstStyle/>
                    <a:p>
                      <a:pPr marL="0" marR="0" lvl="0" indent="0" algn="l" rtl="0">
                        <a:spcBef>
                          <a:spcPts val="0"/>
                        </a:spcBef>
                        <a:spcAft>
                          <a:spcPts val="0"/>
                        </a:spcAft>
                        <a:buNone/>
                      </a:pPr>
                      <a:r>
                        <a:rPr lang="fr-FR" sz="1800" dirty="0"/>
                        <a:t>11</a:t>
                      </a:r>
                      <a:endParaRPr sz="1800" dirty="0"/>
                    </a:p>
                  </a:txBody>
                  <a:tcPr marL="91450" marR="91450" marT="45725" marB="45725"/>
                </a:tc>
                <a:tc>
                  <a:txBody>
                    <a:bodyPr/>
                    <a:lstStyle/>
                    <a:p>
                      <a:pPr marL="0" marR="0" lvl="0" indent="0" algn="l" rtl="0">
                        <a:spcBef>
                          <a:spcPts val="0"/>
                        </a:spcBef>
                        <a:spcAft>
                          <a:spcPts val="0"/>
                        </a:spcAft>
                        <a:buNone/>
                      </a:pPr>
                      <a:r>
                        <a:rPr lang="fr-FR" sz="1800" dirty="0"/>
                        <a:t>20</a:t>
                      </a:r>
                      <a:endParaRPr sz="1800" dirty="0"/>
                    </a:p>
                  </a:txBody>
                  <a:tcPr marL="91450" marR="91450" marT="45725" marB="45725"/>
                </a:tc>
                <a:tc>
                  <a:txBody>
                    <a:bodyPr/>
                    <a:lstStyle/>
                    <a:p>
                      <a:pPr marL="0" marR="0" lvl="0" indent="0" algn="l" rtl="0">
                        <a:spcBef>
                          <a:spcPts val="0"/>
                        </a:spcBef>
                        <a:spcAft>
                          <a:spcPts val="0"/>
                        </a:spcAft>
                        <a:buNone/>
                      </a:pPr>
                      <a:r>
                        <a:rPr lang="fr-FR" sz="1800" dirty="0"/>
                        <a:t>14</a:t>
                      </a:r>
                      <a:endParaRPr sz="1800" dirty="0"/>
                    </a:p>
                  </a:txBody>
                  <a:tcPr marL="91450" marR="91450" marT="45725" marB="45725"/>
                </a:tc>
                <a:tc>
                  <a:txBody>
                    <a:bodyPr/>
                    <a:lstStyle/>
                    <a:p>
                      <a:pPr marL="0" marR="0" lvl="0" indent="0" algn="l" rtl="0">
                        <a:spcBef>
                          <a:spcPts val="0"/>
                        </a:spcBef>
                        <a:spcAft>
                          <a:spcPts val="0"/>
                        </a:spcAft>
                        <a:buNone/>
                      </a:pPr>
                      <a:r>
                        <a:rPr lang="fr-FR" sz="1800" dirty="0"/>
                        <a:t>56</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fr-FR" sz="1800" dirty="0"/>
                        <a:t> </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fr-FR" sz="1800" dirty="0"/>
                        <a:t> </a:t>
                      </a:r>
                      <a:endParaRPr sz="1800" dirty="0"/>
                    </a:p>
                  </a:txBody>
                  <a:tcPr marL="91450" marR="91450" marT="45725" marB="45725"/>
                </a:tc>
                <a:tc>
                  <a:txBody>
                    <a:bodyPr/>
                    <a:lstStyle/>
                    <a:p>
                      <a:pPr marL="0" marR="0" lvl="0" indent="0" algn="l" rtl="0">
                        <a:spcBef>
                          <a:spcPts val="0"/>
                        </a:spcBef>
                        <a:spcAft>
                          <a:spcPts val="0"/>
                        </a:spcAft>
                        <a:buNone/>
                      </a:pPr>
                      <a:r>
                        <a:rPr lang="fr-FR" sz="1800" dirty="0"/>
                        <a:t>Min </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pic>
        <p:nvPicPr>
          <p:cNvPr id="7" name="Google Shape;117;p4">
            <a:extLst>
              <a:ext uri="{FF2B5EF4-FFF2-40B4-BE49-F238E27FC236}">
                <a16:creationId xmlns:a16="http://schemas.microsoft.com/office/drawing/2014/main" id="{00D83A9A-7BA3-442E-8F40-450181D0F820}"/>
              </a:ext>
            </a:extLst>
          </p:cNvPr>
          <p:cNvPicPr preferRelativeResize="0"/>
          <p:nvPr/>
        </p:nvPicPr>
        <p:blipFill rotWithShape="1">
          <a:blip r:embed="rId2">
            <a:alphaModFix/>
          </a:blip>
          <a:srcRect/>
          <a:stretch/>
        </p:blipFill>
        <p:spPr>
          <a:xfrm>
            <a:off x="1119187" y="4106589"/>
            <a:ext cx="6905625" cy="1381125"/>
          </a:xfrm>
          <a:prstGeom prst="rect">
            <a:avLst/>
          </a:prstGeom>
          <a:noFill/>
          <a:ln>
            <a:noFill/>
          </a:ln>
        </p:spPr>
      </p:pic>
      <p:sp>
        <p:nvSpPr>
          <p:cNvPr id="8" name="ZoneTexte 1">
            <a:extLst>
              <a:ext uri="{FF2B5EF4-FFF2-40B4-BE49-F238E27FC236}">
                <a16:creationId xmlns:a16="http://schemas.microsoft.com/office/drawing/2014/main" id="{852AAA53-BC03-4E04-8FC3-C1BBDDC0819E}"/>
              </a:ext>
            </a:extLst>
          </p:cNvPr>
          <p:cNvSpPr txBox="1"/>
          <p:nvPr/>
        </p:nvSpPr>
        <p:spPr>
          <a:xfrm>
            <a:off x="609599" y="1577591"/>
            <a:ext cx="2615921" cy="2031325"/>
          </a:xfrm>
          <a:prstGeom prst="rect">
            <a:avLst/>
          </a:prstGeom>
          <a:noFill/>
        </p:spPr>
        <p:txBody>
          <a:bodyPr wrap="square" rtlCol="0">
            <a:spAutoFit/>
          </a:bodyPr>
          <a:lstStyle/>
          <a:p>
            <a:r>
              <a:rPr lang="fr-FR" dirty="0"/>
              <a:t>Pour I de 1 à n-1Faire</a:t>
            </a:r>
          </a:p>
          <a:p>
            <a:endParaRPr lang="fr-FR" dirty="0"/>
          </a:p>
          <a:p>
            <a:r>
              <a:rPr lang="fr-FR" dirty="0"/>
              <a:t>Min =i </a:t>
            </a:r>
          </a:p>
          <a:p>
            <a:r>
              <a:rPr lang="fr-FR" dirty="0"/>
              <a:t>Pour j de i+1 à n </a:t>
            </a:r>
          </a:p>
          <a:p>
            <a:r>
              <a:rPr lang="fr-FR" dirty="0"/>
              <a:t>  si T[j] &lt; T[min] alors min =j</a:t>
            </a:r>
          </a:p>
          <a:p>
            <a:r>
              <a:rPr lang="fr-FR" dirty="0"/>
              <a:t>Fin pour </a:t>
            </a:r>
          </a:p>
          <a:p>
            <a:r>
              <a:rPr lang="fr-FR" dirty="0"/>
              <a:t>T := T[mi]</a:t>
            </a:r>
          </a:p>
          <a:p>
            <a:r>
              <a:rPr lang="fr-FR" dirty="0"/>
              <a:t>T[min]:= T[j]</a:t>
            </a:r>
          </a:p>
          <a:p>
            <a:r>
              <a:rPr lang="fr-FR" dirty="0"/>
              <a:t>T[j] := t</a:t>
            </a:r>
          </a:p>
        </p:txBody>
      </p:sp>
      <p:graphicFrame>
        <p:nvGraphicFramePr>
          <p:cNvPr id="9" name="Google Shape;116;p4">
            <a:extLst>
              <a:ext uri="{FF2B5EF4-FFF2-40B4-BE49-F238E27FC236}">
                <a16:creationId xmlns:a16="http://schemas.microsoft.com/office/drawing/2014/main" id="{A5FB5FE3-E32D-458B-A662-6C742C69F183}"/>
              </a:ext>
            </a:extLst>
          </p:cNvPr>
          <p:cNvGraphicFramePr/>
          <p:nvPr>
            <p:extLst>
              <p:ext uri="{D42A27DB-BD31-4B8C-83A1-F6EECF244321}">
                <p14:modId xmlns:p14="http://schemas.microsoft.com/office/powerpoint/2010/main" val="508433988"/>
              </p:ext>
            </p:extLst>
          </p:nvPr>
        </p:nvGraphicFramePr>
        <p:xfrm>
          <a:off x="3225520" y="2840569"/>
          <a:ext cx="5563136" cy="1112550"/>
        </p:xfrm>
        <a:graphic>
          <a:graphicData uri="http://schemas.openxmlformats.org/drawingml/2006/table">
            <a:tbl>
              <a:tblPr firstRow="1" bandRow="1">
                <a:noFill/>
              </a:tblPr>
              <a:tblGrid>
                <a:gridCol w="695392">
                  <a:extLst>
                    <a:ext uri="{9D8B030D-6E8A-4147-A177-3AD203B41FA5}">
                      <a16:colId xmlns:a16="http://schemas.microsoft.com/office/drawing/2014/main" val="20000"/>
                    </a:ext>
                  </a:extLst>
                </a:gridCol>
                <a:gridCol w="695392">
                  <a:extLst>
                    <a:ext uri="{9D8B030D-6E8A-4147-A177-3AD203B41FA5}">
                      <a16:colId xmlns:a16="http://schemas.microsoft.com/office/drawing/2014/main" val="20001"/>
                    </a:ext>
                  </a:extLst>
                </a:gridCol>
                <a:gridCol w="695392">
                  <a:extLst>
                    <a:ext uri="{9D8B030D-6E8A-4147-A177-3AD203B41FA5}">
                      <a16:colId xmlns:a16="http://schemas.microsoft.com/office/drawing/2014/main" val="20002"/>
                    </a:ext>
                  </a:extLst>
                </a:gridCol>
                <a:gridCol w="695392">
                  <a:extLst>
                    <a:ext uri="{9D8B030D-6E8A-4147-A177-3AD203B41FA5}">
                      <a16:colId xmlns:a16="http://schemas.microsoft.com/office/drawing/2014/main" val="20003"/>
                    </a:ext>
                  </a:extLst>
                </a:gridCol>
                <a:gridCol w="695392">
                  <a:extLst>
                    <a:ext uri="{9D8B030D-6E8A-4147-A177-3AD203B41FA5}">
                      <a16:colId xmlns:a16="http://schemas.microsoft.com/office/drawing/2014/main" val="20004"/>
                    </a:ext>
                  </a:extLst>
                </a:gridCol>
                <a:gridCol w="695392">
                  <a:extLst>
                    <a:ext uri="{9D8B030D-6E8A-4147-A177-3AD203B41FA5}">
                      <a16:colId xmlns:a16="http://schemas.microsoft.com/office/drawing/2014/main" val="20005"/>
                    </a:ext>
                  </a:extLst>
                </a:gridCol>
                <a:gridCol w="695392">
                  <a:extLst>
                    <a:ext uri="{9D8B030D-6E8A-4147-A177-3AD203B41FA5}">
                      <a16:colId xmlns:a16="http://schemas.microsoft.com/office/drawing/2014/main" val="20006"/>
                    </a:ext>
                  </a:extLst>
                </a:gridCol>
                <a:gridCol w="695392">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fr-FR" sz="1200" u="none" strike="noStrike" cap="none" dirty="0"/>
                        <a:t>i=1</a:t>
                      </a:r>
                      <a:endParaRPr sz="1200" dirty="0"/>
                    </a:p>
                  </a:txBody>
                  <a:tcPr marL="91450" marR="91450" marT="45725" marB="45725"/>
                </a:tc>
                <a:tc>
                  <a:txBody>
                    <a:bodyPr/>
                    <a:lstStyle/>
                    <a:p>
                      <a:pPr marL="0" marR="0" lvl="0" indent="0" algn="l" rtl="0">
                        <a:spcBef>
                          <a:spcPts val="0"/>
                        </a:spcBef>
                        <a:spcAft>
                          <a:spcPts val="0"/>
                        </a:spcAft>
                        <a:buNone/>
                      </a:pPr>
                      <a:r>
                        <a:rPr lang="fr-FR" sz="1200" dirty="0"/>
                        <a:t>I</a:t>
                      </a:r>
                      <a:r>
                        <a:rPr lang="fr-FR" sz="1200" baseline="0" dirty="0"/>
                        <a:t> =2</a:t>
                      </a:r>
                      <a:endParaRPr sz="1200" dirty="0"/>
                    </a:p>
                  </a:txBody>
                  <a:tcPr marL="91450" marR="91450" marT="45725" marB="45725"/>
                </a:tc>
                <a:tc>
                  <a:txBody>
                    <a:bodyPr/>
                    <a:lstStyle/>
                    <a:p>
                      <a:pPr marL="0" marR="0" lvl="0" indent="0" algn="l" rtl="0">
                        <a:spcBef>
                          <a:spcPts val="0"/>
                        </a:spcBef>
                        <a:spcAft>
                          <a:spcPts val="0"/>
                        </a:spcAft>
                        <a:buNone/>
                      </a:pPr>
                      <a:r>
                        <a:rPr lang="fr-FR" sz="1200" dirty="0"/>
                        <a:t>J =3</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200" dirty="0"/>
                        <a:t>2</a:t>
                      </a:r>
                      <a:endParaRPr sz="1200" dirty="0"/>
                    </a:p>
                  </a:txBody>
                  <a:tcPr marL="91450" marR="91450" marT="45725" marB="45725"/>
                </a:tc>
                <a:tc>
                  <a:txBody>
                    <a:bodyPr/>
                    <a:lstStyle/>
                    <a:p>
                      <a:pPr marL="0" marR="0" lvl="0" indent="0" algn="l" rtl="0">
                        <a:spcBef>
                          <a:spcPts val="0"/>
                        </a:spcBef>
                        <a:spcAft>
                          <a:spcPts val="0"/>
                        </a:spcAft>
                        <a:buNone/>
                      </a:pPr>
                      <a:r>
                        <a:rPr lang="fr-FR" sz="1200" dirty="0"/>
                        <a:t>3</a:t>
                      </a:r>
                      <a:endParaRPr sz="1200" dirty="0"/>
                    </a:p>
                  </a:txBody>
                  <a:tcPr marL="91450" marR="91450" marT="45725" marB="45725"/>
                </a:tc>
                <a:tc>
                  <a:txBody>
                    <a:bodyPr/>
                    <a:lstStyle/>
                    <a:p>
                      <a:pPr marL="0" marR="0" lvl="0" indent="0" algn="l" rtl="0">
                        <a:spcBef>
                          <a:spcPts val="0"/>
                        </a:spcBef>
                        <a:spcAft>
                          <a:spcPts val="0"/>
                        </a:spcAft>
                        <a:buNone/>
                      </a:pPr>
                      <a:r>
                        <a:rPr lang="fr-FR" sz="1200" dirty="0"/>
                        <a:t>9</a:t>
                      </a:r>
                      <a:endParaRPr sz="1200" dirty="0"/>
                    </a:p>
                  </a:txBody>
                  <a:tcPr marL="91450" marR="91450" marT="45725" marB="45725"/>
                </a:tc>
                <a:tc>
                  <a:txBody>
                    <a:bodyPr/>
                    <a:lstStyle/>
                    <a:p>
                      <a:pPr marL="0" marR="0" lvl="0" indent="0" algn="l" rtl="0">
                        <a:spcBef>
                          <a:spcPts val="0"/>
                        </a:spcBef>
                        <a:spcAft>
                          <a:spcPts val="0"/>
                        </a:spcAft>
                        <a:buNone/>
                      </a:pPr>
                      <a:r>
                        <a:rPr lang="fr-FR" sz="1200" dirty="0"/>
                        <a:t>10</a:t>
                      </a:r>
                      <a:endParaRPr sz="1200" dirty="0"/>
                    </a:p>
                  </a:txBody>
                  <a:tcPr marL="91450" marR="91450" marT="45725" marB="45725"/>
                </a:tc>
                <a:tc>
                  <a:txBody>
                    <a:bodyPr/>
                    <a:lstStyle/>
                    <a:p>
                      <a:pPr marL="0" marR="0" lvl="0" indent="0" algn="l" rtl="0">
                        <a:spcBef>
                          <a:spcPts val="0"/>
                        </a:spcBef>
                        <a:spcAft>
                          <a:spcPts val="0"/>
                        </a:spcAft>
                        <a:buNone/>
                      </a:pPr>
                      <a:r>
                        <a:rPr lang="fr-FR" sz="1200" dirty="0"/>
                        <a:t>11</a:t>
                      </a:r>
                      <a:endParaRPr sz="1200" dirty="0"/>
                    </a:p>
                  </a:txBody>
                  <a:tcPr marL="91450" marR="91450" marT="45725" marB="45725"/>
                </a:tc>
                <a:tc>
                  <a:txBody>
                    <a:bodyPr/>
                    <a:lstStyle/>
                    <a:p>
                      <a:pPr marL="0" marR="0" lvl="0" indent="0" algn="l" rtl="0">
                        <a:spcBef>
                          <a:spcPts val="0"/>
                        </a:spcBef>
                        <a:spcAft>
                          <a:spcPts val="0"/>
                        </a:spcAft>
                        <a:buNone/>
                      </a:pPr>
                      <a:r>
                        <a:rPr lang="fr-FR" sz="1200" dirty="0"/>
                        <a:t>14</a:t>
                      </a:r>
                      <a:endParaRPr sz="1200" dirty="0"/>
                    </a:p>
                  </a:txBody>
                  <a:tcPr marL="91450" marR="91450" marT="45725" marB="45725"/>
                </a:tc>
                <a:tc>
                  <a:txBody>
                    <a:bodyPr/>
                    <a:lstStyle/>
                    <a:p>
                      <a:pPr marL="0" marR="0" lvl="0" indent="0" algn="l" rtl="0">
                        <a:spcBef>
                          <a:spcPts val="0"/>
                        </a:spcBef>
                        <a:spcAft>
                          <a:spcPts val="0"/>
                        </a:spcAft>
                        <a:buNone/>
                      </a:pPr>
                      <a:r>
                        <a:rPr lang="fr-FR" sz="1200" dirty="0"/>
                        <a:t>20</a:t>
                      </a:r>
                      <a:endParaRPr sz="1200" dirty="0"/>
                    </a:p>
                  </a:txBody>
                  <a:tcPr marL="91450" marR="91450" marT="45725" marB="45725"/>
                </a:tc>
                <a:tc>
                  <a:txBody>
                    <a:bodyPr/>
                    <a:lstStyle/>
                    <a:p>
                      <a:pPr marL="0" marR="0" lvl="0" indent="0" algn="l" rtl="0">
                        <a:spcBef>
                          <a:spcPts val="0"/>
                        </a:spcBef>
                        <a:spcAft>
                          <a:spcPts val="0"/>
                        </a:spcAft>
                        <a:buNone/>
                      </a:pPr>
                      <a:r>
                        <a:rPr lang="fr-FR" sz="1200" dirty="0"/>
                        <a:t>56</a:t>
                      </a:r>
                      <a:endParaRPr sz="12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tc>
                  <a:txBody>
                    <a:bodyPr/>
                    <a:lstStyle/>
                    <a:p>
                      <a:pPr marL="0" marR="0" lvl="0" indent="0" algn="l" rtl="0">
                        <a:spcBef>
                          <a:spcPts val="0"/>
                        </a:spcBef>
                        <a:spcAft>
                          <a:spcPts val="0"/>
                        </a:spcAft>
                        <a:buNone/>
                      </a:pPr>
                      <a:r>
                        <a:rPr lang="fr-FR" sz="1200" dirty="0"/>
                        <a:t>Min =3</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449129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Tri par sélection du minimum</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209</a:t>
            </a:fld>
            <a:endParaRPr lang="en-US"/>
          </a:p>
        </p:txBody>
      </p:sp>
      <p:sp>
        <p:nvSpPr>
          <p:cNvPr id="10" name="Google Shape;144;p5">
            <a:extLst>
              <a:ext uri="{FF2B5EF4-FFF2-40B4-BE49-F238E27FC236}">
                <a16:creationId xmlns:a16="http://schemas.microsoft.com/office/drawing/2014/main" id="{7E19A846-7738-4034-BD8E-86900532C884}"/>
              </a:ext>
            </a:extLst>
          </p:cNvPr>
          <p:cNvSpPr txBox="1">
            <a:spLocks/>
          </p:cNvSpPr>
          <p:nvPr/>
        </p:nvSpPr>
        <p:spPr>
          <a:xfrm>
            <a:off x="457200" y="908720"/>
            <a:ext cx="5626968" cy="4525963"/>
          </a:xfrm>
          <a:prstGeom prst="rect">
            <a:avLst/>
          </a:prstGeom>
          <a:noFill/>
          <a:ln>
            <a:noFill/>
          </a:ln>
        </p:spPr>
        <p:txBody>
          <a:bodyPr spcFirstLastPara="1" wrap="square" lIns="91425" tIns="45700" rIns="91425" bIns="45700" anchor="t" anchorCtr="0">
            <a:noAutofit/>
          </a:bodyPr>
          <a:lstStyle>
            <a:lvl1pPr marL="391501" indent="-391501" algn="l" defTabSz="810138" rtl="0" eaLnBrk="1" latinLnBrk="0" hangingPunct="1">
              <a:spcBef>
                <a:spcPct val="20000"/>
              </a:spcBef>
              <a:buClr>
                <a:schemeClr val="accent5">
                  <a:lumMod val="50000"/>
                </a:schemeClr>
              </a:buClr>
              <a:buFont typeface="Webdings" panose="05030102010509060703" pitchFamily="18" charset="2"/>
              <a:buChar char="&lt;"/>
              <a:defRPr sz="1920" b="0" i="0" kern="1200">
                <a:solidFill>
                  <a:schemeClr val="tx1"/>
                </a:solidFill>
                <a:latin typeface="Gill Sans MT" panose="020B0502020104020203" pitchFamily="34" charset="77"/>
                <a:ea typeface="+mn-ea"/>
                <a:cs typeface="+mn-cs"/>
              </a:defRPr>
            </a:lvl1pPr>
            <a:lvl2pPr marL="802083" indent="-397015" algn="l" defTabSz="810138" rtl="0" eaLnBrk="1" latinLnBrk="0" hangingPunct="1">
              <a:spcBef>
                <a:spcPct val="20000"/>
              </a:spcBef>
              <a:buClr>
                <a:srgbClr val="C00000"/>
              </a:buClr>
              <a:buFont typeface="Wingdings" panose="05000000000000000000" pitchFamily="2" charset="2"/>
              <a:buChar char="q"/>
              <a:defRPr sz="1746" b="0" i="0" kern="1200">
                <a:solidFill>
                  <a:schemeClr val="tx1"/>
                </a:solidFill>
                <a:latin typeface="Gill Sans MT" panose="020B0502020104020203" pitchFamily="34" charset="77"/>
                <a:ea typeface="+mn-ea"/>
                <a:cs typeface="+mn-cs"/>
              </a:defRPr>
            </a:lvl2pPr>
            <a:lvl3pPr marL="1012671" indent="-202534" algn="l" defTabSz="810138" rtl="0" eaLnBrk="1" latinLnBrk="0" hangingPunct="1">
              <a:spcBef>
                <a:spcPct val="20000"/>
              </a:spcBef>
              <a:buFont typeface="Arial" pitchFamily="34" charset="0"/>
              <a:buChar char="•"/>
              <a:defRPr sz="1659" b="0" i="0" kern="1200">
                <a:solidFill>
                  <a:schemeClr val="tx1"/>
                </a:solidFill>
                <a:latin typeface="Gill Sans MT" panose="020B0502020104020203" pitchFamily="34" charset="77"/>
                <a:ea typeface="+mn-ea"/>
                <a:cs typeface="+mn-cs"/>
              </a:defRPr>
            </a:lvl3pPr>
            <a:lvl4pPr marL="1417740" indent="-202534" algn="l" defTabSz="810138" rtl="0" eaLnBrk="1" latinLnBrk="0" hangingPunct="1">
              <a:spcBef>
                <a:spcPct val="20000"/>
              </a:spcBef>
              <a:buFont typeface="Arial" pitchFamily="34" charset="0"/>
              <a:buChar char="–"/>
              <a:defRPr sz="1571" b="0" i="0" kern="1200">
                <a:solidFill>
                  <a:schemeClr val="tx1"/>
                </a:solidFill>
                <a:latin typeface="Gill Sans MT" panose="020B0502020104020203" pitchFamily="34" charset="77"/>
                <a:ea typeface="+mn-ea"/>
                <a:cs typeface="+mn-cs"/>
              </a:defRPr>
            </a:lvl4pPr>
            <a:lvl5pPr marL="1822808" indent="-202534" algn="l" defTabSz="810138" rtl="0" eaLnBrk="1" latinLnBrk="0" hangingPunct="1">
              <a:spcBef>
                <a:spcPct val="20000"/>
              </a:spcBef>
              <a:buFont typeface="Wingdings" panose="05000000000000000000" pitchFamily="2" charset="2"/>
              <a:buChar char="v"/>
              <a:defRPr sz="1390" b="0" i="0" kern="1200">
                <a:solidFill>
                  <a:schemeClr val="tx1"/>
                </a:solidFill>
                <a:latin typeface="Gill Sans MT" panose="020B0502020104020203" pitchFamily="34" charset="77"/>
                <a:ea typeface="+mn-ea"/>
                <a:cs typeface="+mn-cs"/>
              </a:defRPr>
            </a:lvl5pPr>
            <a:lvl6pPr marL="2227877"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6pPr>
            <a:lvl7pPr marL="2632946"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7pPr>
            <a:lvl8pPr marL="3038014"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8pPr>
            <a:lvl9pPr marL="3443082" indent="-202534" algn="l" defTabSz="810138" rtl="0" eaLnBrk="1" latinLnBrk="0" hangingPunct="1">
              <a:spcBef>
                <a:spcPct val="20000"/>
              </a:spcBef>
              <a:buFont typeface="Arial" pitchFamily="34" charset="0"/>
              <a:buChar char="•"/>
              <a:defRPr sz="1737" kern="1200">
                <a:solidFill>
                  <a:schemeClr val="tx1"/>
                </a:solidFill>
                <a:latin typeface="+mn-lt"/>
                <a:ea typeface="+mn-ea"/>
                <a:cs typeface="+mn-cs"/>
              </a:defRPr>
            </a:lvl9pPr>
          </a:lstStyle>
          <a:p>
            <a:pPr marL="0" indent="0" fontAlgn="auto">
              <a:spcBef>
                <a:spcPts val="0"/>
              </a:spcBef>
              <a:spcAft>
                <a:spcPts val="0"/>
              </a:spcAft>
              <a:buClr>
                <a:schemeClr val="dk1"/>
              </a:buClr>
              <a:buSzPts val="2000"/>
              <a:buFont typeface="Webdings" panose="05030102010509060703" pitchFamily="18" charset="2"/>
              <a:buNone/>
            </a:pPr>
            <a:r>
              <a:rPr lang="fr-FR" sz="2000" b="1" i="1"/>
              <a:t>Algorithme : </a:t>
            </a:r>
            <a:endParaRPr lang="fr-FR" sz="2000"/>
          </a:p>
          <a:p>
            <a:pPr marL="0" indent="0" fontAlgn="auto">
              <a:spcBef>
                <a:spcPts val="0"/>
              </a:spcBef>
              <a:spcAft>
                <a:spcPts val="0"/>
              </a:spcAft>
              <a:buClr>
                <a:schemeClr val="dk1"/>
              </a:buClr>
              <a:buSzPts val="2000"/>
              <a:buFont typeface="Webdings" panose="05030102010509060703" pitchFamily="18" charset="2"/>
              <a:buNone/>
            </a:pPr>
            <a:r>
              <a:rPr lang="fr-FR" sz="2000"/>
              <a:t>i, j: entier ; </a:t>
            </a:r>
            <a:endParaRPr lang="fr-FR"/>
          </a:p>
          <a:p>
            <a:pPr marL="0" indent="0" fontAlgn="auto">
              <a:spcBef>
                <a:spcPts val="0"/>
              </a:spcBef>
              <a:spcAft>
                <a:spcPts val="0"/>
              </a:spcAft>
              <a:buClr>
                <a:schemeClr val="dk1"/>
              </a:buClr>
              <a:buSzPts val="2000"/>
              <a:buFont typeface="Webdings" panose="05030102010509060703" pitchFamily="18" charset="2"/>
              <a:buNone/>
            </a:pPr>
            <a:r>
              <a:rPr lang="fr-FR" sz="2000"/>
              <a:t>tmp, min : entier ; </a:t>
            </a:r>
            <a:endParaRPr lang="fr-FR"/>
          </a:p>
          <a:p>
            <a:pPr marL="0" indent="0" fontAlgn="auto">
              <a:spcBef>
                <a:spcPts val="0"/>
              </a:spcBef>
              <a:spcAft>
                <a:spcPts val="0"/>
              </a:spcAft>
              <a:buClr>
                <a:schemeClr val="dk1"/>
              </a:buClr>
              <a:buSzPts val="2000"/>
              <a:buFont typeface="Webdings" panose="05030102010509060703" pitchFamily="18" charset="2"/>
              <a:buNone/>
            </a:pPr>
            <a:r>
              <a:rPr lang="fr-FR" sz="2000"/>
              <a:t>t : tableau entier [n] ; </a:t>
            </a:r>
            <a:endParaRPr lang="fr-FR"/>
          </a:p>
          <a:p>
            <a:pPr marL="0" indent="0" fontAlgn="auto">
              <a:spcBef>
                <a:spcPts val="0"/>
              </a:spcBef>
              <a:spcAft>
                <a:spcPts val="0"/>
              </a:spcAft>
              <a:buClr>
                <a:schemeClr val="dk1"/>
              </a:buClr>
              <a:buSzPts val="2000"/>
              <a:buFont typeface="Webdings" panose="05030102010509060703" pitchFamily="18" charset="2"/>
              <a:buNone/>
            </a:pPr>
            <a:r>
              <a:rPr lang="fr-FR" sz="2000"/>
              <a:t>Début</a:t>
            </a:r>
            <a:endParaRPr lang="fr-FR"/>
          </a:p>
          <a:p>
            <a:pPr marL="0" indent="0" fontAlgn="auto">
              <a:spcBef>
                <a:spcPts val="0"/>
              </a:spcBef>
              <a:spcAft>
                <a:spcPts val="0"/>
              </a:spcAft>
              <a:buClr>
                <a:schemeClr val="dk1"/>
              </a:buClr>
              <a:buSzPts val="2000"/>
              <a:buFont typeface="Webdings" panose="05030102010509060703" pitchFamily="18" charset="2"/>
              <a:buNone/>
            </a:pPr>
            <a:r>
              <a:rPr lang="fr-FR" sz="2000"/>
              <a:t>	</a:t>
            </a:r>
            <a:r>
              <a:rPr lang="fr-FR" sz="2000">
                <a:solidFill>
                  <a:srgbClr val="FF0000"/>
                </a:solidFill>
              </a:rPr>
              <a:t>Pour i de 0 à n-2 faire </a:t>
            </a:r>
            <a:endParaRPr lang="fr-FR">
              <a:solidFill>
                <a:srgbClr val="FF0000"/>
              </a:solidFill>
            </a:endParaRPr>
          </a:p>
          <a:p>
            <a:pPr marL="360000" indent="0" fontAlgn="auto">
              <a:spcBef>
                <a:spcPts val="0"/>
              </a:spcBef>
              <a:spcAft>
                <a:spcPts val="0"/>
              </a:spcAft>
              <a:buClr>
                <a:schemeClr val="dk1"/>
              </a:buClr>
              <a:buSzPts val="2000"/>
              <a:buFont typeface="Webdings" panose="05030102010509060703" pitchFamily="18" charset="2"/>
              <a:buNone/>
            </a:pPr>
            <a:r>
              <a:rPr lang="fr-FR" sz="2000"/>
              <a:t>        		min←i; </a:t>
            </a:r>
            <a:endParaRPr lang="fr-FR"/>
          </a:p>
          <a:p>
            <a:pPr marL="360000" indent="0" fontAlgn="auto">
              <a:spcBef>
                <a:spcPts val="0"/>
              </a:spcBef>
              <a:spcAft>
                <a:spcPts val="0"/>
              </a:spcAft>
              <a:buClr>
                <a:schemeClr val="dk1"/>
              </a:buClr>
              <a:buSzPts val="2000"/>
              <a:buFont typeface="Webdings" panose="05030102010509060703" pitchFamily="18" charset="2"/>
              <a:buNone/>
            </a:pPr>
            <a:r>
              <a:rPr lang="fr-FR" sz="2000"/>
              <a:t>     		</a:t>
            </a:r>
            <a:r>
              <a:rPr lang="fr-FR" sz="2000">
                <a:solidFill>
                  <a:srgbClr val="76A5AF"/>
                </a:solidFill>
              </a:rPr>
              <a:t>Pour j de i+1 à n-1 faire </a:t>
            </a:r>
            <a:endParaRPr lang="fr-FR">
              <a:solidFill>
                <a:srgbClr val="76A5AF"/>
              </a:solidFill>
            </a:endParaRPr>
          </a:p>
          <a:p>
            <a:pPr marL="0" indent="0" fontAlgn="auto">
              <a:spcBef>
                <a:spcPts val="0"/>
              </a:spcBef>
              <a:spcAft>
                <a:spcPts val="0"/>
              </a:spcAft>
              <a:buClr>
                <a:schemeClr val="dk1"/>
              </a:buClr>
              <a:buSzPts val="2000"/>
              <a:buFont typeface="Webdings" panose="05030102010509060703" pitchFamily="18" charset="2"/>
              <a:buNone/>
            </a:pPr>
            <a:r>
              <a:rPr lang="fr-FR" sz="2000"/>
              <a:t>       			Si t[j] &lt; t[min] alors </a:t>
            </a:r>
            <a:endParaRPr lang="fr-FR"/>
          </a:p>
          <a:p>
            <a:pPr marL="0" indent="0" fontAlgn="auto">
              <a:spcBef>
                <a:spcPts val="0"/>
              </a:spcBef>
              <a:spcAft>
                <a:spcPts val="0"/>
              </a:spcAft>
              <a:buClr>
                <a:schemeClr val="dk1"/>
              </a:buClr>
              <a:buSzPts val="2000"/>
              <a:buFont typeface="Webdings" panose="05030102010509060703" pitchFamily="18" charset="2"/>
              <a:buNone/>
            </a:pPr>
            <a:r>
              <a:rPr lang="fr-FR" sz="2000"/>
              <a:t>           				min ←j ; </a:t>
            </a:r>
            <a:endParaRPr lang="fr-FR"/>
          </a:p>
          <a:p>
            <a:pPr marL="0" indent="0" fontAlgn="auto">
              <a:spcBef>
                <a:spcPts val="0"/>
              </a:spcBef>
              <a:spcAft>
                <a:spcPts val="0"/>
              </a:spcAft>
              <a:buClr>
                <a:schemeClr val="dk1"/>
              </a:buClr>
              <a:buSzPts val="2000"/>
              <a:buFont typeface="Webdings" panose="05030102010509060703" pitchFamily="18" charset="2"/>
              <a:buNone/>
            </a:pPr>
            <a:r>
              <a:rPr lang="fr-FR" sz="2000"/>
              <a:t>       			Fin si </a:t>
            </a:r>
            <a:endParaRPr lang="fr-FR"/>
          </a:p>
          <a:p>
            <a:pPr marL="0" indent="0" fontAlgn="auto">
              <a:spcBef>
                <a:spcPts val="0"/>
              </a:spcBef>
              <a:spcAft>
                <a:spcPts val="0"/>
              </a:spcAft>
              <a:buClr>
                <a:schemeClr val="dk1"/>
              </a:buClr>
              <a:buSzPts val="2000"/>
              <a:buFont typeface="Webdings" panose="05030102010509060703" pitchFamily="18" charset="2"/>
              <a:buNone/>
            </a:pPr>
            <a:r>
              <a:rPr lang="fr-FR" sz="2000"/>
              <a:t>    	Fin pour </a:t>
            </a:r>
          </a:p>
          <a:p>
            <a:pPr marL="0" indent="0" fontAlgn="auto">
              <a:spcBef>
                <a:spcPts val="0"/>
              </a:spcBef>
              <a:spcAft>
                <a:spcPts val="0"/>
              </a:spcAft>
              <a:buClr>
                <a:schemeClr val="dk1"/>
              </a:buClr>
              <a:buSzPts val="2000"/>
              <a:buFont typeface="Webdings" panose="05030102010509060703" pitchFamily="18" charset="2"/>
              <a:buNone/>
            </a:pPr>
            <a:r>
              <a:rPr lang="fr-FR" sz="2000"/>
              <a:t>	si i&lt;&gt; j alors </a:t>
            </a:r>
          </a:p>
          <a:p>
            <a:pPr marL="0" indent="0" fontAlgn="auto">
              <a:spcBef>
                <a:spcPts val="0"/>
              </a:spcBef>
              <a:spcAft>
                <a:spcPts val="0"/>
              </a:spcAft>
              <a:buClr>
                <a:schemeClr val="dk1"/>
              </a:buClr>
              <a:buSzPts val="2000"/>
              <a:buFont typeface="Webdings" panose="05030102010509060703" pitchFamily="18" charset="2"/>
              <a:buNone/>
            </a:pPr>
            <a:r>
              <a:rPr lang="fr-FR" sz="2000"/>
              <a:t>     		tmp←t[min]; </a:t>
            </a:r>
          </a:p>
          <a:p>
            <a:pPr marL="0" indent="0" fontAlgn="auto">
              <a:spcBef>
                <a:spcPts val="0"/>
              </a:spcBef>
              <a:spcAft>
                <a:spcPts val="0"/>
              </a:spcAft>
              <a:buClr>
                <a:schemeClr val="dk1"/>
              </a:buClr>
              <a:buSzPts val="2000"/>
              <a:buFont typeface="Webdings" panose="05030102010509060703" pitchFamily="18" charset="2"/>
              <a:buNone/>
            </a:pPr>
            <a:r>
              <a:rPr lang="fr-FR" sz="2000"/>
              <a:t>     		t[min] ←t[i]; </a:t>
            </a:r>
            <a:endParaRPr lang="fr-FR"/>
          </a:p>
          <a:p>
            <a:pPr marL="0" indent="0" fontAlgn="auto">
              <a:spcBef>
                <a:spcPts val="0"/>
              </a:spcBef>
              <a:spcAft>
                <a:spcPts val="0"/>
              </a:spcAft>
              <a:buClr>
                <a:schemeClr val="dk1"/>
              </a:buClr>
              <a:buSzPts val="2000"/>
              <a:buFont typeface="Webdings" panose="05030102010509060703" pitchFamily="18" charset="2"/>
              <a:buNone/>
            </a:pPr>
            <a:r>
              <a:rPr lang="fr-FR" sz="2000"/>
              <a:t>     		t[i] ← tmp; </a:t>
            </a:r>
          </a:p>
          <a:p>
            <a:pPr marL="0" indent="0" fontAlgn="auto">
              <a:spcBef>
                <a:spcPts val="0"/>
              </a:spcBef>
              <a:spcAft>
                <a:spcPts val="0"/>
              </a:spcAft>
              <a:buClr>
                <a:schemeClr val="dk1"/>
              </a:buClr>
              <a:buSzPts val="2000"/>
              <a:buFont typeface="Webdings" panose="05030102010509060703" pitchFamily="18" charset="2"/>
              <a:buNone/>
            </a:pPr>
            <a:r>
              <a:rPr lang="fr-FR" sz="2000"/>
              <a:t>	fin si</a:t>
            </a:r>
          </a:p>
          <a:p>
            <a:pPr marL="0" indent="0" fontAlgn="auto">
              <a:spcBef>
                <a:spcPts val="0"/>
              </a:spcBef>
              <a:spcAft>
                <a:spcPts val="0"/>
              </a:spcAft>
              <a:buClr>
                <a:schemeClr val="dk1"/>
              </a:buClr>
              <a:buSzPts val="2000"/>
              <a:buFont typeface="Webdings" panose="05030102010509060703" pitchFamily="18" charset="2"/>
              <a:buNone/>
            </a:pPr>
            <a:r>
              <a:rPr lang="fr-FR" sz="2000"/>
              <a:t>   	Fin pour </a:t>
            </a:r>
            <a:endParaRPr lang="fr-FR"/>
          </a:p>
          <a:p>
            <a:pPr marL="0" indent="0" fontAlgn="auto">
              <a:spcBef>
                <a:spcPts val="0"/>
              </a:spcBef>
              <a:spcAft>
                <a:spcPts val="0"/>
              </a:spcAft>
              <a:buClr>
                <a:schemeClr val="dk1"/>
              </a:buClr>
              <a:buSzPts val="2000"/>
              <a:buFont typeface="Webdings" panose="05030102010509060703" pitchFamily="18" charset="2"/>
              <a:buNone/>
            </a:pPr>
            <a:r>
              <a:rPr lang="fr-FR" sz="2000"/>
              <a:t>Fin</a:t>
            </a:r>
          </a:p>
        </p:txBody>
      </p:sp>
      <p:sp>
        <p:nvSpPr>
          <p:cNvPr id="13" name="Google Shape;148;p5">
            <a:extLst>
              <a:ext uri="{FF2B5EF4-FFF2-40B4-BE49-F238E27FC236}">
                <a16:creationId xmlns:a16="http://schemas.microsoft.com/office/drawing/2014/main" id="{3BF8EE88-065D-41C5-A4B4-003B1924C77A}"/>
              </a:ext>
            </a:extLst>
          </p:cNvPr>
          <p:cNvSpPr txBox="1"/>
          <p:nvPr/>
        </p:nvSpPr>
        <p:spPr>
          <a:xfrm>
            <a:off x="5763054" y="3523521"/>
            <a:ext cx="1273105" cy="369332"/>
          </a:xfrm>
          <a:prstGeom prst="rect">
            <a:avLst/>
          </a:prstGeom>
          <a:solidFill>
            <a:srgbClr val="F2DAD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T(n) = O(n²)</a:t>
            </a:r>
            <a:endParaRPr sz="1800" dirty="0">
              <a:solidFill>
                <a:schemeClr val="dk1"/>
              </a:solidFill>
              <a:latin typeface="Calibri"/>
              <a:ea typeface="Calibri"/>
              <a:cs typeface="Calibri"/>
              <a:sym typeface="Calibri"/>
            </a:endParaRPr>
          </a:p>
        </p:txBody>
      </p:sp>
      <p:graphicFrame>
        <p:nvGraphicFramePr>
          <p:cNvPr id="14" name="Google Shape;149;p5">
            <a:extLst>
              <a:ext uri="{FF2B5EF4-FFF2-40B4-BE49-F238E27FC236}">
                <a16:creationId xmlns:a16="http://schemas.microsoft.com/office/drawing/2014/main" id="{AB081C11-ACE5-404E-8EAB-255D9628B2E8}"/>
              </a:ext>
            </a:extLst>
          </p:cNvPr>
          <p:cNvGraphicFramePr/>
          <p:nvPr>
            <p:extLst>
              <p:ext uri="{D42A27DB-BD31-4B8C-83A1-F6EECF244321}">
                <p14:modId xmlns:p14="http://schemas.microsoft.com/office/powerpoint/2010/main" val="1728190589"/>
              </p:ext>
            </p:extLst>
          </p:nvPr>
        </p:nvGraphicFramePr>
        <p:xfrm>
          <a:off x="3871664" y="1402235"/>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fr-FR" sz="1800"/>
                        <a:t>i</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10</a:t>
                      </a:r>
                      <a:endParaRPr sz="1800"/>
                    </a:p>
                  </a:txBody>
                  <a:tcPr marL="91450" marR="91450" marT="45725" marB="45725"/>
                </a:tc>
                <a:tc>
                  <a:txBody>
                    <a:bodyPr/>
                    <a:lstStyle/>
                    <a:p>
                      <a:pPr marL="0" marR="0" lvl="0" indent="0" algn="l" rtl="0">
                        <a:spcBef>
                          <a:spcPts val="0"/>
                        </a:spcBef>
                        <a:spcAft>
                          <a:spcPts val="0"/>
                        </a:spcAft>
                        <a:buNone/>
                      </a:pPr>
                      <a:r>
                        <a:rPr lang="fr-FR" sz="1800"/>
                        <a:t>2</a:t>
                      </a:r>
                      <a:endParaRPr sz="1800"/>
                    </a:p>
                  </a:txBody>
                  <a:tcPr marL="91450" marR="91450" marT="45725" marB="45725"/>
                </a:tc>
                <a:tc>
                  <a:txBody>
                    <a:bodyPr/>
                    <a:lstStyle/>
                    <a:p>
                      <a:pPr marL="0" marR="0" lvl="0" indent="0" algn="l" rtl="0">
                        <a:spcBef>
                          <a:spcPts val="0"/>
                        </a:spcBef>
                        <a:spcAft>
                          <a:spcPts val="0"/>
                        </a:spcAft>
                        <a:buNone/>
                      </a:pPr>
                      <a:r>
                        <a:rPr lang="fr-FR" sz="1800"/>
                        <a:t>9</a:t>
                      </a:r>
                      <a:endParaRPr sz="1800"/>
                    </a:p>
                  </a:txBody>
                  <a:tcPr marL="91450" marR="91450" marT="45725" marB="45725"/>
                </a:tc>
                <a:tc>
                  <a:txBody>
                    <a:bodyPr/>
                    <a:lstStyle/>
                    <a:p>
                      <a:pPr marL="0" marR="0" lvl="0" indent="0" algn="l" rtl="0">
                        <a:spcBef>
                          <a:spcPts val="0"/>
                        </a:spcBef>
                        <a:spcAft>
                          <a:spcPts val="0"/>
                        </a:spcAft>
                        <a:buNone/>
                      </a:pPr>
                      <a:r>
                        <a:rPr lang="fr-FR" sz="1800"/>
                        <a:t>56</a:t>
                      </a:r>
                      <a:endParaRPr sz="1800"/>
                    </a:p>
                  </a:txBody>
                  <a:tcPr marL="91450" marR="91450" marT="45725" marB="45725"/>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fr-FR" sz="1800"/>
                        <a:t>Min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15681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1065" y="44624"/>
            <a:ext cx="4861415" cy="470780"/>
          </a:xfrm>
          <a:prstGeom prst="rect">
            <a:avLst/>
          </a:prstGeom>
        </p:spPr>
        <p:txBody>
          <a:bodyPr vert="horz" wrap="square" lIns="0" tIns="9027" rIns="0" bIns="0" rtlCol="0">
            <a:spAutoFit/>
          </a:bodyPr>
          <a:lstStyle/>
          <a:p>
            <a:pPr marL="9502">
              <a:spcBef>
                <a:spcPts val="71"/>
              </a:spcBef>
            </a:pPr>
            <a:r>
              <a:rPr sz="3000" spc="-202" dirty="0">
                <a:latin typeface="Gill Sans MT" panose="020B0502020104020203" pitchFamily="34" charset="0"/>
              </a:rPr>
              <a:t>Propriétés </a:t>
            </a:r>
            <a:r>
              <a:rPr sz="3000" spc="-198" dirty="0">
                <a:latin typeface="Gill Sans MT" panose="020B0502020104020203" pitchFamily="34" charset="0"/>
              </a:rPr>
              <a:t>d’un</a:t>
            </a:r>
            <a:r>
              <a:rPr sz="3000" spc="-108" dirty="0">
                <a:latin typeface="Gill Sans MT" panose="020B0502020104020203" pitchFamily="34" charset="0"/>
              </a:rPr>
              <a:t> </a:t>
            </a:r>
            <a:r>
              <a:rPr sz="3000" spc="-171" dirty="0">
                <a:latin typeface="Gill Sans MT" panose="020B0502020104020203" pitchFamily="34" charset="0"/>
              </a:rPr>
              <a:t>algorithme</a:t>
            </a:r>
            <a:endParaRPr sz="3000" dirty="0">
              <a:latin typeface="Gill Sans MT" panose="020B0502020104020203" pitchFamily="34" charset="0"/>
            </a:endParaRPr>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21</a:t>
            </a:fld>
            <a:endParaRPr lang="en-US"/>
          </a:p>
        </p:txBody>
      </p:sp>
      <p:sp>
        <p:nvSpPr>
          <p:cNvPr id="3" name="object 3"/>
          <p:cNvSpPr txBox="1"/>
          <p:nvPr/>
        </p:nvSpPr>
        <p:spPr>
          <a:xfrm>
            <a:off x="1115616" y="1635014"/>
            <a:ext cx="7200800" cy="3804306"/>
          </a:xfrm>
          <a:prstGeom prst="rect">
            <a:avLst/>
          </a:prstGeom>
        </p:spPr>
        <p:txBody>
          <a:bodyPr vert="horz" wrap="square" lIns="0" tIns="41334" rIns="0" bIns="0" rtlCol="0">
            <a:spAutoFit/>
          </a:bodyPr>
          <a:lstStyle/>
          <a:p>
            <a:pPr marL="266060" indent="-256558" algn="just">
              <a:spcBef>
                <a:spcPts val="325"/>
              </a:spcBef>
              <a:buClr>
                <a:srgbClr val="FF0000"/>
              </a:buClr>
              <a:buFont typeface="Wingdings"/>
              <a:buChar char=""/>
              <a:tabLst>
                <a:tab pos="265585" algn="l"/>
                <a:tab pos="266060" algn="l"/>
              </a:tabLst>
            </a:pPr>
            <a:r>
              <a:rPr sz="2400" spc="-116" dirty="0">
                <a:latin typeface="Gill Sans MT" panose="020B0502020104020203" pitchFamily="34" charset="0"/>
                <a:cs typeface="Arabic Typesetting" panose="03020402040406030203" pitchFamily="66" charset="-78"/>
              </a:rPr>
              <a:t>Un </a:t>
            </a:r>
            <a:r>
              <a:rPr sz="2400" spc="-52" dirty="0">
                <a:latin typeface="Gill Sans MT" panose="020B0502020104020203" pitchFamily="34" charset="0"/>
                <a:cs typeface="Arabic Typesetting" panose="03020402040406030203" pitchFamily="66" charset="-78"/>
              </a:rPr>
              <a:t>algorithme</a:t>
            </a:r>
            <a:r>
              <a:rPr sz="2400" spc="-112" dirty="0">
                <a:latin typeface="Gill Sans MT" panose="020B0502020104020203" pitchFamily="34" charset="0"/>
                <a:cs typeface="Arabic Typesetting" panose="03020402040406030203" pitchFamily="66" charset="-78"/>
              </a:rPr>
              <a:t> </a:t>
            </a:r>
            <a:r>
              <a:rPr sz="2400" spc="-7" dirty="0">
                <a:latin typeface="Gill Sans MT" panose="020B0502020104020203" pitchFamily="34" charset="0"/>
                <a:cs typeface="Arabic Typesetting" panose="03020402040406030203" pitchFamily="66" charset="-78"/>
              </a:rPr>
              <a:t>doit:</a:t>
            </a:r>
            <a:endParaRPr sz="2400" dirty="0">
              <a:latin typeface="Gill Sans MT" panose="020B0502020104020203" pitchFamily="34" charset="0"/>
              <a:cs typeface="Arabic Typesetting" panose="03020402040406030203" pitchFamily="66" charset="-78"/>
            </a:endParaRPr>
          </a:p>
          <a:p>
            <a:pPr marL="616213" lvl="1" indent="-265110" algn="just">
              <a:spcBef>
                <a:spcPts val="228"/>
              </a:spcBef>
              <a:buClr>
                <a:srgbClr val="0000C7"/>
              </a:buClr>
              <a:buSzPct val="68750"/>
              <a:buFont typeface="Wingdings"/>
              <a:buChar char=""/>
              <a:tabLst>
                <a:tab pos="616213" algn="l"/>
                <a:tab pos="616689" algn="l"/>
              </a:tabLst>
            </a:pPr>
            <a:r>
              <a:rPr sz="2400" spc="-60" dirty="0">
                <a:latin typeface="Gill Sans MT" panose="020B0502020104020203" pitchFamily="34" charset="0"/>
                <a:cs typeface="Arabic Typesetting" panose="03020402040406030203" pitchFamily="66" charset="-78"/>
              </a:rPr>
              <a:t>avoir un </a:t>
            </a:r>
            <a:r>
              <a:rPr sz="2400" b="1" i="1" spc="-135" dirty="0">
                <a:solidFill>
                  <a:srgbClr val="0000C7"/>
                </a:solidFill>
                <a:latin typeface="Gill Sans MT" panose="020B0502020104020203" pitchFamily="34" charset="0"/>
                <a:cs typeface="Arabic Typesetting" panose="03020402040406030203" pitchFamily="66" charset="-78"/>
              </a:rPr>
              <a:t>nombre </a:t>
            </a:r>
            <a:r>
              <a:rPr sz="2400" b="1" i="1" spc="-79" dirty="0">
                <a:solidFill>
                  <a:srgbClr val="0000C7"/>
                </a:solidFill>
                <a:latin typeface="Gill Sans MT" panose="020B0502020104020203" pitchFamily="34" charset="0"/>
                <a:cs typeface="Arabic Typesetting" panose="03020402040406030203" pitchFamily="66" charset="-78"/>
              </a:rPr>
              <a:t>fini</a:t>
            </a:r>
            <a:r>
              <a:rPr sz="2400" b="1" i="1" spc="-150" dirty="0">
                <a:solidFill>
                  <a:srgbClr val="0000C7"/>
                </a:solidFill>
                <a:latin typeface="Gill Sans MT" panose="020B0502020104020203" pitchFamily="34" charset="0"/>
                <a:cs typeface="Arabic Typesetting" panose="03020402040406030203" pitchFamily="66" charset="-78"/>
              </a:rPr>
              <a:t> </a:t>
            </a:r>
            <a:r>
              <a:rPr sz="2400" b="1" i="1" spc="-112" dirty="0">
                <a:solidFill>
                  <a:srgbClr val="0000C7"/>
                </a:solidFill>
                <a:latin typeface="Gill Sans MT" panose="020B0502020104020203" pitchFamily="34" charset="0"/>
                <a:cs typeface="Arabic Typesetting" panose="03020402040406030203" pitchFamily="66" charset="-78"/>
              </a:rPr>
              <a:t>d’étapes</a:t>
            </a:r>
            <a:r>
              <a:rPr sz="2400" i="1" spc="-112" dirty="0">
                <a:solidFill>
                  <a:srgbClr val="0000C7"/>
                </a:solidFill>
                <a:latin typeface="Gill Sans MT" panose="020B0502020104020203" pitchFamily="34" charset="0"/>
                <a:cs typeface="Arabic Typesetting" panose="03020402040406030203" pitchFamily="66" charset="-78"/>
              </a:rPr>
              <a:t>,</a:t>
            </a:r>
            <a:endParaRPr sz="2400" dirty="0">
              <a:latin typeface="Gill Sans MT" panose="020B0502020104020203" pitchFamily="34" charset="0"/>
              <a:cs typeface="Arabic Typesetting" panose="03020402040406030203" pitchFamily="66" charset="-78"/>
            </a:endParaRPr>
          </a:p>
          <a:p>
            <a:pPr marL="616213" lvl="1" indent="-265110" algn="just">
              <a:spcBef>
                <a:spcPts val="213"/>
              </a:spcBef>
              <a:buClr>
                <a:srgbClr val="0000C7"/>
              </a:buClr>
              <a:buSzPct val="68750"/>
              <a:buFont typeface="Wingdings"/>
              <a:buChar char=""/>
              <a:tabLst>
                <a:tab pos="616213" algn="l"/>
                <a:tab pos="616689" algn="l"/>
              </a:tabLst>
            </a:pPr>
            <a:r>
              <a:rPr sz="2400" spc="-60" dirty="0">
                <a:latin typeface="Gill Sans MT" panose="020B0502020104020203" pitchFamily="34" charset="0"/>
                <a:cs typeface="Arabic Typesetting" panose="03020402040406030203" pitchFamily="66" charset="-78"/>
              </a:rPr>
              <a:t>avoir un </a:t>
            </a:r>
            <a:r>
              <a:rPr sz="2400" b="1" i="1" spc="-135" dirty="0">
                <a:solidFill>
                  <a:srgbClr val="0000C7"/>
                </a:solidFill>
                <a:latin typeface="Gill Sans MT" panose="020B0502020104020203" pitchFamily="34" charset="0"/>
                <a:cs typeface="Arabic Typesetting" panose="03020402040406030203" pitchFamily="66" charset="-78"/>
              </a:rPr>
              <a:t>nombre </a:t>
            </a:r>
            <a:r>
              <a:rPr sz="2400" b="1" i="1" spc="-79" dirty="0">
                <a:solidFill>
                  <a:srgbClr val="0000C7"/>
                </a:solidFill>
                <a:latin typeface="Gill Sans MT" panose="020B0502020104020203" pitchFamily="34" charset="0"/>
                <a:cs typeface="Arabic Typesetting" panose="03020402040406030203" pitchFamily="66" charset="-78"/>
              </a:rPr>
              <a:t>fini </a:t>
            </a:r>
            <a:r>
              <a:rPr sz="2400" b="1" i="1" spc="-123" dirty="0">
                <a:solidFill>
                  <a:srgbClr val="0000C7"/>
                </a:solidFill>
                <a:latin typeface="Gill Sans MT" panose="020B0502020104020203" pitchFamily="34" charset="0"/>
                <a:cs typeface="Arabic Typesetting" panose="03020402040406030203" pitchFamily="66" charset="-78"/>
              </a:rPr>
              <a:t>d’opérations </a:t>
            </a:r>
            <a:r>
              <a:rPr sz="2400" spc="-60" dirty="0">
                <a:latin typeface="Gill Sans MT" panose="020B0502020104020203" pitchFamily="34" charset="0"/>
                <a:cs typeface="Arabic Typesetting" panose="03020402040406030203" pitchFamily="66" charset="-78"/>
              </a:rPr>
              <a:t>par</a:t>
            </a:r>
            <a:r>
              <a:rPr sz="2400" spc="-146" dirty="0">
                <a:latin typeface="Gill Sans MT" panose="020B0502020104020203" pitchFamily="34" charset="0"/>
                <a:cs typeface="Arabic Typesetting" panose="03020402040406030203" pitchFamily="66" charset="-78"/>
              </a:rPr>
              <a:t> </a:t>
            </a:r>
            <a:r>
              <a:rPr sz="2400" spc="-64" dirty="0">
                <a:latin typeface="Gill Sans MT" panose="020B0502020104020203" pitchFamily="34" charset="0"/>
                <a:cs typeface="Arabic Typesetting" panose="03020402040406030203" pitchFamily="66" charset="-78"/>
              </a:rPr>
              <a:t>étape,</a:t>
            </a:r>
            <a:endParaRPr sz="2400" dirty="0">
              <a:latin typeface="Gill Sans MT" panose="020B0502020104020203" pitchFamily="34" charset="0"/>
              <a:cs typeface="Arabic Typesetting" panose="03020402040406030203" pitchFamily="66" charset="-78"/>
            </a:endParaRPr>
          </a:p>
          <a:p>
            <a:pPr marL="565852" lvl="1" indent="-214748" algn="just">
              <a:spcBef>
                <a:spcPts val="217"/>
              </a:spcBef>
              <a:buSzPct val="68750"/>
              <a:buFont typeface="Wingdings"/>
              <a:buChar char=""/>
              <a:tabLst>
                <a:tab pos="565852" algn="l"/>
                <a:tab pos="566328" algn="l"/>
              </a:tabLst>
            </a:pPr>
            <a:r>
              <a:rPr sz="2400" b="1" i="1" spc="-4" dirty="0">
                <a:solidFill>
                  <a:srgbClr val="0000C7"/>
                </a:solidFill>
                <a:latin typeface="Gill Sans MT" panose="020B0502020104020203" pitchFamily="34" charset="0"/>
                <a:cs typeface="Arabic Typesetting" panose="03020402040406030203" pitchFamily="66" charset="-78"/>
              </a:rPr>
              <a:t>se </a:t>
            </a:r>
            <a:r>
              <a:rPr sz="2400" b="1" i="1" spc="-7" dirty="0">
                <a:solidFill>
                  <a:srgbClr val="0000C7"/>
                </a:solidFill>
                <a:latin typeface="Gill Sans MT" panose="020B0502020104020203" pitchFamily="34" charset="0"/>
                <a:cs typeface="Arabic Typesetting" panose="03020402040406030203" pitchFamily="66" charset="-78"/>
              </a:rPr>
              <a:t>terminer </a:t>
            </a:r>
            <a:r>
              <a:rPr sz="2400" spc="-101" dirty="0">
                <a:latin typeface="Gill Sans MT" panose="020B0502020104020203" pitchFamily="34" charset="0"/>
                <a:cs typeface="Arabic Typesetting" panose="03020402040406030203" pitchFamily="66" charset="-78"/>
              </a:rPr>
              <a:t>après </a:t>
            </a:r>
            <a:r>
              <a:rPr sz="2400" spc="-60" dirty="0">
                <a:latin typeface="Gill Sans MT" panose="020B0502020104020203" pitchFamily="34" charset="0"/>
                <a:cs typeface="Arabic Typesetting" panose="03020402040406030203" pitchFamily="66" charset="-78"/>
              </a:rPr>
              <a:t>un nombre </a:t>
            </a:r>
            <a:r>
              <a:rPr sz="2400" dirty="0">
                <a:latin typeface="Gill Sans MT" panose="020B0502020104020203" pitchFamily="34" charset="0"/>
                <a:cs typeface="Arabic Typesetting" panose="03020402040406030203" pitchFamily="66" charset="-78"/>
              </a:rPr>
              <a:t>fini</a:t>
            </a:r>
            <a:r>
              <a:rPr sz="2400" spc="-153" dirty="0">
                <a:latin typeface="Gill Sans MT" panose="020B0502020104020203" pitchFamily="34" charset="0"/>
                <a:cs typeface="Arabic Typesetting" panose="03020402040406030203" pitchFamily="66" charset="-78"/>
              </a:rPr>
              <a:t> </a:t>
            </a:r>
            <a:r>
              <a:rPr sz="2400" spc="-60" dirty="0">
                <a:latin typeface="Gill Sans MT" panose="020B0502020104020203" pitchFamily="34" charset="0"/>
                <a:cs typeface="Arabic Typesetting" panose="03020402040406030203" pitchFamily="66" charset="-78"/>
              </a:rPr>
              <a:t>d’opérations,</a:t>
            </a:r>
            <a:endParaRPr sz="2400" dirty="0">
              <a:latin typeface="Gill Sans MT" panose="020B0502020104020203" pitchFamily="34" charset="0"/>
              <a:cs typeface="Arabic Typesetting" panose="03020402040406030203" pitchFamily="66" charset="-78"/>
            </a:endParaRPr>
          </a:p>
          <a:p>
            <a:pPr marL="616213" lvl="1" indent="-265110" algn="just">
              <a:spcBef>
                <a:spcPts val="217"/>
              </a:spcBef>
              <a:buClr>
                <a:srgbClr val="0000C7"/>
              </a:buClr>
              <a:buSzPct val="68750"/>
              <a:buFont typeface="Wingdings"/>
              <a:buChar char=""/>
              <a:tabLst>
                <a:tab pos="616213" algn="l"/>
                <a:tab pos="616689" algn="l"/>
              </a:tabLst>
            </a:pPr>
            <a:r>
              <a:rPr sz="2400" spc="-15" dirty="0">
                <a:latin typeface="Gill Sans MT" panose="020B0502020104020203" pitchFamily="34" charset="0"/>
                <a:cs typeface="Arabic Typesetting" panose="03020402040406030203" pitchFamily="66" charset="-78"/>
              </a:rPr>
              <a:t>fournir </a:t>
            </a:r>
            <a:r>
              <a:rPr sz="2400" spc="-60" dirty="0">
                <a:latin typeface="Gill Sans MT" panose="020B0502020104020203" pitchFamily="34" charset="0"/>
                <a:cs typeface="Arabic Typesetting" panose="03020402040406030203" pitchFamily="66" charset="-78"/>
              </a:rPr>
              <a:t>un</a:t>
            </a:r>
            <a:r>
              <a:rPr sz="2400" spc="-176" dirty="0">
                <a:latin typeface="Gill Sans MT" panose="020B0502020104020203" pitchFamily="34" charset="0"/>
                <a:cs typeface="Arabic Typesetting" panose="03020402040406030203" pitchFamily="66" charset="-78"/>
              </a:rPr>
              <a:t> </a:t>
            </a:r>
            <a:r>
              <a:rPr sz="2400" b="1" i="1" spc="-7" dirty="0">
                <a:solidFill>
                  <a:srgbClr val="0000C7"/>
                </a:solidFill>
                <a:latin typeface="Gill Sans MT" panose="020B0502020104020203" pitchFamily="34" charset="0"/>
                <a:cs typeface="Arabic Typesetting" panose="03020402040406030203" pitchFamily="66" charset="-78"/>
              </a:rPr>
              <a:t>résultat</a:t>
            </a:r>
            <a:r>
              <a:rPr sz="2400" i="1" spc="-7" dirty="0">
                <a:latin typeface="Gill Sans MT" panose="020B0502020104020203" pitchFamily="34" charset="0"/>
                <a:cs typeface="Arabic Typesetting" panose="03020402040406030203" pitchFamily="66" charset="-78"/>
              </a:rPr>
              <a:t>.</a:t>
            </a:r>
            <a:endParaRPr sz="2400" dirty="0">
              <a:latin typeface="Gill Sans MT" panose="020B0502020104020203" pitchFamily="34" charset="0"/>
              <a:cs typeface="Arabic Typesetting" panose="03020402040406030203" pitchFamily="66" charset="-78"/>
            </a:endParaRPr>
          </a:p>
          <a:p>
            <a:pPr marL="266060" indent="-256558" algn="just">
              <a:spcBef>
                <a:spcPts val="232"/>
              </a:spcBef>
              <a:buClr>
                <a:srgbClr val="FF0000"/>
              </a:buClr>
              <a:buFont typeface="Wingdings"/>
              <a:buChar char=""/>
              <a:tabLst>
                <a:tab pos="265585" algn="l"/>
                <a:tab pos="266060" algn="l"/>
              </a:tabLst>
            </a:pPr>
            <a:r>
              <a:rPr sz="2400" spc="-108" dirty="0">
                <a:latin typeface="Gill Sans MT" panose="020B0502020104020203" pitchFamily="34" charset="0"/>
                <a:cs typeface="Arabic Typesetting" panose="03020402040406030203" pitchFamily="66" charset="-78"/>
              </a:rPr>
              <a:t>les </a:t>
            </a:r>
            <a:r>
              <a:rPr sz="2400" spc="-131" dirty="0">
                <a:latin typeface="Gill Sans MT" panose="020B0502020104020203" pitchFamily="34" charset="0"/>
                <a:cs typeface="Arabic Typesetting" panose="03020402040406030203" pitchFamily="66" charset="-78"/>
              </a:rPr>
              <a:t>séquences </a:t>
            </a:r>
            <a:r>
              <a:rPr sz="2400" spc="-79" dirty="0">
                <a:latin typeface="Gill Sans MT" panose="020B0502020104020203" pitchFamily="34" charset="0"/>
                <a:cs typeface="Arabic Typesetting" panose="03020402040406030203" pitchFamily="66" charset="-78"/>
              </a:rPr>
              <a:t>(étapes) </a:t>
            </a:r>
            <a:r>
              <a:rPr sz="2400" spc="-153" dirty="0">
                <a:latin typeface="Gill Sans MT" panose="020B0502020104020203" pitchFamily="34" charset="0"/>
                <a:cs typeface="Arabic Typesetting" panose="03020402040406030203" pitchFamily="66" charset="-78"/>
              </a:rPr>
              <a:t>se </a:t>
            </a:r>
            <a:r>
              <a:rPr sz="2400" spc="-85" dirty="0">
                <a:latin typeface="Gill Sans MT" panose="020B0502020104020203" pitchFamily="34" charset="0"/>
                <a:cs typeface="Arabic Typesetting" panose="03020402040406030203" pitchFamily="66" charset="-78"/>
              </a:rPr>
              <a:t>succèdent </a:t>
            </a:r>
            <a:r>
              <a:rPr sz="2400" spc="-116" dirty="0">
                <a:latin typeface="Gill Sans MT" panose="020B0502020104020203" pitchFamily="34" charset="0"/>
                <a:cs typeface="Arabic Typesetting" panose="03020402040406030203" pitchFamily="66" charset="-78"/>
              </a:rPr>
              <a:t>dans </a:t>
            </a:r>
            <a:r>
              <a:rPr sz="2400" spc="-60" dirty="0">
                <a:latin typeface="Gill Sans MT" panose="020B0502020104020203" pitchFamily="34" charset="0"/>
                <a:cs typeface="Arabic Typesetting" panose="03020402040406030203" pitchFamily="66" charset="-78"/>
              </a:rPr>
              <a:t>un </a:t>
            </a:r>
            <a:r>
              <a:rPr sz="2400" spc="-45" dirty="0">
                <a:latin typeface="Gill Sans MT" panose="020B0502020104020203" pitchFamily="34" charset="0"/>
                <a:cs typeface="Arabic Typesetting" panose="03020402040406030203" pitchFamily="66" charset="-78"/>
              </a:rPr>
              <a:t>certain</a:t>
            </a:r>
            <a:r>
              <a:rPr sz="2400" spc="-150" dirty="0">
                <a:latin typeface="Gill Sans MT" panose="020B0502020104020203" pitchFamily="34" charset="0"/>
                <a:cs typeface="Arabic Typesetting" panose="03020402040406030203" pitchFamily="66" charset="-78"/>
              </a:rPr>
              <a:t> </a:t>
            </a:r>
            <a:r>
              <a:rPr sz="2400" b="1" i="1" spc="-4" dirty="0">
                <a:solidFill>
                  <a:srgbClr val="0000C7"/>
                </a:solidFill>
                <a:latin typeface="Gill Sans MT" panose="020B0502020104020203" pitchFamily="34" charset="0"/>
                <a:cs typeface="Arabic Typesetting" panose="03020402040406030203" pitchFamily="66" charset="-78"/>
              </a:rPr>
              <a:t>ordre</a:t>
            </a:r>
            <a:endParaRPr sz="2400" dirty="0">
              <a:latin typeface="Gill Sans MT" panose="020B0502020104020203" pitchFamily="34" charset="0"/>
              <a:cs typeface="Arabic Typesetting" panose="03020402040406030203" pitchFamily="66" charset="-78"/>
            </a:endParaRPr>
          </a:p>
          <a:p>
            <a:pPr marL="266060" marR="38009" indent="-256558" algn="just">
              <a:lnSpc>
                <a:spcPts val="2185"/>
              </a:lnSpc>
              <a:spcBef>
                <a:spcPts val="516"/>
              </a:spcBef>
              <a:buClr>
                <a:srgbClr val="FF0000"/>
              </a:buClr>
              <a:buFont typeface="Wingdings"/>
              <a:buChar char=""/>
              <a:tabLst>
                <a:tab pos="265585" algn="l"/>
                <a:tab pos="266060" algn="l"/>
              </a:tabLst>
            </a:pPr>
            <a:r>
              <a:rPr sz="2400" spc="-146" dirty="0">
                <a:latin typeface="Gill Sans MT" panose="020B0502020104020203" pitchFamily="34" charset="0"/>
                <a:cs typeface="Arabic Typesetting" panose="03020402040406030203" pitchFamily="66" charset="-78"/>
              </a:rPr>
              <a:t>Chaque </a:t>
            </a:r>
            <a:r>
              <a:rPr sz="2400" spc="-49" dirty="0">
                <a:latin typeface="Gill Sans MT" panose="020B0502020104020203" pitchFamily="34" charset="0"/>
                <a:cs typeface="Arabic Typesetting" panose="03020402040406030203" pitchFamily="66" charset="-78"/>
              </a:rPr>
              <a:t>opération </a:t>
            </a:r>
            <a:r>
              <a:rPr sz="2400" spc="-4" dirty="0">
                <a:latin typeface="Gill Sans MT" panose="020B0502020104020203" pitchFamily="34" charset="0"/>
                <a:cs typeface="Arabic Typesetting" panose="03020402040406030203" pitchFamily="66" charset="-78"/>
              </a:rPr>
              <a:t>doit </a:t>
            </a:r>
            <a:r>
              <a:rPr sz="2400" spc="-34" dirty="0">
                <a:latin typeface="Gill Sans MT" panose="020B0502020104020203" pitchFamily="34" charset="0"/>
                <a:cs typeface="Arabic Typesetting" panose="03020402040406030203" pitchFamily="66" charset="-78"/>
              </a:rPr>
              <a:t>être </a:t>
            </a:r>
            <a:r>
              <a:rPr sz="2400" b="1" i="1" spc="-4" dirty="0">
                <a:solidFill>
                  <a:srgbClr val="0000C7"/>
                </a:solidFill>
                <a:latin typeface="Gill Sans MT" panose="020B0502020104020203" pitchFamily="34" charset="0"/>
                <a:cs typeface="Arabic Typesetting" panose="03020402040406030203" pitchFamily="66" charset="-78"/>
              </a:rPr>
              <a:t>définie </a:t>
            </a:r>
            <a:r>
              <a:rPr sz="2400" spc="-71" dirty="0">
                <a:latin typeface="Gill Sans MT" panose="020B0502020104020203" pitchFamily="34" charset="0"/>
                <a:cs typeface="Arabic Typesetting" panose="03020402040406030203" pitchFamily="66" charset="-78"/>
              </a:rPr>
              <a:t>rigoureusement</a:t>
            </a:r>
            <a:r>
              <a:rPr sz="2400" spc="-362" dirty="0">
                <a:latin typeface="Gill Sans MT" panose="020B0502020104020203" pitchFamily="34" charset="0"/>
                <a:cs typeface="Arabic Typesetting" panose="03020402040406030203" pitchFamily="66" charset="-78"/>
              </a:rPr>
              <a:t> </a:t>
            </a:r>
            <a:r>
              <a:rPr sz="2400" spc="-7" dirty="0">
                <a:latin typeface="Gill Sans MT" panose="020B0502020104020203" pitchFamily="34" charset="0"/>
                <a:cs typeface="Arabic Typesetting" panose="03020402040406030203" pitchFamily="66" charset="-78"/>
              </a:rPr>
              <a:t>et  </a:t>
            </a:r>
            <a:r>
              <a:rPr sz="2400" spc="-168" dirty="0">
                <a:latin typeface="Gill Sans MT" panose="020B0502020104020203" pitchFamily="34" charset="0"/>
                <a:cs typeface="Arabic Typesetting" panose="03020402040406030203" pitchFamily="66" charset="-78"/>
              </a:rPr>
              <a:t>sans</a:t>
            </a:r>
            <a:r>
              <a:rPr sz="2400" spc="-135" dirty="0">
                <a:latin typeface="Gill Sans MT" panose="020B0502020104020203" pitchFamily="34" charset="0"/>
                <a:cs typeface="Arabic Typesetting" panose="03020402040406030203" pitchFamily="66" charset="-78"/>
              </a:rPr>
              <a:t> </a:t>
            </a:r>
            <a:r>
              <a:rPr sz="2400" spc="-71" dirty="0">
                <a:latin typeface="Gill Sans MT" panose="020B0502020104020203" pitchFamily="34" charset="0"/>
                <a:cs typeface="Arabic Typesetting" panose="03020402040406030203" pitchFamily="66" charset="-78"/>
              </a:rPr>
              <a:t>ambiguïté</a:t>
            </a:r>
            <a:endParaRPr sz="2400" dirty="0">
              <a:latin typeface="Gill Sans MT" panose="020B0502020104020203" pitchFamily="34" charset="0"/>
              <a:cs typeface="Arabic Typesetting" panose="03020402040406030203" pitchFamily="66" charset="-78"/>
            </a:endParaRPr>
          </a:p>
          <a:p>
            <a:pPr marL="266060" indent="-256558" algn="just">
              <a:spcBef>
                <a:spcPts val="206"/>
              </a:spcBef>
              <a:buClr>
                <a:srgbClr val="FF0000"/>
              </a:buClr>
              <a:buFont typeface="Wingdings"/>
              <a:buChar char=""/>
              <a:tabLst>
                <a:tab pos="265585" algn="l"/>
                <a:tab pos="266060" algn="l"/>
              </a:tabLst>
            </a:pPr>
            <a:r>
              <a:rPr sz="2400" spc="-116" dirty="0">
                <a:latin typeface="Gill Sans MT" panose="020B0502020104020203" pitchFamily="34" charset="0"/>
                <a:cs typeface="Arabic Typesetting" panose="03020402040406030203" pitchFamily="66" charset="-78"/>
              </a:rPr>
              <a:t>Un </a:t>
            </a:r>
            <a:r>
              <a:rPr sz="2400" spc="-52" dirty="0">
                <a:latin typeface="Gill Sans MT" panose="020B0502020104020203" pitchFamily="34" charset="0"/>
                <a:cs typeface="Arabic Typesetting" panose="03020402040406030203" pitchFamily="66" charset="-78"/>
              </a:rPr>
              <a:t>algorithme </a:t>
            </a:r>
            <a:r>
              <a:rPr sz="2400" spc="-85" dirty="0">
                <a:latin typeface="Gill Sans MT" panose="020B0502020104020203" pitchFamily="34" charset="0"/>
                <a:cs typeface="Arabic Typesetting" panose="03020402040406030203" pitchFamily="66" charset="-78"/>
              </a:rPr>
              <a:t>est </a:t>
            </a:r>
            <a:r>
              <a:rPr sz="2400" spc="-90" dirty="0">
                <a:latin typeface="Gill Sans MT" panose="020B0502020104020203" pitchFamily="34" charset="0"/>
                <a:cs typeface="Arabic Typesetting" panose="03020402040406030203" pitchFamily="66" charset="-78"/>
              </a:rPr>
              <a:t>caractérisé </a:t>
            </a:r>
            <a:r>
              <a:rPr sz="2400" spc="-67" dirty="0">
                <a:latin typeface="Gill Sans MT" panose="020B0502020104020203" pitchFamily="34" charset="0"/>
                <a:cs typeface="Arabic Typesetting" panose="03020402040406030203" pitchFamily="66" charset="-78"/>
              </a:rPr>
              <a:t>par </a:t>
            </a:r>
            <a:r>
              <a:rPr sz="2400" spc="-60" dirty="0">
                <a:latin typeface="Gill Sans MT" panose="020B0502020104020203" pitchFamily="34" charset="0"/>
                <a:cs typeface="Arabic Typesetting" panose="03020402040406030203" pitchFamily="66" charset="-78"/>
              </a:rPr>
              <a:t>un </a:t>
            </a:r>
            <a:r>
              <a:rPr sz="2400" b="1" i="1" dirty="0">
                <a:solidFill>
                  <a:srgbClr val="0000C7"/>
                </a:solidFill>
                <a:latin typeface="Gill Sans MT" panose="020B0502020104020203" pitchFamily="34" charset="0"/>
                <a:cs typeface="Arabic Typesetting" panose="03020402040406030203" pitchFamily="66" charset="-78"/>
              </a:rPr>
              <a:t>début </a:t>
            </a:r>
            <a:r>
              <a:rPr sz="2400" b="1" i="1" spc="-7" dirty="0">
                <a:solidFill>
                  <a:srgbClr val="0000C7"/>
                </a:solidFill>
                <a:latin typeface="Gill Sans MT" panose="020B0502020104020203" pitchFamily="34" charset="0"/>
                <a:cs typeface="Arabic Typesetting" panose="03020402040406030203" pitchFamily="66" charset="-78"/>
              </a:rPr>
              <a:t>et une</a:t>
            </a:r>
            <a:r>
              <a:rPr sz="2400" b="1" i="1" spc="-217" dirty="0">
                <a:solidFill>
                  <a:srgbClr val="0000C7"/>
                </a:solidFill>
                <a:latin typeface="Gill Sans MT" panose="020B0502020104020203" pitchFamily="34" charset="0"/>
                <a:cs typeface="Arabic Typesetting" panose="03020402040406030203" pitchFamily="66" charset="-78"/>
              </a:rPr>
              <a:t> </a:t>
            </a:r>
            <a:r>
              <a:rPr sz="2400" b="1" i="1" spc="-4" dirty="0">
                <a:solidFill>
                  <a:srgbClr val="0000C7"/>
                </a:solidFill>
                <a:latin typeface="Gill Sans MT" panose="020B0502020104020203" pitchFamily="34" charset="0"/>
                <a:cs typeface="Arabic Typesetting" panose="03020402040406030203" pitchFamily="66" charset="-78"/>
              </a:rPr>
              <a:t>fin</a:t>
            </a:r>
            <a:endParaRPr sz="2400" dirty="0">
              <a:latin typeface="Gill Sans MT" panose="020B0502020104020203" pitchFamily="34" charset="0"/>
              <a:cs typeface="Arabic Typesetting" panose="03020402040406030203" pitchFamily="66" charset="-78"/>
            </a:endParaRPr>
          </a:p>
          <a:p>
            <a:pPr marL="266060" indent="-256558" algn="just">
              <a:spcBef>
                <a:spcPts val="247"/>
              </a:spcBef>
              <a:buClr>
                <a:srgbClr val="FF0000"/>
              </a:buClr>
              <a:buFont typeface="Wingdings"/>
              <a:buChar char=""/>
              <a:tabLst>
                <a:tab pos="265585" algn="l"/>
                <a:tab pos="266060" algn="l"/>
              </a:tabLst>
            </a:pPr>
            <a:r>
              <a:rPr sz="2400" spc="-198" dirty="0">
                <a:latin typeface="Gill Sans MT" panose="020B0502020104020203" pitchFamily="34" charset="0"/>
                <a:cs typeface="Arabic Typesetting" panose="03020402040406030203" pitchFamily="66" charset="-78"/>
              </a:rPr>
              <a:t>Le </a:t>
            </a:r>
            <a:r>
              <a:rPr sz="2400" spc="-52" dirty="0">
                <a:latin typeface="Gill Sans MT" panose="020B0502020104020203" pitchFamily="34" charset="0"/>
                <a:cs typeface="Arabic Typesetting" panose="03020402040406030203" pitchFamily="66" charset="-78"/>
              </a:rPr>
              <a:t>comportement </a:t>
            </a:r>
            <a:r>
              <a:rPr sz="2400" spc="-34" dirty="0">
                <a:latin typeface="Gill Sans MT" panose="020B0502020104020203" pitchFamily="34" charset="0"/>
                <a:cs typeface="Arabic Typesetting" panose="03020402040406030203" pitchFamily="66" charset="-78"/>
              </a:rPr>
              <a:t>d'un </a:t>
            </a:r>
            <a:r>
              <a:rPr sz="2400" spc="-52" dirty="0">
                <a:latin typeface="Gill Sans MT" panose="020B0502020104020203" pitchFamily="34" charset="0"/>
                <a:cs typeface="Arabic Typesetting" panose="03020402040406030203" pitchFamily="66" charset="-78"/>
              </a:rPr>
              <a:t>algorithme </a:t>
            </a:r>
            <a:r>
              <a:rPr sz="2400" spc="-85" dirty="0">
                <a:latin typeface="Gill Sans MT" panose="020B0502020104020203" pitchFamily="34" charset="0"/>
                <a:cs typeface="Arabic Typesetting" panose="03020402040406030203" pitchFamily="66" charset="-78"/>
              </a:rPr>
              <a:t>est</a:t>
            </a:r>
            <a:r>
              <a:rPr sz="2400" spc="-236" dirty="0">
                <a:latin typeface="Gill Sans MT" panose="020B0502020104020203" pitchFamily="34" charset="0"/>
                <a:cs typeface="Arabic Typesetting" panose="03020402040406030203" pitchFamily="66" charset="-78"/>
              </a:rPr>
              <a:t> </a:t>
            </a:r>
            <a:r>
              <a:rPr sz="2400" b="1" i="1" spc="-11" dirty="0">
                <a:solidFill>
                  <a:srgbClr val="0000C7"/>
                </a:solidFill>
                <a:latin typeface="Gill Sans MT" panose="020B0502020104020203" pitchFamily="34" charset="0"/>
                <a:cs typeface="Arabic Typesetting" panose="03020402040406030203" pitchFamily="66" charset="-78"/>
              </a:rPr>
              <a:t>déterministe</a:t>
            </a:r>
            <a:r>
              <a:rPr sz="2400" spc="-11" dirty="0">
                <a:latin typeface="Gill Sans MT" panose="020B0502020104020203" pitchFamily="34" charset="0"/>
                <a:cs typeface="Arabic Typesetting" panose="03020402040406030203" pitchFamily="66" charset="-78"/>
              </a:rPr>
              <a:t>.</a:t>
            </a:r>
            <a:endParaRPr sz="2400" dirty="0">
              <a:latin typeface="Gill Sans MT" panose="020B0502020104020203" pitchFamily="34" charset="0"/>
              <a:cs typeface="Arabic Typesetting" panose="03020402040406030203" pitchFamily="66" charset="-78"/>
            </a:endParaRPr>
          </a:p>
        </p:txBody>
      </p:sp>
    </p:spTree>
    <p:extLst>
      <p:ext uri="{BB962C8B-B14F-4D97-AF65-F5344CB8AC3E}">
        <p14:creationId xmlns:p14="http://schemas.microsoft.com/office/powerpoint/2010/main" val="3371080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Tri par sélection du minimum</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210</a:t>
            </a:fld>
            <a:endParaRPr lang="en-US"/>
          </a:p>
        </p:txBody>
      </p:sp>
      <p:graphicFrame>
        <p:nvGraphicFramePr>
          <p:cNvPr id="8" name="Google Shape;135;g112163e536d_1_5">
            <a:extLst>
              <a:ext uri="{FF2B5EF4-FFF2-40B4-BE49-F238E27FC236}">
                <a16:creationId xmlns:a16="http://schemas.microsoft.com/office/drawing/2014/main" id="{01FFC94C-4372-41CD-AF52-D63808FBD46D}"/>
              </a:ext>
            </a:extLst>
          </p:cNvPr>
          <p:cNvGraphicFramePr/>
          <p:nvPr>
            <p:extLst>
              <p:ext uri="{D42A27DB-BD31-4B8C-83A1-F6EECF244321}">
                <p14:modId xmlns:p14="http://schemas.microsoft.com/office/powerpoint/2010/main" val="3511752633"/>
              </p:ext>
            </p:extLst>
          </p:nvPr>
        </p:nvGraphicFramePr>
        <p:xfrm>
          <a:off x="55240" y="836712"/>
          <a:ext cx="4876800" cy="128019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2200"/>
                        <a:t>10</a:t>
                      </a:r>
                      <a:endParaRPr sz="2200"/>
                    </a:p>
                  </a:txBody>
                  <a:tcPr marL="91450" marR="91450" marT="45725" marB="45725"/>
                </a:tc>
                <a:tc>
                  <a:txBody>
                    <a:bodyPr/>
                    <a:lstStyle/>
                    <a:p>
                      <a:pPr marL="0" marR="0" lvl="0" indent="0" algn="l" rtl="0">
                        <a:spcBef>
                          <a:spcPts val="0"/>
                        </a:spcBef>
                        <a:spcAft>
                          <a:spcPts val="0"/>
                        </a:spcAft>
                        <a:buNone/>
                      </a:pPr>
                      <a:r>
                        <a:rPr lang="fr-FR" sz="2200"/>
                        <a:t>2</a:t>
                      </a:r>
                      <a:endParaRPr sz="2200"/>
                    </a:p>
                  </a:txBody>
                  <a:tcPr marL="91450" marR="91450" marT="45725" marB="45725"/>
                </a:tc>
                <a:tc>
                  <a:txBody>
                    <a:bodyPr/>
                    <a:lstStyle/>
                    <a:p>
                      <a:pPr marL="0" marR="0" lvl="0" indent="0" algn="l" rtl="0">
                        <a:spcBef>
                          <a:spcPts val="0"/>
                        </a:spcBef>
                        <a:spcAft>
                          <a:spcPts val="0"/>
                        </a:spcAft>
                        <a:buNone/>
                      </a:pPr>
                      <a:r>
                        <a:rPr lang="fr-FR" sz="2200"/>
                        <a:t>9</a:t>
                      </a:r>
                      <a:endParaRPr sz="2200"/>
                    </a:p>
                  </a:txBody>
                  <a:tcPr marL="91450" marR="91450" marT="45725" marB="45725"/>
                </a:tc>
                <a:tc>
                  <a:txBody>
                    <a:bodyPr/>
                    <a:lstStyle/>
                    <a:p>
                      <a:pPr marL="0" marR="0" lvl="0" indent="0" algn="l" rtl="0">
                        <a:spcBef>
                          <a:spcPts val="0"/>
                        </a:spcBef>
                        <a:spcAft>
                          <a:spcPts val="0"/>
                        </a:spcAft>
                        <a:buNone/>
                      </a:pPr>
                      <a:r>
                        <a:rPr lang="fr-FR" sz="2200"/>
                        <a:t>56</a:t>
                      </a:r>
                      <a:endParaRPr sz="2200"/>
                    </a:p>
                  </a:txBody>
                  <a:tcPr marL="91450" marR="91450" marT="45725" marB="45725"/>
                </a:tc>
                <a:tc>
                  <a:txBody>
                    <a:bodyPr/>
                    <a:lstStyle/>
                    <a:p>
                      <a:pPr marL="0" marR="0" lvl="0" indent="0" algn="l" rtl="0">
                        <a:spcBef>
                          <a:spcPts val="0"/>
                        </a:spcBef>
                        <a:spcAft>
                          <a:spcPts val="0"/>
                        </a:spcAft>
                        <a:buNone/>
                      </a:pPr>
                      <a:r>
                        <a:rPr lang="fr-FR" sz="2200"/>
                        <a:t>3</a:t>
                      </a:r>
                      <a:endParaRPr sz="2200"/>
                    </a:p>
                  </a:txBody>
                  <a:tcPr marL="91450" marR="91450" marT="45725" marB="45725"/>
                </a:tc>
                <a:tc>
                  <a:txBody>
                    <a:bodyPr/>
                    <a:lstStyle/>
                    <a:p>
                      <a:pPr marL="0" marR="0" lvl="0" indent="0" algn="l" rtl="0">
                        <a:spcBef>
                          <a:spcPts val="0"/>
                        </a:spcBef>
                        <a:spcAft>
                          <a:spcPts val="0"/>
                        </a:spcAft>
                        <a:buNone/>
                      </a:pPr>
                      <a:r>
                        <a:rPr lang="fr-FR" sz="2200"/>
                        <a:t>11</a:t>
                      </a:r>
                      <a:endParaRPr sz="2200"/>
                    </a:p>
                  </a:txBody>
                  <a:tcPr marL="91450" marR="91450" marT="45725" marB="45725"/>
                </a:tc>
                <a:tc>
                  <a:txBody>
                    <a:bodyPr/>
                    <a:lstStyle/>
                    <a:p>
                      <a:pPr marL="0" marR="0" lvl="0" indent="0" algn="l" rtl="0">
                        <a:spcBef>
                          <a:spcPts val="0"/>
                        </a:spcBef>
                        <a:spcAft>
                          <a:spcPts val="0"/>
                        </a:spcAft>
                        <a:buNone/>
                      </a:pPr>
                      <a:r>
                        <a:rPr lang="fr-FR" sz="2200"/>
                        <a:t>20</a:t>
                      </a:r>
                      <a:endParaRPr sz="2200"/>
                    </a:p>
                  </a:txBody>
                  <a:tcPr marL="91450" marR="91450" marT="45725" marB="45725"/>
                </a:tc>
                <a:tc>
                  <a:txBody>
                    <a:bodyPr/>
                    <a:lstStyle/>
                    <a:p>
                      <a:pPr marL="0" marR="0" lvl="0" indent="0" algn="l" rtl="0">
                        <a:spcBef>
                          <a:spcPts val="0"/>
                        </a:spcBef>
                        <a:spcAft>
                          <a:spcPts val="0"/>
                        </a:spcAft>
                        <a:buNone/>
                      </a:pPr>
                      <a:r>
                        <a:rPr lang="fr-FR" sz="2200"/>
                        <a:t>14</a:t>
                      </a:r>
                      <a:endParaRPr sz="22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tc>
                  <a:txBody>
                    <a:bodyPr/>
                    <a:lstStyle/>
                    <a:p>
                      <a:pPr marL="0" marR="0" lvl="0" indent="0" algn="l" rtl="0">
                        <a:spcBef>
                          <a:spcPts val="0"/>
                        </a:spcBef>
                        <a:spcAft>
                          <a:spcPts val="0"/>
                        </a:spcAft>
                        <a:buNone/>
                      </a:pPr>
                      <a:endParaRPr sz="22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9" name="Google Shape;136;g112163e536d_1_5">
            <a:extLst>
              <a:ext uri="{FF2B5EF4-FFF2-40B4-BE49-F238E27FC236}">
                <a16:creationId xmlns:a16="http://schemas.microsoft.com/office/drawing/2014/main" id="{70AA6BBC-ABFE-49A5-B307-B566E9E94F84}"/>
              </a:ext>
            </a:extLst>
          </p:cNvPr>
          <p:cNvGraphicFramePr/>
          <p:nvPr>
            <p:extLst>
              <p:ext uri="{D42A27DB-BD31-4B8C-83A1-F6EECF244321}">
                <p14:modId xmlns:p14="http://schemas.microsoft.com/office/powerpoint/2010/main" val="3305171535"/>
              </p:ext>
            </p:extLst>
          </p:nvPr>
        </p:nvGraphicFramePr>
        <p:xfrm>
          <a:off x="55240" y="5196770"/>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fr-FR" sz="1800"/>
                        <a:t>i</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2</a:t>
                      </a:r>
                      <a:endParaRPr sz="1800"/>
                    </a:p>
                  </a:txBody>
                  <a:tcPr marL="91450" marR="91450" marT="45725" marB="45725"/>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9</a:t>
                      </a:r>
                      <a:endParaRPr sz="1800"/>
                    </a:p>
                  </a:txBody>
                  <a:tcPr marL="91450" marR="91450" marT="45725" marB="45725"/>
                </a:tc>
                <a:tc>
                  <a:txBody>
                    <a:bodyPr/>
                    <a:lstStyle/>
                    <a:p>
                      <a:pPr marL="0" marR="0" lvl="0" indent="0" algn="l" rtl="0">
                        <a:spcBef>
                          <a:spcPts val="0"/>
                        </a:spcBef>
                        <a:spcAft>
                          <a:spcPts val="0"/>
                        </a:spcAft>
                        <a:buNone/>
                      </a:pPr>
                      <a:r>
                        <a:rPr lang="fr-FR" sz="1800"/>
                        <a:t>10</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tc>
                  <a:txBody>
                    <a:bodyPr/>
                    <a:lstStyle/>
                    <a:p>
                      <a:pPr marL="0" marR="0" lvl="0" indent="0" algn="l" rtl="0">
                        <a:spcBef>
                          <a:spcPts val="0"/>
                        </a:spcBef>
                        <a:spcAft>
                          <a:spcPts val="0"/>
                        </a:spcAft>
                        <a:buNone/>
                      </a:pPr>
                      <a:r>
                        <a:rPr lang="fr-FR" sz="1800"/>
                        <a:t>4</a:t>
                      </a:r>
                      <a:endParaRPr sz="1800"/>
                    </a:p>
                  </a:txBody>
                  <a:tcPr marL="91450" marR="91450" marT="45725" marB="45725"/>
                </a:tc>
                <a:tc>
                  <a:txBody>
                    <a:bodyPr/>
                    <a:lstStyle/>
                    <a:p>
                      <a:pPr marL="0" marR="0" lvl="0" indent="0" algn="l" rtl="0">
                        <a:spcBef>
                          <a:spcPts val="0"/>
                        </a:spcBef>
                        <a:spcAft>
                          <a:spcPts val="0"/>
                        </a:spcAft>
                        <a:buNone/>
                      </a:pPr>
                      <a:r>
                        <a:rPr lang="fr-FR" sz="1800"/>
                        <a:t>56</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fr-FR" sz="1800"/>
                        <a:t>j</a:t>
                      </a:r>
                      <a:endParaRPr sz="1800"/>
                    </a:p>
                  </a:txBody>
                  <a:tcPr marL="91450" marR="91450" marT="45725" marB="45725"/>
                </a:tc>
                <a:tc>
                  <a:txBody>
                    <a:bodyPr/>
                    <a:lstStyle/>
                    <a:p>
                      <a:pPr marL="0" marR="0" lvl="0" indent="0" algn="l" rtl="0">
                        <a:spcBef>
                          <a:spcPts val="0"/>
                        </a:spcBef>
                        <a:spcAft>
                          <a:spcPts val="0"/>
                        </a:spcAft>
                        <a:buNone/>
                      </a:pPr>
                      <a:r>
                        <a:rPr lang="fr-FR" sz="1800"/>
                        <a:t>j</a:t>
                      </a:r>
                      <a:endParaRPr sz="1800"/>
                    </a:p>
                  </a:txBody>
                  <a:tcPr marL="91450" marR="91450" marT="45725" marB="45725"/>
                </a:tc>
                <a:tc>
                  <a:txBody>
                    <a:bodyPr/>
                    <a:lstStyle/>
                    <a:p>
                      <a:pPr marL="0" marR="0" lvl="0" indent="0" algn="l" rtl="0">
                        <a:spcBef>
                          <a:spcPts val="0"/>
                        </a:spcBef>
                        <a:spcAft>
                          <a:spcPts val="0"/>
                        </a:spcAft>
                        <a:buNone/>
                      </a:pPr>
                      <a:r>
                        <a:rPr lang="fr-FR" sz="1800"/>
                        <a:t>min</a:t>
                      </a:r>
                      <a:endParaRPr sz="1800"/>
                    </a:p>
                  </a:txBody>
                  <a:tcPr marL="91450" marR="91450" marT="45725" marB="45725"/>
                </a:tc>
                <a:tc>
                  <a:txBody>
                    <a:bodyPr/>
                    <a:lstStyle/>
                    <a:p>
                      <a:pPr marL="0" marR="0" lvl="0" indent="0" algn="l" rtl="0">
                        <a:spcBef>
                          <a:spcPts val="0"/>
                        </a:spcBef>
                        <a:spcAft>
                          <a:spcPts val="0"/>
                        </a:spcAft>
                        <a:buNone/>
                      </a:pPr>
                      <a:r>
                        <a:rPr lang="fr-FR" sz="1800" dirty="0"/>
                        <a:t>j</a:t>
                      </a:r>
                      <a:endParaRPr sz="1800" dirty="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1" name="Google Shape;137;g112163e536d_1_5">
            <a:extLst>
              <a:ext uri="{FF2B5EF4-FFF2-40B4-BE49-F238E27FC236}">
                <a16:creationId xmlns:a16="http://schemas.microsoft.com/office/drawing/2014/main" id="{90686E18-4DED-4833-976B-D6FA73F6A998}"/>
              </a:ext>
            </a:extLst>
          </p:cNvPr>
          <p:cNvGraphicFramePr/>
          <p:nvPr>
            <p:extLst>
              <p:ext uri="{D42A27DB-BD31-4B8C-83A1-F6EECF244321}">
                <p14:modId xmlns:p14="http://schemas.microsoft.com/office/powerpoint/2010/main" val="2443068006"/>
              </p:ext>
            </p:extLst>
          </p:nvPr>
        </p:nvGraphicFramePr>
        <p:xfrm>
          <a:off x="55240" y="2208312"/>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fr-FR" sz="1800"/>
                        <a:t>0</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2</a:t>
                      </a:r>
                      <a:endParaRPr sz="1800"/>
                    </a:p>
                  </a:txBody>
                  <a:tcPr marL="91450" marR="91450" marT="45725" marB="45725"/>
                </a:tc>
                <a:tc>
                  <a:txBody>
                    <a:bodyPr/>
                    <a:lstStyle/>
                    <a:p>
                      <a:pPr marL="0" marR="0" lvl="0" indent="0" algn="l" rtl="0">
                        <a:spcBef>
                          <a:spcPts val="0"/>
                        </a:spcBef>
                        <a:spcAft>
                          <a:spcPts val="0"/>
                        </a:spcAft>
                        <a:buNone/>
                      </a:pPr>
                      <a:r>
                        <a:rPr lang="fr-FR" sz="1800"/>
                        <a:t>10</a:t>
                      </a:r>
                      <a:endParaRPr sz="1800"/>
                    </a:p>
                  </a:txBody>
                  <a:tcPr marL="91450" marR="91450" marT="45725" marB="45725"/>
                </a:tc>
                <a:tc>
                  <a:txBody>
                    <a:bodyPr/>
                    <a:lstStyle/>
                    <a:p>
                      <a:pPr marL="0" marR="0" lvl="0" indent="0" algn="l" rtl="0">
                        <a:spcBef>
                          <a:spcPts val="0"/>
                        </a:spcBef>
                        <a:spcAft>
                          <a:spcPts val="0"/>
                        </a:spcAft>
                        <a:buNone/>
                      </a:pPr>
                      <a:r>
                        <a:rPr lang="fr-FR" sz="1800"/>
                        <a:t>9</a:t>
                      </a:r>
                      <a:endParaRPr sz="1800"/>
                    </a:p>
                  </a:txBody>
                  <a:tcPr marL="91450" marR="91450" marT="45725" marB="45725"/>
                </a:tc>
                <a:tc>
                  <a:txBody>
                    <a:bodyPr/>
                    <a:lstStyle/>
                    <a:p>
                      <a:pPr marL="0" marR="0" lvl="0" indent="0" algn="l" rtl="0">
                        <a:spcBef>
                          <a:spcPts val="0"/>
                        </a:spcBef>
                        <a:spcAft>
                          <a:spcPts val="0"/>
                        </a:spcAft>
                        <a:buNone/>
                      </a:pPr>
                      <a:r>
                        <a:rPr lang="fr-FR" sz="1800"/>
                        <a:t>56</a:t>
                      </a:r>
                      <a:endParaRPr sz="1800"/>
                    </a:p>
                  </a:txBody>
                  <a:tcPr marL="91450" marR="91450" marT="45725" marB="45725"/>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2" name="Google Shape;138;g112163e536d_1_5">
            <a:extLst>
              <a:ext uri="{FF2B5EF4-FFF2-40B4-BE49-F238E27FC236}">
                <a16:creationId xmlns:a16="http://schemas.microsoft.com/office/drawing/2014/main" id="{CB31721D-6B92-4602-93C2-9A260B4DC321}"/>
              </a:ext>
            </a:extLst>
          </p:cNvPr>
          <p:cNvGraphicFramePr/>
          <p:nvPr>
            <p:extLst>
              <p:ext uri="{D42A27DB-BD31-4B8C-83A1-F6EECF244321}">
                <p14:modId xmlns:p14="http://schemas.microsoft.com/office/powerpoint/2010/main" val="2402107947"/>
              </p:ext>
            </p:extLst>
          </p:nvPr>
        </p:nvGraphicFramePr>
        <p:xfrm>
          <a:off x="55240" y="3579912"/>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fr-FR" sz="1800"/>
                        <a:t>0</a:t>
                      </a:r>
                      <a:endParaRPr sz="1800"/>
                    </a:p>
                  </a:txBody>
                  <a:tcPr marL="91450" marR="91450" marT="45725" marB="45725"/>
                </a:tc>
                <a:tc>
                  <a:txBody>
                    <a:bodyPr/>
                    <a:lstStyle/>
                    <a:p>
                      <a:pPr marL="0" marR="0" lvl="0" indent="0" algn="l" rtl="0">
                        <a:spcBef>
                          <a:spcPts val="0"/>
                        </a:spcBef>
                        <a:spcAft>
                          <a:spcPts val="0"/>
                        </a:spcAft>
                        <a:buNone/>
                      </a:pPr>
                      <a:r>
                        <a:rPr lang="fr-FR" sz="1800"/>
                        <a:t>1</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2</a:t>
                      </a:r>
                      <a:endParaRPr sz="1800"/>
                    </a:p>
                  </a:txBody>
                  <a:tcPr marL="91450" marR="91450" marT="45725" marB="45725"/>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9</a:t>
                      </a:r>
                      <a:endParaRPr sz="1800"/>
                    </a:p>
                  </a:txBody>
                  <a:tcPr marL="91450" marR="91450" marT="45725" marB="45725"/>
                </a:tc>
                <a:tc>
                  <a:txBody>
                    <a:bodyPr/>
                    <a:lstStyle/>
                    <a:p>
                      <a:pPr marL="0" marR="0" lvl="0" indent="0" algn="l" rtl="0">
                        <a:spcBef>
                          <a:spcPts val="0"/>
                        </a:spcBef>
                        <a:spcAft>
                          <a:spcPts val="0"/>
                        </a:spcAft>
                        <a:buNone/>
                      </a:pPr>
                      <a:r>
                        <a:rPr lang="fr-FR" sz="1800"/>
                        <a:t>56</a:t>
                      </a:r>
                      <a:endParaRPr sz="1800"/>
                    </a:p>
                  </a:txBody>
                  <a:tcPr marL="91450" marR="91450" marT="45725" marB="45725"/>
                </a:tc>
                <a:tc>
                  <a:txBody>
                    <a:bodyPr/>
                    <a:lstStyle/>
                    <a:p>
                      <a:pPr marL="0" marR="0" lvl="0" indent="0" algn="l" rtl="0">
                        <a:spcBef>
                          <a:spcPts val="0"/>
                        </a:spcBef>
                        <a:spcAft>
                          <a:spcPts val="0"/>
                        </a:spcAft>
                        <a:buNone/>
                      </a:pPr>
                      <a:r>
                        <a:rPr lang="fr-FR" sz="1800"/>
                        <a:t>10</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fr-FR" sz="1800"/>
                        <a:t>min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sp>
        <p:nvSpPr>
          <p:cNvPr id="15" name="Google Shape;139;g112163e536d_1_5">
            <a:extLst>
              <a:ext uri="{FF2B5EF4-FFF2-40B4-BE49-F238E27FC236}">
                <a16:creationId xmlns:a16="http://schemas.microsoft.com/office/drawing/2014/main" id="{8EA6EDD8-7D1A-4547-B13A-868A786319A7}"/>
              </a:ext>
            </a:extLst>
          </p:cNvPr>
          <p:cNvSpPr txBox="1"/>
          <p:nvPr/>
        </p:nvSpPr>
        <p:spPr>
          <a:xfrm>
            <a:off x="5015304" y="901240"/>
            <a:ext cx="4093200" cy="475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2700" dirty="0">
                <a:latin typeface="Calibri"/>
                <a:ea typeface="Calibri"/>
                <a:cs typeface="Calibri"/>
                <a:sym typeface="Calibri"/>
              </a:rPr>
              <a:t>Pour i de 0 à n-2</a:t>
            </a:r>
            <a:endParaRPr sz="2700" dirty="0">
              <a:latin typeface="Calibri"/>
              <a:ea typeface="Calibri"/>
              <a:cs typeface="Calibri"/>
              <a:sym typeface="Calibri"/>
            </a:endParaRPr>
          </a:p>
          <a:p>
            <a:pPr marL="0" lvl="0" indent="457200" algn="l" rtl="0">
              <a:spcBef>
                <a:spcPts val="0"/>
              </a:spcBef>
              <a:spcAft>
                <a:spcPts val="0"/>
              </a:spcAft>
              <a:buNone/>
            </a:pPr>
            <a:r>
              <a:rPr lang="fr-FR" sz="2700" dirty="0">
                <a:latin typeface="Calibri"/>
                <a:ea typeface="Calibri"/>
                <a:cs typeface="Calibri"/>
                <a:sym typeface="Calibri"/>
              </a:rPr>
              <a:t>min = i</a:t>
            </a:r>
            <a:endParaRPr sz="2700" dirty="0">
              <a:latin typeface="Calibri"/>
              <a:ea typeface="Calibri"/>
              <a:cs typeface="Calibri"/>
              <a:sym typeface="Calibri"/>
            </a:endParaRPr>
          </a:p>
          <a:p>
            <a:pPr marL="0" lvl="0" indent="457200" algn="l" rtl="0">
              <a:spcBef>
                <a:spcPts val="0"/>
              </a:spcBef>
              <a:spcAft>
                <a:spcPts val="0"/>
              </a:spcAft>
              <a:buNone/>
            </a:pPr>
            <a:r>
              <a:rPr lang="fr-FR" sz="2700" dirty="0">
                <a:latin typeface="Calibri"/>
                <a:ea typeface="Calibri"/>
                <a:cs typeface="Calibri"/>
                <a:sym typeface="Calibri"/>
              </a:rPr>
              <a:t>pour j de i+1 à n-1 faire</a:t>
            </a:r>
            <a:endParaRPr sz="2700" dirty="0">
              <a:latin typeface="Calibri"/>
              <a:ea typeface="Calibri"/>
              <a:cs typeface="Calibri"/>
              <a:sym typeface="Calibri"/>
            </a:endParaRPr>
          </a:p>
          <a:p>
            <a:pPr marL="0" lvl="0" indent="0" algn="l" rtl="0">
              <a:spcBef>
                <a:spcPts val="0"/>
              </a:spcBef>
              <a:spcAft>
                <a:spcPts val="0"/>
              </a:spcAft>
              <a:buNone/>
            </a:pPr>
            <a:r>
              <a:rPr lang="fr-FR" sz="2700" dirty="0">
                <a:latin typeface="Calibri"/>
                <a:ea typeface="Calibri"/>
                <a:cs typeface="Calibri"/>
                <a:sym typeface="Calibri"/>
              </a:rPr>
              <a:t>      	si T[j] &lt;T[min]</a:t>
            </a:r>
            <a:endParaRPr sz="2700" dirty="0">
              <a:latin typeface="Calibri"/>
              <a:ea typeface="Calibri"/>
              <a:cs typeface="Calibri"/>
              <a:sym typeface="Calibri"/>
            </a:endParaRPr>
          </a:p>
          <a:p>
            <a:pPr marL="0" lvl="0" indent="0" algn="l" rtl="0">
              <a:spcBef>
                <a:spcPts val="0"/>
              </a:spcBef>
              <a:spcAft>
                <a:spcPts val="0"/>
              </a:spcAft>
              <a:buNone/>
            </a:pPr>
            <a:r>
              <a:rPr lang="fr-FR" sz="2700" dirty="0">
                <a:latin typeface="Calibri"/>
                <a:ea typeface="Calibri"/>
                <a:cs typeface="Calibri"/>
                <a:sym typeface="Calibri"/>
              </a:rPr>
              <a:t>      	alors  min = j</a:t>
            </a:r>
            <a:endParaRPr sz="2700" dirty="0">
              <a:latin typeface="Calibri"/>
              <a:ea typeface="Calibri"/>
              <a:cs typeface="Calibri"/>
              <a:sym typeface="Calibri"/>
            </a:endParaRPr>
          </a:p>
          <a:p>
            <a:pPr marL="0" lvl="0" indent="457200" algn="l" rtl="0">
              <a:spcBef>
                <a:spcPts val="0"/>
              </a:spcBef>
              <a:spcAft>
                <a:spcPts val="0"/>
              </a:spcAft>
              <a:buNone/>
            </a:pPr>
            <a:r>
              <a:rPr lang="fr-FR" sz="2700" dirty="0">
                <a:latin typeface="Calibri"/>
                <a:ea typeface="Calibri"/>
                <a:cs typeface="Calibri"/>
                <a:sym typeface="Calibri"/>
              </a:rPr>
              <a:t>fin pour</a:t>
            </a:r>
            <a:endParaRPr sz="2700" dirty="0">
              <a:latin typeface="Calibri"/>
              <a:ea typeface="Calibri"/>
              <a:cs typeface="Calibri"/>
              <a:sym typeface="Calibri"/>
            </a:endParaRPr>
          </a:p>
          <a:p>
            <a:pPr marL="0" lvl="0" indent="457200" algn="l" rtl="0">
              <a:spcBef>
                <a:spcPts val="0"/>
              </a:spcBef>
              <a:spcAft>
                <a:spcPts val="0"/>
              </a:spcAft>
              <a:buNone/>
            </a:pPr>
            <a:r>
              <a:rPr lang="fr-FR" sz="2700" dirty="0">
                <a:latin typeface="Calibri"/>
                <a:ea typeface="Calibri"/>
                <a:cs typeface="Calibri"/>
                <a:sym typeface="Calibri"/>
              </a:rPr>
              <a:t>temp = T[i]</a:t>
            </a:r>
            <a:endParaRPr sz="2700" dirty="0">
              <a:latin typeface="Calibri"/>
              <a:ea typeface="Calibri"/>
              <a:cs typeface="Calibri"/>
              <a:sym typeface="Calibri"/>
            </a:endParaRPr>
          </a:p>
          <a:p>
            <a:pPr marL="0" lvl="0" indent="457200" algn="l" rtl="0">
              <a:spcBef>
                <a:spcPts val="0"/>
              </a:spcBef>
              <a:spcAft>
                <a:spcPts val="0"/>
              </a:spcAft>
              <a:buNone/>
            </a:pPr>
            <a:r>
              <a:rPr lang="fr-FR" sz="2700" dirty="0">
                <a:latin typeface="Calibri"/>
                <a:ea typeface="Calibri"/>
                <a:cs typeface="Calibri"/>
                <a:sym typeface="Calibri"/>
              </a:rPr>
              <a:t>T[i] = T[min]</a:t>
            </a:r>
            <a:endParaRPr sz="2700" dirty="0">
              <a:latin typeface="Calibri"/>
              <a:ea typeface="Calibri"/>
              <a:cs typeface="Calibri"/>
              <a:sym typeface="Calibri"/>
            </a:endParaRPr>
          </a:p>
          <a:p>
            <a:pPr marL="0" lvl="0" indent="457200" algn="l" rtl="0">
              <a:spcBef>
                <a:spcPts val="0"/>
              </a:spcBef>
              <a:spcAft>
                <a:spcPts val="0"/>
              </a:spcAft>
              <a:buNone/>
            </a:pPr>
            <a:r>
              <a:rPr lang="fr-FR" sz="2700" dirty="0">
                <a:latin typeface="Calibri"/>
                <a:ea typeface="Calibri"/>
                <a:cs typeface="Calibri"/>
                <a:sym typeface="Calibri"/>
              </a:rPr>
              <a:t>T[min] = temp</a:t>
            </a:r>
            <a:endParaRPr sz="2700" dirty="0">
              <a:latin typeface="Calibri"/>
              <a:ea typeface="Calibri"/>
              <a:cs typeface="Calibri"/>
              <a:sym typeface="Calibri"/>
            </a:endParaRPr>
          </a:p>
          <a:p>
            <a:pPr marL="0" lvl="0" indent="0" algn="l" rtl="0">
              <a:spcBef>
                <a:spcPts val="0"/>
              </a:spcBef>
              <a:spcAft>
                <a:spcPts val="0"/>
              </a:spcAft>
              <a:buNone/>
            </a:pPr>
            <a:r>
              <a:rPr lang="fr-FR" sz="2700" dirty="0">
                <a:latin typeface="Calibri"/>
                <a:ea typeface="Calibri"/>
                <a:cs typeface="Calibri"/>
                <a:sym typeface="Calibri"/>
              </a:rPr>
              <a:t>fin pour</a:t>
            </a:r>
            <a:endParaRPr sz="2700" dirty="0">
              <a:latin typeface="Calibri"/>
              <a:ea typeface="Calibri"/>
              <a:cs typeface="Calibri"/>
              <a:sym typeface="Calibri"/>
            </a:endParaRPr>
          </a:p>
          <a:p>
            <a:pPr marL="0" lvl="0" indent="0" algn="l" rtl="0">
              <a:spcBef>
                <a:spcPts val="0"/>
              </a:spcBef>
              <a:spcAft>
                <a:spcPts val="0"/>
              </a:spcAft>
              <a:buNone/>
            </a:pPr>
            <a:endParaRPr sz="2700" dirty="0">
              <a:latin typeface="Calibri"/>
              <a:ea typeface="Calibri"/>
              <a:cs typeface="Calibri"/>
              <a:sym typeface="Calibri"/>
            </a:endParaRPr>
          </a:p>
        </p:txBody>
      </p:sp>
    </p:spTree>
    <p:extLst>
      <p:ext uri="{BB962C8B-B14F-4D97-AF65-F5344CB8AC3E}">
        <p14:creationId xmlns:p14="http://schemas.microsoft.com/office/powerpoint/2010/main" val="24826390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Tri par insertion</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211</a:t>
            </a:fld>
            <a:endParaRPr lang="en-US"/>
          </a:p>
        </p:txBody>
      </p:sp>
      <p:sp>
        <p:nvSpPr>
          <p:cNvPr id="10" name="Google Shape;158;p6">
            <a:extLst>
              <a:ext uri="{FF2B5EF4-FFF2-40B4-BE49-F238E27FC236}">
                <a16:creationId xmlns:a16="http://schemas.microsoft.com/office/drawing/2014/main" id="{B833A1B4-0191-4F09-A0F8-7B45287C2C04}"/>
              </a:ext>
            </a:extLst>
          </p:cNvPr>
          <p:cNvSpPr txBox="1"/>
          <p:nvPr/>
        </p:nvSpPr>
        <p:spPr>
          <a:xfrm>
            <a:off x="4427984" y="5202057"/>
            <a:ext cx="1273105" cy="369332"/>
          </a:xfrm>
          <a:prstGeom prst="rect">
            <a:avLst/>
          </a:prstGeom>
          <a:solidFill>
            <a:srgbClr val="F2DAD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T(n) = O(n²)</a:t>
            </a:r>
            <a:endParaRPr sz="1800">
              <a:solidFill>
                <a:schemeClr val="dk1"/>
              </a:solidFill>
              <a:latin typeface="Calibri"/>
              <a:ea typeface="Calibri"/>
              <a:cs typeface="Calibri"/>
              <a:sym typeface="Calibri"/>
            </a:endParaRPr>
          </a:p>
        </p:txBody>
      </p:sp>
      <p:graphicFrame>
        <p:nvGraphicFramePr>
          <p:cNvPr id="13" name="Google Shape;159;p6">
            <a:extLst>
              <a:ext uri="{FF2B5EF4-FFF2-40B4-BE49-F238E27FC236}">
                <a16:creationId xmlns:a16="http://schemas.microsoft.com/office/drawing/2014/main" id="{DCCEEBD6-F7CF-4439-B8CE-FEC6CE5C2B0F}"/>
              </a:ext>
            </a:extLst>
          </p:cNvPr>
          <p:cNvGraphicFramePr/>
          <p:nvPr>
            <p:extLst>
              <p:ext uri="{D42A27DB-BD31-4B8C-83A1-F6EECF244321}">
                <p14:modId xmlns:p14="http://schemas.microsoft.com/office/powerpoint/2010/main" val="607592284"/>
              </p:ext>
            </p:extLst>
          </p:nvPr>
        </p:nvGraphicFramePr>
        <p:xfrm>
          <a:off x="3871664" y="1812424"/>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fr-FR" sz="1800" dirty="0"/>
                        <a:t>i</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dirty="0"/>
                        <a:t>2</a:t>
                      </a:r>
                      <a:endParaRPr sz="1800" dirty="0"/>
                    </a:p>
                  </a:txBody>
                  <a:tcPr marL="91450" marR="91450" marT="45725" marB="45725"/>
                </a:tc>
                <a:tc>
                  <a:txBody>
                    <a:bodyPr/>
                    <a:lstStyle/>
                    <a:p>
                      <a:pPr marL="0" marR="0" lvl="0" indent="0" algn="l" rtl="0">
                        <a:spcBef>
                          <a:spcPts val="0"/>
                        </a:spcBef>
                        <a:spcAft>
                          <a:spcPts val="0"/>
                        </a:spcAft>
                        <a:buNone/>
                      </a:pPr>
                      <a:r>
                        <a:rPr lang="fr-FR" sz="1800" dirty="0"/>
                        <a:t>3</a:t>
                      </a:r>
                      <a:endParaRPr sz="1800" dirty="0"/>
                    </a:p>
                  </a:txBody>
                  <a:tcPr marL="91450" marR="91450" marT="45725" marB="45725"/>
                </a:tc>
                <a:tc>
                  <a:txBody>
                    <a:bodyPr/>
                    <a:lstStyle/>
                    <a:p>
                      <a:pPr marL="0" marR="0" lvl="0" indent="0" algn="l" rtl="0">
                        <a:spcBef>
                          <a:spcPts val="0"/>
                        </a:spcBef>
                        <a:spcAft>
                          <a:spcPts val="0"/>
                        </a:spcAft>
                        <a:buNone/>
                      </a:pPr>
                      <a:r>
                        <a:rPr lang="fr-FR" sz="1800" dirty="0"/>
                        <a:t>9</a:t>
                      </a:r>
                      <a:endParaRPr sz="1800" dirty="0"/>
                    </a:p>
                  </a:txBody>
                  <a:tcPr marL="91450" marR="91450" marT="45725" marB="45725"/>
                </a:tc>
                <a:tc>
                  <a:txBody>
                    <a:bodyPr/>
                    <a:lstStyle/>
                    <a:p>
                      <a:pPr marL="0" marR="0" lvl="0" indent="0" algn="l" rtl="0">
                        <a:spcBef>
                          <a:spcPts val="0"/>
                        </a:spcBef>
                        <a:spcAft>
                          <a:spcPts val="0"/>
                        </a:spcAft>
                        <a:buNone/>
                      </a:pPr>
                      <a:r>
                        <a:rPr lang="fr-FR" sz="1800" dirty="0"/>
                        <a:t>10</a:t>
                      </a:r>
                      <a:endParaRPr sz="1800" dirty="0"/>
                    </a:p>
                  </a:txBody>
                  <a:tcPr marL="91450" marR="91450" marT="45725" marB="45725"/>
                </a:tc>
                <a:tc>
                  <a:txBody>
                    <a:bodyPr/>
                    <a:lstStyle/>
                    <a:p>
                      <a:pPr marL="0" marR="0" lvl="0" indent="0" algn="l" rtl="0">
                        <a:spcBef>
                          <a:spcPts val="0"/>
                        </a:spcBef>
                        <a:spcAft>
                          <a:spcPts val="0"/>
                        </a:spcAft>
                        <a:buNone/>
                      </a:pPr>
                      <a:r>
                        <a:rPr lang="fr-FR" sz="1800" dirty="0"/>
                        <a:t>56</a:t>
                      </a:r>
                      <a:endParaRPr sz="1800" dirty="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fr-FR" sz="1800"/>
                        <a:t>Min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14" name="Google Shape;160;p6">
            <a:extLst>
              <a:ext uri="{FF2B5EF4-FFF2-40B4-BE49-F238E27FC236}">
                <a16:creationId xmlns:a16="http://schemas.microsoft.com/office/drawing/2014/main" id="{01D2CCC2-D92A-4AF3-B411-84E34238FEE0}"/>
              </a:ext>
            </a:extLst>
          </p:cNvPr>
          <p:cNvSpPr txBox="1"/>
          <p:nvPr/>
        </p:nvSpPr>
        <p:spPr>
          <a:xfrm>
            <a:off x="904081" y="2924944"/>
            <a:ext cx="7772375"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Principe : Cette méthode de tri s'apparente à celle utilisée pour trier ses cartes dans un jeu : on prend une carte, tab[1], puis la deuxième, tab[2], que l'on place en fonction de la première, ensuite la troisième tab[3] que l'on insère à sa place en fonction des deux premières et ainsi de suite. Le principe général est donc de considérer que les (i-1) premières cartes, tab[1],..., tab[i-1] sont triées et de placer la ie carte, tab[i], à sa place parmi les (i-1) déjà triées, et ce jusqu'à ce que i = 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01070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Tri par insertion</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212</a:t>
            </a:fld>
            <a:endParaRPr lang="en-US"/>
          </a:p>
        </p:txBody>
      </p:sp>
      <p:sp>
        <p:nvSpPr>
          <p:cNvPr id="10" name="Google Shape;158;p6">
            <a:extLst>
              <a:ext uri="{FF2B5EF4-FFF2-40B4-BE49-F238E27FC236}">
                <a16:creationId xmlns:a16="http://schemas.microsoft.com/office/drawing/2014/main" id="{B833A1B4-0191-4F09-A0F8-7B45287C2C04}"/>
              </a:ext>
            </a:extLst>
          </p:cNvPr>
          <p:cNvSpPr txBox="1"/>
          <p:nvPr/>
        </p:nvSpPr>
        <p:spPr>
          <a:xfrm>
            <a:off x="4427984" y="5202057"/>
            <a:ext cx="1273105" cy="369332"/>
          </a:xfrm>
          <a:prstGeom prst="rect">
            <a:avLst/>
          </a:prstGeom>
          <a:solidFill>
            <a:srgbClr val="F2DAD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T(n) = O(n²)</a:t>
            </a:r>
            <a:endParaRPr sz="1800">
              <a:solidFill>
                <a:schemeClr val="dk1"/>
              </a:solidFill>
              <a:latin typeface="Calibri"/>
              <a:ea typeface="Calibri"/>
              <a:cs typeface="Calibri"/>
              <a:sym typeface="Calibri"/>
            </a:endParaRPr>
          </a:p>
        </p:txBody>
      </p:sp>
      <p:graphicFrame>
        <p:nvGraphicFramePr>
          <p:cNvPr id="13" name="Google Shape;159;p6">
            <a:extLst>
              <a:ext uri="{FF2B5EF4-FFF2-40B4-BE49-F238E27FC236}">
                <a16:creationId xmlns:a16="http://schemas.microsoft.com/office/drawing/2014/main" id="{DCCEEBD6-F7CF-4439-B8CE-FEC6CE5C2B0F}"/>
              </a:ext>
            </a:extLst>
          </p:cNvPr>
          <p:cNvGraphicFramePr/>
          <p:nvPr/>
        </p:nvGraphicFramePr>
        <p:xfrm>
          <a:off x="3871664" y="1812424"/>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fr-FR" sz="1800" dirty="0"/>
                        <a:t>i</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dirty="0"/>
                        <a:t>2</a:t>
                      </a:r>
                      <a:endParaRPr sz="1800" dirty="0"/>
                    </a:p>
                  </a:txBody>
                  <a:tcPr marL="91450" marR="91450" marT="45725" marB="45725"/>
                </a:tc>
                <a:tc>
                  <a:txBody>
                    <a:bodyPr/>
                    <a:lstStyle/>
                    <a:p>
                      <a:pPr marL="0" marR="0" lvl="0" indent="0" algn="l" rtl="0">
                        <a:spcBef>
                          <a:spcPts val="0"/>
                        </a:spcBef>
                        <a:spcAft>
                          <a:spcPts val="0"/>
                        </a:spcAft>
                        <a:buNone/>
                      </a:pPr>
                      <a:r>
                        <a:rPr lang="fr-FR" sz="1800" dirty="0"/>
                        <a:t>3</a:t>
                      </a:r>
                      <a:endParaRPr sz="1800" dirty="0"/>
                    </a:p>
                  </a:txBody>
                  <a:tcPr marL="91450" marR="91450" marT="45725" marB="45725"/>
                </a:tc>
                <a:tc>
                  <a:txBody>
                    <a:bodyPr/>
                    <a:lstStyle/>
                    <a:p>
                      <a:pPr marL="0" marR="0" lvl="0" indent="0" algn="l" rtl="0">
                        <a:spcBef>
                          <a:spcPts val="0"/>
                        </a:spcBef>
                        <a:spcAft>
                          <a:spcPts val="0"/>
                        </a:spcAft>
                        <a:buNone/>
                      </a:pPr>
                      <a:r>
                        <a:rPr lang="fr-FR" sz="1800" dirty="0"/>
                        <a:t>9</a:t>
                      </a:r>
                      <a:endParaRPr sz="1800" dirty="0"/>
                    </a:p>
                  </a:txBody>
                  <a:tcPr marL="91450" marR="91450" marT="45725" marB="45725"/>
                </a:tc>
                <a:tc>
                  <a:txBody>
                    <a:bodyPr/>
                    <a:lstStyle/>
                    <a:p>
                      <a:pPr marL="0" marR="0" lvl="0" indent="0" algn="l" rtl="0">
                        <a:spcBef>
                          <a:spcPts val="0"/>
                        </a:spcBef>
                        <a:spcAft>
                          <a:spcPts val="0"/>
                        </a:spcAft>
                        <a:buNone/>
                      </a:pPr>
                      <a:r>
                        <a:rPr lang="fr-FR" sz="1800" dirty="0"/>
                        <a:t>10</a:t>
                      </a:r>
                      <a:endParaRPr sz="1800" dirty="0"/>
                    </a:p>
                  </a:txBody>
                  <a:tcPr marL="91450" marR="91450" marT="45725" marB="45725"/>
                </a:tc>
                <a:tc>
                  <a:txBody>
                    <a:bodyPr/>
                    <a:lstStyle/>
                    <a:p>
                      <a:pPr marL="0" marR="0" lvl="0" indent="0" algn="l" rtl="0">
                        <a:spcBef>
                          <a:spcPts val="0"/>
                        </a:spcBef>
                        <a:spcAft>
                          <a:spcPts val="0"/>
                        </a:spcAft>
                        <a:buNone/>
                      </a:pPr>
                      <a:r>
                        <a:rPr lang="fr-FR" sz="1800" dirty="0"/>
                        <a:t>56</a:t>
                      </a:r>
                      <a:endParaRPr sz="1800" dirty="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fr-FR" sz="1800"/>
                        <a:t>Min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14" name="Google Shape;160;p6">
            <a:extLst>
              <a:ext uri="{FF2B5EF4-FFF2-40B4-BE49-F238E27FC236}">
                <a16:creationId xmlns:a16="http://schemas.microsoft.com/office/drawing/2014/main" id="{01D2CCC2-D92A-4AF3-B411-84E34238FEE0}"/>
              </a:ext>
            </a:extLst>
          </p:cNvPr>
          <p:cNvSpPr txBox="1"/>
          <p:nvPr/>
        </p:nvSpPr>
        <p:spPr>
          <a:xfrm>
            <a:off x="904081" y="2924944"/>
            <a:ext cx="7772375"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Principe : Cette méthode de tri s'apparente à celle utilisée pour trier ses cartes dans un jeu : on prend une carte, tab[1], puis la deuxième, tab[2], que l'on place en fonction de la première, ensuite la troisième tab[3] que l'on insère à sa place en fonction des deux premières et ainsi de suite. Le principe général est donc de considérer que les (i-1) premières cartes, tab[1],..., tab[i-1] sont triées et de placer la ie carte, tab[i], à sa place parmi les (i-1) déjà triées, et ce jusqu'à ce que i = 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20604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Tri par insertion</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213</a:t>
            </a:fld>
            <a:endParaRPr lang="en-US"/>
          </a:p>
        </p:txBody>
      </p:sp>
      <p:graphicFrame>
        <p:nvGraphicFramePr>
          <p:cNvPr id="12" name="Google Shape;167;g112163e536d_1_64">
            <a:extLst>
              <a:ext uri="{FF2B5EF4-FFF2-40B4-BE49-F238E27FC236}">
                <a16:creationId xmlns:a16="http://schemas.microsoft.com/office/drawing/2014/main" id="{4446721B-5258-4BFA-BD3A-3B93381E5079}"/>
              </a:ext>
            </a:extLst>
          </p:cNvPr>
          <p:cNvGraphicFramePr/>
          <p:nvPr>
            <p:extLst>
              <p:ext uri="{D42A27DB-BD31-4B8C-83A1-F6EECF244321}">
                <p14:modId xmlns:p14="http://schemas.microsoft.com/office/powerpoint/2010/main" val="3031366298"/>
              </p:ext>
            </p:extLst>
          </p:nvPr>
        </p:nvGraphicFramePr>
        <p:xfrm>
          <a:off x="2481514" y="1005770"/>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i</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2</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6</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9</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5</a:t>
                      </a:r>
                      <a:endParaRPr sz="1800"/>
                    </a:p>
                  </a:txBody>
                  <a:tcPr marL="91450" marR="91450" marT="45725" marB="45725"/>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5" name="Google Shape;168;g112163e536d_1_64">
            <a:extLst>
              <a:ext uri="{FF2B5EF4-FFF2-40B4-BE49-F238E27FC236}">
                <a16:creationId xmlns:a16="http://schemas.microsoft.com/office/drawing/2014/main" id="{A6503209-CBD7-424A-8A8A-0BA6A66E9F17}"/>
              </a:ext>
            </a:extLst>
          </p:cNvPr>
          <p:cNvGraphicFramePr/>
          <p:nvPr>
            <p:extLst>
              <p:ext uri="{D42A27DB-BD31-4B8C-83A1-F6EECF244321}">
                <p14:modId xmlns:p14="http://schemas.microsoft.com/office/powerpoint/2010/main" val="2576124330"/>
              </p:ext>
            </p:extLst>
          </p:nvPr>
        </p:nvGraphicFramePr>
        <p:xfrm>
          <a:off x="2481514" y="2529770"/>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i</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2</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6</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9</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9</a:t>
                      </a:r>
                      <a:endParaRPr sz="1800"/>
                    </a:p>
                  </a:txBody>
                  <a:tcPr marL="91450" marR="91450" marT="45725" marB="45725"/>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6" name="Google Shape;169;g112163e536d_1_64">
            <a:extLst>
              <a:ext uri="{FF2B5EF4-FFF2-40B4-BE49-F238E27FC236}">
                <a16:creationId xmlns:a16="http://schemas.microsoft.com/office/drawing/2014/main" id="{E5D5E8CC-8F68-445A-870D-AF2F6421B124}"/>
              </a:ext>
            </a:extLst>
          </p:cNvPr>
          <p:cNvGraphicFramePr/>
          <p:nvPr>
            <p:extLst>
              <p:ext uri="{D42A27DB-BD31-4B8C-83A1-F6EECF244321}">
                <p14:modId xmlns:p14="http://schemas.microsoft.com/office/powerpoint/2010/main" val="2013933278"/>
              </p:ext>
            </p:extLst>
          </p:nvPr>
        </p:nvGraphicFramePr>
        <p:xfrm>
          <a:off x="2481514" y="3825170"/>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i</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2</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6</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6</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9</a:t>
                      </a:r>
                      <a:endParaRPr sz="1800"/>
                    </a:p>
                  </a:txBody>
                  <a:tcPr marL="91450" marR="91450" marT="45725" marB="45725"/>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7" name="Google Shape;170;g112163e536d_1_64">
            <a:extLst>
              <a:ext uri="{FF2B5EF4-FFF2-40B4-BE49-F238E27FC236}">
                <a16:creationId xmlns:a16="http://schemas.microsoft.com/office/drawing/2014/main" id="{E1FFD66F-9543-4A39-ABB8-8819D14F1B47}"/>
              </a:ext>
            </a:extLst>
          </p:cNvPr>
          <p:cNvGraphicFramePr/>
          <p:nvPr>
            <p:extLst>
              <p:ext uri="{D42A27DB-BD31-4B8C-83A1-F6EECF244321}">
                <p14:modId xmlns:p14="http://schemas.microsoft.com/office/powerpoint/2010/main" val="1689172674"/>
              </p:ext>
            </p:extLst>
          </p:nvPr>
        </p:nvGraphicFramePr>
        <p:xfrm>
          <a:off x="2481514" y="5196770"/>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i</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2</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5</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6</a:t>
                      </a:r>
                      <a:endParaRPr sz="1800"/>
                    </a:p>
                  </a:txBody>
                  <a:tcPr marL="91450" marR="91450" marT="45725" marB="45725">
                    <a:solidFill>
                      <a:srgbClr val="FF9900"/>
                    </a:solidFill>
                  </a:tcPr>
                </a:tc>
                <a:tc>
                  <a:txBody>
                    <a:bodyPr/>
                    <a:lstStyle/>
                    <a:p>
                      <a:pPr marL="0" marR="0" lvl="0" indent="0" algn="l" rtl="0">
                        <a:spcBef>
                          <a:spcPts val="0"/>
                        </a:spcBef>
                        <a:spcAft>
                          <a:spcPts val="0"/>
                        </a:spcAft>
                        <a:buNone/>
                      </a:pPr>
                      <a:r>
                        <a:rPr lang="fr-FR" sz="1800"/>
                        <a:t>9</a:t>
                      </a:r>
                      <a:endParaRPr sz="1800"/>
                    </a:p>
                  </a:txBody>
                  <a:tcPr marL="91450" marR="91450" marT="45725" marB="45725"/>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4933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Tri par insertion</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214</a:t>
            </a:fld>
            <a:endParaRPr lang="en-US"/>
          </a:p>
        </p:txBody>
      </p:sp>
      <p:graphicFrame>
        <p:nvGraphicFramePr>
          <p:cNvPr id="9" name="Google Shape;177;g112163e536d_1_75">
            <a:extLst>
              <a:ext uri="{FF2B5EF4-FFF2-40B4-BE49-F238E27FC236}">
                <a16:creationId xmlns:a16="http://schemas.microsoft.com/office/drawing/2014/main" id="{0A23F92F-E1E7-49B0-BD4F-D5D2D387E9FB}"/>
              </a:ext>
            </a:extLst>
          </p:cNvPr>
          <p:cNvGraphicFramePr/>
          <p:nvPr>
            <p:extLst>
              <p:ext uri="{D42A27DB-BD31-4B8C-83A1-F6EECF244321}">
                <p14:modId xmlns:p14="http://schemas.microsoft.com/office/powerpoint/2010/main" val="1001029014"/>
              </p:ext>
            </p:extLst>
          </p:nvPr>
        </p:nvGraphicFramePr>
        <p:xfrm>
          <a:off x="2481514" y="794225"/>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r>
                        <a:rPr lang="fr-FR"/>
                        <a:t>k</a:t>
                      </a:r>
                      <a:endParaRPr/>
                    </a:p>
                  </a:txBody>
                  <a:tcPr marL="91450" marR="91450" marT="45725" marB="45725"/>
                </a:tc>
                <a:tc>
                  <a:txBody>
                    <a:bodyPr/>
                    <a:lstStyle/>
                    <a:p>
                      <a:pPr marL="0" marR="0" lvl="0" indent="0" algn="l" rtl="0">
                        <a:spcBef>
                          <a:spcPts val="0"/>
                        </a:spcBef>
                        <a:spcAft>
                          <a:spcPts val="0"/>
                        </a:spcAft>
                        <a:buNone/>
                      </a:pPr>
                      <a:r>
                        <a:rPr lang="fr-FR" sz="1800"/>
                        <a:t>i</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2</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5</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6</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9</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0" name="Google Shape;178;g112163e536d_1_75">
            <a:extLst>
              <a:ext uri="{FF2B5EF4-FFF2-40B4-BE49-F238E27FC236}">
                <a16:creationId xmlns:a16="http://schemas.microsoft.com/office/drawing/2014/main" id="{A0248CFC-57D2-4128-9342-CCF478F0E22E}"/>
              </a:ext>
            </a:extLst>
          </p:cNvPr>
          <p:cNvGraphicFramePr/>
          <p:nvPr>
            <p:extLst>
              <p:ext uri="{D42A27DB-BD31-4B8C-83A1-F6EECF244321}">
                <p14:modId xmlns:p14="http://schemas.microsoft.com/office/powerpoint/2010/main" val="1355889057"/>
              </p:ext>
            </p:extLst>
          </p:nvPr>
        </p:nvGraphicFramePr>
        <p:xfrm>
          <a:off x="2481514" y="2242025"/>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lvl="0" indent="0" algn="l" rtl="0">
                        <a:spcBef>
                          <a:spcPts val="0"/>
                        </a:spcBef>
                        <a:spcAft>
                          <a:spcPts val="0"/>
                        </a:spcAft>
                        <a:buNone/>
                      </a:pPr>
                      <a:endParaRPr dirty="0"/>
                    </a:p>
                  </a:txBody>
                  <a:tcPr marL="91450" marR="91450" marT="45725" marB="45725"/>
                </a:tc>
                <a:tc>
                  <a:txBody>
                    <a:bodyPr/>
                    <a:lstStyle/>
                    <a:p>
                      <a:pPr marL="0" lvl="0" indent="0" algn="l" rtl="0">
                        <a:spcBef>
                          <a:spcPts val="0"/>
                        </a:spcBef>
                        <a:spcAft>
                          <a:spcPts val="0"/>
                        </a:spcAft>
                        <a:buNone/>
                      </a:pPr>
                      <a:r>
                        <a:rPr lang="fr-FR" dirty="0"/>
                        <a:t>k</a:t>
                      </a:r>
                      <a:endParaRPr dirty="0"/>
                    </a:p>
                  </a:txBody>
                  <a:tcPr marL="91450" marR="91450" marT="45725" marB="45725"/>
                </a:tc>
                <a:tc>
                  <a:txBody>
                    <a:bodyPr/>
                    <a:lstStyle/>
                    <a:p>
                      <a:pPr marL="0" lvl="0" indent="0" algn="l" rtl="0">
                        <a:spcBef>
                          <a:spcPts val="0"/>
                        </a:spcBef>
                        <a:spcAft>
                          <a:spcPts val="0"/>
                        </a:spcAft>
                        <a:buNone/>
                      </a:pPr>
                      <a:r>
                        <a:rPr lang="fr-FR" dirty="0"/>
                        <a:t>k</a:t>
                      </a:r>
                      <a:endParaRPr dirty="0"/>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fr-FR" sz="1800" dirty="0"/>
                        <a:t>k</a:t>
                      </a:r>
                      <a:endParaRPr sz="1800" dirty="0"/>
                    </a:p>
                  </a:txBody>
                  <a:tcPr marL="91450" marR="91450" marT="45725" marB="45725"/>
                </a:tc>
                <a:tc>
                  <a:txBody>
                    <a:bodyPr/>
                    <a:lstStyle/>
                    <a:p>
                      <a:pPr marL="0" marR="0" lvl="0" indent="0" algn="l" rtl="0">
                        <a:spcBef>
                          <a:spcPts val="0"/>
                        </a:spcBef>
                        <a:spcAft>
                          <a:spcPts val="0"/>
                        </a:spcAft>
                        <a:buNone/>
                      </a:pPr>
                      <a:r>
                        <a:rPr lang="fr-FR" sz="1800" dirty="0"/>
                        <a:t>i</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dirty="0"/>
                        <a:t>1</a:t>
                      </a:r>
                      <a:endParaRPr sz="1800" dirty="0"/>
                    </a:p>
                  </a:txBody>
                  <a:tcPr marL="91450" marR="91450" marT="45725" marB="45725">
                    <a:solidFill>
                      <a:schemeClr val="lt2"/>
                    </a:solidFill>
                  </a:tcPr>
                </a:tc>
                <a:tc>
                  <a:txBody>
                    <a:bodyPr/>
                    <a:lstStyle/>
                    <a:p>
                      <a:pPr marL="0" marR="0" lvl="0" indent="0" algn="l" rtl="0">
                        <a:spcBef>
                          <a:spcPts val="0"/>
                        </a:spcBef>
                        <a:spcAft>
                          <a:spcPts val="0"/>
                        </a:spcAft>
                        <a:buNone/>
                      </a:pPr>
                      <a:r>
                        <a:rPr lang="fr-FR" sz="1800" dirty="0"/>
                        <a:t>2</a:t>
                      </a:r>
                      <a:endParaRPr sz="1800" dirty="0"/>
                    </a:p>
                  </a:txBody>
                  <a:tcPr marL="91450" marR="91450" marT="45725" marB="45725">
                    <a:solidFill>
                      <a:schemeClr val="lt2"/>
                    </a:solidFill>
                  </a:tcPr>
                </a:tc>
                <a:tc>
                  <a:txBody>
                    <a:bodyPr/>
                    <a:lstStyle/>
                    <a:p>
                      <a:pPr marL="0" marR="0" lvl="0" indent="0" algn="l" rtl="0">
                        <a:spcBef>
                          <a:spcPts val="0"/>
                        </a:spcBef>
                        <a:spcAft>
                          <a:spcPts val="0"/>
                        </a:spcAft>
                        <a:buNone/>
                      </a:pPr>
                      <a:r>
                        <a:rPr lang="fr-FR" sz="1800" dirty="0"/>
                        <a:t>3</a:t>
                      </a:r>
                      <a:endParaRPr sz="1800" dirty="0"/>
                    </a:p>
                  </a:txBody>
                  <a:tcPr marL="91450" marR="91450" marT="45725" marB="45725">
                    <a:solidFill>
                      <a:schemeClr val="lt2"/>
                    </a:solidFill>
                  </a:tcPr>
                </a:tc>
                <a:tc>
                  <a:txBody>
                    <a:bodyPr/>
                    <a:lstStyle/>
                    <a:p>
                      <a:pPr marL="0" marR="0" lvl="0" indent="0" algn="l" rtl="0">
                        <a:spcBef>
                          <a:spcPts val="0"/>
                        </a:spcBef>
                        <a:spcAft>
                          <a:spcPts val="0"/>
                        </a:spcAft>
                        <a:buNone/>
                      </a:pPr>
                      <a:r>
                        <a:rPr lang="fr-FR" sz="1800" dirty="0"/>
                        <a:t>5</a:t>
                      </a:r>
                      <a:endParaRPr sz="1800" dirty="0"/>
                    </a:p>
                  </a:txBody>
                  <a:tcPr marL="91450" marR="91450" marT="45725" marB="45725">
                    <a:solidFill>
                      <a:schemeClr val="lt2"/>
                    </a:solidFill>
                  </a:tcPr>
                </a:tc>
                <a:tc>
                  <a:txBody>
                    <a:bodyPr/>
                    <a:lstStyle/>
                    <a:p>
                      <a:pPr marL="0" marR="0" lvl="0" indent="0" algn="l" rtl="0">
                        <a:spcBef>
                          <a:spcPts val="0"/>
                        </a:spcBef>
                        <a:spcAft>
                          <a:spcPts val="0"/>
                        </a:spcAft>
                        <a:buNone/>
                      </a:pPr>
                      <a:r>
                        <a:rPr lang="fr-FR" sz="1800" dirty="0"/>
                        <a:t>6</a:t>
                      </a:r>
                      <a:endParaRPr sz="1800" dirty="0"/>
                    </a:p>
                  </a:txBody>
                  <a:tcPr marL="91450" marR="91450" marT="45725" marB="45725"/>
                </a:tc>
                <a:tc>
                  <a:txBody>
                    <a:bodyPr/>
                    <a:lstStyle/>
                    <a:p>
                      <a:pPr marL="0" marR="0" lvl="0" indent="0" algn="l" rtl="0">
                        <a:spcBef>
                          <a:spcPts val="0"/>
                        </a:spcBef>
                        <a:spcAft>
                          <a:spcPts val="0"/>
                        </a:spcAft>
                        <a:buNone/>
                      </a:pPr>
                      <a:r>
                        <a:rPr lang="fr-FR" sz="1800" dirty="0"/>
                        <a:t>9</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11" name="Google Shape;179;g112163e536d_1_75">
            <a:extLst>
              <a:ext uri="{FF2B5EF4-FFF2-40B4-BE49-F238E27FC236}">
                <a16:creationId xmlns:a16="http://schemas.microsoft.com/office/drawing/2014/main" id="{9B0E6D8C-9657-4F58-95E5-08CF5B4C69C6}"/>
              </a:ext>
            </a:extLst>
          </p:cNvPr>
          <p:cNvSpPr txBox="1"/>
          <p:nvPr/>
        </p:nvSpPr>
        <p:spPr>
          <a:xfrm>
            <a:off x="1019424" y="3212976"/>
            <a:ext cx="6936951" cy="32624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2500" dirty="0">
                <a:latin typeface="Calibri"/>
                <a:ea typeface="Calibri"/>
                <a:cs typeface="Calibri"/>
                <a:sym typeface="Calibri"/>
              </a:rPr>
              <a:t>i</a:t>
            </a:r>
            <a:endParaRPr sz="2500" dirty="0">
              <a:latin typeface="Calibri"/>
              <a:ea typeface="Calibri"/>
              <a:cs typeface="Calibri"/>
              <a:sym typeface="Calibri"/>
            </a:endParaRPr>
          </a:p>
          <a:p>
            <a:pPr marL="0" lvl="0" indent="0" algn="l" rtl="0">
              <a:spcBef>
                <a:spcPts val="0"/>
              </a:spcBef>
              <a:spcAft>
                <a:spcPts val="0"/>
              </a:spcAft>
              <a:buNone/>
            </a:pPr>
            <a:r>
              <a:rPr lang="fr-FR" sz="2500" dirty="0" err="1">
                <a:latin typeface="Calibri"/>
                <a:ea typeface="Calibri"/>
                <a:cs typeface="Calibri"/>
                <a:sym typeface="Calibri"/>
              </a:rPr>
              <a:t>temp</a:t>
            </a:r>
            <a:r>
              <a:rPr lang="fr-FR" sz="2500" dirty="0">
                <a:latin typeface="Calibri"/>
                <a:ea typeface="Calibri"/>
                <a:cs typeface="Calibri"/>
                <a:sym typeface="Calibri"/>
              </a:rPr>
              <a:t> = T[i]</a:t>
            </a:r>
            <a:endParaRPr sz="2500" dirty="0">
              <a:latin typeface="Calibri"/>
              <a:ea typeface="Calibri"/>
              <a:cs typeface="Calibri"/>
              <a:sym typeface="Calibri"/>
            </a:endParaRPr>
          </a:p>
          <a:p>
            <a:pPr marL="0" lvl="0" indent="0" algn="l" rtl="0">
              <a:spcBef>
                <a:spcPts val="0"/>
              </a:spcBef>
              <a:spcAft>
                <a:spcPts val="0"/>
              </a:spcAft>
              <a:buNone/>
            </a:pPr>
            <a:r>
              <a:rPr lang="fr-FR" sz="2500" dirty="0">
                <a:latin typeface="Calibri"/>
                <a:ea typeface="Calibri"/>
                <a:cs typeface="Calibri"/>
                <a:sym typeface="Calibri"/>
              </a:rPr>
              <a:t>k =i-1</a:t>
            </a:r>
            <a:endParaRPr sz="2500" dirty="0">
              <a:latin typeface="Calibri"/>
              <a:ea typeface="Calibri"/>
              <a:cs typeface="Calibri"/>
              <a:sym typeface="Calibri"/>
            </a:endParaRPr>
          </a:p>
          <a:p>
            <a:pPr marL="0" lvl="0" indent="0" algn="l" rtl="0">
              <a:spcBef>
                <a:spcPts val="0"/>
              </a:spcBef>
              <a:spcAft>
                <a:spcPts val="0"/>
              </a:spcAft>
              <a:buNone/>
            </a:pPr>
            <a:r>
              <a:rPr lang="fr-FR" sz="2500" dirty="0" err="1">
                <a:latin typeface="Calibri"/>
                <a:ea typeface="Calibri"/>
                <a:cs typeface="Calibri"/>
                <a:sym typeface="Calibri"/>
              </a:rPr>
              <a:t>tanque</a:t>
            </a:r>
            <a:r>
              <a:rPr lang="fr-FR" sz="2500" dirty="0">
                <a:latin typeface="Calibri"/>
                <a:ea typeface="Calibri"/>
                <a:cs typeface="Calibri"/>
                <a:sym typeface="Calibri"/>
              </a:rPr>
              <a:t> que (T[k] &gt; </a:t>
            </a:r>
            <a:r>
              <a:rPr lang="fr-FR" sz="2500" dirty="0" err="1">
                <a:latin typeface="Calibri"/>
                <a:ea typeface="Calibri"/>
                <a:cs typeface="Calibri"/>
                <a:sym typeface="Calibri"/>
              </a:rPr>
              <a:t>temp</a:t>
            </a:r>
            <a:r>
              <a:rPr lang="fr-FR" sz="2500" dirty="0">
                <a:latin typeface="Calibri"/>
                <a:ea typeface="Calibri"/>
                <a:cs typeface="Calibri"/>
                <a:sym typeface="Calibri"/>
              </a:rPr>
              <a:t>) ET k &gt;= 0</a:t>
            </a:r>
            <a:endParaRPr sz="2500" dirty="0">
              <a:latin typeface="Calibri"/>
              <a:ea typeface="Calibri"/>
              <a:cs typeface="Calibri"/>
              <a:sym typeface="Calibri"/>
            </a:endParaRPr>
          </a:p>
          <a:p>
            <a:pPr marL="0" lvl="0" indent="0" algn="l" rtl="0">
              <a:spcBef>
                <a:spcPts val="0"/>
              </a:spcBef>
              <a:spcAft>
                <a:spcPts val="0"/>
              </a:spcAft>
              <a:buNone/>
            </a:pPr>
            <a:r>
              <a:rPr lang="fr-FR" sz="2500" dirty="0">
                <a:latin typeface="Calibri"/>
                <a:ea typeface="Calibri"/>
                <a:cs typeface="Calibri"/>
                <a:sym typeface="Calibri"/>
              </a:rPr>
              <a:t>       T[k+1] = T[k]</a:t>
            </a:r>
            <a:endParaRPr sz="2500" dirty="0">
              <a:latin typeface="Calibri"/>
              <a:ea typeface="Calibri"/>
              <a:cs typeface="Calibri"/>
              <a:sym typeface="Calibri"/>
            </a:endParaRPr>
          </a:p>
          <a:p>
            <a:pPr marL="0" lvl="0" indent="0" algn="l" rtl="0">
              <a:spcBef>
                <a:spcPts val="0"/>
              </a:spcBef>
              <a:spcAft>
                <a:spcPts val="0"/>
              </a:spcAft>
              <a:buNone/>
            </a:pPr>
            <a:r>
              <a:rPr lang="fr-FR" sz="2500" dirty="0">
                <a:latin typeface="Calibri"/>
                <a:ea typeface="Calibri"/>
                <a:cs typeface="Calibri"/>
                <a:sym typeface="Calibri"/>
              </a:rPr>
              <a:t>       k=k-1</a:t>
            </a:r>
            <a:endParaRPr sz="2500" dirty="0">
              <a:latin typeface="Calibri"/>
              <a:ea typeface="Calibri"/>
              <a:cs typeface="Calibri"/>
              <a:sym typeface="Calibri"/>
            </a:endParaRPr>
          </a:p>
          <a:p>
            <a:pPr marL="0" lvl="0" indent="0" algn="l" rtl="0">
              <a:spcBef>
                <a:spcPts val="0"/>
              </a:spcBef>
              <a:spcAft>
                <a:spcPts val="0"/>
              </a:spcAft>
              <a:buNone/>
            </a:pPr>
            <a:r>
              <a:rPr lang="fr-FR" sz="2500" dirty="0">
                <a:latin typeface="Calibri"/>
                <a:ea typeface="Calibri"/>
                <a:cs typeface="Calibri"/>
                <a:sym typeface="Calibri"/>
              </a:rPr>
              <a:t>fin </a:t>
            </a:r>
            <a:r>
              <a:rPr lang="fr-FR" sz="2500" dirty="0" err="1">
                <a:latin typeface="Calibri"/>
                <a:ea typeface="Calibri"/>
                <a:cs typeface="Calibri"/>
                <a:sym typeface="Calibri"/>
              </a:rPr>
              <a:t>tque</a:t>
            </a:r>
            <a:endParaRPr sz="2500" dirty="0">
              <a:latin typeface="Calibri"/>
              <a:ea typeface="Calibri"/>
              <a:cs typeface="Calibri"/>
              <a:sym typeface="Calibri"/>
            </a:endParaRPr>
          </a:p>
          <a:p>
            <a:pPr marL="0" lvl="0" indent="0" algn="l" rtl="0">
              <a:spcBef>
                <a:spcPts val="0"/>
              </a:spcBef>
              <a:spcAft>
                <a:spcPts val="0"/>
              </a:spcAft>
              <a:buNone/>
            </a:pPr>
            <a:r>
              <a:rPr lang="fr-FR" sz="2500" dirty="0">
                <a:latin typeface="Calibri"/>
                <a:ea typeface="Calibri"/>
                <a:cs typeface="Calibri"/>
                <a:sym typeface="Calibri"/>
              </a:rPr>
              <a:t>si k = -1 alors T[0] = temps sinon T[k+1] = </a:t>
            </a:r>
            <a:r>
              <a:rPr lang="fr-FR" sz="2500" dirty="0" err="1">
                <a:latin typeface="Calibri"/>
                <a:ea typeface="Calibri"/>
                <a:cs typeface="Calibri"/>
                <a:sym typeface="Calibri"/>
              </a:rPr>
              <a:t>temp</a:t>
            </a:r>
            <a:endParaRPr sz="2500" dirty="0">
              <a:latin typeface="Calibri"/>
              <a:ea typeface="Calibri"/>
              <a:cs typeface="Calibri"/>
              <a:sym typeface="Calibri"/>
            </a:endParaRPr>
          </a:p>
        </p:txBody>
      </p:sp>
      <p:sp>
        <p:nvSpPr>
          <p:cNvPr id="13" name="ZoneTexte 2">
            <a:extLst>
              <a:ext uri="{FF2B5EF4-FFF2-40B4-BE49-F238E27FC236}">
                <a16:creationId xmlns:a16="http://schemas.microsoft.com/office/drawing/2014/main" id="{11F2AEE6-3985-4122-A48D-8508CCEDF886}"/>
              </a:ext>
            </a:extLst>
          </p:cNvPr>
          <p:cNvSpPr txBox="1"/>
          <p:nvPr/>
        </p:nvSpPr>
        <p:spPr>
          <a:xfrm>
            <a:off x="874207" y="1494536"/>
            <a:ext cx="924448" cy="523220"/>
          </a:xfrm>
          <a:prstGeom prst="rect">
            <a:avLst/>
          </a:prstGeom>
          <a:noFill/>
        </p:spPr>
        <p:txBody>
          <a:bodyPr wrap="square" rtlCol="0">
            <a:spAutoFit/>
          </a:bodyPr>
          <a:lstStyle/>
          <a:p>
            <a:r>
              <a:rPr lang="fr-FR" dirty="0" err="1"/>
              <a:t>Temp</a:t>
            </a:r>
            <a:r>
              <a:rPr lang="fr-FR" dirty="0"/>
              <a:t> = 3</a:t>
            </a:r>
          </a:p>
        </p:txBody>
      </p:sp>
    </p:spTree>
    <p:extLst>
      <p:ext uri="{BB962C8B-B14F-4D97-AF65-F5344CB8AC3E}">
        <p14:creationId xmlns:p14="http://schemas.microsoft.com/office/powerpoint/2010/main" val="28662446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Tri par insertion</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215</a:t>
            </a:fld>
            <a:endParaRPr lang="en-US"/>
          </a:p>
        </p:txBody>
      </p:sp>
      <p:graphicFrame>
        <p:nvGraphicFramePr>
          <p:cNvPr id="12" name="Google Shape;186;g112163e536d_1_83">
            <a:extLst>
              <a:ext uri="{FF2B5EF4-FFF2-40B4-BE49-F238E27FC236}">
                <a16:creationId xmlns:a16="http://schemas.microsoft.com/office/drawing/2014/main" id="{30409AEA-ADAE-4E55-A9F2-3F6BB2C00B42}"/>
              </a:ext>
            </a:extLst>
          </p:cNvPr>
          <p:cNvGraphicFramePr/>
          <p:nvPr>
            <p:extLst>
              <p:ext uri="{D42A27DB-BD31-4B8C-83A1-F6EECF244321}">
                <p14:modId xmlns:p14="http://schemas.microsoft.com/office/powerpoint/2010/main" val="608882700"/>
              </p:ext>
            </p:extLst>
          </p:nvPr>
        </p:nvGraphicFramePr>
        <p:xfrm>
          <a:off x="2481514" y="698657"/>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r>
                        <a:rPr lang="fr-FR"/>
                        <a:t>k</a:t>
                      </a:r>
                      <a:endParaRPr/>
                    </a:p>
                  </a:txBody>
                  <a:tcPr marL="91450" marR="91450" marT="45725" marB="45725"/>
                </a:tc>
                <a:tc>
                  <a:txBody>
                    <a:bodyPr/>
                    <a:lstStyle/>
                    <a:p>
                      <a:pPr marL="0" marR="0" lvl="0" indent="0" algn="l" rtl="0">
                        <a:spcBef>
                          <a:spcPts val="0"/>
                        </a:spcBef>
                        <a:spcAft>
                          <a:spcPts val="0"/>
                        </a:spcAft>
                        <a:buNone/>
                      </a:pPr>
                      <a:r>
                        <a:rPr lang="fr-FR" sz="1800"/>
                        <a:t>i</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2</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5</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6</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9</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4" name="Google Shape;187;g112163e536d_1_83">
            <a:extLst>
              <a:ext uri="{FF2B5EF4-FFF2-40B4-BE49-F238E27FC236}">
                <a16:creationId xmlns:a16="http://schemas.microsoft.com/office/drawing/2014/main" id="{0EF96544-7E9F-4312-BA18-2D3A1D086C15}"/>
              </a:ext>
            </a:extLst>
          </p:cNvPr>
          <p:cNvGraphicFramePr/>
          <p:nvPr>
            <p:extLst>
              <p:ext uri="{D42A27DB-BD31-4B8C-83A1-F6EECF244321}">
                <p14:modId xmlns:p14="http://schemas.microsoft.com/office/powerpoint/2010/main" val="3167257655"/>
              </p:ext>
            </p:extLst>
          </p:nvPr>
        </p:nvGraphicFramePr>
        <p:xfrm>
          <a:off x="2481514" y="2146457"/>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lvl="0" indent="0" algn="l" rtl="0">
                        <a:spcBef>
                          <a:spcPts val="0"/>
                        </a:spcBef>
                        <a:spcAft>
                          <a:spcPts val="0"/>
                        </a:spcAft>
                        <a:buNone/>
                      </a:pPr>
                      <a:r>
                        <a:rPr lang="fr-FR" dirty="0"/>
                        <a:t>k</a:t>
                      </a:r>
                      <a:endParaRPr dirty="0"/>
                    </a:p>
                  </a:txBody>
                  <a:tcPr marL="91450" marR="91450" marT="45725" marB="45725"/>
                </a:tc>
                <a:tc>
                  <a:txBody>
                    <a:bodyPr/>
                    <a:lstStyle/>
                    <a:p>
                      <a:pPr marL="0" lvl="0" indent="0" algn="l" rtl="0">
                        <a:spcBef>
                          <a:spcPts val="0"/>
                        </a:spcBef>
                        <a:spcAft>
                          <a:spcPts val="0"/>
                        </a:spcAft>
                        <a:buNone/>
                      </a:pPr>
                      <a:r>
                        <a:rPr lang="fr-FR"/>
                        <a:t>k</a:t>
                      </a:r>
                      <a:endParaRPr/>
                    </a:p>
                  </a:txBody>
                  <a:tcPr marL="91450" marR="91450" marT="45725" marB="45725"/>
                </a:tc>
                <a:tc>
                  <a:txBody>
                    <a:bodyPr/>
                    <a:lstStyle/>
                    <a:p>
                      <a:pPr marL="0" lvl="0" indent="0" algn="l" rtl="0">
                        <a:spcBef>
                          <a:spcPts val="0"/>
                        </a:spcBef>
                        <a:spcAft>
                          <a:spcPts val="0"/>
                        </a:spcAft>
                        <a:buNone/>
                      </a:pPr>
                      <a:r>
                        <a:rPr lang="fr-FR"/>
                        <a:t>k</a:t>
                      </a:r>
                      <a:endParaRPr/>
                    </a:p>
                  </a:txBody>
                  <a:tcPr marL="91450" marR="91450" marT="45725" marB="45725"/>
                </a:tc>
                <a:tc>
                  <a:txBody>
                    <a:bodyPr/>
                    <a:lstStyle/>
                    <a:p>
                      <a:pPr marL="0" lvl="0" indent="0" algn="l" rtl="0">
                        <a:spcBef>
                          <a:spcPts val="0"/>
                        </a:spcBef>
                        <a:spcAft>
                          <a:spcPts val="0"/>
                        </a:spcAft>
                        <a:buNone/>
                      </a:pPr>
                      <a:r>
                        <a:rPr lang="fr-FR"/>
                        <a:t>k</a:t>
                      </a:r>
                      <a:endParaRPr/>
                    </a:p>
                  </a:txBody>
                  <a:tcPr marL="91450" marR="91450" marT="45725" marB="45725"/>
                </a:tc>
                <a:tc>
                  <a:txBody>
                    <a:bodyPr/>
                    <a:lstStyle/>
                    <a:p>
                      <a:pPr marL="0" marR="0" lvl="0" indent="0" algn="l" rtl="0">
                        <a:spcBef>
                          <a:spcPts val="0"/>
                        </a:spcBef>
                        <a:spcAft>
                          <a:spcPts val="0"/>
                        </a:spcAft>
                        <a:buNone/>
                      </a:pPr>
                      <a:r>
                        <a:rPr lang="fr-FR" sz="1800"/>
                        <a:t>k</a:t>
                      </a:r>
                      <a:endParaRPr sz="1800"/>
                    </a:p>
                  </a:txBody>
                  <a:tcPr marL="91450" marR="91450" marT="45725" marB="45725"/>
                </a:tc>
                <a:tc>
                  <a:txBody>
                    <a:bodyPr/>
                    <a:lstStyle/>
                    <a:p>
                      <a:pPr marL="0" marR="0" lvl="0" indent="0" algn="l" rtl="0">
                        <a:spcBef>
                          <a:spcPts val="0"/>
                        </a:spcBef>
                        <a:spcAft>
                          <a:spcPts val="0"/>
                        </a:spcAft>
                        <a:buNone/>
                      </a:pPr>
                      <a:r>
                        <a:rPr lang="fr-FR" sz="1800"/>
                        <a:t>i</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1</a:t>
                      </a:r>
                      <a:endParaRPr sz="1800"/>
                    </a:p>
                  </a:txBody>
                  <a:tcPr marL="91450" marR="91450" marT="45725" marB="45725">
                    <a:solidFill>
                      <a:srgbClr val="F6B26B"/>
                    </a:solidFill>
                  </a:tcPr>
                </a:tc>
                <a:tc>
                  <a:txBody>
                    <a:bodyPr/>
                    <a:lstStyle/>
                    <a:p>
                      <a:pPr marL="0" marR="0" lvl="0" indent="0" algn="l" rtl="0">
                        <a:spcBef>
                          <a:spcPts val="0"/>
                        </a:spcBef>
                        <a:spcAft>
                          <a:spcPts val="0"/>
                        </a:spcAft>
                        <a:buNone/>
                      </a:pPr>
                      <a:r>
                        <a:rPr lang="fr-FR" sz="1800"/>
                        <a:t>2</a:t>
                      </a:r>
                      <a:endParaRPr sz="1800"/>
                    </a:p>
                  </a:txBody>
                  <a:tcPr marL="91450" marR="91450" marT="45725" marB="45725">
                    <a:solidFill>
                      <a:srgbClr val="F6B26B"/>
                    </a:solidFill>
                  </a:tcPr>
                </a:tc>
                <a:tc>
                  <a:txBody>
                    <a:bodyPr/>
                    <a:lstStyle/>
                    <a:p>
                      <a:pPr marL="0" marR="0" lvl="0" indent="0" algn="l" rtl="0">
                        <a:spcBef>
                          <a:spcPts val="0"/>
                        </a:spcBef>
                        <a:spcAft>
                          <a:spcPts val="0"/>
                        </a:spcAft>
                        <a:buNone/>
                      </a:pPr>
                      <a:r>
                        <a:rPr lang="fr-FR" sz="1800"/>
                        <a:t>3</a:t>
                      </a:r>
                      <a:endParaRPr sz="1800"/>
                    </a:p>
                  </a:txBody>
                  <a:tcPr marL="91450" marR="91450" marT="45725" marB="45725">
                    <a:solidFill>
                      <a:srgbClr val="F6B26B"/>
                    </a:solidFill>
                  </a:tcPr>
                </a:tc>
                <a:tc>
                  <a:txBody>
                    <a:bodyPr/>
                    <a:lstStyle/>
                    <a:p>
                      <a:pPr marL="0" marR="0" lvl="0" indent="0" algn="l" rtl="0">
                        <a:spcBef>
                          <a:spcPts val="0"/>
                        </a:spcBef>
                        <a:spcAft>
                          <a:spcPts val="0"/>
                        </a:spcAft>
                        <a:buNone/>
                      </a:pPr>
                      <a:r>
                        <a:rPr lang="fr-FR" sz="1800"/>
                        <a:t>5</a:t>
                      </a:r>
                      <a:endParaRPr sz="1800"/>
                    </a:p>
                  </a:txBody>
                  <a:tcPr marL="91450" marR="91450" marT="45725" marB="45725">
                    <a:solidFill>
                      <a:srgbClr val="F6B26B"/>
                    </a:solidFill>
                  </a:tcPr>
                </a:tc>
                <a:tc>
                  <a:txBody>
                    <a:bodyPr/>
                    <a:lstStyle/>
                    <a:p>
                      <a:pPr marL="0" marR="0" lvl="0" indent="0" algn="l" rtl="0">
                        <a:spcBef>
                          <a:spcPts val="0"/>
                        </a:spcBef>
                        <a:spcAft>
                          <a:spcPts val="0"/>
                        </a:spcAft>
                        <a:buNone/>
                      </a:pPr>
                      <a:r>
                        <a:rPr lang="fr-FR" sz="1800"/>
                        <a:t>6</a:t>
                      </a:r>
                      <a:endParaRPr sz="1800"/>
                    </a:p>
                  </a:txBody>
                  <a:tcPr marL="91450" marR="91450" marT="45725" marB="45725">
                    <a:solidFill>
                      <a:srgbClr val="F6B26B"/>
                    </a:solidFill>
                  </a:tcPr>
                </a:tc>
                <a:tc>
                  <a:txBody>
                    <a:bodyPr/>
                    <a:lstStyle/>
                    <a:p>
                      <a:pPr marL="0" marR="0" lvl="0" indent="0" algn="l" rtl="0">
                        <a:spcBef>
                          <a:spcPts val="0"/>
                        </a:spcBef>
                        <a:spcAft>
                          <a:spcPts val="0"/>
                        </a:spcAft>
                        <a:buNone/>
                      </a:pPr>
                      <a:r>
                        <a:rPr lang="fr-FR" sz="1800"/>
                        <a:t>9</a:t>
                      </a:r>
                      <a:endParaRPr sz="1800"/>
                    </a:p>
                  </a:txBody>
                  <a:tcPr marL="91450" marR="91450" marT="45725" marB="45725"/>
                </a:tc>
                <a:tc>
                  <a:txBody>
                    <a:bodyPr/>
                    <a:lstStyle/>
                    <a:p>
                      <a:pPr marL="0" marR="0" lvl="0" indent="0" algn="l" rtl="0">
                        <a:spcBef>
                          <a:spcPts val="0"/>
                        </a:spcBef>
                        <a:spcAft>
                          <a:spcPts val="0"/>
                        </a:spcAft>
                        <a:buNone/>
                      </a:pPr>
                      <a:r>
                        <a:rPr lang="fr-FR" sz="1800" dirty="0"/>
                        <a:t>20</a:t>
                      </a:r>
                      <a:endParaRPr sz="1800" dirty="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15" name="Google Shape;188;g112163e536d_1_83">
            <a:extLst>
              <a:ext uri="{FF2B5EF4-FFF2-40B4-BE49-F238E27FC236}">
                <a16:creationId xmlns:a16="http://schemas.microsoft.com/office/drawing/2014/main" id="{CB82173B-14AA-4385-B109-0A9D5BE619EB}"/>
              </a:ext>
            </a:extLst>
          </p:cNvPr>
          <p:cNvSpPr txBox="1"/>
          <p:nvPr/>
        </p:nvSpPr>
        <p:spPr>
          <a:xfrm>
            <a:off x="194842" y="3334951"/>
            <a:ext cx="8047200" cy="32624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2000" dirty="0">
                <a:latin typeface="Calibri"/>
                <a:ea typeface="Calibri"/>
                <a:cs typeface="Calibri"/>
                <a:sym typeface="Calibri"/>
              </a:rPr>
              <a:t>pour i de 1 à n-1</a:t>
            </a:r>
            <a:endParaRPr sz="2000" dirty="0">
              <a:latin typeface="Calibri"/>
              <a:ea typeface="Calibri"/>
              <a:cs typeface="Calibri"/>
              <a:sym typeface="Calibri"/>
            </a:endParaRPr>
          </a:p>
          <a:p>
            <a:pPr marL="0" lvl="0" indent="457200" algn="l" rtl="0">
              <a:spcBef>
                <a:spcPts val="0"/>
              </a:spcBef>
              <a:spcAft>
                <a:spcPts val="0"/>
              </a:spcAft>
              <a:buNone/>
            </a:pPr>
            <a:r>
              <a:rPr lang="fr-FR" sz="2000" dirty="0">
                <a:latin typeface="Calibri"/>
                <a:ea typeface="Calibri"/>
                <a:cs typeface="Calibri"/>
                <a:sym typeface="Calibri"/>
              </a:rPr>
              <a:t>temp = T[i]</a:t>
            </a:r>
            <a:endParaRPr sz="2000" dirty="0">
              <a:latin typeface="Calibri"/>
              <a:ea typeface="Calibri"/>
              <a:cs typeface="Calibri"/>
              <a:sym typeface="Calibri"/>
            </a:endParaRPr>
          </a:p>
          <a:p>
            <a:pPr marL="0" lvl="0" indent="457200" algn="l" rtl="0">
              <a:spcBef>
                <a:spcPts val="0"/>
              </a:spcBef>
              <a:spcAft>
                <a:spcPts val="0"/>
              </a:spcAft>
              <a:buNone/>
            </a:pPr>
            <a:r>
              <a:rPr lang="fr-FR" sz="2000" dirty="0">
                <a:latin typeface="Calibri"/>
                <a:ea typeface="Calibri"/>
                <a:cs typeface="Calibri"/>
                <a:sym typeface="Calibri"/>
              </a:rPr>
              <a:t>k =i-1</a:t>
            </a:r>
            <a:endParaRPr sz="2000" dirty="0">
              <a:latin typeface="Calibri"/>
              <a:ea typeface="Calibri"/>
              <a:cs typeface="Calibri"/>
              <a:sym typeface="Calibri"/>
            </a:endParaRPr>
          </a:p>
          <a:p>
            <a:pPr marL="0" lvl="0" indent="457200" algn="l" rtl="0">
              <a:spcBef>
                <a:spcPts val="0"/>
              </a:spcBef>
              <a:spcAft>
                <a:spcPts val="0"/>
              </a:spcAft>
              <a:buNone/>
            </a:pPr>
            <a:r>
              <a:rPr lang="fr-FR" sz="2000" dirty="0">
                <a:latin typeface="Calibri"/>
                <a:ea typeface="Calibri"/>
                <a:cs typeface="Calibri"/>
                <a:sym typeface="Calibri"/>
              </a:rPr>
              <a:t>tanque que (T[k] &gt; T[i]) ET k &gt;= 0</a:t>
            </a:r>
            <a:endParaRPr sz="2000" dirty="0">
              <a:latin typeface="Calibri"/>
              <a:ea typeface="Calibri"/>
              <a:cs typeface="Calibri"/>
              <a:sym typeface="Calibri"/>
            </a:endParaRPr>
          </a:p>
          <a:p>
            <a:pPr marL="0" lvl="0" indent="0" algn="l" rtl="0">
              <a:spcBef>
                <a:spcPts val="0"/>
              </a:spcBef>
              <a:spcAft>
                <a:spcPts val="0"/>
              </a:spcAft>
              <a:buNone/>
            </a:pPr>
            <a:r>
              <a:rPr lang="fr-FR" sz="2000" dirty="0">
                <a:latin typeface="Calibri"/>
                <a:ea typeface="Calibri"/>
                <a:cs typeface="Calibri"/>
                <a:sym typeface="Calibri"/>
              </a:rPr>
              <a:t>      		 T[k+1] = T[k]</a:t>
            </a:r>
            <a:endParaRPr sz="2000" dirty="0">
              <a:latin typeface="Calibri"/>
              <a:ea typeface="Calibri"/>
              <a:cs typeface="Calibri"/>
              <a:sym typeface="Calibri"/>
            </a:endParaRPr>
          </a:p>
          <a:p>
            <a:pPr marL="0" lvl="0" indent="0" algn="l" rtl="0">
              <a:spcBef>
                <a:spcPts val="0"/>
              </a:spcBef>
              <a:spcAft>
                <a:spcPts val="0"/>
              </a:spcAft>
              <a:buNone/>
            </a:pPr>
            <a:r>
              <a:rPr lang="fr-FR" sz="2000" dirty="0">
                <a:latin typeface="Calibri"/>
                <a:ea typeface="Calibri"/>
                <a:cs typeface="Calibri"/>
                <a:sym typeface="Calibri"/>
              </a:rPr>
              <a:t>       	k=k-1</a:t>
            </a:r>
            <a:endParaRPr sz="2000" dirty="0">
              <a:latin typeface="Calibri"/>
              <a:ea typeface="Calibri"/>
              <a:cs typeface="Calibri"/>
              <a:sym typeface="Calibri"/>
            </a:endParaRPr>
          </a:p>
          <a:p>
            <a:pPr marL="0" lvl="0" indent="457200" algn="l" rtl="0">
              <a:spcBef>
                <a:spcPts val="0"/>
              </a:spcBef>
              <a:spcAft>
                <a:spcPts val="0"/>
              </a:spcAft>
              <a:buNone/>
            </a:pPr>
            <a:r>
              <a:rPr lang="fr-FR" sz="2000" dirty="0">
                <a:latin typeface="Calibri"/>
                <a:ea typeface="Calibri"/>
                <a:cs typeface="Calibri"/>
                <a:sym typeface="Calibri"/>
              </a:rPr>
              <a:t>fin </a:t>
            </a:r>
            <a:r>
              <a:rPr lang="fr-FR" sz="2000" dirty="0" err="1">
                <a:latin typeface="Calibri"/>
                <a:ea typeface="Calibri"/>
                <a:cs typeface="Calibri"/>
                <a:sym typeface="Calibri"/>
              </a:rPr>
              <a:t>tque</a:t>
            </a:r>
            <a:endParaRPr sz="2000" dirty="0">
              <a:latin typeface="Calibri"/>
              <a:ea typeface="Calibri"/>
              <a:cs typeface="Calibri"/>
              <a:sym typeface="Calibri"/>
            </a:endParaRPr>
          </a:p>
          <a:p>
            <a:pPr marL="0" lvl="0" indent="457200" algn="l" rtl="0">
              <a:spcBef>
                <a:spcPts val="0"/>
              </a:spcBef>
              <a:spcAft>
                <a:spcPts val="0"/>
              </a:spcAft>
              <a:buNone/>
            </a:pPr>
            <a:r>
              <a:rPr lang="fr-FR" sz="2000" dirty="0">
                <a:latin typeface="Calibri"/>
                <a:ea typeface="Calibri"/>
                <a:cs typeface="Calibri"/>
                <a:sym typeface="Calibri"/>
              </a:rPr>
              <a:t>si k = -1 alors T[0] = temp</a:t>
            </a:r>
            <a:endParaRPr sz="2000" dirty="0">
              <a:latin typeface="Calibri"/>
              <a:ea typeface="Calibri"/>
              <a:cs typeface="Calibri"/>
              <a:sym typeface="Calibri"/>
            </a:endParaRPr>
          </a:p>
          <a:p>
            <a:pPr marL="0" lvl="0" indent="457200" algn="l" rtl="0">
              <a:spcBef>
                <a:spcPts val="0"/>
              </a:spcBef>
              <a:spcAft>
                <a:spcPts val="0"/>
              </a:spcAft>
              <a:buNone/>
            </a:pPr>
            <a:r>
              <a:rPr lang="fr-FR" sz="2000" dirty="0">
                <a:latin typeface="Calibri"/>
                <a:ea typeface="Calibri"/>
                <a:cs typeface="Calibri"/>
                <a:sym typeface="Calibri"/>
              </a:rPr>
              <a:t>sinon T[k+1]=temp</a:t>
            </a:r>
            <a:endParaRPr sz="2000" dirty="0">
              <a:latin typeface="Calibri"/>
              <a:ea typeface="Calibri"/>
              <a:cs typeface="Calibri"/>
              <a:sym typeface="Calibri"/>
            </a:endParaRPr>
          </a:p>
          <a:p>
            <a:pPr marL="0" lvl="0" indent="0" algn="l" rtl="0">
              <a:spcBef>
                <a:spcPts val="0"/>
              </a:spcBef>
              <a:spcAft>
                <a:spcPts val="0"/>
              </a:spcAft>
              <a:buNone/>
            </a:pPr>
            <a:r>
              <a:rPr lang="fr-FR" sz="2000" dirty="0">
                <a:latin typeface="Calibri"/>
                <a:ea typeface="Calibri"/>
                <a:cs typeface="Calibri"/>
                <a:sym typeface="Calibri"/>
              </a:rPr>
              <a:t>fin pour </a:t>
            </a:r>
            <a:endParaRPr sz="2000" dirty="0">
              <a:latin typeface="Calibri"/>
              <a:ea typeface="Calibri"/>
              <a:cs typeface="Calibri"/>
              <a:sym typeface="Calibri"/>
            </a:endParaRPr>
          </a:p>
        </p:txBody>
      </p:sp>
    </p:spTree>
    <p:extLst>
      <p:ext uri="{BB962C8B-B14F-4D97-AF65-F5344CB8AC3E}">
        <p14:creationId xmlns:p14="http://schemas.microsoft.com/office/powerpoint/2010/main" val="19744840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531-725C-451B-A578-1A9AEA662251}"/>
              </a:ext>
            </a:extLst>
          </p:cNvPr>
          <p:cNvSpPr>
            <a:spLocks noGrp="1"/>
          </p:cNvSpPr>
          <p:nvPr>
            <p:ph type="title"/>
          </p:nvPr>
        </p:nvSpPr>
        <p:spPr/>
        <p:txBody>
          <a:bodyPr/>
          <a:lstStyle/>
          <a:p>
            <a:r>
              <a:rPr lang="fr-FR" dirty="0"/>
              <a:t>Tri par insertion</a:t>
            </a:r>
          </a:p>
        </p:txBody>
      </p:sp>
      <p:sp>
        <p:nvSpPr>
          <p:cNvPr id="4" name="Slide Number Placeholder 3">
            <a:extLst>
              <a:ext uri="{FF2B5EF4-FFF2-40B4-BE49-F238E27FC236}">
                <a16:creationId xmlns:a16="http://schemas.microsoft.com/office/drawing/2014/main" id="{85EFEFCA-D176-4441-9D08-E761ABAD119C}"/>
              </a:ext>
            </a:extLst>
          </p:cNvPr>
          <p:cNvSpPr>
            <a:spLocks noGrp="1"/>
          </p:cNvSpPr>
          <p:nvPr>
            <p:ph type="sldNum" sz="quarter" idx="12"/>
          </p:nvPr>
        </p:nvSpPr>
        <p:spPr/>
        <p:txBody>
          <a:bodyPr/>
          <a:lstStyle/>
          <a:p>
            <a:fld id="{5744759D-0EFF-4FB2-9CCE-04E00944F0FE}" type="slidenum">
              <a:rPr lang="en-US" smtClean="0"/>
              <a:pPr/>
              <a:t>216</a:t>
            </a:fld>
            <a:endParaRPr lang="en-US"/>
          </a:p>
        </p:txBody>
      </p:sp>
      <p:graphicFrame>
        <p:nvGraphicFramePr>
          <p:cNvPr id="8" name="Google Shape;195;g112163e536d_1_91">
            <a:extLst>
              <a:ext uri="{FF2B5EF4-FFF2-40B4-BE49-F238E27FC236}">
                <a16:creationId xmlns:a16="http://schemas.microsoft.com/office/drawing/2014/main" id="{B16CBC6C-CEF9-4731-923B-B96CED697E84}"/>
              </a:ext>
            </a:extLst>
          </p:cNvPr>
          <p:cNvGraphicFramePr/>
          <p:nvPr>
            <p:extLst>
              <p:ext uri="{D42A27DB-BD31-4B8C-83A1-F6EECF244321}">
                <p14:modId xmlns:p14="http://schemas.microsoft.com/office/powerpoint/2010/main" val="2545670069"/>
              </p:ext>
            </p:extLst>
          </p:nvPr>
        </p:nvGraphicFramePr>
        <p:xfrm>
          <a:off x="1187624" y="749136"/>
          <a:ext cx="4876800" cy="1112550"/>
        </p:xfrm>
        <a:graphic>
          <a:graphicData uri="http://schemas.openxmlformats.org/drawingml/2006/table">
            <a:tbl>
              <a:tblPr firstRow="1" bandRow="1">
                <a:noFil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tblGrid>
              <a:tr h="370850">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r>
                        <a:rPr lang="fr-FR"/>
                        <a:t>i=1</a:t>
                      </a:r>
                      <a:endParaRPr/>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5</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2</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dirty="0"/>
                        <a:t>6</a:t>
                      </a:r>
                      <a:endParaRPr sz="1800" dirty="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14</a:t>
                      </a:r>
                      <a:endParaRPr sz="1800"/>
                    </a:p>
                  </a:txBody>
                  <a:tcPr marL="91450" marR="91450" marT="45725" marB="45725">
                    <a:solidFill>
                      <a:schemeClr val="lt2"/>
                    </a:solidFill>
                  </a:tcPr>
                </a:tc>
                <a:tc>
                  <a:txBody>
                    <a:bodyPr/>
                    <a:lstStyle/>
                    <a:p>
                      <a:pPr marL="0" marR="0" lvl="0" indent="0" algn="l" rtl="0">
                        <a:spcBef>
                          <a:spcPts val="0"/>
                        </a:spcBef>
                        <a:spcAft>
                          <a:spcPts val="0"/>
                        </a:spcAft>
                        <a:buNone/>
                      </a:pPr>
                      <a:r>
                        <a:rPr lang="fr-FR" sz="1800"/>
                        <a:t>3</a:t>
                      </a:r>
                      <a:endParaRPr sz="1800"/>
                    </a:p>
                  </a:txBody>
                  <a:tcPr marL="91450" marR="91450" marT="45725" marB="45725"/>
                </a:tc>
                <a:tc>
                  <a:txBody>
                    <a:bodyPr/>
                    <a:lstStyle/>
                    <a:p>
                      <a:pPr marL="0" marR="0" lvl="0" indent="0" algn="l" rtl="0">
                        <a:spcBef>
                          <a:spcPts val="0"/>
                        </a:spcBef>
                        <a:spcAft>
                          <a:spcPts val="0"/>
                        </a:spcAft>
                        <a:buNone/>
                      </a:pPr>
                      <a:r>
                        <a:rPr lang="fr-FR" sz="1800"/>
                        <a:t>20</a:t>
                      </a:r>
                      <a:endParaRPr sz="1800"/>
                    </a:p>
                  </a:txBody>
                  <a:tcPr marL="91450" marR="91450" marT="45725" marB="45725"/>
                </a:tc>
                <a:tc>
                  <a:txBody>
                    <a:bodyPr/>
                    <a:lstStyle/>
                    <a:p>
                      <a:pPr marL="0" marR="0" lvl="0" indent="0" algn="l" rtl="0">
                        <a:spcBef>
                          <a:spcPts val="0"/>
                        </a:spcBef>
                        <a:spcAft>
                          <a:spcPts val="0"/>
                        </a:spcAft>
                        <a:buNone/>
                      </a:pPr>
                      <a:r>
                        <a:rPr lang="fr-FR" sz="1800"/>
                        <a:t>11</a:t>
                      </a:r>
                      <a:endParaRPr sz="1800"/>
                    </a:p>
                  </a:txBody>
                  <a:tcPr marL="91450" marR="91450" marT="45725" marB="45725"/>
                </a:tc>
                <a:tc>
                  <a:txBody>
                    <a:bodyPr/>
                    <a:lstStyle/>
                    <a:p>
                      <a:pPr marL="0" marR="0" lvl="0" indent="0" algn="l" rtl="0">
                        <a:spcBef>
                          <a:spcPts val="0"/>
                        </a:spcBef>
                        <a:spcAft>
                          <a:spcPts val="0"/>
                        </a:spcAft>
                        <a:buNone/>
                      </a:pPr>
                      <a:r>
                        <a:rPr lang="fr-FR"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9" name="Google Shape;196;g112163e536d_1_91">
            <a:extLst>
              <a:ext uri="{FF2B5EF4-FFF2-40B4-BE49-F238E27FC236}">
                <a16:creationId xmlns:a16="http://schemas.microsoft.com/office/drawing/2014/main" id="{65B89B35-5056-482E-A0FD-38DBCA7D97D7}"/>
              </a:ext>
            </a:extLst>
          </p:cNvPr>
          <p:cNvSpPr txBox="1"/>
          <p:nvPr/>
        </p:nvSpPr>
        <p:spPr>
          <a:xfrm>
            <a:off x="548400" y="1879113"/>
            <a:ext cx="8047200" cy="51090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2000"/>
              <a:buFont typeface="Arial"/>
              <a:buNone/>
            </a:pPr>
            <a:r>
              <a:rPr lang="fr-FR" sz="2000" dirty="0">
                <a:solidFill>
                  <a:schemeClr val="dk1"/>
                </a:solidFill>
                <a:latin typeface="Calibri"/>
                <a:ea typeface="Calibri"/>
                <a:cs typeface="Calibri"/>
                <a:sym typeface="Calibri"/>
              </a:rPr>
              <a:t>Procédure </a:t>
            </a:r>
            <a:r>
              <a:rPr lang="fr-FR" sz="2000" b="1" dirty="0" err="1">
                <a:solidFill>
                  <a:schemeClr val="dk1"/>
                </a:solidFill>
                <a:latin typeface="Calibri"/>
                <a:ea typeface="Calibri"/>
                <a:cs typeface="Calibri"/>
                <a:sym typeface="Calibri"/>
              </a:rPr>
              <a:t>tri_Insertion</a:t>
            </a:r>
            <a:r>
              <a:rPr lang="fr-FR" sz="2000" b="1" dirty="0">
                <a:solidFill>
                  <a:schemeClr val="dk1"/>
                </a:solidFill>
                <a:latin typeface="Calibri"/>
                <a:ea typeface="Calibri"/>
                <a:cs typeface="Calibri"/>
                <a:sym typeface="Calibri"/>
              </a:rPr>
              <a:t> </a:t>
            </a:r>
            <a:r>
              <a:rPr lang="fr-FR" sz="2000" dirty="0">
                <a:solidFill>
                  <a:schemeClr val="dk1"/>
                </a:solidFill>
                <a:latin typeface="Calibri"/>
                <a:ea typeface="Calibri"/>
                <a:cs typeface="Calibri"/>
                <a:sym typeface="Calibri"/>
              </a:rPr>
              <a:t>(var tab : tableau entier [N]) </a:t>
            </a:r>
            <a:endParaRPr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000"/>
              <a:buFont typeface="Arial"/>
              <a:buNone/>
            </a:pPr>
            <a:r>
              <a:rPr lang="fr-FR" sz="2000" dirty="0">
                <a:solidFill>
                  <a:schemeClr val="dk1"/>
                </a:solidFill>
                <a:latin typeface="Calibri"/>
                <a:ea typeface="Calibri"/>
                <a:cs typeface="Calibri"/>
                <a:sym typeface="Calibri"/>
              </a:rPr>
              <a:t>i, k :entier ; </a:t>
            </a:r>
            <a:endParaRPr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000"/>
              <a:buFont typeface="Arial"/>
              <a:buNone/>
            </a:pPr>
            <a:r>
              <a:rPr lang="fr-FR" sz="2000" dirty="0" err="1">
                <a:solidFill>
                  <a:schemeClr val="dk1"/>
                </a:solidFill>
                <a:latin typeface="Calibri"/>
                <a:ea typeface="Calibri"/>
                <a:cs typeface="Calibri"/>
                <a:sym typeface="Calibri"/>
              </a:rPr>
              <a:t>temp</a:t>
            </a:r>
            <a:r>
              <a:rPr lang="fr-FR" sz="2000" dirty="0">
                <a:solidFill>
                  <a:schemeClr val="dk1"/>
                </a:solidFill>
                <a:latin typeface="Calibri"/>
                <a:ea typeface="Calibri"/>
                <a:cs typeface="Calibri"/>
                <a:sym typeface="Calibri"/>
              </a:rPr>
              <a:t> : entier ; </a:t>
            </a:r>
            <a:endParaRPr sz="2000" dirty="0">
              <a:solidFill>
                <a:schemeClr val="dk1"/>
              </a:solidFill>
              <a:latin typeface="Calibri"/>
              <a:ea typeface="Calibri"/>
              <a:cs typeface="Calibri"/>
              <a:sym typeface="Calibri"/>
            </a:endParaRPr>
          </a:p>
          <a:p>
            <a:pPr marL="0" lvl="0" indent="0" algn="l" rtl="0">
              <a:spcBef>
                <a:spcPts val="0"/>
              </a:spcBef>
              <a:spcAft>
                <a:spcPts val="0"/>
              </a:spcAft>
              <a:buNone/>
            </a:pPr>
            <a:r>
              <a:rPr lang="fr-FR" sz="2000" dirty="0">
                <a:latin typeface="Calibri"/>
                <a:ea typeface="Calibri"/>
                <a:cs typeface="Calibri"/>
                <a:sym typeface="Calibri"/>
              </a:rPr>
              <a:t>pour i de 1 à n-1</a:t>
            </a:r>
            <a:endParaRPr sz="2000" dirty="0">
              <a:latin typeface="Calibri"/>
              <a:ea typeface="Calibri"/>
              <a:cs typeface="Calibri"/>
              <a:sym typeface="Calibri"/>
            </a:endParaRPr>
          </a:p>
          <a:p>
            <a:pPr marL="0" lvl="0" indent="457200" algn="l" rtl="0">
              <a:spcBef>
                <a:spcPts val="0"/>
              </a:spcBef>
              <a:spcAft>
                <a:spcPts val="0"/>
              </a:spcAft>
              <a:buNone/>
            </a:pPr>
            <a:r>
              <a:rPr lang="fr-FR" sz="2000" dirty="0" err="1">
                <a:latin typeface="Calibri"/>
                <a:ea typeface="Calibri"/>
                <a:cs typeface="Calibri"/>
                <a:sym typeface="Calibri"/>
              </a:rPr>
              <a:t>temp</a:t>
            </a:r>
            <a:r>
              <a:rPr lang="fr-FR" sz="2000" dirty="0">
                <a:latin typeface="Calibri"/>
                <a:ea typeface="Calibri"/>
                <a:cs typeface="Calibri"/>
                <a:sym typeface="Calibri"/>
              </a:rPr>
              <a:t> = T[i]</a:t>
            </a:r>
            <a:endParaRPr sz="2000" dirty="0">
              <a:latin typeface="Calibri"/>
              <a:ea typeface="Calibri"/>
              <a:cs typeface="Calibri"/>
              <a:sym typeface="Calibri"/>
            </a:endParaRPr>
          </a:p>
          <a:p>
            <a:pPr marL="0" lvl="0" indent="457200" algn="l" rtl="0">
              <a:spcBef>
                <a:spcPts val="0"/>
              </a:spcBef>
              <a:spcAft>
                <a:spcPts val="0"/>
              </a:spcAft>
              <a:buNone/>
            </a:pPr>
            <a:r>
              <a:rPr lang="fr-FR" sz="2000" dirty="0">
                <a:latin typeface="Calibri"/>
                <a:ea typeface="Calibri"/>
                <a:cs typeface="Calibri"/>
                <a:sym typeface="Calibri"/>
              </a:rPr>
              <a:t>k =i-1</a:t>
            </a:r>
            <a:endParaRPr sz="2000" dirty="0">
              <a:latin typeface="Calibri"/>
              <a:ea typeface="Calibri"/>
              <a:cs typeface="Calibri"/>
              <a:sym typeface="Calibri"/>
            </a:endParaRPr>
          </a:p>
          <a:p>
            <a:pPr marL="0" lvl="0" indent="457200" algn="l" rtl="0">
              <a:spcBef>
                <a:spcPts val="0"/>
              </a:spcBef>
              <a:spcAft>
                <a:spcPts val="0"/>
              </a:spcAft>
              <a:buNone/>
            </a:pPr>
            <a:r>
              <a:rPr lang="fr-FR" sz="2000" dirty="0" err="1">
                <a:latin typeface="Calibri"/>
                <a:ea typeface="Calibri"/>
                <a:cs typeface="Calibri"/>
                <a:sym typeface="Calibri"/>
              </a:rPr>
              <a:t>tanque</a:t>
            </a:r>
            <a:r>
              <a:rPr lang="fr-FR" sz="2000" dirty="0">
                <a:latin typeface="Calibri"/>
                <a:ea typeface="Calibri"/>
                <a:cs typeface="Calibri"/>
                <a:sym typeface="Calibri"/>
              </a:rPr>
              <a:t> que (T[k] &gt; T[i]) ET k &gt;= 0</a:t>
            </a:r>
            <a:endParaRPr sz="2000" dirty="0">
              <a:latin typeface="Calibri"/>
              <a:ea typeface="Calibri"/>
              <a:cs typeface="Calibri"/>
              <a:sym typeface="Calibri"/>
            </a:endParaRPr>
          </a:p>
          <a:p>
            <a:pPr marL="0" lvl="0" indent="0" algn="l" rtl="0">
              <a:spcBef>
                <a:spcPts val="0"/>
              </a:spcBef>
              <a:spcAft>
                <a:spcPts val="0"/>
              </a:spcAft>
              <a:buNone/>
            </a:pPr>
            <a:r>
              <a:rPr lang="fr-FR" sz="2000" dirty="0">
                <a:latin typeface="Calibri"/>
                <a:ea typeface="Calibri"/>
                <a:cs typeface="Calibri"/>
                <a:sym typeface="Calibri"/>
              </a:rPr>
              <a:t>      		 T[k+1] = T[k]</a:t>
            </a:r>
            <a:endParaRPr sz="2000" dirty="0">
              <a:latin typeface="Calibri"/>
              <a:ea typeface="Calibri"/>
              <a:cs typeface="Calibri"/>
              <a:sym typeface="Calibri"/>
            </a:endParaRPr>
          </a:p>
          <a:p>
            <a:pPr marL="0" lvl="0" indent="0" algn="l" rtl="0">
              <a:spcBef>
                <a:spcPts val="0"/>
              </a:spcBef>
              <a:spcAft>
                <a:spcPts val="0"/>
              </a:spcAft>
              <a:buNone/>
            </a:pPr>
            <a:r>
              <a:rPr lang="fr-FR" sz="2000" dirty="0">
                <a:latin typeface="Calibri"/>
                <a:ea typeface="Calibri"/>
                <a:cs typeface="Calibri"/>
                <a:sym typeface="Calibri"/>
              </a:rPr>
              <a:t>       	k=k-1</a:t>
            </a:r>
            <a:endParaRPr sz="2000" dirty="0">
              <a:latin typeface="Calibri"/>
              <a:ea typeface="Calibri"/>
              <a:cs typeface="Calibri"/>
              <a:sym typeface="Calibri"/>
            </a:endParaRPr>
          </a:p>
          <a:p>
            <a:pPr marL="0" lvl="0" indent="457200" algn="l" rtl="0">
              <a:spcBef>
                <a:spcPts val="0"/>
              </a:spcBef>
              <a:spcAft>
                <a:spcPts val="0"/>
              </a:spcAft>
              <a:buNone/>
            </a:pPr>
            <a:r>
              <a:rPr lang="fr-FR" sz="2000" dirty="0">
                <a:latin typeface="Calibri"/>
                <a:ea typeface="Calibri"/>
                <a:cs typeface="Calibri"/>
                <a:sym typeface="Calibri"/>
              </a:rPr>
              <a:t>fin </a:t>
            </a:r>
            <a:r>
              <a:rPr lang="fr-FR" sz="2000" dirty="0" err="1">
                <a:latin typeface="Calibri"/>
                <a:ea typeface="Calibri"/>
                <a:cs typeface="Calibri"/>
                <a:sym typeface="Calibri"/>
              </a:rPr>
              <a:t>tque</a:t>
            </a:r>
            <a:endParaRPr sz="2000" dirty="0">
              <a:latin typeface="Calibri"/>
              <a:ea typeface="Calibri"/>
              <a:cs typeface="Calibri"/>
              <a:sym typeface="Calibri"/>
            </a:endParaRPr>
          </a:p>
          <a:p>
            <a:pPr marL="0" lvl="0" indent="457200" algn="l" rtl="0">
              <a:spcBef>
                <a:spcPts val="0"/>
              </a:spcBef>
              <a:spcAft>
                <a:spcPts val="0"/>
              </a:spcAft>
              <a:buNone/>
            </a:pPr>
            <a:r>
              <a:rPr lang="fr-FR" sz="2000" dirty="0">
                <a:latin typeface="Calibri"/>
                <a:ea typeface="Calibri"/>
                <a:cs typeface="Calibri"/>
                <a:sym typeface="Calibri"/>
              </a:rPr>
              <a:t>si k &lt;&gt; i-1</a:t>
            </a:r>
            <a:endParaRPr sz="2000" dirty="0">
              <a:latin typeface="Calibri"/>
              <a:ea typeface="Calibri"/>
              <a:cs typeface="Calibri"/>
              <a:sym typeface="Calibri"/>
            </a:endParaRPr>
          </a:p>
          <a:p>
            <a:pPr marL="457200" lvl="0" indent="457200" algn="l" rtl="0">
              <a:spcBef>
                <a:spcPts val="0"/>
              </a:spcBef>
              <a:spcAft>
                <a:spcPts val="0"/>
              </a:spcAft>
              <a:buNone/>
            </a:pPr>
            <a:r>
              <a:rPr lang="fr-FR" sz="2000" dirty="0">
                <a:latin typeface="Calibri"/>
                <a:ea typeface="Calibri"/>
                <a:cs typeface="Calibri"/>
                <a:sym typeface="Calibri"/>
              </a:rPr>
              <a:t>si k = -1 alors T[0] = </a:t>
            </a:r>
            <a:r>
              <a:rPr lang="fr-FR" sz="2000" dirty="0" err="1">
                <a:latin typeface="Calibri"/>
                <a:ea typeface="Calibri"/>
                <a:cs typeface="Calibri"/>
                <a:sym typeface="Calibri"/>
              </a:rPr>
              <a:t>temp</a:t>
            </a:r>
            <a:endParaRPr sz="2000" dirty="0">
              <a:latin typeface="Calibri"/>
              <a:ea typeface="Calibri"/>
              <a:cs typeface="Calibri"/>
              <a:sym typeface="Calibri"/>
            </a:endParaRPr>
          </a:p>
          <a:p>
            <a:pPr marL="457200" lvl="0" indent="457200" algn="l" rtl="0">
              <a:spcBef>
                <a:spcPts val="0"/>
              </a:spcBef>
              <a:spcAft>
                <a:spcPts val="0"/>
              </a:spcAft>
              <a:buNone/>
            </a:pPr>
            <a:r>
              <a:rPr lang="fr-FR" sz="2000" dirty="0">
                <a:latin typeface="Calibri"/>
                <a:ea typeface="Calibri"/>
                <a:cs typeface="Calibri"/>
                <a:sym typeface="Calibri"/>
              </a:rPr>
              <a:t>sinon T[k+1]=</a:t>
            </a:r>
            <a:r>
              <a:rPr lang="fr-FR" sz="2000" dirty="0" err="1">
                <a:latin typeface="Calibri"/>
                <a:ea typeface="Calibri"/>
                <a:cs typeface="Calibri"/>
                <a:sym typeface="Calibri"/>
              </a:rPr>
              <a:t>temp</a:t>
            </a:r>
            <a:endParaRPr sz="2000" dirty="0">
              <a:latin typeface="Calibri"/>
              <a:ea typeface="Calibri"/>
              <a:cs typeface="Calibri"/>
              <a:sym typeface="Calibri"/>
            </a:endParaRPr>
          </a:p>
          <a:p>
            <a:pPr marL="457200" lvl="0" indent="0" algn="l" rtl="0">
              <a:spcBef>
                <a:spcPts val="0"/>
              </a:spcBef>
              <a:spcAft>
                <a:spcPts val="0"/>
              </a:spcAft>
              <a:buNone/>
            </a:pPr>
            <a:r>
              <a:rPr lang="fr-FR" sz="2000" dirty="0">
                <a:latin typeface="Calibri"/>
                <a:ea typeface="Calibri"/>
                <a:cs typeface="Calibri"/>
                <a:sym typeface="Calibri"/>
              </a:rPr>
              <a:t>fin si </a:t>
            </a:r>
            <a:endParaRPr sz="2000" dirty="0">
              <a:latin typeface="Calibri"/>
              <a:ea typeface="Calibri"/>
              <a:cs typeface="Calibri"/>
              <a:sym typeface="Calibri"/>
            </a:endParaRPr>
          </a:p>
          <a:p>
            <a:pPr marL="0" lvl="0" indent="0" algn="l" rtl="0">
              <a:spcBef>
                <a:spcPts val="0"/>
              </a:spcBef>
              <a:spcAft>
                <a:spcPts val="0"/>
              </a:spcAft>
              <a:buNone/>
            </a:pPr>
            <a:r>
              <a:rPr lang="fr-FR" sz="2000" dirty="0">
                <a:latin typeface="Calibri"/>
                <a:ea typeface="Calibri"/>
                <a:cs typeface="Calibri"/>
                <a:sym typeface="Calibri"/>
              </a:rPr>
              <a:t>fin pour </a:t>
            </a:r>
          </a:p>
          <a:p>
            <a:pPr marL="0" lvl="0" indent="0" algn="l" rtl="0">
              <a:spcBef>
                <a:spcPts val="0"/>
              </a:spcBef>
              <a:spcAft>
                <a:spcPts val="0"/>
              </a:spcAft>
              <a:buNone/>
            </a:pPr>
            <a:r>
              <a:rPr lang="fr-FR" sz="2000" dirty="0">
                <a:latin typeface="Calibri"/>
                <a:ea typeface="Calibri"/>
                <a:cs typeface="Calibri"/>
                <a:sym typeface="Calibri"/>
              </a:rPr>
              <a:t>fin</a:t>
            </a:r>
            <a:endParaRPr sz="2000" dirty="0">
              <a:latin typeface="Calibri"/>
              <a:ea typeface="Calibri"/>
              <a:cs typeface="Calibri"/>
              <a:sym typeface="Calibri"/>
            </a:endParaRPr>
          </a:p>
        </p:txBody>
      </p:sp>
    </p:spTree>
    <p:extLst>
      <p:ext uri="{BB962C8B-B14F-4D97-AF65-F5344CB8AC3E}">
        <p14:creationId xmlns:p14="http://schemas.microsoft.com/office/powerpoint/2010/main" val="42041982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E46F2-1CAA-4478-A2BF-D43F9510C5F1}"/>
              </a:ext>
            </a:extLst>
          </p:cNvPr>
          <p:cNvSpPr>
            <a:spLocks noGrp="1"/>
          </p:cNvSpPr>
          <p:nvPr>
            <p:ph type="sldNum" sz="quarter" idx="12"/>
          </p:nvPr>
        </p:nvSpPr>
        <p:spPr/>
        <p:txBody>
          <a:bodyPr/>
          <a:lstStyle/>
          <a:p>
            <a:fld id="{5744759D-0EFF-4FB2-9CCE-04E00944F0FE}" type="slidenum">
              <a:rPr lang="en-US" smtClean="0"/>
              <a:pPr/>
              <a:t>217</a:t>
            </a:fld>
            <a:endParaRPr lang="en-US"/>
          </a:p>
        </p:txBody>
      </p:sp>
      <p:sp>
        <p:nvSpPr>
          <p:cNvPr id="5" name="TextBox 4">
            <a:extLst>
              <a:ext uri="{FF2B5EF4-FFF2-40B4-BE49-F238E27FC236}">
                <a16:creationId xmlns:a16="http://schemas.microsoft.com/office/drawing/2014/main" id="{3A787754-103F-4AB7-A356-D08817CEFB7B}"/>
              </a:ext>
            </a:extLst>
          </p:cNvPr>
          <p:cNvSpPr txBox="1"/>
          <p:nvPr/>
        </p:nvSpPr>
        <p:spPr>
          <a:xfrm>
            <a:off x="1403648" y="3049796"/>
            <a:ext cx="6048672" cy="707886"/>
          </a:xfrm>
          <a:prstGeom prst="rect">
            <a:avLst/>
          </a:prstGeom>
          <a:noFill/>
        </p:spPr>
        <p:txBody>
          <a:bodyPr wrap="square" rtlCol="0">
            <a:spAutoFit/>
          </a:bodyPr>
          <a:lstStyle/>
          <a:p>
            <a:pPr algn="ctr"/>
            <a:r>
              <a:rPr lang="fr-FR" sz="4000" b="1" dirty="0">
                <a:solidFill>
                  <a:srgbClr val="C00000"/>
                </a:solidFill>
                <a:latin typeface="Gill Sans"/>
              </a:rPr>
              <a:t>Application	TP 7</a:t>
            </a:r>
          </a:p>
        </p:txBody>
      </p:sp>
    </p:spTree>
    <p:extLst>
      <p:ext uri="{BB962C8B-B14F-4D97-AF65-F5344CB8AC3E}">
        <p14:creationId xmlns:p14="http://schemas.microsoft.com/office/powerpoint/2010/main" val="22298444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5501" y="116632"/>
            <a:ext cx="4716979" cy="470780"/>
          </a:xfrm>
          <a:prstGeom prst="rect">
            <a:avLst/>
          </a:prstGeom>
        </p:spPr>
        <p:txBody>
          <a:bodyPr vert="horz" wrap="square" lIns="0" tIns="9027" rIns="0" bIns="0" rtlCol="0">
            <a:spAutoFit/>
          </a:bodyPr>
          <a:lstStyle/>
          <a:p>
            <a:pPr marL="9502">
              <a:spcBef>
                <a:spcPts val="71"/>
              </a:spcBef>
            </a:pPr>
            <a:r>
              <a:rPr sz="3000" spc="-187" dirty="0">
                <a:latin typeface="Gill Sans MT" panose="020B0502020104020203" pitchFamily="34" charset="0"/>
              </a:rPr>
              <a:t>Algorithme </a:t>
            </a:r>
            <a:r>
              <a:rPr sz="3000" spc="-64" dirty="0">
                <a:latin typeface="Gill Sans MT" panose="020B0502020104020203" pitchFamily="34" charset="0"/>
              </a:rPr>
              <a:t>et</a:t>
            </a:r>
            <a:r>
              <a:rPr sz="3000" spc="-176" dirty="0">
                <a:latin typeface="Gill Sans MT" panose="020B0502020104020203" pitchFamily="34" charset="0"/>
              </a:rPr>
              <a:t> </a:t>
            </a:r>
            <a:r>
              <a:rPr sz="3000" spc="-221" dirty="0">
                <a:latin typeface="Gill Sans MT" panose="020B0502020104020203" pitchFamily="34" charset="0"/>
              </a:rPr>
              <a:t>programme</a:t>
            </a:r>
            <a:endParaRPr sz="3000" dirty="0">
              <a:latin typeface="Gill Sans MT" panose="020B0502020104020203" pitchFamily="34" charset="0"/>
            </a:endParaRPr>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22</a:t>
            </a:fld>
            <a:endParaRPr lang="en-US"/>
          </a:p>
        </p:txBody>
      </p:sp>
      <p:sp>
        <p:nvSpPr>
          <p:cNvPr id="3" name="object 3"/>
          <p:cNvSpPr txBox="1"/>
          <p:nvPr/>
        </p:nvSpPr>
        <p:spPr>
          <a:xfrm>
            <a:off x="458286" y="1268760"/>
            <a:ext cx="8362186" cy="4548819"/>
          </a:xfrm>
          <a:prstGeom prst="rect">
            <a:avLst/>
          </a:prstGeom>
        </p:spPr>
        <p:txBody>
          <a:bodyPr vert="horz" wrap="square" lIns="0" tIns="9027" rIns="0" bIns="0" rtlCol="0">
            <a:spAutoFit/>
          </a:bodyPr>
          <a:lstStyle/>
          <a:p>
            <a:pPr marL="312620" indent="-303593" algn="just">
              <a:spcBef>
                <a:spcPts val="600"/>
              </a:spcBef>
              <a:spcAft>
                <a:spcPts val="600"/>
              </a:spcAft>
              <a:buClr>
                <a:srgbClr val="FF0000"/>
              </a:buClr>
              <a:buFont typeface="Wingdings"/>
              <a:buChar char=""/>
              <a:tabLst>
                <a:tab pos="312620" algn="l"/>
                <a:tab pos="313096" algn="l"/>
              </a:tabLst>
            </a:pPr>
            <a:r>
              <a:rPr sz="2000" spc="-71" dirty="0">
                <a:latin typeface="Gill Sans MT" panose="020B0502020104020203" pitchFamily="34" charset="0"/>
                <a:cs typeface="Arial" pitchFamily="34" charset="0"/>
              </a:rPr>
              <a:t>L’élaboration </a:t>
            </a:r>
            <a:r>
              <a:rPr sz="2000" spc="-41" dirty="0">
                <a:latin typeface="Gill Sans MT" panose="020B0502020104020203" pitchFamily="34" charset="0"/>
                <a:cs typeface="Arial" pitchFamily="34" charset="0"/>
              </a:rPr>
              <a:t>d’un algorithme </a:t>
            </a:r>
            <a:r>
              <a:rPr sz="2000" spc="-79" dirty="0">
                <a:latin typeface="Gill Sans MT" panose="020B0502020104020203" pitchFamily="34" charset="0"/>
                <a:cs typeface="Arial" pitchFamily="34" charset="0"/>
              </a:rPr>
              <a:t>précède </a:t>
            </a:r>
            <a:r>
              <a:rPr sz="2000" spc="-56" dirty="0">
                <a:latin typeface="Gill Sans MT" panose="020B0502020104020203" pitchFamily="34" charset="0"/>
                <a:cs typeface="Arial" pitchFamily="34" charset="0"/>
              </a:rPr>
              <a:t>l’étape </a:t>
            </a:r>
            <a:r>
              <a:rPr sz="2000" spc="-79" dirty="0">
                <a:latin typeface="Gill Sans MT" panose="020B0502020104020203" pitchFamily="34" charset="0"/>
                <a:cs typeface="Arial" pitchFamily="34" charset="0"/>
              </a:rPr>
              <a:t>de</a:t>
            </a:r>
            <a:r>
              <a:rPr sz="2000" spc="-217" dirty="0">
                <a:latin typeface="Gill Sans MT" panose="020B0502020104020203" pitchFamily="34" charset="0"/>
                <a:cs typeface="Arial" pitchFamily="34" charset="0"/>
              </a:rPr>
              <a:t> </a:t>
            </a:r>
            <a:r>
              <a:rPr sz="2000" spc="-52" dirty="0">
                <a:latin typeface="Gill Sans MT" panose="020B0502020104020203" pitchFamily="34" charset="0"/>
                <a:cs typeface="Arial" pitchFamily="34" charset="0"/>
              </a:rPr>
              <a:t>programmation</a:t>
            </a:r>
            <a:endParaRPr sz="2000" dirty="0">
              <a:latin typeface="Gill Sans MT" panose="020B0502020104020203" pitchFamily="34" charset="0"/>
              <a:cs typeface="Arial" pitchFamily="34" charset="0"/>
            </a:endParaRPr>
          </a:p>
          <a:p>
            <a:pPr marL="607187" lvl="1" indent="-255608" algn="just">
              <a:spcBef>
                <a:spcPts val="600"/>
              </a:spcBef>
              <a:buClr>
                <a:srgbClr val="0000C7"/>
              </a:buClr>
              <a:buSzPct val="70000"/>
              <a:buFont typeface="Wingdings"/>
              <a:buChar char=""/>
              <a:tabLst>
                <a:tab pos="606712" algn="l"/>
                <a:tab pos="607187" algn="l"/>
              </a:tabLst>
            </a:pPr>
            <a:r>
              <a:rPr sz="2000" spc="-82" dirty="0">
                <a:latin typeface="Gill Sans MT" panose="020B0502020104020203" pitchFamily="34" charset="0"/>
                <a:cs typeface="Arial" pitchFamily="34" charset="0"/>
              </a:rPr>
              <a:t>Un </a:t>
            </a:r>
            <a:r>
              <a:rPr sz="2000" spc="-60" dirty="0">
                <a:latin typeface="Gill Sans MT" panose="020B0502020104020203" pitchFamily="34" charset="0"/>
                <a:cs typeface="Arial" pitchFamily="34" charset="0"/>
              </a:rPr>
              <a:t>programme </a:t>
            </a:r>
            <a:r>
              <a:rPr sz="2000" spc="-64" dirty="0">
                <a:latin typeface="Gill Sans MT" panose="020B0502020104020203" pitchFamily="34" charset="0"/>
                <a:cs typeface="Arial" pitchFamily="34" charset="0"/>
              </a:rPr>
              <a:t>est </a:t>
            </a:r>
            <a:r>
              <a:rPr sz="2000" spc="-49" dirty="0">
                <a:latin typeface="Gill Sans MT" panose="020B0502020104020203" pitchFamily="34" charset="0"/>
                <a:cs typeface="Arial" pitchFamily="34" charset="0"/>
              </a:rPr>
              <a:t>un</a:t>
            </a:r>
            <a:r>
              <a:rPr sz="2000" spc="-112" dirty="0">
                <a:latin typeface="Gill Sans MT" panose="020B0502020104020203" pitchFamily="34" charset="0"/>
                <a:cs typeface="Arial" pitchFamily="34" charset="0"/>
              </a:rPr>
              <a:t> </a:t>
            </a:r>
            <a:r>
              <a:rPr sz="2000" spc="-37" dirty="0">
                <a:latin typeface="Gill Sans MT" panose="020B0502020104020203" pitchFamily="34" charset="0"/>
                <a:cs typeface="Arial" pitchFamily="34" charset="0"/>
              </a:rPr>
              <a:t>algorithme</a:t>
            </a:r>
            <a:endParaRPr sz="2000" dirty="0">
              <a:latin typeface="Gill Sans MT" panose="020B0502020104020203" pitchFamily="34" charset="0"/>
              <a:cs typeface="Arial" pitchFamily="34" charset="0"/>
            </a:endParaRPr>
          </a:p>
          <a:p>
            <a:pPr marL="607187" lvl="1" indent="-255608" algn="just">
              <a:buClr>
                <a:srgbClr val="0000C7"/>
              </a:buClr>
              <a:buSzPct val="70000"/>
              <a:buFont typeface="Wingdings"/>
              <a:buChar char=""/>
              <a:tabLst>
                <a:tab pos="606712" algn="l"/>
                <a:tab pos="607187" algn="l"/>
              </a:tabLst>
            </a:pPr>
            <a:r>
              <a:rPr sz="2000" spc="-82" dirty="0">
                <a:latin typeface="Gill Sans MT" panose="020B0502020104020203" pitchFamily="34" charset="0"/>
                <a:cs typeface="Arial" pitchFamily="34" charset="0"/>
              </a:rPr>
              <a:t>Un </a:t>
            </a:r>
            <a:r>
              <a:rPr sz="2000" spc="-94" dirty="0">
                <a:latin typeface="Gill Sans MT" panose="020B0502020104020203" pitchFamily="34" charset="0"/>
                <a:cs typeface="Arial" pitchFamily="34" charset="0"/>
              </a:rPr>
              <a:t>langage </a:t>
            </a:r>
            <a:r>
              <a:rPr sz="2000" spc="-67" dirty="0">
                <a:latin typeface="Gill Sans MT" panose="020B0502020104020203" pitchFamily="34" charset="0"/>
                <a:cs typeface="Arial" pitchFamily="34" charset="0"/>
              </a:rPr>
              <a:t>de </a:t>
            </a:r>
            <a:r>
              <a:rPr sz="2000" spc="-45" dirty="0">
                <a:latin typeface="Gill Sans MT" panose="020B0502020104020203" pitchFamily="34" charset="0"/>
                <a:cs typeface="Arial" pitchFamily="34" charset="0"/>
              </a:rPr>
              <a:t>programmation </a:t>
            </a:r>
            <a:r>
              <a:rPr sz="2000" spc="-64" dirty="0">
                <a:latin typeface="Gill Sans MT" panose="020B0502020104020203" pitchFamily="34" charset="0"/>
                <a:cs typeface="Arial" pitchFamily="34" charset="0"/>
              </a:rPr>
              <a:t>est </a:t>
            </a:r>
            <a:r>
              <a:rPr sz="2000" spc="-49" dirty="0">
                <a:latin typeface="Gill Sans MT" panose="020B0502020104020203" pitchFamily="34" charset="0"/>
                <a:cs typeface="Arial" pitchFamily="34" charset="0"/>
              </a:rPr>
              <a:t>un </a:t>
            </a:r>
            <a:r>
              <a:rPr sz="2000" spc="-94" dirty="0">
                <a:latin typeface="Gill Sans MT" panose="020B0502020104020203" pitchFamily="34" charset="0"/>
                <a:cs typeface="Arial" pitchFamily="34" charset="0"/>
              </a:rPr>
              <a:t>langage </a:t>
            </a:r>
            <a:r>
              <a:rPr sz="2000" spc="-60" dirty="0">
                <a:latin typeface="Gill Sans MT" panose="020B0502020104020203" pitchFamily="34" charset="0"/>
                <a:cs typeface="Arial" pitchFamily="34" charset="0"/>
              </a:rPr>
              <a:t>compris </a:t>
            </a:r>
            <a:r>
              <a:rPr sz="2000" spc="-49" dirty="0">
                <a:latin typeface="Gill Sans MT" panose="020B0502020104020203" pitchFamily="34" charset="0"/>
                <a:cs typeface="Arial" pitchFamily="34" charset="0"/>
              </a:rPr>
              <a:t>par</a:t>
            </a:r>
            <a:r>
              <a:rPr sz="2000" spc="-153" dirty="0">
                <a:latin typeface="Gill Sans MT" panose="020B0502020104020203" pitchFamily="34" charset="0"/>
                <a:cs typeface="Arial" pitchFamily="34" charset="0"/>
              </a:rPr>
              <a:t> </a:t>
            </a:r>
            <a:r>
              <a:rPr sz="2000" spc="-22" dirty="0">
                <a:latin typeface="Gill Sans MT" panose="020B0502020104020203" pitchFamily="34" charset="0"/>
                <a:cs typeface="Arial" pitchFamily="34" charset="0"/>
              </a:rPr>
              <a:t>l'ordinateur</a:t>
            </a:r>
            <a:endParaRPr sz="2000" dirty="0">
              <a:latin typeface="Gill Sans MT" panose="020B0502020104020203" pitchFamily="34" charset="0"/>
              <a:cs typeface="Arial" pitchFamily="34" charset="0"/>
            </a:endParaRPr>
          </a:p>
          <a:p>
            <a:pPr marL="607187" lvl="1" indent="-255608" algn="just">
              <a:buClr>
                <a:srgbClr val="0000C7"/>
              </a:buClr>
              <a:buSzPct val="70000"/>
              <a:buFont typeface="Wingdings"/>
              <a:buChar char=""/>
              <a:tabLst>
                <a:tab pos="606712" algn="l"/>
                <a:tab pos="607187" algn="l"/>
              </a:tabLst>
            </a:pPr>
            <a:r>
              <a:rPr sz="2000" spc="-75" dirty="0">
                <a:latin typeface="Gill Sans MT" panose="020B0502020104020203" pitchFamily="34" charset="0"/>
                <a:cs typeface="Arial" pitchFamily="34" charset="0"/>
              </a:rPr>
              <a:t>Comment </a:t>
            </a:r>
            <a:r>
              <a:rPr sz="2000" spc="-64" dirty="0">
                <a:latin typeface="Gill Sans MT" panose="020B0502020104020203" pitchFamily="34" charset="0"/>
                <a:cs typeface="Arial" pitchFamily="34" charset="0"/>
              </a:rPr>
              <a:t>exécuter </a:t>
            </a:r>
            <a:r>
              <a:rPr sz="2000" spc="-49" dirty="0">
                <a:latin typeface="Gill Sans MT" panose="020B0502020104020203" pitchFamily="34" charset="0"/>
                <a:cs typeface="Arial" pitchFamily="34" charset="0"/>
              </a:rPr>
              <a:t>un </a:t>
            </a:r>
            <a:r>
              <a:rPr sz="2000" spc="-37" dirty="0">
                <a:latin typeface="Gill Sans MT" panose="020B0502020104020203" pitchFamily="34" charset="0"/>
                <a:cs typeface="Arial" pitchFamily="34" charset="0"/>
              </a:rPr>
              <a:t>algorithme </a:t>
            </a:r>
            <a:r>
              <a:rPr sz="2000" spc="-64" dirty="0">
                <a:latin typeface="Gill Sans MT" panose="020B0502020104020203" pitchFamily="34" charset="0"/>
                <a:cs typeface="Arial" pitchFamily="34" charset="0"/>
              </a:rPr>
              <a:t>sur</a:t>
            </a:r>
            <a:r>
              <a:rPr sz="2000" spc="-171" dirty="0">
                <a:latin typeface="Gill Sans MT" panose="020B0502020104020203" pitchFamily="34" charset="0"/>
                <a:cs typeface="Arial" pitchFamily="34" charset="0"/>
              </a:rPr>
              <a:t> </a:t>
            </a:r>
            <a:r>
              <a:rPr sz="2000" spc="-41" dirty="0">
                <a:latin typeface="Gill Sans MT" panose="020B0502020104020203" pitchFamily="34" charset="0"/>
                <a:cs typeface="Arial" pitchFamily="34" charset="0"/>
              </a:rPr>
              <a:t>ordinateur?</a:t>
            </a:r>
            <a:endParaRPr sz="2000" dirty="0">
              <a:latin typeface="Gill Sans MT" panose="020B0502020104020203" pitchFamily="34" charset="0"/>
              <a:cs typeface="Arial" pitchFamily="34" charset="0"/>
            </a:endParaRPr>
          </a:p>
          <a:p>
            <a:pPr marL="864695" marR="1035258" lvl="2" indent="-171039" algn="just">
              <a:spcAft>
                <a:spcPts val="600"/>
              </a:spcAft>
              <a:buSzPct val="70000"/>
              <a:buFont typeface="Wingdings"/>
              <a:buChar char=""/>
              <a:tabLst>
                <a:tab pos="865170" algn="l"/>
              </a:tabLst>
            </a:pPr>
            <a:r>
              <a:rPr sz="2000" spc="-15" dirty="0">
                <a:latin typeface="Gill Sans MT" panose="020B0502020104020203" pitchFamily="34" charset="0"/>
                <a:cs typeface="Arial" pitchFamily="34" charset="0"/>
              </a:rPr>
              <a:t>Il</a:t>
            </a:r>
            <a:r>
              <a:rPr sz="2000" spc="-318" dirty="0">
                <a:latin typeface="Gill Sans MT" panose="020B0502020104020203" pitchFamily="34" charset="0"/>
                <a:cs typeface="Arial" pitchFamily="34" charset="0"/>
              </a:rPr>
              <a:t> </a:t>
            </a:r>
            <a:r>
              <a:rPr sz="2000" spc="-19" dirty="0">
                <a:latin typeface="Gill Sans MT" panose="020B0502020104020203" pitchFamily="34" charset="0"/>
                <a:cs typeface="Arial" pitchFamily="34" charset="0"/>
              </a:rPr>
              <a:t>faut </a:t>
            </a:r>
            <a:r>
              <a:rPr sz="2000" spc="-26" dirty="0">
                <a:latin typeface="Gill Sans MT" panose="020B0502020104020203" pitchFamily="34" charset="0"/>
                <a:cs typeface="Arial" pitchFamily="34" charset="0"/>
              </a:rPr>
              <a:t>traduire </a:t>
            </a:r>
            <a:r>
              <a:rPr sz="2000" spc="-41" dirty="0">
                <a:latin typeface="Gill Sans MT" panose="020B0502020104020203" pitchFamily="34" charset="0"/>
                <a:cs typeface="Arial" pitchFamily="34" charset="0"/>
              </a:rPr>
              <a:t>cet </a:t>
            </a:r>
            <a:r>
              <a:rPr sz="2000" spc="-37" dirty="0">
                <a:latin typeface="Gill Sans MT" panose="020B0502020104020203" pitchFamily="34" charset="0"/>
                <a:cs typeface="Arial" pitchFamily="34" charset="0"/>
              </a:rPr>
              <a:t>algorithme </a:t>
            </a:r>
            <a:r>
              <a:rPr sz="2000" spc="-116" dirty="0">
                <a:latin typeface="Gill Sans MT" panose="020B0502020104020203" pitchFamily="34" charset="0"/>
                <a:cs typeface="Arial" pitchFamily="34" charset="0"/>
              </a:rPr>
              <a:t>à </a:t>
            </a:r>
            <a:r>
              <a:rPr sz="2000" spc="-49" dirty="0">
                <a:latin typeface="Gill Sans MT" panose="020B0502020104020203" pitchFamily="34" charset="0"/>
                <a:cs typeface="Arial" pitchFamily="34" charset="0"/>
              </a:rPr>
              <a:t>l’aide </a:t>
            </a:r>
            <a:r>
              <a:rPr sz="2000" spc="-34" dirty="0">
                <a:latin typeface="Gill Sans MT" panose="020B0502020104020203" pitchFamily="34" charset="0"/>
                <a:cs typeface="Arial" pitchFamily="34" charset="0"/>
              </a:rPr>
              <a:t>d’un </a:t>
            </a:r>
            <a:r>
              <a:rPr sz="2000" spc="-94" dirty="0">
                <a:latin typeface="Gill Sans MT" panose="020B0502020104020203" pitchFamily="34" charset="0"/>
                <a:cs typeface="Arial" pitchFamily="34" charset="0"/>
              </a:rPr>
              <a:t>langage </a:t>
            </a:r>
            <a:r>
              <a:rPr sz="2000" spc="-71" dirty="0">
                <a:latin typeface="Gill Sans MT" panose="020B0502020104020203" pitchFamily="34" charset="0"/>
                <a:cs typeface="Arial" pitchFamily="34" charset="0"/>
              </a:rPr>
              <a:t>de  </a:t>
            </a:r>
            <a:r>
              <a:rPr sz="2000" spc="-45" dirty="0">
                <a:latin typeface="Gill Sans MT" panose="020B0502020104020203" pitchFamily="34" charset="0"/>
                <a:cs typeface="Arial" pitchFamily="34" charset="0"/>
              </a:rPr>
              <a:t>programmation </a:t>
            </a:r>
            <a:r>
              <a:rPr sz="2000" spc="-64" dirty="0">
                <a:latin typeface="Gill Sans MT" panose="020B0502020104020203" pitchFamily="34" charset="0"/>
                <a:cs typeface="Arial" pitchFamily="34" charset="0"/>
              </a:rPr>
              <a:t>connu </a:t>
            </a:r>
            <a:r>
              <a:rPr sz="2000" spc="-49" dirty="0">
                <a:latin typeface="Gill Sans MT" panose="020B0502020104020203" pitchFamily="34" charset="0"/>
                <a:cs typeface="Arial" pitchFamily="34" charset="0"/>
              </a:rPr>
              <a:t>par</a:t>
            </a:r>
            <a:r>
              <a:rPr sz="2000" spc="-168" dirty="0">
                <a:latin typeface="Gill Sans MT" panose="020B0502020104020203" pitchFamily="34" charset="0"/>
                <a:cs typeface="Arial" pitchFamily="34" charset="0"/>
              </a:rPr>
              <a:t> </a:t>
            </a:r>
            <a:r>
              <a:rPr sz="2000" spc="-45" dirty="0">
                <a:latin typeface="Gill Sans MT" panose="020B0502020104020203" pitchFamily="34" charset="0"/>
                <a:cs typeface="Arial" pitchFamily="34" charset="0"/>
              </a:rPr>
              <a:t>l’ordinateur.</a:t>
            </a:r>
            <a:endParaRPr sz="2000" dirty="0">
              <a:latin typeface="Gill Sans MT" panose="020B0502020104020203" pitchFamily="34" charset="0"/>
              <a:cs typeface="Arial" pitchFamily="34" charset="0"/>
            </a:endParaRPr>
          </a:p>
          <a:p>
            <a:pPr marL="266060" marR="226151" indent="-256558" algn="just">
              <a:spcBef>
                <a:spcPts val="600"/>
              </a:spcBef>
              <a:spcAft>
                <a:spcPts val="600"/>
              </a:spcAft>
              <a:buClr>
                <a:srgbClr val="FF0000"/>
              </a:buClr>
              <a:buFont typeface="Wingdings"/>
              <a:buChar char=""/>
              <a:tabLst>
                <a:tab pos="312620" algn="l"/>
                <a:tab pos="313096" algn="l"/>
              </a:tabLst>
            </a:pPr>
            <a:r>
              <a:rPr sz="2000" dirty="0">
                <a:latin typeface="Gill Sans MT" panose="020B0502020104020203" pitchFamily="34" charset="0"/>
                <a:cs typeface="Arial" pitchFamily="34" charset="0"/>
              </a:rPr>
              <a:t>	</a:t>
            </a:r>
            <a:r>
              <a:rPr sz="2000" spc="-71" dirty="0">
                <a:latin typeface="Gill Sans MT" panose="020B0502020104020203" pitchFamily="34" charset="0"/>
                <a:cs typeface="Arial" pitchFamily="34" charset="0"/>
              </a:rPr>
              <a:t>L’élaboration </a:t>
            </a:r>
            <a:r>
              <a:rPr sz="2000" spc="-41" dirty="0">
                <a:latin typeface="Gill Sans MT" panose="020B0502020104020203" pitchFamily="34" charset="0"/>
                <a:cs typeface="Arial" pitchFamily="34" charset="0"/>
              </a:rPr>
              <a:t>d’un algorithme </a:t>
            </a:r>
            <a:r>
              <a:rPr sz="2000" spc="-67" dirty="0">
                <a:latin typeface="Gill Sans MT" panose="020B0502020104020203" pitchFamily="34" charset="0"/>
                <a:cs typeface="Arial" pitchFamily="34" charset="0"/>
              </a:rPr>
              <a:t>est </a:t>
            </a:r>
            <a:r>
              <a:rPr sz="2000" spc="-71" dirty="0">
                <a:latin typeface="Gill Sans MT" panose="020B0502020104020203" pitchFamily="34" charset="0"/>
                <a:cs typeface="Arial" pitchFamily="34" charset="0"/>
              </a:rPr>
              <a:t>une </a:t>
            </a:r>
            <a:r>
              <a:rPr sz="2000" spc="-82" dirty="0">
                <a:latin typeface="Gill Sans MT" panose="020B0502020104020203" pitchFamily="34" charset="0"/>
                <a:cs typeface="Arial" pitchFamily="34" charset="0"/>
              </a:rPr>
              <a:t>démarche </a:t>
            </a:r>
            <a:r>
              <a:rPr sz="2000" spc="-79" dirty="0">
                <a:latin typeface="Gill Sans MT" panose="020B0502020104020203" pitchFamily="34" charset="0"/>
                <a:cs typeface="Arial" pitchFamily="34" charset="0"/>
              </a:rPr>
              <a:t>de </a:t>
            </a:r>
            <a:r>
              <a:rPr sz="2000" spc="-37" dirty="0">
                <a:latin typeface="Gill Sans MT" panose="020B0502020104020203" pitchFamily="34" charset="0"/>
                <a:cs typeface="Arial" pitchFamily="34" charset="0"/>
              </a:rPr>
              <a:t>résolution</a:t>
            </a:r>
            <a:r>
              <a:rPr sz="2000" spc="-224" dirty="0">
                <a:latin typeface="Gill Sans MT" panose="020B0502020104020203" pitchFamily="34" charset="0"/>
                <a:cs typeface="Arial" pitchFamily="34" charset="0"/>
              </a:rPr>
              <a:t> </a:t>
            </a:r>
            <a:r>
              <a:rPr sz="2000" spc="-82" dirty="0">
                <a:latin typeface="Gill Sans MT" panose="020B0502020104020203" pitchFamily="34" charset="0"/>
                <a:cs typeface="Arial" pitchFamily="34" charset="0"/>
              </a:rPr>
              <a:t>de  </a:t>
            </a:r>
            <a:r>
              <a:rPr sz="2000" spc="-56" dirty="0">
                <a:latin typeface="Gill Sans MT" panose="020B0502020104020203" pitchFamily="34" charset="0"/>
                <a:cs typeface="Arial" pitchFamily="34" charset="0"/>
              </a:rPr>
              <a:t>problème</a:t>
            </a:r>
            <a:r>
              <a:rPr sz="2000" spc="-94" dirty="0">
                <a:latin typeface="Gill Sans MT" panose="020B0502020104020203" pitchFamily="34" charset="0"/>
                <a:cs typeface="Arial" pitchFamily="34" charset="0"/>
              </a:rPr>
              <a:t> </a:t>
            </a:r>
            <a:r>
              <a:rPr sz="2000" spc="-82" dirty="0">
                <a:latin typeface="Gill Sans MT" panose="020B0502020104020203" pitchFamily="34" charset="0"/>
                <a:cs typeface="Arial" pitchFamily="34" charset="0"/>
              </a:rPr>
              <a:t>exigeante</a:t>
            </a:r>
            <a:endParaRPr sz="2000" dirty="0">
              <a:latin typeface="Gill Sans MT" panose="020B0502020104020203" pitchFamily="34" charset="0"/>
              <a:cs typeface="Arial" pitchFamily="34" charset="0"/>
            </a:endParaRPr>
          </a:p>
          <a:p>
            <a:pPr marL="266060" marR="42760" indent="-256558" algn="just">
              <a:spcBef>
                <a:spcPts val="600"/>
              </a:spcBef>
              <a:spcAft>
                <a:spcPts val="600"/>
              </a:spcAft>
              <a:buClr>
                <a:srgbClr val="FF0000"/>
              </a:buClr>
              <a:buFont typeface="Wingdings"/>
              <a:buChar char=""/>
              <a:tabLst>
                <a:tab pos="312620" algn="l"/>
                <a:tab pos="313096" algn="l"/>
              </a:tabLst>
            </a:pPr>
            <a:r>
              <a:rPr sz="2000" dirty="0">
                <a:latin typeface="Gill Sans MT" panose="020B0502020104020203" pitchFamily="34" charset="0"/>
                <a:cs typeface="Arial" pitchFamily="34" charset="0"/>
              </a:rPr>
              <a:t>	</a:t>
            </a:r>
            <a:r>
              <a:rPr sz="2000" spc="-180" dirty="0">
                <a:latin typeface="Gill Sans MT" panose="020B0502020104020203" pitchFamily="34" charset="0"/>
                <a:cs typeface="Arial" pitchFamily="34" charset="0"/>
              </a:rPr>
              <a:t>La </a:t>
            </a:r>
            <a:r>
              <a:rPr sz="2000" spc="-49" dirty="0">
                <a:latin typeface="Gill Sans MT" panose="020B0502020104020203" pitchFamily="34" charset="0"/>
                <a:cs typeface="Arial" pitchFamily="34" charset="0"/>
              </a:rPr>
              <a:t>rédaction </a:t>
            </a:r>
            <a:r>
              <a:rPr sz="2000" spc="-41" dirty="0">
                <a:latin typeface="Gill Sans MT" panose="020B0502020104020203" pitchFamily="34" charset="0"/>
                <a:cs typeface="Arial" pitchFamily="34" charset="0"/>
              </a:rPr>
              <a:t>d’un algorithme </a:t>
            </a:r>
            <a:r>
              <a:rPr sz="2000" spc="-67" dirty="0">
                <a:latin typeface="Gill Sans MT" panose="020B0502020104020203" pitchFamily="34" charset="0"/>
                <a:cs typeface="Arial" pitchFamily="34" charset="0"/>
              </a:rPr>
              <a:t>est </a:t>
            </a:r>
            <a:r>
              <a:rPr sz="2000" spc="-56" dirty="0">
                <a:latin typeface="Gill Sans MT" panose="020B0502020104020203" pitchFamily="34" charset="0"/>
                <a:cs typeface="Arial" pitchFamily="34" charset="0"/>
              </a:rPr>
              <a:t>un </a:t>
            </a:r>
            <a:r>
              <a:rPr sz="2000" spc="-94" dirty="0">
                <a:latin typeface="Gill Sans MT" panose="020B0502020104020203" pitchFamily="34" charset="0"/>
                <a:cs typeface="Arial" pitchFamily="34" charset="0"/>
              </a:rPr>
              <a:t>exercice </a:t>
            </a:r>
            <a:r>
              <a:rPr sz="2000" spc="-79" dirty="0">
                <a:latin typeface="Gill Sans MT" panose="020B0502020104020203" pitchFamily="34" charset="0"/>
                <a:cs typeface="Arial" pitchFamily="34" charset="0"/>
              </a:rPr>
              <a:t>de </a:t>
            </a:r>
            <a:r>
              <a:rPr sz="2000" spc="-49" dirty="0">
                <a:latin typeface="Gill Sans MT" panose="020B0502020104020203" pitchFamily="34" charset="0"/>
                <a:cs typeface="Arial" pitchFamily="34" charset="0"/>
              </a:rPr>
              <a:t>réflexion </a:t>
            </a:r>
            <a:r>
              <a:rPr sz="2000" spc="-34" dirty="0">
                <a:latin typeface="Gill Sans MT" panose="020B0502020104020203" pitchFamily="34" charset="0"/>
                <a:cs typeface="Arial" pitchFamily="34" charset="0"/>
              </a:rPr>
              <a:t>qui </a:t>
            </a:r>
            <a:r>
              <a:rPr sz="2000" spc="-142" dirty="0">
                <a:latin typeface="Gill Sans MT" panose="020B0502020104020203" pitchFamily="34" charset="0"/>
                <a:cs typeface="Arial" pitchFamily="34" charset="0"/>
              </a:rPr>
              <a:t>se </a:t>
            </a:r>
            <a:r>
              <a:rPr sz="2000" spc="-7" dirty="0">
                <a:latin typeface="Gill Sans MT" panose="020B0502020104020203" pitchFamily="34" charset="0"/>
                <a:cs typeface="Arial" pitchFamily="34" charset="0"/>
              </a:rPr>
              <a:t>fait  </a:t>
            </a:r>
            <a:r>
              <a:rPr sz="2000" spc="-75" dirty="0">
                <a:latin typeface="Gill Sans MT" panose="020B0502020104020203" pitchFamily="34" charset="0"/>
                <a:cs typeface="Arial" pitchFamily="34" charset="0"/>
              </a:rPr>
              <a:t>sur</a:t>
            </a:r>
            <a:r>
              <a:rPr sz="2000" spc="-101" dirty="0">
                <a:latin typeface="Gill Sans MT" panose="020B0502020104020203" pitchFamily="34" charset="0"/>
                <a:cs typeface="Arial" pitchFamily="34" charset="0"/>
              </a:rPr>
              <a:t> </a:t>
            </a:r>
            <a:r>
              <a:rPr sz="2000" spc="-56" dirty="0">
                <a:latin typeface="Gill Sans MT" panose="020B0502020104020203" pitchFamily="34" charset="0"/>
                <a:cs typeface="Arial" pitchFamily="34" charset="0"/>
              </a:rPr>
              <a:t>papier</a:t>
            </a:r>
            <a:endParaRPr sz="2000" dirty="0">
              <a:latin typeface="Gill Sans MT" panose="020B0502020104020203" pitchFamily="34" charset="0"/>
              <a:cs typeface="Arial" pitchFamily="34" charset="0"/>
            </a:endParaRPr>
          </a:p>
          <a:p>
            <a:pPr marL="565852" lvl="1" indent="-214748" algn="just">
              <a:buClr>
                <a:srgbClr val="0000C7"/>
              </a:buClr>
              <a:buSzPct val="70000"/>
              <a:buFont typeface="Wingdings"/>
              <a:buChar char=""/>
              <a:tabLst>
                <a:tab pos="565852" algn="l"/>
                <a:tab pos="566328" algn="l"/>
              </a:tabLst>
            </a:pPr>
            <a:r>
              <a:rPr sz="2000" spc="-45" dirty="0">
                <a:latin typeface="Gill Sans MT" panose="020B0502020104020203" pitchFamily="34" charset="0"/>
                <a:cs typeface="Arial" pitchFamily="34" charset="0"/>
              </a:rPr>
              <a:t>L'algorithme </a:t>
            </a:r>
            <a:r>
              <a:rPr sz="2000" spc="-64" dirty="0">
                <a:latin typeface="Gill Sans MT" panose="020B0502020104020203" pitchFamily="34" charset="0"/>
                <a:cs typeface="Arial" pitchFamily="34" charset="0"/>
              </a:rPr>
              <a:t>est </a:t>
            </a:r>
            <a:r>
              <a:rPr sz="2000" spc="-45" dirty="0">
                <a:latin typeface="Gill Sans MT" panose="020B0502020104020203" pitchFamily="34" charset="0"/>
                <a:cs typeface="Arial" pitchFamily="34" charset="0"/>
              </a:rPr>
              <a:t>indépendant </a:t>
            </a:r>
            <a:r>
              <a:rPr sz="2000" spc="-49" dirty="0">
                <a:latin typeface="Gill Sans MT" panose="020B0502020104020203" pitchFamily="34" charset="0"/>
                <a:cs typeface="Arial" pitchFamily="34" charset="0"/>
              </a:rPr>
              <a:t>du </a:t>
            </a:r>
            <a:r>
              <a:rPr sz="2000" spc="-94" dirty="0">
                <a:latin typeface="Gill Sans MT" panose="020B0502020104020203" pitchFamily="34" charset="0"/>
                <a:cs typeface="Arial" pitchFamily="34" charset="0"/>
              </a:rPr>
              <a:t>langage </a:t>
            </a:r>
            <a:r>
              <a:rPr sz="2000" spc="-67" dirty="0">
                <a:latin typeface="Gill Sans MT" panose="020B0502020104020203" pitchFamily="34" charset="0"/>
                <a:cs typeface="Arial" pitchFamily="34" charset="0"/>
              </a:rPr>
              <a:t>de</a:t>
            </a:r>
            <a:r>
              <a:rPr sz="2000" spc="-217" dirty="0">
                <a:latin typeface="Gill Sans MT" panose="020B0502020104020203" pitchFamily="34" charset="0"/>
                <a:cs typeface="Arial" pitchFamily="34" charset="0"/>
              </a:rPr>
              <a:t> </a:t>
            </a:r>
            <a:r>
              <a:rPr sz="2000" spc="-45" dirty="0">
                <a:latin typeface="Gill Sans MT" panose="020B0502020104020203" pitchFamily="34" charset="0"/>
                <a:cs typeface="Arial" pitchFamily="34" charset="0"/>
              </a:rPr>
              <a:t>programmation</a:t>
            </a:r>
            <a:endParaRPr sz="2000" dirty="0">
              <a:latin typeface="Gill Sans MT" panose="020B0502020104020203" pitchFamily="34" charset="0"/>
              <a:cs typeface="Arial" pitchFamily="34" charset="0"/>
            </a:endParaRPr>
          </a:p>
          <a:p>
            <a:pPr marL="565852" marR="175314" lvl="1" indent="-214748" algn="just">
              <a:buClr>
                <a:srgbClr val="0000C7"/>
              </a:buClr>
              <a:buSzPct val="70000"/>
              <a:buFont typeface="Wingdings"/>
              <a:buChar char=""/>
              <a:tabLst>
                <a:tab pos="565852" algn="l"/>
                <a:tab pos="566328" algn="l"/>
              </a:tabLst>
            </a:pPr>
            <a:r>
              <a:rPr sz="2000" spc="-120" dirty="0">
                <a:latin typeface="Gill Sans MT" panose="020B0502020104020203" pitchFamily="34" charset="0"/>
                <a:cs typeface="Arial" pitchFamily="34" charset="0"/>
              </a:rPr>
              <a:t>Par </a:t>
            </a:r>
            <a:r>
              <a:rPr sz="2000" spc="-75" dirty="0">
                <a:latin typeface="Gill Sans MT" panose="020B0502020104020203" pitchFamily="34" charset="0"/>
                <a:cs typeface="Arial" pitchFamily="34" charset="0"/>
              </a:rPr>
              <a:t>exemple, </a:t>
            </a:r>
            <a:r>
              <a:rPr sz="2000" spc="-45" dirty="0">
                <a:latin typeface="Gill Sans MT" panose="020B0502020104020203" pitchFamily="34" charset="0"/>
                <a:cs typeface="Arial" pitchFamily="34" charset="0"/>
              </a:rPr>
              <a:t>on </a:t>
            </a:r>
            <a:r>
              <a:rPr sz="2000" spc="-37" dirty="0">
                <a:latin typeface="Gill Sans MT" panose="020B0502020104020203" pitchFamily="34" charset="0"/>
                <a:cs typeface="Arial" pitchFamily="34" charset="0"/>
              </a:rPr>
              <a:t>utilisera le </a:t>
            </a:r>
            <a:r>
              <a:rPr sz="2000" spc="-71" dirty="0">
                <a:latin typeface="Gill Sans MT" panose="020B0502020104020203" pitchFamily="34" charset="0"/>
                <a:cs typeface="Arial" pitchFamily="34" charset="0"/>
              </a:rPr>
              <a:t>même </a:t>
            </a:r>
            <a:r>
              <a:rPr sz="2000" spc="-37" dirty="0">
                <a:latin typeface="Gill Sans MT" panose="020B0502020104020203" pitchFamily="34" charset="0"/>
                <a:cs typeface="Arial" pitchFamily="34" charset="0"/>
              </a:rPr>
              <a:t>algorithme </a:t>
            </a:r>
            <a:r>
              <a:rPr sz="2000" spc="-30" dirty="0">
                <a:latin typeface="Gill Sans MT" panose="020B0502020104020203" pitchFamily="34" charset="0"/>
                <a:cs typeface="Arial" pitchFamily="34" charset="0"/>
              </a:rPr>
              <a:t>pour </a:t>
            </a:r>
            <a:r>
              <a:rPr sz="2000" spc="-60" dirty="0">
                <a:latin typeface="Gill Sans MT" panose="020B0502020104020203" pitchFamily="34" charset="0"/>
                <a:cs typeface="Arial" pitchFamily="34" charset="0"/>
              </a:rPr>
              <a:t>une</a:t>
            </a:r>
            <a:r>
              <a:rPr sz="2000" spc="-213" dirty="0">
                <a:latin typeface="Gill Sans MT" panose="020B0502020104020203" pitchFamily="34" charset="0"/>
                <a:cs typeface="Arial" pitchFamily="34" charset="0"/>
              </a:rPr>
              <a:t> </a:t>
            </a:r>
            <a:r>
              <a:rPr sz="2000" spc="-30" dirty="0">
                <a:latin typeface="Gill Sans MT" panose="020B0502020104020203" pitchFamily="34" charset="0"/>
                <a:cs typeface="Arial" pitchFamily="34" charset="0"/>
              </a:rPr>
              <a:t>implantation  </a:t>
            </a:r>
            <a:r>
              <a:rPr sz="2000" spc="-67" dirty="0">
                <a:latin typeface="Gill Sans MT" panose="020B0502020104020203" pitchFamily="34" charset="0"/>
                <a:cs typeface="Arial" pitchFamily="34" charset="0"/>
              </a:rPr>
              <a:t>en </a:t>
            </a:r>
            <a:r>
              <a:rPr sz="2000" spc="-135" dirty="0">
                <a:latin typeface="Gill Sans MT" panose="020B0502020104020203" pitchFamily="34" charset="0"/>
                <a:cs typeface="Arial" pitchFamily="34" charset="0"/>
              </a:rPr>
              <a:t>Java, </a:t>
            </a:r>
            <a:r>
              <a:rPr sz="2000" spc="-45" dirty="0">
                <a:latin typeface="Gill Sans MT" panose="020B0502020104020203" pitchFamily="34" charset="0"/>
                <a:cs typeface="Arial" pitchFamily="34" charset="0"/>
              </a:rPr>
              <a:t>ou bien </a:t>
            </a:r>
            <a:r>
              <a:rPr sz="2000" spc="-67" dirty="0">
                <a:latin typeface="Gill Sans MT" panose="020B0502020104020203" pitchFamily="34" charset="0"/>
                <a:cs typeface="Arial" pitchFamily="34" charset="0"/>
              </a:rPr>
              <a:t>en </a:t>
            </a:r>
            <a:r>
              <a:rPr sz="2000" spc="-183" dirty="0">
                <a:latin typeface="Gill Sans MT" panose="020B0502020104020203" pitchFamily="34" charset="0"/>
                <a:cs typeface="Arial" pitchFamily="34" charset="0"/>
              </a:rPr>
              <a:t>C++ </a:t>
            </a:r>
            <a:r>
              <a:rPr sz="2000" spc="-45" dirty="0">
                <a:latin typeface="Gill Sans MT" panose="020B0502020104020203" pitchFamily="34" charset="0"/>
                <a:cs typeface="Arial" pitchFamily="34" charset="0"/>
              </a:rPr>
              <a:t>ou </a:t>
            </a:r>
            <a:r>
              <a:rPr sz="2000" spc="-67" dirty="0">
                <a:latin typeface="Gill Sans MT" panose="020B0502020104020203" pitchFamily="34" charset="0"/>
                <a:cs typeface="Arial" pitchFamily="34" charset="0"/>
              </a:rPr>
              <a:t>en </a:t>
            </a:r>
            <a:r>
              <a:rPr sz="2000" spc="-79" dirty="0">
                <a:latin typeface="Gill Sans MT" panose="020B0502020104020203" pitchFamily="34" charset="0"/>
                <a:cs typeface="Arial" pitchFamily="34" charset="0"/>
              </a:rPr>
              <a:t>Visual</a:t>
            </a:r>
            <a:r>
              <a:rPr sz="2000" spc="-85" dirty="0">
                <a:latin typeface="Gill Sans MT" panose="020B0502020104020203" pitchFamily="34" charset="0"/>
                <a:cs typeface="Arial" pitchFamily="34" charset="0"/>
              </a:rPr>
              <a:t> </a:t>
            </a:r>
            <a:r>
              <a:rPr sz="2000" spc="-116" dirty="0">
                <a:latin typeface="Gill Sans MT" panose="020B0502020104020203" pitchFamily="34" charset="0"/>
                <a:cs typeface="Arial" pitchFamily="34" charset="0"/>
              </a:rPr>
              <a:t>Basic</a:t>
            </a:r>
            <a:endParaRPr sz="2000" dirty="0">
              <a:latin typeface="Gill Sans MT" panose="020B0502020104020203" pitchFamily="34" charset="0"/>
              <a:cs typeface="Arial" pitchFamily="34" charset="0"/>
            </a:endParaRPr>
          </a:p>
          <a:p>
            <a:pPr marL="565852" lvl="1" indent="-214748" algn="just">
              <a:buClr>
                <a:srgbClr val="0000C7"/>
              </a:buClr>
              <a:buSzPct val="70000"/>
              <a:buFont typeface="Wingdings"/>
              <a:buChar char=""/>
              <a:tabLst>
                <a:tab pos="565852" algn="l"/>
                <a:tab pos="566328" algn="l"/>
              </a:tabLst>
            </a:pPr>
            <a:r>
              <a:rPr sz="2000" spc="-64" dirty="0">
                <a:latin typeface="Gill Sans MT" panose="020B0502020104020203" pitchFamily="34" charset="0"/>
                <a:cs typeface="Arial" pitchFamily="34" charset="0"/>
              </a:rPr>
              <a:t>L’algorithme est </a:t>
            </a:r>
            <a:r>
              <a:rPr sz="2000" spc="-52" dirty="0">
                <a:latin typeface="Gill Sans MT" panose="020B0502020104020203" pitchFamily="34" charset="0"/>
                <a:cs typeface="Arial" pitchFamily="34" charset="0"/>
              </a:rPr>
              <a:t>la </a:t>
            </a:r>
            <a:r>
              <a:rPr sz="2000" spc="-34" dirty="0">
                <a:latin typeface="Gill Sans MT" panose="020B0502020104020203" pitchFamily="34" charset="0"/>
                <a:cs typeface="Arial" pitchFamily="34" charset="0"/>
              </a:rPr>
              <a:t>résolution </a:t>
            </a:r>
            <a:r>
              <a:rPr sz="2000" spc="-22" dirty="0">
                <a:latin typeface="Gill Sans MT" panose="020B0502020104020203" pitchFamily="34" charset="0"/>
                <a:cs typeface="Arial" pitchFamily="34" charset="0"/>
              </a:rPr>
              <a:t>brute </a:t>
            </a:r>
            <a:r>
              <a:rPr sz="2000" spc="-34" dirty="0">
                <a:latin typeface="Gill Sans MT" panose="020B0502020104020203" pitchFamily="34" charset="0"/>
                <a:cs typeface="Arial" pitchFamily="34" charset="0"/>
              </a:rPr>
              <a:t>d’un </a:t>
            </a:r>
            <a:r>
              <a:rPr sz="2000" spc="-49" dirty="0">
                <a:latin typeface="Gill Sans MT" panose="020B0502020104020203" pitchFamily="34" charset="0"/>
                <a:cs typeface="Arial" pitchFamily="34" charset="0"/>
              </a:rPr>
              <a:t>problème</a:t>
            </a:r>
            <a:r>
              <a:rPr sz="2000" spc="-277" dirty="0">
                <a:latin typeface="Gill Sans MT" panose="020B0502020104020203" pitchFamily="34" charset="0"/>
                <a:cs typeface="Arial" pitchFamily="34" charset="0"/>
              </a:rPr>
              <a:t> </a:t>
            </a:r>
            <a:r>
              <a:rPr sz="2000" spc="-30" dirty="0">
                <a:latin typeface="Gill Sans MT" panose="020B0502020104020203" pitchFamily="34" charset="0"/>
                <a:cs typeface="Arial" pitchFamily="34" charset="0"/>
              </a:rPr>
              <a:t>informatique</a:t>
            </a:r>
            <a:endParaRPr sz="2000" dirty="0">
              <a:latin typeface="Gill Sans MT" panose="020B0502020104020203" pitchFamily="34" charset="0"/>
              <a:cs typeface="Arial" pitchFamily="34" charset="0"/>
            </a:endParaRPr>
          </a:p>
        </p:txBody>
      </p:sp>
    </p:spTree>
    <p:extLst>
      <p:ext uri="{BB962C8B-B14F-4D97-AF65-F5344CB8AC3E}">
        <p14:creationId xmlns:p14="http://schemas.microsoft.com/office/powerpoint/2010/main" val="30109385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86435"/>
            <a:ext cx="4320480" cy="471739"/>
          </a:xfrm>
          <a:prstGeom prst="rect">
            <a:avLst/>
          </a:prstGeom>
        </p:spPr>
        <p:txBody>
          <a:bodyPr vert="horz" wrap="square" lIns="0" tIns="9977" rIns="0" bIns="0" rtlCol="0">
            <a:spAutoFit/>
          </a:bodyPr>
          <a:lstStyle/>
          <a:p>
            <a:pPr marL="9502">
              <a:spcBef>
                <a:spcPts val="79"/>
              </a:spcBef>
            </a:pPr>
            <a:r>
              <a:rPr lang="fr-FR" sz="3000" spc="-206" dirty="0">
                <a:latin typeface="Gill Sans MT" panose="020B0502020104020203" pitchFamily="34" charset="0"/>
              </a:rPr>
              <a:t>La notion de Programme</a:t>
            </a:r>
            <a:endParaRPr sz="3000" dirty="0">
              <a:latin typeface="Gill Sans MT" panose="020B0502020104020203" pitchFamily="34" charset="0"/>
            </a:endParaRP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23</a:t>
            </a:fld>
            <a:endParaRPr lang="en-US"/>
          </a:p>
        </p:txBody>
      </p:sp>
      <p:sp>
        <p:nvSpPr>
          <p:cNvPr id="6" name="object 6"/>
          <p:cNvSpPr txBox="1"/>
          <p:nvPr/>
        </p:nvSpPr>
        <p:spPr>
          <a:xfrm>
            <a:off x="7198131" y="4122168"/>
            <a:ext cx="184075" cy="141064"/>
          </a:xfrm>
          <a:prstGeom prst="rect">
            <a:avLst/>
          </a:prstGeom>
        </p:spPr>
        <p:txBody>
          <a:bodyPr vert="horz" wrap="square" lIns="0" tIns="0" rIns="0" bIns="0" rtlCol="0">
            <a:spAutoFit/>
          </a:bodyPr>
          <a:lstStyle/>
          <a:p>
            <a:pPr marL="9502">
              <a:lnSpc>
                <a:spcPts val="1066"/>
              </a:lnSpc>
            </a:pPr>
            <a:r>
              <a:rPr sz="600" spc="-7" dirty="0">
                <a:solidFill>
                  <a:srgbClr val="EDEBE0"/>
                </a:solidFill>
                <a:latin typeface="Wingdings"/>
                <a:cs typeface="Wingdings"/>
              </a:rPr>
              <a:t></a:t>
            </a:r>
            <a:fld id="{81D60167-4931-47E6-BA6A-407CBD079E47}" type="slidenum">
              <a:rPr sz="900" spc="-7" dirty="0">
                <a:solidFill>
                  <a:srgbClr val="888888"/>
                </a:solidFill>
                <a:latin typeface="Arial"/>
                <a:cs typeface="Arial"/>
              </a:rPr>
              <a:pPr marL="9502">
                <a:lnSpc>
                  <a:spcPts val="1066"/>
                </a:lnSpc>
              </a:pPr>
              <a:t>23</a:t>
            </a:fld>
            <a:endParaRPr sz="900">
              <a:latin typeface="Arial"/>
              <a:cs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496944"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0832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1840" y="116632"/>
            <a:ext cx="5762240" cy="470780"/>
          </a:xfrm>
          <a:prstGeom prst="rect">
            <a:avLst/>
          </a:prstGeom>
        </p:spPr>
        <p:txBody>
          <a:bodyPr vert="horz" wrap="square" lIns="0" tIns="9027" rIns="0" bIns="0" rtlCol="0">
            <a:spAutoFit/>
          </a:bodyPr>
          <a:lstStyle/>
          <a:p>
            <a:pPr marL="9502">
              <a:spcBef>
                <a:spcPts val="71"/>
              </a:spcBef>
            </a:pPr>
            <a:r>
              <a:rPr sz="3000" spc="-202" dirty="0">
                <a:latin typeface="Gill Sans MT" panose="020B0502020104020203" pitchFamily="34" charset="0"/>
              </a:rPr>
              <a:t>Représentation </a:t>
            </a:r>
            <a:r>
              <a:rPr sz="3000" spc="-198" dirty="0">
                <a:latin typeface="Gill Sans MT" panose="020B0502020104020203" pitchFamily="34" charset="0"/>
              </a:rPr>
              <a:t>d’un</a:t>
            </a:r>
            <a:r>
              <a:rPr sz="3000" spc="-90" dirty="0">
                <a:latin typeface="Gill Sans MT" panose="020B0502020104020203" pitchFamily="34" charset="0"/>
              </a:rPr>
              <a:t> </a:t>
            </a:r>
            <a:r>
              <a:rPr sz="3000" spc="-171" dirty="0">
                <a:latin typeface="Gill Sans MT" panose="020B0502020104020203" pitchFamily="34" charset="0"/>
              </a:rPr>
              <a:t>algorithme</a:t>
            </a:r>
            <a:endParaRPr sz="3000" dirty="0">
              <a:latin typeface="Gill Sans MT" panose="020B0502020104020203" pitchFamily="34" charset="0"/>
            </a:endParaRPr>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24</a:t>
            </a:fld>
            <a:endParaRPr lang="en-US"/>
          </a:p>
        </p:txBody>
      </p:sp>
      <p:sp>
        <p:nvSpPr>
          <p:cNvPr id="3" name="object 3"/>
          <p:cNvSpPr txBox="1"/>
          <p:nvPr/>
        </p:nvSpPr>
        <p:spPr>
          <a:xfrm>
            <a:off x="602302" y="1412776"/>
            <a:ext cx="7930138" cy="3853677"/>
          </a:xfrm>
          <a:prstGeom prst="rect">
            <a:avLst/>
          </a:prstGeom>
        </p:spPr>
        <p:txBody>
          <a:bodyPr vert="horz" wrap="square" lIns="0" tIns="68891" rIns="0" bIns="0" rtlCol="0">
            <a:spAutoFit/>
          </a:bodyPr>
          <a:lstStyle/>
          <a:p>
            <a:pPr marL="9502" marR="576305" algn="just">
              <a:lnSpc>
                <a:spcPts val="1938"/>
              </a:lnSpc>
              <a:spcBef>
                <a:spcPts val="542"/>
              </a:spcBef>
            </a:pPr>
            <a:r>
              <a:rPr sz="2400" spc="-60" dirty="0">
                <a:latin typeface="Gill Sans MT" panose="020B0502020104020203" pitchFamily="34" charset="0"/>
                <a:cs typeface="Arial"/>
              </a:rPr>
              <a:t>Historiquement, </a:t>
            </a:r>
            <a:r>
              <a:rPr sz="2400" spc="-97" dirty="0">
                <a:latin typeface="Gill Sans MT" panose="020B0502020104020203" pitchFamily="34" charset="0"/>
                <a:cs typeface="Arial"/>
              </a:rPr>
              <a:t>deux </a:t>
            </a:r>
            <a:r>
              <a:rPr sz="2400" spc="-112" dirty="0">
                <a:latin typeface="Gill Sans MT" panose="020B0502020104020203" pitchFamily="34" charset="0"/>
                <a:cs typeface="Arial"/>
              </a:rPr>
              <a:t>façons </a:t>
            </a:r>
            <a:r>
              <a:rPr sz="2400" spc="-41" dirty="0">
                <a:latin typeface="Gill Sans MT" panose="020B0502020104020203" pitchFamily="34" charset="0"/>
                <a:cs typeface="Arial"/>
              </a:rPr>
              <a:t>pour </a:t>
            </a:r>
            <a:r>
              <a:rPr sz="2400" spc="-67" dirty="0" err="1">
                <a:latin typeface="Gill Sans MT" panose="020B0502020104020203" pitchFamily="34" charset="0"/>
                <a:cs typeface="Arial"/>
              </a:rPr>
              <a:t>représenter</a:t>
            </a:r>
            <a:r>
              <a:rPr sz="2400" spc="-299" dirty="0">
                <a:latin typeface="Gill Sans MT" panose="020B0502020104020203" pitchFamily="34" charset="0"/>
                <a:cs typeface="Arial"/>
              </a:rPr>
              <a:t> </a:t>
            </a:r>
            <a:r>
              <a:rPr sz="2400" spc="-67" dirty="0">
                <a:latin typeface="Gill Sans MT" panose="020B0502020104020203" pitchFamily="34" charset="0"/>
                <a:cs typeface="Arial"/>
              </a:rPr>
              <a:t>un</a:t>
            </a:r>
            <a:r>
              <a:rPr lang="fr-FR" sz="2400" spc="-67" dirty="0">
                <a:latin typeface="Gill Sans MT" panose="020B0502020104020203" pitchFamily="34" charset="0"/>
                <a:cs typeface="Arial"/>
              </a:rPr>
              <a:t> </a:t>
            </a:r>
            <a:r>
              <a:rPr sz="2400" spc="-49" dirty="0" err="1">
                <a:latin typeface="Gill Sans MT" panose="020B0502020104020203" pitchFamily="34" charset="0"/>
                <a:cs typeface="Arial"/>
              </a:rPr>
              <a:t>algorithme</a:t>
            </a:r>
            <a:r>
              <a:rPr sz="2400" spc="-49" dirty="0">
                <a:latin typeface="Gill Sans MT" panose="020B0502020104020203" pitchFamily="34" charset="0"/>
                <a:cs typeface="Arial"/>
              </a:rPr>
              <a:t>:</a:t>
            </a:r>
            <a:endParaRPr lang="fr-FR" sz="2400" spc="-49" dirty="0">
              <a:latin typeface="Gill Sans MT" panose="020B0502020104020203" pitchFamily="34" charset="0"/>
              <a:cs typeface="Arial"/>
            </a:endParaRPr>
          </a:p>
          <a:p>
            <a:pPr marL="9502" marR="576305" algn="just">
              <a:lnSpc>
                <a:spcPts val="1938"/>
              </a:lnSpc>
              <a:spcBef>
                <a:spcPts val="542"/>
              </a:spcBef>
            </a:pPr>
            <a:endParaRPr sz="2400" dirty="0">
              <a:latin typeface="Gill Sans MT" panose="020B0502020104020203" pitchFamily="34" charset="0"/>
              <a:cs typeface="Arial"/>
            </a:endParaRPr>
          </a:p>
          <a:p>
            <a:pPr marL="266060" marR="3801" indent="-256558" algn="just">
              <a:lnSpc>
                <a:spcPct val="80000"/>
              </a:lnSpc>
              <a:spcBef>
                <a:spcPts val="505"/>
              </a:spcBef>
              <a:buClr>
                <a:srgbClr val="FF0000"/>
              </a:buClr>
              <a:buFont typeface="Wingdings"/>
              <a:buChar char=""/>
              <a:tabLst>
                <a:tab pos="265585" algn="l"/>
                <a:tab pos="266060" algn="l"/>
              </a:tabLst>
            </a:pPr>
            <a:r>
              <a:rPr sz="2400" b="1" spc="-180" dirty="0">
                <a:solidFill>
                  <a:srgbClr val="0000A8"/>
                </a:solidFill>
                <a:latin typeface="Gill Sans MT" panose="020B0502020104020203" pitchFamily="34" charset="0"/>
                <a:cs typeface="Arial"/>
              </a:rPr>
              <a:t>L’Organigramme: </a:t>
            </a:r>
            <a:r>
              <a:rPr sz="2400" spc="-60" dirty="0">
                <a:latin typeface="Gill Sans MT" panose="020B0502020104020203" pitchFamily="34" charset="0"/>
                <a:cs typeface="Arial"/>
              </a:rPr>
              <a:t>représentation </a:t>
            </a:r>
            <a:r>
              <a:rPr sz="2400" spc="-79" dirty="0">
                <a:latin typeface="Gill Sans MT" panose="020B0502020104020203" pitchFamily="34" charset="0"/>
                <a:cs typeface="Arial"/>
              </a:rPr>
              <a:t>graphique </a:t>
            </a:r>
            <a:r>
              <a:rPr sz="2400" spc="-150" dirty="0">
                <a:latin typeface="Gill Sans MT" panose="020B0502020104020203" pitchFamily="34" charset="0"/>
                <a:cs typeface="Arial"/>
              </a:rPr>
              <a:t>avec </a:t>
            </a:r>
            <a:r>
              <a:rPr sz="2400" spc="-138" dirty="0">
                <a:latin typeface="Gill Sans MT" panose="020B0502020104020203" pitchFamily="34" charset="0"/>
                <a:cs typeface="Arial"/>
              </a:rPr>
              <a:t>des  </a:t>
            </a:r>
            <a:r>
              <a:rPr sz="2400" spc="-108" dirty="0">
                <a:latin typeface="Gill Sans MT" panose="020B0502020104020203" pitchFamily="34" charset="0"/>
                <a:cs typeface="Arial"/>
              </a:rPr>
              <a:t>symboles </a:t>
            </a:r>
            <a:r>
              <a:rPr sz="2400" spc="-97" dirty="0">
                <a:latin typeface="Gill Sans MT" panose="020B0502020104020203" pitchFamily="34" charset="0"/>
                <a:cs typeface="Arial"/>
              </a:rPr>
              <a:t>(carrés, </a:t>
            </a:r>
            <a:r>
              <a:rPr sz="2400" spc="-120" dirty="0">
                <a:latin typeface="Gill Sans MT" panose="020B0502020104020203" pitchFamily="34" charset="0"/>
                <a:cs typeface="Arial"/>
              </a:rPr>
              <a:t>losanges,</a:t>
            </a:r>
            <a:r>
              <a:rPr sz="2400" spc="-168" dirty="0">
                <a:latin typeface="Gill Sans MT" panose="020B0502020104020203" pitchFamily="34" charset="0"/>
                <a:cs typeface="Arial"/>
              </a:rPr>
              <a:t> </a:t>
            </a:r>
            <a:r>
              <a:rPr sz="2400" spc="-64" dirty="0">
                <a:latin typeface="Gill Sans MT" panose="020B0502020104020203" pitchFamily="34" charset="0"/>
                <a:cs typeface="Arial"/>
              </a:rPr>
              <a:t>etc.)</a:t>
            </a:r>
            <a:endParaRPr sz="2400" dirty="0">
              <a:latin typeface="Gill Sans MT" panose="020B0502020104020203" pitchFamily="34" charset="0"/>
              <a:cs typeface="Arial"/>
            </a:endParaRPr>
          </a:p>
          <a:p>
            <a:pPr marL="651372" lvl="1" indent="-342551" algn="just">
              <a:spcBef>
                <a:spcPts val="11"/>
              </a:spcBef>
              <a:buClr>
                <a:srgbClr val="0000C7"/>
              </a:buClr>
              <a:buSzPct val="68750"/>
              <a:buFont typeface="Wingdings"/>
              <a:buChar char=""/>
              <a:tabLst>
                <a:tab pos="651372" algn="l"/>
                <a:tab pos="651846" algn="l"/>
              </a:tabLst>
            </a:pPr>
            <a:r>
              <a:rPr sz="2400" spc="-49" dirty="0">
                <a:latin typeface="Gill Sans MT" panose="020B0502020104020203" pitchFamily="34" charset="0"/>
                <a:cs typeface="Arial"/>
              </a:rPr>
              <a:t>Offre </a:t>
            </a:r>
            <a:r>
              <a:rPr sz="2400" spc="-75" dirty="0">
                <a:latin typeface="Gill Sans MT" panose="020B0502020104020203" pitchFamily="34" charset="0"/>
                <a:cs typeface="Arial"/>
              </a:rPr>
              <a:t>une </a:t>
            </a:r>
            <a:r>
              <a:rPr sz="2400" spc="-85" dirty="0">
                <a:latin typeface="Gill Sans MT" panose="020B0502020104020203" pitchFamily="34" charset="0"/>
                <a:cs typeface="Arial"/>
              </a:rPr>
              <a:t>vue </a:t>
            </a:r>
            <a:r>
              <a:rPr sz="2400" spc="-82" dirty="0">
                <a:latin typeface="Gill Sans MT" panose="020B0502020104020203" pitchFamily="34" charset="0"/>
                <a:cs typeface="Arial"/>
              </a:rPr>
              <a:t>d’ensemble de</a:t>
            </a:r>
            <a:r>
              <a:rPr sz="2400" spc="-183" dirty="0">
                <a:latin typeface="Gill Sans MT" panose="020B0502020104020203" pitchFamily="34" charset="0"/>
                <a:cs typeface="Arial"/>
              </a:rPr>
              <a:t> </a:t>
            </a:r>
            <a:r>
              <a:rPr sz="2400" spc="-45" dirty="0">
                <a:latin typeface="Gill Sans MT" panose="020B0502020104020203" pitchFamily="34" charset="0"/>
                <a:cs typeface="Arial"/>
              </a:rPr>
              <a:t>l’algorithme</a:t>
            </a:r>
            <a:endParaRPr sz="2400" dirty="0">
              <a:latin typeface="Gill Sans MT" panose="020B0502020104020203" pitchFamily="34" charset="0"/>
              <a:cs typeface="Arial"/>
            </a:endParaRPr>
          </a:p>
          <a:p>
            <a:pPr marL="651372" lvl="1" indent="-342551" algn="just">
              <a:buClr>
                <a:srgbClr val="0000C7"/>
              </a:buClr>
              <a:buSzPct val="68750"/>
              <a:buFont typeface="Wingdings"/>
              <a:buChar char=""/>
              <a:tabLst>
                <a:tab pos="651372" algn="l"/>
                <a:tab pos="651846" algn="l"/>
              </a:tabLst>
            </a:pPr>
            <a:r>
              <a:rPr sz="2400" spc="-75" dirty="0">
                <a:latin typeface="Gill Sans MT" panose="020B0502020104020203" pitchFamily="34" charset="0"/>
                <a:cs typeface="Arial"/>
              </a:rPr>
              <a:t>Représentation </a:t>
            </a:r>
            <a:r>
              <a:rPr sz="2400" spc="-67" dirty="0">
                <a:latin typeface="Gill Sans MT" panose="020B0502020104020203" pitchFamily="34" charset="0"/>
                <a:cs typeface="Arial"/>
              </a:rPr>
              <a:t>quasiment </a:t>
            </a:r>
            <a:r>
              <a:rPr sz="2400" spc="-82" dirty="0">
                <a:latin typeface="Gill Sans MT" panose="020B0502020104020203" pitchFamily="34" charset="0"/>
                <a:cs typeface="Arial"/>
              </a:rPr>
              <a:t>abandonnée</a:t>
            </a:r>
            <a:r>
              <a:rPr sz="2400" spc="-183" dirty="0">
                <a:latin typeface="Gill Sans MT" panose="020B0502020104020203" pitchFamily="34" charset="0"/>
                <a:cs typeface="Arial"/>
              </a:rPr>
              <a:t> </a:t>
            </a:r>
            <a:r>
              <a:rPr sz="2400" spc="-37" dirty="0">
                <a:latin typeface="Gill Sans MT" panose="020B0502020104020203" pitchFamily="34" charset="0"/>
                <a:cs typeface="Arial"/>
              </a:rPr>
              <a:t>aujourd’hui.</a:t>
            </a:r>
            <a:endParaRPr sz="2400" dirty="0">
              <a:latin typeface="Gill Sans MT" panose="020B0502020104020203" pitchFamily="34" charset="0"/>
              <a:cs typeface="Arial"/>
            </a:endParaRPr>
          </a:p>
          <a:p>
            <a:pPr lvl="1" algn="just">
              <a:spcBef>
                <a:spcPts val="34"/>
              </a:spcBef>
              <a:buClr>
                <a:srgbClr val="0000C7"/>
              </a:buClr>
              <a:buFont typeface="Wingdings"/>
              <a:buChar char=""/>
            </a:pPr>
            <a:endParaRPr sz="2400" dirty="0">
              <a:latin typeface="Gill Sans MT" panose="020B0502020104020203" pitchFamily="34" charset="0"/>
              <a:cs typeface="Arial"/>
            </a:endParaRPr>
          </a:p>
          <a:p>
            <a:pPr marL="266060" marR="181491" indent="-256558" algn="just">
              <a:lnSpc>
                <a:spcPts val="1938"/>
              </a:lnSpc>
              <a:buClr>
                <a:srgbClr val="FF0000"/>
              </a:buClr>
              <a:buFont typeface="Wingdings"/>
              <a:buChar char=""/>
              <a:tabLst>
                <a:tab pos="265585" algn="l"/>
                <a:tab pos="266060" algn="l"/>
              </a:tabLst>
            </a:pPr>
            <a:r>
              <a:rPr sz="2400" b="1" spc="-243" dirty="0">
                <a:solidFill>
                  <a:srgbClr val="0000A8"/>
                </a:solidFill>
                <a:latin typeface="Gill Sans MT" panose="020B0502020104020203" pitchFamily="34" charset="0"/>
                <a:cs typeface="Arial"/>
              </a:rPr>
              <a:t>Le </a:t>
            </a:r>
            <a:r>
              <a:rPr sz="2400" b="1" spc="-171" dirty="0">
                <a:solidFill>
                  <a:srgbClr val="0000A8"/>
                </a:solidFill>
                <a:latin typeface="Gill Sans MT" panose="020B0502020104020203" pitchFamily="34" charset="0"/>
                <a:cs typeface="Arial"/>
              </a:rPr>
              <a:t>Pseudo-code: </a:t>
            </a:r>
            <a:r>
              <a:rPr sz="2400" spc="-60" dirty="0">
                <a:latin typeface="Gill Sans MT" panose="020B0502020104020203" pitchFamily="34" charset="0"/>
                <a:cs typeface="Arial"/>
              </a:rPr>
              <a:t>représentation </a:t>
            </a:r>
            <a:r>
              <a:rPr sz="2400" spc="-41" dirty="0">
                <a:latin typeface="Gill Sans MT" panose="020B0502020104020203" pitchFamily="34" charset="0"/>
                <a:cs typeface="Arial"/>
              </a:rPr>
              <a:t>textuelle </a:t>
            </a:r>
            <a:r>
              <a:rPr sz="2400" spc="-150" dirty="0">
                <a:latin typeface="Gill Sans MT" panose="020B0502020104020203" pitchFamily="34" charset="0"/>
                <a:cs typeface="Arial"/>
              </a:rPr>
              <a:t>avec </a:t>
            </a:r>
            <a:r>
              <a:rPr sz="2400" spc="-85" dirty="0">
                <a:latin typeface="Gill Sans MT" panose="020B0502020104020203" pitchFamily="34" charset="0"/>
                <a:cs typeface="Arial"/>
              </a:rPr>
              <a:t>une  série </a:t>
            </a:r>
            <a:r>
              <a:rPr sz="2400" spc="-94" dirty="0">
                <a:latin typeface="Gill Sans MT" panose="020B0502020104020203" pitchFamily="34" charset="0"/>
                <a:cs typeface="Arial"/>
              </a:rPr>
              <a:t>de </a:t>
            </a:r>
            <a:r>
              <a:rPr sz="2400" spc="-82" dirty="0">
                <a:latin typeface="Gill Sans MT" panose="020B0502020104020203" pitchFamily="34" charset="0"/>
                <a:cs typeface="Arial"/>
              </a:rPr>
              <a:t>conventions </a:t>
            </a:r>
            <a:r>
              <a:rPr sz="2400" spc="-85" dirty="0">
                <a:latin typeface="Gill Sans MT" panose="020B0502020104020203" pitchFamily="34" charset="0"/>
                <a:cs typeface="Arial"/>
              </a:rPr>
              <a:t>ressemblant </a:t>
            </a:r>
            <a:r>
              <a:rPr sz="2400" spc="-157" dirty="0">
                <a:latin typeface="Gill Sans MT" panose="020B0502020104020203" pitchFamily="34" charset="0"/>
                <a:cs typeface="Arial"/>
              </a:rPr>
              <a:t>à </a:t>
            </a:r>
            <a:r>
              <a:rPr sz="2400" spc="-67" dirty="0">
                <a:latin typeface="Gill Sans MT" panose="020B0502020104020203" pitchFamily="34" charset="0"/>
                <a:cs typeface="Arial"/>
              </a:rPr>
              <a:t>un </a:t>
            </a:r>
            <a:r>
              <a:rPr sz="2400" spc="-127" dirty="0">
                <a:latin typeface="Gill Sans MT" panose="020B0502020104020203" pitchFamily="34" charset="0"/>
                <a:cs typeface="Arial"/>
              </a:rPr>
              <a:t>langage </a:t>
            </a:r>
            <a:r>
              <a:rPr sz="2400" spc="-97" dirty="0">
                <a:latin typeface="Gill Sans MT" panose="020B0502020104020203" pitchFamily="34" charset="0"/>
                <a:cs typeface="Arial"/>
              </a:rPr>
              <a:t>de  </a:t>
            </a:r>
            <a:r>
              <a:rPr sz="2400" spc="-64" dirty="0">
                <a:latin typeface="Gill Sans MT" panose="020B0502020104020203" pitchFamily="34" charset="0"/>
                <a:cs typeface="Arial"/>
              </a:rPr>
              <a:t>programmation </a:t>
            </a:r>
            <a:r>
              <a:rPr sz="2400" spc="-150" dirty="0">
                <a:latin typeface="Gill Sans MT" panose="020B0502020104020203" pitchFamily="34" charset="0"/>
                <a:cs typeface="Arial"/>
              </a:rPr>
              <a:t>(sans </a:t>
            </a:r>
            <a:r>
              <a:rPr sz="2400" spc="-108" dirty="0">
                <a:latin typeface="Gill Sans MT" panose="020B0502020104020203" pitchFamily="34" charset="0"/>
                <a:cs typeface="Arial"/>
              </a:rPr>
              <a:t>les </a:t>
            </a:r>
            <a:r>
              <a:rPr sz="2400" spc="-82" dirty="0">
                <a:latin typeface="Gill Sans MT" panose="020B0502020104020203" pitchFamily="34" charset="0"/>
                <a:cs typeface="Arial"/>
              </a:rPr>
              <a:t>problèmes </a:t>
            </a:r>
            <a:r>
              <a:rPr sz="2400" spc="-94" dirty="0">
                <a:latin typeface="Gill Sans MT" panose="020B0502020104020203" pitchFamily="34" charset="0"/>
                <a:cs typeface="Arial"/>
              </a:rPr>
              <a:t>de</a:t>
            </a:r>
            <a:r>
              <a:rPr sz="2400" spc="-161" dirty="0">
                <a:latin typeface="Gill Sans MT" panose="020B0502020104020203" pitchFamily="34" charset="0"/>
                <a:cs typeface="Arial"/>
              </a:rPr>
              <a:t> </a:t>
            </a:r>
            <a:r>
              <a:rPr sz="2400" spc="-116" dirty="0">
                <a:latin typeface="Gill Sans MT" panose="020B0502020104020203" pitchFamily="34" charset="0"/>
                <a:cs typeface="Arial"/>
              </a:rPr>
              <a:t>syntaxe)</a:t>
            </a:r>
            <a:endParaRPr sz="2400" dirty="0">
              <a:latin typeface="Gill Sans MT" panose="020B0502020104020203" pitchFamily="34" charset="0"/>
              <a:cs typeface="Arial"/>
            </a:endParaRPr>
          </a:p>
          <a:p>
            <a:pPr marL="651372" lvl="1" indent="-342551" algn="just">
              <a:spcBef>
                <a:spcPts val="34"/>
              </a:spcBef>
              <a:buClr>
                <a:srgbClr val="0000C7"/>
              </a:buClr>
              <a:buSzPct val="68750"/>
              <a:buFont typeface="Wingdings"/>
              <a:buChar char=""/>
              <a:tabLst>
                <a:tab pos="651372" algn="l"/>
                <a:tab pos="651846" algn="l"/>
              </a:tabLst>
            </a:pPr>
            <a:r>
              <a:rPr sz="2400" spc="-131" dirty="0">
                <a:latin typeface="Gill Sans MT" panose="020B0502020104020203" pitchFamily="34" charset="0"/>
                <a:cs typeface="Arial"/>
              </a:rPr>
              <a:t>Plus </a:t>
            </a:r>
            <a:r>
              <a:rPr sz="2400" spc="-41" dirty="0">
                <a:latin typeface="Gill Sans MT" panose="020B0502020104020203" pitchFamily="34" charset="0"/>
                <a:cs typeface="Arial"/>
              </a:rPr>
              <a:t>pratique </a:t>
            </a:r>
            <a:r>
              <a:rPr sz="2400" spc="-37" dirty="0">
                <a:latin typeface="Gill Sans MT" panose="020B0502020104020203" pitchFamily="34" charset="0"/>
                <a:cs typeface="Arial"/>
              </a:rPr>
              <a:t>pour </a:t>
            </a:r>
            <a:r>
              <a:rPr sz="2400" spc="-52" dirty="0">
                <a:latin typeface="Gill Sans MT" panose="020B0502020104020203" pitchFamily="34" charset="0"/>
                <a:cs typeface="Arial"/>
              </a:rPr>
              <a:t>écrire </a:t>
            </a:r>
            <a:r>
              <a:rPr sz="2400" spc="-60" dirty="0">
                <a:latin typeface="Gill Sans MT" panose="020B0502020104020203" pitchFamily="34" charset="0"/>
                <a:cs typeface="Arial"/>
              </a:rPr>
              <a:t>un</a:t>
            </a:r>
            <a:r>
              <a:rPr sz="2400" spc="-239" dirty="0">
                <a:latin typeface="Gill Sans MT" panose="020B0502020104020203" pitchFamily="34" charset="0"/>
                <a:cs typeface="Arial"/>
              </a:rPr>
              <a:t> </a:t>
            </a:r>
            <a:r>
              <a:rPr sz="2400" spc="-45" dirty="0">
                <a:latin typeface="Gill Sans MT" panose="020B0502020104020203" pitchFamily="34" charset="0"/>
                <a:cs typeface="Arial"/>
              </a:rPr>
              <a:t>algorithme</a:t>
            </a:r>
            <a:endParaRPr sz="2400" dirty="0">
              <a:latin typeface="Gill Sans MT" panose="020B0502020104020203" pitchFamily="34" charset="0"/>
              <a:cs typeface="Arial"/>
            </a:endParaRPr>
          </a:p>
          <a:p>
            <a:pPr marL="651372" lvl="1" indent="-342551" algn="just">
              <a:buClr>
                <a:srgbClr val="0000C7"/>
              </a:buClr>
              <a:buSzPct val="68750"/>
              <a:buFont typeface="Wingdings"/>
              <a:buChar char=""/>
              <a:tabLst>
                <a:tab pos="651372" algn="l"/>
                <a:tab pos="651846" algn="l"/>
              </a:tabLst>
            </a:pPr>
            <a:r>
              <a:rPr sz="2400" spc="-75" dirty="0">
                <a:latin typeface="Gill Sans MT" panose="020B0502020104020203" pitchFamily="34" charset="0"/>
                <a:cs typeface="Arial"/>
              </a:rPr>
              <a:t>Représentation </a:t>
            </a:r>
            <a:r>
              <a:rPr sz="2400" spc="-60" dirty="0">
                <a:latin typeface="Gill Sans MT" panose="020B0502020104020203" pitchFamily="34" charset="0"/>
                <a:cs typeface="Arial"/>
              </a:rPr>
              <a:t>largement</a:t>
            </a:r>
            <a:r>
              <a:rPr sz="2400" spc="-153" dirty="0">
                <a:latin typeface="Gill Sans MT" panose="020B0502020104020203" pitchFamily="34" charset="0"/>
                <a:cs typeface="Arial"/>
              </a:rPr>
              <a:t> </a:t>
            </a:r>
            <a:r>
              <a:rPr sz="2400" spc="-45" dirty="0">
                <a:latin typeface="Gill Sans MT" panose="020B0502020104020203" pitchFamily="34" charset="0"/>
                <a:cs typeface="Arial"/>
              </a:rPr>
              <a:t>utilisée</a:t>
            </a:r>
            <a:endParaRPr sz="2400" dirty="0">
              <a:latin typeface="Gill Sans MT" panose="020B0502020104020203" pitchFamily="34" charset="0"/>
              <a:cs typeface="Arial"/>
            </a:endParaRPr>
          </a:p>
        </p:txBody>
      </p:sp>
    </p:spTree>
    <p:extLst>
      <p:ext uri="{BB962C8B-B14F-4D97-AF65-F5344CB8AC3E}">
        <p14:creationId xmlns:p14="http://schemas.microsoft.com/office/powerpoint/2010/main" val="8600503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F1339B-6732-4DF4-9780-FFAE1ADF2F52}"/>
              </a:ext>
            </a:extLst>
          </p:cNvPr>
          <p:cNvSpPr>
            <a:spLocks noGrp="1"/>
          </p:cNvSpPr>
          <p:nvPr>
            <p:ph type="sldNum" sz="quarter" idx="12"/>
          </p:nvPr>
        </p:nvSpPr>
        <p:spPr/>
        <p:txBody>
          <a:bodyPr/>
          <a:lstStyle/>
          <a:p>
            <a:fld id="{5744759D-0EFF-4FB2-9CCE-04E00944F0FE}" type="slidenum">
              <a:rPr lang="en-US" smtClean="0"/>
              <a:pPr/>
              <a:t>25</a:t>
            </a:fld>
            <a:endParaRPr lang="en-US"/>
          </a:p>
        </p:txBody>
      </p:sp>
      <p:sp>
        <p:nvSpPr>
          <p:cNvPr id="5" name="object 2">
            <a:extLst>
              <a:ext uri="{FF2B5EF4-FFF2-40B4-BE49-F238E27FC236}">
                <a16:creationId xmlns:a16="http://schemas.microsoft.com/office/drawing/2014/main" id="{97BD574A-475D-4DB2-868E-DDEA7ECA72A4}"/>
              </a:ext>
            </a:extLst>
          </p:cNvPr>
          <p:cNvSpPr txBox="1">
            <a:spLocks noGrp="1"/>
          </p:cNvSpPr>
          <p:nvPr>
            <p:ph type="title"/>
          </p:nvPr>
        </p:nvSpPr>
        <p:spPr>
          <a:xfrm>
            <a:off x="2726254" y="116632"/>
            <a:ext cx="6166226" cy="440962"/>
          </a:xfrm>
          <a:prstGeom prst="rect">
            <a:avLst/>
          </a:prstGeom>
        </p:spPr>
        <p:txBody>
          <a:bodyPr vert="horz" wrap="square" lIns="0" tIns="9977" rIns="0" bIns="0" rtlCol="0">
            <a:spAutoFit/>
          </a:bodyPr>
          <a:lstStyle/>
          <a:p>
            <a:pPr marL="9502">
              <a:spcBef>
                <a:spcPts val="79"/>
              </a:spcBef>
            </a:pPr>
            <a:r>
              <a:rPr sz="2800" spc="-34" dirty="0"/>
              <a:t>Tests: </a:t>
            </a:r>
            <a:r>
              <a:rPr sz="2800" dirty="0"/>
              <a:t>instructions</a:t>
            </a:r>
            <a:r>
              <a:rPr sz="2800" spc="-34" dirty="0"/>
              <a:t> </a:t>
            </a:r>
            <a:r>
              <a:rPr sz="2800" spc="-4" dirty="0" err="1"/>
              <a:t>conditionnelles</a:t>
            </a:r>
            <a:endParaRPr sz="2800" spc="-4" dirty="0"/>
          </a:p>
        </p:txBody>
      </p:sp>
      <p:sp>
        <p:nvSpPr>
          <p:cNvPr id="6" name="object 4">
            <a:extLst>
              <a:ext uri="{FF2B5EF4-FFF2-40B4-BE49-F238E27FC236}">
                <a16:creationId xmlns:a16="http://schemas.microsoft.com/office/drawing/2014/main" id="{38963F73-E4B0-40A0-9468-7FD273DBE398}"/>
              </a:ext>
            </a:extLst>
          </p:cNvPr>
          <p:cNvSpPr/>
          <p:nvPr/>
        </p:nvSpPr>
        <p:spPr>
          <a:xfrm>
            <a:off x="179512" y="1835358"/>
            <a:ext cx="4176464" cy="3296069"/>
          </a:xfrm>
          <a:prstGeom prst="rect">
            <a:avLst/>
          </a:prstGeom>
          <a:blipFill>
            <a:blip r:embed="rId2" cstate="print">
              <a:extLst>
                <a:ext uri="{BEBA8EAE-BF5A-486C-A8C5-ECC9F3942E4B}">
                  <a14:imgProps xmlns:a14="http://schemas.microsoft.com/office/drawing/2010/main">
                    <a14:imgLayer r:embed="rId3">
                      <a14:imgEffect>
                        <a14:brightnessContrast bright="40000" contrast="37000"/>
                      </a14:imgEffect>
                    </a14:imgLayer>
                  </a14:imgProps>
                </a:ext>
              </a:extLst>
            </a:blip>
            <a:stretch>
              <a:fillRect/>
            </a:stretch>
          </a:blipFill>
          <a:ln w="12700">
            <a:solidFill>
              <a:schemeClr val="tx1">
                <a:alpha val="80000"/>
              </a:schemeClr>
            </a:solidFill>
            <a:prstDash val="solid"/>
          </a:ln>
        </p:spPr>
        <p:txBody>
          <a:bodyPr wrap="square" lIns="0" tIns="0" rIns="0" bIns="0" rtlCol="0"/>
          <a:lstStyle/>
          <a:p>
            <a:endParaRPr/>
          </a:p>
        </p:txBody>
      </p:sp>
      <p:sp>
        <p:nvSpPr>
          <p:cNvPr id="7" name="object 6">
            <a:extLst>
              <a:ext uri="{FF2B5EF4-FFF2-40B4-BE49-F238E27FC236}">
                <a16:creationId xmlns:a16="http://schemas.microsoft.com/office/drawing/2014/main" id="{736EA04C-2237-4A81-B471-5F5BFB145890}"/>
              </a:ext>
            </a:extLst>
          </p:cNvPr>
          <p:cNvSpPr txBox="1"/>
          <p:nvPr/>
        </p:nvSpPr>
        <p:spPr>
          <a:xfrm>
            <a:off x="7125151" y="4560678"/>
            <a:ext cx="257379" cy="141064"/>
          </a:xfrm>
          <a:prstGeom prst="rect">
            <a:avLst/>
          </a:prstGeom>
        </p:spPr>
        <p:txBody>
          <a:bodyPr vert="horz" wrap="square" lIns="0" tIns="0" rIns="0" bIns="0" rtlCol="0">
            <a:spAutoFit/>
          </a:bodyPr>
          <a:lstStyle/>
          <a:p>
            <a:pPr marL="9502">
              <a:lnSpc>
                <a:spcPts val="1066"/>
              </a:lnSpc>
            </a:pPr>
            <a:r>
              <a:rPr sz="600" spc="-4" dirty="0">
                <a:solidFill>
                  <a:srgbClr val="EDEBE0"/>
                </a:solidFill>
                <a:latin typeface="Wingdings"/>
                <a:cs typeface="Wingdings"/>
              </a:rPr>
              <a:t></a:t>
            </a:r>
            <a:fld id="{81D60167-4931-47E6-BA6A-407CBD079E47}" type="slidenum">
              <a:rPr sz="900" spc="-4" dirty="0">
                <a:solidFill>
                  <a:srgbClr val="888888"/>
                </a:solidFill>
                <a:latin typeface="Arial"/>
                <a:cs typeface="Arial"/>
              </a:rPr>
              <a:pPr marL="9502">
                <a:lnSpc>
                  <a:spcPts val="1066"/>
                </a:lnSpc>
              </a:pPr>
              <a:t>25</a:t>
            </a:fld>
            <a:endParaRPr sz="900">
              <a:latin typeface="Arial"/>
              <a:cs typeface="Arial"/>
            </a:endParaRPr>
          </a:p>
        </p:txBody>
      </p:sp>
      <p:sp>
        <p:nvSpPr>
          <p:cNvPr id="8" name="object 3">
            <a:extLst>
              <a:ext uri="{FF2B5EF4-FFF2-40B4-BE49-F238E27FC236}">
                <a16:creationId xmlns:a16="http://schemas.microsoft.com/office/drawing/2014/main" id="{917DDA6B-F8F8-4356-8966-99F5962D238F}"/>
              </a:ext>
            </a:extLst>
          </p:cNvPr>
          <p:cNvSpPr txBox="1"/>
          <p:nvPr/>
        </p:nvSpPr>
        <p:spPr>
          <a:xfrm>
            <a:off x="4499992" y="2139318"/>
            <a:ext cx="4572000" cy="3881970"/>
          </a:xfrm>
          <a:prstGeom prst="rect">
            <a:avLst/>
          </a:prstGeom>
          <a:solidFill>
            <a:schemeClr val="accent3">
              <a:lumMod val="20000"/>
              <a:lumOff val="80000"/>
            </a:schemeClr>
          </a:solidFill>
        </p:spPr>
        <p:txBody>
          <a:bodyPr vert="horz" wrap="square" lIns="0" tIns="9027" rIns="0" bIns="0" rtlCol="0">
            <a:spAutoFit/>
          </a:bodyPr>
          <a:lstStyle/>
          <a:p>
            <a:pPr marL="9502" marR="2133230">
              <a:lnSpc>
                <a:spcPct val="130100"/>
              </a:lnSpc>
              <a:spcBef>
                <a:spcPts val="71"/>
              </a:spcBef>
            </a:pPr>
            <a:r>
              <a:rPr lang="fr-FR" b="1" spc="-15" dirty="0">
                <a:solidFill>
                  <a:srgbClr val="3333CC"/>
                </a:solidFill>
                <a:latin typeface="Times New Roman"/>
                <a:cs typeface="Times New Roman"/>
              </a:rPr>
              <a:t>Algorithme  </a:t>
            </a:r>
            <a:r>
              <a:rPr spc="-26" dirty="0">
                <a:latin typeface="Times New Roman"/>
                <a:cs typeface="Times New Roman"/>
              </a:rPr>
              <a:t>Test  </a:t>
            </a:r>
            <a:endParaRPr lang="fr-FR" spc="-26" dirty="0">
              <a:latin typeface="Times New Roman"/>
              <a:cs typeface="Times New Roman"/>
            </a:endParaRPr>
          </a:p>
          <a:p>
            <a:pPr marL="9502" marR="2133230">
              <a:lnSpc>
                <a:spcPct val="130100"/>
              </a:lnSpc>
              <a:spcBef>
                <a:spcPts val="71"/>
              </a:spcBef>
            </a:pPr>
            <a:r>
              <a:rPr b="1" spc="-19" dirty="0" err="1">
                <a:solidFill>
                  <a:srgbClr val="3333CC"/>
                </a:solidFill>
                <a:latin typeface="Times New Roman"/>
                <a:cs typeface="Times New Roman"/>
              </a:rPr>
              <a:t>Var</a:t>
            </a:r>
            <a:r>
              <a:rPr b="1" spc="-19" dirty="0">
                <a:solidFill>
                  <a:srgbClr val="3333CC"/>
                </a:solidFill>
                <a:latin typeface="Times New Roman"/>
                <a:cs typeface="Times New Roman"/>
              </a:rPr>
              <a:t> </a:t>
            </a:r>
            <a:r>
              <a:rPr dirty="0">
                <a:latin typeface="Times New Roman"/>
                <a:cs typeface="Times New Roman"/>
              </a:rPr>
              <a:t>X </a:t>
            </a:r>
            <a:r>
              <a:rPr lang="fr-FR" dirty="0">
                <a:latin typeface="Times New Roman"/>
                <a:cs typeface="Times New Roman"/>
              </a:rPr>
              <a:t>:</a:t>
            </a:r>
            <a:r>
              <a:rPr spc="-49" dirty="0">
                <a:latin typeface="Times New Roman"/>
                <a:cs typeface="Times New Roman"/>
              </a:rPr>
              <a:t> </a:t>
            </a:r>
            <a:r>
              <a:rPr spc="-4" dirty="0" err="1">
                <a:latin typeface="Times New Roman"/>
                <a:cs typeface="Times New Roman"/>
              </a:rPr>
              <a:t>entier</a:t>
            </a:r>
            <a:r>
              <a:rPr spc="-4" dirty="0">
                <a:latin typeface="Times New Roman"/>
                <a:cs typeface="Times New Roman"/>
              </a:rPr>
              <a:t>  </a:t>
            </a:r>
            <a:endParaRPr lang="fr-FR" spc="-4" dirty="0">
              <a:latin typeface="Times New Roman"/>
              <a:cs typeface="Times New Roman"/>
            </a:endParaRPr>
          </a:p>
          <a:p>
            <a:pPr marL="9502" marR="2133230">
              <a:lnSpc>
                <a:spcPct val="130100"/>
              </a:lnSpc>
              <a:spcBef>
                <a:spcPts val="71"/>
              </a:spcBef>
            </a:pPr>
            <a:r>
              <a:rPr b="1" spc="-4" dirty="0">
                <a:solidFill>
                  <a:srgbClr val="3333CC"/>
                </a:solidFill>
                <a:latin typeface="Times New Roman"/>
                <a:cs typeface="Times New Roman"/>
              </a:rPr>
              <a:t>Début</a:t>
            </a:r>
            <a:endParaRPr dirty="0">
              <a:latin typeface="Times New Roman"/>
              <a:cs typeface="Times New Roman"/>
            </a:endParaRPr>
          </a:p>
          <a:p>
            <a:pPr marL="198595">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a:t>
            </a:r>
            <a:r>
              <a:rPr spc="-4" dirty="0" err="1">
                <a:latin typeface="Times New Roman"/>
                <a:cs typeface="Times New Roman"/>
              </a:rPr>
              <a:t>Saisir</a:t>
            </a:r>
            <a:r>
              <a:rPr spc="-4" dirty="0">
                <a:latin typeface="Times New Roman"/>
                <a:cs typeface="Times New Roman"/>
              </a:rPr>
              <a:t> </a:t>
            </a:r>
            <a:r>
              <a:rPr dirty="0">
                <a:latin typeface="Times New Roman"/>
                <a:cs typeface="Times New Roman"/>
              </a:rPr>
              <a:t>un </a:t>
            </a:r>
            <a:r>
              <a:rPr spc="-4" dirty="0" err="1">
                <a:latin typeface="Times New Roman"/>
                <a:cs typeface="Times New Roman"/>
              </a:rPr>
              <a:t>entier</a:t>
            </a:r>
            <a:r>
              <a:rPr spc="-4" dirty="0">
                <a:latin typeface="Times New Roman"/>
                <a:cs typeface="Times New Roman"/>
              </a:rPr>
              <a:t> </a:t>
            </a:r>
            <a:r>
              <a:rPr dirty="0">
                <a:latin typeface="Times New Roman"/>
                <a:cs typeface="Times New Roman"/>
              </a:rPr>
              <a:t>X</a:t>
            </a:r>
            <a:r>
              <a:rPr spc="-34" dirty="0">
                <a:latin typeface="Times New Roman"/>
                <a:cs typeface="Times New Roman"/>
              </a:rPr>
              <a:t> </a:t>
            </a:r>
            <a:r>
              <a:rPr spc="-4" dirty="0">
                <a:latin typeface="Times New Roman"/>
                <a:cs typeface="Times New Roman"/>
              </a:rPr>
              <a:t>")</a:t>
            </a:r>
            <a:endParaRPr dirty="0">
              <a:latin typeface="Times New Roman"/>
              <a:cs typeface="Times New Roman"/>
            </a:endParaRPr>
          </a:p>
          <a:p>
            <a:pPr marL="198595">
              <a:spcBef>
                <a:spcPts val="539"/>
              </a:spcBef>
            </a:pPr>
            <a:r>
              <a:rPr lang="fr-FR" b="1" spc="-11" dirty="0">
                <a:solidFill>
                  <a:srgbClr val="3333CC"/>
                </a:solidFill>
                <a:latin typeface="Times New Roman"/>
                <a:cs typeface="Times New Roman"/>
              </a:rPr>
              <a:t>  </a:t>
            </a:r>
            <a:r>
              <a:rPr b="1" spc="-11" dirty="0">
                <a:solidFill>
                  <a:srgbClr val="3333CC"/>
                </a:solidFill>
                <a:latin typeface="Times New Roman"/>
                <a:cs typeface="Times New Roman"/>
              </a:rPr>
              <a:t>Lire</a:t>
            </a:r>
            <a:r>
              <a:rPr b="1" dirty="0">
                <a:solidFill>
                  <a:srgbClr val="3333CC"/>
                </a:solidFill>
                <a:latin typeface="Times New Roman"/>
                <a:cs typeface="Times New Roman"/>
              </a:rPr>
              <a:t> </a:t>
            </a:r>
            <a:r>
              <a:rPr dirty="0">
                <a:latin typeface="Times New Roman"/>
                <a:cs typeface="Times New Roman"/>
              </a:rPr>
              <a:t>(X)</a:t>
            </a:r>
          </a:p>
          <a:p>
            <a:pPr marL="198595">
              <a:spcBef>
                <a:spcPts val="539"/>
              </a:spcBef>
            </a:pPr>
            <a:r>
              <a:rPr lang="fr-FR" b="1" dirty="0">
                <a:solidFill>
                  <a:srgbClr val="3333CC"/>
                </a:solidFill>
                <a:latin typeface="Times New Roman"/>
                <a:cs typeface="Times New Roman"/>
              </a:rPr>
              <a:t>  </a:t>
            </a:r>
            <a:r>
              <a:rPr b="1" dirty="0">
                <a:solidFill>
                  <a:srgbClr val="3333CC"/>
                </a:solidFill>
                <a:latin typeface="Times New Roman"/>
                <a:cs typeface="Times New Roman"/>
              </a:rPr>
              <a:t>Si </a:t>
            </a:r>
            <a:r>
              <a:rPr dirty="0">
                <a:latin typeface="Times New Roman"/>
                <a:cs typeface="Times New Roman"/>
              </a:rPr>
              <a:t>(x &gt; 0)</a:t>
            </a:r>
            <a:r>
              <a:rPr spc="-41" dirty="0">
                <a:latin typeface="Times New Roman"/>
                <a:cs typeface="Times New Roman"/>
              </a:rPr>
              <a:t> </a:t>
            </a:r>
            <a:r>
              <a:rPr b="1" dirty="0">
                <a:solidFill>
                  <a:srgbClr val="3333CC"/>
                </a:solidFill>
                <a:latin typeface="Times New Roman"/>
                <a:cs typeface="Times New Roman"/>
              </a:rPr>
              <a:t>alors</a:t>
            </a:r>
            <a:endParaRPr dirty="0">
              <a:latin typeface="Times New Roman"/>
              <a:cs typeface="Times New Roman"/>
            </a:endParaRPr>
          </a:p>
          <a:p>
            <a:pPr marL="341127">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X est un nombre </a:t>
            </a:r>
            <a:r>
              <a:rPr dirty="0" err="1">
                <a:latin typeface="Times New Roman"/>
                <a:cs typeface="Times New Roman"/>
              </a:rPr>
              <a:t>positif</a:t>
            </a:r>
            <a:r>
              <a:rPr spc="-75" dirty="0">
                <a:latin typeface="Times New Roman"/>
                <a:cs typeface="Times New Roman"/>
              </a:rPr>
              <a:t> </a:t>
            </a:r>
            <a:r>
              <a:rPr spc="-4" dirty="0">
                <a:latin typeface="Times New Roman"/>
                <a:cs typeface="Times New Roman"/>
              </a:rPr>
              <a:t>")</a:t>
            </a:r>
            <a:endParaRPr lang="fr-FR" dirty="0">
              <a:latin typeface="Times New Roman"/>
              <a:cs typeface="Times New Roman"/>
            </a:endParaRPr>
          </a:p>
          <a:p>
            <a:pPr marL="341127">
              <a:spcBef>
                <a:spcPts val="539"/>
              </a:spcBef>
            </a:pPr>
            <a:r>
              <a:rPr b="1" dirty="0" err="1">
                <a:solidFill>
                  <a:srgbClr val="3333CC"/>
                </a:solidFill>
                <a:latin typeface="Times New Roman"/>
                <a:cs typeface="Times New Roman"/>
              </a:rPr>
              <a:t>Sinon</a:t>
            </a:r>
            <a:endParaRPr dirty="0">
              <a:latin typeface="Times New Roman"/>
              <a:cs typeface="Times New Roman"/>
            </a:endParaRPr>
          </a:p>
          <a:p>
            <a:pPr marL="293141">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X est un nombre négatif ou </a:t>
            </a:r>
            <a:r>
              <a:rPr spc="4" dirty="0">
                <a:latin typeface="Times New Roman"/>
                <a:cs typeface="Times New Roman"/>
              </a:rPr>
              <a:t>nul</a:t>
            </a:r>
            <a:r>
              <a:rPr spc="-123" dirty="0">
                <a:latin typeface="Times New Roman"/>
                <a:cs typeface="Times New Roman"/>
              </a:rPr>
              <a:t> </a:t>
            </a:r>
            <a:r>
              <a:rPr spc="-4" dirty="0">
                <a:latin typeface="Times New Roman"/>
                <a:cs typeface="Times New Roman"/>
              </a:rPr>
              <a:t>")</a:t>
            </a:r>
            <a:endParaRPr dirty="0">
              <a:latin typeface="Times New Roman"/>
              <a:cs typeface="Times New Roman"/>
            </a:endParaRPr>
          </a:p>
          <a:p>
            <a:pPr marL="9502" marR="2995075" indent="189092">
              <a:lnSpc>
                <a:spcPct val="130000"/>
              </a:lnSpc>
              <a:spcBef>
                <a:spcPts val="4"/>
              </a:spcBef>
            </a:pPr>
            <a:r>
              <a:rPr b="1" dirty="0" err="1">
                <a:solidFill>
                  <a:srgbClr val="3333CC"/>
                </a:solidFill>
                <a:latin typeface="Times New Roman"/>
                <a:cs typeface="Times New Roman"/>
              </a:rPr>
              <a:t>Finsi</a:t>
            </a:r>
            <a:r>
              <a:rPr b="1" dirty="0">
                <a:solidFill>
                  <a:srgbClr val="3333CC"/>
                </a:solidFill>
                <a:latin typeface="Times New Roman"/>
                <a:cs typeface="Times New Roman"/>
              </a:rPr>
              <a:t>  </a:t>
            </a:r>
            <a:endParaRPr lang="fr-FR" b="1" dirty="0">
              <a:solidFill>
                <a:srgbClr val="3333CC"/>
              </a:solidFill>
              <a:latin typeface="Times New Roman"/>
              <a:cs typeface="Times New Roman"/>
            </a:endParaRPr>
          </a:p>
          <a:p>
            <a:pPr marL="7938" marR="2995075" indent="-7938">
              <a:lnSpc>
                <a:spcPct val="130000"/>
              </a:lnSpc>
              <a:spcBef>
                <a:spcPts val="4"/>
              </a:spcBef>
            </a:pPr>
            <a:r>
              <a:rPr b="1" dirty="0">
                <a:solidFill>
                  <a:srgbClr val="3333CC"/>
                </a:solidFill>
                <a:latin typeface="Times New Roman"/>
                <a:cs typeface="Times New Roman"/>
              </a:rPr>
              <a:t>Fin</a:t>
            </a:r>
            <a:endParaRPr lang="fr-FR" dirty="0">
              <a:latin typeface="Times New Roman"/>
              <a:cs typeface="Times New Roman"/>
            </a:endParaRPr>
          </a:p>
        </p:txBody>
      </p:sp>
      <p:cxnSp>
        <p:nvCxnSpPr>
          <p:cNvPr id="9" name="Connecteur droit avec flèche 8">
            <a:extLst>
              <a:ext uri="{FF2B5EF4-FFF2-40B4-BE49-F238E27FC236}">
                <a16:creationId xmlns:a16="http://schemas.microsoft.com/office/drawing/2014/main" id="{0CE2A303-6A1E-4C04-A48B-FA8F1DFB8724}"/>
              </a:ext>
            </a:extLst>
          </p:cNvPr>
          <p:cNvCxnSpPr/>
          <p:nvPr/>
        </p:nvCxnSpPr>
        <p:spPr>
          <a:xfrm>
            <a:off x="971600" y="1835358"/>
            <a:ext cx="0" cy="4479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Connecteur droit avec flèche 9">
            <a:extLst>
              <a:ext uri="{FF2B5EF4-FFF2-40B4-BE49-F238E27FC236}">
                <a16:creationId xmlns:a16="http://schemas.microsoft.com/office/drawing/2014/main" id="{AA7C71FA-AA03-4886-8195-2EDD523A1ED1}"/>
              </a:ext>
            </a:extLst>
          </p:cNvPr>
          <p:cNvCxnSpPr/>
          <p:nvPr/>
        </p:nvCxnSpPr>
        <p:spPr>
          <a:xfrm>
            <a:off x="984267" y="3035416"/>
            <a:ext cx="0" cy="4479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Connecteur droit avec flèche 12">
            <a:extLst>
              <a:ext uri="{FF2B5EF4-FFF2-40B4-BE49-F238E27FC236}">
                <a16:creationId xmlns:a16="http://schemas.microsoft.com/office/drawing/2014/main" id="{D79B1A17-A147-4B38-A49A-020A8271E00D}"/>
              </a:ext>
            </a:extLst>
          </p:cNvPr>
          <p:cNvCxnSpPr/>
          <p:nvPr/>
        </p:nvCxnSpPr>
        <p:spPr>
          <a:xfrm>
            <a:off x="966339" y="4719671"/>
            <a:ext cx="17928" cy="4117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Connecteur droit avec flèche 17">
            <a:extLst>
              <a:ext uri="{FF2B5EF4-FFF2-40B4-BE49-F238E27FC236}">
                <a16:creationId xmlns:a16="http://schemas.microsoft.com/office/drawing/2014/main" id="{8E9E6063-CAF5-4FDB-889D-3226250999DD}"/>
              </a:ext>
            </a:extLst>
          </p:cNvPr>
          <p:cNvCxnSpPr/>
          <p:nvPr/>
        </p:nvCxnSpPr>
        <p:spPr>
          <a:xfrm>
            <a:off x="1403648" y="2697453"/>
            <a:ext cx="11521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Connecteur droit 19">
            <a:extLst>
              <a:ext uri="{FF2B5EF4-FFF2-40B4-BE49-F238E27FC236}">
                <a16:creationId xmlns:a16="http://schemas.microsoft.com/office/drawing/2014/main" id="{B3601041-A975-490B-B7D2-F1274C0454C1}"/>
              </a:ext>
            </a:extLst>
          </p:cNvPr>
          <p:cNvCxnSpPr/>
          <p:nvPr/>
        </p:nvCxnSpPr>
        <p:spPr>
          <a:xfrm flipH="1">
            <a:off x="971600" y="4701041"/>
            <a:ext cx="3384376" cy="701"/>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21">
            <a:extLst>
              <a:ext uri="{FF2B5EF4-FFF2-40B4-BE49-F238E27FC236}">
                <a16:creationId xmlns:a16="http://schemas.microsoft.com/office/drawing/2014/main" id="{4AA50151-7237-47FB-BFD0-48DCD3AB829F}"/>
              </a:ext>
            </a:extLst>
          </p:cNvPr>
          <p:cNvCxnSpPr/>
          <p:nvPr/>
        </p:nvCxnSpPr>
        <p:spPr>
          <a:xfrm>
            <a:off x="948409" y="4083534"/>
            <a:ext cx="17929" cy="617507"/>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en arc 4">
            <a:extLst>
              <a:ext uri="{FF2B5EF4-FFF2-40B4-BE49-F238E27FC236}">
                <a16:creationId xmlns:a16="http://schemas.microsoft.com/office/drawing/2014/main" id="{0ACE89AE-334C-4931-A1F4-FA53596D2244}"/>
              </a:ext>
            </a:extLst>
          </p:cNvPr>
          <p:cNvCxnSpPr/>
          <p:nvPr/>
        </p:nvCxnSpPr>
        <p:spPr>
          <a:xfrm>
            <a:off x="984267" y="2283334"/>
            <a:ext cx="4235805" cy="1364921"/>
          </a:xfrm>
          <a:prstGeom prst="curvedConnector3">
            <a:avLst>
              <a:gd name="adj1" fmla="val 7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rc 13">
            <a:extLst>
              <a:ext uri="{FF2B5EF4-FFF2-40B4-BE49-F238E27FC236}">
                <a16:creationId xmlns:a16="http://schemas.microsoft.com/office/drawing/2014/main" id="{79A73458-E07A-401C-A53E-153E8777BAED}"/>
              </a:ext>
            </a:extLst>
          </p:cNvPr>
          <p:cNvCxnSpPr/>
          <p:nvPr/>
        </p:nvCxnSpPr>
        <p:spPr>
          <a:xfrm>
            <a:off x="3347864" y="3035416"/>
            <a:ext cx="3438128" cy="904102"/>
          </a:xfrm>
          <a:prstGeom prst="curvedConnector3">
            <a:avLst>
              <a:gd name="adj1" fmla="val 1042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en arc 16">
            <a:extLst>
              <a:ext uri="{FF2B5EF4-FFF2-40B4-BE49-F238E27FC236}">
                <a16:creationId xmlns:a16="http://schemas.microsoft.com/office/drawing/2014/main" id="{1D553843-C71E-4732-878B-601A22705EB1}"/>
              </a:ext>
            </a:extLst>
          </p:cNvPr>
          <p:cNvCxnSpPr/>
          <p:nvPr/>
        </p:nvCxnSpPr>
        <p:spPr>
          <a:xfrm>
            <a:off x="1187624" y="4083534"/>
            <a:ext cx="5400600" cy="636137"/>
          </a:xfrm>
          <a:prstGeom prst="curvedConnector3">
            <a:avLst>
              <a:gd name="adj1" fmla="val 16469"/>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384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F1339B-6732-4DF4-9780-FFAE1ADF2F52}"/>
              </a:ext>
            </a:extLst>
          </p:cNvPr>
          <p:cNvSpPr>
            <a:spLocks noGrp="1"/>
          </p:cNvSpPr>
          <p:nvPr>
            <p:ph type="sldNum" sz="quarter" idx="12"/>
          </p:nvPr>
        </p:nvSpPr>
        <p:spPr/>
        <p:txBody>
          <a:bodyPr/>
          <a:lstStyle/>
          <a:p>
            <a:fld id="{5744759D-0EFF-4FB2-9CCE-04E00944F0FE}" type="slidenum">
              <a:rPr lang="en-US" smtClean="0"/>
              <a:pPr/>
              <a:t>26</a:t>
            </a:fld>
            <a:endParaRPr lang="en-US"/>
          </a:p>
        </p:txBody>
      </p:sp>
      <p:sp>
        <p:nvSpPr>
          <p:cNvPr id="5" name="object 2">
            <a:extLst>
              <a:ext uri="{FF2B5EF4-FFF2-40B4-BE49-F238E27FC236}">
                <a16:creationId xmlns:a16="http://schemas.microsoft.com/office/drawing/2014/main" id="{97BD574A-475D-4DB2-868E-DDEA7ECA72A4}"/>
              </a:ext>
            </a:extLst>
          </p:cNvPr>
          <p:cNvSpPr txBox="1">
            <a:spLocks noGrp="1"/>
          </p:cNvSpPr>
          <p:nvPr>
            <p:ph type="title"/>
          </p:nvPr>
        </p:nvSpPr>
        <p:spPr>
          <a:xfrm>
            <a:off x="2726254" y="116632"/>
            <a:ext cx="6166226" cy="440962"/>
          </a:xfrm>
          <a:prstGeom prst="rect">
            <a:avLst/>
          </a:prstGeom>
        </p:spPr>
        <p:txBody>
          <a:bodyPr vert="horz" wrap="square" lIns="0" tIns="9977" rIns="0" bIns="0" rtlCol="0">
            <a:spAutoFit/>
          </a:bodyPr>
          <a:lstStyle/>
          <a:p>
            <a:pPr marL="9502">
              <a:spcBef>
                <a:spcPts val="79"/>
              </a:spcBef>
            </a:pPr>
            <a:r>
              <a:rPr sz="2800" spc="-34" dirty="0"/>
              <a:t>Tests: </a:t>
            </a:r>
            <a:r>
              <a:rPr sz="2800" dirty="0"/>
              <a:t>instructions</a:t>
            </a:r>
            <a:r>
              <a:rPr sz="2800" spc="-34" dirty="0"/>
              <a:t> </a:t>
            </a:r>
            <a:r>
              <a:rPr sz="2800" spc="-4" dirty="0" err="1"/>
              <a:t>conditionnelles</a:t>
            </a:r>
            <a:endParaRPr sz="2800" spc="-4" dirty="0"/>
          </a:p>
        </p:txBody>
      </p:sp>
      <p:sp>
        <p:nvSpPr>
          <p:cNvPr id="7" name="object 6">
            <a:extLst>
              <a:ext uri="{FF2B5EF4-FFF2-40B4-BE49-F238E27FC236}">
                <a16:creationId xmlns:a16="http://schemas.microsoft.com/office/drawing/2014/main" id="{736EA04C-2237-4A81-B471-5F5BFB145890}"/>
              </a:ext>
            </a:extLst>
          </p:cNvPr>
          <p:cNvSpPr txBox="1"/>
          <p:nvPr/>
        </p:nvSpPr>
        <p:spPr>
          <a:xfrm>
            <a:off x="7125151" y="4560678"/>
            <a:ext cx="257379" cy="141064"/>
          </a:xfrm>
          <a:prstGeom prst="rect">
            <a:avLst/>
          </a:prstGeom>
        </p:spPr>
        <p:txBody>
          <a:bodyPr vert="horz" wrap="square" lIns="0" tIns="0" rIns="0" bIns="0" rtlCol="0">
            <a:spAutoFit/>
          </a:bodyPr>
          <a:lstStyle/>
          <a:p>
            <a:pPr marL="9502">
              <a:lnSpc>
                <a:spcPts val="1066"/>
              </a:lnSpc>
            </a:pPr>
            <a:r>
              <a:rPr sz="600" spc="-4" dirty="0">
                <a:solidFill>
                  <a:srgbClr val="EDEBE0"/>
                </a:solidFill>
                <a:latin typeface="Wingdings"/>
                <a:cs typeface="Wingdings"/>
              </a:rPr>
              <a:t></a:t>
            </a:r>
            <a:fld id="{81D60167-4931-47E6-BA6A-407CBD079E47}" type="slidenum">
              <a:rPr sz="900" spc="-4" dirty="0">
                <a:solidFill>
                  <a:srgbClr val="888888"/>
                </a:solidFill>
                <a:latin typeface="Arial"/>
                <a:cs typeface="Arial"/>
              </a:rPr>
              <a:pPr marL="9502">
                <a:lnSpc>
                  <a:spcPts val="1066"/>
                </a:lnSpc>
              </a:pPr>
              <a:t>26</a:t>
            </a:fld>
            <a:endParaRPr sz="900">
              <a:latin typeface="Arial"/>
              <a:cs typeface="Arial"/>
            </a:endParaRPr>
          </a:p>
        </p:txBody>
      </p:sp>
      <p:sp>
        <p:nvSpPr>
          <p:cNvPr id="8" name="object 3">
            <a:extLst>
              <a:ext uri="{FF2B5EF4-FFF2-40B4-BE49-F238E27FC236}">
                <a16:creationId xmlns:a16="http://schemas.microsoft.com/office/drawing/2014/main" id="{917DDA6B-F8F8-4356-8966-99F5962D238F}"/>
              </a:ext>
            </a:extLst>
          </p:cNvPr>
          <p:cNvSpPr txBox="1"/>
          <p:nvPr/>
        </p:nvSpPr>
        <p:spPr>
          <a:xfrm>
            <a:off x="4499992" y="2139318"/>
            <a:ext cx="4572000" cy="3881970"/>
          </a:xfrm>
          <a:prstGeom prst="rect">
            <a:avLst/>
          </a:prstGeom>
          <a:solidFill>
            <a:schemeClr val="accent3">
              <a:lumMod val="20000"/>
              <a:lumOff val="80000"/>
            </a:schemeClr>
          </a:solidFill>
        </p:spPr>
        <p:txBody>
          <a:bodyPr vert="horz" wrap="square" lIns="0" tIns="9027" rIns="0" bIns="0" rtlCol="0">
            <a:spAutoFit/>
          </a:bodyPr>
          <a:lstStyle/>
          <a:p>
            <a:pPr marL="9502" marR="2133230">
              <a:lnSpc>
                <a:spcPct val="130100"/>
              </a:lnSpc>
              <a:spcBef>
                <a:spcPts val="71"/>
              </a:spcBef>
            </a:pPr>
            <a:r>
              <a:rPr lang="fr-FR" b="1" spc="-15" dirty="0">
                <a:solidFill>
                  <a:srgbClr val="3333CC"/>
                </a:solidFill>
                <a:latin typeface="Times New Roman"/>
                <a:cs typeface="Times New Roman"/>
              </a:rPr>
              <a:t>Algorithme  </a:t>
            </a:r>
            <a:r>
              <a:rPr spc="-26" dirty="0">
                <a:latin typeface="Times New Roman"/>
                <a:cs typeface="Times New Roman"/>
              </a:rPr>
              <a:t>Test  </a:t>
            </a:r>
            <a:endParaRPr lang="fr-FR" spc="-26" dirty="0">
              <a:latin typeface="Times New Roman"/>
              <a:cs typeface="Times New Roman"/>
            </a:endParaRPr>
          </a:p>
          <a:p>
            <a:pPr marL="9502" marR="2133230">
              <a:lnSpc>
                <a:spcPct val="130100"/>
              </a:lnSpc>
              <a:spcBef>
                <a:spcPts val="71"/>
              </a:spcBef>
            </a:pPr>
            <a:r>
              <a:rPr b="1" spc="-19" dirty="0" err="1">
                <a:solidFill>
                  <a:srgbClr val="3333CC"/>
                </a:solidFill>
                <a:latin typeface="Times New Roman"/>
                <a:cs typeface="Times New Roman"/>
              </a:rPr>
              <a:t>Var</a:t>
            </a:r>
            <a:r>
              <a:rPr b="1" spc="-19" dirty="0">
                <a:solidFill>
                  <a:srgbClr val="3333CC"/>
                </a:solidFill>
                <a:latin typeface="Times New Roman"/>
                <a:cs typeface="Times New Roman"/>
              </a:rPr>
              <a:t> </a:t>
            </a:r>
            <a:r>
              <a:rPr dirty="0">
                <a:latin typeface="Times New Roman"/>
                <a:cs typeface="Times New Roman"/>
              </a:rPr>
              <a:t>X </a:t>
            </a:r>
            <a:r>
              <a:rPr lang="fr-FR" dirty="0">
                <a:latin typeface="Times New Roman"/>
                <a:cs typeface="Times New Roman"/>
              </a:rPr>
              <a:t>:</a:t>
            </a:r>
            <a:r>
              <a:rPr spc="-49" dirty="0">
                <a:latin typeface="Times New Roman"/>
                <a:cs typeface="Times New Roman"/>
              </a:rPr>
              <a:t> </a:t>
            </a:r>
            <a:r>
              <a:rPr spc="-4" dirty="0" err="1">
                <a:latin typeface="Times New Roman"/>
                <a:cs typeface="Times New Roman"/>
              </a:rPr>
              <a:t>entier</a:t>
            </a:r>
            <a:r>
              <a:rPr spc="-4" dirty="0">
                <a:latin typeface="Times New Roman"/>
                <a:cs typeface="Times New Roman"/>
              </a:rPr>
              <a:t>  </a:t>
            </a:r>
            <a:endParaRPr lang="fr-FR" spc="-4" dirty="0">
              <a:latin typeface="Times New Roman"/>
              <a:cs typeface="Times New Roman"/>
            </a:endParaRPr>
          </a:p>
          <a:p>
            <a:pPr marL="9502" marR="2133230">
              <a:lnSpc>
                <a:spcPct val="130100"/>
              </a:lnSpc>
              <a:spcBef>
                <a:spcPts val="71"/>
              </a:spcBef>
            </a:pPr>
            <a:r>
              <a:rPr b="1" spc="-4" dirty="0">
                <a:solidFill>
                  <a:srgbClr val="3333CC"/>
                </a:solidFill>
                <a:latin typeface="Times New Roman"/>
                <a:cs typeface="Times New Roman"/>
              </a:rPr>
              <a:t>Début</a:t>
            </a:r>
            <a:endParaRPr dirty="0">
              <a:latin typeface="Times New Roman"/>
              <a:cs typeface="Times New Roman"/>
            </a:endParaRPr>
          </a:p>
          <a:p>
            <a:pPr marL="198595">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a:t>
            </a:r>
            <a:r>
              <a:rPr spc="-4" dirty="0" err="1">
                <a:latin typeface="Times New Roman"/>
                <a:cs typeface="Times New Roman"/>
              </a:rPr>
              <a:t>Saisir</a:t>
            </a:r>
            <a:r>
              <a:rPr spc="-4" dirty="0">
                <a:latin typeface="Times New Roman"/>
                <a:cs typeface="Times New Roman"/>
              </a:rPr>
              <a:t> </a:t>
            </a:r>
            <a:r>
              <a:rPr dirty="0">
                <a:latin typeface="Times New Roman"/>
                <a:cs typeface="Times New Roman"/>
              </a:rPr>
              <a:t>un </a:t>
            </a:r>
            <a:r>
              <a:rPr spc="-4" dirty="0" err="1">
                <a:latin typeface="Times New Roman"/>
                <a:cs typeface="Times New Roman"/>
              </a:rPr>
              <a:t>entier</a:t>
            </a:r>
            <a:r>
              <a:rPr spc="-4" dirty="0">
                <a:latin typeface="Times New Roman"/>
                <a:cs typeface="Times New Roman"/>
              </a:rPr>
              <a:t> </a:t>
            </a:r>
            <a:r>
              <a:rPr dirty="0">
                <a:latin typeface="Times New Roman"/>
                <a:cs typeface="Times New Roman"/>
              </a:rPr>
              <a:t>X</a:t>
            </a:r>
            <a:r>
              <a:rPr spc="-34" dirty="0">
                <a:latin typeface="Times New Roman"/>
                <a:cs typeface="Times New Roman"/>
              </a:rPr>
              <a:t> </a:t>
            </a:r>
            <a:r>
              <a:rPr spc="-4" dirty="0">
                <a:latin typeface="Times New Roman"/>
                <a:cs typeface="Times New Roman"/>
              </a:rPr>
              <a:t>")</a:t>
            </a:r>
            <a:endParaRPr dirty="0">
              <a:latin typeface="Times New Roman"/>
              <a:cs typeface="Times New Roman"/>
            </a:endParaRPr>
          </a:p>
          <a:p>
            <a:pPr marL="198595">
              <a:spcBef>
                <a:spcPts val="539"/>
              </a:spcBef>
            </a:pPr>
            <a:r>
              <a:rPr lang="fr-FR" b="1" spc="-11" dirty="0">
                <a:solidFill>
                  <a:srgbClr val="3333CC"/>
                </a:solidFill>
                <a:latin typeface="Times New Roman"/>
                <a:cs typeface="Times New Roman"/>
              </a:rPr>
              <a:t>  </a:t>
            </a:r>
            <a:r>
              <a:rPr b="1" spc="-11" dirty="0">
                <a:solidFill>
                  <a:srgbClr val="3333CC"/>
                </a:solidFill>
                <a:latin typeface="Times New Roman"/>
                <a:cs typeface="Times New Roman"/>
              </a:rPr>
              <a:t>Lire</a:t>
            </a:r>
            <a:r>
              <a:rPr b="1" dirty="0">
                <a:solidFill>
                  <a:srgbClr val="3333CC"/>
                </a:solidFill>
                <a:latin typeface="Times New Roman"/>
                <a:cs typeface="Times New Roman"/>
              </a:rPr>
              <a:t> </a:t>
            </a:r>
            <a:r>
              <a:rPr dirty="0">
                <a:latin typeface="Times New Roman"/>
                <a:cs typeface="Times New Roman"/>
              </a:rPr>
              <a:t>(X)</a:t>
            </a:r>
          </a:p>
          <a:p>
            <a:pPr marL="198595">
              <a:spcBef>
                <a:spcPts val="539"/>
              </a:spcBef>
            </a:pPr>
            <a:r>
              <a:rPr lang="fr-FR" b="1" dirty="0">
                <a:solidFill>
                  <a:srgbClr val="3333CC"/>
                </a:solidFill>
                <a:latin typeface="Times New Roman"/>
                <a:cs typeface="Times New Roman"/>
              </a:rPr>
              <a:t>  </a:t>
            </a:r>
            <a:r>
              <a:rPr b="1" dirty="0">
                <a:solidFill>
                  <a:srgbClr val="3333CC"/>
                </a:solidFill>
                <a:latin typeface="Times New Roman"/>
                <a:cs typeface="Times New Roman"/>
              </a:rPr>
              <a:t>Si </a:t>
            </a:r>
            <a:r>
              <a:rPr dirty="0">
                <a:latin typeface="Times New Roman"/>
                <a:cs typeface="Times New Roman"/>
              </a:rPr>
              <a:t>(x &gt; 0)</a:t>
            </a:r>
            <a:r>
              <a:rPr spc="-41" dirty="0">
                <a:latin typeface="Times New Roman"/>
                <a:cs typeface="Times New Roman"/>
              </a:rPr>
              <a:t> </a:t>
            </a:r>
            <a:r>
              <a:rPr b="1" dirty="0">
                <a:solidFill>
                  <a:srgbClr val="3333CC"/>
                </a:solidFill>
                <a:latin typeface="Times New Roman"/>
                <a:cs typeface="Times New Roman"/>
              </a:rPr>
              <a:t>alors</a:t>
            </a:r>
            <a:endParaRPr dirty="0">
              <a:latin typeface="Times New Roman"/>
              <a:cs typeface="Times New Roman"/>
            </a:endParaRPr>
          </a:p>
          <a:p>
            <a:pPr marL="341127">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X est un nombre </a:t>
            </a:r>
            <a:r>
              <a:rPr dirty="0" err="1">
                <a:latin typeface="Times New Roman"/>
                <a:cs typeface="Times New Roman"/>
              </a:rPr>
              <a:t>positif</a:t>
            </a:r>
            <a:r>
              <a:rPr spc="-75" dirty="0">
                <a:latin typeface="Times New Roman"/>
                <a:cs typeface="Times New Roman"/>
              </a:rPr>
              <a:t> </a:t>
            </a:r>
            <a:r>
              <a:rPr spc="-4" dirty="0">
                <a:latin typeface="Times New Roman"/>
                <a:cs typeface="Times New Roman"/>
              </a:rPr>
              <a:t>")</a:t>
            </a:r>
            <a:endParaRPr lang="fr-FR" dirty="0">
              <a:latin typeface="Times New Roman"/>
              <a:cs typeface="Times New Roman"/>
            </a:endParaRPr>
          </a:p>
          <a:p>
            <a:pPr marL="341127">
              <a:spcBef>
                <a:spcPts val="539"/>
              </a:spcBef>
            </a:pPr>
            <a:r>
              <a:rPr b="1" dirty="0" err="1">
                <a:solidFill>
                  <a:srgbClr val="3333CC"/>
                </a:solidFill>
                <a:latin typeface="Times New Roman"/>
                <a:cs typeface="Times New Roman"/>
              </a:rPr>
              <a:t>Sinon</a:t>
            </a:r>
            <a:endParaRPr dirty="0">
              <a:latin typeface="Times New Roman"/>
              <a:cs typeface="Times New Roman"/>
            </a:endParaRPr>
          </a:p>
          <a:p>
            <a:pPr marL="293141">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X est un nombre négatif ou </a:t>
            </a:r>
            <a:r>
              <a:rPr spc="4" dirty="0">
                <a:latin typeface="Times New Roman"/>
                <a:cs typeface="Times New Roman"/>
              </a:rPr>
              <a:t>nul</a:t>
            </a:r>
            <a:r>
              <a:rPr spc="-123" dirty="0">
                <a:latin typeface="Times New Roman"/>
                <a:cs typeface="Times New Roman"/>
              </a:rPr>
              <a:t> </a:t>
            </a:r>
            <a:r>
              <a:rPr spc="-4" dirty="0">
                <a:latin typeface="Times New Roman"/>
                <a:cs typeface="Times New Roman"/>
              </a:rPr>
              <a:t>")</a:t>
            </a:r>
            <a:endParaRPr dirty="0">
              <a:latin typeface="Times New Roman"/>
              <a:cs typeface="Times New Roman"/>
            </a:endParaRPr>
          </a:p>
          <a:p>
            <a:pPr marL="9502" marR="2995075" indent="189092">
              <a:lnSpc>
                <a:spcPct val="130000"/>
              </a:lnSpc>
              <a:spcBef>
                <a:spcPts val="4"/>
              </a:spcBef>
            </a:pPr>
            <a:r>
              <a:rPr b="1" dirty="0" err="1">
                <a:solidFill>
                  <a:srgbClr val="3333CC"/>
                </a:solidFill>
                <a:latin typeface="Times New Roman"/>
                <a:cs typeface="Times New Roman"/>
              </a:rPr>
              <a:t>Finsi</a:t>
            </a:r>
            <a:r>
              <a:rPr b="1" dirty="0">
                <a:solidFill>
                  <a:srgbClr val="3333CC"/>
                </a:solidFill>
                <a:latin typeface="Times New Roman"/>
                <a:cs typeface="Times New Roman"/>
              </a:rPr>
              <a:t>  </a:t>
            </a:r>
            <a:endParaRPr lang="fr-FR" b="1" dirty="0">
              <a:solidFill>
                <a:srgbClr val="3333CC"/>
              </a:solidFill>
              <a:latin typeface="Times New Roman"/>
              <a:cs typeface="Times New Roman"/>
            </a:endParaRPr>
          </a:p>
          <a:p>
            <a:pPr marL="7938" marR="2995075" indent="-7938">
              <a:lnSpc>
                <a:spcPct val="130000"/>
              </a:lnSpc>
              <a:spcBef>
                <a:spcPts val="4"/>
              </a:spcBef>
            </a:pPr>
            <a:r>
              <a:rPr b="1" dirty="0">
                <a:solidFill>
                  <a:srgbClr val="3333CC"/>
                </a:solidFill>
                <a:latin typeface="Times New Roman"/>
                <a:cs typeface="Times New Roman"/>
              </a:rPr>
              <a:t>Fin</a:t>
            </a:r>
            <a:endParaRPr lang="fr-FR" dirty="0">
              <a:latin typeface="Times New Roman"/>
              <a:cs typeface="Times New Roman"/>
            </a:endParaRPr>
          </a:p>
        </p:txBody>
      </p:sp>
      <p:graphicFrame>
        <p:nvGraphicFramePr>
          <p:cNvPr id="19" name="Table 19">
            <a:extLst>
              <a:ext uri="{FF2B5EF4-FFF2-40B4-BE49-F238E27FC236}">
                <a16:creationId xmlns:a16="http://schemas.microsoft.com/office/drawing/2014/main" id="{53DB706D-702A-411F-A5FB-DB19893B7F2D}"/>
              </a:ext>
            </a:extLst>
          </p:cNvPr>
          <p:cNvGraphicFramePr>
            <a:graphicFrameLocks noGrp="1"/>
          </p:cNvGraphicFramePr>
          <p:nvPr>
            <p:extLst>
              <p:ext uri="{D42A27DB-BD31-4B8C-83A1-F6EECF244321}">
                <p14:modId xmlns:p14="http://schemas.microsoft.com/office/powerpoint/2010/main" val="3125701851"/>
              </p:ext>
            </p:extLst>
          </p:nvPr>
        </p:nvGraphicFramePr>
        <p:xfrm>
          <a:off x="1809564" y="1772816"/>
          <a:ext cx="1391816" cy="2225040"/>
        </p:xfrm>
        <a:graphic>
          <a:graphicData uri="http://schemas.openxmlformats.org/drawingml/2006/table">
            <a:tbl>
              <a:tblPr firstRow="1" bandRow="1">
                <a:tableStyleId>{5C22544A-7EE6-4342-B048-85BDC9FD1C3A}</a:tableStyleId>
              </a:tblPr>
              <a:tblGrid>
                <a:gridCol w="1391816">
                  <a:extLst>
                    <a:ext uri="{9D8B030D-6E8A-4147-A177-3AD203B41FA5}">
                      <a16:colId xmlns:a16="http://schemas.microsoft.com/office/drawing/2014/main" val="3753729488"/>
                    </a:ext>
                  </a:extLst>
                </a:gridCol>
              </a:tblGrid>
              <a:tr h="370840">
                <a:tc>
                  <a:txBody>
                    <a:bodyPr/>
                    <a:lstStyle/>
                    <a:p>
                      <a:endParaRPr lang="fr-FR"/>
                    </a:p>
                  </a:txBody>
                  <a:tcPr/>
                </a:tc>
                <a:extLst>
                  <a:ext uri="{0D108BD9-81ED-4DB2-BD59-A6C34878D82A}">
                    <a16:rowId xmlns:a16="http://schemas.microsoft.com/office/drawing/2014/main" val="3539361959"/>
                  </a:ext>
                </a:extLst>
              </a:tr>
              <a:tr h="370840">
                <a:tc>
                  <a:txBody>
                    <a:bodyPr/>
                    <a:lstStyle/>
                    <a:p>
                      <a:endParaRPr lang="fr-FR" dirty="0"/>
                    </a:p>
                  </a:txBody>
                  <a:tcPr>
                    <a:solidFill>
                      <a:schemeClr val="accent2"/>
                    </a:solidFill>
                  </a:tcPr>
                </a:tc>
                <a:extLst>
                  <a:ext uri="{0D108BD9-81ED-4DB2-BD59-A6C34878D82A}">
                    <a16:rowId xmlns:a16="http://schemas.microsoft.com/office/drawing/2014/main" val="3641552312"/>
                  </a:ext>
                </a:extLst>
              </a:tr>
              <a:tr h="370840">
                <a:tc>
                  <a:txBody>
                    <a:bodyPr/>
                    <a:lstStyle/>
                    <a:p>
                      <a:endParaRPr lang="fr-FR" dirty="0"/>
                    </a:p>
                  </a:txBody>
                  <a:tcPr>
                    <a:solidFill>
                      <a:schemeClr val="accent2"/>
                    </a:solidFill>
                  </a:tcPr>
                </a:tc>
                <a:extLst>
                  <a:ext uri="{0D108BD9-81ED-4DB2-BD59-A6C34878D82A}">
                    <a16:rowId xmlns:a16="http://schemas.microsoft.com/office/drawing/2014/main" val="1853787201"/>
                  </a:ext>
                </a:extLst>
              </a:tr>
              <a:tr h="370840">
                <a:tc>
                  <a:txBody>
                    <a:bodyPr/>
                    <a:lstStyle/>
                    <a:p>
                      <a:endParaRPr lang="fr-FR"/>
                    </a:p>
                  </a:txBody>
                  <a:tcPr/>
                </a:tc>
                <a:extLst>
                  <a:ext uri="{0D108BD9-81ED-4DB2-BD59-A6C34878D82A}">
                    <a16:rowId xmlns:a16="http://schemas.microsoft.com/office/drawing/2014/main" val="4269693525"/>
                  </a:ext>
                </a:extLst>
              </a:tr>
              <a:tr h="370840">
                <a:tc>
                  <a:txBody>
                    <a:bodyPr/>
                    <a:lstStyle/>
                    <a:p>
                      <a:endParaRPr lang="fr-FR"/>
                    </a:p>
                  </a:txBody>
                  <a:tcPr/>
                </a:tc>
                <a:extLst>
                  <a:ext uri="{0D108BD9-81ED-4DB2-BD59-A6C34878D82A}">
                    <a16:rowId xmlns:a16="http://schemas.microsoft.com/office/drawing/2014/main" val="3428683062"/>
                  </a:ext>
                </a:extLst>
              </a:tr>
              <a:tr h="370840">
                <a:tc>
                  <a:txBody>
                    <a:bodyPr/>
                    <a:lstStyle/>
                    <a:p>
                      <a:endParaRPr lang="fr-FR" dirty="0"/>
                    </a:p>
                  </a:txBody>
                  <a:tcPr/>
                </a:tc>
                <a:extLst>
                  <a:ext uri="{0D108BD9-81ED-4DB2-BD59-A6C34878D82A}">
                    <a16:rowId xmlns:a16="http://schemas.microsoft.com/office/drawing/2014/main" val="1808768490"/>
                  </a:ext>
                </a:extLst>
              </a:tr>
            </a:tbl>
          </a:graphicData>
        </a:graphic>
      </p:graphicFrame>
      <p:sp>
        <p:nvSpPr>
          <p:cNvPr id="20" name="TextBox 19">
            <a:extLst>
              <a:ext uri="{FF2B5EF4-FFF2-40B4-BE49-F238E27FC236}">
                <a16:creationId xmlns:a16="http://schemas.microsoft.com/office/drawing/2014/main" id="{A8D20F12-86E6-453F-8855-B35214BDA857}"/>
              </a:ext>
            </a:extLst>
          </p:cNvPr>
          <p:cNvSpPr txBox="1"/>
          <p:nvPr/>
        </p:nvSpPr>
        <p:spPr>
          <a:xfrm>
            <a:off x="827584" y="2058152"/>
            <a:ext cx="859160" cy="307777"/>
          </a:xfrm>
          <a:prstGeom prst="rect">
            <a:avLst/>
          </a:prstGeom>
          <a:noFill/>
        </p:spPr>
        <p:txBody>
          <a:bodyPr wrap="square" rtlCol="0">
            <a:spAutoFit/>
          </a:bodyPr>
          <a:lstStyle/>
          <a:p>
            <a:r>
              <a:rPr lang="fr-FR" dirty="0"/>
              <a:t>@X=2</a:t>
            </a:r>
          </a:p>
        </p:txBody>
      </p:sp>
      <p:graphicFrame>
        <p:nvGraphicFramePr>
          <p:cNvPr id="21" name="Table 21">
            <a:extLst>
              <a:ext uri="{FF2B5EF4-FFF2-40B4-BE49-F238E27FC236}">
                <a16:creationId xmlns:a16="http://schemas.microsoft.com/office/drawing/2014/main" id="{0134FF6E-D9E1-4351-95CB-1CFD323C98E9}"/>
              </a:ext>
            </a:extLst>
          </p:cNvPr>
          <p:cNvGraphicFramePr>
            <a:graphicFrameLocks noGrp="1"/>
          </p:cNvGraphicFramePr>
          <p:nvPr>
            <p:extLst>
              <p:ext uri="{D42A27DB-BD31-4B8C-83A1-F6EECF244321}">
                <p14:modId xmlns:p14="http://schemas.microsoft.com/office/powerpoint/2010/main" val="2804943613"/>
              </p:ext>
            </p:extLst>
          </p:nvPr>
        </p:nvGraphicFramePr>
        <p:xfrm>
          <a:off x="72008" y="4206701"/>
          <a:ext cx="4211961" cy="1483360"/>
        </p:xfrm>
        <a:graphic>
          <a:graphicData uri="http://schemas.openxmlformats.org/drawingml/2006/table">
            <a:tbl>
              <a:tblPr firstRow="1" bandRow="1">
                <a:tableStyleId>{5C22544A-7EE6-4342-B048-85BDC9FD1C3A}</a:tableStyleId>
              </a:tblPr>
              <a:tblGrid>
                <a:gridCol w="1403987">
                  <a:extLst>
                    <a:ext uri="{9D8B030D-6E8A-4147-A177-3AD203B41FA5}">
                      <a16:colId xmlns:a16="http://schemas.microsoft.com/office/drawing/2014/main" val="1053231084"/>
                    </a:ext>
                  </a:extLst>
                </a:gridCol>
                <a:gridCol w="1403987">
                  <a:extLst>
                    <a:ext uri="{9D8B030D-6E8A-4147-A177-3AD203B41FA5}">
                      <a16:colId xmlns:a16="http://schemas.microsoft.com/office/drawing/2014/main" val="616692262"/>
                    </a:ext>
                  </a:extLst>
                </a:gridCol>
                <a:gridCol w="1403987">
                  <a:extLst>
                    <a:ext uri="{9D8B030D-6E8A-4147-A177-3AD203B41FA5}">
                      <a16:colId xmlns:a16="http://schemas.microsoft.com/office/drawing/2014/main" val="2125023548"/>
                    </a:ext>
                  </a:extLst>
                </a:gridCol>
              </a:tblGrid>
              <a:tr h="370840">
                <a:tc>
                  <a:txBody>
                    <a:bodyPr/>
                    <a:lstStyle/>
                    <a:p>
                      <a:r>
                        <a:rPr lang="fr-FR" dirty="0"/>
                        <a:t>id</a:t>
                      </a:r>
                    </a:p>
                  </a:txBody>
                  <a:tcPr/>
                </a:tc>
                <a:tc>
                  <a:txBody>
                    <a:bodyPr/>
                    <a:lstStyle/>
                    <a:p>
                      <a:r>
                        <a:rPr lang="fr-FR" dirty="0"/>
                        <a:t>Type</a:t>
                      </a:r>
                    </a:p>
                  </a:txBody>
                  <a:tcPr/>
                </a:tc>
                <a:tc>
                  <a:txBody>
                    <a:bodyPr/>
                    <a:lstStyle/>
                    <a:p>
                      <a:r>
                        <a:rPr lang="fr-FR" dirty="0"/>
                        <a:t>@</a:t>
                      </a:r>
                    </a:p>
                  </a:txBody>
                  <a:tcPr/>
                </a:tc>
                <a:extLst>
                  <a:ext uri="{0D108BD9-81ED-4DB2-BD59-A6C34878D82A}">
                    <a16:rowId xmlns:a16="http://schemas.microsoft.com/office/drawing/2014/main" val="999205147"/>
                  </a:ext>
                </a:extLst>
              </a:tr>
              <a:tr h="370840">
                <a:tc>
                  <a:txBody>
                    <a:bodyPr/>
                    <a:lstStyle/>
                    <a:p>
                      <a:r>
                        <a:rPr lang="fr-FR" dirty="0"/>
                        <a:t>X</a:t>
                      </a:r>
                    </a:p>
                  </a:txBody>
                  <a:tcPr/>
                </a:tc>
                <a:tc>
                  <a:txBody>
                    <a:bodyPr/>
                    <a:lstStyle/>
                    <a:p>
                      <a:r>
                        <a:rPr lang="fr-FR" dirty="0" err="1"/>
                        <a:t>int</a:t>
                      </a:r>
                      <a:endParaRPr lang="fr-FR" dirty="0"/>
                    </a:p>
                  </a:txBody>
                  <a:tcPr/>
                </a:tc>
                <a:tc>
                  <a:txBody>
                    <a:bodyPr/>
                    <a:lstStyle/>
                    <a:p>
                      <a:r>
                        <a:rPr lang="fr-FR" dirty="0"/>
                        <a:t>2</a:t>
                      </a:r>
                    </a:p>
                  </a:txBody>
                  <a:tcPr/>
                </a:tc>
                <a:extLst>
                  <a:ext uri="{0D108BD9-81ED-4DB2-BD59-A6C34878D82A}">
                    <a16:rowId xmlns:a16="http://schemas.microsoft.com/office/drawing/2014/main" val="2902475877"/>
                  </a:ext>
                </a:extLst>
              </a:tr>
              <a:tr h="370840">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678164998"/>
                  </a:ext>
                </a:extLst>
              </a:tr>
              <a:tr h="370840">
                <a:tc>
                  <a:txBody>
                    <a:bodyPr/>
                    <a:lstStyle/>
                    <a:p>
                      <a:endParaRPr lang="fr-F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708014788"/>
                  </a:ext>
                </a:extLst>
              </a:tr>
            </a:tbl>
          </a:graphicData>
        </a:graphic>
      </p:graphicFrame>
      <p:sp>
        <p:nvSpPr>
          <p:cNvPr id="22" name="TextBox 21">
            <a:extLst>
              <a:ext uri="{FF2B5EF4-FFF2-40B4-BE49-F238E27FC236}">
                <a16:creationId xmlns:a16="http://schemas.microsoft.com/office/drawing/2014/main" id="{7AEF045F-5416-44E4-BE0C-2F2A920BA538}"/>
              </a:ext>
            </a:extLst>
          </p:cNvPr>
          <p:cNvSpPr txBox="1"/>
          <p:nvPr/>
        </p:nvSpPr>
        <p:spPr>
          <a:xfrm>
            <a:off x="1809564" y="1199561"/>
            <a:ext cx="1391816" cy="523220"/>
          </a:xfrm>
          <a:prstGeom prst="rect">
            <a:avLst/>
          </a:prstGeom>
          <a:solidFill>
            <a:schemeClr val="accent3">
              <a:lumMod val="20000"/>
              <a:lumOff val="80000"/>
            </a:schemeClr>
          </a:solidFill>
        </p:spPr>
        <p:txBody>
          <a:bodyPr wrap="square" rtlCol="0">
            <a:spAutoFit/>
          </a:bodyPr>
          <a:lstStyle/>
          <a:p>
            <a:r>
              <a:rPr lang="fr-FR" dirty="0"/>
              <a:t>Mémoire suite d’octets</a:t>
            </a:r>
          </a:p>
        </p:txBody>
      </p:sp>
      <p:sp>
        <p:nvSpPr>
          <p:cNvPr id="23" name="TextBox 22">
            <a:extLst>
              <a:ext uri="{FF2B5EF4-FFF2-40B4-BE49-F238E27FC236}">
                <a16:creationId xmlns:a16="http://schemas.microsoft.com/office/drawing/2014/main" id="{79121FC4-255A-44B2-905C-517768E0D15E}"/>
              </a:ext>
            </a:extLst>
          </p:cNvPr>
          <p:cNvSpPr txBox="1"/>
          <p:nvPr/>
        </p:nvSpPr>
        <p:spPr>
          <a:xfrm>
            <a:off x="179512" y="3625860"/>
            <a:ext cx="1391816" cy="523220"/>
          </a:xfrm>
          <a:prstGeom prst="rect">
            <a:avLst/>
          </a:prstGeom>
          <a:solidFill>
            <a:schemeClr val="accent3">
              <a:lumMod val="20000"/>
              <a:lumOff val="80000"/>
            </a:schemeClr>
          </a:solidFill>
        </p:spPr>
        <p:txBody>
          <a:bodyPr wrap="square" rtlCol="0">
            <a:spAutoFit/>
          </a:bodyPr>
          <a:lstStyle/>
          <a:p>
            <a:r>
              <a:rPr lang="fr-FR" dirty="0"/>
              <a:t>Table des </a:t>
            </a:r>
            <a:r>
              <a:rPr lang="fr-FR" dirty="0" err="1"/>
              <a:t>identificateus</a:t>
            </a:r>
            <a:endParaRPr lang="fr-FR" dirty="0"/>
          </a:p>
        </p:txBody>
      </p:sp>
      <p:cxnSp>
        <p:nvCxnSpPr>
          <p:cNvPr id="25" name="Straight Arrow Connector 24">
            <a:extLst>
              <a:ext uri="{FF2B5EF4-FFF2-40B4-BE49-F238E27FC236}">
                <a16:creationId xmlns:a16="http://schemas.microsoft.com/office/drawing/2014/main" id="{37A07A67-99DA-439A-9314-A3D0DE0580C3}"/>
              </a:ext>
            </a:extLst>
          </p:cNvPr>
          <p:cNvCxnSpPr/>
          <p:nvPr/>
        </p:nvCxnSpPr>
        <p:spPr>
          <a:xfrm flipH="1" flipV="1">
            <a:off x="3201380" y="2212040"/>
            <a:ext cx="1298612" cy="4248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2971797-9DA6-472D-96F1-920080CD4A96}"/>
              </a:ext>
            </a:extLst>
          </p:cNvPr>
          <p:cNvCxnSpPr/>
          <p:nvPr/>
        </p:nvCxnSpPr>
        <p:spPr>
          <a:xfrm flipH="1">
            <a:off x="3439616" y="2651299"/>
            <a:ext cx="1060376" cy="14977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6F6A191-24E9-47BD-BF10-593EA9F61B41}"/>
              </a:ext>
            </a:extLst>
          </p:cNvPr>
          <p:cNvSpPr/>
          <p:nvPr/>
        </p:nvSpPr>
        <p:spPr>
          <a:xfrm>
            <a:off x="6444208" y="5589240"/>
            <a:ext cx="93832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owchart: Manual Input 28">
            <a:extLst>
              <a:ext uri="{FF2B5EF4-FFF2-40B4-BE49-F238E27FC236}">
                <a16:creationId xmlns:a16="http://schemas.microsoft.com/office/drawing/2014/main" id="{3DE8889D-6317-49D6-820A-6D5888B681DC}"/>
              </a:ext>
            </a:extLst>
          </p:cNvPr>
          <p:cNvSpPr/>
          <p:nvPr/>
        </p:nvSpPr>
        <p:spPr>
          <a:xfrm>
            <a:off x="7524328" y="5589240"/>
            <a:ext cx="288032" cy="1008112"/>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owchart: Manual Input 29">
            <a:extLst>
              <a:ext uri="{FF2B5EF4-FFF2-40B4-BE49-F238E27FC236}">
                <a16:creationId xmlns:a16="http://schemas.microsoft.com/office/drawing/2014/main" id="{1AF3D1DE-D46D-48D7-9CB5-4B3CCCC693D4}"/>
              </a:ext>
            </a:extLst>
          </p:cNvPr>
          <p:cNvSpPr/>
          <p:nvPr/>
        </p:nvSpPr>
        <p:spPr>
          <a:xfrm>
            <a:off x="6444208" y="5157192"/>
            <a:ext cx="938322" cy="288032"/>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TextBox 30">
            <a:extLst>
              <a:ext uri="{FF2B5EF4-FFF2-40B4-BE49-F238E27FC236}">
                <a16:creationId xmlns:a16="http://schemas.microsoft.com/office/drawing/2014/main" id="{BDE8A17D-767B-4E9B-A19D-3B56266B3C6B}"/>
              </a:ext>
            </a:extLst>
          </p:cNvPr>
          <p:cNvSpPr txBox="1"/>
          <p:nvPr/>
        </p:nvSpPr>
        <p:spPr>
          <a:xfrm>
            <a:off x="7524328" y="5877272"/>
            <a:ext cx="288032" cy="307777"/>
          </a:xfrm>
          <a:prstGeom prst="rect">
            <a:avLst/>
          </a:prstGeom>
          <a:noFill/>
        </p:spPr>
        <p:txBody>
          <a:bodyPr wrap="square" rtlCol="0">
            <a:spAutoFit/>
          </a:bodyPr>
          <a:lstStyle/>
          <a:p>
            <a:r>
              <a:rPr lang="fr-FR" dirty="0"/>
              <a:t>X</a:t>
            </a:r>
          </a:p>
        </p:txBody>
      </p:sp>
      <p:sp>
        <p:nvSpPr>
          <p:cNvPr id="32" name="TextBox 31">
            <a:extLst>
              <a:ext uri="{FF2B5EF4-FFF2-40B4-BE49-F238E27FC236}">
                <a16:creationId xmlns:a16="http://schemas.microsoft.com/office/drawing/2014/main" id="{27126D5D-C329-424B-949B-3F433AEF185B}"/>
              </a:ext>
            </a:extLst>
          </p:cNvPr>
          <p:cNvSpPr txBox="1"/>
          <p:nvPr/>
        </p:nvSpPr>
        <p:spPr>
          <a:xfrm>
            <a:off x="6588224" y="5157192"/>
            <a:ext cx="794306" cy="307777"/>
          </a:xfrm>
          <a:prstGeom prst="rect">
            <a:avLst/>
          </a:prstGeom>
          <a:noFill/>
        </p:spPr>
        <p:txBody>
          <a:bodyPr wrap="square" rtlCol="0">
            <a:spAutoFit/>
          </a:bodyPr>
          <a:lstStyle/>
          <a:p>
            <a:r>
              <a:rPr lang="fr-FR" dirty="0"/>
              <a:t>000000</a:t>
            </a:r>
          </a:p>
        </p:txBody>
      </p:sp>
      <p:sp>
        <p:nvSpPr>
          <p:cNvPr id="33" name="Flowchart: Manual Input 32">
            <a:extLst>
              <a:ext uri="{FF2B5EF4-FFF2-40B4-BE49-F238E27FC236}">
                <a16:creationId xmlns:a16="http://schemas.microsoft.com/office/drawing/2014/main" id="{BBD3CF84-663F-48F6-99B2-FD6CFE6FC8A6}"/>
              </a:ext>
            </a:extLst>
          </p:cNvPr>
          <p:cNvSpPr/>
          <p:nvPr/>
        </p:nvSpPr>
        <p:spPr>
          <a:xfrm>
            <a:off x="6084168" y="5589240"/>
            <a:ext cx="288032" cy="1008112"/>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extBox 33">
            <a:extLst>
              <a:ext uri="{FF2B5EF4-FFF2-40B4-BE49-F238E27FC236}">
                <a16:creationId xmlns:a16="http://schemas.microsoft.com/office/drawing/2014/main" id="{AC4AE13D-6876-41A2-A271-08E88AFF53F2}"/>
              </a:ext>
            </a:extLst>
          </p:cNvPr>
          <p:cNvSpPr txBox="1"/>
          <p:nvPr/>
        </p:nvSpPr>
        <p:spPr>
          <a:xfrm>
            <a:off x="6084168" y="5805264"/>
            <a:ext cx="288032" cy="738664"/>
          </a:xfrm>
          <a:prstGeom prst="rect">
            <a:avLst/>
          </a:prstGeom>
          <a:noFill/>
        </p:spPr>
        <p:txBody>
          <a:bodyPr wrap="square" rtlCol="0">
            <a:spAutoFit/>
          </a:bodyPr>
          <a:lstStyle/>
          <a:p>
            <a:r>
              <a:rPr lang="fr-FR" dirty="0"/>
              <a:t>0/1</a:t>
            </a:r>
          </a:p>
        </p:txBody>
      </p:sp>
      <p:sp>
        <p:nvSpPr>
          <p:cNvPr id="35" name="TextBox 34">
            <a:extLst>
              <a:ext uri="{FF2B5EF4-FFF2-40B4-BE49-F238E27FC236}">
                <a16:creationId xmlns:a16="http://schemas.microsoft.com/office/drawing/2014/main" id="{C19ABCCE-3732-4B63-B2D0-4181F6D61461}"/>
              </a:ext>
            </a:extLst>
          </p:cNvPr>
          <p:cNvSpPr txBox="1"/>
          <p:nvPr/>
        </p:nvSpPr>
        <p:spPr>
          <a:xfrm>
            <a:off x="5076056" y="5877272"/>
            <a:ext cx="866314" cy="523220"/>
          </a:xfrm>
          <a:prstGeom prst="rect">
            <a:avLst/>
          </a:prstGeom>
          <a:solidFill>
            <a:schemeClr val="accent2">
              <a:lumMod val="40000"/>
              <a:lumOff val="60000"/>
            </a:schemeClr>
          </a:solidFill>
        </p:spPr>
        <p:txBody>
          <a:bodyPr wrap="square" rtlCol="0">
            <a:spAutoFit/>
          </a:bodyPr>
          <a:lstStyle/>
          <a:p>
            <a:r>
              <a:rPr lang="fr-FR" dirty="0"/>
              <a:t>Faux / vrai</a:t>
            </a:r>
          </a:p>
        </p:txBody>
      </p:sp>
      <p:cxnSp>
        <p:nvCxnSpPr>
          <p:cNvPr id="37" name="Straight Arrow Connector 36">
            <a:extLst>
              <a:ext uri="{FF2B5EF4-FFF2-40B4-BE49-F238E27FC236}">
                <a16:creationId xmlns:a16="http://schemas.microsoft.com/office/drawing/2014/main" id="{4598AF7B-6D8A-4C02-BD38-DFADEAE8495D}"/>
              </a:ext>
            </a:extLst>
          </p:cNvPr>
          <p:cNvCxnSpPr/>
          <p:nvPr/>
        </p:nvCxnSpPr>
        <p:spPr>
          <a:xfrm>
            <a:off x="5364088" y="3827497"/>
            <a:ext cx="1004192" cy="163747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3662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nimBg="1"/>
      <p:bldP spid="23" grpId="0" animBg="1"/>
      <p:bldP spid="28" grpId="0" animBg="1"/>
      <p:bldP spid="29" grpId="0" animBg="1"/>
      <p:bldP spid="30" grpId="0" animBg="1"/>
      <p:bldP spid="31" grpId="0"/>
      <p:bldP spid="32" grpId="0"/>
      <p:bldP spid="33" grpId="0" animBg="1"/>
      <p:bldP spid="34" grpId="0"/>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892480" cy="1143000"/>
          </a:xfrm>
          <a:noFill/>
        </p:spPr>
        <p:txBody>
          <a:bodyPr/>
          <a:lstStyle/>
          <a:p>
            <a:r>
              <a:rPr lang="fr-FR" sz="2800" dirty="0"/>
              <a:t>Un langage de programmation - Historique</a:t>
            </a:r>
          </a:p>
        </p:txBody>
      </p:sp>
      <p:sp>
        <p:nvSpPr>
          <p:cNvPr id="3" name="Espace réservé du contenu 2"/>
          <p:cNvSpPr>
            <a:spLocks noGrp="1"/>
          </p:cNvSpPr>
          <p:nvPr>
            <p:ph idx="1"/>
          </p:nvPr>
        </p:nvSpPr>
        <p:spPr>
          <a:xfrm>
            <a:off x="457472" y="2148589"/>
            <a:ext cx="8146976" cy="2432539"/>
          </a:xfrm>
        </p:spPr>
        <p:txBody>
          <a:bodyPr>
            <a:noAutofit/>
          </a:bodyPr>
          <a:lstStyle/>
          <a:p>
            <a:pPr algn="just"/>
            <a:r>
              <a:rPr lang="fr-FR" sz="2000" dirty="0"/>
              <a:t>Le </a:t>
            </a:r>
            <a:r>
              <a:rPr lang="fr-FR" sz="2000" dirty="0">
                <a:effectLst>
                  <a:outerShdw blurRad="38100" dist="38100" dir="2700000" algn="tl">
                    <a:srgbClr val="000000">
                      <a:alpha val="43137"/>
                    </a:srgbClr>
                  </a:outerShdw>
                </a:effectLst>
              </a:rPr>
              <a:t>C a été conçu </a:t>
            </a:r>
            <a:r>
              <a:rPr lang="fr-FR" sz="2000" dirty="0"/>
              <a:t>en 1972 </a:t>
            </a:r>
            <a:r>
              <a:rPr lang="fr-FR" sz="2000" dirty="0">
                <a:effectLst>
                  <a:outerShdw blurRad="38100" dist="38100" dir="2700000" algn="tl">
                    <a:srgbClr val="000000">
                      <a:alpha val="43137"/>
                    </a:srgbClr>
                  </a:outerShdw>
                </a:effectLst>
              </a:rPr>
              <a:t>afin de développer un système d’exploitation UNIX</a:t>
            </a:r>
          </a:p>
          <a:p>
            <a:pPr algn="just"/>
            <a:r>
              <a:rPr lang="fr-FR" sz="2000" dirty="0"/>
              <a:t>Dans les années 80, le C est devenu populaire</a:t>
            </a:r>
          </a:p>
          <a:p>
            <a:pPr algn="just"/>
            <a:r>
              <a:rPr lang="fr-FR" sz="2000" dirty="0"/>
              <a:t>Plusieurs groupes mirent sur le marché des compilateurs comportant des extensions particulières</a:t>
            </a:r>
          </a:p>
          <a:p>
            <a:pPr algn="just"/>
            <a:r>
              <a:rPr lang="fr-FR" sz="2000" dirty="0"/>
              <a:t>En 1983, l’ANSI (American National Standards Institute) décida de normaliser le langage: </a:t>
            </a:r>
            <a:r>
              <a:rPr lang="fr-FR" sz="2000" dirty="0">
                <a:effectLst>
                  <a:outerShdw blurRad="38100" dist="38100" dir="2700000" algn="tl">
                    <a:srgbClr val="000000">
                      <a:alpha val="43137"/>
                    </a:srgbClr>
                  </a:outerShdw>
                </a:effectLst>
              </a:rPr>
              <a:t>ANSI_C</a:t>
            </a:r>
          </a:p>
          <a:p>
            <a:pPr algn="just"/>
            <a:r>
              <a:rPr lang="fr-FR" sz="2000" dirty="0"/>
              <a:t>Cette norme fut reprise telle quelle par l'ISO (International Standards </a:t>
            </a:r>
            <a:r>
              <a:rPr lang="fr-FR" sz="2000" dirty="0" err="1"/>
              <a:t>Organization</a:t>
            </a:r>
            <a:r>
              <a:rPr lang="fr-FR" sz="2000" dirty="0"/>
              <a:t>) en 1990</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27</a:t>
            </a:fld>
            <a:endParaRPr lang="en-US"/>
          </a:p>
        </p:txBody>
      </p:sp>
    </p:spTree>
  </p:cSld>
  <p:clrMapOvr>
    <a:masterClrMapping/>
  </p:clrMapOvr>
  <p:transition spd="slow" advTm="27345">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892480" cy="1143000"/>
          </a:xfrm>
          <a:noFill/>
        </p:spPr>
        <p:txBody>
          <a:bodyPr/>
          <a:lstStyle/>
          <a:p>
            <a:r>
              <a:rPr lang="fr-FR" sz="2800" dirty="0"/>
              <a:t>La compilation</a:t>
            </a:r>
          </a:p>
        </p:txBody>
      </p:sp>
      <p:sp>
        <p:nvSpPr>
          <p:cNvPr id="3" name="Espace réservé du contenu 2"/>
          <p:cNvSpPr>
            <a:spLocks noGrp="1"/>
          </p:cNvSpPr>
          <p:nvPr>
            <p:ph idx="1"/>
          </p:nvPr>
        </p:nvSpPr>
        <p:spPr>
          <a:xfrm>
            <a:off x="457472" y="1860557"/>
            <a:ext cx="8002960" cy="335192"/>
          </a:xfrm>
        </p:spPr>
        <p:txBody>
          <a:bodyPr>
            <a:noAutofit/>
          </a:bodyPr>
          <a:lstStyle/>
          <a:p>
            <a:pPr algn="just"/>
            <a:r>
              <a:rPr lang="fr-FR" sz="2400" dirty="0"/>
              <a:t>Le C est un langage </a:t>
            </a:r>
            <a:r>
              <a:rPr lang="fr-FR" sz="2400" b="1" i="1" dirty="0">
                <a:effectLst>
                  <a:outerShdw blurRad="38100" dist="38100" dir="2700000" algn="tl">
                    <a:srgbClr val="000000">
                      <a:alpha val="43137"/>
                    </a:srgbClr>
                  </a:outerShdw>
                </a:effectLst>
              </a:rPr>
              <a:t>compilé</a:t>
            </a:r>
            <a:r>
              <a:rPr lang="fr-FR" sz="2400" i="1" dirty="0"/>
              <a:t>:</a:t>
            </a:r>
            <a:r>
              <a:rPr lang="fr-FR" sz="2400" dirty="0"/>
              <a:t> Cela signifie qu'un programme C est décrit par un fichier texte, appelé </a:t>
            </a:r>
            <a:r>
              <a:rPr lang="fr-FR" sz="2400" i="1" dirty="0"/>
              <a:t>fichier source</a:t>
            </a:r>
            <a:r>
              <a:rPr lang="fr-FR" sz="2400" dirty="0"/>
              <a:t>.</a:t>
            </a:r>
          </a:p>
          <a:p>
            <a:pPr algn="just"/>
            <a:r>
              <a:rPr lang="fr-FR" sz="2400" dirty="0"/>
              <a:t>Ce fichier n'étant évidemment pas exécutable par le microprocesseur, il faut le traduire en langage machine.</a:t>
            </a:r>
          </a:p>
          <a:p>
            <a:pPr algn="just"/>
            <a:r>
              <a:rPr lang="fr-FR" sz="2400" dirty="0"/>
              <a:t>Cette opération est effectuée par un programme appelé </a:t>
            </a:r>
            <a:r>
              <a:rPr lang="fr-FR" sz="2400" b="1" i="1" dirty="0">
                <a:effectLst>
                  <a:outerShdw blurRad="38100" dist="38100" dir="2700000" algn="tl">
                    <a:srgbClr val="000000">
                      <a:alpha val="43137"/>
                    </a:srgbClr>
                  </a:outerShdw>
                </a:effectLst>
              </a:rPr>
              <a:t>compilateur</a:t>
            </a:r>
            <a:r>
              <a:rPr lang="fr-FR" sz="2400" dirty="0"/>
              <a:t>.</a:t>
            </a:r>
          </a:p>
          <a:p>
            <a:pPr algn="just"/>
            <a:r>
              <a:rPr lang="fr-FR" sz="2400" dirty="0"/>
              <a:t>La compilation se décompose en fait en 4 phases successives:</a:t>
            </a:r>
          </a:p>
          <a:p>
            <a:pPr algn="just"/>
            <a:endParaRPr lang="fr-FR" sz="24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28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a:xfrm>
            <a:off x="0" y="53752"/>
            <a:ext cx="8892480" cy="1143000"/>
          </a:xfrm>
          <a:noFill/>
        </p:spPr>
        <p:txBody>
          <a:bodyPr/>
          <a:lstStyle/>
          <a:p>
            <a:r>
              <a:rPr lang="fr-FR" sz="2800" dirty="0"/>
              <a:t>La compilation</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957289"/>
            <a:ext cx="7772400" cy="2847975"/>
          </a:xfrm>
        </p:spPr>
      </p:pic>
      <p:sp>
        <p:nvSpPr>
          <p:cNvPr id="3" name="Espace réservé du numéro de diapositive 2"/>
          <p:cNvSpPr>
            <a:spLocks noGrp="1"/>
          </p:cNvSpPr>
          <p:nvPr>
            <p:ph type="sldNum" sz="quarter" idx="12"/>
          </p:nvPr>
        </p:nvSpPr>
        <p:spPr/>
        <p:txBody>
          <a:bodyPr/>
          <a:lstStyle/>
          <a:p>
            <a:fld id="{5744759D-0EFF-4FB2-9CCE-04E00944F0FE}" type="slidenum">
              <a:rPr lang="en-US" smtClean="0"/>
              <a:pPr/>
              <a:t>29</a:t>
            </a:fld>
            <a:endParaRPr lang="en-US"/>
          </a:p>
        </p:txBody>
      </p:sp>
      <p:sp>
        <p:nvSpPr>
          <p:cNvPr id="5" name="Rectangle 4"/>
          <p:cNvSpPr/>
          <p:nvPr/>
        </p:nvSpPr>
        <p:spPr>
          <a:xfrm>
            <a:off x="467544" y="1628204"/>
            <a:ext cx="4392488" cy="2016224"/>
          </a:xfrm>
          <a:prstGeom prst="wedgeRectCallout">
            <a:avLst>
              <a:gd name="adj1" fmla="val -12016"/>
              <a:gd name="adj2" fmla="val 101983"/>
            </a:avLst>
          </a:prstGeom>
          <a:solidFill>
            <a:srgbClr val="95B3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le fichier source est analysé par le préprocesseur qui effectue des transformations purement textuelles (remplacement de chaînes de caractères, inclusion d'autres fichiers source ...).</a:t>
            </a:r>
          </a:p>
        </p:txBody>
      </p:sp>
      <p:sp>
        <p:nvSpPr>
          <p:cNvPr id="6" name="Rectangle 5"/>
          <p:cNvSpPr/>
          <p:nvPr/>
        </p:nvSpPr>
        <p:spPr>
          <a:xfrm>
            <a:off x="2915816" y="1628204"/>
            <a:ext cx="4176464" cy="3024336"/>
          </a:xfrm>
          <a:prstGeom prst="wedgeRectCallout">
            <a:avLst>
              <a:gd name="adj1" fmla="val -28303"/>
              <a:gd name="adj2" fmla="val 78507"/>
            </a:avLst>
          </a:prstGeom>
          <a:solidFill>
            <a:srgbClr val="95B3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la compilation proprement dite traduit le fichier généré par le préprocesseur en assembleur, c'est à dire en une suite d'instructions du microprocesseur qui utilisent des méthodes rendant la lecture possible.</a:t>
            </a:r>
          </a:p>
        </p:txBody>
      </p:sp>
      <p:sp>
        <p:nvSpPr>
          <p:cNvPr id="7" name="Rectangle 6"/>
          <p:cNvSpPr/>
          <p:nvPr/>
        </p:nvSpPr>
        <p:spPr>
          <a:xfrm>
            <a:off x="6228184" y="5516636"/>
            <a:ext cx="360040" cy="14401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 name="Rectangle 7"/>
          <p:cNvSpPr/>
          <p:nvPr/>
        </p:nvSpPr>
        <p:spPr>
          <a:xfrm>
            <a:off x="3419872" y="1628204"/>
            <a:ext cx="5328592" cy="3024336"/>
          </a:xfrm>
          <a:prstGeom prst="wedgeRectCallout">
            <a:avLst>
              <a:gd name="adj1" fmla="val 4431"/>
              <a:gd name="adj2" fmla="val 79717"/>
            </a:avLst>
          </a:prstGeom>
          <a:solidFill>
            <a:srgbClr val="95B3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728"/>
            <a:r>
              <a:rPr lang="fr-FR" b="1" dirty="0">
                <a:solidFill>
                  <a:schemeClr val="tx1"/>
                </a:solidFill>
              </a:rPr>
              <a:t>L'assemblage: </a:t>
            </a:r>
            <a:r>
              <a:rPr lang="fr-FR" dirty="0">
                <a:solidFill>
                  <a:schemeClr val="tx1"/>
                </a:solidFill>
              </a:rPr>
              <a:t>transforme le code assembleur en un fichier </a:t>
            </a:r>
            <a:r>
              <a:rPr lang="fr-FR" b="1" dirty="0">
                <a:solidFill>
                  <a:schemeClr val="tx1"/>
                </a:solidFill>
              </a:rPr>
              <a:t>binaire</a:t>
            </a:r>
            <a:r>
              <a:rPr lang="fr-FR" dirty="0">
                <a:solidFill>
                  <a:schemeClr val="tx1"/>
                </a:solidFill>
              </a:rPr>
              <a:t>, </a:t>
            </a:r>
            <a:r>
              <a:rPr lang="fr-FR" dirty="0" err="1">
                <a:solidFill>
                  <a:schemeClr val="tx1"/>
                </a:solidFill>
              </a:rPr>
              <a:t>càd</a:t>
            </a:r>
            <a:r>
              <a:rPr lang="fr-FR" dirty="0">
                <a:solidFill>
                  <a:schemeClr val="tx1"/>
                </a:solidFill>
              </a:rPr>
              <a:t> en instructions directement compréhensibles par le processeur. Le fichier produit par l'assemblage est appelé </a:t>
            </a:r>
            <a:r>
              <a:rPr lang="fr-FR" i="1" dirty="0">
                <a:solidFill>
                  <a:schemeClr val="tx1"/>
                </a:solidFill>
              </a:rPr>
              <a:t>fichier objet( .</a:t>
            </a:r>
            <a:r>
              <a:rPr lang="fr-FR" i="1" dirty="0" err="1">
                <a:solidFill>
                  <a:schemeClr val="tx1"/>
                </a:solidFill>
              </a:rPr>
              <a:t>obj</a:t>
            </a:r>
            <a:r>
              <a:rPr lang="fr-FR" i="1" dirty="0">
                <a:solidFill>
                  <a:schemeClr val="tx1"/>
                </a:solidFill>
              </a:rPr>
              <a:t>)</a:t>
            </a:r>
            <a:r>
              <a:rPr lang="fr-FR" dirty="0">
                <a:solidFill>
                  <a:schemeClr val="tx1"/>
                </a:solidFill>
              </a:rPr>
              <a:t>.</a:t>
            </a:r>
          </a:p>
          <a:p>
            <a:pPr marL="109728"/>
            <a:r>
              <a:rPr lang="fr-FR" b="1" dirty="0">
                <a:solidFill>
                  <a:schemeClr val="tx1"/>
                </a:solidFill>
              </a:rPr>
              <a:t>L'édition de liens :</a:t>
            </a:r>
            <a:r>
              <a:rPr lang="fr-FR" dirty="0">
                <a:solidFill>
                  <a:schemeClr val="tx1"/>
                </a:solidFill>
              </a:rPr>
              <a:t> Une fois chaque code source assemblé, il faut donc lier entre les différents fichiers objets. L'édition de liens produit alors un fichier dit </a:t>
            </a:r>
            <a:r>
              <a:rPr lang="fr-FR" i="1" dirty="0">
                <a:solidFill>
                  <a:schemeClr val="tx1"/>
                </a:solidFill>
              </a:rPr>
              <a:t>exécutable (.</a:t>
            </a:r>
            <a:r>
              <a:rPr lang="fr-FR" i="1" dirty="0" err="1">
                <a:solidFill>
                  <a:schemeClr val="tx1"/>
                </a:solidFill>
              </a:rPr>
              <a:t>exe</a:t>
            </a:r>
            <a:r>
              <a:rPr lang="fr-FR" i="1" dirty="0">
                <a:solidFill>
                  <a:schemeClr val="tx1"/>
                </a:solidFill>
              </a:rPr>
              <a:t>)</a:t>
            </a:r>
            <a:r>
              <a:rPr lang="fr-FR" dirty="0">
                <a:solidFill>
                  <a:schemeClr val="tx1"/>
                </a:solidFill>
              </a:rPr>
              <a:t>.</a:t>
            </a:r>
          </a:p>
          <a:p>
            <a:pPr marL="109728"/>
            <a:endParaRPr lang="fr-FR" dirty="0">
              <a:solidFill>
                <a:schemeClr val="tx1"/>
              </a:solidFill>
            </a:endParaRPr>
          </a:p>
        </p:txBody>
      </p:sp>
    </p:spTree>
    <p:extLst>
      <p:ext uri="{BB962C8B-B14F-4D97-AF65-F5344CB8AC3E}">
        <p14:creationId xmlns:p14="http://schemas.microsoft.com/office/powerpoint/2010/main" val="159352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9">
            <a:extLst>
              <a:ext uri="{FF2B5EF4-FFF2-40B4-BE49-F238E27FC236}">
                <a16:creationId xmlns:a16="http://schemas.microsoft.com/office/drawing/2014/main" id="{4A3C4F11-4BC3-4C4A-96E5-B225BFB6880E}"/>
              </a:ext>
            </a:extLst>
          </p:cNvPr>
          <p:cNvSpPr txBox="1">
            <a:spLocks noChangeArrowheads="1"/>
          </p:cNvSpPr>
          <p:nvPr/>
        </p:nvSpPr>
        <p:spPr bwMode="auto">
          <a:xfrm>
            <a:off x="5873431" y="4751029"/>
            <a:ext cx="2347982" cy="603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2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81"/>
              </a:spcBef>
            </a:pPr>
            <a:endParaRPr lang="fr-FR" altLang="fr-FR" sz="1622" dirty="0">
              <a:latin typeface="Gill Sans MT" panose="020B0502020104020203" pitchFamily="34" charset="77"/>
              <a:cs typeface="Arial" panose="020B0604020202020204" pitchFamily="34" charset="0"/>
            </a:endParaRPr>
          </a:p>
          <a:p>
            <a:pPr>
              <a:lnSpc>
                <a:spcPct val="101000"/>
              </a:lnSpc>
              <a:spcBef>
                <a:spcPts val="10"/>
              </a:spcBef>
            </a:pPr>
            <a:endParaRPr lang="fr-FR" altLang="fr-FR" sz="973" dirty="0">
              <a:latin typeface="Gill Sans MT" panose="020B0502020104020203" pitchFamily="34" charset="77"/>
              <a:cs typeface="Arial" panose="020B0604020202020204" pitchFamily="34" charset="0"/>
            </a:endParaRPr>
          </a:p>
          <a:p>
            <a:pPr>
              <a:lnSpc>
                <a:spcPts val="1541"/>
              </a:lnSpc>
            </a:pPr>
            <a:endParaRPr lang="fr-FR" altLang="fr-FR" sz="1459" dirty="0">
              <a:latin typeface="Gill Sans MT" panose="020B0502020104020203" pitchFamily="34" charset="77"/>
              <a:cs typeface="Arial" panose="020B0604020202020204" pitchFamily="34" charset="0"/>
            </a:endParaRPr>
          </a:p>
        </p:txBody>
      </p:sp>
      <p:sp>
        <p:nvSpPr>
          <p:cNvPr id="20488" name="Rectangle 8">
            <a:extLst>
              <a:ext uri="{FF2B5EF4-FFF2-40B4-BE49-F238E27FC236}">
                <a16:creationId xmlns:a16="http://schemas.microsoft.com/office/drawing/2014/main" id="{1DBE1C9B-A23F-3B40-A2B1-6F104C2E5434}"/>
              </a:ext>
            </a:extLst>
          </p:cNvPr>
          <p:cNvSpPr>
            <a:spLocks/>
          </p:cNvSpPr>
          <p:nvPr/>
        </p:nvSpPr>
        <p:spPr bwMode="auto">
          <a:xfrm>
            <a:off x="2309297" y="188640"/>
            <a:ext cx="6590826" cy="40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619"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Présentation du formateur</a:t>
            </a:r>
            <a:r>
              <a:rPr lang="fr-FR" altLang="fr-FR" sz="2619" b="1" dirty="0">
                <a:solidFill>
                  <a:schemeClr val="tx1"/>
                </a:solidFill>
                <a:latin typeface="Gill Sans MT" panose="020B0502020104020203" pitchFamily="34" charset="77"/>
                <a:ea typeface="Tahoma" panose="020B0604030504040204" pitchFamily="34" charset="0"/>
                <a:cs typeface="Tahoma" panose="020B0604030504040204" pitchFamily="34" charset="0"/>
              </a:rPr>
              <a:t> </a:t>
            </a:r>
          </a:p>
        </p:txBody>
      </p:sp>
      <p:sp>
        <p:nvSpPr>
          <p:cNvPr id="8" name="Espace réservé du numéro de diapositive 7">
            <a:extLst>
              <a:ext uri="{FF2B5EF4-FFF2-40B4-BE49-F238E27FC236}">
                <a16:creationId xmlns:a16="http://schemas.microsoft.com/office/drawing/2014/main" id="{EEB56578-4029-45DF-94DC-BFB642EF4485}"/>
              </a:ext>
            </a:extLst>
          </p:cNvPr>
          <p:cNvSpPr>
            <a:spLocks noGrp="1"/>
          </p:cNvSpPr>
          <p:nvPr>
            <p:ph type="sldNum" sz="quarter" idx="12"/>
          </p:nvPr>
        </p:nvSpPr>
        <p:spPr/>
        <p:txBody>
          <a:bodyPr/>
          <a:lstStyle/>
          <a:p>
            <a:fld id="{9705A05D-FF3A-44F5-A745-C0E08A1F0267}" type="slidenum">
              <a:rPr lang="fr-FR" smtClean="0"/>
              <a:pPr/>
              <a:t>3</a:t>
            </a:fld>
            <a:endParaRPr lang="fr-FR" dirty="0"/>
          </a:p>
        </p:txBody>
      </p:sp>
      <p:sp>
        <p:nvSpPr>
          <p:cNvPr id="6" name="Rectangle 7">
            <a:extLst>
              <a:ext uri="{FF2B5EF4-FFF2-40B4-BE49-F238E27FC236}">
                <a16:creationId xmlns:a16="http://schemas.microsoft.com/office/drawing/2014/main" id="{8E86A90D-75EB-4A40-BCEF-352628E9B938}"/>
              </a:ext>
            </a:extLst>
          </p:cNvPr>
          <p:cNvSpPr>
            <a:spLocks/>
          </p:cNvSpPr>
          <p:nvPr/>
        </p:nvSpPr>
        <p:spPr bwMode="auto">
          <a:xfrm>
            <a:off x="1030323" y="2060848"/>
            <a:ext cx="6782037"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defRPr>
                <a:solidFill>
                  <a:schemeClr val="tx1"/>
                </a:solidFill>
                <a:latin typeface="Calibri" panose="020F0502020204030204" pitchFamily="34" charset="0"/>
              </a:defRPr>
            </a:lvl1pPr>
            <a:lvl2pPr eaLnBrk="0" hangingPunct="0">
              <a:spcBef>
                <a:spcPct val="20000"/>
              </a:spcBef>
              <a:defRPr>
                <a:solidFill>
                  <a:schemeClr val="tx1"/>
                </a:solidFill>
                <a:latin typeface="Calibri" panose="020F0502020204030204" pitchFamily="34" charset="0"/>
              </a:defRPr>
            </a:lvl2pPr>
            <a:lvl3pPr eaLnBrk="0" hangingPunct="0">
              <a:spcBef>
                <a:spcPct val="20000"/>
              </a:spcBef>
              <a:defRPr>
                <a:solidFill>
                  <a:schemeClr val="tx1"/>
                </a:solidFill>
                <a:latin typeface="Calibri" panose="020F0502020204030204" pitchFamily="34" charset="0"/>
              </a:defRPr>
            </a:lvl3pPr>
            <a:lvl4pPr eaLnBrk="0" hangingPunct="0">
              <a:spcBef>
                <a:spcPct val="20000"/>
              </a:spcBef>
              <a:defRPr>
                <a:solidFill>
                  <a:schemeClr val="tx1"/>
                </a:solidFill>
                <a:latin typeface="Calibri" panose="020F0502020204030204" pitchFamily="34" charset="0"/>
              </a:defRPr>
            </a:lvl4pPr>
            <a:lvl5pPr eaLnBrk="0" hangingPunct="0">
              <a:spcBef>
                <a:spcPct val="20000"/>
              </a:spcBef>
              <a:defRPr>
                <a:solidFill>
                  <a:schemeClr val="tx1"/>
                </a:solidFill>
                <a:latin typeface="Calibri" panose="020F0502020204030204" pitchFamily="34" charset="0"/>
              </a:defRPr>
            </a:lvl5pPr>
            <a:lvl6pPr eaLnBrk="0" fontAlgn="base" hangingPunct="0">
              <a:spcBef>
                <a:spcPct val="20000"/>
              </a:spcBef>
              <a:spcAft>
                <a:spcPct val="0"/>
              </a:spcAft>
              <a:defRPr>
                <a:solidFill>
                  <a:schemeClr val="tx1"/>
                </a:solidFill>
                <a:latin typeface="Calibri" panose="020F0502020204030204" pitchFamily="34" charset="0"/>
              </a:defRPr>
            </a:lvl6pPr>
            <a:lvl7pPr eaLnBrk="0" fontAlgn="base" hangingPunct="0">
              <a:spcBef>
                <a:spcPct val="20000"/>
              </a:spcBef>
              <a:spcAft>
                <a:spcPct val="0"/>
              </a:spcAft>
              <a:defRPr>
                <a:solidFill>
                  <a:schemeClr val="tx1"/>
                </a:solidFill>
                <a:latin typeface="Calibri" panose="020F0502020204030204" pitchFamily="34" charset="0"/>
              </a:defRPr>
            </a:lvl7pPr>
            <a:lvl8pPr eaLnBrk="0" fontAlgn="base" hangingPunct="0">
              <a:spcBef>
                <a:spcPct val="20000"/>
              </a:spcBef>
              <a:spcAft>
                <a:spcPct val="0"/>
              </a:spcAft>
              <a:defRPr>
                <a:solidFill>
                  <a:schemeClr val="tx1"/>
                </a:solidFill>
                <a:latin typeface="Calibri" panose="020F0502020204030204" pitchFamily="34" charset="0"/>
              </a:defRPr>
            </a:lvl8pPr>
            <a:lvl9pPr eaLnBrk="0" fontAlgn="base" hangingPunct="0">
              <a:spcBef>
                <a:spcPct val="20000"/>
              </a:spcBef>
              <a:spcAft>
                <a:spcPct val="0"/>
              </a:spcAft>
              <a:defRPr>
                <a:solidFill>
                  <a:schemeClr val="tx1"/>
                </a:solidFill>
                <a:latin typeface="Calibri" panose="020F0502020204030204" pitchFamily="34" charset="0"/>
              </a:defRPr>
            </a:lvl9pPr>
          </a:lstStyle>
          <a:p>
            <a:pPr>
              <a:defRPr/>
            </a:pPr>
            <a:r>
              <a:rPr lang="fr-FR" altLang="fr-FR" sz="2000" dirty="0">
                <a:latin typeface="Gill Sans MT" panose="020B0502020104020203" pitchFamily="34" charset="77"/>
                <a:ea typeface="Tahoma" panose="020B0604030504040204" pitchFamily="34" charset="0"/>
                <a:cs typeface="Tahoma" panose="020B0604030504040204" pitchFamily="34" charset="0"/>
              </a:rPr>
              <a:t>Leila Ben </a:t>
            </a:r>
            <a:r>
              <a:rPr lang="fr-FR" altLang="fr-FR" sz="2000" dirty="0" err="1">
                <a:latin typeface="Gill Sans MT" panose="020B0502020104020203" pitchFamily="34" charset="77"/>
                <a:ea typeface="Tahoma" panose="020B0604030504040204" pitchFamily="34" charset="0"/>
                <a:cs typeface="Tahoma" panose="020B0604030504040204" pitchFamily="34" charset="0"/>
              </a:rPr>
              <a:t>Ayed</a:t>
            </a:r>
            <a:endParaRPr lang="fr-FR" altLang="fr-FR" sz="2000" dirty="0">
              <a:latin typeface="Gill Sans MT" panose="020B0502020104020203" pitchFamily="34" charset="77"/>
              <a:ea typeface="Tahoma" panose="020B0604030504040204" pitchFamily="34" charset="0"/>
              <a:cs typeface="Tahoma" panose="020B0604030504040204" pitchFamily="34" charset="0"/>
            </a:endParaRPr>
          </a:p>
          <a:p>
            <a:pPr>
              <a:defRPr/>
            </a:pPr>
            <a:endParaRPr lang="fr-FR" altLang="fr-FR" sz="2000" dirty="0">
              <a:latin typeface="Gill Sans MT" panose="020B0502020104020203" pitchFamily="34" charset="77"/>
              <a:ea typeface="Tahoma" panose="020B0604030504040204" pitchFamily="34" charset="0"/>
              <a:cs typeface="Tahoma" panose="020B0604030504040204" pitchFamily="34" charset="0"/>
            </a:endParaRPr>
          </a:p>
          <a:p>
            <a:pPr>
              <a:defRPr/>
            </a:pPr>
            <a:r>
              <a:rPr lang="fr-FR" altLang="fr-FR" sz="2000" dirty="0">
                <a:latin typeface="Gill Sans MT" panose="020B0502020104020203" pitchFamily="34" charset="77"/>
                <a:ea typeface="Tahoma" panose="020B0604030504040204" pitchFamily="34" charset="0"/>
                <a:cs typeface="Tahoma" panose="020B0604030504040204" pitchFamily="34" charset="0"/>
              </a:rPr>
              <a:t>Professeur de l’Enseignement Supérieur </a:t>
            </a:r>
          </a:p>
          <a:p>
            <a:pPr>
              <a:defRPr/>
            </a:pPr>
            <a:r>
              <a:rPr lang="fr-FR" altLang="fr-FR" sz="2000" dirty="0">
                <a:latin typeface="Gill Sans MT" panose="020B0502020104020203" pitchFamily="34" charset="77"/>
                <a:ea typeface="Tahoma" panose="020B0604030504040204" pitchFamily="34" charset="0"/>
                <a:cs typeface="Tahoma" panose="020B0604030504040204" pitchFamily="34" charset="0"/>
              </a:rPr>
              <a:t>Dr (INPL &amp; FST) – Ingénieur (FST)</a:t>
            </a:r>
          </a:p>
          <a:p>
            <a:pPr>
              <a:defRPr/>
            </a:pPr>
            <a:endParaRPr lang="fr-FR" altLang="fr-FR" sz="2000" dirty="0">
              <a:latin typeface="Gill Sans MT" panose="020B0502020104020203" pitchFamily="34" charset="77"/>
              <a:ea typeface="Tahoma" panose="020B0604030504040204" pitchFamily="34" charset="0"/>
              <a:cs typeface="Tahoma" panose="020B0604030504040204" pitchFamily="34" charset="0"/>
            </a:endParaRPr>
          </a:p>
          <a:p>
            <a:pPr>
              <a:defRPr/>
            </a:pPr>
            <a:r>
              <a:rPr lang="fr-FR" altLang="fr-FR" sz="2000" dirty="0">
                <a:latin typeface="Gill Sans MT" panose="020B0502020104020203" pitchFamily="34" charset="77"/>
                <a:ea typeface="Tahoma" panose="020B0604030504040204" pitchFamily="34" charset="0"/>
                <a:cs typeface="Tahoma" panose="020B0604030504040204" pitchFamily="34" charset="0"/>
              </a:rPr>
              <a:t>Ecole Nationale des Sciences de l’Informatique</a:t>
            </a:r>
          </a:p>
          <a:p>
            <a:pPr>
              <a:defRPr/>
            </a:pPr>
            <a:endParaRPr lang="fr-FR" altLang="fr-FR" sz="2000" dirty="0">
              <a:latin typeface="Gill Sans MT" panose="020B0502020104020203" pitchFamily="34" charset="77"/>
              <a:ea typeface="Tahoma" panose="020B0604030504040204" pitchFamily="34" charset="0"/>
              <a:cs typeface="Tahoma" panose="020B0604030504040204" pitchFamily="34" charset="0"/>
            </a:endParaRPr>
          </a:p>
          <a:p>
            <a:pPr>
              <a:defRPr/>
            </a:pPr>
            <a:endParaRPr lang="fr-FR" altLang="fr-FR" sz="2000" dirty="0">
              <a:latin typeface="Gill Sans MT" panose="020B0502020104020203" pitchFamily="34" charset="77"/>
            </a:endParaRPr>
          </a:p>
        </p:txBody>
      </p:sp>
    </p:spTree>
    <p:extLst>
      <p:ext uri="{BB962C8B-B14F-4D97-AF65-F5344CB8AC3E}">
        <p14:creationId xmlns:p14="http://schemas.microsoft.com/office/powerpoint/2010/main" val="23981069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9144000" cy="1143000"/>
          </a:xfrm>
          <a:noFill/>
        </p:spPr>
        <p:txBody>
          <a:bodyPr>
            <a:normAutofit/>
          </a:bodyPr>
          <a:lstStyle/>
          <a:p>
            <a:r>
              <a:rPr lang="fr-FR" sz="2800" dirty="0"/>
              <a:t>Mon premier programme en C</a:t>
            </a:r>
          </a:p>
        </p:txBody>
      </p:sp>
      <p:sp>
        <p:nvSpPr>
          <p:cNvPr id="3" name="Espace réservé du contenu 2"/>
          <p:cNvSpPr>
            <a:spLocks noGrp="1"/>
          </p:cNvSpPr>
          <p:nvPr>
            <p:ph idx="1"/>
          </p:nvPr>
        </p:nvSpPr>
        <p:spPr>
          <a:xfrm>
            <a:off x="457200" y="2819378"/>
            <a:ext cx="8229600" cy="3071834"/>
          </a:xfrm>
          <a:solidFill>
            <a:schemeClr val="accent1">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a:normAutofit/>
          </a:bodyPr>
          <a:lstStyle/>
          <a:p>
            <a:pPr>
              <a:buNone/>
            </a:pPr>
            <a:r>
              <a:rPr lang="fr-FR" dirty="0">
                <a:solidFill>
                  <a:schemeClr val="tx2">
                    <a:lumMod val="75000"/>
                  </a:schemeClr>
                </a:solidFill>
              </a:rPr>
              <a:t>#</a:t>
            </a:r>
            <a:r>
              <a:rPr lang="fr-FR" dirty="0" err="1">
                <a:solidFill>
                  <a:schemeClr val="tx2">
                    <a:lumMod val="75000"/>
                  </a:schemeClr>
                </a:solidFill>
              </a:rPr>
              <a:t>include</a:t>
            </a:r>
            <a:r>
              <a:rPr lang="fr-FR" dirty="0">
                <a:solidFill>
                  <a:schemeClr val="tx2">
                    <a:lumMod val="75000"/>
                  </a:schemeClr>
                </a:solidFill>
              </a:rPr>
              <a:t> &lt;</a:t>
            </a:r>
            <a:r>
              <a:rPr lang="fr-FR" dirty="0" err="1">
                <a:solidFill>
                  <a:schemeClr val="tx2">
                    <a:lumMod val="75000"/>
                  </a:schemeClr>
                </a:solidFill>
              </a:rPr>
              <a:t>stdio.h</a:t>
            </a:r>
            <a:r>
              <a:rPr lang="fr-FR" dirty="0">
                <a:solidFill>
                  <a:schemeClr val="tx2">
                    <a:lumMod val="75000"/>
                  </a:schemeClr>
                </a:solidFill>
              </a:rPr>
              <a:t>&gt;</a:t>
            </a:r>
          </a:p>
          <a:p>
            <a:pPr>
              <a:buNone/>
            </a:pPr>
            <a:r>
              <a:rPr lang="fr-FR" dirty="0" err="1">
                <a:solidFill>
                  <a:schemeClr val="tx2">
                    <a:lumMod val="75000"/>
                  </a:schemeClr>
                </a:solidFill>
              </a:rPr>
              <a:t>void</a:t>
            </a:r>
            <a:r>
              <a:rPr lang="fr-FR" dirty="0">
                <a:solidFill>
                  <a:schemeClr val="tx2">
                    <a:lumMod val="75000"/>
                  </a:schemeClr>
                </a:solidFill>
              </a:rPr>
              <a:t> main( )</a:t>
            </a:r>
          </a:p>
          <a:p>
            <a:pPr>
              <a:buNone/>
            </a:pPr>
            <a:r>
              <a:rPr lang="fr-FR" dirty="0">
                <a:solidFill>
                  <a:schemeClr val="tx2">
                    <a:lumMod val="75000"/>
                  </a:schemeClr>
                </a:solidFill>
              </a:rPr>
              <a:t>{</a:t>
            </a:r>
          </a:p>
          <a:p>
            <a:pPr lvl="1">
              <a:buNone/>
            </a:pPr>
            <a:r>
              <a:rPr lang="fr-FR" dirty="0">
                <a:solidFill>
                  <a:schemeClr val="tx2">
                    <a:lumMod val="75000"/>
                  </a:schemeClr>
                </a:solidFill>
              </a:rPr>
              <a:t>/* Mon premier programme en C */</a:t>
            </a:r>
          </a:p>
          <a:p>
            <a:pPr lvl="1">
              <a:buNone/>
            </a:pPr>
            <a:r>
              <a:rPr lang="fr-FR" dirty="0">
                <a:solidFill>
                  <a:schemeClr val="tx2">
                    <a:lumMod val="75000"/>
                  </a:schemeClr>
                </a:solidFill>
              </a:rPr>
              <a:t>// un commentaire</a:t>
            </a:r>
          </a:p>
          <a:p>
            <a:pPr lvl="1">
              <a:buNone/>
            </a:pPr>
            <a:r>
              <a:rPr lang="fr-FR" dirty="0">
                <a:solidFill>
                  <a:schemeClr val="tx2">
                    <a:lumMod val="75000"/>
                  </a:schemeClr>
                </a:solidFill>
              </a:rPr>
              <a:t>printf (" hello C \n ");</a:t>
            </a:r>
          </a:p>
          <a:p>
            <a:pPr>
              <a:buNone/>
            </a:pPr>
            <a:r>
              <a:rPr lang="fr-FR" dirty="0">
                <a:solidFill>
                  <a:schemeClr val="tx2">
                    <a:lumMod val="75000"/>
                  </a:schemeClr>
                </a:solidFill>
              </a:rPr>
              <a:t>}</a:t>
            </a:r>
          </a:p>
        </p:txBody>
      </p:sp>
      <p:sp>
        <p:nvSpPr>
          <p:cNvPr id="11" name="Espace réservé du numéro de diapositive 10"/>
          <p:cNvSpPr>
            <a:spLocks noGrp="1"/>
          </p:cNvSpPr>
          <p:nvPr>
            <p:ph type="sldNum" sz="quarter" idx="12"/>
          </p:nvPr>
        </p:nvSpPr>
        <p:spPr/>
        <p:txBody>
          <a:bodyPr/>
          <a:lstStyle/>
          <a:p>
            <a:fld id="{5744759D-0EFF-4FB2-9CCE-04E00944F0FE}" type="slidenum">
              <a:rPr lang="en-US" smtClean="0"/>
              <a:pPr/>
              <a:t>30</a:t>
            </a:fld>
            <a:endParaRPr lang="en-US"/>
          </a:p>
        </p:txBody>
      </p:sp>
      <p:sp>
        <p:nvSpPr>
          <p:cNvPr id="5" name="Rectangle 4"/>
          <p:cNvSpPr/>
          <p:nvPr/>
        </p:nvSpPr>
        <p:spPr>
          <a:xfrm>
            <a:off x="4067944" y="1368388"/>
            <a:ext cx="4824536" cy="1224136"/>
          </a:xfrm>
          <a:prstGeom prst="wedgeRectCallout">
            <a:avLst>
              <a:gd name="adj1" fmla="val -55054"/>
              <a:gd name="adj2" fmla="val 8679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Inclusion d’une bibliothèque</a:t>
            </a:r>
          </a:p>
        </p:txBody>
      </p:sp>
      <p:sp>
        <p:nvSpPr>
          <p:cNvPr id="6" name="Rectangle 5"/>
          <p:cNvSpPr/>
          <p:nvPr/>
        </p:nvSpPr>
        <p:spPr>
          <a:xfrm>
            <a:off x="4067944" y="1520788"/>
            <a:ext cx="4976936" cy="1224136"/>
          </a:xfrm>
          <a:prstGeom prst="wedgeRectCallout">
            <a:avLst>
              <a:gd name="adj1" fmla="val -80317"/>
              <a:gd name="adj2" fmla="val 116878"/>
            </a:avLst>
          </a:prstGeom>
          <a:solidFill>
            <a:srgbClr val="95B3D7"/>
          </a:solidFill>
        </p:spPr>
        <p:style>
          <a:lnRef idx="2">
            <a:schemeClr val="accent4"/>
          </a:lnRef>
          <a:fillRef idx="1">
            <a:schemeClr val="lt1"/>
          </a:fillRef>
          <a:effectRef idx="0">
            <a:schemeClr val="accent4"/>
          </a:effectRef>
          <a:fontRef idx="minor">
            <a:schemeClr val="dk1"/>
          </a:fontRef>
        </p:style>
        <p:txBody>
          <a:bodyPr rtlCol="0" anchor="ctr"/>
          <a:lstStyle/>
          <a:p>
            <a:r>
              <a:rPr lang="fr-FR" dirty="0" err="1"/>
              <a:t>void</a:t>
            </a:r>
            <a:r>
              <a:rPr lang="fr-FR" dirty="0"/>
              <a:t>: à voir ultérieurement</a:t>
            </a:r>
          </a:p>
          <a:p>
            <a:r>
              <a:rPr lang="fr-FR" dirty="0"/>
              <a:t>main: principal</a:t>
            </a:r>
          </a:p>
          <a:p>
            <a:r>
              <a:rPr lang="fr-FR" dirty="0"/>
              <a:t>( ) : paramètres de fonction</a:t>
            </a:r>
          </a:p>
        </p:txBody>
      </p:sp>
      <p:sp>
        <p:nvSpPr>
          <p:cNvPr id="7" name="Rectangle 6"/>
          <p:cNvSpPr/>
          <p:nvPr/>
        </p:nvSpPr>
        <p:spPr>
          <a:xfrm>
            <a:off x="4067944" y="2565512"/>
            <a:ext cx="4976936" cy="612068"/>
          </a:xfrm>
          <a:prstGeom prst="wedgeRectCallout">
            <a:avLst>
              <a:gd name="adj1" fmla="val -115020"/>
              <a:gd name="adj2" fmla="val 194688"/>
            </a:avLst>
          </a:prstGeom>
          <a:solidFill>
            <a:srgbClr val="95B3D7"/>
          </a:solidFill>
        </p:spPr>
        <p:style>
          <a:lnRef idx="2">
            <a:schemeClr val="accent4"/>
          </a:lnRef>
          <a:fillRef idx="1">
            <a:schemeClr val="lt1"/>
          </a:fillRef>
          <a:effectRef idx="0">
            <a:schemeClr val="accent4"/>
          </a:effectRef>
          <a:fontRef idx="minor">
            <a:schemeClr val="dk1"/>
          </a:fontRef>
        </p:style>
        <p:txBody>
          <a:bodyPr rtlCol="0" anchor="ctr"/>
          <a:lstStyle/>
          <a:p>
            <a:r>
              <a:rPr lang="fr-FR" dirty="0"/>
              <a:t>Début de la fonction principale</a:t>
            </a:r>
          </a:p>
        </p:txBody>
      </p:sp>
      <p:sp>
        <p:nvSpPr>
          <p:cNvPr id="8" name="Rectangle 7"/>
          <p:cNvSpPr/>
          <p:nvPr/>
        </p:nvSpPr>
        <p:spPr>
          <a:xfrm>
            <a:off x="4440986" y="5184812"/>
            <a:ext cx="4451494" cy="612068"/>
          </a:xfrm>
          <a:prstGeom prst="wedgeRectCallout">
            <a:avLst>
              <a:gd name="adj1" fmla="val -129777"/>
              <a:gd name="adj2" fmla="val -21105"/>
            </a:avLst>
          </a:prstGeom>
          <a:solidFill>
            <a:srgbClr val="95B3D7"/>
          </a:solidFill>
        </p:spPr>
        <p:style>
          <a:lnRef idx="2">
            <a:schemeClr val="accent4"/>
          </a:lnRef>
          <a:fillRef idx="1">
            <a:schemeClr val="lt1"/>
          </a:fillRef>
          <a:effectRef idx="0">
            <a:schemeClr val="accent4"/>
          </a:effectRef>
          <a:fontRef idx="minor">
            <a:schemeClr val="dk1"/>
          </a:fontRef>
        </p:style>
        <p:txBody>
          <a:bodyPr rtlCol="0" anchor="ctr"/>
          <a:lstStyle/>
          <a:p>
            <a:r>
              <a:rPr lang="fr-FR" dirty="0"/>
              <a:t>A tout début une fin</a:t>
            </a:r>
          </a:p>
        </p:txBody>
      </p:sp>
      <p:sp>
        <p:nvSpPr>
          <p:cNvPr id="9" name="Rectangle 8"/>
          <p:cNvSpPr/>
          <p:nvPr/>
        </p:nvSpPr>
        <p:spPr>
          <a:xfrm>
            <a:off x="1187624" y="1368388"/>
            <a:ext cx="4451494" cy="612068"/>
          </a:xfrm>
          <a:prstGeom prst="wedgeRectCallout">
            <a:avLst>
              <a:gd name="adj1" fmla="val -55029"/>
              <a:gd name="adj2" fmla="val 445755"/>
            </a:avLst>
          </a:prstGeom>
          <a:solidFill>
            <a:srgbClr val="95B3D7"/>
          </a:solidFill>
        </p:spPr>
        <p:style>
          <a:lnRef idx="2">
            <a:schemeClr val="accent4"/>
          </a:lnRef>
          <a:fillRef idx="1">
            <a:schemeClr val="lt1"/>
          </a:fillRef>
          <a:effectRef idx="0">
            <a:schemeClr val="accent4"/>
          </a:effectRef>
          <a:fontRef idx="minor">
            <a:schemeClr val="dk1"/>
          </a:fontRef>
        </p:style>
        <p:txBody>
          <a:bodyPr rtlCol="0" anchor="ctr"/>
          <a:lstStyle/>
          <a:p>
            <a:r>
              <a:rPr lang="fr-FR" dirty="0"/>
              <a:t>Commentaires où on écrit ce qu’on désire</a:t>
            </a:r>
          </a:p>
        </p:txBody>
      </p:sp>
      <p:sp>
        <p:nvSpPr>
          <p:cNvPr id="10" name="Rectangle 9"/>
          <p:cNvSpPr/>
          <p:nvPr/>
        </p:nvSpPr>
        <p:spPr>
          <a:xfrm>
            <a:off x="4593386" y="5337212"/>
            <a:ext cx="3939054" cy="612068"/>
          </a:xfrm>
          <a:prstGeom prst="wedgeRectCallout">
            <a:avLst>
              <a:gd name="adj1" fmla="val -59813"/>
              <a:gd name="adj2" fmla="val -108252"/>
            </a:avLst>
          </a:prstGeom>
          <a:solidFill>
            <a:srgbClr val="95B3D7"/>
          </a:solidFill>
        </p:spPr>
        <p:style>
          <a:lnRef idx="2">
            <a:schemeClr val="accent4"/>
          </a:lnRef>
          <a:fillRef idx="1">
            <a:schemeClr val="lt1"/>
          </a:fillRef>
          <a:effectRef idx="0">
            <a:schemeClr val="accent4"/>
          </a:effectRef>
          <a:fontRef idx="minor">
            <a:schemeClr val="dk1"/>
          </a:fontRef>
        </p:style>
        <p:txBody>
          <a:bodyPr rtlCol="0" anchor="ctr"/>
          <a:lstStyle/>
          <a:p>
            <a:r>
              <a:rPr lang="fr-FR" dirty="0"/>
              <a:t>La seule instruction de ce premier programme</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1" nodeType="clickEffect">
                                  <p:stCondLst>
                                    <p:cond delay="0"/>
                                  </p:stCondLst>
                                  <p:childTnLst>
                                    <p:animEffect transition="out" filter="wipe(down)">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1" nodeType="clickEffect">
                                  <p:stCondLst>
                                    <p:cond delay="0"/>
                                  </p:stCondLst>
                                  <p:childTnLst>
                                    <p:animEffect transition="out" filter="wipe(down)">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par>
                          <p:cTn id="49" fill="hold">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124744"/>
            <a:ext cx="8229600" cy="1143000"/>
          </a:xfrm>
        </p:spPr>
        <p:txBody>
          <a:bodyPr/>
          <a:lstStyle/>
          <a:p>
            <a:r>
              <a:rPr lang="fr-FR" dirty="0"/>
              <a:t>Résultat</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060848"/>
            <a:ext cx="7578725" cy="3829050"/>
          </a:xfrm>
        </p:spPr>
      </p:pic>
      <p:sp>
        <p:nvSpPr>
          <p:cNvPr id="3" name="Espace réservé du numéro de diapositive 2"/>
          <p:cNvSpPr>
            <a:spLocks noGrp="1"/>
          </p:cNvSpPr>
          <p:nvPr>
            <p:ph type="sldNum" sz="quarter" idx="12"/>
          </p:nvPr>
        </p:nvSpPr>
        <p:spPr/>
        <p:txBody>
          <a:bodyPr/>
          <a:lstStyle/>
          <a:p>
            <a:fld id="{5744759D-0EFF-4FB2-9CCE-04E00944F0FE}" type="slidenum">
              <a:rPr lang="en-US" smtClean="0"/>
              <a:pPr/>
              <a:t>31</a:t>
            </a:fld>
            <a:endParaRPr lang="en-US"/>
          </a:p>
        </p:txBody>
      </p:sp>
      <p:sp>
        <p:nvSpPr>
          <p:cNvPr id="5" name="Titre 1"/>
          <p:cNvSpPr txBox="1">
            <a:spLocks/>
          </p:cNvSpPr>
          <p:nvPr/>
        </p:nvSpPr>
        <p:spPr>
          <a:xfrm>
            <a:off x="0" y="-243408"/>
            <a:ext cx="9144000" cy="114300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fr-FR" sz="2800" b="1" dirty="0">
                <a:latin typeface="Gill Sans MT" panose="020B0502020104020203" pitchFamily="34" charset="0"/>
              </a:rPr>
              <a:t>Mon premier programme en C</a:t>
            </a:r>
          </a:p>
        </p:txBody>
      </p:sp>
    </p:spTree>
    <p:extLst>
      <p:ext uri="{BB962C8B-B14F-4D97-AF65-F5344CB8AC3E}">
        <p14:creationId xmlns:p14="http://schemas.microsoft.com/office/powerpoint/2010/main" val="6516987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2CB1-BD50-42C8-8DFF-7FF1E2DBB51C}"/>
              </a:ext>
            </a:extLst>
          </p:cNvPr>
          <p:cNvSpPr>
            <a:spLocks noGrp="1"/>
          </p:cNvSpPr>
          <p:nvPr>
            <p:ph type="title"/>
          </p:nvPr>
        </p:nvSpPr>
        <p:spPr/>
        <p:txBody>
          <a:bodyPr/>
          <a:lstStyle/>
          <a:p>
            <a:r>
              <a:rPr lang="fr-FR" dirty="0"/>
              <a:t>Mon premier algorithme et programme C </a:t>
            </a:r>
          </a:p>
        </p:txBody>
      </p:sp>
      <p:sp>
        <p:nvSpPr>
          <p:cNvPr id="4" name="Slide Number Placeholder 3">
            <a:extLst>
              <a:ext uri="{FF2B5EF4-FFF2-40B4-BE49-F238E27FC236}">
                <a16:creationId xmlns:a16="http://schemas.microsoft.com/office/drawing/2014/main" id="{FBCA7A33-6082-4562-B31E-527AA68CA6E2}"/>
              </a:ext>
            </a:extLst>
          </p:cNvPr>
          <p:cNvSpPr>
            <a:spLocks noGrp="1"/>
          </p:cNvSpPr>
          <p:nvPr>
            <p:ph type="sldNum" sz="quarter" idx="12"/>
          </p:nvPr>
        </p:nvSpPr>
        <p:spPr/>
        <p:txBody>
          <a:bodyPr/>
          <a:lstStyle/>
          <a:p>
            <a:fld id="{5744759D-0EFF-4FB2-9CCE-04E00944F0FE}" type="slidenum">
              <a:rPr lang="en-US" smtClean="0"/>
              <a:pPr/>
              <a:t>32</a:t>
            </a:fld>
            <a:endParaRPr lang="en-US"/>
          </a:p>
        </p:txBody>
      </p:sp>
      <p:sp>
        <p:nvSpPr>
          <p:cNvPr id="5" name="object 3">
            <a:extLst>
              <a:ext uri="{FF2B5EF4-FFF2-40B4-BE49-F238E27FC236}">
                <a16:creationId xmlns:a16="http://schemas.microsoft.com/office/drawing/2014/main" id="{199AD762-8BED-4726-B151-34D01A5676A6}"/>
              </a:ext>
            </a:extLst>
          </p:cNvPr>
          <p:cNvSpPr txBox="1"/>
          <p:nvPr/>
        </p:nvSpPr>
        <p:spPr>
          <a:xfrm>
            <a:off x="179512" y="1707270"/>
            <a:ext cx="4572000" cy="3881970"/>
          </a:xfrm>
          <a:prstGeom prst="rect">
            <a:avLst/>
          </a:prstGeom>
          <a:solidFill>
            <a:schemeClr val="accent3">
              <a:lumMod val="20000"/>
              <a:lumOff val="80000"/>
            </a:schemeClr>
          </a:solidFill>
        </p:spPr>
        <p:txBody>
          <a:bodyPr vert="horz" wrap="square" lIns="0" tIns="9027" rIns="0" bIns="0" rtlCol="0">
            <a:spAutoFit/>
          </a:bodyPr>
          <a:lstStyle/>
          <a:p>
            <a:pPr marL="9502" marR="2133230">
              <a:lnSpc>
                <a:spcPct val="130100"/>
              </a:lnSpc>
              <a:spcBef>
                <a:spcPts val="71"/>
              </a:spcBef>
            </a:pPr>
            <a:r>
              <a:rPr lang="fr-FR" b="1" spc="-15" dirty="0">
                <a:solidFill>
                  <a:srgbClr val="3333CC"/>
                </a:solidFill>
                <a:latin typeface="Times New Roman"/>
                <a:cs typeface="Times New Roman"/>
              </a:rPr>
              <a:t>Algorithme  </a:t>
            </a:r>
            <a:r>
              <a:rPr spc="-26" dirty="0">
                <a:latin typeface="Times New Roman"/>
                <a:cs typeface="Times New Roman"/>
              </a:rPr>
              <a:t>Test  </a:t>
            </a:r>
            <a:endParaRPr lang="fr-FR" spc="-26" dirty="0">
              <a:latin typeface="Times New Roman"/>
              <a:cs typeface="Times New Roman"/>
            </a:endParaRPr>
          </a:p>
          <a:p>
            <a:pPr marL="9502" marR="2133230">
              <a:lnSpc>
                <a:spcPct val="130100"/>
              </a:lnSpc>
              <a:spcBef>
                <a:spcPts val="71"/>
              </a:spcBef>
            </a:pPr>
            <a:r>
              <a:rPr b="1" spc="-19" dirty="0" err="1">
                <a:solidFill>
                  <a:srgbClr val="3333CC"/>
                </a:solidFill>
                <a:latin typeface="Times New Roman"/>
                <a:cs typeface="Times New Roman"/>
              </a:rPr>
              <a:t>Var</a:t>
            </a:r>
            <a:r>
              <a:rPr b="1" spc="-19" dirty="0">
                <a:solidFill>
                  <a:srgbClr val="3333CC"/>
                </a:solidFill>
                <a:latin typeface="Times New Roman"/>
                <a:cs typeface="Times New Roman"/>
              </a:rPr>
              <a:t> </a:t>
            </a:r>
            <a:r>
              <a:rPr dirty="0">
                <a:latin typeface="Times New Roman"/>
                <a:cs typeface="Times New Roman"/>
              </a:rPr>
              <a:t>X </a:t>
            </a:r>
            <a:r>
              <a:rPr lang="fr-FR" dirty="0">
                <a:latin typeface="Times New Roman"/>
                <a:cs typeface="Times New Roman"/>
              </a:rPr>
              <a:t>:</a:t>
            </a:r>
            <a:r>
              <a:rPr spc="-49" dirty="0">
                <a:latin typeface="Times New Roman"/>
                <a:cs typeface="Times New Roman"/>
              </a:rPr>
              <a:t> </a:t>
            </a:r>
            <a:r>
              <a:rPr spc="-4" dirty="0" err="1">
                <a:latin typeface="Times New Roman"/>
                <a:cs typeface="Times New Roman"/>
              </a:rPr>
              <a:t>entier</a:t>
            </a:r>
            <a:r>
              <a:rPr spc="-4" dirty="0">
                <a:latin typeface="Times New Roman"/>
                <a:cs typeface="Times New Roman"/>
              </a:rPr>
              <a:t>  </a:t>
            </a:r>
            <a:endParaRPr lang="fr-FR" spc="-4" dirty="0">
              <a:latin typeface="Times New Roman"/>
              <a:cs typeface="Times New Roman"/>
            </a:endParaRPr>
          </a:p>
          <a:p>
            <a:pPr marL="9502" marR="2133230">
              <a:lnSpc>
                <a:spcPct val="130100"/>
              </a:lnSpc>
              <a:spcBef>
                <a:spcPts val="71"/>
              </a:spcBef>
            </a:pPr>
            <a:r>
              <a:rPr b="1" spc="-4" dirty="0">
                <a:solidFill>
                  <a:srgbClr val="3333CC"/>
                </a:solidFill>
                <a:latin typeface="Times New Roman"/>
                <a:cs typeface="Times New Roman"/>
              </a:rPr>
              <a:t>Début</a:t>
            </a:r>
            <a:endParaRPr dirty="0">
              <a:latin typeface="Times New Roman"/>
              <a:cs typeface="Times New Roman"/>
            </a:endParaRPr>
          </a:p>
          <a:p>
            <a:pPr marL="198595">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a:t>
            </a:r>
            <a:r>
              <a:rPr spc="-4" dirty="0" err="1">
                <a:latin typeface="Times New Roman"/>
                <a:cs typeface="Times New Roman"/>
              </a:rPr>
              <a:t>Saisir</a:t>
            </a:r>
            <a:r>
              <a:rPr spc="-4" dirty="0">
                <a:latin typeface="Times New Roman"/>
                <a:cs typeface="Times New Roman"/>
              </a:rPr>
              <a:t> </a:t>
            </a:r>
            <a:r>
              <a:rPr dirty="0">
                <a:latin typeface="Times New Roman"/>
                <a:cs typeface="Times New Roman"/>
              </a:rPr>
              <a:t>un </a:t>
            </a:r>
            <a:r>
              <a:rPr spc="-4" dirty="0" err="1">
                <a:latin typeface="Times New Roman"/>
                <a:cs typeface="Times New Roman"/>
              </a:rPr>
              <a:t>entier</a:t>
            </a:r>
            <a:r>
              <a:rPr spc="-4" dirty="0">
                <a:latin typeface="Times New Roman"/>
                <a:cs typeface="Times New Roman"/>
              </a:rPr>
              <a:t> </a:t>
            </a:r>
            <a:r>
              <a:rPr dirty="0">
                <a:latin typeface="Times New Roman"/>
                <a:cs typeface="Times New Roman"/>
              </a:rPr>
              <a:t>X</a:t>
            </a:r>
            <a:r>
              <a:rPr spc="-34" dirty="0">
                <a:latin typeface="Times New Roman"/>
                <a:cs typeface="Times New Roman"/>
              </a:rPr>
              <a:t> </a:t>
            </a:r>
            <a:r>
              <a:rPr spc="-4" dirty="0">
                <a:latin typeface="Times New Roman"/>
                <a:cs typeface="Times New Roman"/>
              </a:rPr>
              <a:t>")</a:t>
            </a:r>
            <a:endParaRPr dirty="0">
              <a:latin typeface="Times New Roman"/>
              <a:cs typeface="Times New Roman"/>
            </a:endParaRPr>
          </a:p>
          <a:p>
            <a:pPr marL="198595">
              <a:spcBef>
                <a:spcPts val="539"/>
              </a:spcBef>
            </a:pPr>
            <a:r>
              <a:rPr lang="fr-FR" b="1" spc="-11" dirty="0">
                <a:solidFill>
                  <a:srgbClr val="3333CC"/>
                </a:solidFill>
                <a:latin typeface="Times New Roman"/>
                <a:cs typeface="Times New Roman"/>
              </a:rPr>
              <a:t>  </a:t>
            </a:r>
            <a:r>
              <a:rPr b="1" spc="-11" dirty="0">
                <a:solidFill>
                  <a:srgbClr val="3333CC"/>
                </a:solidFill>
                <a:latin typeface="Times New Roman"/>
                <a:cs typeface="Times New Roman"/>
              </a:rPr>
              <a:t>Lire</a:t>
            </a:r>
            <a:r>
              <a:rPr b="1" dirty="0">
                <a:solidFill>
                  <a:srgbClr val="3333CC"/>
                </a:solidFill>
                <a:latin typeface="Times New Roman"/>
                <a:cs typeface="Times New Roman"/>
              </a:rPr>
              <a:t> </a:t>
            </a:r>
            <a:r>
              <a:rPr dirty="0">
                <a:latin typeface="Times New Roman"/>
                <a:cs typeface="Times New Roman"/>
              </a:rPr>
              <a:t>(X)</a:t>
            </a:r>
          </a:p>
          <a:p>
            <a:pPr marL="198595">
              <a:spcBef>
                <a:spcPts val="539"/>
              </a:spcBef>
            </a:pPr>
            <a:r>
              <a:rPr lang="fr-FR" b="1" dirty="0">
                <a:solidFill>
                  <a:srgbClr val="3333CC"/>
                </a:solidFill>
                <a:latin typeface="Times New Roman"/>
                <a:cs typeface="Times New Roman"/>
              </a:rPr>
              <a:t>  </a:t>
            </a:r>
            <a:r>
              <a:rPr b="1" dirty="0">
                <a:solidFill>
                  <a:srgbClr val="3333CC"/>
                </a:solidFill>
                <a:latin typeface="Times New Roman"/>
                <a:cs typeface="Times New Roman"/>
              </a:rPr>
              <a:t>Si </a:t>
            </a:r>
            <a:r>
              <a:rPr dirty="0">
                <a:latin typeface="Times New Roman"/>
                <a:cs typeface="Times New Roman"/>
              </a:rPr>
              <a:t>(x &gt; 0)</a:t>
            </a:r>
            <a:r>
              <a:rPr spc="-41" dirty="0">
                <a:latin typeface="Times New Roman"/>
                <a:cs typeface="Times New Roman"/>
              </a:rPr>
              <a:t> </a:t>
            </a:r>
            <a:r>
              <a:rPr b="1" dirty="0">
                <a:solidFill>
                  <a:srgbClr val="3333CC"/>
                </a:solidFill>
                <a:latin typeface="Times New Roman"/>
                <a:cs typeface="Times New Roman"/>
              </a:rPr>
              <a:t>alors</a:t>
            </a:r>
            <a:endParaRPr dirty="0">
              <a:latin typeface="Times New Roman"/>
              <a:cs typeface="Times New Roman"/>
            </a:endParaRPr>
          </a:p>
          <a:p>
            <a:pPr marL="341127">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X est un nombre </a:t>
            </a:r>
            <a:r>
              <a:rPr dirty="0" err="1">
                <a:latin typeface="Times New Roman"/>
                <a:cs typeface="Times New Roman"/>
              </a:rPr>
              <a:t>positif</a:t>
            </a:r>
            <a:r>
              <a:rPr spc="-75" dirty="0">
                <a:latin typeface="Times New Roman"/>
                <a:cs typeface="Times New Roman"/>
              </a:rPr>
              <a:t> </a:t>
            </a:r>
            <a:r>
              <a:rPr spc="-4" dirty="0">
                <a:latin typeface="Times New Roman"/>
                <a:cs typeface="Times New Roman"/>
              </a:rPr>
              <a:t>")</a:t>
            </a:r>
            <a:endParaRPr lang="fr-FR" dirty="0">
              <a:latin typeface="Times New Roman"/>
              <a:cs typeface="Times New Roman"/>
            </a:endParaRPr>
          </a:p>
          <a:p>
            <a:pPr marL="341127">
              <a:spcBef>
                <a:spcPts val="539"/>
              </a:spcBef>
            </a:pPr>
            <a:r>
              <a:rPr b="1" dirty="0" err="1">
                <a:solidFill>
                  <a:srgbClr val="3333CC"/>
                </a:solidFill>
                <a:latin typeface="Times New Roman"/>
                <a:cs typeface="Times New Roman"/>
              </a:rPr>
              <a:t>Sinon</a:t>
            </a:r>
            <a:endParaRPr dirty="0">
              <a:latin typeface="Times New Roman"/>
              <a:cs typeface="Times New Roman"/>
            </a:endParaRPr>
          </a:p>
          <a:p>
            <a:pPr marL="293141">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X est un nombre négatif ou </a:t>
            </a:r>
            <a:r>
              <a:rPr spc="4" dirty="0">
                <a:latin typeface="Times New Roman"/>
                <a:cs typeface="Times New Roman"/>
              </a:rPr>
              <a:t>nul</a:t>
            </a:r>
            <a:r>
              <a:rPr spc="-123" dirty="0">
                <a:latin typeface="Times New Roman"/>
                <a:cs typeface="Times New Roman"/>
              </a:rPr>
              <a:t> </a:t>
            </a:r>
            <a:r>
              <a:rPr spc="-4" dirty="0">
                <a:latin typeface="Times New Roman"/>
                <a:cs typeface="Times New Roman"/>
              </a:rPr>
              <a:t>")</a:t>
            </a:r>
            <a:endParaRPr dirty="0">
              <a:latin typeface="Times New Roman"/>
              <a:cs typeface="Times New Roman"/>
            </a:endParaRPr>
          </a:p>
          <a:p>
            <a:pPr marL="9502" marR="2995075" indent="189092">
              <a:lnSpc>
                <a:spcPct val="130000"/>
              </a:lnSpc>
              <a:spcBef>
                <a:spcPts val="4"/>
              </a:spcBef>
            </a:pPr>
            <a:r>
              <a:rPr b="1" dirty="0" err="1">
                <a:solidFill>
                  <a:srgbClr val="3333CC"/>
                </a:solidFill>
                <a:latin typeface="Times New Roman"/>
                <a:cs typeface="Times New Roman"/>
              </a:rPr>
              <a:t>Finsi</a:t>
            </a:r>
            <a:r>
              <a:rPr b="1" dirty="0">
                <a:solidFill>
                  <a:srgbClr val="3333CC"/>
                </a:solidFill>
                <a:latin typeface="Times New Roman"/>
                <a:cs typeface="Times New Roman"/>
              </a:rPr>
              <a:t>  </a:t>
            </a:r>
            <a:endParaRPr lang="fr-FR" b="1" dirty="0">
              <a:solidFill>
                <a:srgbClr val="3333CC"/>
              </a:solidFill>
              <a:latin typeface="Times New Roman"/>
              <a:cs typeface="Times New Roman"/>
            </a:endParaRPr>
          </a:p>
          <a:p>
            <a:pPr marL="7938" marR="2995075" indent="-7938">
              <a:lnSpc>
                <a:spcPct val="130000"/>
              </a:lnSpc>
              <a:spcBef>
                <a:spcPts val="4"/>
              </a:spcBef>
            </a:pPr>
            <a:r>
              <a:rPr b="1" dirty="0">
                <a:solidFill>
                  <a:srgbClr val="3333CC"/>
                </a:solidFill>
                <a:latin typeface="Times New Roman"/>
                <a:cs typeface="Times New Roman"/>
              </a:rPr>
              <a:t>Fin</a:t>
            </a:r>
            <a:endParaRPr lang="fr-FR" dirty="0">
              <a:latin typeface="Times New Roman"/>
              <a:cs typeface="Times New Roman"/>
            </a:endParaRPr>
          </a:p>
        </p:txBody>
      </p:sp>
      <p:sp>
        <p:nvSpPr>
          <p:cNvPr id="6" name="Espace réservé du contenu 2">
            <a:extLst>
              <a:ext uri="{FF2B5EF4-FFF2-40B4-BE49-F238E27FC236}">
                <a16:creationId xmlns:a16="http://schemas.microsoft.com/office/drawing/2014/main" id="{3A51AE28-9C42-4DC1-9F6B-8E582B732957}"/>
              </a:ext>
            </a:extLst>
          </p:cNvPr>
          <p:cNvSpPr>
            <a:spLocks noGrp="1"/>
          </p:cNvSpPr>
          <p:nvPr>
            <p:ph idx="1"/>
          </p:nvPr>
        </p:nvSpPr>
        <p:spPr>
          <a:xfrm>
            <a:off x="3851920" y="1772816"/>
            <a:ext cx="5112568" cy="3816424"/>
          </a:xfrm>
          <a:solidFill>
            <a:schemeClr val="accent1">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a:noAutofit/>
          </a:bodyPr>
          <a:lstStyle/>
          <a:p>
            <a:pPr>
              <a:buNone/>
            </a:pPr>
            <a:r>
              <a:rPr lang="fr-FR" sz="1600" dirty="0">
                <a:solidFill>
                  <a:schemeClr val="tx2">
                    <a:lumMod val="75000"/>
                  </a:schemeClr>
                </a:solidFill>
              </a:rPr>
              <a:t>#</a:t>
            </a:r>
            <a:r>
              <a:rPr lang="fr-FR" sz="1600" dirty="0" err="1">
                <a:solidFill>
                  <a:schemeClr val="tx2">
                    <a:lumMod val="75000"/>
                  </a:schemeClr>
                </a:solidFill>
              </a:rPr>
              <a:t>include</a:t>
            </a:r>
            <a:r>
              <a:rPr lang="fr-FR" sz="1600" dirty="0">
                <a:solidFill>
                  <a:schemeClr val="tx2">
                    <a:lumMod val="75000"/>
                  </a:schemeClr>
                </a:solidFill>
              </a:rPr>
              <a:t> &lt;</a:t>
            </a:r>
            <a:r>
              <a:rPr lang="fr-FR" sz="1600" dirty="0" err="1">
                <a:solidFill>
                  <a:schemeClr val="tx2">
                    <a:lumMod val="75000"/>
                  </a:schemeClr>
                </a:solidFill>
              </a:rPr>
              <a:t>stdio.h</a:t>
            </a:r>
            <a:r>
              <a:rPr lang="fr-FR" sz="1600" dirty="0">
                <a:solidFill>
                  <a:schemeClr val="tx2">
                    <a:lumMod val="75000"/>
                  </a:schemeClr>
                </a:solidFill>
              </a:rPr>
              <a:t>&gt;</a:t>
            </a:r>
          </a:p>
          <a:p>
            <a:pPr>
              <a:buNone/>
            </a:pPr>
            <a:r>
              <a:rPr lang="fr-FR" sz="1600" dirty="0" err="1">
                <a:solidFill>
                  <a:schemeClr val="tx2">
                    <a:lumMod val="75000"/>
                  </a:schemeClr>
                </a:solidFill>
              </a:rPr>
              <a:t>void</a:t>
            </a:r>
            <a:r>
              <a:rPr lang="fr-FR" sz="1600" dirty="0">
                <a:solidFill>
                  <a:schemeClr val="tx2">
                    <a:lumMod val="75000"/>
                  </a:schemeClr>
                </a:solidFill>
              </a:rPr>
              <a:t> main( )</a:t>
            </a:r>
          </a:p>
          <a:p>
            <a:pPr>
              <a:buNone/>
            </a:pPr>
            <a:r>
              <a:rPr lang="fr-FR" sz="1600" dirty="0">
                <a:solidFill>
                  <a:schemeClr val="tx2">
                    <a:lumMod val="75000"/>
                  </a:schemeClr>
                </a:solidFill>
              </a:rPr>
              <a:t>{</a:t>
            </a:r>
          </a:p>
          <a:p>
            <a:pPr lvl="1">
              <a:buNone/>
            </a:pPr>
            <a:r>
              <a:rPr lang="fr-FR" sz="1600" dirty="0">
                <a:solidFill>
                  <a:schemeClr val="tx2">
                    <a:lumMod val="75000"/>
                  </a:schemeClr>
                </a:solidFill>
              </a:rPr>
              <a:t>/* Mon premier Algo vers programme en C */</a:t>
            </a:r>
          </a:p>
          <a:p>
            <a:pPr lvl="1">
              <a:buNone/>
            </a:pPr>
            <a:r>
              <a:rPr lang="fr-FR" sz="1600" dirty="0">
                <a:solidFill>
                  <a:schemeClr val="tx2">
                    <a:lumMod val="75000"/>
                  </a:schemeClr>
                </a:solidFill>
              </a:rPr>
              <a:t>Int X;</a:t>
            </a:r>
          </a:p>
          <a:p>
            <a:pPr lvl="1">
              <a:buNone/>
            </a:pPr>
            <a:r>
              <a:rPr lang="fr-FR" sz="1600" dirty="0">
                <a:solidFill>
                  <a:schemeClr val="tx2">
                    <a:lumMod val="75000"/>
                  </a:schemeClr>
                </a:solidFill>
              </a:rPr>
              <a:t>If(X&gt;0) </a:t>
            </a:r>
          </a:p>
          <a:p>
            <a:pPr lvl="1">
              <a:buNone/>
            </a:pPr>
            <a:r>
              <a:rPr lang="fr-FR" sz="1600" dirty="0">
                <a:solidFill>
                  <a:schemeClr val="tx2">
                    <a:lumMod val="75000"/>
                  </a:schemeClr>
                </a:solidFill>
              </a:rPr>
              <a:t>	printf (" %d est un nombre </a:t>
            </a:r>
            <a:r>
              <a:rPr lang="fr-FR" sz="1600" dirty="0" err="1">
                <a:solidFill>
                  <a:schemeClr val="tx2">
                    <a:lumMod val="75000"/>
                  </a:schemeClr>
                </a:solidFill>
              </a:rPr>
              <a:t>posiif</a:t>
            </a:r>
            <a:r>
              <a:rPr lang="fr-FR" sz="1600" dirty="0">
                <a:solidFill>
                  <a:schemeClr val="tx2">
                    <a:lumMod val="75000"/>
                  </a:schemeClr>
                </a:solidFill>
              </a:rPr>
              <a:t> \n ’’ , X);</a:t>
            </a:r>
          </a:p>
          <a:p>
            <a:pPr lvl="1">
              <a:buNone/>
            </a:pPr>
            <a:r>
              <a:rPr lang="fr-FR" sz="1600" dirty="0" err="1">
                <a:solidFill>
                  <a:schemeClr val="tx2">
                    <a:lumMod val="75000"/>
                  </a:schemeClr>
                </a:solidFill>
              </a:rPr>
              <a:t>else</a:t>
            </a:r>
            <a:r>
              <a:rPr lang="fr-FR" sz="1600" dirty="0">
                <a:solidFill>
                  <a:schemeClr val="tx2">
                    <a:lumMod val="75000"/>
                  </a:schemeClr>
                </a:solidFill>
              </a:rPr>
              <a:t> </a:t>
            </a:r>
          </a:p>
          <a:p>
            <a:pPr lvl="1">
              <a:buNone/>
            </a:pPr>
            <a:r>
              <a:rPr lang="fr-FR" sz="1600" dirty="0">
                <a:solidFill>
                  <a:schemeClr val="tx2">
                    <a:lumMod val="75000"/>
                  </a:schemeClr>
                </a:solidFill>
              </a:rPr>
              <a:t>	printf (" %d est un nombre négatif non nul \n ’’ , X);</a:t>
            </a:r>
          </a:p>
          <a:p>
            <a:pPr lvl="1">
              <a:buNone/>
            </a:pPr>
            <a:endParaRPr lang="fr-FR" sz="1600" dirty="0">
              <a:solidFill>
                <a:schemeClr val="tx2">
                  <a:lumMod val="75000"/>
                </a:schemeClr>
              </a:solidFill>
            </a:endParaRPr>
          </a:p>
          <a:p>
            <a:pPr>
              <a:buNone/>
            </a:pPr>
            <a:r>
              <a:rPr lang="fr-FR" sz="1600" dirty="0">
                <a:solidFill>
                  <a:schemeClr val="tx2">
                    <a:lumMod val="75000"/>
                  </a:schemeClr>
                </a:solidFill>
              </a:rPr>
              <a:t>}</a:t>
            </a:r>
          </a:p>
        </p:txBody>
      </p:sp>
      <p:sp>
        <p:nvSpPr>
          <p:cNvPr id="7" name="TextBox 6">
            <a:extLst>
              <a:ext uri="{FF2B5EF4-FFF2-40B4-BE49-F238E27FC236}">
                <a16:creationId xmlns:a16="http://schemas.microsoft.com/office/drawing/2014/main" id="{5E1C504B-F447-45C5-AA45-ABD112178025}"/>
              </a:ext>
            </a:extLst>
          </p:cNvPr>
          <p:cNvSpPr txBox="1"/>
          <p:nvPr/>
        </p:nvSpPr>
        <p:spPr>
          <a:xfrm>
            <a:off x="1691680" y="5877272"/>
            <a:ext cx="4320480" cy="461665"/>
          </a:xfrm>
          <a:prstGeom prst="rect">
            <a:avLst/>
          </a:prstGeom>
          <a:noFill/>
        </p:spPr>
        <p:txBody>
          <a:bodyPr wrap="square" rtlCol="0">
            <a:spAutoFit/>
          </a:bodyPr>
          <a:lstStyle/>
          <a:p>
            <a:r>
              <a:rPr lang="fr-FR" sz="2400" b="1" dirty="0">
                <a:solidFill>
                  <a:srgbClr val="C00000"/>
                </a:solidFill>
                <a:latin typeface="Gill Sans MT" panose="020B0502020104020203" pitchFamily="34" charset="0"/>
              </a:rPr>
              <a:t>à compiler et exécuter !</a:t>
            </a:r>
          </a:p>
        </p:txBody>
      </p:sp>
    </p:spTree>
    <p:extLst>
      <p:ext uri="{BB962C8B-B14F-4D97-AF65-F5344CB8AC3E}">
        <p14:creationId xmlns:p14="http://schemas.microsoft.com/office/powerpoint/2010/main" val="27357144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860225" y="3259287"/>
            <a:ext cx="8390429"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b="1" u="none" dirty="0">
                <a:solidFill>
                  <a:schemeClr val="tx1"/>
                </a:solidFill>
                <a:latin typeface="Gill Sans MT" panose="020B0502020104020203" pitchFamily="34" charset="77"/>
                <a:cs typeface="Arial" panose="020B0604020202020204" pitchFamily="34" charset="0"/>
              </a:rPr>
              <a:t>II. Les Variables</a:t>
            </a:r>
          </a:p>
        </p:txBody>
      </p:sp>
      <p:sp>
        <p:nvSpPr>
          <p:cNvPr id="11" name="Rectangle 10">
            <a:extLst>
              <a:ext uri="{FF2B5EF4-FFF2-40B4-BE49-F238E27FC236}">
                <a16:creationId xmlns:a16="http://schemas.microsoft.com/office/drawing/2014/main" id="{D68C40A4-1085-CA41-8D43-B4F3DD5B1BD4}"/>
              </a:ext>
            </a:extLst>
          </p:cNvPr>
          <p:cNvSpPr/>
          <p:nvPr/>
        </p:nvSpPr>
        <p:spPr>
          <a:xfrm>
            <a:off x="1159990" y="3714454"/>
            <a:ext cx="7748858" cy="62846"/>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33</a:t>
            </a:fld>
            <a:endParaRPr lang="fr-FR" dirty="0"/>
          </a:p>
        </p:txBody>
      </p:sp>
    </p:spTree>
    <p:extLst>
      <p:ext uri="{BB962C8B-B14F-4D97-AF65-F5344CB8AC3E}">
        <p14:creationId xmlns:p14="http://schemas.microsoft.com/office/powerpoint/2010/main" val="34349022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39552" y="1149159"/>
            <a:ext cx="8064896" cy="4510735"/>
          </a:xfrm>
          <a:prstGeom prst="rect">
            <a:avLst/>
          </a:prstGeom>
        </p:spPr>
        <p:txBody>
          <a:bodyPr vert="horz" wrap="square" lIns="0" tIns="47511" rIns="0" bIns="0" rtlCol="0">
            <a:spAutoFit/>
          </a:bodyPr>
          <a:lstStyle/>
          <a:p>
            <a:pPr marL="266060" marR="347302" indent="-256558" algn="just">
              <a:spcBef>
                <a:spcPts val="600"/>
              </a:spcBef>
              <a:spcAft>
                <a:spcPts val="600"/>
              </a:spcAft>
              <a:buClr>
                <a:srgbClr val="FF0000"/>
              </a:buClr>
              <a:buSzPct val="74000"/>
              <a:buFont typeface="Wingdings"/>
              <a:buChar char=""/>
              <a:tabLst>
                <a:tab pos="265585" algn="l"/>
                <a:tab pos="266060" algn="l"/>
                <a:tab pos="5184368" algn="l"/>
              </a:tabLst>
            </a:pPr>
            <a:r>
              <a:rPr sz="2400" spc="-157" dirty="0">
                <a:latin typeface="Gill Sans MT" panose="020B0502020104020203" pitchFamily="34" charset="0"/>
                <a:cs typeface="Arial"/>
              </a:rPr>
              <a:t>Dans </a:t>
            </a:r>
            <a:r>
              <a:rPr sz="2400" spc="-101" dirty="0">
                <a:latin typeface="Gill Sans MT" panose="020B0502020104020203" pitchFamily="34" charset="0"/>
                <a:cs typeface="Arial"/>
              </a:rPr>
              <a:t>les </a:t>
            </a:r>
            <a:r>
              <a:rPr sz="2400" spc="-131" dirty="0">
                <a:latin typeface="Gill Sans MT" panose="020B0502020104020203" pitchFamily="34" charset="0"/>
                <a:cs typeface="Arial"/>
              </a:rPr>
              <a:t>langages </a:t>
            </a:r>
            <a:r>
              <a:rPr sz="2400" spc="-90" dirty="0">
                <a:latin typeface="Gill Sans MT" panose="020B0502020104020203" pitchFamily="34" charset="0"/>
                <a:cs typeface="Arial"/>
              </a:rPr>
              <a:t>de </a:t>
            </a:r>
            <a:r>
              <a:rPr sz="2400" spc="-56" dirty="0">
                <a:latin typeface="Gill Sans MT" panose="020B0502020104020203" pitchFamily="34" charset="0"/>
                <a:cs typeface="Arial"/>
              </a:rPr>
              <a:t>programmation</a:t>
            </a:r>
            <a:r>
              <a:rPr sz="2400" spc="26" dirty="0">
                <a:latin typeface="Gill Sans MT" panose="020B0502020104020203" pitchFamily="34" charset="0"/>
                <a:cs typeface="Arial"/>
              </a:rPr>
              <a:t> </a:t>
            </a:r>
            <a:r>
              <a:rPr sz="2400" spc="-82" dirty="0" err="1">
                <a:latin typeface="Gill Sans MT" panose="020B0502020104020203" pitchFamily="34" charset="0"/>
                <a:cs typeface="Arial"/>
              </a:rPr>
              <a:t>une</a:t>
            </a:r>
            <a:r>
              <a:rPr sz="2400" spc="-75" dirty="0">
                <a:latin typeface="Gill Sans MT" panose="020B0502020104020203" pitchFamily="34" charset="0"/>
                <a:cs typeface="Arial"/>
              </a:rPr>
              <a:t> </a:t>
            </a:r>
            <a:r>
              <a:rPr sz="2400" b="1" spc="-108" dirty="0">
                <a:solidFill>
                  <a:srgbClr val="0000A8"/>
                </a:solidFill>
                <a:latin typeface="Gill Sans MT" panose="020B0502020104020203" pitchFamily="34" charset="0"/>
                <a:cs typeface="Arial"/>
              </a:rPr>
              <a:t>variable</a:t>
            </a:r>
            <a:r>
              <a:rPr lang="fr-FR" sz="2400" b="1" spc="-108" dirty="0">
                <a:solidFill>
                  <a:srgbClr val="0000A8"/>
                </a:solidFill>
                <a:latin typeface="Gill Sans MT" panose="020B0502020104020203" pitchFamily="34" charset="0"/>
                <a:cs typeface="Arial"/>
              </a:rPr>
              <a:t> </a:t>
            </a:r>
            <a:r>
              <a:rPr sz="2400" spc="-49" dirty="0" err="1">
                <a:latin typeface="Gill Sans MT" panose="020B0502020104020203" pitchFamily="34" charset="0"/>
                <a:cs typeface="Arial"/>
              </a:rPr>
              <a:t>sert</a:t>
            </a:r>
            <a:r>
              <a:rPr sz="2400" spc="-165" dirty="0">
                <a:latin typeface="Gill Sans MT" panose="020B0502020104020203" pitchFamily="34" charset="0"/>
                <a:cs typeface="Arial"/>
              </a:rPr>
              <a:t> </a:t>
            </a:r>
            <a:r>
              <a:rPr sz="2400" spc="-146" dirty="0">
                <a:latin typeface="Gill Sans MT" panose="020B0502020104020203" pitchFamily="34" charset="0"/>
                <a:cs typeface="Arial"/>
              </a:rPr>
              <a:t>à  </a:t>
            </a:r>
            <a:r>
              <a:rPr sz="2400" spc="-82" dirty="0">
                <a:latin typeface="Gill Sans MT" panose="020B0502020104020203" pitchFamily="34" charset="0"/>
                <a:cs typeface="Arial"/>
              </a:rPr>
              <a:t>stocker</a:t>
            </a:r>
            <a:r>
              <a:rPr lang="fr-FR" sz="2400" spc="-82" dirty="0">
                <a:latin typeface="Gill Sans MT" panose="020B0502020104020203" pitchFamily="34" charset="0"/>
                <a:cs typeface="Arial"/>
              </a:rPr>
              <a:t> l</a:t>
            </a:r>
            <a:r>
              <a:rPr sz="2400" spc="-67" dirty="0">
                <a:latin typeface="Gill Sans MT" panose="020B0502020104020203" pitchFamily="34" charset="0"/>
                <a:cs typeface="Arial"/>
              </a:rPr>
              <a:t>a valeur </a:t>
            </a:r>
            <a:r>
              <a:rPr sz="2400" spc="-60" dirty="0" err="1">
                <a:latin typeface="Gill Sans MT" panose="020B0502020104020203" pitchFamily="34" charset="0"/>
                <a:cs typeface="Arial"/>
              </a:rPr>
              <a:t>d’une</a:t>
            </a:r>
            <a:r>
              <a:rPr sz="2400" spc="-168" dirty="0">
                <a:latin typeface="Gill Sans MT" panose="020B0502020104020203" pitchFamily="34" charset="0"/>
                <a:cs typeface="Arial"/>
              </a:rPr>
              <a:t> </a:t>
            </a:r>
            <a:r>
              <a:rPr sz="2400" spc="-82" dirty="0" err="1">
                <a:latin typeface="Gill Sans MT" panose="020B0502020104020203" pitchFamily="34" charset="0"/>
                <a:cs typeface="Arial"/>
              </a:rPr>
              <a:t>donnée</a:t>
            </a:r>
            <a:endParaRPr sz="2400" dirty="0">
              <a:latin typeface="Gill Sans MT" panose="020B0502020104020203" pitchFamily="34" charset="0"/>
              <a:cs typeface="Arial"/>
            </a:endParaRPr>
          </a:p>
          <a:p>
            <a:pPr marL="266060" marR="3801" indent="-256558" algn="just">
              <a:spcBef>
                <a:spcPts val="600"/>
              </a:spcBef>
              <a:spcAft>
                <a:spcPts val="600"/>
              </a:spcAft>
              <a:buClr>
                <a:srgbClr val="FF0000"/>
              </a:buClr>
              <a:buSzPct val="74000"/>
              <a:buFont typeface="Wingdings"/>
              <a:buChar char=""/>
              <a:tabLst>
                <a:tab pos="265585" algn="l"/>
                <a:tab pos="266060" algn="l"/>
              </a:tabLst>
            </a:pPr>
            <a:r>
              <a:rPr sz="2400" spc="-112" dirty="0">
                <a:latin typeface="Gill Sans MT" panose="020B0502020104020203" pitchFamily="34" charset="0"/>
                <a:cs typeface="Arial"/>
              </a:rPr>
              <a:t>Une </a:t>
            </a:r>
            <a:r>
              <a:rPr sz="2400" spc="-67" dirty="0">
                <a:latin typeface="Gill Sans MT" panose="020B0502020104020203" pitchFamily="34" charset="0"/>
                <a:cs typeface="Arial"/>
              </a:rPr>
              <a:t>variable </a:t>
            </a:r>
            <a:r>
              <a:rPr sz="2400" spc="-105" dirty="0">
                <a:latin typeface="Gill Sans MT" panose="020B0502020104020203" pitchFamily="34" charset="0"/>
                <a:cs typeface="Arial"/>
              </a:rPr>
              <a:t>désigne </a:t>
            </a:r>
            <a:r>
              <a:rPr sz="2400" spc="-85" dirty="0">
                <a:latin typeface="Gill Sans MT" panose="020B0502020104020203" pitchFamily="34" charset="0"/>
                <a:cs typeface="Arial"/>
              </a:rPr>
              <a:t>en </a:t>
            </a:r>
            <a:r>
              <a:rPr sz="2400" spc="-7" dirty="0">
                <a:latin typeface="Gill Sans MT" panose="020B0502020104020203" pitchFamily="34" charset="0"/>
                <a:cs typeface="Arial"/>
              </a:rPr>
              <a:t>fait </a:t>
            </a:r>
            <a:r>
              <a:rPr sz="2400" spc="-64" dirty="0">
                <a:latin typeface="Gill Sans MT" panose="020B0502020104020203" pitchFamily="34" charset="0"/>
                <a:cs typeface="Arial"/>
              </a:rPr>
              <a:t>un </a:t>
            </a:r>
            <a:r>
              <a:rPr sz="2400" spc="-71" dirty="0">
                <a:latin typeface="Gill Sans MT" panose="020B0502020104020203" pitchFamily="34" charset="0"/>
                <a:cs typeface="Arial"/>
              </a:rPr>
              <a:t>emplacement </a:t>
            </a:r>
            <a:r>
              <a:rPr sz="2400" spc="-56" dirty="0">
                <a:latin typeface="Gill Sans MT" panose="020B0502020104020203" pitchFamily="34" charset="0"/>
                <a:cs typeface="Arial"/>
              </a:rPr>
              <a:t>mémoire</a:t>
            </a:r>
            <a:r>
              <a:rPr sz="2400" spc="-206" dirty="0">
                <a:latin typeface="Gill Sans MT" panose="020B0502020104020203" pitchFamily="34" charset="0"/>
                <a:cs typeface="Arial"/>
              </a:rPr>
              <a:t> </a:t>
            </a:r>
            <a:r>
              <a:rPr sz="2400" spc="-26" dirty="0">
                <a:latin typeface="Gill Sans MT" panose="020B0502020104020203" pitchFamily="34" charset="0"/>
                <a:cs typeface="Arial"/>
              </a:rPr>
              <a:t>dont  </a:t>
            </a:r>
            <a:r>
              <a:rPr sz="2400" spc="-52" dirty="0">
                <a:latin typeface="Gill Sans MT" panose="020B0502020104020203" pitchFamily="34" charset="0"/>
                <a:cs typeface="Arial"/>
              </a:rPr>
              <a:t>le </a:t>
            </a:r>
            <a:r>
              <a:rPr sz="2400" spc="-64" dirty="0">
                <a:latin typeface="Gill Sans MT" panose="020B0502020104020203" pitchFamily="34" charset="0"/>
                <a:cs typeface="Arial"/>
              </a:rPr>
              <a:t>contenu </a:t>
            </a:r>
            <a:r>
              <a:rPr sz="2400" spc="-34" dirty="0">
                <a:latin typeface="Gill Sans MT" panose="020B0502020104020203" pitchFamily="34" charset="0"/>
                <a:cs typeface="Arial"/>
              </a:rPr>
              <a:t>peut </a:t>
            </a:r>
            <a:r>
              <a:rPr sz="2400" spc="-97" dirty="0">
                <a:latin typeface="Gill Sans MT" panose="020B0502020104020203" pitchFamily="34" charset="0"/>
                <a:cs typeface="Arial"/>
              </a:rPr>
              <a:t>changer </a:t>
            </a:r>
            <a:r>
              <a:rPr sz="2400" spc="-105" dirty="0">
                <a:latin typeface="Gill Sans MT" panose="020B0502020104020203" pitchFamily="34" charset="0"/>
                <a:cs typeface="Arial"/>
              </a:rPr>
              <a:t>au </a:t>
            </a:r>
            <a:r>
              <a:rPr sz="2400" spc="-101" dirty="0">
                <a:latin typeface="Gill Sans MT" panose="020B0502020104020203" pitchFamily="34" charset="0"/>
                <a:cs typeface="Arial"/>
              </a:rPr>
              <a:t>cours </a:t>
            </a:r>
            <a:r>
              <a:rPr sz="2400" spc="-49" dirty="0">
                <a:latin typeface="Gill Sans MT" panose="020B0502020104020203" pitchFamily="34" charset="0"/>
                <a:cs typeface="Arial"/>
              </a:rPr>
              <a:t>d’un </a:t>
            </a:r>
            <a:r>
              <a:rPr sz="2400" spc="-79" dirty="0">
                <a:latin typeface="Gill Sans MT" panose="020B0502020104020203" pitchFamily="34" charset="0"/>
                <a:cs typeface="Arial"/>
              </a:rPr>
              <a:t>programme </a:t>
            </a:r>
            <a:r>
              <a:rPr sz="2400" spc="-67" dirty="0">
                <a:latin typeface="Gill Sans MT" panose="020B0502020104020203" pitchFamily="34" charset="0"/>
                <a:cs typeface="Arial"/>
              </a:rPr>
              <a:t>(d’où </a:t>
            </a:r>
            <a:r>
              <a:rPr sz="2400" spc="-52" dirty="0">
                <a:latin typeface="Gill Sans MT" panose="020B0502020104020203" pitchFamily="34" charset="0"/>
                <a:cs typeface="Arial"/>
              </a:rPr>
              <a:t>le  </a:t>
            </a:r>
            <a:r>
              <a:rPr sz="2400" spc="-64" dirty="0">
                <a:latin typeface="Gill Sans MT" panose="020B0502020104020203" pitchFamily="34" charset="0"/>
                <a:cs typeface="Arial"/>
              </a:rPr>
              <a:t>nom</a:t>
            </a:r>
            <a:r>
              <a:rPr sz="2400" spc="-112" dirty="0">
                <a:latin typeface="Gill Sans MT" panose="020B0502020104020203" pitchFamily="34" charset="0"/>
                <a:cs typeface="Arial"/>
              </a:rPr>
              <a:t> </a:t>
            </a:r>
            <a:r>
              <a:rPr sz="2400" spc="-67" dirty="0">
                <a:latin typeface="Gill Sans MT" panose="020B0502020104020203" pitchFamily="34" charset="0"/>
                <a:cs typeface="Arial"/>
              </a:rPr>
              <a:t>variable)</a:t>
            </a:r>
            <a:endParaRPr sz="2400" dirty="0">
              <a:latin typeface="Gill Sans MT" panose="020B0502020104020203" pitchFamily="34" charset="0"/>
              <a:cs typeface="Arial"/>
            </a:endParaRPr>
          </a:p>
          <a:p>
            <a:pPr marL="266060" marR="459428" indent="-256558" algn="just">
              <a:spcBef>
                <a:spcPts val="600"/>
              </a:spcBef>
              <a:spcAft>
                <a:spcPts val="600"/>
              </a:spcAft>
              <a:buClr>
                <a:srgbClr val="FF0000"/>
              </a:buClr>
              <a:buSzPct val="74000"/>
              <a:buFont typeface="Wingdings"/>
              <a:buChar char=""/>
              <a:tabLst>
                <a:tab pos="265585" algn="l"/>
                <a:tab pos="266060" algn="l"/>
              </a:tabLst>
            </a:pPr>
            <a:r>
              <a:rPr sz="2400" u="heavy" spc="-150" dirty="0">
                <a:uFill>
                  <a:solidFill>
                    <a:srgbClr val="000000"/>
                  </a:solidFill>
                </a:uFill>
                <a:latin typeface="Gill Sans MT" panose="020B0502020104020203" pitchFamily="34" charset="0"/>
                <a:cs typeface="Arial"/>
              </a:rPr>
              <a:t>Règle </a:t>
            </a:r>
            <a:r>
              <a:rPr sz="2400" u="heavy" spc="-22" dirty="0">
                <a:uFill>
                  <a:solidFill>
                    <a:srgbClr val="000000"/>
                  </a:solidFill>
                </a:uFill>
                <a:latin typeface="Gill Sans MT" panose="020B0502020104020203" pitchFamily="34" charset="0"/>
                <a:cs typeface="Arial"/>
              </a:rPr>
              <a:t>:</a:t>
            </a:r>
            <a:r>
              <a:rPr sz="2400" spc="-22" dirty="0">
                <a:latin typeface="Gill Sans MT" panose="020B0502020104020203" pitchFamily="34" charset="0"/>
                <a:cs typeface="Arial"/>
              </a:rPr>
              <a:t> </a:t>
            </a:r>
            <a:r>
              <a:rPr sz="2400" spc="-195" dirty="0">
                <a:latin typeface="Gill Sans MT" panose="020B0502020104020203" pitchFamily="34" charset="0"/>
                <a:cs typeface="Arial"/>
              </a:rPr>
              <a:t>Les </a:t>
            </a:r>
            <a:r>
              <a:rPr sz="2400" spc="-82" dirty="0">
                <a:latin typeface="Gill Sans MT" panose="020B0502020104020203" pitchFamily="34" charset="0"/>
                <a:cs typeface="Arial"/>
              </a:rPr>
              <a:t>variables </a:t>
            </a:r>
            <a:r>
              <a:rPr sz="2400" spc="-45" dirty="0">
                <a:latin typeface="Gill Sans MT" panose="020B0502020104020203" pitchFamily="34" charset="0"/>
                <a:cs typeface="Arial"/>
              </a:rPr>
              <a:t>doivent </a:t>
            </a:r>
            <a:r>
              <a:rPr sz="2400" spc="-30" dirty="0">
                <a:latin typeface="Gill Sans MT" panose="020B0502020104020203" pitchFamily="34" charset="0"/>
                <a:cs typeface="Arial"/>
              </a:rPr>
              <a:t>être </a:t>
            </a:r>
            <a:r>
              <a:rPr sz="2400" b="1" spc="-142" dirty="0">
                <a:solidFill>
                  <a:srgbClr val="0000A8"/>
                </a:solidFill>
                <a:latin typeface="Gill Sans MT" panose="020B0502020104020203" pitchFamily="34" charset="0"/>
                <a:cs typeface="Arial"/>
              </a:rPr>
              <a:t>déclarées </a:t>
            </a:r>
            <a:r>
              <a:rPr sz="2400" spc="-82" dirty="0">
                <a:latin typeface="Gill Sans MT" panose="020B0502020104020203" pitchFamily="34" charset="0"/>
                <a:cs typeface="Arial"/>
              </a:rPr>
              <a:t>avant </a:t>
            </a:r>
            <a:r>
              <a:rPr sz="2400" spc="-45" dirty="0">
                <a:latin typeface="Gill Sans MT" panose="020B0502020104020203" pitchFamily="34" charset="0"/>
                <a:cs typeface="Arial"/>
              </a:rPr>
              <a:t>d’être  </a:t>
            </a:r>
            <a:r>
              <a:rPr sz="2400" spc="-64" dirty="0">
                <a:latin typeface="Gill Sans MT" panose="020B0502020104020203" pitchFamily="34" charset="0"/>
                <a:cs typeface="Arial"/>
              </a:rPr>
              <a:t>utilisées, </a:t>
            </a:r>
            <a:r>
              <a:rPr sz="2400" spc="-49" dirty="0">
                <a:latin typeface="Gill Sans MT" panose="020B0502020104020203" pitchFamily="34" charset="0"/>
                <a:cs typeface="Arial"/>
              </a:rPr>
              <a:t>elle </a:t>
            </a:r>
            <a:r>
              <a:rPr sz="2400" spc="-45" dirty="0">
                <a:latin typeface="Gill Sans MT" panose="020B0502020104020203" pitchFamily="34" charset="0"/>
                <a:cs typeface="Arial"/>
              </a:rPr>
              <a:t>doivent </a:t>
            </a:r>
            <a:r>
              <a:rPr sz="2400" spc="-30" dirty="0">
                <a:latin typeface="Gill Sans MT" panose="020B0502020104020203" pitchFamily="34" charset="0"/>
                <a:cs typeface="Arial"/>
              </a:rPr>
              <a:t>être </a:t>
            </a:r>
            <a:r>
              <a:rPr sz="2400" spc="-94" dirty="0">
                <a:latin typeface="Gill Sans MT" panose="020B0502020104020203" pitchFamily="34" charset="0"/>
                <a:cs typeface="Arial"/>
              </a:rPr>
              <a:t>caractérisées </a:t>
            </a:r>
            <a:r>
              <a:rPr sz="2400" spc="-64" dirty="0">
                <a:latin typeface="Gill Sans MT" panose="020B0502020104020203" pitchFamily="34" charset="0"/>
                <a:cs typeface="Arial"/>
              </a:rPr>
              <a:t>par</a:t>
            </a:r>
            <a:r>
              <a:rPr sz="2400" spc="-306" dirty="0">
                <a:latin typeface="Gill Sans MT" panose="020B0502020104020203" pitchFamily="34" charset="0"/>
                <a:cs typeface="Arial"/>
              </a:rPr>
              <a:t> </a:t>
            </a:r>
            <a:r>
              <a:rPr sz="2400" spc="-22" dirty="0">
                <a:latin typeface="Gill Sans MT" panose="020B0502020104020203" pitchFamily="34" charset="0"/>
                <a:cs typeface="Arial"/>
              </a:rPr>
              <a:t>:</a:t>
            </a:r>
            <a:endParaRPr sz="2400" dirty="0">
              <a:latin typeface="Gill Sans MT" panose="020B0502020104020203" pitchFamily="34" charset="0"/>
              <a:cs typeface="Arial"/>
            </a:endParaRPr>
          </a:p>
          <a:p>
            <a:pPr marL="565852" lvl="1" indent="-214748" algn="just">
              <a:spcBef>
                <a:spcPts val="600"/>
              </a:spcBef>
              <a:spcAft>
                <a:spcPts val="600"/>
              </a:spcAft>
              <a:buClr>
                <a:srgbClr val="0000B4"/>
              </a:buClr>
              <a:buFont typeface="Wingdings"/>
              <a:buChar char=""/>
              <a:tabLst>
                <a:tab pos="565852" algn="l"/>
                <a:tab pos="566328" algn="l"/>
              </a:tabLst>
            </a:pPr>
            <a:r>
              <a:rPr sz="2400" spc="-64" dirty="0">
                <a:latin typeface="Gill Sans MT" panose="020B0502020104020203" pitchFamily="34" charset="0"/>
                <a:cs typeface="Arial"/>
              </a:rPr>
              <a:t>un nom</a:t>
            </a:r>
            <a:r>
              <a:rPr sz="2400" spc="-142" dirty="0">
                <a:latin typeface="Gill Sans MT" panose="020B0502020104020203" pitchFamily="34" charset="0"/>
                <a:cs typeface="Arial"/>
              </a:rPr>
              <a:t> </a:t>
            </a:r>
            <a:r>
              <a:rPr sz="2400" spc="-90" dirty="0">
                <a:latin typeface="Gill Sans MT" panose="020B0502020104020203" pitchFamily="34" charset="0"/>
                <a:cs typeface="Arial"/>
              </a:rPr>
              <a:t>(</a:t>
            </a:r>
            <a:r>
              <a:rPr sz="2400" b="1" spc="-90" dirty="0">
                <a:solidFill>
                  <a:srgbClr val="0000A8"/>
                </a:solidFill>
                <a:latin typeface="Gill Sans MT" panose="020B0502020104020203" pitchFamily="34" charset="0"/>
                <a:cs typeface="Arial"/>
              </a:rPr>
              <a:t>Identificateur</a:t>
            </a:r>
            <a:r>
              <a:rPr sz="2400" spc="-90" dirty="0">
                <a:latin typeface="Gill Sans MT" panose="020B0502020104020203" pitchFamily="34" charset="0"/>
                <a:cs typeface="Arial"/>
              </a:rPr>
              <a:t>)</a:t>
            </a:r>
            <a:endParaRPr sz="2400" dirty="0">
              <a:latin typeface="Gill Sans MT" panose="020B0502020104020203" pitchFamily="34" charset="0"/>
              <a:cs typeface="Arial"/>
            </a:endParaRPr>
          </a:p>
          <a:p>
            <a:pPr marL="565852" lvl="1" indent="-214748" algn="just">
              <a:spcBef>
                <a:spcPts val="600"/>
              </a:spcBef>
              <a:spcAft>
                <a:spcPts val="600"/>
              </a:spcAft>
              <a:buClr>
                <a:srgbClr val="0000B4"/>
              </a:buClr>
              <a:buFont typeface="Wingdings"/>
              <a:buChar char=""/>
              <a:tabLst>
                <a:tab pos="565852" algn="l"/>
                <a:tab pos="566328" algn="l"/>
              </a:tabLst>
            </a:pPr>
            <a:r>
              <a:rPr sz="2400" spc="-60" dirty="0">
                <a:latin typeface="Gill Sans MT" panose="020B0502020104020203" pitchFamily="34" charset="0"/>
                <a:cs typeface="Arial"/>
              </a:rPr>
              <a:t>un </a:t>
            </a:r>
            <a:r>
              <a:rPr sz="2400" b="1" spc="-94" dirty="0">
                <a:solidFill>
                  <a:srgbClr val="0000A8"/>
                </a:solidFill>
                <a:latin typeface="Gill Sans MT" panose="020B0502020104020203" pitchFamily="34" charset="0"/>
                <a:cs typeface="Arial"/>
              </a:rPr>
              <a:t>type </a:t>
            </a:r>
            <a:r>
              <a:rPr sz="2400" spc="-45" dirty="0">
                <a:latin typeface="Gill Sans MT" panose="020B0502020104020203" pitchFamily="34" charset="0"/>
                <a:cs typeface="Arial"/>
              </a:rPr>
              <a:t>(entier, réel, </a:t>
            </a:r>
            <a:r>
              <a:rPr sz="2400" spc="-64" dirty="0">
                <a:latin typeface="Gill Sans MT" panose="020B0502020104020203" pitchFamily="34" charset="0"/>
                <a:cs typeface="Arial"/>
              </a:rPr>
              <a:t>caractère, </a:t>
            </a:r>
            <a:r>
              <a:rPr sz="2400" spc="-82" dirty="0">
                <a:latin typeface="Gill Sans MT" panose="020B0502020104020203" pitchFamily="34" charset="0"/>
                <a:cs typeface="Arial"/>
              </a:rPr>
              <a:t>chaîne </a:t>
            </a:r>
            <a:r>
              <a:rPr sz="2400" spc="-67" dirty="0">
                <a:latin typeface="Gill Sans MT" panose="020B0502020104020203" pitchFamily="34" charset="0"/>
                <a:cs typeface="Arial"/>
              </a:rPr>
              <a:t>de </a:t>
            </a:r>
            <a:r>
              <a:rPr sz="2400" spc="-71" dirty="0">
                <a:latin typeface="Gill Sans MT" panose="020B0502020104020203" pitchFamily="34" charset="0"/>
                <a:cs typeface="Arial"/>
              </a:rPr>
              <a:t>caractères,</a:t>
            </a:r>
            <a:r>
              <a:rPr sz="2400" spc="-198" dirty="0">
                <a:latin typeface="Gill Sans MT" panose="020B0502020104020203" pitchFamily="34" charset="0"/>
                <a:cs typeface="Arial"/>
              </a:rPr>
              <a:t> </a:t>
            </a:r>
            <a:r>
              <a:rPr sz="2400" spc="-258" dirty="0">
                <a:latin typeface="Gill Sans MT" panose="020B0502020104020203" pitchFamily="34" charset="0"/>
                <a:cs typeface="Arial"/>
              </a:rPr>
              <a:t>…)</a:t>
            </a:r>
            <a:endParaRPr sz="2400" dirty="0">
              <a:latin typeface="Gill Sans MT" panose="020B0502020104020203" pitchFamily="34" charset="0"/>
              <a:cs typeface="Arial"/>
            </a:endParaRPr>
          </a:p>
          <a:p>
            <a:pPr marL="565852" lvl="1" indent="-214748" algn="just">
              <a:spcBef>
                <a:spcPts val="600"/>
              </a:spcBef>
              <a:spcAft>
                <a:spcPts val="600"/>
              </a:spcAft>
              <a:buClr>
                <a:srgbClr val="0000B4"/>
              </a:buClr>
              <a:buFont typeface="Wingdings"/>
              <a:buChar char=""/>
              <a:tabLst>
                <a:tab pos="565852" algn="l"/>
                <a:tab pos="566328" algn="l"/>
              </a:tabLst>
            </a:pPr>
            <a:r>
              <a:rPr sz="2400" spc="-101" dirty="0">
                <a:latin typeface="Gill Sans MT" panose="020B0502020104020203" pitchFamily="34" charset="0"/>
                <a:cs typeface="Arial"/>
              </a:rPr>
              <a:t>Une</a:t>
            </a:r>
            <a:r>
              <a:rPr sz="2400" spc="-90" dirty="0">
                <a:latin typeface="Gill Sans MT" panose="020B0502020104020203" pitchFamily="34" charset="0"/>
                <a:cs typeface="Arial"/>
              </a:rPr>
              <a:t> </a:t>
            </a:r>
            <a:r>
              <a:rPr sz="2400" b="1" spc="-112" dirty="0">
                <a:solidFill>
                  <a:srgbClr val="0000A8"/>
                </a:solidFill>
                <a:latin typeface="Gill Sans MT" panose="020B0502020104020203" pitchFamily="34" charset="0"/>
                <a:cs typeface="Arial"/>
              </a:rPr>
              <a:t>valeur</a:t>
            </a:r>
            <a:endParaRPr sz="2400" dirty="0">
              <a:latin typeface="Gill Sans MT" panose="020B0502020104020203" pitchFamily="34" charset="0"/>
              <a:cs typeface="Arial"/>
            </a:endParaRPr>
          </a:p>
        </p:txBody>
      </p:sp>
      <p:sp>
        <p:nvSpPr>
          <p:cNvPr id="9" name="object 9"/>
          <p:cNvSpPr txBox="1">
            <a:spLocks noGrp="1"/>
          </p:cNvSpPr>
          <p:nvPr>
            <p:ph type="title"/>
          </p:nvPr>
        </p:nvSpPr>
        <p:spPr>
          <a:xfrm>
            <a:off x="-108520" y="139556"/>
            <a:ext cx="9073008" cy="412654"/>
          </a:xfrm>
          <a:prstGeom prst="rect">
            <a:avLst/>
          </a:prstGeom>
          <a:noFill/>
        </p:spPr>
        <p:txBody>
          <a:bodyPr vert="horz" wrap="square" lIns="0" tIns="9502" rIns="0" bIns="0" rtlCol="0">
            <a:spAutoFit/>
          </a:bodyPr>
          <a:lstStyle/>
          <a:p>
            <a:pPr marL="9502">
              <a:spcBef>
                <a:spcPts val="75"/>
              </a:spcBef>
            </a:pPr>
            <a:r>
              <a:rPr dirty="0"/>
              <a:t>Notion de </a:t>
            </a:r>
            <a:r>
              <a:rPr spc="-4" dirty="0"/>
              <a:t>variable</a:t>
            </a:r>
            <a:r>
              <a:rPr spc="-94" dirty="0"/>
              <a:t> </a:t>
            </a:r>
            <a:r>
              <a:rPr lang="fr-FR" spc="-4" dirty="0"/>
              <a:t> </a:t>
            </a:r>
            <a:endParaRPr spc="-4" dirty="0"/>
          </a:p>
        </p:txBody>
      </p:sp>
      <p:sp>
        <p:nvSpPr>
          <p:cNvPr id="11" name="object 11"/>
          <p:cNvSpPr txBox="1">
            <a:spLocks noGrp="1"/>
          </p:cNvSpPr>
          <p:nvPr>
            <p:ph type="sldNum" sz="quarter" idx="12"/>
          </p:nvPr>
        </p:nvSpPr>
        <p:spPr>
          <a:xfrm>
            <a:off x="146304" y="6361956"/>
            <a:ext cx="457200" cy="153888"/>
          </a:xfrm>
          <a:prstGeom prst="rect">
            <a:avLst/>
          </a:prstGeom>
        </p:spPr>
        <p:txBody>
          <a:bodyPr vert="horz" wrap="square" lIns="0" tIns="0" rIns="0" bIns="0" rtlCol="0">
            <a:spAutoFit/>
          </a:bodyPr>
          <a:lstStyle/>
          <a:p>
            <a:pPr marL="9502">
              <a:lnSpc>
                <a:spcPts val="1235"/>
              </a:lnSpc>
            </a:pPr>
            <a:r>
              <a:rPr sz="700" spc="4" dirty="0">
                <a:solidFill>
                  <a:srgbClr val="EDEBE0"/>
                </a:solidFill>
                <a:latin typeface="Wingdings"/>
                <a:cs typeface="Wingdings"/>
              </a:rPr>
              <a:t></a:t>
            </a:r>
            <a:fld id="{81D60167-4931-47E6-BA6A-407CBD079E47}" type="slidenum">
              <a:rPr spc="4" dirty="0"/>
              <a:pPr marL="9502">
                <a:lnSpc>
                  <a:spcPts val="1235"/>
                </a:lnSpc>
              </a:pPr>
              <a:t>34</a:t>
            </a:fld>
            <a:endParaRPr sz="700">
              <a:latin typeface="Wingdings"/>
              <a:cs typeface="Wingdings"/>
            </a:endParaRPr>
          </a:p>
        </p:txBody>
      </p:sp>
    </p:spTree>
    <p:extLst>
      <p:ext uri="{BB962C8B-B14F-4D97-AF65-F5344CB8AC3E}">
        <p14:creationId xmlns:p14="http://schemas.microsoft.com/office/powerpoint/2010/main" val="39776971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p:nvPr/>
        </p:nvSpPr>
        <p:spPr>
          <a:xfrm>
            <a:off x="1078493" y="908720"/>
            <a:ext cx="6689672" cy="2163551"/>
          </a:xfrm>
          <a:prstGeom prst="rect">
            <a:avLst/>
          </a:prstGeom>
        </p:spPr>
        <p:txBody>
          <a:bodyPr vert="horz" wrap="square" lIns="0" tIns="9027" rIns="0" bIns="0" rtlCol="0">
            <a:spAutoFit/>
          </a:bodyPr>
          <a:lstStyle/>
          <a:p>
            <a:pPr marL="9502" algn="just">
              <a:spcBef>
                <a:spcPts val="600"/>
              </a:spcBef>
            </a:pPr>
            <a:r>
              <a:rPr sz="2000" spc="-165" dirty="0">
                <a:latin typeface="Arial"/>
                <a:cs typeface="Arial"/>
              </a:rPr>
              <a:t>Le </a:t>
            </a:r>
            <a:r>
              <a:rPr sz="2000" spc="-71" dirty="0">
                <a:latin typeface="Arial"/>
                <a:cs typeface="Arial"/>
              </a:rPr>
              <a:t>choix </a:t>
            </a:r>
            <a:r>
              <a:rPr sz="2000" spc="-112" dirty="0">
                <a:latin typeface="Arial"/>
                <a:cs typeface="Arial"/>
              </a:rPr>
              <a:t>des </a:t>
            </a:r>
            <a:r>
              <a:rPr sz="2000" spc="-90" dirty="0">
                <a:latin typeface="Arial"/>
                <a:cs typeface="Arial"/>
              </a:rPr>
              <a:t>noms </a:t>
            </a:r>
            <a:r>
              <a:rPr sz="2000" spc="-75" dirty="0">
                <a:latin typeface="Arial"/>
                <a:cs typeface="Arial"/>
              </a:rPr>
              <a:t>de variables </a:t>
            </a:r>
            <a:r>
              <a:rPr sz="2000" spc="-67" dirty="0">
                <a:latin typeface="Arial"/>
                <a:cs typeface="Arial"/>
              </a:rPr>
              <a:t>est </a:t>
            </a:r>
            <a:r>
              <a:rPr sz="2000" spc="-85" dirty="0">
                <a:latin typeface="Arial"/>
                <a:cs typeface="Arial"/>
              </a:rPr>
              <a:t>soumis </a:t>
            </a:r>
            <a:r>
              <a:rPr sz="2000" spc="-131" dirty="0">
                <a:latin typeface="Arial"/>
                <a:cs typeface="Arial"/>
              </a:rPr>
              <a:t>à </a:t>
            </a:r>
            <a:r>
              <a:rPr sz="2000" spc="-75" dirty="0">
                <a:latin typeface="Arial"/>
                <a:cs typeface="Arial"/>
              </a:rPr>
              <a:t>quelques </a:t>
            </a:r>
            <a:r>
              <a:rPr sz="2000" spc="-85" dirty="0">
                <a:latin typeface="Arial"/>
                <a:cs typeface="Arial"/>
              </a:rPr>
              <a:t>règles</a:t>
            </a:r>
            <a:r>
              <a:rPr sz="2000" spc="-123" dirty="0">
                <a:latin typeface="Arial"/>
                <a:cs typeface="Arial"/>
              </a:rPr>
              <a:t> </a:t>
            </a:r>
            <a:r>
              <a:rPr sz="2000" spc="-37" dirty="0">
                <a:latin typeface="Arial"/>
                <a:cs typeface="Arial"/>
              </a:rPr>
              <a:t>qui</a:t>
            </a:r>
            <a:endParaRPr sz="2000" dirty="0">
              <a:latin typeface="Arial"/>
              <a:cs typeface="Arial"/>
            </a:endParaRPr>
          </a:p>
          <a:p>
            <a:pPr marL="266060" algn="just">
              <a:spcBef>
                <a:spcPts val="600"/>
              </a:spcBef>
            </a:pPr>
            <a:r>
              <a:rPr sz="2000" spc="-41" dirty="0">
                <a:latin typeface="Arial"/>
                <a:cs typeface="Arial"/>
              </a:rPr>
              <a:t>varient </a:t>
            </a:r>
            <a:r>
              <a:rPr sz="2000" spc="-79" dirty="0">
                <a:latin typeface="Arial"/>
                <a:cs typeface="Arial"/>
              </a:rPr>
              <a:t>selon </a:t>
            </a:r>
            <a:r>
              <a:rPr sz="2000" spc="-45" dirty="0">
                <a:latin typeface="Arial"/>
                <a:cs typeface="Arial"/>
              </a:rPr>
              <a:t>le </a:t>
            </a:r>
            <a:r>
              <a:rPr sz="2000" spc="-97" dirty="0">
                <a:latin typeface="Arial"/>
                <a:cs typeface="Arial"/>
              </a:rPr>
              <a:t>langage, </a:t>
            </a:r>
            <a:r>
              <a:rPr sz="2000" spc="-90" dirty="0">
                <a:latin typeface="Arial"/>
                <a:cs typeface="Arial"/>
              </a:rPr>
              <a:t>mais </a:t>
            </a:r>
            <a:r>
              <a:rPr sz="2000" spc="-79" dirty="0">
                <a:latin typeface="Arial"/>
                <a:cs typeface="Arial"/>
              </a:rPr>
              <a:t>en</a:t>
            </a:r>
            <a:r>
              <a:rPr sz="2000" spc="-168" dirty="0">
                <a:latin typeface="Arial"/>
                <a:cs typeface="Arial"/>
              </a:rPr>
              <a:t> </a:t>
            </a:r>
            <a:r>
              <a:rPr sz="2000" spc="-71" dirty="0">
                <a:latin typeface="Arial"/>
                <a:cs typeface="Arial"/>
              </a:rPr>
              <a:t>général:</a:t>
            </a:r>
            <a:endParaRPr sz="2000" dirty="0">
              <a:latin typeface="Arial"/>
              <a:cs typeface="Arial"/>
            </a:endParaRPr>
          </a:p>
          <a:p>
            <a:pPr marL="266060" indent="-256558" algn="just">
              <a:spcBef>
                <a:spcPts val="600"/>
              </a:spcBef>
              <a:buClr>
                <a:srgbClr val="FF0000"/>
              </a:buClr>
              <a:buSzPct val="75000"/>
              <a:buFont typeface="Wingdings"/>
              <a:buChar char=""/>
              <a:tabLst>
                <a:tab pos="265585" algn="l"/>
                <a:tab pos="266060" algn="l"/>
              </a:tabLst>
            </a:pPr>
            <a:r>
              <a:rPr sz="2000" spc="-85" dirty="0">
                <a:latin typeface="Arial"/>
                <a:cs typeface="Arial"/>
              </a:rPr>
              <a:t>Un </a:t>
            </a:r>
            <a:r>
              <a:rPr sz="2000" spc="-49" dirty="0">
                <a:latin typeface="Arial"/>
                <a:cs typeface="Arial"/>
              </a:rPr>
              <a:t>nom </a:t>
            </a:r>
            <a:r>
              <a:rPr sz="2000" dirty="0">
                <a:latin typeface="Arial"/>
                <a:cs typeface="Arial"/>
              </a:rPr>
              <a:t>doit </a:t>
            </a:r>
            <a:r>
              <a:rPr sz="2000" spc="-67" dirty="0">
                <a:latin typeface="Arial"/>
                <a:cs typeface="Arial"/>
              </a:rPr>
              <a:t>commencer </a:t>
            </a:r>
            <a:r>
              <a:rPr sz="2000" spc="-49" dirty="0">
                <a:latin typeface="Arial"/>
                <a:cs typeface="Arial"/>
              </a:rPr>
              <a:t>par </a:t>
            </a:r>
            <a:r>
              <a:rPr sz="2000" spc="-60" dirty="0">
                <a:latin typeface="Arial"/>
                <a:cs typeface="Arial"/>
              </a:rPr>
              <a:t>une </a:t>
            </a:r>
            <a:r>
              <a:rPr sz="2000" spc="-4" dirty="0">
                <a:latin typeface="Arial"/>
                <a:cs typeface="Arial"/>
              </a:rPr>
              <a:t>lettre</a:t>
            </a:r>
            <a:r>
              <a:rPr sz="2000" spc="-269" dirty="0">
                <a:latin typeface="Arial"/>
                <a:cs typeface="Arial"/>
              </a:rPr>
              <a:t> </a:t>
            </a:r>
            <a:r>
              <a:rPr sz="2000" spc="-45" dirty="0">
                <a:latin typeface="Arial"/>
                <a:cs typeface="Arial"/>
              </a:rPr>
              <a:t>alphabétique</a:t>
            </a:r>
            <a:endParaRPr sz="2000" dirty="0">
              <a:latin typeface="Arial"/>
              <a:cs typeface="Arial"/>
            </a:endParaRPr>
          </a:p>
          <a:p>
            <a:pPr marL="266060" algn="just">
              <a:spcBef>
                <a:spcPts val="600"/>
              </a:spcBef>
              <a:tabLst>
                <a:tab pos="3430273" algn="l"/>
              </a:tabLst>
            </a:pPr>
            <a:r>
              <a:rPr sz="2000" b="1" spc="-97" dirty="0">
                <a:solidFill>
                  <a:srgbClr val="339933"/>
                </a:solidFill>
                <a:latin typeface="Arial"/>
                <a:cs typeface="Arial"/>
              </a:rPr>
              <a:t>exemple</a:t>
            </a:r>
            <a:r>
              <a:rPr sz="2000" b="1" spc="-67" dirty="0">
                <a:solidFill>
                  <a:srgbClr val="339933"/>
                </a:solidFill>
                <a:latin typeface="Arial"/>
                <a:cs typeface="Arial"/>
              </a:rPr>
              <a:t> </a:t>
            </a:r>
            <a:r>
              <a:rPr sz="2000" b="1" spc="-82" dirty="0">
                <a:solidFill>
                  <a:srgbClr val="339933"/>
                </a:solidFill>
                <a:latin typeface="Arial"/>
                <a:cs typeface="Arial"/>
              </a:rPr>
              <a:t>valide:</a:t>
            </a:r>
            <a:r>
              <a:rPr sz="2000" b="1" spc="-94" dirty="0">
                <a:solidFill>
                  <a:srgbClr val="339933"/>
                </a:solidFill>
                <a:latin typeface="Arial"/>
                <a:cs typeface="Arial"/>
              </a:rPr>
              <a:t> </a:t>
            </a:r>
            <a:r>
              <a:rPr sz="2000" b="1" spc="-112" dirty="0">
                <a:solidFill>
                  <a:srgbClr val="339933"/>
                </a:solidFill>
                <a:latin typeface="Arial"/>
                <a:cs typeface="Arial"/>
              </a:rPr>
              <a:t>A1	</a:t>
            </a:r>
            <a:r>
              <a:rPr sz="2000" b="1" spc="-97" dirty="0">
                <a:solidFill>
                  <a:srgbClr val="FF0000"/>
                </a:solidFill>
                <a:latin typeface="Arial"/>
                <a:cs typeface="Arial"/>
              </a:rPr>
              <a:t>exemple </a:t>
            </a:r>
            <a:r>
              <a:rPr sz="2000" b="1" spc="-82" dirty="0">
                <a:solidFill>
                  <a:srgbClr val="FF0000"/>
                </a:solidFill>
                <a:latin typeface="Arial"/>
                <a:cs typeface="Arial"/>
              </a:rPr>
              <a:t>invalide:</a:t>
            </a:r>
            <a:r>
              <a:rPr sz="2000" b="1" spc="-79" dirty="0">
                <a:solidFill>
                  <a:srgbClr val="FF0000"/>
                </a:solidFill>
                <a:latin typeface="Arial"/>
                <a:cs typeface="Arial"/>
              </a:rPr>
              <a:t> </a:t>
            </a:r>
            <a:r>
              <a:rPr sz="2000" b="1" spc="-116" dirty="0">
                <a:solidFill>
                  <a:srgbClr val="FF0000"/>
                </a:solidFill>
                <a:latin typeface="Arial"/>
                <a:cs typeface="Arial"/>
              </a:rPr>
              <a:t>1A</a:t>
            </a:r>
            <a:endParaRPr sz="2000" dirty="0">
              <a:latin typeface="Arial"/>
              <a:cs typeface="Arial"/>
            </a:endParaRPr>
          </a:p>
          <a:p>
            <a:pPr marL="266060" indent="-256558" algn="just">
              <a:spcBef>
                <a:spcPts val="600"/>
              </a:spcBef>
              <a:buClr>
                <a:srgbClr val="FF0000"/>
              </a:buClr>
              <a:buSzPct val="75000"/>
              <a:buFont typeface="Wingdings"/>
              <a:buChar char=""/>
              <a:tabLst>
                <a:tab pos="265585" algn="l"/>
                <a:tab pos="266060" algn="l"/>
                <a:tab pos="746867" algn="l"/>
                <a:tab pos="1219125" algn="l"/>
                <a:tab pos="2092846" algn="l"/>
                <a:tab pos="3196520" algn="l"/>
                <a:tab pos="3548099" algn="l"/>
                <a:tab pos="4249357" algn="l"/>
                <a:tab pos="4600461" algn="l"/>
                <a:tab pos="5329275" algn="l"/>
                <a:tab pos="5642846" algn="l"/>
              </a:tabLst>
            </a:pPr>
            <a:r>
              <a:rPr sz="2000" spc="-157" dirty="0">
                <a:latin typeface="Arial"/>
                <a:cs typeface="Arial"/>
              </a:rPr>
              <a:t>D</a:t>
            </a:r>
            <a:r>
              <a:rPr sz="2000" spc="-26" dirty="0">
                <a:latin typeface="Arial"/>
                <a:cs typeface="Arial"/>
              </a:rPr>
              <a:t>o</a:t>
            </a:r>
            <a:r>
              <a:rPr sz="2000" spc="-19" dirty="0">
                <a:latin typeface="Arial"/>
                <a:cs typeface="Arial"/>
              </a:rPr>
              <a:t>i</a:t>
            </a:r>
            <a:r>
              <a:rPr sz="2000" spc="85" dirty="0">
                <a:latin typeface="Arial"/>
                <a:cs typeface="Arial"/>
              </a:rPr>
              <a:t>t</a:t>
            </a:r>
            <a:r>
              <a:rPr sz="2000" dirty="0">
                <a:latin typeface="Arial"/>
                <a:cs typeface="Arial"/>
              </a:rPr>
              <a:t>	</a:t>
            </a:r>
            <a:r>
              <a:rPr sz="2000" spc="-101" dirty="0">
                <a:latin typeface="Arial"/>
                <a:cs typeface="Arial"/>
              </a:rPr>
              <a:t>ê</a:t>
            </a:r>
            <a:r>
              <a:rPr sz="2000" spc="49" dirty="0">
                <a:latin typeface="Arial"/>
                <a:cs typeface="Arial"/>
              </a:rPr>
              <a:t>t</a:t>
            </a:r>
            <a:r>
              <a:rPr sz="2000" spc="37" dirty="0">
                <a:latin typeface="Arial"/>
                <a:cs typeface="Arial"/>
              </a:rPr>
              <a:t>r</a:t>
            </a:r>
            <a:r>
              <a:rPr sz="2000" spc="-85" dirty="0">
                <a:latin typeface="Arial"/>
                <a:cs typeface="Arial"/>
              </a:rPr>
              <a:t>e</a:t>
            </a:r>
            <a:r>
              <a:rPr sz="2000" dirty="0">
                <a:latin typeface="Arial"/>
                <a:cs typeface="Arial"/>
              </a:rPr>
              <a:t>	</a:t>
            </a:r>
            <a:r>
              <a:rPr sz="2000" spc="-123" dirty="0">
                <a:latin typeface="Arial"/>
                <a:cs typeface="Arial"/>
              </a:rPr>
              <a:t>c</a:t>
            </a:r>
            <a:r>
              <a:rPr sz="2000" spc="-52" dirty="0">
                <a:latin typeface="Arial"/>
                <a:cs typeface="Arial"/>
              </a:rPr>
              <a:t>o</a:t>
            </a:r>
            <a:r>
              <a:rPr sz="2000" spc="-112" dirty="0">
                <a:latin typeface="Arial"/>
                <a:cs typeface="Arial"/>
              </a:rPr>
              <a:t>n</a:t>
            </a:r>
            <a:r>
              <a:rPr sz="2000" spc="-120" dirty="0">
                <a:latin typeface="Arial"/>
                <a:cs typeface="Arial"/>
              </a:rPr>
              <a:t>s</a:t>
            </a:r>
            <a:r>
              <a:rPr sz="2000" spc="11" dirty="0">
                <a:latin typeface="Arial"/>
                <a:cs typeface="Arial"/>
              </a:rPr>
              <a:t>titué</a:t>
            </a:r>
            <a:r>
              <a:rPr sz="2000" dirty="0">
                <a:latin typeface="Arial"/>
                <a:cs typeface="Arial"/>
              </a:rPr>
              <a:t>	</a:t>
            </a:r>
            <a:r>
              <a:rPr sz="2000" spc="-52" dirty="0">
                <a:latin typeface="Arial"/>
                <a:cs typeface="Arial"/>
              </a:rPr>
              <a:t>uniquem</a:t>
            </a:r>
            <a:r>
              <a:rPr sz="2000" spc="-56" dirty="0">
                <a:latin typeface="Arial"/>
                <a:cs typeface="Arial"/>
              </a:rPr>
              <a:t>e</a:t>
            </a:r>
            <a:r>
              <a:rPr sz="2000" spc="-64" dirty="0">
                <a:latin typeface="Arial"/>
                <a:cs typeface="Arial"/>
              </a:rPr>
              <a:t>n</a:t>
            </a:r>
            <a:r>
              <a:rPr sz="2000" spc="85" dirty="0">
                <a:latin typeface="Arial"/>
                <a:cs typeface="Arial"/>
              </a:rPr>
              <a:t>t</a:t>
            </a:r>
            <a:r>
              <a:rPr sz="2000" dirty="0">
                <a:latin typeface="Arial"/>
                <a:cs typeface="Arial"/>
              </a:rPr>
              <a:t>	</a:t>
            </a:r>
            <a:r>
              <a:rPr sz="2000" spc="-67" dirty="0">
                <a:latin typeface="Arial"/>
                <a:cs typeface="Arial"/>
              </a:rPr>
              <a:t>de</a:t>
            </a:r>
            <a:r>
              <a:rPr sz="2000" dirty="0">
                <a:latin typeface="Arial"/>
                <a:cs typeface="Arial"/>
              </a:rPr>
              <a:t>	</a:t>
            </a:r>
            <a:r>
              <a:rPr sz="2000" spc="15" dirty="0">
                <a:latin typeface="Arial"/>
                <a:cs typeface="Arial"/>
              </a:rPr>
              <a:t>l</a:t>
            </a:r>
            <a:r>
              <a:rPr sz="2000" dirty="0">
                <a:latin typeface="Arial"/>
                <a:cs typeface="Arial"/>
              </a:rPr>
              <a:t>e</a:t>
            </a:r>
            <a:r>
              <a:rPr sz="2000" spc="-22" dirty="0">
                <a:latin typeface="Arial"/>
                <a:cs typeface="Arial"/>
              </a:rPr>
              <a:t>t</a:t>
            </a:r>
            <a:r>
              <a:rPr sz="2000" spc="49" dirty="0">
                <a:latin typeface="Arial"/>
                <a:cs typeface="Arial"/>
              </a:rPr>
              <a:t>t</a:t>
            </a:r>
            <a:r>
              <a:rPr sz="2000" spc="37" dirty="0">
                <a:latin typeface="Arial"/>
                <a:cs typeface="Arial"/>
              </a:rPr>
              <a:t>r</a:t>
            </a:r>
            <a:r>
              <a:rPr sz="2000" spc="-131" dirty="0">
                <a:latin typeface="Arial"/>
                <a:cs typeface="Arial"/>
              </a:rPr>
              <a:t>e</a:t>
            </a:r>
            <a:r>
              <a:rPr sz="2000" spc="-127" dirty="0">
                <a:latin typeface="Arial"/>
                <a:cs typeface="Arial"/>
              </a:rPr>
              <a:t>s</a:t>
            </a:r>
            <a:r>
              <a:rPr sz="2000" spc="-41" dirty="0">
                <a:latin typeface="Arial"/>
                <a:cs typeface="Arial"/>
              </a:rPr>
              <a:t>,</a:t>
            </a:r>
            <a:r>
              <a:rPr sz="2000" dirty="0">
                <a:latin typeface="Arial"/>
                <a:cs typeface="Arial"/>
              </a:rPr>
              <a:t>	</a:t>
            </a:r>
            <a:r>
              <a:rPr sz="2000" spc="-67" dirty="0">
                <a:latin typeface="Arial"/>
                <a:cs typeface="Arial"/>
              </a:rPr>
              <a:t>de</a:t>
            </a:r>
            <a:r>
              <a:rPr sz="2000" dirty="0">
                <a:latin typeface="Arial"/>
                <a:cs typeface="Arial"/>
              </a:rPr>
              <a:t>	</a:t>
            </a:r>
            <a:r>
              <a:rPr sz="2000" spc="-30" dirty="0">
                <a:latin typeface="Arial"/>
                <a:cs typeface="Arial"/>
              </a:rPr>
              <a:t>chi</a:t>
            </a:r>
            <a:r>
              <a:rPr sz="2000" spc="-37" dirty="0">
                <a:latin typeface="Arial"/>
                <a:cs typeface="Arial"/>
              </a:rPr>
              <a:t>f</a:t>
            </a:r>
            <a:r>
              <a:rPr sz="2000" spc="26" dirty="0">
                <a:latin typeface="Arial"/>
                <a:cs typeface="Arial"/>
              </a:rPr>
              <a:t>f</a:t>
            </a:r>
            <a:r>
              <a:rPr sz="2000" spc="11" dirty="0">
                <a:latin typeface="Arial"/>
                <a:cs typeface="Arial"/>
              </a:rPr>
              <a:t>r</a:t>
            </a:r>
            <a:r>
              <a:rPr sz="2000" spc="-82" dirty="0">
                <a:latin typeface="Arial"/>
                <a:cs typeface="Arial"/>
              </a:rPr>
              <a:t>e</a:t>
            </a:r>
            <a:r>
              <a:rPr sz="2000" spc="-165" dirty="0">
                <a:latin typeface="Arial"/>
                <a:cs typeface="Arial"/>
              </a:rPr>
              <a:t>s</a:t>
            </a:r>
            <a:r>
              <a:rPr sz="2000" dirty="0">
                <a:latin typeface="Arial"/>
                <a:cs typeface="Arial"/>
              </a:rPr>
              <a:t>	</a:t>
            </a:r>
            <a:r>
              <a:rPr sz="2000" spc="-11" dirty="0">
                <a:latin typeface="Arial"/>
                <a:cs typeface="Arial"/>
              </a:rPr>
              <a:t>e</a:t>
            </a:r>
            <a:r>
              <a:rPr sz="2000" dirty="0">
                <a:latin typeface="Arial"/>
                <a:cs typeface="Arial"/>
              </a:rPr>
              <a:t>t	</a:t>
            </a:r>
            <a:r>
              <a:rPr sz="2000" spc="-45" dirty="0">
                <a:latin typeface="Arial"/>
                <a:cs typeface="Arial"/>
              </a:rPr>
              <a:t>du</a:t>
            </a:r>
            <a:endParaRPr sz="2000" dirty="0">
              <a:latin typeface="Arial"/>
              <a:cs typeface="Arial"/>
            </a:endParaRPr>
          </a:p>
        </p:txBody>
      </p:sp>
      <p:sp>
        <p:nvSpPr>
          <p:cNvPr id="50" name="object 50"/>
          <p:cNvSpPr txBox="1"/>
          <p:nvPr/>
        </p:nvSpPr>
        <p:spPr>
          <a:xfrm>
            <a:off x="1079036" y="3221960"/>
            <a:ext cx="6689129" cy="2625696"/>
          </a:xfrm>
          <a:prstGeom prst="rect">
            <a:avLst/>
          </a:prstGeom>
        </p:spPr>
        <p:txBody>
          <a:bodyPr vert="horz" wrap="square" lIns="0" tIns="9502" rIns="0" bIns="0" rtlCol="0">
            <a:spAutoFit/>
          </a:bodyPr>
          <a:lstStyle/>
          <a:p>
            <a:pPr marL="266060">
              <a:spcBef>
                <a:spcPts val="600"/>
              </a:spcBef>
              <a:spcAft>
                <a:spcPts val="600"/>
              </a:spcAft>
              <a:tabLst>
                <a:tab pos="2783652" algn="l"/>
              </a:tabLst>
            </a:pPr>
            <a:r>
              <a:rPr sz="2000" b="1" spc="-97" dirty="0">
                <a:solidFill>
                  <a:srgbClr val="339933"/>
                </a:solidFill>
                <a:latin typeface="Arial"/>
                <a:cs typeface="Arial"/>
              </a:rPr>
              <a:t>valides:</a:t>
            </a:r>
            <a:r>
              <a:rPr sz="2000" b="1" spc="-94" dirty="0">
                <a:solidFill>
                  <a:srgbClr val="339933"/>
                </a:solidFill>
                <a:latin typeface="Arial"/>
                <a:cs typeface="Arial"/>
              </a:rPr>
              <a:t> </a:t>
            </a:r>
            <a:r>
              <a:rPr sz="2000" b="1" spc="-64" dirty="0">
                <a:solidFill>
                  <a:srgbClr val="339933"/>
                </a:solidFill>
                <a:latin typeface="Arial"/>
                <a:cs typeface="Arial"/>
              </a:rPr>
              <a:t>Info2011,</a:t>
            </a:r>
            <a:r>
              <a:rPr sz="2000" b="1" spc="-71" dirty="0">
                <a:solidFill>
                  <a:srgbClr val="339933"/>
                </a:solidFill>
                <a:latin typeface="Arial"/>
                <a:cs typeface="Arial"/>
              </a:rPr>
              <a:t> Info_2011	</a:t>
            </a:r>
            <a:r>
              <a:rPr sz="2000" b="1" spc="-94" dirty="0">
                <a:solidFill>
                  <a:srgbClr val="FF0000"/>
                </a:solidFill>
                <a:latin typeface="Arial"/>
                <a:cs typeface="Arial"/>
              </a:rPr>
              <a:t>invalides: </a:t>
            </a:r>
            <a:r>
              <a:rPr sz="2000" b="1" spc="-67" dirty="0">
                <a:solidFill>
                  <a:srgbClr val="FF0000"/>
                </a:solidFill>
                <a:latin typeface="Arial"/>
                <a:cs typeface="Arial"/>
              </a:rPr>
              <a:t>Info</a:t>
            </a:r>
            <a:r>
              <a:rPr sz="2000" b="1" spc="-79" dirty="0">
                <a:solidFill>
                  <a:srgbClr val="FF0000"/>
                </a:solidFill>
                <a:latin typeface="Arial"/>
                <a:cs typeface="Arial"/>
              </a:rPr>
              <a:t> </a:t>
            </a:r>
            <a:r>
              <a:rPr sz="2000" b="1" spc="-67" dirty="0">
                <a:solidFill>
                  <a:srgbClr val="FF0000"/>
                </a:solidFill>
                <a:latin typeface="Arial"/>
                <a:cs typeface="Arial"/>
              </a:rPr>
              <a:t>2011,Info-2011,Info;2011</a:t>
            </a:r>
            <a:endParaRPr sz="2000" dirty="0">
              <a:latin typeface="Arial"/>
              <a:cs typeface="Arial"/>
            </a:endParaRPr>
          </a:p>
          <a:p>
            <a:pPr marL="266060" indent="-256558">
              <a:spcBef>
                <a:spcPts val="600"/>
              </a:spcBef>
              <a:spcAft>
                <a:spcPts val="600"/>
              </a:spcAft>
              <a:buClr>
                <a:srgbClr val="FF0000"/>
              </a:buClr>
              <a:buSzPct val="75000"/>
              <a:buFont typeface="Wingdings"/>
              <a:buChar char=""/>
              <a:tabLst>
                <a:tab pos="265585" algn="l"/>
                <a:tab pos="266060" algn="l"/>
              </a:tabLst>
            </a:pPr>
            <a:r>
              <a:rPr sz="2000" spc="-30" dirty="0">
                <a:latin typeface="Arial"/>
                <a:cs typeface="Arial"/>
              </a:rPr>
              <a:t>Doit </a:t>
            </a:r>
            <a:r>
              <a:rPr sz="2000" spc="-26" dirty="0">
                <a:latin typeface="Arial"/>
                <a:cs typeface="Arial"/>
              </a:rPr>
              <a:t>être </a:t>
            </a:r>
            <a:r>
              <a:rPr sz="2000" spc="-19" dirty="0">
                <a:latin typeface="Arial"/>
                <a:cs typeface="Arial"/>
              </a:rPr>
              <a:t>différent </a:t>
            </a:r>
            <a:r>
              <a:rPr sz="2000" spc="-101" dirty="0">
                <a:latin typeface="Arial"/>
                <a:cs typeface="Arial"/>
              </a:rPr>
              <a:t>des </a:t>
            </a:r>
            <a:r>
              <a:rPr sz="2000" spc="-45" dirty="0">
                <a:latin typeface="Arial"/>
                <a:cs typeface="Arial"/>
              </a:rPr>
              <a:t>mots </a:t>
            </a:r>
            <a:r>
              <a:rPr sz="2000" spc="-82" dirty="0">
                <a:latin typeface="Arial"/>
                <a:cs typeface="Arial"/>
              </a:rPr>
              <a:t>réservés </a:t>
            </a:r>
            <a:r>
              <a:rPr sz="2000" spc="-45" dirty="0">
                <a:latin typeface="Arial"/>
                <a:cs typeface="Arial"/>
              </a:rPr>
              <a:t>du </a:t>
            </a:r>
            <a:r>
              <a:rPr sz="2000" spc="-94" dirty="0">
                <a:latin typeface="Arial"/>
                <a:cs typeface="Arial"/>
              </a:rPr>
              <a:t>langage </a:t>
            </a:r>
            <a:r>
              <a:rPr sz="2000" spc="-49" dirty="0">
                <a:latin typeface="Arial"/>
                <a:cs typeface="Arial"/>
              </a:rPr>
              <a:t>(par </a:t>
            </a:r>
            <a:r>
              <a:rPr sz="2000" spc="-79" dirty="0">
                <a:latin typeface="Arial"/>
                <a:cs typeface="Arial"/>
              </a:rPr>
              <a:t>exemple </a:t>
            </a:r>
            <a:r>
              <a:rPr sz="2000" spc="-67" dirty="0">
                <a:latin typeface="Arial"/>
                <a:cs typeface="Arial"/>
              </a:rPr>
              <a:t>en</a:t>
            </a:r>
            <a:r>
              <a:rPr sz="2000" spc="-37" dirty="0">
                <a:latin typeface="Arial"/>
                <a:cs typeface="Arial"/>
              </a:rPr>
              <a:t> </a:t>
            </a:r>
            <a:r>
              <a:rPr sz="2000" spc="-127" dirty="0">
                <a:latin typeface="Arial"/>
                <a:cs typeface="Arial"/>
              </a:rPr>
              <a:t>Java:</a:t>
            </a:r>
            <a:endParaRPr sz="2000" dirty="0">
              <a:latin typeface="Arial"/>
              <a:cs typeface="Arial"/>
            </a:endParaRPr>
          </a:p>
          <a:p>
            <a:pPr marL="266060">
              <a:spcBef>
                <a:spcPts val="600"/>
              </a:spcBef>
              <a:spcAft>
                <a:spcPts val="600"/>
              </a:spcAft>
            </a:pPr>
            <a:r>
              <a:rPr sz="2000" b="1" spc="-41" dirty="0">
                <a:solidFill>
                  <a:srgbClr val="FF0000"/>
                </a:solidFill>
                <a:latin typeface="Arial"/>
                <a:cs typeface="Arial"/>
              </a:rPr>
              <a:t>int, </a:t>
            </a:r>
            <a:r>
              <a:rPr sz="2000" b="1" spc="-49" dirty="0">
                <a:solidFill>
                  <a:srgbClr val="FF0000"/>
                </a:solidFill>
                <a:latin typeface="Arial"/>
                <a:cs typeface="Arial"/>
              </a:rPr>
              <a:t>float, </a:t>
            </a:r>
            <a:r>
              <a:rPr sz="2000" b="1" spc="-85" dirty="0">
                <a:solidFill>
                  <a:srgbClr val="FF0000"/>
                </a:solidFill>
                <a:latin typeface="Arial"/>
                <a:cs typeface="Arial"/>
              </a:rPr>
              <a:t>else, </a:t>
            </a:r>
            <a:r>
              <a:rPr sz="2000" b="1" spc="-90" dirty="0">
                <a:solidFill>
                  <a:srgbClr val="FF0000"/>
                </a:solidFill>
                <a:latin typeface="Arial"/>
                <a:cs typeface="Arial"/>
              </a:rPr>
              <a:t>switch, </a:t>
            </a:r>
            <a:r>
              <a:rPr sz="2000" b="1" spc="-120" dirty="0">
                <a:solidFill>
                  <a:srgbClr val="FF0000"/>
                </a:solidFill>
                <a:latin typeface="Arial"/>
                <a:cs typeface="Arial"/>
              </a:rPr>
              <a:t>case, </a:t>
            </a:r>
            <a:r>
              <a:rPr sz="2000" b="1" spc="-60" dirty="0">
                <a:solidFill>
                  <a:srgbClr val="FF0000"/>
                </a:solidFill>
                <a:latin typeface="Arial"/>
                <a:cs typeface="Arial"/>
              </a:rPr>
              <a:t>default, </a:t>
            </a:r>
            <a:r>
              <a:rPr sz="2000" b="1" spc="-82" dirty="0">
                <a:solidFill>
                  <a:srgbClr val="FF0000"/>
                </a:solidFill>
                <a:latin typeface="Arial"/>
                <a:cs typeface="Arial"/>
              </a:rPr>
              <a:t>for, </a:t>
            </a:r>
            <a:r>
              <a:rPr sz="2000" b="1" spc="-75" dirty="0">
                <a:solidFill>
                  <a:srgbClr val="FF0000"/>
                </a:solidFill>
                <a:latin typeface="Arial"/>
                <a:cs typeface="Arial"/>
              </a:rPr>
              <a:t>main, </a:t>
            </a:r>
            <a:r>
              <a:rPr sz="2000" b="1" spc="-60" dirty="0">
                <a:solidFill>
                  <a:srgbClr val="FF0000"/>
                </a:solidFill>
                <a:latin typeface="Arial"/>
                <a:cs typeface="Arial"/>
              </a:rPr>
              <a:t>return</a:t>
            </a:r>
            <a:r>
              <a:rPr sz="2000" spc="-60" dirty="0">
                <a:latin typeface="Arial"/>
                <a:cs typeface="Arial"/>
              </a:rPr>
              <a:t>,</a:t>
            </a:r>
            <a:r>
              <a:rPr sz="2000" spc="-168" dirty="0">
                <a:latin typeface="Arial"/>
                <a:cs typeface="Arial"/>
              </a:rPr>
              <a:t> </a:t>
            </a:r>
            <a:r>
              <a:rPr sz="2000" spc="-254" dirty="0">
                <a:latin typeface="Arial"/>
                <a:cs typeface="Arial"/>
              </a:rPr>
              <a:t>…)</a:t>
            </a:r>
            <a:endParaRPr sz="2000" dirty="0">
              <a:latin typeface="Arial"/>
              <a:cs typeface="Arial"/>
            </a:endParaRPr>
          </a:p>
          <a:p>
            <a:pPr marL="266060" marR="4751" indent="-256558">
              <a:spcBef>
                <a:spcPts val="600"/>
              </a:spcBef>
              <a:spcAft>
                <a:spcPts val="600"/>
              </a:spcAft>
              <a:buClr>
                <a:srgbClr val="FF0000"/>
              </a:buClr>
              <a:buSzPct val="75000"/>
              <a:buFont typeface="Wingdings"/>
              <a:buChar char=""/>
              <a:tabLst>
                <a:tab pos="265585" algn="l"/>
                <a:tab pos="266060" algn="l"/>
              </a:tabLst>
            </a:pPr>
            <a:r>
              <a:rPr sz="2000" spc="-161" dirty="0">
                <a:latin typeface="Arial"/>
                <a:cs typeface="Arial"/>
              </a:rPr>
              <a:t>La </a:t>
            </a:r>
            <a:r>
              <a:rPr sz="2000" spc="-45" dirty="0">
                <a:latin typeface="Arial"/>
                <a:cs typeface="Arial"/>
              </a:rPr>
              <a:t>longueur </a:t>
            </a:r>
            <a:r>
              <a:rPr sz="2000" spc="-49" dirty="0">
                <a:latin typeface="Arial"/>
                <a:cs typeface="Arial"/>
              </a:rPr>
              <a:t>du nom </a:t>
            </a:r>
            <a:r>
              <a:rPr sz="2000" spc="-4" dirty="0">
                <a:latin typeface="Arial"/>
                <a:cs typeface="Arial"/>
              </a:rPr>
              <a:t>doit </a:t>
            </a:r>
            <a:r>
              <a:rPr sz="2000" spc="-22" dirty="0">
                <a:latin typeface="Arial"/>
                <a:cs typeface="Arial"/>
              </a:rPr>
              <a:t>être </a:t>
            </a:r>
            <a:r>
              <a:rPr sz="2000" spc="-34" dirty="0">
                <a:latin typeface="Arial"/>
                <a:cs typeface="Arial"/>
              </a:rPr>
              <a:t>inférieure </a:t>
            </a:r>
            <a:r>
              <a:rPr sz="2000" spc="-116" dirty="0">
                <a:latin typeface="Arial"/>
                <a:cs typeface="Arial"/>
              </a:rPr>
              <a:t>à </a:t>
            </a:r>
            <a:r>
              <a:rPr sz="2000" spc="-56" dirty="0">
                <a:latin typeface="Arial"/>
                <a:cs typeface="Arial"/>
              </a:rPr>
              <a:t>la </a:t>
            </a:r>
            <a:r>
              <a:rPr sz="2000" spc="-15" dirty="0">
                <a:latin typeface="Arial"/>
                <a:cs typeface="Arial"/>
              </a:rPr>
              <a:t>taille </a:t>
            </a:r>
            <a:r>
              <a:rPr sz="2000" spc="-67" dirty="0">
                <a:latin typeface="Arial"/>
                <a:cs typeface="Arial"/>
              </a:rPr>
              <a:t>maximale </a:t>
            </a:r>
            <a:r>
              <a:rPr sz="2000" spc="-60" dirty="0">
                <a:latin typeface="Arial"/>
                <a:cs typeface="Arial"/>
              </a:rPr>
              <a:t>spécifiée  </a:t>
            </a:r>
            <a:r>
              <a:rPr sz="2000" spc="-49" dirty="0">
                <a:latin typeface="Arial"/>
                <a:cs typeface="Arial"/>
              </a:rPr>
              <a:t>par </a:t>
            </a:r>
            <a:r>
              <a:rPr sz="2000" spc="-41" dirty="0">
                <a:latin typeface="Arial"/>
                <a:cs typeface="Arial"/>
              </a:rPr>
              <a:t>le </a:t>
            </a:r>
            <a:r>
              <a:rPr sz="2000" spc="-94" dirty="0">
                <a:latin typeface="Arial"/>
                <a:cs typeface="Arial"/>
              </a:rPr>
              <a:t>langage</a:t>
            </a:r>
            <a:r>
              <a:rPr sz="2000" spc="-168" dirty="0">
                <a:latin typeface="Arial"/>
                <a:cs typeface="Arial"/>
              </a:rPr>
              <a:t> </a:t>
            </a:r>
            <a:r>
              <a:rPr sz="2000" spc="-30" dirty="0">
                <a:latin typeface="Arial"/>
                <a:cs typeface="Arial"/>
              </a:rPr>
              <a:t>utilisé.</a:t>
            </a:r>
            <a:endParaRPr sz="2000" dirty="0">
              <a:latin typeface="Arial"/>
              <a:cs typeface="Arial"/>
            </a:endParaRPr>
          </a:p>
        </p:txBody>
      </p:sp>
      <p:sp>
        <p:nvSpPr>
          <p:cNvPr id="51" name="object 51"/>
          <p:cNvSpPr txBox="1">
            <a:spLocks noGrp="1"/>
          </p:cNvSpPr>
          <p:nvPr>
            <p:ph type="title"/>
          </p:nvPr>
        </p:nvSpPr>
        <p:spPr>
          <a:xfrm>
            <a:off x="-108520" y="139556"/>
            <a:ext cx="9144000" cy="625148"/>
          </a:xfrm>
          <a:prstGeom prst="rect">
            <a:avLst/>
          </a:prstGeom>
          <a:noFill/>
        </p:spPr>
        <p:txBody>
          <a:bodyPr vert="horz" wrap="square" lIns="0" tIns="9502" rIns="0" bIns="0" rtlCol="0">
            <a:spAutoFit/>
          </a:bodyPr>
          <a:lstStyle/>
          <a:p>
            <a:pPr marL="9502">
              <a:spcBef>
                <a:spcPts val="75"/>
              </a:spcBef>
            </a:pPr>
            <a:r>
              <a:rPr dirty="0">
                <a:solidFill>
                  <a:schemeClr val="tx1"/>
                </a:solidFill>
              </a:rPr>
              <a:t>Choix des </a:t>
            </a:r>
            <a:r>
              <a:rPr spc="-4" dirty="0">
                <a:solidFill>
                  <a:schemeClr val="tx1"/>
                </a:solidFill>
              </a:rPr>
              <a:t>identificateurs</a:t>
            </a:r>
            <a:r>
              <a:rPr spc="-94" dirty="0">
                <a:solidFill>
                  <a:schemeClr val="tx1"/>
                </a:solidFill>
              </a:rPr>
              <a:t> </a:t>
            </a:r>
            <a:r>
              <a:rPr dirty="0">
                <a:solidFill>
                  <a:schemeClr val="tx1"/>
                </a:solidFill>
              </a:rPr>
              <a:t>(1)</a:t>
            </a:r>
          </a:p>
        </p:txBody>
      </p:sp>
      <p:sp>
        <p:nvSpPr>
          <p:cNvPr id="53" name="object 53"/>
          <p:cNvSpPr txBox="1">
            <a:spLocks noGrp="1"/>
          </p:cNvSpPr>
          <p:nvPr>
            <p:ph type="sldNum" sz="quarter" idx="12"/>
          </p:nvPr>
        </p:nvSpPr>
        <p:spPr>
          <a:xfrm>
            <a:off x="146304" y="6361956"/>
            <a:ext cx="457200" cy="153888"/>
          </a:xfrm>
          <a:prstGeom prst="rect">
            <a:avLst/>
          </a:prstGeom>
        </p:spPr>
        <p:txBody>
          <a:bodyPr vert="horz" wrap="square" lIns="0" tIns="0" rIns="0" bIns="0" rtlCol="0">
            <a:spAutoFit/>
          </a:bodyPr>
          <a:lstStyle/>
          <a:p>
            <a:pPr marL="9502">
              <a:lnSpc>
                <a:spcPts val="1235"/>
              </a:lnSpc>
            </a:pPr>
            <a:r>
              <a:rPr sz="700" spc="4" dirty="0">
                <a:solidFill>
                  <a:srgbClr val="EDEBE0"/>
                </a:solidFill>
                <a:latin typeface="Wingdings"/>
                <a:cs typeface="Wingdings"/>
              </a:rPr>
              <a:t></a:t>
            </a:r>
            <a:fld id="{81D60167-4931-47E6-BA6A-407CBD079E47}" type="slidenum">
              <a:rPr spc="4" dirty="0"/>
              <a:pPr marL="9502">
                <a:lnSpc>
                  <a:spcPts val="1235"/>
                </a:lnSpc>
              </a:pPr>
              <a:t>35</a:t>
            </a:fld>
            <a:endParaRPr sz="700">
              <a:latin typeface="Wingdings"/>
              <a:cs typeface="Wingdings"/>
            </a:endParaRPr>
          </a:p>
        </p:txBody>
      </p:sp>
    </p:spTree>
    <p:extLst>
      <p:ext uri="{BB962C8B-B14F-4D97-AF65-F5344CB8AC3E}">
        <p14:creationId xmlns:p14="http://schemas.microsoft.com/office/powerpoint/2010/main" val="25690355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7087" y="1268738"/>
            <a:ext cx="6305233" cy="3384398"/>
          </a:xfrm>
          <a:prstGeom prst="rect">
            <a:avLst/>
          </a:prstGeom>
        </p:spPr>
        <p:txBody>
          <a:bodyPr vert="horz" wrap="square" lIns="0" tIns="9027" rIns="0" bIns="0" rtlCol="0">
            <a:spAutoFit/>
          </a:bodyPr>
          <a:lstStyle/>
          <a:p>
            <a:pPr marL="266060" marR="3801" indent="-256558">
              <a:spcBef>
                <a:spcPts val="71"/>
              </a:spcBef>
            </a:pPr>
            <a:r>
              <a:rPr sz="2400" u="heavy" spc="-90" dirty="0">
                <a:uFill>
                  <a:solidFill>
                    <a:srgbClr val="000000"/>
                  </a:solidFill>
                </a:uFill>
                <a:latin typeface="Gill Sans MT" panose="020B0502020104020203" pitchFamily="34" charset="0"/>
                <a:cs typeface="Arial"/>
              </a:rPr>
              <a:t>Conseil:</a:t>
            </a:r>
            <a:r>
              <a:rPr sz="2400" spc="-90" dirty="0">
                <a:latin typeface="Gill Sans MT" panose="020B0502020104020203" pitchFamily="34" charset="0"/>
                <a:cs typeface="Arial"/>
              </a:rPr>
              <a:t> </a:t>
            </a:r>
            <a:r>
              <a:rPr sz="2400" spc="-37" dirty="0">
                <a:latin typeface="Gill Sans MT" panose="020B0502020104020203" pitchFamily="34" charset="0"/>
                <a:cs typeface="Arial"/>
              </a:rPr>
              <a:t>pour </a:t>
            </a:r>
            <a:r>
              <a:rPr sz="2400" spc="-60" dirty="0">
                <a:latin typeface="Gill Sans MT" panose="020B0502020104020203" pitchFamily="34" charset="0"/>
                <a:cs typeface="Arial"/>
              </a:rPr>
              <a:t>la </a:t>
            </a:r>
            <a:r>
              <a:rPr sz="2400" spc="-22" dirty="0">
                <a:latin typeface="Gill Sans MT" panose="020B0502020104020203" pitchFamily="34" charset="0"/>
                <a:cs typeface="Arial"/>
              </a:rPr>
              <a:t>lisibilité </a:t>
            </a:r>
            <a:r>
              <a:rPr sz="2400" spc="-56" dirty="0">
                <a:latin typeface="Gill Sans MT" panose="020B0502020104020203" pitchFamily="34" charset="0"/>
                <a:cs typeface="Arial"/>
              </a:rPr>
              <a:t>du </a:t>
            </a:r>
            <a:r>
              <a:rPr sz="2400" spc="-90" dirty="0">
                <a:latin typeface="Gill Sans MT" panose="020B0502020104020203" pitchFamily="34" charset="0"/>
                <a:cs typeface="Arial"/>
              </a:rPr>
              <a:t>code </a:t>
            </a:r>
            <a:r>
              <a:rPr sz="2400" spc="-52" dirty="0">
                <a:latin typeface="Gill Sans MT" panose="020B0502020104020203" pitchFamily="34" charset="0"/>
                <a:cs typeface="Arial"/>
              </a:rPr>
              <a:t>choisir </a:t>
            </a:r>
            <a:r>
              <a:rPr sz="2400" spc="-116" dirty="0">
                <a:latin typeface="Gill Sans MT" panose="020B0502020104020203" pitchFamily="34" charset="0"/>
                <a:cs typeface="Arial"/>
              </a:rPr>
              <a:t>des </a:t>
            </a:r>
            <a:r>
              <a:rPr sz="2400" spc="-90" dirty="0">
                <a:latin typeface="Gill Sans MT" panose="020B0502020104020203" pitchFamily="34" charset="0"/>
                <a:cs typeface="Arial"/>
              </a:rPr>
              <a:t>noms </a:t>
            </a:r>
            <a:r>
              <a:rPr sz="2400" spc="-52" dirty="0">
                <a:latin typeface="Gill Sans MT" panose="020B0502020104020203" pitchFamily="34" charset="0"/>
                <a:cs typeface="Arial"/>
              </a:rPr>
              <a:t>significatifs</a:t>
            </a:r>
            <a:r>
              <a:rPr sz="2400" spc="-236" dirty="0">
                <a:latin typeface="Gill Sans MT" panose="020B0502020104020203" pitchFamily="34" charset="0"/>
                <a:cs typeface="Arial"/>
              </a:rPr>
              <a:t> </a:t>
            </a:r>
            <a:r>
              <a:rPr sz="2400" spc="-37" dirty="0">
                <a:latin typeface="Gill Sans MT" panose="020B0502020104020203" pitchFamily="34" charset="0"/>
                <a:cs typeface="Arial"/>
              </a:rPr>
              <a:t>qui  </a:t>
            </a:r>
            <a:r>
              <a:rPr sz="2400" spc="-49" dirty="0">
                <a:latin typeface="Gill Sans MT" panose="020B0502020104020203" pitchFamily="34" charset="0"/>
                <a:cs typeface="Arial"/>
              </a:rPr>
              <a:t>décrivent </a:t>
            </a:r>
            <a:r>
              <a:rPr sz="2400" spc="-90" dirty="0">
                <a:latin typeface="Gill Sans MT" panose="020B0502020104020203" pitchFamily="34" charset="0"/>
                <a:cs typeface="Arial"/>
              </a:rPr>
              <a:t>les données</a:t>
            </a:r>
            <a:r>
              <a:rPr sz="2400" spc="-120" dirty="0">
                <a:latin typeface="Gill Sans MT" panose="020B0502020104020203" pitchFamily="34" charset="0"/>
                <a:cs typeface="Arial"/>
              </a:rPr>
              <a:t> </a:t>
            </a:r>
            <a:r>
              <a:rPr sz="2400" spc="-71" dirty="0">
                <a:latin typeface="Gill Sans MT" panose="020B0502020104020203" pitchFamily="34" charset="0"/>
                <a:cs typeface="Arial"/>
              </a:rPr>
              <a:t>manipulées</a:t>
            </a:r>
            <a:endParaRPr sz="2400" dirty="0">
              <a:latin typeface="Gill Sans MT" panose="020B0502020104020203" pitchFamily="34" charset="0"/>
              <a:cs typeface="Arial"/>
            </a:endParaRPr>
          </a:p>
          <a:p>
            <a:pPr marL="820035">
              <a:spcBef>
                <a:spcPts val="362"/>
              </a:spcBef>
            </a:pPr>
            <a:r>
              <a:rPr sz="2400" b="1" spc="-116" dirty="0">
                <a:solidFill>
                  <a:srgbClr val="339933"/>
                </a:solidFill>
                <a:latin typeface="Gill Sans MT" panose="020B0502020104020203" pitchFamily="34" charset="0"/>
                <a:cs typeface="Arial"/>
              </a:rPr>
              <a:t>exemples: </a:t>
            </a:r>
            <a:r>
              <a:rPr sz="2400" b="1" spc="-101" dirty="0">
                <a:solidFill>
                  <a:srgbClr val="0070C0"/>
                </a:solidFill>
                <a:latin typeface="Gill Sans MT" panose="020B0502020104020203" pitchFamily="34" charset="0"/>
                <a:cs typeface="Arial"/>
              </a:rPr>
              <a:t>TotalVentes2004, </a:t>
            </a:r>
            <a:r>
              <a:rPr sz="2400" b="1" spc="-138" dirty="0">
                <a:solidFill>
                  <a:srgbClr val="0070C0"/>
                </a:solidFill>
                <a:latin typeface="Gill Sans MT" panose="020B0502020104020203" pitchFamily="34" charset="0"/>
                <a:cs typeface="Arial"/>
              </a:rPr>
              <a:t>Prix_TTC,</a:t>
            </a:r>
            <a:r>
              <a:rPr sz="2400" b="1" spc="-64" dirty="0">
                <a:solidFill>
                  <a:srgbClr val="0070C0"/>
                </a:solidFill>
                <a:latin typeface="Gill Sans MT" panose="020B0502020104020203" pitchFamily="34" charset="0"/>
                <a:cs typeface="Arial"/>
              </a:rPr>
              <a:t> </a:t>
            </a:r>
            <a:r>
              <a:rPr sz="2400" b="1" spc="-123" dirty="0">
                <a:solidFill>
                  <a:srgbClr val="0070C0"/>
                </a:solidFill>
                <a:latin typeface="Gill Sans MT" panose="020B0502020104020203" pitchFamily="34" charset="0"/>
                <a:cs typeface="Arial"/>
              </a:rPr>
              <a:t>Prix_HT</a:t>
            </a:r>
            <a:endParaRPr sz="2400" dirty="0">
              <a:solidFill>
                <a:srgbClr val="0070C0"/>
              </a:solidFill>
              <a:latin typeface="Gill Sans MT" panose="020B0502020104020203" pitchFamily="34" charset="0"/>
              <a:cs typeface="Arial"/>
            </a:endParaRPr>
          </a:p>
          <a:p>
            <a:pPr>
              <a:lnSpc>
                <a:spcPct val="100000"/>
              </a:lnSpc>
            </a:pPr>
            <a:endParaRPr sz="2400" dirty="0">
              <a:latin typeface="Gill Sans MT" panose="020B0502020104020203" pitchFamily="34" charset="0"/>
              <a:cs typeface="Arial"/>
            </a:endParaRPr>
          </a:p>
          <a:p>
            <a:pPr>
              <a:spcBef>
                <a:spcPts val="11"/>
              </a:spcBef>
            </a:pPr>
            <a:endParaRPr sz="2400" dirty="0">
              <a:latin typeface="Gill Sans MT" panose="020B0502020104020203" pitchFamily="34" charset="0"/>
              <a:cs typeface="Arial"/>
            </a:endParaRPr>
          </a:p>
          <a:p>
            <a:pPr marL="266060" marR="517392" indent="-256558"/>
            <a:r>
              <a:rPr sz="2400" u="heavy" spc="-94" dirty="0">
                <a:uFill>
                  <a:solidFill>
                    <a:srgbClr val="000000"/>
                  </a:solidFill>
                </a:uFill>
                <a:latin typeface="Gill Sans MT" panose="020B0502020104020203" pitchFamily="34" charset="0"/>
                <a:cs typeface="Arial"/>
              </a:rPr>
              <a:t>Remarque:</a:t>
            </a:r>
            <a:r>
              <a:rPr sz="2400" spc="-94" dirty="0">
                <a:latin typeface="Gill Sans MT" panose="020B0502020104020203" pitchFamily="34" charset="0"/>
                <a:cs typeface="Arial"/>
              </a:rPr>
              <a:t> </a:t>
            </a:r>
            <a:r>
              <a:rPr sz="2400" spc="-79" dirty="0">
                <a:latin typeface="Gill Sans MT" panose="020B0502020104020203" pitchFamily="34" charset="0"/>
                <a:cs typeface="Arial"/>
              </a:rPr>
              <a:t>en </a:t>
            </a:r>
            <a:r>
              <a:rPr sz="2400" spc="-82" dirty="0">
                <a:latin typeface="Gill Sans MT" panose="020B0502020104020203" pitchFamily="34" charset="0"/>
                <a:cs typeface="Arial"/>
              </a:rPr>
              <a:t>pseudo-code </a:t>
            </a:r>
            <a:r>
              <a:rPr sz="2400" spc="-41" dirty="0">
                <a:latin typeface="Gill Sans MT" panose="020B0502020104020203" pitchFamily="34" charset="0"/>
                <a:cs typeface="Arial"/>
              </a:rPr>
              <a:t>algorithmique, </a:t>
            </a:r>
            <a:r>
              <a:rPr sz="2400" spc="-56" dirty="0">
                <a:latin typeface="Gill Sans MT" panose="020B0502020104020203" pitchFamily="34" charset="0"/>
                <a:cs typeface="Arial"/>
              </a:rPr>
              <a:t>on </a:t>
            </a:r>
            <a:r>
              <a:rPr sz="2400" spc="-120" dirty="0">
                <a:latin typeface="Gill Sans MT" panose="020B0502020104020203" pitchFamily="34" charset="0"/>
                <a:cs typeface="Arial"/>
              </a:rPr>
              <a:t>va </a:t>
            </a:r>
            <a:r>
              <a:rPr sz="2400" spc="-64" dirty="0">
                <a:latin typeface="Gill Sans MT" panose="020B0502020104020203" pitchFamily="34" charset="0"/>
                <a:cs typeface="Arial"/>
              </a:rPr>
              <a:t>respecter  </a:t>
            </a:r>
            <a:r>
              <a:rPr sz="2400" spc="-90" dirty="0">
                <a:latin typeface="Gill Sans MT" panose="020B0502020104020203" pitchFamily="34" charset="0"/>
                <a:cs typeface="Arial"/>
              </a:rPr>
              <a:t>les </a:t>
            </a:r>
            <a:r>
              <a:rPr sz="2400" spc="-85" dirty="0">
                <a:latin typeface="Gill Sans MT" panose="020B0502020104020203" pitchFamily="34" charset="0"/>
                <a:cs typeface="Arial"/>
              </a:rPr>
              <a:t>règles </a:t>
            </a:r>
            <a:r>
              <a:rPr sz="2400" spc="-71" dirty="0">
                <a:latin typeface="Gill Sans MT" panose="020B0502020104020203" pitchFamily="34" charset="0"/>
                <a:cs typeface="Arial"/>
              </a:rPr>
              <a:t>citées, </a:t>
            </a:r>
            <a:r>
              <a:rPr sz="2400" spc="-82" dirty="0">
                <a:latin typeface="Gill Sans MT" panose="020B0502020104020203" pitchFamily="34" charset="0"/>
                <a:cs typeface="Arial"/>
              </a:rPr>
              <a:t>même </a:t>
            </a:r>
            <a:r>
              <a:rPr sz="2400" spc="-90" dirty="0">
                <a:latin typeface="Gill Sans MT" panose="020B0502020104020203" pitchFamily="34" charset="0"/>
                <a:cs typeface="Arial"/>
              </a:rPr>
              <a:t>si </a:t>
            </a:r>
            <a:r>
              <a:rPr sz="2400" spc="-52" dirty="0">
                <a:latin typeface="Gill Sans MT" panose="020B0502020104020203" pitchFamily="34" charset="0"/>
                <a:cs typeface="Arial"/>
              </a:rPr>
              <a:t>on </a:t>
            </a:r>
            <a:r>
              <a:rPr sz="2400" spc="-71" dirty="0">
                <a:latin typeface="Gill Sans MT" panose="020B0502020104020203" pitchFamily="34" charset="0"/>
                <a:cs typeface="Arial"/>
              </a:rPr>
              <a:t>est </a:t>
            </a:r>
            <a:r>
              <a:rPr sz="2400" spc="-26" dirty="0">
                <a:latin typeface="Gill Sans MT" panose="020B0502020104020203" pitchFamily="34" charset="0"/>
                <a:cs typeface="Arial"/>
              </a:rPr>
              <a:t>libre </a:t>
            </a:r>
            <a:r>
              <a:rPr sz="2400" spc="-108" dirty="0">
                <a:latin typeface="Gill Sans MT" panose="020B0502020104020203" pitchFamily="34" charset="0"/>
                <a:cs typeface="Arial"/>
              </a:rPr>
              <a:t>dans </a:t>
            </a:r>
            <a:r>
              <a:rPr sz="2400" spc="-60" dirty="0">
                <a:latin typeface="Gill Sans MT" panose="020B0502020104020203" pitchFamily="34" charset="0"/>
                <a:cs typeface="Arial"/>
              </a:rPr>
              <a:t>la</a:t>
            </a:r>
            <a:r>
              <a:rPr sz="2400" spc="-123" dirty="0">
                <a:latin typeface="Gill Sans MT" panose="020B0502020104020203" pitchFamily="34" charset="0"/>
                <a:cs typeface="Arial"/>
              </a:rPr>
              <a:t> </a:t>
            </a:r>
            <a:r>
              <a:rPr sz="2400" spc="-101" dirty="0">
                <a:latin typeface="Gill Sans MT" panose="020B0502020104020203" pitchFamily="34" charset="0"/>
                <a:cs typeface="Arial"/>
              </a:rPr>
              <a:t>syntaxe</a:t>
            </a:r>
            <a:endParaRPr sz="2400" dirty="0">
              <a:latin typeface="Gill Sans MT" panose="020B0502020104020203" pitchFamily="34" charset="0"/>
              <a:cs typeface="Arial"/>
            </a:endParaRPr>
          </a:p>
        </p:txBody>
      </p:sp>
      <p:sp>
        <p:nvSpPr>
          <p:cNvPr id="3" name="object 3"/>
          <p:cNvSpPr txBox="1">
            <a:spLocks noGrp="1"/>
          </p:cNvSpPr>
          <p:nvPr>
            <p:ph type="title"/>
          </p:nvPr>
        </p:nvSpPr>
        <p:spPr>
          <a:xfrm>
            <a:off x="323528" y="67548"/>
            <a:ext cx="8639944" cy="412654"/>
          </a:xfrm>
          <a:prstGeom prst="rect">
            <a:avLst/>
          </a:prstGeom>
          <a:noFill/>
        </p:spPr>
        <p:txBody>
          <a:bodyPr vert="horz" wrap="square" lIns="0" tIns="9502" rIns="0" bIns="0" rtlCol="0">
            <a:spAutoFit/>
          </a:bodyPr>
          <a:lstStyle/>
          <a:p>
            <a:pPr marL="9502">
              <a:spcBef>
                <a:spcPts val="75"/>
              </a:spcBef>
            </a:pPr>
            <a:r>
              <a:rPr dirty="0">
                <a:solidFill>
                  <a:schemeClr val="tx1"/>
                </a:solidFill>
              </a:rPr>
              <a:t>Choix des </a:t>
            </a:r>
            <a:r>
              <a:rPr spc="-4" dirty="0">
                <a:solidFill>
                  <a:schemeClr val="tx1"/>
                </a:solidFill>
              </a:rPr>
              <a:t>identificateurs</a:t>
            </a:r>
            <a:r>
              <a:rPr spc="-94" dirty="0">
                <a:solidFill>
                  <a:schemeClr val="tx1"/>
                </a:solidFill>
              </a:rPr>
              <a:t> </a:t>
            </a:r>
            <a:r>
              <a:rPr dirty="0">
                <a:solidFill>
                  <a:schemeClr val="tx1"/>
                </a:solidFill>
              </a:rPr>
              <a:t>(2)</a:t>
            </a:r>
          </a:p>
        </p:txBody>
      </p:sp>
      <p:sp>
        <p:nvSpPr>
          <p:cNvPr id="4" name="Slide Number Placeholder 3">
            <a:extLst>
              <a:ext uri="{FF2B5EF4-FFF2-40B4-BE49-F238E27FC236}">
                <a16:creationId xmlns:a16="http://schemas.microsoft.com/office/drawing/2014/main" id="{61296612-99C3-4321-99D6-191DD7A1017F}"/>
              </a:ext>
            </a:extLst>
          </p:cNvPr>
          <p:cNvSpPr>
            <a:spLocks noGrp="1"/>
          </p:cNvSpPr>
          <p:nvPr>
            <p:ph type="sldNum" sz="quarter" idx="12"/>
          </p:nvPr>
        </p:nvSpPr>
        <p:spPr/>
        <p:txBody>
          <a:bodyPr/>
          <a:lstStyle/>
          <a:p>
            <a:fld id="{5744759D-0EFF-4FB2-9CCE-04E00944F0FE}" type="slidenum">
              <a:rPr lang="en-US" smtClean="0"/>
              <a:pPr/>
              <a:t>36</a:t>
            </a:fld>
            <a:endParaRPr lang="en-US"/>
          </a:p>
        </p:txBody>
      </p:sp>
    </p:spTree>
    <p:extLst>
      <p:ext uri="{BB962C8B-B14F-4D97-AF65-F5344CB8AC3E}">
        <p14:creationId xmlns:p14="http://schemas.microsoft.com/office/powerpoint/2010/main" val="22961587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683568" y="1052736"/>
            <a:ext cx="7632848" cy="3870105"/>
          </a:xfrm>
          <a:prstGeom prst="rect">
            <a:avLst/>
          </a:prstGeom>
        </p:spPr>
        <p:txBody>
          <a:bodyPr vert="horz" wrap="square" lIns="0" tIns="9977" rIns="0" bIns="0" rtlCol="0">
            <a:spAutoFit/>
          </a:bodyPr>
          <a:lstStyle/>
          <a:p>
            <a:pPr marL="266060" marR="3801" indent="-256558" algn="just">
              <a:spcBef>
                <a:spcPts val="79"/>
              </a:spcBef>
            </a:pPr>
            <a:r>
              <a:rPr sz="2000" spc="-146" dirty="0">
                <a:latin typeface="Arial"/>
                <a:cs typeface="Arial"/>
              </a:rPr>
              <a:t>Le </a:t>
            </a:r>
            <a:r>
              <a:rPr sz="2000" spc="-30" dirty="0">
                <a:latin typeface="Arial"/>
                <a:cs typeface="Arial"/>
              </a:rPr>
              <a:t>type </a:t>
            </a:r>
            <a:r>
              <a:rPr sz="2000" spc="-45" dirty="0">
                <a:latin typeface="Arial"/>
                <a:cs typeface="Arial"/>
              </a:rPr>
              <a:t>d’une </a:t>
            </a:r>
            <a:r>
              <a:rPr sz="2000" spc="-52" dirty="0">
                <a:latin typeface="Arial"/>
                <a:cs typeface="Arial"/>
              </a:rPr>
              <a:t>variable </a:t>
            </a:r>
            <a:r>
              <a:rPr sz="2000" spc="-37" dirty="0">
                <a:latin typeface="Arial"/>
                <a:cs typeface="Arial"/>
              </a:rPr>
              <a:t>détermine </a:t>
            </a:r>
            <a:r>
              <a:rPr sz="2000" spc="-64" dirty="0">
                <a:latin typeface="Arial"/>
                <a:cs typeface="Arial"/>
              </a:rPr>
              <a:t>l’ensemble </a:t>
            </a:r>
            <a:r>
              <a:rPr sz="2000" spc="-101" dirty="0">
                <a:latin typeface="Arial"/>
                <a:cs typeface="Arial"/>
              </a:rPr>
              <a:t>des </a:t>
            </a:r>
            <a:r>
              <a:rPr sz="2000" spc="-75" dirty="0">
                <a:latin typeface="Arial"/>
                <a:cs typeface="Arial"/>
              </a:rPr>
              <a:t>valeurs </a:t>
            </a:r>
            <a:r>
              <a:rPr sz="2000" spc="-45" dirty="0">
                <a:latin typeface="Arial"/>
                <a:cs typeface="Arial"/>
              </a:rPr>
              <a:t>qu’elle </a:t>
            </a:r>
            <a:r>
              <a:rPr sz="2000" spc="-22" dirty="0">
                <a:latin typeface="Arial"/>
                <a:cs typeface="Arial"/>
              </a:rPr>
              <a:t>peut</a:t>
            </a:r>
            <a:r>
              <a:rPr sz="2000" spc="-165" dirty="0">
                <a:latin typeface="Arial"/>
                <a:cs typeface="Arial"/>
              </a:rPr>
              <a:t> </a:t>
            </a:r>
            <a:r>
              <a:rPr sz="2000" spc="-45" dirty="0">
                <a:latin typeface="Arial"/>
                <a:cs typeface="Arial"/>
              </a:rPr>
              <a:t>prendre,  </a:t>
            </a:r>
            <a:r>
              <a:rPr sz="2000" spc="-82" dirty="0">
                <a:latin typeface="Arial"/>
                <a:cs typeface="Arial"/>
              </a:rPr>
              <a:t>les </a:t>
            </a:r>
            <a:r>
              <a:rPr sz="2000" spc="-56" dirty="0">
                <a:latin typeface="Arial"/>
                <a:cs typeface="Arial"/>
              </a:rPr>
              <a:t>types </a:t>
            </a:r>
            <a:r>
              <a:rPr sz="2000" spc="-22" dirty="0">
                <a:latin typeface="Arial"/>
                <a:cs typeface="Arial"/>
              </a:rPr>
              <a:t>offerts </a:t>
            </a:r>
            <a:r>
              <a:rPr sz="2000" spc="-49" dirty="0">
                <a:latin typeface="Arial"/>
                <a:cs typeface="Arial"/>
              </a:rPr>
              <a:t>par </a:t>
            </a:r>
            <a:r>
              <a:rPr sz="2000" spc="-52" dirty="0">
                <a:latin typeface="Arial"/>
                <a:cs typeface="Arial"/>
              </a:rPr>
              <a:t>la </a:t>
            </a:r>
            <a:r>
              <a:rPr sz="2000" spc="-64" dirty="0">
                <a:latin typeface="Arial"/>
                <a:cs typeface="Arial"/>
              </a:rPr>
              <a:t>plus </a:t>
            </a:r>
            <a:r>
              <a:rPr sz="2000" spc="-11" dirty="0">
                <a:latin typeface="Arial"/>
                <a:cs typeface="Arial"/>
              </a:rPr>
              <a:t>part </a:t>
            </a:r>
            <a:r>
              <a:rPr sz="2000" spc="-101" dirty="0">
                <a:latin typeface="Arial"/>
                <a:cs typeface="Arial"/>
              </a:rPr>
              <a:t>des langages </a:t>
            </a:r>
            <a:r>
              <a:rPr sz="2000" spc="-49" dirty="0">
                <a:latin typeface="Arial"/>
                <a:cs typeface="Arial"/>
              </a:rPr>
              <a:t>sont</a:t>
            </a:r>
            <a:r>
              <a:rPr sz="2000" spc="64" dirty="0">
                <a:latin typeface="Arial"/>
                <a:cs typeface="Arial"/>
              </a:rPr>
              <a:t> </a:t>
            </a:r>
            <a:r>
              <a:rPr sz="2000" spc="-15" dirty="0">
                <a:latin typeface="Arial"/>
                <a:cs typeface="Arial"/>
              </a:rPr>
              <a:t>:</a:t>
            </a:r>
            <a:endParaRPr sz="2000" dirty="0">
              <a:latin typeface="Arial"/>
              <a:cs typeface="Arial"/>
            </a:endParaRPr>
          </a:p>
          <a:p>
            <a:pPr marL="266060" indent="-256558" algn="just">
              <a:spcBef>
                <a:spcPts val="359"/>
              </a:spcBef>
              <a:buClr>
                <a:srgbClr val="FF0000"/>
              </a:buClr>
              <a:buSzPct val="75000"/>
              <a:buFont typeface="Wingdings"/>
              <a:buChar char=""/>
              <a:tabLst>
                <a:tab pos="265585" algn="l"/>
                <a:tab pos="266060" algn="l"/>
              </a:tabLst>
            </a:pPr>
            <a:r>
              <a:rPr sz="2000" u="heavy" spc="-116" dirty="0">
                <a:solidFill>
                  <a:srgbClr val="0000A8"/>
                </a:solidFill>
                <a:uFill>
                  <a:solidFill>
                    <a:srgbClr val="0000A8"/>
                  </a:solidFill>
                </a:uFill>
                <a:latin typeface="Arial"/>
                <a:cs typeface="Arial"/>
              </a:rPr>
              <a:t>Type </a:t>
            </a:r>
            <a:r>
              <a:rPr sz="2000" u="heavy" spc="-45" dirty="0">
                <a:solidFill>
                  <a:srgbClr val="0000A8"/>
                </a:solidFill>
                <a:uFill>
                  <a:solidFill>
                    <a:srgbClr val="0000A8"/>
                  </a:solidFill>
                </a:uFill>
                <a:latin typeface="Arial"/>
                <a:cs typeface="Arial"/>
              </a:rPr>
              <a:t>numérique </a:t>
            </a:r>
            <a:r>
              <a:rPr sz="2000" u="heavy" spc="-15" dirty="0">
                <a:solidFill>
                  <a:srgbClr val="0000A8"/>
                </a:solidFill>
                <a:uFill>
                  <a:solidFill>
                    <a:srgbClr val="0000A8"/>
                  </a:solidFill>
                </a:uFill>
                <a:latin typeface="Arial"/>
                <a:cs typeface="Arial"/>
              </a:rPr>
              <a:t>:</a:t>
            </a:r>
            <a:r>
              <a:rPr sz="2000" u="heavy" spc="206" dirty="0">
                <a:solidFill>
                  <a:srgbClr val="0000A8"/>
                </a:solidFill>
                <a:uFill>
                  <a:solidFill>
                    <a:srgbClr val="0000A8"/>
                  </a:solidFill>
                </a:uFill>
                <a:latin typeface="Arial"/>
                <a:cs typeface="Arial"/>
              </a:rPr>
              <a:t> </a:t>
            </a:r>
            <a:r>
              <a:rPr sz="2000" u="heavy" spc="-22" dirty="0">
                <a:solidFill>
                  <a:srgbClr val="0000A8"/>
                </a:solidFill>
                <a:uFill>
                  <a:solidFill>
                    <a:srgbClr val="0000A8"/>
                  </a:solidFill>
                </a:uFill>
                <a:latin typeface="Arial"/>
                <a:cs typeface="Arial"/>
              </a:rPr>
              <a:t>entier</a:t>
            </a:r>
            <a:endParaRPr sz="2000" dirty="0">
              <a:latin typeface="Arial"/>
              <a:cs typeface="Arial"/>
            </a:endParaRPr>
          </a:p>
          <a:p>
            <a:pPr algn="just">
              <a:spcBef>
                <a:spcPts val="11"/>
              </a:spcBef>
              <a:buClr>
                <a:srgbClr val="FF0000"/>
              </a:buClr>
              <a:buFont typeface="Wingdings"/>
              <a:buChar char=""/>
            </a:pPr>
            <a:endParaRPr sz="2000" dirty="0">
              <a:latin typeface="Arial"/>
              <a:cs typeface="Arial"/>
            </a:endParaRPr>
          </a:p>
          <a:p>
            <a:pPr marL="565852" lvl="1" indent="-214748" algn="just">
              <a:buClr>
                <a:srgbClr val="0000B4"/>
              </a:buClr>
              <a:buFont typeface="Wingdings"/>
              <a:buChar char=""/>
              <a:tabLst>
                <a:tab pos="565852" algn="l"/>
                <a:tab pos="566328" algn="l"/>
              </a:tabLst>
            </a:pPr>
            <a:r>
              <a:rPr sz="2000" b="1" spc="-94" dirty="0">
                <a:latin typeface="Arial"/>
                <a:cs typeface="Arial"/>
              </a:rPr>
              <a:t>Byte </a:t>
            </a:r>
            <a:r>
              <a:rPr sz="2000" spc="-64" dirty="0">
                <a:latin typeface="Arial"/>
                <a:cs typeface="Arial"/>
              </a:rPr>
              <a:t>(codé </a:t>
            </a:r>
            <a:r>
              <a:rPr sz="2000" spc="-56" dirty="0">
                <a:latin typeface="Arial"/>
                <a:cs typeface="Arial"/>
              </a:rPr>
              <a:t>sur </a:t>
            </a:r>
            <a:r>
              <a:rPr sz="2000" spc="-64" dirty="0">
                <a:latin typeface="Arial"/>
                <a:cs typeface="Arial"/>
              </a:rPr>
              <a:t>1 </a:t>
            </a:r>
            <a:r>
              <a:rPr sz="2000" spc="-22" dirty="0">
                <a:latin typeface="Arial"/>
                <a:cs typeface="Arial"/>
              </a:rPr>
              <a:t>octet): </a:t>
            </a:r>
            <a:r>
              <a:rPr sz="2000" spc="-60" dirty="0">
                <a:latin typeface="Arial"/>
                <a:cs typeface="Arial"/>
              </a:rPr>
              <a:t>de </a:t>
            </a:r>
            <a:r>
              <a:rPr sz="2000" spc="-64" dirty="0">
                <a:latin typeface="Arial"/>
                <a:cs typeface="Arial"/>
              </a:rPr>
              <a:t>0 </a:t>
            </a:r>
            <a:r>
              <a:rPr sz="2000" spc="-97" dirty="0">
                <a:latin typeface="Arial"/>
                <a:cs typeface="Arial"/>
              </a:rPr>
              <a:t>à</a:t>
            </a:r>
            <a:r>
              <a:rPr sz="2000" spc="-45" dirty="0">
                <a:latin typeface="Arial"/>
                <a:cs typeface="Arial"/>
              </a:rPr>
              <a:t> </a:t>
            </a:r>
            <a:r>
              <a:rPr sz="2000" spc="-67" dirty="0">
                <a:latin typeface="Arial"/>
                <a:cs typeface="Arial"/>
              </a:rPr>
              <a:t>255</a:t>
            </a:r>
            <a:endParaRPr sz="2000" dirty="0">
              <a:latin typeface="Arial"/>
              <a:cs typeface="Arial"/>
            </a:endParaRPr>
          </a:p>
          <a:p>
            <a:pPr marL="565852" lvl="1" indent="-214748" algn="just">
              <a:spcBef>
                <a:spcPts val="287"/>
              </a:spcBef>
              <a:buClr>
                <a:srgbClr val="0000B4"/>
              </a:buClr>
              <a:buFont typeface="Wingdings"/>
              <a:buChar char=""/>
              <a:tabLst>
                <a:tab pos="565852" algn="l"/>
                <a:tab pos="566328" algn="l"/>
              </a:tabLst>
            </a:pPr>
            <a:r>
              <a:rPr sz="2000" b="1" spc="-79" dirty="0">
                <a:latin typeface="Arial"/>
                <a:cs typeface="Arial"/>
              </a:rPr>
              <a:t>Entier court </a:t>
            </a:r>
            <a:r>
              <a:rPr sz="2000" spc="-64" dirty="0">
                <a:latin typeface="Arial"/>
                <a:cs typeface="Arial"/>
              </a:rPr>
              <a:t>(codé </a:t>
            </a:r>
            <a:r>
              <a:rPr sz="2000" spc="-56" dirty="0">
                <a:latin typeface="Arial"/>
                <a:cs typeface="Arial"/>
              </a:rPr>
              <a:t>sur </a:t>
            </a:r>
            <a:r>
              <a:rPr sz="2000" spc="-64" dirty="0">
                <a:latin typeface="Arial"/>
                <a:cs typeface="Arial"/>
              </a:rPr>
              <a:t>2 </a:t>
            </a:r>
            <a:r>
              <a:rPr sz="2000" spc="-41" dirty="0">
                <a:latin typeface="Arial"/>
                <a:cs typeface="Arial"/>
              </a:rPr>
              <a:t>octets) </a:t>
            </a:r>
            <a:r>
              <a:rPr sz="2000" spc="-15" dirty="0">
                <a:latin typeface="Arial"/>
                <a:cs typeface="Arial"/>
              </a:rPr>
              <a:t>: </a:t>
            </a:r>
            <a:r>
              <a:rPr sz="2000" spc="-56" dirty="0">
                <a:latin typeface="Arial"/>
                <a:cs typeface="Arial"/>
              </a:rPr>
              <a:t>-32 </a:t>
            </a:r>
            <a:r>
              <a:rPr sz="2000" spc="-64" dirty="0">
                <a:latin typeface="Arial"/>
                <a:cs typeface="Arial"/>
              </a:rPr>
              <a:t>768 </a:t>
            </a:r>
            <a:r>
              <a:rPr sz="2000" spc="-97" dirty="0">
                <a:latin typeface="Arial"/>
                <a:cs typeface="Arial"/>
              </a:rPr>
              <a:t>à </a:t>
            </a:r>
            <a:r>
              <a:rPr sz="2000" spc="-64" dirty="0">
                <a:latin typeface="Arial"/>
                <a:cs typeface="Arial"/>
              </a:rPr>
              <a:t>32</a:t>
            </a:r>
            <a:r>
              <a:rPr sz="2000" spc="-15" dirty="0">
                <a:latin typeface="Arial"/>
                <a:cs typeface="Arial"/>
              </a:rPr>
              <a:t> </a:t>
            </a:r>
            <a:r>
              <a:rPr sz="2000" spc="-64" dirty="0">
                <a:latin typeface="Arial"/>
                <a:cs typeface="Arial"/>
              </a:rPr>
              <a:t>767</a:t>
            </a:r>
            <a:endParaRPr sz="2000" dirty="0">
              <a:latin typeface="Arial"/>
              <a:cs typeface="Arial"/>
            </a:endParaRPr>
          </a:p>
          <a:p>
            <a:pPr marL="565852" lvl="1" indent="-214748" algn="just">
              <a:spcBef>
                <a:spcPts val="284"/>
              </a:spcBef>
              <a:buClr>
                <a:srgbClr val="0000B4"/>
              </a:buClr>
              <a:buFont typeface="Wingdings"/>
              <a:buChar char=""/>
              <a:tabLst>
                <a:tab pos="565852" algn="l"/>
                <a:tab pos="566328" algn="l"/>
              </a:tabLst>
            </a:pPr>
            <a:r>
              <a:rPr sz="2000" b="1" spc="-79" dirty="0">
                <a:latin typeface="Arial"/>
                <a:cs typeface="Arial"/>
              </a:rPr>
              <a:t>Entier </a:t>
            </a:r>
            <a:r>
              <a:rPr sz="2000" b="1" spc="-97" dirty="0">
                <a:latin typeface="Arial"/>
                <a:cs typeface="Arial"/>
              </a:rPr>
              <a:t>long </a:t>
            </a:r>
            <a:r>
              <a:rPr sz="2000" spc="-64" dirty="0">
                <a:latin typeface="Arial"/>
                <a:cs typeface="Arial"/>
              </a:rPr>
              <a:t>(codé </a:t>
            </a:r>
            <a:r>
              <a:rPr sz="2000" spc="-56" dirty="0">
                <a:latin typeface="Arial"/>
                <a:cs typeface="Arial"/>
              </a:rPr>
              <a:t>sur </a:t>
            </a:r>
            <a:r>
              <a:rPr sz="2000" spc="-64" dirty="0">
                <a:latin typeface="Arial"/>
                <a:cs typeface="Arial"/>
              </a:rPr>
              <a:t>4 </a:t>
            </a:r>
            <a:r>
              <a:rPr sz="2000" spc="-41" dirty="0">
                <a:latin typeface="Arial"/>
                <a:cs typeface="Arial"/>
              </a:rPr>
              <a:t>ou </a:t>
            </a:r>
            <a:r>
              <a:rPr sz="2000" spc="-64" dirty="0">
                <a:latin typeface="Arial"/>
                <a:cs typeface="Arial"/>
              </a:rPr>
              <a:t>8</a:t>
            </a:r>
            <a:r>
              <a:rPr sz="2000" spc="-11" dirty="0">
                <a:latin typeface="Arial"/>
                <a:cs typeface="Arial"/>
              </a:rPr>
              <a:t> </a:t>
            </a:r>
            <a:r>
              <a:rPr sz="2000" spc="-41" dirty="0">
                <a:latin typeface="Arial"/>
                <a:cs typeface="Arial"/>
              </a:rPr>
              <a:t>octets)</a:t>
            </a:r>
            <a:endParaRPr sz="2000" dirty="0">
              <a:latin typeface="Arial"/>
              <a:cs typeface="Arial"/>
            </a:endParaRPr>
          </a:p>
          <a:p>
            <a:pPr lvl="1" algn="just">
              <a:lnSpc>
                <a:spcPct val="100000"/>
              </a:lnSpc>
              <a:buClr>
                <a:srgbClr val="0000B4"/>
              </a:buClr>
              <a:buFont typeface="Wingdings"/>
              <a:buChar char=""/>
            </a:pPr>
            <a:endParaRPr sz="2000" dirty="0">
              <a:latin typeface="Arial"/>
              <a:cs typeface="Arial"/>
            </a:endParaRPr>
          </a:p>
          <a:p>
            <a:pPr marL="266060" indent="-256558" algn="just">
              <a:buClr>
                <a:srgbClr val="FF0000"/>
              </a:buClr>
              <a:buSzPct val="75000"/>
              <a:buFont typeface="Wingdings"/>
              <a:buChar char=""/>
              <a:tabLst>
                <a:tab pos="265585" algn="l"/>
                <a:tab pos="266060" algn="l"/>
              </a:tabLst>
            </a:pPr>
            <a:r>
              <a:rPr sz="2000" u="heavy" spc="-116" dirty="0">
                <a:solidFill>
                  <a:srgbClr val="0000A8"/>
                </a:solidFill>
                <a:uFill>
                  <a:solidFill>
                    <a:srgbClr val="0000A8"/>
                  </a:solidFill>
                </a:uFill>
                <a:latin typeface="Arial"/>
                <a:cs typeface="Arial"/>
              </a:rPr>
              <a:t>Type </a:t>
            </a:r>
            <a:r>
              <a:rPr sz="2000" u="heavy" spc="-45" dirty="0">
                <a:solidFill>
                  <a:srgbClr val="0000A8"/>
                </a:solidFill>
                <a:uFill>
                  <a:solidFill>
                    <a:srgbClr val="0000A8"/>
                  </a:solidFill>
                </a:uFill>
                <a:latin typeface="Arial"/>
                <a:cs typeface="Arial"/>
              </a:rPr>
              <a:t>numérique </a:t>
            </a:r>
            <a:r>
              <a:rPr sz="2000" u="heavy" spc="-15" dirty="0">
                <a:solidFill>
                  <a:srgbClr val="0000A8"/>
                </a:solidFill>
                <a:uFill>
                  <a:solidFill>
                    <a:srgbClr val="0000A8"/>
                  </a:solidFill>
                </a:uFill>
                <a:latin typeface="Arial"/>
                <a:cs typeface="Arial"/>
              </a:rPr>
              <a:t>:</a:t>
            </a:r>
            <a:r>
              <a:rPr sz="2000" u="heavy" spc="213" dirty="0">
                <a:solidFill>
                  <a:srgbClr val="0000A8"/>
                </a:solidFill>
                <a:uFill>
                  <a:solidFill>
                    <a:srgbClr val="0000A8"/>
                  </a:solidFill>
                </a:uFill>
                <a:latin typeface="Arial"/>
                <a:cs typeface="Arial"/>
              </a:rPr>
              <a:t> </a:t>
            </a:r>
            <a:r>
              <a:rPr sz="2000" u="heavy" spc="-41" dirty="0">
                <a:solidFill>
                  <a:srgbClr val="0000A8"/>
                </a:solidFill>
                <a:uFill>
                  <a:solidFill>
                    <a:srgbClr val="0000A8"/>
                  </a:solidFill>
                </a:uFill>
                <a:latin typeface="Arial"/>
                <a:cs typeface="Arial"/>
              </a:rPr>
              <a:t>réel</a:t>
            </a:r>
            <a:endParaRPr sz="2000" dirty="0">
              <a:latin typeface="Arial"/>
              <a:cs typeface="Arial"/>
            </a:endParaRPr>
          </a:p>
          <a:p>
            <a:pPr algn="just">
              <a:spcBef>
                <a:spcPts val="11"/>
              </a:spcBef>
              <a:buClr>
                <a:srgbClr val="FF0000"/>
              </a:buClr>
              <a:buFont typeface="Wingdings"/>
              <a:buChar char=""/>
            </a:pPr>
            <a:endParaRPr sz="2000" dirty="0">
              <a:latin typeface="Arial"/>
              <a:cs typeface="Arial"/>
            </a:endParaRPr>
          </a:p>
          <a:p>
            <a:pPr marL="565852" lvl="1" indent="-214748" algn="just">
              <a:buClr>
                <a:srgbClr val="0000B4"/>
              </a:buClr>
              <a:buFont typeface="Wingdings"/>
              <a:buChar char=""/>
              <a:tabLst>
                <a:tab pos="565852" algn="l"/>
                <a:tab pos="566328" algn="l"/>
              </a:tabLst>
            </a:pPr>
            <a:r>
              <a:rPr sz="2000" b="1" spc="-97" dirty="0">
                <a:latin typeface="Arial"/>
                <a:cs typeface="Arial"/>
              </a:rPr>
              <a:t>Réel </a:t>
            </a:r>
            <a:r>
              <a:rPr sz="2000" b="1" spc="-85" dirty="0">
                <a:latin typeface="Arial"/>
                <a:cs typeface="Arial"/>
              </a:rPr>
              <a:t>simple </a:t>
            </a:r>
            <a:r>
              <a:rPr sz="2000" b="1" spc="-94" dirty="0">
                <a:latin typeface="Arial"/>
                <a:cs typeface="Arial"/>
              </a:rPr>
              <a:t>précision </a:t>
            </a:r>
            <a:r>
              <a:rPr sz="2000" spc="-64" dirty="0">
                <a:latin typeface="Arial"/>
                <a:cs typeface="Arial"/>
              </a:rPr>
              <a:t>(codé </a:t>
            </a:r>
            <a:r>
              <a:rPr sz="2000" spc="-56" dirty="0">
                <a:latin typeface="Arial"/>
                <a:cs typeface="Arial"/>
              </a:rPr>
              <a:t>sur </a:t>
            </a:r>
            <a:r>
              <a:rPr sz="2000" spc="-64" dirty="0">
                <a:latin typeface="Arial"/>
                <a:cs typeface="Arial"/>
              </a:rPr>
              <a:t>4</a:t>
            </a:r>
            <a:r>
              <a:rPr sz="2000" spc="34" dirty="0">
                <a:latin typeface="Arial"/>
                <a:cs typeface="Arial"/>
              </a:rPr>
              <a:t> </a:t>
            </a:r>
            <a:r>
              <a:rPr sz="2000" spc="-41" dirty="0">
                <a:latin typeface="Arial"/>
                <a:cs typeface="Arial"/>
              </a:rPr>
              <a:t>octets)</a:t>
            </a:r>
            <a:endParaRPr sz="2000" dirty="0">
              <a:latin typeface="Arial"/>
              <a:cs typeface="Arial"/>
            </a:endParaRPr>
          </a:p>
          <a:p>
            <a:pPr marL="565852" lvl="1" indent="-214748" algn="just">
              <a:spcBef>
                <a:spcPts val="288"/>
              </a:spcBef>
              <a:buClr>
                <a:srgbClr val="0000B4"/>
              </a:buClr>
              <a:buFont typeface="Wingdings"/>
              <a:buChar char=""/>
              <a:tabLst>
                <a:tab pos="565852" algn="l"/>
                <a:tab pos="566328" algn="l"/>
              </a:tabLst>
            </a:pPr>
            <a:r>
              <a:rPr sz="2000" b="1" spc="-97" dirty="0">
                <a:latin typeface="Arial"/>
                <a:cs typeface="Arial"/>
              </a:rPr>
              <a:t>Réel </a:t>
            </a:r>
            <a:r>
              <a:rPr sz="2000" b="1" spc="-82" dirty="0">
                <a:latin typeface="Arial"/>
                <a:cs typeface="Arial"/>
              </a:rPr>
              <a:t>double </a:t>
            </a:r>
            <a:r>
              <a:rPr sz="2000" b="1" spc="-94" dirty="0">
                <a:latin typeface="Arial"/>
                <a:cs typeface="Arial"/>
              </a:rPr>
              <a:t>précision </a:t>
            </a:r>
            <a:r>
              <a:rPr sz="2000" spc="-64" dirty="0">
                <a:latin typeface="Arial"/>
                <a:cs typeface="Arial"/>
              </a:rPr>
              <a:t>(codé </a:t>
            </a:r>
            <a:r>
              <a:rPr sz="2000" spc="-56" dirty="0">
                <a:latin typeface="Arial"/>
                <a:cs typeface="Arial"/>
              </a:rPr>
              <a:t>sur </a:t>
            </a:r>
            <a:r>
              <a:rPr sz="2000" spc="-64" dirty="0">
                <a:latin typeface="Arial"/>
                <a:cs typeface="Arial"/>
              </a:rPr>
              <a:t>8</a:t>
            </a:r>
            <a:r>
              <a:rPr sz="2000" spc="56" dirty="0">
                <a:latin typeface="Arial"/>
                <a:cs typeface="Arial"/>
              </a:rPr>
              <a:t> </a:t>
            </a:r>
            <a:r>
              <a:rPr sz="2000" spc="-41" dirty="0">
                <a:latin typeface="Arial"/>
                <a:cs typeface="Arial"/>
              </a:rPr>
              <a:t>octets)</a:t>
            </a:r>
            <a:endParaRPr sz="2000" dirty="0">
              <a:latin typeface="Arial"/>
              <a:cs typeface="Arial"/>
            </a:endParaRPr>
          </a:p>
        </p:txBody>
      </p:sp>
      <p:sp>
        <p:nvSpPr>
          <p:cNvPr id="23" name="object 23"/>
          <p:cNvSpPr txBox="1">
            <a:spLocks noGrp="1"/>
          </p:cNvSpPr>
          <p:nvPr>
            <p:ph type="title"/>
          </p:nvPr>
        </p:nvSpPr>
        <p:spPr>
          <a:xfrm>
            <a:off x="683568" y="136026"/>
            <a:ext cx="8280920" cy="412654"/>
          </a:xfrm>
          <a:prstGeom prst="rect">
            <a:avLst/>
          </a:prstGeom>
          <a:noFill/>
        </p:spPr>
        <p:txBody>
          <a:bodyPr vert="horz" wrap="square" lIns="0" tIns="9502" rIns="0" bIns="0" rtlCol="0">
            <a:spAutoFit/>
          </a:bodyPr>
          <a:lstStyle/>
          <a:p>
            <a:pPr marL="9502">
              <a:spcBef>
                <a:spcPts val="75"/>
              </a:spcBef>
            </a:pPr>
            <a:r>
              <a:rPr spc="-37" dirty="0">
                <a:solidFill>
                  <a:schemeClr val="tx1"/>
                </a:solidFill>
              </a:rPr>
              <a:t>Types </a:t>
            </a:r>
            <a:r>
              <a:rPr dirty="0">
                <a:solidFill>
                  <a:schemeClr val="tx1"/>
                </a:solidFill>
              </a:rPr>
              <a:t>des </a:t>
            </a:r>
            <a:r>
              <a:rPr spc="-4" dirty="0">
                <a:solidFill>
                  <a:schemeClr val="tx1"/>
                </a:solidFill>
              </a:rPr>
              <a:t>variables</a:t>
            </a:r>
            <a:r>
              <a:rPr spc="-56" dirty="0">
                <a:solidFill>
                  <a:schemeClr val="tx1"/>
                </a:solidFill>
              </a:rPr>
              <a:t> </a:t>
            </a:r>
            <a:r>
              <a:rPr spc="-4" dirty="0">
                <a:solidFill>
                  <a:schemeClr val="tx1"/>
                </a:solidFill>
              </a:rPr>
              <a:t>(1)</a:t>
            </a:r>
          </a:p>
        </p:txBody>
      </p:sp>
      <p:sp>
        <p:nvSpPr>
          <p:cNvPr id="2" name="Slide Number Placeholder 1">
            <a:extLst>
              <a:ext uri="{FF2B5EF4-FFF2-40B4-BE49-F238E27FC236}">
                <a16:creationId xmlns:a16="http://schemas.microsoft.com/office/drawing/2014/main" id="{D9C1B2B2-3806-41D2-AA1E-C3CFAD96C3AA}"/>
              </a:ext>
            </a:extLst>
          </p:cNvPr>
          <p:cNvSpPr>
            <a:spLocks noGrp="1"/>
          </p:cNvSpPr>
          <p:nvPr>
            <p:ph type="sldNum" sz="quarter" idx="12"/>
          </p:nvPr>
        </p:nvSpPr>
        <p:spPr/>
        <p:txBody>
          <a:bodyPr/>
          <a:lstStyle/>
          <a:p>
            <a:fld id="{5744759D-0EFF-4FB2-9CCE-04E00944F0FE}" type="slidenum">
              <a:rPr lang="en-US" smtClean="0"/>
              <a:pPr/>
              <a:t>37</a:t>
            </a:fld>
            <a:endParaRPr lang="en-US"/>
          </a:p>
        </p:txBody>
      </p:sp>
    </p:spTree>
    <p:extLst>
      <p:ext uri="{BB962C8B-B14F-4D97-AF65-F5344CB8AC3E}">
        <p14:creationId xmlns:p14="http://schemas.microsoft.com/office/powerpoint/2010/main" val="22501896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0025" y="1721995"/>
            <a:ext cx="117746" cy="85432"/>
          </a:xfrm>
          <a:prstGeom prst="rect">
            <a:avLst/>
          </a:prstGeom>
          <a:blipFill>
            <a:blip r:embed="rId2" cstate="print"/>
            <a:stretch>
              <a:fillRect/>
            </a:stretch>
          </a:blipFill>
        </p:spPr>
        <p:txBody>
          <a:bodyPr wrap="square" lIns="0" tIns="0" rIns="0" bIns="0" rtlCol="0"/>
          <a:lstStyle/>
          <a:p>
            <a:pPr>
              <a:spcBef>
                <a:spcPts val="600"/>
              </a:spcBef>
              <a:spcAft>
                <a:spcPts val="600"/>
              </a:spcAft>
            </a:pPr>
            <a:endParaRPr sz="2000"/>
          </a:p>
        </p:txBody>
      </p:sp>
      <p:grpSp>
        <p:nvGrpSpPr>
          <p:cNvPr id="3" name="object 3"/>
          <p:cNvGrpSpPr/>
          <p:nvPr/>
        </p:nvGrpSpPr>
        <p:grpSpPr>
          <a:xfrm>
            <a:off x="1111976" y="1595596"/>
            <a:ext cx="2394056" cy="277741"/>
            <a:chOff x="879347" y="2112264"/>
            <a:chExt cx="2799715" cy="433070"/>
          </a:xfrm>
        </p:grpSpPr>
        <p:sp>
          <p:nvSpPr>
            <p:cNvPr id="4" name="object 4"/>
            <p:cNvSpPr/>
            <p:nvPr/>
          </p:nvSpPr>
          <p:spPr>
            <a:xfrm>
              <a:off x="891539" y="2272284"/>
              <a:ext cx="502919" cy="233171"/>
            </a:xfrm>
            <a:prstGeom prst="rect">
              <a:avLst/>
            </a:prstGeom>
            <a:blipFill>
              <a:blip r:embed="rId3" cstate="print"/>
              <a:stretch>
                <a:fillRect/>
              </a:stretch>
            </a:blipFill>
          </p:spPr>
          <p:txBody>
            <a:bodyPr wrap="square" lIns="0" tIns="0" rIns="0" bIns="0" rtlCol="0"/>
            <a:lstStyle/>
            <a:p>
              <a:pPr>
                <a:spcBef>
                  <a:spcPts val="600"/>
                </a:spcBef>
                <a:spcAft>
                  <a:spcPts val="600"/>
                </a:spcAft>
              </a:pPr>
              <a:endParaRPr sz="2000"/>
            </a:p>
          </p:txBody>
        </p:sp>
        <p:sp>
          <p:nvSpPr>
            <p:cNvPr id="5" name="object 5"/>
            <p:cNvSpPr/>
            <p:nvPr/>
          </p:nvSpPr>
          <p:spPr>
            <a:xfrm>
              <a:off x="1274063" y="2112264"/>
              <a:ext cx="2336291" cy="420624"/>
            </a:xfrm>
            <a:prstGeom prst="rect">
              <a:avLst/>
            </a:prstGeom>
            <a:blipFill>
              <a:blip r:embed="rId4" cstate="print"/>
              <a:stretch>
                <a:fillRect/>
              </a:stretch>
            </a:blipFill>
          </p:spPr>
          <p:txBody>
            <a:bodyPr wrap="square" lIns="0" tIns="0" rIns="0" bIns="0" rtlCol="0"/>
            <a:lstStyle/>
            <a:p>
              <a:pPr>
                <a:spcBef>
                  <a:spcPts val="600"/>
                </a:spcBef>
                <a:spcAft>
                  <a:spcPts val="600"/>
                </a:spcAft>
              </a:pPr>
              <a:endParaRPr sz="2000"/>
            </a:p>
          </p:txBody>
        </p:sp>
        <p:sp>
          <p:nvSpPr>
            <p:cNvPr id="6" name="object 6"/>
            <p:cNvSpPr/>
            <p:nvPr/>
          </p:nvSpPr>
          <p:spPr>
            <a:xfrm>
              <a:off x="879347" y="2449068"/>
              <a:ext cx="2613660" cy="96012"/>
            </a:xfrm>
            <a:prstGeom prst="rect">
              <a:avLst/>
            </a:prstGeom>
            <a:blipFill>
              <a:blip r:embed="rId5" cstate="print"/>
              <a:stretch>
                <a:fillRect/>
              </a:stretch>
            </a:blipFill>
          </p:spPr>
          <p:txBody>
            <a:bodyPr wrap="square" lIns="0" tIns="0" rIns="0" bIns="0" rtlCol="0"/>
            <a:lstStyle/>
            <a:p>
              <a:pPr>
                <a:spcBef>
                  <a:spcPts val="600"/>
                </a:spcBef>
                <a:spcAft>
                  <a:spcPts val="600"/>
                </a:spcAft>
              </a:pPr>
              <a:endParaRPr sz="2000"/>
            </a:p>
          </p:txBody>
        </p:sp>
        <p:sp>
          <p:nvSpPr>
            <p:cNvPr id="7" name="object 7"/>
            <p:cNvSpPr/>
            <p:nvPr/>
          </p:nvSpPr>
          <p:spPr>
            <a:xfrm>
              <a:off x="3265931" y="2112264"/>
              <a:ext cx="413003" cy="420624"/>
            </a:xfrm>
            <a:prstGeom prst="rect">
              <a:avLst/>
            </a:prstGeom>
            <a:blipFill>
              <a:blip r:embed="rId6" cstate="print"/>
              <a:stretch>
                <a:fillRect/>
              </a:stretch>
            </a:blipFill>
          </p:spPr>
          <p:txBody>
            <a:bodyPr wrap="square" lIns="0" tIns="0" rIns="0" bIns="0" rtlCol="0"/>
            <a:lstStyle/>
            <a:p>
              <a:pPr>
                <a:spcBef>
                  <a:spcPts val="600"/>
                </a:spcBef>
                <a:spcAft>
                  <a:spcPts val="600"/>
                </a:spcAft>
              </a:pPr>
              <a:endParaRPr sz="2000"/>
            </a:p>
          </p:txBody>
        </p:sp>
      </p:grpSp>
      <p:sp>
        <p:nvSpPr>
          <p:cNvPr id="24" name="object 24"/>
          <p:cNvSpPr txBox="1"/>
          <p:nvPr/>
        </p:nvSpPr>
        <p:spPr>
          <a:xfrm>
            <a:off x="818326" y="1629853"/>
            <a:ext cx="7786122" cy="317851"/>
          </a:xfrm>
          <a:prstGeom prst="rect">
            <a:avLst/>
          </a:prstGeom>
        </p:spPr>
        <p:txBody>
          <a:bodyPr vert="horz" wrap="square" lIns="0" tIns="9977" rIns="0" bIns="0" rtlCol="0">
            <a:spAutoFit/>
          </a:bodyPr>
          <a:lstStyle/>
          <a:p>
            <a:pPr marL="266060" indent="-256558">
              <a:spcBef>
                <a:spcPts val="600"/>
              </a:spcBef>
              <a:spcAft>
                <a:spcPts val="600"/>
              </a:spcAft>
              <a:buClr>
                <a:srgbClr val="FF0000"/>
              </a:buClr>
              <a:buSzPct val="75000"/>
              <a:buFont typeface="Wingdings"/>
              <a:buChar char=""/>
              <a:tabLst>
                <a:tab pos="265585" algn="l"/>
                <a:tab pos="266060" algn="l"/>
              </a:tabLst>
            </a:pPr>
            <a:r>
              <a:rPr lang="fr-FR" sz="2000" u="heavy" spc="-116" dirty="0">
                <a:solidFill>
                  <a:srgbClr val="1F487C"/>
                </a:solidFill>
                <a:uFill>
                  <a:solidFill>
                    <a:srgbClr val="1F487C"/>
                  </a:solidFill>
                </a:uFill>
                <a:latin typeface="Gill Sans MT" panose="020B0502020104020203" pitchFamily="34" charset="0"/>
                <a:cs typeface="Arial"/>
              </a:rPr>
              <a:t>Type </a:t>
            </a:r>
            <a:r>
              <a:rPr lang="fr-FR" sz="2000" u="heavy" spc="-49" dirty="0">
                <a:solidFill>
                  <a:srgbClr val="1F487C"/>
                </a:solidFill>
                <a:uFill>
                  <a:solidFill>
                    <a:srgbClr val="1F487C"/>
                  </a:solidFill>
                </a:uFill>
                <a:latin typeface="Gill Sans MT" panose="020B0502020104020203" pitchFamily="34" charset="0"/>
                <a:cs typeface="Arial"/>
              </a:rPr>
              <a:t>logique </a:t>
            </a:r>
            <a:r>
              <a:rPr lang="fr-FR" sz="2000" u="heavy" spc="-45" dirty="0">
                <a:solidFill>
                  <a:srgbClr val="1F487C"/>
                </a:solidFill>
                <a:uFill>
                  <a:solidFill>
                    <a:srgbClr val="1F487C"/>
                  </a:solidFill>
                </a:uFill>
                <a:latin typeface="Gill Sans MT" panose="020B0502020104020203" pitchFamily="34" charset="0"/>
                <a:cs typeface="Arial"/>
              </a:rPr>
              <a:t>ou </a:t>
            </a:r>
            <a:r>
              <a:rPr lang="fr-FR" sz="2000" u="heavy" spc="-49" dirty="0">
                <a:solidFill>
                  <a:srgbClr val="1F487C"/>
                </a:solidFill>
                <a:uFill>
                  <a:solidFill>
                    <a:srgbClr val="1F487C"/>
                  </a:solidFill>
                </a:uFill>
                <a:latin typeface="Gill Sans MT" panose="020B0502020104020203" pitchFamily="34" charset="0"/>
                <a:cs typeface="Arial"/>
              </a:rPr>
              <a:t>booléen</a:t>
            </a:r>
            <a:r>
              <a:rPr lang="fr-FR" sz="2000" spc="-49" dirty="0">
                <a:solidFill>
                  <a:srgbClr val="1F487C"/>
                </a:solidFill>
                <a:latin typeface="Gill Sans MT" panose="020B0502020104020203" pitchFamily="34" charset="0"/>
                <a:cs typeface="Arial"/>
              </a:rPr>
              <a:t>: </a:t>
            </a:r>
            <a:r>
              <a:rPr sz="2000" spc="-71" dirty="0">
                <a:latin typeface="Gill Sans MT" panose="020B0502020104020203" pitchFamily="34" charset="0"/>
                <a:cs typeface="Arial"/>
              </a:rPr>
              <a:t>deux valeurs </a:t>
            </a:r>
            <a:r>
              <a:rPr sz="2000" spc="-146" dirty="0">
                <a:latin typeface="Gill Sans MT" panose="020B0502020104020203" pitchFamily="34" charset="0"/>
                <a:cs typeface="Arial"/>
              </a:rPr>
              <a:t>VRAI </a:t>
            </a:r>
            <a:r>
              <a:rPr sz="2000" spc="-45" dirty="0">
                <a:latin typeface="Gill Sans MT" panose="020B0502020104020203" pitchFamily="34" charset="0"/>
                <a:cs typeface="Arial"/>
              </a:rPr>
              <a:t>ou</a:t>
            </a:r>
            <a:r>
              <a:rPr sz="2000" spc="-165" dirty="0">
                <a:latin typeface="Gill Sans MT" panose="020B0502020104020203" pitchFamily="34" charset="0"/>
                <a:cs typeface="Arial"/>
              </a:rPr>
              <a:t> </a:t>
            </a:r>
            <a:r>
              <a:rPr sz="2000" spc="-202" dirty="0">
                <a:latin typeface="Gill Sans MT" panose="020B0502020104020203" pitchFamily="34" charset="0"/>
                <a:cs typeface="Arial"/>
              </a:rPr>
              <a:t>FAUX</a:t>
            </a:r>
            <a:endParaRPr sz="2000" dirty="0">
              <a:latin typeface="Gill Sans MT" panose="020B0502020104020203" pitchFamily="34" charset="0"/>
              <a:cs typeface="Arial"/>
            </a:endParaRPr>
          </a:p>
        </p:txBody>
      </p:sp>
      <p:sp>
        <p:nvSpPr>
          <p:cNvPr id="25" name="object 25"/>
          <p:cNvSpPr txBox="1"/>
          <p:nvPr/>
        </p:nvSpPr>
        <p:spPr>
          <a:xfrm>
            <a:off x="827584" y="2157769"/>
            <a:ext cx="7210058" cy="1775287"/>
          </a:xfrm>
          <a:prstGeom prst="rect">
            <a:avLst/>
          </a:prstGeom>
        </p:spPr>
        <p:txBody>
          <a:bodyPr vert="horz" wrap="square" lIns="0" tIns="81718" rIns="0" bIns="0" rtlCol="0">
            <a:spAutoFit/>
          </a:bodyPr>
          <a:lstStyle/>
          <a:p>
            <a:pPr marL="266060" indent="-256558">
              <a:spcBef>
                <a:spcPts val="600"/>
              </a:spcBef>
              <a:spcAft>
                <a:spcPts val="600"/>
              </a:spcAft>
              <a:buClr>
                <a:srgbClr val="FF0000"/>
              </a:buClr>
              <a:buSzPct val="75000"/>
              <a:buFont typeface="Wingdings"/>
              <a:buChar char=""/>
              <a:tabLst>
                <a:tab pos="265585" algn="l"/>
                <a:tab pos="266060" algn="l"/>
              </a:tabLst>
            </a:pPr>
            <a:r>
              <a:rPr sz="2000" u="heavy" spc="-116" dirty="0">
                <a:solidFill>
                  <a:srgbClr val="1F487C"/>
                </a:solidFill>
                <a:uFill>
                  <a:solidFill>
                    <a:srgbClr val="1F487C"/>
                  </a:solidFill>
                </a:uFill>
                <a:latin typeface="Gill Sans MT" panose="020B0502020104020203" pitchFamily="34" charset="0"/>
                <a:cs typeface="Arial"/>
              </a:rPr>
              <a:t>Type </a:t>
            </a:r>
            <a:r>
              <a:rPr sz="2000" u="heavy" spc="-60" dirty="0">
                <a:solidFill>
                  <a:srgbClr val="1F487C"/>
                </a:solidFill>
                <a:uFill>
                  <a:solidFill>
                    <a:srgbClr val="1F487C"/>
                  </a:solidFill>
                </a:uFill>
                <a:latin typeface="Gill Sans MT" panose="020B0502020104020203" pitchFamily="34" charset="0"/>
                <a:cs typeface="Arial"/>
              </a:rPr>
              <a:t>caractère:</a:t>
            </a:r>
            <a:r>
              <a:rPr sz="2000" spc="-60" dirty="0">
                <a:solidFill>
                  <a:srgbClr val="1F487C"/>
                </a:solidFill>
                <a:latin typeface="Gill Sans MT" panose="020B0502020104020203" pitchFamily="34" charset="0"/>
                <a:cs typeface="Arial"/>
              </a:rPr>
              <a:t> </a:t>
            </a:r>
            <a:r>
              <a:rPr sz="2000" spc="-26" dirty="0">
                <a:latin typeface="Gill Sans MT" panose="020B0502020104020203" pitchFamily="34" charset="0"/>
                <a:cs typeface="Arial"/>
              </a:rPr>
              <a:t>lettres </a:t>
            </a:r>
            <a:r>
              <a:rPr sz="2000" spc="-71" dirty="0">
                <a:latin typeface="Gill Sans MT" panose="020B0502020104020203" pitchFamily="34" charset="0"/>
                <a:cs typeface="Arial"/>
              </a:rPr>
              <a:t>majuscules, minuscules, </a:t>
            </a:r>
            <a:r>
              <a:rPr sz="2000" spc="-45" dirty="0">
                <a:latin typeface="Gill Sans MT" panose="020B0502020104020203" pitchFamily="34" charset="0"/>
                <a:cs typeface="Arial"/>
              </a:rPr>
              <a:t>chiffres, </a:t>
            </a:r>
            <a:r>
              <a:rPr sz="2000" spc="-79" dirty="0">
                <a:latin typeface="Gill Sans MT" panose="020B0502020104020203" pitchFamily="34" charset="0"/>
                <a:cs typeface="Arial"/>
              </a:rPr>
              <a:t>symboles,</a:t>
            </a:r>
            <a:r>
              <a:rPr sz="2000" spc="-116" dirty="0">
                <a:latin typeface="Gill Sans MT" panose="020B0502020104020203" pitchFamily="34" charset="0"/>
                <a:cs typeface="Arial"/>
              </a:rPr>
              <a:t> </a:t>
            </a:r>
            <a:r>
              <a:rPr sz="2000" spc="-464" dirty="0">
                <a:latin typeface="Gill Sans MT" panose="020B0502020104020203" pitchFamily="34" charset="0"/>
                <a:cs typeface="Arial"/>
              </a:rPr>
              <a:t>…</a:t>
            </a:r>
            <a:endParaRPr sz="2000" dirty="0">
              <a:latin typeface="Gill Sans MT" panose="020B0502020104020203" pitchFamily="34" charset="0"/>
              <a:cs typeface="Arial"/>
            </a:endParaRPr>
          </a:p>
          <a:p>
            <a:pPr marL="1377810">
              <a:spcBef>
                <a:spcPts val="600"/>
              </a:spcBef>
              <a:spcAft>
                <a:spcPts val="600"/>
              </a:spcAft>
            </a:pPr>
            <a:r>
              <a:rPr sz="2000" b="1" spc="-108" dirty="0">
                <a:solidFill>
                  <a:srgbClr val="339933"/>
                </a:solidFill>
                <a:latin typeface="Gill Sans MT" panose="020B0502020104020203" pitchFamily="34" charset="0"/>
                <a:cs typeface="Arial"/>
              </a:rPr>
              <a:t>exemples: </a:t>
            </a:r>
            <a:r>
              <a:rPr sz="2000" b="1" spc="-150" dirty="0">
                <a:solidFill>
                  <a:srgbClr val="339933"/>
                </a:solidFill>
                <a:latin typeface="Gill Sans MT" panose="020B0502020104020203" pitchFamily="34" charset="0"/>
                <a:cs typeface="Arial"/>
              </a:rPr>
              <a:t>’A’, </a:t>
            </a:r>
            <a:r>
              <a:rPr sz="2000" b="1" spc="-94" dirty="0">
                <a:solidFill>
                  <a:srgbClr val="339933"/>
                </a:solidFill>
                <a:latin typeface="Gill Sans MT" panose="020B0502020104020203" pitchFamily="34" charset="0"/>
                <a:cs typeface="Arial"/>
              </a:rPr>
              <a:t>’a’, </a:t>
            </a:r>
            <a:r>
              <a:rPr sz="2000" b="1" spc="-67" dirty="0">
                <a:solidFill>
                  <a:srgbClr val="339933"/>
                </a:solidFill>
                <a:latin typeface="Gill Sans MT" panose="020B0502020104020203" pitchFamily="34" charset="0"/>
                <a:cs typeface="Arial"/>
              </a:rPr>
              <a:t>’1’, </a:t>
            </a:r>
            <a:r>
              <a:rPr sz="2000" b="1" spc="-97" dirty="0">
                <a:solidFill>
                  <a:srgbClr val="339933"/>
                </a:solidFill>
                <a:latin typeface="Gill Sans MT" panose="020B0502020104020203" pitchFamily="34" charset="0"/>
                <a:cs typeface="Arial"/>
              </a:rPr>
              <a:t>’?’,</a:t>
            </a:r>
            <a:r>
              <a:rPr sz="2000" b="1" spc="-7" dirty="0">
                <a:solidFill>
                  <a:srgbClr val="339933"/>
                </a:solidFill>
                <a:latin typeface="Gill Sans MT" panose="020B0502020104020203" pitchFamily="34" charset="0"/>
                <a:cs typeface="Arial"/>
              </a:rPr>
              <a:t> </a:t>
            </a:r>
            <a:r>
              <a:rPr sz="2000" b="1" spc="-389" dirty="0">
                <a:solidFill>
                  <a:srgbClr val="339933"/>
                </a:solidFill>
                <a:latin typeface="Gill Sans MT" panose="020B0502020104020203" pitchFamily="34" charset="0"/>
                <a:cs typeface="Arial"/>
              </a:rPr>
              <a:t>…</a:t>
            </a:r>
            <a:endParaRPr sz="2000" dirty="0">
              <a:latin typeface="Gill Sans MT" panose="020B0502020104020203" pitchFamily="34" charset="0"/>
              <a:cs typeface="Arial"/>
            </a:endParaRPr>
          </a:p>
          <a:p>
            <a:pPr marL="266060" indent="-256558">
              <a:spcBef>
                <a:spcPts val="600"/>
              </a:spcBef>
              <a:spcAft>
                <a:spcPts val="600"/>
              </a:spcAft>
              <a:buClr>
                <a:srgbClr val="FF0000"/>
              </a:buClr>
              <a:buSzPct val="75000"/>
              <a:buFont typeface="Wingdings"/>
              <a:buChar char=""/>
              <a:tabLst>
                <a:tab pos="265585" algn="l"/>
                <a:tab pos="266060" algn="l"/>
              </a:tabLst>
            </a:pPr>
            <a:r>
              <a:rPr sz="2000" u="heavy" spc="-116" dirty="0">
                <a:solidFill>
                  <a:srgbClr val="1F487C"/>
                </a:solidFill>
                <a:uFill>
                  <a:solidFill>
                    <a:srgbClr val="1F487C"/>
                  </a:solidFill>
                </a:uFill>
                <a:latin typeface="Gill Sans MT" panose="020B0502020104020203" pitchFamily="34" charset="0"/>
                <a:cs typeface="Arial"/>
              </a:rPr>
              <a:t>Type </a:t>
            </a:r>
            <a:r>
              <a:rPr sz="2000" u="heavy" spc="-79" dirty="0">
                <a:solidFill>
                  <a:srgbClr val="1F487C"/>
                </a:solidFill>
                <a:uFill>
                  <a:solidFill>
                    <a:srgbClr val="1F487C"/>
                  </a:solidFill>
                </a:uFill>
                <a:latin typeface="Gill Sans MT" panose="020B0502020104020203" pitchFamily="34" charset="0"/>
                <a:cs typeface="Arial"/>
              </a:rPr>
              <a:t>chaîne </a:t>
            </a:r>
            <a:r>
              <a:rPr sz="2000" u="heavy" spc="-67" dirty="0">
                <a:solidFill>
                  <a:srgbClr val="1F487C"/>
                </a:solidFill>
                <a:uFill>
                  <a:solidFill>
                    <a:srgbClr val="1F487C"/>
                  </a:solidFill>
                </a:uFill>
                <a:latin typeface="Gill Sans MT" panose="020B0502020104020203" pitchFamily="34" charset="0"/>
                <a:cs typeface="Arial"/>
              </a:rPr>
              <a:t>de caractère</a:t>
            </a:r>
            <a:r>
              <a:rPr sz="2000" b="1" u="heavy" spc="-67" dirty="0">
                <a:solidFill>
                  <a:srgbClr val="1F487C"/>
                </a:solidFill>
                <a:uFill>
                  <a:solidFill>
                    <a:srgbClr val="1F487C"/>
                  </a:solidFill>
                </a:uFill>
                <a:latin typeface="Gill Sans MT" panose="020B0502020104020203" pitchFamily="34" charset="0"/>
                <a:cs typeface="Arial"/>
              </a:rPr>
              <a:t>:</a:t>
            </a:r>
            <a:r>
              <a:rPr sz="2000" b="1" spc="-67" dirty="0">
                <a:solidFill>
                  <a:srgbClr val="1F487C"/>
                </a:solidFill>
                <a:latin typeface="Gill Sans MT" panose="020B0502020104020203" pitchFamily="34" charset="0"/>
                <a:cs typeface="Arial"/>
              </a:rPr>
              <a:t> </a:t>
            </a:r>
            <a:r>
              <a:rPr sz="2000" spc="-11" dirty="0">
                <a:latin typeface="Gill Sans MT" panose="020B0502020104020203" pitchFamily="34" charset="0"/>
                <a:cs typeface="Arial"/>
              </a:rPr>
              <a:t>toute </a:t>
            </a:r>
            <a:r>
              <a:rPr sz="2000" spc="-49" dirty="0">
                <a:latin typeface="Gill Sans MT" panose="020B0502020104020203" pitchFamily="34" charset="0"/>
                <a:cs typeface="Arial"/>
              </a:rPr>
              <a:t>suite </a:t>
            </a:r>
            <a:r>
              <a:rPr sz="2000" spc="-67" dirty="0">
                <a:latin typeface="Gill Sans MT" panose="020B0502020104020203" pitchFamily="34" charset="0"/>
                <a:cs typeface="Arial"/>
              </a:rPr>
              <a:t>de</a:t>
            </a:r>
            <a:r>
              <a:rPr sz="2000" spc="-183" dirty="0">
                <a:latin typeface="Gill Sans MT" panose="020B0502020104020203" pitchFamily="34" charset="0"/>
                <a:cs typeface="Arial"/>
              </a:rPr>
              <a:t> </a:t>
            </a:r>
            <a:r>
              <a:rPr sz="2000" spc="-71" dirty="0">
                <a:latin typeface="Gill Sans MT" panose="020B0502020104020203" pitchFamily="34" charset="0"/>
                <a:cs typeface="Arial"/>
              </a:rPr>
              <a:t>caractères,</a:t>
            </a:r>
            <a:endParaRPr sz="2000" dirty="0">
              <a:latin typeface="Gill Sans MT" panose="020B0502020104020203" pitchFamily="34" charset="0"/>
              <a:cs typeface="Arial"/>
            </a:endParaRPr>
          </a:p>
          <a:p>
            <a:pPr marL="1377810">
              <a:spcBef>
                <a:spcPts val="600"/>
              </a:spcBef>
              <a:spcAft>
                <a:spcPts val="600"/>
              </a:spcAft>
            </a:pPr>
            <a:r>
              <a:rPr sz="2000" b="1" spc="-108" dirty="0">
                <a:solidFill>
                  <a:srgbClr val="339933"/>
                </a:solidFill>
                <a:latin typeface="Gill Sans MT" panose="020B0502020104020203" pitchFamily="34" charset="0"/>
                <a:cs typeface="Arial"/>
              </a:rPr>
              <a:t>exemples: </a:t>
            </a:r>
            <a:r>
              <a:rPr sz="2000" b="1" spc="-49" dirty="0">
                <a:solidFill>
                  <a:srgbClr val="339933"/>
                </a:solidFill>
                <a:latin typeface="Gill Sans MT" panose="020B0502020104020203" pitchFamily="34" charset="0"/>
                <a:cs typeface="Arial"/>
              </a:rPr>
              <a:t>" </a:t>
            </a:r>
            <a:r>
              <a:rPr sz="2000" b="1" spc="-79" dirty="0">
                <a:solidFill>
                  <a:srgbClr val="339933"/>
                </a:solidFill>
                <a:latin typeface="Gill Sans MT" panose="020B0502020104020203" pitchFamily="34" charset="0"/>
                <a:cs typeface="Arial"/>
              </a:rPr>
              <a:t>Nom, </a:t>
            </a:r>
            <a:r>
              <a:rPr sz="2000" b="1" spc="-90" dirty="0">
                <a:solidFill>
                  <a:srgbClr val="339933"/>
                </a:solidFill>
                <a:latin typeface="Gill Sans MT" panose="020B0502020104020203" pitchFamily="34" charset="0"/>
                <a:cs typeface="Arial"/>
              </a:rPr>
              <a:t>Prénom", </a:t>
            </a:r>
            <a:r>
              <a:rPr sz="2000" b="1" spc="-105" dirty="0">
                <a:solidFill>
                  <a:srgbClr val="339933"/>
                </a:solidFill>
                <a:latin typeface="Gill Sans MT" panose="020B0502020104020203" pitchFamily="34" charset="0"/>
                <a:cs typeface="Arial"/>
              </a:rPr>
              <a:t>"code </a:t>
            </a:r>
            <a:r>
              <a:rPr sz="2000" b="1" spc="-85" dirty="0">
                <a:solidFill>
                  <a:srgbClr val="339933"/>
                </a:solidFill>
                <a:latin typeface="Gill Sans MT" panose="020B0502020104020203" pitchFamily="34" charset="0"/>
                <a:cs typeface="Arial"/>
              </a:rPr>
              <a:t>postale: </a:t>
            </a:r>
            <a:r>
              <a:rPr sz="2000" b="1" spc="-60" dirty="0">
                <a:solidFill>
                  <a:srgbClr val="339933"/>
                </a:solidFill>
                <a:latin typeface="Gill Sans MT" panose="020B0502020104020203" pitchFamily="34" charset="0"/>
                <a:cs typeface="Arial"/>
              </a:rPr>
              <a:t>1000",</a:t>
            </a:r>
            <a:r>
              <a:rPr sz="2000" b="1" spc="-71" dirty="0">
                <a:solidFill>
                  <a:srgbClr val="339933"/>
                </a:solidFill>
                <a:latin typeface="Gill Sans MT" panose="020B0502020104020203" pitchFamily="34" charset="0"/>
                <a:cs typeface="Arial"/>
              </a:rPr>
              <a:t> </a:t>
            </a:r>
            <a:r>
              <a:rPr sz="2000" b="1" spc="-389" dirty="0">
                <a:solidFill>
                  <a:srgbClr val="339933"/>
                </a:solidFill>
                <a:latin typeface="Gill Sans MT" panose="020B0502020104020203" pitchFamily="34" charset="0"/>
                <a:cs typeface="Arial"/>
              </a:rPr>
              <a:t>…</a:t>
            </a:r>
            <a:endParaRPr sz="2000" dirty="0">
              <a:latin typeface="Gill Sans MT" panose="020B0502020104020203" pitchFamily="34" charset="0"/>
              <a:cs typeface="Arial"/>
            </a:endParaRPr>
          </a:p>
        </p:txBody>
      </p:sp>
      <p:sp>
        <p:nvSpPr>
          <p:cNvPr id="26" name="object 26"/>
          <p:cNvSpPr txBox="1">
            <a:spLocks noGrp="1"/>
          </p:cNvSpPr>
          <p:nvPr>
            <p:ph type="title"/>
          </p:nvPr>
        </p:nvSpPr>
        <p:spPr>
          <a:xfrm>
            <a:off x="323528" y="67068"/>
            <a:ext cx="8640960" cy="413133"/>
          </a:xfrm>
          <a:prstGeom prst="rect">
            <a:avLst/>
          </a:prstGeom>
          <a:noFill/>
        </p:spPr>
        <p:txBody>
          <a:bodyPr vert="horz" wrap="square" lIns="0" tIns="9977" rIns="0" bIns="0" rtlCol="0">
            <a:spAutoFit/>
          </a:bodyPr>
          <a:lstStyle/>
          <a:p>
            <a:pPr marL="9502">
              <a:spcBef>
                <a:spcPts val="79"/>
              </a:spcBef>
            </a:pPr>
            <a:r>
              <a:rPr spc="-37" dirty="0">
                <a:solidFill>
                  <a:schemeClr val="tx1"/>
                </a:solidFill>
              </a:rPr>
              <a:t>Types </a:t>
            </a:r>
            <a:r>
              <a:rPr dirty="0">
                <a:solidFill>
                  <a:schemeClr val="tx1"/>
                </a:solidFill>
              </a:rPr>
              <a:t>des </a:t>
            </a:r>
            <a:r>
              <a:rPr spc="-4" dirty="0">
                <a:solidFill>
                  <a:schemeClr val="tx1"/>
                </a:solidFill>
              </a:rPr>
              <a:t>variables</a:t>
            </a:r>
            <a:r>
              <a:rPr spc="-71" dirty="0">
                <a:solidFill>
                  <a:schemeClr val="tx1"/>
                </a:solidFill>
              </a:rPr>
              <a:t> </a:t>
            </a:r>
            <a:r>
              <a:rPr dirty="0">
                <a:solidFill>
                  <a:schemeClr val="tx1"/>
                </a:solidFill>
              </a:rPr>
              <a:t>(2)</a:t>
            </a:r>
          </a:p>
        </p:txBody>
      </p:sp>
      <p:sp>
        <p:nvSpPr>
          <p:cNvPr id="8" name="Slide Number Placeholder 7">
            <a:extLst>
              <a:ext uri="{FF2B5EF4-FFF2-40B4-BE49-F238E27FC236}">
                <a16:creationId xmlns:a16="http://schemas.microsoft.com/office/drawing/2014/main" id="{A15B9894-4F6C-4E31-9567-514D79C650B2}"/>
              </a:ext>
            </a:extLst>
          </p:cNvPr>
          <p:cNvSpPr>
            <a:spLocks noGrp="1"/>
          </p:cNvSpPr>
          <p:nvPr>
            <p:ph type="sldNum" sz="quarter" idx="12"/>
          </p:nvPr>
        </p:nvSpPr>
        <p:spPr/>
        <p:txBody>
          <a:bodyPr/>
          <a:lstStyle/>
          <a:p>
            <a:fld id="{5744759D-0EFF-4FB2-9CCE-04E00944F0FE}" type="slidenum">
              <a:rPr lang="en-US" smtClean="0"/>
              <a:pPr/>
              <a:t>38</a:t>
            </a:fld>
            <a:endParaRPr lang="en-US"/>
          </a:p>
        </p:txBody>
      </p:sp>
    </p:spTree>
    <p:extLst>
      <p:ext uri="{BB962C8B-B14F-4D97-AF65-F5344CB8AC3E}">
        <p14:creationId xmlns:p14="http://schemas.microsoft.com/office/powerpoint/2010/main" val="16843586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504" y="116632"/>
            <a:ext cx="8783960" cy="413133"/>
          </a:xfrm>
          <a:prstGeom prst="rect">
            <a:avLst/>
          </a:prstGeom>
          <a:noFill/>
        </p:spPr>
        <p:txBody>
          <a:bodyPr vert="horz" wrap="square" lIns="0" tIns="9977" rIns="0" bIns="0" rtlCol="0">
            <a:spAutoFit/>
          </a:bodyPr>
          <a:lstStyle/>
          <a:p>
            <a:pPr marL="9502">
              <a:spcBef>
                <a:spcPts val="79"/>
              </a:spcBef>
            </a:pPr>
            <a:r>
              <a:rPr spc="-22" dirty="0" err="1">
                <a:solidFill>
                  <a:schemeClr val="tx1"/>
                </a:solidFill>
              </a:rPr>
              <a:t>Valeur</a:t>
            </a:r>
            <a:r>
              <a:rPr spc="-22" dirty="0">
                <a:solidFill>
                  <a:schemeClr val="tx1"/>
                </a:solidFill>
              </a:rPr>
              <a:t> </a:t>
            </a:r>
            <a:r>
              <a:rPr dirty="0">
                <a:solidFill>
                  <a:schemeClr val="tx1"/>
                </a:solidFill>
              </a:rPr>
              <a:t>d</a:t>
            </a:r>
            <a:r>
              <a:rPr lang="fr-FR" dirty="0">
                <a:solidFill>
                  <a:schemeClr val="tx1"/>
                </a:solidFill>
              </a:rPr>
              <a:t>’une </a:t>
            </a:r>
            <a:r>
              <a:rPr dirty="0">
                <a:solidFill>
                  <a:schemeClr val="tx1"/>
                </a:solidFill>
              </a:rPr>
              <a:t>variable</a:t>
            </a:r>
          </a:p>
        </p:txBody>
      </p:sp>
      <p:sp>
        <p:nvSpPr>
          <p:cNvPr id="3" name="object 3"/>
          <p:cNvSpPr txBox="1"/>
          <p:nvPr/>
        </p:nvSpPr>
        <p:spPr>
          <a:xfrm>
            <a:off x="458286" y="1453848"/>
            <a:ext cx="8002146" cy="1856734"/>
          </a:xfrm>
          <a:prstGeom prst="rect">
            <a:avLst/>
          </a:prstGeom>
        </p:spPr>
        <p:txBody>
          <a:bodyPr vert="horz" wrap="square" lIns="0" tIns="9977" rIns="0" bIns="0" rtlCol="0">
            <a:spAutoFit/>
          </a:bodyPr>
          <a:lstStyle/>
          <a:p>
            <a:pPr marL="266060" indent="-256558" algn="just">
              <a:spcBef>
                <a:spcPts val="79"/>
              </a:spcBef>
              <a:buClr>
                <a:srgbClr val="FF0000"/>
              </a:buClr>
              <a:buFont typeface="Wingdings"/>
              <a:buChar char=""/>
              <a:tabLst>
                <a:tab pos="265585" algn="l"/>
                <a:tab pos="266060" algn="l"/>
              </a:tabLst>
            </a:pPr>
            <a:r>
              <a:rPr sz="2400" u="heavy" spc="-138" dirty="0">
                <a:uFill>
                  <a:solidFill>
                    <a:srgbClr val="000000"/>
                  </a:solidFill>
                </a:uFill>
                <a:latin typeface="Arial"/>
                <a:cs typeface="Arial"/>
              </a:rPr>
              <a:t>Une </a:t>
            </a:r>
            <a:r>
              <a:rPr sz="2400" u="heavy" spc="-82" dirty="0">
                <a:uFill>
                  <a:solidFill>
                    <a:srgbClr val="000000"/>
                  </a:solidFill>
                </a:uFill>
                <a:latin typeface="Arial"/>
                <a:cs typeface="Arial"/>
              </a:rPr>
              <a:t>valeur</a:t>
            </a:r>
            <a:endParaRPr sz="2400" dirty="0">
              <a:latin typeface="Arial"/>
              <a:cs typeface="Arial"/>
            </a:endParaRPr>
          </a:p>
          <a:p>
            <a:pPr algn="just">
              <a:spcBef>
                <a:spcPts val="4"/>
              </a:spcBef>
              <a:buClr>
                <a:srgbClr val="FF0000"/>
              </a:buClr>
              <a:buFont typeface="Wingdings"/>
              <a:buChar char=""/>
            </a:pPr>
            <a:endParaRPr sz="2400" dirty="0">
              <a:latin typeface="Arial"/>
              <a:cs typeface="Arial"/>
            </a:endParaRPr>
          </a:p>
          <a:p>
            <a:pPr marL="565852" marR="3801" lvl="1" indent="-214748" algn="just">
              <a:buClr>
                <a:srgbClr val="0000A8"/>
              </a:buClr>
              <a:buSzPct val="69642"/>
              <a:buFont typeface="Wingdings"/>
              <a:buChar char=""/>
              <a:tabLst>
                <a:tab pos="565852" algn="l"/>
                <a:tab pos="566328" algn="l"/>
              </a:tabLst>
            </a:pPr>
            <a:r>
              <a:rPr sz="2400" spc="-228" dirty="0">
                <a:latin typeface="Arial"/>
                <a:cs typeface="Arial"/>
              </a:rPr>
              <a:t>La </a:t>
            </a:r>
            <a:r>
              <a:rPr sz="2400" spc="-75" dirty="0">
                <a:latin typeface="Arial"/>
                <a:cs typeface="Arial"/>
              </a:rPr>
              <a:t>valeur </a:t>
            </a:r>
            <a:r>
              <a:rPr sz="2400" spc="-60" dirty="0">
                <a:latin typeface="Arial"/>
                <a:cs typeface="Arial"/>
              </a:rPr>
              <a:t>d'une </a:t>
            </a:r>
            <a:r>
              <a:rPr sz="2400" spc="-75" dirty="0">
                <a:latin typeface="Arial"/>
                <a:cs typeface="Arial"/>
              </a:rPr>
              <a:t>variable(contenu) </a:t>
            </a:r>
            <a:r>
              <a:rPr sz="2400" spc="-37" dirty="0">
                <a:latin typeface="Arial"/>
                <a:cs typeface="Arial"/>
              </a:rPr>
              <a:t>peut </a:t>
            </a:r>
            <a:r>
              <a:rPr sz="2400" spc="-60" dirty="0">
                <a:latin typeface="Arial"/>
                <a:cs typeface="Arial"/>
              </a:rPr>
              <a:t>varier </a:t>
            </a:r>
            <a:r>
              <a:rPr sz="2400" spc="-116" dirty="0">
                <a:latin typeface="Arial"/>
                <a:cs typeface="Arial"/>
              </a:rPr>
              <a:t>au  </a:t>
            </a:r>
            <a:r>
              <a:rPr sz="2400" spc="-112" dirty="0">
                <a:latin typeface="Arial"/>
                <a:cs typeface="Arial"/>
              </a:rPr>
              <a:t>cours </a:t>
            </a:r>
            <a:r>
              <a:rPr sz="2400" spc="-67" dirty="0">
                <a:latin typeface="Arial"/>
                <a:cs typeface="Arial"/>
              </a:rPr>
              <a:t>du </a:t>
            </a:r>
            <a:r>
              <a:rPr sz="2400" spc="-85" dirty="0">
                <a:latin typeface="Arial"/>
                <a:cs typeface="Arial"/>
              </a:rPr>
              <a:t>programme. </a:t>
            </a:r>
            <a:r>
              <a:rPr sz="2400" spc="-105" dirty="0">
                <a:latin typeface="Arial"/>
                <a:cs typeface="Arial"/>
              </a:rPr>
              <a:t>L'ancienne </a:t>
            </a:r>
            <a:r>
              <a:rPr sz="2400" spc="-79" dirty="0">
                <a:latin typeface="Arial"/>
                <a:cs typeface="Arial"/>
              </a:rPr>
              <a:t>valeur </a:t>
            </a:r>
            <a:r>
              <a:rPr sz="2400" spc="-90" dirty="0">
                <a:latin typeface="Arial"/>
                <a:cs typeface="Arial"/>
              </a:rPr>
              <a:t>est </a:t>
            </a:r>
            <a:r>
              <a:rPr sz="2400" spc="19" dirty="0">
                <a:latin typeface="Arial"/>
                <a:cs typeface="Arial"/>
              </a:rPr>
              <a:t>tout  </a:t>
            </a:r>
            <a:r>
              <a:rPr sz="2400" spc="-67" dirty="0">
                <a:latin typeface="Arial"/>
                <a:cs typeface="Arial"/>
              </a:rPr>
              <a:t>simplement </a:t>
            </a:r>
            <a:r>
              <a:rPr sz="2400" spc="-135" dirty="0">
                <a:latin typeface="Arial"/>
                <a:cs typeface="Arial"/>
              </a:rPr>
              <a:t>écrasée </a:t>
            </a:r>
            <a:r>
              <a:rPr sz="2400" spc="-4" dirty="0">
                <a:latin typeface="Arial"/>
                <a:cs typeface="Arial"/>
              </a:rPr>
              <a:t>et </a:t>
            </a:r>
            <a:r>
              <a:rPr sz="2400" spc="-94" dirty="0">
                <a:latin typeface="Arial"/>
                <a:cs typeface="Arial"/>
              </a:rPr>
              <a:t>remplacée </a:t>
            </a:r>
            <a:r>
              <a:rPr sz="2400" spc="-71" dirty="0">
                <a:latin typeface="Arial"/>
                <a:cs typeface="Arial"/>
              </a:rPr>
              <a:t>par </a:t>
            </a:r>
            <a:r>
              <a:rPr sz="2400" spc="-75" dirty="0">
                <a:latin typeface="Arial"/>
                <a:cs typeface="Arial"/>
              </a:rPr>
              <a:t>la</a:t>
            </a:r>
            <a:r>
              <a:rPr sz="2400" spc="-296" dirty="0">
                <a:latin typeface="Arial"/>
                <a:cs typeface="Arial"/>
              </a:rPr>
              <a:t> </a:t>
            </a:r>
            <a:r>
              <a:rPr sz="2400" spc="-71" dirty="0">
                <a:latin typeface="Arial"/>
                <a:cs typeface="Arial"/>
              </a:rPr>
              <a:t>nouvelle.</a:t>
            </a:r>
            <a:endParaRPr sz="2400" dirty="0">
              <a:latin typeface="Arial"/>
              <a:cs typeface="Arial"/>
            </a:endParaRPr>
          </a:p>
        </p:txBody>
      </p:sp>
      <p:sp>
        <p:nvSpPr>
          <p:cNvPr id="4" name="Slide Number Placeholder 3">
            <a:extLst>
              <a:ext uri="{FF2B5EF4-FFF2-40B4-BE49-F238E27FC236}">
                <a16:creationId xmlns:a16="http://schemas.microsoft.com/office/drawing/2014/main" id="{7B877060-DA37-4A30-9BFA-FD69D9B879FA}"/>
              </a:ext>
            </a:extLst>
          </p:cNvPr>
          <p:cNvSpPr>
            <a:spLocks noGrp="1"/>
          </p:cNvSpPr>
          <p:nvPr>
            <p:ph type="sldNum" sz="quarter" idx="12"/>
          </p:nvPr>
        </p:nvSpPr>
        <p:spPr/>
        <p:txBody>
          <a:bodyPr/>
          <a:lstStyle/>
          <a:p>
            <a:fld id="{5744759D-0EFF-4FB2-9CCE-04E00944F0FE}" type="slidenum">
              <a:rPr lang="en-US" smtClean="0"/>
              <a:pPr/>
              <a:t>39</a:t>
            </a:fld>
            <a:endParaRPr lang="en-US"/>
          </a:p>
        </p:txBody>
      </p:sp>
    </p:spTree>
    <p:extLst>
      <p:ext uri="{BB962C8B-B14F-4D97-AF65-F5344CB8AC3E}">
        <p14:creationId xmlns:p14="http://schemas.microsoft.com/office/powerpoint/2010/main" val="7860792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9">
            <a:extLst>
              <a:ext uri="{FF2B5EF4-FFF2-40B4-BE49-F238E27FC236}">
                <a16:creationId xmlns:a16="http://schemas.microsoft.com/office/drawing/2014/main" id="{BFC5B261-EBEB-6A43-B1EE-39E09915D9D5}"/>
              </a:ext>
            </a:extLst>
          </p:cNvPr>
          <p:cNvSpPr txBox="1">
            <a:spLocks noChangeArrowheads="1"/>
          </p:cNvSpPr>
          <p:nvPr/>
        </p:nvSpPr>
        <p:spPr bwMode="auto">
          <a:xfrm>
            <a:off x="5873431" y="4751029"/>
            <a:ext cx="2347982" cy="603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2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81"/>
              </a:spcBef>
            </a:pPr>
            <a:endParaRPr lang="fr-FR" altLang="fr-FR" sz="1622" dirty="0">
              <a:latin typeface="Gill Sans MT" panose="020B0502020104020203" pitchFamily="34" charset="77"/>
              <a:ea typeface="Tahoma" panose="020B0604030504040204" pitchFamily="34" charset="0"/>
              <a:cs typeface="Tahoma" panose="020B0604030504040204" pitchFamily="34" charset="0"/>
            </a:endParaRPr>
          </a:p>
          <a:p>
            <a:pPr>
              <a:lnSpc>
                <a:spcPct val="101000"/>
              </a:lnSpc>
              <a:spcBef>
                <a:spcPts val="10"/>
              </a:spcBef>
            </a:pPr>
            <a:endParaRPr lang="fr-FR" altLang="fr-FR" sz="973" dirty="0">
              <a:latin typeface="Gill Sans MT" panose="020B0502020104020203" pitchFamily="34" charset="77"/>
              <a:ea typeface="Tahoma" panose="020B0604030504040204" pitchFamily="34" charset="0"/>
              <a:cs typeface="Tahoma" panose="020B0604030504040204" pitchFamily="34" charset="0"/>
            </a:endParaRPr>
          </a:p>
          <a:p>
            <a:pPr>
              <a:lnSpc>
                <a:spcPts val="1541"/>
              </a:lnSpc>
            </a:pPr>
            <a:endParaRPr lang="fr-FR" altLang="fr-FR" sz="1459" dirty="0">
              <a:latin typeface="Gill Sans MT" panose="020B0502020104020203" pitchFamily="34" charset="77"/>
              <a:ea typeface="Tahoma" panose="020B0604030504040204" pitchFamily="34" charset="0"/>
              <a:cs typeface="Tahoma" panose="020B0604030504040204" pitchFamily="34" charset="0"/>
            </a:endParaRPr>
          </a:p>
        </p:txBody>
      </p:sp>
      <p:sp>
        <p:nvSpPr>
          <p:cNvPr id="22534" name="Rectangle 6">
            <a:extLst>
              <a:ext uri="{FF2B5EF4-FFF2-40B4-BE49-F238E27FC236}">
                <a16:creationId xmlns:a16="http://schemas.microsoft.com/office/drawing/2014/main" id="{5E1294A4-86F4-A14D-9E3F-AACB3E44CD12}"/>
              </a:ext>
            </a:extLst>
          </p:cNvPr>
          <p:cNvSpPr>
            <a:spLocks/>
          </p:cNvSpPr>
          <p:nvPr/>
        </p:nvSpPr>
        <p:spPr bwMode="auto">
          <a:xfrm>
            <a:off x="3503501" y="145621"/>
            <a:ext cx="5405347" cy="40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619"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Plan de la formation</a:t>
            </a:r>
          </a:p>
        </p:txBody>
      </p:sp>
      <p:sp>
        <p:nvSpPr>
          <p:cNvPr id="15365" name="Rectangle 7">
            <a:extLst>
              <a:ext uri="{FF2B5EF4-FFF2-40B4-BE49-F238E27FC236}">
                <a16:creationId xmlns:a16="http://schemas.microsoft.com/office/drawing/2014/main" id="{8BCC108F-53C9-D34B-B0FD-82210AB216FF}"/>
              </a:ext>
            </a:extLst>
          </p:cNvPr>
          <p:cNvSpPr>
            <a:spLocks noChangeArrowheads="1"/>
          </p:cNvSpPr>
          <p:nvPr/>
        </p:nvSpPr>
        <p:spPr bwMode="auto">
          <a:xfrm>
            <a:off x="360858" y="2211244"/>
            <a:ext cx="8249086" cy="2726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17099" indent="-417099">
              <a:buClr>
                <a:schemeClr val="accent5">
                  <a:lumMod val="50000"/>
                </a:schemeClr>
              </a:buClr>
              <a:buSzPct val="120000"/>
              <a:buFont typeface="Wingdings" pitchFamily="2" charset="2"/>
              <a:buChar char="§"/>
            </a:pPr>
            <a:endParaRPr lang="fr-FR" altLang="fr-FR" sz="2270" dirty="0">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DF3B4D3B-9665-4AC0-B4BE-45FEA2B3F92F}"/>
              </a:ext>
            </a:extLst>
          </p:cNvPr>
          <p:cNvSpPr>
            <a:spLocks noGrp="1"/>
          </p:cNvSpPr>
          <p:nvPr>
            <p:ph type="sldNum" sz="quarter" idx="12"/>
          </p:nvPr>
        </p:nvSpPr>
        <p:spPr/>
        <p:txBody>
          <a:bodyPr/>
          <a:lstStyle/>
          <a:p>
            <a:fld id="{9705A05D-FF3A-44F5-A745-C0E08A1F0267}" type="slidenum">
              <a:rPr lang="fr-FR" smtClean="0"/>
              <a:pPr/>
              <a:t>4</a:t>
            </a:fld>
            <a:endParaRPr lang="fr-FR" dirty="0"/>
          </a:p>
        </p:txBody>
      </p:sp>
      <p:sp>
        <p:nvSpPr>
          <p:cNvPr id="7" name="Rectangle 6">
            <a:extLst>
              <a:ext uri="{FF2B5EF4-FFF2-40B4-BE49-F238E27FC236}">
                <a16:creationId xmlns:a16="http://schemas.microsoft.com/office/drawing/2014/main" id="{3CF973E5-0012-48E3-8CBA-8A1FB34730DF}"/>
              </a:ext>
            </a:extLst>
          </p:cNvPr>
          <p:cNvSpPr/>
          <p:nvPr/>
        </p:nvSpPr>
        <p:spPr>
          <a:xfrm>
            <a:off x="1102407" y="764704"/>
            <a:ext cx="7214009" cy="6520311"/>
          </a:xfrm>
          <a:prstGeom prst="rect">
            <a:avLst/>
          </a:prstGeom>
        </p:spPr>
        <p:txBody>
          <a:bodyPr wrap="square">
            <a:spAutoFit/>
          </a:bodyPr>
          <a:lstStyle/>
          <a:p>
            <a:r>
              <a:rPr lang="fr-FR" sz="2457" dirty="0">
                <a:solidFill>
                  <a:srgbClr val="C00000"/>
                </a:solidFill>
              </a:rPr>
              <a:t>Partie I</a:t>
            </a:r>
          </a:p>
          <a:p>
            <a:pPr marL="526489" indent="-526489">
              <a:buAutoNum type="romanUcPeriod"/>
            </a:pPr>
            <a:r>
              <a:rPr lang="fr-FR" sz="2457" dirty="0"/>
              <a:t>Introduction (algorithmique, algorithme, programme, compilation..) - Mon premier algorithme et programme en C</a:t>
            </a:r>
          </a:p>
          <a:p>
            <a:pPr marL="526489" indent="-526489">
              <a:buAutoNum type="romanUcPeriod"/>
            </a:pPr>
            <a:r>
              <a:rPr lang="fr-FR" sz="2457" dirty="0"/>
              <a:t>Les variables</a:t>
            </a:r>
          </a:p>
          <a:p>
            <a:pPr marL="526489" indent="-526489">
              <a:buAutoNum type="romanUcPeriod"/>
            </a:pPr>
            <a:r>
              <a:rPr lang="fr-FR" sz="2457" dirty="0"/>
              <a:t>Les instructions algorithmiques</a:t>
            </a:r>
          </a:p>
          <a:p>
            <a:pPr marL="526489" indent="-526489">
              <a:buAutoNum type="romanUcPeriod"/>
            </a:pPr>
            <a:r>
              <a:rPr lang="fr-FR" sz="2457" dirty="0"/>
              <a:t>Les boucles</a:t>
            </a:r>
          </a:p>
          <a:p>
            <a:pPr marL="526489" indent="-526489">
              <a:buAutoNum type="romanUcPeriod"/>
            </a:pPr>
            <a:r>
              <a:rPr lang="fr-FR" sz="2457" dirty="0"/>
              <a:t>Les différents types de données (Manipulation des tableaux, chaines de caractères, listes chainées, …)</a:t>
            </a:r>
          </a:p>
          <a:p>
            <a:pPr marL="526489" indent="-526489">
              <a:buAutoNum type="romanUcPeriod"/>
            </a:pPr>
            <a:r>
              <a:rPr lang="fr-FR" sz="2457" dirty="0"/>
              <a:t>Les fonctions et les procédures</a:t>
            </a:r>
          </a:p>
          <a:p>
            <a:pPr marL="526489" indent="-526489">
              <a:buAutoNum type="romanUcPeriod"/>
            </a:pPr>
            <a:r>
              <a:rPr lang="fr-FR" sz="2457" dirty="0"/>
              <a:t>Les différents algorithmes de tri</a:t>
            </a:r>
          </a:p>
          <a:p>
            <a:r>
              <a:rPr lang="fr-FR" sz="2457" dirty="0">
                <a:solidFill>
                  <a:srgbClr val="C00000"/>
                </a:solidFill>
              </a:rPr>
              <a:t>Partie II</a:t>
            </a:r>
          </a:p>
          <a:p>
            <a:pPr marL="526489" indent="-526489">
              <a:buAutoNum type="romanUcPeriod"/>
            </a:pPr>
            <a:r>
              <a:rPr lang="fr-FR" sz="2457" dirty="0"/>
              <a:t>Suite Tri</a:t>
            </a:r>
          </a:p>
          <a:p>
            <a:pPr marL="526489" indent="-526489">
              <a:buAutoNum type="romanUcPeriod"/>
            </a:pPr>
            <a:r>
              <a:rPr lang="fr-FR" sz="2457" dirty="0"/>
              <a:t>Récursivité et parcours des listes chainées</a:t>
            </a:r>
          </a:p>
          <a:p>
            <a:pPr marL="526489" indent="-526489">
              <a:buAutoNum type="romanUcPeriod"/>
            </a:pPr>
            <a:r>
              <a:rPr lang="fr-FR" sz="2457"/>
              <a:t>L’objet </a:t>
            </a:r>
            <a:endParaRPr lang="fr-FR" sz="2457" dirty="0"/>
          </a:p>
          <a:p>
            <a:pPr marL="526489" indent="-526489">
              <a:buAutoNum type="romanUcPeriod"/>
            </a:pPr>
            <a:endParaRPr lang="en-US" sz="2457" dirty="0"/>
          </a:p>
        </p:txBody>
      </p:sp>
    </p:spTree>
    <p:extLst>
      <p:ext uri="{BB962C8B-B14F-4D97-AF65-F5344CB8AC3E}">
        <p14:creationId xmlns:p14="http://schemas.microsoft.com/office/powerpoint/2010/main" val="19199581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28" y="139076"/>
            <a:ext cx="8639944" cy="413133"/>
          </a:xfrm>
          <a:prstGeom prst="rect">
            <a:avLst/>
          </a:prstGeom>
          <a:noFill/>
        </p:spPr>
        <p:txBody>
          <a:bodyPr vert="horz" wrap="square" lIns="0" tIns="9977" rIns="0" bIns="0" rtlCol="0">
            <a:spAutoFit/>
          </a:bodyPr>
          <a:lstStyle/>
          <a:p>
            <a:pPr marL="9502">
              <a:spcBef>
                <a:spcPts val="79"/>
              </a:spcBef>
            </a:pPr>
            <a:r>
              <a:rPr spc="-4" dirty="0">
                <a:solidFill>
                  <a:schemeClr val="tx1"/>
                </a:solidFill>
              </a:rPr>
              <a:t>D</a:t>
            </a:r>
            <a:r>
              <a:rPr lang="fr-FR" spc="-4" dirty="0"/>
              <a:t>é</a:t>
            </a:r>
            <a:r>
              <a:rPr spc="-4" dirty="0" err="1">
                <a:solidFill>
                  <a:schemeClr val="tx1"/>
                </a:solidFill>
              </a:rPr>
              <a:t>claration</a:t>
            </a:r>
            <a:r>
              <a:rPr spc="-4" dirty="0">
                <a:solidFill>
                  <a:schemeClr val="tx1"/>
                </a:solidFill>
              </a:rPr>
              <a:t> </a:t>
            </a:r>
            <a:r>
              <a:rPr dirty="0">
                <a:solidFill>
                  <a:schemeClr val="tx1"/>
                </a:solidFill>
              </a:rPr>
              <a:t>de</a:t>
            </a:r>
            <a:r>
              <a:rPr spc="-94" dirty="0">
                <a:solidFill>
                  <a:schemeClr val="tx1"/>
                </a:solidFill>
              </a:rPr>
              <a:t> </a:t>
            </a:r>
            <a:r>
              <a:rPr spc="-4" dirty="0">
                <a:solidFill>
                  <a:schemeClr val="tx1"/>
                </a:solidFill>
              </a:rPr>
              <a:t>variables</a:t>
            </a:r>
          </a:p>
        </p:txBody>
      </p:sp>
      <p:sp>
        <p:nvSpPr>
          <p:cNvPr id="3" name="object 3"/>
          <p:cNvSpPr txBox="1"/>
          <p:nvPr/>
        </p:nvSpPr>
        <p:spPr>
          <a:xfrm>
            <a:off x="1106941" y="1052736"/>
            <a:ext cx="6705419" cy="4536475"/>
          </a:xfrm>
          <a:prstGeom prst="rect">
            <a:avLst/>
          </a:prstGeom>
        </p:spPr>
        <p:txBody>
          <a:bodyPr vert="horz" wrap="square" lIns="0" tIns="9502" rIns="0" bIns="0" rtlCol="0">
            <a:spAutoFit/>
          </a:bodyPr>
          <a:lstStyle/>
          <a:p>
            <a:pPr marL="266060" marR="3801" indent="-256558">
              <a:spcBef>
                <a:spcPts val="75"/>
              </a:spcBef>
              <a:buClr>
                <a:srgbClr val="FF0000"/>
              </a:buClr>
              <a:buFont typeface="Wingdings"/>
              <a:buChar char=""/>
              <a:tabLst>
                <a:tab pos="265585" algn="l"/>
                <a:tab pos="266060" algn="l"/>
              </a:tabLst>
            </a:pPr>
            <a:r>
              <a:rPr sz="2000" spc="-7" dirty="0">
                <a:latin typeface="Gill Sans MT" panose="020B0502020104020203" pitchFamily="34" charset="0"/>
                <a:cs typeface="Arial"/>
              </a:rPr>
              <a:t>Rappel </a:t>
            </a:r>
            <a:r>
              <a:rPr sz="2000" dirty="0">
                <a:latin typeface="Gill Sans MT" panose="020B0502020104020203" pitchFamily="34" charset="0"/>
                <a:cs typeface="Arial"/>
              </a:rPr>
              <a:t>: toute </a:t>
            </a:r>
            <a:r>
              <a:rPr sz="2000" spc="-4" dirty="0">
                <a:latin typeface="Gill Sans MT" panose="020B0502020104020203" pitchFamily="34" charset="0"/>
                <a:cs typeface="Arial"/>
              </a:rPr>
              <a:t>variable </a:t>
            </a:r>
            <a:r>
              <a:rPr sz="2000" spc="-7" dirty="0">
                <a:latin typeface="Gill Sans MT" panose="020B0502020104020203" pitchFamily="34" charset="0"/>
                <a:cs typeface="Arial"/>
              </a:rPr>
              <a:t>utilisée </a:t>
            </a:r>
            <a:r>
              <a:rPr sz="2000" spc="-4" dirty="0">
                <a:latin typeface="Gill Sans MT" panose="020B0502020104020203" pitchFamily="34" charset="0"/>
                <a:cs typeface="Arial"/>
              </a:rPr>
              <a:t>dans un programme doit  avoir </a:t>
            </a:r>
            <a:r>
              <a:rPr sz="2000" dirty="0">
                <a:latin typeface="Gill Sans MT" panose="020B0502020104020203" pitchFamily="34" charset="0"/>
                <a:cs typeface="Arial"/>
              </a:rPr>
              <a:t>fait </a:t>
            </a:r>
            <a:r>
              <a:rPr sz="2000" spc="-4" dirty="0">
                <a:latin typeface="Gill Sans MT" panose="020B0502020104020203" pitchFamily="34" charset="0"/>
                <a:cs typeface="Arial"/>
              </a:rPr>
              <a:t>l’objet d’une déclaration</a:t>
            </a:r>
            <a:r>
              <a:rPr sz="2000" spc="45" dirty="0">
                <a:latin typeface="Gill Sans MT" panose="020B0502020104020203" pitchFamily="34" charset="0"/>
                <a:cs typeface="Arial"/>
              </a:rPr>
              <a:t> </a:t>
            </a:r>
            <a:r>
              <a:rPr sz="2000" spc="-7" dirty="0">
                <a:latin typeface="Gill Sans MT" panose="020B0502020104020203" pitchFamily="34" charset="0"/>
                <a:cs typeface="Arial"/>
              </a:rPr>
              <a:t>préalable,</a:t>
            </a:r>
            <a:endParaRPr sz="2000" dirty="0">
              <a:latin typeface="Gill Sans MT" panose="020B0502020104020203" pitchFamily="34" charset="0"/>
              <a:cs typeface="Arial"/>
            </a:endParaRPr>
          </a:p>
          <a:p>
            <a:pPr marL="266060" marR="787252" indent="-256558">
              <a:spcBef>
                <a:spcPts val="434"/>
              </a:spcBef>
              <a:buClr>
                <a:srgbClr val="FF0000"/>
              </a:buClr>
              <a:buFont typeface="Wingdings"/>
              <a:buChar char=""/>
              <a:tabLst>
                <a:tab pos="265585" algn="l"/>
                <a:tab pos="266060" algn="l"/>
              </a:tabLst>
            </a:pPr>
            <a:r>
              <a:rPr sz="2000" spc="-4" dirty="0">
                <a:latin typeface="Gill Sans MT" panose="020B0502020104020203" pitchFamily="34" charset="0"/>
                <a:cs typeface="Arial"/>
              </a:rPr>
              <a:t>En pseudo-code, la déclaration de variables est  </a:t>
            </a:r>
            <a:r>
              <a:rPr sz="2000" spc="-7" dirty="0">
                <a:latin typeface="Gill Sans MT" panose="020B0502020104020203" pitchFamily="34" charset="0"/>
                <a:cs typeface="Arial"/>
              </a:rPr>
              <a:t>effectuée </a:t>
            </a:r>
            <a:r>
              <a:rPr sz="2000" spc="-4" dirty="0">
                <a:latin typeface="Gill Sans MT" panose="020B0502020104020203" pitchFamily="34" charset="0"/>
                <a:cs typeface="Arial"/>
              </a:rPr>
              <a:t>par la </a:t>
            </a:r>
            <a:r>
              <a:rPr sz="2000" dirty="0">
                <a:latin typeface="Gill Sans MT" panose="020B0502020104020203" pitchFamily="34" charset="0"/>
                <a:cs typeface="Arial"/>
              </a:rPr>
              <a:t>forme </a:t>
            </a:r>
            <a:r>
              <a:rPr sz="2000" spc="-4" dirty="0">
                <a:latin typeface="Gill Sans MT" panose="020B0502020104020203" pitchFamily="34" charset="0"/>
                <a:cs typeface="Arial"/>
              </a:rPr>
              <a:t>suivante</a:t>
            </a:r>
            <a:r>
              <a:rPr sz="2000" spc="-19" dirty="0">
                <a:latin typeface="Gill Sans MT" panose="020B0502020104020203" pitchFamily="34" charset="0"/>
                <a:cs typeface="Arial"/>
              </a:rPr>
              <a:t> </a:t>
            </a:r>
            <a:r>
              <a:rPr sz="2000" dirty="0">
                <a:latin typeface="Gill Sans MT" panose="020B0502020104020203" pitchFamily="34" charset="0"/>
                <a:cs typeface="Arial"/>
              </a:rPr>
              <a:t>:</a:t>
            </a:r>
          </a:p>
          <a:p>
            <a:pPr marL="197169">
              <a:spcBef>
                <a:spcPts val="430"/>
              </a:spcBef>
            </a:pPr>
            <a:endParaRPr lang="fr-FR" sz="2000" b="1" spc="-15" dirty="0">
              <a:solidFill>
                <a:srgbClr val="0000C1"/>
              </a:solidFill>
              <a:latin typeface="Gill Sans MT" panose="020B0502020104020203" pitchFamily="34" charset="0"/>
              <a:cs typeface="Arial"/>
            </a:endParaRPr>
          </a:p>
          <a:p>
            <a:pPr marL="197169">
              <a:spcBef>
                <a:spcPts val="430"/>
              </a:spcBef>
            </a:pPr>
            <a:r>
              <a:rPr lang="fr-FR" sz="2000" b="1" dirty="0">
                <a:solidFill>
                  <a:srgbClr val="0000C1"/>
                </a:solidFill>
                <a:latin typeface="Gill Sans MT" panose="020B0502020104020203" pitchFamily="34" charset="0"/>
                <a:cs typeface="Arial"/>
              </a:rPr>
              <a:t>	Var </a:t>
            </a:r>
            <a:r>
              <a:rPr sz="2000" b="1" dirty="0" err="1">
                <a:solidFill>
                  <a:srgbClr val="0000C1"/>
                </a:solidFill>
                <a:latin typeface="Gill Sans MT" panose="020B0502020104020203" pitchFamily="34" charset="0"/>
                <a:cs typeface="Arial"/>
              </a:rPr>
              <a:t>liste</a:t>
            </a:r>
            <a:r>
              <a:rPr sz="2000" b="1" dirty="0">
                <a:solidFill>
                  <a:srgbClr val="0000C1"/>
                </a:solidFill>
                <a:latin typeface="Gill Sans MT" panose="020B0502020104020203" pitchFamily="34" charset="0"/>
                <a:cs typeface="Arial"/>
              </a:rPr>
              <a:t> d'identificateurs :</a:t>
            </a:r>
            <a:r>
              <a:rPr sz="2000" b="1" spc="-37" dirty="0">
                <a:solidFill>
                  <a:srgbClr val="0000C1"/>
                </a:solidFill>
                <a:latin typeface="Gill Sans MT" panose="020B0502020104020203" pitchFamily="34" charset="0"/>
                <a:cs typeface="Arial"/>
              </a:rPr>
              <a:t> </a:t>
            </a:r>
            <a:r>
              <a:rPr sz="2000" b="1" spc="-7" dirty="0">
                <a:solidFill>
                  <a:srgbClr val="0000C1"/>
                </a:solidFill>
                <a:latin typeface="Gill Sans MT" panose="020B0502020104020203" pitchFamily="34" charset="0"/>
                <a:cs typeface="Arial"/>
              </a:rPr>
              <a:t>type</a:t>
            </a:r>
            <a:endParaRPr sz="2000" dirty="0">
              <a:latin typeface="Gill Sans MT" panose="020B0502020104020203" pitchFamily="34" charset="0"/>
              <a:cs typeface="Arial"/>
            </a:endParaRPr>
          </a:p>
          <a:p>
            <a:pPr marL="327349" indent="-318322">
              <a:spcBef>
                <a:spcPts val="430"/>
              </a:spcBef>
              <a:buClr>
                <a:srgbClr val="FF0000"/>
              </a:buClr>
              <a:buFont typeface="Wingdings"/>
              <a:buChar char=""/>
              <a:tabLst>
                <a:tab pos="327349" algn="l"/>
                <a:tab pos="327824" algn="l"/>
              </a:tabLst>
            </a:pPr>
            <a:endParaRPr lang="fr-FR" sz="2000" b="1" spc="-4" dirty="0">
              <a:latin typeface="Gill Sans MT" panose="020B0502020104020203" pitchFamily="34" charset="0"/>
              <a:cs typeface="Arial"/>
            </a:endParaRPr>
          </a:p>
          <a:p>
            <a:pPr marL="327349" indent="-318322">
              <a:spcBef>
                <a:spcPts val="430"/>
              </a:spcBef>
              <a:buClr>
                <a:srgbClr val="FF0000"/>
              </a:buClr>
              <a:buFont typeface="Wingdings"/>
              <a:buChar char=""/>
              <a:tabLst>
                <a:tab pos="327349" algn="l"/>
                <a:tab pos="327824" algn="l"/>
              </a:tabLst>
            </a:pPr>
            <a:r>
              <a:rPr sz="2000" b="1" spc="-4" dirty="0" err="1">
                <a:latin typeface="Gill Sans MT" panose="020B0502020104020203" pitchFamily="34" charset="0"/>
                <a:cs typeface="Arial"/>
              </a:rPr>
              <a:t>Exemple</a:t>
            </a:r>
            <a:r>
              <a:rPr sz="2000" b="1" spc="-4" dirty="0">
                <a:latin typeface="Gill Sans MT" panose="020B0502020104020203" pitchFamily="34" charset="0"/>
                <a:cs typeface="Arial"/>
              </a:rPr>
              <a:t>:</a:t>
            </a:r>
            <a:endParaRPr sz="2000" dirty="0">
              <a:latin typeface="Gill Sans MT" panose="020B0502020104020203" pitchFamily="34" charset="0"/>
              <a:cs typeface="Arial"/>
            </a:endParaRPr>
          </a:p>
          <a:p>
            <a:pPr marL="134930">
              <a:spcBef>
                <a:spcPts val="509"/>
              </a:spcBef>
            </a:pPr>
            <a:endParaRPr lang="fr-FR" sz="2000" i="1" spc="-52" dirty="0">
              <a:latin typeface="Gill Sans MT" panose="020B0502020104020203" pitchFamily="34" charset="0"/>
              <a:cs typeface="Arial"/>
            </a:endParaRPr>
          </a:p>
          <a:p>
            <a:pPr marL="134930">
              <a:spcBef>
                <a:spcPts val="509"/>
              </a:spcBef>
            </a:pPr>
            <a:r>
              <a:rPr sz="2000" i="1" spc="-52" dirty="0" err="1">
                <a:latin typeface="Gill Sans MT" panose="020B0502020104020203" pitchFamily="34" charset="0"/>
                <a:cs typeface="Arial"/>
              </a:rPr>
              <a:t>Var</a:t>
            </a:r>
            <a:r>
              <a:rPr lang="fr-FR" sz="2000" i="1" spc="-52" dirty="0">
                <a:latin typeface="Gill Sans MT" panose="020B0502020104020203" pitchFamily="34" charset="0"/>
                <a:cs typeface="Arial"/>
              </a:rPr>
              <a:t>  </a:t>
            </a:r>
            <a:r>
              <a:rPr sz="2000" i="1" spc="-22" dirty="0" err="1">
                <a:latin typeface="Gill Sans MT" panose="020B0502020104020203" pitchFamily="34" charset="0"/>
                <a:cs typeface="Arial"/>
              </a:rPr>
              <a:t>i</a:t>
            </a:r>
            <a:r>
              <a:rPr sz="2000" i="1" spc="-22" dirty="0">
                <a:latin typeface="Gill Sans MT" panose="020B0502020104020203" pitchFamily="34" charset="0"/>
                <a:cs typeface="Arial"/>
              </a:rPr>
              <a:t>, j, </a:t>
            </a:r>
            <a:r>
              <a:rPr sz="2000" i="1" spc="-41" dirty="0">
                <a:latin typeface="Gill Sans MT" panose="020B0502020104020203" pitchFamily="34" charset="0"/>
                <a:cs typeface="Arial"/>
              </a:rPr>
              <a:t>k </a:t>
            </a:r>
            <a:r>
              <a:rPr sz="2000" i="1" spc="-22" dirty="0">
                <a:latin typeface="Gill Sans MT" panose="020B0502020104020203" pitchFamily="34" charset="0"/>
                <a:cs typeface="Arial"/>
              </a:rPr>
              <a:t>:</a:t>
            </a:r>
            <a:r>
              <a:rPr sz="2000" i="1" spc="-52" dirty="0">
                <a:latin typeface="Gill Sans MT" panose="020B0502020104020203" pitchFamily="34" charset="0"/>
                <a:cs typeface="Arial"/>
              </a:rPr>
              <a:t> </a:t>
            </a:r>
            <a:r>
              <a:rPr sz="2000" i="1" spc="-34" dirty="0" err="1">
                <a:latin typeface="Gill Sans MT" panose="020B0502020104020203" pitchFamily="34" charset="0"/>
                <a:cs typeface="Arial"/>
              </a:rPr>
              <a:t>entier</a:t>
            </a:r>
            <a:r>
              <a:rPr sz="2000" i="1" spc="-34" dirty="0">
                <a:latin typeface="Gill Sans MT" panose="020B0502020104020203" pitchFamily="34" charset="0"/>
                <a:cs typeface="Arial"/>
              </a:rPr>
              <a:t>  </a:t>
            </a:r>
            <a:endParaRPr lang="fr-FR" sz="2000" i="1" spc="-34" dirty="0">
              <a:latin typeface="Gill Sans MT" panose="020B0502020104020203" pitchFamily="34" charset="0"/>
              <a:cs typeface="Arial"/>
            </a:endParaRPr>
          </a:p>
          <a:p>
            <a:pPr marL="134930">
              <a:spcBef>
                <a:spcPts val="509"/>
              </a:spcBef>
            </a:pPr>
            <a:r>
              <a:rPr lang="fr-FR" sz="2000" i="1" spc="-34" dirty="0">
                <a:latin typeface="Gill Sans MT" panose="020B0502020104020203" pitchFamily="34" charset="0"/>
                <a:cs typeface="Arial"/>
              </a:rPr>
              <a:t>        </a:t>
            </a:r>
            <a:r>
              <a:rPr sz="2000" i="1" spc="-37" dirty="0">
                <a:latin typeface="Gill Sans MT" panose="020B0502020104020203" pitchFamily="34" charset="0"/>
                <a:cs typeface="Arial"/>
              </a:rPr>
              <a:t>x, </a:t>
            </a:r>
            <a:r>
              <a:rPr sz="2000" i="1" spc="-41" dirty="0">
                <a:latin typeface="Gill Sans MT" panose="020B0502020104020203" pitchFamily="34" charset="0"/>
                <a:cs typeface="Arial"/>
              </a:rPr>
              <a:t>y </a:t>
            </a:r>
            <a:r>
              <a:rPr sz="2000" i="1" spc="-22" dirty="0">
                <a:latin typeface="Gill Sans MT" panose="020B0502020104020203" pitchFamily="34" charset="0"/>
                <a:cs typeface="Arial"/>
              </a:rPr>
              <a:t>:</a:t>
            </a:r>
            <a:r>
              <a:rPr sz="2000" i="1" spc="7" dirty="0">
                <a:latin typeface="Gill Sans MT" panose="020B0502020104020203" pitchFamily="34" charset="0"/>
                <a:cs typeface="Arial"/>
              </a:rPr>
              <a:t> </a:t>
            </a:r>
            <a:r>
              <a:rPr sz="2000" i="1" spc="-37" dirty="0">
                <a:latin typeface="Gill Sans MT" panose="020B0502020104020203" pitchFamily="34" charset="0"/>
                <a:cs typeface="Arial"/>
              </a:rPr>
              <a:t>réel</a:t>
            </a:r>
            <a:endParaRPr sz="2000" dirty="0">
              <a:latin typeface="Gill Sans MT" panose="020B0502020104020203" pitchFamily="34" charset="0"/>
              <a:cs typeface="Arial"/>
            </a:endParaRPr>
          </a:p>
          <a:p>
            <a:pPr marL="182441">
              <a:spcBef>
                <a:spcPts val="306"/>
              </a:spcBef>
            </a:pPr>
            <a:r>
              <a:rPr lang="fr-FR" sz="2000" i="1" spc="-56" dirty="0">
                <a:latin typeface="Gill Sans MT" panose="020B0502020104020203" pitchFamily="34" charset="0"/>
                <a:cs typeface="Arial"/>
              </a:rPr>
              <a:t>       </a:t>
            </a:r>
            <a:r>
              <a:rPr sz="2000" i="1" spc="-56" dirty="0">
                <a:latin typeface="Gill Sans MT" panose="020B0502020104020203" pitchFamily="34" charset="0"/>
                <a:cs typeface="Arial"/>
              </a:rPr>
              <a:t>OK </a:t>
            </a:r>
            <a:r>
              <a:rPr sz="2000" i="1" spc="-22" dirty="0">
                <a:latin typeface="Gill Sans MT" panose="020B0502020104020203" pitchFamily="34" charset="0"/>
                <a:cs typeface="Arial"/>
              </a:rPr>
              <a:t>:</a:t>
            </a:r>
            <a:r>
              <a:rPr sz="2000" i="1" spc="11" dirty="0">
                <a:latin typeface="Gill Sans MT" panose="020B0502020104020203" pitchFamily="34" charset="0"/>
                <a:cs typeface="Arial"/>
              </a:rPr>
              <a:t> </a:t>
            </a:r>
            <a:r>
              <a:rPr sz="2000" i="1" spc="-45" dirty="0">
                <a:latin typeface="Gill Sans MT" panose="020B0502020104020203" pitchFamily="34" charset="0"/>
                <a:cs typeface="Arial"/>
              </a:rPr>
              <a:t>booléen</a:t>
            </a:r>
            <a:endParaRPr sz="2000" dirty="0">
              <a:latin typeface="Gill Sans MT" panose="020B0502020104020203" pitchFamily="34" charset="0"/>
              <a:cs typeface="Arial"/>
            </a:endParaRPr>
          </a:p>
          <a:p>
            <a:pPr marL="182441">
              <a:spcBef>
                <a:spcPts val="303"/>
              </a:spcBef>
            </a:pPr>
            <a:r>
              <a:rPr lang="fr-FR" sz="2000" i="1" spc="-45" dirty="0">
                <a:latin typeface="Gill Sans MT" panose="020B0502020104020203" pitchFamily="34" charset="0"/>
                <a:cs typeface="Arial"/>
              </a:rPr>
              <a:t>       </a:t>
            </a:r>
            <a:r>
              <a:rPr sz="2000" i="1" spc="-45" dirty="0">
                <a:latin typeface="Gill Sans MT" panose="020B0502020104020203" pitchFamily="34" charset="0"/>
                <a:cs typeface="Arial"/>
              </a:rPr>
              <a:t>Ch1, </a:t>
            </a:r>
            <a:r>
              <a:rPr sz="2000" i="1" spc="-41" dirty="0">
                <a:latin typeface="Gill Sans MT" panose="020B0502020104020203" pitchFamily="34" charset="0"/>
                <a:cs typeface="Arial"/>
              </a:rPr>
              <a:t>ch2 </a:t>
            </a:r>
            <a:r>
              <a:rPr sz="2000" i="1" spc="-22" dirty="0">
                <a:latin typeface="Gill Sans MT" panose="020B0502020104020203" pitchFamily="34" charset="0"/>
                <a:cs typeface="Arial"/>
              </a:rPr>
              <a:t>: </a:t>
            </a:r>
            <a:r>
              <a:rPr sz="2000" i="1" spc="-41" dirty="0">
                <a:latin typeface="Gill Sans MT" panose="020B0502020104020203" pitchFamily="34" charset="0"/>
                <a:cs typeface="Arial"/>
              </a:rPr>
              <a:t>chaîne </a:t>
            </a:r>
            <a:r>
              <a:rPr sz="2000" i="1" spc="-49" dirty="0">
                <a:latin typeface="Gill Sans MT" panose="020B0502020104020203" pitchFamily="34" charset="0"/>
                <a:cs typeface="Arial"/>
              </a:rPr>
              <a:t>de</a:t>
            </a:r>
            <a:r>
              <a:rPr sz="2000" i="1" spc="52" dirty="0">
                <a:latin typeface="Gill Sans MT" panose="020B0502020104020203" pitchFamily="34" charset="0"/>
                <a:cs typeface="Arial"/>
              </a:rPr>
              <a:t> </a:t>
            </a:r>
            <a:r>
              <a:rPr sz="2000" i="1" spc="-37" dirty="0">
                <a:latin typeface="Gill Sans MT" panose="020B0502020104020203" pitchFamily="34" charset="0"/>
                <a:cs typeface="Arial"/>
              </a:rPr>
              <a:t>caractères</a:t>
            </a:r>
            <a:endParaRPr sz="2000" dirty="0">
              <a:latin typeface="Gill Sans MT" panose="020B0502020104020203" pitchFamily="34" charset="0"/>
              <a:cs typeface="Arial"/>
            </a:endParaRPr>
          </a:p>
        </p:txBody>
      </p:sp>
      <p:sp>
        <p:nvSpPr>
          <p:cNvPr id="4" name="Slide Number Placeholder 3">
            <a:extLst>
              <a:ext uri="{FF2B5EF4-FFF2-40B4-BE49-F238E27FC236}">
                <a16:creationId xmlns:a16="http://schemas.microsoft.com/office/drawing/2014/main" id="{ED643C7E-7828-458D-BD4E-D416B784DDA0}"/>
              </a:ext>
            </a:extLst>
          </p:cNvPr>
          <p:cNvSpPr>
            <a:spLocks noGrp="1"/>
          </p:cNvSpPr>
          <p:nvPr>
            <p:ph type="sldNum" sz="quarter" idx="12"/>
          </p:nvPr>
        </p:nvSpPr>
        <p:spPr/>
        <p:txBody>
          <a:bodyPr/>
          <a:lstStyle/>
          <a:p>
            <a:fld id="{5744759D-0EFF-4FB2-9CCE-04E00944F0FE}" type="slidenum">
              <a:rPr lang="en-US" smtClean="0"/>
              <a:pPr/>
              <a:t>40</a:t>
            </a:fld>
            <a:endParaRPr lang="en-US"/>
          </a:p>
        </p:txBody>
      </p:sp>
    </p:spTree>
    <p:extLst>
      <p:ext uri="{BB962C8B-B14F-4D97-AF65-F5344CB8AC3E}">
        <p14:creationId xmlns:p14="http://schemas.microsoft.com/office/powerpoint/2010/main" val="19323261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0"/>
            <a:ext cx="8028384" cy="1143000"/>
          </a:xfrm>
          <a:noFill/>
        </p:spPr>
        <p:txBody>
          <a:bodyPr>
            <a:normAutofit/>
          </a:bodyPr>
          <a:lstStyle/>
          <a:p>
            <a:r>
              <a:rPr lang="fr-FR" sz="3200" dirty="0"/>
              <a:t>Les composants élémentaires du C</a:t>
            </a:r>
          </a:p>
        </p:txBody>
      </p:sp>
      <p:sp>
        <p:nvSpPr>
          <p:cNvPr id="3" name="Espace réservé du contenu 2"/>
          <p:cNvSpPr>
            <a:spLocks noGrp="1"/>
          </p:cNvSpPr>
          <p:nvPr>
            <p:ph type="body" idx="1"/>
          </p:nvPr>
        </p:nvSpPr>
        <p:spPr>
          <a:xfrm>
            <a:off x="457200" y="1456184"/>
            <a:ext cx="8229600" cy="3989040"/>
          </a:xfrm>
        </p:spPr>
        <p:txBody>
          <a:bodyPr>
            <a:normAutofit/>
          </a:bodyPr>
          <a:lstStyle/>
          <a:p>
            <a:pPr>
              <a:buNone/>
            </a:pPr>
            <a:r>
              <a:rPr lang="fr-FR" dirty="0"/>
              <a:t>Un programme en langage C est constitué des six groupes de composants élémentaires suivants :</a:t>
            </a:r>
          </a:p>
          <a:p>
            <a:pPr>
              <a:buNone/>
            </a:pPr>
            <a:endParaRPr lang="fr-FR" dirty="0"/>
          </a:p>
          <a:p>
            <a:pPr marL="624078" indent="-514350">
              <a:buFont typeface="+mj-lt"/>
              <a:buAutoNum type="arabicPeriod"/>
            </a:pPr>
            <a:r>
              <a:rPr lang="fr-FR" dirty="0">
                <a:solidFill>
                  <a:srgbClr val="0070C0"/>
                </a:solidFill>
              </a:rPr>
              <a:t>les identificateurs</a:t>
            </a:r>
            <a:r>
              <a:rPr lang="fr-FR" dirty="0"/>
              <a:t>,</a:t>
            </a:r>
          </a:p>
          <a:p>
            <a:pPr marL="624078" indent="-514350">
              <a:buFont typeface="+mj-lt"/>
              <a:buAutoNum type="arabicPeriod"/>
            </a:pPr>
            <a:r>
              <a:rPr lang="fr-FR" dirty="0">
                <a:solidFill>
                  <a:srgbClr val="C00000"/>
                </a:solidFill>
              </a:rPr>
              <a:t>les </a:t>
            </a:r>
            <a:r>
              <a:rPr lang="fr-FR" dirty="0" err="1">
                <a:solidFill>
                  <a:srgbClr val="C00000"/>
                </a:solidFill>
              </a:rPr>
              <a:t>mots_clés</a:t>
            </a:r>
            <a:r>
              <a:rPr lang="fr-FR" dirty="0"/>
              <a:t>,</a:t>
            </a:r>
          </a:p>
          <a:p>
            <a:pPr marL="624078" indent="-514350">
              <a:buFont typeface="+mj-lt"/>
              <a:buAutoNum type="arabicPeriod"/>
            </a:pPr>
            <a:r>
              <a:rPr lang="fr-FR" dirty="0">
                <a:solidFill>
                  <a:srgbClr val="0070C0"/>
                </a:solidFill>
              </a:rPr>
              <a:t>les constantes</a:t>
            </a:r>
            <a:r>
              <a:rPr lang="fr-FR" dirty="0"/>
              <a:t>,</a:t>
            </a:r>
          </a:p>
          <a:p>
            <a:pPr marL="624078" indent="-514350">
              <a:buFont typeface="+mj-lt"/>
              <a:buAutoNum type="arabicPeriod"/>
            </a:pPr>
            <a:r>
              <a:rPr lang="fr-FR" dirty="0">
                <a:solidFill>
                  <a:srgbClr val="C00000"/>
                </a:solidFill>
              </a:rPr>
              <a:t>les chaînes de caractères</a:t>
            </a:r>
            <a:r>
              <a:rPr lang="fr-FR" dirty="0"/>
              <a:t>,</a:t>
            </a:r>
          </a:p>
          <a:p>
            <a:pPr marL="624078" indent="-514350">
              <a:buFont typeface="+mj-lt"/>
              <a:buAutoNum type="arabicPeriod"/>
            </a:pPr>
            <a:r>
              <a:rPr lang="fr-FR" dirty="0">
                <a:solidFill>
                  <a:srgbClr val="0070C0"/>
                </a:solidFill>
              </a:rPr>
              <a:t>les opérateurs</a:t>
            </a:r>
            <a:r>
              <a:rPr lang="fr-FR" dirty="0"/>
              <a:t>,</a:t>
            </a:r>
          </a:p>
          <a:p>
            <a:pPr marL="624078" indent="-514350">
              <a:buFont typeface="+mj-lt"/>
              <a:buAutoNum type="arabicPeriod"/>
            </a:pPr>
            <a:r>
              <a:rPr lang="fr-FR" dirty="0">
                <a:solidFill>
                  <a:srgbClr val="C00000"/>
                </a:solidFill>
              </a:rPr>
              <a:t>les signes de ponctuation</a:t>
            </a:r>
            <a:r>
              <a:rPr lang="fr-FR" dirty="0"/>
              <a:t>.</a:t>
            </a:r>
          </a:p>
        </p:txBody>
      </p:sp>
      <p:sp>
        <p:nvSpPr>
          <p:cNvPr id="6" name="Espace réservé du numéro de diapositive 5"/>
          <p:cNvSpPr>
            <a:spLocks noGrp="1"/>
          </p:cNvSpPr>
          <p:nvPr>
            <p:ph type="sldNum" sz="quarter" idx="12"/>
          </p:nvPr>
        </p:nvSpPr>
        <p:spPr/>
        <p:txBody>
          <a:bodyPr/>
          <a:lstStyle/>
          <a:p>
            <a:fld id="{5744759D-0EFF-4FB2-9CCE-04E00944F0FE}" type="slidenum">
              <a:rPr lang="en-US" smtClean="0"/>
              <a:pPr/>
              <a:t>41</a:t>
            </a:fld>
            <a:endParaRPr lang="en-US"/>
          </a:p>
        </p:txBody>
      </p:sp>
      <p:sp>
        <p:nvSpPr>
          <p:cNvPr id="4" name="Rectangle 3"/>
          <p:cNvSpPr/>
          <p:nvPr/>
        </p:nvSpPr>
        <p:spPr>
          <a:xfrm>
            <a:off x="683568" y="5013176"/>
            <a:ext cx="4572000" cy="1569660"/>
          </a:xfrm>
          <a:prstGeom prst="rect">
            <a:avLst/>
          </a:prstGeom>
          <a:solidFill>
            <a:schemeClr val="bg2">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a:buNone/>
            </a:pPr>
            <a:r>
              <a:rPr lang="fr-FR" sz="2400" dirty="0">
                <a:solidFill>
                  <a:srgbClr val="002060"/>
                </a:solidFill>
              </a:rPr>
              <a:t>On peut ajouter à ces six groupes les commentaires, qui sont enlevés par le</a:t>
            </a:r>
          </a:p>
          <a:p>
            <a:pPr algn="ctr">
              <a:buNone/>
            </a:pPr>
            <a:r>
              <a:rPr lang="fr-FR" sz="2400" dirty="0">
                <a:solidFill>
                  <a:srgbClr val="002060"/>
                </a:solidFill>
              </a:rPr>
              <a:t> préprocesseur.</a:t>
            </a:r>
          </a:p>
        </p:txBody>
      </p:sp>
      <p:sp>
        <p:nvSpPr>
          <p:cNvPr id="5" name="Espace réservé du contenu 2"/>
          <p:cNvSpPr txBox="1">
            <a:spLocks/>
          </p:cNvSpPr>
          <p:nvPr/>
        </p:nvSpPr>
        <p:spPr>
          <a:xfrm>
            <a:off x="5652120" y="2204864"/>
            <a:ext cx="3131840" cy="4093915"/>
          </a:xfrm>
          <a:prstGeom prst="rect">
            <a:avLst/>
          </a:prstGeom>
          <a:solidFill>
            <a:schemeClr val="accent3">
              <a:lumMod val="40000"/>
              <a:lumOff val="60000"/>
            </a:schemeClr>
          </a:solidFill>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Un commentaire </a:t>
            </a:r>
          </a:p>
          <a:p>
            <a:pPr lvl="1"/>
            <a:r>
              <a:rPr lang="fr-FR" dirty="0"/>
              <a:t>débute par /* </a:t>
            </a:r>
          </a:p>
          <a:p>
            <a:pPr lvl="1"/>
            <a:r>
              <a:rPr lang="fr-FR" dirty="0"/>
              <a:t>et se termine par */</a:t>
            </a:r>
          </a:p>
          <a:p>
            <a:endParaRPr lang="fr-FR" dirty="0"/>
          </a:p>
          <a:p>
            <a:r>
              <a:rPr lang="fr-FR" dirty="0"/>
              <a:t>Par exemple:</a:t>
            </a:r>
          </a:p>
          <a:p>
            <a:pPr>
              <a:buFont typeface="Arial" pitchFamily="34" charset="0"/>
              <a:buNone/>
            </a:pPr>
            <a:r>
              <a:rPr lang="fr-FR" dirty="0"/>
              <a:t>	</a:t>
            </a:r>
            <a:r>
              <a:rPr lang="fr-FR" b="1" dirty="0">
                <a:solidFill>
                  <a:srgbClr val="0033CC"/>
                </a:solidFill>
              </a:rPr>
              <a:t>/* Ceci est un commentaire */</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idx="1"/>
          </p:nvPr>
        </p:nvSpPr>
        <p:spPr>
          <a:xfrm>
            <a:off x="467544" y="1423317"/>
            <a:ext cx="8229600" cy="4525963"/>
          </a:xfrm>
        </p:spPr>
        <p:txBody>
          <a:bodyPr>
            <a:normAutofit/>
          </a:bodyPr>
          <a:lstStyle/>
          <a:p>
            <a:pPr>
              <a:buNone/>
            </a:pPr>
            <a:r>
              <a:rPr lang="fr-FR" sz="2400" dirty="0"/>
              <a:t>	Un identificateur est une suite de caractères parmi :</a:t>
            </a:r>
          </a:p>
          <a:p>
            <a:r>
              <a:rPr lang="fr-FR" sz="2400" dirty="0"/>
              <a:t>les lettres (minuscules ou majuscules, mais non accentuées),</a:t>
            </a:r>
          </a:p>
          <a:p>
            <a:r>
              <a:rPr lang="fr-FR" sz="2400" dirty="0"/>
              <a:t>les chiffres,</a:t>
            </a:r>
          </a:p>
          <a:p>
            <a:r>
              <a:rPr lang="fr-FR" sz="2400" dirty="0"/>
              <a:t>le ``blanc souligné'' (_)</a:t>
            </a:r>
          </a:p>
          <a:p>
            <a:r>
              <a:rPr lang="fr-FR" sz="2400" dirty="0"/>
              <a:t>Commencent par un caractère  alphabétique</a:t>
            </a:r>
          </a:p>
          <a:p>
            <a:endParaRPr lang="fr-FR" sz="2400" dirty="0"/>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42</a:t>
            </a:fld>
            <a:endParaRPr lang="en-US"/>
          </a:p>
        </p:txBody>
      </p:sp>
      <p:sp>
        <p:nvSpPr>
          <p:cNvPr id="4" name="Rectangle 3"/>
          <p:cNvSpPr/>
          <p:nvPr/>
        </p:nvSpPr>
        <p:spPr>
          <a:xfrm>
            <a:off x="1187624" y="3928988"/>
            <a:ext cx="7200800" cy="2308324"/>
          </a:xfrm>
          <a:prstGeom prst="rect">
            <a:avLst/>
          </a:prstGeom>
          <a:solidFill>
            <a:schemeClr val="accent1">
              <a:lumMod val="20000"/>
              <a:lumOff val="80000"/>
            </a:schemeClr>
          </a:solidFill>
          <a:effectLst>
            <a:innerShdw blurRad="63500" dist="50800" dir="13500000">
              <a:prstClr val="black">
                <a:alpha val="50000"/>
              </a:prstClr>
            </a:innerShdw>
          </a:effectLst>
        </p:spPr>
        <p:txBody>
          <a:bodyPr wrap="square">
            <a:spAutoFit/>
          </a:bodyPr>
          <a:lstStyle/>
          <a:p>
            <a:r>
              <a:rPr lang="fr-FR" sz="2400" dirty="0"/>
              <a:t>Par exemple</a:t>
            </a:r>
          </a:p>
          <a:p>
            <a:r>
              <a:rPr lang="fr-FR" sz="2400" b="1" dirty="0">
                <a:solidFill>
                  <a:schemeClr val="tx2">
                    <a:lumMod val="75000"/>
                  </a:schemeClr>
                </a:solidFill>
              </a:rPr>
              <a:t>var1</a:t>
            </a:r>
            <a:r>
              <a:rPr lang="fr-FR" sz="2400" dirty="0"/>
              <a:t>, </a:t>
            </a:r>
            <a:r>
              <a:rPr lang="fr-FR" sz="2400" b="1" dirty="0">
                <a:solidFill>
                  <a:schemeClr val="tx2">
                    <a:lumMod val="75000"/>
                  </a:schemeClr>
                </a:solidFill>
              </a:rPr>
              <a:t>tab_23</a:t>
            </a:r>
            <a:r>
              <a:rPr lang="fr-FR" sz="2400" dirty="0"/>
              <a:t>  sont des </a:t>
            </a:r>
            <a:r>
              <a:rPr lang="fr-FR" sz="2400" u="sng" dirty="0">
                <a:solidFill>
                  <a:srgbClr val="C00000"/>
                </a:solidFill>
              </a:rPr>
              <a:t>identificateurs valides</a:t>
            </a:r>
            <a:r>
              <a:rPr lang="fr-FR" sz="2400" dirty="0"/>
              <a:t> ;</a:t>
            </a:r>
          </a:p>
          <a:p>
            <a:r>
              <a:rPr lang="fr-FR" sz="2400" dirty="0">
                <a:solidFill>
                  <a:srgbClr val="FF0000"/>
                </a:solidFill>
              </a:rPr>
              <a:t>par contre, </a:t>
            </a:r>
            <a:r>
              <a:rPr lang="fr-FR" sz="2400" b="1" dirty="0">
                <a:solidFill>
                  <a:schemeClr val="tx2">
                    <a:lumMod val="60000"/>
                    <a:lumOff val="40000"/>
                  </a:schemeClr>
                </a:solidFill>
              </a:rPr>
              <a:t>1i</a:t>
            </a:r>
            <a:r>
              <a:rPr lang="fr-FR" sz="2400" dirty="0">
                <a:solidFill>
                  <a:srgbClr val="FF0000"/>
                </a:solidFill>
              </a:rPr>
              <a:t> et </a:t>
            </a:r>
            <a:r>
              <a:rPr lang="fr-FR" sz="2400" b="1" dirty="0">
                <a:solidFill>
                  <a:schemeClr val="tx2">
                    <a:lumMod val="60000"/>
                    <a:lumOff val="40000"/>
                  </a:schemeClr>
                </a:solidFill>
              </a:rPr>
              <a:t>i:j</a:t>
            </a:r>
            <a:r>
              <a:rPr lang="fr-FR" sz="2400" dirty="0">
                <a:solidFill>
                  <a:srgbClr val="FF0000"/>
                </a:solidFill>
              </a:rPr>
              <a:t> </a:t>
            </a:r>
            <a:r>
              <a:rPr lang="fr-FR" sz="2400" b="1" u="sng" dirty="0">
                <a:solidFill>
                  <a:srgbClr val="FF0000"/>
                </a:solidFill>
              </a:rPr>
              <a:t>ne le sont pas</a:t>
            </a:r>
            <a:r>
              <a:rPr lang="fr-FR" sz="2400" dirty="0">
                <a:solidFill>
                  <a:srgbClr val="FF0000"/>
                </a:solidFill>
              </a:rPr>
              <a:t>.</a:t>
            </a:r>
          </a:p>
          <a:p>
            <a:r>
              <a:rPr lang="fr-FR" sz="2400" b="1" dirty="0"/>
              <a:t>Les majuscules et minuscules sont différenciées (chaque </a:t>
            </a:r>
            <a:r>
              <a:rPr lang="fr-FR" sz="2400" b="1" dirty="0" err="1"/>
              <a:t>carctère</a:t>
            </a:r>
            <a:r>
              <a:rPr lang="fr-FR" sz="2400" b="1" dirty="0"/>
              <a:t> a son code </a:t>
            </a:r>
            <a:r>
              <a:rPr lang="fr-FR" sz="2400" b="1" dirty="0" err="1"/>
              <a:t>Acii</a:t>
            </a:r>
            <a:r>
              <a:rPr lang="fr-FR" sz="2400" b="1" dirty="0"/>
              <a:t>)</a:t>
            </a:r>
            <a:br>
              <a:rPr lang="fr-FR" sz="2400" dirty="0"/>
            </a:br>
            <a:endParaRPr lang="en-US" sz="2400" dirty="0"/>
          </a:p>
        </p:txBody>
      </p:sp>
      <p:sp>
        <p:nvSpPr>
          <p:cNvPr id="7" name="Titre 1"/>
          <p:cNvSpPr>
            <a:spLocks noGrp="1"/>
          </p:cNvSpPr>
          <p:nvPr>
            <p:ph type="title"/>
          </p:nvPr>
        </p:nvSpPr>
        <p:spPr>
          <a:xfrm>
            <a:off x="0" y="-27384"/>
            <a:ext cx="8892480" cy="1143000"/>
          </a:xfrm>
          <a:noFill/>
        </p:spPr>
        <p:txBody>
          <a:bodyPr>
            <a:normAutofit/>
          </a:bodyPr>
          <a:lstStyle/>
          <a:p>
            <a:r>
              <a:rPr lang="fr-FR" sz="3200" dirty="0"/>
              <a:t>Les identificateurs vers C</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892480" cy="1143000"/>
          </a:xfrm>
          <a:noFill/>
        </p:spPr>
        <p:txBody>
          <a:bodyPr>
            <a:normAutofit/>
          </a:bodyPr>
          <a:lstStyle/>
          <a:p>
            <a:pPr marL="624078" indent="-514350"/>
            <a:r>
              <a:rPr lang="fr-FR" sz="3200" dirty="0"/>
              <a:t>Les </a:t>
            </a:r>
            <a:r>
              <a:rPr lang="fr-FR" sz="3200" dirty="0" err="1"/>
              <a:t>mots_clés</a:t>
            </a:r>
            <a:r>
              <a:rPr lang="fr-FR" sz="3200" dirty="0"/>
              <a:t> en C</a:t>
            </a:r>
          </a:p>
        </p:txBody>
      </p:sp>
      <p:sp>
        <p:nvSpPr>
          <p:cNvPr id="3" name="Espace réservé du contenu 2"/>
          <p:cNvSpPr>
            <a:spLocks noGrp="1"/>
          </p:cNvSpPr>
          <p:nvPr>
            <p:ph type="body" idx="1"/>
          </p:nvPr>
        </p:nvSpPr>
        <p:spPr/>
        <p:txBody>
          <a:bodyPr>
            <a:noAutofit/>
          </a:bodyPr>
          <a:lstStyle/>
          <a:p>
            <a:r>
              <a:rPr lang="fr-FR" sz="2400" dirty="0"/>
              <a:t>Un certain nombre de mots, appelés </a:t>
            </a:r>
            <a:r>
              <a:rPr lang="fr-FR" sz="2400" i="1" dirty="0" err="1"/>
              <a:t>mots_clés</a:t>
            </a:r>
            <a:r>
              <a:rPr lang="fr-FR" sz="2400" dirty="0"/>
              <a:t>, sont réservés pour le langage lui même et ne peuvent pas être utilisés comme identificateurs. </a:t>
            </a:r>
          </a:p>
          <a:p>
            <a:endParaRPr lang="fr-FR" sz="2400" dirty="0"/>
          </a:p>
          <a:p>
            <a:r>
              <a:rPr lang="fr-FR" sz="2400" dirty="0"/>
              <a:t>Exemple :</a:t>
            </a:r>
          </a:p>
          <a:p>
            <a:pPr lvl="1"/>
            <a:r>
              <a:rPr lang="fr-FR" sz="2400" dirty="0" err="1">
                <a:solidFill>
                  <a:srgbClr val="0033CC"/>
                </a:solidFill>
              </a:rPr>
              <a:t>typedef</a:t>
            </a:r>
            <a:endParaRPr lang="fr-FR" sz="2400" dirty="0">
              <a:solidFill>
                <a:srgbClr val="0033CC"/>
              </a:solidFill>
            </a:endParaRPr>
          </a:p>
          <a:p>
            <a:pPr lvl="1"/>
            <a:r>
              <a:rPr lang="fr-FR" sz="2400" dirty="0">
                <a:solidFill>
                  <a:srgbClr val="0033CC"/>
                </a:solidFill>
              </a:rPr>
              <a:t>char, double, </a:t>
            </a:r>
            <a:r>
              <a:rPr lang="fr-FR" sz="2400" dirty="0" err="1">
                <a:solidFill>
                  <a:srgbClr val="0033CC"/>
                </a:solidFill>
              </a:rPr>
              <a:t>enum</a:t>
            </a:r>
            <a:r>
              <a:rPr lang="fr-FR" sz="2400" dirty="0">
                <a:solidFill>
                  <a:srgbClr val="0033CC"/>
                </a:solidFill>
              </a:rPr>
              <a:t>, </a:t>
            </a:r>
            <a:r>
              <a:rPr lang="fr-FR" sz="2400" dirty="0" err="1">
                <a:solidFill>
                  <a:srgbClr val="0033CC"/>
                </a:solidFill>
              </a:rPr>
              <a:t>float</a:t>
            </a:r>
            <a:r>
              <a:rPr lang="fr-FR" sz="2400" dirty="0">
                <a:solidFill>
                  <a:srgbClr val="0033CC"/>
                </a:solidFill>
              </a:rPr>
              <a:t>, </a:t>
            </a:r>
            <a:r>
              <a:rPr lang="fr-FR" sz="2400" dirty="0" err="1">
                <a:solidFill>
                  <a:srgbClr val="0033CC"/>
                </a:solidFill>
              </a:rPr>
              <a:t>int</a:t>
            </a:r>
            <a:r>
              <a:rPr lang="fr-FR" sz="2400" dirty="0">
                <a:solidFill>
                  <a:srgbClr val="0033CC"/>
                </a:solidFill>
              </a:rPr>
              <a:t>, long, short, </a:t>
            </a:r>
            <a:r>
              <a:rPr lang="fr-FR" sz="2400" dirty="0" err="1">
                <a:solidFill>
                  <a:srgbClr val="0033CC"/>
                </a:solidFill>
              </a:rPr>
              <a:t>signed</a:t>
            </a:r>
            <a:r>
              <a:rPr lang="fr-FR" sz="2400" dirty="0">
                <a:solidFill>
                  <a:srgbClr val="0033CC"/>
                </a:solidFill>
              </a:rPr>
              <a:t>, </a:t>
            </a:r>
            <a:r>
              <a:rPr lang="fr-FR" sz="2400" dirty="0" err="1">
                <a:solidFill>
                  <a:srgbClr val="0033CC"/>
                </a:solidFill>
              </a:rPr>
              <a:t>struct</a:t>
            </a:r>
            <a:r>
              <a:rPr lang="fr-FR" sz="2400" dirty="0">
                <a:solidFill>
                  <a:srgbClr val="0033CC"/>
                </a:solidFill>
              </a:rPr>
              <a:t>, </a:t>
            </a:r>
            <a:r>
              <a:rPr lang="fr-FR" sz="2400" dirty="0" err="1">
                <a:solidFill>
                  <a:srgbClr val="0033CC"/>
                </a:solidFill>
              </a:rPr>
              <a:t>void</a:t>
            </a:r>
            <a:endParaRPr lang="fr-FR" sz="2400" dirty="0">
              <a:solidFill>
                <a:srgbClr val="0033CC"/>
              </a:solidFill>
            </a:endParaRPr>
          </a:p>
          <a:p>
            <a:pPr lvl="1"/>
            <a:r>
              <a:rPr lang="fr-FR" sz="2400" dirty="0">
                <a:solidFill>
                  <a:srgbClr val="0033CC"/>
                </a:solidFill>
              </a:rPr>
              <a:t>continue, default, do, </a:t>
            </a:r>
            <a:r>
              <a:rPr lang="fr-FR" sz="2400" dirty="0" err="1">
                <a:solidFill>
                  <a:srgbClr val="0033CC"/>
                </a:solidFill>
              </a:rPr>
              <a:t>else</a:t>
            </a:r>
            <a:r>
              <a:rPr lang="fr-FR" sz="2400" dirty="0">
                <a:solidFill>
                  <a:srgbClr val="0033CC"/>
                </a:solidFill>
              </a:rPr>
              <a:t>, for, </a:t>
            </a:r>
            <a:r>
              <a:rPr lang="fr-FR" sz="2400" dirty="0" err="1">
                <a:solidFill>
                  <a:srgbClr val="0033CC"/>
                </a:solidFill>
              </a:rPr>
              <a:t>goto</a:t>
            </a:r>
            <a:r>
              <a:rPr lang="fr-FR" sz="2400" dirty="0">
                <a:solidFill>
                  <a:srgbClr val="0033CC"/>
                </a:solidFill>
              </a:rPr>
              <a:t>, if, </a:t>
            </a:r>
            <a:r>
              <a:rPr lang="fr-FR" sz="2400" dirty="0" err="1">
                <a:solidFill>
                  <a:srgbClr val="0033CC"/>
                </a:solidFill>
              </a:rPr>
              <a:t>switch</a:t>
            </a:r>
            <a:r>
              <a:rPr lang="fr-FR" sz="2400" dirty="0">
                <a:solidFill>
                  <a:srgbClr val="0033CC"/>
                </a:solidFill>
              </a:rPr>
              <a:t>, </a:t>
            </a:r>
            <a:r>
              <a:rPr lang="fr-FR" sz="2400" dirty="0" err="1">
                <a:solidFill>
                  <a:srgbClr val="0033CC"/>
                </a:solidFill>
              </a:rPr>
              <a:t>while</a:t>
            </a:r>
            <a:r>
              <a:rPr lang="fr-FR" sz="2400" dirty="0">
                <a:solidFill>
                  <a:srgbClr val="0033CC"/>
                </a:solidFill>
              </a:rPr>
              <a:t>, divers, return, </a:t>
            </a:r>
            <a:r>
              <a:rPr lang="fr-FR" sz="2400" dirty="0" err="1">
                <a:solidFill>
                  <a:srgbClr val="0033CC"/>
                </a:solidFill>
              </a:rPr>
              <a:t>sizeof</a:t>
            </a:r>
            <a:endParaRPr lang="fr-FR" sz="2400" dirty="0">
              <a:solidFill>
                <a:srgbClr val="0033CC"/>
              </a:solidFill>
            </a:endParaRPr>
          </a:p>
          <a:p>
            <a:endParaRPr lang="fr-FR" sz="2400" dirty="0"/>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43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53752"/>
            <a:ext cx="9144000" cy="1143000"/>
          </a:xfrm>
          <a:noFill/>
        </p:spPr>
        <p:txBody>
          <a:bodyPr/>
          <a:lstStyle/>
          <a:p>
            <a:r>
              <a:rPr lang="fr-FR" dirty="0"/>
              <a:t>Notion de variable en C</a:t>
            </a:r>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44</a:t>
            </a:fld>
            <a:endParaRPr lang="en-US"/>
          </a:p>
        </p:txBody>
      </p:sp>
      <p:sp>
        <p:nvSpPr>
          <p:cNvPr id="3" name="Espace réservé du contenu 2"/>
          <p:cNvSpPr>
            <a:spLocks noGrp="1"/>
          </p:cNvSpPr>
          <p:nvPr>
            <p:ph sz="quarter" idx="1"/>
          </p:nvPr>
        </p:nvSpPr>
        <p:spPr>
          <a:xfrm>
            <a:off x="195728" y="1371936"/>
            <a:ext cx="8752115" cy="5513448"/>
          </a:xfrm>
        </p:spPr>
        <p:txBody>
          <a:bodyPr/>
          <a:lstStyle/>
          <a:p>
            <a:r>
              <a:rPr lang="fr-FR" b="1" u="sng" dirty="0"/>
              <a:t>Définition:</a:t>
            </a:r>
          </a:p>
          <a:p>
            <a:pPr>
              <a:buNone/>
            </a:pPr>
            <a:r>
              <a:rPr lang="fr-FR" dirty="0"/>
              <a:t>	Les </a:t>
            </a:r>
            <a:r>
              <a:rPr lang="fr-FR" u="sng" dirty="0"/>
              <a:t>variables</a:t>
            </a:r>
            <a:r>
              <a:rPr lang="fr-FR" dirty="0"/>
              <a:t> contiennent les </a:t>
            </a:r>
            <a:r>
              <a:rPr lang="fr-FR" u="sng" dirty="0"/>
              <a:t>valeurs</a:t>
            </a:r>
            <a:r>
              <a:rPr lang="fr-FR" dirty="0"/>
              <a:t> qui sont utilisées pendant l'exécution du programme. Les noms des variables sont des </a:t>
            </a:r>
            <a:r>
              <a:rPr lang="fr-FR" u="sng" dirty="0"/>
              <a:t>identificateurs</a:t>
            </a:r>
            <a:r>
              <a:rPr lang="fr-FR" dirty="0"/>
              <a:t> choisis par le programmeur.</a:t>
            </a:r>
          </a:p>
          <a:p>
            <a:endParaRPr lang="fr-FR" b="1" u="sng" dirty="0"/>
          </a:p>
          <a:p>
            <a:r>
              <a:rPr lang="fr-FR" b="1" u="sng" dirty="0"/>
              <a:t>Déclaration d’une variable</a:t>
            </a:r>
          </a:p>
          <a:p>
            <a:pPr>
              <a:buNone/>
            </a:pP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781835473"/>
              </p:ext>
            </p:extLst>
          </p:nvPr>
        </p:nvGraphicFramePr>
        <p:xfrm>
          <a:off x="827584" y="3818736"/>
          <a:ext cx="7286676" cy="1554480"/>
        </p:xfrm>
        <a:graphic>
          <a:graphicData uri="http://schemas.openxmlformats.org/drawingml/2006/table">
            <a:tbl>
              <a:tblPr firstRow="1" bandRow="1">
                <a:tableStyleId>{69CF1AB2-1976-4502-BF36-3FF5EA218861}</a:tableStyleId>
              </a:tblPr>
              <a:tblGrid>
                <a:gridCol w="3643338">
                  <a:extLst>
                    <a:ext uri="{9D8B030D-6E8A-4147-A177-3AD203B41FA5}">
                      <a16:colId xmlns:a16="http://schemas.microsoft.com/office/drawing/2014/main" val="20000"/>
                    </a:ext>
                  </a:extLst>
                </a:gridCol>
                <a:gridCol w="3643338">
                  <a:extLst>
                    <a:ext uri="{9D8B030D-6E8A-4147-A177-3AD203B41FA5}">
                      <a16:colId xmlns:a16="http://schemas.microsoft.com/office/drawing/2014/main" val="20001"/>
                    </a:ext>
                  </a:extLst>
                </a:gridCol>
              </a:tblGrid>
              <a:tr h="0">
                <a:tc>
                  <a:txBody>
                    <a:bodyPr/>
                    <a:lstStyle/>
                    <a:p>
                      <a:pPr lvl="1" algn="l">
                        <a:buNone/>
                      </a:pPr>
                      <a:r>
                        <a:rPr kumimoji="0" lang="fr-FR" sz="2800" b="0" kern="1200" dirty="0"/>
                        <a:t>Entier</a:t>
                      </a:r>
                      <a:endParaRPr kumimoji="0" lang="fr-FR" sz="2800" b="0" kern="1200" dirty="0">
                        <a:solidFill>
                          <a:schemeClr val="tx1"/>
                        </a:solidFill>
                        <a:latin typeface="+mn-lt"/>
                        <a:ea typeface="+mn-ea"/>
                        <a:cs typeface="+mn-cs"/>
                      </a:endParaRPr>
                    </a:p>
                  </a:txBody>
                  <a:tcPr/>
                </a:tc>
                <a:tc>
                  <a:txBody>
                    <a:bodyPr/>
                    <a:lstStyle/>
                    <a:p>
                      <a:r>
                        <a:rPr kumimoji="0" lang="fr-FR" sz="2800" b="1" kern="1200" dirty="0" err="1">
                          <a:solidFill>
                            <a:srgbClr val="0033CC"/>
                          </a:solidFill>
                        </a:rPr>
                        <a:t>int</a:t>
                      </a:r>
                      <a:r>
                        <a:rPr kumimoji="0" lang="fr-FR" sz="2800" b="0" kern="1200" dirty="0"/>
                        <a:t> </a:t>
                      </a:r>
                      <a:r>
                        <a:rPr kumimoji="0" lang="fr-FR" sz="2800" b="0" kern="1200" dirty="0" err="1"/>
                        <a:t>nom_variable</a:t>
                      </a:r>
                      <a:r>
                        <a:rPr kumimoji="0" lang="fr-FR" sz="2800" b="0" kern="1200" dirty="0"/>
                        <a:t>;</a:t>
                      </a:r>
                      <a:endParaRPr kumimoji="0" lang="fr-FR" sz="2800" b="0"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r h="0">
                <a:tc>
                  <a:txBody>
                    <a:bodyPr/>
                    <a:lstStyle/>
                    <a:p>
                      <a:pPr algn="l">
                        <a:buFont typeface="Arial" pitchFamily="34" charset="0"/>
                        <a:buNone/>
                      </a:pPr>
                      <a:r>
                        <a:rPr kumimoji="0" lang="fr-FR" sz="2800" kern="1200" dirty="0"/>
                        <a:t>      Réel</a:t>
                      </a:r>
                      <a:endParaRPr kumimoji="0" lang="fr-FR" sz="2800" kern="1200" dirty="0">
                        <a:solidFill>
                          <a:schemeClr val="tx1"/>
                        </a:solidFill>
                        <a:latin typeface="+mn-lt"/>
                        <a:ea typeface="+mn-ea"/>
                        <a:cs typeface="+mn-cs"/>
                      </a:endParaRPr>
                    </a:p>
                  </a:txBody>
                  <a:tcPr/>
                </a:tc>
                <a:tc>
                  <a:txBody>
                    <a:bodyPr/>
                    <a:lstStyle/>
                    <a:p>
                      <a:r>
                        <a:rPr kumimoji="0" lang="fr-FR" sz="2800" b="1" kern="1200" dirty="0" err="1">
                          <a:solidFill>
                            <a:srgbClr val="0033CC"/>
                          </a:solidFill>
                        </a:rPr>
                        <a:t>float</a:t>
                      </a:r>
                      <a:r>
                        <a:rPr kumimoji="0" lang="fr-FR" sz="2800" kern="1200" dirty="0"/>
                        <a:t> </a:t>
                      </a:r>
                      <a:r>
                        <a:rPr kumimoji="0" lang="fr-FR" sz="2800" kern="1200" dirty="0" err="1"/>
                        <a:t>nom_variable</a:t>
                      </a:r>
                      <a:r>
                        <a:rPr kumimoji="0" lang="fr-FR" sz="2800" kern="1200" dirty="0"/>
                        <a:t>;</a:t>
                      </a:r>
                      <a:endParaRPr kumimoji="0" lang="fr-FR" sz="2800"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r h="0">
                <a:tc>
                  <a:txBody>
                    <a:bodyPr/>
                    <a:lstStyle/>
                    <a:p>
                      <a:pPr algn="l"/>
                      <a:r>
                        <a:rPr kumimoji="0" lang="fr-FR" sz="2800" kern="1200" dirty="0"/>
                        <a:t>      Caractère</a:t>
                      </a:r>
                      <a:endParaRPr kumimoji="0" lang="fr-FR" sz="2800" kern="1200" dirty="0">
                        <a:solidFill>
                          <a:schemeClr val="tx1"/>
                        </a:solidFill>
                        <a:latin typeface="+mn-lt"/>
                        <a:ea typeface="+mn-ea"/>
                        <a:cs typeface="+mn-cs"/>
                      </a:endParaRPr>
                    </a:p>
                  </a:txBody>
                  <a:tcPr/>
                </a:tc>
                <a:tc>
                  <a:txBody>
                    <a:bodyPr/>
                    <a:lstStyle/>
                    <a:p>
                      <a:r>
                        <a:rPr kumimoji="0" lang="fr-FR" sz="2800" b="1" kern="1200" dirty="0">
                          <a:solidFill>
                            <a:srgbClr val="0033CC"/>
                          </a:solidFill>
                        </a:rPr>
                        <a:t>char</a:t>
                      </a:r>
                      <a:r>
                        <a:rPr kumimoji="0" lang="fr-FR" sz="2800" kern="1200" dirty="0"/>
                        <a:t> </a:t>
                      </a:r>
                      <a:r>
                        <a:rPr kumimoji="0" lang="fr-FR" sz="2800" kern="1200" dirty="0" err="1"/>
                        <a:t>nom_variable</a:t>
                      </a:r>
                      <a:r>
                        <a:rPr kumimoji="0" lang="fr-FR" sz="2800" kern="1200" dirty="0"/>
                        <a:t>;</a:t>
                      </a:r>
                      <a:endParaRPr kumimoji="0" lang="fr-FR" sz="2800" kern="1200" dirty="0">
                        <a:solidFill>
                          <a:schemeClr val="tx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21982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08520" y="53752"/>
            <a:ext cx="9144000" cy="1143000"/>
          </a:xfrm>
          <a:noFill/>
        </p:spPr>
        <p:txBody>
          <a:bodyPr/>
          <a:lstStyle/>
          <a:p>
            <a:r>
              <a:rPr lang="fr-FR" dirty="0"/>
              <a:t>Notion de variable en C</a:t>
            </a:r>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45</a:t>
            </a:fld>
            <a:endParaRPr lang="en-US"/>
          </a:p>
        </p:txBody>
      </p:sp>
      <p:sp>
        <p:nvSpPr>
          <p:cNvPr id="3" name="Espace réservé du contenu 2"/>
          <p:cNvSpPr>
            <a:spLocks noGrp="1"/>
          </p:cNvSpPr>
          <p:nvPr>
            <p:ph sz="quarter" idx="1"/>
          </p:nvPr>
        </p:nvSpPr>
        <p:spPr/>
        <p:txBody>
          <a:bodyPr>
            <a:normAutofit/>
          </a:bodyPr>
          <a:lstStyle/>
          <a:p>
            <a:r>
              <a:rPr lang="fr-FR" sz="2800" dirty="0"/>
              <a:t>Initialisation d’une variable :</a:t>
            </a:r>
          </a:p>
          <a:p>
            <a:pPr lvl="1"/>
            <a:r>
              <a:rPr lang="fr-FR" sz="2800" dirty="0"/>
              <a:t>Lors de la déclaration :</a:t>
            </a:r>
          </a:p>
          <a:p>
            <a:pPr lvl="2">
              <a:buNone/>
            </a:pPr>
            <a:r>
              <a:rPr lang="fr-FR" sz="2800" b="1" dirty="0" err="1">
                <a:solidFill>
                  <a:srgbClr val="0033CC"/>
                </a:solidFill>
              </a:rPr>
              <a:t>int</a:t>
            </a:r>
            <a:r>
              <a:rPr lang="fr-FR" sz="2800" b="1" dirty="0">
                <a:solidFill>
                  <a:srgbClr val="0033CC"/>
                </a:solidFill>
              </a:rPr>
              <a:t> x=1</a:t>
            </a:r>
            <a:r>
              <a:rPr lang="fr-FR" sz="2800" b="1" dirty="0">
                <a:solidFill>
                  <a:srgbClr val="C00000"/>
                </a:solidFill>
              </a:rPr>
              <a:t>,</a:t>
            </a:r>
            <a:r>
              <a:rPr lang="fr-FR" sz="2800" b="1" dirty="0">
                <a:solidFill>
                  <a:srgbClr val="0033CC"/>
                </a:solidFill>
              </a:rPr>
              <a:t>y=2</a:t>
            </a:r>
            <a:r>
              <a:rPr lang="fr-FR" sz="2800" b="1" dirty="0">
                <a:solidFill>
                  <a:srgbClr val="C00000"/>
                </a:solidFill>
              </a:rPr>
              <a:t>,</a:t>
            </a:r>
            <a:r>
              <a:rPr lang="fr-FR" sz="2800" b="1" dirty="0">
                <a:solidFill>
                  <a:srgbClr val="0033CC"/>
                </a:solidFill>
              </a:rPr>
              <a:t>z=3</a:t>
            </a:r>
            <a:r>
              <a:rPr lang="fr-FR" sz="2800" b="1" dirty="0">
                <a:solidFill>
                  <a:srgbClr val="C00000"/>
                </a:solidFill>
              </a:rPr>
              <a:t>;</a:t>
            </a:r>
          </a:p>
          <a:p>
            <a:pPr lvl="2">
              <a:buNone/>
            </a:pPr>
            <a:r>
              <a:rPr lang="fr-FR" sz="2800" b="1" dirty="0">
                <a:solidFill>
                  <a:srgbClr val="0033CC"/>
                </a:solidFill>
              </a:rPr>
              <a:t>char car =‘a’</a:t>
            </a:r>
            <a:r>
              <a:rPr lang="fr-FR" sz="2800" b="1" dirty="0">
                <a:solidFill>
                  <a:srgbClr val="C00000"/>
                </a:solidFill>
              </a:rPr>
              <a:t>;</a:t>
            </a:r>
          </a:p>
          <a:p>
            <a:pPr lvl="1"/>
            <a:endParaRPr lang="fr-FR" sz="2800" dirty="0"/>
          </a:p>
          <a:p>
            <a:pPr lvl="1"/>
            <a:r>
              <a:rPr lang="fr-FR" sz="2800" dirty="0"/>
              <a:t>Au cours du programme</a:t>
            </a:r>
          </a:p>
          <a:p>
            <a:pPr lvl="2">
              <a:buNone/>
            </a:pPr>
            <a:r>
              <a:rPr lang="fr-FR" sz="2800" b="1" dirty="0" err="1">
                <a:solidFill>
                  <a:srgbClr val="C00000"/>
                </a:solidFill>
              </a:rPr>
              <a:t>int</a:t>
            </a:r>
            <a:r>
              <a:rPr lang="fr-FR" sz="2800" b="1" dirty="0">
                <a:solidFill>
                  <a:srgbClr val="C00000"/>
                </a:solidFill>
              </a:rPr>
              <a:t> x;</a:t>
            </a:r>
          </a:p>
          <a:p>
            <a:pPr lvl="2">
              <a:buNone/>
            </a:pPr>
            <a:r>
              <a:rPr lang="fr-FR" sz="2800" dirty="0"/>
              <a:t>…</a:t>
            </a:r>
          </a:p>
          <a:p>
            <a:pPr lvl="2">
              <a:buNone/>
            </a:pPr>
            <a:r>
              <a:rPr lang="fr-FR" sz="2800" b="1" dirty="0">
                <a:solidFill>
                  <a:srgbClr val="0033CC"/>
                </a:solidFill>
              </a:rPr>
              <a:t>x=1;</a:t>
            </a:r>
          </a:p>
        </p:txBody>
      </p:sp>
    </p:spTree>
    <p:extLst>
      <p:ext uri="{BB962C8B-B14F-4D97-AF65-F5344CB8AC3E}">
        <p14:creationId xmlns:p14="http://schemas.microsoft.com/office/powerpoint/2010/main" val="37382810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FF0000"/>
                </a:solidFill>
              </a:rPr>
              <a:t>ATTENTION !!</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46</a:t>
            </a:fld>
            <a:endParaRPr lang="en-US"/>
          </a:p>
        </p:txBody>
      </p:sp>
      <p:sp>
        <p:nvSpPr>
          <p:cNvPr id="3" name="Espace réservé du contenu 2"/>
          <p:cNvSpPr>
            <a:spLocks noGrp="1"/>
          </p:cNvSpPr>
          <p:nvPr>
            <p:ph sz="quarter" idx="1"/>
          </p:nvPr>
        </p:nvSpPr>
        <p:spPr/>
        <p:txBody>
          <a:bodyPr>
            <a:normAutofit/>
          </a:bodyPr>
          <a:lstStyle/>
          <a:p>
            <a:pPr algn="ctr">
              <a:buNone/>
            </a:pPr>
            <a:endParaRPr lang="fr-FR" sz="4000" dirty="0"/>
          </a:p>
          <a:p>
            <a:pPr algn="ctr">
              <a:buNone/>
            </a:pPr>
            <a:endParaRPr lang="fr-FR" sz="4000" dirty="0"/>
          </a:p>
          <a:p>
            <a:pPr algn="ctr">
              <a:buNone/>
            </a:pPr>
            <a:r>
              <a:rPr lang="fr-FR" sz="4000" dirty="0">
                <a:solidFill>
                  <a:srgbClr val="FF0000"/>
                </a:solidFill>
              </a:rPr>
              <a:t>Une variable non initialisée contient une valeur aléatoire</a:t>
            </a:r>
          </a:p>
          <a:p>
            <a:pPr algn="ctr">
              <a:buNone/>
            </a:pPr>
            <a:endParaRPr lang="fr-FR" sz="4000" dirty="0">
              <a:solidFill>
                <a:srgbClr val="FF0000"/>
              </a:solidFill>
            </a:endParaRPr>
          </a:p>
        </p:txBody>
      </p:sp>
    </p:spTree>
    <p:extLst>
      <p:ext uri="{BB962C8B-B14F-4D97-AF65-F5344CB8AC3E}">
        <p14:creationId xmlns:p14="http://schemas.microsoft.com/office/powerpoint/2010/main" val="15962411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28" y="135547"/>
            <a:ext cx="8532440" cy="413133"/>
          </a:xfrm>
          <a:prstGeom prst="rect">
            <a:avLst/>
          </a:prstGeom>
          <a:noFill/>
        </p:spPr>
        <p:txBody>
          <a:bodyPr vert="horz" wrap="square" lIns="0" tIns="9977" rIns="0" bIns="0" rtlCol="0">
            <a:spAutoFit/>
          </a:bodyPr>
          <a:lstStyle/>
          <a:p>
            <a:pPr marL="9502">
              <a:spcBef>
                <a:spcPts val="79"/>
              </a:spcBef>
            </a:pPr>
            <a:r>
              <a:rPr dirty="0">
                <a:solidFill>
                  <a:schemeClr val="tx1"/>
                </a:solidFill>
              </a:rPr>
              <a:t>Constante</a:t>
            </a:r>
          </a:p>
        </p:txBody>
      </p:sp>
      <p:sp>
        <p:nvSpPr>
          <p:cNvPr id="3" name="object 3"/>
          <p:cNvSpPr txBox="1"/>
          <p:nvPr/>
        </p:nvSpPr>
        <p:spPr>
          <a:xfrm>
            <a:off x="1043608" y="1052736"/>
            <a:ext cx="6735827" cy="4375557"/>
          </a:xfrm>
          <a:prstGeom prst="rect">
            <a:avLst/>
          </a:prstGeom>
        </p:spPr>
        <p:txBody>
          <a:bodyPr vert="horz" wrap="square" lIns="0" tIns="66040" rIns="0" bIns="0" rtlCol="0">
            <a:spAutoFit/>
          </a:bodyPr>
          <a:lstStyle/>
          <a:p>
            <a:pPr marL="266060" marR="133505" indent="-256558" algn="just">
              <a:spcBef>
                <a:spcPts val="600"/>
              </a:spcBef>
              <a:spcAft>
                <a:spcPts val="600"/>
              </a:spcAft>
              <a:buClr>
                <a:srgbClr val="FF0000"/>
              </a:buClr>
              <a:buFont typeface="Wingdings"/>
              <a:buChar char=""/>
              <a:tabLst>
                <a:tab pos="265585" algn="l"/>
                <a:tab pos="266060" algn="l"/>
              </a:tabLst>
            </a:pPr>
            <a:r>
              <a:rPr sz="2000" spc="-112" dirty="0">
                <a:latin typeface="Gill Sans MT" panose="020B0502020104020203" pitchFamily="34" charset="0"/>
                <a:cs typeface="Arial" pitchFamily="34" charset="0"/>
              </a:rPr>
              <a:t>Une </a:t>
            </a:r>
            <a:r>
              <a:rPr sz="2000" spc="-79" dirty="0">
                <a:latin typeface="Gill Sans MT" panose="020B0502020104020203" pitchFamily="34" charset="0"/>
                <a:cs typeface="Arial" pitchFamily="34" charset="0"/>
              </a:rPr>
              <a:t>constante est </a:t>
            </a:r>
            <a:r>
              <a:rPr sz="2000" spc="-82" dirty="0">
                <a:latin typeface="Gill Sans MT" panose="020B0502020104020203" pitchFamily="34" charset="0"/>
                <a:cs typeface="Arial" pitchFamily="34" charset="0"/>
              </a:rPr>
              <a:t>une </a:t>
            </a:r>
            <a:r>
              <a:rPr sz="2000" spc="-67" dirty="0">
                <a:latin typeface="Gill Sans MT" panose="020B0502020104020203" pitchFamily="34" charset="0"/>
                <a:cs typeface="Arial" pitchFamily="34" charset="0"/>
              </a:rPr>
              <a:t>variable </a:t>
            </a:r>
            <a:r>
              <a:rPr sz="2000" spc="-26" dirty="0">
                <a:latin typeface="Gill Sans MT" panose="020B0502020104020203" pitchFamily="34" charset="0"/>
                <a:cs typeface="Arial" pitchFamily="34" charset="0"/>
              </a:rPr>
              <a:t>dont </a:t>
            </a:r>
            <a:r>
              <a:rPr sz="2000" spc="-67" dirty="0">
                <a:latin typeface="Gill Sans MT" panose="020B0502020104020203" pitchFamily="34" charset="0"/>
                <a:cs typeface="Arial" pitchFamily="34" charset="0"/>
              </a:rPr>
              <a:t>la valeur </a:t>
            </a:r>
            <a:r>
              <a:rPr sz="2000" spc="-90" dirty="0">
                <a:solidFill>
                  <a:srgbClr val="0000C7"/>
                </a:solidFill>
                <a:latin typeface="Gill Sans MT" panose="020B0502020104020203" pitchFamily="34" charset="0"/>
                <a:cs typeface="Arial" pitchFamily="34" charset="0"/>
              </a:rPr>
              <a:t>ne </a:t>
            </a:r>
            <a:r>
              <a:rPr sz="2000" spc="-120" dirty="0">
                <a:solidFill>
                  <a:srgbClr val="0000C7"/>
                </a:solidFill>
                <a:latin typeface="Gill Sans MT" panose="020B0502020104020203" pitchFamily="34" charset="0"/>
                <a:cs typeface="Arial" pitchFamily="34" charset="0"/>
              </a:rPr>
              <a:t>change  </a:t>
            </a:r>
            <a:r>
              <a:rPr sz="2000" spc="-142" dirty="0">
                <a:solidFill>
                  <a:srgbClr val="0000C7"/>
                </a:solidFill>
                <a:latin typeface="Gill Sans MT" panose="020B0502020104020203" pitchFamily="34" charset="0"/>
                <a:cs typeface="Arial" pitchFamily="34" charset="0"/>
              </a:rPr>
              <a:t>pas </a:t>
            </a:r>
            <a:r>
              <a:rPr sz="2000" spc="-105" dirty="0">
                <a:latin typeface="Gill Sans MT" panose="020B0502020104020203" pitchFamily="34" charset="0"/>
                <a:cs typeface="Arial" pitchFamily="34" charset="0"/>
              </a:rPr>
              <a:t>au </a:t>
            </a:r>
            <a:r>
              <a:rPr sz="2000" spc="-101" dirty="0">
                <a:latin typeface="Gill Sans MT" panose="020B0502020104020203" pitchFamily="34" charset="0"/>
                <a:cs typeface="Arial" pitchFamily="34" charset="0"/>
              </a:rPr>
              <a:t>cours </a:t>
            </a:r>
            <a:r>
              <a:rPr sz="2000" spc="-90" dirty="0">
                <a:latin typeface="Gill Sans MT" panose="020B0502020104020203" pitchFamily="34" charset="0"/>
                <a:cs typeface="Arial" pitchFamily="34" charset="0"/>
              </a:rPr>
              <a:t>de </a:t>
            </a:r>
            <a:r>
              <a:rPr sz="2000" spc="-52" dirty="0">
                <a:latin typeface="Gill Sans MT" panose="020B0502020104020203" pitchFamily="34" charset="0"/>
                <a:cs typeface="Arial" pitchFamily="34" charset="0"/>
              </a:rPr>
              <a:t>l'exécution </a:t>
            </a:r>
            <a:r>
              <a:rPr sz="2000" spc="-64" dirty="0">
                <a:latin typeface="Gill Sans MT" panose="020B0502020104020203" pitchFamily="34" charset="0"/>
                <a:cs typeface="Arial" pitchFamily="34" charset="0"/>
              </a:rPr>
              <a:t>du </a:t>
            </a:r>
            <a:r>
              <a:rPr sz="2000" spc="-75" dirty="0">
                <a:latin typeface="Gill Sans MT" panose="020B0502020104020203" pitchFamily="34" charset="0"/>
                <a:cs typeface="Arial" pitchFamily="34" charset="0"/>
              </a:rPr>
              <a:t>programme, </a:t>
            </a:r>
            <a:r>
              <a:rPr sz="2000" spc="-49" dirty="0">
                <a:latin typeface="Gill Sans MT" panose="020B0502020104020203" pitchFamily="34" charset="0"/>
                <a:cs typeface="Arial" pitchFamily="34" charset="0"/>
              </a:rPr>
              <a:t>elle </a:t>
            </a:r>
            <a:r>
              <a:rPr sz="2000" spc="-34" dirty="0">
                <a:latin typeface="Gill Sans MT" panose="020B0502020104020203" pitchFamily="34" charset="0"/>
                <a:cs typeface="Arial" pitchFamily="34" charset="0"/>
              </a:rPr>
              <a:t>peut</a:t>
            </a:r>
            <a:r>
              <a:rPr sz="2000" spc="-187" dirty="0">
                <a:latin typeface="Gill Sans MT" panose="020B0502020104020203" pitchFamily="34" charset="0"/>
                <a:cs typeface="Arial" pitchFamily="34" charset="0"/>
              </a:rPr>
              <a:t> </a:t>
            </a:r>
            <a:r>
              <a:rPr sz="2000" spc="-30" dirty="0">
                <a:latin typeface="Gill Sans MT" panose="020B0502020104020203" pitchFamily="34" charset="0"/>
                <a:cs typeface="Arial" pitchFamily="34" charset="0"/>
              </a:rPr>
              <a:t>être  </a:t>
            </a:r>
            <a:r>
              <a:rPr sz="2000" spc="-64" dirty="0">
                <a:latin typeface="Gill Sans MT" panose="020B0502020104020203" pitchFamily="34" charset="0"/>
                <a:cs typeface="Arial" pitchFamily="34" charset="0"/>
              </a:rPr>
              <a:t>un </a:t>
            </a:r>
            <a:r>
              <a:rPr sz="2000" spc="-60" dirty="0">
                <a:latin typeface="Gill Sans MT" panose="020B0502020104020203" pitchFamily="34" charset="0"/>
                <a:cs typeface="Arial" pitchFamily="34" charset="0"/>
              </a:rPr>
              <a:t>nombre, </a:t>
            </a:r>
            <a:r>
              <a:rPr sz="2000" spc="-64" dirty="0">
                <a:latin typeface="Gill Sans MT" panose="020B0502020104020203" pitchFamily="34" charset="0"/>
                <a:cs typeface="Arial" pitchFamily="34" charset="0"/>
              </a:rPr>
              <a:t>un </a:t>
            </a:r>
            <a:r>
              <a:rPr sz="2000" spc="-79" dirty="0">
                <a:latin typeface="Gill Sans MT" panose="020B0502020104020203" pitchFamily="34" charset="0"/>
                <a:cs typeface="Arial" pitchFamily="34" charset="0"/>
              </a:rPr>
              <a:t>caractère, </a:t>
            </a:r>
            <a:r>
              <a:rPr sz="2000" spc="-60" dirty="0">
                <a:latin typeface="Gill Sans MT" panose="020B0502020104020203" pitchFamily="34" charset="0"/>
                <a:cs typeface="Arial" pitchFamily="34" charset="0"/>
              </a:rPr>
              <a:t>ou </a:t>
            </a:r>
            <a:r>
              <a:rPr sz="2000" spc="-82" dirty="0">
                <a:latin typeface="Gill Sans MT" panose="020B0502020104020203" pitchFamily="34" charset="0"/>
                <a:cs typeface="Arial" pitchFamily="34" charset="0"/>
              </a:rPr>
              <a:t>une </a:t>
            </a:r>
            <a:r>
              <a:rPr sz="2000" spc="-85" dirty="0">
                <a:latin typeface="Gill Sans MT" panose="020B0502020104020203" pitchFamily="34" charset="0"/>
                <a:cs typeface="Arial" pitchFamily="34" charset="0"/>
              </a:rPr>
              <a:t>chaine de</a:t>
            </a:r>
            <a:r>
              <a:rPr sz="2000" spc="-284" dirty="0">
                <a:latin typeface="Gill Sans MT" panose="020B0502020104020203" pitchFamily="34" charset="0"/>
                <a:cs typeface="Arial" pitchFamily="34" charset="0"/>
              </a:rPr>
              <a:t> </a:t>
            </a:r>
            <a:r>
              <a:rPr sz="2000" spc="-90" dirty="0">
                <a:latin typeface="Gill Sans MT" panose="020B0502020104020203" pitchFamily="34" charset="0"/>
                <a:cs typeface="Arial" pitchFamily="34" charset="0"/>
              </a:rPr>
              <a:t>caractères.</a:t>
            </a:r>
            <a:endParaRPr sz="2000" dirty="0">
              <a:latin typeface="Gill Sans MT" panose="020B0502020104020203" pitchFamily="34" charset="0"/>
              <a:cs typeface="Arial" pitchFamily="34" charset="0"/>
            </a:endParaRPr>
          </a:p>
          <a:p>
            <a:pPr marL="318322" indent="-309294" algn="just">
              <a:spcBef>
                <a:spcPts val="600"/>
              </a:spcBef>
              <a:spcAft>
                <a:spcPts val="600"/>
              </a:spcAft>
              <a:buClr>
                <a:srgbClr val="FF0000"/>
              </a:buClr>
              <a:buFont typeface="Wingdings"/>
              <a:buChar char=""/>
              <a:tabLst>
                <a:tab pos="318322" algn="l"/>
                <a:tab pos="318796" algn="l"/>
              </a:tabLst>
            </a:pPr>
            <a:r>
              <a:rPr sz="2000" spc="-202" dirty="0">
                <a:latin typeface="Gill Sans MT" panose="020B0502020104020203" pitchFamily="34" charset="0"/>
                <a:cs typeface="Arial" pitchFamily="34" charset="0"/>
              </a:rPr>
              <a:t>En </a:t>
            </a:r>
            <a:r>
              <a:rPr sz="2000" spc="-94" dirty="0">
                <a:latin typeface="Gill Sans MT" panose="020B0502020104020203" pitchFamily="34" charset="0"/>
                <a:cs typeface="Arial" pitchFamily="34" charset="0"/>
              </a:rPr>
              <a:t>pseudo-code, </a:t>
            </a:r>
            <a:endParaRPr lang="fr-FR" sz="2000" spc="-94" dirty="0">
              <a:latin typeface="Gill Sans MT" panose="020B0502020104020203" pitchFamily="34" charset="0"/>
              <a:cs typeface="Arial" pitchFamily="34" charset="0"/>
            </a:endParaRPr>
          </a:p>
          <a:p>
            <a:pPr marL="9028" algn="just">
              <a:spcBef>
                <a:spcPts val="600"/>
              </a:spcBef>
              <a:spcAft>
                <a:spcPts val="600"/>
              </a:spcAft>
              <a:buClr>
                <a:srgbClr val="FF0000"/>
              </a:buClr>
              <a:tabLst>
                <a:tab pos="318322" algn="l"/>
                <a:tab pos="318796" algn="l"/>
              </a:tabLst>
            </a:pPr>
            <a:r>
              <a:rPr lang="fr-FR" sz="2000" spc="-94" dirty="0">
                <a:solidFill>
                  <a:srgbClr val="0000C7"/>
                </a:solidFill>
                <a:latin typeface="Gill Sans MT" panose="020B0502020104020203" pitchFamily="34" charset="0"/>
                <a:cs typeface="Arial" pitchFamily="34" charset="0"/>
              </a:rPr>
              <a:t>	</a:t>
            </a:r>
            <a:r>
              <a:rPr sz="2000" spc="-97" dirty="0" err="1">
                <a:solidFill>
                  <a:srgbClr val="0000C7"/>
                </a:solidFill>
                <a:latin typeface="Gill Sans MT" panose="020B0502020104020203" pitchFamily="34" charset="0"/>
                <a:cs typeface="Arial" pitchFamily="34" charset="0"/>
              </a:rPr>
              <a:t>Const</a:t>
            </a:r>
            <a:r>
              <a:rPr sz="2000" spc="-97" dirty="0">
                <a:solidFill>
                  <a:srgbClr val="0000C7"/>
                </a:solidFill>
                <a:latin typeface="Gill Sans MT" panose="020B0502020104020203" pitchFamily="34" charset="0"/>
                <a:cs typeface="Arial" pitchFamily="34" charset="0"/>
              </a:rPr>
              <a:t> </a:t>
            </a:r>
            <a:r>
              <a:rPr sz="2000" spc="-49" dirty="0">
                <a:solidFill>
                  <a:srgbClr val="0000C7"/>
                </a:solidFill>
                <a:latin typeface="Gill Sans MT" panose="020B0502020104020203" pitchFamily="34" charset="0"/>
                <a:cs typeface="Arial" pitchFamily="34" charset="0"/>
              </a:rPr>
              <a:t>identificateur=valeur </a:t>
            </a:r>
            <a:r>
              <a:rPr sz="2000" spc="-22" dirty="0">
                <a:solidFill>
                  <a:srgbClr val="0000C7"/>
                </a:solidFill>
                <a:latin typeface="Gill Sans MT" panose="020B0502020104020203" pitchFamily="34" charset="0"/>
                <a:cs typeface="Arial" pitchFamily="34" charset="0"/>
              </a:rPr>
              <a:t>:</a:t>
            </a:r>
            <a:r>
              <a:rPr sz="2000" spc="26" dirty="0">
                <a:solidFill>
                  <a:srgbClr val="0000C7"/>
                </a:solidFill>
                <a:latin typeface="Gill Sans MT" panose="020B0502020104020203" pitchFamily="34" charset="0"/>
                <a:cs typeface="Arial" pitchFamily="34" charset="0"/>
              </a:rPr>
              <a:t> </a:t>
            </a:r>
            <a:r>
              <a:rPr sz="2000" spc="-135" dirty="0">
                <a:solidFill>
                  <a:srgbClr val="0000C7"/>
                </a:solidFill>
                <a:latin typeface="Gill Sans MT" panose="020B0502020104020203" pitchFamily="34" charset="0"/>
                <a:cs typeface="Arial" pitchFamily="34" charset="0"/>
              </a:rPr>
              <a:t>type,…</a:t>
            </a:r>
            <a:endParaRPr sz="2000" dirty="0">
              <a:latin typeface="Gill Sans MT" panose="020B0502020104020203" pitchFamily="34" charset="0"/>
              <a:cs typeface="Arial" pitchFamily="34" charset="0"/>
            </a:endParaRPr>
          </a:p>
          <a:p>
            <a:pPr marL="498862" algn="just">
              <a:spcBef>
                <a:spcPts val="600"/>
              </a:spcBef>
              <a:spcAft>
                <a:spcPts val="600"/>
              </a:spcAft>
            </a:pPr>
            <a:r>
              <a:rPr sz="2000" spc="-56" dirty="0">
                <a:latin typeface="Gill Sans MT" panose="020B0502020104020203" pitchFamily="34" charset="0"/>
                <a:cs typeface="Arial" pitchFamily="34" charset="0"/>
              </a:rPr>
              <a:t>(par convention, </a:t>
            </a:r>
            <a:r>
              <a:rPr sz="2000" spc="-90" dirty="0">
                <a:latin typeface="Gill Sans MT" panose="020B0502020104020203" pitchFamily="34" charset="0"/>
                <a:cs typeface="Arial" pitchFamily="34" charset="0"/>
              </a:rPr>
              <a:t>les </a:t>
            </a:r>
            <a:r>
              <a:rPr sz="2000" spc="-90" dirty="0" err="1">
                <a:latin typeface="Gill Sans MT" panose="020B0502020104020203" pitchFamily="34" charset="0"/>
                <a:cs typeface="Arial" pitchFamily="34" charset="0"/>
              </a:rPr>
              <a:t>noms</a:t>
            </a:r>
            <a:r>
              <a:rPr sz="2000" spc="-90" dirty="0">
                <a:latin typeface="Gill Sans MT" panose="020B0502020104020203" pitchFamily="34" charset="0"/>
                <a:cs typeface="Arial" pitchFamily="34" charset="0"/>
              </a:rPr>
              <a:t> </a:t>
            </a:r>
            <a:r>
              <a:rPr sz="2000" spc="-79" dirty="0">
                <a:latin typeface="Gill Sans MT" panose="020B0502020104020203" pitchFamily="34" charset="0"/>
                <a:cs typeface="Arial" pitchFamily="34" charset="0"/>
              </a:rPr>
              <a:t>de </a:t>
            </a:r>
            <a:r>
              <a:rPr sz="2000" spc="-79" dirty="0" err="1">
                <a:latin typeface="Gill Sans MT" panose="020B0502020104020203" pitchFamily="34" charset="0"/>
                <a:cs typeface="Arial" pitchFamily="34" charset="0"/>
              </a:rPr>
              <a:t>constantes</a:t>
            </a:r>
            <a:r>
              <a:rPr sz="2000" spc="-79" dirty="0">
                <a:latin typeface="Gill Sans MT" panose="020B0502020104020203" pitchFamily="34" charset="0"/>
                <a:cs typeface="Arial" pitchFamily="34" charset="0"/>
              </a:rPr>
              <a:t> </a:t>
            </a:r>
            <a:r>
              <a:rPr sz="2000" spc="-52" dirty="0" err="1">
                <a:latin typeface="Gill Sans MT" panose="020B0502020104020203" pitchFamily="34" charset="0"/>
                <a:cs typeface="Arial" pitchFamily="34" charset="0"/>
              </a:rPr>
              <a:t>sont</a:t>
            </a:r>
            <a:r>
              <a:rPr sz="2000" spc="-52" dirty="0">
                <a:latin typeface="Gill Sans MT" panose="020B0502020104020203" pitchFamily="34" charset="0"/>
                <a:cs typeface="Arial" pitchFamily="34" charset="0"/>
              </a:rPr>
              <a:t> </a:t>
            </a:r>
            <a:r>
              <a:rPr sz="2000" spc="-79" dirty="0">
                <a:latin typeface="Gill Sans MT" panose="020B0502020104020203" pitchFamily="34" charset="0"/>
                <a:cs typeface="Arial" pitchFamily="34" charset="0"/>
              </a:rPr>
              <a:t>en</a:t>
            </a:r>
            <a:r>
              <a:rPr sz="2000" spc="-176" dirty="0">
                <a:latin typeface="Gill Sans MT" panose="020B0502020104020203" pitchFamily="34" charset="0"/>
                <a:cs typeface="Arial" pitchFamily="34" charset="0"/>
              </a:rPr>
              <a:t> </a:t>
            </a:r>
            <a:r>
              <a:rPr sz="2000" spc="-82" dirty="0">
                <a:latin typeface="Gill Sans MT" panose="020B0502020104020203" pitchFamily="34" charset="0"/>
                <a:cs typeface="Arial" pitchFamily="34" charset="0"/>
              </a:rPr>
              <a:t>majuscules)</a:t>
            </a:r>
            <a:endParaRPr sz="2000" dirty="0">
              <a:latin typeface="Gill Sans MT" panose="020B0502020104020203" pitchFamily="34" charset="0"/>
              <a:cs typeface="Arial" pitchFamily="34" charset="0"/>
            </a:endParaRPr>
          </a:p>
          <a:p>
            <a:pPr marL="266060" marR="3801" indent="-256558" algn="just">
              <a:spcBef>
                <a:spcPts val="600"/>
              </a:spcBef>
              <a:spcAft>
                <a:spcPts val="600"/>
              </a:spcAft>
              <a:buClr>
                <a:srgbClr val="FF0000"/>
              </a:buClr>
              <a:buFont typeface="Wingdings"/>
              <a:buChar char=""/>
              <a:tabLst>
                <a:tab pos="318322" algn="l"/>
                <a:tab pos="318796" algn="l"/>
              </a:tabLst>
            </a:pPr>
            <a:r>
              <a:rPr sz="2000" dirty="0">
                <a:latin typeface="Gill Sans MT" panose="020B0502020104020203" pitchFamily="34" charset="0"/>
                <a:cs typeface="Arial" pitchFamily="34" charset="0"/>
              </a:rPr>
              <a:t>	</a:t>
            </a:r>
            <a:r>
              <a:rPr sz="2000" spc="-123" dirty="0">
                <a:solidFill>
                  <a:srgbClr val="0000C7"/>
                </a:solidFill>
                <a:latin typeface="Gill Sans MT" panose="020B0502020104020203" pitchFamily="34" charset="0"/>
                <a:cs typeface="Arial" pitchFamily="34" charset="0"/>
              </a:rPr>
              <a:t>Exemple </a:t>
            </a:r>
            <a:r>
              <a:rPr sz="2000" spc="-22" dirty="0">
                <a:latin typeface="Gill Sans MT" panose="020B0502020104020203" pitchFamily="34" charset="0"/>
                <a:cs typeface="Arial" pitchFamily="34" charset="0"/>
              </a:rPr>
              <a:t>: </a:t>
            </a:r>
            <a:r>
              <a:rPr sz="2000" spc="-41" dirty="0">
                <a:latin typeface="Gill Sans MT" panose="020B0502020104020203" pitchFamily="34" charset="0"/>
                <a:cs typeface="Arial" pitchFamily="34" charset="0"/>
              </a:rPr>
              <a:t>pour </a:t>
            </a:r>
            <a:r>
              <a:rPr sz="2000" spc="-71" dirty="0">
                <a:latin typeface="Gill Sans MT" panose="020B0502020104020203" pitchFamily="34" charset="0"/>
                <a:cs typeface="Arial" pitchFamily="34" charset="0"/>
              </a:rPr>
              <a:t>calculer </a:t>
            </a:r>
            <a:r>
              <a:rPr sz="2000" spc="-67" dirty="0">
                <a:latin typeface="Gill Sans MT" panose="020B0502020104020203" pitchFamily="34" charset="0"/>
                <a:cs typeface="Arial" pitchFamily="34" charset="0"/>
              </a:rPr>
              <a:t>la </a:t>
            </a:r>
            <a:r>
              <a:rPr sz="2000" spc="-94" dirty="0">
                <a:latin typeface="Gill Sans MT" panose="020B0502020104020203" pitchFamily="34" charset="0"/>
                <a:cs typeface="Arial" pitchFamily="34" charset="0"/>
              </a:rPr>
              <a:t>surface </a:t>
            </a:r>
            <a:r>
              <a:rPr sz="2000" spc="-131" dirty="0">
                <a:latin typeface="Gill Sans MT" panose="020B0502020104020203" pitchFamily="34" charset="0"/>
                <a:cs typeface="Arial" pitchFamily="34" charset="0"/>
              </a:rPr>
              <a:t>des </a:t>
            </a:r>
            <a:r>
              <a:rPr sz="2000" spc="-97" dirty="0">
                <a:latin typeface="Gill Sans MT" panose="020B0502020104020203" pitchFamily="34" charset="0"/>
                <a:cs typeface="Arial" pitchFamily="34" charset="0"/>
              </a:rPr>
              <a:t>cercles, </a:t>
            </a:r>
            <a:r>
              <a:rPr sz="2000" spc="-67" dirty="0">
                <a:latin typeface="Gill Sans MT" panose="020B0502020104020203" pitchFamily="34" charset="0"/>
                <a:cs typeface="Arial" pitchFamily="34" charset="0"/>
              </a:rPr>
              <a:t>la valeur</a:t>
            </a:r>
            <a:r>
              <a:rPr sz="2000" spc="-176" dirty="0">
                <a:latin typeface="Gill Sans MT" panose="020B0502020104020203" pitchFamily="34" charset="0"/>
                <a:cs typeface="Arial" pitchFamily="34" charset="0"/>
              </a:rPr>
              <a:t> </a:t>
            </a:r>
            <a:r>
              <a:rPr sz="2000" spc="-90" dirty="0">
                <a:latin typeface="Gill Sans MT" panose="020B0502020104020203" pitchFamily="34" charset="0"/>
                <a:cs typeface="Arial" pitchFamily="34" charset="0"/>
              </a:rPr>
              <a:t>de  </a:t>
            </a:r>
            <a:r>
              <a:rPr sz="2000" spc="-26" dirty="0">
                <a:latin typeface="Gill Sans MT" panose="020B0502020104020203" pitchFamily="34" charset="0"/>
                <a:cs typeface="Arial" pitchFamily="34" charset="0"/>
              </a:rPr>
              <a:t>pi </a:t>
            </a:r>
            <a:r>
              <a:rPr sz="2000" spc="-79" dirty="0">
                <a:latin typeface="Gill Sans MT" panose="020B0502020104020203" pitchFamily="34" charset="0"/>
                <a:cs typeface="Arial" pitchFamily="34" charset="0"/>
              </a:rPr>
              <a:t>est une constante </a:t>
            </a:r>
            <a:r>
              <a:rPr sz="2000" spc="-101" dirty="0">
                <a:latin typeface="Gill Sans MT" panose="020B0502020104020203" pitchFamily="34" charset="0"/>
                <a:cs typeface="Arial" pitchFamily="34" charset="0"/>
              </a:rPr>
              <a:t>mais </a:t>
            </a:r>
            <a:r>
              <a:rPr sz="2000" spc="-49" dirty="0">
                <a:latin typeface="Gill Sans MT" panose="020B0502020104020203" pitchFamily="34" charset="0"/>
                <a:cs typeface="Arial" pitchFamily="34" charset="0"/>
              </a:rPr>
              <a:t>le </a:t>
            </a:r>
            <a:r>
              <a:rPr sz="2000" spc="-82" dirty="0">
                <a:latin typeface="Gill Sans MT" panose="020B0502020104020203" pitchFamily="34" charset="0"/>
                <a:cs typeface="Arial" pitchFamily="34" charset="0"/>
              </a:rPr>
              <a:t>rayon </a:t>
            </a:r>
            <a:r>
              <a:rPr sz="2000" spc="-79" dirty="0">
                <a:latin typeface="Gill Sans MT" panose="020B0502020104020203" pitchFamily="34" charset="0"/>
                <a:cs typeface="Arial" pitchFamily="34" charset="0"/>
              </a:rPr>
              <a:t>est une </a:t>
            </a:r>
            <a:r>
              <a:rPr sz="2000" spc="-64" dirty="0">
                <a:latin typeface="Gill Sans MT" panose="020B0502020104020203" pitchFamily="34" charset="0"/>
                <a:cs typeface="Arial" pitchFamily="34" charset="0"/>
              </a:rPr>
              <a:t>variable. </a:t>
            </a:r>
            <a:r>
              <a:rPr sz="2000" spc="-64" dirty="0">
                <a:solidFill>
                  <a:srgbClr val="00006D"/>
                </a:solidFill>
                <a:latin typeface="Gill Sans MT" panose="020B0502020104020203" pitchFamily="34" charset="0"/>
                <a:cs typeface="Arial" pitchFamily="34" charset="0"/>
              </a:rPr>
              <a:t> </a:t>
            </a:r>
            <a:r>
              <a:rPr sz="2000" spc="-97" dirty="0" err="1">
                <a:solidFill>
                  <a:srgbClr val="00006D"/>
                </a:solidFill>
                <a:latin typeface="Gill Sans MT" panose="020B0502020104020203" pitchFamily="34" charset="0"/>
                <a:cs typeface="Arial" pitchFamily="34" charset="0"/>
              </a:rPr>
              <a:t>Constante</a:t>
            </a:r>
            <a:r>
              <a:rPr sz="2000" spc="-97" dirty="0">
                <a:solidFill>
                  <a:srgbClr val="00006D"/>
                </a:solidFill>
                <a:latin typeface="Gill Sans MT" panose="020B0502020104020203" pitchFamily="34" charset="0"/>
                <a:cs typeface="Arial" pitchFamily="34" charset="0"/>
              </a:rPr>
              <a:t> </a:t>
            </a:r>
            <a:endParaRPr lang="fr-FR" sz="2000" spc="-97" dirty="0">
              <a:solidFill>
                <a:srgbClr val="00006D"/>
              </a:solidFill>
              <a:latin typeface="Gill Sans MT" panose="020B0502020104020203" pitchFamily="34" charset="0"/>
              <a:cs typeface="Arial" pitchFamily="34" charset="0"/>
            </a:endParaRPr>
          </a:p>
          <a:p>
            <a:pPr marL="9502" marR="3801" algn="just">
              <a:spcBef>
                <a:spcPts val="600"/>
              </a:spcBef>
              <a:spcAft>
                <a:spcPts val="600"/>
              </a:spcAft>
              <a:buClr>
                <a:srgbClr val="FF0000"/>
              </a:buClr>
              <a:tabLst>
                <a:tab pos="318322" algn="l"/>
                <a:tab pos="318796" algn="l"/>
              </a:tabLst>
            </a:pPr>
            <a:r>
              <a:rPr lang="fr-FR" sz="2000" spc="-97" dirty="0">
                <a:solidFill>
                  <a:srgbClr val="00006D"/>
                </a:solidFill>
                <a:latin typeface="Gill Sans MT" panose="020B0502020104020203" pitchFamily="34" charset="0"/>
                <a:cs typeface="Arial" pitchFamily="34" charset="0"/>
              </a:rPr>
              <a:t>			</a:t>
            </a:r>
            <a:r>
              <a:rPr sz="2000" spc="-123" dirty="0">
                <a:solidFill>
                  <a:srgbClr val="00006D"/>
                </a:solidFill>
                <a:latin typeface="Gill Sans MT" panose="020B0502020104020203" pitchFamily="34" charset="0"/>
                <a:cs typeface="Arial" pitchFamily="34" charset="0"/>
              </a:rPr>
              <a:t>PI=3.14 </a:t>
            </a:r>
            <a:r>
              <a:rPr sz="2000" spc="-22" dirty="0">
                <a:solidFill>
                  <a:srgbClr val="00006D"/>
                </a:solidFill>
                <a:latin typeface="Gill Sans MT" panose="020B0502020104020203" pitchFamily="34" charset="0"/>
                <a:cs typeface="Arial" pitchFamily="34" charset="0"/>
              </a:rPr>
              <a:t>: </a:t>
            </a:r>
            <a:r>
              <a:rPr sz="2000" spc="-52" dirty="0">
                <a:solidFill>
                  <a:srgbClr val="00006D"/>
                </a:solidFill>
                <a:latin typeface="Gill Sans MT" panose="020B0502020104020203" pitchFamily="34" charset="0"/>
                <a:cs typeface="Arial" pitchFamily="34" charset="0"/>
              </a:rPr>
              <a:t>réel, </a:t>
            </a:r>
            <a:r>
              <a:rPr sz="2000" spc="-120" dirty="0">
                <a:solidFill>
                  <a:srgbClr val="00006D"/>
                </a:solidFill>
                <a:latin typeface="Gill Sans MT" panose="020B0502020104020203" pitchFamily="34" charset="0"/>
                <a:cs typeface="Arial" pitchFamily="34" charset="0"/>
              </a:rPr>
              <a:t>MAXI=32 </a:t>
            </a:r>
            <a:r>
              <a:rPr sz="2000" spc="-22" dirty="0">
                <a:solidFill>
                  <a:srgbClr val="00006D"/>
                </a:solidFill>
                <a:latin typeface="Gill Sans MT" panose="020B0502020104020203" pitchFamily="34" charset="0"/>
                <a:cs typeface="Arial" pitchFamily="34" charset="0"/>
              </a:rPr>
              <a:t>:</a:t>
            </a:r>
            <a:r>
              <a:rPr sz="2000" spc="-150" dirty="0">
                <a:solidFill>
                  <a:srgbClr val="00006D"/>
                </a:solidFill>
                <a:latin typeface="Gill Sans MT" panose="020B0502020104020203" pitchFamily="34" charset="0"/>
                <a:cs typeface="Arial" pitchFamily="34" charset="0"/>
              </a:rPr>
              <a:t> </a:t>
            </a:r>
            <a:r>
              <a:rPr sz="2000" spc="-26" dirty="0">
                <a:solidFill>
                  <a:srgbClr val="00006D"/>
                </a:solidFill>
                <a:latin typeface="Gill Sans MT" panose="020B0502020104020203" pitchFamily="34" charset="0"/>
                <a:cs typeface="Arial" pitchFamily="34" charset="0"/>
              </a:rPr>
              <a:t>entier</a:t>
            </a:r>
            <a:endParaRPr sz="2000" dirty="0">
              <a:latin typeface="Gill Sans MT" panose="020B0502020104020203" pitchFamily="34" charset="0"/>
              <a:cs typeface="Arial" pitchFamily="34" charset="0"/>
            </a:endParaRPr>
          </a:p>
          <a:p>
            <a:pPr marL="266060" marR="319272" indent="-256558" algn="just">
              <a:spcBef>
                <a:spcPts val="600"/>
              </a:spcBef>
              <a:spcAft>
                <a:spcPts val="600"/>
              </a:spcAft>
              <a:buClr>
                <a:srgbClr val="FF0000"/>
              </a:buClr>
              <a:buFont typeface="Wingdings"/>
              <a:buChar char=""/>
              <a:tabLst>
                <a:tab pos="318322" algn="l"/>
                <a:tab pos="318796" algn="l"/>
              </a:tabLst>
            </a:pPr>
            <a:r>
              <a:rPr sz="2000" dirty="0">
                <a:latin typeface="Gill Sans MT" panose="020B0502020104020203" pitchFamily="34" charset="0"/>
                <a:cs typeface="Arial" pitchFamily="34" charset="0"/>
              </a:rPr>
              <a:t>	</a:t>
            </a:r>
            <a:r>
              <a:rPr sz="2000" spc="-112" dirty="0">
                <a:latin typeface="Gill Sans MT" panose="020B0502020104020203" pitchFamily="34" charset="0"/>
                <a:cs typeface="Arial" pitchFamily="34" charset="0"/>
              </a:rPr>
              <a:t>Une </a:t>
            </a:r>
            <a:r>
              <a:rPr sz="2000" spc="-79" dirty="0">
                <a:latin typeface="Gill Sans MT" panose="020B0502020104020203" pitchFamily="34" charset="0"/>
                <a:cs typeface="Arial" pitchFamily="34" charset="0"/>
              </a:rPr>
              <a:t>constante </a:t>
            </a:r>
            <a:r>
              <a:rPr sz="2000" dirty="0">
                <a:latin typeface="Gill Sans MT" panose="020B0502020104020203" pitchFamily="34" charset="0"/>
                <a:cs typeface="Arial" pitchFamily="34" charset="0"/>
              </a:rPr>
              <a:t>doit </a:t>
            </a:r>
            <a:r>
              <a:rPr sz="2000" spc="-45" dirty="0">
                <a:latin typeface="Gill Sans MT" panose="020B0502020104020203" pitchFamily="34" charset="0"/>
                <a:cs typeface="Arial" pitchFamily="34" charset="0"/>
              </a:rPr>
              <a:t>toujours </a:t>
            </a:r>
            <a:r>
              <a:rPr sz="2000" spc="-64" dirty="0">
                <a:latin typeface="Gill Sans MT" panose="020B0502020104020203" pitchFamily="34" charset="0"/>
                <a:cs typeface="Arial" pitchFamily="34" charset="0"/>
              </a:rPr>
              <a:t>recevoir </a:t>
            </a:r>
            <a:r>
              <a:rPr sz="2000" spc="-82" dirty="0">
                <a:latin typeface="Gill Sans MT" panose="020B0502020104020203" pitchFamily="34" charset="0"/>
                <a:cs typeface="Arial" pitchFamily="34" charset="0"/>
              </a:rPr>
              <a:t>une </a:t>
            </a:r>
            <a:r>
              <a:rPr sz="2000" spc="-67" dirty="0">
                <a:latin typeface="Gill Sans MT" panose="020B0502020104020203" pitchFamily="34" charset="0"/>
                <a:cs typeface="Arial" pitchFamily="34" charset="0"/>
              </a:rPr>
              <a:t>valeur </a:t>
            </a:r>
            <a:r>
              <a:rPr sz="2000" spc="-131" dirty="0">
                <a:latin typeface="Gill Sans MT" panose="020B0502020104020203" pitchFamily="34" charset="0"/>
                <a:cs typeface="Arial" pitchFamily="34" charset="0"/>
              </a:rPr>
              <a:t>dès</a:t>
            </a:r>
            <a:r>
              <a:rPr sz="2000" spc="-292" dirty="0">
                <a:latin typeface="Gill Sans MT" panose="020B0502020104020203" pitchFamily="34" charset="0"/>
                <a:cs typeface="Arial" pitchFamily="34" charset="0"/>
              </a:rPr>
              <a:t> </a:t>
            </a:r>
            <a:r>
              <a:rPr sz="2000" spc="-180" dirty="0">
                <a:latin typeface="Gill Sans MT" panose="020B0502020104020203" pitchFamily="34" charset="0"/>
                <a:cs typeface="Arial" pitchFamily="34" charset="0"/>
              </a:rPr>
              <a:t>sa  </a:t>
            </a:r>
            <a:r>
              <a:rPr sz="2000" spc="-56" dirty="0">
                <a:latin typeface="Gill Sans MT" panose="020B0502020104020203" pitchFamily="34" charset="0"/>
                <a:cs typeface="Arial" pitchFamily="34" charset="0"/>
              </a:rPr>
              <a:t>déclaration.</a:t>
            </a:r>
            <a:endParaRPr sz="2000" dirty="0">
              <a:latin typeface="Gill Sans MT" panose="020B0502020104020203" pitchFamily="34" charset="0"/>
              <a:cs typeface="Arial" pitchFamily="34" charset="0"/>
            </a:endParaRPr>
          </a:p>
        </p:txBody>
      </p:sp>
      <p:sp>
        <p:nvSpPr>
          <p:cNvPr id="4" name="Slide Number Placeholder 3">
            <a:extLst>
              <a:ext uri="{FF2B5EF4-FFF2-40B4-BE49-F238E27FC236}">
                <a16:creationId xmlns:a16="http://schemas.microsoft.com/office/drawing/2014/main" id="{C8E4AADD-943B-46E6-A6B1-FA386499CA32}"/>
              </a:ext>
            </a:extLst>
          </p:cNvPr>
          <p:cNvSpPr>
            <a:spLocks noGrp="1"/>
          </p:cNvSpPr>
          <p:nvPr>
            <p:ph type="sldNum" sz="quarter" idx="12"/>
          </p:nvPr>
        </p:nvSpPr>
        <p:spPr/>
        <p:txBody>
          <a:bodyPr/>
          <a:lstStyle/>
          <a:p>
            <a:fld id="{5744759D-0EFF-4FB2-9CCE-04E00944F0FE}" type="slidenum">
              <a:rPr lang="en-US" smtClean="0"/>
              <a:pPr/>
              <a:t>47</a:t>
            </a:fld>
            <a:endParaRPr lang="en-US"/>
          </a:p>
        </p:txBody>
      </p:sp>
    </p:spTree>
    <p:extLst>
      <p:ext uri="{BB962C8B-B14F-4D97-AF65-F5344CB8AC3E}">
        <p14:creationId xmlns:p14="http://schemas.microsoft.com/office/powerpoint/2010/main" val="22229721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txBox="1"/>
          <p:nvPr/>
        </p:nvSpPr>
        <p:spPr>
          <a:xfrm>
            <a:off x="395536" y="1153444"/>
            <a:ext cx="8136904" cy="2610786"/>
          </a:xfrm>
          <a:prstGeom prst="rect">
            <a:avLst/>
          </a:prstGeom>
        </p:spPr>
        <p:txBody>
          <a:bodyPr vert="horz" wrap="square" lIns="0" tIns="9977" rIns="0" bIns="0" rtlCol="0">
            <a:spAutoFit/>
          </a:bodyPr>
          <a:lstStyle/>
          <a:p>
            <a:pPr marL="266060" marR="3801" indent="-257033">
              <a:spcBef>
                <a:spcPts val="79"/>
              </a:spcBef>
              <a:buClr>
                <a:srgbClr val="FF0000"/>
              </a:buClr>
              <a:buSzPct val="75000"/>
              <a:buFont typeface="Wingdings"/>
              <a:buChar char=""/>
              <a:tabLst>
                <a:tab pos="266060" algn="l"/>
                <a:tab pos="266535" algn="l"/>
              </a:tabLst>
            </a:pPr>
            <a:r>
              <a:rPr sz="2000" b="1" spc="-79" dirty="0">
                <a:solidFill>
                  <a:srgbClr val="0000A8"/>
                </a:solidFill>
                <a:latin typeface="Arial" pitchFamily="34" charset="0"/>
                <a:cs typeface="Arial" pitchFamily="34" charset="0"/>
              </a:rPr>
              <a:t>l’affectation </a:t>
            </a:r>
            <a:r>
              <a:rPr sz="2000" spc="-75" dirty="0">
                <a:latin typeface="Arial" pitchFamily="34" charset="0"/>
                <a:cs typeface="Arial" pitchFamily="34" charset="0"/>
              </a:rPr>
              <a:t>consiste </a:t>
            </a:r>
            <a:r>
              <a:rPr sz="2000" spc="-116" dirty="0">
                <a:latin typeface="Arial" pitchFamily="34" charset="0"/>
                <a:cs typeface="Arial" pitchFamily="34" charset="0"/>
              </a:rPr>
              <a:t>à </a:t>
            </a:r>
            <a:r>
              <a:rPr sz="2000" spc="-11" dirty="0">
                <a:latin typeface="Arial" pitchFamily="34" charset="0"/>
                <a:cs typeface="Arial" pitchFamily="34" charset="0"/>
              </a:rPr>
              <a:t>attribuer </a:t>
            </a:r>
            <a:r>
              <a:rPr sz="2000" spc="-60" dirty="0">
                <a:latin typeface="Arial" pitchFamily="34" charset="0"/>
                <a:cs typeface="Arial" pitchFamily="34" charset="0"/>
              </a:rPr>
              <a:t>une </a:t>
            </a:r>
            <a:r>
              <a:rPr sz="2000" spc="-52" dirty="0">
                <a:latin typeface="Arial" pitchFamily="34" charset="0"/>
                <a:cs typeface="Arial" pitchFamily="34" charset="0"/>
              </a:rPr>
              <a:t>valeur </a:t>
            </a:r>
            <a:r>
              <a:rPr sz="2000" spc="-116" dirty="0">
                <a:latin typeface="Arial" pitchFamily="34" charset="0"/>
                <a:cs typeface="Arial" pitchFamily="34" charset="0"/>
              </a:rPr>
              <a:t>à </a:t>
            </a:r>
            <a:r>
              <a:rPr sz="2000" spc="-60" dirty="0">
                <a:latin typeface="Arial" pitchFamily="34" charset="0"/>
                <a:cs typeface="Arial" pitchFamily="34" charset="0"/>
              </a:rPr>
              <a:t>une </a:t>
            </a:r>
            <a:r>
              <a:rPr sz="2000" spc="-52" dirty="0">
                <a:latin typeface="Arial" pitchFamily="34" charset="0"/>
                <a:cs typeface="Arial" pitchFamily="34" charset="0"/>
              </a:rPr>
              <a:t>variable </a:t>
            </a:r>
            <a:r>
              <a:rPr sz="2000" spc="-82" dirty="0">
                <a:latin typeface="Arial" pitchFamily="34" charset="0"/>
                <a:cs typeface="Arial" pitchFamily="34" charset="0"/>
              </a:rPr>
              <a:t>(ça </a:t>
            </a:r>
            <a:r>
              <a:rPr sz="2000" spc="-60" dirty="0">
                <a:latin typeface="Arial" pitchFamily="34" charset="0"/>
                <a:cs typeface="Arial" pitchFamily="34" charset="0"/>
              </a:rPr>
              <a:t>consiste en  </a:t>
            </a:r>
            <a:r>
              <a:rPr sz="2000" spc="-4" dirty="0">
                <a:latin typeface="Arial" pitchFamily="34" charset="0"/>
                <a:cs typeface="Arial" pitchFamily="34" charset="0"/>
              </a:rPr>
              <a:t>fait </a:t>
            </a:r>
            <a:r>
              <a:rPr sz="2000" spc="-97" dirty="0">
                <a:latin typeface="Arial" pitchFamily="34" charset="0"/>
                <a:cs typeface="Arial" pitchFamily="34" charset="0"/>
              </a:rPr>
              <a:t>à </a:t>
            </a:r>
            <a:r>
              <a:rPr sz="2000" spc="-19" dirty="0">
                <a:latin typeface="Arial" pitchFamily="34" charset="0"/>
                <a:cs typeface="Arial" pitchFamily="34" charset="0"/>
              </a:rPr>
              <a:t>remplir </a:t>
            </a:r>
            <a:r>
              <a:rPr sz="2000" spc="-41" dirty="0">
                <a:latin typeface="Arial" pitchFamily="34" charset="0"/>
                <a:cs typeface="Arial" pitchFamily="34" charset="0"/>
              </a:rPr>
              <a:t>où </a:t>
            </a:r>
            <a:r>
              <a:rPr sz="2000" spc="-97" dirty="0">
                <a:latin typeface="Arial" pitchFamily="34" charset="0"/>
                <a:cs typeface="Arial" pitchFamily="34" charset="0"/>
              </a:rPr>
              <a:t>à </a:t>
            </a:r>
            <a:r>
              <a:rPr sz="2000" spc="-19" dirty="0">
                <a:latin typeface="Arial" pitchFamily="34" charset="0"/>
                <a:cs typeface="Arial" pitchFamily="34" charset="0"/>
              </a:rPr>
              <a:t>modifier </a:t>
            </a:r>
            <a:r>
              <a:rPr sz="2000" spc="-34" dirty="0">
                <a:latin typeface="Arial" pitchFamily="34" charset="0"/>
                <a:cs typeface="Arial" pitchFamily="34" charset="0"/>
              </a:rPr>
              <a:t>le </a:t>
            </a:r>
            <a:r>
              <a:rPr sz="2000" spc="-41" dirty="0">
                <a:latin typeface="Arial" pitchFamily="34" charset="0"/>
                <a:cs typeface="Arial" pitchFamily="34" charset="0"/>
              </a:rPr>
              <a:t>contenu </a:t>
            </a:r>
            <a:r>
              <a:rPr sz="2000" spc="-34" dirty="0">
                <a:latin typeface="Arial" pitchFamily="34" charset="0"/>
                <a:cs typeface="Arial" pitchFamily="34" charset="0"/>
              </a:rPr>
              <a:t>d'une </a:t>
            </a:r>
            <a:r>
              <a:rPr sz="2000" spc="-79" dirty="0">
                <a:latin typeface="Arial" pitchFamily="34" charset="0"/>
                <a:cs typeface="Arial" pitchFamily="34" charset="0"/>
              </a:rPr>
              <a:t>zone</a:t>
            </a:r>
            <a:r>
              <a:rPr sz="2000" spc="-247" dirty="0">
                <a:latin typeface="Arial" pitchFamily="34" charset="0"/>
                <a:cs typeface="Arial" pitchFamily="34" charset="0"/>
              </a:rPr>
              <a:t> </a:t>
            </a:r>
            <a:r>
              <a:rPr sz="2000" spc="-41" dirty="0">
                <a:latin typeface="Arial" pitchFamily="34" charset="0"/>
                <a:cs typeface="Arial" pitchFamily="34" charset="0"/>
              </a:rPr>
              <a:t>mémoire)</a:t>
            </a:r>
            <a:endParaRPr sz="2000" dirty="0">
              <a:latin typeface="Arial" pitchFamily="34" charset="0"/>
              <a:cs typeface="Arial" pitchFamily="34" charset="0"/>
            </a:endParaRPr>
          </a:p>
          <a:p>
            <a:pPr marL="266060" marR="1324598" indent="-266060">
              <a:lnSpc>
                <a:spcPct val="110000"/>
              </a:lnSpc>
              <a:spcBef>
                <a:spcPts val="808"/>
              </a:spcBef>
              <a:buClr>
                <a:srgbClr val="FF0000"/>
              </a:buClr>
              <a:buSzPct val="75000"/>
              <a:buFont typeface="Wingdings"/>
              <a:buChar char=""/>
              <a:tabLst>
                <a:tab pos="266060" algn="l"/>
                <a:tab pos="266535" algn="l"/>
                <a:tab pos="4269787" algn="l"/>
              </a:tabLst>
            </a:pPr>
            <a:r>
              <a:rPr sz="2000" spc="-269" dirty="0">
                <a:latin typeface="Arial" pitchFamily="34" charset="0"/>
                <a:cs typeface="Arial" pitchFamily="34" charset="0"/>
              </a:rPr>
              <a:t>E</a:t>
            </a:r>
            <a:r>
              <a:rPr sz="2000" spc="-45" dirty="0">
                <a:latin typeface="Arial" pitchFamily="34" charset="0"/>
                <a:cs typeface="Arial" pitchFamily="34" charset="0"/>
              </a:rPr>
              <a:t>n</a:t>
            </a:r>
            <a:r>
              <a:rPr sz="2000" spc="-101" dirty="0">
                <a:latin typeface="Arial" pitchFamily="34" charset="0"/>
                <a:cs typeface="Arial" pitchFamily="34" charset="0"/>
              </a:rPr>
              <a:t> </a:t>
            </a:r>
            <a:r>
              <a:rPr sz="2000" spc="-116" dirty="0">
                <a:latin typeface="Arial" pitchFamily="34" charset="0"/>
                <a:cs typeface="Arial" pitchFamily="34" charset="0"/>
              </a:rPr>
              <a:t>p</a:t>
            </a:r>
            <a:r>
              <a:rPr sz="2000" spc="-112" dirty="0">
                <a:latin typeface="Arial" pitchFamily="34" charset="0"/>
                <a:cs typeface="Arial" pitchFamily="34" charset="0"/>
              </a:rPr>
              <a:t>s</a:t>
            </a:r>
            <a:r>
              <a:rPr sz="2000" spc="-67" dirty="0">
                <a:latin typeface="Arial" pitchFamily="34" charset="0"/>
                <a:cs typeface="Arial" pitchFamily="34" charset="0"/>
              </a:rPr>
              <a:t>eu</a:t>
            </a:r>
            <a:r>
              <a:rPr sz="2000" spc="-45" dirty="0">
                <a:latin typeface="Arial" pitchFamily="34" charset="0"/>
                <a:cs typeface="Arial" pitchFamily="34" charset="0"/>
              </a:rPr>
              <a:t>d</a:t>
            </a:r>
            <a:r>
              <a:rPr sz="2000" spc="-52" dirty="0">
                <a:latin typeface="Arial" pitchFamily="34" charset="0"/>
                <a:cs typeface="Arial" pitchFamily="34" charset="0"/>
              </a:rPr>
              <a:t>o</a:t>
            </a:r>
            <a:r>
              <a:rPr sz="2000" spc="-45" dirty="0">
                <a:latin typeface="Arial" pitchFamily="34" charset="0"/>
                <a:cs typeface="Arial" pitchFamily="34" charset="0"/>
              </a:rPr>
              <a:t>-</a:t>
            </a:r>
            <a:r>
              <a:rPr sz="2000" spc="-123" dirty="0">
                <a:latin typeface="Arial" pitchFamily="34" charset="0"/>
                <a:cs typeface="Arial" pitchFamily="34" charset="0"/>
              </a:rPr>
              <a:t>c</a:t>
            </a:r>
            <a:r>
              <a:rPr sz="2000" spc="-49" dirty="0">
                <a:latin typeface="Arial" pitchFamily="34" charset="0"/>
                <a:cs typeface="Arial" pitchFamily="34" charset="0"/>
              </a:rPr>
              <a:t>o</a:t>
            </a:r>
            <a:r>
              <a:rPr sz="2000" spc="-41" dirty="0">
                <a:latin typeface="Arial" pitchFamily="34" charset="0"/>
                <a:cs typeface="Arial" pitchFamily="34" charset="0"/>
              </a:rPr>
              <a:t>d</a:t>
            </a:r>
            <a:r>
              <a:rPr sz="2000" spc="-67" dirty="0">
                <a:latin typeface="Arial" pitchFamily="34" charset="0"/>
                <a:cs typeface="Arial" pitchFamily="34" charset="0"/>
              </a:rPr>
              <a:t>e,</a:t>
            </a:r>
            <a:r>
              <a:rPr sz="2000" spc="-101" dirty="0">
                <a:latin typeface="Arial" pitchFamily="34" charset="0"/>
                <a:cs typeface="Arial" pitchFamily="34" charset="0"/>
              </a:rPr>
              <a:t> </a:t>
            </a:r>
            <a:r>
              <a:rPr sz="2000" spc="-15" dirty="0">
                <a:latin typeface="Arial" pitchFamily="34" charset="0"/>
                <a:cs typeface="Arial" pitchFamily="34" charset="0"/>
              </a:rPr>
              <a:t>l'</a:t>
            </a:r>
            <a:r>
              <a:rPr sz="2000" spc="-45" dirty="0">
                <a:latin typeface="Arial" pitchFamily="34" charset="0"/>
                <a:cs typeface="Arial" pitchFamily="34" charset="0"/>
              </a:rPr>
              <a:t>a</a:t>
            </a:r>
            <a:r>
              <a:rPr sz="2000" spc="22" dirty="0">
                <a:latin typeface="Arial" pitchFamily="34" charset="0"/>
                <a:cs typeface="Arial" pitchFamily="34" charset="0"/>
              </a:rPr>
              <a:t>f</a:t>
            </a:r>
            <a:r>
              <a:rPr sz="2000" spc="4" dirty="0">
                <a:latin typeface="Arial" pitchFamily="34" charset="0"/>
                <a:cs typeface="Arial" pitchFamily="34" charset="0"/>
              </a:rPr>
              <a:t>f</a:t>
            </a:r>
            <a:r>
              <a:rPr sz="2000" spc="-49" dirty="0">
                <a:latin typeface="Arial" pitchFamily="34" charset="0"/>
                <a:cs typeface="Arial" pitchFamily="34" charset="0"/>
              </a:rPr>
              <a:t>ec</a:t>
            </a:r>
            <a:r>
              <a:rPr sz="2000" spc="-41" dirty="0">
                <a:latin typeface="Arial" pitchFamily="34" charset="0"/>
                <a:cs typeface="Arial" pitchFamily="34" charset="0"/>
              </a:rPr>
              <a:t>t</a:t>
            </a:r>
            <a:r>
              <a:rPr sz="2000" spc="-135" dirty="0">
                <a:latin typeface="Arial" pitchFamily="34" charset="0"/>
                <a:cs typeface="Arial" pitchFamily="34" charset="0"/>
              </a:rPr>
              <a:t>a</a:t>
            </a:r>
            <a:r>
              <a:rPr sz="2000" dirty="0">
                <a:latin typeface="Arial" pitchFamily="34" charset="0"/>
                <a:cs typeface="Arial" pitchFamily="34" charset="0"/>
              </a:rPr>
              <a:t>tion</a:t>
            </a:r>
            <a:r>
              <a:rPr sz="2000" spc="-64" dirty="0">
                <a:latin typeface="Arial" pitchFamily="34" charset="0"/>
                <a:cs typeface="Arial" pitchFamily="34" charset="0"/>
              </a:rPr>
              <a:t> </a:t>
            </a:r>
            <a:r>
              <a:rPr sz="2000" spc="-123" dirty="0">
                <a:latin typeface="Arial" pitchFamily="34" charset="0"/>
                <a:cs typeface="Arial" pitchFamily="34" charset="0"/>
              </a:rPr>
              <a:t>s</a:t>
            </a:r>
            <a:r>
              <a:rPr sz="2000" spc="-131" dirty="0">
                <a:latin typeface="Arial" pitchFamily="34" charset="0"/>
                <a:cs typeface="Arial" pitchFamily="34" charset="0"/>
              </a:rPr>
              <a:t>e</a:t>
            </a:r>
            <a:r>
              <a:rPr sz="2000" spc="-71" dirty="0">
                <a:latin typeface="Arial" pitchFamily="34" charset="0"/>
                <a:cs typeface="Arial" pitchFamily="34" charset="0"/>
              </a:rPr>
              <a:t> </a:t>
            </a:r>
            <a:r>
              <a:rPr sz="2000" spc="-45" dirty="0">
                <a:latin typeface="Arial" pitchFamily="34" charset="0"/>
                <a:cs typeface="Arial" pitchFamily="34" charset="0"/>
              </a:rPr>
              <a:t>n</a:t>
            </a:r>
            <a:r>
              <a:rPr sz="2000" spc="26" dirty="0">
                <a:latin typeface="Arial" pitchFamily="34" charset="0"/>
                <a:cs typeface="Arial" pitchFamily="34" charset="0"/>
              </a:rPr>
              <a:t>o</a:t>
            </a:r>
            <a:r>
              <a:rPr sz="2000" spc="-4" dirty="0">
                <a:latin typeface="Arial" pitchFamily="34" charset="0"/>
                <a:cs typeface="Arial" pitchFamily="34" charset="0"/>
              </a:rPr>
              <a:t>t</a:t>
            </a:r>
            <a:r>
              <a:rPr sz="2000" spc="-90" dirty="0">
                <a:latin typeface="Arial" pitchFamily="34" charset="0"/>
                <a:cs typeface="Arial" pitchFamily="34" charset="0"/>
              </a:rPr>
              <a:t>e</a:t>
            </a:r>
            <a:r>
              <a:rPr sz="2000" spc="-82" dirty="0">
                <a:latin typeface="Arial" pitchFamily="34" charset="0"/>
                <a:cs typeface="Arial" pitchFamily="34" charset="0"/>
              </a:rPr>
              <a:t> </a:t>
            </a:r>
            <a:r>
              <a:rPr sz="2000" spc="-146" dirty="0">
                <a:latin typeface="Arial" pitchFamily="34" charset="0"/>
                <a:cs typeface="Arial" pitchFamily="34" charset="0"/>
              </a:rPr>
              <a:t>a</a:t>
            </a:r>
            <a:r>
              <a:rPr sz="2000" spc="-94" dirty="0">
                <a:latin typeface="Arial" pitchFamily="34" charset="0"/>
                <a:cs typeface="Arial" pitchFamily="34" charset="0"/>
              </a:rPr>
              <a:t>v</a:t>
            </a:r>
            <a:r>
              <a:rPr sz="2000" spc="-101" dirty="0">
                <a:latin typeface="Arial" pitchFamily="34" charset="0"/>
                <a:cs typeface="Arial" pitchFamily="34" charset="0"/>
              </a:rPr>
              <a:t>ec</a:t>
            </a:r>
            <a:r>
              <a:rPr sz="2000" spc="-64" dirty="0">
                <a:latin typeface="Arial" pitchFamily="34" charset="0"/>
                <a:cs typeface="Arial" pitchFamily="34" charset="0"/>
              </a:rPr>
              <a:t> </a:t>
            </a:r>
            <a:r>
              <a:rPr sz="2000" spc="-37" dirty="0">
                <a:latin typeface="Arial" pitchFamily="34" charset="0"/>
                <a:cs typeface="Arial" pitchFamily="34" charset="0"/>
              </a:rPr>
              <a:t>le</a:t>
            </a:r>
            <a:r>
              <a:rPr sz="2000" spc="-79" dirty="0">
                <a:latin typeface="Arial" pitchFamily="34" charset="0"/>
                <a:cs typeface="Arial" pitchFamily="34" charset="0"/>
              </a:rPr>
              <a:t> </a:t>
            </a:r>
            <a:r>
              <a:rPr sz="2000" spc="-108" dirty="0" err="1">
                <a:latin typeface="Arial" pitchFamily="34" charset="0"/>
                <a:cs typeface="Arial" pitchFamily="34" charset="0"/>
              </a:rPr>
              <a:t>s</a:t>
            </a:r>
            <a:r>
              <a:rPr sz="2000" spc="-60" dirty="0" err="1">
                <a:latin typeface="Arial" pitchFamily="34" charset="0"/>
                <a:cs typeface="Arial" pitchFamily="34" charset="0"/>
              </a:rPr>
              <a:t>i</a:t>
            </a:r>
            <a:r>
              <a:rPr sz="2000" spc="-85" dirty="0" err="1">
                <a:latin typeface="Arial" pitchFamily="34" charset="0"/>
                <a:cs typeface="Arial" pitchFamily="34" charset="0"/>
              </a:rPr>
              <a:t>g</a:t>
            </a:r>
            <a:r>
              <a:rPr sz="2000" spc="-82" dirty="0" err="1">
                <a:latin typeface="Arial" pitchFamily="34" charset="0"/>
                <a:cs typeface="Arial" pitchFamily="34" charset="0"/>
              </a:rPr>
              <a:t>n</a:t>
            </a:r>
            <a:r>
              <a:rPr sz="2000" spc="-90" dirty="0" err="1">
                <a:latin typeface="Arial" pitchFamily="34" charset="0"/>
                <a:cs typeface="Arial" pitchFamily="34" charset="0"/>
              </a:rPr>
              <a:t>e</a:t>
            </a:r>
            <a:r>
              <a:rPr lang="fr-FR" sz="2000" spc="-90" dirty="0">
                <a:latin typeface="Arial" pitchFamily="34" charset="0"/>
                <a:cs typeface="Arial" pitchFamily="34" charset="0"/>
              </a:rPr>
              <a:t> </a:t>
            </a:r>
            <a:r>
              <a:rPr sz="2000" b="1" spc="-75" dirty="0">
                <a:solidFill>
                  <a:srgbClr val="0000A8"/>
                </a:solidFill>
                <a:latin typeface="Arial" pitchFamily="34" charset="0"/>
                <a:cs typeface="Arial" pitchFamily="34" charset="0"/>
              </a:rPr>
              <a:t>  </a:t>
            </a:r>
            <a:endParaRPr lang="fr-FR" sz="2000" b="1" spc="-75" dirty="0">
              <a:solidFill>
                <a:srgbClr val="0000A8"/>
              </a:solidFill>
              <a:latin typeface="Arial" pitchFamily="34" charset="0"/>
              <a:cs typeface="Arial" pitchFamily="34" charset="0"/>
            </a:endParaRPr>
          </a:p>
          <a:p>
            <a:pPr marR="1324598">
              <a:lnSpc>
                <a:spcPct val="110000"/>
              </a:lnSpc>
              <a:spcBef>
                <a:spcPts val="808"/>
              </a:spcBef>
              <a:buClr>
                <a:srgbClr val="FF0000"/>
              </a:buClr>
              <a:buSzPct val="75000"/>
              <a:tabLst>
                <a:tab pos="266060" algn="l"/>
                <a:tab pos="266535" algn="l"/>
                <a:tab pos="4269787" algn="l"/>
              </a:tabLst>
            </a:pPr>
            <a:r>
              <a:rPr lang="fr-FR" sz="2000" b="1" spc="-75" dirty="0">
                <a:solidFill>
                  <a:srgbClr val="0000A8"/>
                </a:solidFill>
                <a:latin typeface="Arial" pitchFamily="34" charset="0"/>
                <a:cs typeface="Arial" pitchFamily="34" charset="0"/>
              </a:rPr>
              <a:t>     </a:t>
            </a:r>
            <a:r>
              <a:rPr sz="2000" b="1" spc="-120" dirty="0">
                <a:solidFill>
                  <a:srgbClr val="0000A8"/>
                </a:solidFill>
                <a:latin typeface="Arial" pitchFamily="34" charset="0"/>
                <a:cs typeface="Arial" pitchFamily="34" charset="0"/>
              </a:rPr>
              <a:t>Var← </a:t>
            </a:r>
            <a:r>
              <a:rPr sz="2000" b="1" spc="-52" dirty="0">
                <a:solidFill>
                  <a:srgbClr val="0000A8"/>
                </a:solidFill>
                <a:latin typeface="Arial" pitchFamily="34" charset="0"/>
                <a:cs typeface="Arial" pitchFamily="34" charset="0"/>
              </a:rPr>
              <a:t>e</a:t>
            </a:r>
            <a:r>
              <a:rPr sz="2000" spc="-52" dirty="0">
                <a:solidFill>
                  <a:srgbClr val="1F487C"/>
                </a:solidFill>
                <a:latin typeface="Arial" pitchFamily="34" charset="0"/>
                <a:cs typeface="Arial" pitchFamily="34" charset="0"/>
              </a:rPr>
              <a:t>: </a:t>
            </a:r>
            <a:r>
              <a:rPr sz="2000" spc="-19" dirty="0">
                <a:solidFill>
                  <a:srgbClr val="1F487C"/>
                </a:solidFill>
                <a:latin typeface="Arial" pitchFamily="34" charset="0"/>
                <a:cs typeface="Arial" pitchFamily="34" charset="0"/>
              </a:rPr>
              <a:t>attribue </a:t>
            </a:r>
            <a:r>
              <a:rPr sz="2000" spc="-52" dirty="0">
                <a:solidFill>
                  <a:srgbClr val="1F487C"/>
                </a:solidFill>
                <a:latin typeface="Arial" pitchFamily="34" charset="0"/>
                <a:cs typeface="Arial" pitchFamily="34" charset="0"/>
              </a:rPr>
              <a:t>la valeur </a:t>
            </a:r>
            <a:r>
              <a:rPr sz="2000" spc="-64" dirty="0">
                <a:solidFill>
                  <a:srgbClr val="1F487C"/>
                </a:solidFill>
                <a:latin typeface="Arial" pitchFamily="34" charset="0"/>
                <a:cs typeface="Arial" pitchFamily="34" charset="0"/>
              </a:rPr>
              <a:t>de </a:t>
            </a:r>
            <a:r>
              <a:rPr sz="2000" spc="-90" dirty="0">
                <a:solidFill>
                  <a:srgbClr val="1F487C"/>
                </a:solidFill>
                <a:latin typeface="Arial" pitchFamily="34" charset="0"/>
                <a:cs typeface="Arial" pitchFamily="34" charset="0"/>
              </a:rPr>
              <a:t>e </a:t>
            </a:r>
            <a:r>
              <a:rPr sz="2000" spc="-116" dirty="0">
                <a:solidFill>
                  <a:srgbClr val="1F487C"/>
                </a:solidFill>
                <a:latin typeface="Arial" pitchFamily="34" charset="0"/>
                <a:cs typeface="Arial" pitchFamily="34" charset="0"/>
              </a:rPr>
              <a:t>à </a:t>
            </a:r>
            <a:r>
              <a:rPr sz="2000" spc="-52" dirty="0">
                <a:solidFill>
                  <a:srgbClr val="1F487C"/>
                </a:solidFill>
                <a:latin typeface="Arial" pitchFamily="34" charset="0"/>
                <a:cs typeface="Arial" pitchFamily="34" charset="0"/>
              </a:rPr>
              <a:t>la variable</a:t>
            </a:r>
            <a:r>
              <a:rPr sz="2000" spc="-176" dirty="0">
                <a:solidFill>
                  <a:srgbClr val="1F487C"/>
                </a:solidFill>
                <a:latin typeface="Arial" pitchFamily="34" charset="0"/>
                <a:cs typeface="Arial" pitchFamily="34" charset="0"/>
              </a:rPr>
              <a:t> </a:t>
            </a:r>
            <a:r>
              <a:rPr sz="2000" spc="-108" dirty="0">
                <a:solidFill>
                  <a:srgbClr val="1F487C"/>
                </a:solidFill>
                <a:latin typeface="Arial" pitchFamily="34" charset="0"/>
                <a:cs typeface="Arial" pitchFamily="34" charset="0"/>
              </a:rPr>
              <a:t>Var</a:t>
            </a:r>
            <a:endParaRPr sz="2000" dirty="0">
              <a:latin typeface="Arial" pitchFamily="34" charset="0"/>
              <a:cs typeface="Arial" pitchFamily="34" charset="0"/>
            </a:endParaRPr>
          </a:p>
          <a:p>
            <a:pPr marL="565852" lvl="1" indent="-214748">
              <a:spcBef>
                <a:spcPts val="958"/>
              </a:spcBef>
              <a:buClr>
                <a:srgbClr val="0000B4"/>
              </a:buClr>
              <a:buFont typeface="Wingdings"/>
              <a:buChar char=""/>
              <a:tabLst>
                <a:tab pos="565852" algn="l"/>
                <a:tab pos="566328" algn="l"/>
              </a:tabLst>
            </a:pPr>
            <a:r>
              <a:rPr sz="2000" i="1" dirty="0">
                <a:latin typeface="Arial" pitchFamily="34" charset="0"/>
                <a:cs typeface="Arial" pitchFamily="34" charset="0"/>
              </a:rPr>
              <a:t>e </a:t>
            </a:r>
            <a:r>
              <a:rPr sz="2000" spc="-26" dirty="0">
                <a:latin typeface="Arial" pitchFamily="34" charset="0"/>
                <a:cs typeface="Arial" pitchFamily="34" charset="0"/>
              </a:rPr>
              <a:t>peut être </a:t>
            </a:r>
            <a:r>
              <a:rPr sz="2000" spc="-56" dirty="0">
                <a:latin typeface="Arial" pitchFamily="34" charset="0"/>
                <a:cs typeface="Arial" pitchFamily="34" charset="0"/>
              </a:rPr>
              <a:t>une </a:t>
            </a:r>
            <a:r>
              <a:rPr sz="2000" spc="-64" dirty="0">
                <a:latin typeface="Arial" pitchFamily="34" charset="0"/>
                <a:cs typeface="Arial" pitchFamily="34" charset="0"/>
              </a:rPr>
              <a:t>valeur, </a:t>
            </a:r>
            <a:r>
              <a:rPr sz="2000" spc="-56" dirty="0">
                <a:latin typeface="Arial" pitchFamily="34" charset="0"/>
                <a:cs typeface="Arial" pitchFamily="34" charset="0"/>
              </a:rPr>
              <a:t>une </a:t>
            </a:r>
            <a:r>
              <a:rPr sz="2000" spc="-30" dirty="0">
                <a:latin typeface="Arial" pitchFamily="34" charset="0"/>
                <a:cs typeface="Arial" pitchFamily="34" charset="0"/>
              </a:rPr>
              <a:t>autre </a:t>
            </a:r>
            <a:r>
              <a:rPr sz="2000" spc="-49" dirty="0">
                <a:latin typeface="Arial" pitchFamily="34" charset="0"/>
                <a:cs typeface="Arial" pitchFamily="34" charset="0"/>
              </a:rPr>
              <a:t>variable </a:t>
            </a:r>
            <a:r>
              <a:rPr sz="2000" spc="-45" dirty="0">
                <a:latin typeface="Arial" pitchFamily="34" charset="0"/>
                <a:cs typeface="Arial" pitchFamily="34" charset="0"/>
              </a:rPr>
              <a:t>ou </a:t>
            </a:r>
            <a:r>
              <a:rPr sz="2000" spc="-56" dirty="0">
                <a:latin typeface="Arial" pitchFamily="34" charset="0"/>
                <a:cs typeface="Arial" pitchFamily="34" charset="0"/>
              </a:rPr>
              <a:t>une</a:t>
            </a:r>
            <a:r>
              <a:rPr sz="2000" spc="-228" dirty="0">
                <a:latin typeface="Arial" pitchFamily="34" charset="0"/>
                <a:cs typeface="Arial" pitchFamily="34" charset="0"/>
              </a:rPr>
              <a:t> </a:t>
            </a:r>
            <a:r>
              <a:rPr sz="2000" spc="-71" dirty="0">
                <a:latin typeface="Arial" pitchFamily="34" charset="0"/>
                <a:cs typeface="Arial" pitchFamily="34" charset="0"/>
              </a:rPr>
              <a:t>expression</a:t>
            </a:r>
            <a:endParaRPr sz="2000" dirty="0">
              <a:latin typeface="Arial" pitchFamily="34" charset="0"/>
              <a:cs typeface="Arial" pitchFamily="34" charset="0"/>
            </a:endParaRPr>
          </a:p>
          <a:p>
            <a:pPr marL="565852" lvl="1" indent="-214748">
              <a:spcBef>
                <a:spcPts val="161"/>
              </a:spcBef>
              <a:buClr>
                <a:srgbClr val="0000B4"/>
              </a:buClr>
              <a:buFont typeface="Wingdings"/>
              <a:buChar char=""/>
              <a:tabLst>
                <a:tab pos="565852" algn="l"/>
                <a:tab pos="566328" algn="l"/>
              </a:tabLst>
            </a:pPr>
            <a:r>
              <a:rPr sz="2000" spc="-97" dirty="0">
                <a:latin typeface="Arial" pitchFamily="34" charset="0"/>
                <a:cs typeface="Arial" pitchFamily="34" charset="0"/>
              </a:rPr>
              <a:t>Var </a:t>
            </a:r>
            <a:r>
              <a:rPr sz="2000" spc="-7" dirty="0">
                <a:latin typeface="Arial" pitchFamily="34" charset="0"/>
                <a:cs typeface="Arial" pitchFamily="34" charset="0"/>
              </a:rPr>
              <a:t>et </a:t>
            </a:r>
            <a:r>
              <a:rPr sz="2000" i="1" dirty="0">
                <a:latin typeface="Arial" pitchFamily="34" charset="0"/>
                <a:cs typeface="Arial" pitchFamily="34" charset="0"/>
              </a:rPr>
              <a:t>e </a:t>
            </a:r>
            <a:r>
              <a:rPr sz="2000" spc="-30" dirty="0">
                <a:latin typeface="Arial" pitchFamily="34" charset="0"/>
                <a:cs typeface="Arial" pitchFamily="34" charset="0"/>
              </a:rPr>
              <a:t>doivent </a:t>
            </a:r>
            <a:r>
              <a:rPr sz="2000" spc="-26" dirty="0">
                <a:latin typeface="Arial" pitchFamily="34" charset="0"/>
                <a:cs typeface="Arial" pitchFamily="34" charset="0"/>
              </a:rPr>
              <a:t>être </a:t>
            </a:r>
            <a:r>
              <a:rPr sz="2000" spc="-64" dirty="0">
                <a:latin typeface="Arial" pitchFamily="34" charset="0"/>
                <a:cs typeface="Arial" pitchFamily="34" charset="0"/>
              </a:rPr>
              <a:t>de même</a:t>
            </a:r>
            <a:r>
              <a:rPr sz="2000" spc="-180" dirty="0">
                <a:latin typeface="Arial" pitchFamily="34" charset="0"/>
                <a:cs typeface="Arial" pitchFamily="34" charset="0"/>
              </a:rPr>
              <a:t> </a:t>
            </a:r>
            <a:r>
              <a:rPr sz="2000" spc="-30" dirty="0">
                <a:latin typeface="Arial" pitchFamily="34" charset="0"/>
                <a:cs typeface="Arial" pitchFamily="34" charset="0"/>
              </a:rPr>
              <a:t>type</a:t>
            </a:r>
            <a:endParaRPr sz="2000" dirty="0">
              <a:latin typeface="Arial" pitchFamily="34" charset="0"/>
              <a:cs typeface="Arial" pitchFamily="34" charset="0"/>
            </a:endParaRPr>
          </a:p>
          <a:p>
            <a:pPr marL="565852" lvl="1" indent="-214748">
              <a:spcBef>
                <a:spcPts val="165"/>
              </a:spcBef>
              <a:buClr>
                <a:srgbClr val="0000B4"/>
              </a:buClr>
              <a:buFont typeface="Wingdings"/>
              <a:buChar char=""/>
              <a:tabLst>
                <a:tab pos="565852" algn="l"/>
                <a:tab pos="566328" algn="l"/>
              </a:tabLst>
            </a:pPr>
            <a:r>
              <a:rPr sz="2000" spc="-56" dirty="0">
                <a:latin typeface="Arial" pitchFamily="34" charset="0"/>
                <a:cs typeface="Arial" pitchFamily="34" charset="0"/>
              </a:rPr>
              <a:t>L’affectation </a:t>
            </a:r>
            <a:r>
              <a:rPr sz="2000" spc="-64" dirty="0">
                <a:latin typeface="Arial" pitchFamily="34" charset="0"/>
                <a:cs typeface="Arial" pitchFamily="34" charset="0"/>
              </a:rPr>
              <a:t>ne </a:t>
            </a:r>
            <a:r>
              <a:rPr sz="2000" spc="-22" dirty="0">
                <a:latin typeface="Arial" pitchFamily="34" charset="0"/>
                <a:cs typeface="Arial" pitchFamily="34" charset="0"/>
              </a:rPr>
              <a:t>modifie </a:t>
            </a:r>
            <a:r>
              <a:rPr sz="2000" spc="-56" dirty="0">
                <a:latin typeface="Arial" pitchFamily="34" charset="0"/>
                <a:cs typeface="Arial" pitchFamily="34" charset="0"/>
              </a:rPr>
              <a:t>que </a:t>
            </a:r>
            <a:r>
              <a:rPr sz="2000" spc="-97" dirty="0">
                <a:latin typeface="Arial" pitchFamily="34" charset="0"/>
                <a:cs typeface="Arial" pitchFamily="34" charset="0"/>
              </a:rPr>
              <a:t>ce </a:t>
            </a:r>
            <a:r>
              <a:rPr sz="2000" spc="-26" dirty="0">
                <a:latin typeface="Arial" pitchFamily="34" charset="0"/>
                <a:cs typeface="Arial" pitchFamily="34" charset="0"/>
              </a:rPr>
              <a:t>qui </a:t>
            </a:r>
            <a:r>
              <a:rPr sz="2000" spc="-56" dirty="0">
                <a:latin typeface="Arial" pitchFamily="34" charset="0"/>
                <a:cs typeface="Arial" pitchFamily="34" charset="0"/>
              </a:rPr>
              <a:t>est </a:t>
            </a:r>
            <a:r>
              <a:rPr sz="2000" spc="-105" dirty="0">
                <a:latin typeface="Arial" pitchFamily="34" charset="0"/>
                <a:cs typeface="Arial" pitchFamily="34" charset="0"/>
              </a:rPr>
              <a:t>à </a:t>
            </a:r>
            <a:r>
              <a:rPr sz="2000" spc="-85" dirty="0">
                <a:latin typeface="Arial" pitchFamily="34" charset="0"/>
                <a:cs typeface="Arial" pitchFamily="34" charset="0"/>
              </a:rPr>
              <a:t>gauche </a:t>
            </a:r>
            <a:r>
              <a:rPr sz="2000" spc="-64" dirty="0">
                <a:latin typeface="Arial" pitchFamily="34" charset="0"/>
                <a:cs typeface="Arial" pitchFamily="34" charset="0"/>
              </a:rPr>
              <a:t>de </a:t>
            </a:r>
            <a:r>
              <a:rPr sz="2000" spc="-49" dirty="0">
                <a:latin typeface="Arial" pitchFamily="34" charset="0"/>
                <a:cs typeface="Arial" pitchFamily="34" charset="0"/>
              </a:rPr>
              <a:t>la</a:t>
            </a:r>
            <a:r>
              <a:rPr sz="2000" spc="-75" dirty="0">
                <a:latin typeface="Arial" pitchFamily="34" charset="0"/>
                <a:cs typeface="Arial" pitchFamily="34" charset="0"/>
              </a:rPr>
              <a:t> </a:t>
            </a:r>
            <a:r>
              <a:rPr sz="2000" spc="-49" dirty="0">
                <a:latin typeface="Arial" pitchFamily="34" charset="0"/>
                <a:cs typeface="Arial" pitchFamily="34" charset="0"/>
              </a:rPr>
              <a:t>flèche</a:t>
            </a:r>
            <a:endParaRPr sz="2000" dirty="0">
              <a:latin typeface="Arial" pitchFamily="34" charset="0"/>
              <a:cs typeface="Arial" pitchFamily="34" charset="0"/>
            </a:endParaRPr>
          </a:p>
        </p:txBody>
      </p:sp>
      <p:graphicFrame>
        <p:nvGraphicFramePr>
          <p:cNvPr id="32" name="object 32"/>
          <p:cNvGraphicFramePr>
            <a:graphicFrameLocks noGrp="1"/>
          </p:cNvGraphicFramePr>
          <p:nvPr>
            <p:extLst>
              <p:ext uri="{D42A27DB-BD31-4B8C-83A1-F6EECF244321}">
                <p14:modId xmlns:p14="http://schemas.microsoft.com/office/powerpoint/2010/main" val="4065870020"/>
              </p:ext>
            </p:extLst>
          </p:nvPr>
        </p:nvGraphicFramePr>
        <p:xfrm>
          <a:off x="395536" y="3896977"/>
          <a:ext cx="7848872" cy="972183"/>
        </p:xfrm>
        <a:graphic>
          <a:graphicData uri="http://schemas.openxmlformats.org/drawingml/2006/table">
            <a:tbl>
              <a:tblPr firstRow="1" bandRow="1">
                <a:tableStyleId>{2D5ABB26-0587-4C30-8999-92F81FD0307C}</a:tableStyleId>
              </a:tblPr>
              <a:tblGrid>
                <a:gridCol w="1798852">
                  <a:extLst>
                    <a:ext uri="{9D8B030D-6E8A-4147-A177-3AD203B41FA5}">
                      <a16:colId xmlns:a16="http://schemas.microsoft.com/office/drawing/2014/main" val="20000"/>
                    </a:ext>
                  </a:extLst>
                </a:gridCol>
                <a:gridCol w="1749858">
                  <a:extLst>
                    <a:ext uri="{9D8B030D-6E8A-4147-A177-3AD203B41FA5}">
                      <a16:colId xmlns:a16="http://schemas.microsoft.com/office/drawing/2014/main" val="20001"/>
                    </a:ext>
                  </a:extLst>
                </a:gridCol>
                <a:gridCol w="1794880">
                  <a:extLst>
                    <a:ext uri="{9D8B030D-6E8A-4147-A177-3AD203B41FA5}">
                      <a16:colId xmlns:a16="http://schemas.microsoft.com/office/drawing/2014/main" val="20002"/>
                    </a:ext>
                  </a:extLst>
                </a:gridCol>
                <a:gridCol w="993771">
                  <a:extLst>
                    <a:ext uri="{9D8B030D-6E8A-4147-A177-3AD203B41FA5}">
                      <a16:colId xmlns:a16="http://schemas.microsoft.com/office/drawing/2014/main" val="20003"/>
                    </a:ext>
                  </a:extLst>
                </a:gridCol>
                <a:gridCol w="1511511">
                  <a:extLst>
                    <a:ext uri="{9D8B030D-6E8A-4147-A177-3AD203B41FA5}">
                      <a16:colId xmlns:a16="http://schemas.microsoft.com/office/drawing/2014/main" val="20004"/>
                    </a:ext>
                  </a:extLst>
                </a:gridCol>
              </a:tblGrid>
              <a:tr h="362583">
                <a:tc>
                  <a:txBody>
                    <a:bodyPr/>
                    <a:lstStyle/>
                    <a:p>
                      <a:pPr marL="374650" indent="-343535">
                        <a:lnSpc>
                          <a:spcPts val="1905"/>
                        </a:lnSpc>
                        <a:buClr>
                          <a:srgbClr val="FF0000"/>
                        </a:buClr>
                        <a:buSzPct val="75000"/>
                        <a:buFont typeface="Wingdings"/>
                        <a:buChar char=""/>
                        <a:tabLst>
                          <a:tab pos="374650" algn="l"/>
                          <a:tab pos="375285" algn="l"/>
                        </a:tabLst>
                      </a:pPr>
                      <a:r>
                        <a:rPr sz="2000" b="1" spc="-275" dirty="0">
                          <a:solidFill>
                            <a:srgbClr val="339933"/>
                          </a:solidFill>
                          <a:latin typeface="Arial" pitchFamily="34" charset="0"/>
                          <a:cs typeface="Arial" pitchFamily="34" charset="0"/>
                        </a:rPr>
                        <a:t>Ex</a:t>
                      </a:r>
                      <a:r>
                        <a:rPr sz="2000" b="1" spc="-135" dirty="0">
                          <a:solidFill>
                            <a:srgbClr val="339933"/>
                          </a:solidFill>
                          <a:latin typeface="Arial" pitchFamily="34" charset="0"/>
                          <a:cs typeface="Arial" pitchFamily="34" charset="0"/>
                        </a:rPr>
                        <a:t> </a:t>
                      </a:r>
                      <a:r>
                        <a:rPr sz="2000" b="1" spc="-140" dirty="0">
                          <a:solidFill>
                            <a:srgbClr val="339933"/>
                          </a:solidFill>
                          <a:latin typeface="Arial" pitchFamily="34" charset="0"/>
                          <a:cs typeface="Arial" pitchFamily="34" charset="0"/>
                        </a:rPr>
                        <a:t>valides:</a:t>
                      </a:r>
                      <a:endParaRPr sz="2000" dirty="0">
                        <a:latin typeface="Arial" pitchFamily="34" charset="0"/>
                        <a:cs typeface="Arial" pitchFamily="34" charset="0"/>
                      </a:endParaRPr>
                    </a:p>
                  </a:txBody>
                  <a:tcPr marL="0" marR="0" marT="0" marB="0"/>
                </a:tc>
                <a:tc>
                  <a:txBody>
                    <a:bodyPr/>
                    <a:lstStyle/>
                    <a:p>
                      <a:pPr marL="247650">
                        <a:lnSpc>
                          <a:spcPts val="1905"/>
                        </a:lnSpc>
                      </a:pPr>
                      <a:r>
                        <a:rPr sz="2000" b="1" spc="-65" dirty="0">
                          <a:solidFill>
                            <a:srgbClr val="339933"/>
                          </a:solidFill>
                          <a:latin typeface="Arial" pitchFamily="34" charset="0"/>
                          <a:cs typeface="Arial" pitchFamily="34" charset="0"/>
                        </a:rPr>
                        <a:t>i</a:t>
                      </a:r>
                      <a:r>
                        <a:rPr sz="2000" b="1" spc="-120" dirty="0">
                          <a:solidFill>
                            <a:srgbClr val="339933"/>
                          </a:solidFill>
                          <a:latin typeface="Arial" pitchFamily="34" charset="0"/>
                          <a:cs typeface="Arial" pitchFamily="34" charset="0"/>
                        </a:rPr>
                        <a:t> </a:t>
                      </a:r>
                      <a:r>
                        <a:rPr sz="2000" b="1" spc="-145" dirty="0">
                          <a:solidFill>
                            <a:srgbClr val="339933"/>
                          </a:solidFill>
                          <a:latin typeface="Arial" pitchFamily="34" charset="0"/>
                          <a:cs typeface="Arial" pitchFamily="34" charset="0"/>
                        </a:rPr>
                        <a:t>←1</a:t>
                      </a:r>
                      <a:endParaRPr sz="2000">
                        <a:latin typeface="Arial" pitchFamily="34" charset="0"/>
                        <a:cs typeface="Arial" pitchFamily="34" charset="0"/>
                      </a:endParaRPr>
                    </a:p>
                  </a:txBody>
                  <a:tcPr marL="0" marR="0" marT="0" marB="0"/>
                </a:tc>
                <a:tc>
                  <a:txBody>
                    <a:bodyPr/>
                    <a:lstStyle/>
                    <a:p>
                      <a:pPr marL="454659">
                        <a:lnSpc>
                          <a:spcPts val="1905"/>
                        </a:lnSpc>
                      </a:pPr>
                      <a:r>
                        <a:rPr sz="2000" b="1" spc="-45" dirty="0">
                          <a:solidFill>
                            <a:srgbClr val="339933"/>
                          </a:solidFill>
                          <a:latin typeface="Arial" pitchFamily="34" charset="0"/>
                          <a:cs typeface="Arial" pitchFamily="34" charset="0"/>
                        </a:rPr>
                        <a:t>j</a:t>
                      </a:r>
                      <a:r>
                        <a:rPr sz="2000" b="1" spc="-110" dirty="0">
                          <a:solidFill>
                            <a:srgbClr val="339933"/>
                          </a:solidFill>
                          <a:latin typeface="Arial" pitchFamily="34" charset="0"/>
                          <a:cs typeface="Arial" pitchFamily="34" charset="0"/>
                        </a:rPr>
                        <a:t> </a:t>
                      </a:r>
                      <a:r>
                        <a:rPr sz="2000" b="1" spc="-130" dirty="0">
                          <a:solidFill>
                            <a:srgbClr val="339933"/>
                          </a:solidFill>
                          <a:latin typeface="Arial" pitchFamily="34" charset="0"/>
                          <a:cs typeface="Arial" pitchFamily="34" charset="0"/>
                        </a:rPr>
                        <a:t>←i</a:t>
                      </a:r>
                      <a:endParaRPr sz="2000">
                        <a:latin typeface="Arial" pitchFamily="34" charset="0"/>
                        <a:cs typeface="Arial" pitchFamily="34" charset="0"/>
                      </a:endParaRPr>
                    </a:p>
                  </a:txBody>
                  <a:tcPr marL="0" marR="0" marT="0" marB="0"/>
                </a:tc>
                <a:tc>
                  <a:txBody>
                    <a:bodyPr/>
                    <a:lstStyle/>
                    <a:p>
                      <a:pPr marL="163195">
                        <a:lnSpc>
                          <a:spcPts val="1905"/>
                        </a:lnSpc>
                      </a:pPr>
                      <a:r>
                        <a:rPr sz="2000" b="1" spc="-155" dirty="0">
                          <a:solidFill>
                            <a:srgbClr val="339933"/>
                          </a:solidFill>
                          <a:latin typeface="Arial" pitchFamily="34" charset="0"/>
                          <a:cs typeface="Arial" pitchFamily="34" charset="0"/>
                        </a:rPr>
                        <a:t>k</a:t>
                      </a:r>
                      <a:r>
                        <a:rPr sz="2000" b="1" spc="-135" dirty="0">
                          <a:solidFill>
                            <a:srgbClr val="339933"/>
                          </a:solidFill>
                          <a:latin typeface="Arial" pitchFamily="34" charset="0"/>
                          <a:cs typeface="Arial" pitchFamily="34" charset="0"/>
                        </a:rPr>
                        <a:t> </a:t>
                      </a:r>
                      <a:r>
                        <a:rPr sz="2000" b="1" spc="-120" dirty="0">
                          <a:solidFill>
                            <a:srgbClr val="339933"/>
                          </a:solidFill>
                          <a:latin typeface="Arial" pitchFamily="34" charset="0"/>
                          <a:cs typeface="Arial" pitchFamily="34" charset="0"/>
                        </a:rPr>
                        <a:t>←i+j</a:t>
                      </a:r>
                      <a:endParaRPr sz="2000">
                        <a:latin typeface="Arial" pitchFamily="34" charset="0"/>
                        <a:cs typeface="Arial" pitchFamily="34" charset="0"/>
                      </a:endParaRPr>
                    </a:p>
                  </a:txBody>
                  <a:tcPr marL="0" marR="0" marT="0" marB="0"/>
                </a:tc>
                <a:tc>
                  <a:txBody>
                    <a:bodyPr/>
                    <a:lstStyle/>
                    <a:p>
                      <a:pPr>
                        <a:lnSpc>
                          <a:spcPct val="100000"/>
                        </a:lnSpc>
                      </a:pPr>
                      <a:endParaRPr sz="2000">
                        <a:latin typeface="Arial" pitchFamily="34" charset="0"/>
                        <a:cs typeface="Arial" pitchFamily="34" charset="0"/>
                      </a:endParaRPr>
                    </a:p>
                  </a:txBody>
                  <a:tcPr marL="0" marR="0" marT="0" marB="0"/>
                </a:tc>
                <a:extLst>
                  <a:ext uri="{0D108BD9-81ED-4DB2-BD59-A6C34878D82A}">
                    <a16:rowId xmlns:a16="http://schemas.microsoft.com/office/drawing/2014/main" val="10000"/>
                  </a:ext>
                </a:extLst>
              </a:tr>
              <a:tr h="215025">
                <a:tc>
                  <a:txBody>
                    <a:bodyPr/>
                    <a:lstStyle/>
                    <a:p>
                      <a:pPr>
                        <a:lnSpc>
                          <a:spcPct val="100000"/>
                        </a:lnSpc>
                      </a:pPr>
                      <a:endParaRPr sz="2000">
                        <a:latin typeface="Arial" pitchFamily="34" charset="0"/>
                        <a:cs typeface="Arial" pitchFamily="34" charset="0"/>
                      </a:endParaRPr>
                    </a:p>
                  </a:txBody>
                  <a:tcPr marL="0" marR="0" marT="0" marB="0"/>
                </a:tc>
                <a:tc>
                  <a:txBody>
                    <a:bodyPr/>
                    <a:lstStyle/>
                    <a:p>
                      <a:pPr marL="247650">
                        <a:lnSpc>
                          <a:spcPts val="2220"/>
                        </a:lnSpc>
                      </a:pPr>
                      <a:r>
                        <a:rPr sz="2000" b="1" spc="-195" dirty="0">
                          <a:solidFill>
                            <a:srgbClr val="339933"/>
                          </a:solidFill>
                          <a:latin typeface="Arial" pitchFamily="34" charset="0"/>
                          <a:cs typeface="Arial" pitchFamily="34" charset="0"/>
                        </a:rPr>
                        <a:t>x</a:t>
                      </a:r>
                      <a:r>
                        <a:rPr sz="2000" b="1" spc="-110" dirty="0">
                          <a:solidFill>
                            <a:srgbClr val="339933"/>
                          </a:solidFill>
                          <a:latin typeface="Arial" pitchFamily="34" charset="0"/>
                          <a:cs typeface="Arial" pitchFamily="34" charset="0"/>
                        </a:rPr>
                        <a:t> </a:t>
                      </a:r>
                      <a:r>
                        <a:rPr sz="2000" b="1" spc="-100" dirty="0">
                          <a:solidFill>
                            <a:srgbClr val="339933"/>
                          </a:solidFill>
                          <a:latin typeface="Arial" pitchFamily="34" charset="0"/>
                          <a:cs typeface="Arial" pitchFamily="34" charset="0"/>
                        </a:rPr>
                        <a:t>←10.3</a:t>
                      </a:r>
                      <a:endParaRPr sz="2000" dirty="0">
                        <a:latin typeface="Arial" pitchFamily="34" charset="0"/>
                        <a:cs typeface="Arial" pitchFamily="34" charset="0"/>
                      </a:endParaRPr>
                    </a:p>
                  </a:txBody>
                  <a:tcPr marL="0" marR="0" marT="0" marB="0"/>
                </a:tc>
                <a:tc>
                  <a:txBody>
                    <a:bodyPr/>
                    <a:lstStyle/>
                    <a:p>
                      <a:pPr marL="398780">
                        <a:lnSpc>
                          <a:spcPts val="2220"/>
                        </a:lnSpc>
                      </a:pPr>
                      <a:r>
                        <a:rPr sz="2000" b="1" spc="-280" dirty="0">
                          <a:solidFill>
                            <a:srgbClr val="339933"/>
                          </a:solidFill>
                          <a:latin typeface="Arial" pitchFamily="34" charset="0"/>
                          <a:cs typeface="Arial" pitchFamily="34" charset="0"/>
                        </a:rPr>
                        <a:t>OK</a:t>
                      </a:r>
                      <a:r>
                        <a:rPr sz="2000" b="1" spc="-125" dirty="0">
                          <a:solidFill>
                            <a:srgbClr val="339933"/>
                          </a:solidFill>
                          <a:latin typeface="Arial" pitchFamily="34" charset="0"/>
                          <a:cs typeface="Arial" pitchFamily="34" charset="0"/>
                        </a:rPr>
                        <a:t> </a:t>
                      </a:r>
                      <a:r>
                        <a:rPr sz="2000" b="1" spc="-250" dirty="0">
                          <a:solidFill>
                            <a:srgbClr val="339933"/>
                          </a:solidFill>
                          <a:latin typeface="Arial" pitchFamily="34" charset="0"/>
                          <a:cs typeface="Arial" pitchFamily="34" charset="0"/>
                        </a:rPr>
                        <a:t>←FAUX</a:t>
                      </a:r>
                      <a:endParaRPr sz="2000">
                        <a:latin typeface="Arial" pitchFamily="34" charset="0"/>
                        <a:cs typeface="Arial" pitchFamily="34" charset="0"/>
                      </a:endParaRPr>
                    </a:p>
                  </a:txBody>
                  <a:tcPr marL="0" marR="0" marT="0" marB="0"/>
                </a:tc>
                <a:tc>
                  <a:txBody>
                    <a:bodyPr/>
                    <a:lstStyle/>
                    <a:p>
                      <a:pPr>
                        <a:lnSpc>
                          <a:spcPct val="100000"/>
                        </a:lnSpc>
                      </a:pPr>
                      <a:endParaRPr sz="2000">
                        <a:latin typeface="Arial" pitchFamily="34" charset="0"/>
                        <a:cs typeface="Arial" pitchFamily="34" charset="0"/>
                      </a:endParaRPr>
                    </a:p>
                  </a:txBody>
                  <a:tcPr marL="0" marR="0" marT="0" marB="0"/>
                </a:tc>
                <a:tc>
                  <a:txBody>
                    <a:bodyPr/>
                    <a:lstStyle/>
                    <a:p>
                      <a:pPr marL="124460">
                        <a:lnSpc>
                          <a:spcPts val="2220"/>
                        </a:lnSpc>
                      </a:pPr>
                      <a:r>
                        <a:rPr sz="2000" b="1" spc="-175" dirty="0">
                          <a:solidFill>
                            <a:srgbClr val="339933"/>
                          </a:solidFill>
                          <a:latin typeface="Arial" pitchFamily="34" charset="0"/>
                          <a:cs typeface="Arial" pitchFamily="34" charset="0"/>
                        </a:rPr>
                        <a:t>ch1</a:t>
                      </a:r>
                      <a:r>
                        <a:rPr sz="2000" b="1" spc="-160" dirty="0">
                          <a:solidFill>
                            <a:srgbClr val="339933"/>
                          </a:solidFill>
                          <a:latin typeface="Arial" pitchFamily="34" charset="0"/>
                          <a:cs typeface="Arial" pitchFamily="34" charset="0"/>
                        </a:rPr>
                        <a:t> </a:t>
                      </a:r>
                      <a:r>
                        <a:rPr sz="2000" b="1" spc="-114" dirty="0">
                          <a:solidFill>
                            <a:srgbClr val="339933"/>
                          </a:solidFill>
                          <a:latin typeface="Arial" pitchFamily="34" charset="0"/>
                          <a:cs typeface="Arial" pitchFamily="34" charset="0"/>
                        </a:rPr>
                        <a:t>←"SMI"</a:t>
                      </a:r>
                      <a:endParaRPr sz="2000">
                        <a:latin typeface="Arial" pitchFamily="34" charset="0"/>
                        <a:cs typeface="Arial" pitchFamily="34" charset="0"/>
                      </a:endParaRPr>
                    </a:p>
                  </a:txBody>
                  <a:tcPr marL="0" marR="0" marT="0" marB="0"/>
                </a:tc>
                <a:extLst>
                  <a:ext uri="{0D108BD9-81ED-4DB2-BD59-A6C34878D82A}">
                    <a16:rowId xmlns:a16="http://schemas.microsoft.com/office/drawing/2014/main" val="10001"/>
                  </a:ext>
                </a:extLst>
              </a:tr>
              <a:tr h="189124">
                <a:tc>
                  <a:txBody>
                    <a:bodyPr/>
                    <a:lstStyle/>
                    <a:p>
                      <a:pPr>
                        <a:lnSpc>
                          <a:spcPct val="100000"/>
                        </a:lnSpc>
                      </a:pPr>
                      <a:endParaRPr sz="2000">
                        <a:latin typeface="Arial" pitchFamily="34" charset="0"/>
                        <a:cs typeface="Arial" pitchFamily="34" charset="0"/>
                      </a:endParaRPr>
                    </a:p>
                  </a:txBody>
                  <a:tcPr marL="0" marR="0" marT="0" marB="0"/>
                </a:tc>
                <a:tc>
                  <a:txBody>
                    <a:bodyPr/>
                    <a:lstStyle/>
                    <a:p>
                      <a:pPr marL="247650">
                        <a:lnSpc>
                          <a:spcPts val="2220"/>
                        </a:lnSpc>
                      </a:pPr>
                      <a:r>
                        <a:rPr sz="2000" b="1" spc="-175" dirty="0">
                          <a:solidFill>
                            <a:srgbClr val="339933"/>
                          </a:solidFill>
                          <a:latin typeface="Arial" pitchFamily="34" charset="0"/>
                          <a:cs typeface="Arial" pitchFamily="34" charset="0"/>
                        </a:rPr>
                        <a:t>ch2</a:t>
                      </a:r>
                      <a:r>
                        <a:rPr sz="2000" b="1" spc="-130" dirty="0">
                          <a:solidFill>
                            <a:srgbClr val="339933"/>
                          </a:solidFill>
                          <a:latin typeface="Arial" pitchFamily="34" charset="0"/>
                          <a:cs typeface="Arial" pitchFamily="34" charset="0"/>
                        </a:rPr>
                        <a:t> </a:t>
                      </a:r>
                      <a:r>
                        <a:rPr sz="2000" b="1" spc="-180" dirty="0">
                          <a:solidFill>
                            <a:srgbClr val="339933"/>
                          </a:solidFill>
                          <a:latin typeface="Arial" pitchFamily="34" charset="0"/>
                          <a:cs typeface="Arial" pitchFamily="34" charset="0"/>
                        </a:rPr>
                        <a:t>←ch1</a:t>
                      </a:r>
                      <a:endParaRPr sz="2000">
                        <a:latin typeface="Arial" pitchFamily="34" charset="0"/>
                        <a:cs typeface="Arial" pitchFamily="34" charset="0"/>
                      </a:endParaRPr>
                    </a:p>
                  </a:txBody>
                  <a:tcPr marL="0" marR="0" marT="0" marB="0"/>
                </a:tc>
                <a:tc>
                  <a:txBody>
                    <a:bodyPr/>
                    <a:lstStyle/>
                    <a:p>
                      <a:pPr marL="454659">
                        <a:lnSpc>
                          <a:spcPts val="2220"/>
                        </a:lnSpc>
                      </a:pPr>
                      <a:r>
                        <a:rPr sz="2000" b="1" spc="-195" dirty="0">
                          <a:solidFill>
                            <a:srgbClr val="339933"/>
                          </a:solidFill>
                          <a:latin typeface="Arial" pitchFamily="34" charset="0"/>
                          <a:cs typeface="Arial" pitchFamily="34" charset="0"/>
                        </a:rPr>
                        <a:t>x</a:t>
                      </a:r>
                      <a:r>
                        <a:rPr sz="2000" b="1" spc="-110" dirty="0">
                          <a:solidFill>
                            <a:srgbClr val="339933"/>
                          </a:solidFill>
                          <a:latin typeface="Arial" pitchFamily="34" charset="0"/>
                          <a:cs typeface="Arial" pitchFamily="34" charset="0"/>
                        </a:rPr>
                        <a:t> </a:t>
                      </a:r>
                      <a:r>
                        <a:rPr sz="2000" b="1" spc="-145" dirty="0">
                          <a:solidFill>
                            <a:srgbClr val="339933"/>
                          </a:solidFill>
                          <a:latin typeface="Arial" pitchFamily="34" charset="0"/>
                          <a:cs typeface="Arial" pitchFamily="34" charset="0"/>
                        </a:rPr>
                        <a:t>←4</a:t>
                      </a:r>
                      <a:endParaRPr sz="2000" dirty="0">
                        <a:latin typeface="Arial" pitchFamily="34" charset="0"/>
                        <a:cs typeface="Arial" pitchFamily="34" charset="0"/>
                      </a:endParaRPr>
                    </a:p>
                  </a:txBody>
                  <a:tcPr marL="0" marR="0" marT="0" marB="0"/>
                </a:tc>
                <a:tc>
                  <a:txBody>
                    <a:bodyPr/>
                    <a:lstStyle/>
                    <a:p>
                      <a:pPr>
                        <a:lnSpc>
                          <a:spcPct val="100000"/>
                        </a:lnSpc>
                      </a:pPr>
                      <a:endParaRPr sz="2000">
                        <a:latin typeface="Arial" pitchFamily="34" charset="0"/>
                        <a:cs typeface="Arial" pitchFamily="34" charset="0"/>
                      </a:endParaRPr>
                    </a:p>
                  </a:txBody>
                  <a:tcPr marL="0" marR="0" marT="0" marB="0"/>
                </a:tc>
                <a:tc>
                  <a:txBody>
                    <a:bodyPr/>
                    <a:lstStyle/>
                    <a:p>
                      <a:pPr marL="124460">
                        <a:lnSpc>
                          <a:spcPts val="2220"/>
                        </a:lnSpc>
                      </a:pPr>
                      <a:r>
                        <a:rPr sz="2000" b="1" spc="-195" dirty="0">
                          <a:solidFill>
                            <a:srgbClr val="339933"/>
                          </a:solidFill>
                          <a:latin typeface="Arial" pitchFamily="34" charset="0"/>
                          <a:cs typeface="Arial" pitchFamily="34" charset="0"/>
                        </a:rPr>
                        <a:t>x</a:t>
                      </a:r>
                      <a:r>
                        <a:rPr sz="2000" b="1" spc="-110" dirty="0">
                          <a:solidFill>
                            <a:srgbClr val="339933"/>
                          </a:solidFill>
                          <a:latin typeface="Arial" pitchFamily="34" charset="0"/>
                          <a:cs typeface="Arial" pitchFamily="34" charset="0"/>
                        </a:rPr>
                        <a:t> </a:t>
                      </a:r>
                      <a:r>
                        <a:rPr sz="2000" b="1" spc="-120" dirty="0">
                          <a:solidFill>
                            <a:srgbClr val="339933"/>
                          </a:solidFill>
                          <a:latin typeface="Arial" pitchFamily="34" charset="0"/>
                          <a:cs typeface="Arial" pitchFamily="34" charset="0"/>
                        </a:rPr>
                        <a:t>←j</a:t>
                      </a:r>
                      <a:endParaRPr sz="2000" dirty="0">
                        <a:latin typeface="Arial" pitchFamily="34" charset="0"/>
                        <a:cs typeface="Arial"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33" name="object 33"/>
          <p:cNvSpPr txBox="1"/>
          <p:nvPr/>
        </p:nvSpPr>
        <p:spPr>
          <a:xfrm>
            <a:off x="395536" y="5157192"/>
            <a:ext cx="7632848" cy="341358"/>
          </a:xfrm>
          <a:prstGeom prst="rect">
            <a:avLst/>
          </a:prstGeom>
        </p:spPr>
        <p:txBody>
          <a:bodyPr vert="horz" wrap="square" lIns="0" tIns="33257" rIns="0" bIns="0" rtlCol="0">
            <a:spAutoFit/>
          </a:bodyPr>
          <a:lstStyle/>
          <a:p>
            <a:pPr marL="266060" indent="-257033">
              <a:spcBef>
                <a:spcPts val="239"/>
              </a:spcBef>
              <a:buSzPct val="75000"/>
              <a:buFont typeface="Wingdings"/>
              <a:buChar char=""/>
              <a:tabLst>
                <a:tab pos="266060" algn="l"/>
                <a:tab pos="266535" algn="l"/>
                <a:tab pos="2146533" algn="l"/>
                <a:tab pos="4114902" algn="l"/>
              </a:tabLst>
            </a:pPr>
            <a:r>
              <a:rPr sz="2000" b="1" spc="-105" dirty="0">
                <a:solidFill>
                  <a:srgbClr val="FF0000"/>
                </a:solidFill>
                <a:latin typeface="Arial"/>
                <a:cs typeface="Arial"/>
              </a:rPr>
              <a:t>Non valides: </a:t>
            </a:r>
            <a:r>
              <a:rPr sz="2000" b="1" spc="-56" dirty="0">
                <a:solidFill>
                  <a:srgbClr val="FF0000"/>
                </a:solidFill>
                <a:latin typeface="Arial"/>
                <a:cs typeface="Arial"/>
              </a:rPr>
              <a:t> </a:t>
            </a:r>
            <a:r>
              <a:rPr sz="2000" b="1" spc="-49" dirty="0">
                <a:solidFill>
                  <a:srgbClr val="FF0000"/>
                </a:solidFill>
                <a:latin typeface="Arial"/>
                <a:cs typeface="Arial"/>
              </a:rPr>
              <a:t>i</a:t>
            </a:r>
            <a:r>
              <a:rPr sz="2000" b="1" spc="-85" dirty="0">
                <a:solidFill>
                  <a:srgbClr val="FF0000"/>
                </a:solidFill>
                <a:latin typeface="Arial"/>
                <a:cs typeface="Arial"/>
              </a:rPr>
              <a:t> </a:t>
            </a:r>
            <a:r>
              <a:rPr sz="2000" b="1" spc="-75" dirty="0">
                <a:solidFill>
                  <a:srgbClr val="FF0000"/>
                </a:solidFill>
                <a:latin typeface="Arial"/>
                <a:cs typeface="Arial"/>
              </a:rPr>
              <a:t>←10.3	</a:t>
            </a:r>
            <a:r>
              <a:rPr sz="2000" b="1" spc="-209" dirty="0">
                <a:solidFill>
                  <a:srgbClr val="FF0000"/>
                </a:solidFill>
                <a:latin typeface="Arial"/>
                <a:cs typeface="Arial"/>
              </a:rPr>
              <a:t>OK</a:t>
            </a:r>
            <a:r>
              <a:rPr sz="2000" b="1" spc="-75" dirty="0">
                <a:solidFill>
                  <a:srgbClr val="FF0000"/>
                </a:solidFill>
                <a:latin typeface="Arial"/>
                <a:cs typeface="Arial"/>
              </a:rPr>
              <a:t> </a:t>
            </a:r>
            <a:r>
              <a:rPr sz="2000" b="1" spc="-82" dirty="0">
                <a:solidFill>
                  <a:srgbClr val="FF0000"/>
                </a:solidFill>
                <a:latin typeface="Arial"/>
                <a:cs typeface="Arial"/>
              </a:rPr>
              <a:t>←"SMI"	</a:t>
            </a:r>
            <a:r>
              <a:rPr sz="2000" b="1" spc="-34" dirty="0">
                <a:solidFill>
                  <a:srgbClr val="FF0000"/>
                </a:solidFill>
                <a:latin typeface="Arial"/>
                <a:cs typeface="Arial"/>
              </a:rPr>
              <a:t>j</a:t>
            </a:r>
            <a:r>
              <a:rPr sz="2000" b="1" spc="-108" dirty="0">
                <a:solidFill>
                  <a:srgbClr val="FF0000"/>
                </a:solidFill>
                <a:latin typeface="Arial"/>
                <a:cs typeface="Arial"/>
              </a:rPr>
              <a:t> </a:t>
            </a:r>
            <a:r>
              <a:rPr sz="2000" b="1" spc="-146" dirty="0">
                <a:solidFill>
                  <a:srgbClr val="FF0000"/>
                </a:solidFill>
                <a:latin typeface="Arial"/>
                <a:cs typeface="Arial"/>
              </a:rPr>
              <a:t>←x</a:t>
            </a:r>
            <a:endParaRPr sz="2000" dirty="0">
              <a:latin typeface="Arial"/>
              <a:cs typeface="Arial"/>
            </a:endParaRPr>
          </a:p>
        </p:txBody>
      </p:sp>
      <p:sp>
        <p:nvSpPr>
          <p:cNvPr id="34" name="object 34"/>
          <p:cNvSpPr txBox="1">
            <a:spLocks noGrp="1"/>
          </p:cNvSpPr>
          <p:nvPr>
            <p:ph type="title"/>
          </p:nvPr>
        </p:nvSpPr>
        <p:spPr>
          <a:xfrm>
            <a:off x="395536" y="116632"/>
            <a:ext cx="8568952" cy="412654"/>
          </a:xfrm>
          <a:prstGeom prst="rect">
            <a:avLst/>
          </a:prstGeom>
          <a:noFill/>
        </p:spPr>
        <p:txBody>
          <a:bodyPr vert="horz" wrap="square" lIns="0" tIns="9502" rIns="0" bIns="0" rtlCol="0">
            <a:spAutoFit/>
          </a:bodyPr>
          <a:lstStyle/>
          <a:p>
            <a:pPr marL="9502">
              <a:spcBef>
                <a:spcPts val="75"/>
              </a:spcBef>
            </a:pPr>
            <a:r>
              <a:rPr spc="-15" dirty="0">
                <a:solidFill>
                  <a:schemeClr val="tx1"/>
                </a:solidFill>
              </a:rPr>
              <a:t>L’instruction</a:t>
            </a:r>
            <a:r>
              <a:rPr spc="-52" dirty="0">
                <a:solidFill>
                  <a:schemeClr val="tx1"/>
                </a:solidFill>
              </a:rPr>
              <a:t> </a:t>
            </a:r>
            <a:r>
              <a:rPr spc="-4" dirty="0">
                <a:solidFill>
                  <a:schemeClr val="tx1"/>
                </a:solidFill>
              </a:rPr>
              <a:t>d’affectation</a:t>
            </a:r>
          </a:p>
        </p:txBody>
      </p:sp>
      <p:sp>
        <p:nvSpPr>
          <p:cNvPr id="6" name="object 5">
            <a:extLst>
              <a:ext uri="{FF2B5EF4-FFF2-40B4-BE49-F238E27FC236}">
                <a16:creationId xmlns:a16="http://schemas.microsoft.com/office/drawing/2014/main" id="{26927017-CBC9-4363-865A-A57D0533AF78}"/>
              </a:ext>
            </a:extLst>
          </p:cNvPr>
          <p:cNvSpPr/>
          <p:nvPr/>
        </p:nvSpPr>
        <p:spPr>
          <a:xfrm>
            <a:off x="6046650" y="2022900"/>
            <a:ext cx="613582" cy="109956"/>
          </a:xfrm>
          <a:custGeom>
            <a:avLst/>
            <a:gdLst/>
            <a:ahLst/>
            <a:cxnLst/>
            <a:rect l="l" t="t" r="r" b="b"/>
            <a:pathLst>
              <a:path w="717550" h="171450">
                <a:moveTo>
                  <a:pt x="171450" y="0"/>
                </a:moveTo>
                <a:lnTo>
                  <a:pt x="0" y="85725"/>
                </a:lnTo>
                <a:lnTo>
                  <a:pt x="171450" y="171450"/>
                </a:lnTo>
                <a:lnTo>
                  <a:pt x="171450" y="114300"/>
                </a:lnTo>
                <a:lnTo>
                  <a:pt x="142875" y="114300"/>
                </a:lnTo>
                <a:lnTo>
                  <a:pt x="142875" y="57150"/>
                </a:lnTo>
                <a:lnTo>
                  <a:pt x="171450" y="57150"/>
                </a:lnTo>
                <a:lnTo>
                  <a:pt x="171450" y="0"/>
                </a:lnTo>
                <a:close/>
              </a:path>
              <a:path w="717550" h="171450">
                <a:moveTo>
                  <a:pt x="171450" y="57150"/>
                </a:moveTo>
                <a:lnTo>
                  <a:pt x="142875" y="57150"/>
                </a:lnTo>
                <a:lnTo>
                  <a:pt x="142875" y="114300"/>
                </a:lnTo>
                <a:lnTo>
                  <a:pt x="171450" y="114300"/>
                </a:lnTo>
                <a:lnTo>
                  <a:pt x="171450" y="57150"/>
                </a:lnTo>
                <a:close/>
              </a:path>
              <a:path w="717550" h="171450">
                <a:moveTo>
                  <a:pt x="717550" y="57150"/>
                </a:moveTo>
                <a:lnTo>
                  <a:pt x="171450" y="57150"/>
                </a:lnTo>
                <a:lnTo>
                  <a:pt x="171450" y="114300"/>
                </a:lnTo>
                <a:lnTo>
                  <a:pt x="717550" y="114300"/>
                </a:lnTo>
                <a:lnTo>
                  <a:pt x="717550" y="57150"/>
                </a:lnTo>
                <a:close/>
              </a:path>
            </a:pathLst>
          </a:custGeom>
          <a:solidFill>
            <a:srgbClr val="00006D"/>
          </a:solidFill>
        </p:spPr>
        <p:txBody>
          <a:bodyPr wrap="square" lIns="0" tIns="0" rIns="0" bIns="0" rtlCol="0"/>
          <a:lstStyle/>
          <a:p>
            <a:endParaRPr/>
          </a:p>
        </p:txBody>
      </p:sp>
      <p:sp>
        <p:nvSpPr>
          <p:cNvPr id="2" name="Slide Number Placeholder 1">
            <a:extLst>
              <a:ext uri="{FF2B5EF4-FFF2-40B4-BE49-F238E27FC236}">
                <a16:creationId xmlns:a16="http://schemas.microsoft.com/office/drawing/2014/main" id="{057D66DA-5401-49AA-86CF-F68AEEC21BC4}"/>
              </a:ext>
            </a:extLst>
          </p:cNvPr>
          <p:cNvSpPr>
            <a:spLocks noGrp="1"/>
          </p:cNvSpPr>
          <p:nvPr>
            <p:ph type="sldNum" sz="quarter" idx="12"/>
          </p:nvPr>
        </p:nvSpPr>
        <p:spPr/>
        <p:txBody>
          <a:bodyPr/>
          <a:lstStyle/>
          <a:p>
            <a:fld id="{5744759D-0EFF-4FB2-9CCE-04E00944F0FE}" type="slidenum">
              <a:rPr lang="en-US" smtClean="0"/>
              <a:pPr/>
              <a:t>48</a:t>
            </a:fld>
            <a:endParaRPr lang="en-US"/>
          </a:p>
        </p:txBody>
      </p:sp>
    </p:spTree>
    <p:extLst>
      <p:ext uri="{BB962C8B-B14F-4D97-AF65-F5344CB8AC3E}">
        <p14:creationId xmlns:p14="http://schemas.microsoft.com/office/powerpoint/2010/main" val="25567958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5576" y="1196752"/>
            <a:ext cx="7704856" cy="4177882"/>
          </a:xfrm>
          <a:prstGeom prst="rect">
            <a:avLst/>
          </a:prstGeom>
        </p:spPr>
        <p:txBody>
          <a:bodyPr vert="horz" wrap="square" lIns="0" tIns="9977" rIns="0" bIns="0" rtlCol="0">
            <a:spAutoFit/>
          </a:bodyPr>
          <a:lstStyle/>
          <a:p>
            <a:pPr marL="266060" marR="3801" indent="-256558" algn="just">
              <a:spcBef>
                <a:spcPts val="79"/>
              </a:spcBef>
              <a:buClr>
                <a:srgbClr val="FF0000"/>
              </a:buClr>
              <a:buSzPct val="75000"/>
              <a:buFont typeface="Wingdings"/>
              <a:buChar char=""/>
              <a:tabLst>
                <a:tab pos="265585" algn="l"/>
                <a:tab pos="266060" algn="l"/>
              </a:tabLst>
            </a:pPr>
            <a:r>
              <a:rPr sz="2000" spc="-85" dirty="0">
                <a:latin typeface="Arial"/>
                <a:cs typeface="Arial"/>
              </a:rPr>
              <a:t>Beaucoup </a:t>
            </a:r>
            <a:r>
              <a:rPr sz="2000" spc="-67" dirty="0">
                <a:latin typeface="Arial"/>
                <a:cs typeface="Arial"/>
              </a:rPr>
              <a:t>de </a:t>
            </a:r>
            <a:r>
              <a:rPr sz="2000" spc="-101" dirty="0">
                <a:latin typeface="Arial"/>
                <a:cs typeface="Arial"/>
              </a:rPr>
              <a:t>langages </a:t>
            </a:r>
            <a:r>
              <a:rPr sz="2000" spc="-67" dirty="0">
                <a:latin typeface="Arial"/>
                <a:cs typeface="Arial"/>
              </a:rPr>
              <a:t>de </a:t>
            </a:r>
            <a:r>
              <a:rPr sz="2000" spc="-45" dirty="0">
                <a:latin typeface="Arial"/>
                <a:cs typeface="Arial"/>
              </a:rPr>
              <a:t>programmation </a:t>
            </a:r>
            <a:r>
              <a:rPr sz="2000" spc="-108" dirty="0">
                <a:latin typeface="Arial"/>
                <a:cs typeface="Arial"/>
              </a:rPr>
              <a:t>(C/C++, </a:t>
            </a:r>
            <a:r>
              <a:rPr sz="2000" spc="-135" dirty="0">
                <a:latin typeface="Arial"/>
                <a:cs typeface="Arial"/>
              </a:rPr>
              <a:t>Java, </a:t>
            </a:r>
            <a:r>
              <a:rPr sz="2000" spc="-258" dirty="0">
                <a:latin typeface="Arial"/>
                <a:cs typeface="Arial"/>
              </a:rPr>
              <a:t>…) </a:t>
            </a:r>
            <a:r>
              <a:rPr sz="2000" spc="-22" dirty="0">
                <a:latin typeface="Arial"/>
                <a:cs typeface="Arial"/>
              </a:rPr>
              <a:t>utilisent </a:t>
            </a:r>
            <a:r>
              <a:rPr sz="2000" spc="-37" dirty="0">
                <a:latin typeface="Arial"/>
                <a:cs typeface="Arial"/>
              </a:rPr>
              <a:t>le </a:t>
            </a:r>
            <a:r>
              <a:rPr sz="2000" spc="-85" dirty="0">
                <a:latin typeface="Arial"/>
                <a:cs typeface="Arial"/>
              </a:rPr>
              <a:t>signe  </a:t>
            </a:r>
            <a:r>
              <a:rPr sz="2000" spc="-85" dirty="0" err="1">
                <a:latin typeface="Arial"/>
                <a:cs typeface="Arial"/>
              </a:rPr>
              <a:t>égal</a:t>
            </a:r>
            <a:r>
              <a:rPr sz="2000" spc="-85" dirty="0">
                <a:latin typeface="Arial"/>
                <a:cs typeface="Arial"/>
              </a:rPr>
              <a:t> </a:t>
            </a:r>
            <a:r>
              <a:rPr sz="2000" spc="-127" dirty="0">
                <a:latin typeface="Arial"/>
                <a:cs typeface="Arial"/>
              </a:rPr>
              <a:t>= </a:t>
            </a:r>
            <a:r>
              <a:rPr sz="2000" spc="-30" dirty="0">
                <a:latin typeface="Arial"/>
                <a:cs typeface="Arial"/>
              </a:rPr>
              <a:t>pour</a:t>
            </a:r>
            <a:r>
              <a:rPr sz="2000" spc="-52" dirty="0">
                <a:latin typeface="Arial"/>
                <a:cs typeface="Arial"/>
              </a:rPr>
              <a:t> </a:t>
            </a:r>
            <a:r>
              <a:rPr sz="2000" spc="-34" dirty="0">
                <a:latin typeface="Arial"/>
                <a:cs typeface="Arial"/>
              </a:rPr>
              <a:t>l’affectation</a:t>
            </a:r>
            <a:endParaRPr sz="2000" dirty="0">
              <a:latin typeface="Arial"/>
              <a:cs typeface="Arial"/>
            </a:endParaRPr>
          </a:p>
          <a:p>
            <a:pPr marL="266060" indent="-256558" algn="just">
              <a:spcBef>
                <a:spcPts val="355"/>
              </a:spcBef>
              <a:buClr>
                <a:srgbClr val="FF0000"/>
              </a:buClr>
              <a:buSzPct val="75000"/>
              <a:buFont typeface="Wingdings"/>
              <a:buChar char=""/>
              <a:tabLst>
                <a:tab pos="265585" algn="l"/>
                <a:tab pos="266060" algn="l"/>
              </a:tabLst>
            </a:pPr>
            <a:r>
              <a:rPr sz="2000" spc="-19" dirty="0">
                <a:latin typeface="Arial"/>
                <a:cs typeface="Arial"/>
              </a:rPr>
              <a:t>Attention </a:t>
            </a:r>
            <a:r>
              <a:rPr sz="2000" spc="-85" dirty="0">
                <a:latin typeface="Arial"/>
                <a:cs typeface="Arial"/>
              </a:rPr>
              <a:t>aux</a:t>
            </a:r>
            <a:r>
              <a:rPr sz="2000" spc="-157" dirty="0">
                <a:latin typeface="Arial"/>
                <a:cs typeface="Arial"/>
              </a:rPr>
              <a:t> </a:t>
            </a:r>
            <a:r>
              <a:rPr sz="2000" spc="-64" dirty="0">
                <a:latin typeface="Arial"/>
                <a:cs typeface="Arial"/>
              </a:rPr>
              <a:t>confusions:</a:t>
            </a:r>
            <a:endParaRPr sz="2000" dirty="0">
              <a:latin typeface="Arial"/>
              <a:cs typeface="Arial"/>
            </a:endParaRPr>
          </a:p>
          <a:p>
            <a:pPr marL="565852" lvl="1" indent="-214748" algn="just">
              <a:spcBef>
                <a:spcPts val="333"/>
              </a:spcBef>
              <a:buClr>
                <a:srgbClr val="0000B4"/>
              </a:buClr>
              <a:buFont typeface="Wingdings"/>
              <a:buChar char=""/>
              <a:tabLst>
                <a:tab pos="565852" algn="l"/>
                <a:tab pos="566328" algn="l"/>
              </a:tabLst>
            </a:pPr>
            <a:r>
              <a:rPr sz="2000" spc="-22" dirty="0">
                <a:latin typeface="Arial"/>
                <a:cs typeface="Arial"/>
              </a:rPr>
              <a:t>l'affectation </a:t>
            </a:r>
            <a:r>
              <a:rPr sz="2000" spc="-37" dirty="0">
                <a:latin typeface="Arial"/>
                <a:cs typeface="Arial"/>
              </a:rPr>
              <a:t>n'est </a:t>
            </a:r>
            <a:r>
              <a:rPr sz="2000" spc="-101" dirty="0">
                <a:latin typeface="Arial"/>
                <a:cs typeface="Arial"/>
              </a:rPr>
              <a:t>pas </a:t>
            </a:r>
            <a:r>
              <a:rPr sz="2000" spc="-41" dirty="0">
                <a:latin typeface="Arial"/>
                <a:cs typeface="Arial"/>
              </a:rPr>
              <a:t>commutative </a:t>
            </a:r>
            <a:r>
              <a:rPr sz="2000" spc="-15" dirty="0">
                <a:latin typeface="Arial"/>
                <a:cs typeface="Arial"/>
              </a:rPr>
              <a:t>: </a:t>
            </a:r>
            <a:r>
              <a:rPr sz="2000" spc="-135" dirty="0">
                <a:latin typeface="Arial"/>
                <a:cs typeface="Arial"/>
              </a:rPr>
              <a:t>A=B </a:t>
            </a:r>
            <a:r>
              <a:rPr sz="2000" spc="-56" dirty="0">
                <a:latin typeface="Arial"/>
                <a:cs typeface="Arial"/>
              </a:rPr>
              <a:t>est </a:t>
            </a:r>
            <a:r>
              <a:rPr sz="2000" spc="-26" dirty="0">
                <a:latin typeface="Arial"/>
                <a:cs typeface="Arial"/>
              </a:rPr>
              <a:t>différente </a:t>
            </a:r>
            <a:r>
              <a:rPr sz="2000" spc="-64" dirty="0">
                <a:latin typeface="Arial"/>
                <a:cs typeface="Arial"/>
              </a:rPr>
              <a:t>de</a:t>
            </a:r>
            <a:r>
              <a:rPr sz="2000" spc="-183" dirty="0">
                <a:latin typeface="Arial"/>
                <a:cs typeface="Arial"/>
              </a:rPr>
              <a:t> </a:t>
            </a:r>
            <a:r>
              <a:rPr sz="2000" spc="-135" dirty="0">
                <a:latin typeface="Arial"/>
                <a:cs typeface="Arial"/>
              </a:rPr>
              <a:t>B=A</a:t>
            </a:r>
            <a:endParaRPr sz="2000" dirty="0">
              <a:latin typeface="Arial"/>
              <a:cs typeface="Arial"/>
            </a:endParaRPr>
          </a:p>
          <a:p>
            <a:pPr marL="565852" lvl="1" indent="-214748" algn="just">
              <a:spcBef>
                <a:spcPts val="322"/>
              </a:spcBef>
              <a:buClr>
                <a:srgbClr val="0000B4"/>
              </a:buClr>
              <a:buFont typeface="Wingdings"/>
              <a:buChar char=""/>
              <a:tabLst>
                <a:tab pos="565852" algn="l"/>
                <a:tab pos="566328" algn="l"/>
              </a:tabLst>
            </a:pPr>
            <a:r>
              <a:rPr sz="2000" spc="-22" dirty="0">
                <a:latin typeface="Arial"/>
                <a:cs typeface="Arial"/>
              </a:rPr>
              <a:t>l'affectation </a:t>
            </a:r>
            <a:r>
              <a:rPr sz="2000" spc="-56" dirty="0">
                <a:latin typeface="Arial"/>
                <a:cs typeface="Arial"/>
              </a:rPr>
              <a:t>est </a:t>
            </a:r>
            <a:r>
              <a:rPr sz="2000" spc="-26" dirty="0">
                <a:latin typeface="Arial"/>
                <a:cs typeface="Arial"/>
              </a:rPr>
              <a:t>différente </a:t>
            </a:r>
            <a:r>
              <a:rPr sz="2000" spc="-37" dirty="0">
                <a:latin typeface="Arial"/>
                <a:cs typeface="Arial"/>
              </a:rPr>
              <a:t>d'une équation mathématique</a:t>
            </a:r>
            <a:r>
              <a:rPr sz="2000" spc="-221" dirty="0">
                <a:latin typeface="Arial"/>
                <a:cs typeface="Arial"/>
              </a:rPr>
              <a:t> </a:t>
            </a:r>
            <a:r>
              <a:rPr sz="2000" spc="-15" dirty="0">
                <a:latin typeface="Arial"/>
                <a:cs typeface="Arial"/>
              </a:rPr>
              <a:t>:</a:t>
            </a:r>
            <a:endParaRPr sz="2000" dirty="0">
              <a:latin typeface="Arial"/>
              <a:cs typeface="Arial"/>
            </a:endParaRPr>
          </a:p>
          <a:p>
            <a:pPr lvl="1" algn="just">
              <a:spcBef>
                <a:spcPts val="26"/>
              </a:spcBef>
              <a:buClr>
                <a:srgbClr val="0000B4"/>
              </a:buClr>
              <a:buFont typeface="Wingdings"/>
              <a:buChar char=""/>
            </a:pPr>
            <a:endParaRPr sz="2000" dirty="0">
              <a:latin typeface="Arial"/>
              <a:cs typeface="Arial"/>
            </a:endParaRPr>
          </a:p>
          <a:p>
            <a:pPr marL="864695" lvl="2" indent="-171514" algn="just">
              <a:buClr>
                <a:srgbClr val="339933"/>
              </a:buClr>
              <a:buChar char="•"/>
              <a:tabLst>
                <a:tab pos="864695" algn="l"/>
                <a:tab pos="865170" algn="l"/>
              </a:tabLst>
            </a:pPr>
            <a:r>
              <a:rPr sz="2000" spc="-108" dirty="0">
                <a:latin typeface="Arial"/>
                <a:cs typeface="Arial"/>
              </a:rPr>
              <a:t>A=A+1 </a:t>
            </a:r>
            <a:r>
              <a:rPr sz="2000" spc="-105" dirty="0">
                <a:latin typeface="Arial"/>
                <a:cs typeface="Arial"/>
              </a:rPr>
              <a:t>a </a:t>
            </a:r>
            <a:r>
              <a:rPr sz="2000" spc="-45" dirty="0">
                <a:latin typeface="Arial"/>
                <a:cs typeface="Arial"/>
              </a:rPr>
              <a:t>un </a:t>
            </a:r>
            <a:r>
              <a:rPr sz="2000" spc="-105" dirty="0">
                <a:latin typeface="Arial"/>
                <a:cs typeface="Arial"/>
              </a:rPr>
              <a:t>sens </a:t>
            </a:r>
            <a:r>
              <a:rPr sz="2000" spc="-64" dirty="0">
                <a:latin typeface="Arial"/>
                <a:cs typeface="Arial"/>
              </a:rPr>
              <a:t>en </a:t>
            </a:r>
            <a:r>
              <a:rPr sz="2000" spc="-94" dirty="0">
                <a:latin typeface="Arial"/>
                <a:cs typeface="Arial"/>
              </a:rPr>
              <a:t>langages </a:t>
            </a:r>
            <a:r>
              <a:rPr sz="2000" spc="-64" dirty="0">
                <a:latin typeface="Arial"/>
                <a:cs typeface="Arial"/>
              </a:rPr>
              <a:t>de</a:t>
            </a:r>
            <a:r>
              <a:rPr sz="2000" spc="19" dirty="0">
                <a:latin typeface="Arial"/>
                <a:cs typeface="Arial"/>
              </a:rPr>
              <a:t> </a:t>
            </a:r>
            <a:r>
              <a:rPr sz="2000" spc="-41" dirty="0">
                <a:latin typeface="Arial"/>
                <a:cs typeface="Arial"/>
              </a:rPr>
              <a:t>programmation</a:t>
            </a:r>
            <a:endParaRPr sz="2000" dirty="0">
              <a:latin typeface="Arial"/>
              <a:cs typeface="Arial"/>
            </a:endParaRPr>
          </a:p>
          <a:p>
            <a:pPr marL="864695" lvl="2" indent="-171514" algn="just">
              <a:spcBef>
                <a:spcPts val="322"/>
              </a:spcBef>
              <a:buClr>
                <a:srgbClr val="339933"/>
              </a:buClr>
              <a:buChar char="•"/>
              <a:tabLst>
                <a:tab pos="864695" algn="l"/>
                <a:tab pos="865170" algn="l"/>
              </a:tabLst>
            </a:pPr>
            <a:r>
              <a:rPr sz="2000" spc="-101" dirty="0">
                <a:latin typeface="Arial"/>
                <a:cs typeface="Arial"/>
              </a:rPr>
              <a:t>A+1=2 </a:t>
            </a:r>
            <a:r>
              <a:rPr sz="2000" spc="-37" dirty="0">
                <a:latin typeface="Arial"/>
                <a:cs typeface="Arial"/>
              </a:rPr>
              <a:t>n'est </a:t>
            </a:r>
            <a:r>
              <a:rPr sz="2000" spc="-101" dirty="0">
                <a:latin typeface="Arial"/>
                <a:cs typeface="Arial"/>
              </a:rPr>
              <a:t>pas </a:t>
            </a:r>
            <a:r>
              <a:rPr sz="2000" spc="-64" dirty="0">
                <a:latin typeface="Arial"/>
                <a:cs typeface="Arial"/>
              </a:rPr>
              <a:t>possible en </a:t>
            </a:r>
            <a:r>
              <a:rPr sz="2000" spc="-94" dirty="0">
                <a:latin typeface="Arial"/>
                <a:cs typeface="Arial"/>
              </a:rPr>
              <a:t>langages </a:t>
            </a:r>
            <a:r>
              <a:rPr sz="2000" spc="-64" dirty="0">
                <a:latin typeface="Arial"/>
                <a:cs typeface="Arial"/>
              </a:rPr>
              <a:t>de </a:t>
            </a:r>
            <a:r>
              <a:rPr sz="2000" spc="-41" dirty="0">
                <a:latin typeface="Arial"/>
                <a:cs typeface="Arial"/>
              </a:rPr>
              <a:t>programmation </a:t>
            </a:r>
            <a:r>
              <a:rPr sz="2000" spc="-4" dirty="0">
                <a:latin typeface="Arial"/>
                <a:cs typeface="Arial"/>
              </a:rPr>
              <a:t>et </a:t>
            </a:r>
            <a:r>
              <a:rPr sz="2000" spc="-37" dirty="0" err="1">
                <a:latin typeface="Arial"/>
                <a:cs typeface="Arial"/>
              </a:rPr>
              <a:t>n'est</a:t>
            </a:r>
            <a:r>
              <a:rPr sz="2000" spc="-108" dirty="0">
                <a:latin typeface="Arial"/>
                <a:cs typeface="Arial"/>
              </a:rPr>
              <a:t> </a:t>
            </a:r>
            <a:r>
              <a:rPr sz="2000" spc="-105" dirty="0">
                <a:latin typeface="Arial"/>
                <a:cs typeface="Arial"/>
              </a:rPr>
              <a:t>pas</a:t>
            </a:r>
            <a:r>
              <a:rPr lang="fr-FR" sz="2000" spc="-105" dirty="0">
                <a:latin typeface="Arial"/>
                <a:cs typeface="Arial"/>
              </a:rPr>
              <a:t> </a:t>
            </a:r>
            <a:r>
              <a:rPr sz="2000" spc="-45" dirty="0" err="1">
                <a:latin typeface="Arial"/>
                <a:cs typeface="Arial"/>
              </a:rPr>
              <a:t>équiv</a:t>
            </a:r>
            <a:r>
              <a:rPr lang="fr-FR" sz="2000" spc="-45" dirty="0">
                <a:latin typeface="Arial"/>
                <a:cs typeface="Arial"/>
              </a:rPr>
              <a:t>a</a:t>
            </a:r>
            <a:r>
              <a:rPr sz="2000" spc="-45" dirty="0">
                <a:latin typeface="Arial"/>
                <a:cs typeface="Arial"/>
              </a:rPr>
              <a:t>l</a:t>
            </a:r>
            <a:r>
              <a:rPr lang="fr-FR" sz="2000" spc="-45" dirty="0">
                <a:latin typeface="Arial"/>
                <a:cs typeface="Arial"/>
              </a:rPr>
              <a:t>e</a:t>
            </a:r>
            <a:r>
              <a:rPr sz="2000" spc="-45" dirty="0" err="1">
                <a:latin typeface="Arial"/>
                <a:cs typeface="Arial"/>
              </a:rPr>
              <a:t>nte</a:t>
            </a:r>
            <a:r>
              <a:rPr sz="2000" spc="-45" dirty="0">
                <a:latin typeface="Arial"/>
                <a:cs typeface="Arial"/>
              </a:rPr>
              <a:t> </a:t>
            </a:r>
            <a:r>
              <a:rPr sz="2000" spc="-105" dirty="0">
                <a:latin typeface="Arial"/>
                <a:cs typeface="Arial"/>
              </a:rPr>
              <a:t>à</a:t>
            </a:r>
            <a:r>
              <a:rPr sz="2000" spc="-101" dirty="0">
                <a:latin typeface="Arial"/>
                <a:cs typeface="Arial"/>
              </a:rPr>
              <a:t> </a:t>
            </a:r>
            <a:r>
              <a:rPr lang="fr-FR" sz="2000" spc="-101" dirty="0">
                <a:latin typeface="Arial"/>
                <a:cs typeface="Arial"/>
              </a:rPr>
              <a:t> </a:t>
            </a:r>
            <a:r>
              <a:rPr sz="2000" spc="-101" dirty="0">
                <a:latin typeface="Arial"/>
                <a:cs typeface="Arial"/>
              </a:rPr>
              <a:t>A=1</a:t>
            </a:r>
            <a:endParaRPr sz="2000" dirty="0">
              <a:latin typeface="Arial"/>
              <a:cs typeface="Arial"/>
            </a:endParaRPr>
          </a:p>
          <a:p>
            <a:pPr algn="just">
              <a:spcBef>
                <a:spcPts val="11"/>
              </a:spcBef>
            </a:pPr>
            <a:endParaRPr sz="2000" dirty="0">
              <a:latin typeface="Arial"/>
              <a:cs typeface="Arial"/>
            </a:endParaRPr>
          </a:p>
          <a:p>
            <a:pPr marL="266060" marR="93121" indent="-256558" algn="just">
              <a:buClr>
                <a:srgbClr val="FF0000"/>
              </a:buClr>
              <a:buSzPct val="75000"/>
              <a:buFont typeface="Wingdings"/>
              <a:buChar char=""/>
              <a:tabLst>
                <a:tab pos="265585" algn="l"/>
                <a:tab pos="266060" algn="l"/>
              </a:tabLst>
            </a:pPr>
            <a:r>
              <a:rPr sz="2000" spc="-75" dirty="0">
                <a:latin typeface="Arial"/>
                <a:cs typeface="Arial"/>
              </a:rPr>
              <a:t>Certains </a:t>
            </a:r>
            <a:r>
              <a:rPr sz="2000" spc="-101" dirty="0">
                <a:latin typeface="Arial"/>
                <a:cs typeface="Arial"/>
              </a:rPr>
              <a:t>langages </a:t>
            </a:r>
            <a:r>
              <a:rPr sz="2000" spc="-37" dirty="0">
                <a:latin typeface="Arial"/>
                <a:cs typeface="Arial"/>
              </a:rPr>
              <a:t>donnent </a:t>
            </a:r>
            <a:r>
              <a:rPr sz="2000" spc="-101" dirty="0">
                <a:latin typeface="Arial"/>
                <a:cs typeface="Arial"/>
              </a:rPr>
              <a:t>des </a:t>
            </a:r>
            <a:r>
              <a:rPr sz="2000" spc="-75" dirty="0">
                <a:latin typeface="Arial"/>
                <a:cs typeface="Arial"/>
              </a:rPr>
              <a:t>valeurs </a:t>
            </a:r>
            <a:r>
              <a:rPr sz="2000" spc="-49" dirty="0">
                <a:latin typeface="Arial"/>
                <a:cs typeface="Arial"/>
              </a:rPr>
              <a:t>par </a:t>
            </a:r>
            <a:r>
              <a:rPr sz="2000" spc="-34" dirty="0">
                <a:latin typeface="Arial"/>
                <a:cs typeface="Arial"/>
              </a:rPr>
              <a:t>défaut </a:t>
            </a:r>
            <a:r>
              <a:rPr sz="2000" spc="-85" dirty="0">
                <a:latin typeface="Arial"/>
                <a:cs typeface="Arial"/>
              </a:rPr>
              <a:t>aux </a:t>
            </a:r>
            <a:r>
              <a:rPr sz="2000" spc="-67" dirty="0">
                <a:latin typeface="Arial"/>
                <a:cs typeface="Arial"/>
              </a:rPr>
              <a:t>variables </a:t>
            </a:r>
            <a:r>
              <a:rPr sz="2000" spc="-75" dirty="0">
                <a:latin typeface="Arial"/>
                <a:cs typeface="Arial"/>
              </a:rPr>
              <a:t>déclarées.  </a:t>
            </a:r>
            <a:r>
              <a:rPr sz="2000" spc="-82" dirty="0">
                <a:latin typeface="Arial"/>
                <a:cs typeface="Arial"/>
              </a:rPr>
              <a:t>Pour </a:t>
            </a:r>
            <a:r>
              <a:rPr sz="2000" spc="-30" dirty="0">
                <a:latin typeface="Arial"/>
                <a:cs typeface="Arial"/>
              </a:rPr>
              <a:t>éviter </a:t>
            </a:r>
            <a:r>
              <a:rPr sz="2000" spc="15" dirty="0">
                <a:latin typeface="Arial"/>
                <a:cs typeface="Arial"/>
              </a:rPr>
              <a:t>tout </a:t>
            </a:r>
            <a:r>
              <a:rPr sz="2000" spc="-49" dirty="0">
                <a:latin typeface="Arial"/>
                <a:cs typeface="Arial"/>
              </a:rPr>
              <a:t>problème </a:t>
            </a:r>
            <a:r>
              <a:rPr sz="2000" spc="11" dirty="0">
                <a:latin typeface="Arial"/>
                <a:cs typeface="Arial"/>
              </a:rPr>
              <a:t>il </a:t>
            </a:r>
            <a:r>
              <a:rPr sz="2000" spc="-64" dirty="0">
                <a:latin typeface="Arial"/>
                <a:cs typeface="Arial"/>
              </a:rPr>
              <a:t>est </a:t>
            </a:r>
            <a:r>
              <a:rPr sz="2000" spc="-49" dirty="0">
                <a:latin typeface="Arial"/>
                <a:cs typeface="Arial"/>
              </a:rPr>
              <a:t>préférable </a:t>
            </a:r>
            <a:r>
              <a:rPr sz="2000" b="1" spc="-71" dirty="0">
                <a:solidFill>
                  <a:srgbClr val="0000A8"/>
                </a:solidFill>
                <a:latin typeface="Arial"/>
                <a:cs typeface="Arial"/>
              </a:rPr>
              <a:t>d'initialiser </a:t>
            </a:r>
            <a:r>
              <a:rPr sz="2000" b="1" spc="-120" dirty="0">
                <a:solidFill>
                  <a:srgbClr val="0000A8"/>
                </a:solidFill>
                <a:latin typeface="Arial"/>
                <a:cs typeface="Arial"/>
              </a:rPr>
              <a:t>les </a:t>
            </a:r>
            <a:r>
              <a:rPr sz="2000" b="1" spc="-105" dirty="0">
                <a:solidFill>
                  <a:srgbClr val="0000A8"/>
                </a:solidFill>
                <a:latin typeface="Arial"/>
                <a:cs typeface="Arial"/>
              </a:rPr>
              <a:t>variables </a:t>
            </a:r>
            <a:r>
              <a:rPr sz="2000" b="1" spc="-105" dirty="0">
                <a:latin typeface="Arial"/>
                <a:cs typeface="Arial"/>
              </a:rPr>
              <a:t> </a:t>
            </a:r>
            <a:r>
              <a:rPr sz="2000" spc="-79" dirty="0">
                <a:latin typeface="Arial"/>
                <a:cs typeface="Arial"/>
              </a:rPr>
              <a:t>déclarées</a:t>
            </a:r>
            <a:endParaRPr sz="2000" dirty="0">
              <a:latin typeface="Arial"/>
              <a:cs typeface="Arial"/>
            </a:endParaRPr>
          </a:p>
        </p:txBody>
      </p:sp>
      <p:sp>
        <p:nvSpPr>
          <p:cNvPr id="3" name="object 3"/>
          <p:cNvSpPr txBox="1">
            <a:spLocks noGrp="1"/>
          </p:cNvSpPr>
          <p:nvPr>
            <p:ph type="title"/>
          </p:nvPr>
        </p:nvSpPr>
        <p:spPr>
          <a:xfrm>
            <a:off x="683568" y="64018"/>
            <a:ext cx="8172400" cy="412654"/>
          </a:xfrm>
          <a:prstGeom prst="rect">
            <a:avLst/>
          </a:prstGeom>
          <a:noFill/>
        </p:spPr>
        <p:txBody>
          <a:bodyPr vert="horz" wrap="square" lIns="0" tIns="9502" rIns="0" bIns="0" rtlCol="0">
            <a:spAutoFit/>
          </a:bodyPr>
          <a:lstStyle/>
          <a:p>
            <a:pPr marL="9502">
              <a:spcBef>
                <a:spcPts val="75"/>
              </a:spcBef>
            </a:pPr>
            <a:r>
              <a:rPr dirty="0">
                <a:solidFill>
                  <a:schemeClr val="tx1"/>
                </a:solidFill>
              </a:rPr>
              <a:t>Quelques</a:t>
            </a:r>
            <a:r>
              <a:rPr spc="-108" dirty="0">
                <a:solidFill>
                  <a:schemeClr val="tx1"/>
                </a:solidFill>
              </a:rPr>
              <a:t> </a:t>
            </a:r>
            <a:r>
              <a:rPr dirty="0">
                <a:solidFill>
                  <a:schemeClr val="tx1"/>
                </a:solidFill>
              </a:rPr>
              <a:t>remarques</a:t>
            </a:r>
          </a:p>
        </p:txBody>
      </p:sp>
      <p:sp>
        <p:nvSpPr>
          <p:cNvPr id="5" name="object 5"/>
          <p:cNvSpPr/>
          <p:nvPr/>
        </p:nvSpPr>
        <p:spPr>
          <a:xfrm>
            <a:off x="5004048" y="1628800"/>
            <a:ext cx="613582" cy="109956"/>
          </a:xfrm>
          <a:custGeom>
            <a:avLst/>
            <a:gdLst/>
            <a:ahLst/>
            <a:cxnLst/>
            <a:rect l="l" t="t" r="r" b="b"/>
            <a:pathLst>
              <a:path w="717550" h="171450">
                <a:moveTo>
                  <a:pt x="171450" y="0"/>
                </a:moveTo>
                <a:lnTo>
                  <a:pt x="0" y="85725"/>
                </a:lnTo>
                <a:lnTo>
                  <a:pt x="171450" y="171450"/>
                </a:lnTo>
                <a:lnTo>
                  <a:pt x="171450" y="114300"/>
                </a:lnTo>
                <a:lnTo>
                  <a:pt x="142875" y="114300"/>
                </a:lnTo>
                <a:lnTo>
                  <a:pt x="142875" y="57150"/>
                </a:lnTo>
                <a:lnTo>
                  <a:pt x="171450" y="57150"/>
                </a:lnTo>
                <a:lnTo>
                  <a:pt x="171450" y="0"/>
                </a:lnTo>
                <a:close/>
              </a:path>
              <a:path w="717550" h="171450">
                <a:moveTo>
                  <a:pt x="171450" y="57150"/>
                </a:moveTo>
                <a:lnTo>
                  <a:pt x="142875" y="57150"/>
                </a:lnTo>
                <a:lnTo>
                  <a:pt x="142875" y="114300"/>
                </a:lnTo>
                <a:lnTo>
                  <a:pt x="171450" y="114300"/>
                </a:lnTo>
                <a:lnTo>
                  <a:pt x="171450" y="57150"/>
                </a:lnTo>
                <a:close/>
              </a:path>
              <a:path w="717550" h="171450">
                <a:moveTo>
                  <a:pt x="717550" y="57150"/>
                </a:moveTo>
                <a:lnTo>
                  <a:pt x="171450" y="57150"/>
                </a:lnTo>
                <a:lnTo>
                  <a:pt x="171450" y="114300"/>
                </a:lnTo>
                <a:lnTo>
                  <a:pt x="717550" y="114300"/>
                </a:lnTo>
                <a:lnTo>
                  <a:pt x="717550" y="57150"/>
                </a:lnTo>
                <a:close/>
              </a:path>
            </a:pathLst>
          </a:custGeom>
          <a:solidFill>
            <a:srgbClr val="00006D"/>
          </a:solidFill>
        </p:spPr>
        <p:txBody>
          <a:bodyPr wrap="square" lIns="0" tIns="0" rIns="0" bIns="0" rtlCol="0"/>
          <a:lstStyle/>
          <a:p>
            <a:endParaRPr/>
          </a:p>
        </p:txBody>
      </p:sp>
      <p:sp>
        <p:nvSpPr>
          <p:cNvPr id="4" name="Slide Number Placeholder 3">
            <a:extLst>
              <a:ext uri="{FF2B5EF4-FFF2-40B4-BE49-F238E27FC236}">
                <a16:creationId xmlns:a16="http://schemas.microsoft.com/office/drawing/2014/main" id="{F259356A-7642-4B6D-9EF6-B35E328D674D}"/>
              </a:ext>
            </a:extLst>
          </p:cNvPr>
          <p:cNvSpPr>
            <a:spLocks noGrp="1"/>
          </p:cNvSpPr>
          <p:nvPr>
            <p:ph type="sldNum" sz="quarter" idx="12"/>
          </p:nvPr>
        </p:nvSpPr>
        <p:spPr/>
        <p:txBody>
          <a:bodyPr/>
          <a:lstStyle/>
          <a:p>
            <a:fld id="{5744759D-0EFF-4FB2-9CCE-04E00944F0FE}" type="slidenum">
              <a:rPr lang="en-US" smtClean="0"/>
              <a:pPr/>
              <a:t>49</a:t>
            </a:fld>
            <a:endParaRPr lang="en-US"/>
          </a:p>
        </p:txBody>
      </p:sp>
    </p:spTree>
    <p:extLst>
      <p:ext uri="{BB962C8B-B14F-4D97-AF65-F5344CB8AC3E}">
        <p14:creationId xmlns:p14="http://schemas.microsoft.com/office/powerpoint/2010/main" val="42884792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318022" y="188640"/>
            <a:ext cx="6590826" cy="40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sz="2619" b="1" dirty="0">
                <a:latin typeface="Gill Sans MT" panose="020B0502020104020203" pitchFamily="34" charset="77"/>
              </a:rPr>
              <a:t>Objectifs pédagogiques</a:t>
            </a:r>
          </a:p>
        </p:txBody>
      </p:sp>
      <p:sp>
        <p:nvSpPr>
          <p:cNvPr id="5" name="Rectangle 7">
            <a:extLst>
              <a:ext uri="{FF2B5EF4-FFF2-40B4-BE49-F238E27FC236}">
                <a16:creationId xmlns:a16="http://schemas.microsoft.com/office/drawing/2014/main" id="{E6CA283B-6857-AD49-AD1D-1BA99F5E52DD}"/>
              </a:ext>
            </a:extLst>
          </p:cNvPr>
          <p:cNvSpPr>
            <a:spLocks noChangeArrowheads="1"/>
          </p:cNvSpPr>
          <p:nvPr/>
        </p:nvSpPr>
        <p:spPr bwMode="auto">
          <a:xfrm>
            <a:off x="360858" y="2211244"/>
            <a:ext cx="8673696" cy="2726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17099" indent="-417099">
              <a:buClr>
                <a:schemeClr val="accent5">
                  <a:lumMod val="50000"/>
                </a:schemeClr>
              </a:buClr>
              <a:buSzPct val="120000"/>
              <a:buFont typeface="Wingdings" pitchFamily="2" charset="2"/>
              <a:buChar char="§"/>
            </a:pPr>
            <a:endParaRPr lang="fr-FR" altLang="fr-FR" sz="2182" spc="-26" dirty="0">
              <a:latin typeface="Gill Sans MT" panose="020B0502020104020203" pitchFamily="34" charset="77"/>
              <a:ea typeface="Tahoma" panose="020B0604030504040204" pitchFamily="34" charset="0"/>
              <a:cs typeface="Tahoma" panose="020B0604030504040204" pitchFamily="34" charset="0"/>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a:t>
            </a:fld>
            <a:endParaRPr lang="fr-FR" dirty="0"/>
          </a:p>
        </p:txBody>
      </p:sp>
      <p:sp>
        <p:nvSpPr>
          <p:cNvPr id="6" name="Rectangle 5">
            <a:extLst>
              <a:ext uri="{FF2B5EF4-FFF2-40B4-BE49-F238E27FC236}">
                <a16:creationId xmlns:a16="http://schemas.microsoft.com/office/drawing/2014/main" id="{0A771D6D-5CE5-48C1-A84A-6DCC45F1EC67}"/>
              </a:ext>
            </a:extLst>
          </p:cNvPr>
          <p:cNvSpPr/>
          <p:nvPr/>
        </p:nvSpPr>
        <p:spPr>
          <a:xfrm>
            <a:off x="755576" y="1628800"/>
            <a:ext cx="7560840" cy="2862322"/>
          </a:xfrm>
          <a:prstGeom prst="rect">
            <a:avLst/>
          </a:prstGeom>
        </p:spPr>
        <p:txBody>
          <a:bodyPr wrap="square">
            <a:spAutoFit/>
          </a:bodyPr>
          <a:lstStyle/>
          <a:p>
            <a:pPr algn="just">
              <a:buFont typeface="Arial" panose="020B0604020202020204" pitchFamily="34" charset="0"/>
              <a:buChar char="•"/>
            </a:pPr>
            <a:r>
              <a:rPr lang="fr-FR" sz="2000" b="0" i="0" dirty="0">
                <a:solidFill>
                  <a:srgbClr val="222222"/>
                </a:solidFill>
                <a:effectLst/>
                <a:latin typeface="Gill Sans MT" panose="020B0502020104020203" pitchFamily="34" charset="0"/>
              </a:rPr>
              <a:t>Enumérer les connaissances nécessaires à l'apprentissage d'un langage de développement</a:t>
            </a:r>
          </a:p>
          <a:p>
            <a:pPr algn="just">
              <a:buFont typeface="Arial" panose="020B0604020202020204" pitchFamily="34" charset="0"/>
              <a:buChar char="•"/>
            </a:pPr>
            <a:r>
              <a:rPr lang="fr-FR" sz="2000" b="0" i="0" dirty="0">
                <a:solidFill>
                  <a:srgbClr val="222222"/>
                </a:solidFill>
                <a:effectLst/>
                <a:latin typeface="Gill Sans MT" panose="020B0502020104020203" pitchFamily="34" charset="0"/>
              </a:rPr>
              <a:t>Reconnaître les structures de base de la programmation (boucles, conditions)</a:t>
            </a:r>
          </a:p>
          <a:p>
            <a:pPr algn="just">
              <a:buFont typeface="Arial" panose="020B0604020202020204" pitchFamily="34" charset="0"/>
              <a:buChar char="•"/>
            </a:pPr>
            <a:r>
              <a:rPr lang="fr-FR" sz="2000" b="0" i="0" dirty="0">
                <a:solidFill>
                  <a:srgbClr val="222222"/>
                </a:solidFill>
                <a:effectLst/>
                <a:latin typeface="Gill Sans MT" panose="020B0502020104020203" pitchFamily="34" charset="0"/>
              </a:rPr>
              <a:t>Identifier les grands paradigmes de programmation (procédural, objet)</a:t>
            </a:r>
          </a:p>
          <a:p>
            <a:pPr algn="just">
              <a:buFont typeface="Arial" panose="020B0604020202020204" pitchFamily="34" charset="0"/>
              <a:buChar char="•"/>
            </a:pPr>
            <a:r>
              <a:rPr lang="fr-FR" sz="2000" b="0" i="0" dirty="0">
                <a:solidFill>
                  <a:srgbClr val="222222"/>
                </a:solidFill>
                <a:effectLst/>
                <a:latin typeface="Gill Sans MT" panose="020B0502020104020203" pitchFamily="34" charset="0"/>
              </a:rPr>
              <a:t>Distinguer la notion d'objet et les concepts associés</a:t>
            </a:r>
          </a:p>
          <a:p>
            <a:pPr algn="just">
              <a:buFont typeface="Arial" panose="020B0604020202020204" pitchFamily="34" charset="0"/>
              <a:buChar char="•"/>
            </a:pPr>
            <a:r>
              <a:rPr lang="fr-FR" sz="2000" b="0" i="0" dirty="0">
                <a:solidFill>
                  <a:srgbClr val="222222"/>
                </a:solidFill>
                <a:effectLst/>
                <a:latin typeface="Gill Sans MT" panose="020B0502020104020203" pitchFamily="34" charset="0"/>
              </a:rPr>
              <a:t>Identifier les variables et le typage des données</a:t>
            </a:r>
          </a:p>
          <a:p>
            <a:pPr algn="just">
              <a:buFont typeface="Arial" panose="020B0604020202020204" pitchFamily="34" charset="0"/>
              <a:buChar char="•"/>
            </a:pPr>
            <a:r>
              <a:rPr lang="fr-FR" sz="2000" b="0" i="0" dirty="0">
                <a:solidFill>
                  <a:srgbClr val="222222"/>
                </a:solidFill>
                <a:effectLst/>
                <a:latin typeface="Gill Sans MT" panose="020B0502020104020203" pitchFamily="34" charset="0"/>
              </a:rPr>
              <a:t>Utiliser les algorithmes de tri face à des problématiques identifiées.</a:t>
            </a:r>
          </a:p>
          <a:p>
            <a:pPr algn="just">
              <a:buFont typeface="Arial" panose="020B0604020202020204" pitchFamily="34" charset="0"/>
              <a:buChar char="•"/>
            </a:pPr>
            <a:r>
              <a:rPr lang="fr-FR" sz="2000" dirty="0">
                <a:solidFill>
                  <a:srgbClr val="008000"/>
                </a:solidFill>
                <a:latin typeface="Gill Sans MT" panose="020B0502020104020203" pitchFamily="34" charset="0"/>
              </a:rPr>
              <a:t>Maitriser une démarche de développement en C.</a:t>
            </a:r>
          </a:p>
        </p:txBody>
      </p:sp>
    </p:spTree>
    <p:extLst>
      <p:ext uri="{BB962C8B-B14F-4D97-AF65-F5344CB8AC3E}">
        <p14:creationId xmlns:p14="http://schemas.microsoft.com/office/powerpoint/2010/main" val="4139245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610253" y="1196752"/>
            <a:ext cx="7778171" cy="4282689"/>
          </a:xfrm>
          <a:prstGeom prst="rect">
            <a:avLst/>
          </a:prstGeom>
        </p:spPr>
        <p:txBody>
          <a:bodyPr vert="horz" wrap="square" lIns="0" tIns="88370" rIns="0" bIns="0" rtlCol="0">
            <a:spAutoFit/>
          </a:bodyPr>
          <a:lstStyle/>
          <a:p>
            <a:pPr marL="9502">
              <a:spcBef>
                <a:spcPts val="464"/>
              </a:spcBef>
            </a:pPr>
            <a:r>
              <a:rPr sz="2400" spc="-101" dirty="0">
                <a:latin typeface="Arial"/>
                <a:cs typeface="Arial"/>
              </a:rPr>
              <a:t>Un </a:t>
            </a:r>
            <a:r>
              <a:rPr sz="2400" spc="-45" dirty="0">
                <a:latin typeface="Arial"/>
                <a:cs typeface="Arial"/>
              </a:rPr>
              <a:t>algorithme </a:t>
            </a:r>
            <a:r>
              <a:rPr sz="2400" spc="-56" dirty="0">
                <a:latin typeface="Arial"/>
                <a:cs typeface="Arial"/>
              </a:rPr>
              <a:t>comportera</a:t>
            </a:r>
            <a:r>
              <a:rPr sz="2400" spc="-202" dirty="0">
                <a:latin typeface="Arial"/>
                <a:cs typeface="Arial"/>
              </a:rPr>
              <a:t> </a:t>
            </a:r>
            <a:r>
              <a:rPr sz="2400" spc="-19" dirty="0">
                <a:latin typeface="Arial"/>
                <a:cs typeface="Arial"/>
              </a:rPr>
              <a:t>:</a:t>
            </a:r>
            <a:endParaRPr sz="2400" dirty="0">
              <a:latin typeface="Arial"/>
              <a:cs typeface="Arial"/>
            </a:endParaRPr>
          </a:p>
          <a:p>
            <a:pPr marL="266060" indent="-256558">
              <a:spcBef>
                <a:spcPts val="412"/>
              </a:spcBef>
              <a:buChar char="•"/>
              <a:tabLst>
                <a:tab pos="265585" algn="l"/>
                <a:tab pos="266060" algn="l"/>
              </a:tabLst>
            </a:pPr>
            <a:r>
              <a:rPr sz="2400" spc="-101" dirty="0">
                <a:latin typeface="Arial"/>
                <a:cs typeface="Arial"/>
              </a:rPr>
              <a:t>Une </a:t>
            </a:r>
            <a:r>
              <a:rPr sz="2400" spc="-26" dirty="0">
                <a:latin typeface="Arial"/>
                <a:cs typeface="Arial"/>
              </a:rPr>
              <a:t>partie</a:t>
            </a:r>
            <a:r>
              <a:rPr sz="2400" spc="-82" dirty="0">
                <a:latin typeface="Arial"/>
                <a:cs typeface="Arial"/>
              </a:rPr>
              <a:t> </a:t>
            </a:r>
            <a:r>
              <a:rPr sz="2400" spc="-52" dirty="0">
                <a:latin typeface="Arial"/>
                <a:cs typeface="Arial"/>
              </a:rPr>
              <a:t>déclaration</a:t>
            </a:r>
            <a:endParaRPr sz="2400" dirty="0">
              <a:latin typeface="Arial"/>
              <a:cs typeface="Arial"/>
            </a:endParaRPr>
          </a:p>
          <a:p>
            <a:pPr marL="266060" indent="-256558">
              <a:spcBef>
                <a:spcPts val="397"/>
              </a:spcBef>
              <a:buChar char="•"/>
              <a:tabLst>
                <a:tab pos="265585" algn="l"/>
                <a:tab pos="266060" algn="l"/>
              </a:tabLst>
            </a:pPr>
            <a:r>
              <a:rPr sz="2400" spc="-101" dirty="0">
                <a:latin typeface="Arial"/>
                <a:cs typeface="Arial"/>
              </a:rPr>
              <a:t>Une </a:t>
            </a:r>
            <a:r>
              <a:rPr sz="2400" spc="-26" dirty="0">
                <a:latin typeface="Arial"/>
                <a:cs typeface="Arial"/>
              </a:rPr>
              <a:t>partie </a:t>
            </a:r>
            <a:r>
              <a:rPr sz="2400" spc="-85" dirty="0">
                <a:latin typeface="Arial"/>
                <a:cs typeface="Arial"/>
              </a:rPr>
              <a:t>encadrée </a:t>
            </a:r>
            <a:r>
              <a:rPr sz="2400" spc="-56" dirty="0">
                <a:latin typeface="Arial"/>
                <a:cs typeface="Arial"/>
              </a:rPr>
              <a:t>par </a:t>
            </a:r>
            <a:r>
              <a:rPr sz="2400" spc="-49" dirty="0">
                <a:latin typeface="Arial"/>
                <a:cs typeface="Arial"/>
              </a:rPr>
              <a:t>’’</a:t>
            </a:r>
            <a:r>
              <a:rPr sz="2400" b="1" spc="-49" dirty="0">
                <a:solidFill>
                  <a:srgbClr val="0000C7"/>
                </a:solidFill>
                <a:latin typeface="Arial"/>
                <a:cs typeface="Arial"/>
              </a:rPr>
              <a:t>Début</a:t>
            </a:r>
            <a:r>
              <a:rPr sz="2400" b="1" spc="-49" dirty="0">
                <a:latin typeface="Arial"/>
                <a:cs typeface="Arial"/>
              </a:rPr>
              <a:t>’’ </a:t>
            </a:r>
            <a:r>
              <a:rPr sz="2400" b="1" spc="-37" dirty="0">
                <a:latin typeface="Arial"/>
                <a:cs typeface="Arial"/>
              </a:rPr>
              <a:t>’’ </a:t>
            </a:r>
            <a:r>
              <a:rPr sz="2400" b="1" spc="-101" dirty="0">
                <a:solidFill>
                  <a:srgbClr val="0000C7"/>
                </a:solidFill>
                <a:latin typeface="Arial"/>
                <a:cs typeface="Arial"/>
              </a:rPr>
              <a:t>Fin</a:t>
            </a:r>
            <a:r>
              <a:rPr sz="2400" b="1" spc="-101" dirty="0">
                <a:latin typeface="Arial"/>
                <a:cs typeface="Arial"/>
              </a:rPr>
              <a:t>’’ </a:t>
            </a:r>
            <a:r>
              <a:rPr sz="2400" spc="-52" dirty="0">
                <a:latin typeface="Arial"/>
                <a:cs typeface="Arial"/>
              </a:rPr>
              <a:t>où </a:t>
            </a:r>
            <a:r>
              <a:rPr sz="2400" spc="-56" dirty="0">
                <a:latin typeface="Arial"/>
                <a:cs typeface="Arial"/>
              </a:rPr>
              <a:t>sont </a:t>
            </a:r>
            <a:r>
              <a:rPr sz="2400" spc="-60" dirty="0">
                <a:latin typeface="Arial"/>
                <a:cs typeface="Arial"/>
              </a:rPr>
              <a:t>décrites </a:t>
            </a:r>
            <a:r>
              <a:rPr sz="2400" b="1" spc="-135" dirty="0">
                <a:latin typeface="Arial"/>
                <a:cs typeface="Arial"/>
              </a:rPr>
              <a:t>les</a:t>
            </a:r>
            <a:r>
              <a:rPr sz="2400" b="1" spc="-273" dirty="0">
                <a:latin typeface="Arial"/>
                <a:cs typeface="Arial"/>
              </a:rPr>
              <a:t> </a:t>
            </a:r>
            <a:r>
              <a:rPr sz="2400" b="1" spc="-127" dirty="0">
                <a:latin typeface="Arial"/>
                <a:cs typeface="Arial"/>
              </a:rPr>
              <a:t>actions</a:t>
            </a:r>
            <a:endParaRPr sz="2400" dirty="0">
              <a:latin typeface="Arial"/>
              <a:cs typeface="Arial"/>
            </a:endParaRPr>
          </a:p>
          <a:p>
            <a:pPr>
              <a:lnSpc>
                <a:spcPct val="100000"/>
              </a:lnSpc>
            </a:pPr>
            <a:endParaRPr sz="2400" dirty="0">
              <a:latin typeface="Arial"/>
              <a:cs typeface="Arial"/>
            </a:endParaRPr>
          </a:p>
          <a:p>
            <a:pPr marL="351579">
              <a:spcBef>
                <a:spcPts val="1096"/>
              </a:spcBef>
              <a:tabLst>
                <a:tab pos="1668576" algn="l"/>
              </a:tabLst>
            </a:pPr>
            <a:r>
              <a:rPr sz="2400" b="1" spc="-123" dirty="0">
                <a:solidFill>
                  <a:srgbClr val="FF0000"/>
                </a:solidFill>
                <a:latin typeface="Arial"/>
                <a:cs typeface="Arial"/>
              </a:rPr>
              <a:t>Algorithme	</a:t>
            </a:r>
            <a:r>
              <a:rPr sz="2400" spc="-67" dirty="0">
                <a:solidFill>
                  <a:srgbClr val="17375E"/>
                </a:solidFill>
                <a:latin typeface="Arial"/>
                <a:cs typeface="Arial"/>
              </a:rPr>
              <a:t>Nom_de_l_algorithme</a:t>
            </a:r>
            <a:endParaRPr sz="2400" dirty="0">
              <a:latin typeface="Arial"/>
              <a:cs typeface="Arial"/>
            </a:endParaRPr>
          </a:p>
          <a:p>
            <a:pPr marL="1019580">
              <a:spcBef>
                <a:spcPts val="468"/>
              </a:spcBef>
            </a:pPr>
            <a:r>
              <a:rPr sz="2400" b="1" spc="-123" dirty="0">
                <a:solidFill>
                  <a:srgbClr val="0000C7"/>
                </a:solidFill>
                <a:latin typeface="Arial"/>
                <a:cs typeface="Arial"/>
              </a:rPr>
              <a:t>Déclaration</a:t>
            </a:r>
            <a:endParaRPr sz="2400" dirty="0">
              <a:latin typeface="Arial"/>
              <a:cs typeface="Arial"/>
            </a:endParaRPr>
          </a:p>
          <a:p>
            <a:pPr marL="351579">
              <a:spcBef>
                <a:spcPts val="468"/>
              </a:spcBef>
            </a:pPr>
            <a:r>
              <a:rPr sz="2400" b="1" spc="-112" dirty="0">
                <a:solidFill>
                  <a:srgbClr val="FF0000"/>
                </a:solidFill>
                <a:latin typeface="Arial"/>
                <a:cs typeface="Arial"/>
              </a:rPr>
              <a:t>Début</a:t>
            </a:r>
            <a:endParaRPr sz="2400" dirty="0">
              <a:latin typeface="Arial"/>
              <a:cs typeface="Arial"/>
            </a:endParaRPr>
          </a:p>
          <a:p>
            <a:pPr marL="1075642">
              <a:spcBef>
                <a:spcPts val="468"/>
              </a:spcBef>
            </a:pPr>
            <a:r>
              <a:rPr sz="2400" b="1" spc="-161" dirty="0">
                <a:solidFill>
                  <a:srgbClr val="0000C7"/>
                </a:solidFill>
                <a:latin typeface="Arial"/>
                <a:cs typeface="Arial"/>
              </a:rPr>
              <a:t>Actions</a:t>
            </a:r>
            <a:endParaRPr sz="2400" dirty="0">
              <a:latin typeface="Arial"/>
              <a:cs typeface="Arial"/>
            </a:endParaRPr>
          </a:p>
          <a:p>
            <a:pPr marL="351579">
              <a:spcBef>
                <a:spcPts val="468"/>
              </a:spcBef>
            </a:pPr>
            <a:r>
              <a:rPr sz="2400" b="1" spc="-168" dirty="0">
                <a:solidFill>
                  <a:srgbClr val="FF0000"/>
                </a:solidFill>
                <a:latin typeface="Arial"/>
                <a:cs typeface="Arial"/>
              </a:rPr>
              <a:t>Fin</a:t>
            </a:r>
            <a:endParaRPr sz="2400" dirty="0">
              <a:latin typeface="Arial"/>
              <a:cs typeface="Arial"/>
            </a:endParaRPr>
          </a:p>
        </p:txBody>
      </p:sp>
      <p:sp>
        <p:nvSpPr>
          <p:cNvPr id="8" name="object 8"/>
          <p:cNvSpPr txBox="1">
            <a:spLocks noGrp="1"/>
          </p:cNvSpPr>
          <p:nvPr>
            <p:ph type="title"/>
          </p:nvPr>
        </p:nvSpPr>
        <p:spPr>
          <a:xfrm>
            <a:off x="2411318" y="116632"/>
            <a:ext cx="6481162" cy="440002"/>
          </a:xfrm>
          <a:prstGeom prst="rect">
            <a:avLst/>
          </a:prstGeom>
        </p:spPr>
        <p:txBody>
          <a:bodyPr vert="horz" wrap="square" lIns="0" tIns="9027" rIns="0" bIns="0" rtlCol="0">
            <a:spAutoFit/>
          </a:bodyPr>
          <a:lstStyle/>
          <a:p>
            <a:pPr marL="9502">
              <a:spcBef>
                <a:spcPts val="71"/>
              </a:spcBef>
            </a:pPr>
            <a:r>
              <a:rPr lang="fr-FR" sz="2800" spc="-266" dirty="0">
                <a:latin typeface="Gill Sans MT" panose="020B0502020104020203" pitchFamily="34" charset="0"/>
              </a:rPr>
              <a:t>Forme</a:t>
            </a:r>
            <a:r>
              <a:rPr sz="2800" spc="-266" dirty="0">
                <a:latin typeface="Gill Sans MT" panose="020B0502020104020203" pitchFamily="34" charset="0"/>
              </a:rPr>
              <a:t> </a:t>
            </a:r>
            <a:r>
              <a:rPr sz="2800" spc="-202" dirty="0" err="1">
                <a:latin typeface="Gill Sans MT" panose="020B0502020104020203" pitchFamily="34" charset="0"/>
              </a:rPr>
              <a:t>générale</a:t>
            </a:r>
            <a:r>
              <a:rPr sz="2800" spc="-202" dirty="0">
                <a:latin typeface="Gill Sans MT" panose="020B0502020104020203" pitchFamily="34" charset="0"/>
              </a:rPr>
              <a:t> </a:t>
            </a:r>
            <a:r>
              <a:rPr sz="2800" spc="-187" dirty="0">
                <a:latin typeface="Gill Sans MT" panose="020B0502020104020203" pitchFamily="34" charset="0"/>
              </a:rPr>
              <a:t>d</a:t>
            </a:r>
            <a:r>
              <a:rPr lang="fr-FR" sz="2800" spc="-187" dirty="0">
                <a:latin typeface="Gill Sans MT" panose="020B0502020104020203" pitchFamily="34" charset="0"/>
              </a:rPr>
              <a:t>’un </a:t>
            </a:r>
            <a:r>
              <a:rPr sz="2800" spc="-171" dirty="0" err="1">
                <a:latin typeface="Gill Sans MT" panose="020B0502020104020203" pitchFamily="34" charset="0"/>
              </a:rPr>
              <a:t>algorithme</a:t>
            </a:r>
            <a:r>
              <a:rPr sz="2800" spc="52" dirty="0">
                <a:latin typeface="Gill Sans MT" panose="020B0502020104020203" pitchFamily="34" charset="0"/>
              </a:rPr>
              <a:t> </a:t>
            </a:r>
            <a:r>
              <a:rPr sz="2800" spc="-112" dirty="0">
                <a:latin typeface="Gill Sans MT" panose="020B0502020104020203" pitchFamily="34" charset="0"/>
              </a:rPr>
              <a:t>(1)</a:t>
            </a:r>
            <a:endParaRPr sz="2800" dirty="0">
              <a:latin typeface="Gill Sans MT" panose="020B0502020104020203" pitchFamily="34" charset="0"/>
            </a:endParaRPr>
          </a:p>
        </p:txBody>
      </p:sp>
      <p:sp>
        <p:nvSpPr>
          <p:cNvPr id="2" name="Slide Number Placeholder 1">
            <a:extLst>
              <a:ext uri="{FF2B5EF4-FFF2-40B4-BE49-F238E27FC236}">
                <a16:creationId xmlns:a16="http://schemas.microsoft.com/office/drawing/2014/main" id="{4E757E9C-2832-4E69-A254-E1314D34BCED}"/>
              </a:ext>
            </a:extLst>
          </p:cNvPr>
          <p:cNvSpPr>
            <a:spLocks noGrp="1"/>
          </p:cNvSpPr>
          <p:nvPr>
            <p:ph type="sldNum" sz="quarter" idx="12"/>
          </p:nvPr>
        </p:nvSpPr>
        <p:spPr/>
        <p:txBody>
          <a:bodyPr/>
          <a:lstStyle/>
          <a:p>
            <a:fld id="{5744759D-0EFF-4FB2-9CCE-04E00944F0FE}" type="slidenum">
              <a:rPr lang="en-US" smtClean="0"/>
              <a:pPr/>
              <a:t>50</a:t>
            </a:fld>
            <a:endParaRPr lang="en-US"/>
          </a:p>
        </p:txBody>
      </p:sp>
    </p:spTree>
    <p:extLst>
      <p:ext uri="{BB962C8B-B14F-4D97-AF65-F5344CB8AC3E}">
        <p14:creationId xmlns:p14="http://schemas.microsoft.com/office/powerpoint/2010/main" val="121280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561" y="1235202"/>
            <a:ext cx="7560840" cy="3345926"/>
          </a:xfrm>
          <a:prstGeom prst="rect">
            <a:avLst/>
          </a:prstGeom>
        </p:spPr>
        <p:txBody>
          <a:bodyPr vert="horz" wrap="square" lIns="0" tIns="9027" rIns="0" bIns="0" rtlCol="0">
            <a:spAutoFit/>
          </a:bodyPr>
          <a:lstStyle/>
          <a:p>
            <a:pPr marL="9502" marR="1945563">
              <a:spcBef>
                <a:spcPts val="71"/>
              </a:spcBef>
            </a:pPr>
            <a:r>
              <a:rPr sz="2400" b="1" spc="-120" dirty="0">
                <a:latin typeface="Arial"/>
                <a:cs typeface="Arial"/>
              </a:rPr>
              <a:t>Algorithme</a:t>
            </a:r>
            <a:r>
              <a:rPr sz="2400" b="1" spc="-150" dirty="0">
                <a:latin typeface="Arial"/>
                <a:cs typeface="Arial"/>
              </a:rPr>
              <a:t> </a:t>
            </a:r>
            <a:r>
              <a:rPr sz="2400" b="1" spc="-131" dirty="0" err="1">
                <a:latin typeface="Arial"/>
                <a:cs typeface="Arial"/>
              </a:rPr>
              <a:t>exemple</a:t>
            </a:r>
            <a:r>
              <a:rPr sz="2400" b="1" spc="-131" dirty="0">
                <a:latin typeface="Arial"/>
                <a:cs typeface="Arial"/>
              </a:rPr>
              <a:t>  </a:t>
            </a:r>
            <a:endParaRPr lang="fr-FR" sz="2400" b="1" spc="-131" dirty="0">
              <a:latin typeface="Arial"/>
              <a:cs typeface="Arial"/>
            </a:endParaRPr>
          </a:p>
          <a:p>
            <a:pPr marL="9502" marR="1945563">
              <a:spcBef>
                <a:spcPts val="71"/>
              </a:spcBef>
            </a:pPr>
            <a:r>
              <a:rPr sz="2400" b="1" spc="-165" dirty="0" err="1">
                <a:latin typeface="Arial"/>
                <a:cs typeface="Arial"/>
              </a:rPr>
              <a:t>Const</a:t>
            </a:r>
            <a:r>
              <a:rPr sz="2400" b="1" spc="-165" dirty="0">
                <a:latin typeface="Arial"/>
                <a:cs typeface="Arial"/>
              </a:rPr>
              <a:t>  </a:t>
            </a:r>
            <a:r>
              <a:rPr sz="2400" spc="-120" dirty="0">
                <a:latin typeface="Arial"/>
                <a:cs typeface="Arial"/>
              </a:rPr>
              <a:t>Const1=20 </a:t>
            </a:r>
            <a:r>
              <a:rPr sz="2400" spc="-22" dirty="0">
                <a:latin typeface="Arial"/>
                <a:cs typeface="Arial"/>
              </a:rPr>
              <a:t>:</a:t>
            </a:r>
            <a:r>
              <a:rPr sz="2400" spc="-97" dirty="0">
                <a:latin typeface="Arial"/>
                <a:cs typeface="Arial"/>
              </a:rPr>
              <a:t> </a:t>
            </a:r>
            <a:r>
              <a:rPr sz="2400" spc="-26" dirty="0">
                <a:latin typeface="Arial"/>
                <a:cs typeface="Arial"/>
              </a:rPr>
              <a:t>entier</a:t>
            </a:r>
            <a:endParaRPr sz="2400" dirty="0">
              <a:latin typeface="Arial"/>
              <a:cs typeface="Arial"/>
            </a:endParaRPr>
          </a:p>
          <a:p>
            <a:pPr marL="9502"/>
            <a:r>
              <a:rPr lang="fr-FR" sz="2400" spc="-37" dirty="0">
                <a:latin typeface="Arial"/>
                <a:cs typeface="Arial"/>
              </a:rPr>
              <a:t>	</a:t>
            </a:r>
            <a:r>
              <a:rPr sz="2400" spc="-37" dirty="0">
                <a:latin typeface="Arial"/>
                <a:cs typeface="Arial"/>
              </a:rPr>
              <a:t>const2="bonjour!" </a:t>
            </a:r>
            <a:r>
              <a:rPr sz="2400" spc="-22" dirty="0">
                <a:latin typeface="Arial"/>
                <a:cs typeface="Arial"/>
              </a:rPr>
              <a:t>: </a:t>
            </a:r>
            <a:r>
              <a:rPr sz="2400" spc="-105" dirty="0">
                <a:latin typeface="Arial"/>
                <a:cs typeface="Arial"/>
              </a:rPr>
              <a:t>chaîne </a:t>
            </a:r>
            <a:r>
              <a:rPr sz="2400" spc="-90" dirty="0">
                <a:latin typeface="Arial"/>
                <a:cs typeface="Arial"/>
              </a:rPr>
              <a:t>de</a:t>
            </a:r>
            <a:r>
              <a:rPr sz="2400" spc="-254" dirty="0">
                <a:latin typeface="Arial"/>
                <a:cs typeface="Arial"/>
              </a:rPr>
              <a:t> </a:t>
            </a:r>
            <a:r>
              <a:rPr sz="2400" spc="-94" dirty="0">
                <a:latin typeface="Arial"/>
                <a:cs typeface="Arial"/>
              </a:rPr>
              <a:t>caractères</a:t>
            </a:r>
            <a:endParaRPr sz="2400" dirty="0">
              <a:latin typeface="Arial"/>
              <a:cs typeface="Arial"/>
            </a:endParaRPr>
          </a:p>
          <a:p>
            <a:pPr marL="9502"/>
            <a:r>
              <a:rPr sz="2400" b="1" spc="-135" dirty="0" err="1">
                <a:latin typeface="Arial"/>
                <a:cs typeface="Arial"/>
              </a:rPr>
              <a:t>Var</a:t>
            </a:r>
            <a:endParaRPr sz="2400" dirty="0">
              <a:latin typeface="Arial"/>
              <a:cs typeface="Arial"/>
            </a:endParaRPr>
          </a:p>
          <a:p>
            <a:pPr marL="9502" marR="2445376"/>
            <a:r>
              <a:rPr lang="fr-FR" sz="2400" spc="-82" dirty="0">
                <a:latin typeface="Arial"/>
                <a:cs typeface="Arial"/>
              </a:rPr>
              <a:t>	</a:t>
            </a:r>
            <a:r>
              <a:rPr sz="2400" spc="-82" dirty="0">
                <a:latin typeface="Arial"/>
                <a:cs typeface="Arial"/>
              </a:rPr>
              <a:t>var1 </a:t>
            </a:r>
            <a:r>
              <a:rPr sz="2400" spc="-22" dirty="0">
                <a:latin typeface="Arial"/>
                <a:cs typeface="Arial"/>
              </a:rPr>
              <a:t>: </a:t>
            </a:r>
            <a:r>
              <a:rPr sz="2400" spc="-26" dirty="0">
                <a:latin typeface="Arial"/>
                <a:cs typeface="Arial"/>
              </a:rPr>
              <a:t>entier  </a:t>
            </a:r>
            <a:r>
              <a:rPr sz="2400" spc="-79" dirty="0">
                <a:latin typeface="Arial"/>
                <a:cs typeface="Arial"/>
              </a:rPr>
              <a:t>var3, </a:t>
            </a:r>
            <a:r>
              <a:rPr sz="2400" spc="-82" dirty="0">
                <a:latin typeface="Arial"/>
                <a:cs typeface="Arial"/>
              </a:rPr>
              <a:t>var4</a:t>
            </a:r>
            <a:r>
              <a:rPr lang="fr-FR" sz="2400" spc="-82" dirty="0">
                <a:latin typeface="Arial"/>
                <a:cs typeface="Arial"/>
              </a:rPr>
              <a:t>: </a:t>
            </a:r>
            <a:r>
              <a:rPr sz="2400" spc="-52" dirty="0" err="1">
                <a:latin typeface="Arial"/>
                <a:cs typeface="Arial"/>
              </a:rPr>
              <a:t>réel</a:t>
            </a:r>
            <a:endParaRPr sz="2400" dirty="0">
              <a:latin typeface="Arial"/>
              <a:cs typeface="Arial"/>
            </a:endParaRPr>
          </a:p>
          <a:p>
            <a:pPr marL="9502">
              <a:spcBef>
                <a:spcPts val="4"/>
              </a:spcBef>
            </a:pPr>
            <a:r>
              <a:rPr lang="fr-FR" sz="2400" spc="-82" dirty="0">
                <a:latin typeface="Arial"/>
                <a:cs typeface="Arial"/>
              </a:rPr>
              <a:t>	</a:t>
            </a:r>
            <a:r>
              <a:rPr sz="2400" spc="-82" dirty="0">
                <a:latin typeface="Arial"/>
                <a:cs typeface="Arial"/>
              </a:rPr>
              <a:t>var5 </a:t>
            </a:r>
            <a:r>
              <a:rPr sz="2400" spc="-22" dirty="0">
                <a:latin typeface="Arial"/>
                <a:cs typeface="Arial"/>
              </a:rPr>
              <a:t>: </a:t>
            </a:r>
            <a:r>
              <a:rPr sz="2400" spc="-105" dirty="0">
                <a:latin typeface="Arial"/>
                <a:cs typeface="Arial"/>
              </a:rPr>
              <a:t>chaîne </a:t>
            </a:r>
            <a:r>
              <a:rPr sz="2400" spc="-90" dirty="0">
                <a:latin typeface="Arial"/>
                <a:cs typeface="Arial"/>
              </a:rPr>
              <a:t>de</a:t>
            </a:r>
            <a:r>
              <a:rPr sz="2400" spc="-183" dirty="0">
                <a:latin typeface="Arial"/>
                <a:cs typeface="Arial"/>
              </a:rPr>
              <a:t> </a:t>
            </a:r>
            <a:r>
              <a:rPr sz="2400" spc="-94" dirty="0">
                <a:latin typeface="Arial"/>
                <a:cs typeface="Arial"/>
              </a:rPr>
              <a:t>caractères</a:t>
            </a:r>
            <a:endParaRPr sz="2400" dirty="0">
              <a:latin typeface="Arial"/>
              <a:cs typeface="Arial"/>
            </a:endParaRPr>
          </a:p>
          <a:p>
            <a:pPr marL="9502"/>
            <a:r>
              <a:rPr sz="2400" b="1" spc="-108" dirty="0">
                <a:latin typeface="Arial"/>
                <a:cs typeface="Arial"/>
              </a:rPr>
              <a:t>Début</a:t>
            </a:r>
            <a:endParaRPr sz="2400" dirty="0">
              <a:latin typeface="Arial"/>
              <a:cs typeface="Arial"/>
            </a:endParaRPr>
          </a:p>
          <a:p>
            <a:pPr marL="9502"/>
            <a:r>
              <a:rPr lang="fr-FR" sz="2400" spc="198" dirty="0">
                <a:latin typeface="Arial"/>
                <a:cs typeface="Arial"/>
              </a:rPr>
              <a:t>	</a:t>
            </a:r>
            <a:r>
              <a:rPr sz="2400" spc="198" dirty="0">
                <a:latin typeface="Arial"/>
                <a:cs typeface="Arial"/>
              </a:rPr>
              <a:t>/*</a:t>
            </a:r>
            <a:r>
              <a:rPr sz="2400" spc="-165" dirty="0">
                <a:latin typeface="Arial"/>
                <a:cs typeface="Arial"/>
              </a:rPr>
              <a:t> </a:t>
            </a:r>
            <a:r>
              <a:rPr sz="2400" spc="-49" dirty="0">
                <a:latin typeface="Arial"/>
                <a:cs typeface="Arial"/>
              </a:rPr>
              <a:t>instructions </a:t>
            </a:r>
            <a:r>
              <a:rPr sz="2400" spc="202" dirty="0">
                <a:latin typeface="Arial"/>
                <a:cs typeface="Arial"/>
              </a:rPr>
              <a:t>*/</a:t>
            </a:r>
            <a:endParaRPr sz="2400" dirty="0">
              <a:latin typeface="Arial"/>
              <a:cs typeface="Arial"/>
            </a:endParaRPr>
          </a:p>
          <a:p>
            <a:pPr marL="9502"/>
            <a:r>
              <a:rPr sz="2400" b="1" spc="-165" dirty="0">
                <a:latin typeface="Arial"/>
                <a:cs typeface="Arial"/>
              </a:rPr>
              <a:t>Fin</a:t>
            </a:r>
            <a:endParaRPr sz="2400" dirty="0">
              <a:latin typeface="Arial"/>
              <a:cs typeface="Arial"/>
            </a:endParaRPr>
          </a:p>
        </p:txBody>
      </p:sp>
      <p:sp>
        <p:nvSpPr>
          <p:cNvPr id="7" name="object 8">
            <a:extLst>
              <a:ext uri="{FF2B5EF4-FFF2-40B4-BE49-F238E27FC236}">
                <a16:creationId xmlns:a16="http://schemas.microsoft.com/office/drawing/2014/main" id="{036D6534-F78E-4A9C-9BBD-BBB6F6E2B8BD}"/>
              </a:ext>
            </a:extLst>
          </p:cNvPr>
          <p:cNvSpPr txBox="1">
            <a:spLocks noGrp="1"/>
          </p:cNvSpPr>
          <p:nvPr>
            <p:ph type="title"/>
          </p:nvPr>
        </p:nvSpPr>
        <p:spPr>
          <a:xfrm>
            <a:off x="2411318" y="116632"/>
            <a:ext cx="6481162" cy="440002"/>
          </a:xfrm>
          <a:prstGeom prst="rect">
            <a:avLst/>
          </a:prstGeom>
        </p:spPr>
        <p:txBody>
          <a:bodyPr vert="horz" wrap="square" lIns="0" tIns="9027" rIns="0" bIns="0" rtlCol="0">
            <a:spAutoFit/>
          </a:bodyPr>
          <a:lstStyle/>
          <a:p>
            <a:pPr marL="9502">
              <a:spcBef>
                <a:spcPts val="71"/>
              </a:spcBef>
            </a:pPr>
            <a:r>
              <a:rPr lang="fr-FR" sz="2800" spc="-266" dirty="0">
                <a:latin typeface="Gill Sans MT" panose="020B0502020104020203" pitchFamily="34" charset="0"/>
              </a:rPr>
              <a:t>Forme</a:t>
            </a:r>
            <a:r>
              <a:rPr sz="2800" spc="-266" dirty="0">
                <a:latin typeface="Gill Sans MT" panose="020B0502020104020203" pitchFamily="34" charset="0"/>
              </a:rPr>
              <a:t> </a:t>
            </a:r>
            <a:r>
              <a:rPr sz="2800" spc="-202" dirty="0" err="1">
                <a:latin typeface="Gill Sans MT" panose="020B0502020104020203" pitchFamily="34" charset="0"/>
              </a:rPr>
              <a:t>générale</a:t>
            </a:r>
            <a:r>
              <a:rPr sz="2800" spc="-202" dirty="0">
                <a:latin typeface="Gill Sans MT" panose="020B0502020104020203" pitchFamily="34" charset="0"/>
              </a:rPr>
              <a:t> </a:t>
            </a:r>
            <a:r>
              <a:rPr sz="2800" spc="-187" dirty="0">
                <a:latin typeface="Gill Sans MT" panose="020B0502020104020203" pitchFamily="34" charset="0"/>
              </a:rPr>
              <a:t>d</a:t>
            </a:r>
            <a:r>
              <a:rPr lang="fr-FR" sz="2800" spc="-187" dirty="0">
                <a:latin typeface="Gill Sans MT" panose="020B0502020104020203" pitchFamily="34" charset="0"/>
              </a:rPr>
              <a:t>’un </a:t>
            </a:r>
            <a:r>
              <a:rPr sz="2800" spc="-171" dirty="0" err="1">
                <a:latin typeface="Gill Sans MT" panose="020B0502020104020203" pitchFamily="34" charset="0"/>
              </a:rPr>
              <a:t>algorithme</a:t>
            </a:r>
            <a:r>
              <a:rPr sz="2800" spc="52" dirty="0">
                <a:latin typeface="Gill Sans MT" panose="020B0502020104020203" pitchFamily="34" charset="0"/>
              </a:rPr>
              <a:t> </a:t>
            </a:r>
            <a:r>
              <a:rPr sz="2800" spc="-112" dirty="0">
                <a:latin typeface="Gill Sans MT" panose="020B0502020104020203" pitchFamily="34" charset="0"/>
              </a:rPr>
              <a:t>(1</a:t>
            </a:r>
            <a:r>
              <a:rPr lang="fr-FR" sz="2800" spc="-112" dirty="0">
                <a:latin typeface="Gill Sans MT" panose="020B0502020104020203" pitchFamily="34" charset="0"/>
              </a:rPr>
              <a:t>I</a:t>
            </a:r>
            <a:r>
              <a:rPr sz="2800" spc="-112" dirty="0">
                <a:latin typeface="Gill Sans MT" panose="020B0502020104020203" pitchFamily="34" charset="0"/>
              </a:rPr>
              <a:t>)</a:t>
            </a:r>
            <a:endParaRPr sz="2800" dirty="0">
              <a:latin typeface="Gill Sans MT" panose="020B0502020104020203" pitchFamily="34" charset="0"/>
            </a:endParaRPr>
          </a:p>
        </p:txBody>
      </p:sp>
      <p:sp>
        <p:nvSpPr>
          <p:cNvPr id="2" name="Slide Number Placeholder 1">
            <a:extLst>
              <a:ext uri="{FF2B5EF4-FFF2-40B4-BE49-F238E27FC236}">
                <a16:creationId xmlns:a16="http://schemas.microsoft.com/office/drawing/2014/main" id="{F31AC4F1-66F9-4980-8125-456D3E99D5D8}"/>
              </a:ext>
            </a:extLst>
          </p:cNvPr>
          <p:cNvSpPr>
            <a:spLocks noGrp="1"/>
          </p:cNvSpPr>
          <p:nvPr>
            <p:ph type="sldNum" sz="quarter" idx="12"/>
          </p:nvPr>
        </p:nvSpPr>
        <p:spPr/>
        <p:txBody>
          <a:bodyPr/>
          <a:lstStyle/>
          <a:p>
            <a:fld id="{5744759D-0EFF-4FB2-9CCE-04E00944F0FE}" type="slidenum">
              <a:rPr lang="en-US" smtClean="0"/>
              <a:pPr/>
              <a:t>51</a:t>
            </a:fld>
            <a:endParaRPr lang="en-US"/>
          </a:p>
        </p:txBody>
      </p:sp>
    </p:spTree>
    <p:extLst>
      <p:ext uri="{BB962C8B-B14F-4D97-AF65-F5344CB8AC3E}">
        <p14:creationId xmlns:p14="http://schemas.microsoft.com/office/powerpoint/2010/main" val="41216595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8961" y="1195833"/>
            <a:ext cx="6805407" cy="3856322"/>
          </a:xfrm>
          <a:prstGeom prst="rect">
            <a:avLst/>
          </a:prstGeom>
        </p:spPr>
        <p:txBody>
          <a:bodyPr vert="horz" wrap="square" lIns="0" tIns="9027" rIns="0" bIns="0" rtlCol="0">
            <a:spAutoFit/>
          </a:bodyPr>
          <a:lstStyle/>
          <a:p>
            <a:pPr marL="266060" marR="3801" indent="-257033">
              <a:spcBef>
                <a:spcPts val="71"/>
              </a:spcBef>
            </a:pPr>
            <a:r>
              <a:rPr sz="2000" spc="-105" dirty="0">
                <a:latin typeface="Arial"/>
                <a:cs typeface="Arial"/>
              </a:rPr>
              <a:t>Donne</a:t>
            </a:r>
            <a:r>
              <a:rPr lang="fr-FR" sz="2000" spc="-105" dirty="0">
                <a:latin typeface="Arial"/>
                <a:cs typeface="Arial"/>
              </a:rPr>
              <a:t>r</a:t>
            </a:r>
            <a:r>
              <a:rPr sz="2000" spc="-105" dirty="0">
                <a:latin typeface="Arial"/>
                <a:cs typeface="Arial"/>
              </a:rPr>
              <a:t> </a:t>
            </a:r>
            <a:r>
              <a:rPr sz="2000" spc="-90" dirty="0">
                <a:latin typeface="Arial"/>
                <a:cs typeface="Arial"/>
              </a:rPr>
              <a:t>les </a:t>
            </a:r>
            <a:r>
              <a:rPr sz="2000" spc="-82" dirty="0">
                <a:latin typeface="Arial"/>
                <a:cs typeface="Arial"/>
              </a:rPr>
              <a:t>valeurs </a:t>
            </a:r>
            <a:r>
              <a:rPr sz="2000" spc="-116" dirty="0">
                <a:latin typeface="Arial"/>
                <a:cs typeface="Arial"/>
              </a:rPr>
              <a:t>des </a:t>
            </a:r>
            <a:r>
              <a:rPr sz="2000" spc="-71" dirty="0">
                <a:latin typeface="Arial"/>
                <a:cs typeface="Arial"/>
              </a:rPr>
              <a:t>variables </a:t>
            </a:r>
            <a:r>
              <a:rPr sz="2000" spc="-94" dirty="0">
                <a:latin typeface="Arial"/>
                <a:cs typeface="Arial"/>
              </a:rPr>
              <a:t>A, </a:t>
            </a:r>
            <a:r>
              <a:rPr sz="2000" spc="-206" dirty="0">
                <a:latin typeface="Arial"/>
                <a:cs typeface="Arial"/>
              </a:rPr>
              <a:t>B </a:t>
            </a:r>
            <a:r>
              <a:rPr sz="2000" spc="-7" dirty="0">
                <a:latin typeface="Arial"/>
                <a:cs typeface="Arial"/>
              </a:rPr>
              <a:t>et </a:t>
            </a:r>
            <a:r>
              <a:rPr sz="2000" spc="-314" dirty="0">
                <a:latin typeface="Arial"/>
                <a:cs typeface="Arial"/>
              </a:rPr>
              <a:t>C </a:t>
            </a:r>
            <a:r>
              <a:rPr lang="fr-FR" sz="2000" spc="-314" dirty="0">
                <a:latin typeface="Arial"/>
                <a:cs typeface="Arial"/>
              </a:rPr>
              <a:t> </a:t>
            </a:r>
            <a:r>
              <a:rPr sz="2000" spc="-94" dirty="0">
                <a:latin typeface="Arial"/>
                <a:cs typeface="Arial"/>
              </a:rPr>
              <a:t>après </a:t>
            </a:r>
            <a:r>
              <a:rPr sz="2000" spc="-64" dirty="0">
                <a:latin typeface="Arial"/>
                <a:cs typeface="Arial"/>
              </a:rPr>
              <a:t>exécution </a:t>
            </a:r>
            <a:r>
              <a:rPr sz="2000" spc="-116" dirty="0">
                <a:latin typeface="Arial"/>
                <a:cs typeface="Arial"/>
              </a:rPr>
              <a:t>des  </a:t>
            </a:r>
            <a:r>
              <a:rPr sz="2000" spc="-41" dirty="0">
                <a:latin typeface="Arial"/>
                <a:cs typeface="Arial"/>
              </a:rPr>
              <a:t>instructions </a:t>
            </a:r>
            <a:r>
              <a:rPr sz="2000" spc="-82" dirty="0">
                <a:latin typeface="Arial"/>
                <a:cs typeface="Arial"/>
              </a:rPr>
              <a:t>suivantes</a:t>
            </a:r>
            <a:r>
              <a:rPr sz="2000" spc="-161" dirty="0">
                <a:latin typeface="Arial"/>
                <a:cs typeface="Arial"/>
              </a:rPr>
              <a:t> </a:t>
            </a:r>
            <a:r>
              <a:rPr sz="2000" spc="-157" dirty="0">
                <a:latin typeface="Arial"/>
                <a:cs typeface="Arial"/>
              </a:rPr>
              <a:t>?</a:t>
            </a:r>
            <a:endParaRPr sz="2000" dirty="0">
              <a:latin typeface="Arial"/>
              <a:cs typeface="Arial"/>
            </a:endParaRPr>
          </a:p>
          <a:p>
            <a:pPr>
              <a:spcBef>
                <a:spcPts val="19"/>
              </a:spcBef>
            </a:pPr>
            <a:endParaRPr sz="2000" dirty="0">
              <a:latin typeface="Arial"/>
              <a:cs typeface="Arial"/>
            </a:endParaRPr>
          </a:p>
          <a:p>
            <a:pPr marL="266060"/>
            <a:r>
              <a:rPr sz="2000" b="1" spc="-108" dirty="0">
                <a:latin typeface="Arial"/>
                <a:cs typeface="Arial"/>
              </a:rPr>
              <a:t>Variables </a:t>
            </a:r>
            <a:r>
              <a:rPr sz="2000" spc="-82" dirty="0">
                <a:latin typeface="Arial"/>
                <a:cs typeface="Arial"/>
              </a:rPr>
              <a:t>A, </a:t>
            </a:r>
            <a:r>
              <a:rPr sz="2000" spc="-123" dirty="0">
                <a:latin typeface="Arial"/>
                <a:cs typeface="Arial"/>
              </a:rPr>
              <a:t>B, </a:t>
            </a:r>
            <a:r>
              <a:rPr sz="2000" spc="-150" dirty="0">
                <a:latin typeface="Arial"/>
                <a:cs typeface="Arial"/>
              </a:rPr>
              <a:t>C:</a:t>
            </a:r>
            <a:r>
              <a:rPr sz="2000" spc="-30" dirty="0">
                <a:latin typeface="Arial"/>
                <a:cs typeface="Arial"/>
              </a:rPr>
              <a:t> </a:t>
            </a:r>
            <a:r>
              <a:rPr sz="2000" b="1" spc="-60" dirty="0">
                <a:latin typeface="Arial"/>
                <a:cs typeface="Arial"/>
              </a:rPr>
              <a:t>entier</a:t>
            </a:r>
            <a:endParaRPr sz="2000" dirty="0">
              <a:latin typeface="Arial"/>
              <a:cs typeface="Arial"/>
            </a:endParaRPr>
          </a:p>
          <a:p>
            <a:pPr marL="266060"/>
            <a:r>
              <a:rPr sz="2000" b="1" spc="-85" dirty="0">
                <a:latin typeface="Arial"/>
                <a:cs typeface="Arial"/>
              </a:rPr>
              <a:t>Début</a:t>
            </a:r>
            <a:endParaRPr sz="2000" dirty="0">
              <a:latin typeface="Arial"/>
              <a:cs typeface="Arial"/>
            </a:endParaRPr>
          </a:p>
          <a:p>
            <a:pPr marL="266060"/>
            <a:r>
              <a:rPr lang="fr-FR" sz="2000" spc="-131" dirty="0">
                <a:latin typeface="Arial"/>
                <a:cs typeface="Arial"/>
              </a:rPr>
              <a:t>	</a:t>
            </a:r>
            <a:r>
              <a:rPr sz="2000" spc="-131" dirty="0">
                <a:latin typeface="Arial"/>
                <a:cs typeface="Arial"/>
              </a:rPr>
              <a:t>A </a:t>
            </a:r>
            <a:r>
              <a:rPr sz="2000" spc="-142" dirty="0">
                <a:latin typeface="Arial"/>
                <a:cs typeface="Arial"/>
              </a:rPr>
              <a:t>←</a:t>
            </a:r>
            <a:r>
              <a:rPr sz="2000" spc="-41" dirty="0">
                <a:latin typeface="Arial"/>
                <a:cs typeface="Arial"/>
              </a:rPr>
              <a:t> </a:t>
            </a:r>
            <a:r>
              <a:rPr sz="2000" spc="-60" dirty="0">
                <a:latin typeface="Arial"/>
                <a:cs typeface="Arial"/>
              </a:rPr>
              <a:t>-3</a:t>
            </a:r>
            <a:endParaRPr sz="2000" dirty="0">
              <a:latin typeface="Arial"/>
              <a:cs typeface="Arial"/>
            </a:endParaRPr>
          </a:p>
          <a:p>
            <a:pPr marL="266060" marR="4489761"/>
            <a:r>
              <a:rPr lang="fr-FR" sz="2000" spc="-183" dirty="0">
                <a:latin typeface="Arial"/>
                <a:cs typeface="Arial"/>
              </a:rPr>
              <a:t>	</a:t>
            </a:r>
            <a:r>
              <a:rPr sz="2000" spc="-183" dirty="0">
                <a:latin typeface="Arial"/>
                <a:cs typeface="Arial"/>
              </a:rPr>
              <a:t>B </a:t>
            </a:r>
            <a:r>
              <a:rPr sz="2000" spc="-142" dirty="0">
                <a:latin typeface="Arial"/>
                <a:cs typeface="Arial"/>
              </a:rPr>
              <a:t>← </a:t>
            </a:r>
            <a:r>
              <a:rPr sz="2000" spc="-75" dirty="0">
                <a:latin typeface="Arial"/>
                <a:cs typeface="Arial"/>
              </a:rPr>
              <a:t>7 </a:t>
            </a:r>
            <a:endParaRPr lang="fr-FR" sz="2000" spc="-75" dirty="0">
              <a:latin typeface="Arial"/>
              <a:cs typeface="Arial"/>
            </a:endParaRPr>
          </a:p>
          <a:p>
            <a:pPr marL="266060" marR="4489761"/>
            <a:r>
              <a:rPr lang="fr-FR" sz="2000" spc="-75" dirty="0">
                <a:latin typeface="Arial"/>
                <a:cs typeface="Arial"/>
              </a:rPr>
              <a:t>	</a:t>
            </a:r>
            <a:r>
              <a:rPr sz="2000" spc="-131" dirty="0">
                <a:latin typeface="Arial"/>
                <a:cs typeface="Arial"/>
              </a:rPr>
              <a:t>A </a:t>
            </a:r>
            <a:r>
              <a:rPr sz="2000" spc="-142" dirty="0">
                <a:latin typeface="Arial"/>
                <a:cs typeface="Arial"/>
              </a:rPr>
              <a:t>←</a:t>
            </a:r>
            <a:r>
              <a:rPr sz="2000" spc="-108" dirty="0">
                <a:latin typeface="Arial"/>
                <a:cs typeface="Arial"/>
              </a:rPr>
              <a:t> </a:t>
            </a:r>
            <a:r>
              <a:rPr sz="2000" spc="-183" dirty="0">
                <a:latin typeface="Arial"/>
                <a:cs typeface="Arial"/>
              </a:rPr>
              <a:t>B</a:t>
            </a:r>
            <a:endParaRPr sz="2000" dirty="0">
              <a:latin typeface="Arial"/>
              <a:cs typeface="Arial"/>
            </a:endParaRPr>
          </a:p>
          <a:p>
            <a:pPr marL="266060">
              <a:spcBef>
                <a:spcPts val="359"/>
              </a:spcBef>
            </a:pPr>
            <a:r>
              <a:rPr lang="fr-FR" sz="2000" spc="-183" dirty="0">
                <a:latin typeface="Arial"/>
                <a:cs typeface="Arial"/>
              </a:rPr>
              <a:t>	</a:t>
            </a:r>
            <a:r>
              <a:rPr sz="2000" spc="-183" dirty="0">
                <a:latin typeface="Arial"/>
                <a:cs typeface="Arial"/>
              </a:rPr>
              <a:t>B </a:t>
            </a:r>
            <a:r>
              <a:rPr sz="2000" spc="-138" dirty="0">
                <a:latin typeface="Arial"/>
                <a:cs typeface="Arial"/>
              </a:rPr>
              <a:t>←</a:t>
            </a:r>
            <a:r>
              <a:rPr sz="2000" spc="-224" dirty="0">
                <a:latin typeface="Arial"/>
                <a:cs typeface="Arial"/>
              </a:rPr>
              <a:t> </a:t>
            </a:r>
            <a:r>
              <a:rPr sz="2000" spc="-85" dirty="0">
                <a:latin typeface="Arial"/>
                <a:cs typeface="Arial"/>
              </a:rPr>
              <a:t>A-5</a:t>
            </a:r>
            <a:endParaRPr sz="2000" dirty="0">
              <a:latin typeface="Arial"/>
              <a:cs typeface="Arial"/>
            </a:endParaRPr>
          </a:p>
          <a:p>
            <a:pPr marL="266060" marR="4207548">
              <a:spcBef>
                <a:spcPts val="359"/>
              </a:spcBef>
            </a:pPr>
            <a:r>
              <a:rPr lang="fr-FR" sz="2000" spc="-284" dirty="0">
                <a:latin typeface="Arial"/>
                <a:cs typeface="Arial"/>
              </a:rPr>
              <a:t>	</a:t>
            </a:r>
            <a:r>
              <a:rPr sz="2000" spc="-284" dirty="0">
                <a:latin typeface="Arial"/>
                <a:cs typeface="Arial"/>
              </a:rPr>
              <a:t>C </a:t>
            </a:r>
            <a:r>
              <a:rPr sz="2000" spc="-142" dirty="0">
                <a:latin typeface="Arial"/>
                <a:cs typeface="Arial"/>
              </a:rPr>
              <a:t>← </a:t>
            </a:r>
            <a:r>
              <a:rPr sz="2000" spc="-131" dirty="0">
                <a:latin typeface="Arial"/>
                <a:cs typeface="Arial"/>
              </a:rPr>
              <a:t>A </a:t>
            </a:r>
            <a:r>
              <a:rPr sz="2000" spc="-127" dirty="0">
                <a:latin typeface="Arial"/>
                <a:cs typeface="Arial"/>
              </a:rPr>
              <a:t>+ </a:t>
            </a:r>
            <a:r>
              <a:rPr sz="2000" spc="-183" dirty="0">
                <a:latin typeface="Arial"/>
                <a:cs typeface="Arial"/>
              </a:rPr>
              <a:t>B  </a:t>
            </a:r>
            <a:endParaRPr lang="fr-FR" sz="2000" spc="-183" dirty="0">
              <a:latin typeface="Arial"/>
              <a:cs typeface="Arial"/>
            </a:endParaRPr>
          </a:p>
          <a:p>
            <a:pPr marL="266060" marR="4207548">
              <a:spcBef>
                <a:spcPts val="359"/>
              </a:spcBef>
            </a:pPr>
            <a:r>
              <a:rPr lang="fr-FR" sz="2000" spc="-183" dirty="0">
                <a:latin typeface="Arial"/>
                <a:cs typeface="Arial"/>
              </a:rPr>
              <a:t>	</a:t>
            </a:r>
            <a:r>
              <a:rPr sz="2000" spc="-284" dirty="0">
                <a:latin typeface="Arial"/>
                <a:cs typeface="Arial"/>
              </a:rPr>
              <a:t>C </a:t>
            </a:r>
            <a:r>
              <a:rPr sz="2000" spc="-142" dirty="0">
                <a:latin typeface="Arial"/>
                <a:cs typeface="Arial"/>
              </a:rPr>
              <a:t>← </a:t>
            </a:r>
            <a:r>
              <a:rPr sz="2000" spc="-183" dirty="0">
                <a:latin typeface="Arial"/>
                <a:cs typeface="Arial"/>
              </a:rPr>
              <a:t>B </a:t>
            </a:r>
            <a:r>
              <a:rPr sz="2000" spc="-85" dirty="0">
                <a:latin typeface="Arial"/>
                <a:cs typeface="Arial"/>
              </a:rPr>
              <a:t>–</a:t>
            </a:r>
            <a:r>
              <a:rPr sz="2000" spc="-157" dirty="0">
                <a:latin typeface="Arial"/>
                <a:cs typeface="Arial"/>
              </a:rPr>
              <a:t> </a:t>
            </a:r>
            <a:r>
              <a:rPr sz="2000" spc="-131" dirty="0">
                <a:latin typeface="Arial"/>
                <a:cs typeface="Arial"/>
              </a:rPr>
              <a:t>A</a:t>
            </a:r>
            <a:endParaRPr sz="2000" dirty="0">
              <a:latin typeface="Arial"/>
              <a:cs typeface="Arial"/>
            </a:endParaRPr>
          </a:p>
          <a:p>
            <a:pPr marL="266060"/>
            <a:r>
              <a:rPr sz="2000" b="1" spc="-131" dirty="0">
                <a:latin typeface="Arial"/>
                <a:cs typeface="Arial"/>
              </a:rPr>
              <a:t>Fin</a:t>
            </a:r>
            <a:endParaRPr sz="2000" dirty="0">
              <a:latin typeface="Arial"/>
              <a:cs typeface="Arial"/>
            </a:endParaRPr>
          </a:p>
        </p:txBody>
      </p:sp>
      <p:sp>
        <p:nvSpPr>
          <p:cNvPr id="3" name="object 3"/>
          <p:cNvSpPr txBox="1">
            <a:spLocks noGrp="1"/>
          </p:cNvSpPr>
          <p:nvPr>
            <p:ph type="title"/>
          </p:nvPr>
        </p:nvSpPr>
        <p:spPr>
          <a:xfrm>
            <a:off x="251520" y="139556"/>
            <a:ext cx="8711952" cy="412654"/>
          </a:xfrm>
          <a:prstGeom prst="rect">
            <a:avLst/>
          </a:prstGeom>
          <a:noFill/>
        </p:spPr>
        <p:txBody>
          <a:bodyPr vert="horz" wrap="square" lIns="0" tIns="9502" rIns="0" bIns="0" rtlCol="0">
            <a:spAutoFit/>
          </a:bodyPr>
          <a:lstStyle/>
          <a:p>
            <a:pPr marL="9502">
              <a:spcBef>
                <a:spcPts val="75"/>
              </a:spcBef>
            </a:pPr>
            <a:r>
              <a:rPr spc="-4" dirty="0">
                <a:solidFill>
                  <a:schemeClr val="tx1"/>
                </a:solidFill>
              </a:rPr>
              <a:t>Exercices simples </a:t>
            </a:r>
            <a:r>
              <a:rPr dirty="0">
                <a:solidFill>
                  <a:schemeClr val="tx1"/>
                </a:solidFill>
              </a:rPr>
              <a:t>sur </a:t>
            </a:r>
            <a:r>
              <a:rPr spc="-4" dirty="0">
                <a:solidFill>
                  <a:schemeClr val="tx1"/>
                </a:solidFill>
              </a:rPr>
              <a:t>l'affectation</a:t>
            </a:r>
            <a:r>
              <a:rPr spc="-56" dirty="0">
                <a:solidFill>
                  <a:schemeClr val="tx1"/>
                </a:solidFill>
              </a:rPr>
              <a:t> </a:t>
            </a:r>
            <a:r>
              <a:rPr dirty="0">
                <a:solidFill>
                  <a:schemeClr val="tx1"/>
                </a:solidFill>
              </a:rPr>
              <a:t>(1)</a:t>
            </a:r>
          </a:p>
        </p:txBody>
      </p:sp>
      <p:sp>
        <p:nvSpPr>
          <p:cNvPr id="4" name="Slide Number Placeholder 3">
            <a:extLst>
              <a:ext uri="{FF2B5EF4-FFF2-40B4-BE49-F238E27FC236}">
                <a16:creationId xmlns:a16="http://schemas.microsoft.com/office/drawing/2014/main" id="{BF16951D-D778-4580-80E6-8787E454CAA9}"/>
              </a:ext>
            </a:extLst>
          </p:cNvPr>
          <p:cNvSpPr>
            <a:spLocks noGrp="1"/>
          </p:cNvSpPr>
          <p:nvPr>
            <p:ph type="sldNum" sz="quarter" idx="12"/>
          </p:nvPr>
        </p:nvSpPr>
        <p:spPr/>
        <p:txBody>
          <a:bodyPr/>
          <a:lstStyle/>
          <a:p>
            <a:fld id="{5744759D-0EFF-4FB2-9CCE-04E00944F0FE}" type="slidenum">
              <a:rPr lang="en-US" smtClean="0"/>
              <a:pPr/>
              <a:t>52</a:t>
            </a:fld>
            <a:endParaRPr lang="en-US"/>
          </a:p>
        </p:txBody>
      </p:sp>
    </p:spTree>
    <p:extLst>
      <p:ext uri="{BB962C8B-B14F-4D97-AF65-F5344CB8AC3E}">
        <p14:creationId xmlns:p14="http://schemas.microsoft.com/office/powerpoint/2010/main" val="31974908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95536" y="116632"/>
            <a:ext cx="8604448" cy="412654"/>
          </a:xfrm>
          <a:prstGeom prst="rect">
            <a:avLst/>
          </a:prstGeom>
          <a:noFill/>
        </p:spPr>
        <p:txBody>
          <a:bodyPr vert="horz" wrap="square" lIns="0" tIns="9502" rIns="0" bIns="0" rtlCol="0">
            <a:spAutoFit/>
          </a:bodyPr>
          <a:lstStyle/>
          <a:p>
            <a:pPr marL="9502">
              <a:spcBef>
                <a:spcPts val="75"/>
              </a:spcBef>
            </a:pPr>
            <a:r>
              <a:rPr spc="-4" dirty="0">
                <a:solidFill>
                  <a:schemeClr val="tx1"/>
                </a:solidFill>
              </a:rPr>
              <a:t>Exercices simples </a:t>
            </a:r>
            <a:r>
              <a:rPr dirty="0">
                <a:solidFill>
                  <a:schemeClr val="tx1"/>
                </a:solidFill>
              </a:rPr>
              <a:t>sur </a:t>
            </a:r>
            <a:r>
              <a:rPr spc="-4" dirty="0" err="1">
                <a:solidFill>
                  <a:schemeClr val="tx1"/>
                </a:solidFill>
              </a:rPr>
              <a:t>l'affectation</a:t>
            </a:r>
            <a:r>
              <a:rPr spc="-56" dirty="0">
                <a:solidFill>
                  <a:schemeClr val="tx1"/>
                </a:solidFill>
              </a:rPr>
              <a:t> </a:t>
            </a:r>
            <a:r>
              <a:rPr dirty="0">
                <a:solidFill>
                  <a:schemeClr val="tx1"/>
                </a:solidFill>
              </a:rPr>
              <a:t>(</a:t>
            </a:r>
            <a:r>
              <a:rPr lang="fr-FR" dirty="0">
                <a:solidFill>
                  <a:schemeClr val="tx1"/>
                </a:solidFill>
              </a:rPr>
              <a:t>I</a:t>
            </a:r>
            <a:r>
              <a:rPr dirty="0">
                <a:solidFill>
                  <a:schemeClr val="tx1"/>
                </a:solidFill>
              </a:rPr>
              <a:t>1)</a:t>
            </a:r>
          </a:p>
        </p:txBody>
      </p:sp>
      <p:sp>
        <p:nvSpPr>
          <p:cNvPr id="6" name="object 2"/>
          <p:cNvSpPr txBox="1"/>
          <p:nvPr/>
        </p:nvSpPr>
        <p:spPr>
          <a:xfrm>
            <a:off x="1014720" y="1186629"/>
            <a:ext cx="6581616" cy="4216354"/>
          </a:xfrm>
          <a:prstGeom prst="rect">
            <a:avLst/>
          </a:prstGeom>
        </p:spPr>
        <p:txBody>
          <a:bodyPr vert="horz" wrap="square" lIns="0" tIns="9977" rIns="0" bIns="0" rtlCol="0">
            <a:spAutoFit/>
          </a:bodyPr>
          <a:lstStyle/>
          <a:p>
            <a:pPr marL="266060" marR="233278" indent="-257033">
              <a:spcBef>
                <a:spcPts val="79"/>
              </a:spcBef>
            </a:pPr>
            <a:r>
              <a:rPr sz="2000" spc="-94" dirty="0">
                <a:latin typeface="Arial"/>
                <a:cs typeface="Arial"/>
              </a:rPr>
              <a:t>Donne</a:t>
            </a:r>
            <a:r>
              <a:rPr lang="fr-FR" sz="2000" spc="-94" dirty="0">
                <a:latin typeface="Arial"/>
                <a:cs typeface="Arial"/>
              </a:rPr>
              <a:t>r</a:t>
            </a:r>
            <a:r>
              <a:rPr sz="2000" spc="-94" dirty="0">
                <a:latin typeface="Arial"/>
                <a:cs typeface="Arial"/>
              </a:rPr>
              <a:t> </a:t>
            </a:r>
            <a:r>
              <a:rPr sz="2000" spc="-82" dirty="0">
                <a:latin typeface="Arial"/>
                <a:cs typeface="Arial"/>
              </a:rPr>
              <a:t>les </a:t>
            </a:r>
            <a:r>
              <a:rPr sz="2000" spc="-71" dirty="0">
                <a:latin typeface="Arial"/>
                <a:cs typeface="Arial"/>
              </a:rPr>
              <a:t>valeurs </a:t>
            </a:r>
            <a:r>
              <a:rPr sz="2000" spc="-101" dirty="0">
                <a:latin typeface="Arial"/>
                <a:cs typeface="Arial"/>
              </a:rPr>
              <a:t>des </a:t>
            </a:r>
            <a:r>
              <a:rPr sz="2000" spc="-67" dirty="0">
                <a:latin typeface="Arial"/>
                <a:cs typeface="Arial"/>
              </a:rPr>
              <a:t>variables </a:t>
            </a:r>
            <a:r>
              <a:rPr sz="2000" spc="-131" dirty="0">
                <a:latin typeface="Arial"/>
                <a:cs typeface="Arial"/>
              </a:rPr>
              <a:t>A </a:t>
            </a:r>
            <a:r>
              <a:rPr sz="2000" spc="-4" dirty="0">
                <a:latin typeface="Arial"/>
                <a:cs typeface="Arial"/>
              </a:rPr>
              <a:t>et </a:t>
            </a:r>
            <a:r>
              <a:rPr sz="2000" spc="-183" dirty="0">
                <a:latin typeface="Arial"/>
                <a:cs typeface="Arial"/>
              </a:rPr>
              <a:t>B </a:t>
            </a:r>
            <a:r>
              <a:rPr sz="2000" spc="-82" dirty="0">
                <a:latin typeface="Arial"/>
                <a:cs typeface="Arial"/>
              </a:rPr>
              <a:t>après </a:t>
            </a:r>
            <a:r>
              <a:rPr sz="2000" spc="-56" dirty="0">
                <a:latin typeface="Arial"/>
                <a:cs typeface="Arial"/>
              </a:rPr>
              <a:t>exécution </a:t>
            </a:r>
            <a:r>
              <a:rPr sz="2000" spc="-101" dirty="0">
                <a:latin typeface="Arial"/>
                <a:cs typeface="Arial"/>
              </a:rPr>
              <a:t>des </a:t>
            </a:r>
            <a:r>
              <a:rPr sz="2000" spc="-37" dirty="0">
                <a:latin typeface="Arial"/>
                <a:cs typeface="Arial"/>
              </a:rPr>
              <a:t>instructions  </a:t>
            </a:r>
            <a:r>
              <a:rPr sz="2000" spc="-75" dirty="0">
                <a:latin typeface="Arial"/>
                <a:cs typeface="Arial"/>
              </a:rPr>
              <a:t>suivantes</a:t>
            </a:r>
            <a:r>
              <a:rPr sz="2000" spc="-85" dirty="0">
                <a:latin typeface="Arial"/>
                <a:cs typeface="Arial"/>
              </a:rPr>
              <a:t> </a:t>
            </a:r>
            <a:r>
              <a:rPr sz="2000" spc="-138" dirty="0">
                <a:latin typeface="Arial"/>
                <a:cs typeface="Arial"/>
              </a:rPr>
              <a:t>?</a:t>
            </a:r>
            <a:endParaRPr sz="2000" dirty="0">
              <a:latin typeface="Arial"/>
              <a:cs typeface="Arial"/>
            </a:endParaRPr>
          </a:p>
          <a:p>
            <a:pPr>
              <a:spcBef>
                <a:spcPts val="4"/>
              </a:spcBef>
            </a:pPr>
            <a:endParaRPr sz="2000" dirty="0">
              <a:latin typeface="Arial"/>
              <a:cs typeface="Arial"/>
            </a:endParaRPr>
          </a:p>
          <a:p>
            <a:pPr marL="266060"/>
            <a:r>
              <a:rPr sz="2000" b="1" spc="-108" dirty="0">
                <a:latin typeface="Arial"/>
                <a:cs typeface="Arial"/>
              </a:rPr>
              <a:t>Variables </a:t>
            </a:r>
            <a:r>
              <a:rPr sz="2000" spc="-82" dirty="0">
                <a:latin typeface="Arial"/>
                <a:cs typeface="Arial"/>
              </a:rPr>
              <a:t>A, </a:t>
            </a:r>
            <a:r>
              <a:rPr sz="2000" spc="-183" dirty="0">
                <a:latin typeface="Arial"/>
                <a:cs typeface="Arial"/>
              </a:rPr>
              <a:t>B </a:t>
            </a:r>
            <a:r>
              <a:rPr sz="2000" spc="-15" dirty="0">
                <a:latin typeface="Arial"/>
                <a:cs typeface="Arial"/>
              </a:rPr>
              <a:t>:</a:t>
            </a:r>
            <a:r>
              <a:rPr sz="2000" spc="-195" dirty="0">
                <a:latin typeface="Arial"/>
                <a:cs typeface="Arial"/>
              </a:rPr>
              <a:t> </a:t>
            </a:r>
            <a:r>
              <a:rPr sz="2000" b="1" spc="-60" dirty="0">
                <a:latin typeface="Arial"/>
                <a:cs typeface="Arial"/>
              </a:rPr>
              <a:t>entier</a:t>
            </a:r>
            <a:endParaRPr sz="2000" dirty="0">
              <a:latin typeface="Arial"/>
              <a:cs typeface="Arial"/>
            </a:endParaRPr>
          </a:p>
          <a:p>
            <a:pPr marL="266060"/>
            <a:r>
              <a:rPr sz="2000" b="1" spc="-85" dirty="0">
                <a:latin typeface="Arial"/>
                <a:cs typeface="Arial"/>
              </a:rPr>
              <a:t>Début</a:t>
            </a:r>
            <a:endParaRPr sz="2000" dirty="0">
              <a:latin typeface="Arial"/>
              <a:cs typeface="Arial"/>
            </a:endParaRPr>
          </a:p>
          <a:p>
            <a:pPr marL="266060" algn="just"/>
            <a:r>
              <a:rPr lang="fr-FR" sz="2000" spc="-131" dirty="0">
                <a:latin typeface="Arial"/>
                <a:cs typeface="Arial"/>
              </a:rPr>
              <a:t>	</a:t>
            </a:r>
            <a:r>
              <a:rPr sz="2000" spc="-131" dirty="0">
                <a:latin typeface="Arial"/>
                <a:cs typeface="Arial"/>
              </a:rPr>
              <a:t>A </a:t>
            </a:r>
            <a:r>
              <a:rPr sz="2000" spc="-142" dirty="0">
                <a:latin typeface="Arial"/>
                <a:cs typeface="Arial"/>
              </a:rPr>
              <a:t>←</a:t>
            </a:r>
            <a:r>
              <a:rPr sz="2000" spc="-41" dirty="0">
                <a:latin typeface="Arial"/>
                <a:cs typeface="Arial"/>
              </a:rPr>
              <a:t> </a:t>
            </a:r>
            <a:r>
              <a:rPr sz="2000" spc="-75" dirty="0">
                <a:latin typeface="Arial"/>
                <a:cs typeface="Arial"/>
              </a:rPr>
              <a:t>4</a:t>
            </a:r>
            <a:endParaRPr sz="2000" dirty="0">
              <a:latin typeface="Arial"/>
              <a:cs typeface="Arial"/>
            </a:endParaRPr>
          </a:p>
          <a:p>
            <a:pPr marL="266060" marR="5015705" indent="-1425" algn="just">
              <a:spcBef>
                <a:spcPts val="359"/>
              </a:spcBef>
            </a:pPr>
            <a:r>
              <a:rPr lang="fr-FR" sz="2000" spc="-183" dirty="0">
                <a:latin typeface="Arial"/>
                <a:cs typeface="Arial"/>
              </a:rPr>
              <a:t>		</a:t>
            </a:r>
            <a:r>
              <a:rPr sz="2000" spc="-183" dirty="0">
                <a:latin typeface="Arial"/>
                <a:cs typeface="Arial"/>
              </a:rPr>
              <a:t>B </a:t>
            </a:r>
            <a:r>
              <a:rPr sz="2000" spc="-142" dirty="0">
                <a:latin typeface="Arial"/>
                <a:cs typeface="Arial"/>
              </a:rPr>
              <a:t>← </a:t>
            </a:r>
            <a:r>
              <a:rPr sz="2000" spc="-75" dirty="0">
                <a:latin typeface="Arial"/>
                <a:cs typeface="Arial"/>
              </a:rPr>
              <a:t>9  </a:t>
            </a:r>
            <a:endParaRPr lang="fr-FR" sz="2000" spc="-75" dirty="0">
              <a:latin typeface="Arial"/>
              <a:cs typeface="Arial"/>
            </a:endParaRPr>
          </a:p>
          <a:p>
            <a:pPr marL="266060" marR="5015705" indent="-1425" algn="just">
              <a:spcBef>
                <a:spcPts val="359"/>
              </a:spcBef>
            </a:pPr>
            <a:r>
              <a:rPr lang="fr-FR" sz="2000" spc="-131" dirty="0">
                <a:latin typeface="Arial"/>
                <a:cs typeface="Arial"/>
              </a:rPr>
              <a:t>		</a:t>
            </a:r>
            <a:r>
              <a:rPr sz="2000" spc="-131" dirty="0">
                <a:latin typeface="Arial"/>
                <a:cs typeface="Arial"/>
              </a:rPr>
              <a:t>A </a:t>
            </a:r>
            <a:r>
              <a:rPr sz="2000" spc="-142" dirty="0">
                <a:latin typeface="Arial"/>
                <a:cs typeface="Arial"/>
              </a:rPr>
              <a:t>← </a:t>
            </a:r>
            <a:r>
              <a:rPr sz="2000" spc="-183" dirty="0">
                <a:latin typeface="Arial"/>
                <a:cs typeface="Arial"/>
              </a:rPr>
              <a:t>B  </a:t>
            </a:r>
            <a:endParaRPr lang="fr-FR" sz="2000" spc="-183" dirty="0">
              <a:latin typeface="Arial"/>
              <a:cs typeface="Arial"/>
            </a:endParaRPr>
          </a:p>
          <a:p>
            <a:pPr marL="266060" marR="5015705" indent="-1425" algn="just">
              <a:spcBef>
                <a:spcPts val="359"/>
              </a:spcBef>
            </a:pPr>
            <a:r>
              <a:rPr lang="fr-FR" sz="2000" spc="-183" dirty="0">
                <a:latin typeface="Arial"/>
                <a:cs typeface="Arial"/>
              </a:rPr>
              <a:t>		</a:t>
            </a:r>
            <a:r>
              <a:rPr sz="2000" spc="-183" dirty="0">
                <a:latin typeface="Arial"/>
                <a:cs typeface="Arial"/>
              </a:rPr>
              <a:t>B </a:t>
            </a:r>
            <a:r>
              <a:rPr sz="2000" spc="-142" dirty="0">
                <a:latin typeface="Arial"/>
                <a:cs typeface="Arial"/>
              </a:rPr>
              <a:t>← </a:t>
            </a:r>
            <a:r>
              <a:rPr sz="2000" spc="-131" dirty="0">
                <a:latin typeface="Arial"/>
                <a:cs typeface="Arial"/>
              </a:rPr>
              <a:t>A  </a:t>
            </a:r>
            <a:endParaRPr lang="fr-FR" sz="2000" spc="-131" dirty="0">
              <a:latin typeface="Arial"/>
              <a:cs typeface="Arial"/>
            </a:endParaRPr>
          </a:p>
          <a:p>
            <a:pPr marL="266060" marR="5015705" indent="-1425" algn="just">
              <a:spcBef>
                <a:spcPts val="359"/>
              </a:spcBef>
            </a:pPr>
            <a:r>
              <a:rPr sz="2000" b="1" spc="-131" dirty="0">
                <a:latin typeface="Arial"/>
                <a:cs typeface="Arial"/>
              </a:rPr>
              <a:t>Fin</a:t>
            </a:r>
            <a:endParaRPr sz="2000" dirty="0">
              <a:latin typeface="Arial"/>
              <a:cs typeface="Arial"/>
            </a:endParaRPr>
          </a:p>
          <a:p>
            <a:pPr>
              <a:spcBef>
                <a:spcPts val="34"/>
              </a:spcBef>
            </a:pPr>
            <a:endParaRPr sz="2000" dirty="0">
              <a:latin typeface="Arial"/>
              <a:cs typeface="Arial"/>
            </a:endParaRPr>
          </a:p>
          <a:p>
            <a:pPr marL="266060" marR="3801"/>
            <a:r>
              <a:rPr sz="2000" spc="-153" dirty="0">
                <a:latin typeface="Arial"/>
                <a:cs typeface="Arial"/>
              </a:rPr>
              <a:t>Les </a:t>
            </a:r>
            <a:r>
              <a:rPr sz="2000" spc="-71" dirty="0">
                <a:latin typeface="Arial"/>
                <a:cs typeface="Arial"/>
              </a:rPr>
              <a:t>deux </a:t>
            </a:r>
            <a:r>
              <a:rPr sz="2000" spc="-52" dirty="0">
                <a:latin typeface="Arial"/>
                <a:cs typeface="Arial"/>
              </a:rPr>
              <a:t>dernières </a:t>
            </a:r>
            <a:r>
              <a:rPr sz="2000" spc="-37" dirty="0">
                <a:latin typeface="Arial"/>
                <a:cs typeface="Arial"/>
              </a:rPr>
              <a:t>instructions permettent-elles </a:t>
            </a:r>
            <a:r>
              <a:rPr sz="2000" spc="-71" dirty="0">
                <a:latin typeface="Arial"/>
                <a:cs typeface="Arial"/>
              </a:rPr>
              <a:t>d’échanger </a:t>
            </a:r>
            <a:r>
              <a:rPr sz="2000" spc="-82" dirty="0">
                <a:latin typeface="Arial"/>
                <a:cs typeface="Arial"/>
              </a:rPr>
              <a:t>les </a:t>
            </a:r>
            <a:r>
              <a:rPr sz="2000" spc="-71" dirty="0">
                <a:latin typeface="Arial"/>
                <a:cs typeface="Arial"/>
              </a:rPr>
              <a:t>valeurs  </a:t>
            </a:r>
            <a:r>
              <a:rPr sz="2000" spc="-67" dirty="0">
                <a:latin typeface="Arial"/>
                <a:cs typeface="Arial"/>
              </a:rPr>
              <a:t>de </a:t>
            </a:r>
            <a:r>
              <a:rPr sz="2000" spc="-131" dirty="0">
                <a:latin typeface="Arial"/>
                <a:cs typeface="Arial"/>
              </a:rPr>
              <a:t>A </a:t>
            </a:r>
            <a:r>
              <a:rPr sz="2000" spc="-4" dirty="0">
                <a:latin typeface="Arial"/>
                <a:cs typeface="Arial"/>
              </a:rPr>
              <a:t>et </a:t>
            </a:r>
            <a:r>
              <a:rPr sz="2000" spc="-183" dirty="0">
                <a:latin typeface="Arial"/>
                <a:cs typeface="Arial"/>
              </a:rPr>
              <a:t>B</a:t>
            </a:r>
            <a:r>
              <a:rPr sz="2000" spc="-135" dirty="0">
                <a:latin typeface="Arial"/>
                <a:cs typeface="Arial"/>
              </a:rPr>
              <a:t> </a:t>
            </a:r>
            <a:r>
              <a:rPr sz="2000" spc="-138" dirty="0">
                <a:latin typeface="Arial"/>
                <a:cs typeface="Arial"/>
              </a:rPr>
              <a:t>?</a:t>
            </a:r>
            <a:endParaRPr sz="2000" dirty="0">
              <a:latin typeface="Arial"/>
              <a:cs typeface="Arial"/>
            </a:endParaRPr>
          </a:p>
        </p:txBody>
      </p:sp>
      <p:sp>
        <p:nvSpPr>
          <p:cNvPr id="2" name="Slide Number Placeholder 1">
            <a:extLst>
              <a:ext uri="{FF2B5EF4-FFF2-40B4-BE49-F238E27FC236}">
                <a16:creationId xmlns:a16="http://schemas.microsoft.com/office/drawing/2014/main" id="{8BCD0C7C-C452-43EC-8842-574508FEC5AA}"/>
              </a:ext>
            </a:extLst>
          </p:cNvPr>
          <p:cNvSpPr>
            <a:spLocks noGrp="1"/>
          </p:cNvSpPr>
          <p:nvPr>
            <p:ph type="sldNum" sz="quarter" idx="12"/>
          </p:nvPr>
        </p:nvSpPr>
        <p:spPr/>
        <p:txBody>
          <a:bodyPr/>
          <a:lstStyle/>
          <a:p>
            <a:fld id="{5744759D-0EFF-4FB2-9CCE-04E00944F0FE}" type="slidenum">
              <a:rPr lang="en-US" smtClean="0"/>
              <a:pPr/>
              <a:t>53</a:t>
            </a:fld>
            <a:endParaRPr lang="en-US"/>
          </a:p>
        </p:txBody>
      </p:sp>
    </p:spTree>
    <p:extLst>
      <p:ext uri="{BB962C8B-B14F-4D97-AF65-F5344CB8AC3E}">
        <p14:creationId xmlns:p14="http://schemas.microsoft.com/office/powerpoint/2010/main" val="9845127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1161" y="1307877"/>
            <a:ext cx="7187223" cy="896987"/>
          </a:xfrm>
          <a:prstGeom prst="rect">
            <a:avLst/>
          </a:prstGeom>
        </p:spPr>
        <p:txBody>
          <a:bodyPr vert="horz" wrap="square" lIns="0" tIns="9027" rIns="0" bIns="0" rtlCol="0">
            <a:spAutoFit/>
          </a:bodyPr>
          <a:lstStyle/>
          <a:p>
            <a:pPr marL="266060" marR="3801" indent="-257033" algn="just">
              <a:lnSpc>
                <a:spcPct val="126400"/>
              </a:lnSpc>
              <a:spcBef>
                <a:spcPts val="71"/>
              </a:spcBef>
            </a:pPr>
            <a:r>
              <a:rPr sz="2400" spc="-94" dirty="0">
                <a:latin typeface="Gill Sans MT" panose="020B0502020104020203" pitchFamily="34" charset="0"/>
                <a:cs typeface="Arial"/>
              </a:rPr>
              <a:t>Ecrire </a:t>
            </a:r>
            <a:r>
              <a:rPr sz="2400" spc="-60" dirty="0">
                <a:latin typeface="Gill Sans MT" panose="020B0502020104020203" pitchFamily="34" charset="0"/>
                <a:cs typeface="Arial"/>
              </a:rPr>
              <a:t>un </a:t>
            </a:r>
            <a:r>
              <a:rPr sz="2400" spc="-45" dirty="0">
                <a:latin typeface="Gill Sans MT" panose="020B0502020104020203" pitchFamily="34" charset="0"/>
                <a:cs typeface="Arial"/>
              </a:rPr>
              <a:t>algorithme </a:t>
            </a:r>
            <a:r>
              <a:rPr sz="2400" spc="-30" dirty="0">
                <a:latin typeface="Gill Sans MT" panose="020B0502020104020203" pitchFamily="34" charset="0"/>
                <a:cs typeface="Arial"/>
              </a:rPr>
              <a:t>permettant </a:t>
            </a:r>
            <a:r>
              <a:rPr sz="2400" spc="-90" dirty="0" err="1">
                <a:latin typeface="Gill Sans MT" panose="020B0502020104020203" pitchFamily="34" charset="0"/>
                <a:cs typeface="Arial"/>
              </a:rPr>
              <a:t>d’échanger</a:t>
            </a:r>
            <a:r>
              <a:rPr sz="2400" spc="-90" dirty="0">
                <a:latin typeface="Gill Sans MT" panose="020B0502020104020203" pitchFamily="34" charset="0"/>
                <a:cs typeface="Arial"/>
              </a:rPr>
              <a:t> </a:t>
            </a:r>
            <a:r>
              <a:rPr lang="fr-FR" sz="2400" spc="-90" dirty="0">
                <a:latin typeface="Gill Sans MT" panose="020B0502020104020203" pitchFamily="34" charset="0"/>
                <a:cs typeface="Arial"/>
              </a:rPr>
              <a:t>(permuter) </a:t>
            </a:r>
            <a:r>
              <a:rPr sz="2400" spc="-97" dirty="0">
                <a:latin typeface="Gill Sans MT" panose="020B0502020104020203" pitchFamily="34" charset="0"/>
                <a:cs typeface="Arial"/>
              </a:rPr>
              <a:t>les </a:t>
            </a:r>
            <a:r>
              <a:rPr sz="2400" spc="-85" dirty="0">
                <a:latin typeface="Gill Sans MT" panose="020B0502020104020203" pitchFamily="34" charset="0"/>
                <a:cs typeface="Arial"/>
              </a:rPr>
              <a:t>valeurs</a:t>
            </a:r>
            <a:r>
              <a:rPr sz="2400" spc="-299" dirty="0">
                <a:latin typeface="Gill Sans MT" panose="020B0502020104020203" pitchFamily="34" charset="0"/>
                <a:cs typeface="Arial"/>
              </a:rPr>
              <a:t> </a:t>
            </a:r>
            <a:r>
              <a:rPr sz="2400" spc="-85" dirty="0">
                <a:latin typeface="Gill Sans MT" panose="020B0502020104020203" pitchFamily="34" charset="0"/>
                <a:cs typeface="Arial"/>
              </a:rPr>
              <a:t>de  </a:t>
            </a:r>
            <a:r>
              <a:rPr sz="2400" spc="-90" dirty="0">
                <a:latin typeface="Gill Sans MT" panose="020B0502020104020203" pitchFamily="34" charset="0"/>
                <a:cs typeface="Arial"/>
              </a:rPr>
              <a:t>deux </a:t>
            </a:r>
            <a:r>
              <a:rPr sz="2400" spc="-79" dirty="0">
                <a:latin typeface="Gill Sans MT" panose="020B0502020104020203" pitchFamily="34" charset="0"/>
                <a:cs typeface="Arial"/>
              </a:rPr>
              <a:t>variables </a:t>
            </a:r>
            <a:r>
              <a:rPr sz="2400" spc="-161" dirty="0">
                <a:latin typeface="Gill Sans MT" panose="020B0502020104020203" pitchFamily="34" charset="0"/>
                <a:cs typeface="Arial"/>
              </a:rPr>
              <a:t>A </a:t>
            </a:r>
            <a:r>
              <a:rPr sz="2400" spc="-4" dirty="0">
                <a:latin typeface="Gill Sans MT" panose="020B0502020104020203" pitchFamily="34" charset="0"/>
                <a:cs typeface="Arial"/>
              </a:rPr>
              <a:t>et</a:t>
            </a:r>
            <a:r>
              <a:rPr sz="2400" spc="-82" dirty="0">
                <a:latin typeface="Gill Sans MT" panose="020B0502020104020203" pitchFamily="34" charset="0"/>
                <a:cs typeface="Arial"/>
              </a:rPr>
              <a:t> </a:t>
            </a:r>
            <a:r>
              <a:rPr sz="2400" spc="-224" dirty="0">
                <a:latin typeface="Gill Sans MT" panose="020B0502020104020203" pitchFamily="34" charset="0"/>
                <a:cs typeface="Arial"/>
              </a:rPr>
              <a:t>B</a:t>
            </a:r>
            <a:endParaRPr sz="2400" dirty="0">
              <a:latin typeface="Gill Sans MT" panose="020B0502020104020203" pitchFamily="34" charset="0"/>
              <a:cs typeface="Arial"/>
            </a:endParaRPr>
          </a:p>
        </p:txBody>
      </p:sp>
      <p:sp>
        <p:nvSpPr>
          <p:cNvPr id="5" name="object 3">
            <a:extLst>
              <a:ext uri="{FF2B5EF4-FFF2-40B4-BE49-F238E27FC236}">
                <a16:creationId xmlns:a16="http://schemas.microsoft.com/office/drawing/2014/main" id="{C0B20AE6-6AE6-4622-BF10-37C074E86B2E}"/>
              </a:ext>
            </a:extLst>
          </p:cNvPr>
          <p:cNvSpPr txBox="1">
            <a:spLocks noGrp="1"/>
          </p:cNvSpPr>
          <p:nvPr>
            <p:ph type="title"/>
          </p:nvPr>
        </p:nvSpPr>
        <p:spPr>
          <a:xfrm>
            <a:off x="251520" y="139556"/>
            <a:ext cx="8711952" cy="412654"/>
          </a:xfrm>
          <a:prstGeom prst="rect">
            <a:avLst/>
          </a:prstGeom>
          <a:noFill/>
        </p:spPr>
        <p:txBody>
          <a:bodyPr vert="horz" wrap="square" lIns="0" tIns="9502" rIns="0" bIns="0" rtlCol="0">
            <a:spAutoFit/>
          </a:bodyPr>
          <a:lstStyle/>
          <a:p>
            <a:pPr marL="9502">
              <a:spcBef>
                <a:spcPts val="75"/>
              </a:spcBef>
            </a:pPr>
            <a:r>
              <a:rPr spc="-4" dirty="0">
                <a:solidFill>
                  <a:schemeClr val="tx1"/>
                </a:solidFill>
              </a:rPr>
              <a:t>Exercices simples </a:t>
            </a:r>
            <a:r>
              <a:rPr dirty="0">
                <a:solidFill>
                  <a:schemeClr val="tx1"/>
                </a:solidFill>
              </a:rPr>
              <a:t>sur </a:t>
            </a:r>
            <a:r>
              <a:rPr spc="-4" dirty="0" err="1">
                <a:solidFill>
                  <a:schemeClr val="tx1"/>
                </a:solidFill>
              </a:rPr>
              <a:t>l'affectation</a:t>
            </a:r>
            <a:r>
              <a:rPr spc="-56" dirty="0">
                <a:solidFill>
                  <a:schemeClr val="tx1"/>
                </a:solidFill>
              </a:rPr>
              <a:t> </a:t>
            </a:r>
            <a:r>
              <a:rPr dirty="0">
                <a:solidFill>
                  <a:schemeClr val="tx1"/>
                </a:solidFill>
              </a:rPr>
              <a:t>(</a:t>
            </a:r>
            <a:r>
              <a:rPr lang="fr-FR" dirty="0">
                <a:solidFill>
                  <a:schemeClr val="tx1"/>
                </a:solidFill>
              </a:rPr>
              <a:t>II</a:t>
            </a:r>
            <a:r>
              <a:rPr dirty="0">
                <a:solidFill>
                  <a:schemeClr val="tx1"/>
                </a:solidFill>
              </a:rPr>
              <a:t>1)</a:t>
            </a:r>
          </a:p>
        </p:txBody>
      </p:sp>
      <p:sp>
        <p:nvSpPr>
          <p:cNvPr id="3" name="Slide Number Placeholder 2">
            <a:extLst>
              <a:ext uri="{FF2B5EF4-FFF2-40B4-BE49-F238E27FC236}">
                <a16:creationId xmlns:a16="http://schemas.microsoft.com/office/drawing/2014/main" id="{C3973C34-7850-4811-850C-DAE830AAB6EB}"/>
              </a:ext>
            </a:extLst>
          </p:cNvPr>
          <p:cNvSpPr>
            <a:spLocks noGrp="1"/>
          </p:cNvSpPr>
          <p:nvPr>
            <p:ph type="sldNum" sz="quarter" idx="12"/>
          </p:nvPr>
        </p:nvSpPr>
        <p:spPr/>
        <p:txBody>
          <a:bodyPr/>
          <a:lstStyle/>
          <a:p>
            <a:fld id="{5744759D-0EFF-4FB2-9CCE-04E00944F0FE}" type="slidenum">
              <a:rPr lang="en-US" smtClean="0"/>
              <a:pPr/>
              <a:t>54</a:t>
            </a:fld>
            <a:endParaRPr lang="en-US"/>
          </a:p>
        </p:txBody>
      </p:sp>
    </p:spTree>
    <p:extLst>
      <p:ext uri="{BB962C8B-B14F-4D97-AF65-F5344CB8AC3E}">
        <p14:creationId xmlns:p14="http://schemas.microsoft.com/office/powerpoint/2010/main" val="31455027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395536" y="764704"/>
            <a:ext cx="7992888" cy="4189046"/>
          </a:xfrm>
          <a:prstGeom prst="rect">
            <a:avLst/>
          </a:prstGeom>
        </p:spPr>
        <p:txBody>
          <a:bodyPr vert="horz" wrap="square" lIns="0" tIns="33733" rIns="0" bIns="0" rtlCol="0">
            <a:spAutoFit/>
          </a:bodyPr>
          <a:lstStyle/>
          <a:p>
            <a:pPr marL="266060" marR="25656" indent="-257033">
              <a:spcBef>
                <a:spcPts val="600"/>
              </a:spcBef>
              <a:spcAft>
                <a:spcPts val="600"/>
              </a:spcAft>
              <a:buClr>
                <a:srgbClr val="FF0000"/>
              </a:buClr>
              <a:buSzPct val="73684"/>
              <a:buFont typeface="Wingdings"/>
              <a:buChar char=""/>
              <a:tabLst>
                <a:tab pos="266060" algn="l"/>
                <a:tab pos="266535" algn="l"/>
              </a:tabLst>
            </a:pPr>
            <a:r>
              <a:rPr sz="2000" spc="-82" dirty="0">
                <a:latin typeface="Arial"/>
                <a:cs typeface="Arial"/>
              </a:rPr>
              <a:t>Une </a:t>
            </a:r>
            <a:r>
              <a:rPr sz="2000" b="1" spc="-120" dirty="0">
                <a:latin typeface="Arial"/>
                <a:cs typeface="Arial"/>
              </a:rPr>
              <a:t>expression </a:t>
            </a:r>
            <a:r>
              <a:rPr sz="2000" spc="-26" dirty="0">
                <a:latin typeface="Arial"/>
                <a:cs typeface="Arial"/>
              </a:rPr>
              <a:t>peut être </a:t>
            </a:r>
            <a:r>
              <a:rPr sz="2000" spc="-60" dirty="0">
                <a:latin typeface="Arial"/>
                <a:cs typeface="Arial"/>
              </a:rPr>
              <a:t>une </a:t>
            </a:r>
            <a:r>
              <a:rPr sz="2000" spc="-67" dirty="0">
                <a:latin typeface="Arial"/>
                <a:cs typeface="Arial"/>
              </a:rPr>
              <a:t>valeur, </a:t>
            </a:r>
            <a:r>
              <a:rPr sz="2000" spc="-60" dirty="0">
                <a:latin typeface="Arial"/>
                <a:cs typeface="Arial"/>
              </a:rPr>
              <a:t>une </a:t>
            </a:r>
            <a:r>
              <a:rPr sz="2000" spc="-52" dirty="0">
                <a:latin typeface="Arial"/>
                <a:cs typeface="Arial"/>
              </a:rPr>
              <a:t>variable </a:t>
            </a:r>
            <a:r>
              <a:rPr sz="2000" spc="-49" dirty="0">
                <a:latin typeface="Arial"/>
                <a:cs typeface="Arial"/>
              </a:rPr>
              <a:t>ou </a:t>
            </a:r>
            <a:r>
              <a:rPr sz="2000" spc="-60" dirty="0">
                <a:latin typeface="Arial"/>
                <a:cs typeface="Arial"/>
              </a:rPr>
              <a:t>une </a:t>
            </a:r>
            <a:r>
              <a:rPr sz="2000" spc="-37" dirty="0">
                <a:latin typeface="Arial"/>
                <a:cs typeface="Arial"/>
              </a:rPr>
              <a:t>opération  </a:t>
            </a:r>
            <a:r>
              <a:rPr sz="2000" spc="-45" dirty="0">
                <a:latin typeface="Arial"/>
                <a:cs typeface="Arial"/>
              </a:rPr>
              <a:t>constituée </a:t>
            </a:r>
            <a:r>
              <a:rPr sz="2000" spc="-67" dirty="0">
                <a:latin typeface="Arial"/>
                <a:cs typeface="Arial"/>
              </a:rPr>
              <a:t>de </a:t>
            </a:r>
            <a:r>
              <a:rPr sz="2000" spc="-64" dirty="0">
                <a:latin typeface="Arial"/>
                <a:cs typeface="Arial"/>
              </a:rPr>
              <a:t>variables </a:t>
            </a:r>
            <a:r>
              <a:rPr sz="2000" spc="-56" dirty="0">
                <a:latin typeface="Arial"/>
                <a:cs typeface="Arial"/>
              </a:rPr>
              <a:t>reliées </a:t>
            </a:r>
            <a:r>
              <a:rPr sz="2000" spc="-49" dirty="0">
                <a:latin typeface="Arial"/>
                <a:cs typeface="Arial"/>
              </a:rPr>
              <a:t>par </a:t>
            </a:r>
            <a:r>
              <a:rPr sz="2000" spc="-97" dirty="0">
                <a:latin typeface="Arial"/>
                <a:cs typeface="Arial"/>
              </a:rPr>
              <a:t>des </a:t>
            </a:r>
            <a:r>
              <a:rPr sz="2000" b="1" spc="-97" dirty="0" err="1">
                <a:latin typeface="Arial"/>
                <a:cs typeface="Arial"/>
              </a:rPr>
              <a:t>opérateurs</a:t>
            </a:r>
            <a:r>
              <a:rPr sz="2000" b="1" spc="-97" dirty="0">
                <a:latin typeface="Arial"/>
                <a:cs typeface="Arial"/>
              </a:rPr>
              <a:t> </a:t>
            </a:r>
            <a:endParaRPr lang="fr-FR" sz="2000" b="1" spc="-97" dirty="0">
              <a:latin typeface="Arial"/>
              <a:cs typeface="Arial"/>
            </a:endParaRPr>
          </a:p>
          <a:p>
            <a:pPr marL="9027" marR="25656">
              <a:spcBef>
                <a:spcPts val="600"/>
              </a:spcBef>
              <a:spcAft>
                <a:spcPts val="600"/>
              </a:spcAft>
              <a:buClr>
                <a:srgbClr val="FF0000"/>
              </a:buClr>
              <a:buSzPct val="73684"/>
              <a:tabLst>
                <a:tab pos="266060" algn="l"/>
                <a:tab pos="266535" algn="l"/>
              </a:tabLst>
            </a:pPr>
            <a:r>
              <a:rPr lang="fr-FR" sz="2000" b="1" spc="-97" dirty="0">
                <a:solidFill>
                  <a:srgbClr val="339933"/>
                </a:solidFill>
                <a:latin typeface="Arial"/>
                <a:cs typeface="Arial"/>
              </a:rPr>
              <a:t>    </a:t>
            </a:r>
            <a:r>
              <a:rPr sz="2000" b="1" spc="-112" dirty="0" err="1">
                <a:solidFill>
                  <a:srgbClr val="339933"/>
                </a:solidFill>
                <a:latin typeface="Arial"/>
                <a:cs typeface="Arial"/>
              </a:rPr>
              <a:t>exemples</a:t>
            </a:r>
            <a:r>
              <a:rPr sz="2000" b="1" spc="-112" dirty="0">
                <a:solidFill>
                  <a:srgbClr val="339933"/>
                </a:solidFill>
                <a:latin typeface="Arial"/>
                <a:cs typeface="Arial"/>
              </a:rPr>
              <a:t>: </a:t>
            </a:r>
            <a:r>
              <a:rPr sz="2000" b="1" spc="-52" dirty="0">
                <a:solidFill>
                  <a:srgbClr val="339933"/>
                </a:solidFill>
                <a:latin typeface="Arial"/>
                <a:cs typeface="Arial"/>
              </a:rPr>
              <a:t>1, </a:t>
            </a:r>
            <a:r>
              <a:rPr sz="2000" b="1" spc="-71" dirty="0">
                <a:solidFill>
                  <a:srgbClr val="339933"/>
                </a:solidFill>
                <a:latin typeface="Arial"/>
                <a:cs typeface="Arial"/>
              </a:rPr>
              <a:t>b, </a:t>
            </a:r>
            <a:r>
              <a:rPr sz="2000" b="1" spc="-15" dirty="0">
                <a:solidFill>
                  <a:srgbClr val="339933"/>
                </a:solidFill>
                <a:latin typeface="Arial"/>
                <a:cs typeface="Arial"/>
              </a:rPr>
              <a:t>a*2, </a:t>
            </a:r>
            <a:r>
              <a:rPr sz="2000" b="1" spc="-108" dirty="0">
                <a:solidFill>
                  <a:srgbClr val="339933"/>
                </a:solidFill>
                <a:latin typeface="Arial"/>
                <a:cs typeface="Arial"/>
              </a:rPr>
              <a:t>a+  </a:t>
            </a:r>
            <a:r>
              <a:rPr sz="2000" b="1" spc="-52" dirty="0">
                <a:solidFill>
                  <a:srgbClr val="339933"/>
                </a:solidFill>
                <a:latin typeface="Arial"/>
                <a:cs typeface="Arial"/>
              </a:rPr>
              <a:t>3*b-c,</a:t>
            </a:r>
            <a:r>
              <a:rPr sz="2000" b="1" spc="-79" dirty="0">
                <a:solidFill>
                  <a:srgbClr val="339933"/>
                </a:solidFill>
                <a:latin typeface="Arial"/>
                <a:cs typeface="Arial"/>
              </a:rPr>
              <a:t> </a:t>
            </a:r>
            <a:r>
              <a:rPr sz="2000" b="1" spc="-415" dirty="0">
                <a:solidFill>
                  <a:srgbClr val="339933"/>
                </a:solidFill>
                <a:latin typeface="Arial"/>
                <a:cs typeface="Arial"/>
              </a:rPr>
              <a:t>…</a:t>
            </a:r>
            <a:endParaRPr sz="2000" dirty="0">
              <a:latin typeface="Arial"/>
              <a:cs typeface="Arial"/>
            </a:endParaRPr>
          </a:p>
          <a:p>
            <a:pPr marL="266060" marR="3801" indent="-257033">
              <a:spcBef>
                <a:spcPts val="600"/>
              </a:spcBef>
              <a:spcAft>
                <a:spcPts val="600"/>
              </a:spcAft>
              <a:buClr>
                <a:srgbClr val="FF0000"/>
              </a:buClr>
              <a:buSzPct val="73684"/>
              <a:buFont typeface="Wingdings"/>
              <a:buChar char=""/>
              <a:tabLst>
                <a:tab pos="266060" algn="l"/>
                <a:tab pos="266535" algn="l"/>
              </a:tabLst>
            </a:pPr>
            <a:r>
              <a:rPr sz="2000" spc="-52" dirty="0">
                <a:latin typeface="Arial"/>
                <a:cs typeface="Arial"/>
              </a:rPr>
              <a:t>L'évaluation </a:t>
            </a:r>
            <a:r>
              <a:rPr sz="2000" spc="-67" dirty="0">
                <a:latin typeface="Arial"/>
                <a:cs typeface="Arial"/>
              </a:rPr>
              <a:t>de </a:t>
            </a:r>
            <a:r>
              <a:rPr sz="2000" spc="-60" dirty="0">
                <a:latin typeface="Arial"/>
                <a:cs typeface="Arial"/>
              </a:rPr>
              <a:t>l'expression </a:t>
            </a:r>
            <a:r>
              <a:rPr sz="2000" spc="-7" dirty="0">
                <a:latin typeface="Arial"/>
                <a:cs typeface="Arial"/>
              </a:rPr>
              <a:t>fournit </a:t>
            </a:r>
            <a:r>
              <a:rPr sz="2000" spc="-60" dirty="0">
                <a:latin typeface="Arial"/>
                <a:cs typeface="Arial"/>
              </a:rPr>
              <a:t>une </a:t>
            </a:r>
            <a:r>
              <a:rPr sz="2000" spc="-52" dirty="0">
                <a:latin typeface="Arial"/>
                <a:cs typeface="Arial"/>
              </a:rPr>
              <a:t>valeur </a:t>
            </a:r>
            <a:r>
              <a:rPr sz="2000" spc="-45" dirty="0">
                <a:latin typeface="Arial"/>
                <a:cs typeface="Arial"/>
              </a:rPr>
              <a:t>unique </a:t>
            </a:r>
            <a:r>
              <a:rPr sz="2000" spc="-30" dirty="0">
                <a:latin typeface="Arial"/>
                <a:cs typeface="Arial"/>
              </a:rPr>
              <a:t>qui </a:t>
            </a:r>
            <a:r>
              <a:rPr sz="2000" spc="-60" dirty="0">
                <a:latin typeface="Arial"/>
                <a:cs typeface="Arial"/>
              </a:rPr>
              <a:t>est </a:t>
            </a:r>
            <a:r>
              <a:rPr sz="2000" spc="-41" dirty="0">
                <a:latin typeface="Arial"/>
                <a:cs typeface="Arial"/>
              </a:rPr>
              <a:t>le </a:t>
            </a:r>
            <a:r>
              <a:rPr sz="2000" spc="-34" dirty="0">
                <a:latin typeface="Arial"/>
                <a:cs typeface="Arial"/>
              </a:rPr>
              <a:t>résultat</a:t>
            </a:r>
            <a:r>
              <a:rPr sz="2000" spc="-239" dirty="0">
                <a:latin typeface="Arial"/>
                <a:cs typeface="Arial"/>
              </a:rPr>
              <a:t> </a:t>
            </a:r>
            <a:r>
              <a:rPr sz="2000" spc="-67" dirty="0">
                <a:latin typeface="Arial"/>
                <a:cs typeface="Arial"/>
              </a:rPr>
              <a:t>de  </a:t>
            </a:r>
            <a:r>
              <a:rPr sz="2000" spc="-22" dirty="0">
                <a:latin typeface="Arial"/>
                <a:cs typeface="Arial"/>
              </a:rPr>
              <a:t>l'opération</a:t>
            </a:r>
            <a:endParaRPr sz="2000" dirty="0">
              <a:latin typeface="Arial"/>
              <a:cs typeface="Arial"/>
            </a:endParaRPr>
          </a:p>
          <a:p>
            <a:pPr marL="266060" indent="-257033">
              <a:spcBef>
                <a:spcPts val="600"/>
              </a:spcBef>
              <a:spcAft>
                <a:spcPts val="600"/>
              </a:spcAft>
              <a:buClr>
                <a:srgbClr val="FF0000"/>
              </a:buClr>
              <a:buSzPct val="73684"/>
              <a:buFont typeface="Wingdings"/>
              <a:buChar char=""/>
              <a:tabLst>
                <a:tab pos="266060" algn="l"/>
                <a:tab pos="266535" algn="l"/>
              </a:tabLst>
            </a:pPr>
            <a:r>
              <a:rPr sz="2000" spc="-150" dirty="0">
                <a:latin typeface="Arial"/>
                <a:cs typeface="Arial"/>
              </a:rPr>
              <a:t>Les </a:t>
            </a:r>
            <a:r>
              <a:rPr sz="2000" b="1" spc="-97" dirty="0">
                <a:latin typeface="Arial"/>
                <a:cs typeface="Arial"/>
              </a:rPr>
              <a:t>opérateurs </a:t>
            </a:r>
            <a:r>
              <a:rPr sz="2000" spc="-49" dirty="0">
                <a:latin typeface="Arial"/>
                <a:cs typeface="Arial"/>
              </a:rPr>
              <a:t>dépendent du </a:t>
            </a:r>
            <a:r>
              <a:rPr sz="2000" spc="-30" dirty="0">
                <a:latin typeface="Arial"/>
                <a:cs typeface="Arial"/>
              </a:rPr>
              <a:t>type </a:t>
            </a:r>
            <a:r>
              <a:rPr sz="2000" spc="-67" dirty="0">
                <a:latin typeface="Arial"/>
                <a:cs typeface="Arial"/>
              </a:rPr>
              <a:t>de </a:t>
            </a:r>
            <a:r>
              <a:rPr sz="2000" spc="-26" dirty="0">
                <a:latin typeface="Arial"/>
                <a:cs typeface="Arial"/>
              </a:rPr>
              <a:t>l'opération, </a:t>
            </a:r>
            <a:r>
              <a:rPr sz="2000" spc="-49" dirty="0">
                <a:latin typeface="Arial"/>
                <a:cs typeface="Arial"/>
              </a:rPr>
              <a:t>ils peuvent </a:t>
            </a:r>
            <a:r>
              <a:rPr sz="2000" spc="-26" dirty="0">
                <a:latin typeface="Arial"/>
                <a:cs typeface="Arial"/>
              </a:rPr>
              <a:t>être</a:t>
            </a:r>
            <a:r>
              <a:rPr sz="2000" spc="-94" dirty="0">
                <a:latin typeface="Arial"/>
                <a:cs typeface="Arial"/>
              </a:rPr>
              <a:t> </a:t>
            </a:r>
            <a:r>
              <a:rPr sz="2000" spc="-19" dirty="0">
                <a:latin typeface="Arial"/>
                <a:cs typeface="Arial"/>
              </a:rPr>
              <a:t>:</a:t>
            </a:r>
            <a:endParaRPr sz="2000" dirty="0">
              <a:latin typeface="Arial"/>
              <a:cs typeface="Arial"/>
            </a:endParaRPr>
          </a:p>
          <a:p>
            <a:pPr marL="565852" lvl="1" indent="-214748">
              <a:spcBef>
                <a:spcPts val="600"/>
              </a:spcBef>
              <a:spcAft>
                <a:spcPts val="600"/>
              </a:spcAft>
              <a:buFont typeface="Wingdings"/>
              <a:buChar char=""/>
              <a:tabLst>
                <a:tab pos="565852" algn="l"/>
                <a:tab pos="566328" algn="l"/>
              </a:tabLst>
            </a:pPr>
            <a:r>
              <a:rPr sz="2000" b="1" u="heavy" spc="-120" dirty="0">
                <a:solidFill>
                  <a:srgbClr val="0000B4"/>
                </a:solidFill>
                <a:uFill>
                  <a:solidFill>
                    <a:srgbClr val="0000B4"/>
                  </a:solidFill>
                </a:uFill>
                <a:latin typeface="Arial"/>
                <a:cs typeface="Arial"/>
              </a:rPr>
              <a:t>des </a:t>
            </a:r>
            <a:r>
              <a:rPr sz="2000" b="1" u="heavy" spc="-85" dirty="0">
                <a:solidFill>
                  <a:srgbClr val="0000B4"/>
                </a:solidFill>
                <a:uFill>
                  <a:solidFill>
                    <a:srgbClr val="0000B4"/>
                  </a:solidFill>
                </a:uFill>
                <a:latin typeface="Arial"/>
                <a:cs typeface="Arial"/>
              </a:rPr>
              <a:t>opérateurs </a:t>
            </a:r>
            <a:r>
              <a:rPr sz="2000" b="1" u="heavy" spc="-71" dirty="0">
                <a:solidFill>
                  <a:srgbClr val="0000B4"/>
                </a:solidFill>
                <a:uFill>
                  <a:solidFill>
                    <a:srgbClr val="0000B4"/>
                  </a:solidFill>
                </a:uFill>
                <a:latin typeface="Arial"/>
                <a:cs typeface="Arial"/>
              </a:rPr>
              <a:t>arithmétiques:</a:t>
            </a:r>
            <a:r>
              <a:rPr sz="2000" b="1" spc="-71" dirty="0">
                <a:solidFill>
                  <a:srgbClr val="0000B4"/>
                </a:solidFill>
                <a:latin typeface="Arial"/>
                <a:cs typeface="Arial"/>
              </a:rPr>
              <a:t> </a:t>
            </a:r>
            <a:r>
              <a:rPr sz="2000" b="1" spc="-67" dirty="0">
                <a:latin typeface="Arial"/>
                <a:cs typeface="Arial"/>
              </a:rPr>
              <a:t>+, </a:t>
            </a:r>
            <a:r>
              <a:rPr sz="2000" b="1" spc="-30" dirty="0">
                <a:latin typeface="Arial"/>
                <a:cs typeface="Arial"/>
              </a:rPr>
              <a:t>-, </a:t>
            </a:r>
            <a:r>
              <a:rPr sz="2000" b="1" spc="45" dirty="0">
                <a:latin typeface="Arial"/>
                <a:cs typeface="Arial"/>
              </a:rPr>
              <a:t>*, </a:t>
            </a:r>
            <a:r>
              <a:rPr sz="2000" b="1" spc="75" dirty="0">
                <a:latin typeface="Arial"/>
                <a:cs typeface="Arial"/>
              </a:rPr>
              <a:t>/, </a:t>
            </a:r>
            <a:r>
              <a:rPr sz="2000" b="1" spc="-195" dirty="0">
                <a:latin typeface="Arial"/>
                <a:cs typeface="Arial"/>
              </a:rPr>
              <a:t>% </a:t>
            </a:r>
            <a:r>
              <a:rPr sz="2000" b="1" spc="-67" dirty="0">
                <a:latin typeface="Arial"/>
                <a:cs typeface="Arial"/>
              </a:rPr>
              <a:t>(modulo), </a:t>
            </a:r>
            <a:r>
              <a:rPr sz="2000" b="1" spc="-105" dirty="0">
                <a:latin typeface="Arial"/>
                <a:cs typeface="Arial"/>
              </a:rPr>
              <a:t>^</a:t>
            </a:r>
            <a:r>
              <a:rPr sz="2000" b="1" spc="-176" dirty="0">
                <a:latin typeface="Arial"/>
                <a:cs typeface="Arial"/>
              </a:rPr>
              <a:t> </a:t>
            </a:r>
            <a:r>
              <a:rPr sz="2000" b="1" spc="-97" dirty="0">
                <a:latin typeface="Arial"/>
                <a:cs typeface="Arial"/>
              </a:rPr>
              <a:t>(puissance)</a:t>
            </a:r>
            <a:endParaRPr sz="2000" dirty="0">
              <a:latin typeface="Arial"/>
              <a:cs typeface="Arial"/>
            </a:endParaRPr>
          </a:p>
          <a:p>
            <a:pPr marL="565852" lvl="1" indent="-214748">
              <a:spcBef>
                <a:spcPts val="600"/>
              </a:spcBef>
              <a:spcAft>
                <a:spcPts val="600"/>
              </a:spcAft>
              <a:buFont typeface="Wingdings"/>
              <a:buChar char=""/>
              <a:tabLst>
                <a:tab pos="565852" algn="l"/>
                <a:tab pos="566328" algn="l"/>
              </a:tabLst>
            </a:pPr>
            <a:r>
              <a:rPr sz="2000" b="1" u="heavy" spc="-120" dirty="0">
                <a:solidFill>
                  <a:srgbClr val="0000B4"/>
                </a:solidFill>
                <a:uFill>
                  <a:solidFill>
                    <a:srgbClr val="0000B4"/>
                  </a:solidFill>
                </a:uFill>
                <a:latin typeface="Arial"/>
                <a:cs typeface="Arial"/>
              </a:rPr>
              <a:t>des </a:t>
            </a:r>
            <a:r>
              <a:rPr sz="2000" b="1" u="heavy" spc="-85" dirty="0">
                <a:solidFill>
                  <a:srgbClr val="0000B4"/>
                </a:solidFill>
                <a:uFill>
                  <a:solidFill>
                    <a:srgbClr val="0000B4"/>
                  </a:solidFill>
                </a:uFill>
                <a:latin typeface="Arial"/>
                <a:cs typeface="Arial"/>
              </a:rPr>
              <a:t>opérateurs </a:t>
            </a:r>
            <a:r>
              <a:rPr sz="2000" b="1" u="heavy" spc="-97" dirty="0">
                <a:solidFill>
                  <a:srgbClr val="0000B4"/>
                </a:solidFill>
                <a:uFill>
                  <a:solidFill>
                    <a:srgbClr val="0000B4"/>
                  </a:solidFill>
                </a:uFill>
                <a:latin typeface="Arial"/>
                <a:cs typeface="Arial"/>
              </a:rPr>
              <a:t>logiques:</a:t>
            </a:r>
            <a:r>
              <a:rPr sz="2000" b="1" spc="-97" dirty="0">
                <a:solidFill>
                  <a:srgbClr val="0000B4"/>
                </a:solidFill>
                <a:latin typeface="Arial"/>
                <a:cs typeface="Arial"/>
              </a:rPr>
              <a:t> </a:t>
            </a:r>
            <a:r>
              <a:rPr sz="2000" b="1" spc="-79" dirty="0">
                <a:latin typeface="Arial"/>
                <a:cs typeface="Arial"/>
              </a:rPr>
              <a:t>NON, </a:t>
            </a:r>
            <a:r>
              <a:rPr sz="2000" b="1" spc="-85" dirty="0">
                <a:latin typeface="Arial"/>
                <a:cs typeface="Arial"/>
              </a:rPr>
              <a:t>OU,</a:t>
            </a:r>
            <a:r>
              <a:rPr sz="2000" b="1" spc="112" dirty="0">
                <a:latin typeface="Arial"/>
                <a:cs typeface="Arial"/>
              </a:rPr>
              <a:t> </a:t>
            </a:r>
            <a:r>
              <a:rPr sz="2000" b="1" spc="-180" dirty="0">
                <a:latin typeface="Arial"/>
                <a:cs typeface="Arial"/>
              </a:rPr>
              <a:t>ET</a:t>
            </a:r>
            <a:endParaRPr sz="2000" dirty="0">
              <a:latin typeface="Arial"/>
              <a:cs typeface="Arial"/>
            </a:endParaRPr>
          </a:p>
          <a:p>
            <a:pPr marL="565852" lvl="1" indent="-214748">
              <a:spcBef>
                <a:spcPts val="600"/>
              </a:spcBef>
              <a:spcAft>
                <a:spcPts val="600"/>
              </a:spcAft>
              <a:buFont typeface="Wingdings"/>
              <a:buChar char=""/>
              <a:tabLst>
                <a:tab pos="565852" algn="l"/>
                <a:tab pos="566328" algn="l"/>
                <a:tab pos="2751820" algn="l"/>
              </a:tabLst>
            </a:pPr>
            <a:r>
              <a:rPr sz="2000" b="1" u="heavy" spc="-120" dirty="0">
                <a:solidFill>
                  <a:srgbClr val="0000B4"/>
                </a:solidFill>
                <a:uFill>
                  <a:solidFill>
                    <a:srgbClr val="0000B4"/>
                  </a:solidFill>
                </a:uFill>
                <a:latin typeface="Arial"/>
                <a:cs typeface="Arial"/>
              </a:rPr>
              <a:t>des  </a:t>
            </a:r>
            <a:r>
              <a:rPr sz="2000" b="1" u="heavy" spc="-85" dirty="0">
                <a:solidFill>
                  <a:srgbClr val="0000B4"/>
                </a:solidFill>
                <a:uFill>
                  <a:solidFill>
                    <a:srgbClr val="0000B4"/>
                  </a:solidFill>
                </a:uFill>
                <a:latin typeface="Arial"/>
                <a:cs typeface="Arial"/>
              </a:rPr>
              <a:t>opérateurs</a:t>
            </a:r>
            <a:r>
              <a:rPr sz="2000" b="1" u="heavy" spc="-153" dirty="0">
                <a:solidFill>
                  <a:srgbClr val="0000B4"/>
                </a:solidFill>
                <a:uFill>
                  <a:solidFill>
                    <a:srgbClr val="0000B4"/>
                  </a:solidFill>
                </a:uFill>
                <a:latin typeface="Arial"/>
                <a:cs typeface="Arial"/>
              </a:rPr>
              <a:t> </a:t>
            </a:r>
            <a:r>
              <a:rPr sz="2000" b="1" u="heavy" spc="-67" dirty="0">
                <a:solidFill>
                  <a:srgbClr val="0000B4"/>
                </a:solidFill>
                <a:uFill>
                  <a:solidFill>
                    <a:srgbClr val="0000B4"/>
                  </a:solidFill>
                </a:uFill>
                <a:latin typeface="Arial"/>
                <a:cs typeface="Arial"/>
              </a:rPr>
              <a:t>relationnels</a:t>
            </a:r>
            <a:r>
              <a:rPr sz="2000" spc="-67" dirty="0">
                <a:solidFill>
                  <a:srgbClr val="0000B4"/>
                </a:solidFill>
                <a:latin typeface="Arial"/>
                <a:cs typeface="Arial"/>
              </a:rPr>
              <a:t>:</a:t>
            </a:r>
            <a:r>
              <a:rPr sz="2000" spc="-56" dirty="0">
                <a:solidFill>
                  <a:srgbClr val="0000B4"/>
                </a:solidFill>
                <a:latin typeface="Arial"/>
                <a:cs typeface="Arial"/>
              </a:rPr>
              <a:t> </a:t>
            </a:r>
            <a:r>
              <a:rPr sz="2000" b="1" spc="-67" dirty="0">
                <a:latin typeface="Arial"/>
                <a:cs typeface="Arial"/>
              </a:rPr>
              <a:t>=,	</a:t>
            </a:r>
            <a:r>
              <a:rPr sz="2000" b="1" spc="-26" dirty="0">
                <a:latin typeface="Arial"/>
                <a:cs typeface="Arial"/>
              </a:rPr>
              <a:t>, </a:t>
            </a:r>
            <a:r>
              <a:rPr sz="2000" b="1" spc="-67" dirty="0">
                <a:latin typeface="Arial"/>
                <a:cs typeface="Arial"/>
              </a:rPr>
              <a:t>&lt;, &gt;, </a:t>
            </a:r>
            <a:r>
              <a:rPr sz="2000" b="1" spc="-82" dirty="0">
                <a:latin typeface="Arial"/>
                <a:cs typeface="Arial"/>
              </a:rPr>
              <a:t>&lt;=, </a:t>
            </a:r>
            <a:r>
              <a:rPr sz="2000" b="1" spc="-108" dirty="0">
                <a:latin typeface="Arial"/>
                <a:cs typeface="Arial"/>
              </a:rPr>
              <a:t>&gt;=</a:t>
            </a:r>
            <a:endParaRPr sz="2000" dirty="0">
              <a:latin typeface="Arial"/>
              <a:cs typeface="Arial"/>
            </a:endParaRPr>
          </a:p>
          <a:p>
            <a:pPr marL="565852" lvl="1" indent="-214748">
              <a:spcBef>
                <a:spcPts val="600"/>
              </a:spcBef>
              <a:spcAft>
                <a:spcPts val="600"/>
              </a:spcAft>
              <a:buFont typeface="Wingdings"/>
              <a:buChar char=""/>
              <a:tabLst>
                <a:tab pos="565852" algn="l"/>
                <a:tab pos="566328" algn="l"/>
              </a:tabLst>
            </a:pPr>
            <a:r>
              <a:rPr sz="2000" b="1" u="heavy" spc="-120" dirty="0">
                <a:solidFill>
                  <a:srgbClr val="0000B4"/>
                </a:solidFill>
                <a:uFill>
                  <a:solidFill>
                    <a:srgbClr val="0000B4"/>
                  </a:solidFill>
                </a:uFill>
                <a:latin typeface="Arial"/>
                <a:cs typeface="Arial"/>
              </a:rPr>
              <a:t>des </a:t>
            </a:r>
            <a:r>
              <a:rPr sz="2000" b="1" u="heavy" spc="-85" dirty="0">
                <a:solidFill>
                  <a:srgbClr val="0000B4"/>
                </a:solidFill>
                <a:uFill>
                  <a:solidFill>
                    <a:srgbClr val="0000B4"/>
                  </a:solidFill>
                </a:uFill>
                <a:latin typeface="Arial"/>
                <a:cs typeface="Arial"/>
              </a:rPr>
              <a:t>opérateurs </a:t>
            </a:r>
            <a:r>
              <a:rPr sz="2000" b="1" u="heavy" spc="-112" dirty="0">
                <a:solidFill>
                  <a:srgbClr val="0000B4"/>
                </a:solidFill>
                <a:uFill>
                  <a:solidFill>
                    <a:srgbClr val="0000B4"/>
                  </a:solidFill>
                </a:uFill>
                <a:latin typeface="Arial"/>
                <a:cs typeface="Arial"/>
              </a:rPr>
              <a:t>sur </a:t>
            </a:r>
            <a:r>
              <a:rPr sz="2000" b="1" u="heavy" spc="-101" dirty="0">
                <a:solidFill>
                  <a:srgbClr val="0000B4"/>
                </a:solidFill>
                <a:uFill>
                  <a:solidFill>
                    <a:srgbClr val="0000B4"/>
                  </a:solidFill>
                </a:uFill>
                <a:latin typeface="Arial"/>
                <a:cs typeface="Arial"/>
              </a:rPr>
              <a:t>les chaînes:</a:t>
            </a:r>
            <a:r>
              <a:rPr sz="2000" b="1" spc="-101" dirty="0">
                <a:solidFill>
                  <a:srgbClr val="0000B4"/>
                </a:solidFill>
                <a:latin typeface="Arial"/>
                <a:cs typeface="Arial"/>
              </a:rPr>
              <a:t> </a:t>
            </a:r>
            <a:r>
              <a:rPr sz="2000" b="1" spc="-26" dirty="0">
                <a:latin typeface="Arial"/>
                <a:cs typeface="Arial"/>
              </a:rPr>
              <a:t>&amp;</a:t>
            </a:r>
            <a:r>
              <a:rPr sz="2000" b="1" spc="180" dirty="0">
                <a:latin typeface="Arial"/>
                <a:cs typeface="Arial"/>
              </a:rPr>
              <a:t> </a:t>
            </a:r>
            <a:r>
              <a:rPr sz="2000" spc="-79" dirty="0">
                <a:latin typeface="Arial"/>
                <a:cs typeface="Arial"/>
              </a:rPr>
              <a:t>(</a:t>
            </a:r>
            <a:r>
              <a:rPr sz="2000" b="1" spc="-79" dirty="0">
                <a:latin typeface="Arial"/>
                <a:cs typeface="Arial"/>
              </a:rPr>
              <a:t>concaténation)</a:t>
            </a:r>
            <a:endParaRPr sz="2000" dirty="0">
              <a:latin typeface="Arial"/>
              <a:cs typeface="Arial"/>
            </a:endParaRPr>
          </a:p>
        </p:txBody>
      </p:sp>
      <p:sp>
        <p:nvSpPr>
          <p:cNvPr id="14" name="object 14"/>
          <p:cNvSpPr txBox="1"/>
          <p:nvPr/>
        </p:nvSpPr>
        <p:spPr>
          <a:xfrm>
            <a:off x="395536" y="5157192"/>
            <a:ext cx="8136904" cy="778557"/>
          </a:xfrm>
          <a:prstGeom prst="rect">
            <a:avLst/>
          </a:prstGeom>
        </p:spPr>
        <p:txBody>
          <a:bodyPr vert="horz" wrap="square" lIns="0" tIns="9027" rIns="0" bIns="0" rtlCol="0">
            <a:spAutoFit/>
          </a:bodyPr>
          <a:lstStyle/>
          <a:p>
            <a:pPr marL="266060" indent="-257033">
              <a:spcBef>
                <a:spcPts val="600"/>
              </a:spcBef>
              <a:spcAft>
                <a:spcPts val="600"/>
              </a:spcAft>
              <a:buClr>
                <a:srgbClr val="FF0000"/>
              </a:buClr>
              <a:buSzPct val="73684"/>
              <a:buFont typeface="Wingdings"/>
              <a:buChar char=""/>
              <a:tabLst>
                <a:tab pos="266060" algn="l"/>
                <a:tab pos="266535" algn="l"/>
              </a:tabLst>
            </a:pPr>
            <a:r>
              <a:rPr sz="2000" spc="-82" dirty="0">
                <a:latin typeface="Arial"/>
                <a:cs typeface="Arial"/>
              </a:rPr>
              <a:t>Une </a:t>
            </a:r>
            <a:r>
              <a:rPr sz="2000" spc="-75" dirty="0">
                <a:latin typeface="Arial"/>
                <a:cs typeface="Arial"/>
              </a:rPr>
              <a:t>expression </a:t>
            </a:r>
            <a:r>
              <a:rPr sz="2000" spc="-60" dirty="0">
                <a:latin typeface="Arial"/>
                <a:cs typeface="Arial"/>
              </a:rPr>
              <a:t>est </a:t>
            </a:r>
            <a:r>
              <a:rPr sz="2000" spc="-75" dirty="0">
                <a:latin typeface="Arial"/>
                <a:cs typeface="Arial"/>
              </a:rPr>
              <a:t>évaluée </a:t>
            </a:r>
            <a:r>
              <a:rPr sz="2000" spc="-67" dirty="0">
                <a:latin typeface="Arial"/>
                <a:cs typeface="Arial"/>
              </a:rPr>
              <a:t>de </a:t>
            </a:r>
            <a:r>
              <a:rPr sz="2000" spc="-94" dirty="0">
                <a:latin typeface="Arial"/>
                <a:cs typeface="Arial"/>
              </a:rPr>
              <a:t>gauche </a:t>
            </a:r>
            <a:r>
              <a:rPr sz="2000" spc="-112" dirty="0">
                <a:latin typeface="Arial"/>
                <a:cs typeface="Arial"/>
              </a:rPr>
              <a:t>à </a:t>
            </a:r>
            <a:r>
              <a:rPr sz="2000" spc="-22" dirty="0">
                <a:latin typeface="Arial"/>
                <a:cs typeface="Arial"/>
              </a:rPr>
              <a:t>droite </a:t>
            </a:r>
            <a:r>
              <a:rPr sz="2000" spc="-79" dirty="0">
                <a:latin typeface="Arial"/>
                <a:cs typeface="Arial"/>
              </a:rPr>
              <a:t>mais </a:t>
            </a:r>
            <a:r>
              <a:rPr sz="2000" spc="-67" dirty="0">
                <a:latin typeface="Arial"/>
                <a:cs typeface="Arial"/>
              </a:rPr>
              <a:t>en </a:t>
            </a:r>
            <a:r>
              <a:rPr sz="2000" spc="-26" dirty="0">
                <a:latin typeface="Arial"/>
                <a:cs typeface="Arial"/>
              </a:rPr>
              <a:t>tenant </a:t>
            </a:r>
            <a:r>
              <a:rPr sz="2000" spc="-49" dirty="0">
                <a:latin typeface="Arial"/>
                <a:cs typeface="Arial"/>
              </a:rPr>
              <a:t>compte</a:t>
            </a:r>
            <a:r>
              <a:rPr sz="2000" spc="-45" dirty="0">
                <a:latin typeface="Arial"/>
                <a:cs typeface="Arial"/>
              </a:rPr>
              <a:t> </a:t>
            </a:r>
            <a:r>
              <a:rPr sz="2000" spc="-71" dirty="0">
                <a:latin typeface="Arial"/>
                <a:cs typeface="Arial"/>
              </a:rPr>
              <a:t>de</a:t>
            </a:r>
            <a:endParaRPr sz="2000" dirty="0">
              <a:latin typeface="Arial"/>
              <a:cs typeface="Arial"/>
            </a:endParaRPr>
          </a:p>
          <a:p>
            <a:pPr marL="266060">
              <a:spcBef>
                <a:spcPts val="600"/>
              </a:spcBef>
              <a:spcAft>
                <a:spcPts val="600"/>
              </a:spcAft>
            </a:pPr>
            <a:r>
              <a:rPr sz="2000" b="1" spc="-82" dirty="0">
                <a:latin typeface="Arial"/>
                <a:cs typeface="Arial"/>
              </a:rPr>
              <a:t>priorités</a:t>
            </a:r>
            <a:endParaRPr sz="2000" dirty="0">
              <a:latin typeface="Arial"/>
              <a:cs typeface="Arial"/>
            </a:endParaRPr>
          </a:p>
        </p:txBody>
      </p:sp>
      <p:sp>
        <p:nvSpPr>
          <p:cNvPr id="15" name="object 15"/>
          <p:cNvSpPr txBox="1">
            <a:spLocks noGrp="1"/>
          </p:cNvSpPr>
          <p:nvPr>
            <p:ph type="title"/>
          </p:nvPr>
        </p:nvSpPr>
        <p:spPr>
          <a:xfrm>
            <a:off x="755576" y="67548"/>
            <a:ext cx="8207896" cy="412654"/>
          </a:xfrm>
          <a:prstGeom prst="rect">
            <a:avLst/>
          </a:prstGeom>
          <a:noFill/>
        </p:spPr>
        <p:txBody>
          <a:bodyPr vert="horz" wrap="square" lIns="0" tIns="9502" rIns="0" bIns="0" rtlCol="0">
            <a:spAutoFit/>
          </a:bodyPr>
          <a:lstStyle/>
          <a:p>
            <a:pPr marL="9502">
              <a:spcBef>
                <a:spcPts val="75"/>
              </a:spcBef>
            </a:pPr>
            <a:r>
              <a:rPr spc="-4" dirty="0">
                <a:solidFill>
                  <a:schemeClr val="tx1"/>
                </a:solidFill>
              </a:rPr>
              <a:t>Expressions et</a:t>
            </a:r>
            <a:r>
              <a:rPr spc="-52" dirty="0">
                <a:solidFill>
                  <a:schemeClr val="tx1"/>
                </a:solidFill>
              </a:rPr>
              <a:t> </a:t>
            </a:r>
            <a:r>
              <a:rPr spc="-4" dirty="0">
                <a:solidFill>
                  <a:schemeClr val="tx1"/>
                </a:solidFill>
              </a:rPr>
              <a:t>opérateurs</a:t>
            </a:r>
          </a:p>
        </p:txBody>
      </p:sp>
      <p:sp>
        <p:nvSpPr>
          <p:cNvPr id="17" name="object 17"/>
          <p:cNvSpPr txBox="1"/>
          <p:nvPr/>
        </p:nvSpPr>
        <p:spPr>
          <a:xfrm>
            <a:off x="3677183" y="2886080"/>
            <a:ext cx="40724" cy="41332"/>
          </a:xfrm>
          <a:prstGeom prst="rect">
            <a:avLst/>
          </a:prstGeom>
        </p:spPr>
        <p:txBody>
          <a:bodyPr vert="horz" wrap="square" lIns="0" tIns="10452" rIns="0" bIns="0" rtlCol="0">
            <a:spAutoFit/>
          </a:bodyPr>
          <a:lstStyle/>
          <a:p>
            <a:pPr marL="9502">
              <a:spcBef>
                <a:spcPts val="82"/>
              </a:spcBef>
            </a:pPr>
            <a:r>
              <a:rPr sz="200" spc="4" dirty="0">
                <a:latin typeface="Symbol"/>
                <a:cs typeface="Symbol"/>
              </a:rPr>
              <a:t></a:t>
            </a:r>
            <a:endParaRPr sz="200">
              <a:latin typeface="Symbol"/>
              <a:cs typeface="Symbol"/>
            </a:endParaRPr>
          </a:p>
        </p:txBody>
      </p:sp>
      <p:sp>
        <p:nvSpPr>
          <p:cNvPr id="2" name="Slide Number Placeholder 1">
            <a:extLst>
              <a:ext uri="{FF2B5EF4-FFF2-40B4-BE49-F238E27FC236}">
                <a16:creationId xmlns:a16="http://schemas.microsoft.com/office/drawing/2014/main" id="{61BBC810-5432-453A-A237-15213C273ED6}"/>
              </a:ext>
            </a:extLst>
          </p:cNvPr>
          <p:cNvSpPr>
            <a:spLocks noGrp="1"/>
          </p:cNvSpPr>
          <p:nvPr>
            <p:ph type="sldNum" sz="quarter" idx="12"/>
          </p:nvPr>
        </p:nvSpPr>
        <p:spPr/>
        <p:txBody>
          <a:bodyPr/>
          <a:lstStyle/>
          <a:p>
            <a:fld id="{5744759D-0EFF-4FB2-9CCE-04E00944F0FE}" type="slidenum">
              <a:rPr lang="en-US" smtClean="0"/>
              <a:pPr/>
              <a:t>55</a:t>
            </a:fld>
            <a:endParaRPr lang="en-US"/>
          </a:p>
        </p:txBody>
      </p:sp>
    </p:spTree>
    <p:extLst>
      <p:ext uri="{BB962C8B-B14F-4D97-AF65-F5344CB8AC3E}">
        <p14:creationId xmlns:p14="http://schemas.microsoft.com/office/powerpoint/2010/main" val="34198331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107063" y="1089217"/>
            <a:ext cx="6849312" cy="933404"/>
          </a:xfrm>
          <a:prstGeom prst="rect">
            <a:avLst/>
          </a:prstGeom>
        </p:spPr>
        <p:txBody>
          <a:bodyPr vert="horz" wrap="square" lIns="0" tIns="9977" rIns="0" bIns="0" rtlCol="0">
            <a:spAutoFit/>
          </a:bodyPr>
          <a:lstStyle/>
          <a:p>
            <a:pPr marL="266060" marR="3801" indent="-256558">
              <a:spcBef>
                <a:spcPts val="79"/>
              </a:spcBef>
              <a:buClr>
                <a:srgbClr val="FF0000"/>
              </a:buClr>
              <a:buSzPct val="75000"/>
              <a:buFont typeface="Wingdings"/>
              <a:buChar char=""/>
              <a:tabLst>
                <a:tab pos="265585" algn="l"/>
                <a:tab pos="266060" algn="l"/>
              </a:tabLst>
            </a:pPr>
            <a:r>
              <a:rPr sz="2000" spc="-82" dirty="0">
                <a:latin typeface="Arial"/>
                <a:cs typeface="Arial"/>
              </a:rPr>
              <a:t>Pour les </a:t>
            </a:r>
            <a:r>
              <a:rPr sz="2000" spc="-56" dirty="0">
                <a:latin typeface="Arial"/>
                <a:cs typeface="Arial"/>
              </a:rPr>
              <a:t>opérateurs </a:t>
            </a:r>
            <a:r>
              <a:rPr sz="2000" spc="-34" dirty="0">
                <a:latin typeface="Arial"/>
                <a:cs typeface="Arial"/>
              </a:rPr>
              <a:t>arithmétiques </a:t>
            </a:r>
            <a:r>
              <a:rPr sz="2000" spc="-75" dirty="0">
                <a:latin typeface="Arial"/>
                <a:cs typeface="Arial"/>
              </a:rPr>
              <a:t>donnés </a:t>
            </a:r>
            <a:r>
              <a:rPr sz="2000" spc="-85" dirty="0">
                <a:latin typeface="Arial"/>
                <a:cs typeface="Arial"/>
              </a:rPr>
              <a:t>ci-dessus, </a:t>
            </a:r>
            <a:r>
              <a:rPr sz="2000" spc="-19" dirty="0">
                <a:latin typeface="Arial"/>
                <a:cs typeface="Arial"/>
              </a:rPr>
              <a:t>l'ordre </a:t>
            </a:r>
            <a:r>
              <a:rPr sz="2000" spc="-67" dirty="0">
                <a:latin typeface="Arial"/>
                <a:cs typeface="Arial"/>
              </a:rPr>
              <a:t>de </a:t>
            </a:r>
            <a:r>
              <a:rPr sz="2000" spc="-7" dirty="0">
                <a:latin typeface="Arial"/>
                <a:cs typeface="Arial"/>
              </a:rPr>
              <a:t>priorité</a:t>
            </a:r>
            <a:r>
              <a:rPr sz="2000" spc="-202" dirty="0">
                <a:latin typeface="Arial"/>
                <a:cs typeface="Arial"/>
              </a:rPr>
              <a:t> </a:t>
            </a:r>
            <a:r>
              <a:rPr sz="2000" spc="-64" dirty="0">
                <a:latin typeface="Arial"/>
                <a:cs typeface="Arial"/>
              </a:rPr>
              <a:t>est  </a:t>
            </a:r>
            <a:r>
              <a:rPr sz="2000" spc="-37" dirty="0">
                <a:latin typeface="Arial"/>
                <a:cs typeface="Arial"/>
              </a:rPr>
              <a:t>le </a:t>
            </a:r>
            <a:r>
              <a:rPr sz="2000" spc="-56" dirty="0">
                <a:latin typeface="Arial"/>
                <a:cs typeface="Arial"/>
              </a:rPr>
              <a:t>suivant </a:t>
            </a:r>
            <a:r>
              <a:rPr sz="2000" spc="-41" dirty="0">
                <a:latin typeface="Arial"/>
                <a:cs typeface="Arial"/>
              </a:rPr>
              <a:t>(du </a:t>
            </a:r>
            <a:r>
              <a:rPr sz="2000" spc="-52" dirty="0">
                <a:latin typeface="Arial"/>
                <a:cs typeface="Arial"/>
              </a:rPr>
              <a:t>plus </a:t>
            </a:r>
            <a:r>
              <a:rPr sz="2000" spc="-15" dirty="0">
                <a:latin typeface="Arial"/>
                <a:cs typeface="Arial"/>
              </a:rPr>
              <a:t>prioritaire </a:t>
            </a:r>
            <a:r>
              <a:rPr sz="2000" spc="-67" dirty="0">
                <a:latin typeface="Arial"/>
                <a:cs typeface="Arial"/>
              </a:rPr>
              <a:t>au </a:t>
            </a:r>
            <a:r>
              <a:rPr sz="2000" spc="-49" dirty="0">
                <a:latin typeface="Arial"/>
                <a:cs typeface="Arial"/>
              </a:rPr>
              <a:t>moins </a:t>
            </a:r>
            <a:r>
              <a:rPr sz="2000" spc="-19" dirty="0">
                <a:latin typeface="Arial"/>
                <a:cs typeface="Arial"/>
              </a:rPr>
              <a:t>prioritaire)</a:t>
            </a:r>
            <a:r>
              <a:rPr sz="2000" spc="-127" dirty="0">
                <a:latin typeface="Arial"/>
                <a:cs typeface="Arial"/>
              </a:rPr>
              <a:t> </a:t>
            </a:r>
            <a:r>
              <a:rPr sz="2000" spc="-15" dirty="0">
                <a:latin typeface="Arial"/>
                <a:cs typeface="Arial"/>
              </a:rPr>
              <a:t>:</a:t>
            </a:r>
            <a:endParaRPr sz="2000" dirty="0">
              <a:latin typeface="Arial"/>
              <a:cs typeface="Arial"/>
            </a:endParaRPr>
          </a:p>
        </p:txBody>
      </p:sp>
      <p:sp>
        <p:nvSpPr>
          <p:cNvPr id="8" name="object 8"/>
          <p:cNvSpPr txBox="1"/>
          <p:nvPr/>
        </p:nvSpPr>
        <p:spPr>
          <a:xfrm>
            <a:off x="1107063" y="2326492"/>
            <a:ext cx="3312368" cy="1394977"/>
          </a:xfrm>
          <a:prstGeom prst="rect">
            <a:avLst/>
          </a:prstGeom>
          <a:solidFill>
            <a:schemeClr val="accent4">
              <a:lumMod val="20000"/>
              <a:lumOff val="80000"/>
            </a:schemeClr>
          </a:solidFill>
        </p:spPr>
        <p:txBody>
          <a:bodyPr vert="horz" wrap="square" lIns="0" tIns="47986" rIns="0" bIns="0" rtlCol="0">
            <a:spAutoFit/>
          </a:bodyPr>
          <a:lstStyle/>
          <a:p>
            <a:pPr marL="9502">
              <a:spcBef>
                <a:spcPts val="378"/>
              </a:spcBef>
            </a:pPr>
            <a:r>
              <a:rPr sz="2000" spc="37" dirty="0">
                <a:latin typeface="Arial"/>
                <a:cs typeface="Arial"/>
              </a:rPr>
              <a:t>^ </a:t>
            </a:r>
            <a:r>
              <a:rPr sz="2000" spc="-15" dirty="0">
                <a:latin typeface="Arial"/>
                <a:cs typeface="Arial"/>
              </a:rPr>
              <a:t>:</a:t>
            </a:r>
            <a:r>
              <a:rPr sz="2000" spc="-262" dirty="0">
                <a:latin typeface="Arial"/>
                <a:cs typeface="Arial"/>
              </a:rPr>
              <a:t> </a:t>
            </a:r>
            <a:r>
              <a:rPr sz="2000" spc="-37" dirty="0">
                <a:latin typeface="Arial"/>
                <a:cs typeface="Arial"/>
              </a:rPr>
              <a:t>(élévation </a:t>
            </a:r>
            <a:r>
              <a:rPr sz="2000" spc="-97" dirty="0">
                <a:latin typeface="Arial"/>
                <a:cs typeface="Arial"/>
              </a:rPr>
              <a:t>à </a:t>
            </a:r>
            <a:r>
              <a:rPr sz="2000" spc="-45" dirty="0">
                <a:latin typeface="Arial"/>
                <a:cs typeface="Arial"/>
              </a:rPr>
              <a:t>la </a:t>
            </a:r>
            <a:r>
              <a:rPr sz="2000" spc="-71" dirty="0">
                <a:latin typeface="Arial"/>
                <a:cs typeface="Arial"/>
              </a:rPr>
              <a:t>puissance)</a:t>
            </a:r>
            <a:endParaRPr sz="2000" dirty="0">
              <a:latin typeface="Arial"/>
              <a:cs typeface="Arial"/>
            </a:endParaRPr>
          </a:p>
          <a:p>
            <a:pPr marL="9502">
              <a:spcBef>
                <a:spcPts val="306"/>
              </a:spcBef>
            </a:pPr>
            <a:r>
              <a:rPr sz="2000" spc="138" dirty="0">
                <a:latin typeface="Arial"/>
                <a:cs typeface="Arial"/>
              </a:rPr>
              <a:t>* </a:t>
            </a:r>
            <a:r>
              <a:rPr sz="2000" spc="-37" dirty="0">
                <a:latin typeface="Arial"/>
                <a:cs typeface="Arial"/>
              </a:rPr>
              <a:t>, </a:t>
            </a:r>
            <a:r>
              <a:rPr sz="2000" spc="138" dirty="0">
                <a:latin typeface="Arial"/>
                <a:cs typeface="Arial"/>
              </a:rPr>
              <a:t>/</a:t>
            </a:r>
            <a:r>
              <a:rPr sz="2000" spc="-150" dirty="0">
                <a:latin typeface="Arial"/>
                <a:cs typeface="Arial"/>
              </a:rPr>
              <a:t> </a:t>
            </a:r>
            <a:r>
              <a:rPr sz="2000" spc="-19" dirty="0">
                <a:latin typeface="Arial"/>
                <a:cs typeface="Arial"/>
              </a:rPr>
              <a:t>(multiplication, </a:t>
            </a:r>
            <a:r>
              <a:rPr sz="2000" spc="-37" dirty="0">
                <a:latin typeface="Arial"/>
                <a:cs typeface="Arial"/>
              </a:rPr>
              <a:t>division)</a:t>
            </a:r>
            <a:endParaRPr sz="2000" dirty="0">
              <a:latin typeface="Arial"/>
              <a:cs typeface="Arial"/>
            </a:endParaRPr>
          </a:p>
          <a:p>
            <a:pPr marL="9502">
              <a:spcBef>
                <a:spcPts val="306"/>
              </a:spcBef>
            </a:pPr>
            <a:r>
              <a:rPr sz="2000" spc="-221" dirty="0">
                <a:latin typeface="Arial"/>
                <a:cs typeface="Arial"/>
              </a:rPr>
              <a:t>%</a:t>
            </a:r>
            <a:r>
              <a:rPr sz="2000" spc="-217" dirty="0">
                <a:latin typeface="Arial"/>
                <a:cs typeface="Arial"/>
              </a:rPr>
              <a:t> </a:t>
            </a:r>
            <a:r>
              <a:rPr lang="fr-FR" sz="2000" spc="-217" dirty="0">
                <a:latin typeface="Arial"/>
                <a:cs typeface="Arial"/>
              </a:rPr>
              <a:t> </a:t>
            </a:r>
            <a:r>
              <a:rPr sz="2000" spc="-34" dirty="0">
                <a:latin typeface="Arial"/>
                <a:cs typeface="Arial"/>
              </a:rPr>
              <a:t>(modulo)</a:t>
            </a:r>
            <a:endParaRPr sz="2000" dirty="0">
              <a:latin typeface="Arial"/>
              <a:cs typeface="Arial"/>
            </a:endParaRPr>
          </a:p>
          <a:p>
            <a:pPr marL="9502">
              <a:spcBef>
                <a:spcPts val="306"/>
              </a:spcBef>
            </a:pPr>
            <a:r>
              <a:rPr sz="2000" spc="-108" dirty="0">
                <a:latin typeface="Arial"/>
                <a:cs typeface="Arial"/>
              </a:rPr>
              <a:t>+ </a:t>
            </a:r>
            <a:r>
              <a:rPr sz="2000" spc="-37" dirty="0">
                <a:latin typeface="Arial"/>
                <a:cs typeface="Arial"/>
              </a:rPr>
              <a:t>, </a:t>
            </a:r>
            <a:r>
              <a:rPr sz="2000" spc="-34" dirty="0">
                <a:latin typeface="Arial"/>
                <a:cs typeface="Arial"/>
              </a:rPr>
              <a:t>-  </a:t>
            </a:r>
            <a:r>
              <a:rPr sz="2000" spc="-26" dirty="0">
                <a:latin typeface="Arial"/>
                <a:cs typeface="Arial"/>
              </a:rPr>
              <a:t>(addition,</a:t>
            </a:r>
            <a:r>
              <a:rPr sz="2000" spc="-183" dirty="0">
                <a:latin typeface="Arial"/>
                <a:cs typeface="Arial"/>
              </a:rPr>
              <a:t> </a:t>
            </a:r>
            <a:r>
              <a:rPr sz="2000" spc="-41" dirty="0" err="1">
                <a:latin typeface="Arial"/>
                <a:cs typeface="Arial"/>
              </a:rPr>
              <a:t>soustraction</a:t>
            </a:r>
            <a:r>
              <a:rPr sz="2000" spc="-41" dirty="0">
                <a:latin typeface="Arial"/>
                <a:cs typeface="Arial"/>
              </a:rPr>
              <a:t>)</a:t>
            </a:r>
            <a:endParaRPr sz="2000" dirty="0">
              <a:latin typeface="Arial"/>
              <a:cs typeface="Arial"/>
            </a:endParaRPr>
          </a:p>
        </p:txBody>
      </p:sp>
      <p:sp>
        <p:nvSpPr>
          <p:cNvPr id="9" name="object 9"/>
          <p:cNvSpPr txBox="1"/>
          <p:nvPr/>
        </p:nvSpPr>
        <p:spPr>
          <a:xfrm>
            <a:off x="5283528" y="2522207"/>
            <a:ext cx="2672848" cy="317371"/>
          </a:xfrm>
          <a:prstGeom prst="rect">
            <a:avLst/>
          </a:prstGeom>
          <a:solidFill>
            <a:schemeClr val="bg2"/>
          </a:solidFill>
        </p:spPr>
        <p:txBody>
          <a:bodyPr vert="horz" wrap="square" lIns="0" tIns="9502" rIns="0" bIns="0" rtlCol="0">
            <a:spAutoFit/>
          </a:bodyPr>
          <a:lstStyle/>
          <a:p>
            <a:pPr marL="9502">
              <a:spcBef>
                <a:spcPts val="75"/>
              </a:spcBef>
              <a:tabLst>
                <a:tab pos="871346" algn="l"/>
              </a:tabLst>
            </a:pPr>
            <a:r>
              <a:rPr sz="2000" b="1" spc="-75" dirty="0">
                <a:solidFill>
                  <a:srgbClr val="339933"/>
                </a:solidFill>
                <a:latin typeface="Arial"/>
                <a:cs typeface="Arial"/>
              </a:rPr>
              <a:t>2 </a:t>
            </a:r>
            <a:r>
              <a:rPr sz="2000" b="1" spc="-127" dirty="0">
                <a:solidFill>
                  <a:srgbClr val="339933"/>
                </a:solidFill>
                <a:latin typeface="Arial"/>
                <a:cs typeface="Arial"/>
              </a:rPr>
              <a:t>+ </a:t>
            </a:r>
            <a:r>
              <a:rPr sz="2000" b="1" spc="-75" dirty="0">
                <a:solidFill>
                  <a:srgbClr val="339933"/>
                </a:solidFill>
                <a:latin typeface="Arial"/>
                <a:cs typeface="Arial"/>
              </a:rPr>
              <a:t>3</a:t>
            </a:r>
            <a:r>
              <a:rPr sz="2000" b="1" spc="-45" dirty="0">
                <a:solidFill>
                  <a:srgbClr val="339933"/>
                </a:solidFill>
                <a:latin typeface="Arial"/>
                <a:cs typeface="Arial"/>
              </a:rPr>
              <a:t> </a:t>
            </a:r>
            <a:r>
              <a:rPr sz="2000" b="1" spc="161" dirty="0">
                <a:solidFill>
                  <a:srgbClr val="339933"/>
                </a:solidFill>
                <a:latin typeface="Arial"/>
                <a:cs typeface="Arial"/>
              </a:rPr>
              <a:t>*</a:t>
            </a:r>
            <a:r>
              <a:rPr sz="2000" b="1" spc="-85" dirty="0">
                <a:solidFill>
                  <a:srgbClr val="339933"/>
                </a:solidFill>
                <a:latin typeface="Arial"/>
                <a:cs typeface="Arial"/>
              </a:rPr>
              <a:t> </a:t>
            </a:r>
            <a:r>
              <a:rPr sz="2000" b="1" spc="-75" dirty="0">
                <a:solidFill>
                  <a:srgbClr val="339933"/>
                </a:solidFill>
                <a:latin typeface="Arial"/>
                <a:cs typeface="Arial"/>
              </a:rPr>
              <a:t>7	</a:t>
            </a:r>
            <a:r>
              <a:rPr sz="2000" b="1" spc="-82" dirty="0">
                <a:solidFill>
                  <a:srgbClr val="339933"/>
                </a:solidFill>
                <a:latin typeface="Arial"/>
                <a:cs typeface="Arial"/>
              </a:rPr>
              <a:t>vaut</a:t>
            </a:r>
            <a:r>
              <a:rPr sz="2000" b="1" spc="206" dirty="0">
                <a:solidFill>
                  <a:srgbClr val="339933"/>
                </a:solidFill>
                <a:latin typeface="Arial"/>
                <a:cs typeface="Arial"/>
              </a:rPr>
              <a:t> </a:t>
            </a:r>
            <a:r>
              <a:rPr sz="2000" b="1" spc="-75" dirty="0">
                <a:solidFill>
                  <a:srgbClr val="339933"/>
                </a:solidFill>
                <a:latin typeface="Arial"/>
                <a:cs typeface="Arial"/>
              </a:rPr>
              <a:t>23</a:t>
            </a:r>
            <a:endParaRPr sz="2000" dirty="0">
              <a:latin typeface="Arial"/>
              <a:cs typeface="Arial"/>
            </a:endParaRPr>
          </a:p>
        </p:txBody>
      </p:sp>
      <p:sp>
        <p:nvSpPr>
          <p:cNvPr id="10" name="object 10"/>
          <p:cNvSpPr txBox="1"/>
          <p:nvPr/>
        </p:nvSpPr>
        <p:spPr>
          <a:xfrm>
            <a:off x="1108803" y="4055091"/>
            <a:ext cx="6621255" cy="1318125"/>
          </a:xfrm>
          <a:prstGeom prst="rect">
            <a:avLst/>
          </a:prstGeom>
        </p:spPr>
        <p:txBody>
          <a:bodyPr vert="horz" wrap="square" lIns="0" tIns="9977" rIns="0" bIns="0" rtlCol="0">
            <a:spAutoFit/>
          </a:bodyPr>
          <a:lstStyle/>
          <a:p>
            <a:pPr marL="256083" indent="-256083">
              <a:spcBef>
                <a:spcPts val="79"/>
              </a:spcBef>
              <a:buClr>
                <a:srgbClr val="FF0000"/>
              </a:buClr>
              <a:buSzPct val="75000"/>
              <a:buFont typeface="Wingdings"/>
              <a:buChar char=""/>
              <a:tabLst>
                <a:tab pos="256083" algn="l"/>
                <a:tab pos="266060" algn="l"/>
              </a:tabLst>
            </a:pPr>
            <a:r>
              <a:rPr sz="2000" spc="-157" dirty="0">
                <a:latin typeface="Arial"/>
                <a:cs typeface="Arial"/>
              </a:rPr>
              <a:t>En </a:t>
            </a:r>
            <a:r>
              <a:rPr sz="2000" spc="-135" dirty="0">
                <a:latin typeface="Arial"/>
                <a:cs typeface="Arial"/>
              </a:rPr>
              <a:t>cas </a:t>
            </a:r>
            <a:r>
              <a:rPr sz="2000" spc="-67" dirty="0">
                <a:latin typeface="Arial"/>
                <a:cs typeface="Arial"/>
              </a:rPr>
              <a:t>de </a:t>
            </a:r>
            <a:r>
              <a:rPr sz="2000" spc="-64" dirty="0">
                <a:latin typeface="Arial"/>
                <a:cs typeface="Arial"/>
              </a:rPr>
              <a:t>besoin </a:t>
            </a:r>
            <a:r>
              <a:rPr sz="2000" spc="-45" dirty="0">
                <a:latin typeface="Arial"/>
                <a:cs typeface="Arial"/>
              </a:rPr>
              <a:t>(ou </a:t>
            </a:r>
            <a:r>
              <a:rPr sz="2000" spc="-67" dirty="0">
                <a:latin typeface="Arial"/>
                <a:cs typeface="Arial"/>
              </a:rPr>
              <a:t>de </a:t>
            </a:r>
            <a:r>
              <a:rPr sz="2000" spc="-37" dirty="0">
                <a:latin typeface="Arial"/>
                <a:cs typeface="Arial"/>
              </a:rPr>
              <a:t>doute), </a:t>
            </a:r>
            <a:r>
              <a:rPr sz="2000" spc="-45" dirty="0">
                <a:latin typeface="Arial"/>
                <a:cs typeface="Arial"/>
              </a:rPr>
              <a:t>on </a:t>
            </a:r>
            <a:r>
              <a:rPr sz="2000" spc="-30" dirty="0">
                <a:latin typeface="Arial"/>
                <a:cs typeface="Arial"/>
              </a:rPr>
              <a:t>utilise </a:t>
            </a:r>
            <a:r>
              <a:rPr sz="2000" spc="-82" dirty="0">
                <a:latin typeface="Arial"/>
                <a:cs typeface="Arial"/>
              </a:rPr>
              <a:t>les </a:t>
            </a:r>
            <a:r>
              <a:rPr sz="2000" spc="-71" dirty="0">
                <a:latin typeface="Arial"/>
                <a:cs typeface="Arial"/>
              </a:rPr>
              <a:t>parenthèses </a:t>
            </a:r>
            <a:r>
              <a:rPr sz="2000" spc="-30" dirty="0">
                <a:latin typeface="Arial"/>
                <a:cs typeface="Arial"/>
              </a:rPr>
              <a:t>pour</a:t>
            </a:r>
            <a:r>
              <a:rPr sz="2000" spc="-153" dirty="0">
                <a:latin typeface="Arial"/>
                <a:cs typeface="Arial"/>
              </a:rPr>
              <a:t> </a:t>
            </a:r>
            <a:r>
              <a:rPr sz="2000" spc="-30" dirty="0">
                <a:latin typeface="Arial"/>
                <a:cs typeface="Arial"/>
              </a:rPr>
              <a:t>indiquer</a:t>
            </a:r>
            <a:endParaRPr sz="2000" dirty="0">
              <a:latin typeface="Arial"/>
              <a:cs typeface="Arial"/>
            </a:endParaRPr>
          </a:p>
          <a:p>
            <a:pPr marR="2433023" algn="ctr"/>
            <a:r>
              <a:rPr sz="2000" spc="-82" dirty="0">
                <a:latin typeface="Arial"/>
                <a:cs typeface="Arial"/>
              </a:rPr>
              <a:t>les </a:t>
            </a:r>
            <a:r>
              <a:rPr sz="2000" spc="-49" dirty="0">
                <a:latin typeface="Arial"/>
                <a:cs typeface="Arial"/>
              </a:rPr>
              <a:t>opérations </a:t>
            </a:r>
            <a:r>
              <a:rPr sz="2000" spc="-116" dirty="0">
                <a:latin typeface="Arial"/>
                <a:cs typeface="Arial"/>
              </a:rPr>
              <a:t>à </a:t>
            </a:r>
            <a:r>
              <a:rPr sz="2000" spc="-34" dirty="0">
                <a:latin typeface="Arial"/>
                <a:cs typeface="Arial"/>
              </a:rPr>
              <a:t>effectuer </a:t>
            </a:r>
            <a:r>
              <a:rPr sz="2000" spc="-67" dirty="0">
                <a:latin typeface="Arial"/>
                <a:cs typeface="Arial"/>
              </a:rPr>
              <a:t>en</a:t>
            </a:r>
            <a:r>
              <a:rPr sz="2000" spc="-135" dirty="0">
                <a:latin typeface="Arial"/>
                <a:cs typeface="Arial"/>
              </a:rPr>
              <a:t> </a:t>
            </a:r>
            <a:r>
              <a:rPr sz="2000" spc="-7" dirty="0">
                <a:latin typeface="Arial"/>
                <a:cs typeface="Arial"/>
              </a:rPr>
              <a:t>priorité</a:t>
            </a:r>
            <a:endParaRPr sz="2000" dirty="0">
              <a:latin typeface="Arial"/>
              <a:cs typeface="Arial"/>
            </a:endParaRPr>
          </a:p>
          <a:p>
            <a:pPr marR="100723" algn="ctr">
              <a:spcBef>
                <a:spcPts val="557"/>
              </a:spcBef>
              <a:tabLst>
                <a:tab pos="1323648" algn="l"/>
                <a:tab pos="2220175" algn="l"/>
              </a:tabLst>
            </a:pPr>
            <a:r>
              <a:rPr sz="2000" b="1" spc="-105" dirty="0">
                <a:solidFill>
                  <a:srgbClr val="339933"/>
                </a:solidFill>
                <a:latin typeface="Arial"/>
                <a:cs typeface="Arial"/>
              </a:rPr>
              <a:t>exemple</a:t>
            </a:r>
            <a:r>
              <a:rPr sz="2000" b="1" spc="-75" dirty="0">
                <a:solidFill>
                  <a:srgbClr val="339933"/>
                </a:solidFill>
                <a:latin typeface="Arial"/>
                <a:cs typeface="Arial"/>
              </a:rPr>
              <a:t> </a:t>
            </a:r>
            <a:r>
              <a:rPr sz="2000" b="1" spc="-85" dirty="0">
                <a:solidFill>
                  <a:srgbClr val="339933"/>
                </a:solidFill>
                <a:latin typeface="Arial"/>
                <a:cs typeface="Arial"/>
              </a:rPr>
              <a:t>:	</a:t>
            </a:r>
            <a:r>
              <a:rPr sz="2000" b="1" spc="-56" dirty="0">
                <a:solidFill>
                  <a:srgbClr val="339933"/>
                </a:solidFill>
                <a:latin typeface="Arial"/>
                <a:cs typeface="Arial"/>
              </a:rPr>
              <a:t>(2 </a:t>
            </a:r>
            <a:r>
              <a:rPr sz="2000" b="1" spc="-127" dirty="0">
                <a:solidFill>
                  <a:srgbClr val="339933"/>
                </a:solidFill>
                <a:latin typeface="Arial"/>
                <a:cs typeface="Arial"/>
              </a:rPr>
              <a:t>+ </a:t>
            </a:r>
            <a:r>
              <a:rPr sz="2000" b="1" spc="-52" dirty="0">
                <a:solidFill>
                  <a:srgbClr val="339933"/>
                </a:solidFill>
                <a:latin typeface="Arial"/>
                <a:cs typeface="Arial"/>
              </a:rPr>
              <a:t>3)</a:t>
            </a:r>
            <a:r>
              <a:rPr sz="2000" b="1" spc="-64" dirty="0">
                <a:solidFill>
                  <a:srgbClr val="339933"/>
                </a:solidFill>
                <a:latin typeface="Arial"/>
                <a:cs typeface="Arial"/>
              </a:rPr>
              <a:t> </a:t>
            </a:r>
            <a:r>
              <a:rPr sz="2000" b="1" spc="161" dirty="0">
                <a:solidFill>
                  <a:srgbClr val="339933"/>
                </a:solidFill>
                <a:latin typeface="Arial"/>
                <a:cs typeface="Arial"/>
              </a:rPr>
              <a:t>*</a:t>
            </a:r>
            <a:r>
              <a:rPr sz="2000" b="1" spc="-79" dirty="0">
                <a:solidFill>
                  <a:srgbClr val="339933"/>
                </a:solidFill>
                <a:latin typeface="Arial"/>
                <a:cs typeface="Arial"/>
              </a:rPr>
              <a:t> </a:t>
            </a:r>
            <a:r>
              <a:rPr sz="2000" b="1" spc="-75" dirty="0">
                <a:solidFill>
                  <a:srgbClr val="339933"/>
                </a:solidFill>
                <a:latin typeface="Arial"/>
                <a:cs typeface="Arial"/>
              </a:rPr>
              <a:t>7	</a:t>
            </a:r>
            <a:r>
              <a:rPr sz="2000" b="1" spc="-82" dirty="0">
                <a:solidFill>
                  <a:srgbClr val="339933"/>
                </a:solidFill>
                <a:latin typeface="Arial"/>
                <a:cs typeface="Arial"/>
              </a:rPr>
              <a:t>vaut</a:t>
            </a:r>
            <a:r>
              <a:rPr sz="2000" b="1" spc="243" dirty="0">
                <a:solidFill>
                  <a:srgbClr val="339933"/>
                </a:solidFill>
                <a:latin typeface="Arial"/>
                <a:cs typeface="Arial"/>
              </a:rPr>
              <a:t> </a:t>
            </a:r>
            <a:r>
              <a:rPr sz="2000" b="1" spc="-75" dirty="0">
                <a:solidFill>
                  <a:srgbClr val="339933"/>
                </a:solidFill>
                <a:latin typeface="Arial"/>
                <a:cs typeface="Arial"/>
              </a:rPr>
              <a:t>35</a:t>
            </a:r>
            <a:endParaRPr sz="2000" dirty="0">
              <a:latin typeface="Arial"/>
              <a:cs typeface="Arial"/>
            </a:endParaRPr>
          </a:p>
        </p:txBody>
      </p:sp>
      <p:sp>
        <p:nvSpPr>
          <p:cNvPr id="11" name="object 11"/>
          <p:cNvSpPr txBox="1">
            <a:spLocks noGrp="1"/>
          </p:cNvSpPr>
          <p:nvPr>
            <p:ph type="title"/>
          </p:nvPr>
        </p:nvSpPr>
        <p:spPr>
          <a:xfrm>
            <a:off x="1115616" y="116632"/>
            <a:ext cx="7847856" cy="412654"/>
          </a:xfrm>
          <a:prstGeom prst="rect">
            <a:avLst/>
          </a:prstGeom>
          <a:noFill/>
        </p:spPr>
        <p:txBody>
          <a:bodyPr vert="horz" wrap="square" lIns="0" tIns="9502" rIns="0" bIns="0" rtlCol="0">
            <a:spAutoFit/>
          </a:bodyPr>
          <a:lstStyle/>
          <a:p>
            <a:pPr marL="9502">
              <a:spcBef>
                <a:spcPts val="75"/>
              </a:spcBef>
            </a:pPr>
            <a:r>
              <a:rPr dirty="0">
                <a:solidFill>
                  <a:schemeClr val="tx1"/>
                </a:solidFill>
              </a:rPr>
              <a:t>Priorité des</a:t>
            </a:r>
            <a:r>
              <a:rPr spc="-85" dirty="0">
                <a:solidFill>
                  <a:schemeClr val="tx1"/>
                </a:solidFill>
              </a:rPr>
              <a:t> </a:t>
            </a:r>
            <a:r>
              <a:rPr spc="-4" dirty="0">
                <a:solidFill>
                  <a:schemeClr val="tx1"/>
                </a:solidFill>
              </a:rPr>
              <a:t>opérateurs</a:t>
            </a:r>
          </a:p>
        </p:txBody>
      </p:sp>
      <p:sp>
        <p:nvSpPr>
          <p:cNvPr id="2" name="Slide Number Placeholder 1">
            <a:extLst>
              <a:ext uri="{FF2B5EF4-FFF2-40B4-BE49-F238E27FC236}">
                <a16:creationId xmlns:a16="http://schemas.microsoft.com/office/drawing/2014/main" id="{DCB2074B-FEDD-44F4-AF84-05AFAB911771}"/>
              </a:ext>
            </a:extLst>
          </p:cNvPr>
          <p:cNvSpPr>
            <a:spLocks noGrp="1"/>
          </p:cNvSpPr>
          <p:nvPr>
            <p:ph type="sldNum" sz="quarter" idx="12"/>
          </p:nvPr>
        </p:nvSpPr>
        <p:spPr/>
        <p:txBody>
          <a:bodyPr/>
          <a:lstStyle/>
          <a:p>
            <a:fld id="{5744759D-0EFF-4FB2-9CCE-04E00944F0FE}" type="slidenum">
              <a:rPr lang="en-US" smtClean="0"/>
              <a:pPr/>
              <a:t>56</a:t>
            </a:fld>
            <a:endParaRPr lang="en-US"/>
          </a:p>
        </p:txBody>
      </p:sp>
    </p:spTree>
    <p:extLst>
      <p:ext uri="{BB962C8B-B14F-4D97-AF65-F5344CB8AC3E}">
        <p14:creationId xmlns:p14="http://schemas.microsoft.com/office/powerpoint/2010/main" val="26810300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536" y="1853159"/>
            <a:ext cx="3881313" cy="2167905"/>
          </a:xfrm>
          <a:prstGeom prst="rect">
            <a:avLst/>
          </a:prstGeom>
        </p:spPr>
        <p:txBody>
          <a:bodyPr vert="horz" wrap="square" lIns="0" tIns="64139" rIns="0" bIns="0" rtlCol="0">
            <a:spAutoFit/>
          </a:bodyPr>
          <a:lstStyle/>
          <a:p>
            <a:pPr marL="266060" indent="-256558">
              <a:spcBef>
                <a:spcPts val="505"/>
              </a:spcBef>
              <a:buClr>
                <a:srgbClr val="FF0000"/>
              </a:buClr>
              <a:buFont typeface="Wingdings"/>
              <a:buChar char=""/>
              <a:tabLst>
                <a:tab pos="265585" algn="l"/>
                <a:tab pos="266060" algn="l"/>
              </a:tabLst>
            </a:pPr>
            <a:r>
              <a:rPr sz="2000" spc="-105" dirty="0">
                <a:latin typeface="Arial"/>
                <a:cs typeface="Arial"/>
              </a:rPr>
              <a:t>Considérons </a:t>
            </a:r>
            <a:r>
              <a:rPr sz="2000" spc="-45" dirty="0">
                <a:latin typeface="Arial"/>
                <a:cs typeface="Arial"/>
              </a:rPr>
              <a:t>l’algorithme </a:t>
            </a:r>
            <a:r>
              <a:rPr sz="2000" spc="-71" dirty="0">
                <a:latin typeface="Arial"/>
                <a:cs typeface="Arial"/>
              </a:rPr>
              <a:t>suivant</a:t>
            </a:r>
            <a:r>
              <a:rPr sz="2000" spc="-168" dirty="0">
                <a:latin typeface="Arial"/>
                <a:cs typeface="Arial"/>
              </a:rPr>
              <a:t> </a:t>
            </a:r>
            <a:r>
              <a:rPr sz="2000" spc="-19" dirty="0">
                <a:latin typeface="Arial"/>
                <a:cs typeface="Arial"/>
              </a:rPr>
              <a:t>:</a:t>
            </a:r>
            <a:endParaRPr sz="2000" dirty="0">
              <a:latin typeface="Arial"/>
              <a:cs typeface="Arial"/>
            </a:endParaRPr>
          </a:p>
          <a:p>
            <a:pPr marL="9502">
              <a:spcBef>
                <a:spcPts val="434"/>
              </a:spcBef>
            </a:pPr>
            <a:endParaRPr lang="fr-FR" sz="2000" b="1" spc="-112" dirty="0">
              <a:latin typeface="Arial"/>
              <a:cs typeface="Arial"/>
            </a:endParaRPr>
          </a:p>
          <a:p>
            <a:pPr marL="9502">
              <a:spcBef>
                <a:spcPts val="434"/>
              </a:spcBef>
            </a:pPr>
            <a:r>
              <a:rPr sz="2000" b="1" spc="-112" dirty="0">
                <a:latin typeface="Arial"/>
                <a:cs typeface="Arial"/>
              </a:rPr>
              <a:t>Variable </a:t>
            </a:r>
            <a:r>
              <a:rPr sz="2000" spc="-161" dirty="0">
                <a:latin typeface="Arial"/>
                <a:cs typeface="Arial"/>
              </a:rPr>
              <a:t>A </a:t>
            </a:r>
            <a:r>
              <a:rPr sz="2000" spc="-19" dirty="0">
                <a:latin typeface="Arial"/>
                <a:cs typeface="Arial"/>
              </a:rPr>
              <a:t>:</a:t>
            </a:r>
            <a:r>
              <a:rPr sz="2000" spc="-34" dirty="0">
                <a:latin typeface="Arial"/>
                <a:cs typeface="Arial"/>
              </a:rPr>
              <a:t> </a:t>
            </a:r>
            <a:r>
              <a:rPr sz="2000" b="1" spc="-79" dirty="0">
                <a:latin typeface="Arial"/>
                <a:cs typeface="Arial"/>
              </a:rPr>
              <a:t>entier</a:t>
            </a:r>
            <a:endParaRPr sz="2000" dirty="0">
              <a:latin typeface="Arial"/>
              <a:cs typeface="Arial"/>
            </a:endParaRPr>
          </a:p>
          <a:p>
            <a:pPr marL="9502">
              <a:spcBef>
                <a:spcPts val="430"/>
              </a:spcBef>
            </a:pPr>
            <a:r>
              <a:rPr sz="2000" b="1" spc="-105" dirty="0">
                <a:latin typeface="Arial"/>
                <a:cs typeface="Arial"/>
              </a:rPr>
              <a:t>Début</a:t>
            </a:r>
            <a:endParaRPr sz="2000" dirty="0">
              <a:latin typeface="Arial"/>
              <a:cs typeface="Arial"/>
            </a:endParaRPr>
          </a:p>
          <a:p>
            <a:pPr marL="9502">
              <a:spcBef>
                <a:spcPts val="430"/>
              </a:spcBef>
            </a:pPr>
            <a:r>
              <a:rPr lang="fr-FR" sz="2000" spc="-161" dirty="0">
                <a:latin typeface="Arial"/>
                <a:cs typeface="Arial"/>
              </a:rPr>
              <a:t>	</a:t>
            </a:r>
            <a:r>
              <a:rPr sz="2000" spc="-161" dirty="0">
                <a:latin typeface="Arial"/>
                <a:cs typeface="Arial"/>
              </a:rPr>
              <a:t>A </a:t>
            </a:r>
            <a:r>
              <a:rPr sz="2000" spc="-171" dirty="0">
                <a:latin typeface="Arial"/>
                <a:cs typeface="Arial"/>
              </a:rPr>
              <a:t>← </a:t>
            </a:r>
            <a:r>
              <a:rPr sz="2000" spc="-94" dirty="0">
                <a:latin typeface="Arial"/>
                <a:cs typeface="Arial"/>
              </a:rPr>
              <a:t>12</a:t>
            </a:r>
            <a:r>
              <a:rPr sz="2000" spc="19" dirty="0">
                <a:latin typeface="Arial"/>
                <a:cs typeface="Arial"/>
              </a:rPr>
              <a:t> </a:t>
            </a:r>
            <a:r>
              <a:rPr sz="2000" dirty="0">
                <a:latin typeface="Arial"/>
                <a:cs typeface="Arial"/>
              </a:rPr>
              <a:t>*12</a:t>
            </a:r>
          </a:p>
          <a:p>
            <a:pPr marL="9502">
              <a:spcBef>
                <a:spcPts val="430"/>
              </a:spcBef>
            </a:pPr>
            <a:r>
              <a:rPr sz="2000" b="1" spc="-157" dirty="0">
                <a:latin typeface="Arial"/>
                <a:cs typeface="Arial"/>
              </a:rPr>
              <a:t>Fin</a:t>
            </a:r>
            <a:endParaRPr sz="2000" dirty="0">
              <a:latin typeface="Arial"/>
              <a:cs typeface="Arial"/>
            </a:endParaRPr>
          </a:p>
        </p:txBody>
      </p:sp>
      <p:sp>
        <p:nvSpPr>
          <p:cNvPr id="3" name="object 3"/>
          <p:cNvSpPr txBox="1">
            <a:spLocks noGrp="1"/>
          </p:cNvSpPr>
          <p:nvPr>
            <p:ph type="title"/>
          </p:nvPr>
        </p:nvSpPr>
        <p:spPr>
          <a:xfrm>
            <a:off x="0" y="-27384"/>
            <a:ext cx="9144000" cy="1241181"/>
          </a:xfrm>
          <a:prstGeom prst="rect">
            <a:avLst/>
          </a:prstGeom>
          <a:noFill/>
        </p:spPr>
        <p:txBody>
          <a:bodyPr vert="horz" wrap="square" lIns="0" tIns="9977" rIns="0" bIns="0" rtlCol="0">
            <a:spAutoFit/>
          </a:bodyPr>
          <a:lstStyle/>
          <a:p>
            <a:pPr marL="990123" marR="3801" indent="-981096">
              <a:spcBef>
                <a:spcPts val="79"/>
              </a:spcBef>
            </a:pPr>
            <a:r>
              <a:rPr dirty="0">
                <a:solidFill>
                  <a:schemeClr val="tx1"/>
                </a:solidFill>
              </a:rPr>
              <a:t>Les instructions</a:t>
            </a:r>
            <a:r>
              <a:rPr spc="-85" dirty="0">
                <a:solidFill>
                  <a:schemeClr val="tx1"/>
                </a:solidFill>
              </a:rPr>
              <a:t> </a:t>
            </a:r>
            <a:r>
              <a:rPr spc="-4" dirty="0">
                <a:solidFill>
                  <a:schemeClr val="tx1"/>
                </a:solidFill>
              </a:rPr>
              <a:t>d'entrées-sorties:  lecture et écriture</a:t>
            </a:r>
            <a:r>
              <a:rPr spc="-60" dirty="0">
                <a:solidFill>
                  <a:schemeClr val="tx1"/>
                </a:solidFill>
              </a:rPr>
              <a:t> </a:t>
            </a:r>
            <a:r>
              <a:rPr dirty="0">
                <a:solidFill>
                  <a:schemeClr val="tx1"/>
                </a:solidFill>
              </a:rPr>
              <a:t>(1)</a:t>
            </a:r>
          </a:p>
        </p:txBody>
      </p:sp>
      <p:sp>
        <p:nvSpPr>
          <p:cNvPr id="6" name="object 6"/>
          <p:cNvSpPr txBox="1"/>
          <p:nvPr/>
        </p:nvSpPr>
        <p:spPr>
          <a:xfrm>
            <a:off x="7125151" y="4122168"/>
            <a:ext cx="257379" cy="141064"/>
          </a:xfrm>
          <a:prstGeom prst="rect">
            <a:avLst/>
          </a:prstGeom>
        </p:spPr>
        <p:txBody>
          <a:bodyPr vert="horz" wrap="square" lIns="0" tIns="0" rIns="0" bIns="0" rtlCol="0">
            <a:spAutoFit/>
          </a:bodyPr>
          <a:lstStyle/>
          <a:p>
            <a:pPr marL="9502">
              <a:lnSpc>
                <a:spcPts val="1066"/>
              </a:lnSpc>
            </a:pPr>
            <a:r>
              <a:rPr sz="600" spc="-4" dirty="0">
                <a:solidFill>
                  <a:srgbClr val="EDEBE0"/>
                </a:solidFill>
                <a:latin typeface="Wingdings"/>
                <a:cs typeface="Wingdings"/>
              </a:rPr>
              <a:t></a:t>
            </a:r>
            <a:fld id="{81D60167-4931-47E6-BA6A-407CBD079E47}" type="slidenum">
              <a:rPr sz="900" spc="-4" dirty="0">
                <a:solidFill>
                  <a:srgbClr val="888888"/>
                </a:solidFill>
                <a:latin typeface="Arial"/>
                <a:cs typeface="Arial"/>
              </a:rPr>
              <a:pPr marL="9502">
                <a:lnSpc>
                  <a:spcPts val="1066"/>
                </a:lnSpc>
              </a:pPr>
              <a:t>57</a:t>
            </a:fld>
            <a:endParaRPr sz="900">
              <a:latin typeface="Arial"/>
              <a:cs typeface="Arial"/>
            </a:endParaRPr>
          </a:p>
        </p:txBody>
      </p:sp>
      <p:sp>
        <p:nvSpPr>
          <p:cNvPr id="7" name="Rectangle 6"/>
          <p:cNvSpPr/>
          <p:nvPr/>
        </p:nvSpPr>
        <p:spPr>
          <a:xfrm>
            <a:off x="3779912" y="2420888"/>
            <a:ext cx="4968552" cy="3518912"/>
          </a:xfrm>
          <a:prstGeom prst="rect">
            <a:avLst/>
          </a:prstGeom>
          <a:solidFill>
            <a:srgbClr val="ECDAE8"/>
          </a:solidFill>
          <a:effectLst>
            <a:innerShdw blurRad="63500" dist="50800" dir="13500000">
              <a:prstClr val="black">
                <a:alpha val="50000"/>
              </a:prstClr>
            </a:innerShdw>
          </a:effectLst>
        </p:spPr>
        <p:txBody>
          <a:bodyPr wrap="square">
            <a:spAutoFit/>
          </a:bodyPr>
          <a:lstStyle/>
          <a:p>
            <a:pPr marL="9502" algn="just">
              <a:spcBef>
                <a:spcPts val="434"/>
              </a:spcBef>
            </a:pPr>
            <a:r>
              <a:rPr lang="fr-FR" sz="2400" spc="-75" dirty="0">
                <a:solidFill>
                  <a:srgbClr val="002060"/>
                </a:solidFill>
                <a:latin typeface="Arial"/>
                <a:cs typeface="Arial"/>
              </a:rPr>
              <a:t>Permet </a:t>
            </a:r>
            <a:r>
              <a:rPr lang="fr-FR" sz="2400" spc="-82" dirty="0">
                <a:solidFill>
                  <a:srgbClr val="002060"/>
                </a:solidFill>
                <a:latin typeface="Arial"/>
                <a:cs typeface="Arial"/>
              </a:rPr>
              <a:t>de </a:t>
            </a:r>
            <a:r>
              <a:rPr lang="fr-FR" sz="2400" spc="-67" dirty="0">
                <a:solidFill>
                  <a:srgbClr val="002060"/>
                </a:solidFill>
                <a:latin typeface="Arial"/>
                <a:cs typeface="Arial"/>
              </a:rPr>
              <a:t>calculer </a:t>
            </a:r>
            <a:r>
              <a:rPr lang="fr-FR" sz="2400" spc="-49" dirty="0">
                <a:solidFill>
                  <a:srgbClr val="002060"/>
                </a:solidFill>
                <a:latin typeface="Arial"/>
                <a:cs typeface="Arial"/>
              </a:rPr>
              <a:t>le </a:t>
            </a:r>
            <a:r>
              <a:rPr lang="fr-FR" sz="2400" spc="-75" dirty="0">
                <a:solidFill>
                  <a:srgbClr val="002060"/>
                </a:solidFill>
                <a:latin typeface="Arial"/>
                <a:cs typeface="Arial"/>
              </a:rPr>
              <a:t>carré </a:t>
            </a:r>
            <a:r>
              <a:rPr lang="fr-FR" sz="2400" spc="-82" dirty="0">
                <a:solidFill>
                  <a:srgbClr val="002060"/>
                </a:solidFill>
                <a:latin typeface="Arial"/>
                <a:cs typeface="Arial"/>
              </a:rPr>
              <a:t>de</a:t>
            </a:r>
            <a:r>
              <a:rPr lang="fr-FR" sz="2400" spc="-269" dirty="0">
                <a:solidFill>
                  <a:srgbClr val="002060"/>
                </a:solidFill>
                <a:latin typeface="Arial"/>
                <a:cs typeface="Arial"/>
              </a:rPr>
              <a:t> </a:t>
            </a:r>
            <a:r>
              <a:rPr lang="fr-FR" sz="2400" spc="-79" dirty="0">
                <a:solidFill>
                  <a:srgbClr val="002060"/>
                </a:solidFill>
                <a:latin typeface="Arial"/>
                <a:cs typeface="Arial"/>
              </a:rPr>
              <a:t>12.</a:t>
            </a:r>
            <a:endParaRPr lang="fr-FR" sz="2400" dirty="0">
              <a:solidFill>
                <a:srgbClr val="002060"/>
              </a:solidFill>
              <a:latin typeface="Arial"/>
              <a:cs typeface="Arial"/>
            </a:endParaRPr>
          </a:p>
          <a:p>
            <a:pPr marL="266060" marR="3801" indent="-256558" algn="just">
              <a:spcBef>
                <a:spcPts val="430"/>
              </a:spcBef>
              <a:buClr>
                <a:srgbClr val="0000A8"/>
              </a:buClr>
              <a:buSzPct val="79166"/>
              <a:buFont typeface="Wingdings"/>
              <a:buChar char=""/>
              <a:tabLst>
                <a:tab pos="265585" algn="l"/>
                <a:tab pos="266060" algn="l"/>
              </a:tabLst>
            </a:pPr>
            <a:r>
              <a:rPr lang="fr-FR" sz="2400" spc="-85" dirty="0">
                <a:solidFill>
                  <a:srgbClr val="002060"/>
                </a:solidFill>
                <a:latin typeface="Arial"/>
                <a:cs typeface="Arial"/>
              </a:rPr>
              <a:t>Comment</a:t>
            </a:r>
            <a:r>
              <a:rPr lang="fr-FR" sz="2400" spc="-123" dirty="0">
                <a:solidFill>
                  <a:srgbClr val="002060"/>
                </a:solidFill>
                <a:latin typeface="Arial"/>
                <a:cs typeface="Arial"/>
              </a:rPr>
              <a:t> </a:t>
            </a:r>
            <a:r>
              <a:rPr lang="fr-FR" sz="2400" spc="-45" dirty="0">
                <a:solidFill>
                  <a:srgbClr val="002060"/>
                </a:solidFill>
                <a:latin typeface="Arial"/>
                <a:cs typeface="Arial"/>
              </a:rPr>
              <a:t>faire</a:t>
            </a:r>
            <a:r>
              <a:rPr lang="fr-FR" sz="2400" spc="-94" dirty="0">
                <a:solidFill>
                  <a:srgbClr val="002060"/>
                </a:solidFill>
                <a:latin typeface="Arial"/>
                <a:cs typeface="Arial"/>
              </a:rPr>
              <a:t> </a:t>
            </a:r>
            <a:r>
              <a:rPr lang="fr-FR" sz="2400" spc="-37" dirty="0">
                <a:solidFill>
                  <a:srgbClr val="002060"/>
                </a:solidFill>
                <a:latin typeface="Arial"/>
                <a:cs typeface="Arial"/>
              </a:rPr>
              <a:t>pour</a:t>
            </a:r>
            <a:r>
              <a:rPr lang="fr-FR" sz="2400" spc="-97" dirty="0">
                <a:solidFill>
                  <a:srgbClr val="002060"/>
                </a:solidFill>
                <a:latin typeface="Arial"/>
                <a:cs typeface="Arial"/>
              </a:rPr>
              <a:t> </a:t>
            </a:r>
            <a:r>
              <a:rPr lang="fr-FR" sz="2400" spc="-71" dirty="0">
                <a:solidFill>
                  <a:srgbClr val="002060"/>
                </a:solidFill>
                <a:latin typeface="Arial"/>
                <a:cs typeface="Arial"/>
              </a:rPr>
              <a:t>calculer</a:t>
            </a:r>
            <a:r>
              <a:rPr lang="fr-FR" sz="2400" spc="-101" dirty="0">
                <a:solidFill>
                  <a:srgbClr val="002060"/>
                </a:solidFill>
                <a:latin typeface="Arial"/>
                <a:cs typeface="Arial"/>
              </a:rPr>
              <a:t> </a:t>
            </a:r>
            <a:r>
              <a:rPr lang="fr-FR" sz="2400" spc="-49" dirty="0">
                <a:solidFill>
                  <a:srgbClr val="002060"/>
                </a:solidFill>
                <a:latin typeface="Arial"/>
                <a:cs typeface="Arial"/>
              </a:rPr>
              <a:t>le</a:t>
            </a:r>
            <a:r>
              <a:rPr lang="fr-FR" sz="2400" spc="-75" dirty="0">
                <a:solidFill>
                  <a:srgbClr val="002060"/>
                </a:solidFill>
                <a:latin typeface="Arial"/>
                <a:cs typeface="Arial"/>
              </a:rPr>
              <a:t> carré</a:t>
            </a:r>
            <a:r>
              <a:rPr lang="fr-FR" sz="2400" spc="-94" dirty="0">
                <a:solidFill>
                  <a:srgbClr val="002060"/>
                </a:solidFill>
                <a:latin typeface="Arial"/>
                <a:cs typeface="Arial"/>
              </a:rPr>
              <a:t> </a:t>
            </a:r>
            <a:r>
              <a:rPr lang="fr-FR" sz="2400" spc="-41" dirty="0">
                <a:solidFill>
                  <a:srgbClr val="002060"/>
                </a:solidFill>
                <a:latin typeface="Arial"/>
                <a:cs typeface="Arial"/>
              </a:rPr>
              <a:t>d’un</a:t>
            </a:r>
            <a:r>
              <a:rPr lang="fr-FR" sz="2400" spc="-94" dirty="0">
                <a:solidFill>
                  <a:srgbClr val="002060"/>
                </a:solidFill>
                <a:latin typeface="Arial"/>
                <a:cs typeface="Arial"/>
              </a:rPr>
              <a:t> </a:t>
            </a:r>
            <a:r>
              <a:rPr lang="fr-FR" sz="2400" spc="-41" dirty="0">
                <a:solidFill>
                  <a:srgbClr val="002060"/>
                </a:solidFill>
                <a:latin typeface="Arial"/>
                <a:cs typeface="Arial"/>
              </a:rPr>
              <a:t>autre</a:t>
            </a:r>
            <a:r>
              <a:rPr lang="fr-FR" sz="2400" spc="-101" dirty="0">
                <a:solidFill>
                  <a:srgbClr val="002060"/>
                </a:solidFill>
                <a:latin typeface="Arial"/>
                <a:cs typeface="Arial"/>
              </a:rPr>
              <a:t> </a:t>
            </a:r>
            <a:r>
              <a:rPr lang="fr-FR" sz="2400" spc="-60" dirty="0">
                <a:solidFill>
                  <a:srgbClr val="002060"/>
                </a:solidFill>
                <a:latin typeface="Arial"/>
                <a:cs typeface="Arial"/>
              </a:rPr>
              <a:t>nombre</a:t>
            </a:r>
            <a:r>
              <a:rPr lang="fr-FR" sz="2400" spc="-94" dirty="0">
                <a:solidFill>
                  <a:srgbClr val="002060"/>
                </a:solidFill>
                <a:latin typeface="Arial"/>
                <a:cs typeface="Arial"/>
              </a:rPr>
              <a:t> </a:t>
            </a:r>
            <a:r>
              <a:rPr lang="fr-FR" sz="2400" spc="-79" dirty="0">
                <a:solidFill>
                  <a:srgbClr val="002060"/>
                </a:solidFill>
                <a:latin typeface="Arial"/>
                <a:cs typeface="Arial"/>
              </a:rPr>
              <a:t>que  </a:t>
            </a:r>
            <a:r>
              <a:rPr lang="fr-FR" sz="2400" spc="-94" dirty="0">
                <a:solidFill>
                  <a:srgbClr val="002060"/>
                </a:solidFill>
                <a:latin typeface="Arial"/>
                <a:cs typeface="Arial"/>
              </a:rPr>
              <a:t>12 </a:t>
            </a:r>
            <a:r>
              <a:rPr lang="fr-FR" sz="2400" spc="-112" dirty="0">
                <a:solidFill>
                  <a:srgbClr val="002060"/>
                </a:solidFill>
                <a:latin typeface="Arial"/>
                <a:cs typeface="Arial"/>
              </a:rPr>
              <a:t>?, </a:t>
            </a:r>
            <a:r>
              <a:rPr lang="fr-FR" sz="2400" u="heavy" spc="11" dirty="0">
                <a:solidFill>
                  <a:srgbClr val="002060"/>
                </a:solidFill>
                <a:uFill>
                  <a:solidFill>
                    <a:srgbClr val="000000"/>
                  </a:solidFill>
                </a:uFill>
                <a:latin typeface="Arial"/>
                <a:cs typeface="Arial"/>
              </a:rPr>
              <a:t>il </a:t>
            </a:r>
            <a:r>
              <a:rPr lang="fr-FR" sz="2400" u="heavy" spc="-22" dirty="0">
                <a:solidFill>
                  <a:srgbClr val="002060"/>
                </a:solidFill>
                <a:uFill>
                  <a:solidFill>
                    <a:srgbClr val="000000"/>
                  </a:solidFill>
                </a:uFill>
                <a:latin typeface="Arial"/>
                <a:cs typeface="Arial"/>
              </a:rPr>
              <a:t>faut </a:t>
            </a:r>
            <a:r>
              <a:rPr lang="fr-FR" sz="2400" u="heavy" spc="-52" dirty="0">
                <a:solidFill>
                  <a:srgbClr val="002060"/>
                </a:solidFill>
                <a:uFill>
                  <a:solidFill>
                    <a:srgbClr val="000000"/>
                  </a:solidFill>
                </a:uFill>
                <a:latin typeface="Arial"/>
                <a:cs typeface="Arial"/>
              </a:rPr>
              <a:t>réécrire </a:t>
            </a:r>
            <a:r>
              <a:rPr lang="fr-FR" sz="2400" u="heavy" spc="-49" dirty="0">
                <a:solidFill>
                  <a:srgbClr val="002060"/>
                </a:solidFill>
                <a:uFill>
                  <a:solidFill>
                    <a:srgbClr val="000000"/>
                  </a:solidFill>
                </a:uFill>
                <a:latin typeface="Arial"/>
                <a:cs typeface="Arial"/>
              </a:rPr>
              <a:t>le</a:t>
            </a:r>
            <a:r>
              <a:rPr lang="fr-FR" sz="2400" u="heavy" spc="-322" dirty="0">
                <a:solidFill>
                  <a:srgbClr val="002060"/>
                </a:solidFill>
                <a:uFill>
                  <a:solidFill>
                    <a:srgbClr val="000000"/>
                  </a:solidFill>
                </a:uFill>
                <a:latin typeface="Arial"/>
                <a:cs typeface="Arial"/>
              </a:rPr>
              <a:t> </a:t>
            </a:r>
            <a:r>
              <a:rPr lang="fr-FR" sz="2400" u="heavy" spc="-71" dirty="0">
                <a:solidFill>
                  <a:srgbClr val="002060"/>
                </a:solidFill>
                <a:uFill>
                  <a:solidFill>
                    <a:srgbClr val="000000"/>
                  </a:solidFill>
                </a:uFill>
                <a:latin typeface="Arial"/>
                <a:cs typeface="Arial"/>
              </a:rPr>
              <a:t>programme.</a:t>
            </a:r>
            <a:endParaRPr lang="fr-FR" sz="2400" dirty="0">
              <a:solidFill>
                <a:srgbClr val="002060"/>
              </a:solidFill>
              <a:latin typeface="Arial"/>
              <a:cs typeface="Arial"/>
            </a:endParaRPr>
          </a:p>
          <a:p>
            <a:pPr marL="266060" marR="452302" indent="-256558" algn="just">
              <a:spcBef>
                <a:spcPts val="430"/>
              </a:spcBef>
              <a:buClr>
                <a:srgbClr val="0000A8"/>
              </a:buClr>
              <a:buSzPct val="79166"/>
              <a:buFont typeface="Wingdings"/>
              <a:buChar char=""/>
              <a:tabLst>
                <a:tab pos="265585" algn="l"/>
                <a:tab pos="266060" algn="l"/>
                <a:tab pos="2511416" algn="l"/>
              </a:tabLst>
            </a:pPr>
            <a:r>
              <a:rPr lang="fr-FR" sz="2400" spc="-195" dirty="0">
                <a:solidFill>
                  <a:srgbClr val="002060"/>
                </a:solidFill>
                <a:latin typeface="Arial"/>
                <a:cs typeface="Arial"/>
              </a:rPr>
              <a:t>La </a:t>
            </a:r>
            <a:r>
              <a:rPr lang="fr-FR" sz="2400" spc="-79" dirty="0">
                <a:solidFill>
                  <a:srgbClr val="002060"/>
                </a:solidFill>
                <a:latin typeface="Arial"/>
                <a:cs typeface="Arial"/>
              </a:rPr>
              <a:t>machine </a:t>
            </a:r>
            <a:r>
              <a:rPr lang="fr-FR" sz="2400" spc="-82" dirty="0">
                <a:solidFill>
                  <a:srgbClr val="002060"/>
                </a:solidFill>
                <a:latin typeface="Arial"/>
                <a:cs typeface="Arial"/>
              </a:rPr>
              <a:t>calcule </a:t>
            </a:r>
            <a:r>
              <a:rPr lang="fr-FR" sz="2400" spc="-49" dirty="0">
                <a:solidFill>
                  <a:srgbClr val="002060"/>
                </a:solidFill>
                <a:latin typeface="Arial"/>
                <a:cs typeface="Arial"/>
              </a:rPr>
              <a:t>le </a:t>
            </a:r>
            <a:r>
              <a:rPr lang="fr-FR" sz="2400" spc="-56" dirty="0">
                <a:solidFill>
                  <a:srgbClr val="002060"/>
                </a:solidFill>
                <a:latin typeface="Arial"/>
                <a:cs typeface="Arial"/>
              </a:rPr>
              <a:t>résultats, </a:t>
            </a:r>
            <a:r>
              <a:rPr lang="fr-FR" sz="2400" spc="-97" dirty="0">
                <a:solidFill>
                  <a:srgbClr val="002060"/>
                </a:solidFill>
                <a:latin typeface="Arial"/>
                <a:cs typeface="Arial"/>
              </a:rPr>
              <a:t>mais </a:t>
            </a:r>
            <a:r>
              <a:rPr lang="fr-FR" sz="2400" spc="-26" dirty="0">
                <a:solidFill>
                  <a:srgbClr val="002060"/>
                </a:solidFill>
                <a:latin typeface="Arial"/>
                <a:cs typeface="Arial"/>
              </a:rPr>
              <a:t>l’utilisateur </a:t>
            </a:r>
            <a:r>
              <a:rPr lang="fr-FR" sz="2400" spc="-37" dirty="0">
                <a:solidFill>
                  <a:srgbClr val="002060"/>
                </a:solidFill>
                <a:latin typeface="Arial"/>
                <a:cs typeface="Arial"/>
              </a:rPr>
              <a:t>qui</a:t>
            </a:r>
            <a:r>
              <a:rPr lang="fr-FR" sz="2400" spc="-269" dirty="0">
                <a:solidFill>
                  <a:srgbClr val="002060"/>
                </a:solidFill>
                <a:latin typeface="Arial"/>
                <a:cs typeface="Arial"/>
              </a:rPr>
              <a:t> </a:t>
            </a:r>
            <a:r>
              <a:rPr lang="fr-FR" sz="2400" spc="-4" dirty="0">
                <a:solidFill>
                  <a:srgbClr val="002060"/>
                </a:solidFill>
                <a:latin typeface="Arial"/>
                <a:cs typeface="Arial"/>
              </a:rPr>
              <a:t>fait  </a:t>
            </a:r>
            <a:r>
              <a:rPr lang="fr-FR" sz="2400" spc="-75" dirty="0">
                <a:solidFill>
                  <a:srgbClr val="002060"/>
                </a:solidFill>
                <a:latin typeface="Arial"/>
                <a:cs typeface="Arial"/>
              </a:rPr>
              <a:t>exécuter </a:t>
            </a:r>
            <a:r>
              <a:rPr lang="fr-FR" sz="2400" spc="-123" dirty="0">
                <a:solidFill>
                  <a:srgbClr val="002060"/>
                </a:solidFill>
                <a:latin typeface="Arial"/>
                <a:cs typeface="Arial"/>
              </a:rPr>
              <a:t>ce </a:t>
            </a:r>
            <a:r>
              <a:rPr lang="fr-FR" sz="2400" spc="-75" dirty="0">
                <a:solidFill>
                  <a:srgbClr val="002060"/>
                </a:solidFill>
                <a:latin typeface="Arial"/>
                <a:cs typeface="Arial"/>
              </a:rPr>
              <a:t>programme </a:t>
            </a:r>
            <a:r>
              <a:rPr lang="fr-FR" sz="2400" u="heavy" spc="-82" dirty="0">
                <a:solidFill>
                  <a:srgbClr val="002060"/>
                </a:solidFill>
                <a:uFill>
                  <a:solidFill>
                    <a:srgbClr val="000000"/>
                  </a:solidFill>
                </a:uFill>
                <a:latin typeface="Arial"/>
                <a:cs typeface="Arial"/>
              </a:rPr>
              <a:t>ne </a:t>
            </a:r>
            <a:r>
              <a:rPr lang="fr-FR" sz="2400" u="heavy" spc="-112" dirty="0">
                <a:solidFill>
                  <a:srgbClr val="002060"/>
                </a:solidFill>
                <a:uFill>
                  <a:solidFill>
                    <a:srgbClr val="000000"/>
                  </a:solidFill>
                </a:uFill>
                <a:latin typeface="Arial"/>
                <a:cs typeface="Arial"/>
              </a:rPr>
              <a:t>saura </a:t>
            </a:r>
            <a:r>
              <a:rPr lang="fr-FR" sz="2400" u="heavy" spc="-135" dirty="0">
                <a:solidFill>
                  <a:srgbClr val="002060"/>
                </a:solidFill>
                <a:uFill>
                  <a:solidFill>
                    <a:srgbClr val="000000"/>
                  </a:solidFill>
                </a:uFill>
                <a:latin typeface="Arial"/>
                <a:cs typeface="Arial"/>
              </a:rPr>
              <a:t>pas </a:t>
            </a:r>
            <a:r>
              <a:rPr lang="fr-FR" sz="2400" u="heavy" spc="-75" dirty="0">
                <a:solidFill>
                  <a:srgbClr val="002060"/>
                </a:solidFill>
                <a:uFill>
                  <a:solidFill>
                    <a:srgbClr val="000000"/>
                  </a:solidFill>
                </a:uFill>
                <a:latin typeface="Arial"/>
                <a:cs typeface="Arial"/>
              </a:rPr>
              <a:t>que </a:t>
            </a:r>
            <a:r>
              <a:rPr lang="fr-FR" sz="2400" u="heavy" spc="-49" dirty="0">
                <a:solidFill>
                  <a:srgbClr val="002060"/>
                </a:solidFill>
                <a:uFill>
                  <a:solidFill>
                    <a:srgbClr val="000000"/>
                  </a:solidFill>
                </a:uFill>
                <a:latin typeface="Arial"/>
                <a:cs typeface="Arial"/>
              </a:rPr>
              <a:t>le </a:t>
            </a:r>
            <a:r>
              <a:rPr lang="fr-FR" sz="2400" u="heavy" spc="-60" dirty="0">
                <a:solidFill>
                  <a:srgbClr val="002060"/>
                </a:solidFill>
                <a:uFill>
                  <a:solidFill>
                    <a:srgbClr val="000000"/>
                  </a:solidFill>
                </a:uFill>
                <a:latin typeface="Arial"/>
                <a:cs typeface="Arial"/>
              </a:rPr>
              <a:t>résultats  </a:t>
            </a:r>
            <a:r>
              <a:rPr lang="fr-FR" sz="2400" u="heavy" spc="-71" dirty="0">
                <a:solidFill>
                  <a:srgbClr val="002060"/>
                </a:solidFill>
                <a:uFill>
                  <a:solidFill>
                    <a:srgbClr val="000000"/>
                  </a:solidFill>
                </a:uFill>
                <a:latin typeface="Arial"/>
                <a:cs typeface="Arial"/>
              </a:rPr>
              <a:t>correspond </a:t>
            </a:r>
            <a:r>
              <a:rPr lang="fr-FR" sz="2400" u="heavy" spc="-97" dirty="0">
                <a:solidFill>
                  <a:srgbClr val="002060"/>
                </a:solidFill>
                <a:uFill>
                  <a:solidFill>
                    <a:srgbClr val="000000"/>
                  </a:solidFill>
                </a:uFill>
                <a:latin typeface="Arial"/>
                <a:cs typeface="Arial"/>
              </a:rPr>
              <a:t>au</a:t>
            </a:r>
            <a:r>
              <a:rPr lang="fr-FR" sz="2400" u="heavy" spc="-127" dirty="0">
                <a:solidFill>
                  <a:srgbClr val="002060"/>
                </a:solidFill>
                <a:uFill>
                  <a:solidFill>
                    <a:srgbClr val="000000"/>
                  </a:solidFill>
                </a:uFill>
                <a:latin typeface="Arial"/>
                <a:cs typeface="Arial"/>
              </a:rPr>
              <a:t> </a:t>
            </a:r>
            <a:r>
              <a:rPr lang="fr-FR" sz="2400" u="heavy" spc="-75" dirty="0">
                <a:solidFill>
                  <a:srgbClr val="002060"/>
                </a:solidFill>
                <a:uFill>
                  <a:solidFill>
                    <a:srgbClr val="000000"/>
                  </a:solidFill>
                </a:uFill>
                <a:latin typeface="Arial"/>
                <a:cs typeface="Arial"/>
              </a:rPr>
              <a:t>carré</a:t>
            </a:r>
            <a:r>
              <a:rPr lang="fr-FR" sz="2400" u="heavy" spc="-94" dirty="0">
                <a:solidFill>
                  <a:srgbClr val="002060"/>
                </a:solidFill>
                <a:uFill>
                  <a:solidFill>
                    <a:srgbClr val="000000"/>
                  </a:solidFill>
                </a:uFill>
                <a:latin typeface="Arial"/>
                <a:cs typeface="Arial"/>
              </a:rPr>
              <a:t> </a:t>
            </a:r>
            <a:r>
              <a:rPr lang="fr-FR" sz="2400" u="heavy" spc="-82" dirty="0">
                <a:solidFill>
                  <a:srgbClr val="002060"/>
                </a:solidFill>
                <a:uFill>
                  <a:solidFill>
                    <a:srgbClr val="000000"/>
                  </a:solidFill>
                </a:uFill>
                <a:latin typeface="Arial"/>
                <a:cs typeface="Arial"/>
              </a:rPr>
              <a:t>de </a:t>
            </a:r>
            <a:r>
              <a:rPr lang="fr-FR" sz="2400" u="heavy" spc="-79" dirty="0">
                <a:solidFill>
                  <a:srgbClr val="002060"/>
                </a:solidFill>
                <a:uFill>
                  <a:solidFill>
                    <a:srgbClr val="000000"/>
                  </a:solidFill>
                </a:uFill>
                <a:latin typeface="Arial"/>
                <a:cs typeface="Arial"/>
              </a:rPr>
              <a:t>12.</a:t>
            </a:r>
            <a:endParaRPr lang="fr-FR" sz="2400" dirty="0">
              <a:solidFill>
                <a:srgbClr val="002060"/>
              </a:solidFill>
              <a:latin typeface="Arial"/>
              <a:cs typeface="Arial"/>
            </a:endParaRPr>
          </a:p>
        </p:txBody>
      </p:sp>
      <p:sp>
        <p:nvSpPr>
          <p:cNvPr id="4" name="Slide Number Placeholder 3">
            <a:extLst>
              <a:ext uri="{FF2B5EF4-FFF2-40B4-BE49-F238E27FC236}">
                <a16:creationId xmlns:a16="http://schemas.microsoft.com/office/drawing/2014/main" id="{EFC3344D-EF41-4F52-BF8F-A9F38EF60384}"/>
              </a:ext>
            </a:extLst>
          </p:cNvPr>
          <p:cNvSpPr>
            <a:spLocks noGrp="1"/>
          </p:cNvSpPr>
          <p:nvPr>
            <p:ph type="sldNum" sz="quarter" idx="12"/>
          </p:nvPr>
        </p:nvSpPr>
        <p:spPr/>
        <p:txBody>
          <a:bodyPr/>
          <a:lstStyle/>
          <a:p>
            <a:fld id="{5744759D-0EFF-4FB2-9CCE-04E00944F0FE}" type="slidenum">
              <a:rPr lang="en-US" smtClean="0"/>
              <a:pPr/>
              <a:t>57</a:t>
            </a:fld>
            <a:endParaRPr lang="en-US"/>
          </a:p>
        </p:txBody>
      </p:sp>
    </p:spTree>
    <p:extLst>
      <p:ext uri="{BB962C8B-B14F-4D97-AF65-F5344CB8AC3E}">
        <p14:creationId xmlns:p14="http://schemas.microsoft.com/office/powerpoint/2010/main" val="17926346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27384"/>
            <a:ext cx="9144000" cy="1241181"/>
          </a:xfrm>
          <a:prstGeom prst="rect">
            <a:avLst/>
          </a:prstGeom>
          <a:noFill/>
        </p:spPr>
        <p:txBody>
          <a:bodyPr vert="horz" wrap="square" lIns="0" tIns="9977" rIns="0" bIns="0" rtlCol="0">
            <a:spAutoFit/>
          </a:bodyPr>
          <a:lstStyle/>
          <a:p>
            <a:pPr marL="990123" marR="3801" indent="-981096">
              <a:spcBef>
                <a:spcPts val="79"/>
              </a:spcBef>
            </a:pPr>
            <a:r>
              <a:rPr dirty="0">
                <a:solidFill>
                  <a:schemeClr val="tx1"/>
                </a:solidFill>
              </a:rPr>
              <a:t>Les instructions</a:t>
            </a:r>
            <a:r>
              <a:rPr spc="-85" dirty="0">
                <a:solidFill>
                  <a:schemeClr val="tx1"/>
                </a:solidFill>
              </a:rPr>
              <a:t> </a:t>
            </a:r>
            <a:r>
              <a:rPr spc="-4" dirty="0">
                <a:solidFill>
                  <a:schemeClr val="tx1"/>
                </a:solidFill>
              </a:rPr>
              <a:t>d'entrées-sorties:  lecture et </a:t>
            </a:r>
            <a:r>
              <a:rPr spc="-4" dirty="0" err="1">
                <a:solidFill>
                  <a:schemeClr val="tx1"/>
                </a:solidFill>
              </a:rPr>
              <a:t>écriture</a:t>
            </a:r>
            <a:r>
              <a:rPr spc="-60" dirty="0">
                <a:solidFill>
                  <a:schemeClr val="tx1"/>
                </a:solidFill>
              </a:rPr>
              <a:t> </a:t>
            </a:r>
            <a:r>
              <a:rPr dirty="0">
                <a:solidFill>
                  <a:schemeClr val="tx1"/>
                </a:solidFill>
              </a:rPr>
              <a:t>(</a:t>
            </a:r>
            <a:r>
              <a:rPr lang="fr-FR" dirty="0">
                <a:solidFill>
                  <a:schemeClr val="tx1"/>
                </a:solidFill>
              </a:rPr>
              <a:t>2</a:t>
            </a:r>
            <a:r>
              <a:rPr dirty="0">
                <a:solidFill>
                  <a:schemeClr val="tx1"/>
                </a:solidFill>
              </a:rPr>
              <a:t>)</a:t>
            </a:r>
          </a:p>
        </p:txBody>
      </p:sp>
      <p:sp>
        <p:nvSpPr>
          <p:cNvPr id="8" name="object 5"/>
          <p:cNvSpPr txBox="1"/>
          <p:nvPr/>
        </p:nvSpPr>
        <p:spPr>
          <a:xfrm>
            <a:off x="899592" y="1628800"/>
            <a:ext cx="6893837" cy="4062466"/>
          </a:xfrm>
          <a:prstGeom prst="rect">
            <a:avLst/>
          </a:prstGeom>
        </p:spPr>
        <p:txBody>
          <a:bodyPr vert="horz" wrap="square" lIns="0" tIns="9977" rIns="0" bIns="0" rtlCol="0">
            <a:spAutoFit/>
          </a:bodyPr>
          <a:lstStyle/>
          <a:p>
            <a:pPr marL="266060" indent="-256558">
              <a:spcBef>
                <a:spcPts val="79"/>
              </a:spcBef>
              <a:buClr>
                <a:srgbClr val="FF0000"/>
              </a:buClr>
              <a:buSzPct val="75000"/>
              <a:buFont typeface="Wingdings"/>
              <a:buChar char=""/>
              <a:tabLst>
                <a:tab pos="265585" algn="l"/>
                <a:tab pos="266060" algn="l"/>
              </a:tabLst>
            </a:pPr>
            <a:r>
              <a:rPr sz="2000" spc="-153" dirty="0">
                <a:latin typeface="Arial"/>
                <a:cs typeface="Arial"/>
              </a:rPr>
              <a:t>Les </a:t>
            </a:r>
            <a:r>
              <a:rPr sz="2000" spc="-37" dirty="0">
                <a:latin typeface="Arial"/>
                <a:cs typeface="Arial"/>
              </a:rPr>
              <a:t>instructions </a:t>
            </a:r>
            <a:r>
              <a:rPr sz="2000" spc="-67" dirty="0">
                <a:latin typeface="Arial"/>
                <a:cs typeface="Arial"/>
              </a:rPr>
              <a:t>de </a:t>
            </a:r>
            <a:r>
              <a:rPr sz="2000" spc="-34" dirty="0">
                <a:latin typeface="Arial"/>
                <a:cs typeface="Arial"/>
              </a:rPr>
              <a:t>lecture </a:t>
            </a:r>
            <a:r>
              <a:rPr sz="2000" spc="-7" dirty="0">
                <a:latin typeface="Arial"/>
                <a:cs typeface="Arial"/>
              </a:rPr>
              <a:t>et </a:t>
            </a:r>
            <a:r>
              <a:rPr sz="2000" spc="-22" dirty="0">
                <a:latin typeface="Arial"/>
                <a:cs typeface="Arial"/>
              </a:rPr>
              <a:t>d'écriture permettent </a:t>
            </a:r>
            <a:r>
              <a:rPr sz="2000" spc="-116" dirty="0">
                <a:latin typeface="Arial"/>
                <a:cs typeface="Arial"/>
              </a:rPr>
              <a:t>à </a:t>
            </a:r>
            <a:r>
              <a:rPr sz="2000" spc="-52" dirty="0">
                <a:latin typeface="Arial"/>
                <a:cs typeface="Arial"/>
              </a:rPr>
              <a:t>la </a:t>
            </a:r>
            <a:r>
              <a:rPr sz="2000" spc="-64" dirty="0">
                <a:latin typeface="Arial"/>
                <a:cs typeface="Arial"/>
              </a:rPr>
              <a:t>machine</a:t>
            </a:r>
            <a:r>
              <a:rPr sz="2000" spc="-254" dirty="0">
                <a:latin typeface="Arial"/>
                <a:cs typeface="Arial"/>
              </a:rPr>
              <a:t> </a:t>
            </a:r>
            <a:r>
              <a:rPr sz="2000" spc="-64" dirty="0">
                <a:latin typeface="Arial"/>
                <a:cs typeface="Arial"/>
              </a:rPr>
              <a:t>de</a:t>
            </a:r>
            <a:endParaRPr sz="2000" dirty="0">
              <a:latin typeface="Arial"/>
              <a:cs typeface="Arial"/>
            </a:endParaRPr>
          </a:p>
          <a:p>
            <a:pPr marL="266060"/>
            <a:r>
              <a:rPr sz="2000" spc="-49" dirty="0">
                <a:latin typeface="Arial"/>
                <a:cs typeface="Arial"/>
              </a:rPr>
              <a:t>communiquer </a:t>
            </a:r>
            <a:r>
              <a:rPr sz="2000" spc="-112" dirty="0">
                <a:latin typeface="Arial"/>
                <a:cs typeface="Arial"/>
              </a:rPr>
              <a:t>avec</a:t>
            </a:r>
            <a:r>
              <a:rPr sz="2000" spc="-127" dirty="0">
                <a:latin typeface="Arial"/>
                <a:cs typeface="Arial"/>
              </a:rPr>
              <a:t> </a:t>
            </a:r>
            <a:r>
              <a:rPr sz="2000" spc="-19" dirty="0">
                <a:latin typeface="Arial"/>
                <a:cs typeface="Arial"/>
              </a:rPr>
              <a:t>l'utilisateur</a:t>
            </a:r>
            <a:endParaRPr sz="2000" dirty="0">
              <a:latin typeface="Arial"/>
              <a:cs typeface="Arial"/>
            </a:endParaRPr>
          </a:p>
          <a:p>
            <a:pPr marL="266060" indent="-256558">
              <a:spcBef>
                <a:spcPts val="1223"/>
              </a:spcBef>
              <a:buClr>
                <a:srgbClr val="FF0000"/>
              </a:buClr>
              <a:buSzPct val="75000"/>
              <a:buFont typeface="Wingdings"/>
              <a:buChar char=""/>
              <a:tabLst>
                <a:tab pos="265585" algn="l"/>
                <a:tab pos="266060" algn="l"/>
              </a:tabLst>
            </a:pPr>
            <a:r>
              <a:rPr sz="2000" spc="-161" dirty="0">
                <a:latin typeface="Arial"/>
                <a:cs typeface="Arial"/>
              </a:rPr>
              <a:t>La </a:t>
            </a:r>
            <a:r>
              <a:rPr sz="2000" b="1" spc="-82" dirty="0">
                <a:latin typeface="Arial"/>
                <a:cs typeface="Arial"/>
              </a:rPr>
              <a:t>lecture </a:t>
            </a:r>
            <a:r>
              <a:rPr sz="2000" spc="-34" dirty="0">
                <a:latin typeface="Arial"/>
                <a:cs typeface="Arial"/>
              </a:rPr>
              <a:t>permet </a:t>
            </a:r>
            <a:r>
              <a:rPr sz="2000" spc="-15" dirty="0">
                <a:latin typeface="Arial"/>
                <a:cs typeface="Arial"/>
              </a:rPr>
              <a:t>d'entrer </a:t>
            </a:r>
            <a:r>
              <a:rPr sz="2000" spc="-101" dirty="0">
                <a:latin typeface="Arial"/>
                <a:cs typeface="Arial"/>
              </a:rPr>
              <a:t>des </a:t>
            </a:r>
            <a:r>
              <a:rPr sz="2000" u="heavy" spc="-75" dirty="0" err="1">
                <a:uFill>
                  <a:solidFill>
                    <a:srgbClr val="000000"/>
                  </a:solidFill>
                </a:uFill>
                <a:latin typeface="Arial"/>
                <a:cs typeface="Arial"/>
              </a:rPr>
              <a:t>donné</a:t>
            </a:r>
            <a:r>
              <a:rPr lang="fr-FR" sz="2000" u="heavy" spc="-75" dirty="0">
                <a:uFill>
                  <a:solidFill>
                    <a:srgbClr val="000000"/>
                  </a:solidFill>
                </a:uFill>
                <a:latin typeface="Arial"/>
                <a:cs typeface="Arial"/>
              </a:rPr>
              <a:t>e</a:t>
            </a:r>
            <a:r>
              <a:rPr sz="2000" u="heavy" spc="-75" dirty="0">
                <a:uFill>
                  <a:solidFill>
                    <a:srgbClr val="000000"/>
                  </a:solidFill>
                </a:uFill>
                <a:latin typeface="Arial"/>
                <a:cs typeface="Arial"/>
              </a:rPr>
              <a:t>s</a:t>
            </a:r>
            <a:r>
              <a:rPr sz="2000" spc="-75" dirty="0">
                <a:latin typeface="Arial"/>
                <a:cs typeface="Arial"/>
              </a:rPr>
              <a:t> </a:t>
            </a:r>
            <a:r>
              <a:rPr sz="2000" spc="-116" dirty="0">
                <a:latin typeface="Arial"/>
                <a:cs typeface="Arial"/>
              </a:rPr>
              <a:t>à </a:t>
            </a:r>
            <a:r>
              <a:rPr sz="2000" spc="-4" dirty="0">
                <a:latin typeface="Arial"/>
                <a:cs typeface="Arial"/>
              </a:rPr>
              <a:t>partir </a:t>
            </a:r>
            <a:r>
              <a:rPr sz="2000" spc="-49" dirty="0">
                <a:latin typeface="Arial"/>
                <a:cs typeface="Arial"/>
              </a:rPr>
              <a:t>du</a:t>
            </a:r>
            <a:r>
              <a:rPr sz="2000" spc="-153" dirty="0">
                <a:latin typeface="Arial"/>
                <a:cs typeface="Arial"/>
              </a:rPr>
              <a:t> </a:t>
            </a:r>
            <a:r>
              <a:rPr sz="2000" spc="-56" dirty="0">
                <a:latin typeface="Arial"/>
                <a:cs typeface="Arial"/>
              </a:rPr>
              <a:t>clavier</a:t>
            </a:r>
            <a:endParaRPr sz="2000" dirty="0">
              <a:latin typeface="Arial"/>
              <a:cs typeface="Arial"/>
            </a:endParaRPr>
          </a:p>
          <a:p>
            <a:pPr marL="565852" lvl="1" indent="-214748">
              <a:spcBef>
                <a:spcPts val="1220"/>
              </a:spcBef>
              <a:buFont typeface="Wingdings"/>
              <a:buChar char=""/>
              <a:tabLst>
                <a:tab pos="565852" algn="l"/>
                <a:tab pos="566328" algn="l"/>
              </a:tabLst>
            </a:pPr>
            <a:r>
              <a:rPr sz="2000" spc="-157" dirty="0">
                <a:solidFill>
                  <a:srgbClr val="0000B4"/>
                </a:solidFill>
                <a:latin typeface="Arial"/>
                <a:cs typeface="Arial"/>
              </a:rPr>
              <a:t>En </a:t>
            </a:r>
            <a:r>
              <a:rPr sz="2000" spc="-71" dirty="0">
                <a:solidFill>
                  <a:srgbClr val="0000B4"/>
                </a:solidFill>
                <a:latin typeface="Arial"/>
                <a:cs typeface="Arial"/>
              </a:rPr>
              <a:t>pseudo-code, </a:t>
            </a:r>
            <a:r>
              <a:rPr sz="2000" spc="-45" dirty="0">
                <a:solidFill>
                  <a:srgbClr val="0000B4"/>
                </a:solidFill>
                <a:latin typeface="Arial"/>
                <a:cs typeface="Arial"/>
              </a:rPr>
              <a:t>on </a:t>
            </a:r>
            <a:r>
              <a:rPr sz="2000" spc="-26" dirty="0">
                <a:solidFill>
                  <a:srgbClr val="0000B4"/>
                </a:solidFill>
                <a:latin typeface="Arial"/>
                <a:cs typeface="Arial"/>
              </a:rPr>
              <a:t>note: </a:t>
            </a:r>
            <a:r>
              <a:rPr sz="2000" b="1" spc="-64" dirty="0">
                <a:solidFill>
                  <a:srgbClr val="0000B4"/>
                </a:solidFill>
                <a:latin typeface="Arial"/>
                <a:cs typeface="Arial"/>
              </a:rPr>
              <a:t>lire</a:t>
            </a:r>
            <a:r>
              <a:rPr sz="2000" b="1" spc="-138" dirty="0">
                <a:solidFill>
                  <a:srgbClr val="0000B4"/>
                </a:solidFill>
                <a:latin typeface="Arial"/>
                <a:cs typeface="Arial"/>
              </a:rPr>
              <a:t> </a:t>
            </a:r>
            <a:r>
              <a:rPr sz="2000" b="1" spc="-71" dirty="0">
                <a:solidFill>
                  <a:srgbClr val="0000B4"/>
                </a:solidFill>
                <a:latin typeface="Arial"/>
                <a:cs typeface="Arial"/>
              </a:rPr>
              <a:t>(var)</a:t>
            </a:r>
            <a:endParaRPr sz="2000" dirty="0">
              <a:latin typeface="Arial"/>
              <a:cs typeface="Arial"/>
            </a:endParaRPr>
          </a:p>
          <a:p>
            <a:pPr marL="2445376" marR="352054">
              <a:spcBef>
                <a:spcPts val="359"/>
              </a:spcBef>
            </a:pPr>
            <a:r>
              <a:rPr sz="2000" spc="-56" dirty="0">
                <a:solidFill>
                  <a:srgbClr val="0000B4"/>
                </a:solidFill>
                <a:latin typeface="Arial"/>
                <a:cs typeface="Arial"/>
              </a:rPr>
              <a:t>la </a:t>
            </a:r>
            <a:r>
              <a:rPr sz="2000" spc="-64" dirty="0">
                <a:solidFill>
                  <a:srgbClr val="0000B4"/>
                </a:solidFill>
                <a:latin typeface="Arial"/>
                <a:cs typeface="Arial"/>
              </a:rPr>
              <a:t>machine </a:t>
            </a:r>
            <a:r>
              <a:rPr sz="2000" spc="-22" dirty="0">
                <a:solidFill>
                  <a:srgbClr val="0000B4"/>
                </a:solidFill>
                <a:latin typeface="Arial"/>
                <a:cs typeface="Arial"/>
              </a:rPr>
              <a:t>met </a:t>
            </a:r>
            <a:r>
              <a:rPr sz="2000" spc="-52" dirty="0">
                <a:solidFill>
                  <a:srgbClr val="0000B4"/>
                </a:solidFill>
                <a:latin typeface="Arial"/>
                <a:cs typeface="Arial"/>
              </a:rPr>
              <a:t>la valeur </a:t>
            </a:r>
            <a:r>
              <a:rPr sz="2000" spc="-41" dirty="0">
                <a:solidFill>
                  <a:srgbClr val="0000B4"/>
                </a:solidFill>
                <a:latin typeface="Arial"/>
                <a:cs typeface="Arial"/>
              </a:rPr>
              <a:t>entrée </a:t>
            </a:r>
            <a:r>
              <a:rPr sz="2000" spc="-82" dirty="0">
                <a:solidFill>
                  <a:srgbClr val="0000B4"/>
                </a:solidFill>
                <a:latin typeface="Arial"/>
                <a:cs typeface="Arial"/>
              </a:rPr>
              <a:t>au</a:t>
            </a:r>
            <a:r>
              <a:rPr sz="2000" spc="-262" dirty="0">
                <a:solidFill>
                  <a:srgbClr val="0000B4"/>
                </a:solidFill>
                <a:latin typeface="Arial"/>
                <a:cs typeface="Arial"/>
              </a:rPr>
              <a:t> </a:t>
            </a:r>
            <a:r>
              <a:rPr sz="2000" spc="-56" dirty="0">
                <a:solidFill>
                  <a:srgbClr val="0000B4"/>
                </a:solidFill>
                <a:latin typeface="Arial"/>
                <a:cs typeface="Arial"/>
              </a:rPr>
              <a:t>clavier  </a:t>
            </a:r>
            <a:r>
              <a:rPr sz="2000" spc="-94" dirty="0">
                <a:solidFill>
                  <a:srgbClr val="0000B4"/>
                </a:solidFill>
                <a:latin typeface="Arial"/>
                <a:cs typeface="Arial"/>
              </a:rPr>
              <a:t>dans </a:t>
            </a:r>
            <a:r>
              <a:rPr sz="2000" spc="-52" dirty="0">
                <a:solidFill>
                  <a:srgbClr val="0000B4"/>
                </a:solidFill>
                <a:latin typeface="Arial"/>
                <a:cs typeface="Arial"/>
              </a:rPr>
              <a:t>la </a:t>
            </a:r>
            <a:r>
              <a:rPr sz="2000" spc="-97" dirty="0">
                <a:solidFill>
                  <a:srgbClr val="0000B4"/>
                </a:solidFill>
                <a:latin typeface="Arial"/>
                <a:cs typeface="Arial"/>
              </a:rPr>
              <a:t>zone </a:t>
            </a:r>
            <a:r>
              <a:rPr sz="2000" spc="-45" dirty="0">
                <a:solidFill>
                  <a:srgbClr val="0000B4"/>
                </a:solidFill>
                <a:latin typeface="Arial"/>
                <a:cs typeface="Arial"/>
              </a:rPr>
              <a:t>mémoire </a:t>
            </a:r>
            <a:r>
              <a:rPr sz="2000" spc="-64" dirty="0">
                <a:solidFill>
                  <a:srgbClr val="0000B4"/>
                </a:solidFill>
                <a:latin typeface="Arial"/>
                <a:cs typeface="Arial"/>
              </a:rPr>
              <a:t>nommée</a:t>
            </a:r>
            <a:r>
              <a:rPr sz="2000" spc="-112" dirty="0">
                <a:solidFill>
                  <a:srgbClr val="0000B4"/>
                </a:solidFill>
                <a:latin typeface="Arial"/>
                <a:cs typeface="Arial"/>
              </a:rPr>
              <a:t> </a:t>
            </a:r>
            <a:r>
              <a:rPr sz="2000" spc="-64" dirty="0">
                <a:solidFill>
                  <a:srgbClr val="0000B4"/>
                </a:solidFill>
                <a:latin typeface="Arial"/>
                <a:cs typeface="Arial"/>
              </a:rPr>
              <a:t>var</a:t>
            </a:r>
            <a:endParaRPr sz="2000" dirty="0">
              <a:latin typeface="Arial"/>
              <a:cs typeface="Arial"/>
            </a:endParaRPr>
          </a:p>
          <a:p>
            <a:pPr>
              <a:spcBef>
                <a:spcPts val="19"/>
              </a:spcBef>
            </a:pPr>
            <a:endParaRPr sz="2000" dirty="0">
              <a:latin typeface="Arial"/>
              <a:cs typeface="Arial"/>
            </a:endParaRPr>
          </a:p>
          <a:p>
            <a:pPr marL="565852" marR="3801" lvl="1" indent="-214748">
              <a:buClr>
                <a:srgbClr val="0000B4"/>
              </a:buClr>
              <a:buFont typeface="Wingdings"/>
              <a:buChar char=""/>
              <a:tabLst>
                <a:tab pos="565852" algn="l"/>
                <a:tab pos="566328" algn="l"/>
              </a:tabLst>
            </a:pPr>
            <a:r>
              <a:rPr sz="2000" u="heavy" spc="-82" dirty="0">
                <a:uFill>
                  <a:solidFill>
                    <a:srgbClr val="000000"/>
                  </a:solidFill>
                </a:uFill>
                <a:latin typeface="Arial"/>
                <a:cs typeface="Arial"/>
              </a:rPr>
              <a:t>Remarque:</a:t>
            </a:r>
            <a:r>
              <a:rPr sz="2000" spc="-82" dirty="0">
                <a:latin typeface="Arial"/>
                <a:cs typeface="Arial"/>
              </a:rPr>
              <a:t> </a:t>
            </a:r>
            <a:r>
              <a:rPr sz="2000" spc="-146" dirty="0">
                <a:latin typeface="Arial"/>
                <a:cs typeface="Arial"/>
              </a:rPr>
              <a:t>Le </a:t>
            </a:r>
            <a:r>
              <a:rPr sz="2000" spc="-64" dirty="0">
                <a:latin typeface="Arial"/>
                <a:cs typeface="Arial"/>
              </a:rPr>
              <a:t>programme </a:t>
            </a:r>
            <a:r>
              <a:rPr sz="2000" spc="-45" dirty="0">
                <a:latin typeface="Arial"/>
                <a:cs typeface="Arial"/>
              </a:rPr>
              <a:t>s'arrête </a:t>
            </a:r>
            <a:r>
              <a:rPr sz="2000" spc="-30" dirty="0">
                <a:latin typeface="Arial"/>
                <a:cs typeface="Arial"/>
              </a:rPr>
              <a:t>lorsqu'il </a:t>
            </a:r>
            <a:r>
              <a:rPr sz="2000" spc="-41" dirty="0">
                <a:latin typeface="Arial"/>
                <a:cs typeface="Arial"/>
              </a:rPr>
              <a:t>rencontre </a:t>
            </a:r>
            <a:r>
              <a:rPr sz="2000" spc="-60" dirty="0">
                <a:latin typeface="Arial"/>
                <a:cs typeface="Arial"/>
              </a:rPr>
              <a:t>une </a:t>
            </a:r>
            <a:r>
              <a:rPr sz="2000" spc="-26" dirty="0">
                <a:latin typeface="Arial"/>
                <a:cs typeface="Arial"/>
              </a:rPr>
              <a:t>instruction  </a:t>
            </a:r>
            <a:r>
              <a:rPr sz="2000" spc="-75" dirty="0">
                <a:latin typeface="Arial"/>
                <a:cs typeface="Arial"/>
              </a:rPr>
              <a:t>Lire</a:t>
            </a:r>
            <a:r>
              <a:rPr sz="2000" spc="-85" dirty="0">
                <a:latin typeface="Arial"/>
                <a:cs typeface="Arial"/>
              </a:rPr>
              <a:t> </a:t>
            </a:r>
            <a:r>
              <a:rPr sz="2000" spc="-7" dirty="0">
                <a:latin typeface="Arial"/>
                <a:cs typeface="Arial"/>
              </a:rPr>
              <a:t>et</a:t>
            </a:r>
            <a:r>
              <a:rPr sz="2000" spc="-79" dirty="0">
                <a:latin typeface="Arial"/>
                <a:cs typeface="Arial"/>
              </a:rPr>
              <a:t> </a:t>
            </a:r>
            <a:r>
              <a:rPr sz="2000" spc="-64" dirty="0">
                <a:latin typeface="Arial"/>
                <a:cs typeface="Arial"/>
              </a:rPr>
              <a:t>ne</a:t>
            </a:r>
            <a:r>
              <a:rPr sz="2000" spc="-79" dirty="0">
                <a:latin typeface="Arial"/>
                <a:cs typeface="Arial"/>
              </a:rPr>
              <a:t> </a:t>
            </a:r>
            <a:r>
              <a:rPr sz="2000" spc="-127" dirty="0">
                <a:latin typeface="Arial"/>
                <a:cs typeface="Arial"/>
              </a:rPr>
              <a:t>se</a:t>
            </a:r>
            <a:r>
              <a:rPr sz="2000" spc="-79" dirty="0">
                <a:latin typeface="Arial"/>
                <a:cs typeface="Arial"/>
              </a:rPr>
              <a:t> </a:t>
            </a:r>
            <a:r>
              <a:rPr sz="2000" spc="-34" dirty="0">
                <a:latin typeface="Arial"/>
                <a:cs typeface="Arial"/>
              </a:rPr>
              <a:t>poursuit</a:t>
            </a:r>
            <a:r>
              <a:rPr sz="2000" spc="-75" dirty="0">
                <a:latin typeface="Arial"/>
                <a:cs typeface="Arial"/>
              </a:rPr>
              <a:t> </a:t>
            </a:r>
            <a:r>
              <a:rPr sz="2000" spc="-56" dirty="0">
                <a:latin typeface="Arial"/>
                <a:cs typeface="Arial"/>
              </a:rPr>
              <a:t>qu'après</a:t>
            </a:r>
            <a:r>
              <a:rPr sz="2000" spc="-97" dirty="0">
                <a:latin typeface="Arial"/>
                <a:cs typeface="Arial"/>
              </a:rPr>
              <a:t> </a:t>
            </a:r>
            <a:r>
              <a:rPr sz="2000" spc="-52" dirty="0">
                <a:latin typeface="Arial"/>
                <a:cs typeface="Arial"/>
              </a:rPr>
              <a:t>la</a:t>
            </a:r>
            <a:r>
              <a:rPr sz="2000" spc="-71" dirty="0">
                <a:latin typeface="Arial"/>
                <a:cs typeface="Arial"/>
              </a:rPr>
              <a:t> </a:t>
            </a:r>
            <a:r>
              <a:rPr sz="2000" spc="-45" dirty="0">
                <a:latin typeface="Arial"/>
                <a:cs typeface="Arial"/>
              </a:rPr>
              <a:t>frappe</a:t>
            </a:r>
            <a:r>
              <a:rPr sz="2000" spc="-85" dirty="0">
                <a:latin typeface="Arial"/>
                <a:cs typeface="Arial"/>
              </a:rPr>
              <a:t> </a:t>
            </a:r>
            <a:r>
              <a:rPr sz="2000" spc="-45" dirty="0">
                <a:latin typeface="Arial"/>
                <a:cs typeface="Arial"/>
              </a:rPr>
              <a:t>d’une</a:t>
            </a:r>
            <a:r>
              <a:rPr sz="2000" spc="-90" dirty="0">
                <a:latin typeface="Arial"/>
                <a:cs typeface="Arial"/>
              </a:rPr>
              <a:t> </a:t>
            </a:r>
            <a:r>
              <a:rPr sz="2000" spc="-52" dirty="0">
                <a:latin typeface="Arial"/>
                <a:cs typeface="Arial"/>
              </a:rPr>
              <a:t>valeur</a:t>
            </a:r>
            <a:r>
              <a:rPr sz="2000" spc="-79" dirty="0">
                <a:latin typeface="Arial"/>
                <a:cs typeface="Arial"/>
              </a:rPr>
              <a:t> </a:t>
            </a:r>
            <a:r>
              <a:rPr sz="2000" spc="-82" dirty="0">
                <a:latin typeface="Arial"/>
                <a:cs typeface="Arial"/>
              </a:rPr>
              <a:t>au</a:t>
            </a:r>
            <a:r>
              <a:rPr sz="2000" spc="-79" dirty="0">
                <a:latin typeface="Arial"/>
                <a:cs typeface="Arial"/>
              </a:rPr>
              <a:t> </a:t>
            </a:r>
            <a:r>
              <a:rPr sz="2000" spc="-56" dirty="0">
                <a:latin typeface="Arial"/>
                <a:cs typeface="Arial"/>
              </a:rPr>
              <a:t>clavier</a:t>
            </a:r>
            <a:r>
              <a:rPr sz="2000" spc="-64" dirty="0">
                <a:latin typeface="Arial"/>
                <a:cs typeface="Arial"/>
              </a:rPr>
              <a:t> </a:t>
            </a:r>
            <a:r>
              <a:rPr sz="2000" spc="-7" dirty="0">
                <a:latin typeface="Arial"/>
                <a:cs typeface="Arial"/>
              </a:rPr>
              <a:t>et</a:t>
            </a:r>
            <a:r>
              <a:rPr sz="2000" spc="-75" dirty="0">
                <a:latin typeface="Arial"/>
                <a:cs typeface="Arial"/>
              </a:rPr>
              <a:t> </a:t>
            </a:r>
            <a:r>
              <a:rPr sz="2000" spc="-64" dirty="0">
                <a:latin typeface="Arial"/>
                <a:cs typeface="Arial"/>
              </a:rPr>
              <a:t>de</a:t>
            </a:r>
            <a:r>
              <a:rPr sz="2000" spc="-85" dirty="0">
                <a:latin typeface="Arial"/>
                <a:cs typeface="Arial"/>
              </a:rPr>
              <a:t> </a:t>
            </a:r>
            <a:r>
              <a:rPr sz="2000" spc="-52" dirty="0">
                <a:latin typeface="Arial"/>
                <a:cs typeface="Arial"/>
              </a:rPr>
              <a:t>la  </a:t>
            </a:r>
            <a:r>
              <a:rPr sz="2000" spc="-45" dirty="0">
                <a:latin typeface="Arial"/>
                <a:cs typeface="Arial"/>
              </a:rPr>
              <a:t>touche</a:t>
            </a:r>
            <a:r>
              <a:rPr sz="2000" spc="-97" dirty="0">
                <a:latin typeface="Arial"/>
                <a:cs typeface="Arial"/>
              </a:rPr>
              <a:t> </a:t>
            </a:r>
            <a:r>
              <a:rPr sz="2000" spc="-71" dirty="0">
                <a:latin typeface="Arial"/>
                <a:cs typeface="Arial"/>
              </a:rPr>
              <a:t>Entrée</a:t>
            </a:r>
            <a:endParaRPr sz="2000" dirty="0">
              <a:latin typeface="Arial"/>
              <a:cs typeface="Arial"/>
            </a:endParaRPr>
          </a:p>
        </p:txBody>
      </p:sp>
      <p:sp>
        <p:nvSpPr>
          <p:cNvPr id="2" name="Slide Number Placeholder 1">
            <a:extLst>
              <a:ext uri="{FF2B5EF4-FFF2-40B4-BE49-F238E27FC236}">
                <a16:creationId xmlns:a16="http://schemas.microsoft.com/office/drawing/2014/main" id="{0EA6C3EB-F38C-4E79-8033-B721E6D532D8}"/>
              </a:ext>
            </a:extLst>
          </p:cNvPr>
          <p:cNvSpPr>
            <a:spLocks noGrp="1"/>
          </p:cNvSpPr>
          <p:nvPr>
            <p:ph type="sldNum" sz="quarter" idx="12"/>
          </p:nvPr>
        </p:nvSpPr>
        <p:spPr/>
        <p:txBody>
          <a:bodyPr/>
          <a:lstStyle/>
          <a:p>
            <a:fld id="{5744759D-0EFF-4FB2-9CCE-04E00944F0FE}" type="slidenum">
              <a:rPr lang="en-US" smtClean="0"/>
              <a:pPr/>
              <a:t>58</a:t>
            </a:fld>
            <a:endParaRPr lang="en-US"/>
          </a:p>
        </p:txBody>
      </p:sp>
    </p:spTree>
    <p:extLst>
      <p:ext uri="{BB962C8B-B14F-4D97-AF65-F5344CB8AC3E}">
        <p14:creationId xmlns:p14="http://schemas.microsoft.com/office/powerpoint/2010/main" val="34990646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8520" y="27579"/>
            <a:ext cx="9144000" cy="1241181"/>
          </a:xfrm>
          <a:prstGeom prst="rect">
            <a:avLst/>
          </a:prstGeom>
          <a:noFill/>
        </p:spPr>
        <p:txBody>
          <a:bodyPr vert="horz" wrap="square" lIns="0" tIns="9977" rIns="0" bIns="0" rtlCol="0">
            <a:spAutoFit/>
          </a:bodyPr>
          <a:lstStyle/>
          <a:p>
            <a:pPr marL="990123" marR="3801" indent="-981096">
              <a:spcBef>
                <a:spcPts val="79"/>
              </a:spcBef>
            </a:pPr>
            <a:r>
              <a:rPr dirty="0">
                <a:solidFill>
                  <a:schemeClr val="tx1"/>
                </a:solidFill>
              </a:rPr>
              <a:t>Les instructions</a:t>
            </a:r>
            <a:r>
              <a:rPr spc="-85" dirty="0">
                <a:solidFill>
                  <a:schemeClr val="tx1"/>
                </a:solidFill>
              </a:rPr>
              <a:t> </a:t>
            </a:r>
            <a:r>
              <a:rPr spc="-4" dirty="0">
                <a:solidFill>
                  <a:schemeClr val="tx1"/>
                </a:solidFill>
              </a:rPr>
              <a:t>d'entrées-sorties:  lecture et </a:t>
            </a:r>
            <a:r>
              <a:rPr spc="-4" dirty="0" err="1">
                <a:solidFill>
                  <a:schemeClr val="tx1"/>
                </a:solidFill>
              </a:rPr>
              <a:t>écriture</a:t>
            </a:r>
            <a:r>
              <a:rPr spc="-60" dirty="0">
                <a:solidFill>
                  <a:schemeClr val="tx1"/>
                </a:solidFill>
              </a:rPr>
              <a:t> </a:t>
            </a:r>
            <a:r>
              <a:rPr dirty="0">
                <a:solidFill>
                  <a:schemeClr val="tx1"/>
                </a:solidFill>
              </a:rPr>
              <a:t>(</a:t>
            </a:r>
            <a:r>
              <a:rPr lang="fr-FR" dirty="0">
                <a:solidFill>
                  <a:schemeClr val="tx1"/>
                </a:solidFill>
              </a:rPr>
              <a:t>3</a:t>
            </a:r>
            <a:r>
              <a:rPr dirty="0">
                <a:solidFill>
                  <a:schemeClr val="tx1"/>
                </a:solidFill>
              </a:rPr>
              <a:t>)</a:t>
            </a:r>
          </a:p>
        </p:txBody>
      </p:sp>
      <p:sp>
        <p:nvSpPr>
          <p:cNvPr id="4" name="object 3"/>
          <p:cNvSpPr txBox="1"/>
          <p:nvPr/>
        </p:nvSpPr>
        <p:spPr>
          <a:xfrm>
            <a:off x="899592" y="1556792"/>
            <a:ext cx="6922616" cy="4124021"/>
          </a:xfrm>
          <a:prstGeom prst="rect">
            <a:avLst/>
          </a:prstGeom>
        </p:spPr>
        <p:txBody>
          <a:bodyPr vert="horz" wrap="square" lIns="0" tIns="9977" rIns="0" bIns="0" rtlCol="0">
            <a:spAutoFit/>
          </a:bodyPr>
          <a:lstStyle/>
          <a:p>
            <a:pPr marL="266060" marR="3801" indent="-256558">
              <a:spcBef>
                <a:spcPts val="79"/>
              </a:spcBef>
              <a:buClr>
                <a:srgbClr val="FF0000"/>
              </a:buClr>
              <a:buSzPct val="75000"/>
              <a:buFont typeface="Wingdings"/>
              <a:buChar char=""/>
              <a:tabLst>
                <a:tab pos="265585" algn="l"/>
                <a:tab pos="266060" algn="l"/>
              </a:tabLst>
            </a:pPr>
            <a:r>
              <a:rPr sz="2400" b="1" spc="-94" dirty="0">
                <a:latin typeface="Arial"/>
                <a:cs typeface="Arial"/>
              </a:rPr>
              <a:t>L'écriture </a:t>
            </a:r>
            <a:r>
              <a:rPr sz="2400" spc="-34" dirty="0">
                <a:latin typeface="Arial"/>
                <a:cs typeface="Arial"/>
              </a:rPr>
              <a:t>permet </a:t>
            </a:r>
            <a:r>
              <a:rPr sz="2400" spc="-30" dirty="0">
                <a:latin typeface="Arial"/>
                <a:cs typeface="Arial"/>
              </a:rPr>
              <a:t>d'afficher </a:t>
            </a:r>
            <a:r>
              <a:rPr sz="2400" spc="-101" dirty="0">
                <a:latin typeface="Arial"/>
                <a:cs typeface="Arial"/>
              </a:rPr>
              <a:t>des </a:t>
            </a:r>
            <a:r>
              <a:rPr sz="2400" u="heavy" spc="-49" dirty="0">
                <a:uFill>
                  <a:solidFill>
                    <a:srgbClr val="000000"/>
                  </a:solidFill>
                </a:uFill>
                <a:latin typeface="Arial"/>
                <a:cs typeface="Arial"/>
              </a:rPr>
              <a:t>résultats</a:t>
            </a:r>
            <a:r>
              <a:rPr sz="2400" spc="-49" dirty="0">
                <a:latin typeface="Arial"/>
                <a:cs typeface="Arial"/>
              </a:rPr>
              <a:t> </a:t>
            </a:r>
            <a:r>
              <a:rPr sz="2400" spc="-116" dirty="0">
                <a:latin typeface="Arial"/>
                <a:cs typeface="Arial"/>
              </a:rPr>
              <a:t>à </a:t>
            </a:r>
            <a:r>
              <a:rPr sz="2400" spc="-45" dirty="0">
                <a:latin typeface="Arial"/>
                <a:cs typeface="Arial"/>
              </a:rPr>
              <a:t>l'écran </a:t>
            </a:r>
            <a:r>
              <a:rPr sz="2400" spc="-49" dirty="0">
                <a:latin typeface="Arial"/>
                <a:cs typeface="Arial"/>
              </a:rPr>
              <a:t>(ou </a:t>
            </a:r>
            <a:r>
              <a:rPr sz="2400" spc="-67" dirty="0">
                <a:latin typeface="Arial"/>
                <a:cs typeface="Arial"/>
              </a:rPr>
              <a:t>de </a:t>
            </a:r>
            <a:r>
              <a:rPr sz="2400" spc="-82" dirty="0">
                <a:latin typeface="Arial"/>
                <a:cs typeface="Arial"/>
              </a:rPr>
              <a:t>les </a:t>
            </a:r>
            <a:r>
              <a:rPr sz="2400" spc="-45" dirty="0">
                <a:latin typeface="Arial"/>
                <a:cs typeface="Arial"/>
              </a:rPr>
              <a:t>écrire </a:t>
            </a:r>
            <a:r>
              <a:rPr sz="2400" spc="-94" dirty="0">
                <a:latin typeface="Arial"/>
                <a:cs typeface="Arial"/>
              </a:rPr>
              <a:t>dans </a:t>
            </a:r>
            <a:r>
              <a:rPr sz="2400" spc="-49" dirty="0">
                <a:latin typeface="Arial"/>
                <a:cs typeface="Arial"/>
              </a:rPr>
              <a:t>un  </a:t>
            </a:r>
            <a:r>
              <a:rPr sz="2400" spc="-30" dirty="0">
                <a:latin typeface="Arial"/>
                <a:cs typeface="Arial"/>
              </a:rPr>
              <a:t>fichier)</a:t>
            </a:r>
            <a:endParaRPr sz="2400" dirty="0">
              <a:latin typeface="Arial"/>
              <a:cs typeface="Arial"/>
            </a:endParaRPr>
          </a:p>
          <a:p>
            <a:pPr>
              <a:spcBef>
                <a:spcPts val="15"/>
              </a:spcBef>
              <a:buClr>
                <a:srgbClr val="FF0000"/>
              </a:buClr>
              <a:buFont typeface="Wingdings"/>
              <a:buChar char=""/>
            </a:pPr>
            <a:endParaRPr sz="2400" dirty="0">
              <a:latin typeface="Arial"/>
              <a:cs typeface="Arial"/>
            </a:endParaRPr>
          </a:p>
          <a:p>
            <a:pPr marL="565852" lvl="1" indent="-214748">
              <a:spcBef>
                <a:spcPts val="4"/>
              </a:spcBef>
              <a:buFont typeface="Wingdings"/>
              <a:buChar char=""/>
              <a:tabLst>
                <a:tab pos="565852" algn="l"/>
                <a:tab pos="566328" algn="l"/>
              </a:tabLst>
            </a:pPr>
            <a:r>
              <a:rPr sz="2400" spc="-157" dirty="0">
                <a:solidFill>
                  <a:srgbClr val="0000B4"/>
                </a:solidFill>
                <a:latin typeface="Arial"/>
                <a:cs typeface="Arial"/>
              </a:rPr>
              <a:t>En </a:t>
            </a:r>
            <a:r>
              <a:rPr sz="2400" spc="-71" dirty="0">
                <a:solidFill>
                  <a:srgbClr val="0000B4"/>
                </a:solidFill>
                <a:latin typeface="Arial"/>
                <a:cs typeface="Arial"/>
              </a:rPr>
              <a:t>pseudo-code, </a:t>
            </a:r>
            <a:r>
              <a:rPr sz="2400" spc="-45" dirty="0">
                <a:solidFill>
                  <a:srgbClr val="0000B4"/>
                </a:solidFill>
                <a:latin typeface="Arial"/>
                <a:cs typeface="Arial"/>
              </a:rPr>
              <a:t>on </a:t>
            </a:r>
            <a:r>
              <a:rPr sz="2400" spc="-26" dirty="0">
                <a:solidFill>
                  <a:srgbClr val="0000B4"/>
                </a:solidFill>
                <a:latin typeface="Arial"/>
                <a:cs typeface="Arial"/>
              </a:rPr>
              <a:t>note: </a:t>
            </a:r>
            <a:r>
              <a:rPr sz="2400" b="1" spc="-94" dirty="0">
                <a:solidFill>
                  <a:srgbClr val="0000B4"/>
                </a:solidFill>
                <a:latin typeface="Arial"/>
                <a:cs typeface="Arial"/>
              </a:rPr>
              <a:t>écrire</a:t>
            </a:r>
            <a:r>
              <a:rPr sz="2400" b="1" spc="-135" dirty="0">
                <a:solidFill>
                  <a:srgbClr val="0000B4"/>
                </a:solidFill>
                <a:latin typeface="Arial"/>
                <a:cs typeface="Arial"/>
              </a:rPr>
              <a:t> </a:t>
            </a:r>
            <a:r>
              <a:rPr sz="2400" b="1" spc="-75" dirty="0">
                <a:solidFill>
                  <a:srgbClr val="0000B4"/>
                </a:solidFill>
                <a:latin typeface="Arial"/>
                <a:cs typeface="Arial"/>
              </a:rPr>
              <a:t>(var)</a:t>
            </a:r>
            <a:endParaRPr sz="2400" dirty="0">
              <a:latin typeface="Arial"/>
              <a:cs typeface="Arial"/>
            </a:endParaRPr>
          </a:p>
          <a:p>
            <a:pPr marL="2746118">
              <a:spcBef>
                <a:spcPts val="359"/>
              </a:spcBef>
            </a:pPr>
            <a:r>
              <a:rPr sz="2400" spc="-52" dirty="0">
                <a:solidFill>
                  <a:srgbClr val="0000B4"/>
                </a:solidFill>
                <a:latin typeface="Arial"/>
                <a:cs typeface="Arial"/>
              </a:rPr>
              <a:t>la </a:t>
            </a:r>
            <a:r>
              <a:rPr sz="2400" spc="-64" dirty="0">
                <a:solidFill>
                  <a:srgbClr val="0000B4"/>
                </a:solidFill>
                <a:latin typeface="Arial"/>
                <a:cs typeface="Arial"/>
              </a:rPr>
              <a:t>machine </a:t>
            </a:r>
            <a:r>
              <a:rPr sz="2400" spc="-45" dirty="0">
                <a:solidFill>
                  <a:srgbClr val="0000B4"/>
                </a:solidFill>
                <a:latin typeface="Arial"/>
                <a:cs typeface="Arial"/>
              </a:rPr>
              <a:t>affiche </a:t>
            </a:r>
            <a:r>
              <a:rPr sz="2400" spc="-37" dirty="0">
                <a:solidFill>
                  <a:srgbClr val="0000B4"/>
                </a:solidFill>
                <a:latin typeface="Arial"/>
                <a:cs typeface="Arial"/>
              </a:rPr>
              <a:t>le </a:t>
            </a:r>
            <a:r>
              <a:rPr sz="2400" spc="-49" dirty="0">
                <a:solidFill>
                  <a:srgbClr val="0000B4"/>
                </a:solidFill>
                <a:latin typeface="Arial"/>
                <a:cs typeface="Arial"/>
              </a:rPr>
              <a:t>contenu </a:t>
            </a:r>
            <a:r>
              <a:rPr sz="2400" spc="-67" dirty="0">
                <a:solidFill>
                  <a:srgbClr val="0000B4"/>
                </a:solidFill>
                <a:latin typeface="Arial"/>
                <a:cs typeface="Arial"/>
              </a:rPr>
              <a:t>de</a:t>
            </a:r>
            <a:r>
              <a:rPr sz="2400" spc="-269" dirty="0">
                <a:solidFill>
                  <a:srgbClr val="0000B4"/>
                </a:solidFill>
                <a:latin typeface="Arial"/>
                <a:cs typeface="Arial"/>
              </a:rPr>
              <a:t> </a:t>
            </a:r>
            <a:r>
              <a:rPr sz="2400" spc="-52" dirty="0">
                <a:solidFill>
                  <a:srgbClr val="0000B4"/>
                </a:solidFill>
                <a:latin typeface="Arial"/>
                <a:cs typeface="Arial"/>
              </a:rPr>
              <a:t>la</a:t>
            </a:r>
            <a:r>
              <a:rPr lang="fr-FR" sz="2400" spc="-52" dirty="0">
                <a:solidFill>
                  <a:srgbClr val="0000B4"/>
                </a:solidFill>
                <a:latin typeface="Arial"/>
                <a:cs typeface="Arial"/>
              </a:rPr>
              <a:t> </a:t>
            </a:r>
            <a:r>
              <a:rPr sz="2400" spc="-94" dirty="0">
                <a:solidFill>
                  <a:srgbClr val="0000B4"/>
                </a:solidFill>
                <a:latin typeface="Arial"/>
                <a:cs typeface="Arial"/>
              </a:rPr>
              <a:t>zone </a:t>
            </a:r>
            <a:r>
              <a:rPr sz="2400" spc="-45" dirty="0">
                <a:solidFill>
                  <a:srgbClr val="0000B4"/>
                </a:solidFill>
                <a:latin typeface="Arial"/>
                <a:cs typeface="Arial"/>
              </a:rPr>
              <a:t>mémoire</a:t>
            </a:r>
            <a:r>
              <a:rPr sz="2400" spc="-64" dirty="0">
                <a:solidFill>
                  <a:srgbClr val="0000B4"/>
                </a:solidFill>
                <a:latin typeface="Arial"/>
                <a:cs typeface="Arial"/>
              </a:rPr>
              <a:t> var</a:t>
            </a:r>
            <a:endParaRPr sz="2400" dirty="0">
              <a:latin typeface="Arial"/>
              <a:cs typeface="Arial"/>
            </a:endParaRPr>
          </a:p>
          <a:p>
            <a:pPr>
              <a:spcBef>
                <a:spcPts val="19"/>
              </a:spcBef>
            </a:pPr>
            <a:endParaRPr sz="2400" dirty="0">
              <a:latin typeface="Arial"/>
              <a:cs typeface="Arial"/>
            </a:endParaRPr>
          </a:p>
          <a:p>
            <a:pPr marL="565852" marR="248006" lvl="1" indent="-214748">
              <a:buClr>
                <a:srgbClr val="0000B4"/>
              </a:buClr>
              <a:buFont typeface="Wingdings"/>
              <a:buChar char=""/>
              <a:tabLst>
                <a:tab pos="565852" algn="l"/>
                <a:tab pos="566328" algn="l"/>
              </a:tabLst>
            </a:pPr>
            <a:r>
              <a:rPr sz="2400" u="heavy" spc="-82" dirty="0">
                <a:uFill>
                  <a:solidFill>
                    <a:srgbClr val="000000"/>
                  </a:solidFill>
                </a:uFill>
                <a:latin typeface="Arial"/>
                <a:cs typeface="Arial"/>
              </a:rPr>
              <a:t>Conseil:</a:t>
            </a:r>
            <a:r>
              <a:rPr sz="2400" spc="-82" dirty="0">
                <a:latin typeface="Arial"/>
                <a:cs typeface="Arial"/>
              </a:rPr>
              <a:t> </a:t>
            </a:r>
            <a:r>
              <a:rPr sz="2400" spc="-71" dirty="0">
                <a:latin typeface="Arial"/>
                <a:cs typeface="Arial"/>
              </a:rPr>
              <a:t>Avant </a:t>
            </a:r>
            <a:r>
              <a:rPr sz="2400" spc="-67" dirty="0">
                <a:latin typeface="Arial"/>
                <a:cs typeface="Arial"/>
              </a:rPr>
              <a:t>de </a:t>
            </a:r>
            <a:r>
              <a:rPr sz="2400" spc="-19" dirty="0">
                <a:latin typeface="Arial"/>
                <a:cs typeface="Arial"/>
              </a:rPr>
              <a:t>lire </a:t>
            </a:r>
            <a:r>
              <a:rPr sz="2400" spc="-60" dirty="0">
                <a:latin typeface="Arial"/>
                <a:cs typeface="Arial"/>
              </a:rPr>
              <a:t>une </a:t>
            </a:r>
            <a:r>
              <a:rPr sz="2400" spc="-52" dirty="0">
                <a:latin typeface="Arial"/>
                <a:cs typeface="Arial"/>
              </a:rPr>
              <a:t>variable, </a:t>
            </a:r>
            <a:r>
              <a:rPr sz="2400" spc="11" dirty="0">
                <a:latin typeface="Arial"/>
                <a:cs typeface="Arial"/>
              </a:rPr>
              <a:t>il </a:t>
            </a:r>
            <a:r>
              <a:rPr sz="2400" spc="-64" dirty="0">
                <a:latin typeface="Arial"/>
                <a:cs typeface="Arial"/>
              </a:rPr>
              <a:t>est </a:t>
            </a:r>
            <a:r>
              <a:rPr sz="2400" spc="-19" dirty="0">
                <a:latin typeface="Arial"/>
                <a:cs typeface="Arial"/>
              </a:rPr>
              <a:t>fortement </a:t>
            </a:r>
            <a:r>
              <a:rPr sz="2400" spc="-60" dirty="0">
                <a:latin typeface="Arial"/>
                <a:cs typeface="Arial"/>
              </a:rPr>
              <a:t>conseillé</a:t>
            </a:r>
            <a:r>
              <a:rPr sz="2400" spc="-296" dirty="0">
                <a:latin typeface="Arial"/>
                <a:cs typeface="Arial"/>
              </a:rPr>
              <a:t> </a:t>
            </a:r>
            <a:r>
              <a:rPr sz="2400" spc="-49" dirty="0">
                <a:latin typeface="Arial"/>
                <a:cs typeface="Arial"/>
              </a:rPr>
              <a:t>d’écrire  </a:t>
            </a:r>
            <a:r>
              <a:rPr sz="2400" spc="-101" dirty="0">
                <a:latin typeface="Arial"/>
                <a:cs typeface="Arial"/>
              </a:rPr>
              <a:t>des </a:t>
            </a:r>
            <a:r>
              <a:rPr sz="2400" spc="-123" dirty="0">
                <a:latin typeface="Arial"/>
                <a:cs typeface="Arial"/>
              </a:rPr>
              <a:t>messages </a:t>
            </a:r>
            <a:r>
              <a:rPr sz="2400" spc="-116" dirty="0">
                <a:latin typeface="Arial"/>
                <a:cs typeface="Arial"/>
              </a:rPr>
              <a:t>à </a:t>
            </a:r>
            <a:r>
              <a:rPr sz="2400" spc="-60" dirty="0">
                <a:latin typeface="Arial"/>
                <a:cs typeface="Arial"/>
              </a:rPr>
              <a:t>l’écran, </a:t>
            </a:r>
            <a:r>
              <a:rPr sz="2400" spc="-34" dirty="0">
                <a:latin typeface="Arial"/>
                <a:cs typeface="Arial"/>
              </a:rPr>
              <a:t>afin </a:t>
            </a:r>
            <a:r>
              <a:rPr sz="2400" spc="-67" dirty="0">
                <a:latin typeface="Arial"/>
                <a:cs typeface="Arial"/>
              </a:rPr>
              <a:t>de </a:t>
            </a:r>
            <a:r>
              <a:rPr sz="2400" spc="-41" dirty="0">
                <a:latin typeface="Arial"/>
                <a:cs typeface="Arial"/>
              </a:rPr>
              <a:t>prévenir </a:t>
            </a:r>
            <a:r>
              <a:rPr sz="2400" spc="-22" dirty="0">
                <a:latin typeface="Arial"/>
                <a:cs typeface="Arial"/>
              </a:rPr>
              <a:t>l’utilisateur </a:t>
            </a:r>
            <a:r>
              <a:rPr sz="2400" spc="-67" dirty="0">
                <a:latin typeface="Arial"/>
                <a:cs typeface="Arial"/>
              </a:rPr>
              <a:t>de </a:t>
            </a:r>
            <a:r>
              <a:rPr sz="2400" spc="-101" dirty="0">
                <a:latin typeface="Arial"/>
                <a:cs typeface="Arial"/>
              </a:rPr>
              <a:t>ce </a:t>
            </a:r>
            <a:r>
              <a:rPr sz="2400" spc="-4" dirty="0">
                <a:latin typeface="Arial"/>
                <a:cs typeface="Arial"/>
              </a:rPr>
              <a:t>qu’il doit  </a:t>
            </a:r>
            <a:r>
              <a:rPr sz="2400" spc="-34" dirty="0">
                <a:latin typeface="Arial"/>
                <a:cs typeface="Arial"/>
              </a:rPr>
              <a:t>frapper</a:t>
            </a:r>
            <a:endParaRPr sz="2400" dirty="0">
              <a:latin typeface="Arial"/>
              <a:cs typeface="Arial"/>
            </a:endParaRPr>
          </a:p>
        </p:txBody>
      </p:sp>
      <p:sp>
        <p:nvSpPr>
          <p:cNvPr id="2" name="Slide Number Placeholder 1">
            <a:extLst>
              <a:ext uri="{FF2B5EF4-FFF2-40B4-BE49-F238E27FC236}">
                <a16:creationId xmlns:a16="http://schemas.microsoft.com/office/drawing/2014/main" id="{4A91C8EC-8BEA-4D54-83B0-2A8890B539F7}"/>
              </a:ext>
            </a:extLst>
          </p:cNvPr>
          <p:cNvSpPr>
            <a:spLocks noGrp="1"/>
          </p:cNvSpPr>
          <p:nvPr>
            <p:ph type="sldNum" sz="quarter" idx="12"/>
          </p:nvPr>
        </p:nvSpPr>
        <p:spPr/>
        <p:txBody>
          <a:bodyPr/>
          <a:lstStyle/>
          <a:p>
            <a:fld id="{5744759D-0EFF-4FB2-9CCE-04E00944F0FE}" type="slidenum">
              <a:rPr lang="en-US" smtClean="0"/>
              <a:pPr/>
              <a:t>59</a:t>
            </a:fld>
            <a:endParaRPr lang="en-US"/>
          </a:p>
        </p:txBody>
      </p:sp>
    </p:spTree>
    <p:extLst>
      <p:ext uri="{BB962C8B-B14F-4D97-AF65-F5344CB8AC3E}">
        <p14:creationId xmlns:p14="http://schemas.microsoft.com/office/powerpoint/2010/main" val="13804994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A16A55F4-4B5A-594D-AE89-831EA722C246}"/>
              </a:ext>
            </a:extLst>
          </p:cNvPr>
          <p:cNvSpPr>
            <a:spLocks/>
          </p:cNvSpPr>
          <p:nvPr/>
        </p:nvSpPr>
        <p:spPr bwMode="auto">
          <a:xfrm>
            <a:off x="2318022" y="188640"/>
            <a:ext cx="6590826" cy="40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619"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Public concerné</a:t>
            </a:r>
            <a:endParaRPr lang="fr-FR" altLang="fr-FR" sz="2619"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8EA28894-C94C-4E9E-9859-E82A52D19A13}"/>
              </a:ext>
            </a:extLst>
          </p:cNvPr>
          <p:cNvSpPr>
            <a:spLocks noGrp="1"/>
          </p:cNvSpPr>
          <p:nvPr>
            <p:ph type="sldNum" sz="quarter" idx="12"/>
          </p:nvPr>
        </p:nvSpPr>
        <p:spPr/>
        <p:txBody>
          <a:bodyPr/>
          <a:lstStyle/>
          <a:p>
            <a:fld id="{9705A05D-FF3A-44F5-A745-C0E08A1F0267}" type="slidenum">
              <a:rPr lang="fr-FR" smtClean="0"/>
              <a:pPr/>
              <a:t>6</a:t>
            </a:fld>
            <a:endParaRPr lang="fr-FR" dirty="0"/>
          </a:p>
        </p:txBody>
      </p:sp>
      <p:sp>
        <p:nvSpPr>
          <p:cNvPr id="4" name="Rectangle 3">
            <a:extLst>
              <a:ext uri="{FF2B5EF4-FFF2-40B4-BE49-F238E27FC236}">
                <a16:creationId xmlns:a16="http://schemas.microsoft.com/office/drawing/2014/main" id="{7F6DF35D-3B4F-408C-9276-19FE6D3E494D}"/>
              </a:ext>
            </a:extLst>
          </p:cNvPr>
          <p:cNvSpPr/>
          <p:nvPr/>
        </p:nvSpPr>
        <p:spPr>
          <a:xfrm>
            <a:off x="1331640" y="2564904"/>
            <a:ext cx="6336704" cy="1938992"/>
          </a:xfrm>
          <a:prstGeom prst="rect">
            <a:avLst/>
          </a:prstGeom>
        </p:spPr>
        <p:txBody>
          <a:bodyPr wrap="square">
            <a:spAutoFit/>
          </a:bodyPr>
          <a:lstStyle/>
          <a:p>
            <a:pPr marL="109728" indent="0" algn="ctr">
              <a:buNone/>
            </a:pPr>
            <a:r>
              <a:rPr lang="fr-FR" sz="4000" b="0" i="0" dirty="0">
                <a:solidFill>
                  <a:srgbClr val="222222"/>
                </a:solidFill>
                <a:effectLst/>
                <a:latin typeface="Graphik"/>
              </a:rPr>
              <a:t>Apprentis développeurs</a:t>
            </a:r>
          </a:p>
          <a:p>
            <a:pPr marL="109728" indent="0" algn="ctr">
              <a:buNone/>
            </a:pPr>
            <a:r>
              <a:rPr lang="fr-FR" sz="4000" b="0" i="0" dirty="0">
                <a:solidFill>
                  <a:srgbClr val="00B050"/>
                </a:solidFill>
                <a:effectLst/>
                <a:latin typeface="Graphik"/>
              </a:rPr>
              <a:t>Analystes évoluant vers la programmation</a:t>
            </a:r>
            <a:endParaRPr lang="fr-FR" sz="3200" dirty="0">
              <a:solidFill>
                <a:srgbClr val="00B050"/>
              </a:solidFill>
              <a:latin typeface="Gill Sans MT" panose="020B0502020104020203" pitchFamily="34" charset="0"/>
            </a:endParaRPr>
          </a:p>
        </p:txBody>
      </p:sp>
    </p:spTree>
    <p:extLst>
      <p:ext uri="{BB962C8B-B14F-4D97-AF65-F5344CB8AC3E}">
        <p14:creationId xmlns:p14="http://schemas.microsoft.com/office/powerpoint/2010/main" val="4387747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3432" y="1139471"/>
            <a:ext cx="7394951" cy="4165058"/>
          </a:xfrm>
          <a:prstGeom prst="rect">
            <a:avLst/>
          </a:prstGeom>
        </p:spPr>
        <p:txBody>
          <a:bodyPr vert="horz" wrap="square" lIns="0" tIns="9977" rIns="0" bIns="0" rtlCol="0">
            <a:spAutoFit/>
          </a:bodyPr>
          <a:lstStyle/>
          <a:p>
            <a:pPr marL="266060" indent="-256558">
              <a:spcBef>
                <a:spcPts val="600"/>
              </a:spcBef>
              <a:spcAft>
                <a:spcPts val="600"/>
              </a:spcAft>
              <a:buClr>
                <a:srgbClr val="FF0000"/>
              </a:buClr>
              <a:buFont typeface="Wingdings"/>
              <a:buChar char=""/>
              <a:tabLst>
                <a:tab pos="265585" algn="l"/>
                <a:tab pos="266060" algn="l"/>
              </a:tabLst>
            </a:pPr>
            <a:r>
              <a:rPr sz="2000" spc="-75" dirty="0">
                <a:latin typeface="Arial" pitchFamily="34" charset="0"/>
                <a:cs typeface="Arial" pitchFamily="34" charset="0"/>
              </a:rPr>
              <a:t>Ecrire </a:t>
            </a:r>
            <a:r>
              <a:rPr sz="2000" spc="-49" dirty="0">
                <a:latin typeface="Arial" pitchFamily="34" charset="0"/>
                <a:cs typeface="Arial" pitchFamily="34" charset="0"/>
              </a:rPr>
              <a:t>un </a:t>
            </a:r>
            <a:r>
              <a:rPr sz="2000" spc="-37" dirty="0">
                <a:latin typeface="Arial" pitchFamily="34" charset="0"/>
                <a:cs typeface="Arial" pitchFamily="34" charset="0"/>
              </a:rPr>
              <a:t>algorithme </a:t>
            </a:r>
            <a:r>
              <a:rPr sz="2000" spc="-26" dirty="0">
                <a:latin typeface="Arial" pitchFamily="34" charset="0"/>
                <a:cs typeface="Arial" pitchFamily="34" charset="0"/>
              </a:rPr>
              <a:t>qui </a:t>
            </a:r>
            <a:r>
              <a:rPr sz="2000" spc="-71" dirty="0">
                <a:latin typeface="Arial" pitchFamily="34" charset="0"/>
                <a:cs typeface="Arial" pitchFamily="34" charset="0"/>
              </a:rPr>
              <a:t>demande </a:t>
            </a:r>
            <a:r>
              <a:rPr sz="2000" spc="-49" dirty="0">
                <a:latin typeface="Arial" pitchFamily="34" charset="0"/>
                <a:cs typeface="Arial" pitchFamily="34" charset="0"/>
              </a:rPr>
              <a:t>un nombre </a:t>
            </a:r>
            <a:r>
              <a:rPr sz="2000" spc="-22" dirty="0">
                <a:latin typeface="Arial" pitchFamily="34" charset="0"/>
                <a:cs typeface="Arial" pitchFamily="34" charset="0"/>
              </a:rPr>
              <a:t>entier </a:t>
            </a:r>
            <a:r>
              <a:rPr sz="2000" spc="-116" dirty="0">
                <a:latin typeface="Arial" pitchFamily="34" charset="0"/>
                <a:cs typeface="Arial" pitchFamily="34" charset="0"/>
              </a:rPr>
              <a:t>à </a:t>
            </a:r>
            <a:r>
              <a:rPr sz="2000" spc="-30" dirty="0">
                <a:latin typeface="Arial" pitchFamily="34" charset="0"/>
                <a:cs typeface="Arial" pitchFamily="34" charset="0"/>
              </a:rPr>
              <a:t>l'utilisateur,</a:t>
            </a:r>
            <a:r>
              <a:rPr sz="2000" spc="-277" dirty="0">
                <a:latin typeface="Arial" pitchFamily="34" charset="0"/>
                <a:cs typeface="Arial" pitchFamily="34" charset="0"/>
              </a:rPr>
              <a:t> </a:t>
            </a:r>
            <a:r>
              <a:rPr sz="2000" spc="-60" dirty="0" err="1">
                <a:latin typeface="Arial" pitchFamily="34" charset="0"/>
                <a:cs typeface="Arial" pitchFamily="34" charset="0"/>
              </a:rPr>
              <a:t>puis</a:t>
            </a:r>
            <a:r>
              <a:rPr lang="fr-FR" sz="2000" spc="-60" dirty="0">
                <a:latin typeface="Arial" pitchFamily="34" charset="0"/>
                <a:cs typeface="Arial" pitchFamily="34" charset="0"/>
              </a:rPr>
              <a:t> </a:t>
            </a:r>
            <a:r>
              <a:rPr sz="2000" spc="-30" dirty="0">
                <a:latin typeface="Arial" pitchFamily="34" charset="0"/>
                <a:cs typeface="Arial" pitchFamily="34" charset="0"/>
              </a:rPr>
              <a:t>qui </a:t>
            </a:r>
            <a:r>
              <a:rPr sz="2000" spc="-67" dirty="0">
                <a:latin typeface="Arial" pitchFamily="34" charset="0"/>
                <a:cs typeface="Arial" pitchFamily="34" charset="0"/>
              </a:rPr>
              <a:t>calcule </a:t>
            </a:r>
            <a:r>
              <a:rPr sz="2000" spc="-7" dirty="0">
                <a:latin typeface="Arial" pitchFamily="34" charset="0"/>
                <a:cs typeface="Arial" pitchFamily="34" charset="0"/>
              </a:rPr>
              <a:t>et </a:t>
            </a:r>
            <a:r>
              <a:rPr sz="2000" spc="-45" dirty="0">
                <a:latin typeface="Arial" pitchFamily="34" charset="0"/>
                <a:cs typeface="Arial" pitchFamily="34" charset="0"/>
              </a:rPr>
              <a:t>affiche </a:t>
            </a:r>
            <a:r>
              <a:rPr sz="2000" spc="-37" dirty="0">
                <a:latin typeface="Arial" pitchFamily="34" charset="0"/>
                <a:cs typeface="Arial" pitchFamily="34" charset="0"/>
              </a:rPr>
              <a:t>le </a:t>
            </a:r>
            <a:r>
              <a:rPr sz="2000" spc="-45" dirty="0">
                <a:latin typeface="Arial" pitchFamily="34" charset="0"/>
                <a:cs typeface="Arial" pitchFamily="34" charset="0"/>
              </a:rPr>
              <a:t>double</a:t>
            </a:r>
            <a:r>
              <a:rPr sz="2000" spc="-311" dirty="0">
                <a:latin typeface="Arial" pitchFamily="34" charset="0"/>
                <a:cs typeface="Arial" pitchFamily="34" charset="0"/>
              </a:rPr>
              <a:t> </a:t>
            </a:r>
            <a:r>
              <a:rPr sz="2000" spc="-67" dirty="0">
                <a:latin typeface="Arial" pitchFamily="34" charset="0"/>
                <a:cs typeface="Arial" pitchFamily="34" charset="0"/>
              </a:rPr>
              <a:t>de </a:t>
            </a:r>
            <a:r>
              <a:rPr sz="2000" spc="-101" dirty="0">
                <a:latin typeface="Arial" pitchFamily="34" charset="0"/>
                <a:cs typeface="Arial" pitchFamily="34" charset="0"/>
              </a:rPr>
              <a:t>ce </a:t>
            </a:r>
            <a:r>
              <a:rPr sz="2000" spc="-49" dirty="0">
                <a:latin typeface="Arial" pitchFamily="34" charset="0"/>
                <a:cs typeface="Arial" pitchFamily="34" charset="0"/>
              </a:rPr>
              <a:t>nombre</a:t>
            </a:r>
            <a:endParaRPr sz="2000" dirty="0">
              <a:latin typeface="Arial" pitchFamily="34" charset="0"/>
              <a:cs typeface="Arial" pitchFamily="34" charset="0"/>
            </a:endParaRPr>
          </a:p>
          <a:p>
            <a:pPr>
              <a:spcBef>
                <a:spcPts val="600"/>
              </a:spcBef>
              <a:spcAft>
                <a:spcPts val="600"/>
              </a:spcAft>
            </a:pPr>
            <a:endParaRPr sz="2000" dirty="0">
              <a:latin typeface="Arial" pitchFamily="34" charset="0"/>
              <a:cs typeface="Arial" pitchFamily="34" charset="0"/>
            </a:endParaRPr>
          </a:p>
          <a:p>
            <a:pPr marL="266060" marR="3153285" indent="-256558">
              <a:spcBef>
                <a:spcPts val="600"/>
              </a:spcBef>
              <a:spcAft>
                <a:spcPts val="600"/>
              </a:spcAft>
            </a:pPr>
            <a:r>
              <a:rPr sz="2000" b="1" dirty="0">
                <a:latin typeface="Arial" pitchFamily="34" charset="0"/>
                <a:cs typeface="Arial" pitchFamily="34" charset="0"/>
              </a:rPr>
              <a:t>Algorithme</a:t>
            </a:r>
            <a:r>
              <a:rPr sz="2000" b="1" spc="-52" dirty="0">
                <a:latin typeface="Arial" pitchFamily="34" charset="0"/>
                <a:cs typeface="Arial" pitchFamily="34" charset="0"/>
              </a:rPr>
              <a:t> </a:t>
            </a:r>
            <a:r>
              <a:rPr sz="2000" b="1" spc="-4" dirty="0">
                <a:latin typeface="Arial" pitchFamily="34" charset="0"/>
                <a:cs typeface="Arial" pitchFamily="34" charset="0"/>
              </a:rPr>
              <a:t>Calcul_double  variables </a:t>
            </a:r>
            <a:r>
              <a:rPr sz="2000" spc="-4" dirty="0">
                <a:latin typeface="Arial" pitchFamily="34" charset="0"/>
                <a:cs typeface="Arial" pitchFamily="34" charset="0"/>
              </a:rPr>
              <a:t>A, </a:t>
            </a:r>
            <a:r>
              <a:rPr sz="2000" dirty="0">
                <a:latin typeface="Arial" pitchFamily="34" charset="0"/>
                <a:cs typeface="Arial" pitchFamily="34" charset="0"/>
              </a:rPr>
              <a:t>B : </a:t>
            </a:r>
            <a:r>
              <a:rPr sz="2000" b="1" dirty="0">
                <a:latin typeface="Arial" pitchFamily="34" charset="0"/>
                <a:cs typeface="Arial" pitchFamily="34" charset="0"/>
              </a:rPr>
              <a:t>entier  </a:t>
            </a:r>
            <a:r>
              <a:rPr sz="2000" b="1" spc="-4" dirty="0">
                <a:latin typeface="Arial" pitchFamily="34" charset="0"/>
                <a:cs typeface="Arial" pitchFamily="34" charset="0"/>
              </a:rPr>
              <a:t>Début</a:t>
            </a:r>
            <a:endParaRPr sz="2000" dirty="0">
              <a:latin typeface="Arial" pitchFamily="34" charset="0"/>
              <a:cs typeface="Arial" pitchFamily="34" charset="0"/>
            </a:endParaRPr>
          </a:p>
          <a:p>
            <a:pPr marL="693656">
              <a:spcBef>
                <a:spcPts val="600"/>
              </a:spcBef>
              <a:spcAft>
                <a:spcPts val="600"/>
              </a:spcAft>
            </a:pPr>
            <a:r>
              <a:rPr sz="2000" b="1" spc="-4" dirty="0">
                <a:latin typeface="Arial" pitchFamily="34" charset="0"/>
                <a:cs typeface="Arial" pitchFamily="34" charset="0"/>
              </a:rPr>
              <a:t>Ecrire</a:t>
            </a:r>
            <a:r>
              <a:rPr sz="2000" spc="-4" dirty="0">
                <a:latin typeface="Arial" pitchFamily="34" charset="0"/>
                <a:cs typeface="Arial" pitchFamily="34" charset="0"/>
              </a:rPr>
              <a:t>("entrer </a:t>
            </a:r>
            <a:r>
              <a:rPr sz="2000" dirty="0">
                <a:latin typeface="Arial" pitchFamily="34" charset="0"/>
                <a:cs typeface="Arial" pitchFamily="34" charset="0"/>
              </a:rPr>
              <a:t>le </a:t>
            </a:r>
            <a:r>
              <a:rPr sz="2000" spc="-4" dirty="0">
                <a:latin typeface="Arial" pitchFamily="34" charset="0"/>
                <a:cs typeface="Arial" pitchFamily="34" charset="0"/>
              </a:rPr>
              <a:t>nombre</a:t>
            </a:r>
            <a:r>
              <a:rPr sz="2000" spc="-30" dirty="0">
                <a:latin typeface="Arial" pitchFamily="34" charset="0"/>
                <a:cs typeface="Arial" pitchFamily="34" charset="0"/>
              </a:rPr>
              <a:t> </a:t>
            </a:r>
            <a:r>
              <a:rPr sz="2000" spc="-4" dirty="0">
                <a:latin typeface="Arial" pitchFamily="34" charset="0"/>
                <a:cs typeface="Arial" pitchFamily="34" charset="0"/>
              </a:rPr>
              <a:t>")</a:t>
            </a:r>
            <a:endParaRPr sz="2000" dirty="0">
              <a:latin typeface="Arial" pitchFamily="34" charset="0"/>
              <a:cs typeface="Arial" pitchFamily="34" charset="0"/>
            </a:endParaRPr>
          </a:p>
          <a:p>
            <a:pPr marL="693656">
              <a:spcBef>
                <a:spcPts val="600"/>
              </a:spcBef>
              <a:spcAft>
                <a:spcPts val="600"/>
              </a:spcAft>
            </a:pPr>
            <a:r>
              <a:rPr sz="2000" b="1" spc="-7" dirty="0">
                <a:latin typeface="Arial" pitchFamily="34" charset="0"/>
                <a:cs typeface="Arial" pitchFamily="34" charset="0"/>
              </a:rPr>
              <a:t>Lire</a:t>
            </a:r>
            <a:r>
              <a:rPr sz="2000" spc="-7" dirty="0">
                <a:latin typeface="Arial" pitchFamily="34" charset="0"/>
                <a:cs typeface="Arial" pitchFamily="34" charset="0"/>
              </a:rPr>
              <a:t>(A)</a:t>
            </a:r>
            <a:endParaRPr sz="2000" dirty="0">
              <a:latin typeface="Arial" pitchFamily="34" charset="0"/>
              <a:cs typeface="Arial" pitchFamily="34" charset="0"/>
            </a:endParaRPr>
          </a:p>
          <a:p>
            <a:pPr marL="693656">
              <a:spcBef>
                <a:spcPts val="600"/>
              </a:spcBef>
              <a:spcAft>
                <a:spcPts val="600"/>
              </a:spcAft>
            </a:pPr>
            <a:r>
              <a:rPr sz="2000" spc="-224" dirty="0">
                <a:latin typeface="Arial" pitchFamily="34" charset="0"/>
                <a:cs typeface="Arial" pitchFamily="34" charset="0"/>
              </a:rPr>
              <a:t>B </a:t>
            </a:r>
            <a:r>
              <a:rPr sz="2000" spc="-171" dirty="0">
                <a:latin typeface="Arial" pitchFamily="34" charset="0"/>
                <a:cs typeface="Arial" pitchFamily="34" charset="0"/>
              </a:rPr>
              <a:t>←</a:t>
            </a:r>
            <a:r>
              <a:rPr sz="2000" spc="-262" dirty="0">
                <a:latin typeface="Arial" pitchFamily="34" charset="0"/>
                <a:cs typeface="Arial" pitchFamily="34" charset="0"/>
              </a:rPr>
              <a:t> </a:t>
            </a:r>
            <a:r>
              <a:rPr sz="2000" spc="-19" dirty="0">
                <a:latin typeface="Arial" pitchFamily="34" charset="0"/>
                <a:cs typeface="Arial" pitchFamily="34" charset="0"/>
              </a:rPr>
              <a:t>2*A</a:t>
            </a:r>
            <a:endParaRPr sz="2000" dirty="0">
              <a:latin typeface="Arial" pitchFamily="34" charset="0"/>
              <a:cs typeface="Arial" pitchFamily="34" charset="0"/>
            </a:endParaRPr>
          </a:p>
          <a:p>
            <a:pPr marL="693656">
              <a:spcBef>
                <a:spcPts val="600"/>
              </a:spcBef>
              <a:spcAft>
                <a:spcPts val="600"/>
              </a:spcAft>
            </a:pPr>
            <a:r>
              <a:rPr sz="2000" b="1" spc="-7" dirty="0">
                <a:latin typeface="Arial" pitchFamily="34" charset="0"/>
                <a:cs typeface="Arial" pitchFamily="34" charset="0"/>
              </a:rPr>
              <a:t>Ecrire</a:t>
            </a:r>
            <a:r>
              <a:rPr sz="2000" spc="-7" dirty="0">
                <a:latin typeface="Arial" pitchFamily="34" charset="0"/>
                <a:cs typeface="Arial" pitchFamily="34" charset="0"/>
              </a:rPr>
              <a:t>("le </a:t>
            </a:r>
            <a:r>
              <a:rPr sz="2000" dirty="0">
                <a:latin typeface="Arial" pitchFamily="34" charset="0"/>
                <a:cs typeface="Arial" pitchFamily="34" charset="0"/>
              </a:rPr>
              <a:t>double de ", A, "est :",</a:t>
            </a:r>
            <a:r>
              <a:rPr sz="2000" spc="-195" dirty="0">
                <a:latin typeface="Arial" pitchFamily="34" charset="0"/>
                <a:cs typeface="Arial" pitchFamily="34" charset="0"/>
              </a:rPr>
              <a:t> </a:t>
            </a:r>
            <a:r>
              <a:rPr sz="2000" dirty="0">
                <a:latin typeface="Arial" pitchFamily="34" charset="0"/>
                <a:cs typeface="Arial" pitchFamily="34" charset="0"/>
              </a:rPr>
              <a:t>B)</a:t>
            </a:r>
          </a:p>
          <a:p>
            <a:pPr marL="266060">
              <a:spcBef>
                <a:spcPts val="600"/>
              </a:spcBef>
              <a:spcAft>
                <a:spcPts val="600"/>
              </a:spcAft>
            </a:pPr>
            <a:r>
              <a:rPr sz="2000" b="1" spc="-4" dirty="0">
                <a:latin typeface="Arial" pitchFamily="34" charset="0"/>
                <a:cs typeface="Arial" pitchFamily="34" charset="0"/>
              </a:rPr>
              <a:t>Fin</a:t>
            </a:r>
            <a:endParaRPr sz="2000" dirty="0">
              <a:latin typeface="Arial" pitchFamily="34" charset="0"/>
              <a:cs typeface="Arial" pitchFamily="34" charset="0"/>
            </a:endParaRPr>
          </a:p>
        </p:txBody>
      </p:sp>
      <p:sp>
        <p:nvSpPr>
          <p:cNvPr id="3" name="object 3"/>
          <p:cNvSpPr txBox="1">
            <a:spLocks noGrp="1"/>
          </p:cNvSpPr>
          <p:nvPr>
            <p:ph type="title"/>
          </p:nvPr>
        </p:nvSpPr>
        <p:spPr>
          <a:xfrm>
            <a:off x="971600" y="139556"/>
            <a:ext cx="7991871" cy="412654"/>
          </a:xfrm>
          <a:prstGeom prst="rect">
            <a:avLst/>
          </a:prstGeom>
          <a:noFill/>
        </p:spPr>
        <p:txBody>
          <a:bodyPr vert="horz" wrap="square" lIns="0" tIns="9502" rIns="0" bIns="0" rtlCol="0">
            <a:spAutoFit/>
          </a:bodyPr>
          <a:lstStyle/>
          <a:p>
            <a:pPr marL="9502">
              <a:spcBef>
                <a:spcPts val="75"/>
              </a:spcBef>
            </a:pPr>
            <a:r>
              <a:rPr spc="-4" dirty="0">
                <a:solidFill>
                  <a:srgbClr val="002060"/>
                </a:solidFill>
              </a:rPr>
              <a:t>Exemple </a:t>
            </a:r>
            <a:r>
              <a:rPr dirty="0">
                <a:solidFill>
                  <a:srgbClr val="002060"/>
                </a:solidFill>
              </a:rPr>
              <a:t>1 </a:t>
            </a:r>
            <a:r>
              <a:rPr spc="-4" dirty="0">
                <a:solidFill>
                  <a:srgbClr val="002060"/>
                </a:solidFill>
              </a:rPr>
              <a:t>(lecture et</a:t>
            </a:r>
            <a:r>
              <a:rPr spc="-67" dirty="0">
                <a:solidFill>
                  <a:srgbClr val="002060"/>
                </a:solidFill>
              </a:rPr>
              <a:t> </a:t>
            </a:r>
            <a:r>
              <a:rPr spc="-4" dirty="0">
                <a:solidFill>
                  <a:srgbClr val="002060"/>
                </a:solidFill>
              </a:rPr>
              <a:t>écriture)</a:t>
            </a:r>
          </a:p>
        </p:txBody>
      </p:sp>
      <p:sp>
        <p:nvSpPr>
          <p:cNvPr id="4" name="Slide Number Placeholder 3">
            <a:extLst>
              <a:ext uri="{FF2B5EF4-FFF2-40B4-BE49-F238E27FC236}">
                <a16:creationId xmlns:a16="http://schemas.microsoft.com/office/drawing/2014/main" id="{438EC12A-291D-43E5-AA0A-59B94BCC40A9}"/>
              </a:ext>
            </a:extLst>
          </p:cNvPr>
          <p:cNvSpPr>
            <a:spLocks noGrp="1"/>
          </p:cNvSpPr>
          <p:nvPr>
            <p:ph type="sldNum" sz="quarter" idx="12"/>
          </p:nvPr>
        </p:nvSpPr>
        <p:spPr/>
        <p:txBody>
          <a:bodyPr/>
          <a:lstStyle/>
          <a:p>
            <a:fld id="{5744759D-0EFF-4FB2-9CCE-04E00944F0FE}" type="slidenum">
              <a:rPr lang="en-US" smtClean="0"/>
              <a:pPr/>
              <a:t>60</a:t>
            </a:fld>
            <a:endParaRPr lang="en-US"/>
          </a:p>
        </p:txBody>
      </p:sp>
    </p:spTree>
    <p:extLst>
      <p:ext uri="{BB962C8B-B14F-4D97-AF65-F5344CB8AC3E}">
        <p14:creationId xmlns:p14="http://schemas.microsoft.com/office/powerpoint/2010/main" val="6236943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8286" y="1344177"/>
            <a:ext cx="8002145" cy="1637748"/>
          </a:xfrm>
          <a:prstGeom prst="rect">
            <a:avLst/>
          </a:prstGeom>
        </p:spPr>
        <p:txBody>
          <a:bodyPr vert="horz" wrap="square" lIns="0" tIns="82669" rIns="0" bIns="0" rtlCol="0">
            <a:spAutoFit/>
          </a:bodyPr>
          <a:lstStyle/>
          <a:p>
            <a:pPr marL="266060" indent="-256558" algn="just">
              <a:spcBef>
                <a:spcPts val="651"/>
              </a:spcBef>
              <a:buClr>
                <a:srgbClr val="FF0000"/>
              </a:buClr>
              <a:buFont typeface="Wingdings"/>
              <a:buChar char=""/>
              <a:tabLst>
                <a:tab pos="265585" algn="l"/>
                <a:tab pos="266060" algn="l"/>
              </a:tabLst>
            </a:pPr>
            <a:r>
              <a:rPr sz="2400" spc="-161" dirty="0">
                <a:latin typeface="Arial"/>
                <a:cs typeface="Arial"/>
              </a:rPr>
              <a:t>Exercice</a:t>
            </a:r>
            <a:endParaRPr sz="2400" dirty="0">
              <a:latin typeface="Arial"/>
              <a:cs typeface="Arial"/>
            </a:endParaRPr>
          </a:p>
          <a:p>
            <a:pPr marL="9502" algn="just">
              <a:spcBef>
                <a:spcPts val="572"/>
              </a:spcBef>
            </a:pPr>
            <a:r>
              <a:rPr sz="2400" spc="-123" dirty="0">
                <a:latin typeface="Arial"/>
                <a:cs typeface="Arial"/>
              </a:rPr>
              <a:t>Ecrire </a:t>
            </a:r>
            <a:r>
              <a:rPr sz="2400" spc="-75" dirty="0">
                <a:latin typeface="Arial"/>
                <a:cs typeface="Arial"/>
              </a:rPr>
              <a:t>un </a:t>
            </a:r>
            <a:r>
              <a:rPr sz="2400" spc="-60" dirty="0">
                <a:latin typeface="Arial"/>
                <a:cs typeface="Arial"/>
              </a:rPr>
              <a:t>algorithme </a:t>
            </a:r>
            <a:r>
              <a:rPr sz="2400" spc="-45" dirty="0">
                <a:latin typeface="Arial"/>
                <a:cs typeface="Arial"/>
              </a:rPr>
              <a:t>qui </a:t>
            </a:r>
            <a:r>
              <a:rPr sz="2400" spc="-112" dirty="0" err="1">
                <a:latin typeface="Arial"/>
                <a:cs typeface="Arial"/>
              </a:rPr>
              <a:t>demande</a:t>
            </a:r>
            <a:r>
              <a:rPr sz="2400" spc="-325" dirty="0">
                <a:latin typeface="Arial"/>
                <a:cs typeface="Arial"/>
              </a:rPr>
              <a:t> </a:t>
            </a:r>
            <a:r>
              <a:rPr sz="2400" spc="-116" dirty="0" err="1">
                <a:latin typeface="Arial"/>
                <a:cs typeface="Arial"/>
              </a:rPr>
              <a:t>deux</a:t>
            </a:r>
            <a:r>
              <a:rPr lang="fr-FR" sz="2400" spc="-116" dirty="0">
                <a:latin typeface="Arial"/>
                <a:cs typeface="Arial"/>
              </a:rPr>
              <a:t> </a:t>
            </a:r>
            <a:r>
              <a:rPr sz="2400" spc="-101" dirty="0" err="1">
                <a:latin typeface="Arial"/>
                <a:cs typeface="Arial"/>
              </a:rPr>
              <a:t>nombres</a:t>
            </a:r>
            <a:r>
              <a:rPr sz="2400" spc="-101" dirty="0">
                <a:latin typeface="Arial"/>
                <a:cs typeface="Arial"/>
              </a:rPr>
              <a:t> </a:t>
            </a:r>
            <a:r>
              <a:rPr sz="2400" spc="-71" dirty="0">
                <a:latin typeface="Arial"/>
                <a:cs typeface="Arial"/>
              </a:rPr>
              <a:t>entiers </a:t>
            </a:r>
            <a:r>
              <a:rPr sz="2400" spc="-183" dirty="0">
                <a:latin typeface="Arial"/>
                <a:cs typeface="Arial"/>
              </a:rPr>
              <a:t>à </a:t>
            </a:r>
            <a:r>
              <a:rPr sz="2400" spc="-52" dirty="0">
                <a:latin typeface="Arial"/>
                <a:cs typeface="Arial"/>
              </a:rPr>
              <a:t>l’utilisateur, </a:t>
            </a:r>
            <a:r>
              <a:rPr sz="2400" spc="-101" dirty="0">
                <a:latin typeface="Arial"/>
                <a:cs typeface="Arial"/>
              </a:rPr>
              <a:t>puis </a:t>
            </a:r>
            <a:r>
              <a:rPr sz="2400" spc="-45" dirty="0">
                <a:latin typeface="Arial"/>
                <a:cs typeface="Arial"/>
              </a:rPr>
              <a:t>qui </a:t>
            </a:r>
            <a:r>
              <a:rPr sz="2400" spc="-108" dirty="0">
                <a:latin typeface="Arial"/>
                <a:cs typeface="Arial"/>
              </a:rPr>
              <a:t>calcule</a:t>
            </a:r>
            <a:r>
              <a:rPr sz="2400" spc="-296" dirty="0">
                <a:latin typeface="Arial"/>
                <a:cs typeface="Arial"/>
              </a:rPr>
              <a:t> </a:t>
            </a:r>
            <a:r>
              <a:rPr sz="2400" spc="-7" dirty="0">
                <a:latin typeface="Arial"/>
                <a:cs typeface="Arial"/>
              </a:rPr>
              <a:t>et  </a:t>
            </a:r>
            <a:r>
              <a:rPr sz="2400" spc="-71" dirty="0">
                <a:latin typeface="Arial"/>
                <a:cs typeface="Arial"/>
              </a:rPr>
              <a:t>affiche </a:t>
            </a:r>
            <a:r>
              <a:rPr sz="2400" spc="-82" dirty="0">
                <a:latin typeface="Arial"/>
                <a:cs typeface="Arial"/>
              </a:rPr>
              <a:t>la </a:t>
            </a:r>
            <a:r>
              <a:rPr sz="2400" spc="-131" dirty="0">
                <a:latin typeface="Arial"/>
                <a:cs typeface="Arial"/>
              </a:rPr>
              <a:t>somme </a:t>
            </a:r>
            <a:r>
              <a:rPr sz="2400" spc="-108" dirty="0">
                <a:latin typeface="Arial"/>
                <a:cs typeface="Arial"/>
              </a:rPr>
              <a:t>de </a:t>
            </a:r>
            <a:r>
              <a:rPr sz="2400" spc="-195" dirty="0">
                <a:latin typeface="Arial"/>
                <a:cs typeface="Arial"/>
              </a:rPr>
              <a:t>ces</a:t>
            </a:r>
            <a:r>
              <a:rPr sz="2400" spc="-251" dirty="0">
                <a:latin typeface="Arial"/>
                <a:cs typeface="Arial"/>
              </a:rPr>
              <a:t> </a:t>
            </a:r>
            <a:r>
              <a:rPr sz="2400" spc="-97" dirty="0">
                <a:latin typeface="Arial"/>
                <a:cs typeface="Arial"/>
              </a:rPr>
              <a:t>nombres.</a:t>
            </a:r>
            <a:endParaRPr sz="2400" dirty="0">
              <a:latin typeface="Arial"/>
              <a:cs typeface="Arial"/>
            </a:endParaRPr>
          </a:p>
        </p:txBody>
      </p:sp>
      <p:sp>
        <p:nvSpPr>
          <p:cNvPr id="4" name="object 4"/>
          <p:cNvSpPr txBox="1">
            <a:spLocks noGrp="1"/>
          </p:cNvSpPr>
          <p:nvPr>
            <p:ph type="title"/>
          </p:nvPr>
        </p:nvSpPr>
        <p:spPr>
          <a:xfrm>
            <a:off x="539552" y="139076"/>
            <a:ext cx="8423920" cy="413133"/>
          </a:xfrm>
          <a:prstGeom prst="rect">
            <a:avLst/>
          </a:prstGeom>
          <a:noFill/>
        </p:spPr>
        <p:txBody>
          <a:bodyPr vert="horz" wrap="square" lIns="0" tIns="9977" rIns="0" bIns="0" rtlCol="0">
            <a:spAutoFit/>
          </a:bodyPr>
          <a:lstStyle/>
          <a:p>
            <a:pPr marL="9502">
              <a:spcBef>
                <a:spcPts val="79"/>
              </a:spcBef>
            </a:pPr>
            <a:r>
              <a:rPr spc="-4" dirty="0">
                <a:solidFill>
                  <a:srgbClr val="002060"/>
                </a:solidFill>
              </a:rPr>
              <a:t>Exemple </a:t>
            </a:r>
            <a:r>
              <a:rPr dirty="0">
                <a:solidFill>
                  <a:srgbClr val="002060"/>
                </a:solidFill>
              </a:rPr>
              <a:t>2 </a:t>
            </a:r>
            <a:r>
              <a:rPr spc="-4" dirty="0">
                <a:solidFill>
                  <a:srgbClr val="002060"/>
                </a:solidFill>
              </a:rPr>
              <a:t>(lecture </a:t>
            </a:r>
            <a:r>
              <a:rPr dirty="0">
                <a:solidFill>
                  <a:srgbClr val="002060"/>
                </a:solidFill>
              </a:rPr>
              <a:t>et</a:t>
            </a:r>
            <a:r>
              <a:rPr spc="-79" dirty="0">
                <a:solidFill>
                  <a:srgbClr val="002060"/>
                </a:solidFill>
              </a:rPr>
              <a:t> </a:t>
            </a:r>
            <a:r>
              <a:rPr spc="-4" dirty="0">
                <a:solidFill>
                  <a:srgbClr val="002060"/>
                </a:solidFill>
              </a:rPr>
              <a:t>écriture)</a:t>
            </a:r>
          </a:p>
        </p:txBody>
      </p:sp>
      <p:sp>
        <p:nvSpPr>
          <p:cNvPr id="5" name="Slide Number Placeholder 4">
            <a:extLst>
              <a:ext uri="{FF2B5EF4-FFF2-40B4-BE49-F238E27FC236}">
                <a16:creationId xmlns:a16="http://schemas.microsoft.com/office/drawing/2014/main" id="{D544FC0F-8547-4D10-867A-B9685FACAE7A}"/>
              </a:ext>
            </a:extLst>
          </p:cNvPr>
          <p:cNvSpPr>
            <a:spLocks noGrp="1"/>
          </p:cNvSpPr>
          <p:nvPr>
            <p:ph type="sldNum" sz="quarter" idx="12"/>
          </p:nvPr>
        </p:nvSpPr>
        <p:spPr/>
        <p:txBody>
          <a:bodyPr/>
          <a:lstStyle/>
          <a:p>
            <a:fld id="{5744759D-0EFF-4FB2-9CCE-04E00944F0FE}" type="slidenum">
              <a:rPr lang="en-US" smtClean="0"/>
              <a:pPr/>
              <a:t>61</a:t>
            </a:fld>
            <a:endParaRPr lang="en-US"/>
          </a:p>
        </p:txBody>
      </p:sp>
    </p:spTree>
    <p:extLst>
      <p:ext uri="{BB962C8B-B14F-4D97-AF65-F5344CB8AC3E}">
        <p14:creationId xmlns:p14="http://schemas.microsoft.com/office/powerpoint/2010/main" val="16757679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80528" y="139076"/>
            <a:ext cx="9144000" cy="625628"/>
          </a:xfrm>
          <a:prstGeom prst="rect">
            <a:avLst/>
          </a:prstGeom>
          <a:noFill/>
        </p:spPr>
        <p:txBody>
          <a:bodyPr vert="horz" wrap="square" lIns="0" tIns="9977" rIns="0" bIns="0" rtlCol="0">
            <a:spAutoFit/>
          </a:bodyPr>
          <a:lstStyle/>
          <a:p>
            <a:pPr marL="9502">
              <a:spcBef>
                <a:spcPts val="79"/>
              </a:spcBef>
            </a:pPr>
            <a:r>
              <a:rPr spc="-4" dirty="0">
                <a:solidFill>
                  <a:srgbClr val="002060"/>
                </a:solidFill>
              </a:rPr>
              <a:t>Exemple </a:t>
            </a:r>
            <a:r>
              <a:rPr dirty="0">
                <a:solidFill>
                  <a:srgbClr val="002060"/>
                </a:solidFill>
              </a:rPr>
              <a:t>2 </a:t>
            </a:r>
            <a:r>
              <a:rPr spc="-4" dirty="0">
                <a:solidFill>
                  <a:srgbClr val="002060"/>
                </a:solidFill>
              </a:rPr>
              <a:t>(lecture </a:t>
            </a:r>
            <a:r>
              <a:rPr dirty="0">
                <a:solidFill>
                  <a:srgbClr val="002060"/>
                </a:solidFill>
              </a:rPr>
              <a:t>et</a:t>
            </a:r>
            <a:r>
              <a:rPr spc="-79" dirty="0">
                <a:solidFill>
                  <a:srgbClr val="002060"/>
                </a:solidFill>
              </a:rPr>
              <a:t> </a:t>
            </a:r>
            <a:r>
              <a:rPr spc="-4" dirty="0">
                <a:solidFill>
                  <a:srgbClr val="002060"/>
                </a:solidFill>
              </a:rPr>
              <a:t>écriture)</a:t>
            </a:r>
          </a:p>
        </p:txBody>
      </p:sp>
      <p:sp>
        <p:nvSpPr>
          <p:cNvPr id="7" name="object 3"/>
          <p:cNvSpPr txBox="1"/>
          <p:nvPr/>
        </p:nvSpPr>
        <p:spPr>
          <a:xfrm>
            <a:off x="611560" y="1268760"/>
            <a:ext cx="8012508" cy="5125202"/>
          </a:xfrm>
          <a:prstGeom prst="rect">
            <a:avLst/>
          </a:prstGeom>
        </p:spPr>
        <p:txBody>
          <a:bodyPr vert="horz" wrap="square" lIns="0" tIns="72216" rIns="0" bIns="0" rtlCol="0">
            <a:spAutoFit/>
          </a:bodyPr>
          <a:lstStyle/>
          <a:p>
            <a:pPr marL="266060" indent="-256558">
              <a:spcBef>
                <a:spcPts val="569"/>
              </a:spcBef>
              <a:buClr>
                <a:srgbClr val="FF0000"/>
              </a:buClr>
              <a:buFont typeface="Wingdings"/>
              <a:buChar char=""/>
              <a:tabLst>
                <a:tab pos="265585" algn="l"/>
                <a:tab pos="266060" algn="l"/>
              </a:tabLst>
            </a:pPr>
            <a:r>
              <a:rPr sz="2400" b="1" spc="-123" dirty="0">
                <a:latin typeface="Arial" pitchFamily="34" charset="0"/>
                <a:cs typeface="Arial" pitchFamily="34" charset="0"/>
              </a:rPr>
              <a:t>Solution</a:t>
            </a:r>
            <a:endParaRPr sz="2400" dirty="0">
              <a:latin typeface="Arial" pitchFamily="34" charset="0"/>
              <a:cs typeface="Arial" pitchFamily="34" charset="0"/>
            </a:endParaRPr>
          </a:p>
          <a:p>
            <a:pPr marL="9502" marR="1540297">
              <a:lnSpc>
                <a:spcPct val="118200"/>
              </a:lnSpc>
              <a:spcBef>
                <a:spcPts val="85"/>
              </a:spcBef>
            </a:pPr>
            <a:r>
              <a:rPr sz="2400" b="1" spc="-4" dirty="0">
                <a:latin typeface="Arial" pitchFamily="34" charset="0"/>
                <a:cs typeface="Arial" pitchFamily="34" charset="0"/>
              </a:rPr>
              <a:t>Algorithme </a:t>
            </a:r>
            <a:r>
              <a:rPr sz="2400" b="1" spc="-4" dirty="0" err="1">
                <a:latin typeface="Arial" pitchFamily="34" charset="0"/>
                <a:cs typeface="Arial" pitchFamily="34" charset="0"/>
              </a:rPr>
              <a:t>Calcul_Somme</a:t>
            </a:r>
            <a:r>
              <a:rPr sz="2400" b="1" spc="-4" dirty="0">
                <a:latin typeface="Arial" pitchFamily="34" charset="0"/>
                <a:cs typeface="Arial" pitchFamily="34" charset="0"/>
              </a:rPr>
              <a:t>  </a:t>
            </a:r>
            <a:endParaRPr lang="fr-FR" sz="2400" b="1" spc="-4" dirty="0">
              <a:latin typeface="Arial" pitchFamily="34" charset="0"/>
              <a:cs typeface="Arial" pitchFamily="34" charset="0"/>
            </a:endParaRPr>
          </a:p>
          <a:p>
            <a:pPr marL="9502" marR="1540297">
              <a:lnSpc>
                <a:spcPct val="118200"/>
              </a:lnSpc>
              <a:spcBef>
                <a:spcPts val="85"/>
              </a:spcBef>
            </a:pPr>
            <a:r>
              <a:rPr sz="2400" b="1" spc="-4" dirty="0" err="1">
                <a:latin typeface="Arial" pitchFamily="34" charset="0"/>
                <a:cs typeface="Arial" pitchFamily="34" charset="0"/>
              </a:rPr>
              <a:t>var</a:t>
            </a:r>
            <a:r>
              <a:rPr sz="2400" b="1" spc="-4" dirty="0">
                <a:latin typeface="Arial" pitchFamily="34" charset="0"/>
                <a:cs typeface="Arial" pitchFamily="34" charset="0"/>
              </a:rPr>
              <a:t> </a:t>
            </a:r>
            <a:r>
              <a:rPr sz="2400" spc="-94" dirty="0">
                <a:latin typeface="Arial" pitchFamily="34" charset="0"/>
                <a:cs typeface="Arial" pitchFamily="34" charset="0"/>
              </a:rPr>
              <a:t>A, </a:t>
            </a:r>
            <a:r>
              <a:rPr sz="2400" spc="-135" dirty="0">
                <a:latin typeface="Arial" pitchFamily="34" charset="0"/>
                <a:cs typeface="Arial" pitchFamily="34" charset="0"/>
              </a:rPr>
              <a:t>B, </a:t>
            </a:r>
            <a:r>
              <a:rPr sz="2400" spc="-157" dirty="0">
                <a:latin typeface="Arial" pitchFamily="34" charset="0"/>
                <a:cs typeface="Arial" pitchFamily="34" charset="0"/>
              </a:rPr>
              <a:t>SOMME </a:t>
            </a:r>
            <a:r>
              <a:rPr sz="2400" spc="-19" dirty="0">
                <a:latin typeface="Arial" pitchFamily="34" charset="0"/>
                <a:cs typeface="Arial" pitchFamily="34" charset="0"/>
              </a:rPr>
              <a:t>:</a:t>
            </a:r>
            <a:r>
              <a:rPr sz="2400" spc="30" dirty="0">
                <a:latin typeface="Arial" pitchFamily="34" charset="0"/>
                <a:cs typeface="Arial" pitchFamily="34" charset="0"/>
              </a:rPr>
              <a:t> </a:t>
            </a:r>
            <a:r>
              <a:rPr sz="2400" spc="-26" dirty="0">
                <a:latin typeface="Arial" pitchFamily="34" charset="0"/>
                <a:cs typeface="Arial" pitchFamily="34" charset="0"/>
              </a:rPr>
              <a:t>entier</a:t>
            </a:r>
            <a:endParaRPr sz="2400" dirty="0">
              <a:latin typeface="Arial" pitchFamily="34" charset="0"/>
              <a:cs typeface="Arial" pitchFamily="34" charset="0"/>
            </a:endParaRPr>
          </a:p>
          <a:p>
            <a:pPr marL="150609">
              <a:spcBef>
                <a:spcPts val="385"/>
              </a:spcBef>
            </a:pPr>
            <a:r>
              <a:rPr sz="2400" b="1" spc="-97" dirty="0">
                <a:latin typeface="Arial" pitchFamily="34" charset="0"/>
                <a:cs typeface="Arial" pitchFamily="34" charset="0"/>
              </a:rPr>
              <a:t>Début</a:t>
            </a:r>
            <a:endParaRPr sz="2400" dirty="0">
              <a:latin typeface="Arial" pitchFamily="34" charset="0"/>
              <a:cs typeface="Arial" pitchFamily="34" charset="0"/>
            </a:endParaRPr>
          </a:p>
          <a:p>
            <a:pPr marL="150609">
              <a:spcBef>
                <a:spcPts val="404"/>
              </a:spcBef>
              <a:tabLst>
                <a:tab pos="809582" algn="l"/>
              </a:tabLst>
            </a:pPr>
            <a:r>
              <a:rPr lang="fr-FR" sz="2400" b="1" spc="-11" dirty="0">
                <a:latin typeface="Arial" pitchFamily="34" charset="0"/>
                <a:cs typeface="Arial" pitchFamily="34" charset="0"/>
              </a:rPr>
              <a:t>	</a:t>
            </a:r>
            <a:r>
              <a:rPr sz="2400" b="1" spc="-11" dirty="0" err="1">
                <a:latin typeface="Arial" pitchFamily="34" charset="0"/>
                <a:cs typeface="Arial" pitchFamily="34" charset="0"/>
              </a:rPr>
              <a:t>Ecrire</a:t>
            </a:r>
            <a:r>
              <a:rPr sz="2400" b="1" spc="-11" dirty="0">
                <a:latin typeface="Arial" pitchFamily="34" charset="0"/>
                <a:cs typeface="Arial" pitchFamily="34" charset="0"/>
              </a:rPr>
              <a:t>	</a:t>
            </a:r>
            <a:r>
              <a:rPr sz="2400" spc="-82" dirty="0">
                <a:latin typeface="Arial" pitchFamily="34" charset="0"/>
                <a:cs typeface="Arial" pitchFamily="34" charset="0"/>
              </a:rPr>
              <a:t>"Entrez </a:t>
            </a:r>
            <a:r>
              <a:rPr sz="2400" spc="-45" dirty="0">
                <a:latin typeface="Arial" pitchFamily="34" charset="0"/>
                <a:cs typeface="Arial" pitchFamily="34" charset="0"/>
              </a:rPr>
              <a:t>le </a:t>
            </a:r>
            <a:r>
              <a:rPr sz="2400" spc="-41" dirty="0">
                <a:latin typeface="Arial" pitchFamily="34" charset="0"/>
                <a:cs typeface="Arial" pitchFamily="34" charset="0"/>
              </a:rPr>
              <a:t>premier </a:t>
            </a:r>
            <a:r>
              <a:rPr sz="2400" spc="-56" dirty="0">
                <a:latin typeface="Arial" pitchFamily="34" charset="0"/>
                <a:cs typeface="Arial" pitchFamily="34" charset="0"/>
              </a:rPr>
              <a:t>nombre</a:t>
            </a:r>
            <a:r>
              <a:rPr sz="2400" spc="-150" dirty="0">
                <a:latin typeface="Arial" pitchFamily="34" charset="0"/>
                <a:cs typeface="Arial" pitchFamily="34" charset="0"/>
              </a:rPr>
              <a:t> </a:t>
            </a:r>
            <a:r>
              <a:rPr sz="2400" spc="-4" dirty="0">
                <a:latin typeface="Arial" pitchFamily="34" charset="0"/>
                <a:cs typeface="Arial" pitchFamily="34" charset="0"/>
              </a:rPr>
              <a:t>"</a:t>
            </a:r>
            <a:endParaRPr sz="2400" dirty="0">
              <a:latin typeface="Arial" pitchFamily="34" charset="0"/>
              <a:cs typeface="Arial" pitchFamily="34" charset="0"/>
            </a:endParaRPr>
          </a:p>
          <a:p>
            <a:pPr marL="150609">
              <a:spcBef>
                <a:spcPts val="397"/>
              </a:spcBef>
            </a:pPr>
            <a:r>
              <a:rPr lang="fr-FR" sz="2400" b="1" spc="-37" dirty="0">
                <a:latin typeface="Arial" pitchFamily="34" charset="0"/>
                <a:cs typeface="Arial" pitchFamily="34" charset="0"/>
              </a:rPr>
              <a:t>	</a:t>
            </a:r>
            <a:r>
              <a:rPr sz="2400" b="1" spc="-37" dirty="0">
                <a:latin typeface="Arial" pitchFamily="34" charset="0"/>
                <a:cs typeface="Arial" pitchFamily="34" charset="0"/>
              </a:rPr>
              <a:t>Lire</a:t>
            </a:r>
            <a:r>
              <a:rPr sz="2400" spc="-37" dirty="0">
                <a:latin typeface="Arial" pitchFamily="34" charset="0"/>
                <a:cs typeface="Arial" pitchFamily="34" charset="0"/>
              </a:rPr>
              <a:t>(A)</a:t>
            </a:r>
            <a:endParaRPr sz="2400" dirty="0">
              <a:latin typeface="Arial" pitchFamily="34" charset="0"/>
              <a:cs typeface="Arial" pitchFamily="34" charset="0"/>
            </a:endParaRPr>
          </a:p>
          <a:p>
            <a:pPr marL="150609">
              <a:spcBef>
                <a:spcPts val="397"/>
              </a:spcBef>
              <a:tabLst>
                <a:tab pos="809582" algn="l"/>
              </a:tabLst>
            </a:pPr>
            <a:r>
              <a:rPr lang="fr-FR" sz="2400" b="1" spc="-11" dirty="0">
                <a:latin typeface="Arial" pitchFamily="34" charset="0"/>
                <a:cs typeface="Arial" pitchFamily="34" charset="0"/>
              </a:rPr>
              <a:t>	</a:t>
            </a:r>
            <a:r>
              <a:rPr sz="2400" b="1" spc="-11" dirty="0" err="1">
                <a:latin typeface="Arial" pitchFamily="34" charset="0"/>
                <a:cs typeface="Arial" pitchFamily="34" charset="0"/>
              </a:rPr>
              <a:t>Ecrire</a:t>
            </a:r>
            <a:r>
              <a:rPr sz="2400" b="1" spc="-11" dirty="0">
                <a:latin typeface="Arial" pitchFamily="34" charset="0"/>
                <a:cs typeface="Arial" pitchFamily="34" charset="0"/>
              </a:rPr>
              <a:t>	</a:t>
            </a:r>
            <a:r>
              <a:rPr sz="2400" spc="-82" dirty="0">
                <a:latin typeface="Arial" pitchFamily="34" charset="0"/>
                <a:cs typeface="Arial" pitchFamily="34" charset="0"/>
              </a:rPr>
              <a:t>"Entrez </a:t>
            </a:r>
            <a:r>
              <a:rPr sz="2400" spc="-45" dirty="0">
                <a:latin typeface="Arial" pitchFamily="34" charset="0"/>
                <a:cs typeface="Arial" pitchFamily="34" charset="0"/>
              </a:rPr>
              <a:t>le </a:t>
            </a:r>
            <a:r>
              <a:rPr sz="2400" spc="-75" dirty="0">
                <a:latin typeface="Arial" pitchFamily="34" charset="0"/>
                <a:cs typeface="Arial" pitchFamily="34" charset="0"/>
              </a:rPr>
              <a:t>deuxième</a:t>
            </a:r>
            <a:r>
              <a:rPr sz="2400" spc="-97" dirty="0">
                <a:latin typeface="Arial" pitchFamily="34" charset="0"/>
                <a:cs typeface="Arial" pitchFamily="34" charset="0"/>
              </a:rPr>
              <a:t> </a:t>
            </a:r>
            <a:r>
              <a:rPr sz="2400" spc="-49" dirty="0">
                <a:latin typeface="Arial" pitchFamily="34" charset="0"/>
                <a:cs typeface="Arial" pitchFamily="34" charset="0"/>
              </a:rPr>
              <a:t>nombre"</a:t>
            </a:r>
            <a:endParaRPr sz="2400" dirty="0">
              <a:latin typeface="Arial" pitchFamily="34" charset="0"/>
              <a:cs typeface="Arial" pitchFamily="34" charset="0"/>
            </a:endParaRPr>
          </a:p>
          <a:p>
            <a:pPr marL="150609">
              <a:spcBef>
                <a:spcPts val="397"/>
              </a:spcBef>
            </a:pPr>
            <a:r>
              <a:rPr lang="fr-FR" sz="2400" b="1" spc="-45" dirty="0">
                <a:latin typeface="Arial" pitchFamily="34" charset="0"/>
                <a:cs typeface="Arial" pitchFamily="34" charset="0"/>
              </a:rPr>
              <a:t>	</a:t>
            </a:r>
            <a:r>
              <a:rPr sz="2400" b="1" spc="-45" dirty="0">
                <a:latin typeface="Arial" pitchFamily="34" charset="0"/>
                <a:cs typeface="Arial" pitchFamily="34" charset="0"/>
              </a:rPr>
              <a:t>Lire</a:t>
            </a:r>
            <a:r>
              <a:rPr sz="2400" spc="-45" dirty="0">
                <a:latin typeface="Arial" pitchFamily="34" charset="0"/>
                <a:cs typeface="Arial" pitchFamily="34" charset="0"/>
              </a:rPr>
              <a:t>(B)</a:t>
            </a:r>
            <a:endParaRPr sz="2400" dirty="0">
              <a:latin typeface="Arial" pitchFamily="34" charset="0"/>
              <a:cs typeface="Arial" pitchFamily="34" charset="0"/>
            </a:endParaRPr>
          </a:p>
          <a:p>
            <a:pPr marL="150609">
              <a:spcBef>
                <a:spcPts val="385"/>
              </a:spcBef>
            </a:pPr>
            <a:r>
              <a:rPr lang="fr-FR" sz="2400" spc="-157" dirty="0">
                <a:latin typeface="Arial" pitchFamily="34" charset="0"/>
                <a:cs typeface="Arial" pitchFamily="34" charset="0"/>
              </a:rPr>
              <a:t>	</a:t>
            </a:r>
            <a:r>
              <a:rPr sz="2400" spc="-157" dirty="0">
                <a:latin typeface="Arial" pitchFamily="34" charset="0"/>
                <a:cs typeface="Arial" pitchFamily="34" charset="0"/>
              </a:rPr>
              <a:t>SOMME </a:t>
            </a:r>
            <a:r>
              <a:rPr sz="2400" spc="-161" dirty="0">
                <a:latin typeface="Arial" pitchFamily="34" charset="0"/>
                <a:cs typeface="Arial" pitchFamily="34" charset="0"/>
              </a:rPr>
              <a:t>← </a:t>
            </a:r>
            <a:r>
              <a:rPr sz="2400" spc="-150" dirty="0">
                <a:latin typeface="Arial" pitchFamily="34" charset="0"/>
                <a:cs typeface="Arial" pitchFamily="34" charset="0"/>
              </a:rPr>
              <a:t>A </a:t>
            </a:r>
            <a:r>
              <a:rPr sz="2400" spc="-146" dirty="0">
                <a:latin typeface="Arial" pitchFamily="34" charset="0"/>
                <a:cs typeface="Arial" pitchFamily="34" charset="0"/>
              </a:rPr>
              <a:t>+</a:t>
            </a:r>
            <a:r>
              <a:rPr sz="2400" spc="142" dirty="0">
                <a:latin typeface="Arial" pitchFamily="34" charset="0"/>
                <a:cs typeface="Arial" pitchFamily="34" charset="0"/>
              </a:rPr>
              <a:t> </a:t>
            </a:r>
            <a:r>
              <a:rPr sz="2400" spc="-206" dirty="0">
                <a:latin typeface="Arial" pitchFamily="34" charset="0"/>
                <a:cs typeface="Arial" pitchFamily="34" charset="0"/>
              </a:rPr>
              <a:t>B</a:t>
            </a:r>
            <a:endParaRPr sz="2400" dirty="0">
              <a:latin typeface="Arial" pitchFamily="34" charset="0"/>
              <a:cs typeface="Arial" pitchFamily="34" charset="0"/>
            </a:endParaRPr>
          </a:p>
          <a:p>
            <a:pPr marL="150609">
              <a:spcBef>
                <a:spcPts val="404"/>
              </a:spcBef>
            </a:pPr>
            <a:r>
              <a:rPr lang="fr-FR" sz="2400" b="1" spc="-60" dirty="0">
                <a:latin typeface="Arial" pitchFamily="34" charset="0"/>
                <a:cs typeface="Arial" pitchFamily="34" charset="0"/>
              </a:rPr>
              <a:t>	</a:t>
            </a:r>
            <a:r>
              <a:rPr sz="2400" b="1" spc="-60" dirty="0" err="1">
                <a:latin typeface="Arial" pitchFamily="34" charset="0"/>
                <a:cs typeface="Arial" pitchFamily="34" charset="0"/>
              </a:rPr>
              <a:t>Ecrire</a:t>
            </a:r>
            <a:r>
              <a:rPr sz="2400" b="1" spc="-60" dirty="0">
                <a:latin typeface="Arial" pitchFamily="34" charset="0"/>
                <a:cs typeface="Arial" pitchFamily="34" charset="0"/>
              </a:rPr>
              <a:t> </a:t>
            </a:r>
            <a:r>
              <a:rPr sz="2400" spc="-105" dirty="0">
                <a:latin typeface="Arial" pitchFamily="34" charset="0"/>
                <a:cs typeface="Arial" pitchFamily="34" charset="0"/>
              </a:rPr>
              <a:t>("La </a:t>
            </a:r>
            <a:r>
              <a:rPr sz="2400" spc="-90" dirty="0">
                <a:latin typeface="Arial" pitchFamily="34" charset="0"/>
                <a:cs typeface="Arial" pitchFamily="34" charset="0"/>
              </a:rPr>
              <a:t>somme </a:t>
            </a:r>
            <a:r>
              <a:rPr sz="2400" spc="-79" dirty="0">
                <a:latin typeface="Arial" pitchFamily="34" charset="0"/>
                <a:cs typeface="Arial" pitchFamily="34" charset="0"/>
              </a:rPr>
              <a:t>de </a:t>
            </a:r>
            <a:r>
              <a:rPr sz="2400" spc="-138" dirty="0">
                <a:latin typeface="Arial" pitchFamily="34" charset="0"/>
                <a:cs typeface="Arial" pitchFamily="34" charset="0"/>
              </a:rPr>
              <a:t>ces </a:t>
            </a:r>
            <a:r>
              <a:rPr sz="2400" spc="-82" dirty="0">
                <a:latin typeface="Arial" pitchFamily="34" charset="0"/>
                <a:cs typeface="Arial" pitchFamily="34" charset="0"/>
              </a:rPr>
              <a:t>deux </a:t>
            </a:r>
            <a:r>
              <a:rPr sz="2400" spc="-71" dirty="0">
                <a:latin typeface="Arial" pitchFamily="34" charset="0"/>
                <a:cs typeface="Arial" pitchFamily="34" charset="0"/>
              </a:rPr>
              <a:t>nombres </a:t>
            </a:r>
            <a:r>
              <a:rPr sz="2400" spc="-67" dirty="0">
                <a:latin typeface="Arial" pitchFamily="34" charset="0"/>
                <a:cs typeface="Arial" pitchFamily="34" charset="0"/>
              </a:rPr>
              <a:t>est </a:t>
            </a:r>
            <a:r>
              <a:rPr sz="2400" spc="-19" dirty="0">
                <a:latin typeface="Arial" pitchFamily="34" charset="0"/>
                <a:cs typeface="Arial" pitchFamily="34" charset="0"/>
              </a:rPr>
              <a:t>:</a:t>
            </a:r>
            <a:r>
              <a:rPr sz="2400" spc="7" dirty="0">
                <a:latin typeface="Arial" pitchFamily="34" charset="0"/>
                <a:cs typeface="Arial" pitchFamily="34" charset="0"/>
              </a:rPr>
              <a:t> </a:t>
            </a:r>
            <a:r>
              <a:rPr sz="2400" spc="-4" dirty="0">
                <a:latin typeface="Arial" pitchFamily="34" charset="0"/>
                <a:cs typeface="Arial" pitchFamily="34" charset="0"/>
              </a:rPr>
              <a:t>")</a:t>
            </a:r>
            <a:endParaRPr sz="2400" dirty="0">
              <a:latin typeface="Arial" pitchFamily="34" charset="0"/>
              <a:cs typeface="Arial" pitchFamily="34" charset="0"/>
            </a:endParaRPr>
          </a:p>
          <a:p>
            <a:pPr marL="150609">
              <a:spcBef>
                <a:spcPts val="397"/>
              </a:spcBef>
            </a:pPr>
            <a:r>
              <a:rPr lang="fr-FR" sz="2400" b="1" spc="-11" dirty="0">
                <a:latin typeface="Arial" pitchFamily="34" charset="0"/>
                <a:cs typeface="Arial" pitchFamily="34" charset="0"/>
              </a:rPr>
              <a:t>	</a:t>
            </a:r>
            <a:r>
              <a:rPr sz="2400" b="1" spc="-11" dirty="0" err="1">
                <a:latin typeface="Arial" pitchFamily="34" charset="0"/>
                <a:cs typeface="Arial" pitchFamily="34" charset="0"/>
              </a:rPr>
              <a:t>Ecrire</a:t>
            </a:r>
            <a:r>
              <a:rPr sz="2400" b="1" spc="-41" dirty="0">
                <a:latin typeface="Arial" pitchFamily="34" charset="0"/>
                <a:cs typeface="Arial" pitchFamily="34" charset="0"/>
              </a:rPr>
              <a:t> </a:t>
            </a:r>
            <a:r>
              <a:rPr sz="2400" spc="-131" dirty="0">
                <a:latin typeface="Arial" pitchFamily="34" charset="0"/>
                <a:cs typeface="Arial" pitchFamily="34" charset="0"/>
              </a:rPr>
              <a:t>(SOMME)</a:t>
            </a:r>
            <a:endParaRPr lang="fr-FR" sz="2400" spc="-131" dirty="0">
              <a:latin typeface="Arial" pitchFamily="34" charset="0"/>
              <a:cs typeface="Arial" pitchFamily="34" charset="0"/>
            </a:endParaRPr>
          </a:p>
          <a:p>
            <a:pPr marL="150609">
              <a:spcBef>
                <a:spcPts val="397"/>
              </a:spcBef>
            </a:pPr>
            <a:r>
              <a:rPr lang="fr-FR" sz="2400" b="1" spc="-131" dirty="0">
                <a:latin typeface="Arial" pitchFamily="34" charset="0"/>
                <a:cs typeface="Arial" pitchFamily="34" charset="0"/>
              </a:rPr>
              <a:t>Fin</a:t>
            </a:r>
            <a:endParaRPr sz="2400" b="1" dirty="0">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id="{5606CAB4-2AC8-4C0C-B0D9-33B648513283}"/>
              </a:ext>
            </a:extLst>
          </p:cNvPr>
          <p:cNvSpPr>
            <a:spLocks noGrp="1"/>
          </p:cNvSpPr>
          <p:nvPr>
            <p:ph type="sldNum" sz="quarter" idx="12"/>
          </p:nvPr>
        </p:nvSpPr>
        <p:spPr/>
        <p:txBody>
          <a:bodyPr/>
          <a:lstStyle/>
          <a:p>
            <a:fld id="{5744759D-0EFF-4FB2-9CCE-04E00944F0FE}" type="slidenum">
              <a:rPr lang="en-US" smtClean="0"/>
              <a:pPr/>
              <a:t>62</a:t>
            </a:fld>
            <a:endParaRPr lang="en-US"/>
          </a:p>
        </p:txBody>
      </p:sp>
    </p:spTree>
    <p:extLst>
      <p:ext uri="{BB962C8B-B14F-4D97-AF65-F5344CB8AC3E}">
        <p14:creationId xmlns:p14="http://schemas.microsoft.com/office/powerpoint/2010/main" val="3281844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39552" y="965318"/>
            <a:ext cx="8136904" cy="4780132"/>
          </a:xfrm>
          <a:prstGeom prst="rect">
            <a:avLst/>
          </a:prstGeom>
        </p:spPr>
        <p:txBody>
          <a:bodyPr vert="horz" wrap="square" lIns="0" tIns="9502" rIns="0" bIns="0" rtlCol="0">
            <a:spAutoFit/>
          </a:bodyPr>
          <a:lstStyle/>
          <a:p>
            <a:pPr algn="just" defTabSz="0">
              <a:spcBef>
                <a:spcPts val="600"/>
              </a:spcBef>
              <a:spcAft>
                <a:spcPts val="600"/>
              </a:spcAft>
              <a:buClr>
                <a:srgbClr val="FF0000"/>
              </a:buClr>
              <a:buSzPct val="68750"/>
              <a:buFont typeface="Wingdings"/>
              <a:buChar char=""/>
              <a:tabLst>
                <a:tab pos="284589" algn="l"/>
                <a:tab pos="285064" algn="l"/>
              </a:tabLst>
            </a:pPr>
            <a:r>
              <a:rPr lang="fr-FR" sz="2000" b="1" spc="-7" dirty="0">
                <a:latin typeface="Gill Sans MT" panose="020B0502020104020203" pitchFamily="34" charset="0"/>
                <a:cs typeface="Arial" pitchFamily="34" charset="0"/>
              </a:rPr>
              <a:t> </a:t>
            </a:r>
            <a:r>
              <a:rPr sz="2000" b="1" spc="-7" dirty="0" err="1">
                <a:latin typeface="Gill Sans MT" panose="020B0502020104020203" pitchFamily="34" charset="0"/>
                <a:cs typeface="Arial" pitchFamily="34" charset="0"/>
              </a:rPr>
              <a:t>Écrire</a:t>
            </a:r>
            <a:r>
              <a:rPr sz="2000" b="1" spc="202"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l’algorithme</a:t>
            </a:r>
            <a:r>
              <a:rPr sz="2000" b="1" spc="213"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permettant</a:t>
            </a:r>
            <a:r>
              <a:rPr sz="2000" b="1" spc="202" dirty="0">
                <a:latin typeface="Gill Sans MT" panose="020B0502020104020203" pitchFamily="34" charset="0"/>
                <a:cs typeface="Arial" pitchFamily="34" charset="0"/>
              </a:rPr>
              <a:t> </a:t>
            </a:r>
            <a:r>
              <a:rPr sz="2000" b="1" dirty="0">
                <a:latin typeface="Gill Sans MT" panose="020B0502020104020203" pitchFamily="34" charset="0"/>
                <a:cs typeface="Arial" pitchFamily="34" charset="0"/>
              </a:rPr>
              <a:t>le</a:t>
            </a:r>
            <a:r>
              <a:rPr sz="2000" b="1" spc="202"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calcul</a:t>
            </a:r>
            <a:r>
              <a:rPr sz="2000" b="1" spc="209"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de</a:t>
            </a:r>
            <a:r>
              <a:rPr sz="2000" b="1" spc="209"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la</a:t>
            </a:r>
            <a:r>
              <a:rPr sz="2000" b="1" spc="209" dirty="0">
                <a:latin typeface="Gill Sans MT" panose="020B0502020104020203" pitchFamily="34" charset="0"/>
                <a:cs typeface="Arial" pitchFamily="34" charset="0"/>
              </a:rPr>
              <a:t> </a:t>
            </a:r>
            <a:r>
              <a:rPr sz="2000" b="1" dirty="0">
                <a:latin typeface="Gill Sans MT" panose="020B0502020104020203" pitchFamily="34" charset="0"/>
                <a:cs typeface="Arial" pitchFamily="34" charset="0"/>
              </a:rPr>
              <a:t>surface</a:t>
            </a:r>
            <a:r>
              <a:rPr sz="2000" b="1" spc="213"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d’un</a:t>
            </a:r>
            <a:r>
              <a:rPr lang="fr-FR" sz="2000" b="1" spc="-4" dirty="0">
                <a:latin typeface="Gill Sans MT" panose="020B0502020104020203" pitchFamily="34" charset="0"/>
                <a:cs typeface="Arial" pitchFamily="34" charset="0"/>
              </a:rPr>
              <a:t> </a:t>
            </a:r>
            <a:r>
              <a:rPr sz="2000" b="1" spc="-7" dirty="0" err="1">
                <a:latin typeface="Gill Sans MT" panose="020B0502020104020203" pitchFamily="34" charset="0"/>
                <a:cs typeface="Arial" pitchFamily="34" charset="0"/>
              </a:rPr>
              <a:t>cercle</a:t>
            </a:r>
            <a:r>
              <a:rPr sz="2000" b="1" spc="-7"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connaissant son </a:t>
            </a:r>
            <a:r>
              <a:rPr sz="2000" b="1" dirty="0">
                <a:latin typeface="Gill Sans MT" panose="020B0502020104020203" pitchFamily="34" charset="0"/>
                <a:cs typeface="Arial" pitchFamily="34" charset="0"/>
              </a:rPr>
              <a:t>rayon :</a:t>
            </a:r>
            <a:r>
              <a:rPr sz="2000" b="1" spc="34" dirty="0">
                <a:latin typeface="Gill Sans MT" panose="020B0502020104020203" pitchFamily="34" charset="0"/>
                <a:cs typeface="Arial" pitchFamily="34" charset="0"/>
              </a:rPr>
              <a:t> </a:t>
            </a:r>
            <a:endParaRPr lang="fr-FR" sz="2000" b="1" spc="34" dirty="0">
              <a:latin typeface="Gill Sans MT" panose="020B0502020104020203" pitchFamily="34" charset="0"/>
              <a:cs typeface="Arial" pitchFamily="34" charset="0"/>
            </a:endParaRPr>
          </a:p>
          <a:p>
            <a:pPr algn="just" defTabSz="0">
              <a:spcBef>
                <a:spcPts val="600"/>
              </a:spcBef>
              <a:spcAft>
                <a:spcPts val="600"/>
              </a:spcAft>
              <a:buClr>
                <a:srgbClr val="FF0000"/>
              </a:buClr>
              <a:buSzPct val="68750"/>
              <a:tabLst>
                <a:tab pos="284589" algn="l"/>
                <a:tab pos="285064" algn="l"/>
              </a:tabLst>
            </a:pPr>
            <a:r>
              <a:rPr sz="2000" b="1" dirty="0">
                <a:solidFill>
                  <a:srgbClr val="FF0000"/>
                </a:solidFill>
                <a:latin typeface="Gill Sans MT" panose="020B0502020104020203" pitchFamily="34" charset="0"/>
                <a:cs typeface="Arial" pitchFamily="34" charset="0"/>
              </a:rPr>
              <a:t>Surface</a:t>
            </a:r>
            <a:r>
              <a:rPr sz="2000" b="1" spc="7" dirty="0">
                <a:solidFill>
                  <a:srgbClr val="FF0000"/>
                </a:solidFill>
                <a:latin typeface="Gill Sans MT" panose="020B0502020104020203" pitchFamily="34" charset="0"/>
                <a:cs typeface="Arial" pitchFamily="34" charset="0"/>
              </a:rPr>
              <a:t> </a:t>
            </a:r>
            <a:r>
              <a:rPr sz="2000" b="1" dirty="0">
                <a:solidFill>
                  <a:srgbClr val="FF0000"/>
                </a:solidFill>
                <a:latin typeface="Gill Sans MT" panose="020B0502020104020203" pitchFamily="34" charset="0"/>
                <a:cs typeface="Arial" pitchFamily="34" charset="0"/>
              </a:rPr>
              <a:t>=</a:t>
            </a:r>
            <a:r>
              <a:rPr lang="fr-FR" sz="2000" b="1" dirty="0">
                <a:solidFill>
                  <a:srgbClr val="FF0000"/>
                </a:solidFill>
                <a:latin typeface="Gill Sans MT" panose="020B0502020104020203" pitchFamily="34" charset="0"/>
                <a:cs typeface="Arial" pitchFamily="34" charset="0"/>
              </a:rPr>
              <a:t> </a:t>
            </a:r>
            <a:r>
              <a:rPr lang="fr-FR" sz="2000" b="1" spc="-4" dirty="0">
                <a:solidFill>
                  <a:srgbClr val="FF0000"/>
                </a:solidFill>
                <a:latin typeface="Gill Sans MT" panose="020B0502020104020203" pitchFamily="34" charset="0"/>
                <a:cs typeface="Arial" pitchFamily="34" charset="0"/>
              </a:rPr>
              <a:t>Pi</a:t>
            </a:r>
            <a:r>
              <a:rPr sz="2000" b="1" spc="-4" dirty="0">
                <a:solidFill>
                  <a:srgbClr val="FF0000"/>
                </a:solidFill>
                <a:latin typeface="Gill Sans MT" panose="020B0502020104020203" pitchFamily="34" charset="0"/>
                <a:cs typeface="Arial" pitchFamily="34" charset="0"/>
              </a:rPr>
              <a:t> </a:t>
            </a:r>
            <a:r>
              <a:rPr sz="2000" b="1" dirty="0">
                <a:solidFill>
                  <a:srgbClr val="FF0000"/>
                </a:solidFill>
                <a:latin typeface="Gill Sans MT" panose="020B0502020104020203" pitchFamily="34" charset="0"/>
                <a:cs typeface="Arial" pitchFamily="34" charset="0"/>
              </a:rPr>
              <a:t>*</a:t>
            </a:r>
            <a:r>
              <a:rPr sz="2000" b="1" spc="-4" dirty="0">
                <a:solidFill>
                  <a:srgbClr val="FF0000"/>
                </a:solidFill>
                <a:latin typeface="Gill Sans MT" panose="020B0502020104020203" pitchFamily="34" charset="0"/>
                <a:cs typeface="Arial" pitchFamily="34" charset="0"/>
              </a:rPr>
              <a:t> Rayon</a:t>
            </a:r>
            <a:r>
              <a:rPr sz="2000" b="1" spc="-5" baseline="24305" dirty="0">
                <a:solidFill>
                  <a:srgbClr val="FF0000"/>
                </a:solidFill>
                <a:latin typeface="Gill Sans MT" panose="020B0502020104020203" pitchFamily="34" charset="0"/>
                <a:cs typeface="Arial" pitchFamily="34" charset="0"/>
              </a:rPr>
              <a:t>2</a:t>
            </a:r>
            <a:endParaRPr sz="2000" baseline="24305" dirty="0">
              <a:solidFill>
                <a:srgbClr val="FF0000"/>
              </a:solidFill>
              <a:latin typeface="Gill Sans MT" panose="020B0502020104020203" pitchFamily="34" charset="0"/>
              <a:cs typeface="Arial" pitchFamily="34" charset="0"/>
            </a:endParaRPr>
          </a:p>
          <a:p>
            <a:pPr algn="just" defTabSz="0">
              <a:spcBef>
                <a:spcPts val="600"/>
              </a:spcBef>
              <a:spcAft>
                <a:spcPts val="600"/>
              </a:spcAft>
            </a:pPr>
            <a:r>
              <a:rPr sz="2000" b="1" dirty="0">
                <a:latin typeface="Gill Sans MT" panose="020B0502020104020203" pitchFamily="34" charset="0"/>
                <a:cs typeface="Arial" pitchFamily="34" charset="0"/>
              </a:rPr>
              <a:t>Algorithme </a:t>
            </a:r>
            <a:r>
              <a:rPr sz="2000" dirty="0">
                <a:latin typeface="Gill Sans MT" panose="020B0502020104020203" pitchFamily="34" charset="0"/>
                <a:cs typeface="Arial" pitchFamily="34" charset="0"/>
              </a:rPr>
              <a:t>Surface</a:t>
            </a:r>
            <a:r>
              <a:rPr sz="2000" spc="-67" dirty="0">
                <a:latin typeface="Gill Sans MT" panose="020B0502020104020203" pitchFamily="34" charset="0"/>
                <a:cs typeface="Arial" pitchFamily="34" charset="0"/>
              </a:rPr>
              <a:t> </a:t>
            </a:r>
            <a:r>
              <a:rPr sz="2000" dirty="0">
                <a:latin typeface="Gill Sans MT" panose="020B0502020104020203" pitchFamily="34" charset="0"/>
                <a:cs typeface="Arial" pitchFamily="34" charset="0"/>
              </a:rPr>
              <a:t>_cercle</a:t>
            </a:r>
          </a:p>
          <a:p>
            <a:pPr marR="4899778" algn="just" defTabSz="0">
              <a:spcBef>
                <a:spcPts val="600"/>
              </a:spcBef>
              <a:spcAft>
                <a:spcPts val="600"/>
              </a:spcAft>
            </a:pPr>
            <a:r>
              <a:rPr lang="fr-FR" sz="2000" b="1" spc="-120" dirty="0">
                <a:latin typeface="Gill Sans MT" panose="020B0502020104020203" pitchFamily="34" charset="0"/>
                <a:cs typeface="Arial" pitchFamily="34" charset="0"/>
              </a:rPr>
              <a:t>				      </a:t>
            </a:r>
            <a:r>
              <a:rPr sz="2000" b="1" spc="-120" dirty="0" err="1">
                <a:latin typeface="Gill Sans MT" panose="020B0502020104020203" pitchFamily="34" charset="0"/>
                <a:cs typeface="Arial" pitchFamily="34" charset="0"/>
              </a:rPr>
              <a:t>Const</a:t>
            </a:r>
            <a:r>
              <a:rPr sz="2000" b="1" spc="-120" dirty="0">
                <a:latin typeface="Gill Sans MT" panose="020B0502020104020203" pitchFamily="34" charset="0"/>
                <a:cs typeface="Arial" pitchFamily="34" charset="0"/>
              </a:rPr>
              <a:t>  </a:t>
            </a:r>
            <a:r>
              <a:rPr sz="2000" dirty="0">
                <a:latin typeface="Gill Sans MT" panose="020B0502020104020203" pitchFamily="34" charset="0"/>
                <a:cs typeface="Arial" pitchFamily="34" charset="0"/>
              </a:rPr>
              <a:t>Pi=3.14 </a:t>
            </a:r>
            <a:endParaRPr lang="fr-FR" sz="2000" b="1" dirty="0">
              <a:latin typeface="Gill Sans MT" panose="020B0502020104020203" pitchFamily="34" charset="0"/>
              <a:cs typeface="Arial" pitchFamily="34" charset="0"/>
            </a:endParaRPr>
          </a:p>
          <a:p>
            <a:pPr marR="4899778" algn="just" defTabSz="0">
              <a:spcBef>
                <a:spcPts val="600"/>
              </a:spcBef>
              <a:spcAft>
                <a:spcPts val="600"/>
              </a:spcAft>
            </a:pPr>
            <a:r>
              <a:rPr lang="fr-FR" sz="2000" b="1" dirty="0">
                <a:latin typeface="Gill Sans MT" panose="020B0502020104020203" pitchFamily="34" charset="0"/>
                <a:cs typeface="Arial" pitchFamily="34" charset="0"/>
              </a:rPr>
              <a:t>     	</a:t>
            </a:r>
            <a:r>
              <a:rPr sz="2000" b="1" dirty="0" err="1">
                <a:latin typeface="Gill Sans MT" panose="020B0502020104020203" pitchFamily="34" charset="0"/>
                <a:cs typeface="Arial" pitchFamily="34" charset="0"/>
              </a:rPr>
              <a:t>var</a:t>
            </a:r>
            <a:r>
              <a:rPr sz="2000" b="1" dirty="0">
                <a:latin typeface="Gill Sans MT" panose="020B0502020104020203" pitchFamily="34" charset="0"/>
                <a:cs typeface="Arial" pitchFamily="34" charset="0"/>
              </a:rPr>
              <a:t>  </a:t>
            </a:r>
            <a:r>
              <a:rPr lang="fr-FR" sz="2000" b="1" dirty="0">
                <a:latin typeface="Gill Sans MT" panose="020B0502020104020203" pitchFamily="34" charset="0"/>
                <a:cs typeface="Arial" pitchFamily="34" charset="0"/>
              </a:rPr>
              <a:t>	</a:t>
            </a:r>
            <a:r>
              <a:rPr sz="2000" dirty="0">
                <a:latin typeface="Gill Sans MT" panose="020B0502020104020203" pitchFamily="34" charset="0"/>
                <a:cs typeface="Arial" pitchFamily="34" charset="0"/>
              </a:rPr>
              <a:t>Rayon </a:t>
            </a:r>
            <a:r>
              <a:rPr sz="2000" b="1" dirty="0">
                <a:latin typeface="Gill Sans MT" panose="020B0502020104020203" pitchFamily="34" charset="0"/>
                <a:cs typeface="Arial" pitchFamily="34" charset="0"/>
              </a:rPr>
              <a:t>:</a:t>
            </a:r>
            <a:r>
              <a:rPr sz="2000" b="1" spc="-82" dirty="0">
                <a:latin typeface="Gill Sans MT" panose="020B0502020104020203" pitchFamily="34" charset="0"/>
                <a:cs typeface="Arial" pitchFamily="34" charset="0"/>
              </a:rPr>
              <a:t> </a:t>
            </a:r>
            <a:r>
              <a:rPr sz="2000" b="1" dirty="0" err="1">
                <a:latin typeface="Gill Sans MT" panose="020B0502020104020203" pitchFamily="34" charset="0"/>
                <a:cs typeface="Arial" pitchFamily="34" charset="0"/>
              </a:rPr>
              <a:t>entier</a:t>
            </a:r>
            <a:r>
              <a:rPr sz="2000" b="1" dirty="0">
                <a:latin typeface="Gill Sans MT" panose="020B0502020104020203" pitchFamily="34" charset="0"/>
                <a:cs typeface="Arial" pitchFamily="34" charset="0"/>
              </a:rPr>
              <a:t>  </a:t>
            </a:r>
            <a:r>
              <a:rPr lang="fr-FR" sz="2000" b="1" dirty="0">
                <a:latin typeface="Gill Sans MT" panose="020B0502020104020203" pitchFamily="34" charset="0"/>
                <a:cs typeface="Arial" pitchFamily="34" charset="0"/>
              </a:rPr>
              <a:t>	</a:t>
            </a:r>
          </a:p>
          <a:p>
            <a:pPr marR="4899778" algn="just" defTabSz="0">
              <a:spcBef>
                <a:spcPts val="600"/>
              </a:spcBef>
              <a:spcAft>
                <a:spcPts val="600"/>
              </a:spcAft>
            </a:pPr>
            <a:r>
              <a:rPr lang="fr-FR" sz="2000" b="1" dirty="0">
                <a:latin typeface="Gill Sans MT" panose="020B0502020104020203" pitchFamily="34" charset="0"/>
                <a:cs typeface="Arial" pitchFamily="34" charset="0"/>
              </a:rPr>
              <a:t>		             </a:t>
            </a:r>
            <a:r>
              <a:rPr sz="2000" dirty="0">
                <a:latin typeface="Gill Sans MT" panose="020B0502020104020203" pitchFamily="34" charset="0"/>
                <a:cs typeface="Arial" pitchFamily="34" charset="0"/>
              </a:rPr>
              <a:t>Surface </a:t>
            </a:r>
            <a:r>
              <a:rPr sz="2000" b="1" dirty="0">
                <a:latin typeface="Gill Sans MT" panose="020B0502020104020203" pitchFamily="34" charset="0"/>
                <a:cs typeface="Arial" pitchFamily="34" charset="0"/>
              </a:rPr>
              <a:t>: </a:t>
            </a:r>
            <a:r>
              <a:rPr sz="2000" b="1" spc="-4" dirty="0" err="1">
                <a:latin typeface="Gill Sans MT" panose="020B0502020104020203" pitchFamily="34" charset="0"/>
                <a:cs typeface="Arial" pitchFamily="34" charset="0"/>
              </a:rPr>
              <a:t>réel</a:t>
            </a:r>
            <a:r>
              <a:rPr sz="2000" b="1" spc="-4" dirty="0">
                <a:latin typeface="Gill Sans MT" panose="020B0502020104020203" pitchFamily="34" charset="0"/>
                <a:cs typeface="Arial" pitchFamily="34" charset="0"/>
              </a:rPr>
              <a:t>  </a:t>
            </a:r>
            <a:endParaRPr lang="fr-FR" sz="2000" b="1" spc="-4" dirty="0">
              <a:latin typeface="Gill Sans MT" panose="020B0502020104020203" pitchFamily="34" charset="0"/>
              <a:cs typeface="Arial" pitchFamily="34" charset="0"/>
            </a:endParaRPr>
          </a:p>
          <a:p>
            <a:pPr marR="4899778" algn="just" defTabSz="0">
              <a:spcBef>
                <a:spcPts val="600"/>
              </a:spcBef>
              <a:spcAft>
                <a:spcPts val="600"/>
              </a:spcAft>
            </a:pPr>
            <a:r>
              <a:rPr lang="fr-FR" sz="2000" b="1" spc="-4"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Début</a:t>
            </a:r>
            <a:endParaRPr sz="2000" dirty="0">
              <a:latin typeface="Gill Sans MT" panose="020B0502020104020203" pitchFamily="34" charset="0"/>
              <a:cs typeface="Arial" pitchFamily="34" charset="0"/>
            </a:endParaRPr>
          </a:p>
          <a:p>
            <a:pPr marR="3238804" algn="just" defTabSz="0">
              <a:spcBef>
                <a:spcPts val="600"/>
              </a:spcBef>
              <a:spcAft>
                <a:spcPts val="600"/>
              </a:spcAft>
            </a:pPr>
            <a:r>
              <a:rPr lang="fr-FR" sz="2000" b="1" spc="-7" dirty="0">
                <a:latin typeface="Gill Sans MT" panose="020B0502020104020203" pitchFamily="34" charset="0"/>
                <a:cs typeface="Arial" pitchFamily="34" charset="0"/>
              </a:rPr>
              <a:t>		            </a:t>
            </a:r>
            <a:r>
              <a:rPr sz="2000" b="1" spc="-7" dirty="0" err="1">
                <a:latin typeface="Gill Sans MT" panose="020B0502020104020203" pitchFamily="34" charset="0"/>
                <a:cs typeface="Arial" pitchFamily="34" charset="0"/>
              </a:rPr>
              <a:t>Ecrire</a:t>
            </a:r>
            <a:r>
              <a:rPr sz="2000" b="1" spc="-7" dirty="0">
                <a:latin typeface="Gill Sans MT" panose="020B0502020104020203" pitchFamily="34" charset="0"/>
                <a:cs typeface="Arial" pitchFamily="34" charset="0"/>
              </a:rPr>
              <a:t> </a:t>
            </a:r>
            <a:r>
              <a:rPr sz="2000" b="1" dirty="0">
                <a:latin typeface="Gill Sans MT" panose="020B0502020104020203" pitchFamily="34" charset="0"/>
                <a:cs typeface="Arial" pitchFamily="34" charset="0"/>
              </a:rPr>
              <a:t>(</a:t>
            </a:r>
            <a:r>
              <a:rPr sz="2000" dirty="0">
                <a:latin typeface="Gill Sans MT" panose="020B0502020104020203" pitchFamily="34" charset="0"/>
                <a:cs typeface="Arial" pitchFamily="34" charset="0"/>
              </a:rPr>
              <a:t>" </a:t>
            </a:r>
            <a:r>
              <a:rPr sz="2000" spc="-4" dirty="0">
                <a:latin typeface="Gill Sans MT" panose="020B0502020104020203" pitchFamily="34" charset="0"/>
                <a:cs typeface="Arial" pitchFamily="34" charset="0"/>
              </a:rPr>
              <a:t>Saisir la </a:t>
            </a:r>
            <a:r>
              <a:rPr sz="2000" dirty="0">
                <a:latin typeface="Gill Sans MT" panose="020B0502020104020203" pitchFamily="34" charset="0"/>
                <a:cs typeface="Arial" pitchFamily="34" charset="0"/>
              </a:rPr>
              <a:t>valeur du rayon</a:t>
            </a:r>
            <a:r>
              <a:rPr lang="fr-FR" sz="2000" dirty="0">
                <a:latin typeface="Gill Sans MT" panose="020B0502020104020203" pitchFamily="34" charset="0"/>
                <a:cs typeface="Arial" pitchFamily="34" charset="0"/>
              </a:rPr>
              <a:t>"</a:t>
            </a:r>
            <a:r>
              <a:rPr lang="fr-FR" sz="2000" spc="-67"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a:t>
            </a:r>
            <a:r>
              <a:rPr lang="fr-FR" sz="2000" b="1" spc="-4"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  </a:t>
            </a:r>
            <a:r>
              <a:rPr lang="fr-FR" sz="2000" b="1" spc="-4" dirty="0">
                <a:latin typeface="Gill Sans MT" panose="020B0502020104020203" pitchFamily="34" charset="0"/>
                <a:cs typeface="Arial" pitchFamily="34" charset="0"/>
              </a:rPr>
              <a:t>			            			            </a:t>
            </a:r>
            <a:r>
              <a:rPr sz="2000" b="1" spc="-4" dirty="0">
                <a:latin typeface="Gill Sans MT" panose="020B0502020104020203" pitchFamily="34" charset="0"/>
                <a:cs typeface="Arial" pitchFamily="34" charset="0"/>
              </a:rPr>
              <a:t>Lire</a:t>
            </a:r>
            <a:r>
              <a:rPr sz="2000" spc="-4" dirty="0">
                <a:latin typeface="Gill Sans MT" panose="020B0502020104020203" pitchFamily="34" charset="0"/>
                <a:cs typeface="Arial" pitchFamily="34" charset="0"/>
              </a:rPr>
              <a:t>(Rayon)</a:t>
            </a:r>
            <a:endParaRPr lang="fr-FR" sz="2000" spc="-4" dirty="0">
              <a:latin typeface="Gill Sans MT" panose="020B0502020104020203" pitchFamily="34" charset="0"/>
              <a:cs typeface="Arial" pitchFamily="34" charset="0"/>
            </a:endParaRPr>
          </a:p>
          <a:p>
            <a:pPr marR="3238804" algn="just" defTabSz="0">
              <a:spcBef>
                <a:spcPts val="600"/>
              </a:spcBef>
              <a:spcAft>
                <a:spcPts val="600"/>
              </a:spcAft>
            </a:pPr>
            <a:r>
              <a:rPr lang="fr-FR" sz="2000" dirty="0">
                <a:latin typeface="Gill Sans MT" panose="020B0502020104020203" pitchFamily="34" charset="0"/>
                <a:cs typeface="Arial" pitchFamily="34" charset="0"/>
              </a:rPr>
              <a:t>		            Surface </a:t>
            </a:r>
            <a:r>
              <a:rPr lang="fr-FR" sz="2000" dirty="0">
                <a:latin typeface="Gill Sans MT" panose="020B0502020104020203" pitchFamily="34" charset="0"/>
                <a:cs typeface="Arial" pitchFamily="34" charset="0"/>
                <a:sym typeface="Wingdings" pitchFamily="2" charset="2"/>
              </a:rPr>
              <a:t> </a:t>
            </a:r>
            <a:r>
              <a:rPr lang="fr-FR" sz="2000" dirty="0">
                <a:latin typeface="Gill Sans MT" panose="020B0502020104020203" pitchFamily="34" charset="0"/>
                <a:cs typeface="Arial" pitchFamily="34" charset="0"/>
              </a:rPr>
              <a:t>R</a:t>
            </a:r>
            <a:r>
              <a:rPr lang="fr-FR" sz="2000" spc="-7" dirty="0">
                <a:latin typeface="Gill Sans MT" panose="020B0502020104020203" pitchFamily="34" charset="0"/>
                <a:cs typeface="Arial" pitchFamily="34" charset="0"/>
              </a:rPr>
              <a:t>a</a:t>
            </a:r>
            <a:r>
              <a:rPr lang="fr-FR" sz="2000" dirty="0">
                <a:latin typeface="Gill Sans MT" panose="020B0502020104020203" pitchFamily="34" charset="0"/>
                <a:cs typeface="Arial" pitchFamily="34" charset="0"/>
              </a:rPr>
              <a:t>yon*R</a:t>
            </a:r>
            <a:r>
              <a:rPr lang="fr-FR" sz="2000" spc="-7" dirty="0">
                <a:latin typeface="Gill Sans MT" panose="020B0502020104020203" pitchFamily="34" charset="0"/>
                <a:cs typeface="Arial" pitchFamily="34" charset="0"/>
              </a:rPr>
              <a:t>a</a:t>
            </a:r>
            <a:r>
              <a:rPr lang="fr-FR" sz="2000" dirty="0">
                <a:latin typeface="Gill Sans MT" panose="020B0502020104020203" pitchFamily="34" charset="0"/>
                <a:cs typeface="Arial" pitchFamily="34" charset="0"/>
              </a:rPr>
              <a:t>yon*Pi</a:t>
            </a:r>
          </a:p>
        </p:txBody>
      </p:sp>
      <p:sp>
        <p:nvSpPr>
          <p:cNvPr id="6" name="object 6"/>
          <p:cNvSpPr txBox="1">
            <a:spLocks noGrp="1"/>
          </p:cNvSpPr>
          <p:nvPr>
            <p:ph type="title"/>
          </p:nvPr>
        </p:nvSpPr>
        <p:spPr>
          <a:xfrm>
            <a:off x="-180528" y="139556"/>
            <a:ext cx="9143999" cy="625148"/>
          </a:xfrm>
          <a:prstGeom prst="rect">
            <a:avLst/>
          </a:prstGeom>
          <a:noFill/>
        </p:spPr>
        <p:txBody>
          <a:bodyPr vert="horz" wrap="square" lIns="0" tIns="9502" rIns="0" bIns="0" rtlCol="0">
            <a:spAutoFit/>
          </a:bodyPr>
          <a:lstStyle/>
          <a:p>
            <a:pPr marL="9502">
              <a:spcBef>
                <a:spcPts val="75"/>
              </a:spcBef>
            </a:pPr>
            <a:r>
              <a:rPr spc="-4" dirty="0">
                <a:solidFill>
                  <a:srgbClr val="002060"/>
                </a:solidFill>
              </a:rPr>
              <a:t>Exemple </a:t>
            </a:r>
            <a:r>
              <a:rPr dirty="0">
                <a:solidFill>
                  <a:srgbClr val="002060"/>
                </a:solidFill>
              </a:rPr>
              <a:t>3 </a:t>
            </a:r>
            <a:r>
              <a:rPr spc="-4" dirty="0">
                <a:solidFill>
                  <a:srgbClr val="002060"/>
                </a:solidFill>
              </a:rPr>
              <a:t>(lecture et</a:t>
            </a:r>
            <a:r>
              <a:rPr spc="-67" dirty="0">
                <a:solidFill>
                  <a:srgbClr val="002060"/>
                </a:solidFill>
              </a:rPr>
              <a:t> </a:t>
            </a:r>
            <a:r>
              <a:rPr spc="-4" dirty="0">
                <a:solidFill>
                  <a:srgbClr val="002060"/>
                </a:solidFill>
              </a:rPr>
              <a:t>écriture)</a:t>
            </a:r>
          </a:p>
        </p:txBody>
      </p:sp>
      <p:sp>
        <p:nvSpPr>
          <p:cNvPr id="11" name="ZoneTexte 10"/>
          <p:cNvSpPr txBox="1"/>
          <p:nvPr/>
        </p:nvSpPr>
        <p:spPr>
          <a:xfrm>
            <a:off x="502976" y="5552664"/>
            <a:ext cx="7056784" cy="707886"/>
          </a:xfrm>
          <a:prstGeom prst="rect">
            <a:avLst/>
          </a:prstGeom>
          <a:noFill/>
        </p:spPr>
        <p:txBody>
          <a:bodyPr wrap="square" rtlCol="0">
            <a:spAutoFit/>
          </a:bodyPr>
          <a:lstStyle/>
          <a:p>
            <a:r>
              <a:rPr lang="fr-FR" sz="2000" dirty="0">
                <a:latin typeface="Gill Sans MT" panose="020B0502020104020203" pitchFamily="34" charset="0"/>
              </a:rPr>
              <a:t>           Ecrire(‘’ la surface du cercle est’’, surface)</a:t>
            </a:r>
          </a:p>
          <a:p>
            <a:r>
              <a:rPr lang="fr-FR" sz="2000" dirty="0">
                <a:latin typeface="Gill Sans MT" panose="020B0502020104020203" pitchFamily="34" charset="0"/>
              </a:rPr>
              <a:t>    </a:t>
            </a:r>
            <a:r>
              <a:rPr lang="fr-FR" sz="2000" b="1" dirty="0">
                <a:latin typeface="Gill Sans MT" panose="020B0502020104020203" pitchFamily="34" charset="0"/>
              </a:rPr>
              <a:t>Fin</a:t>
            </a:r>
            <a:endParaRPr lang="en-US" sz="2000" b="1" dirty="0">
              <a:latin typeface="Gill Sans MT" panose="020B0502020104020203" pitchFamily="34" charset="0"/>
            </a:endParaRPr>
          </a:p>
        </p:txBody>
      </p:sp>
      <p:sp>
        <p:nvSpPr>
          <p:cNvPr id="2" name="Slide Number Placeholder 1">
            <a:extLst>
              <a:ext uri="{FF2B5EF4-FFF2-40B4-BE49-F238E27FC236}">
                <a16:creationId xmlns:a16="http://schemas.microsoft.com/office/drawing/2014/main" id="{5D8C3FE2-C4B1-45AF-BC6E-7238DE38AEEC}"/>
              </a:ext>
            </a:extLst>
          </p:cNvPr>
          <p:cNvSpPr>
            <a:spLocks noGrp="1"/>
          </p:cNvSpPr>
          <p:nvPr>
            <p:ph type="sldNum" sz="quarter" idx="12"/>
          </p:nvPr>
        </p:nvSpPr>
        <p:spPr/>
        <p:txBody>
          <a:bodyPr/>
          <a:lstStyle/>
          <a:p>
            <a:fld id="{5744759D-0EFF-4FB2-9CCE-04E00944F0FE}" type="slidenum">
              <a:rPr lang="en-US" smtClean="0"/>
              <a:pPr/>
              <a:t>63</a:t>
            </a:fld>
            <a:endParaRPr lang="en-US"/>
          </a:p>
        </p:txBody>
      </p:sp>
    </p:spTree>
    <p:extLst>
      <p:ext uri="{BB962C8B-B14F-4D97-AF65-F5344CB8AC3E}">
        <p14:creationId xmlns:p14="http://schemas.microsoft.com/office/powerpoint/2010/main" val="32402191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8964488" cy="1143000"/>
          </a:xfrm>
          <a:noFill/>
        </p:spPr>
        <p:txBody>
          <a:bodyPr/>
          <a:lstStyle/>
          <a:p>
            <a:r>
              <a:rPr lang="fr-FR" sz="3200" dirty="0">
                <a:solidFill>
                  <a:srgbClr val="0070C0"/>
                </a:solidFill>
              </a:rPr>
              <a:t>Entrée / Sortie en C</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64</a:t>
            </a:fld>
            <a:endParaRPr lang="en-US"/>
          </a:p>
        </p:txBody>
      </p:sp>
      <p:sp>
        <p:nvSpPr>
          <p:cNvPr id="2050" name="computr4"/>
          <p:cNvSpPr>
            <a:spLocks noEditPoints="1" noChangeArrowheads="1"/>
          </p:cNvSpPr>
          <p:nvPr/>
        </p:nvSpPr>
        <p:spPr bwMode="auto">
          <a:xfrm>
            <a:off x="4071934" y="4129700"/>
            <a:ext cx="1352550" cy="1809750"/>
          </a:xfrm>
          <a:custGeom>
            <a:avLst/>
            <a:gdLst>
              <a:gd name="T0" fmla="*/ 10800 w 21600"/>
              <a:gd name="T1" fmla="*/ 0 h 21600"/>
              <a:gd name="T2" fmla="*/ 21600 w 21600"/>
              <a:gd name="T3" fmla="*/ 10800 h 21600"/>
              <a:gd name="T4" fmla="*/ 10800 w 21600"/>
              <a:gd name="T5" fmla="*/ 21600 h 21600"/>
              <a:gd name="T6" fmla="*/ 0 w 21600"/>
              <a:gd name="T7" fmla="*/ 10800 h 21600"/>
              <a:gd name="T8" fmla="*/ 3509 w 21600"/>
              <a:gd name="T9" fmla="*/ 2414 h 21600"/>
              <a:gd name="T10" fmla="*/ 18090 w 21600"/>
              <a:gd name="T11" fmla="*/ 11028 h 21600"/>
            </a:gdLst>
            <a:ahLst/>
            <a:cxnLst>
              <a:cxn ang="0">
                <a:pos x="T0" y="T1"/>
              </a:cxn>
              <a:cxn ang="0">
                <a:pos x="T2" y="T3"/>
              </a:cxn>
              <a:cxn ang="0">
                <a:pos x="T4" y="T5"/>
              </a:cxn>
              <a:cxn ang="0">
                <a:pos x="T6" y="T7"/>
              </a:cxn>
            </a:cxnLst>
            <a:rect l="T8" t="T9" r="T10" b="T11"/>
            <a:pathLst>
              <a:path w="21600" h="21600" extrusionOk="0">
                <a:moveTo>
                  <a:pt x="10800" y="21600"/>
                </a:moveTo>
                <a:lnTo>
                  <a:pt x="19872" y="21600"/>
                </a:lnTo>
                <a:lnTo>
                  <a:pt x="19872" y="19623"/>
                </a:lnTo>
                <a:lnTo>
                  <a:pt x="21600" y="19623"/>
                </a:lnTo>
                <a:lnTo>
                  <a:pt x="21600" y="11104"/>
                </a:lnTo>
                <a:lnTo>
                  <a:pt x="21600" y="1217"/>
                </a:lnTo>
                <a:lnTo>
                  <a:pt x="21600" y="913"/>
                </a:lnTo>
                <a:lnTo>
                  <a:pt x="21384" y="761"/>
                </a:lnTo>
                <a:lnTo>
                  <a:pt x="21168" y="456"/>
                </a:lnTo>
                <a:lnTo>
                  <a:pt x="20952" y="304"/>
                </a:lnTo>
                <a:lnTo>
                  <a:pt x="20736" y="152"/>
                </a:lnTo>
                <a:lnTo>
                  <a:pt x="20520" y="0"/>
                </a:lnTo>
                <a:lnTo>
                  <a:pt x="19872" y="0"/>
                </a:lnTo>
                <a:lnTo>
                  <a:pt x="19440" y="0"/>
                </a:lnTo>
                <a:lnTo>
                  <a:pt x="10800" y="0"/>
                </a:lnTo>
                <a:lnTo>
                  <a:pt x="1944" y="0"/>
                </a:lnTo>
                <a:lnTo>
                  <a:pt x="1512" y="0"/>
                </a:lnTo>
                <a:lnTo>
                  <a:pt x="1080" y="0"/>
                </a:lnTo>
                <a:lnTo>
                  <a:pt x="648" y="152"/>
                </a:lnTo>
                <a:lnTo>
                  <a:pt x="432" y="304"/>
                </a:lnTo>
                <a:lnTo>
                  <a:pt x="216" y="456"/>
                </a:lnTo>
                <a:lnTo>
                  <a:pt x="0" y="761"/>
                </a:lnTo>
                <a:lnTo>
                  <a:pt x="0" y="913"/>
                </a:lnTo>
                <a:lnTo>
                  <a:pt x="0" y="1217"/>
                </a:lnTo>
                <a:lnTo>
                  <a:pt x="0" y="11104"/>
                </a:lnTo>
                <a:lnTo>
                  <a:pt x="0" y="19623"/>
                </a:lnTo>
                <a:lnTo>
                  <a:pt x="1728" y="19623"/>
                </a:lnTo>
                <a:lnTo>
                  <a:pt x="1728" y="21600"/>
                </a:lnTo>
                <a:lnTo>
                  <a:pt x="10800" y="21600"/>
                </a:lnTo>
                <a:close/>
              </a:path>
              <a:path w="21600" h="21600" extrusionOk="0">
                <a:moveTo>
                  <a:pt x="17496" y="11256"/>
                </a:moveTo>
                <a:lnTo>
                  <a:pt x="17712" y="11256"/>
                </a:lnTo>
                <a:lnTo>
                  <a:pt x="17928" y="11256"/>
                </a:lnTo>
                <a:lnTo>
                  <a:pt x="17928" y="11104"/>
                </a:lnTo>
                <a:lnTo>
                  <a:pt x="18144" y="11104"/>
                </a:lnTo>
                <a:lnTo>
                  <a:pt x="18144" y="10952"/>
                </a:lnTo>
                <a:lnTo>
                  <a:pt x="18144" y="10800"/>
                </a:lnTo>
                <a:lnTo>
                  <a:pt x="18144" y="2586"/>
                </a:lnTo>
                <a:lnTo>
                  <a:pt x="18144" y="2434"/>
                </a:lnTo>
                <a:lnTo>
                  <a:pt x="18144" y="2282"/>
                </a:lnTo>
                <a:lnTo>
                  <a:pt x="17928" y="2130"/>
                </a:lnTo>
                <a:lnTo>
                  <a:pt x="17712" y="1977"/>
                </a:lnTo>
                <a:lnTo>
                  <a:pt x="17496" y="1977"/>
                </a:lnTo>
                <a:lnTo>
                  <a:pt x="3888" y="1977"/>
                </a:lnTo>
                <a:lnTo>
                  <a:pt x="3672" y="1977"/>
                </a:lnTo>
                <a:lnTo>
                  <a:pt x="3456" y="1977"/>
                </a:lnTo>
                <a:lnTo>
                  <a:pt x="3456" y="2130"/>
                </a:lnTo>
                <a:lnTo>
                  <a:pt x="3240" y="2130"/>
                </a:lnTo>
                <a:lnTo>
                  <a:pt x="3240" y="2282"/>
                </a:lnTo>
                <a:lnTo>
                  <a:pt x="3024" y="2282"/>
                </a:lnTo>
                <a:lnTo>
                  <a:pt x="3024" y="2434"/>
                </a:lnTo>
                <a:lnTo>
                  <a:pt x="3024" y="2586"/>
                </a:lnTo>
                <a:lnTo>
                  <a:pt x="3024" y="10800"/>
                </a:lnTo>
                <a:lnTo>
                  <a:pt x="3024" y="10952"/>
                </a:lnTo>
                <a:lnTo>
                  <a:pt x="3240" y="11104"/>
                </a:lnTo>
                <a:lnTo>
                  <a:pt x="3456" y="11256"/>
                </a:lnTo>
                <a:lnTo>
                  <a:pt x="3672" y="11256"/>
                </a:lnTo>
                <a:lnTo>
                  <a:pt x="3888" y="11256"/>
                </a:lnTo>
                <a:lnTo>
                  <a:pt x="17496" y="11256"/>
                </a:lnTo>
                <a:moveTo>
                  <a:pt x="2808" y="19623"/>
                </a:moveTo>
                <a:lnTo>
                  <a:pt x="2808" y="19927"/>
                </a:lnTo>
                <a:lnTo>
                  <a:pt x="2808" y="21144"/>
                </a:lnTo>
                <a:lnTo>
                  <a:pt x="2808" y="21600"/>
                </a:lnTo>
                <a:lnTo>
                  <a:pt x="2808" y="19623"/>
                </a:lnTo>
                <a:moveTo>
                  <a:pt x="4104" y="19623"/>
                </a:moveTo>
                <a:lnTo>
                  <a:pt x="4104" y="19927"/>
                </a:lnTo>
                <a:lnTo>
                  <a:pt x="4104" y="21144"/>
                </a:lnTo>
                <a:lnTo>
                  <a:pt x="4104" y="21600"/>
                </a:lnTo>
                <a:lnTo>
                  <a:pt x="4104" y="19623"/>
                </a:lnTo>
                <a:moveTo>
                  <a:pt x="5184" y="19623"/>
                </a:moveTo>
                <a:lnTo>
                  <a:pt x="5184" y="19927"/>
                </a:lnTo>
                <a:lnTo>
                  <a:pt x="5184" y="21144"/>
                </a:lnTo>
                <a:lnTo>
                  <a:pt x="5184" y="21600"/>
                </a:lnTo>
                <a:lnTo>
                  <a:pt x="5184" y="19623"/>
                </a:lnTo>
                <a:moveTo>
                  <a:pt x="6480" y="19623"/>
                </a:moveTo>
                <a:lnTo>
                  <a:pt x="6480" y="19927"/>
                </a:lnTo>
                <a:lnTo>
                  <a:pt x="6480" y="21144"/>
                </a:lnTo>
                <a:lnTo>
                  <a:pt x="6480" y="21600"/>
                </a:lnTo>
                <a:lnTo>
                  <a:pt x="6480" y="19623"/>
                </a:lnTo>
                <a:moveTo>
                  <a:pt x="7560" y="19623"/>
                </a:moveTo>
                <a:lnTo>
                  <a:pt x="7560" y="19927"/>
                </a:lnTo>
                <a:lnTo>
                  <a:pt x="7560" y="21144"/>
                </a:lnTo>
                <a:lnTo>
                  <a:pt x="7560" y="21600"/>
                </a:lnTo>
                <a:lnTo>
                  <a:pt x="7560" y="19623"/>
                </a:lnTo>
                <a:moveTo>
                  <a:pt x="8856" y="19623"/>
                </a:moveTo>
                <a:lnTo>
                  <a:pt x="8856" y="19927"/>
                </a:lnTo>
                <a:lnTo>
                  <a:pt x="8856" y="21144"/>
                </a:lnTo>
                <a:lnTo>
                  <a:pt x="8856" y="21600"/>
                </a:lnTo>
                <a:lnTo>
                  <a:pt x="8856" y="19623"/>
                </a:lnTo>
                <a:moveTo>
                  <a:pt x="10152" y="19623"/>
                </a:moveTo>
                <a:lnTo>
                  <a:pt x="10152" y="19927"/>
                </a:lnTo>
                <a:lnTo>
                  <a:pt x="10152" y="21144"/>
                </a:lnTo>
                <a:lnTo>
                  <a:pt x="10152" y="21600"/>
                </a:lnTo>
                <a:lnTo>
                  <a:pt x="10152" y="19623"/>
                </a:lnTo>
                <a:moveTo>
                  <a:pt x="11232" y="19623"/>
                </a:moveTo>
                <a:lnTo>
                  <a:pt x="11232" y="19927"/>
                </a:lnTo>
                <a:lnTo>
                  <a:pt x="11232" y="21144"/>
                </a:lnTo>
                <a:lnTo>
                  <a:pt x="11232" y="21600"/>
                </a:lnTo>
                <a:lnTo>
                  <a:pt x="11232" y="19623"/>
                </a:lnTo>
                <a:moveTo>
                  <a:pt x="12528" y="19623"/>
                </a:moveTo>
                <a:lnTo>
                  <a:pt x="12528" y="19927"/>
                </a:lnTo>
                <a:lnTo>
                  <a:pt x="12528" y="21144"/>
                </a:lnTo>
                <a:lnTo>
                  <a:pt x="12528" y="21600"/>
                </a:lnTo>
                <a:lnTo>
                  <a:pt x="12528" y="19623"/>
                </a:lnTo>
                <a:moveTo>
                  <a:pt x="13608" y="19623"/>
                </a:moveTo>
                <a:lnTo>
                  <a:pt x="13608" y="19927"/>
                </a:lnTo>
                <a:lnTo>
                  <a:pt x="13608" y="21144"/>
                </a:lnTo>
                <a:lnTo>
                  <a:pt x="13608" y="21600"/>
                </a:lnTo>
                <a:lnTo>
                  <a:pt x="13608" y="19623"/>
                </a:lnTo>
                <a:moveTo>
                  <a:pt x="14904" y="19623"/>
                </a:moveTo>
                <a:lnTo>
                  <a:pt x="14904" y="19927"/>
                </a:lnTo>
                <a:lnTo>
                  <a:pt x="14904" y="21144"/>
                </a:lnTo>
                <a:lnTo>
                  <a:pt x="14904" y="21600"/>
                </a:lnTo>
                <a:lnTo>
                  <a:pt x="14904" y="19623"/>
                </a:lnTo>
                <a:moveTo>
                  <a:pt x="16200" y="19623"/>
                </a:moveTo>
                <a:lnTo>
                  <a:pt x="16200" y="19927"/>
                </a:lnTo>
                <a:lnTo>
                  <a:pt x="16200" y="21144"/>
                </a:lnTo>
                <a:lnTo>
                  <a:pt x="16200" y="21600"/>
                </a:lnTo>
                <a:lnTo>
                  <a:pt x="16200" y="19623"/>
                </a:lnTo>
                <a:moveTo>
                  <a:pt x="17280" y="19623"/>
                </a:moveTo>
                <a:lnTo>
                  <a:pt x="17280" y="19927"/>
                </a:lnTo>
                <a:lnTo>
                  <a:pt x="17280" y="21144"/>
                </a:lnTo>
                <a:lnTo>
                  <a:pt x="17280" y="21600"/>
                </a:lnTo>
                <a:lnTo>
                  <a:pt x="17280" y="19623"/>
                </a:lnTo>
                <a:moveTo>
                  <a:pt x="18576" y="19623"/>
                </a:moveTo>
                <a:lnTo>
                  <a:pt x="18576" y="19927"/>
                </a:lnTo>
                <a:lnTo>
                  <a:pt x="18576" y="21144"/>
                </a:lnTo>
                <a:lnTo>
                  <a:pt x="18576" y="21600"/>
                </a:lnTo>
                <a:lnTo>
                  <a:pt x="18576" y="19623"/>
                </a:lnTo>
                <a:moveTo>
                  <a:pt x="19872" y="19623"/>
                </a:moveTo>
                <a:lnTo>
                  <a:pt x="16848" y="19623"/>
                </a:lnTo>
                <a:lnTo>
                  <a:pt x="5400" y="19623"/>
                </a:lnTo>
                <a:lnTo>
                  <a:pt x="1728" y="19623"/>
                </a:lnTo>
                <a:lnTo>
                  <a:pt x="19872" y="19623"/>
                </a:lnTo>
                <a:moveTo>
                  <a:pt x="12096" y="14146"/>
                </a:moveTo>
                <a:lnTo>
                  <a:pt x="12096" y="13386"/>
                </a:lnTo>
                <a:lnTo>
                  <a:pt x="19224" y="13386"/>
                </a:lnTo>
                <a:lnTo>
                  <a:pt x="19224" y="14146"/>
                </a:lnTo>
                <a:lnTo>
                  <a:pt x="12096" y="141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fr-FR" dirty="0"/>
              <a:t>Unité</a:t>
            </a:r>
          </a:p>
        </p:txBody>
      </p:sp>
      <p:sp>
        <p:nvSpPr>
          <p:cNvPr id="2051" name="monitor"/>
          <p:cNvSpPr>
            <a:spLocks noEditPoints="1" noChangeArrowheads="1"/>
          </p:cNvSpPr>
          <p:nvPr/>
        </p:nvSpPr>
        <p:spPr bwMode="auto">
          <a:xfrm>
            <a:off x="6715140" y="2272312"/>
            <a:ext cx="1809750" cy="180975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6" name="Rectangle à coins arrondis 5"/>
          <p:cNvSpPr/>
          <p:nvPr/>
        </p:nvSpPr>
        <p:spPr>
          <a:xfrm>
            <a:off x="571472" y="2200874"/>
            <a:ext cx="2071702" cy="1071570"/>
          </a:xfrm>
          <a:prstGeom prst="roundRect">
            <a:avLst/>
          </a:prstGeom>
          <a:solidFill>
            <a:srgbClr val="FFFF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cxnSp>
        <p:nvCxnSpPr>
          <p:cNvPr id="8" name="Connecteur droit avec flèche 7"/>
          <p:cNvCxnSpPr>
            <a:stCxn id="6" idx="2"/>
            <a:endCxn id="2050" idx="3"/>
          </p:cNvCxnSpPr>
          <p:nvPr/>
        </p:nvCxnSpPr>
        <p:spPr>
          <a:xfrm rot="16200000" flipH="1">
            <a:off x="1958563" y="2921203"/>
            <a:ext cx="1762131" cy="24646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Connecteur droit avec flèche 9"/>
          <p:cNvCxnSpPr>
            <a:stCxn id="2050" idx="1"/>
            <a:endCxn id="2051" idx="1"/>
          </p:cNvCxnSpPr>
          <p:nvPr/>
        </p:nvCxnSpPr>
        <p:spPr>
          <a:xfrm flipV="1">
            <a:off x="5424484" y="3935355"/>
            <a:ext cx="1551059" cy="10992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ZoneTexte 10"/>
          <p:cNvSpPr txBox="1"/>
          <p:nvPr/>
        </p:nvSpPr>
        <p:spPr>
          <a:xfrm>
            <a:off x="571472" y="2343750"/>
            <a:ext cx="2071702" cy="642942"/>
          </a:xfrm>
          <a:prstGeom prst="rect">
            <a:avLst/>
          </a:prstGeom>
          <a:noFill/>
        </p:spPr>
        <p:txBody>
          <a:bodyPr wrap="square" rtlCol="0">
            <a:spAutoFit/>
          </a:bodyPr>
          <a:lstStyle/>
          <a:p>
            <a:pPr algn="ctr"/>
            <a:r>
              <a:rPr lang="fr-FR" dirty="0"/>
              <a:t>Périphérique d’entrée</a:t>
            </a:r>
          </a:p>
        </p:txBody>
      </p:sp>
      <p:sp>
        <p:nvSpPr>
          <p:cNvPr id="12" name="ZoneTexte 11"/>
          <p:cNvSpPr txBox="1"/>
          <p:nvPr/>
        </p:nvSpPr>
        <p:spPr>
          <a:xfrm>
            <a:off x="6572264" y="1700808"/>
            <a:ext cx="2071702" cy="646331"/>
          </a:xfrm>
          <a:prstGeom prst="rect">
            <a:avLst/>
          </a:prstGeom>
          <a:noFill/>
        </p:spPr>
        <p:txBody>
          <a:bodyPr wrap="square" rtlCol="0">
            <a:spAutoFit/>
          </a:bodyPr>
          <a:lstStyle/>
          <a:p>
            <a:pPr algn="ctr"/>
            <a:r>
              <a:rPr lang="fr-FR" dirty="0"/>
              <a:t>Périphérique de sortie</a:t>
            </a:r>
          </a:p>
        </p:txBody>
      </p:sp>
      <p:sp>
        <p:nvSpPr>
          <p:cNvPr id="13" name="ZoneTexte 12"/>
          <p:cNvSpPr txBox="1"/>
          <p:nvPr/>
        </p:nvSpPr>
        <p:spPr>
          <a:xfrm>
            <a:off x="857224" y="4201138"/>
            <a:ext cx="2357454" cy="707886"/>
          </a:xfrm>
          <a:prstGeom prst="rect">
            <a:avLst/>
          </a:prstGeom>
          <a:noFill/>
        </p:spPr>
        <p:txBody>
          <a:bodyPr wrap="square" rtlCol="0">
            <a:spAutoFit/>
          </a:bodyPr>
          <a:lstStyle/>
          <a:p>
            <a:pPr algn="ctr"/>
            <a:r>
              <a:rPr lang="fr-FR" sz="2000" b="1" dirty="0">
                <a:solidFill>
                  <a:schemeClr val="accent4">
                    <a:lumMod val="75000"/>
                  </a:schemeClr>
                </a:solidFill>
              </a:rPr>
              <a:t>Fonctions d’entrée</a:t>
            </a:r>
          </a:p>
        </p:txBody>
      </p:sp>
      <p:sp>
        <p:nvSpPr>
          <p:cNvPr id="14" name="ZoneTexte 13"/>
          <p:cNvSpPr txBox="1"/>
          <p:nvPr/>
        </p:nvSpPr>
        <p:spPr>
          <a:xfrm>
            <a:off x="6072198" y="4350508"/>
            <a:ext cx="2357454" cy="707886"/>
          </a:xfrm>
          <a:prstGeom prst="rect">
            <a:avLst/>
          </a:prstGeom>
          <a:noFill/>
        </p:spPr>
        <p:txBody>
          <a:bodyPr wrap="square" rtlCol="0">
            <a:spAutoFit/>
          </a:bodyPr>
          <a:lstStyle/>
          <a:p>
            <a:pPr algn="ctr"/>
            <a:r>
              <a:rPr lang="fr-FR" sz="2000" b="1" dirty="0">
                <a:solidFill>
                  <a:schemeClr val="accent4">
                    <a:lumMod val="75000"/>
                  </a:schemeClr>
                </a:solidFill>
              </a:rPr>
              <a:t>Fonctions de sortie</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27384"/>
            <a:ext cx="9144000" cy="1143000"/>
          </a:xfrm>
          <a:noFill/>
        </p:spPr>
        <p:txBody>
          <a:bodyPr/>
          <a:lstStyle/>
          <a:p>
            <a:r>
              <a:rPr lang="fr-FR" sz="3200" dirty="0">
                <a:solidFill>
                  <a:srgbClr val="0070C0"/>
                </a:solidFill>
              </a:rPr>
              <a:t>Quelques fonctions d’entrée en C</a:t>
            </a:r>
          </a:p>
        </p:txBody>
      </p:sp>
      <p:sp>
        <p:nvSpPr>
          <p:cNvPr id="3" name="Espace réservé du contenu 2"/>
          <p:cNvSpPr>
            <a:spLocks noGrp="1"/>
          </p:cNvSpPr>
          <p:nvPr>
            <p:ph type="body" idx="1"/>
          </p:nvPr>
        </p:nvSpPr>
        <p:spPr/>
        <p:txBody>
          <a:bodyPr>
            <a:noAutofit/>
          </a:bodyPr>
          <a:lstStyle/>
          <a:p>
            <a:pPr>
              <a:buNone/>
            </a:pPr>
            <a:r>
              <a:rPr lang="fr-FR" sz="2800" dirty="0"/>
              <a:t>	</a:t>
            </a:r>
            <a:r>
              <a:rPr lang="fr-FR" sz="2800" b="1" dirty="0"/>
              <a:t>La fonction </a:t>
            </a:r>
            <a:r>
              <a:rPr lang="fr-FR" sz="2800" b="1" dirty="0" err="1">
                <a:solidFill>
                  <a:srgbClr val="0033CC"/>
                </a:solidFill>
              </a:rPr>
              <a:t>scanf</a:t>
            </a:r>
            <a:r>
              <a:rPr lang="fr-FR" sz="2800" b="1" dirty="0"/>
              <a:t> :</a:t>
            </a:r>
            <a:r>
              <a:rPr lang="fr-FR" sz="2800" dirty="0"/>
              <a:t> permet la lecture d’un flux de donnée</a:t>
            </a:r>
          </a:p>
          <a:p>
            <a:pPr>
              <a:buNone/>
            </a:pPr>
            <a:endParaRPr lang="fr-FR" sz="2800" dirty="0"/>
          </a:p>
          <a:p>
            <a:pPr lvl="1"/>
            <a:r>
              <a:rPr lang="fr-FR" sz="2800" dirty="0"/>
              <a:t>Entier  :  </a:t>
            </a:r>
            <a:r>
              <a:rPr lang="fr-FR" sz="2800" dirty="0" err="1">
                <a:solidFill>
                  <a:srgbClr val="0033CC"/>
                </a:solidFill>
              </a:rPr>
              <a:t>scanf</a:t>
            </a:r>
            <a:r>
              <a:rPr lang="fr-FR" sz="2800" dirty="0"/>
              <a:t> (</a:t>
            </a:r>
            <a:r>
              <a:rPr lang="fr-FR" sz="2800" b="1" dirty="0">
                <a:solidFill>
                  <a:srgbClr val="0033CC"/>
                </a:solidFill>
              </a:rPr>
              <a:t>"%d"</a:t>
            </a:r>
            <a:r>
              <a:rPr lang="fr-FR" sz="2800" dirty="0"/>
              <a:t>, </a:t>
            </a:r>
            <a:r>
              <a:rPr lang="fr-FR" sz="2800" dirty="0">
                <a:solidFill>
                  <a:srgbClr val="FF0000"/>
                </a:solidFill>
              </a:rPr>
              <a:t>&amp;</a:t>
            </a:r>
            <a:r>
              <a:rPr lang="fr-FR" sz="2800" dirty="0"/>
              <a:t>x);</a:t>
            </a:r>
          </a:p>
          <a:p>
            <a:pPr lvl="1"/>
            <a:r>
              <a:rPr lang="fr-FR" sz="2800" dirty="0"/>
              <a:t>Réel :      </a:t>
            </a:r>
            <a:r>
              <a:rPr lang="fr-FR" sz="2800" dirty="0" err="1">
                <a:solidFill>
                  <a:srgbClr val="0033CC"/>
                </a:solidFill>
              </a:rPr>
              <a:t>scanf</a:t>
            </a:r>
            <a:r>
              <a:rPr lang="fr-FR" sz="2800" dirty="0"/>
              <a:t>(</a:t>
            </a:r>
            <a:r>
              <a:rPr lang="fr-FR" sz="2800" b="1" dirty="0">
                <a:solidFill>
                  <a:srgbClr val="0033CC"/>
                </a:solidFill>
              </a:rPr>
              <a:t>"%f</a:t>
            </a:r>
            <a:r>
              <a:rPr lang="fr-FR" sz="2800" dirty="0"/>
              <a:t>", </a:t>
            </a:r>
            <a:r>
              <a:rPr lang="fr-FR" sz="2800" dirty="0">
                <a:solidFill>
                  <a:srgbClr val="FF0000"/>
                </a:solidFill>
              </a:rPr>
              <a:t>&amp;</a:t>
            </a:r>
            <a:r>
              <a:rPr lang="fr-FR" sz="2800" dirty="0"/>
              <a:t>b);</a:t>
            </a:r>
          </a:p>
          <a:p>
            <a:pPr lvl="1"/>
            <a:r>
              <a:rPr lang="fr-FR" sz="2800" dirty="0"/>
              <a:t>Un caractère:  </a:t>
            </a:r>
            <a:r>
              <a:rPr lang="fr-FR" sz="2800" dirty="0" err="1"/>
              <a:t>scanf</a:t>
            </a:r>
            <a:r>
              <a:rPr lang="fr-FR" sz="2800" dirty="0"/>
              <a:t>(</a:t>
            </a:r>
            <a:r>
              <a:rPr lang="fr-FR" sz="2800" b="1" dirty="0">
                <a:solidFill>
                  <a:srgbClr val="0033CC"/>
                </a:solidFill>
              </a:rPr>
              <a:t>"%c"</a:t>
            </a:r>
            <a:r>
              <a:rPr lang="fr-FR" sz="2800" dirty="0"/>
              <a:t>,  </a:t>
            </a:r>
            <a:r>
              <a:rPr lang="fr-FR" sz="2800" dirty="0">
                <a:solidFill>
                  <a:srgbClr val="FF0000"/>
                </a:solidFill>
              </a:rPr>
              <a:t>&amp;</a:t>
            </a:r>
            <a:r>
              <a:rPr lang="fr-FR" sz="2800" dirty="0"/>
              <a:t>car);</a:t>
            </a:r>
          </a:p>
          <a:p>
            <a:pPr lvl="1"/>
            <a:r>
              <a:rPr lang="fr-FR" sz="2800" dirty="0"/>
              <a:t>Une chaîne de caractères: </a:t>
            </a:r>
            <a:r>
              <a:rPr lang="fr-FR" sz="2800" dirty="0" err="1"/>
              <a:t>scanf</a:t>
            </a:r>
            <a:r>
              <a:rPr lang="fr-FR" sz="2800" dirty="0"/>
              <a:t>(</a:t>
            </a:r>
            <a:r>
              <a:rPr lang="fr-FR" sz="2800" b="1" dirty="0">
                <a:solidFill>
                  <a:srgbClr val="0033CC"/>
                </a:solidFill>
              </a:rPr>
              <a:t>"%s"</a:t>
            </a:r>
            <a:r>
              <a:rPr lang="fr-FR" sz="2800" dirty="0"/>
              <a:t>, chaine)</a:t>
            </a:r>
          </a:p>
          <a:p>
            <a:pPr lvl="1"/>
            <a:r>
              <a:rPr lang="fr-FR" sz="2800" dirty="0"/>
              <a:t>…</a:t>
            </a:r>
          </a:p>
        </p:txBody>
      </p:sp>
      <p:sp>
        <p:nvSpPr>
          <p:cNvPr id="4" name="Espace réservé du numéro de diapositive 3"/>
          <p:cNvSpPr>
            <a:spLocks noGrp="1"/>
          </p:cNvSpPr>
          <p:nvPr>
            <p:ph type="sldNum" sz="quarter" idx="12"/>
          </p:nvPr>
        </p:nvSpPr>
        <p:spPr/>
        <p:txBody>
          <a:bodyPr/>
          <a:lstStyle/>
          <a:p>
            <a:fld id="{5744759D-0EFF-4FB2-9CCE-04E00944F0FE}" type="slidenum">
              <a:rPr lang="en-US" smtClean="0"/>
              <a:pPr/>
              <a:t>65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7A0487-5682-474B-BD13-EEF509F82D71}"/>
              </a:ext>
            </a:extLst>
          </p:cNvPr>
          <p:cNvSpPr>
            <a:spLocks noGrp="1"/>
          </p:cNvSpPr>
          <p:nvPr>
            <p:ph type="sldNum" sz="quarter" idx="12"/>
          </p:nvPr>
        </p:nvSpPr>
        <p:spPr/>
        <p:txBody>
          <a:bodyPr/>
          <a:lstStyle/>
          <a:p>
            <a:fld id="{5744759D-0EFF-4FB2-9CCE-04E00944F0FE}" type="slidenum">
              <a:rPr lang="en-US" smtClean="0"/>
              <a:pPr/>
              <a:t>66</a:t>
            </a:fld>
            <a:endParaRPr lang="en-US"/>
          </a:p>
        </p:txBody>
      </p:sp>
      <p:sp>
        <p:nvSpPr>
          <p:cNvPr id="6" name="Titre 1">
            <a:extLst>
              <a:ext uri="{FF2B5EF4-FFF2-40B4-BE49-F238E27FC236}">
                <a16:creationId xmlns:a16="http://schemas.microsoft.com/office/drawing/2014/main" id="{0F578CB2-C12C-4727-BFBC-AF4276B33E83}"/>
              </a:ext>
            </a:extLst>
          </p:cNvPr>
          <p:cNvSpPr>
            <a:spLocks noGrp="1"/>
          </p:cNvSpPr>
          <p:nvPr>
            <p:ph type="title"/>
          </p:nvPr>
        </p:nvSpPr>
        <p:spPr>
          <a:xfrm>
            <a:off x="-108520" y="-27384"/>
            <a:ext cx="9144000" cy="1143000"/>
          </a:xfrm>
          <a:noFill/>
        </p:spPr>
        <p:txBody>
          <a:bodyPr/>
          <a:lstStyle/>
          <a:p>
            <a:r>
              <a:rPr lang="fr-FR" sz="3200" dirty="0">
                <a:solidFill>
                  <a:srgbClr val="0070C0"/>
                </a:solidFill>
              </a:rPr>
              <a:t>Quelques fonctions d’entrée en C</a:t>
            </a:r>
          </a:p>
        </p:txBody>
      </p:sp>
      <p:sp>
        <p:nvSpPr>
          <p:cNvPr id="7" name="Espace réservé du contenu 2">
            <a:extLst>
              <a:ext uri="{FF2B5EF4-FFF2-40B4-BE49-F238E27FC236}">
                <a16:creationId xmlns:a16="http://schemas.microsoft.com/office/drawing/2014/main" id="{BD56E8CF-C96C-483C-8419-D50C49F11D36}"/>
              </a:ext>
            </a:extLst>
          </p:cNvPr>
          <p:cNvSpPr txBox="1">
            <a:spLocks/>
          </p:cNvSpPr>
          <p:nvPr/>
        </p:nvSpPr>
        <p:spPr>
          <a:xfrm>
            <a:off x="457200" y="1844824"/>
            <a:ext cx="8229600" cy="2005394"/>
          </a:xfrm>
          <a:prstGeom prst="rect">
            <a:avLst/>
          </a:prstGeom>
        </p:spPr>
        <p:txBody>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fr-FR" sz="2800" b="0" i="0" u="none" strike="noStrike" kern="1200" cap="none" spc="0" normalizeH="0" baseline="0" noProof="0" dirty="0">
                <a:ln>
                  <a:noFill/>
                </a:ln>
                <a:solidFill>
                  <a:schemeClr val="tx1"/>
                </a:solidFill>
                <a:effectLst/>
                <a:uLnTx/>
                <a:uFillTx/>
                <a:latin typeface="+mn-lt"/>
                <a:ea typeface="+mn-ea"/>
                <a:cs typeface="+mn-cs"/>
              </a:rPr>
              <a:t>	</a:t>
            </a:r>
            <a:r>
              <a:rPr kumimoji="0" lang="fr-FR" sz="2800" b="1" i="0" u="none" strike="noStrike" kern="1200" cap="none" spc="0" normalizeH="0" baseline="0" noProof="0" dirty="0">
                <a:ln>
                  <a:noFill/>
                </a:ln>
                <a:solidFill>
                  <a:schemeClr val="tx1"/>
                </a:solidFill>
                <a:effectLst/>
                <a:uLnTx/>
                <a:uFillTx/>
                <a:latin typeface="+mn-lt"/>
                <a:ea typeface="+mn-ea"/>
                <a:cs typeface="+mn-cs"/>
              </a:rPr>
              <a:t>La fonction </a:t>
            </a:r>
            <a:r>
              <a:rPr kumimoji="0" lang="fr-FR" sz="3600" b="1" i="0" u="none" strike="noStrike" kern="1200" cap="none" spc="0" normalizeH="0" baseline="0" noProof="0" dirty="0" err="1">
                <a:ln>
                  <a:noFill/>
                </a:ln>
                <a:solidFill>
                  <a:srgbClr val="0033CC"/>
                </a:solidFill>
                <a:effectLst/>
                <a:uLnTx/>
                <a:uFillTx/>
                <a:latin typeface="+mn-lt"/>
                <a:ea typeface="+mn-ea"/>
                <a:cs typeface="+mn-cs"/>
              </a:rPr>
              <a:t>gets</a:t>
            </a:r>
            <a:r>
              <a:rPr kumimoji="0" lang="fr-FR" sz="2800" b="1" i="0" u="none" strike="noStrike" kern="1200" cap="none" spc="0" normalizeH="0" baseline="0" noProof="0" dirty="0">
                <a:ln>
                  <a:noFill/>
                </a:ln>
                <a:solidFill>
                  <a:schemeClr val="tx1"/>
                </a:solidFill>
                <a:effectLst/>
                <a:uLnTx/>
                <a:uFillTx/>
                <a:latin typeface="+mn-lt"/>
                <a:ea typeface="+mn-ea"/>
                <a:cs typeface="+mn-cs"/>
              </a:rPr>
              <a:t> :</a:t>
            </a:r>
            <a:r>
              <a:rPr kumimoji="0" lang="fr-FR" sz="2800" b="0" i="0" u="none" strike="noStrike" kern="1200" cap="none" spc="0" normalizeH="0" baseline="0" noProof="0" dirty="0">
                <a:ln>
                  <a:noFill/>
                </a:ln>
                <a:solidFill>
                  <a:schemeClr val="tx1"/>
                </a:solidFill>
                <a:effectLst/>
                <a:uLnTx/>
                <a:uFillTx/>
                <a:latin typeface="+mn-lt"/>
                <a:ea typeface="+mn-ea"/>
                <a:cs typeface="+mn-cs"/>
              </a:rPr>
              <a:t> permet la lecture d’une chaîne de caractère</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fr-FR" sz="28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tabLst/>
              <a:defRPr/>
            </a:pPr>
            <a:endParaRPr lang="fr-FR" sz="2800" dirty="0"/>
          </a:p>
          <a:p>
            <a:pPr marL="365760" marR="0" lvl="0" indent="-256032" algn="l" defTabSz="914400" rtl="0" eaLnBrk="1" fontAlgn="auto" latinLnBrk="0" hangingPunct="1">
              <a:lnSpc>
                <a:spcPct val="100000"/>
              </a:lnSpc>
              <a:spcBef>
                <a:spcPts val="300"/>
              </a:spcBef>
              <a:spcAft>
                <a:spcPts val="0"/>
              </a:spcAft>
              <a:buClr>
                <a:schemeClr val="accent3"/>
              </a:buClr>
              <a:buSzTx/>
              <a:tabLst/>
              <a:defRPr/>
            </a:pPr>
            <a:endParaRPr kumimoji="0" lang="fr-FR"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a:extLst>
              <a:ext uri="{FF2B5EF4-FFF2-40B4-BE49-F238E27FC236}">
                <a16:creationId xmlns:a16="http://schemas.microsoft.com/office/drawing/2014/main" id="{F5F23C49-E703-4F83-90EE-D68019AEB923}"/>
              </a:ext>
            </a:extLst>
          </p:cNvPr>
          <p:cNvSpPr/>
          <p:nvPr/>
        </p:nvSpPr>
        <p:spPr>
          <a:xfrm>
            <a:off x="2271845" y="3547288"/>
            <a:ext cx="4572000" cy="1115690"/>
          </a:xfrm>
          <a:prstGeom prst="rect">
            <a:avLst/>
          </a:prstGeom>
          <a:solidFill>
            <a:schemeClr val="tx1">
              <a:lumMod val="50000"/>
              <a:lumOff val="50000"/>
            </a:schemeClr>
          </a:solidFill>
          <a:effectLst>
            <a:innerShdw blurRad="63500" dist="50800" dir="10800000">
              <a:prstClr val="black">
                <a:alpha val="50000"/>
              </a:prstClr>
            </a:innerShdw>
          </a:effectLst>
          <a:scene3d>
            <a:camera prst="orthographicFront"/>
            <a:lightRig rig="threePt" dir="t"/>
          </a:scene3d>
          <a:sp3d>
            <a:bevelT prst="angle"/>
          </a:sp3d>
        </p:spPr>
        <p:txBody>
          <a:bodyPr>
            <a:spAutoFit/>
          </a:bodyPr>
          <a:lstStyle/>
          <a:p>
            <a:pPr marL="365760" lvl="0" indent="-256032">
              <a:spcBef>
                <a:spcPts val="300"/>
              </a:spcBef>
              <a:buClr>
                <a:schemeClr val="accent3"/>
              </a:buClr>
              <a:defRPr/>
            </a:pPr>
            <a:r>
              <a:rPr lang="fr-FR" sz="3200" b="1" dirty="0">
                <a:solidFill>
                  <a:srgbClr val="FFC000"/>
                </a:solidFill>
              </a:rPr>
              <a:t>char</a:t>
            </a:r>
            <a:r>
              <a:rPr lang="fr-FR" sz="3200" b="1" dirty="0">
                <a:solidFill>
                  <a:schemeClr val="bg1"/>
                </a:solidFill>
              </a:rPr>
              <a:t> chaine [512];</a:t>
            </a:r>
          </a:p>
          <a:p>
            <a:pPr marL="365760" lvl="0" indent="-256032">
              <a:spcBef>
                <a:spcPts val="300"/>
              </a:spcBef>
              <a:buClr>
                <a:schemeClr val="accent3"/>
              </a:buClr>
              <a:defRPr/>
            </a:pPr>
            <a:r>
              <a:rPr lang="fr-FR" sz="3200" b="1" dirty="0" err="1">
                <a:solidFill>
                  <a:srgbClr val="FFC000"/>
                </a:solidFill>
              </a:rPr>
              <a:t>gets</a:t>
            </a:r>
            <a:r>
              <a:rPr lang="fr-FR" sz="3200" b="1" dirty="0">
                <a:solidFill>
                  <a:schemeClr val="bg1"/>
                </a:solidFill>
              </a:rPr>
              <a:t>( chaine); </a:t>
            </a:r>
          </a:p>
        </p:txBody>
      </p:sp>
    </p:spTree>
    <p:extLst>
      <p:ext uri="{BB962C8B-B14F-4D97-AF65-F5344CB8AC3E}">
        <p14:creationId xmlns:p14="http://schemas.microsoft.com/office/powerpoint/2010/main" val="27059900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4C90BB-4826-44F3-84DB-59DF77EB4DEC}"/>
              </a:ext>
            </a:extLst>
          </p:cNvPr>
          <p:cNvSpPr>
            <a:spLocks noGrp="1"/>
          </p:cNvSpPr>
          <p:nvPr>
            <p:ph type="sldNum" sz="quarter" idx="12"/>
          </p:nvPr>
        </p:nvSpPr>
        <p:spPr/>
        <p:txBody>
          <a:bodyPr/>
          <a:lstStyle/>
          <a:p>
            <a:fld id="{5744759D-0EFF-4FB2-9CCE-04E00944F0FE}" type="slidenum">
              <a:rPr lang="en-US" smtClean="0"/>
              <a:pPr/>
              <a:t>67</a:t>
            </a:fld>
            <a:endParaRPr lang="en-US"/>
          </a:p>
        </p:txBody>
      </p:sp>
      <p:sp>
        <p:nvSpPr>
          <p:cNvPr id="7" name="Titre 1">
            <a:extLst>
              <a:ext uri="{FF2B5EF4-FFF2-40B4-BE49-F238E27FC236}">
                <a16:creationId xmlns:a16="http://schemas.microsoft.com/office/drawing/2014/main" id="{6E8A0F72-409B-4B4B-8949-1E67F8DCF4DC}"/>
              </a:ext>
            </a:extLst>
          </p:cNvPr>
          <p:cNvSpPr>
            <a:spLocks noGrp="1"/>
          </p:cNvSpPr>
          <p:nvPr>
            <p:ph type="title"/>
          </p:nvPr>
        </p:nvSpPr>
        <p:spPr>
          <a:xfrm>
            <a:off x="-108520" y="-27384"/>
            <a:ext cx="9144000" cy="1143000"/>
          </a:xfrm>
          <a:noFill/>
        </p:spPr>
        <p:txBody>
          <a:bodyPr/>
          <a:lstStyle/>
          <a:p>
            <a:r>
              <a:rPr lang="fr-FR" sz="3200" dirty="0">
                <a:solidFill>
                  <a:srgbClr val="0070C0"/>
                </a:solidFill>
              </a:rPr>
              <a:t>Quelques fonctions d’entrée en C</a:t>
            </a:r>
          </a:p>
        </p:txBody>
      </p:sp>
      <p:sp>
        <p:nvSpPr>
          <p:cNvPr id="8" name="Espace réservé du contenu 2">
            <a:extLst>
              <a:ext uri="{FF2B5EF4-FFF2-40B4-BE49-F238E27FC236}">
                <a16:creationId xmlns:a16="http://schemas.microsoft.com/office/drawing/2014/main" id="{45D66A7C-7292-4027-AFB2-221912ACE0D8}"/>
              </a:ext>
            </a:extLst>
          </p:cNvPr>
          <p:cNvSpPr txBox="1">
            <a:spLocks/>
          </p:cNvSpPr>
          <p:nvPr/>
        </p:nvSpPr>
        <p:spPr>
          <a:xfrm>
            <a:off x="179512" y="1440136"/>
            <a:ext cx="8712968" cy="3429024"/>
          </a:xfrm>
          <a:prstGeom prst="rect">
            <a:avLst/>
          </a:prstGeom>
        </p:spPr>
        <p:txBody>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fr-FR" sz="2400" b="0" i="0" u="none" strike="noStrike" kern="1200" cap="none" spc="0" normalizeH="0" baseline="0" noProof="0" dirty="0">
                <a:ln>
                  <a:noFill/>
                </a:ln>
                <a:solidFill>
                  <a:schemeClr val="tx1"/>
                </a:solidFill>
                <a:effectLst/>
                <a:uLnTx/>
                <a:uFillTx/>
              </a:rPr>
              <a:t>	</a:t>
            </a:r>
            <a:r>
              <a:rPr kumimoji="0" lang="fr-FR" sz="2400" b="1" i="0" u="none" strike="noStrike" kern="1200" cap="none" spc="0" normalizeH="0" baseline="0" noProof="0" dirty="0">
                <a:ln>
                  <a:noFill/>
                </a:ln>
                <a:solidFill>
                  <a:schemeClr val="tx1"/>
                </a:solidFill>
                <a:effectLst/>
                <a:uLnTx/>
                <a:uFillTx/>
              </a:rPr>
              <a:t>La fonction </a:t>
            </a:r>
            <a:r>
              <a:rPr kumimoji="0" lang="fr-FR" sz="2400" b="1" i="0" u="none" strike="noStrike" kern="1200" cap="none" spc="0" normalizeH="0" baseline="0" noProof="0" dirty="0" err="1">
                <a:ln>
                  <a:noFill/>
                </a:ln>
                <a:solidFill>
                  <a:srgbClr val="0033CC"/>
                </a:solidFill>
                <a:effectLst/>
                <a:uLnTx/>
                <a:uFillTx/>
              </a:rPr>
              <a:t>printf</a:t>
            </a:r>
            <a:r>
              <a:rPr kumimoji="0" lang="fr-FR" sz="2400" b="1" i="0" u="none" strike="noStrike" kern="1200" cap="none" spc="0" normalizeH="0" baseline="0" noProof="0" dirty="0">
                <a:ln>
                  <a:noFill/>
                </a:ln>
                <a:solidFill>
                  <a:schemeClr val="tx1"/>
                </a:solidFill>
                <a:effectLst/>
                <a:uLnTx/>
                <a:uFillTx/>
              </a:rPr>
              <a:t>:</a:t>
            </a:r>
            <a:r>
              <a:rPr kumimoji="0" lang="fr-FR" sz="2400" b="0" i="0" u="none" strike="noStrike" kern="1200" cap="none" spc="0" normalizeH="0" baseline="0" noProof="0" dirty="0">
                <a:ln>
                  <a:noFill/>
                </a:ln>
                <a:solidFill>
                  <a:schemeClr val="tx1"/>
                </a:solidFill>
                <a:effectLst/>
                <a:uLnTx/>
                <a:uFillTx/>
              </a:rPr>
              <a:t> permet l'affichage</a:t>
            </a:r>
            <a:r>
              <a:rPr kumimoji="0" lang="fr-FR" sz="2400" b="0" i="0" u="none" strike="noStrike" kern="1200" cap="none" spc="0" normalizeH="0" noProof="0" dirty="0">
                <a:ln>
                  <a:noFill/>
                </a:ln>
                <a:solidFill>
                  <a:schemeClr val="tx1"/>
                </a:solidFill>
                <a:effectLst/>
                <a:uLnTx/>
                <a:uFillTx/>
              </a:rPr>
              <a:t> </a:t>
            </a:r>
            <a:r>
              <a:rPr kumimoji="0" lang="fr-FR" sz="2400" b="0" i="0" u="none" strike="noStrike" kern="1200" cap="none" spc="0" normalizeH="0" baseline="0" noProof="0" dirty="0">
                <a:ln>
                  <a:noFill/>
                </a:ln>
                <a:solidFill>
                  <a:schemeClr val="tx1"/>
                </a:solidFill>
                <a:effectLst/>
                <a:uLnTx/>
                <a:uFillTx/>
              </a:rPr>
              <a:t>d’un flux de donnée</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fr-FR" sz="2400" b="0" i="0" u="none" strike="noStrike" kern="1200" cap="none" spc="0" normalizeH="0" baseline="0" noProof="0" dirty="0">
                <a:ln>
                  <a:noFill/>
                </a:ln>
                <a:solidFill>
                  <a:schemeClr val="tx1"/>
                </a:solidFill>
                <a:effectLst/>
                <a:uLnTx/>
                <a:uFillTx/>
              </a:rPr>
              <a:t>Flux de donnée :</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fr-FR" sz="2400" b="0" i="0" u="none" strike="noStrike" kern="1200" cap="none" spc="0" normalizeH="0" baseline="0" noProof="0" dirty="0">
                <a:ln>
                  <a:noFill/>
                </a:ln>
                <a:solidFill>
                  <a:schemeClr val="accent2"/>
                </a:solidFill>
                <a:effectLst/>
                <a:uLnTx/>
                <a:uFillTx/>
              </a:rPr>
              <a:t>Entier  :  </a:t>
            </a:r>
            <a:r>
              <a:rPr kumimoji="0" lang="fr-FR" sz="2400" b="1" i="0" u="none" strike="noStrike" kern="1200" cap="none" spc="0" normalizeH="0" baseline="0" noProof="0" dirty="0" err="1">
                <a:ln>
                  <a:noFill/>
                </a:ln>
                <a:solidFill>
                  <a:srgbClr val="0033CC"/>
                </a:solidFill>
                <a:effectLst/>
                <a:uLnTx/>
                <a:uFillTx/>
              </a:rPr>
              <a:t>printf</a:t>
            </a:r>
            <a:r>
              <a:rPr kumimoji="0" lang="fr-FR" sz="2400" b="0" i="0" u="none" strike="noStrike" kern="1200" cap="none" spc="0" normalizeH="0" baseline="0" noProof="0" dirty="0">
                <a:ln>
                  <a:noFill/>
                </a:ln>
                <a:solidFill>
                  <a:schemeClr val="accent2"/>
                </a:solidFill>
                <a:effectLst/>
                <a:uLnTx/>
                <a:uFillTx/>
              </a:rPr>
              <a:t>("la valeur de x vaut :</a:t>
            </a:r>
            <a:r>
              <a:rPr kumimoji="0" lang="fr-FR" sz="2400" b="1" i="0" u="none" strike="noStrike" kern="1200" cap="none" spc="0" normalizeH="0" baseline="0" noProof="0" dirty="0">
                <a:ln>
                  <a:noFill/>
                </a:ln>
                <a:solidFill>
                  <a:srgbClr val="0033CC"/>
                </a:solidFill>
                <a:effectLst/>
                <a:uLnTx/>
                <a:uFillTx/>
              </a:rPr>
              <a:t>%d</a:t>
            </a:r>
            <a:r>
              <a:rPr kumimoji="0" lang="fr-FR" sz="2400" b="0" i="0" u="none" strike="noStrike" kern="1200" cap="none" spc="0" normalizeH="0" baseline="0" noProof="0" dirty="0">
                <a:ln>
                  <a:noFill/>
                </a:ln>
                <a:solidFill>
                  <a:schemeClr val="accent2"/>
                </a:solidFill>
                <a:effectLst/>
                <a:uLnTx/>
                <a:uFillTx/>
              </a:rPr>
              <a:t>", </a:t>
            </a:r>
            <a:r>
              <a:rPr kumimoji="0" lang="fr-FR" sz="2400" b="0" i="0" u="none" strike="noStrike" kern="1200" cap="none" spc="0" normalizeH="0" baseline="0" noProof="0" dirty="0">
                <a:ln>
                  <a:noFill/>
                </a:ln>
                <a:solidFill>
                  <a:srgbClr val="0033CC"/>
                </a:solidFill>
                <a:effectLst/>
                <a:uLnTx/>
                <a:uFillTx/>
              </a:rPr>
              <a:t>x</a:t>
            </a:r>
            <a:r>
              <a:rPr kumimoji="0" lang="fr-FR" sz="2400" b="0" i="0" u="none" strike="noStrike" kern="1200" cap="none" spc="0" normalizeH="0" baseline="0" noProof="0" dirty="0">
                <a:ln>
                  <a:noFill/>
                </a:ln>
                <a:solidFill>
                  <a:schemeClr val="accent2"/>
                </a:solidFill>
                <a:effectLst/>
                <a:uLnTx/>
                <a:uFillTx/>
              </a:rPr>
              <a:t>);</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fr-FR" sz="2400" b="0" i="0" u="none" strike="noStrike" kern="1200" cap="none" spc="0" normalizeH="0" baseline="0" noProof="0" dirty="0">
                <a:ln>
                  <a:noFill/>
                </a:ln>
                <a:solidFill>
                  <a:schemeClr val="accent2"/>
                </a:solidFill>
                <a:effectLst/>
                <a:uLnTx/>
                <a:uFillTx/>
              </a:rPr>
              <a:t>Réel :      </a:t>
            </a:r>
            <a:r>
              <a:rPr kumimoji="0" lang="fr-FR" sz="2400" b="1" i="0" u="none" strike="noStrike" kern="1200" cap="none" spc="0" normalizeH="0" baseline="0" noProof="0" dirty="0" err="1">
                <a:ln>
                  <a:noFill/>
                </a:ln>
                <a:solidFill>
                  <a:srgbClr val="0033CC"/>
                </a:solidFill>
                <a:effectLst/>
                <a:uLnTx/>
                <a:uFillTx/>
              </a:rPr>
              <a:t>printf</a:t>
            </a:r>
            <a:r>
              <a:rPr kumimoji="0" lang="fr-FR" sz="2400" b="0" i="0" u="none" strike="noStrike" kern="1200" cap="none" spc="0" normalizeH="0" baseline="0" noProof="0" dirty="0">
                <a:ln>
                  <a:noFill/>
                </a:ln>
                <a:solidFill>
                  <a:schemeClr val="accent2"/>
                </a:solidFill>
                <a:effectLst/>
                <a:uLnTx/>
                <a:uFillTx/>
              </a:rPr>
              <a:t>("la valeur de b vaut :</a:t>
            </a:r>
            <a:r>
              <a:rPr kumimoji="0" lang="fr-FR" sz="2400" b="1" i="0" u="none" strike="noStrike" kern="1200" cap="none" spc="0" normalizeH="0" baseline="0" noProof="0" dirty="0">
                <a:ln>
                  <a:noFill/>
                </a:ln>
                <a:solidFill>
                  <a:srgbClr val="0033CC"/>
                </a:solidFill>
                <a:effectLst/>
                <a:uLnTx/>
                <a:uFillTx/>
              </a:rPr>
              <a:t>%f</a:t>
            </a:r>
            <a:r>
              <a:rPr kumimoji="0" lang="fr-FR" sz="2400" b="0" i="0" u="none" strike="noStrike" kern="1200" cap="none" spc="0" normalizeH="0" baseline="0" noProof="0" dirty="0">
                <a:ln>
                  <a:noFill/>
                </a:ln>
                <a:solidFill>
                  <a:schemeClr val="accent2"/>
                </a:solidFill>
                <a:effectLst/>
                <a:uLnTx/>
                <a:uFillTx/>
              </a:rPr>
              <a:t>", </a:t>
            </a:r>
            <a:r>
              <a:rPr kumimoji="0" lang="fr-FR" sz="2400" b="0" i="0" u="none" strike="noStrike" kern="1200" cap="none" spc="0" normalizeH="0" baseline="0" noProof="0" dirty="0">
                <a:ln>
                  <a:noFill/>
                </a:ln>
                <a:solidFill>
                  <a:srgbClr val="0033CC"/>
                </a:solidFill>
                <a:effectLst/>
                <a:uLnTx/>
                <a:uFillTx/>
              </a:rPr>
              <a:t>b</a:t>
            </a:r>
            <a:r>
              <a:rPr kumimoji="0" lang="fr-FR" sz="2400" b="0" i="0" u="none" strike="noStrike" kern="1200" cap="none" spc="0" normalizeH="0" baseline="0" noProof="0" dirty="0">
                <a:ln>
                  <a:noFill/>
                </a:ln>
                <a:solidFill>
                  <a:schemeClr val="accent2"/>
                </a:solidFill>
                <a:effectLst/>
                <a:uLnTx/>
                <a:uFillTx/>
              </a:rPr>
              <a:t>);</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fr-FR" sz="2400" b="0" i="0" u="none" strike="noStrike" kern="1200" cap="none" spc="0" normalizeH="0" baseline="0" noProof="0" dirty="0">
                <a:ln>
                  <a:noFill/>
                </a:ln>
                <a:solidFill>
                  <a:schemeClr val="accent2"/>
                </a:solidFill>
                <a:effectLst/>
                <a:uLnTx/>
                <a:uFillTx/>
              </a:rPr>
              <a:t>Un caractère:  </a:t>
            </a:r>
            <a:r>
              <a:rPr kumimoji="0" lang="fr-FR" sz="2400" b="1" i="0" u="none" strike="noStrike" kern="1200" cap="none" spc="0" normalizeH="0" baseline="0" noProof="0" dirty="0" err="1">
                <a:ln>
                  <a:noFill/>
                </a:ln>
                <a:solidFill>
                  <a:srgbClr val="0033CC"/>
                </a:solidFill>
                <a:effectLst/>
                <a:uLnTx/>
                <a:uFillTx/>
              </a:rPr>
              <a:t>printf</a:t>
            </a:r>
            <a:r>
              <a:rPr kumimoji="0" lang="fr-FR" sz="2400" b="0" i="0" u="none" strike="noStrike" kern="1200" cap="none" spc="0" normalizeH="0" baseline="0" noProof="0" dirty="0">
                <a:ln>
                  <a:noFill/>
                </a:ln>
                <a:solidFill>
                  <a:schemeClr val="accent2"/>
                </a:solidFill>
                <a:effectLst/>
                <a:uLnTx/>
                <a:uFillTx/>
              </a:rPr>
              <a:t>("car = </a:t>
            </a:r>
            <a:r>
              <a:rPr kumimoji="0" lang="fr-FR" sz="2400" b="1" i="0" u="none" strike="noStrike" kern="1200" cap="none" spc="0" normalizeH="0" baseline="0" noProof="0" dirty="0">
                <a:ln>
                  <a:noFill/>
                </a:ln>
                <a:solidFill>
                  <a:srgbClr val="0033CC"/>
                </a:solidFill>
                <a:effectLst/>
                <a:uLnTx/>
                <a:uFillTx/>
              </a:rPr>
              <a:t>%c</a:t>
            </a:r>
            <a:r>
              <a:rPr kumimoji="0" lang="fr-FR" sz="2400" b="0" i="0" u="none" strike="noStrike" kern="1200" cap="none" spc="0" normalizeH="0" baseline="0" noProof="0" dirty="0">
                <a:ln>
                  <a:noFill/>
                </a:ln>
                <a:solidFill>
                  <a:schemeClr val="accent2"/>
                </a:solidFill>
                <a:effectLst/>
                <a:uLnTx/>
                <a:uFillTx/>
              </a:rPr>
              <a:t>",  car);</a:t>
            </a:r>
          </a:p>
          <a:p>
            <a:pPr marL="0" marR="0" lvl="1" algn="l" defTabSz="914400" rtl="0" eaLnBrk="1" fontAlgn="auto" latinLnBrk="0" hangingPunct="1">
              <a:lnSpc>
                <a:spcPct val="100000"/>
              </a:lnSpc>
              <a:spcBef>
                <a:spcPts val="300"/>
              </a:spcBef>
              <a:spcAft>
                <a:spcPts val="0"/>
              </a:spcAft>
              <a:buClr>
                <a:schemeClr val="accent2"/>
              </a:buClr>
              <a:buSzTx/>
              <a:tabLst/>
              <a:defRPr/>
            </a:pPr>
            <a:r>
              <a:rPr kumimoji="0" lang="fr-FR" sz="2400" b="1" i="0" u="none" strike="noStrike" kern="1200" cap="none" spc="0" normalizeH="0" baseline="0" noProof="0" dirty="0">
                <a:ln>
                  <a:noFill/>
                </a:ln>
                <a:solidFill>
                  <a:srgbClr val="0033CC"/>
                </a:solidFill>
                <a:effectLst/>
                <a:uLnTx/>
                <a:uFillTx/>
              </a:rPr>
              <a:t> </a:t>
            </a:r>
            <a:r>
              <a:rPr kumimoji="0" lang="fr-FR" sz="2400" b="1" i="0" u="none" strike="noStrike" kern="1200" cap="none" spc="0" normalizeH="0" baseline="0" noProof="0" dirty="0" err="1">
                <a:ln>
                  <a:noFill/>
                </a:ln>
                <a:solidFill>
                  <a:srgbClr val="0033CC"/>
                </a:solidFill>
                <a:effectLst/>
                <a:uLnTx/>
                <a:uFillTx/>
              </a:rPr>
              <a:t>printf</a:t>
            </a:r>
            <a:r>
              <a:rPr kumimoji="0" lang="fr-FR" sz="2400" b="0" i="0" u="none" strike="noStrike" kern="1200" cap="none" spc="0" normalizeH="0" baseline="0" noProof="0" dirty="0">
                <a:ln>
                  <a:noFill/>
                </a:ln>
                <a:solidFill>
                  <a:schemeClr val="accent2"/>
                </a:solidFill>
                <a:effectLst/>
                <a:uLnTx/>
                <a:uFillTx/>
              </a:rPr>
              <a:t>("</a:t>
            </a:r>
            <a:r>
              <a:rPr kumimoji="0" lang="fr-FR" sz="2400" b="0" i="0" u="none" strike="noStrike" kern="1200" cap="none" spc="0" normalizeH="0" baseline="0" noProof="0" dirty="0">
                <a:ln>
                  <a:noFill/>
                </a:ln>
                <a:effectLst/>
                <a:uLnTx/>
                <a:uFillTx/>
              </a:rPr>
              <a:t>la valeur de x est :</a:t>
            </a:r>
            <a:r>
              <a:rPr kumimoji="0" lang="fr-FR"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rPr>
              <a:t>%d</a:t>
            </a:r>
            <a:r>
              <a:rPr kumimoji="0" lang="fr-FR" sz="2400" b="0" i="0" u="none" strike="noStrike" kern="1200" cap="none" spc="0" normalizeH="0" baseline="0" noProof="0" dirty="0">
                <a:ln>
                  <a:noFill/>
                </a:ln>
                <a:solidFill>
                  <a:srgbClr val="FF0000"/>
                </a:solidFill>
                <a:effectLst/>
                <a:uLnTx/>
                <a:uFillTx/>
              </a:rPr>
              <a:t> </a:t>
            </a:r>
            <a:r>
              <a:rPr kumimoji="0" lang="fr-FR" sz="2400" b="0" i="0" u="none" strike="noStrike" kern="1200" cap="none" spc="0" normalizeH="0" baseline="0" noProof="0" dirty="0">
                <a:ln>
                  <a:noFill/>
                </a:ln>
                <a:effectLst/>
                <a:uLnTx/>
                <a:uFillTx/>
              </a:rPr>
              <a:t>et la valeur de b </a:t>
            </a:r>
            <a:r>
              <a:rPr lang="fr-FR" sz="2400" dirty="0"/>
              <a:t>est</a:t>
            </a:r>
            <a:r>
              <a:rPr kumimoji="0" lang="fr-FR" sz="2400" b="0" i="0" u="none" strike="noStrike" kern="1200" cap="none" spc="0" normalizeH="0" baseline="0" noProof="0" dirty="0">
                <a:ln>
                  <a:noFill/>
                </a:ln>
                <a:effectLst/>
                <a:uLnTx/>
                <a:uFillTx/>
              </a:rPr>
              <a:t> :</a:t>
            </a:r>
            <a:r>
              <a:rPr kumimoji="0" lang="fr-FR"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rPr>
              <a:t>%f</a:t>
            </a:r>
            <a:r>
              <a:rPr kumimoji="0" lang="fr-FR" sz="2400" b="0" i="0" u="none" strike="noStrike" kern="1200" cap="none" spc="0" normalizeH="0" baseline="0" noProof="0" dirty="0">
                <a:ln>
                  <a:noFill/>
                </a:ln>
                <a:solidFill>
                  <a:srgbClr val="FF0000"/>
                </a:solidFill>
                <a:effectLst/>
                <a:uLnTx/>
                <a:uFillTx/>
              </a:rPr>
              <a:t> </a:t>
            </a:r>
            <a:r>
              <a:rPr kumimoji="0" lang="fr-FR" sz="2400" b="0" i="0" u="none" strike="noStrike" kern="1200" cap="none" spc="0" normalizeH="0" baseline="0" noProof="0" dirty="0">
                <a:ln>
                  <a:noFill/>
                </a:ln>
                <a:solidFill>
                  <a:schemeClr val="accent2"/>
                </a:solidFill>
                <a:effectLst/>
                <a:uLnTx/>
                <a:uFillTx/>
              </a:rPr>
              <a:t>", </a:t>
            </a:r>
            <a:r>
              <a:rPr kumimoji="0" lang="fr-FR" sz="2400" b="0" i="0" u="none" strike="noStrike" kern="1200" cap="none" spc="0" normalizeH="0" baseline="0" noProof="0" dirty="0" err="1">
                <a:ln>
                  <a:noFill/>
                </a:ln>
                <a:solidFill>
                  <a:schemeClr val="accent2"/>
                </a:solidFill>
                <a:effectLst/>
                <a:uLnTx/>
                <a:uFillTx/>
              </a:rPr>
              <a:t>x,b</a:t>
            </a:r>
            <a:r>
              <a:rPr kumimoji="0" lang="fr-FR" sz="2400" b="0" i="0" u="none" strike="noStrike" kern="1200" cap="none" spc="0" normalizeH="0" baseline="0" noProof="0" dirty="0">
                <a:ln>
                  <a:noFill/>
                </a:ln>
                <a:solidFill>
                  <a:schemeClr val="accent2"/>
                </a:solidFill>
                <a:effectLst/>
                <a:uLnTx/>
                <a:uFillTx/>
              </a:rPr>
              <a:t>)</a:t>
            </a:r>
            <a:r>
              <a:rPr kumimoji="0" lang="fr-FR" sz="2400" b="1" i="0" u="none" strike="noStrike" kern="1200" cap="none" spc="0" normalizeH="0" baseline="0" noProof="0" dirty="0">
                <a:ln>
                  <a:noFill/>
                </a:ln>
                <a:solidFill>
                  <a:srgbClr val="0033CC"/>
                </a:solidFill>
                <a:effectLst/>
                <a:uLnTx/>
                <a:uFillTx/>
              </a:rPr>
              <a:t>;</a:t>
            </a:r>
          </a:p>
        </p:txBody>
      </p:sp>
      <p:sp>
        <p:nvSpPr>
          <p:cNvPr id="9" name="ZoneTexte 3">
            <a:extLst>
              <a:ext uri="{FF2B5EF4-FFF2-40B4-BE49-F238E27FC236}">
                <a16:creationId xmlns:a16="http://schemas.microsoft.com/office/drawing/2014/main" id="{30DAE2D1-38EB-40A9-A346-38CEE428E56F}"/>
              </a:ext>
            </a:extLst>
          </p:cNvPr>
          <p:cNvSpPr txBox="1"/>
          <p:nvPr/>
        </p:nvSpPr>
        <p:spPr>
          <a:xfrm>
            <a:off x="925070" y="5805264"/>
            <a:ext cx="7319338" cy="461665"/>
          </a:xfrm>
          <a:prstGeom prst="rect">
            <a:avLst/>
          </a:prstGeom>
          <a:solidFill>
            <a:schemeClr val="tx1">
              <a:lumMod val="50000"/>
              <a:lumOff val="50000"/>
            </a:schemeClr>
          </a:solidFill>
        </p:spPr>
        <p:txBody>
          <a:bodyPr wrap="square" rtlCol="0">
            <a:spAutoFit/>
          </a:bodyPr>
          <a:lstStyle/>
          <a:p>
            <a:r>
              <a:rPr lang="fr-FR" sz="2400" b="1" dirty="0">
                <a:solidFill>
                  <a:srgbClr val="FFC000"/>
                </a:solidFill>
              </a:rPr>
              <a:t>la valeur de x vaut :10 et la valeur de b est  : 10.3</a:t>
            </a:r>
            <a:endParaRPr lang="en-US" sz="2400" b="1" dirty="0">
              <a:solidFill>
                <a:srgbClr val="FFC000"/>
              </a:solidFill>
            </a:endParaRPr>
          </a:p>
        </p:txBody>
      </p:sp>
      <p:sp>
        <p:nvSpPr>
          <p:cNvPr id="10" name="ZoneTexte 4">
            <a:extLst>
              <a:ext uri="{FF2B5EF4-FFF2-40B4-BE49-F238E27FC236}">
                <a16:creationId xmlns:a16="http://schemas.microsoft.com/office/drawing/2014/main" id="{4EA1A2D0-EDA4-4DB1-A1AE-C4ED2970DF2C}"/>
              </a:ext>
            </a:extLst>
          </p:cNvPr>
          <p:cNvSpPr txBox="1"/>
          <p:nvPr/>
        </p:nvSpPr>
        <p:spPr>
          <a:xfrm>
            <a:off x="925071" y="4437112"/>
            <a:ext cx="7992888" cy="1200329"/>
          </a:xfrm>
          <a:prstGeom prst="rect">
            <a:avLst/>
          </a:prstGeom>
          <a:solidFill>
            <a:schemeClr val="bg1">
              <a:lumMod val="85000"/>
            </a:schemeClr>
          </a:solidFill>
        </p:spPr>
        <p:txBody>
          <a:bodyPr wrap="square" rtlCol="0">
            <a:spAutoFit/>
          </a:bodyPr>
          <a:lstStyle/>
          <a:p>
            <a:r>
              <a:rPr lang="fr-FR" sz="2400" dirty="0"/>
              <a:t>Si x vaut 10 et b vaut 10.3</a:t>
            </a:r>
          </a:p>
          <a:p>
            <a:r>
              <a:rPr lang="fr-FR" sz="2400" dirty="0"/>
              <a:t>C-d-d à la suite d’une initialisation ou une mise à jour, le texte suivant est affiché </a:t>
            </a:r>
            <a:endParaRPr lang="en-US" sz="2400" dirty="0"/>
          </a:p>
        </p:txBody>
      </p:sp>
      <p:sp>
        <p:nvSpPr>
          <p:cNvPr id="11" name="Flèche courbée vers la droite 5">
            <a:extLst>
              <a:ext uri="{FF2B5EF4-FFF2-40B4-BE49-F238E27FC236}">
                <a16:creationId xmlns:a16="http://schemas.microsoft.com/office/drawing/2014/main" id="{45088719-8A39-4E67-B09A-7B8CC3B79CCF}"/>
              </a:ext>
            </a:extLst>
          </p:cNvPr>
          <p:cNvSpPr/>
          <p:nvPr/>
        </p:nvSpPr>
        <p:spPr>
          <a:xfrm>
            <a:off x="323528" y="5142384"/>
            <a:ext cx="576064" cy="89371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32209538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D06061-F6B4-499F-8873-E647E5AE8F6A}"/>
              </a:ext>
            </a:extLst>
          </p:cNvPr>
          <p:cNvSpPr>
            <a:spLocks noGrp="1"/>
          </p:cNvSpPr>
          <p:nvPr>
            <p:ph type="sldNum" sz="quarter" idx="12"/>
          </p:nvPr>
        </p:nvSpPr>
        <p:spPr/>
        <p:txBody>
          <a:bodyPr/>
          <a:lstStyle/>
          <a:p>
            <a:fld id="{5744759D-0EFF-4FB2-9CCE-04E00944F0FE}" type="slidenum">
              <a:rPr lang="en-US" smtClean="0"/>
              <a:pPr/>
              <a:t>68</a:t>
            </a:fld>
            <a:endParaRPr lang="en-US"/>
          </a:p>
        </p:txBody>
      </p:sp>
      <p:sp>
        <p:nvSpPr>
          <p:cNvPr id="5" name="Titre 1">
            <a:extLst>
              <a:ext uri="{FF2B5EF4-FFF2-40B4-BE49-F238E27FC236}">
                <a16:creationId xmlns:a16="http://schemas.microsoft.com/office/drawing/2014/main" id="{FE1CDC55-76E7-4396-896A-246D9B67D0D4}"/>
              </a:ext>
            </a:extLst>
          </p:cNvPr>
          <p:cNvSpPr>
            <a:spLocks noGrp="1"/>
          </p:cNvSpPr>
          <p:nvPr>
            <p:ph type="title"/>
          </p:nvPr>
        </p:nvSpPr>
        <p:spPr>
          <a:xfrm>
            <a:off x="-108520" y="-27384"/>
            <a:ext cx="9144000" cy="1143000"/>
          </a:xfrm>
          <a:noFill/>
        </p:spPr>
        <p:txBody>
          <a:bodyPr/>
          <a:lstStyle/>
          <a:p>
            <a:r>
              <a:rPr lang="fr-FR" sz="3200" dirty="0">
                <a:solidFill>
                  <a:srgbClr val="0070C0"/>
                </a:solidFill>
              </a:rPr>
              <a:t>Quelques fonctions d’entrée en C</a:t>
            </a:r>
          </a:p>
        </p:txBody>
      </p:sp>
      <p:sp>
        <p:nvSpPr>
          <p:cNvPr id="6" name="Espace réservé du contenu 2">
            <a:extLst>
              <a:ext uri="{FF2B5EF4-FFF2-40B4-BE49-F238E27FC236}">
                <a16:creationId xmlns:a16="http://schemas.microsoft.com/office/drawing/2014/main" id="{0F319D65-3CAF-49B8-8E93-C2E08DEE8C35}"/>
              </a:ext>
            </a:extLst>
          </p:cNvPr>
          <p:cNvSpPr txBox="1">
            <a:spLocks/>
          </p:cNvSpPr>
          <p:nvPr/>
        </p:nvSpPr>
        <p:spPr>
          <a:xfrm>
            <a:off x="662880" y="764704"/>
            <a:ext cx="8229600" cy="4502858"/>
          </a:xfrm>
          <a:prstGeom prst="rect">
            <a:avLst/>
          </a:prstGeom>
        </p:spPr>
        <p:txBody>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fr-FR" sz="2800" b="0" i="0" u="none" strike="noStrike" kern="1200" cap="none" spc="0" normalizeH="0" baseline="0" noProof="0" dirty="0">
                <a:ln>
                  <a:noFill/>
                </a:ln>
                <a:solidFill>
                  <a:schemeClr val="tx1"/>
                </a:solidFill>
                <a:effectLst/>
                <a:uLnTx/>
                <a:uFillTx/>
                <a:latin typeface="+mn-lt"/>
                <a:ea typeface="+mn-ea"/>
                <a:cs typeface="+mn-cs"/>
              </a:rPr>
              <a:t>	</a:t>
            </a:r>
            <a:r>
              <a:rPr kumimoji="0" lang="fr-FR" sz="2800" b="1" i="0" u="none" strike="noStrike" kern="1200" cap="none" spc="0" normalizeH="0" baseline="0" noProof="0" dirty="0">
                <a:ln>
                  <a:noFill/>
                </a:ln>
                <a:solidFill>
                  <a:schemeClr val="tx1"/>
                </a:solidFill>
                <a:effectLst/>
                <a:uLnTx/>
                <a:uFillTx/>
                <a:latin typeface="+mn-lt"/>
                <a:ea typeface="+mn-ea"/>
                <a:cs typeface="+mn-cs"/>
              </a:rPr>
              <a:t>La fonction </a:t>
            </a:r>
            <a:r>
              <a:rPr kumimoji="0" lang="fr-FR" sz="3200" b="1" i="0" u="none" strike="noStrike" kern="1200" cap="none" spc="0" normalizeH="0" baseline="0" noProof="0" dirty="0" err="1">
                <a:ln>
                  <a:noFill/>
                </a:ln>
                <a:solidFill>
                  <a:srgbClr val="0033CC"/>
                </a:solidFill>
                <a:effectLst/>
                <a:uLnTx/>
                <a:uFillTx/>
                <a:latin typeface="+mn-lt"/>
                <a:ea typeface="+mn-ea"/>
                <a:cs typeface="+mn-cs"/>
              </a:rPr>
              <a:t>puts</a:t>
            </a:r>
            <a:r>
              <a:rPr kumimoji="0" lang="fr-FR" sz="2800" b="1" i="0" u="none" strike="noStrike" kern="1200" cap="none" spc="0" normalizeH="0" baseline="0" noProof="0" dirty="0">
                <a:ln>
                  <a:noFill/>
                </a:ln>
                <a:solidFill>
                  <a:schemeClr val="tx1"/>
                </a:solidFill>
                <a:effectLst/>
                <a:uLnTx/>
                <a:uFillTx/>
                <a:latin typeface="+mn-lt"/>
                <a:ea typeface="+mn-ea"/>
                <a:cs typeface="+mn-cs"/>
              </a:rPr>
              <a:t>:</a:t>
            </a:r>
            <a:r>
              <a:rPr kumimoji="0" lang="fr-FR" sz="2800" b="0" i="0" u="none" strike="noStrike" kern="1200" cap="none" spc="0" normalizeH="0" baseline="0" noProof="0" dirty="0">
                <a:ln>
                  <a:noFill/>
                </a:ln>
                <a:solidFill>
                  <a:schemeClr val="tx1"/>
                </a:solidFill>
                <a:effectLst/>
                <a:uLnTx/>
                <a:uFillTx/>
                <a:latin typeface="+mn-lt"/>
                <a:ea typeface="+mn-ea"/>
                <a:cs typeface="+mn-cs"/>
              </a:rPr>
              <a:t> permet l'affichage</a:t>
            </a:r>
            <a:r>
              <a:rPr kumimoji="0" lang="fr-FR" sz="2800" b="0" i="0" u="none" strike="noStrike" kern="1200" cap="none" spc="0" normalizeH="0" noProof="0" dirty="0">
                <a:ln>
                  <a:noFill/>
                </a:ln>
                <a:solidFill>
                  <a:schemeClr val="tx1"/>
                </a:solidFill>
                <a:effectLst/>
                <a:uLnTx/>
                <a:uFillTx/>
                <a:latin typeface="+mn-lt"/>
                <a:ea typeface="+mn-ea"/>
                <a:cs typeface="+mn-cs"/>
              </a:rPr>
              <a:t> </a:t>
            </a:r>
            <a:r>
              <a:rPr kumimoji="0" lang="fr-FR" sz="2800" b="0" i="0" u="none" strike="noStrike" kern="1200" cap="none" spc="0" normalizeH="0" baseline="0" noProof="0" dirty="0">
                <a:ln>
                  <a:noFill/>
                </a:ln>
                <a:solidFill>
                  <a:schemeClr val="tx1"/>
                </a:solidFill>
                <a:effectLst/>
                <a:uLnTx/>
                <a:uFillTx/>
                <a:latin typeface="+mn-lt"/>
                <a:ea typeface="+mn-ea"/>
                <a:cs typeface="+mn-cs"/>
              </a:rPr>
              <a:t>d’une chaîne de caractère</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fr-FR" sz="28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tabLst/>
              <a:defRPr/>
            </a:pPr>
            <a:r>
              <a:rPr lang="fr-FR" sz="2800" dirty="0"/>
              <a:t>	</a:t>
            </a:r>
          </a:p>
          <a:p>
            <a:pPr marL="365760" marR="0" lvl="0" indent="-256032" algn="l" defTabSz="914400" rtl="0" eaLnBrk="1" fontAlgn="auto" latinLnBrk="0" hangingPunct="1">
              <a:lnSpc>
                <a:spcPct val="100000"/>
              </a:lnSpc>
              <a:spcBef>
                <a:spcPts val="300"/>
              </a:spcBef>
              <a:spcAft>
                <a:spcPts val="0"/>
              </a:spcAft>
              <a:buClr>
                <a:schemeClr val="accent3"/>
              </a:buClr>
              <a:buSzTx/>
              <a:tabLst/>
              <a:defRPr/>
            </a:pPr>
            <a:endParaRPr kumimoji="0" lang="fr-FR"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a:extLst>
              <a:ext uri="{FF2B5EF4-FFF2-40B4-BE49-F238E27FC236}">
                <a16:creationId xmlns:a16="http://schemas.microsoft.com/office/drawing/2014/main" id="{FFE91056-D4CA-463E-A3E5-B4681F0F6C22}"/>
              </a:ext>
            </a:extLst>
          </p:cNvPr>
          <p:cNvSpPr/>
          <p:nvPr/>
        </p:nvSpPr>
        <p:spPr>
          <a:xfrm>
            <a:off x="2491680" y="1844824"/>
            <a:ext cx="4572000" cy="1461939"/>
          </a:xfrm>
          <a:prstGeom prst="rect">
            <a:avLst/>
          </a:prstGeom>
          <a:solidFill>
            <a:schemeClr val="tx1">
              <a:lumMod val="50000"/>
              <a:lumOff val="50000"/>
            </a:schemeClr>
          </a:solidFill>
        </p:spPr>
        <p:txBody>
          <a:bodyPr>
            <a:spAutoFit/>
          </a:bodyPr>
          <a:lstStyle/>
          <a:p>
            <a:pPr marL="365760" lvl="0" indent="-256032">
              <a:spcBef>
                <a:spcPts val="300"/>
              </a:spcBef>
              <a:buClr>
                <a:schemeClr val="accent3"/>
              </a:buClr>
              <a:defRPr/>
            </a:pPr>
            <a:r>
              <a:rPr lang="fr-FR" sz="2800" b="1" dirty="0">
                <a:solidFill>
                  <a:schemeClr val="bg1"/>
                </a:solidFill>
              </a:rPr>
              <a:t>   char chaine [268];</a:t>
            </a:r>
          </a:p>
          <a:p>
            <a:pPr marL="365760" lvl="0" indent="-256032">
              <a:spcBef>
                <a:spcPts val="300"/>
              </a:spcBef>
              <a:buClr>
                <a:schemeClr val="accent3"/>
              </a:buClr>
              <a:defRPr/>
            </a:pPr>
            <a:r>
              <a:rPr lang="fr-FR" sz="2800" b="1" dirty="0">
                <a:solidFill>
                  <a:schemeClr val="bg1"/>
                </a:solidFill>
              </a:rPr>
              <a:t>	</a:t>
            </a:r>
            <a:r>
              <a:rPr lang="fr-FR" sz="2800" b="1" dirty="0" err="1">
                <a:solidFill>
                  <a:srgbClr val="FFC000"/>
                </a:solidFill>
              </a:rPr>
              <a:t>gets</a:t>
            </a:r>
            <a:r>
              <a:rPr lang="fr-FR" sz="2800" b="1" dirty="0">
                <a:solidFill>
                  <a:schemeClr val="bg1"/>
                </a:solidFill>
              </a:rPr>
              <a:t>( chaine);</a:t>
            </a:r>
          </a:p>
          <a:p>
            <a:pPr marL="365760" lvl="0" indent="-256032">
              <a:spcBef>
                <a:spcPts val="300"/>
              </a:spcBef>
              <a:buClr>
                <a:schemeClr val="accent3"/>
              </a:buClr>
              <a:defRPr/>
            </a:pPr>
            <a:r>
              <a:rPr lang="fr-FR" sz="2800" b="1" dirty="0">
                <a:solidFill>
                  <a:schemeClr val="bg1"/>
                </a:solidFill>
              </a:rPr>
              <a:t>	</a:t>
            </a:r>
            <a:r>
              <a:rPr lang="fr-FR" sz="2800" b="1" dirty="0" err="1">
                <a:solidFill>
                  <a:srgbClr val="FFC000"/>
                </a:solidFill>
              </a:rPr>
              <a:t>puts</a:t>
            </a:r>
            <a:r>
              <a:rPr lang="fr-FR" sz="2800" b="1" dirty="0">
                <a:solidFill>
                  <a:schemeClr val="bg1"/>
                </a:solidFill>
              </a:rPr>
              <a:t> (chaine);</a:t>
            </a:r>
          </a:p>
        </p:txBody>
      </p:sp>
      <p:sp>
        <p:nvSpPr>
          <p:cNvPr id="8" name="ZoneTexte 1">
            <a:extLst>
              <a:ext uri="{FF2B5EF4-FFF2-40B4-BE49-F238E27FC236}">
                <a16:creationId xmlns:a16="http://schemas.microsoft.com/office/drawing/2014/main" id="{2D736341-FF38-485F-9CFA-9F1DD40FE23E}"/>
              </a:ext>
            </a:extLst>
          </p:cNvPr>
          <p:cNvSpPr txBox="1"/>
          <p:nvPr/>
        </p:nvSpPr>
        <p:spPr>
          <a:xfrm>
            <a:off x="714348" y="4877140"/>
            <a:ext cx="7786742" cy="1892826"/>
          </a:xfrm>
          <a:prstGeom prst="rect">
            <a:avLst/>
          </a:prstGeom>
          <a:noFill/>
        </p:spPr>
        <p:txBody>
          <a:bodyPr wrap="square" rtlCol="0">
            <a:spAutoFit/>
          </a:bodyPr>
          <a:lstStyle/>
          <a:p>
            <a:r>
              <a:rPr lang="fr-FR" sz="2800" dirty="0"/>
              <a:t>Toutes ces fonctions:</a:t>
            </a:r>
          </a:p>
          <a:p>
            <a:endParaRPr lang="fr-FR" sz="2800" dirty="0"/>
          </a:p>
          <a:p>
            <a:pPr marL="365760" indent="-256032">
              <a:spcBef>
                <a:spcPts val="300"/>
              </a:spcBef>
              <a:buClr>
                <a:schemeClr val="accent3"/>
              </a:buClr>
              <a:buFont typeface="Georgia"/>
              <a:buChar char="•"/>
            </a:pPr>
            <a:r>
              <a:rPr lang="fr-FR" sz="2800" dirty="0"/>
              <a:t>Sont prédéfinies</a:t>
            </a:r>
          </a:p>
          <a:p>
            <a:pPr marL="365760" indent="-256032">
              <a:spcBef>
                <a:spcPts val="300"/>
              </a:spcBef>
              <a:buClr>
                <a:schemeClr val="accent3"/>
              </a:buClr>
              <a:buFont typeface="Georgia"/>
              <a:buChar char="•"/>
            </a:pPr>
            <a:r>
              <a:rPr lang="fr-FR" sz="2800" dirty="0"/>
              <a:t>Appartiennent à la bibliothèque &lt;</a:t>
            </a:r>
            <a:r>
              <a:rPr lang="fr-FR" sz="2800" dirty="0" err="1"/>
              <a:t>stdio.h</a:t>
            </a:r>
            <a:r>
              <a:rPr lang="fr-FR" sz="2800" dirty="0"/>
              <a:t>&gt;</a:t>
            </a:r>
          </a:p>
        </p:txBody>
      </p:sp>
      <p:sp>
        <p:nvSpPr>
          <p:cNvPr id="9" name="Rectangle 8">
            <a:extLst>
              <a:ext uri="{FF2B5EF4-FFF2-40B4-BE49-F238E27FC236}">
                <a16:creationId xmlns:a16="http://schemas.microsoft.com/office/drawing/2014/main" id="{9BBDCEC4-4C17-48E5-8BC5-2D2329A85DEB}"/>
              </a:ext>
            </a:extLst>
          </p:cNvPr>
          <p:cNvSpPr/>
          <p:nvPr/>
        </p:nvSpPr>
        <p:spPr>
          <a:xfrm>
            <a:off x="4355976" y="3645024"/>
            <a:ext cx="4572000" cy="1931298"/>
          </a:xfrm>
          <a:prstGeom prst="rect">
            <a:avLst/>
          </a:prstGeom>
          <a:solidFill>
            <a:schemeClr val="tx1">
              <a:lumMod val="50000"/>
              <a:lumOff val="50000"/>
            </a:schemeClr>
          </a:solidFill>
        </p:spPr>
        <p:txBody>
          <a:bodyPr>
            <a:spAutoFit/>
          </a:bodyPr>
          <a:lstStyle/>
          <a:p>
            <a:pPr marL="365760" lvl="0" indent="-256032">
              <a:spcBef>
                <a:spcPts val="300"/>
              </a:spcBef>
              <a:buClr>
                <a:schemeClr val="accent3"/>
              </a:buClr>
              <a:defRPr/>
            </a:pPr>
            <a:r>
              <a:rPr lang="fr-FR" sz="2800" b="1" dirty="0">
                <a:solidFill>
                  <a:schemeClr val="bg1"/>
                </a:solidFill>
              </a:rPr>
              <a:t>   #</a:t>
            </a:r>
            <a:r>
              <a:rPr lang="fr-FR" sz="2800" b="1" dirty="0" err="1">
                <a:solidFill>
                  <a:schemeClr val="bg1"/>
                </a:solidFill>
              </a:rPr>
              <a:t>include</a:t>
            </a:r>
            <a:r>
              <a:rPr lang="fr-FR" sz="2800" b="1" dirty="0">
                <a:solidFill>
                  <a:schemeClr val="bg1"/>
                </a:solidFill>
              </a:rPr>
              <a:t> &lt;</a:t>
            </a:r>
            <a:r>
              <a:rPr lang="fr-FR" sz="2800" b="1" dirty="0" err="1">
                <a:solidFill>
                  <a:schemeClr val="bg1"/>
                </a:solidFill>
              </a:rPr>
              <a:t>Stdio.h</a:t>
            </a:r>
            <a:r>
              <a:rPr lang="fr-FR" sz="2800" b="1" dirty="0">
                <a:solidFill>
                  <a:schemeClr val="bg1"/>
                </a:solidFill>
              </a:rPr>
              <a:t>&gt;</a:t>
            </a:r>
          </a:p>
          <a:p>
            <a:pPr marL="365760" lvl="0" indent="-256032">
              <a:spcBef>
                <a:spcPts val="300"/>
              </a:spcBef>
              <a:buClr>
                <a:schemeClr val="accent3"/>
              </a:buClr>
              <a:defRPr/>
            </a:pPr>
            <a:r>
              <a:rPr lang="fr-FR" sz="2800" b="1" dirty="0">
                <a:solidFill>
                  <a:schemeClr val="bg1"/>
                </a:solidFill>
              </a:rPr>
              <a:t>……</a:t>
            </a:r>
          </a:p>
          <a:p>
            <a:pPr marL="365760" lvl="0" indent="-256032">
              <a:spcBef>
                <a:spcPts val="300"/>
              </a:spcBef>
              <a:buClr>
                <a:schemeClr val="accent3"/>
              </a:buClr>
              <a:defRPr/>
            </a:pPr>
            <a:r>
              <a:rPr lang="fr-FR" sz="2800" b="1" dirty="0">
                <a:solidFill>
                  <a:schemeClr val="bg1"/>
                </a:solidFill>
              </a:rPr>
              <a:t>	</a:t>
            </a:r>
            <a:r>
              <a:rPr lang="fr-FR" sz="2800" b="1" dirty="0" err="1">
                <a:solidFill>
                  <a:srgbClr val="FFC000"/>
                </a:solidFill>
              </a:rPr>
              <a:t>gets</a:t>
            </a:r>
            <a:r>
              <a:rPr lang="fr-FR" sz="2800" b="1" dirty="0">
                <a:solidFill>
                  <a:schemeClr val="bg1"/>
                </a:solidFill>
              </a:rPr>
              <a:t>( chaine);</a:t>
            </a:r>
          </a:p>
          <a:p>
            <a:pPr marL="365760" lvl="0" indent="-256032">
              <a:spcBef>
                <a:spcPts val="300"/>
              </a:spcBef>
              <a:buClr>
                <a:schemeClr val="accent3"/>
              </a:buClr>
              <a:defRPr/>
            </a:pPr>
            <a:r>
              <a:rPr lang="fr-FR" sz="2800" b="1" dirty="0">
                <a:solidFill>
                  <a:schemeClr val="bg1"/>
                </a:solidFill>
              </a:rPr>
              <a:t>	</a:t>
            </a:r>
            <a:r>
              <a:rPr lang="fr-FR" sz="2800" b="1" dirty="0" err="1">
                <a:solidFill>
                  <a:srgbClr val="FFC000"/>
                </a:solidFill>
              </a:rPr>
              <a:t>puts</a:t>
            </a:r>
            <a:r>
              <a:rPr lang="fr-FR" sz="2800" b="1" dirty="0">
                <a:solidFill>
                  <a:schemeClr val="bg1"/>
                </a:solidFill>
              </a:rPr>
              <a:t> (chaine);</a:t>
            </a:r>
          </a:p>
        </p:txBody>
      </p:sp>
    </p:spTree>
    <p:extLst>
      <p:ext uri="{BB962C8B-B14F-4D97-AF65-F5344CB8AC3E}">
        <p14:creationId xmlns:p14="http://schemas.microsoft.com/office/powerpoint/2010/main" val="119173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01217C-7549-4EFF-BBE1-1A792E0921A0}"/>
              </a:ext>
            </a:extLst>
          </p:cNvPr>
          <p:cNvSpPr>
            <a:spLocks noGrp="1"/>
          </p:cNvSpPr>
          <p:nvPr>
            <p:ph type="sldNum" sz="quarter" idx="12"/>
          </p:nvPr>
        </p:nvSpPr>
        <p:spPr/>
        <p:txBody>
          <a:bodyPr/>
          <a:lstStyle/>
          <a:p>
            <a:fld id="{5744759D-0EFF-4FB2-9CCE-04E00944F0FE}" type="slidenum">
              <a:rPr lang="en-US" smtClean="0"/>
              <a:pPr/>
              <a:t>69</a:t>
            </a:fld>
            <a:endParaRPr lang="en-US"/>
          </a:p>
        </p:txBody>
      </p:sp>
      <p:sp>
        <p:nvSpPr>
          <p:cNvPr id="5" name="Title 1">
            <a:extLst>
              <a:ext uri="{FF2B5EF4-FFF2-40B4-BE49-F238E27FC236}">
                <a16:creationId xmlns:a16="http://schemas.microsoft.com/office/drawing/2014/main" id="{C02033B8-F775-438B-AB4D-8D5473368B5B}"/>
              </a:ext>
            </a:extLst>
          </p:cNvPr>
          <p:cNvSpPr txBox="1">
            <a:spLocks/>
          </p:cNvSpPr>
          <p:nvPr/>
        </p:nvSpPr>
        <p:spPr>
          <a:xfrm>
            <a:off x="694417" y="3222026"/>
            <a:ext cx="8229600" cy="495006"/>
          </a:xfrm>
          <a:prstGeom prst="rect">
            <a:avLst/>
          </a:prstGeom>
        </p:spPr>
        <p:txBody>
          <a:bodyPr>
            <a:no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algn="ctr" fontAlgn="auto">
              <a:spcAft>
                <a:spcPts val="0"/>
              </a:spcAft>
            </a:pPr>
            <a:r>
              <a:rPr lang="sv-SE" sz="4000" dirty="0">
                <a:solidFill>
                  <a:srgbClr val="C00000"/>
                </a:solidFill>
              </a:rPr>
              <a:t>Application 	TP 1</a:t>
            </a:r>
            <a:endParaRPr lang="fr-FR" sz="4000" dirty="0"/>
          </a:p>
        </p:txBody>
      </p:sp>
    </p:spTree>
    <p:extLst>
      <p:ext uri="{BB962C8B-B14F-4D97-AF65-F5344CB8AC3E}">
        <p14:creationId xmlns:p14="http://schemas.microsoft.com/office/powerpoint/2010/main" val="16848624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06C1C4D7-2E89-8A48-B1A0-55ACC3A7EA72}"/>
              </a:ext>
            </a:extLst>
          </p:cNvPr>
          <p:cNvSpPr>
            <a:spLocks/>
          </p:cNvSpPr>
          <p:nvPr/>
        </p:nvSpPr>
        <p:spPr bwMode="auto">
          <a:xfrm>
            <a:off x="2318022" y="116632"/>
            <a:ext cx="6590826" cy="40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619"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Connaissance requise</a:t>
            </a:r>
            <a:endParaRPr lang="fr-FR" altLang="fr-FR" sz="2619"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B3C9DF38-504F-4785-8E71-E2557DB0D856}"/>
              </a:ext>
            </a:extLst>
          </p:cNvPr>
          <p:cNvSpPr>
            <a:spLocks noGrp="1"/>
          </p:cNvSpPr>
          <p:nvPr>
            <p:ph type="sldNum" sz="quarter" idx="12"/>
          </p:nvPr>
        </p:nvSpPr>
        <p:spPr/>
        <p:txBody>
          <a:bodyPr/>
          <a:lstStyle/>
          <a:p>
            <a:fld id="{9705A05D-FF3A-44F5-A745-C0E08A1F0267}" type="slidenum">
              <a:rPr lang="fr-FR" smtClean="0"/>
              <a:pPr/>
              <a:t>7</a:t>
            </a:fld>
            <a:endParaRPr lang="fr-FR" dirty="0"/>
          </a:p>
        </p:txBody>
      </p:sp>
      <p:sp>
        <p:nvSpPr>
          <p:cNvPr id="4" name="Rectangle 3">
            <a:extLst>
              <a:ext uri="{FF2B5EF4-FFF2-40B4-BE49-F238E27FC236}">
                <a16:creationId xmlns:a16="http://schemas.microsoft.com/office/drawing/2014/main" id="{1C7ABE40-D09C-43E6-AD23-5B7633E239B8}"/>
              </a:ext>
            </a:extLst>
          </p:cNvPr>
          <p:cNvSpPr/>
          <p:nvPr/>
        </p:nvSpPr>
        <p:spPr>
          <a:xfrm>
            <a:off x="1475656" y="2780928"/>
            <a:ext cx="6336704" cy="1569660"/>
          </a:xfrm>
          <a:prstGeom prst="rect">
            <a:avLst/>
          </a:prstGeom>
        </p:spPr>
        <p:txBody>
          <a:bodyPr wrap="square">
            <a:spAutoFit/>
          </a:bodyPr>
          <a:lstStyle/>
          <a:p>
            <a:pPr marL="109728" indent="0" algn="ctr">
              <a:buNone/>
            </a:pPr>
            <a:r>
              <a:rPr lang="fr-FR" sz="3200" b="1" i="0" dirty="0">
                <a:solidFill>
                  <a:srgbClr val="222222"/>
                </a:solidFill>
                <a:effectLst/>
                <a:latin typeface="Graphik"/>
              </a:rPr>
              <a:t>Avoir de la rigueur, de la logique et une bonne connaissance de l'outil informatique.</a:t>
            </a:r>
            <a:endParaRPr lang="fr-FR" sz="3200" b="1" dirty="0">
              <a:solidFill>
                <a:srgbClr val="008000"/>
              </a:solidFill>
            </a:endParaRPr>
          </a:p>
        </p:txBody>
      </p:sp>
    </p:spTree>
    <p:extLst>
      <p:ext uri="{BB962C8B-B14F-4D97-AF65-F5344CB8AC3E}">
        <p14:creationId xmlns:p14="http://schemas.microsoft.com/office/powerpoint/2010/main" val="2169967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716B-3837-4FFC-BEEC-41EA71691425}"/>
              </a:ext>
            </a:extLst>
          </p:cNvPr>
          <p:cNvSpPr>
            <a:spLocks noGrp="1"/>
          </p:cNvSpPr>
          <p:nvPr>
            <p:ph type="title"/>
          </p:nvPr>
        </p:nvSpPr>
        <p:spPr/>
        <p:txBody>
          <a:bodyPr/>
          <a:lstStyle/>
          <a:p>
            <a:r>
              <a:rPr lang="sv-SE" sz="2800" b="1" dirty="0">
                <a:solidFill>
                  <a:srgbClr val="C00000"/>
                </a:solidFill>
              </a:rPr>
              <a:t>à compiler et exécuter!</a:t>
            </a:r>
            <a:br>
              <a:rPr lang="en-US" sz="2800" b="1" dirty="0">
                <a:solidFill>
                  <a:srgbClr val="C00000"/>
                </a:solidFill>
              </a:rPr>
            </a:br>
            <a:endParaRPr lang="fr-FR" dirty="0"/>
          </a:p>
        </p:txBody>
      </p:sp>
      <p:sp>
        <p:nvSpPr>
          <p:cNvPr id="3" name="Content Placeholder 2">
            <a:extLst>
              <a:ext uri="{FF2B5EF4-FFF2-40B4-BE49-F238E27FC236}">
                <a16:creationId xmlns:a16="http://schemas.microsoft.com/office/drawing/2014/main" id="{0CC11965-97D5-4700-AE8B-10D4A37F3C67}"/>
              </a:ext>
            </a:extLst>
          </p:cNvPr>
          <p:cNvSpPr>
            <a:spLocks noGrp="1"/>
          </p:cNvSpPr>
          <p:nvPr>
            <p:ph idx="1"/>
          </p:nvPr>
        </p:nvSpPr>
        <p:spPr/>
        <p:txBody>
          <a:bodyPr/>
          <a:lstStyle/>
          <a:p>
            <a:endParaRPr lang="fr-FR"/>
          </a:p>
        </p:txBody>
      </p:sp>
      <p:sp>
        <p:nvSpPr>
          <p:cNvPr id="4" name="Slide Number Placeholder 3">
            <a:extLst>
              <a:ext uri="{FF2B5EF4-FFF2-40B4-BE49-F238E27FC236}">
                <a16:creationId xmlns:a16="http://schemas.microsoft.com/office/drawing/2014/main" id="{115AB52B-56D5-4681-A61D-BA90E6CCCDFE}"/>
              </a:ext>
            </a:extLst>
          </p:cNvPr>
          <p:cNvSpPr>
            <a:spLocks noGrp="1"/>
          </p:cNvSpPr>
          <p:nvPr>
            <p:ph type="sldNum" sz="quarter" idx="12"/>
          </p:nvPr>
        </p:nvSpPr>
        <p:spPr/>
        <p:txBody>
          <a:bodyPr/>
          <a:lstStyle/>
          <a:p>
            <a:fld id="{5744759D-0EFF-4FB2-9CCE-04E00944F0FE}" type="slidenum">
              <a:rPr lang="en-US" smtClean="0"/>
              <a:pPr/>
              <a:t>70</a:t>
            </a:fld>
            <a:endParaRPr lang="en-US"/>
          </a:p>
        </p:txBody>
      </p:sp>
      <p:sp>
        <p:nvSpPr>
          <p:cNvPr id="6" name="TextBox 5">
            <a:extLst>
              <a:ext uri="{FF2B5EF4-FFF2-40B4-BE49-F238E27FC236}">
                <a16:creationId xmlns:a16="http://schemas.microsoft.com/office/drawing/2014/main" id="{56552C4E-CAA7-4013-B6B3-5EBF80ED3EB2}"/>
              </a:ext>
            </a:extLst>
          </p:cNvPr>
          <p:cNvSpPr txBox="1"/>
          <p:nvPr/>
        </p:nvSpPr>
        <p:spPr>
          <a:xfrm>
            <a:off x="2286000" y="3266205"/>
            <a:ext cx="4572000" cy="307777"/>
          </a:xfrm>
          <a:prstGeom prst="rect">
            <a:avLst/>
          </a:prstGeom>
          <a:noFill/>
        </p:spPr>
        <p:txBody>
          <a:bodyPr wrap="square">
            <a:spAutoFit/>
          </a:bodyPr>
          <a:lstStyle/>
          <a:p>
            <a:r>
              <a:rPr lang="sv-SE" sz="1400" b="1" dirty="0">
                <a:solidFill>
                  <a:srgbClr val="C00000"/>
                </a:solidFill>
              </a:rPr>
              <a:t>à compiler et exécuter!</a:t>
            </a:r>
            <a:endParaRPr lang="en-US" sz="1400" b="1" dirty="0">
              <a:solidFill>
                <a:srgbClr val="C00000"/>
              </a:solidFill>
            </a:endParaRPr>
          </a:p>
        </p:txBody>
      </p:sp>
      <p:sp>
        <p:nvSpPr>
          <p:cNvPr id="7" name="ZoneTexte 1">
            <a:extLst>
              <a:ext uri="{FF2B5EF4-FFF2-40B4-BE49-F238E27FC236}">
                <a16:creationId xmlns:a16="http://schemas.microsoft.com/office/drawing/2014/main" id="{1974AF15-E46C-417D-920E-96C8B766775C}"/>
              </a:ext>
            </a:extLst>
          </p:cNvPr>
          <p:cNvSpPr txBox="1"/>
          <p:nvPr/>
        </p:nvSpPr>
        <p:spPr>
          <a:xfrm>
            <a:off x="107504" y="637520"/>
            <a:ext cx="8640960" cy="6247864"/>
          </a:xfrm>
          <a:prstGeom prst="rect">
            <a:avLst/>
          </a:prstGeom>
          <a:solidFill>
            <a:schemeClr val="tx1">
              <a:lumMod val="50000"/>
              <a:lumOff val="50000"/>
            </a:schemeClr>
          </a:solidFill>
        </p:spPr>
        <p:txBody>
          <a:bodyPr wrap="square" rtlCol="0">
            <a:spAutoFit/>
          </a:bodyPr>
          <a:lstStyle/>
          <a:p>
            <a:r>
              <a:rPr lang="fr-FR" sz="2000" b="1" dirty="0">
                <a:solidFill>
                  <a:srgbClr val="FFFF00"/>
                </a:solidFill>
                <a:latin typeface="Consolas" panose="020B0609020204030204" pitchFamily="49" charset="0"/>
              </a:rPr>
              <a:t>#</a:t>
            </a:r>
            <a:r>
              <a:rPr lang="fr-FR" sz="2000" b="1" dirty="0">
                <a:solidFill>
                  <a:srgbClr val="92D050"/>
                </a:solidFill>
                <a:latin typeface="Consolas" panose="020B0609020204030204" pitchFamily="49" charset="0"/>
              </a:rPr>
              <a:t>include</a:t>
            </a:r>
            <a:r>
              <a:rPr lang="fr-FR" sz="2000" b="1" dirty="0">
                <a:solidFill>
                  <a:schemeClr val="bg1"/>
                </a:solidFill>
                <a:latin typeface="Consolas" panose="020B0609020204030204" pitchFamily="49" charset="0"/>
              </a:rPr>
              <a:t>&lt;</a:t>
            </a:r>
            <a:r>
              <a:rPr lang="fr-FR" sz="2000" b="1" dirty="0">
                <a:solidFill>
                  <a:srgbClr val="92D050"/>
                </a:solidFill>
                <a:latin typeface="Consolas" panose="020B0609020204030204" pitchFamily="49" charset="0"/>
              </a:rPr>
              <a:t>stdio.h</a:t>
            </a:r>
            <a:r>
              <a:rPr lang="fr-FR" sz="2000" dirty="0">
                <a:solidFill>
                  <a:schemeClr val="bg1"/>
                </a:solidFill>
                <a:latin typeface="Consolas" panose="020B0609020204030204" pitchFamily="49" charset="0"/>
              </a:rPr>
              <a:t>&gt;</a:t>
            </a:r>
          </a:p>
          <a:p>
            <a:r>
              <a:rPr lang="fr-FR" sz="2000" dirty="0" err="1">
                <a:solidFill>
                  <a:schemeClr val="bg1"/>
                </a:solidFill>
                <a:latin typeface="Consolas" panose="020B0609020204030204" pitchFamily="49" charset="0"/>
              </a:rPr>
              <a:t>void</a:t>
            </a:r>
            <a:r>
              <a:rPr lang="fr-FR" sz="2000" dirty="0">
                <a:solidFill>
                  <a:schemeClr val="bg1"/>
                </a:solidFill>
                <a:latin typeface="Consolas" panose="020B0609020204030204" pitchFamily="49" charset="0"/>
              </a:rPr>
              <a:t> main()</a:t>
            </a:r>
          </a:p>
          <a:p>
            <a:r>
              <a:rPr lang="fr-FR" sz="2000" dirty="0">
                <a:solidFill>
                  <a:schemeClr val="bg1"/>
                </a:solidFill>
                <a:latin typeface="Consolas" panose="020B0609020204030204" pitchFamily="49" charset="0"/>
              </a:rPr>
              <a:t>{</a:t>
            </a:r>
          </a:p>
          <a:p>
            <a:r>
              <a:rPr lang="fr-FR" sz="2000" dirty="0">
                <a:solidFill>
                  <a:schemeClr val="bg1"/>
                </a:solidFill>
                <a:latin typeface="Consolas" panose="020B0609020204030204" pitchFamily="49" charset="0"/>
              </a:rPr>
              <a:t>	</a:t>
            </a:r>
            <a:r>
              <a:rPr lang="fr-FR" sz="2000" dirty="0" err="1">
                <a:solidFill>
                  <a:schemeClr val="bg1"/>
                </a:solidFill>
                <a:latin typeface="Consolas" panose="020B0609020204030204" pitchFamily="49" charset="0"/>
              </a:rPr>
              <a:t>int</a:t>
            </a:r>
            <a:r>
              <a:rPr lang="fr-FR" sz="2000" dirty="0">
                <a:solidFill>
                  <a:schemeClr val="bg1"/>
                </a:solidFill>
                <a:latin typeface="Consolas" panose="020B0609020204030204" pitchFamily="49" charset="0"/>
              </a:rPr>
              <a:t> x;</a:t>
            </a:r>
          </a:p>
          <a:p>
            <a:r>
              <a:rPr lang="fr-FR" sz="2000" dirty="0">
                <a:solidFill>
                  <a:schemeClr val="bg1"/>
                </a:solidFill>
                <a:latin typeface="Consolas" panose="020B0609020204030204" pitchFamily="49" charset="0"/>
              </a:rPr>
              <a:t>	</a:t>
            </a:r>
            <a:r>
              <a:rPr lang="fr-FR" sz="2000" dirty="0" err="1">
                <a:solidFill>
                  <a:schemeClr val="bg1"/>
                </a:solidFill>
                <a:latin typeface="Consolas" panose="020B0609020204030204" pitchFamily="49" charset="0"/>
              </a:rPr>
              <a:t>float</a:t>
            </a:r>
            <a:r>
              <a:rPr lang="fr-FR" sz="2000" dirty="0">
                <a:solidFill>
                  <a:schemeClr val="bg1"/>
                </a:solidFill>
                <a:latin typeface="Consolas" panose="020B0609020204030204" pitchFamily="49" charset="0"/>
              </a:rPr>
              <a:t> r;</a:t>
            </a:r>
          </a:p>
          <a:p>
            <a:r>
              <a:rPr lang="fr-FR" sz="2000" dirty="0">
                <a:solidFill>
                  <a:schemeClr val="bg1"/>
                </a:solidFill>
                <a:latin typeface="Consolas" panose="020B0609020204030204" pitchFamily="49" charset="0"/>
              </a:rPr>
              <a:t>	char chaine[512];</a:t>
            </a:r>
          </a:p>
          <a:p>
            <a:r>
              <a:rPr lang="fr-FR" sz="2000" dirty="0">
                <a:solidFill>
                  <a:schemeClr val="bg1"/>
                </a:solidFill>
                <a:latin typeface="Consolas" panose="020B0609020204030204" pitchFamily="49" charset="0"/>
              </a:rPr>
              <a:t>	</a:t>
            </a:r>
            <a:r>
              <a:rPr lang="fr-FR" sz="2000" dirty="0" err="1">
                <a:solidFill>
                  <a:schemeClr val="bg1"/>
                </a:solidFill>
                <a:latin typeface="Consolas" panose="020B0609020204030204" pitchFamily="49" charset="0"/>
              </a:rPr>
              <a:t>printf</a:t>
            </a:r>
            <a:r>
              <a:rPr lang="fr-FR" sz="2000" dirty="0">
                <a:solidFill>
                  <a:schemeClr val="bg1"/>
                </a:solidFill>
                <a:latin typeface="Consolas" panose="020B0609020204030204" pitchFamily="49" charset="0"/>
              </a:rPr>
              <a:t>( "donner un entier:  ");</a:t>
            </a:r>
          </a:p>
          <a:p>
            <a:r>
              <a:rPr lang="fr-FR" sz="2000" dirty="0">
                <a:solidFill>
                  <a:schemeClr val="bg1"/>
                </a:solidFill>
                <a:latin typeface="Consolas" panose="020B0609020204030204" pitchFamily="49" charset="0"/>
              </a:rPr>
              <a:t>	</a:t>
            </a:r>
            <a:r>
              <a:rPr lang="fr-FR" sz="2000" dirty="0" err="1">
                <a:solidFill>
                  <a:schemeClr val="bg1"/>
                </a:solidFill>
                <a:latin typeface="Consolas" panose="020B0609020204030204" pitchFamily="49" charset="0"/>
              </a:rPr>
              <a:t>scanf</a:t>
            </a:r>
            <a:r>
              <a:rPr lang="fr-FR" sz="2000" dirty="0">
                <a:solidFill>
                  <a:schemeClr val="bg1"/>
                </a:solidFill>
                <a:latin typeface="Consolas" panose="020B0609020204030204" pitchFamily="49" charset="0"/>
              </a:rPr>
              <a:t>("%d ",&amp;x);</a:t>
            </a:r>
          </a:p>
          <a:p>
            <a:r>
              <a:rPr lang="fr-FR" sz="2000" dirty="0">
                <a:solidFill>
                  <a:schemeClr val="bg1"/>
                </a:solidFill>
                <a:latin typeface="Consolas" panose="020B0609020204030204" pitchFamily="49" charset="0"/>
              </a:rPr>
              <a:t>	printf("votre entier est: %d \</a:t>
            </a:r>
            <a:r>
              <a:rPr lang="fr-FR" sz="2000" dirty="0" err="1">
                <a:solidFill>
                  <a:schemeClr val="bg1"/>
                </a:solidFill>
                <a:latin typeface="Consolas" panose="020B0609020204030204" pitchFamily="49" charset="0"/>
              </a:rPr>
              <a:t>n",x</a:t>
            </a:r>
            <a:r>
              <a:rPr lang="fr-FR" sz="2000" dirty="0">
                <a:solidFill>
                  <a:schemeClr val="bg1"/>
                </a:solidFill>
                <a:latin typeface="Consolas" panose="020B0609020204030204" pitchFamily="49" charset="0"/>
              </a:rPr>
              <a:t>); </a:t>
            </a:r>
          </a:p>
          <a:p>
            <a:r>
              <a:rPr lang="fr-FR" sz="2000" dirty="0">
                <a:solidFill>
                  <a:schemeClr val="bg1"/>
                </a:solidFill>
                <a:latin typeface="Consolas" panose="020B0609020204030204" pitchFamily="49" charset="0"/>
              </a:rPr>
              <a:t>	printf( "donner un </a:t>
            </a:r>
            <a:r>
              <a:rPr lang="fr-FR" sz="2000" dirty="0" err="1">
                <a:solidFill>
                  <a:schemeClr val="bg1"/>
                </a:solidFill>
                <a:latin typeface="Consolas" panose="020B0609020204030204" pitchFamily="49" charset="0"/>
              </a:rPr>
              <a:t>reel</a:t>
            </a:r>
            <a:r>
              <a:rPr lang="fr-FR" sz="2000" dirty="0">
                <a:solidFill>
                  <a:schemeClr val="bg1"/>
                </a:solidFill>
                <a:latin typeface="Consolas" panose="020B0609020204030204" pitchFamily="49" charset="0"/>
              </a:rPr>
              <a:t>:  ");</a:t>
            </a:r>
          </a:p>
          <a:p>
            <a:r>
              <a:rPr lang="fr-FR" sz="2000" dirty="0">
                <a:solidFill>
                  <a:schemeClr val="bg1"/>
                </a:solidFill>
                <a:latin typeface="Consolas" panose="020B0609020204030204" pitchFamily="49" charset="0"/>
              </a:rPr>
              <a:t>	</a:t>
            </a:r>
            <a:r>
              <a:rPr lang="fr-FR" sz="2000" dirty="0" err="1">
                <a:solidFill>
                  <a:schemeClr val="bg1"/>
                </a:solidFill>
                <a:latin typeface="Consolas" panose="020B0609020204030204" pitchFamily="49" charset="0"/>
              </a:rPr>
              <a:t>scanf</a:t>
            </a:r>
            <a:r>
              <a:rPr lang="fr-FR" sz="2000" dirty="0">
                <a:solidFill>
                  <a:schemeClr val="bg1"/>
                </a:solidFill>
                <a:latin typeface="Consolas" panose="020B0609020204030204" pitchFamily="49" charset="0"/>
              </a:rPr>
              <a:t>("%f ",&amp;r);</a:t>
            </a:r>
          </a:p>
          <a:p>
            <a:r>
              <a:rPr lang="fr-FR" sz="2000" dirty="0">
                <a:solidFill>
                  <a:schemeClr val="bg1"/>
                </a:solidFill>
                <a:latin typeface="Consolas" panose="020B0609020204030204" pitchFamily="49" charset="0"/>
              </a:rPr>
              <a:t>	printf("votre réel est: %f \</a:t>
            </a:r>
            <a:r>
              <a:rPr lang="fr-FR" sz="2000" dirty="0" err="1">
                <a:solidFill>
                  <a:schemeClr val="bg1"/>
                </a:solidFill>
                <a:latin typeface="Consolas" panose="020B0609020204030204" pitchFamily="49" charset="0"/>
              </a:rPr>
              <a:t>n",r</a:t>
            </a:r>
            <a:r>
              <a:rPr lang="fr-FR" sz="2000" dirty="0">
                <a:solidFill>
                  <a:schemeClr val="bg1"/>
                </a:solidFill>
                <a:latin typeface="Consolas" panose="020B0609020204030204" pitchFamily="49" charset="0"/>
              </a:rPr>
              <a:t>);</a:t>
            </a:r>
          </a:p>
          <a:p>
            <a:r>
              <a:rPr lang="fr-FR" sz="2000" dirty="0">
                <a:solidFill>
                  <a:schemeClr val="bg1"/>
                </a:solidFill>
                <a:latin typeface="Consolas" panose="020B0609020204030204" pitchFamily="49" charset="0"/>
              </a:rPr>
              <a:t>	printf( "donner une chaine de </a:t>
            </a:r>
            <a:r>
              <a:rPr lang="fr-FR" sz="2000" dirty="0" err="1">
                <a:solidFill>
                  <a:schemeClr val="bg1"/>
                </a:solidFill>
                <a:latin typeface="Consolas" panose="020B0609020204030204" pitchFamily="49" charset="0"/>
              </a:rPr>
              <a:t>caractere</a:t>
            </a:r>
            <a:r>
              <a:rPr lang="fr-FR" sz="2000" dirty="0">
                <a:solidFill>
                  <a:schemeClr val="bg1"/>
                </a:solidFill>
                <a:latin typeface="Consolas" panose="020B0609020204030204" pitchFamily="49" charset="0"/>
              </a:rPr>
              <a:t>:  ");</a:t>
            </a:r>
          </a:p>
          <a:p>
            <a:r>
              <a:rPr lang="fr-FR" sz="2000" dirty="0">
                <a:solidFill>
                  <a:schemeClr val="bg1"/>
                </a:solidFill>
                <a:latin typeface="Consolas" panose="020B0609020204030204" pitchFamily="49" charset="0"/>
              </a:rPr>
              <a:t>	</a:t>
            </a:r>
            <a:r>
              <a:rPr lang="fr-FR" sz="2000" dirty="0" err="1">
                <a:solidFill>
                  <a:schemeClr val="bg1"/>
                </a:solidFill>
                <a:latin typeface="Consolas" panose="020B0609020204030204" pitchFamily="49" charset="0"/>
              </a:rPr>
              <a:t>scanf</a:t>
            </a:r>
            <a:r>
              <a:rPr lang="fr-FR" sz="2000" dirty="0">
                <a:solidFill>
                  <a:schemeClr val="bg1"/>
                </a:solidFill>
                <a:latin typeface="Consolas" panose="020B0609020204030204" pitchFamily="49" charset="0"/>
              </a:rPr>
              <a:t>("%s ",chaine);</a:t>
            </a:r>
          </a:p>
          <a:p>
            <a:r>
              <a:rPr lang="fr-FR" sz="2000" dirty="0">
                <a:solidFill>
                  <a:schemeClr val="bg1"/>
                </a:solidFill>
                <a:latin typeface="Consolas" panose="020B0609020204030204" pitchFamily="49" charset="0"/>
              </a:rPr>
              <a:t>	printf("votre chaine est: %s \n", chaine);</a:t>
            </a:r>
          </a:p>
          <a:p>
            <a:r>
              <a:rPr lang="fr-FR" sz="2000" dirty="0">
                <a:solidFill>
                  <a:schemeClr val="bg1"/>
                </a:solidFill>
                <a:latin typeface="Consolas" panose="020B0609020204030204" pitchFamily="49" charset="0"/>
              </a:rPr>
              <a:t>	printf( "donner une autre chaine de </a:t>
            </a:r>
            <a:r>
              <a:rPr lang="fr-FR" sz="2000" dirty="0" err="1">
                <a:solidFill>
                  <a:schemeClr val="bg1"/>
                </a:solidFill>
                <a:latin typeface="Consolas" panose="020B0609020204030204" pitchFamily="49" charset="0"/>
              </a:rPr>
              <a:t>caractere</a:t>
            </a:r>
            <a:r>
              <a:rPr lang="fr-FR" sz="2000" dirty="0">
                <a:solidFill>
                  <a:schemeClr val="bg1"/>
                </a:solidFill>
                <a:latin typeface="Consolas" panose="020B0609020204030204" pitchFamily="49" charset="0"/>
              </a:rPr>
              <a:t>:  ");</a:t>
            </a:r>
          </a:p>
          <a:p>
            <a:r>
              <a:rPr lang="fr-FR" sz="2000" dirty="0">
                <a:solidFill>
                  <a:schemeClr val="bg1"/>
                </a:solidFill>
                <a:latin typeface="Consolas" panose="020B0609020204030204" pitchFamily="49" charset="0"/>
              </a:rPr>
              <a:t>	</a:t>
            </a:r>
            <a:r>
              <a:rPr lang="fr-FR" sz="2000" dirty="0" err="1">
                <a:solidFill>
                  <a:schemeClr val="bg1"/>
                </a:solidFill>
                <a:latin typeface="Consolas" panose="020B0609020204030204" pitchFamily="49" charset="0"/>
              </a:rPr>
              <a:t>gets</a:t>
            </a:r>
            <a:r>
              <a:rPr lang="fr-FR" sz="2000" dirty="0">
                <a:solidFill>
                  <a:schemeClr val="bg1"/>
                </a:solidFill>
                <a:latin typeface="Consolas" panose="020B0609020204030204" pitchFamily="49" charset="0"/>
              </a:rPr>
              <a:t>(chaine)</a:t>
            </a:r>
          </a:p>
          <a:p>
            <a:r>
              <a:rPr lang="fr-FR" sz="2000" dirty="0">
                <a:solidFill>
                  <a:schemeClr val="bg1"/>
                </a:solidFill>
                <a:latin typeface="Consolas" panose="020B0609020204030204" pitchFamily="49" charset="0"/>
              </a:rPr>
              <a:t>	</a:t>
            </a:r>
            <a:r>
              <a:rPr lang="fr-FR" sz="2000" dirty="0" err="1">
                <a:solidFill>
                  <a:schemeClr val="bg1"/>
                </a:solidFill>
                <a:latin typeface="Consolas" panose="020B0609020204030204" pitchFamily="49" charset="0"/>
              </a:rPr>
              <a:t>puts</a:t>
            </a:r>
            <a:r>
              <a:rPr lang="fr-FR" sz="2000" dirty="0">
                <a:solidFill>
                  <a:schemeClr val="bg1"/>
                </a:solidFill>
                <a:latin typeface="Consolas" panose="020B0609020204030204" pitchFamily="49" charset="0"/>
              </a:rPr>
              <a:t>(chaine)</a:t>
            </a:r>
          </a:p>
          <a:p>
            <a:r>
              <a:rPr lang="fr-FR" sz="2000" dirty="0">
                <a:solidFill>
                  <a:schemeClr val="bg1"/>
                </a:solidFill>
                <a:latin typeface="Consolas" panose="020B0609020204030204" pitchFamily="49" charset="0"/>
              </a:rPr>
              <a:t>}</a:t>
            </a:r>
          </a:p>
          <a:p>
            <a:endParaRPr lang="fr-FR"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274526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860225" y="3140968"/>
            <a:ext cx="8390429"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b="1" u="none" dirty="0">
                <a:solidFill>
                  <a:schemeClr val="tx1"/>
                </a:solidFill>
                <a:latin typeface="Gill Sans MT" panose="020B0502020104020203" pitchFamily="34" charset="77"/>
                <a:cs typeface="Arial" panose="020B0604020202020204" pitchFamily="34" charset="0"/>
              </a:rPr>
              <a:t>III. Les instructions algorithmiques</a:t>
            </a:r>
          </a:p>
        </p:txBody>
      </p:sp>
      <p:sp>
        <p:nvSpPr>
          <p:cNvPr id="11" name="Rectangle 10">
            <a:extLst>
              <a:ext uri="{FF2B5EF4-FFF2-40B4-BE49-F238E27FC236}">
                <a16:creationId xmlns:a16="http://schemas.microsoft.com/office/drawing/2014/main" id="{D68C40A4-1085-CA41-8D43-B4F3DD5B1BD4}"/>
              </a:ext>
            </a:extLst>
          </p:cNvPr>
          <p:cNvSpPr/>
          <p:nvPr/>
        </p:nvSpPr>
        <p:spPr>
          <a:xfrm>
            <a:off x="1159990" y="3714454"/>
            <a:ext cx="7748858" cy="62846"/>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71</a:t>
            </a:fld>
            <a:endParaRPr lang="fr-FR" dirty="0"/>
          </a:p>
        </p:txBody>
      </p:sp>
    </p:spTree>
    <p:extLst>
      <p:ext uri="{BB962C8B-B14F-4D97-AF65-F5344CB8AC3E}">
        <p14:creationId xmlns:p14="http://schemas.microsoft.com/office/powerpoint/2010/main" val="40653340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51520" y="867505"/>
            <a:ext cx="8568952" cy="5729847"/>
          </a:xfrm>
          <a:prstGeom prst="rect">
            <a:avLst/>
          </a:prstGeom>
        </p:spPr>
        <p:txBody>
          <a:bodyPr vert="horz" wrap="square" lIns="0" tIns="35633" rIns="0" bIns="0" rtlCol="0">
            <a:spAutoFit/>
          </a:bodyPr>
          <a:lstStyle/>
          <a:p>
            <a:pPr marL="266060" marR="28982" indent="-256558">
              <a:spcBef>
                <a:spcPts val="600"/>
              </a:spcBef>
              <a:spcAft>
                <a:spcPts val="600"/>
              </a:spcAft>
              <a:buClr>
                <a:srgbClr val="FF0000"/>
              </a:buClr>
              <a:buSzPct val="75000"/>
              <a:buFont typeface="Wingdings"/>
              <a:buChar char=""/>
              <a:tabLst>
                <a:tab pos="265585" algn="l"/>
                <a:tab pos="266060" algn="l"/>
              </a:tabLst>
            </a:pPr>
            <a:r>
              <a:rPr sz="2000" spc="-153" dirty="0">
                <a:latin typeface="Arial"/>
                <a:cs typeface="Arial"/>
              </a:rPr>
              <a:t>Les </a:t>
            </a:r>
            <a:r>
              <a:rPr sz="2000" spc="-37" dirty="0">
                <a:latin typeface="Arial"/>
                <a:cs typeface="Arial"/>
              </a:rPr>
              <a:t>instructions </a:t>
            </a:r>
            <a:r>
              <a:rPr sz="2000" spc="-41" dirty="0">
                <a:latin typeface="Arial"/>
                <a:cs typeface="Arial"/>
              </a:rPr>
              <a:t>conditionnelles </a:t>
            </a:r>
            <a:r>
              <a:rPr sz="2000" spc="-56" dirty="0">
                <a:latin typeface="Arial"/>
                <a:cs typeface="Arial"/>
              </a:rPr>
              <a:t>servent </a:t>
            </a:r>
            <a:r>
              <a:rPr sz="2000" spc="-116" dirty="0">
                <a:latin typeface="Arial"/>
                <a:cs typeface="Arial"/>
              </a:rPr>
              <a:t>à </a:t>
            </a:r>
            <a:r>
              <a:rPr sz="2000" spc="-52" dirty="0">
                <a:latin typeface="Arial"/>
                <a:cs typeface="Arial"/>
              </a:rPr>
              <a:t>n'exécuter </a:t>
            </a:r>
            <a:r>
              <a:rPr sz="2000" spc="-60" dirty="0">
                <a:latin typeface="Arial"/>
                <a:cs typeface="Arial"/>
              </a:rPr>
              <a:t>une </a:t>
            </a:r>
            <a:r>
              <a:rPr sz="2000" spc="-26" dirty="0">
                <a:latin typeface="Arial"/>
                <a:cs typeface="Arial"/>
              </a:rPr>
              <a:t>instruction </a:t>
            </a:r>
            <a:r>
              <a:rPr sz="2000" spc="-49" dirty="0">
                <a:latin typeface="Arial"/>
                <a:cs typeface="Arial"/>
              </a:rPr>
              <a:t>ou  </a:t>
            </a:r>
            <a:r>
              <a:rPr sz="2000" spc="-60" dirty="0">
                <a:latin typeface="Arial"/>
                <a:cs typeface="Arial"/>
              </a:rPr>
              <a:t>une </a:t>
            </a:r>
            <a:r>
              <a:rPr sz="2000" spc="-85" dirty="0">
                <a:latin typeface="Arial"/>
                <a:cs typeface="Arial"/>
              </a:rPr>
              <a:t>séquence </a:t>
            </a:r>
            <a:r>
              <a:rPr sz="2000" spc="-34" dirty="0">
                <a:latin typeface="Arial"/>
                <a:cs typeface="Arial"/>
              </a:rPr>
              <a:t>d'instructions </a:t>
            </a:r>
            <a:r>
              <a:rPr sz="2000" spc="-60" dirty="0">
                <a:latin typeface="Arial"/>
                <a:cs typeface="Arial"/>
              </a:rPr>
              <a:t>que </a:t>
            </a:r>
            <a:r>
              <a:rPr sz="2000" spc="-79" dirty="0">
                <a:latin typeface="Arial"/>
                <a:cs typeface="Arial"/>
              </a:rPr>
              <a:t>si </a:t>
            </a:r>
            <a:r>
              <a:rPr sz="2000" spc="-60" dirty="0">
                <a:latin typeface="Arial"/>
                <a:cs typeface="Arial"/>
              </a:rPr>
              <a:t>une </a:t>
            </a:r>
            <a:r>
              <a:rPr sz="2000" spc="-30" dirty="0">
                <a:latin typeface="Arial"/>
                <a:cs typeface="Arial"/>
              </a:rPr>
              <a:t>condition </a:t>
            </a:r>
            <a:r>
              <a:rPr sz="2000" spc="-64" dirty="0">
                <a:latin typeface="Arial"/>
                <a:cs typeface="Arial"/>
              </a:rPr>
              <a:t>est</a:t>
            </a:r>
            <a:r>
              <a:rPr sz="2000" spc="-262" dirty="0">
                <a:latin typeface="Arial"/>
                <a:cs typeface="Arial"/>
              </a:rPr>
              <a:t> </a:t>
            </a:r>
            <a:r>
              <a:rPr sz="2000" spc="-37" dirty="0">
                <a:latin typeface="Arial"/>
                <a:cs typeface="Arial"/>
              </a:rPr>
              <a:t>vérifiée</a:t>
            </a:r>
            <a:endParaRPr sz="2000" dirty="0">
              <a:latin typeface="Arial"/>
              <a:cs typeface="Arial"/>
            </a:endParaRPr>
          </a:p>
          <a:p>
            <a:pPr marL="266060" indent="-256558">
              <a:spcBef>
                <a:spcPts val="600"/>
              </a:spcBef>
              <a:spcAft>
                <a:spcPts val="600"/>
              </a:spcAft>
              <a:buClr>
                <a:srgbClr val="FF0000"/>
              </a:buClr>
              <a:buSzPct val="75000"/>
              <a:buFont typeface="Wingdings"/>
              <a:buChar char=""/>
              <a:tabLst>
                <a:tab pos="265585" algn="l"/>
                <a:tab pos="266060" algn="l"/>
              </a:tabLst>
            </a:pPr>
            <a:r>
              <a:rPr sz="2000" spc="-101" dirty="0">
                <a:latin typeface="Arial"/>
                <a:cs typeface="Arial"/>
              </a:rPr>
              <a:t>On </a:t>
            </a:r>
            <a:r>
              <a:rPr sz="2000" spc="-34" dirty="0">
                <a:latin typeface="Arial"/>
                <a:cs typeface="Arial"/>
              </a:rPr>
              <a:t>utilisera </a:t>
            </a:r>
            <a:r>
              <a:rPr sz="2000" spc="-52" dirty="0">
                <a:latin typeface="Arial"/>
                <a:cs typeface="Arial"/>
              </a:rPr>
              <a:t>la </a:t>
            </a:r>
            <a:r>
              <a:rPr sz="2000" spc="-30" dirty="0">
                <a:latin typeface="Arial"/>
                <a:cs typeface="Arial"/>
              </a:rPr>
              <a:t>forme</a:t>
            </a:r>
            <a:r>
              <a:rPr sz="2000" spc="-94" dirty="0">
                <a:latin typeface="Arial"/>
                <a:cs typeface="Arial"/>
              </a:rPr>
              <a:t> </a:t>
            </a:r>
            <a:r>
              <a:rPr sz="2000" spc="-52" dirty="0">
                <a:latin typeface="Arial"/>
                <a:cs typeface="Arial"/>
              </a:rPr>
              <a:t>suivante:</a:t>
            </a:r>
            <a:endParaRPr sz="2000" dirty="0">
              <a:latin typeface="Arial"/>
              <a:cs typeface="Arial"/>
            </a:endParaRPr>
          </a:p>
          <a:p>
            <a:pPr marL="2488610">
              <a:spcBef>
                <a:spcPts val="600"/>
              </a:spcBef>
              <a:spcAft>
                <a:spcPts val="600"/>
              </a:spcAft>
            </a:pPr>
            <a:r>
              <a:rPr sz="2000" b="1" spc="-171" dirty="0">
                <a:solidFill>
                  <a:srgbClr val="0000B4"/>
                </a:solidFill>
                <a:latin typeface="Arial"/>
                <a:cs typeface="Arial"/>
              </a:rPr>
              <a:t>Si </a:t>
            </a:r>
            <a:r>
              <a:rPr sz="2000" spc="-30" dirty="0">
                <a:solidFill>
                  <a:srgbClr val="0000B4"/>
                </a:solidFill>
                <a:latin typeface="Arial"/>
                <a:cs typeface="Arial"/>
              </a:rPr>
              <a:t>condition</a:t>
            </a:r>
            <a:r>
              <a:rPr sz="2000" spc="-251" dirty="0">
                <a:solidFill>
                  <a:srgbClr val="0000B4"/>
                </a:solidFill>
                <a:latin typeface="Arial"/>
                <a:cs typeface="Arial"/>
              </a:rPr>
              <a:t> </a:t>
            </a:r>
            <a:r>
              <a:rPr sz="2000" b="1" spc="-112" dirty="0">
                <a:solidFill>
                  <a:srgbClr val="0000B4"/>
                </a:solidFill>
                <a:latin typeface="Arial"/>
                <a:cs typeface="Arial"/>
              </a:rPr>
              <a:t>alors</a:t>
            </a:r>
            <a:endParaRPr sz="2000" dirty="0">
              <a:latin typeface="Arial"/>
              <a:cs typeface="Arial"/>
            </a:endParaRPr>
          </a:p>
          <a:p>
            <a:pPr marL="3097698">
              <a:spcBef>
                <a:spcPts val="600"/>
              </a:spcBef>
              <a:spcAft>
                <a:spcPts val="600"/>
              </a:spcAft>
            </a:pPr>
            <a:r>
              <a:rPr sz="2000" spc="-26" dirty="0">
                <a:solidFill>
                  <a:srgbClr val="0000B4"/>
                </a:solidFill>
                <a:latin typeface="Arial"/>
                <a:cs typeface="Arial"/>
              </a:rPr>
              <a:t>instruction </a:t>
            </a:r>
            <a:r>
              <a:rPr sz="2000" spc="-45" dirty="0">
                <a:solidFill>
                  <a:srgbClr val="0000B4"/>
                </a:solidFill>
                <a:latin typeface="Arial"/>
                <a:cs typeface="Arial"/>
              </a:rPr>
              <a:t>ou </a:t>
            </a:r>
            <a:r>
              <a:rPr sz="2000" spc="-49" dirty="0">
                <a:solidFill>
                  <a:srgbClr val="0000B4"/>
                </a:solidFill>
                <a:latin typeface="Arial"/>
                <a:cs typeface="Arial"/>
              </a:rPr>
              <a:t>suite</a:t>
            </a:r>
            <a:r>
              <a:rPr sz="2000" spc="-171" dirty="0">
                <a:solidFill>
                  <a:srgbClr val="0000B4"/>
                </a:solidFill>
                <a:latin typeface="Arial"/>
                <a:cs typeface="Arial"/>
              </a:rPr>
              <a:t> </a:t>
            </a:r>
            <a:r>
              <a:rPr sz="2000" spc="-34" dirty="0">
                <a:solidFill>
                  <a:srgbClr val="0000B4"/>
                </a:solidFill>
                <a:latin typeface="Arial"/>
                <a:cs typeface="Arial"/>
              </a:rPr>
              <a:t>d'instructions1</a:t>
            </a:r>
            <a:endParaRPr sz="2000" dirty="0">
              <a:latin typeface="Arial"/>
              <a:cs typeface="Arial"/>
            </a:endParaRPr>
          </a:p>
          <a:p>
            <a:pPr marL="2491936">
              <a:spcBef>
                <a:spcPts val="600"/>
              </a:spcBef>
              <a:spcAft>
                <a:spcPts val="600"/>
              </a:spcAft>
            </a:pPr>
            <a:r>
              <a:rPr sz="2000" b="1" spc="-135" dirty="0">
                <a:solidFill>
                  <a:srgbClr val="0000B4"/>
                </a:solidFill>
                <a:latin typeface="Arial"/>
                <a:cs typeface="Arial"/>
              </a:rPr>
              <a:t>Sinon</a:t>
            </a:r>
            <a:endParaRPr sz="2000" dirty="0">
              <a:latin typeface="Arial"/>
              <a:cs typeface="Arial"/>
            </a:endParaRPr>
          </a:p>
          <a:p>
            <a:pPr marL="3097698">
              <a:spcBef>
                <a:spcPts val="600"/>
              </a:spcBef>
              <a:spcAft>
                <a:spcPts val="600"/>
              </a:spcAft>
            </a:pPr>
            <a:r>
              <a:rPr sz="2000" spc="-26" dirty="0">
                <a:solidFill>
                  <a:srgbClr val="0000B4"/>
                </a:solidFill>
                <a:latin typeface="Arial"/>
                <a:cs typeface="Arial"/>
              </a:rPr>
              <a:t>instruction </a:t>
            </a:r>
            <a:r>
              <a:rPr sz="2000" spc="-45" dirty="0">
                <a:solidFill>
                  <a:srgbClr val="0000B4"/>
                </a:solidFill>
                <a:latin typeface="Arial"/>
                <a:cs typeface="Arial"/>
              </a:rPr>
              <a:t>ou </a:t>
            </a:r>
            <a:r>
              <a:rPr sz="2000" spc="-49" dirty="0">
                <a:solidFill>
                  <a:srgbClr val="0000B4"/>
                </a:solidFill>
                <a:latin typeface="Arial"/>
                <a:cs typeface="Arial"/>
              </a:rPr>
              <a:t>suite</a:t>
            </a:r>
            <a:r>
              <a:rPr sz="2000" spc="-171" dirty="0">
                <a:solidFill>
                  <a:srgbClr val="0000B4"/>
                </a:solidFill>
                <a:latin typeface="Arial"/>
                <a:cs typeface="Arial"/>
              </a:rPr>
              <a:t> </a:t>
            </a:r>
            <a:r>
              <a:rPr sz="2000" spc="-34" dirty="0">
                <a:solidFill>
                  <a:srgbClr val="0000B4"/>
                </a:solidFill>
                <a:latin typeface="Arial"/>
                <a:cs typeface="Arial"/>
              </a:rPr>
              <a:t>d'instructions2</a:t>
            </a:r>
            <a:endParaRPr sz="2000" dirty="0">
              <a:latin typeface="Arial"/>
              <a:cs typeface="Arial"/>
            </a:endParaRPr>
          </a:p>
          <a:p>
            <a:pPr marL="2495262">
              <a:spcBef>
                <a:spcPts val="600"/>
              </a:spcBef>
              <a:spcAft>
                <a:spcPts val="600"/>
              </a:spcAft>
            </a:pPr>
            <a:r>
              <a:rPr sz="2000" b="1" spc="-135" dirty="0">
                <a:solidFill>
                  <a:srgbClr val="0000B4"/>
                </a:solidFill>
                <a:latin typeface="Arial"/>
                <a:cs typeface="Arial"/>
              </a:rPr>
              <a:t>Finsi</a:t>
            </a:r>
            <a:endParaRPr sz="2000" dirty="0">
              <a:latin typeface="Arial"/>
              <a:cs typeface="Arial"/>
            </a:endParaRPr>
          </a:p>
          <a:p>
            <a:pPr marL="565852" lvl="1" indent="-214748">
              <a:spcBef>
                <a:spcPts val="600"/>
              </a:spcBef>
              <a:spcAft>
                <a:spcPts val="600"/>
              </a:spcAft>
              <a:buClr>
                <a:srgbClr val="0000B4"/>
              </a:buClr>
              <a:buFont typeface="Wingdings"/>
              <a:buChar char=""/>
              <a:tabLst>
                <a:tab pos="565852" algn="l"/>
                <a:tab pos="566328" algn="l"/>
              </a:tabLst>
            </a:pPr>
            <a:r>
              <a:rPr sz="2000" spc="-135" dirty="0">
                <a:latin typeface="Arial"/>
                <a:cs typeface="Arial"/>
              </a:rPr>
              <a:t>La</a:t>
            </a:r>
            <a:r>
              <a:rPr sz="2000" spc="-90" dirty="0">
                <a:latin typeface="Arial"/>
                <a:cs typeface="Arial"/>
              </a:rPr>
              <a:t> </a:t>
            </a:r>
            <a:r>
              <a:rPr sz="2000" spc="-22" dirty="0">
                <a:latin typeface="Arial"/>
                <a:cs typeface="Arial"/>
              </a:rPr>
              <a:t>condition</a:t>
            </a:r>
            <a:r>
              <a:rPr sz="2000" spc="-101" dirty="0">
                <a:latin typeface="Arial"/>
                <a:cs typeface="Arial"/>
              </a:rPr>
              <a:t> </a:t>
            </a:r>
            <a:r>
              <a:rPr sz="2000" spc="-56" dirty="0">
                <a:latin typeface="Arial"/>
                <a:cs typeface="Arial"/>
              </a:rPr>
              <a:t>ne</a:t>
            </a:r>
            <a:r>
              <a:rPr sz="2000" spc="-75" dirty="0">
                <a:latin typeface="Arial"/>
                <a:cs typeface="Arial"/>
              </a:rPr>
              <a:t> </a:t>
            </a:r>
            <a:r>
              <a:rPr sz="2000" spc="-19" dirty="0">
                <a:latin typeface="Arial"/>
                <a:cs typeface="Arial"/>
              </a:rPr>
              <a:t>peut</a:t>
            </a:r>
            <a:r>
              <a:rPr sz="2000" spc="-82" dirty="0">
                <a:latin typeface="Arial"/>
                <a:cs typeface="Arial"/>
              </a:rPr>
              <a:t> </a:t>
            </a:r>
            <a:r>
              <a:rPr sz="2000" spc="-19" dirty="0">
                <a:latin typeface="Arial"/>
                <a:cs typeface="Arial"/>
              </a:rPr>
              <a:t>être</a:t>
            </a:r>
            <a:r>
              <a:rPr sz="2000" spc="-67" dirty="0">
                <a:latin typeface="Arial"/>
                <a:cs typeface="Arial"/>
              </a:rPr>
              <a:t> </a:t>
            </a:r>
            <a:r>
              <a:rPr sz="2000" spc="-49" dirty="0">
                <a:latin typeface="Arial"/>
                <a:cs typeface="Arial"/>
              </a:rPr>
              <a:t>que</a:t>
            </a:r>
            <a:r>
              <a:rPr sz="2000" spc="-82" dirty="0">
                <a:latin typeface="Arial"/>
                <a:cs typeface="Arial"/>
              </a:rPr>
              <a:t> </a:t>
            </a:r>
            <a:r>
              <a:rPr sz="2000" spc="-49" dirty="0">
                <a:latin typeface="Arial"/>
                <a:cs typeface="Arial"/>
              </a:rPr>
              <a:t>vraie</a:t>
            </a:r>
            <a:r>
              <a:rPr sz="2000" spc="-90" dirty="0">
                <a:latin typeface="Arial"/>
                <a:cs typeface="Arial"/>
              </a:rPr>
              <a:t> </a:t>
            </a:r>
            <a:r>
              <a:rPr sz="2000" spc="-41" dirty="0">
                <a:latin typeface="Arial"/>
                <a:cs typeface="Arial"/>
              </a:rPr>
              <a:t>ou</a:t>
            </a:r>
            <a:r>
              <a:rPr sz="2000" spc="-64" dirty="0">
                <a:latin typeface="Arial"/>
                <a:cs typeface="Arial"/>
              </a:rPr>
              <a:t> </a:t>
            </a:r>
            <a:r>
              <a:rPr sz="2000" spc="-82" dirty="0">
                <a:latin typeface="Arial"/>
                <a:cs typeface="Arial"/>
              </a:rPr>
              <a:t>fausse</a:t>
            </a:r>
            <a:endParaRPr sz="2000" dirty="0">
              <a:latin typeface="Arial"/>
              <a:cs typeface="Arial"/>
            </a:endParaRPr>
          </a:p>
          <a:p>
            <a:pPr marL="565852" lvl="1" indent="-214748">
              <a:spcBef>
                <a:spcPts val="600"/>
              </a:spcBef>
              <a:spcAft>
                <a:spcPts val="600"/>
              </a:spcAft>
              <a:buClr>
                <a:srgbClr val="0000B4"/>
              </a:buClr>
              <a:buFont typeface="Wingdings"/>
              <a:buChar char=""/>
              <a:tabLst>
                <a:tab pos="565852" algn="l"/>
                <a:tab pos="566328" algn="l"/>
              </a:tabLst>
            </a:pPr>
            <a:r>
              <a:rPr sz="2000" spc="-131" dirty="0">
                <a:latin typeface="Arial"/>
                <a:cs typeface="Arial"/>
              </a:rPr>
              <a:t>Si</a:t>
            </a:r>
            <a:r>
              <a:rPr sz="2000" spc="-82" dirty="0">
                <a:latin typeface="Arial"/>
                <a:cs typeface="Arial"/>
              </a:rPr>
              <a:t> </a:t>
            </a:r>
            <a:r>
              <a:rPr sz="2000" spc="-45" dirty="0">
                <a:latin typeface="Arial"/>
                <a:cs typeface="Arial"/>
              </a:rPr>
              <a:t>la</a:t>
            </a:r>
            <a:r>
              <a:rPr sz="2000" spc="-67" dirty="0">
                <a:latin typeface="Arial"/>
                <a:cs typeface="Arial"/>
              </a:rPr>
              <a:t> </a:t>
            </a:r>
            <a:r>
              <a:rPr sz="2000" spc="-22" dirty="0">
                <a:latin typeface="Arial"/>
                <a:cs typeface="Arial"/>
              </a:rPr>
              <a:t>condition</a:t>
            </a:r>
            <a:r>
              <a:rPr sz="2000" spc="-101" dirty="0">
                <a:latin typeface="Arial"/>
                <a:cs typeface="Arial"/>
              </a:rPr>
              <a:t> </a:t>
            </a:r>
            <a:r>
              <a:rPr sz="2000" spc="-52" dirty="0">
                <a:latin typeface="Arial"/>
                <a:cs typeface="Arial"/>
              </a:rPr>
              <a:t>est</a:t>
            </a:r>
            <a:r>
              <a:rPr sz="2000" spc="-60" dirty="0">
                <a:latin typeface="Arial"/>
                <a:cs typeface="Arial"/>
              </a:rPr>
              <a:t> </a:t>
            </a:r>
            <a:r>
              <a:rPr sz="2000" spc="-45" dirty="0">
                <a:latin typeface="Arial"/>
                <a:cs typeface="Arial"/>
              </a:rPr>
              <a:t>vraie,</a:t>
            </a:r>
            <a:r>
              <a:rPr sz="2000" spc="-90" dirty="0">
                <a:latin typeface="Arial"/>
                <a:cs typeface="Arial"/>
              </a:rPr>
              <a:t> </a:t>
            </a:r>
            <a:r>
              <a:rPr sz="2000" spc="-108" dirty="0">
                <a:latin typeface="Arial"/>
                <a:cs typeface="Arial"/>
              </a:rPr>
              <a:t>se</a:t>
            </a:r>
            <a:r>
              <a:rPr sz="2000" spc="-64" dirty="0">
                <a:latin typeface="Arial"/>
                <a:cs typeface="Arial"/>
              </a:rPr>
              <a:t> </a:t>
            </a:r>
            <a:r>
              <a:rPr sz="2000" spc="-37" dirty="0">
                <a:latin typeface="Arial"/>
                <a:cs typeface="Arial"/>
              </a:rPr>
              <a:t>sont</a:t>
            </a:r>
            <a:r>
              <a:rPr sz="2000" spc="-85" dirty="0">
                <a:latin typeface="Arial"/>
                <a:cs typeface="Arial"/>
              </a:rPr>
              <a:t> </a:t>
            </a:r>
            <a:r>
              <a:rPr sz="2000" spc="-67" dirty="0">
                <a:latin typeface="Arial"/>
                <a:cs typeface="Arial"/>
              </a:rPr>
              <a:t>les</a:t>
            </a:r>
            <a:r>
              <a:rPr sz="2000" spc="-79" dirty="0">
                <a:latin typeface="Arial"/>
                <a:cs typeface="Arial"/>
              </a:rPr>
              <a:t> </a:t>
            </a:r>
            <a:r>
              <a:rPr sz="2000" spc="-34" dirty="0">
                <a:latin typeface="Arial"/>
                <a:cs typeface="Arial"/>
              </a:rPr>
              <a:t>instructions</a:t>
            </a:r>
            <a:r>
              <a:rPr sz="2000" b="1" spc="-34" dirty="0">
                <a:latin typeface="Arial"/>
                <a:cs typeface="Arial"/>
              </a:rPr>
              <a:t>1</a:t>
            </a:r>
            <a:r>
              <a:rPr sz="2000" b="1" spc="-105" dirty="0">
                <a:latin typeface="Arial"/>
                <a:cs typeface="Arial"/>
              </a:rPr>
              <a:t> </a:t>
            </a:r>
            <a:r>
              <a:rPr sz="2000" spc="-22" dirty="0">
                <a:latin typeface="Arial"/>
                <a:cs typeface="Arial"/>
              </a:rPr>
              <a:t>qui</a:t>
            </a:r>
            <a:r>
              <a:rPr sz="2000" spc="-85" dirty="0">
                <a:latin typeface="Arial"/>
                <a:cs typeface="Arial"/>
              </a:rPr>
              <a:t> </a:t>
            </a:r>
            <a:r>
              <a:rPr sz="2000" spc="-37" dirty="0">
                <a:latin typeface="Arial"/>
                <a:cs typeface="Arial"/>
              </a:rPr>
              <a:t>seront</a:t>
            </a:r>
            <a:r>
              <a:rPr sz="2000" spc="-94" dirty="0">
                <a:latin typeface="Arial"/>
                <a:cs typeface="Arial"/>
              </a:rPr>
              <a:t> </a:t>
            </a:r>
            <a:r>
              <a:rPr sz="2000" spc="-71" dirty="0">
                <a:latin typeface="Arial"/>
                <a:cs typeface="Arial"/>
              </a:rPr>
              <a:t>exécutées</a:t>
            </a:r>
            <a:endParaRPr sz="2000" dirty="0">
              <a:latin typeface="Arial"/>
              <a:cs typeface="Arial"/>
            </a:endParaRPr>
          </a:p>
          <a:p>
            <a:pPr marL="565852" lvl="1" indent="-214748">
              <a:spcBef>
                <a:spcPts val="600"/>
              </a:spcBef>
              <a:spcAft>
                <a:spcPts val="600"/>
              </a:spcAft>
              <a:buClr>
                <a:srgbClr val="0000B4"/>
              </a:buClr>
              <a:buFont typeface="Wingdings"/>
              <a:buChar char=""/>
              <a:tabLst>
                <a:tab pos="565852" algn="l"/>
                <a:tab pos="566328" algn="l"/>
              </a:tabLst>
            </a:pPr>
            <a:r>
              <a:rPr sz="2000" spc="-131" dirty="0">
                <a:latin typeface="Arial"/>
                <a:cs typeface="Arial"/>
              </a:rPr>
              <a:t>Si</a:t>
            </a:r>
            <a:r>
              <a:rPr sz="2000" spc="-82" dirty="0">
                <a:latin typeface="Arial"/>
                <a:cs typeface="Arial"/>
              </a:rPr>
              <a:t> </a:t>
            </a:r>
            <a:r>
              <a:rPr sz="2000" spc="-45" dirty="0">
                <a:latin typeface="Arial"/>
                <a:cs typeface="Arial"/>
              </a:rPr>
              <a:t>la</a:t>
            </a:r>
            <a:r>
              <a:rPr sz="2000" spc="-71" dirty="0">
                <a:latin typeface="Arial"/>
                <a:cs typeface="Arial"/>
              </a:rPr>
              <a:t> </a:t>
            </a:r>
            <a:r>
              <a:rPr sz="2000" spc="-22" dirty="0">
                <a:latin typeface="Arial"/>
                <a:cs typeface="Arial"/>
              </a:rPr>
              <a:t>condition</a:t>
            </a:r>
            <a:r>
              <a:rPr sz="2000" spc="-97" dirty="0">
                <a:latin typeface="Arial"/>
                <a:cs typeface="Arial"/>
              </a:rPr>
              <a:t> </a:t>
            </a:r>
            <a:r>
              <a:rPr sz="2000" spc="-52" dirty="0">
                <a:latin typeface="Arial"/>
                <a:cs typeface="Arial"/>
              </a:rPr>
              <a:t>est</a:t>
            </a:r>
            <a:r>
              <a:rPr sz="2000" spc="-64" dirty="0">
                <a:latin typeface="Arial"/>
                <a:cs typeface="Arial"/>
              </a:rPr>
              <a:t> </a:t>
            </a:r>
            <a:r>
              <a:rPr sz="2000" spc="-75" dirty="0">
                <a:latin typeface="Arial"/>
                <a:cs typeface="Arial"/>
              </a:rPr>
              <a:t>fausse,</a:t>
            </a:r>
            <a:r>
              <a:rPr sz="2000" spc="-79" dirty="0">
                <a:latin typeface="Arial"/>
                <a:cs typeface="Arial"/>
              </a:rPr>
              <a:t> </a:t>
            </a:r>
            <a:r>
              <a:rPr sz="2000" spc="-108" dirty="0">
                <a:latin typeface="Arial"/>
                <a:cs typeface="Arial"/>
              </a:rPr>
              <a:t>se</a:t>
            </a:r>
            <a:r>
              <a:rPr sz="2000" spc="-71" dirty="0">
                <a:latin typeface="Arial"/>
                <a:cs typeface="Arial"/>
              </a:rPr>
              <a:t> </a:t>
            </a:r>
            <a:r>
              <a:rPr sz="2000" spc="-37" dirty="0">
                <a:latin typeface="Arial"/>
                <a:cs typeface="Arial"/>
              </a:rPr>
              <a:t>sont</a:t>
            </a:r>
            <a:r>
              <a:rPr sz="2000" spc="-85" dirty="0">
                <a:latin typeface="Arial"/>
                <a:cs typeface="Arial"/>
              </a:rPr>
              <a:t> </a:t>
            </a:r>
            <a:r>
              <a:rPr sz="2000" spc="-67" dirty="0">
                <a:latin typeface="Arial"/>
                <a:cs typeface="Arial"/>
              </a:rPr>
              <a:t>les</a:t>
            </a:r>
            <a:r>
              <a:rPr sz="2000" spc="-71" dirty="0">
                <a:latin typeface="Arial"/>
                <a:cs typeface="Arial"/>
              </a:rPr>
              <a:t> </a:t>
            </a:r>
            <a:r>
              <a:rPr sz="2000" spc="-34" dirty="0">
                <a:latin typeface="Arial"/>
                <a:cs typeface="Arial"/>
              </a:rPr>
              <a:t>instructions</a:t>
            </a:r>
            <a:r>
              <a:rPr sz="2000" b="1" spc="-34" dirty="0">
                <a:latin typeface="Arial"/>
                <a:cs typeface="Arial"/>
              </a:rPr>
              <a:t>2</a:t>
            </a:r>
            <a:r>
              <a:rPr sz="2000" b="1" spc="-105" dirty="0">
                <a:latin typeface="Arial"/>
                <a:cs typeface="Arial"/>
              </a:rPr>
              <a:t> </a:t>
            </a:r>
            <a:r>
              <a:rPr sz="2000" spc="-22" dirty="0">
                <a:latin typeface="Arial"/>
                <a:cs typeface="Arial"/>
              </a:rPr>
              <a:t>qui</a:t>
            </a:r>
            <a:r>
              <a:rPr sz="2000" spc="-82" dirty="0">
                <a:latin typeface="Arial"/>
                <a:cs typeface="Arial"/>
              </a:rPr>
              <a:t> </a:t>
            </a:r>
            <a:r>
              <a:rPr sz="2000" spc="-37" dirty="0">
                <a:latin typeface="Arial"/>
                <a:cs typeface="Arial"/>
              </a:rPr>
              <a:t>seront</a:t>
            </a:r>
            <a:r>
              <a:rPr sz="2000" spc="-101" dirty="0">
                <a:latin typeface="Arial"/>
                <a:cs typeface="Arial"/>
              </a:rPr>
              <a:t> </a:t>
            </a:r>
            <a:r>
              <a:rPr sz="2000" spc="-71" dirty="0">
                <a:latin typeface="Arial"/>
                <a:cs typeface="Arial"/>
              </a:rPr>
              <a:t>exécutées</a:t>
            </a:r>
            <a:endParaRPr sz="2000" dirty="0">
              <a:latin typeface="Arial"/>
              <a:cs typeface="Arial"/>
            </a:endParaRPr>
          </a:p>
          <a:p>
            <a:pPr marL="565852" lvl="1" indent="-214748">
              <a:spcBef>
                <a:spcPts val="600"/>
              </a:spcBef>
              <a:spcAft>
                <a:spcPts val="600"/>
              </a:spcAft>
              <a:buClr>
                <a:srgbClr val="0000B4"/>
              </a:buClr>
              <a:buFont typeface="Wingdings"/>
              <a:buChar char=""/>
              <a:tabLst>
                <a:tab pos="565852" algn="l"/>
                <a:tab pos="566328" algn="l"/>
              </a:tabLst>
            </a:pPr>
            <a:r>
              <a:rPr sz="2000" spc="-135" dirty="0">
                <a:latin typeface="Arial"/>
                <a:cs typeface="Arial"/>
              </a:rPr>
              <a:t>La</a:t>
            </a:r>
            <a:r>
              <a:rPr sz="2000" spc="-85" dirty="0">
                <a:latin typeface="Arial"/>
                <a:cs typeface="Arial"/>
              </a:rPr>
              <a:t> </a:t>
            </a:r>
            <a:r>
              <a:rPr sz="2000" spc="-22" dirty="0">
                <a:latin typeface="Arial"/>
                <a:cs typeface="Arial"/>
              </a:rPr>
              <a:t>condition</a:t>
            </a:r>
            <a:r>
              <a:rPr sz="2000" spc="-97" dirty="0">
                <a:latin typeface="Arial"/>
                <a:cs typeface="Arial"/>
              </a:rPr>
              <a:t> </a:t>
            </a:r>
            <a:r>
              <a:rPr sz="2000" spc="-22" dirty="0">
                <a:latin typeface="Arial"/>
                <a:cs typeface="Arial"/>
              </a:rPr>
              <a:t>peut</a:t>
            </a:r>
            <a:r>
              <a:rPr sz="2000" spc="-82" dirty="0">
                <a:latin typeface="Arial"/>
                <a:cs typeface="Arial"/>
              </a:rPr>
              <a:t> </a:t>
            </a:r>
            <a:r>
              <a:rPr sz="2000" spc="-19" dirty="0">
                <a:latin typeface="Arial"/>
                <a:cs typeface="Arial"/>
              </a:rPr>
              <a:t>être</a:t>
            </a:r>
            <a:r>
              <a:rPr sz="2000" spc="-71" dirty="0">
                <a:latin typeface="Arial"/>
                <a:cs typeface="Arial"/>
              </a:rPr>
              <a:t> </a:t>
            </a:r>
            <a:r>
              <a:rPr sz="2000" spc="-49" dirty="0">
                <a:latin typeface="Arial"/>
                <a:cs typeface="Arial"/>
              </a:rPr>
              <a:t>une</a:t>
            </a:r>
            <a:r>
              <a:rPr sz="2000" spc="-75" dirty="0">
                <a:latin typeface="Arial"/>
                <a:cs typeface="Arial"/>
              </a:rPr>
              <a:t> </a:t>
            </a:r>
            <a:r>
              <a:rPr sz="2000" spc="-22" dirty="0">
                <a:latin typeface="Arial"/>
                <a:cs typeface="Arial"/>
              </a:rPr>
              <a:t>condition</a:t>
            </a:r>
            <a:r>
              <a:rPr sz="2000" spc="-105" dirty="0">
                <a:latin typeface="Arial"/>
                <a:cs typeface="Arial"/>
              </a:rPr>
              <a:t> </a:t>
            </a:r>
            <a:r>
              <a:rPr sz="2000" spc="-49" dirty="0">
                <a:latin typeface="Arial"/>
                <a:cs typeface="Arial"/>
              </a:rPr>
              <a:t>simple</a:t>
            </a:r>
            <a:r>
              <a:rPr sz="2000" spc="-82" dirty="0">
                <a:latin typeface="Arial"/>
                <a:cs typeface="Arial"/>
              </a:rPr>
              <a:t> </a:t>
            </a:r>
            <a:r>
              <a:rPr sz="2000" spc="-37" dirty="0">
                <a:latin typeface="Arial"/>
                <a:cs typeface="Arial"/>
              </a:rPr>
              <a:t>ou</a:t>
            </a:r>
            <a:r>
              <a:rPr sz="2000" spc="-71" dirty="0">
                <a:latin typeface="Arial"/>
                <a:cs typeface="Arial"/>
              </a:rPr>
              <a:t> </a:t>
            </a:r>
            <a:r>
              <a:rPr sz="2000" spc="-49" dirty="0">
                <a:latin typeface="Arial"/>
                <a:cs typeface="Arial"/>
              </a:rPr>
              <a:t>une</a:t>
            </a:r>
            <a:r>
              <a:rPr sz="2000" spc="-82" dirty="0">
                <a:latin typeface="Arial"/>
                <a:cs typeface="Arial"/>
              </a:rPr>
              <a:t> </a:t>
            </a:r>
            <a:r>
              <a:rPr sz="2000" spc="-22" dirty="0">
                <a:latin typeface="Arial"/>
                <a:cs typeface="Arial"/>
              </a:rPr>
              <a:t>condition</a:t>
            </a:r>
            <a:r>
              <a:rPr sz="2000" spc="-97" dirty="0">
                <a:latin typeface="Arial"/>
                <a:cs typeface="Arial"/>
              </a:rPr>
              <a:t> </a:t>
            </a:r>
            <a:r>
              <a:rPr sz="2000" spc="-71" dirty="0">
                <a:latin typeface="Arial"/>
                <a:cs typeface="Arial"/>
              </a:rPr>
              <a:t>composée </a:t>
            </a:r>
            <a:r>
              <a:rPr sz="2000" spc="-60" dirty="0">
                <a:latin typeface="Arial"/>
                <a:cs typeface="Arial"/>
              </a:rPr>
              <a:t>de</a:t>
            </a:r>
            <a:endParaRPr sz="2000" dirty="0">
              <a:latin typeface="Arial"/>
              <a:cs typeface="Arial"/>
            </a:endParaRPr>
          </a:p>
          <a:p>
            <a:pPr marL="565852">
              <a:spcBef>
                <a:spcPts val="600"/>
              </a:spcBef>
              <a:spcAft>
                <a:spcPts val="600"/>
              </a:spcAft>
            </a:pPr>
            <a:r>
              <a:rPr sz="2000" spc="-52" dirty="0">
                <a:latin typeface="Arial"/>
                <a:cs typeface="Arial"/>
              </a:rPr>
              <a:t>plusieurs</a:t>
            </a:r>
            <a:r>
              <a:rPr sz="2000" spc="-75" dirty="0">
                <a:latin typeface="Arial"/>
                <a:cs typeface="Arial"/>
              </a:rPr>
              <a:t> </a:t>
            </a:r>
            <a:r>
              <a:rPr sz="2000" spc="-37" dirty="0">
                <a:latin typeface="Arial"/>
                <a:cs typeface="Arial"/>
              </a:rPr>
              <a:t>conditions</a:t>
            </a:r>
            <a:endParaRPr sz="2000" dirty="0">
              <a:latin typeface="Arial"/>
              <a:cs typeface="Arial"/>
            </a:endParaRPr>
          </a:p>
        </p:txBody>
      </p:sp>
      <p:sp>
        <p:nvSpPr>
          <p:cNvPr id="7" name="object 7"/>
          <p:cNvSpPr txBox="1">
            <a:spLocks noGrp="1"/>
          </p:cNvSpPr>
          <p:nvPr>
            <p:ph type="title"/>
          </p:nvPr>
        </p:nvSpPr>
        <p:spPr>
          <a:xfrm>
            <a:off x="-180528" y="64018"/>
            <a:ext cx="9144000" cy="412654"/>
          </a:xfrm>
          <a:prstGeom prst="rect">
            <a:avLst/>
          </a:prstGeom>
          <a:noFill/>
        </p:spPr>
        <p:txBody>
          <a:bodyPr vert="horz" wrap="square" lIns="0" tIns="9502" rIns="0" bIns="0" rtlCol="0">
            <a:spAutoFit/>
          </a:bodyPr>
          <a:lstStyle/>
          <a:p>
            <a:pPr marL="9502">
              <a:spcBef>
                <a:spcPts val="75"/>
              </a:spcBef>
            </a:pPr>
            <a:r>
              <a:rPr lang="fr-FR" spc="-30" dirty="0">
                <a:solidFill>
                  <a:srgbClr val="002060"/>
                </a:solidFill>
              </a:rPr>
              <a:t>Les </a:t>
            </a:r>
            <a:r>
              <a:rPr dirty="0">
                <a:solidFill>
                  <a:srgbClr val="002060"/>
                </a:solidFill>
              </a:rPr>
              <a:t>instructions </a:t>
            </a:r>
            <a:r>
              <a:rPr spc="-4" dirty="0">
                <a:solidFill>
                  <a:srgbClr val="002060"/>
                </a:solidFill>
              </a:rPr>
              <a:t>conditionnelles</a:t>
            </a:r>
            <a:r>
              <a:rPr spc="-105" dirty="0">
                <a:solidFill>
                  <a:srgbClr val="002060"/>
                </a:solidFill>
              </a:rPr>
              <a:t> </a:t>
            </a:r>
            <a:r>
              <a:rPr dirty="0">
                <a:solidFill>
                  <a:srgbClr val="002060"/>
                </a:solidFill>
              </a:rPr>
              <a:t>(1)</a:t>
            </a:r>
          </a:p>
        </p:txBody>
      </p:sp>
      <p:sp>
        <p:nvSpPr>
          <p:cNvPr id="2" name="Slide Number Placeholder 1">
            <a:extLst>
              <a:ext uri="{FF2B5EF4-FFF2-40B4-BE49-F238E27FC236}">
                <a16:creationId xmlns:a16="http://schemas.microsoft.com/office/drawing/2014/main" id="{D6F1D3C1-2A47-44C3-88B6-4CCFD29CC899}"/>
              </a:ext>
            </a:extLst>
          </p:cNvPr>
          <p:cNvSpPr>
            <a:spLocks noGrp="1"/>
          </p:cNvSpPr>
          <p:nvPr>
            <p:ph type="sldNum" sz="quarter" idx="12"/>
          </p:nvPr>
        </p:nvSpPr>
        <p:spPr/>
        <p:txBody>
          <a:bodyPr/>
          <a:lstStyle/>
          <a:p>
            <a:fld id="{5744759D-0EFF-4FB2-9CCE-04E00944F0FE}" type="slidenum">
              <a:rPr lang="en-US" smtClean="0"/>
              <a:pPr/>
              <a:t>72</a:t>
            </a:fld>
            <a:endParaRPr lang="en-US"/>
          </a:p>
        </p:txBody>
      </p:sp>
    </p:spTree>
    <p:extLst>
      <p:ext uri="{BB962C8B-B14F-4D97-AF65-F5344CB8AC3E}">
        <p14:creationId xmlns:p14="http://schemas.microsoft.com/office/powerpoint/2010/main" val="38799682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EAEB-5AFE-4D84-B35F-8842DC528356}"/>
              </a:ext>
            </a:extLst>
          </p:cNvPr>
          <p:cNvSpPr>
            <a:spLocks noGrp="1"/>
          </p:cNvSpPr>
          <p:nvPr>
            <p:ph type="title"/>
          </p:nvPr>
        </p:nvSpPr>
        <p:spPr/>
        <p:txBody>
          <a:bodyPr/>
          <a:lstStyle/>
          <a:p>
            <a:r>
              <a:rPr lang="fr-FR" dirty="0"/>
              <a:t>Exemple </a:t>
            </a:r>
          </a:p>
        </p:txBody>
      </p:sp>
      <p:sp>
        <p:nvSpPr>
          <p:cNvPr id="4" name="Slide Number Placeholder 3">
            <a:extLst>
              <a:ext uri="{FF2B5EF4-FFF2-40B4-BE49-F238E27FC236}">
                <a16:creationId xmlns:a16="http://schemas.microsoft.com/office/drawing/2014/main" id="{18095233-CD65-4A9E-89C8-A79E675AE254}"/>
              </a:ext>
            </a:extLst>
          </p:cNvPr>
          <p:cNvSpPr>
            <a:spLocks noGrp="1"/>
          </p:cNvSpPr>
          <p:nvPr>
            <p:ph type="sldNum" sz="quarter" idx="12"/>
          </p:nvPr>
        </p:nvSpPr>
        <p:spPr/>
        <p:txBody>
          <a:bodyPr/>
          <a:lstStyle/>
          <a:p>
            <a:fld id="{5744759D-0EFF-4FB2-9CCE-04E00944F0FE}" type="slidenum">
              <a:rPr lang="en-US" smtClean="0"/>
              <a:pPr/>
              <a:t>73</a:t>
            </a:fld>
            <a:endParaRPr lang="en-US"/>
          </a:p>
        </p:txBody>
      </p:sp>
      <p:sp>
        <p:nvSpPr>
          <p:cNvPr id="5" name="object 4">
            <a:extLst>
              <a:ext uri="{FF2B5EF4-FFF2-40B4-BE49-F238E27FC236}">
                <a16:creationId xmlns:a16="http://schemas.microsoft.com/office/drawing/2014/main" id="{A72258D4-EE77-48EB-987E-66B93D0C7055}"/>
              </a:ext>
            </a:extLst>
          </p:cNvPr>
          <p:cNvSpPr/>
          <p:nvPr/>
        </p:nvSpPr>
        <p:spPr>
          <a:xfrm>
            <a:off x="179512" y="1396848"/>
            <a:ext cx="4176464" cy="3296069"/>
          </a:xfrm>
          <a:prstGeom prst="rect">
            <a:avLst/>
          </a:prstGeom>
          <a:blipFill>
            <a:blip r:embed="rId2" cstate="print">
              <a:extLst>
                <a:ext uri="{BEBA8EAE-BF5A-486C-A8C5-ECC9F3942E4B}">
                  <a14:imgProps xmlns:a14="http://schemas.microsoft.com/office/drawing/2010/main">
                    <a14:imgLayer r:embed="rId3">
                      <a14:imgEffect>
                        <a14:brightnessContrast bright="40000" contrast="37000"/>
                      </a14:imgEffect>
                    </a14:imgLayer>
                  </a14:imgProps>
                </a:ext>
              </a:extLst>
            </a:blip>
            <a:stretch>
              <a:fillRect/>
            </a:stretch>
          </a:blipFill>
          <a:ln w="12700">
            <a:solidFill>
              <a:schemeClr val="tx1">
                <a:alpha val="80000"/>
              </a:schemeClr>
            </a:solidFill>
            <a:prstDash val="solid"/>
          </a:ln>
        </p:spPr>
        <p:txBody>
          <a:bodyPr wrap="square" lIns="0" tIns="0" rIns="0" bIns="0" rtlCol="0"/>
          <a:lstStyle/>
          <a:p>
            <a:endParaRPr/>
          </a:p>
        </p:txBody>
      </p:sp>
      <p:sp>
        <p:nvSpPr>
          <p:cNvPr id="6" name="object 6">
            <a:extLst>
              <a:ext uri="{FF2B5EF4-FFF2-40B4-BE49-F238E27FC236}">
                <a16:creationId xmlns:a16="http://schemas.microsoft.com/office/drawing/2014/main" id="{B7000832-D7AD-4F34-8D91-3852CE93151B}"/>
              </a:ext>
            </a:extLst>
          </p:cNvPr>
          <p:cNvSpPr txBox="1"/>
          <p:nvPr/>
        </p:nvSpPr>
        <p:spPr>
          <a:xfrm>
            <a:off x="7125151" y="4122168"/>
            <a:ext cx="257379" cy="141064"/>
          </a:xfrm>
          <a:prstGeom prst="rect">
            <a:avLst/>
          </a:prstGeom>
        </p:spPr>
        <p:txBody>
          <a:bodyPr vert="horz" wrap="square" lIns="0" tIns="0" rIns="0" bIns="0" rtlCol="0">
            <a:spAutoFit/>
          </a:bodyPr>
          <a:lstStyle/>
          <a:p>
            <a:pPr marL="9502">
              <a:lnSpc>
                <a:spcPts val="1066"/>
              </a:lnSpc>
            </a:pPr>
            <a:r>
              <a:rPr sz="600" spc="-4" dirty="0">
                <a:solidFill>
                  <a:srgbClr val="EDEBE0"/>
                </a:solidFill>
                <a:latin typeface="Wingdings"/>
                <a:cs typeface="Wingdings"/>
              </a:rPr>
              <a:t></a:t>
            </a:r>
            <a:fld id="{81D60167-4931-47E6-BA6A-407CBD079E47}" type="slidenum">
              <a:rPr sz="900" spc="-4" dirty="0">
                <a:solidFill>
                  <a:srgbClr val="888888"/>
                </a:solidFill>
                <a:latin typeface="Arial"/>
                <a:cs typeface="Arial"/>
              </a:rPr>
              <a:pPr marL="9502">
                <a:lnSpc>
                  <a:spcPts val="1066"/>
                </a:lnSpc>
              </a:pPr>
              <a:t>73</a:t>
            </a:fld>
            <a:endParaRPr sz="900">
              <a:latin typeface="Arial"/>
              <a:cs typeface="Arial"/>
            </a:endParaRPr>
          </a:p>
        </p:txBody>
      </p:sp>
      <p:sp>
        <p:nvSpPr>
          <p:cNvPr id="7" name="object 3">
            <a:extLst>
              <a:ext uri="{FF2B5EF4-FFF2-40B4-BE49-F238E27FC236}">
                <a16:creationId xmlns:a16="http://schemas.microsoft.com/office/drawing/2014/main" id="{BEF85BFC-C7B3-4339-BA1C-49FAB733CCE7}"/>
              </a:ext>
            </a:extLst>
          </p:cNvPr>
          <p:cNvSpPr txBox="1"/>
          <p:nvPr/>
        </p:nvSpPr>
        <p:spPr>
          <a:xfrm>
            <a:off x="4499992" y="1707270"/>
            <a:ext cx="4572000" cy="3881970"/>
          </a:xfrm>
          <a:prstGeom prst="rect">
            <a:avLst/>
          </a:prstGeom>
          <a:solidFill>
            <a:schemeClr val="accent3">
              <a:lumMod val="20000"/>
              <a:lumOff val="80000"/>
            </a:schemeClr>
          </a:solidFill>
        </p:spPr>
        <p:txBody>
          <a:bodyPr vert="horz" wrap="square" lIns="0" tIns="9027" rIns="0" bIns="0" rtlCol="0">
            <a:spAutoFit/>
          </a:bodyPr>
          <a:lstStyle/>
          <a:p>
            <a:pPr marL="9502" marR="2133230">
              <a:lnSpc>
                <a:spcPct val="130100"/>
              </a:lnSpc>
              <a:spcBef>
                <a:spcPts val="71"/>
              </a:spcBef>
            </a:pPr>
            <a:r>
              <a:rPr lang="fr-FR" b="1" spc="-15" dirty="0">
                <a:solidFill>
                  <a:srgbClr val="3333CC"/>
                </a:solidFill>
                <a:latin typeface="Times New Roman"/>
                <a:cs typeface="Times New Roman"/>
              </a:rPr>
              <a:t>Algorithme  </a:t>
            </a:r>
            <a:r>
              <a:rPr spc="-26" dirty="0">
                <a:latin typeface="Times New Roman"/>
                <a:cs typeface="Times New Roman"/>
              </a:rPr>
              <a:t>Test  </a:t>
            </a:r>
            <a:endParaRPr lang="fr-FR" spc="-26" dirty="0">
              <a:latin typeface="Times New Roman"/>
              <a:cs typeface="Times New Roman"/>
            </a:endParaRPr>
          </a:p>
          <a:p>
            <a:pPr marL="9502" marR="2133230">
              <a:lnSpc>
                <a:spcPct val="130100"/>
              </a:lnSpc>
              <a:spcBef>
                <a:spcPts val="71"/>
              </a:spcBef>
            </a:pPr>
            <a:r>
              <a:rPr b="1" spc="-19" dirty="0" err="1">
                <a:solidFill>
                  <a:srgbClr val="3333CC"/>
                </a:solidFill>
                <a:latin typeface="Times New Roman"/>
                <a:cs typeface="Times New Roman"/>
              </a:rPr>
              <a:t>Var</a:t>
            </a:r>
            <a:r>
              <a:rPr b="1" spc="-19" dirty="0">
                <a:solidFill>
                  <a:srgbClr val="3333CC"/>
                </a:solidFill>
                <a:latin typeface="Times New Roman"/>
                <a:cs typeface="Times New Roman"/>
              </a:rPr>
              <a:t> </a:t>
            </a:r>
            <a:r>
              <a:rPr dirty="0">
                <a:latin typeface="Times New Roman"/>
                <a:cs typeface="Times New Roman"/>
              </a:rPr>
              <a:t>X </a:t>
            </a:r>
            <a:r>
              <a:rPr lang="fr-FR" dirty="0">
                <a:latin typeface="Times New Roman"/>
                <a:cs typeface="Times New Roman"/>
              </a:rPr>
              <a:t>:</a:t>
            </a:r>
            <a:r>
              <a:rPr spc="-49" dirty="0">
                <a:latin typeface="Times New Roman"/>
                <a:cs typeface="Times New Roman"/>
              </a:rPr>
              <a:t> </a:t>
            </a:r>
            <a:r>
              <a:rPr spc="-4" dirty="0" err="1">
                <a:latin typeface="Times New Roman"/>
                <a:cs typeface="Times New Roman"/>
              </a:rPr>
              <a:t>entier</a:t>
            </a:r>
            <a:r>
              <a:rPr spc="-4" dirty="0">
                <a:latin typeface="Times New Roman"/>
                <a:cs typeface="Times New Roman"/>
              </a:rPr>
              <a:t>  </a:t>
            </a:r>
            <a:endParaRPr lang="fr-FR" spc="-4" dirty="0">
              <a:latin typeface="Times New Roman"/>
              <a:cs typeface="Times New Roman"/>
            </a:endParaRPr>
          </a:p>
          <a:p>
            <a:pPr marL="9502" marR="2133230">
              <a:lnSpc>
                <a:spcPct val="130100"/>
              </a:lnSpc>
              <a:spcBef>
                <a:spcPts val="71"/>
              </a:spcBef>
            </a:pPr>
            <a:r>
              <a:rPr b="1" spc="-4" dirty="0">
                <a:solidFill>
                  <a:srgbClr val="3333CC"/>
                </a:solidFill>
                <a:latin typeface="Times New Roman"/>
                <a:cs typeface="Times New Roman"/>
              </a:rPr>
              <a:t>Début</a:t>
            </a:r>
            <a:endParaRPr dirty="0">
              <a:latin typeface="Times New Roman"/>
              <a:cs typeface="Times New Roman"/>
            </a:endParaRPr>
          </a:p>
          <a:p>
            <a:pPr marL="198595">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a:t>
            </a:r>
            <a:r>
              <a:rPr spc="-4" dirty="0" err="1">
                <a:latin typeface="Times New Roman"/>
                <a:cs typeface="Times New Roman"/>
              </a:rPr>
              <a:t>Saisir</a:t>
            </a:r>
            <a:r>
              <a:rPr spc="-4" dirty="0">
                <a:latin typeface="Times New Roman"/>
                <a:cs typeface="Times New Roman"/>
              </a:rPr>
              <a:t> </a:t>
            </a:r>
            <a:r>
              <a:rPr dirty="0">
                <a:latin typeface="Times New Roman"/>
                <a:cs typeface="Times New Roman"/>
              </a:rPr>
              <a:t>un </a:t>
            </a:r>
            <a:r>
              <a:rPr spc="-4" dirty="0" err="1">
                <a:latin typeface="Times New Roman"/>
                <a:cs typeface="Times New Roman"/>
              </a:rPr>
              <a:t>entier</a:t>
            </a:r>
            <a:r>
              <a:rPr spc="-4" dirty="0">
                <a:latin typeface="Times New Roman"/>
                <a:cs typeface="Times New Roman"/>
              </a:rPr>
              <a:t> </a:t>
            </a:r>
            <a:r>
              <a:rPr dirty="0">
                <a:latin typeface="Times New Roman"/>
                <a:cs typeface="Times New Roman"/>
              </a:rPr>
              <a:t>X</a:t>
            </a:r>
            <a:r>
              <a:rPr spc="-34" dirty="0">
                <a:latin typeface="Times New Roman"/>
                <a:cs typeface="Times New Roman"/>
              </a:rPr>
              <a:t> </a:t>
            </a:r>
            <a:r>
              <a:rPr spc="-4" dirty="0">
                <a:latin typeface="Times New Roman"/>
                <a:cs typeface="Times New Roman"/>
              </a:rPr>
              <a:t>")</a:t>
            </a:r>
            <a:endParaRPr dirty="0">
              <a:latin typeface="Times New Roman"/>
              <a:cs typeface="Times New Roman"/>
            </a:endParaRPr>
          </a:p>
          <a:p>
            <a:pPr marL="198595">
              <a:spcBef>
                <a:spcPts val="539"/>
              </a:spcBef>
            </a:pPr>
            <a:r>
              <a:rPr lang="fr-FR" b="1" spc="-11" dirty="0">
                <a:solidFill>
                  <a:srgbClr val="3333CC"/>
                </a:solidFill>
                <a:latin typeface="Times New Roman"/>
                <a:cs typeface="Times New Roman"/>
              </a:rPr>
              <a:t>  </a:t>
            </a:r>
            <a:r>
              <a:rPr b="1" spc="-11" dirty="0">
                <a:solidFill>
                  <a:srgbClr val="3333CC"/>
                </a:solidFill>
                <a:latin typeface="Times New Roman"/>
                <a:cs typeface="Times New Roman"/>
              </a:rPr>
              <a:t>Lire</a:t>
            </a:r>
            <a:r>
              <a:rPr b="1" dirty="0">
                <a:solidFill>
                  <a:srgbClr val="3333CC"/>
                </a:solidFill>
                <a:latin typeface="Times New Roman"/>
                <a:cs typeface="Times New Roman"/>
              </a:rPr>
              <a:t> </a:t>
            </a:r>
            <a:r>
              <a:rPr dirty="0">
                <a:latin typeface="Times New Roman"/>
                <a:cs typeface="Times New Roman"/>
              </a:rPr>
              <a:t>(X)</a:t>
            </a:r>
          </a:p>
          <a:p>
            <a:pPr marL="198595">
              <a:spcBef>
                <a:spcPts val="539"/>
              </a:spcBef>
            </a:pPr>
            <a:r>
              <a:rPr lang="fr-FR" b="1" dirty="0">
                <a:solidFill>
                  <a:srgbClr val="3333CC"/>
                </a:solidFill>
                <a:latin typeface="Times New Roman"/>
                <a:cs typeface="Times New Roman"/>
              </a:rPr>
              <a:t>  </a:t>
            </a:r>
            <a:r>
              <a:rPr b="1" dirty="0">
                <a:solidFill>
                  <a:srgbClr val="3333CC"/>
                </a:solidFill>
                <a:latin typeface="Times New Roman"/>
                <a:cs typeface="Times New Roman"/>
              </a:rPr>
              <a:t>Si </a:t>
            </a:r>
            <a:r>
              <a:rPr dirty="0">
                <a:latin typeface="Times New Roman"/>
                <a:cs typeface="Times New Roman"/>
              </a:rPr>
              <a:t>(x &gt; 0)</a:t>
            </a:r>
            <a:r>
              <a:rPr spc="-41" dirty="0">
                <a:latin typeface="Times New Roman"/>
                <a:cs typeface="Times New Roman"/>
              </a:rPr>
              <a:t> </a:t>
            </a:r>
            <a:r>
              <a:rPr b="1" dirty="0">
                <a:solidFill>
                  <a:srgbClr val="3333CC"/>
                </a:solidFill>
                <a:latin typeface="Times New Roman"/>
                <a:cs typeface="Times New Roman"/>
              </a:rPr>
              <a:t>alors</a:t>
            </a:r>
            <a:endParaRPr dirty="0">
              <a:latin typeface="Times New Roman"/>
              <a:cs typeface="Times New Roman"/>
            </a:endParaRPr>
          </a:p>
          <a:p>
            <a:pPr marL="341127">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X est un nombre </a:t>
            </a:r>
            <a:r>
              <a:rPr dirty="0" err="1">
                <a:latin typeface="Times New Roman"/>
                <a:cs typeface="Times New Roman"/>
              </a:rPr>
              <a:t>positif</a:t>
            </a:r>
            <a:r>
              <a:rPr spc="-75" dirty="0">
                <a:latin typeface="Times New Roman"/>
                <a:cs typeface="Times New Roman"/>
              </a:rPr>
              <a:t> </a:t>
            </a:r>
            <a:r>
              <a:rPr spc="-4" dirty="0">
                <a:latin typeface="Times New Roman"/>
                <a:cs typeface="Times New Roman"/>
              </a:rPr>
              <a:t>")</a:t>
            </a:r>
            <a:endParaRPr lang="fr-FR" dirty="0">
              <a:latin typeface="Times New Roman"/>
              <a:cs typeface="Times New Roman"/>
            </a:endParaRPr>
          </a:p>
          <a:p>
            <a:pPr marL="341127">
              <a:spcBef>
                <a:spcPts val="539"/>
              </a:spcBef>
            </a:pPr>
            <a:r>
              <a:rPr b="1" dirty="0" err="1">
                <a:solidFill>
                  <a:srgbClr val="3333CC"/>
                </a:solidFill>
                <a:latin typeface="Times New Roman"/>
                <a:cs typeface="Times New Roman"/>
              </a:rPr>
              <a:t>Sinon</a:t>
            </a:r>
            <a:endParaRPr dirty="0">
              <a:latin typeface="Times New Roman"/>
              <a:cs typeface="Times New Roman"/>
            </a:endParaRPr>
          </a:p>
          <a:p>
            <a:pPr marL="293141">
              <a:spcBef>
                <a:spcPts val="539"/>
              </a:spcBef>
            </a:pPr>
            <a:r>
              <a:rPr lang="fr-FR" b="1" spc="-7" dirty="0">
                <a:solidFill>
                  <a:srgbClr val="3333CC"/>
                </a:solidFill>
                <a:latin typeface="Times New Roman"/>
                <a:cs typeface="Times New Roman"/>
              </a:rPr>
              <a:t>     </a:t>
            </a:r>
            <a:r>
              <a:rPr b="1" spc="-7" dirty="0" err="1">
                <a:solidFill>
                  <a:srgbClr val="3333CC"/>
                </a:solidFill>
                <a:latin typeface="Times New Roman"/>
                <a:cs typeface="Times New Roman"/>
              </a:rPr>
              <a:t>Écrire</a:t>
            </a:r>
            <a:r>
              <a:rPr b="1" spc="-7" dirty="0">
                <a:solidFill>
                  <a:srgbClr val="3333CC"/>
                </a:solidFill>
                <a:latin typeface="Times New Roman"/>
                <a:cs typeface="Times New Roman"/>
              </a:rPr>
              <a:t> </a:t>
            </a:r>
            <a:r>
              <a:rPr dirty="0">
                <a:latin typeface="Times New Roman"/>
                <a:cs typeface="Times New Roman"/>
              </a:rPr>
              <a:t>(" X est un nombre négatif ou </a:t>
            </a:r>
            <a:r>
              <a:rPr spc="4" dirty="0">
                <a:latin typeface="Times New Roman"/>
                <a:cs typeface="Times New Roman"/>
              </a:rPr>
              <a:t>nul</a:t>
            </a:r>
            <a:r>
              <a:rPr spc="-123" dirty="0">
                <a:latin typeface="Times New Roman"/>
                <a:cs typeface="Times New Roman"/>
              </a:rPr>
              <a:t> </a:t>
            </a:r>
            <a:r>
              <a:rPr spc="-4" dirty="0">
                <a:latin typeface="Times New Roman"/>
                <a:cs typeface="Times New Roman"/>
              </a:rPr>
              <a:t>")</a:t>
            </a:r>
            <a:endParaRPr dirty="0">
              <a:latin typeface="Times New Roman"/>
              <a:cs typeface="Times New Roman"/>
            </a:endParaRPr>
          </a:p>
          <a:p>
            <a:pPr marL="9502" marR="2995075" indent="189092">
              <a:lnSpc>
                <a:spcPct val="130000"/>
              </a:lnSpc>
              <a:spcBef>
                <a:spcPts val="4"/>
              </a:spcBef>
            </a:pPr>
            <a:r>
              <a:rPr b="1" dirty="0" err="1">
                <a:solidFill>
                  <a:srgbClr val="3333CC"/>
                </a:solidFill>
                <a:latin typeface="Times New Roman"/>
                <a:cs typeface="Times New Roman"/>
              </a:rPr>
              <a:t>Finsi</a:t>
            </a:r>
            <a:r>
              <a:rPr b="1" dirty="0">
                <a:solidFill>
                  <a:srgbClr val="3333CC"/>
                </a:solidFill>
                <a:latin typeface="Times New Roman"/>
                <a:cs typeface="Times New Roman"/>
              </a:rPr>
              <a:t>  </a:t>
            </a:r>
            <a:endParaRPr lang="fr-FR" b="1" dirty="0">
              <a:solidFill>
                <a:srgbClr val="3333CC"/>
              </a:solidFill>
              <a:latin typeface="Times New Roman"/>
              <a:cs typeface="Times New Roman"/>
            </a:endParaRPr>
          </a:p>
          <a:p>
            <a:pPr marL="7938" marR="2995075" indent="-7938">
              <a:lnSpc>
                <a:spcPct val="130000"/>
              </a:lnSpc>
              <a:spcBef>
                <a:spcPts val="4"/>
              </a:spcBef>
            </a:pPr>
            <a:r>
              <a:rPr b="1" dirty="0">
                <a:solidFill>
                  <a:srgbClr val="3333CC"/>
                </a:solidFill>
                <a:latin typeface="Times New Roman"/>
                <a:cs typeface="Times New Roman"/>
              </a:rPr>
              <a:t>Fin</a:t>
            </a:r>
            <a:endParaRPr lang="fr-FR" dirty="0">
              <a:latin typeface="Times New Roman"/>
              <a:cs typeface="Times New Roman"/>
            </a:endParaRPr>
          </a:p>
        </p:txBody>
      </p:sp>
      <p:cxnSp>
        <p:nvCxnSpPr>
          <p:cNvPr id="8" name="Connecteur droit avec flèche 8">
            <a:extLst>
              <a:ext uri="{FF2B5EF4-FFF2-40B4-BE49-F238E27FC236}">
                <a16:creationId xmlns:a16="http://schemas.microsoft.com/office/drawing/2014/main" id="{6562D50D-9F6B-4FD0-B656-4906C9925D8B}"/>
              </a:ext>
            </a:extLst>
          </p:cNvPr>
          <p:cNvCxnSpPr/>
          <p:nvPr/>
        </p:nvCxnSpPr>
        <p:spPr>
          <a:xfrm>
            <a:off x="971600" y="1396848"/>
            <a:ext cx="0" cy="4479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Connecteur droit avec flèche 9">
            <a:extLst>
              <a:ext uri="{FF2B5EF4-FFF2-40B4-BE49-F238E27FC236}">
                <a16:creationId xmlns:a16="http://schemas.microsoft.com/office/drawing/2014/main" id="{DE9D81BA-EDD1-4AFD-8302-3CBE5DE10EBF}"/>
              </a:ext>
            </a:extLst>
          </p:cNvPr>
          <p:cNvCxnSpPr/>
          <p:nvPr/>
        </p:nvCxnSpPr>
        <p:spPr>
          <a:xfrm>
            <a:off x="984267" y="2596906"/>
            <a:ext cx="0" cy="4479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Connecteur droit avec flèche 12">
            <a:extLst>
              <a:ext uri="{FF2B5EF4-FFF2-40B4-BE49-F238E27FC236}">
                <a16:creationId xmlns:a16="http://schemas.microsoft.com/office/drawing/2014/main" id="{12C7FADF-E926-4093-A99F-00174A040902}"/>
              </a:ext>
            </a:extLst>
          </p:cNvPr>
          <p:cNvCxnSpPr/>
          <p:nvPr/>
        </p:nvCxnSpPr>
        <p:spPr>
          <a:xfrm>
            <a:off x="966339" y="4281161"/>
            <a:ext cx="17928" cy="4117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Connecteur droit avec flèche 17">
            <a:extLst>
              <a:ext uri="{FF2B5EF4-FFF2-40B4-BE49-F238E27FC236}">
                <a16:creationId xmlns:a16="http://schemas.microsoft.com/office/drawing/2014/main" id="{65A11CFA-3508-4858-B59D-629342DEB373}"/>
              </a:ext>
            </a:extLst>
          </p:cNvPr>
          <p:cNvCxnSpPr/>
          <p:nvPr/>
        </p:nvCxnSpPr>
        <p:spPr>
          <a:xfrm>
            <a:off x="1403648" y="2258943"/>
            <a:ext cx="11521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Connecteur droit 19">
            <a:extLst>
              <a:ext uri="{FF2B5EF4-FFF2-40B4-BE49-F238E27FC236}">
                <a16:creationId xmlns:a16="http://schemas.microsoft.com/office/drawing/2014/main" id="{592A3FF2-F25A-4679-8038-91AE7B6548EA}"/>
              </a:ext>
            </a:extLst>
          </p:cNvPr>
          <p:cNvCxnSpPr/>
          <p:nvPr/>
        </p:nvCxnSpPr>
        <p:spPr>
          <a:xfrm flipH="1">
            <a:off x="971600" y="4262531"/>
            <a:ext cx="3384376" cy="701"/>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21">
            <a:extLst>
              <a:ext uri="{FF2B5EF4-FFF2-40B4-BE49-F238E27FC236}">
                <a16:creationId xmlns:a16="http://schemas.microsoft.com/office/drawing/2014/main" id="{50ACE61B-8896-4512-96C3-CCB9771BCFAF}"/>
              </a:ext>
            </a:extLst>
          </p:cNvPr>
          <p:cNvCxnSpPr/>
          <p:nvPr/>
        </p:nvCxnSpPr>
        <p:spPr>
          <a:xfrm>
            <a:off x="948409" y="3645024"/>
            <a:ext cx="17929" cy="617507"/>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en arc 13">
            <a:extLst>
              <a:ext uri="{FF2B5EF4-FFF2-40B4-BE49-F238E27FC236}">
                <a16:creationId xmlns:a16="http://schemas.microsoft.com/office/drawing/2014/main" id="{5B6DB574-A44C-498F-90C2-F72210E48CB4}"/>
              </a:ext>
            </a:extLst>
          </p:cNvPr>
          <p:cNvCxnSpPr/>
          <p:nvPr/>
        </p:nvCxnSpPr>
        <p:spPr>
          <a:xfrm>
            <a:off x="3347864" y="2596906"/>
            <a:ext cx="3438128" cy="904102"/>
          </a:xfrm>
          <a:prstGeom prst="curvedConnector3">
            <a:avLst>
              <a:gd name="adj1" fmla="val 104235"/>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rc 16">
            <a:extLst>
              <a:ext uri="{FF2B5EF4-FFF2-40B4-BE49-F238E27FC236}">
                <a16:creationId xmlns:a16="http://schemas.microsoft.com/office/drawing/2014/main" id="{A7493073-E8D1-430C-B438-A45AD2C5CA8E}"/>
              </a:ext>
            </a:extLst>
          </p:cNvPr>
          <p:cNvCxnSpPr/>
          <p:nvPr/>
        </p:nvCxnSpPr>
        <p:spPr>
          <a:xfrm>
            <a:off x="1187624" y="3645024"/>
            <a:ext cx="5400600" cy="636137"/>
          </a:xfrm>
          <a:prstGeom prst="curvedConnector3">
            <a:avLst>
              <a:gd name="adj1" fmla="val 1646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Diamond 2">
            <a:extLst>
              <a:ext uri="{FF2B5EF4-FFF2-40B4-BE49-F238E27FC236}">
                <a16:creationId xmlns:a16="http://schemas.microsoft.com/office/drawing/2014/main" id="{D59619A5-3912-4D5B-B317-A6D998EC664E}"/>
              </a:ext>
            </a:extLst>
          </p:cNvPr>
          <p:cNvSpPr/>
          <p:nvPr/>
        </p:nvSpPr>
        <p:spPr>
          <a:xfrm>
            <a:off x="563302" y="1916832"/>
            <a:ext cx="815604" cy="715336"/>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F18CF193-1693-4F68-84E3-A0BFC377ED0F}"/>
              </a:ext>
            </a:extLst>
          </p:cNvPr>
          <p:cNvSpPr txBox="1"/>
          <p:nvPr/>
        </p:nvSpPr>
        <p:spPr>
          <a:xfrm>
            <a:off x="660822" y="2098795"/>
            <a:ext cx="1008113" cy="369332"/>
          </a:xfrm>
          <a:prstGeom prst="rect">
            <a:avLst/>
          </a:prstGeom>
          <a:noFill/>
        </p:spPr>
        <p:txBody>
          <a:bodyPr wrap="square" rtlCol="0">
            <a:spAutoFit/>
          </a:bodyPr>
          <a:lstStyle/>
          <a:p>
            <a:r>
              <a:rPr lang="fr-FR" sz="1800" b="1" dirty="0">
                <a:solidFill>
                  <a:schemeClr val="bg1"/>
                </a:solidFill>
              </a:rPr>
              <a:t>X&gt;0</a:t>
            </a:r>
          </a:p>
        </p:txBody>
      </p:sp>
      <p:sp>
        <p:nvSpPr>
          <p:cNvPr id="18" name="TextBox 17">
            <a:extLst>
              <a:ext uri="{FF2B5EF4-FFF2-40B4-BE49-F238E27FC236}">
                <a16:creationId xmlns:a16="http://schemas.microsoft.com/office/drawing/2014/main" id="{D3FB729F-F810-4F7B-A48C-E86C4AE49041}"/>
              </a:ext>
            </a:extLst>
          </p:cNvPr>
          <p:cNvSpPr txBox="1"/>
          <p:nvPr/>
        </p:nvSpPr>
        <p:spPr>
          <a:xfrm>
            <a:off x="2555776" y="1988840"/>
            <a:ext cx="1728191" cy="584775"/>
          </a:xfrm>
          <a:prstGeom prst="rect">
            <a:avLst/>
          </a:prstGeom>
          <a:solidFill>
            <a:schemeClr val="accent3">
              <a:lumMod val="40000"/>
              <a:lumOff val="60000"/>
            </a:schemeClr>
          </a:solidFill>
        </p:spPr>
        <p:txBody>
          <a:bodyPr wrap="square" rtlCol="0">
            <a:spAutoFit/>
          </a:bodyPr>
          <a:lstStyle/>
          <a:p>
            <a:pPr>
              <a:spcBef>
                <a:spcPts val="1800"/>
              </a:spcBef>
              <a:spcAft>
                <a:spcPts val="1800"/>
              </a:spcAft>
            </a:pPr>
            <a:r>
              <a:rPr lang="fr-FR" sz="1600" dirty="0">
                <a:latin typeface="Gill Sans MT" panose="020B0502020104020203" pitchFamily="34" charset="0"/>
              </a:rPr>
              <a:t>X est </a:t>
            </a:r>
            <a:r>
              <a:rPr lang="fr-FR" sz="1600" dirty="0" err="1">
                <a:latin typeface="Gill Sans MT" panose="020B0502020104020203" pitchFamily="34" charset="0"/>
              </a:rPr>
              <a:t>srictement</a:t>
            </a:r>
            <a:r>
              <a:rPr lang="fr-FR" sz="1600" dirty="0">
                <a:latin typeface="Gill Sans MT" panose="020B0502020104020203" pitchFamily="34" charset="0"/>
              </a:rPr>
              <a:t> positif</a:t>
            </a:r>
          </a:p>
        </p:txBody>
      </p:sp>
      <p:cxnSp>
        <p:nvCxnSpPr>
          <p:cNvPr id="14" name="Connecteur en arc 4">
            <a:extLst>
              <a:ext uri="{FF2B5EF4-FFF2-40B4-BE49-F238E27FC236}">
                <a16:creationId xmlns:a16="http://schemas.microsoft.com/office/drawing/2014/main" id="{20C422CF-BF51-48B1-8981-3B82D5A16CA4}"/>
              </a:ext>
            </a:extLst>
          </p:cNvPr>
          <p:cNvCxnSpPr/>
          <p:nvPr/>
        </p:nvCxnSpPr>
        <p:spPr>
          <a:xfrm>
            <a:off x="984267" y="1844824"/>
            <a:ext cx="4235805" cy="1364921"/>
          </a:xfrm>
          <a:prstGeom prst="curvedConnector3">
            <a:avLst>
              <a:gd name="adj1" fmla="val 72857"/>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E61A65-4B04-420E-A3ED-BCDDF74AD8AE}"/>
              </a:ext>
            </a:extLst>
          </p:cNvPr>
          <p:cNvSpPr txBox="1"/>
          <p:nvPr/>
        </p:nvSpPr>
        <p:spPr>
          <a:xfrm>
            <a:off x="215516" y="3068960"/>
            <a:ext cx="1548172" cy="584775"/>
          </a:xfrm>
          <a:prstGeom prst="rect">
            <a:avLst/>
          </a:prstGeom>
          <a:solidFill>
            <a:schemeClr val="accent3">
              <a:lumMod val="40000"/>
              <a:lumOff val="60000"/>
            </a:schemeClr>
          </a:solidFill>
        </p:spPr>
        <p:txBody>
          <a:bodyPr wrap="square" rtlCol="0">
            <a:spAutoFit/>
          </a:bodyPr>
          <a:lstStyle/>
          <a:p>
            <a:pPr>
              <a:spcBef>
                <a:spcPts val="1800"/>
              </a:spcBef>
              <a:spcAft>
                <a:spcPts val="1800"/>
              </a:spcAft>
            </a:pPr>
            <a:r>
              <a:rPr lang="fr-FR" sz="1600" dirty="0">
                <a:latin typeface="Gill Sans MT" panose="020B0502020104020203" pitchFamily="34" charset="0"/>
              </a:rPr>
              <a:t>X est négatif ou nul</a:t>
            </a:r>
          </a:p>
        </p:txBody>
      </p:sp>
    </p:spTree>
    <p:extLst>
      <p:ext uri="{BB962C8B-B14F-4D97-AF65-F5344CB8AC3E}">
        <p14:creationId xmlns:p14="http://schemas.microsoft.com/office/powerpoint/2010/main" val="26709360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73876" y="116632"/>
            <a:ext cx="1990612" cy="440962"/>
          </a:xfrm>
          <a:prstGeom prst="rect">
            <a:avLst/>
          </a:prstGeom>
        </p:spPr>
        <p:txBody>
          <a:bodyPr vert="horz" wrap="square" lIns="0" tIns="9977" rIns="0" bIns="0" rtlCol="0">
            <a:spAutoFit/>
          </a:bodyPr>
          <a:lstStyle/>
          <a:p>
            <a:pPr marL="9502">
              <a:spcBef>
                <a:spcPts val="79"/>
              </a:spcBef>
            </a:pPr>
            <a:r>
              <a:rPr sz="2800" dirty="0"/>
              <a:t>Exercice</a:t>
            </a:r>
          </a:p>
        </p:txBody>
      </p:sp>
      <p:sp>
        <p:nvSpPr>
          <p:cNvPr id="3" name="object 3"/>
          <p:cNvSpPr txBox="1"/>
          <p:nvPr/>
        </p:nvSpPr>
        <p:spPr>
          <a:xfrm>
            <a:off x="458287" y="1406346"/>
            <a:ext cx="7498089" cy="748738"/>
          </a:xfrm>
          <a:prstGeom prst="rect">
            <a:avLst/>
          </a:prstGeom>
        </p:spPr>
        <p:txBody>
          <a:bodyPr vert="horz" wrap="square" lIns="0" tIns="9977" rIns="0" bIns="0" rtlCol="0">
            <a:spAutoFit/>
          </a:bodyPr>
          <a:lstStyle/>
          <a:p>
            <a:pPr marL="9502" marR="3801">
              <a:spcBef>
                <a:spcPts val="79"/>
              </a:spcBef>
              <a:tabLst>
                <a:tab pos="910305" algn="l"/>
                <a:tab pos="1426746" algn="l"/>
                <a:tab pos="2976545" algn="l"/>
                <a:tab pos="3566153" algn="l"/>
                <a:tab pos="4088771" algn="l"/>
              </a:tabLst>
            </a:pPr>
            <a:r>
              <a:rPr sz="2400" spc="-123" dirty="0">
                <a:latin typeface="Arial"/>
                <a:cs typeface="Arial"/>
              </a:rPr>
              <a:t>Ecrire	</a:t>
            </a:r>
            <a:r>
              <a:rPr sz="2400" spc="-82" dirty="0">
                <a:latin typeface="Arial"/>
                <a:cs typeface="Arial"/>
              </a:rPr>
              <a:t>un	</a:t>
            </a:r>
            <a:r>
              <a:rPr sz="2400" spc="-56" dirty="0">
                <a:latin typeface="Arial"/>
                <a:cs typeface="Arial"/>
              </a:rPr>
              <a:t>algorithme	</a:t>
            </a:r>
            <a:r>
              <a:rPr sz="2400" spc="-45" dirty="0">
                <a:latin typeface="Arial"/>
                <a:cs typeface="Arial"/>
              </a:rPr>
              <a:t>qui	</a:t>
            </a:r>
            <a:r>
              <a:rPr sz="2400" spc="-49" dirty="0" err="1">
                <a:latin typeface="Arial"/>
                <a:cs typeface="Arial"/>
              </a:rPr>
              <a:t>permet</a:t>
            </a:r>
            <a:r>
              <a:rPr sz="2400" spc="-49" dirty="0">
                <a:latin typeface="Arial"/>
                <a:cs typeface="Arial"/>
              </a:rPr>
              <a:t> </a:t>
            </a:r>
            <a:r>
              <a:rPr lang="fr-FR" sz="2400" spc="-49" dirty="0">
                <a:latin typeface="Arial"/>
                <a:cs typeface="Arial"/>
              </a:rPr>
              <a:t>de lire et </a:t>
            </a:r>
            <a:r>
              <a:rPr sz="2400" spc="-60" dirty="0" err="1">
                <a:latin typeface="Arial"/>
                <a:cs typeface="Arial"/>
              </a:rPr>
              <a:t>d'</a:t>
            </a:r>
            <a:r>
              <a:rPr sz="2400" spc="-101" dirty="0" err="1">
                <a:latin typeface="Arial"/>
                <a:cs typeface="Arial"/>
              </a:rPr>
              <a:t>a</a:t>
            </a:r>
            <a:r>
              <a:rPr sz="2400" spc="30" dirty="0" err="1">
                <a:latin typeface="Arial"/>
                <a:cs typeface="Arial"/>
              </a:rPr>
              <a:t>f</a:t>
            </a:r>
            <a:r>
              <a:rPr sz="2400" spc="41" dirty="0" err="1">
                <a:latin typeface="Arial"/>
                <a:cs typeface="Arial"/>
              </a:rPr>
              <a:t>f</a:t>
            </a:r>
            <a:r>
              <a:rPr sz="2400" spc="26" dirty="0" err="1">
                <a:latin typeface="Arial"/>
                <a:cs typeface="Arial"/>
              </a:rPr>
              <a:t>i</a:t>
            </a:r>
            <a:r>
              <a:rPr sz="2400" spc="-90" dirty="0" err="1">
                <a:latin typeface="Arial"/>
                <a:cs typeface="Arial"/>
              </a:rPr>
              <a:t>cher</a:t>
            </a:r>
            <a:r>
              <a:rPr sz="2400" spc="-116" dirty="0">
                <a:latin typeface="Arial"/>
                <a:cs typeface="Arial"/>
              </a:rPr>
              <a:t> </a:t>
            </a:r>
            <a:r>
              <a:rPr sz="2400" spc="-52" dirty="0">
                <a:latin typeface="Arial"/>
                <a:cs typeface="Arial"/>
              </a:rPr>
              <a:t>l</a:t>
            </a:r>
            <a:r>
              <a:rPr sz="2400" spc="-120" dirty="0">
                <a:latin typeface="Arial"/>
                <a:cs typeface="Arial"/>
              </a:rPr>
              <a:t>a </a:t>
            </a:r>
            <a:r>
              <a:rPr sz="2400" spc="-150" dirty="0">
                <a:latin typeface="Arial"/>
                <a:cs typeface="Arial"/>
              </a:rPr>
              <a:t>v</a:t>
            </a:r>
            <a:r>
              <a:rPr sz="2400" spc="-71" dirty="0">
                <a:latin typeface="Arial"/>
                <a:cs typeface="Arial"/>
              </a:rPr>
              <a:t>aleur</a:t>
            </a:r>
            <a:r>
              <a:rPr sz="2400" spc="-120" dirty="0">
                <a:latin typeface="Arial"/>
                <a:cs typeface="Arial"/>
              </a:rPr>
              <a:t> </a:t>
            </a:r>
            <a:r>
              <a:rPr sz="2400" spc="-131" dirty="0" err="1">
                <a:latin typeface="Arial"/>
                <a:cs typeface="Arial"/>
              </a:rPr>
              <a:t>a</a:t>
            </a:r>
            <a:r>
              <a:rPr sz="2400" spc="-142" dirty="0" err="1">
                <a:latin typeface="Arial"/>
                <a:cs typeface="Arial"/>
              </a:rPr>
              <a:t>b</a:t>
            </a:r>
            <a:r>
              <a:rPr sz="2400" spc="-105" dirty="0" err="1">
                <a:latin typeface="Arial"/>
                <a:cs typeface="Arial"/>
              </a:rPr>
              <a:t>solu</a:t>
            </a:r>
            <a:r>
              <a:rPr sz="2400" spc="-123" dirty="0" err="1">
                <a:latin typeface="Arial"/>
                <a:cs typeface="Arial"/>
              </a:rPr>
              <a:t>e</a:t>
            </a:r>
            <a:r>
              <a:rPr sz="2400" spc="-123" dirty="0">
                <a:latin typeface="Arial"/>
                <a:cs typeface="Arial"/>
              </a:rPr>
              <a:t> </a:t>
            </a:r>
            <a:r>
              <a:rPr sz="2400" spc="-41" dirty="0">
                <a:latin typeface="Arial"/>
                <a:cs typeface="Arial"/>
              </a:rPr>
              <a:t>d'u</a:t>
            </a:r>
            <a:r>
              <a:rPr sz="2400" spc="-45" dirty="0">
                <a:latin typeface="Arial"/>
                <a:cs typeface="Arial"/>
              </a:rPr>
              <a:t>n</a:t>
            </a:r>
            <a:r>
              <a:rPr lang="fr-FR" sz="2400" dirty="0">
                <a:latin typeface="Arial"/>
                <a:cs typeface="Arial"/>
              </a:rPr>
              <a:t> </a:t>
            </a:r>
            <a:r>
              <a:rPr sz="2400" spc="7" dirty="0" err="1">
                <a:latin typeface="Arial"/>
                <a:cs typeface="Arial"/>
              </a:rPr>
              <a:t>r</a:t>
            </a:r>
            <a:r>
              <a:rPr sz="2400" spc="-108" dirty="0" err="1">
                <a:latin typeface="Arial"/>
                <a:cs typeface="Arial"/>
              </a:rPr>
              <a:t>ée</a:t>
            </a:r>
            <a:r>
              <a:rPr sz="2400" spc="-49" dirty="0" err="1">
                <a:latin typeface="Arial"/>
                <a:cs typeface="Arial"/>
              </a:rPr>
              <a:t>l</a:t>
            </a:r>
            <a:r>
              <a:rPr sz="2400" spc="-64" dirty="0">
                <a:latin typeface="Arial"/>
                <a:cs typeface="Arial"/>
              </a:rPr>
              <a:t>.</a:t>
            </a:r>
            <a:endParaRPr sz="2400" dirty="0">
              <a:latin typeface="Arial"/>
              <a:cs typeface="Arial"/>
            </a:endParaRPr>
          </a:p>
        </p:txBody>
      </p:sp>
      <p:sp>
        <p:nvSpPr>
          <p:cNvPr id="7" name="object 2"/>
          <p:cNvSpPr txBox="1"/>
          <p:nvPr/>
        </p:nvSpPr>
        <p:spPr>
          <a:xfrm>
            <a:off x="1511574" y="2576712"/>
            <a:ext cx="5148658" cy="2652488"/>
          </a:xfrm>
          <a:prstGeom prst="rect">
            <a:avLst/>
          </a:prstGeom>
          <a:solidFill>
            <a:schemeClr val="accent3">
              <a:lumMod val="20000"/>
              <a:lumOff val="80000"/>
            </a:schemeClr>
          </a:solidFill>
        </p:spPr>
        <p:txBody>
          <a:bodyPr vert="horz" wrap="square" lIns="0" tIns="66515" rIns="0" bIns="0" rtlCol="0">
            <a:spAutoFit/>
          </a:bodyPr>
          <a:lstStyle/>
          <a:p>
            <a:pPr marL="9502">
              <a:spcBef>
                <a:spcPts val="524"/>
              </a:spcBef>
            </a:pPr>
            <a:r>
              <a:rPr sz="1500" b="1" dirty="0">
                <a:solidFill>
                  <a:srgbClr val="3333CC"/>
                </a:solidFill>
                <a:latin typeface="Times New Roman"/>
                <a:cs typeface="Times New Roman"/>
              </a:rPr>
              <a:t>Algorithme </a:t>
            </a:r>
            <a:r>
              <a:rPr sz="1500" spc="-71" dirty="0">
                <a:latin typeface="Arial"/>
                <a:cs typeface="Arial"/>
              </a:rPr>
              <a:t>Affichage_Valeur_Absolue</a:t>
            </a:r>
            <a:r>
              <a:rPr sz="1500" spc="-94" dirty="0">
                <a:latin typeface="Arial"/>
                <a:cs typeface="Arial"/>
              </a:rPr>
              <a:t> </a:t>
            </a:r>
            <a:r>
              <a:rPr sz="1500" dirty="0">
                <a:latin typeface="Times New Roman"/>
                <a:cs typeface="Times New Roman"/>
              </a:rPr>
              <a:t>(version1)</a:t>
            </a:r>
          </a:p>
          <a:p>
            <a:pPr marL="9502" marR="3228352">
              <a:lnSpc>
                <a:spcPct val="120000"/>
              </a:lnSpc>
              <a:spcBef>
                <a:spcPts val="90"/>
              </a:spcBef>
            </a:pPr>
            <a:r>
              <a:rPr sz="1500" b="1" spc="-19" dirty="0">
                <a:solidFill>
                  <a:srgbClr val="3333CC"/>
                </a:solidFill>
                <a:latin typeface="Times New Roman"/>
                <a:cs typeface="Times New Roman"/>
              </a:rPr>
              <a:t>Variable </a:t>
            </a:r>
            <a:r>
              <a:rPr sz="1500" spc="-101" dirty="0">
                <a:latin typeface="Arial"/>
                <a:cs typeface="Arial"/>
              </a:rPr>
              <a:t>x </a:t>
            </a:r>
            <a:r>
              <a:rPr sz="1500" spc="-15" dirty="0">
                <a:latin typeface="Arial"/>
                <a:cs typeface="Arial"/>
              </a:rPr>
              <a:t>:</a:t>
            </a:r>
            <a:r>
              <a:rPr sz="1500" spc="-120" dirty="0">
                <a:latin typeface="Arial"/>
                <a:cs typeface="Arial"/>
              </a:rPr>
              <a:t> </a:t>
            </a:r>
            <a:r>
              <a:rPr sz="1500" b="1" dirty="0">
                <a:solidFill>
                  <a:srgbClr val="3333CC"/>
                </a:solidFill>
                <a:latin typeface="Times New Roman"/>
                <a:cs typeface="Times New Roman"/>
              </a:rPr>
              <a:t>réel  Début</a:t>
            </a:r>
            <a:endParaRPr sz="1500" dirty="0">
              <a:latin typeface="Times New Roman"/>
              <a:cs typeface="Times New Roman"/>
            </a:endParaRPr>
          </a:p>
          <a:p>
            <a:pPr marL="436623"/>
            <a:r>
              <a:rPr sz="1500" b="1" spc="-7" dirty="0">
                <a:solidFill>
                  <a:srgbClr val="3333CC"/>
                </a:solidFill>
                <a:latin typeface="Times New Roman"/>
                <a:cs typeface="Times New Roman"/>
              </a:rPr>
              <a:t>Ecrire </a:t>
            </a:r>
            <a:r>
              <a:rPr sz="1500" spc="-22" dirty="0">
                <a:latin typeface="Arial"/>
                <a:cs typeface="Arial"/>
              </a:rPr>
              <a:t>(</a:t>
            </a:r>
            <a:r>
              <a:rPr sz="1500" spc="-22" dirty="0">
                <a:latin typeface="Times New Roman"/>
                <a:cs typeface="Times New Roman"/>
              </a:rPr>
              <a:t>" </a:t>
            </a:r>
            <a:r>
              <a:rPr sz="1500" spc="-85" dirty="0">
                <a:latin typeface="Arial"/>
                <a:cs typeface="Arial"/>
              </a:rPr>
              <a:t>Entrez </a:t>
            </a:r>
            <a:r>
              <a:rPr sz="1500" spc="-49" dirty="0">
                <a:latin typeface="Arial"/>
                <a:cs typeface="Arial"/>
              </a:rPr>
              <a:t>un </a:t>
            </a:r>
            <a:r>
              <a:rPr sz="1500" spc="-41" dirty="0">
                <a:latin typeface="Arial"/>
                <a:cs typeface="Arial"/>
              </a:rPr>
              <a:t>réel </a:t>
            </a:r>
            <a:r>
              <a:rPr sz="1500" spc="-15" dirty="0">
                <a:latin typeface="Arial"/>
                <a:cs typeface="Arial"/>
              </a:rPr>
              <a:t>:</a:t>
            </a:r>
            <a:r>
              <a:rPr sz="1500" spc="-176" dirty="0">
                <a:latin typeface="Arial"/>
                <a:cs typeface="Arial"/>
              </a:rPr>
              <a:t> </a:t>
            </a:r>
            <a:r>
              <a:rPr sz="1500" spc="-4" dirty="0">
                <a:latin typeface="Times New Roman"/>
                <a:cs typeface="Times New Roman"/>
              </a:rPr>
              <a:t>")</a:t>
            </a:r>
            <a:endParaRPr sz="1500" dirty="0">
              <a:latin typeface="Times New Roman"/>
              <a:cs typeface="Times New Roman"/>
            </a:endParaRPr>
          </a:p>
          <a:p>
            <a:pPr marL="436623">
              <a:spcBef>
                <a:spcPts val="359"/>
              </a:spcBef>
            </a:pPr>
            <a:r>
              <a:rPr sz="1500" b="1" spc="-11" dirty="0">
                <a:solidFill>
                  <a:srgbClr val="3333CC"/>
                </a:solidFill>
                <a:latin typeface="Times New Roman"/>
                <a:cs typeface="Times New Roman"/>
              </a:rPr>
              <a:t>Lire</a:t>
            </a:r>
            <a:r>
              <a:rPr sz="1500" b="1" spc="-49" dirty="0">
                <a:solidFill>
                  <a:srgbClr val="3333CC"/>
                </a:solidFill>
                <a:latin typeface="Times New Roman"/>
                <a:cs typeface="Times New Roman"/>
              </a:rPr>
              <a:t> </a:t>
            </a:r>
            <a:r>
              <a:rPr sz="1500" spc="-67" dirty="0">
                <a:latin typeface="Arial"/>
                <a:cs typeface="Arial"/>
              </a:rPr>
              <a:t>(x)</a:t>
            </a:r>
            <a:endParaRPr sz="1500" dirty="0">
              <a:latin typeface="Arial"/>
              <a:cs typeface="Arial"/>
            </a:endParaRPr>
          </a:p>
          <a:p>
            <a:pPr marL="436623">
              <a:spcBef>
                <a:spcPts val="359"/>
              </a:spcBef>
            </a:pPr>
            <a:r>
              <a:rPr sz="1500" b="1" dirty="0">
                <a:solidFill>
                  <a:srgbClr val="3333CC"/>
                </a:solidFill>
                <a:latin typeface="Times New Roman"/>
                <a:cs typeface="Times New Roman"/>
              </a:rPr>
              <a:t>Si </a:t>
            </a:r>
            <a:r>
              <a:rPr sz="1500" spc="-75" dirty="0">
                <a:latin typeface="Arial"/>
                <a:cs typeface="Arial"/>
              </a:rPr>
              <a:t>(x </a:t>
            </a:r>
            <a:r>
              <a:rPr sz="1500" spc="-127" dirty="0">
                <a:latin typeface="Arial"/>
                <a:cs typeface="Arial"/>
              </a:rPr>
              <a:t>&lt; </a:t>
            </a:r>
            <a:r>
              <a:rPr sz="1500" spc="-60" dirty="0">
                <a:latin typeface="Arial"/>
                <a:cs typeface="Arial"/>
              </a:rPr>
              <a:t>0)</a:t>
            </a:r>
            <a:r>
              <a:rPr sz="1500" spc="-67" dirty="0">
                <a:latin typeface="Arial"/>
                <a:cs typeface="Arial"/>
              </a:rPr>
              <a:t> </a:t>
            </a:r>
            <a:r>
              <a:rPr sz="1500" b="1" dirty="0">
                <a:solidFill>
                  <a:srgbClr val="3333CC"/>
                </a:solidFill>
                <a:latin typeface="Times New Roman"/>
                <a:cs typeface="Times New Roman"/>
              </a:rPr>
              <a:t>alors</a:t>
            </a:r>
            <a:endParaRPr sz="1500" dirty="0">
              <a:latin typeface="Times New Roman"/>
              <a:cs typeface="Times New Roman"/>
            </a:endParaRPr>
          </a:p>
          <a:p>
            <a:pPr marL="1120777"/>
            <a:r>
              <a:rPr sz="1500" b="1" spc="-7" dirty="0">
                <a:solidFill>
                  <a:srgbClr val="3333CC"/>
                </a:solidFill>
                <a:latin typeface="Times New Roman"/>
                <a:cs typeface="Times New Roman"/>
              </a:rPr>
              <a:t>Ecrire </a:t>
            </a:r>
            <a:r>
              <a:rPr sz="1500" spc="-94" dirty="0">
                <a:latin typeface="Arial"/>
                <a:cs typeface="Arial"/>
              </a:rPr>
              <a:t>(</a:t>
            </a:r>
            <a:r>
              <a:rPr sz="1500" spc="-94" dirty="0">
                <a:latin typeface="Times New Roman"/>
                <a:cs typeface="Times New Roman"/>
              </a:rPr>
              <a:t>"</a:t>
            </a:r>
            <a:r>
              <a:rPr sz="1500" spc="-94" dirty="0">
                <a:latin typeface="Arial"/>
                <a:cs typeface="Arial"/>
              </a:rPr>
              <a:t>La </a:t>
            </a:r>
            <a:r>
              <a:rPr sz="1500" spc="-15" dirty="0">
                <a:latin typeface="Arial"/>
                <a:cs typeface="Arial"/>
              </a:rPr>
              <a:t>v</a:t>
            </a:r>
            <a:r>
              <a:rPr sz="1500" spc="-15" dirty="0">
                <a:latin typeface="Times New Roman"/>
                <a:cs typeface="Times New Roman"/>
              </a:rPr>
              <a:t>aleur </a:t>
            </a:r>
            <a:r>
              <a:rPr sz="1500" dirty="0">
                <a:latin typeface="Times New Roman"/>
                <a:cs typeface="Times New Roman"/>
              </a:rPr>
              <a:t>absolue de </a:t>
            </a:r>
            <a:r>
              <a:rPr sz="1500" spc="-4" dirty="0">
                <a:latin typeface="Times New Roman"/>
                <a:cs typeface="Times New Roman"/>
              </a:rPr>
              <a:t>", </a:t>
            </a:r>
            <a:r>
              <a:rPr sz="1500" dirty="0">
                <a:latin typeface="Times New Roman"/>
                <a:cs typeface="Times New Roman"/>
              </a:rPr>
              <a:t>x, </a:t>
            </a:r>
            <a:r>
              <a:rPr sz="1500" spc="-4" dirty="0">
                <a:latin typeface="Times New Roman"/>
                <a:cs typeface="Times New Roman"/>
              </a:rPr>
              <a:t>"est</a:t>
            </a:r>
            <a:r>
              <a:rPr sz="1500" spc="-41" dirty="0">
                <a:latin typeface="Times New Roman"/>
                <a:cs typeface="Times New Roman"/>
              </a:rPr>
              <a:t> </a:t>
            </a:r>
            <a:r>
              <a:rPr sz="1500" dirty="0">
                <a:latin typeface="Times New Roman"/>
                <a:cs typeface="Times New Roman"/>
              </a:rPr>
              <a:t>:",-x)</a:t>
            </a:r>
          </a:p>
          <a:p>
            <a:pPr marL="436623">
              <a:spcBef>
                <a:spcPts val="359"/>
              </a:spcBef>
            </a:pPr>
            <a:r>
              <a:rPr sz="1500" b="1" dirty="0">
                <a:solidFill>
                  <a:srgbClr val="3333CC"/>
                </a:solidFill>
                <a:latin typeface="Times New Roman"/>
                <a:cs typeface="Times New Roman"/>
              </a:rPr>
              <a:t>Sinon</a:t>
            </a:r>
            <a:endParaRPr sz="1500" dirty="0">
              <a:latin typeface="Times New Roman"/>
              <a:cs typeface="Times New Roman"/>
            </a:endParaRPr>
          </a:p>
          <a:p>
            <a:pPr marL="1120777"/>
            <a:r>
              <a:rPr sz="1500" b="1" spc="-7" dirty="0">
                <a:solidFill>
                  <a:srgbClr val="3333CC"/>
                </a:solidFill>
                <a:latin typeface="Times New Roman"/>
                <a:cs typeface="Times New Roman"/>
              </a:rPr>
              <a:t>Ecrire </a:t>
            </a:r>
            <a:r>
              <a:rPr sz="1500" spc="-94" dirty="0">
                <a:latin typeface="Arial"/>
                <a:cs typeface="Arial"/>
              </a:rPr>
              <a:t>(</a:t>
            </a:r>
            <a:r>
              <a:rPr sz="1500" spc="-94" dirty="0">
                <a:latin typeface="Times New Roman"/>
                <a:cs typeface="Times New Roman"/>
              </a:rPr>
              <a:t>"</a:t>
            </a:r>
            <a:r>
              <a:rPr sz="1500" spc="-94" dirty="0">
                <a:latin typeface="Arial"/>
                <a:cs typeface="Arial"/>
              </a:rPr>
              <a:t>La </a:t>
            </a:r>
            <a:r>
              <a:rPr sz="1500" spc="-15" dirty="0">
                <a:latin typeface="Arial"/>
                <a:cs typeface="Arial"/>
              </a:rPr>
              <a:t>v</a:t>
            </a:r>
            <a:r>
              <a:rPr sz="1500" spc="-15" dirty="0">
                <a:latin typeface="Times New Roman"/>
                <a:cs typeface="Times New Roman"/>
              </a:rPr>
              <a:t>aleur </a:t>
            </a:r>
            <a:r>
              <a:rPr sz="1500" dirty="0">
                <a:latin typeface="Times New Roman"/>
                <a:cs typeface="Times New Roman"/>
              </a:rPr>
              <a:t>absolue </a:t>
            </a:r>
            <a:r>
              <a:rPr sz="1500" spc="4" dirty="0">
                <a:latin typeface="Times New Roman"/>
                <a:cs typeface="Times New Roman"/>
              </a:rPr>
              <a:t>de </a:t>
            </a:r>
            <a:r>
              <a:rPr sz="1500" spc="-4" dirty="0">
                <a:latin typeface="Times New Roman"/>
                <a:cs typeface="Times New Roman"/>
              </a:rPr>
              <a:t>", </a:t>
            </a:r>
            <a:r>
              <a:rPr sz="1500" dirty="0">
                <a:latin typeface="Times New Roman"/>
                <a:cs typeface="Times New Roman"/>
              </a:rPr>
              <a:t>x, "est</a:t>
            </a:r>
            <a:r>
              <a:rPr sz="1500" spc="-67" dirty="0">
                <a:latin typeface="Times New Roman"/>
                <a:cs typeface="Times New Roman"/>
              </a:rPr>
              <a:t> </a:t>
            </a:r>
            <a:r>
              <a:rPr sz="1500" dirty="0">
                <a:latin typeface="Times New Roman"/>
                <a:cs typeface="Times New Roman"/>
              </a:rPr>
              <a:t>:",x)</a:t>
            </a:r>
          </a:p>
          <a:p>
            <a:pPr marL="436623">
              <a:spcBef>
                <a:spcPts val="539"/>
              </a:spcBef>
            </a:pPr>
            <a:r>
              <a:rPr sz="1500" b="1" dirty="0">
                <a:solidFill>
                  <a:srgbClr val="3333CC"/>
                </a:solidFill>
                <a:latin typeface="Times New Roman"/>
                <a:cs typeface="Times New Roman"/>
              </a:rPr>
              <a:t>Finsi</a:t>
            </a:r>
            <a:endParaRPr sz="1500" dirty="0">
              <a:latin typeface="Times New Roman"/>
              <a:cs typeface="Times New Roman"/>
            </a:endParaRPr>
          </a:p>
          <a:p>
            <a:pPr marL="135881"/>
            <a:r>
              <a:rPr sz="1500" b="1" dirty="0">
                <a:solidFill>
                  <a:srgbClr val="3333CC"/>
                </a:solidFill>
                <a:latin typeface="Times New Roman"/>
                <a:cs typeface="Times New Roman"/>
              </a:rPr>
              <a:t>Fin</a:t>
            </a:r>
            <a:endParaRPr sz="1500" dirty="0">
              <a:latin typeface="Times New Roman"/>
              <a:cs typeface="Times New Roman"/>
            </a:endParaRPr>
          </a:p>
        </p:txBody>
      </p:sp>
      <p:sp>
        <p:nvSpPr>
          <p:cNvPr id="4" name="Slide Number Placeholder 3">
            <a:extLst>
              <a:ext uri="{FF2B5EF4-FFF2-40B4-BE49-F238E27FC236}">
                <a16:creationId xmlns:a16="http://schemas.microsoft.com/office/drawing/2014/main" id="{B9630B74-6902-4620-8566-89E441B249D8}"/>
              </a:ext>
            </a:extLst>
          </p:cNvPr>
          <p:cNvSpPr>
            <a:spLocks noGrp="1"/>
          </p:cNvSpPr>
          <p:nvPr>
            <p:ph type="sldNum" sz="quarter" idx="12"/>
          </p:nvPr>
        </p:nvSpPr>
        <p:spPr/>
        <p:txBody>
          <a:bodyPr/>
          <a:lstStyle/>
          <a:p>
            <a:fld id="{5744759D-0EFF-4FB2-9CCE-04E00944F0FE}" type="slidenum">
              <a:rPr lang="en-US" smtClean="0"/>
              <a:pPr/>
              <a:t>74</a:t>
            </a:fld>
            <a:endParaRPr lang="en-US"/>
          </a:p>
        </p:txBody>
      </p:sp>
    </p:spTree>
    <p:extLst>
      <p:ext uri="{BB962C8B-B14F-4D97-AF65-F5344CB8AC3E}">
        <p14:creationId xmlns:p14="http://schemas.microsoft.com/office/powerpoint/2010/main" val="8877556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99592" y="1196752"/>
            <a:ext cx="6568041" cy="3654662"/>
          </a:xfrm>
          <a:prstGeom prst="rect">
            <a:avLst/>
          </a:prstGeom>
        </p:spPr>
        <p:txBody>
          <a:bodyPr vert="horz" wrap="square" lIns="0" tIns="9977" rIns="0" bIns="0" rtlCol="0">
            <a:spAutoFit/>
          </a:bodyPr>
          <a:lstStyle/>
          <a:p>
            <a:pPr marL="266060" marR="163437" indent="-256558">
              <a:spcBef>
                <a:spcPts val="79"/>
              </a:spcBef>
              <a:buClr>
                <a:srgbClr val="FF0000"/>
              </a:buClr>
              <a:buSzPct val="75000"/>
              <a:buFont typeface="Wingdings"/>
              <a:buChar char=""/>
              <a:tabLst>
                <a:tab pos="265585" algn="l"/>
                <a:tab pos="266060" algn="l"/>
              </a:tabLst>
            </a:pPr>
            <a:r>
              <a:rPr sz="2400" spc="-161" dirty="0">
                <a:latin typeface="Arial"/>
                <a:cs typeface="Arial"/>
              </a:rPr>
              <a:t>La </a:t>
            </a:r>
            <a:r>
              <a:rPr sz="2400" spc="-26" dirty="0">
                <a:latin typeface="Arial"/>
                <a:cs typeface="Arial"/>
              </a:rPr>
              <a:t>partie </a:t>
            </a:r>
            <a:r>
              <a:rPr sz="2400" b="1" spc="-135" dirty="0">
                <a:solidFill>
                  <a:srgbClr val="0000A8"/>
                </a:solidFill>
                <a:latin typeface="Arial"/>
                <a:cs typeface="Arial"/>
              </a:rPr>
              <a:t>Sinon </a:t>
            </a:r>
            <a:r>
              <a:rPr sz="2400" spc="-41" dirty="0">
                <a:latin typeface="Arial"/>
                <a:cs typeface="Arial"/>
              </a:rPr>
              <a:t>n'est </a:t>
            </a:r>
            <a:r>
              <a:rPr sz="2400" spc="-108" dirty="0">
                <a:latin typeface="Arial"/>
                <a:cs typeface="Arial"/>
              </a:rPr>
              <a:t>pas </a:t>
            </a:r>
            <a:r>
              <a:rPr sz="2400" spc="-41" dirty="0">
                <a:latin typeface="Arial"/>
                <a:cs typeface="Arial"/>
              </a:rPr>
              <a:t>obligatoire, </a:t>
            </a:r>
            <a:r>
              <a:rPr sz="2400" spc="-60" dirty="0">
                <a:latin typeface="Arial"/>
                <a:cs typeface="Arial"/>
              </a:rPr>
              <a:t>quand </a:t>
            </a:r>
            <a:r>
              <a:rPr sz="2400" spc="-41" dirty="0">
                <a:latin typeface="Arial"/>
                <a:cs typeface="Arial"/>
              </a:rPr>
              <a:t>elle </a:t>
            </a:r>
            <a:r>
              <a:rPr sz="2400" spc="-56" dirty="0">
                <a:latin typeface="Arial"/>
                <a:cs typeface="Arial"/>
              </a:rPr>
              <a:t>n'existe </a:t>
            </a:r>
            <a:r>
              <a:rPr sz="2400" spc="-112" dirty="0">
                <a:latin typeface="Arial"/>
                <a:cs typeface="Arial"/>
              </a:rPr>
              <a:t>pas </a:t>
            </a:r>
            <a:r>
              <a:rPr sz="2400" spc="-4" dirty="0">
                <a:latin typeface="Arial"/>
                <a:cs typeface="Arial"/>
              </a:rPr>
              <a:t>et </a:t>
            </a:r>
            <a:r>
              <a:rPr sz="2400" spc="-60" dirty="0">
                <a:latin typeface="Arial"/>
                <a:cs typeface="Arial"/>
              </a:rPr>
              <a:t>que </a:t>
            </a:r>
            <a:r>
              <a:rPr sz="2400" spc="-52" dirty="0">
                <a:latin typeface="Arial"/>
                <a:cs typeface="Arial"/>
              </a:rPr>
              <a:t>la  </a:t>
            </a:r>
            <a:r>
              <a:rPr sz="2400" spc="-30" dirty="0">
                <a:latin typeface="Arial"/>
                <a:cs typeface="Arial"/>
              </a:rPr>
              <a:t>condition </a:t>
            </a:r>
            <a:r>
              <a:rPr sz="2400" spc="-64" dirty="0">
                <a:latin typeface="Arial"/>
                <a:cs typeface="Arial"/>
              </a:rPr>
              <a:t>est </a:t>
            </a:r>
            <a:r>
              <a:rPr sz="2400" spc="-85" dirty="0">
                <a:latin typeface="Arial"/>
                <a:cs typeface="Arial"/>
              </a:rPr>
              <a:t>fausse, </a:t>
            </a:r>
            <a:r>
              <a:rPr sz="2400" spc="-75" dirty="0">
                <a:latin typeface="Arial"/>
                <a:cs typeface="Arial"/>
              </a:rPr>
              <a:t>aucun </a:t>
            </a:r>
            <a:r>
              <a:rPr sz="2400" spc="-19" dirty="0">
                <a:latin typeface="Arial"/>
                <a:cs typeface="Arial"/>
              </a:rPr>
              <a:t>traitement </a:t>
            </a:r>
            <a:r>
              <a:rPr sz="2400" spc="-41" dirty="0">
                <a:latin typeface="Arial"/>
                <a:cs typeface="Arial"/>
              </a:rPr>
              <a:t>n'est</a:t>
            </a:r>
            <a:r>
              <a:rPr sz="2400" spc="-198" dirty="0">
                <a:latin typeface="Arial"/>
                <a:cs typeface="Arial"/>
              </a:rPr>
              <a:t> </a:t>
            </a:r>
            <a:r>
              <a:rPr sz="2400" spc="-64" dirty="0">
                <a:latin typeface="Arial"/>
                <a:cs typeface="Arial"/>
              </a:rPr>
              <a:t>réalisé</a:t>
            </a:r>
            <a:endParaRPr sz="2400" dirty="0">
              <a:latin typeface="Arial"/>
              <a:cs typeface="Arial"/>
            </a:endParaRPr>
          </a:p>
          <a:p>
            <a:pPr>
              <a:spcBef>
                <a:spcPts val="15"/>
              </a:spcBef>
              <a:buClr>
                <a:srgbClr val="FF0000"/>
              </a:buClr>
              <a:buFont typeface="Wingdings"/>
              <a:buChar char=""/>
            </a:pPr>
            <a:endParaRPr sz="2400" dirty="0">
              <a:latin typeface="Arial"/>
              <a:cs typeface="Arial"/>
            </a:endParaRPr>
          </a:p>
          <a:p>
            <a:pPr marL="565852" lvl="1" indent="-214748">
              <a:spcBef>
                <a:spcPts val="4"/>
              </a:spcBef>
              <a:buClr>
                <a:srgbClr val="0000B4"/>
              </a:buClr>
              <a:buFont typeface="Wingdings"/>
              <a:buChar char=""/>
              <a:tabLst>
                <a:tab pos="565852" algn="l"/>
                <a:tab pos="566328" algn="l"/>
              </a:tabLst>
            </a:pPr>
            <a:r>
              <a:rPr sz="2400" spc="-112" dirty="0">
                <a:latin typeface="Arial"/>
                <a:cs typeface="Arial"/>
              </a:rPr>
              <a:t>On </a:t>
            </a:r>
            <a:r>
              <a:rPr sz="2400" spc="-37" dirty="0">
                <a:latin typeface="Arial"/>
                <a:cs typeface="Arial"/>
              </a:rPr>
              <a:t>utilisera </a:t>
            </a:r>
            <a:r>
              <a:rPr sz="2400" spc="-94" dirty="0">
                <a:latin typeface="Arial"/>
                <a:cs typeface="Arial"/>
              </a:rPr>
              <a:t>dans </a:t>
            </a:r>
            <a:r>
              <a:rPr sz="2400" spc="-101" dirty="0">
                <a:latin typeface="Arial"/>
                <a:cs typeface="Arial"/>
              </a:rPr>
              <a:t>ce </a:t>
            </a:r>
            <a:r>
              <a:rPr sz="2400" spc="-135" dirty="0">
                <a:latin typeface="Arial"/>
                <a:cs typeface="Arial"/>
              </a:rPr>
              <a:t>cas </a:t>
            </a:r>
            <a:r>
              <a:rPr sz="2400" spc="-52" dirty="0">
                <a:latin typeface="Arial"/>
                <a:cs typeface="Arial"/>
              </a:rPr>
              <a:t>la </a:t>
            </a:r>
            <a:r>
              <a:rPr sz="2400" spc="-34" dirty="0">
                <a:latin typeface="Arial"/>
                <a:cs typeface="Arial"/>
              </a:rPr>
              <a:t>forme </a:t>
            </a:r>
            <a:r>
              <a:rPr sz="2400" spc="-37" dirty="0">
                <a:latin typeface="Arial"/>
                <a:cs typeface="Arial"/>
              </a:rPr>
              <a:t>simplifiée</a:t>
            </a:r>
            <a:r>
              <a:rPr sz="2400" spc="-45" dirty="0">
                <a:latin typeface="Arial"/>
                <a:cs typeface="Arial"/>
              </a:rPr>
              <a:t> </a:t>
            </a:r>
            <a:r>
              <a:rPr sz="2400" spc="-60" dirty="0">
                <a:latin typeface="Arial"/>
                <a:cs typeface="Arial"/>
              </a:rPr>
              <a:t>suivante:</a:t>
            </a:r>
            <a:endParaRPr sz="2400" dirty="0">
              <a:latin typeface="Arial"/>
              <a:cs typeface="Arial"/>
            </a:endParaRPr>
          </a:p>
          <a:p>
            <a:pPr marL="1377810">
              <a:spcBef>
                <a:spcPts val="1538"/>
              </a:spcBef>
            </a:pPr>
            <a:r>
              <a:rPr sz="2400" b="1" spc="-239" dirty="0">
                <a:solidFill>
                  <a:srgbClr val="0000B4"/>
                </a:solidFill>
                <a:latin typeface="Arial"/>
                <a:cs typeface="Arial"/>
              </a:rPr>
              <a:t>Si </a:t>
            </a:r>
            <a:r>
              <a:rPr sz="2400" spc="-45" dirty="0">
                <a:solidFill>
                  <a:srgbClr val="0000B4"/>
                </a:solidFill>
                <a:latin typeface="Arial"/>
                <a:cs typeface="Arial"/>
              </a:rPr>
              <a:t>condition</a:t>
            </a:r>
            <a:r>
              <a:rPr sz="2400" spc="-303" dirty="0">
                <a:solidFill>
                  <a:srgbClr val="0000B4"/>
                </a:solidFill>
                <a:latin typeface="Arial"/>
                <a:cs typeface="Arial"/>
              </a:rPr>
              <a:t> </a:t>
            </a:r>
            <a:r>
              <a:rPr sz="2400" b="1" spc="-161" dirty="0">
                <a:solidFill>
                  <a:srgbClr val="0000B4"/>
                </a:solidFill>
                <a:latin typeface="Arial"/>
                <a:cs typeface="Arial"/>
              </a:rPr>
              <a:t>alors</a:t>
            </a:r>
            <a:endParaRPr sz="2400" dirty="0">
              <a:latin typeface="Arial"/>
              <a:cs typeface="Arial"/>
            </a:endParaRPr>
          </a:p>
          <a:p>
            <a:pPr marL="2121353">
              <a:spcBef>
                <a:spcPts val="501"/>
              </a:spcBef>
            </a:pPr>
            <a:r>
              <a:rPr sz="2400" spc="-37" dirty="0">
                <a:solidFill>
                  <a:srgbClr val="0000B4"/>
                </a:solidFill>
                <a:latin typeface="Arial"/>
                <a:cs typeface="Arial"/>
              </a:rPr>
              <a:t>instruction </a:t>
            </a:r>
            <a:r>
              <a:rPr sz="2400" spc="-67" dirty="0">
                <a:solidFill>
                  <a:srgbClr val="0000B4"/>
                </a:solidFill>
                <a:latin typeface="Arial"/>
                <a:cs typeface="Arial"/>
              </a:rPr>
              <a:t>ou suite</a:t>
            </a:r>
            <a:r>
              <a:rPr sz="2400" spc="-190" dirty="0">
                <a:solidFill>
                  <a:srgbClr val="0000B4"/>
                </a:solidFill>
                <a:latin typeface="Arial"/>
                <a:cs typeface="Arial"/>
              </a:rPr>
              <a:t> </a:t>
            </a:r>
            <a:r>
              <a:rPr sz="2400" spc="-49" dirty="0">
                <a:solidFill>
                  <a:srgbClr val="0000B4"/>
                </a:solidFill>
                <a:latin typeface="Arial"/>
                <a:cs typeface="Arial"/>
              </a:rPr>
              <a:t>d'instructions</a:t>
            </a:r>
            <a:endParaRPr sz="2400" dirty="0">
              <a:latin typeface="Arial"/>
              <a:cs typeface="Arial"/>
            </a:endParaRPr>
          </a:p>
          <a:p>
            <a:pPr marL="1377810">
              <a:spcBef>
                <a:spcPts val="505"/>
              </a:spcBef>
            </a:pPr>
            <a:r>
              <a:rPr sz="2400" b="1" spc="-190" dirty="0">
                <a:solidFill>
                  <a:srgbClr val="0000B4"/>
                </a:solidFill>
                <a:latin typeface="Arial"/>
                <a:cs typeface="Arial"/>
              </a:rPr>
              <a:t>Finsi</a:t>
            </a:r>
            <a:endParaRPr sz="2400" dirty="0">
              <a:latin typeface="Arial"/>
              <a:cs typeface="Arial"/>
            </a:endParaRPr>
          </a:p>
        </p:txBody>
      </p:sp>
      <p:sp>
        <p:nvSpPr>
          <p:cNvPr id="7" name="object 7">
            <a:extLst>
              <a:ext uri="{FF2B5EF4-FFF2-40B4-BE49-F238E27FC236}">
                <a16:creationId xmlns:a16="http://schemas.microsoft.com/office/drawing/2014/main" id="{22CC217D-6D93-4881-912B-27EC8623473A}"/>
              </a:ext>
            </a:extLst>
          </p:cNvPr>
          <p:cNvSpPr txBox="1">
            <a:spLocks noGrp="1"/>
          </p:cNvSpPr>
          <p:nvPr>
            <p:ph type="title"/>
          </p:nvPr>
        </p:nvSpPr>
        <p:spPr>
          <a:xfrm>
            <a:off x="-180528" y="64018"/>
            <a:ext cx="9144000" cy="412654"/>
          </a:xfrm>
          <a:prstGeom prst="rect">
            <a:avLst/>
          </a:prstGeom>
          <a:noFill/>
        </p:spPr>
        <p:txBody>
          <a:bodyPr vert="horz" wrap="square" lIns="0" tIns="9502" rIns="0" bIns="0" rtlCol="0">
            <a:spAutoFit/>
          </a:bodyPr>
          <a:lstStyle/>
          <a:p>
            <a:pPr marL="9502">
              <a:spcBef>
                <a:spcPts val="75"/>
              </a:spcBef>
            </a:pPr>
            <a:r>
              <a:rPr lang="fr-FR" spc="-30" dirty="0">
                <a:solidFill>
                  <a:srgbClr val="002060"/>
                </a:solidFill>
              </a:rPr>
              <a:t>Les </a:t>
            </a:r>
            <a:r>
              <a:rPr dirty="0">
                <a:solidFill>
                  <a:srgbClr val="002060"/>
                </a:solidFill>
              </a:rPr>
              <a:t>instructions </a:t>
            </a:r>
            <a:r>
              <a:rPr spc="-4" dirty="0" err="1">
                <a:solidFill>
                  <a:srgbClr val="002060"/>
                </a:solidFill>
              </a:rPr>
              <a:t>conditionnelles</a:t>
            </a:r>
            <a:r>
              <a:rPr spc="-105" dirty="0">
                <a:solidFill>
                  <a:srgbClr val="002060"/>
                </a:solidFill>
              </a:rPr>
              <a:t> </a:t>
            </a:r>
            <a:r>
              <a:rPr dirty="0">
                <a:solidFill>
                  <a:srgbClr val="002060"/>
                </a:solidFill>
              </a:rPr>
              <a:t>(</a:t>
            </a:r>
            <a:r>
              <a:rPr lang="fr-FR" dirty="0">
                <a:solidFill>
                  <a:srgbClr val="002060"/>
                </a:solidFill>
              </a:rPr>
              <a:t>I</a:t>
            </a:r>
            <a:r>
              <a:rPr dirty="0">
                <a:solidFill>
                  <a:srgbClr val="002060"/>
                </a:solidFill>
              </a:rPr>
              <a:t>1)</a:t>
            </a:r>
          </a:p>
        </p:txBody>
      </p:sp>
      <p:sp>
        <p:nvSpPr>
          <p:cNvPr id="2" name="Slide Number Placeholder 1">
            <a:extLst>
              <a:ext uri="{FF2B5EF4-FFF2-40B4-BE49-F238E27FC236}">
                <a16:creationId xmlns:a16="http://schemas.microsoft.com/office/drawing/2014/main" id="{BFEDA08B-E1B5-431A-8BFD-0E26562BB667}"/>
              </a:ext>
            </a:extLst>
          </p:cNvPr>
          <p:cNvSpPr>
            <a:spLocks noGrp="1"/>
          </p:cNvSpPr>
          <p:nvPr>
            <p:ph type="sldNum" sz="quarter" idx="12"/>
          </p:nvPr>
        </p:nvSpPr>
        <p:spPr/>
        <p:txBody>
          <a:bodyPr/>
          <a:lstStyle/>
          <a:p>
            <a:fld id="{5744759D-0EFF-4FB2-9CCE-04E00944F0FE}" type="slidenum">
              <a:rPr lang="en-US" smtClean="0"/>
              <a:pPr/>
              <a:t>75</a:t>
            </a:fld>
            <a:endParaRPr lang="en-US"/>
          </a:p>
        </p:txBody>
      </p:sp>
    </p:spTree>
    <p:extLst>
      <p:ext uri="{BB962C8B-B14F-4D97-AF65-F5344CB8AC3E}">
        <p14:creationId xmlns:p14="http://schemas.microsoft.com/office/powerpoint/2010/main" val="20068629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1500" y="1019398"/>
            <a:ext cx="6772827" cy="3530743"/>
          </a:xfrm>
          <a:prstGeom prst="rect">
            <a:avLst/>
          </a:prstGeom>
        </p:spPr>
        <p:txBody>
          <a:bodyPr vert="horz" wrap="square" lIns="0" tIns="65565" rIns="0" bIns="0" rtlCol="0">
            <a:spAutoFit/>
          </a:bodyPr>
          <a:lstStyle/>
          <a:p>
            <a:pPr marL="9502">
              <a:spcBef>
                <a:spcPts val="516"/>
              </a:spcBef>
            </a:pPr>
            <a:r>
              <a:rPr sz="2400" b="1" dirty="0">
                <a:solidFill>
                  <a:srgbClr val="0000A8"/>
                </a:solidFill>
                <a:latin typeface="Times New Roman"/>
                <a:cs typeface="Times New Roman"/>
              </a:rPr>
              <a:t>Algorithme </a:t>
            </a:r>
            <a:r>
              <a:rPr sz="2400" spc="-11" dirty="0">
                <a:latin typeface="Times New Roman"/>
                <a:cs typeface="Times New Roman"/>
              </a:rPr>
              <a:t>Affichage_Valeur_Absolue</a:t>
            </a:r>
            <a:r>
              <a:rPr sz="2400" spc="-37" dirty="0">
                <a:latin typeface="Times New Roman"/>
                <a:cs typeface="Times New Roman"/>
              </a:rPr>
              <a:t> </a:t>
            </a:r>
            <a:r>
              <a:rPr sz="2400" dirty="0">
                <a:latin typeface="Times New Roman"/>
                <a:cs typeface="Times New Roman"/>
              </a:rPr>
              <a:t>(version2)</a:t>
            </a:r>
          </a:p>
          <a:p>
            <a:pPr marL="9502" marR="2538496">
              <a:lnSpc>
                <a:spcPct val="120000"/>
              </a:lnSpc>
              <a:spcBef>
                <a:spcPts val="82"/>
              </a:spcBef>
            </a:pPr>
            <a:r>
              <a:rPr sz="2400" b="1" spc="-94" dirty="0" err="1">
                <a:solidFill>
                  <a:srgbClr val="0000A8"/>
                </a:solidFill>
                <a:latin typeface="Arial"/>
                <a:cs typeface="Arial"/>
              </a:rPr>
              <a:t>Var</a:t>
            </a:r>
            <a:r>
              <a:rPr sz="2400" b="1" spc="-94" dirty="0">
                <a:solidFill>
                  <a:srgbClr val="0000A8"/>
                </a:solidFill>
                <a:latin typeface="Arial"/>
                <a:cs typeface="Arial"/>
              </a:rPr>
              <a:t> </a:t>
            </a:r>
            <a:r>
              <a:rPr sz="2400" spc="-75" dirty="0">
                <a:latin typeface="Arial"/>
                <a:cs typeface="Arial"/>
              </a:rPr>
              <a:t>x,y </a:t>
            </a:r>
            <a:r>
              <a:rPr sz="2400" spc="-15" dirty="0">
                <a:latin typeface="Arial"/>
                <a:cs typeface="Arial"/>
              </a:rPr>
              <a:t>:</a:t>
            </a:r>
            <a:r>
              <a:rPr sz="2400" spc="-116" dirty="0">
                <a:latin typeface="Arial"/>
                <a:cs typeface="Arial"/>
              </a:rPr>
              <a:t> </a:t>
            </a:r>
            <a:r>
              <a:rPr sz="2400" b="1" spc="-75" dirty="0">
                <a:solidFill>
                  <a:srgbClr val="0000A8"/>
                </a:solidFill>
                <a:latin typeface="Arial"/>
                <a:cs typeface="Arial"/>
              </a:rPr>
              <a:t>réel  </a:t>
            </a:r>
            <a:r>
              <a:rPr sz="2400" b="1" spc="-85" dirty="0">
                <a:solidFill>
                  <a:srgbClr val="0000A8"/>
                </a:solidFill>
                <a:latin typeface="Arial"/>
                <a:cs typeface="Arial"/>
              </a:rPr>
              <a:t>Début</a:t>
            </a:r>
            <a:endParaRPr sz="2400" dirty="0">
              <a:latin typeface="Arial"/>
              <a:cs typeface="Arial"/>
            </a:endParaRPr>
          </a:p>
          <a:p>
            <a:pPr marL="437098">
              <a:spcBef>
                <a:spcPts val="7"/>
              </a:spcBef>
            </a:pPr>
            <a:r>
              <a:rPr sz="2400" b="1" spc="-127" dirty="0">
                <a:solidFill>
                  <a:srgbClr val="0000A8"/>
                </a:solidFill>
                <a:latin typeface="Arial"/>
                <a:cs typeface="Arial"/>
              </a:rPr>
              <a:t>Ecrire </a:t>
            </a:r>
            <a:r>
              <a:rPr sz="2400" spc="-22" dirty="0">
                <a:latin typeface="Arial"/>
                <a:cs typeface="Arial"/>
              </a:rPr>
              <a:t>(</a:t>
            </a:r>
            <a:r>
              <a:rPr sz="2400" spc="-22" dirty="0">
                <a:latin typeface="Times New Roman"/>
                <a:cs typeface="Times New Roman"/>
              </a:rPr>
              <a:t>" </a:t>
            </a:r>
            <a:r>
              <a:rPr sz="2400" spc="-85" dirty="0">
                <a:latin typeface="Arial"/>
                <a:cs typeface="Arial"/>
              </a:rPr>
              <a:t>Entrez </a:t>
            </a:r>
            <a:r>
              <a:rPr sz="2400" spc="-49" dirty="0">
                <a:latin typeface="Arial"/>
                <a:cs typeface="Arial"/>
              </a:rPr>
              <a:t>un </a:t>
            </a:r>
            <a:r>
              <a:rPr sz="2400" spc="-41" dirty="0">
                <a:latin typeface="Arial"/>
                <a:cs typeface="Arial"/>
              </a:rPr>
              <a:t>réel </a:t>
            </a:r>
            <a:r>
              <a:rPr sz="2400" spc="-15" dirty="0">
                <a:latin typeface="Arial"/>
                <a:cs typeface="Arial"/>
              </a:rPr>
              <a:t>:</a:t>
            </a:r>
            <a:r>
              <a:rPr sz="2400" spc="-127" dirty="0">
                <a:latin typeface="Arial"/>
                <a:cs typeface="Arial"/>
              </a:rPr>
              <a:t> </a:t>
            </a:r>
            <a:r>
              <a:rPr sz="2400" spc="-4" dirty="0">
                <a:latin typeface="Times New Roman"/>
                <a:cs typeface="Times New Roman"/>
              </a:rPr>
              <a:t>")</a:t>
            </a:r>
            <a:endParaRPr sz="2400" dirty="0">
              <a:latin typeface="Times New Roman"/>
              <a:cs typeface="Times New Roman"/>
            </a:endParaRPr>
          </a:p>
          <a:p>
            <a:pPr marL="477958" marR="2927609" indent="-41334">
              <a:lnSpc>
                <a:spcPts val="2155"/>
              </a:lnSpc>
              <a:spcBef>
                <a:spcPts val="123"/>
              </a:spcBef>
            </a:pPr>
            <a:r>
              <a:rPr sz="2400" b="1" spc="-120" dirty="0">
                <a:solidFill>
                  <a:srgbClr val="0000A8"/>
                </a:solidFill>
                <a:latin typeface="Arial"/>
                <a:cs typeface="Arial"/>
              </a:rPr>
              <a:t>Lire</a:t>
            </a:r>
            <a:r>
              <a:rPr sz="2400" b="1" spc="-146" dirty="0">
                <a:solidFill>
                  <a:srgbClr val="0000A8"/>
                </a:solidFill>
                <a:latin typeface="Arial"/>
                <a:cs typeface="Arial"/>
              </a:rPr>
              <a:t> </a:t>
            </a:r>
            <a:r>
              <a:rPr sz="2400" spc="-67" dirty="0">
                <a:latin typeface="Arial"/>
                <a:cs typeface="Arial"/>
              </a:rPr>
              <a:t>(x)  </a:t>
            </a:r>
            <a:r>
              <a:rPr sz="2400" spc="-105" dirty="0">
                <a:latin typeface="Arial"/>
                <a:cs typeface="Arial"/>
              </a:rPr>
              <a:t>y← </a:t>
            </a:r>
            <a:r>
              <a:rPr sz="2400" spc="-101" dirty="0">
                <a:latin typeface="Arial"/>
                <a:cs typeface="Arial"/>
              </a:rPr>
              <a:t>x</a:t>
            </a:r>
            <a:endParaRPr sz="2400" dirty="0">
              <a:latin typeface="Arial"/>
              <a:cs typeface="Arial"/>
            </a:endParaRPr>
          </a:p>
          <a:p>
            <a:pPr marL="437098">
              <a:spcBef>
                <a:spcPts val="228"/>
              </a:spcBef>
            </a:pPr>
            <a:r>
              <a:rPr sz="2400" b="1" spc="-168" dirty="0">
                <a:solidFill>
                  <a:srgbClr val="0000A8"/>
                </a:solidFill>
                <a:latin typeface="Arial"/>
                <a:cs typeface="Arial"/>
              </a:rPr>
              <a:t>Si </a:t>
            </a:r>
            <a:r>
              <a:rPr sz="2400" spc="-75" dirty="0">
                <a:latin typeface="Arial"/>
                <a:cs typeface="Arial"/>
              </a:rPr>
              <a:t>(x </a:t>
            </a:r>
            <a:r>
              <a:rPr sz="2400" spc="-127" dirty="0">
                <a:latin typeface="Arial"/>
                <a:cs typeface="Arial"/>
              </a:rPr>
              <a:t>&lt; </a:t>
            </a:r>
            <a:r>
              <a:rPr sz="2400" spc="-60" dirty="0">
                <a:latin typeface="Arial"/>
                <a:cs typeface="Arial"/>
              </a:rPr>
              <a:t>0)</a:t>
            </a:r>
            <a:r>
              <a:rPr sz="2400" spc="19" dirty="0">
                <a:latin typeface="Arial"/>
                <a:cs typeface="Arial"/>
              </a:rPr>
              <a:t> </a:t>
            </a:r>
            <a:r>
              <a:rPr sz="2400" b="1" spc="-112" dirty="0">
                <a:solidFill>
                  <a:srgbClr val="0000A8"/>
                </a:solidFill>
                <a:latin typeface="Arial"/>
                <a:cs typeface="Arial"/>
              </a:rPr>
              <a:t>alors</a:t>
            </a:r>
            <a:endParaRPr sz="2400" dirty="0">
              <a:latin typeface="Arial"/>
              <a:cs typeface="Arial"/>
            </a:endParaRPr>
          </a:p>
          <a:p>
            <a:pPr marL="777749"/>
            <a:r>
              <a:rPr sz="2400" b="1" spc="-123" dirty="0">
                <a:latin typeface="Arial"/>
                <a:cs typeface="Arial"/>
              </a:rPr>
              <a:t>y </a:t>
            </a:r>
            <a:r>
              <a:rPr sz="2400" spc="-142" dirty="0">
                <a:latin typeface="Arial"/>
                <a:cs typeface="Arial"/>
              </a:rPr>
              <a:t>←</a:t>
            </a:r>
            <a:r>
              <a:rPr sz="2400" spc="-45" dirty="0">
                <a:latin typeface="Arial"/>
                <a:cs typeface="Arial"/>
              </a:rPr>
              <a:t> </a:t>
            </a:r>
            <a:r>
              <a:rPr sz="2400" spc="-71" dirty="0">
                <a:latin typeface="Arial"/>
                <a:cs typeface="Arial"/>
              </a:rPr>
              <a:t>-x</a:t>
            </a:r>
            <a:endParaRPr sz="2400" dirty="0">
              <a:latin typeface="Arial"/>
              <a:cs typeface="Arial"/>
            </a:endParaRPr>
          </a:p>
          <a:p>
            <a:pPr marL="437098">
              <a:spcBef>
                <a:spcPts val="370"/>
              </a:spcBef>
            </a:pPr>
            <a:r>
              <a:rPr sz="2400" b="1" spc="-135" dirty="0">
                <a:solidFill>
                  <a:srgbClr val="0000A8"/>
                </a:solidFill>
                <a:latin typeface="Arial"/>
                <a:cs typeface="Arial"/>
              </a:rPr>
              <a:t>Finsi</a:t>
            </a:r>
            <a:endParaRPr sz="2400" dirty="0">
              <a:latin typeface="Arial"/>
              <a:cs typeface="Arial"/>
            </a:endParaRPr>
          </a:p>
          <a:p>
            <a:pPr marL="437098"/>
            <a:r>
              <a:rPr sz="2400" b="1" spc="-127" dirty="0">
                <a:solidFill>
                  <a:srgbClr val="0000A8"/>
                </a:solidFill>
                <a:latin typeface="Arial"/>
                <a:cs typeface="Arial"/>
              </a:rPr>
              <a:t>Ecrire </a:t>
            </a:r>
            <a:r>
              <a:rPr sz="2400" spc="-94" dirty="0">
                <a:latin typeface="Arial"/>
                <a:cs typeface="Arial"/>
              </a:rPr>
              <a:t>(</a:t>
            </a:r>
            <a:r>
              <a:rPr sz="2400" spc="-94" dirty="0">
                <a:latin typeface="Times New Roman"/>
                <a:cs typeface="Times New Roman"/>
              </a:rPr>
              <a:t>"</a:t>
            </a:r>
            <a:r>
              <a:rPr sz="2400" spc="-94" dirty="0">
                <a:latin typeface="Arial"/>
                <a:cs typeface="Arial"/>
              </a:rPr>
              <a:t>La </a:t>
            </a:r>
            <a:r>
              <a:rPr sz="2400" spc="-15" dirty="0">
                <a:latin typeface="Arial"/>
                <a:cs typeface="Arial"/>
              </a:rPr>
              <a:t>v</a:t>
            </a:r>
            <a:r>
              <a:rPr sz="2400" spc="-15" dirty="0">
                <a:latin typeface="Times New Roman"/>
                <a:cs typeface="Times New Roman"/>
              </a:rPr>
              <a:t>aleur </a:t>
            </a:r>
            <a:r>
              <a:rPr sz="2400" dirty="0">
                <a:latin typeface="Times New Roman"/>
                <a:cs typeface="Times New Roman"/>
              </a:rPr>
              <a:t>absolue de </a:t>
            </a:r>
            <a:r>
              <a:rPr sz="2400" spc="-4" dirty="0">
                <a:latin typeface="Times New Roman"/>
                <a:cs typeface="Times New Roman"/>
              </a:rPr>
              <a:t>", </a:t>
            </a:r>
            <a:r>
              <a:rPr sz="2400" dirty="0">
                <a:latin typeface="Times New Roman"/>
                <a:cs typeface="Times New Roman"/>
              </a:rPr>
              <a:t>x, "est</a:t>
            </a:r>
            <a:r>
              <a:rPr sz="2400" spc="7" dirty="0">
                <a:latin typeface="Times New Roman"/>
                <a:cs typeface="Times New Roman"/>
              </a:rPr>
              <a:t> </a:t>
            </a:r>
            <a:r>
              <a:rPr sz="2400" spc="-4" dirty="0">
                <a:latin typeface="Times New Roman"/>
                <a:cs typeface="Times New Roman"/>
              </a:rPr>
              <a:t>:",y)</a:t>
            </a:r>
            <a:endParaRPr sz="2400" dirty="0">
              <a:latin typeface="Times New Roman"/>
              <a:cs typeface="Times New Roman"/>
            </a:endParaRPr>
          </a:p>
          <a:p>
            <a:pPr marL="9502">
              <a:spcBef>
                <a:spcPts val="352"/>
              </a:spcBef>
            </a:pPr>
            <a:r>
              <a:rPr sz="2400" b="1" spc="-131" dirty="0">
                <a:solidFill>
                  <a:srgbClr val="0000A8"/>
                </a:solidFill>
                <a:latin typeface="Arial"/>
                <a:cs typeface="Arial"/>
              </a:rPr>
              <a:t>Fin</a:t>
            </a:r>
            <a:endParaRPr sz="2400" dirty="0">
              <a:latin typeface="Arial"/>
              <a:cs typeface="Arial"/>
            </a:endParaRPr>
          </a:p>
        </p:txBody>
      </p:sp>
      <p:sp>
        <p:nvSpPr>
          <p:cNvPr id="3" name="object 3"/>
          <p:cNvSpPr txBox="1">
            <a:spLocks noGrp="1"/>
          </p:cNvSpPr>
          <p:nvPr>
            <p:ph type="title"/>
          </p:nvPr>
        </p:nvSpPr>
        <p:spPr>
          <a:xfrm>
            <a:off x="-252536" y="67548"/>
            <a:ext cx="9144000" cy="625148"/>
          </a:xfrm>
          <a:prstGeom prst="rect">
            <a:avLst/>
          </a:prstGeom>
          <a:noFill/>
        </p:spPr>
        <p:txBody>
          <a:bodyPr vert="horz" wrap="square" lIns="0" tIns="9502" rIns="0" bIns="0" rtlCol="0">
            <a:spAutoFit/>
          </a:bodyPr>
          <a:lstStyle/>
          <a:p>
            <a:pPr marL="9502">
              <a:spcBef>
                <a:spcPts val="75"/>
              </a:spcBef>
            </a:pPr>
            <a:r>
              <a:rPr spc="-4" dirty="0">
                <a:solidFill>
                  <a:srgbClr val="002060"/>
                </a:solidFill>
              </a:rPr>
              <a:t>Exemple</a:t>
            </a:r>
          </a:p>
        </p:txBody>
      </p:sp>
      <p:sp>
        <p:nvSpPr>
          <p:cNvPr id="4" name="Slide Number Placeholder 3">
            <a:extLst>
              <a:ext uri="{FF2B5EF4-FFF2-40B4-BE49-F238E27FC236}">
                <a16:creationId xmlns:a16="http://schemas.microsoft.com/office/drawing/2014/main" id="{D384D05A-AC53-4858-BB2B-E7124972E8AF}"/>
              </a:ext>
            </a:extLst>
          </p:cNvPr>
          <p:cNvSpPr>
            <a:spLocks noGrp="1"/>
          </p:cNvSpPr>
          <p:nvPr>
            <p:ph type="sldNum" sz="quarter" idx="12"/>
          </p:nvPr>
        </p:nvSpPr>
        <p:spPr/>
        <p:txBody>
          <a:bodyPr/>
          <a:lstStyle/>
          <a:p>
            <a:fld id="{5744759D-0EFF-4FB2-9CCE-04E00944F0FE}" type="slidenum">
              <a:rPr lang="en-US" smtClean="0"/>
              <a:pPr/>
              <a:t>76</a:t>
            </a:fld>
            <a:endParaRPr lang="en-US"/>
          </a:p>
        </p:txBody>
      </p:sp>
    </p:spTree>
    <p:extLst>
      <p:ext uri="{BB962C8B-B14F-4D97-AF65-F5344CB8AC3E}">
        <p14:creationId xmlns:p14="http://schemas.microsoft.com/office/powerpoint/2010/main" val="2838888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8922" y="1411999"/>
            <a:ext cx="7309462" cy="625628"/>
          </a:xfrm>
          <a:prstGeom prst="rect">
            <a:avLst/>
          </a:prstGeom>
        </p:spPr>
        <p:txBody>
          <a:bodyPr vert="horz" wrap="square" lIns="0" tIns="9977" rIns="0" bIns="0" rtlCol="0">
            <a:spAutoFit/>
          </a:bodyPr>
          <a:lstStyle/>
          <a:p>
            <a:pPr marL="9502" algn="just">
              <a:spcBef>
                <a:spcPts val="79"/>
              </a:spcBef>
            </a:pPr>
            <a:r>
              <a:rPr sz="2000" spc="-75" dirty="0">
                <a:latin typeface="Arial"/>
                <a:cs typeface="Arial"/>
              </a:rPr>
              <a:t>Ecrire</a:t>
            </a:r>
            <a:r>
              <a:rPr sz="2000" spc="153" dirty="0">
                <a:latin typeface="Arial"/>
                <a:cs typeface="Arial"/>
              </a:rPr>
              <a:t> </a:t>
            </a:r>
            <a:r>
              <a:rPr sz="2000" spc="-45" dirty="0">
                <a:latin typeface="Arial"/>
                <a:cs typeface="Arial"/>
              </a:rPr>
              <a:t>un </a:t>
            </a:r>
            <a:r>
              <a:rPr sz="2000" spc="-37" dirty="0">
                <a:latin typeface="Arial"/>
                <a:cs typeface="Arial"/>
              </a:rPr>
              <a:t>algorithme </a:t>
            </a:r>
            <a:r>
              <a:rPr sz="2000" spc="-26" dirty="0">
                <a:latin typeface="Arial"/>
                <a:cs typeface="Arial"/>
              </a:rPr>
              <a:t>qui </a:t>
            </a:r>
            <a:r>
              <a:rPr sz="2000" spc="-67" dirty="0">
                <a:latin typeface="Arial"/>
                <a:cs typeface="Arial"/>
              </a:rPr>
              <a:t>demande </a:t>
            </a:r>
            <a:r>
              <a:rPr sz="2000" spc="-49" dirty="0">
                <a:latin typeface="Arial"/>
                <a:cs typeface="Arial"/>
              </a:rPr>
              <a:t>un nombre </a:t>
            </a:r>
            <a:r>
              <a:rPr sz="2000" spc="-19" dirty="0">
                <a:latin typeface="Arial"/>
                <a:cs typeface="Arial"/>
              </a:rPr>
              <a:t>entier </a:t>
            </a:r>
            <a:r>
              <a:rPr sz="2000" spc="-116" dirty="0">
                <a:latin typeface="Arial"/>
                <a:cs typeface="Arial"/>
              </a:rPr>
              <a:t>à </a:t>
            </a:r>
            <a:r>
              <a:rPr sz="2000" spc="-26" dirty="0">
                <a:latin typeface="Arial"/>
                <a:cs typeface="Arial"/>
              </a:rPr>
              <a:t>l'utilisateur, </a:t>
            </a:r>
            <a:r>
              <a:rPr sz="2000" spc="-64" dirty="0" err="1">
                <a:latin typeface="Arial"/>
                <a:cs typeface="Arial"/>
              </a:rPr>
              <a:t>puis</a:t>
            </a:r>
            <a:r>
              <a:rPr lang="fr-FR" sz="2000" spc="-64" dirty="0">
                <a:latin typeface="Arial"/>
                <a:cs typeface="Arial"/>
              </a:rPr>
              <a:t> </a:t>
            </a:r>
            <a:r>
              <a:rPr sz="2000" spc="-45" dirty="0" err="1">
                <a:latin typeface="Arial"/>
                <a:cs typeface="Arial"/>
              </a:rPr>
              <a:t>teste</a:t>
            </a:r>
            <a:r>
              <a:rPr sz="2000" spc="-45" dirty="0">
                <a:latin typeface="Arial"/>
                <a:cs typeface="Arial"/>
              </a:rPr>
              <a:t> </a:t>
            </a:r>
            <a:r>
              <a:rPr sz="2000" spc="-7" dirty="0">
                <a:latin typeface="Arial"/>
                <a:cs typeface="Arial"/>
              </a:rPr>
              <a:t>et </a:t>
            </a:r>
            <a:r>
              <a:rPr sz="2000" spc="-45" dirty="0">
                <a:latin typeface="Arial"/>
                <a:cs typeface="Arial"/>
              </a:rPr>
              <a:t>affiche </a:t>
            </a:r>
            <a:r>
              <a:rPr sz="2000" spc="-30" dirty="0">
                <a:latin typeface="Arial"/>
                <a:cs typeface="Arial"/>
              </a:rPr>
              <a:t>s'il </a:t>
            </a:r>
            <a:r>
              <a:rPr sz="2000" spc="-64" dirty="0">
                <a:latin typeface="Arial"/>
                <a:cs typeface="Arial"/>
              </a:rPr>
              <a:t>est </a:t>
            </a:r>
            <a:r>
              <a:rPr sz="2000" spc="-45" dirty="0">
                <a:latin typeface="Arial"/>
                <a:cs typeface="Arial"/>
              </a:rPr>
              <a:t>divisible </a:t>
            </a:r>
            <a:r>
              <a:rPr sz="2000" spc="-49" dirty="0">
                <a:latin typeface="Arial"/>
                <a:cs typeface="Arial"/>
              </a:rPr>
              <a:t>par</a:t>
            </a:r>
            <a:r>
              <a:rPr sz="2000" spc="-277" dirty="0">
                <a:latin typeface="Arial"/>
                <a:cs typeface="Arial"/>
              </a:rPr>
              <a:t> </a:t>
            </a:r>
            <a:r>
              <a:rPr sz="2000" spc="-56" dirty="0">
                <a:latin typeface="Arial"/>
                <a:cs typeface="Arial"/>
              </a:rPr>
              <a:t>3.</a:t>
            </a:r>
            <a:endParaRPr sz="2000" dirty="0">
              <a:latin typeface="Arial"/>
              <a:cs typeface="Arial"/>
            </a:endParaRPr>
          </a:p>
        </p:txBody>
      </p:sp>
      <p:sp>
        <p:nvSpPr>
          <p:cNvPr id="3" name="object 3"/>
          <p:cNvSpPr txBox="1">
            <a:spLocks noGrp="1"/>
          </p:cNvSpPr>
          <p:nvPr>
            <p:ph type="title"/>
          </p:nvPr>
        </p:nvSpPr>
        <p:spPr>
          <a:xfrm>
            <a:off x="-180528" y="139556"/>
            <a:ext cx="9144000" cy="625148"/>
          </a:xfrm>
          <a:prstGeom prst="rect">
            <a:avLst/>
          </a:prstGeom>
          <a:noFill/>
        </p:spPr>
        <p:txBody>
          <a:bodyPr vert="horz" wrap="square" lIns="0" tIns="9502" rIns="0" bIns="0" rtlCol="0">
            <a:spAutoFit/>
          </a:bodyPr>
          <a:lstStyle/>
          <a:p>
            <a:pPr marL="9502">
              <a:spcBef>
                <a:spcPts val="75"/>
              </a:spcBef>
            </a:pPr>
            <a:r>
              <a:rPr spc="-4" dirty="0">
                <a:solidFill>
                  <a:srgbClr val="002060"/>
                </a:solidFill>
              </a:rPr>
              <a:t>Exercice</a:t>
            </a:r>
            <a:r>
              <a:rPr spc="-49" dirty="0">
                <a:solidFill>
                  <a:srgbClr val="002060"/>
                </a:solidFill>
              </a:rPr>
              <a:t> </a:t>
            </a:r>
            <a:r>
              <a:rPr spc="-4" dirty="0">
                <a:solidFill>
                  <a:srgbClr val="002060"/>
                </a:solidFill>
              </a:rPr>
              <a:t>(tests)</a:t>
            </a:r>
          </a:p>
        </p:txBody>
      </p:sp>
      <p:sp>
        <p:nvSpPr>
          <p:cNvPr id="7" name="object 3"/>
          <p:cNvSpPr txBox="1"/>
          <p:nvPr/>
        </p:nvSpPr>
        <p:spPr>
          <a:xfrm>
            <a:off x="1547664" y="2332338"/>
            <a:ext cx="4415075" cy="4087819"/>
          </a:xfrm>
          <a:prstGeom prst="rect">
            <a:avLst/>
          </a:prstGeom>
        </p:spPr>
        <p:txBody>
          <a:bodyPr vert="horz" wrap="square" lIns="0" tIns="65565" rIns="0" bIns="0" rtlCol="0">
            <a:spAutoFit/>
          </a:bodyPr>
          <a:lstStyle/>
          <a:p>
            <a:pPr marL="9502">
              <a:spcBef>
                <a:spcPts val="516"/>
              </a:spcBef>
            </a:pPr>
            <a:r>
              <a:rPr sz="2000" b="1" dirty="0">
                <a:solidFill>
                  <a:srgbClr val="0000C7"/>
                </a:solidFill>
                <a:latin typeface="Times New Roman"/>
                <a:cs typeface="Times New Roman"/>
              </a:rPr>
              <a:t>Algorithme</a:t>
            </a:r>
            <a:r>
              <a:rPr sz="2000" b="1" spc="-45" dirty="0">
                <a:solidFill>
                  <a:srgbClr val="0000C7"/>
                </a:solidFill>
                <a:latin typeface="Times New Roman"/>
                <a:cs typeface="Times New Roman"/>
              </a:rPr>
              <a:t> </a:t>
            </a:r>
            <a:r>
              <a:rPr sz="2000" b="1" dirty="0">
                <a:latin typeface="Times New Roman"/>
                <a:cs typeface="Times New Roman"/>
              </a:rPr>
              <a:t>Divsible_par3</a:t>
            </a:r>
            <a:endParaRPr sz="2000" dirty="0">
              <a:latin typeface="Times New Roman"/>
              <a:cs typeface="Times New Roman"/>
            </a:endParaRPr>
          </a:p>
          <a:p>
            <a:pPr marL="9502" marR="2447751">
              <a:lnSpc>
                <a:spcPct val="120000"/>
              </a:lnSpc>
              <a:spcBef>
                <a:spcPts val="82"/>
              </a:spcBef>
            </a:pPr>
            <a:r>
              <a:rPr sz="2000" b="1" spc="-94" dirty="0" err="1">
                <a:solidFill>
                  <a:srgbClr val="0000C7"/>
                </a:solidFill>
                <a:latin typeface="Arial"/>
                <a:cs typeface="Arial"/>
              </a:rPr>
              <a:t>Var</a:t>
            </a:r>
            <a:r>
              <a:rPr lang="fr-FR" sz="2000" b="1" spc="-94" dirty="0">
                <a:solidFill>
                  <a:srgbClr val="0000C7"/>
                </a:solidFill>
                <a:latin typeface="Arial"/>
                <a:cs typeface="Arial"/>
              </a:rPr>
              <a:t> </a:t>
            </a:r>
            <a:r>
              <a:rPr sz="2000" spc="-45" dirty="0">
                <a:latin typeface="Arial"/>
                <a:cs typeface="Arial"/>
              </a:rPr>
              <a:t>n </a:t>
            </a:r>
            <a:r>
              <a:rPr sz="2000" spc="-15" dirty="0">
                <a:latin typeface="Arial"/>
                <a:cs typeface="Arial"/>
              </a:rPr>
              <a:t>:</a:t>
            </a:r>
            <a:r>
              <a:rPr sz="2000" spc="-138" dirty="0">
                <a:latin typeface="Arial"/>
                <a:cs typeface="Arial"/>
              </a:rPr>
              <a:t> </a:t>
            </a:r>
            <a:r>
              <a:rPr sz="2000" b="1" spc="-64" dirty="0">
                <a:solidFill>
                  <a:srgbClr val="0000C7"/>
                </a:solidFill>
                <a:latin typeface="Arial"/>
                <a:cs typeface="Arial"/>
              </a:rPr>
              <a:t>entier  </a:t>
            </a:r>
            <a:r>
              <a:rPr sz="2000" b="1" spc="-85" dirty="0">
                <a:solidFill>
                  <a:srgbClr val="0000C7"/>
                </a:solidFill>
                <a:latin typeface="Arial"/>
                <a:cs typeface="Arial"/>
              </a:rPr>
              <a:t>Début</a:t>
            </a:r>
            <a:endParaRPr sz="2000" dirty="0">
              <a:latin typeface="Arial"/>
              <a:cs typeface="Arial"/>
            </a:endParaRPr>
          </a:p>
          <a:p>
            <a:pPr marL="437098">
              <a:spcBef>
                <a:spcPts val="7"/>
              </a:spcBef>
            </a:pPr>
            <a:r>
              <a:rPr sz="2000" b="1" spc="-127" dirty="0">
                <a:solidFill>
                  <a:srgbClr val="0000C7"/>
                </a:solidFill>
                <a:latin typeface="Arial"/>
                <a:cs typeface="Arial"/>
              </a:rPr>
              <a:t>Ecrire </a:t>
            </a:r>
            <a:r>
              <a:rPr sz="2000" dirty="0">
                <a:latin typeface="Times New Roman"/>
                <a:cs typeface="Times New Roman"/>
              </a:rPr>
              <a:t>" </a:t>
            </a:r>
            <a:r>
              <a:rPr sz="2000" spc="-85" dirty="0">
                <a:latin typeface="Arial"/>
                <a:cs typeface="Arial"/>
              </a:rPr>
              <a:t>Entrez </a:t>
            </a:r>
            <a:r>
              <a:rPr sz="2000" spc="-49" dirty="0">
                <a:latin typeface="Arial"/>
                <a:cs typeface="Arial"/>
              </a:rPr>
              <a:t>un </a:t>
            </a:r>
            <a:r>
              <a:rPr sz="2000" spc="-22" dirty="0">
                <a:latin typeface="Arial"/>
                <a:cs typeface="Arial"/>
              </a:rPr>
              <a:t>entier </a:t>
            </a:r>
            <a:r>
              <a:rPr sz="2000" spc="-15" dirty="0">
                <a:latin typeface="Arial"/>
                <a:cs typeface="Arial"/>
              </a:rPr>
              <a:t>:</a:t>
            </a:r>
            <a:r>
              <a:rPr sz="2000" spc="-161" dirty="0">
                <a:latin typeface="Arial"/>
                <a:cs typeface="Arial"/>
              </a:rPr>
              <a:t> </a:t>
            </a:r>
            <a:r>
              <a:rPr sz="2000" dirty="0">
                <a:latin typeface="Times New Roman"/>
                <a:cs typeface="Times New Roman"/>
              </a:rPr>
              <a:t>"</a:t>
            </a:r>
          </a:p>
          <a:p>
            <a:pPr marL="437098">
              <a:spcBef>
                <a:spcPts val="352"/>
              </a:spcBef>
            </a:pPr>
            <a:r>
              <a:rPr sz="2000" b="1" spc="-120" dirty="0">
                <a:solidFill>
                  <a:srgbClr val="0000C7"/>
                </a:solidFill>
                <a:latin typeface="Arial"/>
                <a:cs typeface="Arial"/>
              </a:rPr>
              <a:t>Lire</a:t>
            </a:r>
            <a:r>
              <a:rPr sz="2000" b="1" spc="-90" dirty="0">
                <a:solidFill>
                  <a:srgbClr val="0000C7"/>
                </a:solidFill>
                <a:latin typeface="Arial"/>
                <a:cs typeface="Arial"/>
              </a:rPr>
              <a:t> </a:t>
            </a:r>
            <a:r>
              <a:rPr sz="2000" spc="-45" dirty="0">
                <a:latin typeface="Arial"/>
                <a:cs typeface="Arial"/>
              </a:rPr>
              <a:t>(n)</a:t>
            </a:r>
            <a:endParaRPr sz="2000" dirty="0">
              <a:latin typeface="Arial"/>
              <a:cs typeface="Arial"/>
            </a:endParaRPr>
          </a:p>
          <a:p>
            <a:pPr marL="437098">
              <a:spcBef>
                <a:spcPts val="359"/>
              </a:spcBef>
            </a:pPr>
            <a:r>
              <a:rPr sz="2000" b="1" spc="-171" dirty="0">
                <a:solidFill>
                  <a:srgbClr val="0000C7"/>
                </a:solidFill>
                <a:latin typeface="Arial"/>
                <a:cs typeface="Arial"/>
              </a:rPr>
              <a:t>Si </a:t>
            </a:r>
            <a:r>
              <a:rPr sz="2000" spc="-97" dirty="0">
                <a:latin typeface="Arial"/>
                <a:cs typeface="Arial"/>
              </a:rPr>
              <a:t>(n%3=0)</a:t>
            </a:r>
            <a:r>
              <a:rPr sz="2000" spc="-15" dirty="0">
                <a:latin typeface="Arial"/>
                <a:cs typeface="Arial"/>
              </a:rPr>
              <a:t> </a:t>
            </a:r>
            <a:r>
              <a:rPr sz="2000" b="1" spc="-112" dirty="0">
                <a:solidFill>
                  <a:srgbClr val="0000C7"/>
                </a:solidFill>
                <a:latin typeface="Arial"/>
                <a:cs typeface="Arial"/>
              </a:rPr>
              <a:t>alors</a:t>
            </a:r>
            <a:endParaRPr sz="2000" dirty="0">
              <a:latin typeface="Arial"/>
              <a:cs typeface="Arial"/>
            </a:endParaRPr>
          </a:p>
          <a:p>
            <a:pPr marL="1121253">
              <a:spcBef>
                <a:spcPts val="11"/>
              </a:spcBef>
            </a:pPr>
            <a:r>
              <a:rPr sz="2000" b="1" spc="-127" dirty="0">
                <a:solidFill>
                  <a:srgbClr val="0000C7"/>
                </a:solidFill>
                <a:latin typeface="Arial"/>
                <a:cs typeface="Arial"/>
              </a:rPr>
              <a:t>Ecrire </a:t>
            </a:r>
            <a:r>
              <a:rPr sz="2000" spc="-34" dirty="0">
                <a:latin typeface="Arial"/>
                <a:cs typeface="Arial"/>
              </a:rPr>
              <a:t>(n,</a:t>
            </a:r>
            <a:r>
              <a:rPr sz="2000" spc="-34" dirty="0">
                <a:latin typeface="Times New Roman"/>
                <a:cs typeface="Times New Roman"/>
              </a:rPr>
              <a:t>" </a:t>
            </a:r>
            <a:r>
              <a:rPr sz="2000" dirty="0">
                <a:latin typeface="Times New Roman"/>
                <a:cs typeface="Times New Roman"/>
              </a:rPr>
              <a:t>est divisible par</a:t>
            </a:r>
            <a:r>
              <a:rPr sz="2000" spc="-4" dirty="0">
                <a:latin typeface="Times New Roman"/>
                <a:cs typeface="Times New Roman"/>
              </a:rPr>
              <a:t> </a:t>
            </a:r>
            <a:r>
              <a:rPr sz="2000" dirty="0">
                <a:latin typeface="Times New Roman"/>
                <a:cs typeface="Times New Roman"/>
              </a:rPr>
              <a:t>3")</a:t>
            </a:r>
          </a:p>
          <a:p>
            <a:pPr marL="437098">
              <a:spcBef>
                <a:spcPts val="359"/>
              </a:spcBef>
            </a:pPr>
            <a:r>
              <a:rPr sz="2000" b="1" spc="-135" dirty="0">
                <a:solidFill>
                  <a:srgbClr val="0000C7"/>
                </a:solidFill>
                <a:latin typeface="Arial"/>
                <a:cs typeface="Arial"/>
              </a:rPr>
              <a:t>Sinon</a:t>
            </a:r>
            <a:endParaRPr sz="2000" dirty="0">
              <a:latin typeface="Arial"/>
              <a:cs typeface="Arial"/>
            </a:endParaRPr>
          </a:p>
          <a:p>
            <a:pPr marL="1121253"/>
            <a:r>
              <a:rPr sz="2000" b="1" spc="-127" dirty="0">
                <a:solidFill>
                  <a:srgbClr val="0000C7"/>
                </a:solidFill>
                <a:latin typeface="Arial"/>
                <a:cs typeface="Arial"/>
              </a:rPr>
              <a:t>Ecrire </a:t>
            </a:r>
            <a:r>
              <a:rPr sz="2000" spc="-34" dirty="0">
                <a:latin typeface="Arial"/>
                <a:cs typeface="Arial"/>
              </a:rPr>
              <a:t>(n,</a:t>
            </a:r>
            <a:r>
              <a:rPr sz="2000" spc="-34" dirty="0">
                <a:latin typeface="Times New Roman"/>
                <a:cs typeface="Times New Roman"/>
              </a:rPr>
              <a:t>" </a:t>
            </a:r>
            <a:r>
              <a:rPr sz="2000" spc="-4" dirty="0">
                <a:latin typeface="Times New Roman"/>
                <a:cs typeface="Times New Roman"/>
              </a:rPr>
              <a:t>n'est </a:t>
            </a:r>
            <a:r>
              <a:rPr sz="2000" dirty="0">
                <a:latin typeface="Times New Roman"/>
                <a:cs typeface="Times New Roman"/>
              </a:rPr>
              <a:t>pas divisible par</a:t>
            </a:r>
            <a:r>
              <a:rPr sz="2000" spc="-4" dirty="0">
                <a:latin typeface="Times New Roman"/>
                <a:cs typeface="Times New Roman"/>
              </a:rPr>
              <a:t> </a:t>
            </a:r>
            <a:r>
              <a:rPr sz="2000" dirty="0">
                <a:latin typeface="Times New Roman"/>
                <a:cs typeface="Times New Roman"/>
              </a:rPr>
              <a:t>3")</a:t>
            </a:r>
          </a:p>
          <a:p>
            <a:pPr marL="437098">
              <a:spcBef>
                <a:spcPts val="348"/>
              </a:spcBef>
            </a:pPr>
            <a:r>
              <a:rPr sz="2000" b="1" spc="-135" dirty="0">
                <a:solidFill>
                  <a:srgbClr val="0000C7"/>
                </a:solidFill>
                <a:latin typeface="Arial"/>
                <a:cs typeface="Arial"/>
              </a:rPr>
              <a:t>Finsi</a:t>
            </a:r>
            <a:endParaRPr sz="2000" dirty="0">
              <a:latin typeface="Arial"/>
              <a:cs typeface="Arial"/>
            </a:endParaRPr>
          </a:p>
          <a:p>
            <a:pPr marL="9502"/>
            <a:r>
              <a:rPr sz="2000" b="1" spc="-131" dirty="0">
                <a:solidFill>
                  <a:srgbClr val="0000C7"/>
                </a:solidFill>
                <a:latin typeface="Arial"/>
                <a:cs typeface="Arial"/>
              </a:rPr>
              <a:t>Fin</a:t>
            </a:r>
            <a:endParaRPr sz="2000" dirty="0">
              <a:latin typeface="Arial"/>
              <a:cs typeface="Arial"/>
            </a:endParaRPr>
          </a:p>
        </p:txBody>
      </p:sp>
      <p:sp>
        <p:nvSpPr>
          <p:cNvPr id="4" name="Slide Number Placeholder 3">
            <a:extLst>
              <a:ext uri="{FF2B5EF4-FFF2-40B4-BE49-F238E27FC236}">
                <a16:creationId xmlns:a16="http://schemas.microsoft.com/office/drawing/2014/main" id="{1D301459-8070-42F7-AEAD-B390EDE5DEC7}"/>
              </a:ext>
            </a:extLst>
          </p:cNvPr>
          <p:cNvSpPr>
            <a:spLocks noGrp="1"/>
          </p:cNvSpPr>
          <p:nvPr>
            <p:ph type="sldNum" sz="quarter" idx="12"/>
          </p:nvPr>
        </p:nvSpPr>
        <p:spPr/>
        <p:txBody>
          <a:bodyPr/>
          <a:lstStyle/>
          <a:p>
            <a:fld id="{5744759D-0EFF-4FB2-9CCE-04E00944F0FE}" type="slidenum">
              <a:rPr lang="en-US" smtClean="0"/>
              <a:pPr/>
              <a:t>77</a:t>
            </a:fld>
            <a:endParaRPr lang="en-US"/>
          </a:p>
        </p:txBody>
      </p:sp>
    </p:spTree>
    <p:extLst>
      <p:ext uri="{BB962C8B-B14F-4D97-AF65-F5344CB8AC3E}">
        <p14:creationId xmlns:p14="http://schemas.microsoft.com/office/powerpoint/2010/main" val="30153646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3434" y="1207191"/>
            <a:ext cx="7826998" cy="3805985"/>
          </a:xfrm>
          <a:prstGeom prst="rect">
            <a:avLst/>
          </a:prstGeom>
        </p:spPr>
        <p:txBody>
          <a:bodyPr vert="horz" wrap="square" lIns="0" tIns="9977" rIns="0" bIns="0" rtlCol="0">
            <a:spAutoFit/>
          </a:bodyPr>
          <a:lstStyle/>
          <a:p>
            <a:pPr marL="266060" marR="3801" indent="-256558" algn="just">
              <a:spcBef>
                <a:spcPts val="79"/>
              </a:spcBef>
              <a:buClr>
                <a:srgbClr val="FF0000"/>
              </a:buClr>
              <a:buSzPct val="75000"/>
              <a:buFont typeface="Wingdings"/>
              <a:buChar char=""/>
              <a:tabLst>
                <a:tab pos="265585" algn="l"/>
                <a:tab pos="266060" algn="l"/>
              </a:tabLst>
            </a:pPr>
            <a:r>
              <a:rPr sz="2000" spc="-85" dirty="0">
                <a:latin typeface="Arial"/>
                <a:cs typeface="Arial"/>
              </a:rPr>
              <a:t>Une </a:t>
            </a:r>
            <a:r>
              <a:rPr sz="2000" spc="-30" dirty="0">
                <a:latin typeface="Arial"/>
                <a:cs typeface="Arial"/>
              </a:rPr>
              <a:t>condition </a:t>
            </a:r>
            <a:r>
              <a:rPr sz="2000" spc="-82" dirty="0">
                <a:latin typeface="Arial"/>
                <a:cs typeface="Arial"/>
              </a:rPr>
              <a:t>composée </a:t>
            </a:r>
            <a:r>
              <a:rPr sz="2000" spc="-64" dirty="0">
                <a:latin typeface="Arial"/>
                <a:cs typeface="Arial"/>
              </a:rPr>
              <a:t>est </a:t>
            </a:r>
            <a:r>
              <a:rPr sz="2000" spc="-60" dirty="0">
                <a:latin typeface="Arial"/>
                <a:cs typeface="Arial"/>
              </a:rPr>
              <a:t>une </a:t>
            </a:r>
            <a:r>
              <a:rPr sz="2000" spc="-30" dirty="0">
                <a:latin typeface="Arial"/>
                <a:cs typeface="Arial"/>
              </a:rPr>
              <a:t>condition </a:t>
            </a:r>
            <a:r>
              <a:rPr sz="2000" spc="-41" dirty="0">
                <a:latin typeface="Arial"/>
                <a:cs typeface="Arial"/>
              </a:rPr>
              <a:t>formée </a:t>
            </a:r>
            <a:r>
              <a:rPr sz="2000" spc="-67" dirty="0">
                <a:latin typeface="Arial"/>
                <a:cs typeface="Arial"/>
              </a:rPr>
              <a:t>de </a:t>
            </a:r>
            <a:r>
              <a:rPr sz="2000" spc="-64" dirty="0">
                <a:latin typeface="Arial"/>
                <a:cs typeface="Arial"/>
              </a:rPr>
              <a:t>plusieurs</a:t>
            </a:r>
            <a:r>
              <a:rPr sz="2000" spc="-247" dirty="0">
                <a:latin typeface="Arial"/>
                <a:cs typeface="Arial"/>
              </a:rPr>
              <a:t> </a:t>
            </a:r>
            <a:r>
              <a:rPr sz="2000" spc="-45" dirty="0">
                <a:latin typeface="Arial"/>
                <a:cs typeface="Arial"/>
              </a:rPr>
              <a:t>conditions  </a:t>
            </a:r>
            <a:r>
              <a:rPr sz="2000" spc="-75" dirty="0">
                <a:latin typeface="Arial"/>
                <a:cs typeface="Arial"/>
              </a:rPr>
              <a:t>simples </a:t>
            </a:r>
            <a:r>
              <a:rPr sz="2000" spc="-60" dirty="0">
                <a:latin typeface="Arial"/>
                <a:cs typeface="Arial"/>
              </a:rPr>
              <a:t>reliées </a:t>
            </a:r>
            <a:r>
              <a:rPr sz="2000" spc="-49" dirty="0">
                <a:latin typeface="Arial"/>
                <a:cs typeface="Arial"/>
              </a:rPr>
              <a:t>par </a:t>
            </a:r>
            <a:r>
              <a:rPr sz="2000" spc="-97" dirty="0">
                <a:latin typeface="Arial"/>
                <a:cs typeface="Arial"/>
              </a:rPr>
              <a:t>des </a:t>
            </a:r>
            <a:r>
              <a:rPr sz="2000" spc="-56" dirty="0">
                <a:latin typeface="Arial"/>
                <a:cs typeface="Arial"/>
              </a:rPr>
              <a:t>opérateurs</a:t>
            </a:r>
            <a:r>
              <a:rPr sz="2000" spc="-85" dirty="0">
                <a:latin typeface="Arial"/>
                <a:cs typeface="Arial"/>
              </a:rPr>
              <a:t> </a:t>
            </a:r>
            <a:r>
              <a:rPr sz="2000" spc="-56" dirty="0">
                <a:latin typeface="Arial"/>
                <a:cs typeface="Arial"/>
              </a:rPr>
              <a:t>logiques:</a:t>
            </a:r>
            <a:endParaRPr sz="2000" dirty="0">
              <a:latin typeface="Arial"/>
              <a:cs typeface="Arial"/>
            </a:endParaRPr>
          </a:p>
          <a:p>
            <a:pPr marL="1377810" algn="just">
              <a:spcBef>
                <a:spcPts val="359"/>
              </a:spcBef>
            </a:pPr>
            <a:r>
              <a:rPr sz="2000" spc="-217" dirty="0">
                <a:latin typeface="Arial"/>
                <a:cs typeface="Arial"/>
              </a:rPr>
              <a:t>ET, </a:t>
            </a:r>
            <a:r>
              <a:rPr sz="2000" spc="-120" dirty="0">
                <a:latin typeface="Arial"/>
                <a:cs typeface="Arial"/>
              </a:rPr>
              <a:t>OU, </a:t>
            </a:r>
            <a:r>
              <a:rPr sz="2000" spc="-146" dirty="0">
                <a:latin typeface="Arial"/>
                <a:cs typeface="Arial"/>
              </a:rPr>
              <a:t>OU </a:t>
            </a:r>
            <a:r>
              <a:rPr sz="2000" spc="-67" dirty="0">
                <a:latin typeface="Arial"/>
                <a:cs typeface="Arial"/>
              </a:rPr>
              <a:t>exclusif </a:t>
            </a:r>
            <a:r>
              <a:rPr sz="2000" spc="-161" dirty="0">
                <a:latin typeface="Arial"/>
                <a:cs typeface="Arial"/>
              </a:rPr>
              <a:t>(XOR) </a:t>
            </a:r>
            <a:r>
              <a:rPr sz="2000" spc="-7" dirty="0">
                <a:latin typeface="Arial"/>
                <a:cs typeface="Arial"/>
              </a:rPr>
              <a:t>et</a:t>
            </a:r>
            <a:r>
              <a:rPr sz="2000" spc="22" dirty="0">
                <a:latin typeface="Arial"/>
                <a:cs typeface="Arial"/>
              </a:rPr>
              <a:t> </a:t>
            </a:r>
            <a:r>
              <a:rPr sz="2000" spc="-135" dirty="0">
                <a:latin typeface="Arial"/>
                <a:cs typeface="Arial"/>
              </a:rPr>
              <a:t>NON</a:t>
            </a:r>
            <a:endParaRPr sz="2000" dirty="0">
              <a:latin typeface="Arial"/>
              <a:cs typeface="Arial"/>
            </a:endParaRPr>
          </a:p>
          <a:p>
            <a:pPr algn="just">
              <a:spcBef>
                <a:spcPts val="15"/>
              </a:spcBef>
            </a:pPr>
            <a:endParaRPr sz="2000" dirty="0">
              <a:latin typeface="Arial"/>
              <a:cs typeface="Arial"/>
            </a:endParaRPr>
          </a:p>
          <a:p>
            <a:pPr marL="266060" indent="-256558" algn="just">
              <a:spcBef>
                <a:spcPts val="4"/>
              </a:spcBef>
              <a:buClr>
                <a:srgbClr val="FF0000"/>
              </a:buClr>
              <a:buSzPct val="75000"/>
              <a:buFont typeface="Wingdings"/>
              <a:buChar char=""/>
              <a:tabLst>
                <a:tab pos="265585" algn="l"/>
                <a:tab pos="266060" algn="l"/>
              </a:tabLst>
            </a:pPr>
            <a:r>
              <a:rPr sz="2000" spc="-108" dirty="0">
                <a:latin typeface="Arial"/>
                <a:cs typeface="Arial"/>
              </a:rPr>
              <a:t>Exemples</a:t>
            </a:r>
            <a:r>
              <a:rPr sz="2000" spc="-94" dirty="0">
                <a:latin typeface="Arial"/>
                <a:cs typeface="Arial"/>
              </a:rPr>
              <a:t> </a:t>
            </a:r>
            <a:r>
              <a:rPr sz="2000" spc="-15" dirty="0">
                <a:latin typeface="Arial"/>
                <a:cs typeface="Arial"/>
              </a:rPr>
              <a:t>:</a:t>
            </a:r>
            <a:endParaRPr sz="2000" dirty="0">
              <a:latin typeface="Arial"/>
              <a:cs typeface="Arial"/>
            </a:endParaRPr>
          </a:p>
          <a:p>
            <a:pPr marL="565852" lvl="1" indent="-214748" algn="just">
              <a:spcBef>
                <a:spcPts val="359"/>
              </a:spcBef>
              <a:buClr>
                <a:srgbClr val="0000B4"/>
              </a:buClr>
              <a:buFont typeface="Wingdings"/>
              <a:buChar char=""/>
              <a:tabLst>
                <a:tab pos="565852" algn="l"/>
                <a:tab pos="566328" algn="l"/>
              </a:tabLst>
            </a:pPr>
            <a:r>
              <a:rPr sz="2000" spc="-101" dirty="0">
                <a:latin typeface="Arial"/>
                <a:cs typeface="Arial"/>
              </a:rPr>
              <a:t>x </a:t>
            </a:r>
            <a:r>
              <a:rPr sz="2000" spc="-60" dirty="0">
                <a:latin typeface="Arial"/>
                <a:cs typeface="Arial"/>
              </a:rPr>
              <a:t>compris </a:t>
            </a:r>
            <a:r>
              <a:rPr sz="2000" spc="-30" dirty="0">
                <a:latin typeface="Arial"/>
                <a:cs typeface="Arial"/>
              </a:rPr>
              <a:t>entre </a:t>
            </a:r>
            <a:r>
              <a:rPr sz="2000" spc="-75" dirty="0">
                <a:latin typeface="Arial"/>
                <a:cs typeface="Arial"/>
              </a:rPr>
              <a:t>2 </a:t>
            </a:r>
            <a:r>
              <a:rPr sz="2000" spc="-7" dirty="0">
                <a:latin typeface="Arial"/>
                <a:cs typeface="Arial"/>
              </a:rPr>
              <a:t>et </a:t>
            </a:r>
            <a:r>
              <a:rPr sz="2000" spc="-75" dirty="0">
                <a:latin typeface="Arial"/>
                <a:cs typeface="Arial"/>
              </a:rPr>
              <a:t>6 </a:t>
            </a:r>
            <a:r>
              <a:rPr sz="2000" spc="-15" dirty="0">
                <a:latin typeface="Arial"/>
                <a:cs typeface="Arial"/>
              </a:rPr>
              <a:t>: </a:t>
            </a:r>
            <a:r>
              <a:rPr sz="2000" spc="-75" dirty="0">
                <a:latin typeface="Arial"/>
                <a:cs typeface="Arial"/>
              </a:rPr>
              <a:t>(x </a:t>
            </a:r>
            <a:r>
              <a:rPr sz="2000" spc="-127" dirty="0">
                <a:latin typeface="Arial"/>
                <a:cs typeface="Arial"/>
              </a:rPr>
              <a:t>&gt; </a:t>
            </a:r>
            <a:r>
              <a:rPr sz="2000" spc="-60" dirty="0">
                <a:latin typeface="Arial"/>
                <a:cs typeface="Arial"/>
              </a:rPr>
              <a:t>2) </a:t>
            </a:r>
            <a:r>
              <a:rPr sz="2000" spc="-228" dirty="0">
                <a:latin typeface="Arial"/>
                <a:cs typeface="Arial"/>
              </a:rPr>
              <a:t>ET </a:t>
            </a:r>
            <a:r>
              <a:rPr sz="2000" spc="-75" dirty="0">
                <a:latin typeface="Arial"/>
                <a:cs typeface="Arial"/>
              </a:rPr>
              <a:t>(x </a:t>
            </a:r>
            <a:r>
              <a:rPr sz="2000" spc="-127" dirty="0">
                <a:latin typeface="Arial"/>
                <a:cs typeface="Arial"/>
              </a:rPr>
              <a:t>&lt;</a:t>
            </a:r>
            <a:r>
              <a:rPr sz="2000" spc="-131" dirty="0">
                <a:latin typeface="Arial"/>
                <a:cs typeface="Arial"/>
              </a:rPr>
              <a:t> </a:t>
            </a:r>
            <a:r>
              <a:rPr sz="2000" spc="-60" dirty="0">
                <a:latin typeface="Arial"/>
                <a:cs typeface="Arial"/>
              </a:rPr>
              <a:t>6)</a:t>
            </a:r>
            <a:endParaRPr sz="2000" dirty="0">
              <a:latin typeface="Arial"/>
              <a:cs typeface="Arial"/>
            </a:endParaRPr>
          </a:p>
          <a:p>
            <a:pPr marL="565852" lvl="1" indent="-214748" algn="just">
              <a:spcBef>
                <a:spcPts val="1220"/>
              </a:spcBef>
              <a:buClr>
                <a:srgbClr val="0000B4"/>
              </a:buClr>
              <a:buFont typeface="Wingdings"/>
              <a:buChar char=""/>
              <a:tabLst>
                <a:tab pos="565852" algn="l"/>
                <a:tab pos="566328" algn="l"/>
              </a:tabLst>
            </a:pPr>
            <a:r>
              <a:rPr sz="2000" spc="-45" dirty="0">
                <a:latin typeface="Arial"/>
                <a:cs typeface="Arial"/>
              </a:rPr>
              <a:t>n divisible </a:t>
            </a:r>
            <a:r>
              <a:rPr sz="2000" spc="-49" dirty="0">
                <a:latin typeface="Arial"/>
                <a:cs typeface="Arial"/>
              </a:rPr>
              <a:t>par </a:t>
            </a:r>
            <a:r>
              <a:rPr sz="2000" spc="-75" dirty="0">
                <a:latin typeface="Arial"/>
                <a:cs typeface="Arial"/>
              </a:rPr>
              <a:t>3 </a:t>
            </a:r>
            <a:r>
              <a:rPr sz="2000" spc="-45" dirty="0">
                <a:latin typeface="Arial"/>
                <a:cs typeface="Arial"/>
              </a:rPr>
              <a:t>ou </a:t>
            </a:r>
            <a:r>
              <a:rPr sz="2000" spc="-49" dirty="0">
                <a:latin typeface="Arial"/>
                <a:cs typeface="Arial"/>
              </a:rPr>
              <a:t>par </a:t>
            </a:r>
            <a:r>
              <a:rPr sz="2000" spc="-75" dirty="0">
                <a:latin typeface="Arial"/>
                <a:cs typeface="Arial"/>
              </a:rPr>
              <a:t>2 </a:t>
            </a:r>
            <a:r>
              <a:rPr sz="2000" spc="-15" dirty="0">
                <a:latin typeface="Arial"/>
                <a:cs typeface="Arial"/>
              </a:rPr>
              <a:t>: </a:t>
            </a:r>
            <a:r>
              <a:rPr sz="2000" spc="-97" dirty="0">
                <a:latin typeface="Arial"/>
                <a:cs typeface="Arial"/>
              </a:rPr>
              <a:t>(n%3=0)</a:t>
            </a:r>
            <a:r>
              <a:rPr sz="2000" spc="-296" dirty="0">
                <a:latin typeface="Arial"/>
                <a:cs typeface="Arial"/>
              </a:rPr>
              <a:t> </a:t>
            </a:r>
            <a:r>
              <a:rPr sz="2000" spc="-146" dirty="0">
                <a:latin typeface="Arial"/>
                <a:cs typeface="Arial"/>
              </a:rPr>
              <a:t>OU </a:t>
            </a:r>
            <a:r>
              <a:rPr sz="2000" spc="-97" dirty="0">
                <a:latin typeface="Arial"/>
                <a:cs typeface="Arial"/>
              </a:rPr>
              <a:t>(n%2=0)</a:t>
            </a:r>
            <a:endParaRPr sz="2000" dirty="0">
              <a:latin typeface="Arial"/>
              <a:cs typeface="Arial"/>
            </a:endParaRPr>
          </a:p>
          <a:p>
            <a:pPr lvl="1" algn="just">
              <a:lnSpc>
                <a:spcPct val="100000"/>
              </a:lnSpc>
              <a:buClr>
                <a:srgbClr val="0000B4"/>
              </a:buClr>
              <a:buFont typeface="Wingdings"/>
              <a:buChar char=""/>
            </a:pPr>
            <a:endParaRPr sz="2000" dirty="0">
              <a:latin typeface="Arial"/>
              <a:cs typeface="Arial"/>
            </a:endParaRPr>
          </a:p>
          <a:p>
            <a:pPr marL="266060" marR="48936" indent="-256558" algn="just">
              <a:spcBef>
                <a:spcPts val="1182"/>
              </a:spcBef>
              <a:buClr>
                <a:srgbClr val="FF0000"/>
              </a:buClr>
              <a:buSzPct val="75000"/>
              <a:buFont typeface="Wingdings"/>
              <a:buChar char=""/>
              <a:tabLst>
                <a:tab pos="265585" algn="l"/>
                <a:tab pos="266060" algn="l"/>
              </a:tabLst>
            </a:pPr>
            <a:r>
              <a:rPr sz="2000" spc="-52" dirty="0">
                <a:latin typeface="Arial"/>
                <a:cs typeface="Arial"/>
              </a:rPr>
              <a:t>L'évaluation </a:t>
            </a:r>
            <a:r>
              <a:rPr sz="2000" spc="-37" dirty="0">
                <a:latin typeface="Arial"/>
                <a:cs typeface="Arial"/>
              </a:rPr>
              <a:t>d'une </a:t>
            </a:r>
            <a:r>
              <a:rPr sz="2000" spc="-30" dirty="0">
                <a:latin typeface="Arial"/>
                <a:cs typeface="Arial"/>
              </a:rPr>
              <a:t>condition </a:t>
            </a:r>
            <a:r>
              <a:rPr sz="2000" spc="-82" dirty="0">
                <a:latin typeface="Arial"/>
                <a:cs typeface="Arial"/>
              </a:rPr>
              <a:t>composée </a:t>
            </a:r>
            <a:r>
              <a:rPr sz="2000" spc="-127" dirty="0">
                <a:latin typeface="Arial"/>
                <a:cs typeface="Arial"/>
              </a:rPr>
              <a:t>se </a:t>
            </a:r>
            <a:r>
              <a:rPr sz="2000" spc="-4" dirty="0">
                <a:latin typeface="Arial"/>
                <a:cs typeface="Arial"/>
              </a:rPr>
              <a:t>fait </a:t>
            </a:r>
            <a:r>
              <a:rPr sz="2000" spc="-67" dirty="0">
                <a:latin typeface="Arial"/>
                <a:cs typeface="Arial"/>
              </a:rPr>
              <a:t>selon </a:t>
            </a:r>
            <a:r>
              <a:rPr sz="2000" spc="-101" dirty="0">
                <a:latin typeface="Arial"/>
                <a:cs typeface="Arial"/>
              </a:rPr>
              <a:t>des </a:t>
            </a:r>
            <a:r>
              <a:rPr sz="2000" spc="-75" dirty="0">
                <a:latin typeface="Arial"/>
                <a:cs typeface="Arial"/>
              </a:rPr>
              <a:t>règles</a:t>
            </a:r>
            <a:r>
              <a:rPr sz="2000" spc="-239" dirty="0">
                <a:latin typeface="Arial"/>
                <a:cs typeface="Arial"/>
              </a:rPr>
              <a:t> </a:t>
            </a:r>
            <a:r>
              <a:rPr sz="2000" spc="-75" dirty="0">
                <a:latin typeface="Arial"/>
                <a:cs typeface="Arial"/>
              </a:rPr>
              <a:t>présentées  </a:t>
            </a:r>
            <a:r>
              <a:rPr sz="2000" spc="-56" dirty="0">
                <a:latin typeface="Arial"/>
                <a:cs typeface="Arial"/>
              </a:rPr>
              <a:t>généralement </a:t>
            </a:r>
            <a:r>
              <a:rPr sz="2000" spc="-94" dirty="0">
                <a:latin typeface="Arial"/>
                <a:cs typeface="Arial"/>
              </a:rPr>
              <a:t>dans </a:t>
            </a:r>
            <a:r>
              <a:rPr lang="fr-FR" sz="2000" spc="-94" dirty="0">
                <a:latin typeface="Arial"/>
                <a:cs typeface="Arial"/>
              </a:rPr>
              <a:t>un tableau </a:t>
            </a:r>
            <a:r>
              <a:rPr sz="2000" spc="-26" dirty="0" err="1">
                <a:latin typeface="Arial"/>
                <a:cs typeface="Arial"/>
              </a:rPr>
              <a:t>qu'on</a:t>
            </a:r>
            <a:r>
              <a:rPr sz="2000" spc="-26" dirty="0">
                <a:latin typeface="Arial"/>
                <a:cs typeface="Arial"/>
              </a:rPr>
              <a:t> </a:t>
            </a:r>
            <a:r>
              <a:rPr sz="2000" spc="-52" dirty="0" err="1">
                <a:latin typeface="Arial"/>
                <a:cs typeface="Arial"/>
              </a:rPr>
              <a:t>appelle</a:t>
            </a:r>
            <a:r>
              <a:rPr sz="2000" spc="-52" dirty="0">
                <a:latin typeface="Arial"/>
                <a:cs typeface="Arial"/>
              </a:rPr>
              <a:t> </a:t>
            </a:r>
            <a:r>
              <a:rPr sz="2000" u="heavy" spc="-56" dirty="0" err="1">
                <a:uFill>
                  <a:solidFill>
                    <a:srgbClr val="000000"/>
                  </a:solidFill>
                </a:uFill>
                <a:latin typeface="Arial"/>
                <a:cs typeface="Arial"/>
              </a:rPr>
              <a:t>tabl</a:t>
            </a:r>
            <a:r>
              <a:rPr lang="fr-FR" sz="2000" u="heavy" spc="-56" dirty="0">
                <a:uFill>
                  <a:solidFill>
                    <a:srgbClr val="000000"/>
                  </a:solidFill>
                </a:uFill>
                <a:latin typeface="Arial"/>
                <a:cs typeface="Arial"/>
              </a:rPr>
              <a:t>eaux</a:t>
            </a:r>
            <a:r>
              <a:rPr sz="2000" u="heavy" spc="-56" dirty="0">
                <a:uFill>
                  <a:solidFill>
                    <a:srgbClr val="000000"/>
                  </a:solidFill>
                </a:uFill>
                <a:latin typeface="Arial"/>
                <a:cs typeface="Arial"/>
              </a:rPr>
              <a:t> </a:t>
            </a:r>
            <a:r>
              <a:rPr sz="2000" u="heavy" spc="-67" dirty="0">
                <a:uFill>
                  <a:solidFill>
                    <a:srgbClr val="000000"/>
                  </a:solidFill>
                </a:uFill>
                <a:latin typeface="Arial"/>
                <a:cs typeface="Arial"/>
              </a:rPr>
              <a:t>de</a:t>
            </a:r>
            <a:r>
              <a:rPr sz="2000" u="heavy" spc="-195" dirty="0">
                <a:uFill>
                  <a:solidFill>
                    <a:srgbClr val="000000"/>
                  </a:solidFill>
                </a:uFill>
                <a:latin typeface="Arial"/>
                <a:cs typeface="Arial"/>
              </a:rPr>
              <a:t> </a:t>
            </a:r>
            <a:r>
              <a:rPr sz="2000" u="heavy" spc="-30" dirty="0" err="1">
                <a:uFill>
                  <a:solidFill>
                    <a:srgbClr val="000000"/>
                  </a:solidFill>
                </a:uFill>
                <a:latin typeface="Arial"/>
                <a:cs typeface="Arial"/>
              </a:rPr>
              <a:t>vérité</a:t>
            </a:r>
            <a:r>
              <a:rPr lang="fr-FR" sz="2000" u="heavy" spc="-30" dirty="0">
                <a:uFill>
                  <a:solidFill>
                    <a:srgbClr val="000000"/>
                  </a:solidFill>
                </a:uFill>
                <a:latin typeface="Arial"/>
                <a:cs typeface="Arial"/>
              </a:rPr>
              <a:t> (</a:t>
            </a:r>
            <a:r>
              <a:rPr lang="fr-FR" sz="2000" u="heavy" spc="-30" dirty="0">
                <a:solidFill>
                  <a:srgbClr val="C00000"/>
                </a:solidFill>
                <a:uFill>
                  <a:solidFill>
                    <a:srgbClr val="000000"/>
                  </a:solidFill>
                </a:uFill>
                <a:latin typeface="Arial"/>
                <a:cs typeface="Arial"/>
              </a:rPr>
              <a:t>combinatoire</a:t>
            </a:r>
            <a:r>
              <a:rPr lang="fr-FR" sz="2000" u="heavy" spc="-30" dirty="0">
                <a:uFill>
                  <a:solidFill>
                    <a:srgbClr val="000000"/>
                  </a:solidFill>
                </a:uFill>
                <a:latin typeface="Arial"/>
                <a:cs typeface="Arial"/>
              </a:rPr>
              <a:t>)</a:t>
            </a:r>
            <a:endParaRPr sz="2000" dirty="0">
              <a:latin typeface="Arial"/>
              <a:cs typeface="Arial"/>
            </a:endParaRPr>
          </a:p>
        </p:txBody>
      </p:sp>
      <p:sp>
        <p:nvSpPr>
          <p:cNvPr id="3" name="object 3"/>
          <p:cNvSpPr txBox="1">
            <a:spLocks noGrp="1"/>
          </p:cNvSpPr>
          <p:nvPr>
            <p:ph type="title"/>
          </p:nvPr>
        </p:nvSpPr>
        <p:spPr>
          <a:xfrm>
            <a:off x="-252536" y="139556"/>
            <a:ext cx="9143999" cy="625148"/>
          </a:xfrm>
          <a:prstGeom prst="rect">
            <a:avLst/>
          </a:prstGeom>
          <a:noFill/>
        </p:spPr>
        <p:txBody>
          <a:bodyPr vert="horz" wrap="square" lIns="0" tIns="9502" rIns="0" bIns="0" rtlCol="0">
            <a:spAutoFit/>
          </a:bodyPr>
          <a:lstStyle/>
          <a:p>
            <a:pPr marL="9502">
              <a:spcBef>
                <a:spcPts val="75"/>
              </a:spcBef>
            </a:pPr>
            <a:r>
              <a:rPr spc="-4" dirty="0">
                <a:solidFill>
                  <a:srgbClr val="002060"/>
                </a:solidFill>
              </a:rPr>
              <a:t>Conditions</a:t>
            </a:r>
            <a:r>
              <a:rPr spc="-90" dirty="0">
                <a:solidFill>
                  <a:srgbClr val="002060"/>
                </a:solidFill>
              </a:rPr>
              <a:t> </a:t>
            </a:r>
            <a:r>
              <a:rPr spc="-4" dirty="0">
                <a:solidFill>
                  <a:srgbClr val="002060"/>
                </a:solidFill>
              </a:rPr>
              <a:t>composées</a:t>
            </a:r>
          </a:p>
        </p:txBody>
      </p:sp>
      <p:sp>
        <p:nvSpPr>
          <p:cNvPr id="4" name="Slide Number Placeholder 3">
            <a:extLst>
              <a:ext uri="{FF2B5EF4-FFF2-40B4-BE49-F238E27FC236}">
                <a16:creationId xmlns:a16="http://schemas.microsoft.com/office/drawing/2014/main" id="{C7900524-25CC-4A50-A239-0A1488DCC773}"/>
              </a:ext>
            </a:extLst>
          </p:cNvPr>
          <p:cNvSpPr>
            <a:spLocks noGrp="1"/>
          </p:cNvSpPr>
          <p:nvPr>
            <p:ph type="sldNum" sz="quarter" idx="12"/>
          </p:nvPr>
        </p:nvSpPr>
        <p:spPr/>
        <p:txBody>
          <a:bodyPr/>
          <a:lstStyle/>
          <a:p>
            <a:fld id="{5744759D-0EFF-4FB2-9CCE-04E00944F0FE}" type="slidenum">
              <a:rPr lang="en-US" smtClean="0"/>
              <a:pPr/>
              <a:t>78</a:t>
            </a:fld>
            <a:endParaRPr lang="en-US"/>
          </a:p>
        </p:txBody>
      </p:sp>
    </p:spTree>
    <p:extLst>
      <p:ext uri="{BB962C8B-B14F-4D97-AF65-F5344CB8AC3E}">
        <p14:creationId xmlns:p14="http://schemas.microsoft.com/office/powerpoint/2010/main" val="27987161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115616" y="836712"/>
          <a:ext cx="2774150" cy="1797982"/>
        </p:xfrm>
        <a:graphic>
          <a:graphicData uri="http://schemas.openxmlformats.org/drawingml/2006/table">
            <a:tbl>
              <a:tblPr firstRow="1" bandRow="1">
                <a:tableStyleId>{2D5ABB26-0587-4C30-8999-92F81FD0307C}</a:tableStyleId>
              </a:tblPr>
              <a:tblGrid>
                <a:gridCol w="756389">
                  <a:extLst>
                    <a:ext uri="{9D8B030D-6E8A-4147-A177-3AD203B41FA5}">
                      <a16:colId xmlns:a16="http://schemas.microsoft.com/office/drawing/2014/main" val="20000"/>
                    </a:ext>
                  </a:extLst>
                </a:gridCol>
                <a:gridCol w="784625">
                  <a:extLst>
                    <a:ext uri="{9D8B030D-6E8A-4147-A177-3AD203B41FA5}">
                      <a16:colId xmlns:a16="http://schemas.microsoft.com/office/drawing/2014/main" val="20001"/>
                    </a:ext>
                  </a:extLst>
                </a:gridCol>
                <a:gridCol w="1233136">
                  <a:extLst>
                    <a:ext uri="{9D8B030D-6E8A-4147-A177-3AD203B41FA5}">
                      <a16:colId xmlns:a16="http://schemas.microsoft.com/office/drawing/2014/main" val="20002"/>
                    </a:ext>
                  </a:extLst>
                </a:gridCol>
              </a:tblGrid>
              <a:tr h="359596">
                <a:tc>
                  <a:txBody>
                    <a:bodyPr/>
                    <a:lstStyle/>
                    <a:p>
                      <a:pPr algn="ctr">
                        <a:lnSpc>
                          <a:spcPct val="100000"/>
                        </a:lnSpc>
                        <a:spcBef>
                          <a:spcPts val="1080"/>
                        </a:spcBef>
                      </a:pPr>
                      <a:r>
                        <a:rPr sz="1200" spc="-5" dirty="0">
                          <a:latin typeface="Arial"/>
                          <a:cs typeface="Arial"/>
                        </a:rPr>
                        <a:t>C1</a:t>
                      </a:r>
                      <a:endParaRPr sz="1200" dirty="0">
                        <a:latin typeface="Arial"/>
                        <a:cs typeface="Arial"/>
                      </a:endParaRPr>
                    </a:p>
                  </a:txBody>
                  <a:tcPr marL="0" marR="0" marT="8796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1080"/>
                        </a:spcBef>
                      </a:pPr>
                      <a:r>
                        <a:rPr sz="1200" spc="-5" dirty="0">
                          <a:latin typeface="Arial"/>
                          <a:cs typeface="Arial"/>
                        </a:rPr>
                        <a:t>C2</a:t>
                      </a:r>
                      <a:endParaRPr sz="1200" dirty="0">
                        <a:latin typeface="Arial"/>
                        <a:cs typeface="Arial"/>
                      </a:endParaRPr>
                    </a:p>
                  </a:txBody>
                  <a:tcPr marL="0" marR="0" marT="8796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1080"/>
                        </a:spcBef>
                      </a:pPr>
                      <a:r>
                        <a:rPr sz="1200" b="1" spc="-5" dirty="0">
                          <a:latin typeface="Arial"/>
                          <a:cs typeface="Arial"/>
                        </a:rPr>
                        <a:t>C1 </a:t>
                      </a:r>
                      <a:r>
                        <a:rPr sz="1200" b="1" dirty="0">
                          <a:latin typeface="Arial"/>
                          <a:cs typeface="Arial"/>
                        </a:rPr>
                        <a:t>ET</a:t>
                      </a:r>
                      <a:r>
                        <a:rPr sz="1200" b="1" spc="-40" dirty="0">
                          <a:latin typeface="Arial"/>
                          <a:cs typeface="Arial"/>
                        </a:rPr>
                        <a:t> </a:t>
                      </a:r>
                      <a:r>
                        <a:rPr sz="1200" b="1" spc="-5" dirty="0">
                          <a:latin typeface="Arial"/>
                          <a:cs typeface="Arial"/>
                        </a:rPr>
                        <a:t>C2</a:t>
                      </a:r>
                      <a:endParaRPr sz="1200">
                        <a:latin typeface="Arial"/>
                        <a:cs typeface="Arial"/>
                      </a:endParaRPr>
                    </a:p>
                  </a:txBody>
                  <a:tcPr marL="0" marR="0" marT="8796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59597">
                <a:tc>
                  <a:txBody>
                    <a:bodyPr/>
                    <a:lstStyle/>
                    <a:p>
                      <a:pPr marR="167005" algn="r">
                        <a:lnSpc>
                          <a:spcPct val="100000"/>
                        </a:lnSpc>
                        <a:spcBef>
                          <a:spcPts val="1080"/>
                        </a:spcBef>
                      </a:pPr>
                      <a:r>
                        <a:rPr sz="1200" dirty="0">
                          <a:latin typeface="Arial"/>
                          <a:cs typeface="Arial"/>
                        </a:rPr>
                        <a:t>VRAI</a:t>
                      </a:r>
                      <a:endParaRPr sz="1200">
                        <a:latin typeface="Arial"/>
                        <a:cs typeface="Arial"/>
                      </a:endParaRPr>
                    </a:p>
                  </a:txBody>
                  <a:tcPr marL="0" marR="0" marT="879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80"/>
                        </a:spcBef>
                      </a:pPr>
                      <a:r>
                        <a:rPr sz="1200" dirty="0">
                          <a:latin typeface="Arial"/>
                          <a:cs typeface="Arial"/>
                        </a:rPr>
                        <a:t>VRAI</a:t>
                      </a:r>
                      <a:endParaRPr sz="1200">
                        <a:latin typeface="Arial"/>
                        <a:cs typeface="Arial"/>
                      </a:endParaRPr>
                    </a:p>
                  </a:txBody>
                  <a:tcPr marL="0" marR="0" marT="879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80"/>
                        </a:spcBef>
                      </a:pPr>
                      <a:r>
                        <a:rPr sz="1200" b="1" spc="-20" dirty="0">
                          <a:latin typeface="Arial"/>
                          <a:cs typeface="Arial"/>
                        </a:rPr>
                        <a:t>VRAI</a:t>
                      </a:r>
                      <a:endParaRPr sz="1200">
                        <a:latin typeface="Arial"/>
                        <a:cs typeface="Arial"/>
                      </a:endParaRPr>
                    </a:p>
                  </a:txBody>
                  <a:tcPr marL="0" marR="0" marT="879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59596">
                <a:tc>
                  <a:txBody>
                    <a:bodyPr/>
                    <a:lstStyle/>
                    <a:p>
                      <a:pPr marR="167005" algn="r">
                        <a:lnSpc>
                          <a:spcPct val="100000"/>
                        </a:lnSpc>
                        <a:spcBef>
                          <a:spcPts val="1085"/>
                        </a:spcBef>
                      </a:pPr>
                      <a:r>
                        <a:rPr sz="1200" dirty="0">
                          <a:latin typeface="Arial"/>
                          <a:cs typeface="Arial"/>
                        </a:rPr>
                        <a:t>VRAI</a:t>
                      </a:r>
                      <a:endParaRPr sz="1200">
                        <a:latin typeface="Arial"/>
                        <a:cs typeface="Arial"/>
                      </a:endParaRPr>
                    </a:p>
                  </a:txBody>
                  <a:tcPr marL="0" marR="0" marT="88372"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1085"/>
                        </a:spcBef>
                      </a:pPr>
                      <a:r>
                        <a:rPr sz="1200" spc="-25" dirty="0">
                          <a:latin typeface="Arial"/>
                          <a:cs typeface="Arial"/>
                        </a:rPr>
                        <a:t>FAUX</a:t>
                      </a:r>
                      <a:endParaRPr sz="1200">
                        <a:latin typeface="Arial"/>
                        <a:cs typeface="Arial"/>
                      </a:endParaRPr>
                    </a:p>
                  </a:txBody>
                  <a:tcPr marL="0" marR="0" marT="8837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085"/>
                        </a:spcBef>
                      </a:pPr>
                      <a:r>
                        <a:rPr sz="1200" b="1" spc="-40" dirty="0">
                          <a:latin typeface="Arial"/>
                          <a:cs typeface="Arial"/>
                        </a:rPr>
                        <a:t>FAUX</a:t>
                      </a:r>
                      <a:endParaRPr sz="1200">
                        <a:latin typeface="Arial"/>
                        <a:cs typeface="Arial"/>
                      </a:endParaRPr>
                    </a:p>
                  </a:txBody>
                  <a:tcPr marL="0" marR="0" marT="8837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59597">
                <a:tc>
                  <a:txBody>
                    <a:bodyPr/>
                    <a:lstStyle/>
                    <a:p>
                      <a:pPr marR="134620" algn="r">
                        <a:lnSpc>
                          <a:spcPct val="100000"/>
                        </a:lnSpc>
                        <a:spcBef>
                          <a:spcPts val="1085"/>
                        </a:spcBef>
                      </a:pPr>
                      <a:r>
                        <a:rPr sz="1200" spc="-95" dirty="0">
                          <a:latin typeface="Arial"/>
                          <a:cs typeface="Arial"/>
                        </a:rPr>
                        <a:t>F</a:t>
                      </a:r>
                      <a:r>
                        <a:rPr sz="1200" dirty="0">
                          <a:latin typeface="Arial"/>
                          <a:cs typeface="Arial"/>
                        </a:rPr>
                        <a:t>AUX</a:t>
                      </a:r>
                      <a:endParaRPr sz="1200">
                        <a:latin typeface="Arial"/>
                        <a:cs typeface="Arial"/>
                      </a:endParaRPr>
                    </a:p>
                  </a:txBody>
                  <a:tcPr marL="0" marR="0" marT="88372"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85"/>
                        </a:spcBef>
                      </a:pPr>
                      <a:r>
                        <a:rPr sz="1200" dirty="0">
                          <a:latin typeface="Arial"/>
                          <a:cs typeface="Arial"/>
                        </a:rPr>
                        <a:t>VRAI</a:t>
                      </a:r>
                      <a:endParaRPr sz="1200">
                        <a:latin typeface="Arial"/>
                        <a:cs typeface="Arial"/>
                      </a:endParaRPr>
                    </a:p>
                  </a:txBody>
                  <a:tcPr marL="0" marR="0" marT="8837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085"/>
                        </a:spcBef>
                      </a:pPr>
                      <a:r>
                        <a:rPr sz="1200" b="1" spc="-40" dirty="0">
                          <a:latin typeface="Arial"/>
                          <a:cs typeface="Arial"/>
                        </a:rPr>
                        <a:t>FAUX</a:t>
                      </a:r>
                      <a:endParaRPr sz="1200">
                        <a:latin typeface="Arial"/>
                        <a:cs typeface="Arial"/>
                      </a:endParaRPr>
                    </a:p>
                  </a:txBody>
                  <a:tcPr marL="0" marR="0" marT="8837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59596">
                <a:tc>
                  <a:txBody>
                    <a:bodyPr/>
                    <a:lstStyle/>
                    <a:p>
                      <a:pPr marR="134620" algn="r">
                        <a:lnSpc>
                          <a:spcPct val="100000"/>
                        </a:lnSpc>
                        <a:spcBef>
                          <a:spcPts val="1085"/>
                        </a:spcBef>
                      </a:pPr>
                      <a:r>
                        <a:rPr sz="1200" spc="-95" dirty="0">
                          <a:latin typeface="Arial"/>
                          <a:cs typeface="Arial"/>
                        </a:rPr>
                        <a:t>F</a:t>
                      </a:r>
                      <a:r>
                        <a:rPr sz="1200" dirty="0">
                          <a:latin typeface="Arial"/>
                          <a:cs typeface="Arial"/>
                        </a:rPr>
                        <a:t>AUX</a:t>
                      </a:r>
                    </a:p>
                  </a:txBody>
                  <a:tcPr marL="0" marR="0" marT="88372"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905" algn="ctr">
                        <a:lnSpc>
                          <a:spcPct val="100000"/>
                        </a:lnSpc>
                        <a:spcBef>
                          <a:spcPts val="1085"/>
                        </a:spcBef>
                      </a:pPr>
                      <a:r>
                        <a:rPr sz="1200" spc="-25" dirty="0">
                          <a:latin typeface="Arial"/>
                          <a:cs typeface="Arial"/>
                        </a:rPr>
                        <a:t>FAUX</a:t>
                      </a:r>
                      <a:endParaRPr sz="1200">
                        <a:latin typeface="Arial"/>
                        <a:cs typeface="Arial"/>
                      </a:endParaRPr>
                    </a:p>
                  </a:txBody>
                  <a:tcPr marL="0" marR="0" marT="8837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35" algn="ctr">
                        <a:lnSpc>
                          <a:spcPct val="100000"/>
                        </a:lnSpc>
                        <a:spcBef>
                          <a:spcPts val="1085"/>
                        </a:spcBef>
                      </a:pPr>
                      <a:r>
                        <a:rPr sz="1200" b="1" spc="-40" dirty="0">
                          <a:latin typeface="Arial"/>
                          <a:cs typeface="Arial"/>
                        </a:rPr>
                        <a:t>FAUX</a:t>
                      </a:r>
                      <a:endParaRPr sz="1200" dirty="0">
                        <a:latin typeface="Arial"/>
                        <a:cs typeface="Arial"/>
                      </a:endParaRPr>
                    </a:p>
                  </a:txBody>
                  <a:tcPr marL="0" marR="0" marT="88372"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3" name="object 3"/>
          <p:cNvGraphicFramePr>
            <a:graphicFrameLocks noGrp="1"/>
          </p:cNvGraphicFramePr>
          <p:nvPr/>
        </p:nvGraphicFramePr>
        <p:xfrm>
          <a:off x="4490960" y="1240761"/>
          <a:ext cx="3105376" cy="1460947"/>
        </p:xfrm>
        <a:graphic>
          <a:graphicData uri="http://schemas.openxmlformats.org/drawingml/2006/table">
            <a:tbl>
              <a:tblPr firstRow="1" bandRow="1">
                <a:tableStyleId>{2D5ABB26-0587-4C30-8999-92F81FD0307C}</a:tableStyleId>
              </a:tblPr>
              <a:tblGrid>
                <a:gridCol w="882363">
                  <a:extLst>
                    <a:ext uri="{9D8B030D-6E8A-4147-A177-3AD203B41FA5}">
                      <a16:colId xmlns:a16="http://schemas.microsoft.com/office/drawing/2014/main" val="20000"/>
                    </a:ext>
                  </a:extLst>
                </a:gridCol>
                <a:gridCol w="916029">
                  <a:extLst>
                    <a:ext uri="{9D8B030D-6E8A-4147-A177-3AD203B41FA5}">
                      <a16:colId xmlns:a16="http://schemas.microsoft.com/office/drawing/2014/main" val="20001"/>
                    </a:ext>
                  </a:extLst>
                </a:gridCol>
                <a:gridCol w="1306984">
                  <a:extLst>
                    <a:ext uri="{9D8B030D-6E8A-4147-A177-3AD203B41FA5}">
                      <a16:colId xmlns:a16="http://schemas.microsoft.com/office/drawing/2014/main" val="20002"/>
                    </a:ext>
                  </a:extLst>
                </a:gridCol>
              </a:tblGrid>
              <a:tr h="292157">
                <a:tc>
                  <a:txBody>
                    <a:bodyPr/>
                    <a:lstStyle/>
                    <a:p>
                      <a:pPr algn="ctr">
                        <a:lnSpc>
                          <a:spcPct val="100000"/>
                        </a:lnSpc>
                        <a:spcBef>
                          <a:spcPts val="665"/>
                        </a:spcBef>
                      </a:pPr>
                      <a:r>
                        <a:rPr sz="1200" spc="-5" dirty="0">
                          <a:latin typeface="Arial"/>
                          <a:cs typeface="Arial"/>
                        </a:rPr>
                        <a:t>C1</a:t>
                      </a:r>
                      <a:endParaRPr sz="1200">
                        <a:latin typeface="Arial"/>
                        <a:cs typeface="Arial"/>
                      </a:endParaRPr>
                    </a:p>
                  </a:txBody>
                  <a:tcPr marL="0" marR="0" marT="54164"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3175" algn="ctr">
                        <a:lnSpc>
                          <a:spcPct val="100000"/>
                        </a:lnSpc>
                        <a:spcBef>
                          <a:spcPts val="665"/>
                        </a:spcBef>
                      </a:pPr>
                      <a:r>
                        <a:rPr sz="1200" spc="-5" dirty="0">
                          <a:latin typeface="Arial"/>
                          <a:cs typeface="Arial"/>
                        </a:rPr>
                        <a:t>C2</a:t>
                      </a:r>
                      <a:endParaRPr sz="1200">
                        <a:latin typeface="Arial"/>
                        <a:cs typeface="Arial"/>
                      </a:endParaRPr>
                    </a:p>
                  </a:txBody>
                  <a:tcPr marL="0" marR="0" marT="54164"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70" algn="ctr">
                        <a:lnSpc>
                          <a:spcPct val="100000"/>
                        </a:lnSpc>
                        <a:spcBef>
                          <a:spcPts val="665"/>
                        </a:spcBef>
                      </a:pPr>
                      <a:r>
                        <a:rPr sz="1200" b="1" spc="-5" dirty="0">
                          <a:latin typeface="Arial"/>
                          <a:cs typeface="Arial"/>
                        </a:rPr>
                        <a:t>C1 OU</a:t>
                      </a:r>
                      <a:r>
                        <a:rPr sz="1200" b="1" spc="-40" dirty="0">
                          <a:latin typeface="Arial"/>
                          <a:cs typeface="Arial"/>
                        </a:rPr>
                        <a:t> </a:t>
                      </a:r>
                      <a:r>
                        <a:rPr sz="1200" b="1" spc="-5" dirty="0">
                          <a:latin typeface="Arial"/>
                          <a:cs typeface="Arial"/>
                        </a:rPr>
                        <a:t>C2</a:t>
                      </a:r>
                      <a:endParaRPr sz="1200">
                        <a:latin typeface="Arial"/>
                        <a:cs typeface="Arial"/>
                      </a:endParaRPr>
                    </a:p>
                  </a:txBody>
                  <a:tcPr marL="0" marR="0" marT="54164"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92157">
                <a:tc>
                  <a:txBody>
                    <a:bodyPr/>
                    <a:lstStyle/>
                    <a:p>
                      <a:pPr marL="635" algn="ctr">
                        <a:lnSpc>
                          <a:spcPct val="100000"/>
                        </a:lnSpc>
                        <a:spcBef>
                          <a:spcPts val="665"/>
                        </a:spcBef>
                      </a:pPr>
                      <a:r>
                        <a:rPr sz="1200" dirty="0">
                          <a:latin typeface="Arial"/>
                          <a:cs typeface="Arial"/>
                        </a:rPr>
                        <a:t>VRAI</a:t>
                      </a:r>
                      <a:endParaRPr sz="1200">
                        <a:latin typeface="Arial"/>
                        <a:cs typeface="Arial"/>
                      </a:endParaRPr>
                    </a:p>
                  </a:txBody>
                  <a:tcPr marL="0" marR="0" marT="54164"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9240">
                        <a:lnSpc>
                          <a:spcPct val="100000"/>
                        </a:lnSpc>
                        <a:spcBef>
                          <a:spcPts val="665"/>
                        </a:spcBef>
                      </a:pPr>
                      <a:r>
                        <a:rPr sz="1200" dirty="0">
                          <a:latin typeface="Arial"/>
                          <a:cs typeface="Arial"/>
                        </a:rPr>
                        <a:t>VRAI</a:t>
                      </a:r>
                      <a:endParaRPr sz="1200">
                        <a:latin typeface="Arial"/>
                        <a:cs typeface="Arial"/>
                      </a:endParaRPr>
                    </a:p>
                  </a:txBody>
                  <a:tcPr marL="0" marR="0" marT="541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665"/>
                        </a:spcBef>
                      </a:pPr>
                      <a:r>
                        <a:rPr sz="1200" b="1" spc="-20" dirty="0">
                          <a:latin typeface="Arial"/>
                          <a:cs typeface="Arial"/>
                        </a:rPr>
                        <a:t>VRAI</a:t>
                      </a:r>
                      <a:endParaRPr sz="1200">
                        <a:latin typeface="Arial"/>
                        <a:cs typeface="Arial"/>
                      </a:endParaRPr>
                    </a:p>
                  </a:txBody>
                  <a:tcPr marL="0" marR="0" marT="54164"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92238">
                <a:tc>
                  <a:txBody>
                    <a:bodyPr/>
                    <a:lstStyle/>
                    <a:p>
                      <a:pPr marL="635" algn="ctr">
                        <a:lnSpc>
                          <a:spcPct val="100000"/>
                        </a:lnSpc>
                        <a:spcBef>
                          <a:spcPts val="665"/>
                        </a:spcBef>
                      </a:pPr>
                      <a:r>
                        <a:rPr sz="1200" dirty="0">
                          <a:latin typeface="Arial"/>
                          <a:cs typeface="Arial"/>
                        </a:rPr>
                        <a:t>VRAI</a:t>
                      </a:r>
                      <a:endParaRPr sz="1200">
                        <a:latin typeface="Arial"/>
                        <a:cs typeface="Arial"/>
                      </a:endParaRPr>
                    </a:p>
                  </a:txBody>
                  <a:tcPr marL="0" marR="0" marT="54164"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65"/>
                        </a:spcBef>
                      </a:pPr>
                      <a:r>
                        <a:rPr sz="1200" spc="-25" dirty="0">
                          <a:latin typeface="Arial"/>
                          <a:cs typeface="Arial"/>
                        </a:rPr>
                        <a:t>FAUX</a:t>
                      </a:r>
                      <a:endParaRPr sz="1200">
                        <a:latin typeface="Arial"/>
                        <a:cs typeface="Arial"/>
                      </a:endParaRPr>
                    </a:p>
                  </a:txBody>
                  <a:tcPr marL="0" marR="0" marT="541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665"/>
                        </a:spcBef>
                      </a:pPr>
                      <a:r>
                        <a:rPr sz="1200" b="1" spc="-20" dirty="0">
                          <a:latin typeface="Arial"/>
                          <a:cs typeface="Arial"/>
                        </a:rPr>
                        <a:t>VRAI</a:t>
                      </a:r>
                      <a:endParaRPr sz="1200">
                        <a:latin typeface="Arial"/>
                        <a:cs typeface="Arial"/>
                      </a:endParaRPr>
                    </a:p>
                  </a:txBody>
                  <a:tcPr marL="0" marR="0" marT="54164"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92157">
                <a:tc>
                  <a:txBody>
                    <a:bodyPr/>
                    <a:lstStyle/>
                    <a:p>
                      <a:pPr marL="635" algn="ctr">
                        <a:lnSpc>
                          <a:spcPct val="100000"/>
                        </a:lnSpc>
                        <a:spcBef>
                          <a:spcPts val="670"/>
                        </a:spcBef>
                      </a:pPr>
                      <a:r>
                        <a:rPr sz="1200" spc="-25" dirty="0">
                          <a:latin typeface="Arial"/>
                          <a:cs typeface="Arial"/>
                        </a:rPr>
                        <a:t>FAUX</a:t>
                      </a:r>
                      <a:endParaRPr sz="1200">
                        <a:latin typeface="Arial"/>
                        <a:cs typeface="Arial"/>
                      </a:endParaRPr>
                    </a:p>
                  </a:txBody>
                  <a:tcPr marL="0" marR="0" marT="54571"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9240">
                        <a:lnSpc>
                          <a:spcPct val="100000"/>
                        </a:lnSpc>
                        <a:spcBef>
                          <a:spcPts val="670"/>
                        </a:spcBef>
                      </a:pPr>
                      <a:r>
                        <a:rPr sz="1200" spc="-5" dirty="0">
                          <a:latin typeface="Arial"/>
                          <a:cs typeface="Arial"/>
                        </a:rPr>
                        <a:t>VRAI</a:t>
                      </a:r>
                      <a:endParaRPr sz="1200">
                        <a:latin typeface="Arial"/>
                        <a:cs typeface="Arial"/>
                      </a:endParaRPr>
                    </a:p>
                  </a:txBody>
                  <a:tcPr marL="0" marR="0" marT="5457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670"/>
                        </a:spcBef>
                      </a:pPr>
                      <a:r>
                        <a:rPr sz="1200" b="1" spc="-15" dirty="0">
                          <a:latin typeface="Arial"/>
                          <a:cs typeface="Arial"/>
                        </a:rPr>
                        <a:t>VRAI</a:t>
                      </a:r>
                      <a:endParaRPr sz="1200">
                        <a:latin typeface="Arial"/>
                        <a:cs typeface="Arial"/>
                      </a:endParaRPr>
                    </a:p>
                  </a:txBody>
                  <a:tcPr marL="0" marR="0" marT="54571"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92238">
                <a:tc>
                  <a:txBody>
                    <a:bodyPr/>
                    <a:lstStyle/>
                    <a:p>
                      <a:pPr marL="635" algn="ctr">
                        <a:lnSpc>
                          <a:spcPct val="100000"/>
                        </a:lnSpc>
                        <a:spcBef>
                          <a:spcPts val="670"/>
                        </a:spcBef>
                      </a:pPr>
                      <a:r>
                        <a:rPr sz="1200" spc="-25" dirty="0">
                          <a:latin typeface="Arial"/>
                          <a:cs typeface="Arial"/>
                        </a:rPr>
                        <a:t>FAUX</a:t>
                      </a:r>
                      <a:endParaRPr sz="1200">
                        <a:latin typeface="Arial"/>
                        <a:cs typeface="Arial"/>
                      </a:endParaRPr>
                    </a:p>
                  </a:txBody>
                  <a:tcPr marL="0" marR="0" marT="54571"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38760">
                        <a:lnSpc>
                          <a:spcPct val="100000"/>
                        </a:lnSpc>
                        <a:spcBef>
                          <a:spcPts val="670"/>
                        </a:spcBef>
                      </a:pPr>
                      <a:r>
                        <a:rPr sz="1200" spc="-25" dirty="0">
                          <a:latin typeface="Arial"/>
                          <a:cs typeface="Arial"/>
                        </a:rPr>
                        <a:t>FAUX</a:t>
                      </a:r>
                      <a:endParaRPr sz="1200">
                        <a:latin typeface="Arial"/>
                        <a:cs typeface="Arial"/>
                      </a:endParaRPr>
                    </a:p>
                  </a:txBody>
                  <a:tcPr marL="0" marR="0" marT="54571"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905" algn="ctr">
                        <a:lnSpc>
                          <a:spcPct val="100000"/>
                        </a:lnSpc>
                        <a:spcBef>
                          <a:spcPts val="670"/>
                        </a:spcBef>
                      </a:pPr>
                      <a:r>
                        <a:rPr sz="1200" b="1" spc="-40" dirty="0">
                          <a:latin typeface="Arial"/>
                          <a:cs typeface="Arial"/>
                        </a:rPr>
                        <a:t>FAUX</a:t>
                      </a:r>
                      <a:endParaRPr sz="1200">
                        <a:latin typeface="Arial"/>
                        <a:cs typeface="Arial"/>
                      </a:endParaRPr>
                    </a:p>
                  </a:txBody>
                  <a:tcPr marL="0" marR="0" marT="54571"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3980514642"/>
              </p:ext>
            </p:extLst>
          </p:nvPr>
        </p:nvGraphicFramePr>
        <p:xfrm>
          <a:off x="827584" y="2996952"/>
          <a:ext cx="3391533" cy="1672785"/>
        </p:xfrm>
        <a:graphic>
          <a:graphicData uri="http://schemas.openxmlformats.org/drawingml/2006/table">
            <a:tbl>
              <a:tblPr firstRow="1" bandRow="1">
                <a:tableStyleId>{2D5ABB26-0587-4C30-8999-92F81FD0307C}</a:tableStyleId>
              </a:tblPr>
              <a:tblGrid>
                <a:gridCol w="1013225">
                  <a:extLst>
                    <a:ext uri="{9D8B030D-6E8A-4147-A177-3AD203B41FA5}">
                      <a16:colId xmlns:a16="http://schemas.microsoft.com/office/drawing/2014/main" val="20000"/>
                    </a:ext>
                  </a:extLst>
                </a:gridCol>
                <a:gridCol w="1052320">
                  <a:extLst>
                    <a:ext uri="{9D8B030D-6E8A-4147-A177-3AD203B41FA5}">
                      <a16:colId xmlns:a16="http://schemas.microsoft.com/office/drawing/2014/main" val="20001"/>
                    </a:ext>
                  </a:extLst>
                </a:gridCol>
                <a:gridCol w="1325988">
                  <a:extLst>
                    <a:ext uri="{9D8B030D-6E8A-4147-A177-3AD203B41FA5}">
                      <a16:colId xmlns:a16="http://schemas.microsoft.com/office/drawing/2014/main" val="20002"/>
                    </a:ext>
                  </a:extLst>
                </a:gridCol>
              </a:tblGrid>
              <a:tr h="428829">
                <a:tc>
                  <a:txBody>
                    <a:bodyPr/>
                    <a:lstStyle/>
                    <a:p>
                      <a:pPr algn="ctr">
                        <a:lnSpc>
                          <a:spcPct val="100000"/>
                        </a:lnSpc>
                        <a:spcBef>
                          <a:spcPts val="1510"/>
                        </a:spcBef>
                      </a:pPr>
                      <a:r>
                        <a:rPr sz="1200" spc="-5" dirty="0">
                          <a:latin typeface="Arial"/>
                          <a:cs typeface="Arial"/>
                        </a:rPr>
                        <a:t>C1</a:t>
                      </a:r>
                      <a:endParaRPr sz="1200" dirty="0">
                        <a:latin typeface="Arial"/>
                        <a:cs typeface="Arial"/>
                      </a:endParaRPr>
                    </a:p>
                  </a:txBody>
                  <a:tcPr marL="0" marR="0" marT="122988"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1510"/>
                        </a:spcBef>
                      </a:pPr>
                      <a:r>
                        <a:rPr sz="1200" spc="-5" dirty="0">
                          <a:latin typeface="Arial"/>
                          <a:cs typeface="Arial"/>
                        </a:rPr>
                        <a:t>C2</a:t>
                      </a:r>
                      <a:endParaRPr sz="1200" dirty="0">
                        <a:latin typeface="Arial"/>
                        <a:cs typeface="Arial"/>
                      </a:endParaRPr>
                    </a:p>
                  </a:txBody>
                  <a:tcPr marL="0" marR="0" marT="122988"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3175" algn="ctr">
                        <a:lnSpc>
                          <a:spcPct val="100000"/>
                        </a:lnSpc>
                        <a:spcBef>
                          <a:spcPts val="1510"/>
                        </a:spcBef>
                      </a:pPr>
                      <a:r>
                        <a:rPr sz="1200" b="1" spc="-5" dirty="0">
                          <a:latin typeface="Arial"/>
                          <a:cs typeface="Arial"/>
                        </a:rPr>
                        <a:t>C1 </a:t>
                      </a:r>
                      <a:r>
                        <a:rPr sz="1200" b="1" dirty="0">
                          <a:latin typeface="Arial"/>
                          <a:cs typeface="Arial"/>
                        </a:rPr>
                        <a:t>XOR</a:t>
                      </a:r>
                      <a:r>
                        <a:rPr sz="1200" b="1" spc="-55" dirty="0">
                          <a:latin typeface="Arial"/>
                          <a:cs typeface="Arial"/>
                        </a:rPr>
                        <a:t> </a:t>
                      </a:r>
                      <a:r>
                        <a:rPr sz="1200" b="1" spc="-5" dirty="0">
                          <a:latin typeface="Arial"/>
                          <a:cs typeface="Arial"/>
                        </a:rPr>
                        <a:t>C2</a:t>
                      </a:r>
                      <a:endParaRPr sz="1200" dirty="0">
                        <a:latin typeface="Arial"/>
                        <a:cs typeface="Arial"/>
                      </a:endParaRPr>
                    </a:p>
                  </a:txBody>
                  <a:tcPr marL="0" marR="0" marT="122988"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00139">
                <a:tc>
                  <a:txBody>
                    <a:bodyPr/>
                    <a:lstStyle/>
                    <a:p>
                      <a:pPr marL="1270" algn="ctr">
                        <a:lnSpc>
                          <a:spcPct val="100000"/>
                        </a:lnSpc>
                        <a:spcBef>
                          <a:spcPts val="720"/>
                        </a:spcBef>
                      </a:pPr>
                      <a:r>
                        <a:rPr sz="1200" dirty="0">
                          <a:latin typeface="Arial"/>
                          <a:cs typeface="Arial"/>
                        </a:rPr>
                        <a:t>VRAI</a:t>
                      </a:r>
                      <a:endParaRPr sz="1200">
                        <a:latin typeface="Arial"/>
                        <a:cs typeface="Arial"/>
                      </a:endParaRPr>
                    </a:p>
                  </a:txBody>
                  <a:tcPr marL="0" marR="0" marT="58643"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720"/>
                        </a:spcBef>
                      </a:pPr>
                      <a:r>
                        <a:rPr sz="1200" dirty="0">
                          <a:latin typeface="Arial"/>
                          <a:cs typeface="Arial"/>
                        </a:rPr>
                        <a:t>VRAI</a:t>
                      </a:r>
                      <a:endParaRPr sz="1200">
                        <a:latin typeface="Arial"/>
                        <a:cs typeface="Arial"/>
                      </a:endParaRPr>
                    </a:p>
                  </a:txBody>
                  <a:tcPr marL="0" marR="0" marT="5864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175" algn="ctr">
                        <a:lnSpc>
                          <a:spcPct val="100000"/>
                        </a:lnSpc>
                        <a:spcBef>
                          <a:spcPts val="720"/>
                        </a:spcBef>
                      </a:pPr>
                      <a:r>
                        <a:rPr sz="1200" b="1" spc="-40" dirty="0">
                          <a:latin typeface="Arial"/>
                          <a:cs typeface="Arial"/>
                        </a:rPr>
                        <a:t>FAUX</a:t>
                      </a:r>
                      <a:endParaRPr sz="1200">
                        <a:latin typeface="Arial"/>
                        <a:cs typeface="Arial"/>
                      </a:endParaRPr>
                    </a:p>
                  </a:txBody>
                  <a:tcPr marL="0" marR="0" marT="58643"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00114">
                <a:tc>
                  <a:txBody>
                    <a:bodyPr/>
                    <a:lstStyle/>
                    <a:p>
                      <a:pPr marL="1270" algn="ctr">
                        <a:lnSpc>
                          <a:spcPct val="100000"/>
                        </a:lnSpc>
                        <a:spcBef>
                          <a:spcPts val="720"/>
                        </a:spcBef>
                      </a:pPr>
                      <a:r>
                        <a:rPr sz="1200" dirty="0">
                          <a:latin typeface="Arial"/>
                          <a:cs typeface="Arial"/>
                        </a:rPr>
                        <a:t>VRAI</a:t>
                      </a:r>
                      <a:endParaRPr sz="1200">
                        <a:latin typeface="Arial"/>
                        <a:cs typeface="Arial"/>
                      </a:endParaRPr>
                    </a:p>
                  </a:txBody>
                  <a:tcPr marL="0" marR="0" marT="58643"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720"/>
                        </a:spcBef>
                      </a:pPr>
                      <a:r>
                        <a:rPr sz="1200" spc="-25" dirty="0">
                          <a:latin typeface="Arial"/>
                          <a:cs typeface="Arial"/>
                        </a:rPr>
                        <a:t>FAUX</a:t>
                      </a:r>
                      <a:endParaRPr sz="1200">
                        <a:latin typeface="Arial"/>
                        <a:cs typeface="Arial"/>
                      </a:endParaRPr>
                    </a:p>
                  </a:txBody>
                  <a:tcPr marL="0" marR="0" marT="5864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810" algn="ctr">
                        <a:lnSpc>
                          <a:spcPct val="100000"/>
                        </a:lnSpc>
                        <a:spcBef>
                          <a:spcPts val="720"/>
                        </a:spcBef>
                      </a:pPr>
                      <a:r>
                        <a:rPr sz="1200" b="1" spc="-20" dirty="0">
                          <a:latin typeface="Arial"/>
                          <a:cs typeface="Arial"/>
                        </a:rPr>
                        <a:t>VRAI</a:t>
                      </a:r>
                      <a:endParaRPr sz="1200">
                        <a:latin typeface="Arial"/>
                        <a:cs typeface="Arial"/>
                      </a:endParaRPr>
                    </a:p>
                  </a:txBody>
                  <a:tcPr marL="0" marR="0" marT="58643"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00139">
                <a:tc>
                  <a:txBody>
                    <a:bodyPr/>
                    <a:lstStyle/>
                    <a:p>
                      <a:pPr marL="1270" algn="ctr">
                        <a:lnSpc>
                          <a:spcPct val="100000"/>
                        </a:lnSpc>
                        <a:spcBef>
                          <a:spcPts val="725"/>
                        </a:spcBef>
                      </a:pPr>
                      <a:r>
                        <a:rPr sz="1200" spc="-25" dirty="0">
                          <a:latin typeface="Arial"/>
                          <a:cs typeface="Arial"/>
                        </a:rPr>
                        <a:t>FAUX</a:t>
                      </a:r>
                      <a:endParaRPr sz="1200">
                        <a:latin typeface="Arial"/>
                        <a:cs typeface="Arial"/>
                      </a:endParaRPr>
                    </a:p>
                  </a:txBody>
                  <a:tcPr marL="0" marR="0" marT="5905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725"/>
                        </a:spcBef>
                      </a:pPr>
                      <a:r>
                        <a:rPr sz="1200" dirty="0">
                          <a:latin typeface="Arial"/>
                          <a:cs typeface="Arial"/>
                        </a:rPr>
                        <a:t>VRAI</a:t>
                      </a:r>
                      <a:endParaRPr sz="1200">
                        <a:latin typeface="Arial"/>
                        <a:cs typeface="Arial"/>
                      </a:endParaRPr>
                    </a:p>
                  </a:txBody>
                  <a:tcPr marL="0" marR="0" marT="590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810" algn="ctr">
                        <a:lnSpc>
                          <a:spcPct val="100000"/>
                        </a:lnSpc>
                        <a:spcBef>
                          <a:spcPts val="725"/>
                        </a:spcBef>
                      </a:pPr>
                      <a:r>
                        <a:rPr sz="1200" b="1" spc="-20" dirty="0">
                          <a:latin typeface="Arial"/>
                          <a:cs typeface="Arial"/>
                        </a:rPr>
                        <a:t>VRAI</a:t>
                      </a:r>
                      <a:endParaRPr sz="1200">
                        <a:latin typeface="Arial"/>
                        <a:cs typeface="Arial"/>
                      </a:endParaRPr>
                    </a:p>
                  </a:txBody>
                  <a:tcPr marL="0" marR="0" marT="5905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34638">
                <a:tc>
                  <a:txBody>
                    <a:bodyPr/>
                    <a:lstStyle/>
                    <a:p>
                      <a:pPr marL="1270" algn="ctr">
                        <a:lnSpc>
                          <a:spcPct val="100000"/>
                        </a:lnSpc>
                        <a:spcBef>
                          <a:spcPts val="320"/>
                        </a:spcBef>
                      </a:pPr>
                      <a:r>
                        <a:rPr sz="1200" spc="-25" dirty="0">
                          <a:latin typeface="Arial"/>
                          <a:cs typeface="Arial"/>
                        </a:rPr>
                        <a:t>FAUX</a:t>
                      </a:r>
                      <a:endParaRPr sz="1200">
                        <a:latin typeface="Arial"/>
                        <a:cs typeface="Arial"/>
                      </a:endParaRPr>
                    </a:p>
                  </a:txBody>
                  <a:tcPr marL="0" marR="0" marT="26064"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905" algn="ctr">
                        <a:lnSpc>
                          <a:spcPct val="100000"/>
                        </a:lnSpc>
                        <a:spcBef>
                          <a:spcPts val="320"/>
                        </a:spcBef>
                      </a:pPr>
                      <a:r>
                        <a:rPr sz="1200" spc="-25" dirty="0">
                          <a:latin typeface="Arial"/>
                          <a:cs typeface="Arial"/>
                        </a:rPr>
                        <a:t>FAUX</a:t>
                      </a:r>
                      <a:endParaRPr sz="1200">
                        <a:latin typeface="Arial"/>
                        <a:cs typeface="Arial"/>
                      </a:endParaRPr>
                    </a:p>
                  </a:txBody>
                  <a:tcPr marL="0" marR="0" marT="26064"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468630" marR="3175">
                        <a:lnSpc>
                          <a:spcPts val="1650"/>
                        </a:lnSpc>
                        <a:spcBef>
                          <a:spcPts val="320"/>
                        </a:spcBef>
                      </a:pPr>
                      <a:r>
                        <a:rPr sz="1200" b="1" spc="-40" dirty="0">
                          <a:latin typeface="Arial"/>
                          <a:cs typeface="Arial"/>
                        </a:rPr>
                        <a:t>FAUX</a:t>
                      </a:r>
                      <a:endParaRPr sz="1200" dirty="0">
                        <a:latin typeface="Arial"/>
                        <a:cs typeface="Arial"/>
                      </a:endParaRPr>
                    </a:p>
                    <a:p>
                      <a:pPr marL="80645" indent="-80645" algn="r">
                        <a:lnSpc>
                          <a:spcPts val="805"/>
                        </a:lnSpc>
                        <a:buClr>
                          <a:srgbClr val="EDEBE0"/>
                        </a:buClr>
                        <a:buSzPct val="62500"/>
                        <a:buFont typeface="Wingdings"/>
                        <a:buChar char=""/>
                        <a:tabLst>
                          <a:tab pos="80645" algn="l"/>
                        </a:tabLst>
                      </a:pPr>
                      <a:endParaRPr sz="800" dirty="0">
                        <a:latin typeface="Arial"/>
                        <a:cs typeface="Arial"/>
                      </a:endParaRPr>
                    </a:p>
                  </a:txBody>
                  <a:tcPr marL="0" marR="0" marT="26064"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4610418" y="3130376"/>
          <a:ext cx="2985917" cy="1231874"/>
        </p:xfrm>
        <a:graphic>
          <a:graphicData uri="http://schemas.openxmlformats.org/drawingml/2006/table">
            <a:tbl>
              <a:tblPr firstRow="1" bandRow="1">
                <a:tableStyleId>{2D5ABB26-0587-4C30-8999-92F81FD0307C}</a:tableStyleId>
              </a:tblPr>
              <a:tblGrid>
                <a:gridCol w="1203272">
                  <a:extLst>
                    <a:ext uri="{9D8B030D-6E8A-4147-A177-3AD203B41FA5}">
                      <a16:colId xmlns:a16="http://schemas.microsoft.com/office/drawing/2014/main" val="20000"/>
                    </a:ext>
                  </a:extLst>
                </a:gridCol>
                <a:gridCol w="1782645">
                  <a:extLst>
                    <a:ext uri="{9D8B030D-6E8A-4147-A177-3AD203B41FA5}">
                      <a16:colId xmlns:a16="http://schemas.microsoft.com/office/drawing/2014/main" val="20001"/>
                    </a:ext>
                  </a:extLst>
                </a:gridCol>
              </a:tblGrid>
              <a:tr h="410584">
                <a:tc>
                  <a:txBody>
                    <a:bodyPr/>
                    <a:lstStyle/>
                    <a:p>
                      <a:pPr marL="1270" algn="ctr">
                        <a:lnSpc>
                          <a:spcPct val="100000"/>
                        </a:lnSpc>
                        <a:spcBef>
                          <a:spcPts val="1400"/>
                        </a:spcBef>
                      </a:pPr>
                      <a:r>
                        <a:rPr sz="1200" spc="-5" dirty="0">
                          <a:latin typeface="Arial"/>
                          <a:cs typeface="Arial"/>
                        </a:rPr>
                        <a:t>C1</a:t>
                      </a:r>
                      <a:endParaRPr sz="1200">
                        <a:latin typeface="Arial"/>
                        <a:cs typeface="Arial"/>
                      </a:endParaRPr>
                    </a:p>
                  </a:txBody>
                  <a:tcPr marL="0" marR="0" marT="11402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70" algn="ctr">
                        <a:lnSpc>
                          <a:spcPct val="100000"/>
                        </a:lnSpc>
                        <a:spcBef>
                          <a:spcPts val="1400"/>
                        </a:spcBef>
                      </a:pPr>
                      <a:r>
                        <a:rPr sz="1200" b="1" spc="-5" dirty="0">
                          <a:latin typeface="Arial"/>
                          <a:cs typeface="Arial"/>
                        </a:rPr>
                        <a:t>NON</a:t>
                      </a:r>
                      <a:r>
                        <a:rPr sz="1200" b="1" spc="-10" dirty="0">
                          <a:latin typeface="Arial"/>
                          <a:cs typeface="Arial"/>
                        </a:rPr>
                        <a:t> </a:t>
                      </a:r>
                      <a:r>
                        <a:rPr sz="1200" b="1" spc="-15" dirty="0">
                          <a:latin typeface="Arial"/>
                          <a:cs typeface="Arial"/>
                        </a:rPr>
                        <a:t>C1</a:t>
                      </a:r>
                      <a:endParaRPr sz="1200">
                        <a:latin typeface="Arial"/>
                        <a:cs typeface="Arial"/>
                      </a:endParaRPr>
                    </a:p>
                  </a:txBody>
                  <a:tcPr marL="0" marR="0" marT="11402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10666">
                <a:tc>
                  <a:txBody>
                    <a:bodyPr/>
                    <a:lstStyle/>
                    <a:p>
                      <a:pPr algn="ctr">
                        <a:lnSpc>
                          <a:spcPct val="100000"/>
                        </a:lnSpc>
                        <a:spcBef>
                          <a:spcPts val="1400"/>
                        </a:spcBef>
                      </a:pPr>
                      <a:r>
                        <a:rPr sz="1200" dirty="0">
                          <a:latin typeface="Arial"/>
                          <a:cs typeface="Arial"/>
                        </a:rPr>
                        <a:t>VRAI</a:t>
                      </a:r>
                      <a:endParaRPr sz="1200">
                        <a:latin typeface="Arial"/>
                        <a:cs typeface="Arial"/>
                      </a:endParaRPr>
                    </a:p>
                  </a:txBody>
                  <a:tcPr marL="0" marR="0" marT="11402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1400"/>
                        </a:spcBef>
                      </a:pPr>
                      <a:r>
                        <a:rPr sz="1200" b="1" spc="-40" dirty="0">
                          <a:latin typeface="Arial"/>
                          <a:cs typeface="Arial"/>
                        </a:rPr>
                        <a:t>FAUX</a:t>
                      </a:r>
                      <a:endParaRPr sz="1200">
                        <a:latin typeface="Arial"/>
                        <a:cs typeface="Arial"/>
                      </a:endParaRPr>
                    </a:p>
                  </a:txBody>
                  <a:tcPr marL="0" marR="0" marT="11402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10624">
                <a:tc>
                  <a:txBody>
                    <a:bodyPr/>
                    <a:lstStyle/>
                    <a:p>
                      <a:pPr marL="2540" algn="ctr">
                        <a:lnSpc>
                          <a:spcPct val="100000"/>
                        </a:lnSpc>
                        <a:spcBef>
                          <a:spcPts val="1400"/>
                        </a:spcBef>
                      </a:pPr>
                      <a:r>
                        <a:rPr sz="1200" spc="-25" dirty="0">
                          <a:latin typeface="Arial"/>
                          <a:cs typeface="Arial"/>
                        </a:rPr>
                        <a:t>FAUX</a:t>
                      </a:r>
                      <a:endParaRPr sz="1200">
                        <a:latin typeface="Arial"/>
                        <a:cs typeface="Arial"/>
                      </a:endParaRPr>
                    </a:p>
                  </a:txBody>
                  <a:tcPr marL="0" marR="0" marT="11402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540" algn="ctr">
                        <a:lnSpc>
                          <a:spcPct val="100000"/>
                        </a:lnSpc>
                        <a:spcBef>
                          <a:spcPts val="1400"/>
                        </a:spcBef>
                      </a:pPr>
                      <a:r>
                        <a:rPr sz="1200" b="1" spc="-15" dirty="0">
                          <a:latin typeface="Arial"/>
                          <a:cs typeface="Arial"/>
                        </a:rPr>
                        <a:t>VRAI</a:t>
                      </a:r>
                      <a:endParaRPr sz="1200">
                        <a:latin typeface="Arial"/>
                        <a:cs typeface="Arial"/>
                      </a:endParaRPr>
                    </a:p>
                  </a:txBody>
                  <a:tcPr marL="0" marR="0" marT="114029"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object 6"/>
          <p:cNvSpPr txBox="1">
            <a:spLocks noGrp="1"/>
          </p:cNvSpPr>
          <p:nvPr>
            <p:ph type="title"/>
          </p:nvPr>
        </p:nvSpPr>
        <p:spPr>
          <a:xfrm>
            <a:off x="107504" y="64018"/>
            <a:ext cx="8820472" cy="412654"/>
          </a:xfrm>
          <a:prstGeom prst="rect">
            <a:avLst/>
          </a:prstGeom>
          <a:noFill/>
        </p:spPr>
        <p:txBody>
          <a:bodyPr vert="horz" wrap="square" lIns="0" tIns="9502" rIns="0" bIns="0" rtlCol="0">
            <a:spAutoFit/>
          </a:bodyPr>
          <a:lstStyle/>
          <a:p>
            <a:pPr marL="9502">
              <a:spcBef>
                <a:spcPts val="75"/>
              </a:spcBef>
            </a:pPr>
            <a:r>
              <a:rPr spc="-34" dirty="0">
                <a:solidFill>
                  <a:srgbClr val="002060"/>
                </a:solidFill>
              </a:rPr>
              <a:t>Table</a:t>
            </a:r>
            <a:r>
              <a:rPr lang="fr-FR" spc="-34" dirty="0">
                <a:solidFill>
                  <a:srgbClr val="002060"/>
                </a:solidFill>
              </a:rPr>
              <a:t>au </a:t>
            </a:r>
            <a:r>
              <a:rPr dirty="0">
                <a:solidFill>
                  <a:srgbClr val="002060"/>
                </a:solidFill>
              </a:rPr>
              <a:t>de</a:t>
            </a:r>
            <a:r>
              <a:rPr spc="-67" dirty="0">
                <a:solidFill>
                  <a:srgbClr val="002060"/>
                </a:solidFill>
              </a:rPr>
              <a:t> </a:t>
            </a:r>
            <a:r>
              <a:rPr spc="-4" dirty="0">
                <a:solidFill>
                  <a:srgbClr val="002060"/>
                </a:solidFill>
              </a:rPr>
              <a:t>vérité</a:t>
            </a:r>
          </a:p>
        </p:txBody>
      </p:sp>
      <p:graphicFrame>
        <p:nvGraphicFramePr>
          <p:cNvPr id="10" name="object 3"/>
          <p:cNvGraphicFramePr>
            <a:graphicFrameLocks noGrp="1"/>
          </p:cNvGraphicFramePr>
          <p:nvPr/>
        </p:nvGraphicFramePr>
        <p:xfrm>
          <a:off x="4355976" y="4807539"/>
          <a:ext cx="4719694" cy="1645797"/>
        </p:xfrm>
        <a:graphic>
          <a:graphicData uri="http://schemas.openxmlformats.org/drawingml/2006/table">
            <a:tbl>
              <a:tblPr firstRow="1" bandRow="1">
                <a:tableStyleId>{2D5ABB26-0587-4C30-8999-92F81FD0307C}</a:tableStyleId>
              </a:tblPr>
              <a:tblGrid>
                <a:gridCol w="2444011">
                  <a:extLst>
                    <a:ext uri="{9D8B030D-6E8A-4147-A177-3AD203B41FA5}">
                      <a16:colId xmlns:a16="http://schemas.microsoft.com/office/drawing/2014/main" val="20000"/>
                    </a:ext>
                  </a:extLst>
                </a:gridCol>
                <a:gridCol w="2275683">
                  <a:extLst>
                    <a:ext uri="{9D8B030D-6E8A-4147-A177-3AD203B41FA5}">
                      <a16:colId xmlns:a16="http://schemas.microsoft.com/office/drawing/2014/main" val="20001"/>
                    </a:ext>
                  </a:extLst>
                </a:gridCol>
              </a:tblGrid>
              <a:tr h="413373">
                <a:tc>
                  <a:txBody>
                    <a:bodyPr/>
                    <a:lstStyle/>
                    <a:p>
                      <a:pPr marL="5080" algn="ctr">
                        <a:lnSpc>
                          <a:spcPts val="2990"/>
                        </a:lnSpc>
                      </a:pPr>
                      <a:r>
                        <a:rPr sz="1800" b="1" spc="-10" dirty="0">
                          <a:latin typeface="Times New Roman"/>
                          <a:cs typeface="Times New Roman"/>
                        </a:rPr>
                        <a:t>Expression</a:t>
                      </a:r>
                      <a:endParaRPr sz="1800" dirty="0">
                        <a:latin typeface="Times New Roman"/>
                        <a:cs typeface="Times New Roman"/>
                      </a:endParaRPr>
                    </a:p>
                  </a:txBody>
                  <a:tcPr marL="0" marR="0" marT="0" marB="0">
                    <a:lnL w="28575">
                      <a:solidFill>
                        <a:srgbClr val="9F9F9F"/>
                      </a:solidFill>
                      <a:prstDash val="solid"/>
                    </a:lnL>
                    <a:lnR w="12700">
                      <a:solidFill>
                        <a:srgbClr val="9F9F9F"/>
                      </a:solidFill>
                      <a:prstDash val="solid"/>
                    </a:lnR>
                    <a:lnT w="19050">
                      <a:solidFill>
                        <a:srgbClr val="9F9F9F"/>
                      </a:solidFill>
                      <a:prstDash val="solid"/>
                    </a:lnT>
                    <a:lnB w="19050">
                      <a:solidFill>
                        <a:srgbClr val="9F9F9F"/>
                      </a:solidFill>
                      <a:prstDash val="solid"/>
                    </a:lnB>
                  </a:tcPr>
                </a:tc>
                <a:tc>
                  <a:txBody>
                    <a:bodyPr/>
                    <a:lstStyle/>
                    <a:p>
                      <a:pPr algn="ctr">
                        <a:lnSpc>
                          <a:spcPts val="2990"/>
                        </a:lnSpc>
                      </a:pPr>
                      <a:r>
                        <a:rPr sz="1800" b="1" spc="-5" dirty="0">
                          <a:latin typeface="Times New Roman"/>
                          <a:cs typeface="Times New Roman"/>
                        </a:rPr>
                        <a:t>Résultat</a:t>
                      </a:r>
                      <a:endParaRPr sz="1800">
                        <a:latin typeface="Times New Roman"/>
                        <a:cs typeface="Times New Roman"/>
                      </a:endParaRPr>
                    </a:p>
                  </a:txBody>
                  <a:tcPr marL="0" marR="0" marT="0" marB="0">
                    <a:lnL w="12700">
                      <a:solidFill>
                        <a:srgbClr val="9F9F9F"/>
                      </a:solidFill>
                      <a:prstDash val="solid"/>
                    </a:lnL>
                    <a:lnR w="28575">
                      <a:solidFill>
                        <a:srgbClr val="9F9F9F"/>
                      </a:solidFill>
                      <a:prstDash val="solid"/>
                    </a:lnR>
                    <a:lnT w="19050">
                      <a:solidFill>
                        <a:srgbClr val="9F9F9F"/>
                      </a:solidFill>
                      <a:prstDash val="solid"/>
                    </a:lnT>
                    <a:lnB w="19050">
                      <a:solidFill>
                        <a:srgbClr val="9F9F9F"/>
                      </a:solidFill>
                      <a:prstDash val="solid"/>
                    </a:lnB>
                  </a:tcPr>
                </a:tc>
                <a:extLst>
                  <a:ext uri="{0D108BD9-81ED-4DB2-BD59-A6C34878D82A}">
                    <a16:rowId xmlns:a16="http://schemas.microsoft.com/office/drawing/2014/main" val="10000"/>
                  </a:ext>
                </a:extLst>
              </a:tr>
              <a:tr h="410299">
                <a:tc>
                  <a:txBody>
                    <a:bodyPr/>
                    <a:lstStyle/>
                    <a:p>
                      <a:pPr marL="7620" algn="ctr">
                        <a:lnSpc>
                          <a:spcPts val="2585"/>
                        </a:lnSpc>
                      </a:pPr>
                      <a:r>
                        <a:rPr sz="1500" b="1" dirty="0">
                          <a:solidFill>
                            <a:srgbClr val="C0504D"/>
                          </a:solidFill>
                          <a:latin typeface="Times New Roman"/>
                          <a:cs typeface="Times New Roman"/>
                        </a:rPr>
                        <a:t>(4 &lt;7) </a:t>
                      </a:r>
                      <a:r>
                        <a:rPr sz="1500" b="1" spc="-10" dirty="0">
                          <a:solidFill>
                            <a:srgbClr val="C0504D"/>
                          </a:solidFill>
                          <a:latin typeface="Times New Roman"/>
                          <a:cs typeface="Times New Roman"/>
                        </a:rPr>
                        <a:t>ET</a:t>
                      </a:r>
                      <a:r>
                        <a:rPr sz="1500" b="1" spc="-90" dirty="0">
                          <a:solidFill>
                            <a:srgbClr val="C0504D"/>
                          </a:solidFill>
                          <a:latin typeface="Times New Roman"/>
                          <a:cs typeface="Times New Roman"/>
                        </a:rPr>
                        <a:t> </a:t>
                      </a:r>
                      <a:r>
                        <a:rPr sz="1500" b="1" dirty="0">
                          <a:solidFill>
                            <a:srgbClr val="C0504D"/>
                          </a:solidFill>
                          <a:latin typeface="Times New Roman"/>
                          <a:cs typeface="Times New Roman"/>
                        </a:rPr>
                        <a:t>(9&gt;0)</a:t>
                      </a:r>
                      <a:endParaRPr sz="1500">
                        <a:latin typeface="Times New Roman"/>
                        <a:cs typeface="Times New Roman"/>
                      </a:endParaRPr>
                    </a:p>
                  </a:txBody>
                  <a:tcPr marL="0" marR="0" marT="0" marB="0">
                    <a:lnL w="28575">
                      <a:solidFill>
                        <a:srgbClr val="9F9F9F"/>
                      </a:solidFill>
                      <a:prstDash val="solid"/>
                    </a:lnL>
                    <a:lnR w="12700">
                      <a:solidFill>
                        <a:srgbClr val="9F9F9F"/>
                      </a:solidFill>
                      <a:prstDash val="solid"/>
                    </a:lnR>
                    <a:lnT w="19050">
                      <a:solidFill>
                        <a:srgbClr val="9F9F9F"/>
                      </a:solidFill>
                      <a:prstDash val="solid"/>
                    </a:lnT>
                    <a:lnB w="19050">
                      <a:solidFill>
                        <a:srgbClr val="9F9F9F"/>
                      </a:solidFill>
                      <a:prstDash val="solid"/>
                    </a:lnB>
                  </a:tcPr>
                </a:tc>
                <a:tc>
                  <a:txBody>
                    <a:bodyPr/>
                    <a:lstStyle/>
                    <a:p>
                      <a:pPr algn="ctr">
                        <a:lnSpc>
                          <a:spcPts val="2985"/>
                        </a:lnSpc>
                      </a:pPr>
                      <a:r>
                        <a:rPr sz="1900" b="1" i="1" spc="-50" dirty="0">
                          <a:latin typeface="Times New Roman"/>
                          <a:cs typeface="Times New Roman"/>
                        </a:rPr>
                        <a:t>Vrai</a:t>
                      </a:r>
                      <a:endParaRPr sz="1900">
                        <a:latin typeface="Times New Roman"/>
                        <a:cs typeface="Times New Roman"/>
                      </a:endParaRPr>
                    </a:p>
                  </a:txBody>
                  <a:tcPr marL="0" marR="0" marT="0" marB="0">
                    <a:lnL w="12700">
                      <a:solidFill>
                        <a:srgbClr val="9F9F9F"/>
                      </a:solidFill>
                      <a:prstDash val="solid"/>
                    </a:lnL>
                    <a:lnR w="28575">
                      <a:solidFill>
                        <a:srgbClr val="9F9F9F"/>
                      </a:solidFill>
                      <a:prstDash val="solid"/>
                    </a:lnR>
                    <a:lnT w="19050">
                      <a:solidFill>
                        <a:srgbClr val="9F9F9F"/>
                      </a:solidFill>
                      <a:prstDash val="solid"/>
                    </a:lnT>
                    <a:lnB w="19050">
                      <a:solidFill>
                        <a:srgbClr val="9F9F9F"/>
                      </a:solidFill>
                      <a:prstDash val="solid"/>
                    </a:lnB>
                  </a:tcPr>
                </a:tc>
                <a:extLst>
                  <a:ext uri="{0D108BD9-81ED-4DB2-BD59-A6C34878D82A}">
                    <a16:rowId xmlns:a16="http://schemas.microsoft.com/office/drawing/2014/main" val="10001"/>
                  </a:ext>
                </a:extLst>
              </a:tr>
              <a:tr h="410299">
                <a:tc>
                  <a:txBody>
                    <a:bodyPr/>
                    <a:lstStyle/>
                    <a:p>
                      <a:pPr marL="6350" algn="ctr">
                        <a:lnSpc>
                          <a:spcPts val="2585"/>
                        </a:lnSpc>
                      </a:pPr>
                      <a:r>
                        <a:rPr sz="1500" b="1" dirty="0">
                          <a:solidFill>
                            <a:srgbClr val="C0504D"/>
                          </a:solidFill>
                          <a:latin typeface="Times New Roman"/>
                          <a:cs typeface="Times New Roman"/>
                        </a:rPr>
                        <a:t>(1 &lt; 0) OU</a:t>
                      </a:r>
                      <a:r>
                        <a:rPr sz="1500" b="1" spc="-75" dirty="0">
                          <a:solidFill>
                            <a:srgbClr val="C0504D"/>
                          </a:solidFill>
                          <a:latin typeface="Times New Roman"/>
                          <a:cs typeface="Times New Roman"/>
                        </a:rPr>
                        <a:t> </a:t>
                      </a:r>
                      <a:r>
                        <a:rPr sz="1500" b="1" dirty="0">
                          <a:solidFill>
                            <a:srgbClr val="C0504D"/>
                          </a:solidFill>
                          <a:latin typeface="Times New Roman"/>
                          <a:cs typeface="Times New Roman"/>
                        </a:rPr>
                        <a:t>(1&lt;&gt;1)</a:t>
                      </a:r>
                      <a:endParaRPr sz="1500">
                        <a:latin typeface="Times New Roman"/>
                        <a:cs typeface="Times New Roman"/>
                      </a:endParaRPr>
                    </a:p>
                  </a:txBody>
                  <a:tcPr marL="0" marR="0" marT="0" marB="0">
                    <a:lnL w="28575">
                      <a:solidFill>
                        <a:srgbClr val="9F9F9F"/>
                      </a:solidFill>
                      <a:prstDash val="solid"/>
                    </a:lnL>
                    <a:lnR w="12700">
                      <a:solidFill>
                        <a:srgbClr val="9F9F9F"/>
                      </a:solidFill>
                      <a:prstDash val="solid"/>
                    </a:lnR>
                    <a:lnT w="19050">
                      <a:solidFill>
                        <a:srgbClr val="9F9F9F"/>
                      </a:solidFill>
                      <a:prstDash val="solid"/>
                    </a:lnT>
                    <a:lnB w="19050">
                      <a:solidFill>
                        <a:srgbClr val="9F9F9F"/>
                      </a:solidFill>
                      <a:prstDash val="solid"/>
                    </a:lnB>
                  </a:tcPr>
                </a:tc>
                <a:tc>
                  <a:txBody>
                    <a:bodyPr/>
                    <a:lstStyle/>
                    <a:p>
                      <a:pPr algn="ctr">
                        <a:lnSpc>
                          <a:spcPts val="2985"/>
                        </a:lnSpc>
                      </a:pPr>
                      <a:r>
                        <a:rPr sz="1900" b="1" i="1" spc="-125" dirty="0">
                          <a:latin typeface="Times New Roman"/>
                          <a:cs typeface="Times New Roman"/>
                        </a:rPr>
                        <a:t>Faux</a:t>
                      </a:r>
                      <a:endParaRPr sz="1900">
                        <a:latin typeface="Times New Roman"/>
                        <a:cs typeface="Times New Roman"/>
                      </a:endParaRPr>
                    </a:p>
                  </a:txBody>
                  <a:tcPr marL="0" marR="0" marT="0" marB="0">
                    <a:lnL w="12700">
                      <a:solidFill>
                        <a:srgbClr val="9F9F9F"/>
                      </a:solidFill>
                      <a:prstDash val="solid"/>
                    </a:lnL>
                    <a:lnR w="28575">
                      <a:solidFill>
                        <a:srgbClr val="9F9F9F"/>
                      </a:solidFill>
                      <a:prstDash val="solid"/>
                    </a:lnR>
                    <a:lnT w="19050">
                      <a:solidFill>
                        <a:srgbClr val="9F9F9F"/>
                      </a:solidFill>
                      <a:prstDash val="solid"/>
                    </a:lnT>
                    <a:lnB w="19050">
                      <a:solidFill>
                        <a:srgbClr val="9F9F9F"/>
                      </a:solidFill>
                      <a:prstDash val="solid"/>
                    </a:lnB>
                  </a:tcPr>
                </a:tc>
                <a:extLst>
                  <a:ext uri="{0D108BD9-81ED-4DB2-BD59-A6C34878D82A}">
                    <a16:rowId xmlns:a16="http://schemas.microsoft.com/office/drawing/2014/main" val="10002"/>
                  </a:ext>
                </a:extLst>
              </a:tr>
              <a:tr h="411826">
                <a:tc>
                  <a:txBody>
                    <a:bodyPr/>
                    <a:lstStyle/>
                    <a:p>
                      <a:pPr marL="6350" algn="ctr">
                        <a:lnSpc>
                          <a:spcPts val="2590"/>
                        </a:lnSpc>
                      </a:pPr>
                      <a:r>
                        <a:rPr sz="1500" b="1" spc="-5" dirty="0">
                          <a:solidFill>
                            <a:srgbClr val="C0504D"/>
                          </a:solidFill>
                          <a:latin typeface="Times New Roman"/>
                          <a:cs typeface="Times New Roman"/>
                        </a:rPr>
                        <a:t>Non(13.4 </a:t>
                      </a:r>
                      <a:r>
                        <a:rPr sz="1500" b="1" dirty="0">
                          <a:solidFill>
                            <a:srgbClr val="C0504D"/>
                          </a:solidFill>
                          <a:latin typeface="Times New Roman"/>
                          <a:cs typeface="Times New Roman"/>
                        </a:rPr>
                        <a:t>&lt;</a:t>
                      </a:r>
                      <a:r>
                        <a:rPr sz="1500" b="1" spc="-30" dirty="0">
                          <a:solidFill>
                            <a:srgbClr val="C0504D"/>
                          </a:solidFill>
                          <a:latin typeface="Times New Roman"/>
                          <a:cs typeface="Times New Roman"/>
                        </a:rPr>
                        <a:t> </a:t>
                      </a:r>
                      <a:r>
                        <a:rPr sz="1500" b="1" dirty="0">
                          <a:solidFill>
                            <a:srgbClr val="C0504D"/>
                          </a:solidFill>
                          <a:latin typeface="Times New Roman"/>
                          <a:cs typeface="Times New Roman"/>
                        </a:rPr>
                        <a:t>15)</a:t>
                      </a:r>
                      <a:endParaRPr sz="1500">
                        <a:latin typeface="Times New Roman"/>
                        <a:cs typeface="Times New Roman"/>
                      </a:endParaRPr>
                    </a:p>
                  </a:txBody>
                  <a:tcPr marL="0" marR="0" marT="0" marB="0">
                    <a:lnL w="28575">
                      <a:solidFill>
                        <a:srgbClr val="9F9F9F"/>
                      </a:solidFill>
                      <a:prstDash val="solid"/>
                    </a:lnL>
                    <a:lnR w="12700">
                      <a:solidFill>
                        <a:srgbClr val="9F9F9F"/>
                      </a:solidFill>
                      <a:prstDash val="solid"/>
                    </a:lnR>
                    <a:lnT w="19050">
                      <a:solidFill>
                        <a:srgbClr val="9F9F9F"/>
                      </a:solidFill>
                      <a:prstDash val="solid"/>
                    </a:lnT>
                    <a:lnB w="19050">
                      <a:solidFill>
                        <a:srgbClr val="9F9F9F"/>
                      </a:solidFill>
                      <a:prstDash val="solid"/>
                    </a:lnB>
                  </a:tcPr>
                </a:tc>
                <a:tc>
                  <a:txBody>
                    <a:bodyPr/>
                    <a:lstStyle/>
                    <a:p>
                      <a:pPr algn="ctr">
                        <a:lnSpc>
                          <a:spcPts val="2985"/>
                        </a:lnSpc>
                      </a:pPr>
                      <a:r>
                        <a:rPr sz="1900" b="1" i="1" spc="-125" dirty="0">
                          <a:latin typeface="Times New Roman"/>
                          <a:cs typeface="Times New Roman"/>
                        </a:rPr>
                        <a:t>Faux</a:t>
                      </a:r>
                      <a:endParaRPr sz="1900" dirty="0">
                        <a:latin typeface="Times New Roman"/>
                        <a:cs typeface="Times New Roman"/>
                      </a:endParaRPr>
                    </a:p>
                  </a:txBody>
                  <a:tcPr marL="0" marR="0" marT="0" marB="0">
                    <a:lnL w="12700">
                      <a:solidFill>
                        <a:srgbClr val="9F9F9F"/>
                      </a:solidFill>
                      <a:prstDash val="solid"/>
                    </a:lnL>
                    <a:lnR w="28575">
                      <a:solidFill>
                        <a:srgbClr val="9F9F9F"/>
                      </a:solidFill>
                      <a:prstDash val="solid"/>
                    </a:lnR>
                    <a:lnT w="19050">
                      <a:solidFill>
                        <a:srgbClr val="9F9F9F"/>
                      </a:solidFill>
                      <a:prstDash val="solid"/>
                    </a:lnT>
                    <a:lnB w="19050">
                      <a:solidFill>
                        <a:srgbClr val="9F9F9F"/>
                      </a:solidFill>
                      <a:prstDash val="solid"/>
                    </a:lnB>
                  </a:tcPr>
                </a:tc>
                <a:extLst>
                  <a:ext uri="{0D108BD9-81ED-4DB2-BD59-A6C34878D82A}">
                    <a16:rowId xmlns:a16="http://schemas.microsoft.com/office/drawing/2014/main" val="10003"/>
                  </a:ext>
                </a:extLst>
              </a:tr>
            </a:tbl>
          </a:graphicData>
        </a:graphic>
      </p:graphicFrame>
      <p:sp>
        <p:nvSpPr>
          <p:cNvPr id="7" name="Slide Number Placeholder 6">
            <a:extLst>
              <a:ext uri="{FF2B5EF4-FFF2-40B4-BE49-F238E27FC236}">
                <a16:creationId xmlns:a16="http://schemas.microsoft.com/office/drawing/2014/main" id="{BCA2C415-4908-4D69-8688-E5AAC5ED3850}"/>
              </a:ext>
            </a:extLst>
          </p:cNvPr>
          <p:cNvSpPr>
            <a:spLocks noGrp="1"/>
          </p:cNvSpPr>
          <p:nvPr>
            <p:ph type="sldNum" sz="quarter" idx="12"/>
          </p:nvPr>
        </p:nvSpPr>
        <p:spPr/>
        <p:txBody>
          <a:bodyPr/>
          <a:lstStyle/>
          <a:p>
            <a:fld id="{5744759D-0EFF-4FB2-9CCE-04E00944F0FE}" type="slidenum">
              <a:rPr lang="en-US" smtClean="0"/>
              <a:pPr/>
              <a:t>79</a:t>
            </a:fld>
            <a:endParaRPr lang="en-US"/>
          </a:p>
        </p:txBody>
      </p:sp>
    </p:spTree>
    <p:extLst>
      <p:ext uri="{BB962C8B-B14F-4D97-AF65-F5344CB8AC3E}">
        <p14:creationId xmlns:p14="http://schemas.microsoft.com/office/powerpoint/2010/main" val="35968866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06C1C4D7-2E89-8A48-B1A0-55ACC3A7EA72}"/>
              </a:ext>
            </a:extLst>
          </p:cNvPr>
          <p:cNvSpPr>
            <a:spLocks/>
          </p:cNvSpPr>
          <p:nvPr/>
        </p:nvSpPr>
        <p:spPr bwMode="auto">
          <a:xfrm>
            <a:off x="2318022" y="116632"/>
            <a:ext cx="6590826" cy="40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2619"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Références </a:t>
            </a:r>
            <a:endParaRPr lang="fr-FR" altLang="fr-FR" sz="2619"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B3C9DF38-504F-4785-8E71-E2557DB0D856}"/>
              </a:ext>
            </a:extLst>
          </p:cNvPr>
          <p:cNvSpPr>
            <a:spLocks noGrp="1"/>
          </p:cNvSpPr>
          <p:nvPr>
            <p:ph type="sldNum" sz="quarter" idx="12"/>
          </p:nvPr>
        </p:nvSpPr>
        <p:spPr/>
        <p:txBody>
          <a:bodyPr/>
          <a:lstStyle/>
          <a:p>
            <a:fld id="{9705A05D-FF3A-44F5-A745-C0E08A1F0267}" type="slidenum">
              <a:rPr lang="fr-FR" smtClean="0"/>
              <a:pPr/>
              <a:t>8</a:t>
            </a:fld>
            <a:endParaRPr lang="fr-FR" dirty="0"/>
          </a:p>
        </p:txBody>
      </p:sp>
      <p:sp>
        <p:nvSpPr>
          <p:cNvPr id="5" name="ZoneTexte 1">
            <a:extLst>
              <a:ext uri="{FF2B5EF4-FFF2-40B4-BE49-F238E27FC236}">
                <a16:creationId xmlns:a16="http://schemas.microsoft.com/office/drawing/2014/main" id="{52B9424E-CCA3-497F-BF2A-D2777DBBFF9E}"/>
              </a:ext>
            </a:extLst>
          </p:cNvPr>
          <p:cNvSpPr txBox="1"/>
          <p:nvPr/>
        </p:nvSpPr>
        <p:spPr>
          <a:xfrm>
            <a:off x="323528" y="1545754"/>
            <a:ext cx="8436676" cy="3539430"/>
          </a:xfrm>
          <a:prstGeom prst="rect">
            <a:avLst/>
          </a:prstGeom>
          <a:noFill/>
        </p:spPr>
        <p:txBody>
          <a:bodyPr wrap="square" rtlCol="0">
            <a:spAutoFit/>
          </a:bodyPr>
          <a:lstStyle/>
          <a:p>
            <a:pPr marL="457200" indent="-457200" algn="just">
              <a:buAutoNum type="arabicPeriod"/>
            </a:pPr>
            <a:r>
              <a:rPr lang="fr-FR" sz="1600" dirty="0">
                <a:latin typeface="Gill Sans MT" panose="020B0502020104020203" pitchFamily="34" charset="0"/>
              </a:rPr>
              <a:t>Bruno </a:t>
            </a:r>
            <a:r>
              <a:rPr lang="fr-FR" sz="1600" dirty="0" err="1">
                <a:latin typeface="Gill Sans MT" panose="020B0502020104020203" pitchFamily="34" charset="0"/>
              </a:rPr>
              <a:t>Baynat</a:t>
            </a:r>
            <a:r>
              <a:rPr lang="fr-FR" sz="1600" dirty="0">
                <a:latin typeface="Gill Sans MT" panose="020B0502020104020203" pitchFamily="34" charset="0"/>
              </a:rPr>
              <a:t>, Philippe Chrétienne, Claire </a:t>
            </a:r>
            <a:r>
              <a:rPr lang="fr-FR" sz="1600" dirty="0" err="1">
                <a:latin typeface="Gill Sans MT" panose="020B0502020104020203" pitchFamily="34" charset="0"/>
              </a:rPr>
              <a:t>Hanen</a:t>
            </a:r>
            <a:r>
              <a:rPr lang="fr-FR" sz="1600" dirty="0">
                <a:latin typeface="Gill Sans MT" panose="020B0502020104020203" pitchFamily="34" charset="0"/>
              </a:rPr>
              <a:t>, Safia </a:t>
            </a:r>
            <a:r>
              <a:rPr lang="fr-FR" sz="1600" dirty="0" err="1">
                <a:latin typeface="Gill Sans MT" panose="020B0502020104020203" pitchFamily="34" charset="0"/>
              </a:rPr>
              <a:t>Kedad-Sidhoum</a:t>
            </a:r>
            <a:r>
              <a:rPr lang="fr-FR" sz="1600" dirty="0">
                <a:latin typeface="Gill Sans MT" panose="020B0502020104020203" pitchFamily="34" charset="0"/>
              </a:rPr>
              <a:t>,, Alix Munier-</a:t>
            </a:r>
            <a:r>
              <a:rPr lang="fr-FR" sz="1600" dirty="0" err="1">
                <a:latin typeface="Gill Sans MT" panose="020B0502020104020203" pitchFamily="34" charset="0"/>
              </a:rPr>
              <a:t>Kordon</a:t>
            </a:r>
            <a:r>
              <a:rPr lang="fr-FR" sz="1600" dirty="0">
                <a:latin typeface="Gill Sans MT" panose="020B0502020104020203" pitchFamily="34" charset="0"/>
              </a:rPr>
              <a:t>, Christophe </a:t>
            </a:r>
            <a:r>
              <a:rPr lang="fr-FR" sz="1600" dirty="0" err="1">
                <a:latin typeface="Gill Sans MT" panose="020B0502020104020203" pitchFamily="34" charset="0"/>
              </a:rPr>
              <a:t>Picouleau</a:t>
            </a:r>
            <a:r>
              <a:rPr lang="fr-FR" sz="1600" dirty="0">
                <a:latin typeface="Gill Sans MT" panose="020B0502020104020203" pitchFamily="34" charset="0"/>
              </a:rPr>
              <a:t>, SCIENCES SUP Exercices corrigés avec rappels de cours, Licence . Master Écoles d'ingénieurs, EXERCICES ET PROBLEMES D'ALGORITHMIQUE, 3e édition DUNOD 2004</a:t>
            </a:r>
          </a:p>
          <a:p>
            <a:pPr marL="457200" indent="-457200" algn="just">
              <a:buAutoNum type="arabicPeriod"/>
            </a:pPr>
            <a:r>
              <a:rPr lang="fr-FR" sz="1600" dirty="0">
                <a:latin typeface="Gill Sans MT" panose="020B0502020104020203" pitchFamily="34" charset="0"/>
              </a:rPr>
              <a:t>Claude </a:t>
            </a:r>
            <a:r>
              <a:rPr lang="fr-FR" sz="1600" dirty="0" err="1">
                <a:latin typeface="Gill Sans MT" panose="020B0502020104020203" pitchFamily="34" charset="0"/>
              </a:rPr>
              <a:t>dellanoy</a:t>
            </a:r>
            <a:r>
              <a:rPr lang="fr-FR" sz="1600" dirty="0">
                <a:latin typeface="Gill Sans MT" panose="020B0502020104020203" pitchFamily="34" charset="0"/>
              </a:rPr>
              <a:t>, Le guide Complet du langage C, Eyrolles, 2014</a:t>
            </a:r>
          </a:p>
          <a:p>
            <a:pPr marL="457200" indent="-457200" algn="just">
              <a:buAutoNum type="arabicPeriod"/>
            </a:pPr>
            <a:r>
              <a:rPr lang="fr-FR" sz="1600" dirty="0">
                <a:latin typeface="Gill Sans MT" panose="020B0502020104020203" pitchFamily="34" charset="0"/>
              </a:rPr>
              <a:t>Claude </a:t>
            </a:r>
            <a:r>
              <a:rPr lang="fr-FR" sz="1600" dirty="0" err="1">
                <a:latin typeface="Gill Sans MT" panose="020B0502020104020203" pitchFamily="34" charset="0"/>
              </a:rPr>
              <a:t>Dellanoy</a:t>
            </a:r>
            <a:r>
              <a:rPr lang="fr-FR" sz="1600" dirty="0">
                <a:latin typeface="Gill Sans MT" panose="020B0502020104020203" pitchFamily="34" charset="0"/>
              </a:rPr>
              <a:t>, Programmer en langage C,  </a:t>
            </a:r>
            <a:r>
              <a:rPr lang="fr-FR" sz="1600" dirty="0" err="1">
                <a:latin typeface="Gill Sans MT" panose="020B0502020104020203" pitchFamily="34" charset="0"/>
              </a:rPr>
              <a:t>Eyrolles</a:t>
            </a:r>
            <a:r>
              <a:rPr lang="fr-FR" sz="1600" dirty="0">
                <a:latin typeface="Gill Sans MT" panose="020B0502020104020203" pitchFamily="34" charset="0"/>
              </a:rPr>
              <a:t>, 2009</a:t>
            </a:r>
          </a:p>
          <a:p>
            <a:pPr marL="457200" indent="-457200" algn="just">
              <a:buAutoNum type="arabicPeriod"/>
            </a:pPr>
            <a:r>
              <a:rPr lang="fr-FR" sz="1600" dirty="0">
                <a:latin typeface="Gill Sans MT" panose="020B0502020104020203" pitchFamily="34" charset="0"/>
              </a:rPr>
              <a:t>Brian W. </a:t>
            </a:r>
            <a:r>
              <a:rPr lang="fr-FR" sz="1600" dirty="0" err="1">
                <a:latin typeface="Gill Sans MT" panose="020B0502020104020203" pitchFamily="34" charset="0"/>
              </a:rPr>
              <a:t>Kernighan</a:t>
            </a:r>
            <a:r>
              <a:rPr lang="fr-FR" sz="1600" dirty="0">
                <a:latin typeface="Gill Sans MT" panose="020B0502020104020203" pitchFamily="34" charset="0"/>
              </a:rPr>
              <a:t> &amp; Dennis M. Ritchie, Le langage C, </a:t>
            </a:r>
            <a:r>
              <a:rPr lang="fr-FR" sz="1600" dirty="0" err="1">
                <a:latin typeface="Gill Sans MT" panose="020B0502020104020203" pitchFamily="34" charset="0"/>
              </a:rPr>
              <a:t>Dunod</a:t>
            </a:r>
            <a:r>
              <a:rPr lang="fr-FR" sz="1600" dirty="0">
                <a:latin typeface="Gill Sans MT" panose="020B0502020104020203" pitchFamily="34" charset="0"/>
              </a:rPr>
              <a:t>, 2004</a:t>
            </a:r>
          </a:p>
          <a:p>
            <a:pPr algn="just"/>
            <a:endParaRPr lang="fr-FR" sz="1600" dirty="0">
              <a:latin typeface="Gill Sans MT" panose="020B0502020104020203" pitchFamily="34" charset="0"/>
            </a:endParaRPr>
          </a:p>
          <a:p>
            <a:pPr algn="just"/>
            <a:r>
              <a:rPr lang="fr-FR" sz="1600" dirty="0">
                <a:latin typeface="Gill Sans MT" panose="020B0502020104020203" pitchFamily="34" charset="0"/>
              </a:rPr>
              <a:t>Quelques adresses utiles:</a:t>
            </a:r>
          </a:p>
          <a:p>
            <a:pPr marL="342900" indent="-342900" algn="just">
              <a:buFontTx/>
              <a:buChar char="-"/>
            </a:pPr>
            <a:r>
              <a:rPr lang="en-US" sz="1600" dirty="0">
                <a:latin typeface="Gill Sans MT" panose="020B0502020104020203" pitchFamily="34" charset="0"/>
                <a:hlinkClick r:id="rId3"/>
              </a:rPr>
              <a:t>Installer et </a:t>
            </a:r>
            <a:r>
              <a:rPr lang="en-US" sz="1600" dirty="0" err="1">
                <a:latin typeface="Gill Sans MT" panose="020B0502020104020203" pitchFamily="34" charset="0"/>
                <a:hlinkClick r:id="rId3"/>
              </a:rPr>
              <a:t>utiliser</a:t>
            </a:r>
            <a:r>
              <a:rPr lang="en-US" sz="1600" dirty="0">
                <a:latin typeface="Gill Sans MT" panose="020B0502020104020203" pitchFamily="34" charset="0"/>
                <a:hlinkClick r:id="rId3"/>
              </a:rPr>
              <a:t> Code::Blocks - turrier.fr</a:t>
            </a:r>
            <a:endParaRPr lang="en-US" sz="1600" dirty="0">
              <a:latin typeface="Gill Sans MT" panose="020B0502020104020203" pitchFamily="34" charset="0"/>
              <a:hlinkClick r:id="rId4"/>
            </a:endParaRPr>
          </a:p>
          <a:p>
            <a:pPr marL="342900" indent="-342900" algn="just">
              <a:buFontTx/>
              <a:buChar char="-"/>
            </a:pPr>
            <a:r>
              <a:rPr lang="en-US" sz="1600" dirty="0">
                <a:latin typeface="Gill Sans MT" panose="020B0502020104020203" pitchFamily="34" charset="0"/>
                <a:hlinkClick r:id="rId4"/>
              </a:rPr>
              <a:t>https://zestedesavoir.com/tutoriels/755/le-langage-c-1/</a:t>
            </a:r>
            <a:endParaRPr lang="en-US" sz="1600" dirty="0">
              <a:latin typeface="Gill Sans MT" panose="020B0502020104020203" pitchFamily="34" charset="0"/>
            </a:endParaRPr>
          </a:p>
          <a:p>
            <a:pPr marL="342900" indent="-342900" algn="just">
              <a:buFontTx/>
              <a:buChar char="-"/>
            </a:pPr>
            <a:r>
              <a:rPr lang="en-US" sz="1600" dirty="0">
                <a:latin typeface="Gill Sans MT" panose="020B0502020104020203" pitchFamily="34" charset="0"/>
                <a:hlinkClick r:id="rId5"/>
              </a:rPr>
              <a:t>http://www-ext.impmc.upmc.fr/~stratmann/codeblocks/installLinux.html</a:t>
            </a:r>
            <a:endParaRPr lang="en-US" sz="1600" dirty="0">
              <a:latin typeface="Gill Sans MT" panose="020B0502020104020203" pitchFamily="34" charset="0"/>
            </a:endParaRPr>
          </a:p>
          <a:p>
            <a:pPr marL="342900" indent="-342900" algn="just">
              <a:buFontTx/>
              <a:buChar char="-"/>
            </a:pPr>
            <a:r>
              <a:rPr lang="en-US" sz="1600" dirty="0">
                <a:latin typeface="Gill Sans MT" panose="020B0502020104020203" pitchFamily="34" charset="0"/>
                <a:hlinkClick r:id="rId6"/>
              </a:rPr>
              <a:t>http://www.codeblocks.org/downloads/26</a:t>
            </a:r>
            <a:endParaRPr lang="en-US" sz="1600" dirty="0">
              <a:latin typeface="Gill Sans MT" panose="020B0502020104020203" pitchFamily="34" charset="0"/>
            </a:endParaRPr>
          </a:p>
          <a:p>
            <a:pPr marL="342900" indent="-342900" algn="just">
              <a:buFontTx/>
              <a:buChar char="-"/>
            </a:pPr>
            <a:r>
              <a:rPr lang="en-US" sz="1600" dirty="0">
                <a:latin typeface="Gill Sans MT" panose="020B0502020104020203" pitchFamily="34" charset="0"/>
                <a:hlinkClick r:id="rId7"/>
              </a:rPr>
              <a:t>https://www.editions-eni.fr/open/mediabook.aspx?idR=9f890f9f5e4579a9229406ba9ad1f869</a:t>
            </a:r>
            <a:endParaRPr lang="en-US" sz="1600" dirty="0">
              <a:latin typeface="Gill Sans MT" panose="020B0502020104020203" pitchFamily="34" charset="0"/>
              <a:hlinkClick r:id="rId4"/>
            </a:endParaRPr>
          </a:p>
        </p:txBody>
      </p:sp>
      <p:sp>
        <p:nvSpPr>
          <p:cNvPr id="7" name="ZoneTexte 1">
            <a:extLst>
              <a:ext uri="{FF2B5EF4-FFF2-40B4-BE49-F238E27FC236}">
                <a16:creationId xmlns:a16="http://schemas.microsoft.com/office/drawing/2014/main" id="{120C157C-EEC7-40EA-948B-BF22275917CE}"/>
              </a:ext>
            </a:extLst>
          </p:cNvPr>
          <p:cNvSpPr txBox="1"/>
          <p:nvPr/>
        </p:nvSpPr>
        <p:spPr>
          <a:xfrm>
            <a:off x="323528" y="4932457"/>
            <a:ext cx="8436676" cy="584775"/>
          </a:xfrm>
          <a:prstGeom prst="rect">
            <a:avLst/>
          </a:prstGeom>
          <a:noFill/>
        </p:spPr>
        <p:txBody>
          <a:bodyPr wrap="square" rtlCol="0">
            <a:spAutoFit/>
          </a:bodyPr>
          <a:lstStyle/>
          <a:p>
            <a:pPr marL="342900" indent="-342900">
              <a:buFontTx/>
              <a:buChar char="-"/>
            </a:pPr>
            <a:r>
              <a:rPr lang="fr-FR" sz="1600" dirty="0">
                <a:latin typeface="Gill Sans MT" panose="020B0502020104020203" pitchFamily="34" charset="0"/>
                <a:hlinkClick r:id="rId8"/>
              </a:rPr>
              <a:t>Les outils nécessaires - Le langage C • Tutoriels • Zeste de Savoir</a:t>
            </a:r>
            <a:endParaRPr lang="fr-FR" sz="1600" dirty="0">
              <a:latin typeface="Gill Sans MT" panose="020B0502020104020203" pitchFamily="34" charset="0"/>
            </a:endParaRPr>
          </a:p>
          <a:p>
            <a:pPr marL="342900" indent="-342900">
              <a:buFontTx/>
              <a:buChar char="-"/>
            </a:pPr>
            <a:r>
              <a:rPr lang="en-US" sz="1600" dirty="0">
                <a:latin typeface="Gill Sans MT" panose="020B0502020104020203" pitchFamily="34" charset="0"/>
                <a:hlinkClick r:id="rId4"/>
              </a:rPr>
              <a:t>https://zestedesavoir.com/tutoriels/755/le-langage-c-1/</a:t>
            </a:r>
            <a:endParaRPr lang="en-US" sz="1600" dirty="0">
              <a:latin typeface="Gill Sans MT" panose="020B0502020104020203" pitchFamily="34" charset="0"/>
            </a:endParaRPr>
          </a:p>
        </p:txBody>
      </p:sp>
    </p:spTree>
    <p:extLst>
      <p:ext uri="{BB962C8B-B14F-4D97-AF65-F5344CB8AC3E}">
        <p14:creationId xmlns:p14="http://schemas.microsoft.com/office/powerpoint/2010/main" val="943183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475656" y="1124744"/>
            <a:ext cx="5554274" cy="4633827"/>
          </a:xfrm>
          <a:prstGeom prst="rect">
            <a:avLst/>
          </a:prstGeom>
        </p:spPr>
        <p:txBody>
          <a:bodyPr vert="horz" wrap="square" lIns="0" tIns="55112" rIns="0" bIns="0" rtlCol="0">
            <a:spAutoFit/>
          </a:bodyPr>
          <a:lstStyle/>
          <a:p>
            <a:pPr marL="256083" indent="-256083">
              <a:spcBef>
                <a:spcPts val="434"/>
              </a:spcBef>
              <a:buClr>
                <a:srgbClr val="FF0000"/>
              </a:buClr>
              <a:buSzPct val="75000"/>
              <a:buFont typeface="Wingdings"/>
              <a:buChar char=""/>
              <a:tabLst>
                <a:tab pos="256083" algn="l"/>
                <a:tab pos="266060" algn="l"/>
              </a:tabLst>
            </a:pPr>
            <a:r>
              <a:rPr sz="2000" spc="-153" dirty="0">
                <a:latin typeface="Arial"/>
                <a:cs typeface="Arial"/>
              </a:rPr>
              <a:t>Les </a:t>
            </a:r>
            <a:r>
              <a:rPr sz="2000" spc="-56" dirty="0">
                <a:latin typeface="Arial"/>
                <a:cs typeface="Arial"/>
              </a:rPr>
              <a:t>tests </a:t>
            </a:r>
            <a:r>
              <a:rPr sz="2000" spc="-49" dirty="0">
                <a:latin typeface="Arial"/>
                <a:cs typeface="Arial"/>
              </a:rPr>
              <a:t>peuvent </a:t>
            </a:r>
            <a:r>
              <a:rPr sz="2000" spc="-52" dirty="0">
                <a:latin typeface="Arial"/>
                <a:cs typeface="Arial"/>
              </a:rPr>
              <a:t>avoir </a:t>
            </a:r>
            <a:r>
              <a:rPr sz="2000" spc="-49" dirty="0">
                <a:latin typeface="Arial"/>
                <a:cs typeface="Arial"/>
              </a:rPr>
              <a:t>un </a:t>
            </a:r>
            <a:r>
              <a:rPr sz="2000" spc="-71" dirty="0">
                <a:latin typeface="Arial"/>
                <a:cs typeface="Arial"/>
              </a:rPr>
              <a:t>degré </a:t>
            </a:r>
            <a:r>
              <a:rPr sz="2000" spc="-56" dirty="0">
                <a:latin typeface="Arial"/>
                <a:cs typeface="Arial"/>
              </a:rPr>
              <a:t>quelconque</a:t>
            </a:r>
            <a:r>
              <a:rPr sz="2000" spc="-153" dirty="0">
                <a:latin typeface="Arial"/>
                <a:cs typeface="Arial"/>
              </a:rPr>
              <a:t> </a:t>
            </a:r>
            <a:r>
              <a:rPr sz="2000" spc="-37" dirty="0">
                <a:latin typeface="Arial"/>
                <a:cs typeface="Arial"/>
              </a:rPr>
              <a:t>d'imbrications</a:t>
            </a:r>
            <a:endParaRPr sz="2000" dirty="0">
              <a:latin typeface="Arial"/>
              <a:cs typeface="Arial"/>
            </a:endParaRPr>
          </a:p>
          <a:p>
            <a:pPr marR="2035358" algn="ctr">
              <a:spcBef>
                <a:spcPts val="359"/>
              </a:spcBef>
            </a:pPr>
            <a:r>
              <a:rPr sz="2000" b="1" spc="-171" dirty="0">
                <a:solidFill>
                  <a:srgbClr val="0000B4"/>
                </a:solidFill>
                <a:latin typeface="Arial"/>
                <a:cs typeface="Arial"/>
              </a:rPr>
              <a:t>Si </a:t>
            </a:r>
            <a:r>
              <a:rPr sz="2000" spc="-34" dirty="0">
                <a:solidFill>
                  <a:srgbClr val="0000B4"/>
                </a:solidFill>
                <a:latin typeface="Arial"/>
                <a:cs typeface="Arial"/>
              </a:rPr>
              <a:t>condition1</a:t>
            </a:r>
            <a:r>
              <a:rPr sz="2000" spc="-30" dirty="0">
                <a:solidFill>
                  <a:srgbClr val="0000B4"/>
                </a:solidFill>
                <a:latin typeface="Arial"/>
                <a:cs typeface="Arial"/>
              </a:rPr>
              <a:t> </a:t>
            </a:r>
            <a:r>
              <a:rPr sz="2000" b="1" spc="-112" dirty="0">
                <a:solidFill>
                  <a:srgbClr val="0000B4"/>
                </a:solidFill>
                <a:latin typeface="Arial"/>
                <a:cs typeface="Arial"/>
              </a:rPr>
              <a:t>alors</a:t>
            </a:r>
            <a:endParaRPr sz="2000" dirty="0">
              <a:latin typeface="Arial"/>
              <a:cs typeface="Arial"/>
            </a:endParaRPr>
          </a:p>
          <a:p>
            <a:pPr marR="666575" algn="ctr">
              <a:spcBef>
                <a:spcPts val="359"/>
              </a:spcBef>
            </a:pPr>
            <a:r>
              <a:rPr sz="2000" b="1" spc="-171" dirty="0">
                <a:solidFill>
                  <a:srgbClr val="C0504D"/>
                </a:solidFill>
                <a:latin typeface="Arial"/>
                <a:cs typeface="Arial"/>
              </a:rPr>
              <a:t>Si </a:t>
            </a:r>
            <a:r>
              <a:rPr sz="2000" spc="-34" dirty="0">
                <a:solidFill>
                  <a:srgbClr val="C0504D"/>
                </a:solidFill>
                <a:latin typeface="Arial"/>
                <a:cs typeface="Arial"/>
              </a:rPr>
              <a:t>condition2</a:t>
            </a:r>
            <a:r>
              <a:rPr sz="2000" spc="-26" dirty="0">
                <a:solidFill>
                  <a:srgbClr val="C0504D"/>
                </a:solidFill>
                <a:latin typeface="Arial"/>
                <a:cs typeface="Arial"/>
              </a:rPr>
              <a:t> </a:t>
            </a:r>
            <a:r>
              <a:rPr sz="2000" b="1" spc="-112" dirty="0">
                <a:solidFill>
                  <a:srgbClr val="C0504D"/>
                </a:solidFill>
                <a:latin typeface="Arial"/>
                <a:cs typeface="Arial"/>
              </a:rPr>
              <a:t>alors</a:t>
            </a:r>
            <a:endParaRPr sz="2000" dirty="0">
              <a:latin typeface="Arial"/>
              <a:cs typeface="Arial"/>
            </a:endParaRPr>
          </a:p>
          <a:p>
            <a:pPr marL="284589" algn="ctr">
              <a:spcBef>
                <a:spcPts val="359"/>
              </a:spcBef>
            </a:pPr>
            <a:r>
              <a:rPr sz="2000" spc="-45" dirty="0">
                <a:solidFill>
                  <a:srgbClr val="C0504D"/>
                </a:solidFill>
                <a:latin typeface="Arial"/>
                <a:cs typeface="Arial"/>
              </a:rPr>
              <a:t>instructionsA</a:t>
            </a:r>
            <a:endParaRPr sz="2000" dirty="0">
              <a:latin typeface="Arial"/>
              <a:cs typeface="Arial"/>
            </a:endParaRPr>
          </a:p>
          <a:p>
            <a:pPr marR="1653372" algn="ctr">
              <a:spcBef>
                <a:spcPts val="359"/>
              </a:spcBef>
            </a:pPr>
            <a:r>
              <a:rPr sz="2000" b="1" spc="-135" dirty="0">
                <a:solidFill>
                  <a:srgbClr val="C0504D"/>
                </a:solidFill>
                <a:latin typeface="Arial"/>
                <a:cs typeface="Arial"/>
              </a:rPr>
              <a:t>Sinon</a:t>
            </a:r>
            <a:endParaRPr sz="2000" dirty="0">
              <a:latin typeface="Arial"/>
              <a:cs typeface="Arial"/>
            </a:endParaRPr>
          </a:p>
          <a:p>
            <a:pPr marL="278413" algn="ctr">
              <a:spcBef>
                <a:spcPts val="359"/>
              </a:spcBef>
            </a:pPr>
            <a:r>
              <a:rPr sz="2000" spc="-49" dirty="0">
                <a:solidFill>
                  <a:srgbClr val="C0504D"/>
                </a:solidFill>
                <a:latin typeface="Arial"/>
                <a:cs typeface="Arial"/>
              </a:rPr>
              <a:t>instructionsB</a:t>
            </a:r>
            <a:endParaRPr sz="2000" dirty="0">
              <a:latin typeface="Arial"/>
              <a:cs typeface="Arial"/>
            </a:endParaRPr>
          </a:p>
          <a:p>
            <a:pPr marR="1655748" algn="ctr">
              <a:spcBef>
                <a:spcPts val="359"/>
              </a:spcBef>
            </a:pPr>
            <a:r>
              <a:rPr sz="2000" b="1" spc="-135" dirty="0">
                <a:solidFill>
                  <a:srgbClr val="C0504D"/>
                </a:solidFill>
                <a:latin typeface="Arial"/>
                <a:cs typeface="Arial"/>
              </a:rPr>
              <a:t>Finsi</a:t>
            </a:r>
            <a:endParaRPr sz="2000" dirty="0">
              <a:latin typeface="Arial"/>
              <a:cs typeface="Arial"/>
            </a:endParaRPr>
          </a:p>
          <a:p>
            <a:pPr marR="3022631" algn="ctr">
              <a:spcBef>
                <a:spcPts val="362"/>
              </a:spcBef>
            </a:pPr>
            <a:r>
              <a:rPr sz="2000" b="1" spc="-135" dirty="0">
                <a:solidFill>
                  <a:srgbClr val="0000B4"/>
                </a:solidFill>
                <a:latin typeface="Arial"/>
                <a:cs typeface="Arial"/>
              </a:rPr>
              <a:t>Sinon</a:t>
            </a:r>
            <a:endParaRPr sz="2000" dirty="0">
              <a:latin typeface="Arial"/>
              <a:cs typeface="Arial"/>
            </a:endParaRPr>
          </a:p>
          <a:p>
            <a:pPr marR="666575" algn="ctr">
              <a:spcBef>
                <a:spcPts val="359"/>
              </a:spcBef>
            </a:pPr>
            <a:r>
              <a:rPr sz="2000" b="1" spc="-171" dirty="0">
                <a:solidFill>
                  <a:srgbClr val="C0504D"/>
                </a:solidFill>
                <a:latin typeface="Arial"/>
                <a:cs typeface="Arial"/>
              </a:rPr>
              <a:t>Si </a:t>
            </a:r>
            <a:r>
              <a:rPr sz="2000" spc="-34" dirty="0">
                <a:solidFill>
                  <a:srgbClr val="C0504D"/>
                </a:solidFill>
                <a:latin typeface="Arial"/>
                <a:cs typeface="Arial"/>
              </a:rPr>
              <a:t>condition3</a:t>
            </a:r>
            <a:r>
              <a:rPr sz="2000" spc="-26" dirty="0">
                <a:solidFill>
                  <a:srgbClr val="C0504D"/>
                </a:solidFill>
                <a:latin typeface="Arial"/>
                <a:cs typeface="Arial"/>
              </a:rPr>
              <a:t> </a:t>
            </a:r>
            <a:r>
              <a:rPr sz="2000" b="1" spc="-112" dirty="0">
                <a:solidFill>
                  <a:srgbClr val="C0504D"/>
                </a:solidFill>
                <a:latin typeface="Arial"/>
                <a:cs typeface="Arial"/>
              </a:rPr>
              <a:t>alors</a:t>
            </a:r>
            <a:endParaRPr sz="2000" dirty="0">
              <a:latin typeface="Arial"/>
              <a:cs typeface="Arial"/>
            </a:endParaRPr>
          </a:p>
          <a:p>
            <a:pPr marL="276037" algn="ctr">
              <a:spcBef>
                <a:spcPts val="359"/>
              </a:spcBef>
            </a:pPr>
            <a:r>
              <a:rPr sz="2000" spc="-56" dirty="0">
                <a:solidFill>
                  <a:srgbClr val="C0504D"/>
                </a:solidFill>
                <a:latin typeface="Arial"/>
                <a:cs typeface="Arial"/>
              </a:rPr>
              <a:t>instructionsC</a:t>
            </a:r>
            <a:endParaRPr sz="2000" dirty="0">
              <a:latin typeface="Arial"/>
              <a:cs typeface="Arial"/>
            </a:endParaRPr>
          </a:p>
          <a:p>
            <a:pPr marR="1737941" algn="ctr">
              <a:spcBef>
                <a:spcPts val="355"/>
              </a:spcBef>
            </a:pPr>
            <a:r>
              <a:rPr sz="2000" b="1" spc="-135" dirty="0" err="1">
                <a:solidFill>
                  <a:srgbClr val="C0504D"/>
                </a:solidFill>
                <a:latin typeface="Arial"/>
                <a:cs typeface="Arial"/>
              </a:rPr>
              <a:t>Finsi</a:t>
            </a:r>
            <a:endParaRPr sz="2000" dirty="0">
              <a:latin typeface="Arial"/>
              <a:cs typeface="Arial"/>
            </a:endParaRPr>
          </a:p>
          <a:p>
            <a:pPr marR="3106249" algn="ctr">
              <a:spcBef>
                <a:spcPts val="542"/>
              </a:spcBef>
            </a:pPr>
            <a:r>
              <a:rPr sz="2000" b="1" spc="-135" dirty="0" err="1">
                <a:solidFill>
                  <a:srgbClr val="0000B4"/>
                </a:solidFill>
                <a:latin typeface="Arial"/>
                <a:cs typeface="Arial"/>
              </a:rPr>
              <a:t>Finsi</a:t>
            </a:r>
            <a:endParaRPr sz="2000" dirty="0">
              <a:latin typeface="Arial"/>
              <a:cs typeface="Arial"/>
            </a:endParaRPr>
          </a:p>
        </p:txBody>
      </p:sp>
      <p:sp>
        <p:nvSpPr>
          <p:cNvPr id="14" name="object 14"/>
          <p:cNvSpPr txBox="1">
            <a:spLocks noGrp="1"/>
          </p:cNvSpPr>
          <p:nvPr>
            <p:ph type="title"/>
          </p:nvPr>
        </p:nvSpPr>
        <p:spPr>
          <a:xfrm>
            <a:off x="-180528" y="139556"/>
            <a:ext cx="9144000" cy="625148"/>
          </a:xfrm>
          <a:prstGeom prst="rect">
            <a:avLst/>
          </a:prstGeom>
          <a:noFill/>
        </p:spPr>
        <p:txBody>
          <a:bodyPr vert="horz" wrap="square" lIns="0" tIns="9502" rIns="0" bIns="0" rtlCol="0">
            <a:spAutoFit/>
          </a:bodyPr>
          <a:lstStyle/>
          <a:p>
            <a:pPr marL="9502">
              <a:spcBef>
                <a:spcPts val="75"/>
              </a:spcBef>
            </a:pPr>
            <a:r>
              <a:rPr spc="-41" dirty="0">
                <a:solidFill>
                  <a:srgbClr val="002060"/>
                </a:solidFill>
              </a:rPr>
              <a:t>Tests</a:t>
            </a:r>
            <a:r>
              <a:rPr spc="-75" dirty="0">
                <a:solidFill>
                  <a:srgbClr val="002060"/>
                </a:solidFill>
              </a:rPr>
              <a:t> </a:t>
            </a:r>
            <a:r>
              <a:rPr dirty="0">
                <a:solidFill>
                  <a:srgbClr val="002060"/>
                </a:solidFill>
              </a:rPr>
              <a:t>imbriqués</a:t>
            </a:r>
          </a:p>
        </p:txBody>
      </p:sp>
      <p:sp>
        <p:nvSpPr>
          <p:cNvPr id="2" name="Slide Number Placeholder 1">
            <a:extLst>
              <a:ext uri="{FF2B5EF4-FFF2-40B4-BE49-F238E27FC236}">
                <a16:creationId xmlns:a16="http://schemas.microsoft.com/office/drawing/2014/main" id="{7AEE75A9-7EC1-459C-A928-FCC49A67CD48}"/>
              </a:ext>
            </a:extLst>
          </p:cNvPr>
          <p:cNvSpPr>
            <a:spLocks noGrp="1"/>
          </p:cNvSpPr>
          <p:nvPr>
            <p:ph type="sldNum" sz="quarter" idx="12"/>
          </p:nvPr>
        </p:nvSpPr>
        <p:spPr/>
        <p:txBody>
          <a:bodyPr/>
          <a:lstStyle/>
          <a:p>
            <a:fld id="{5744759D-0EFF-4FB2-9CCE-04E00944F0FE}" type="slidenum">
              <a:rPr lang="en-US" smtClean="0"/>
              <a:pPr/>
              <a:t>80</a:t>
            </a:fld>
            <a:endParaRPr lang="en-US"/>
          </a:p>
        </p:txBody>
      </p:sp>
    </p:spTree>
    <p:extLst>
      <p:ext uri="{BB962C8B-B14F-4D97-AF65-F5344CB8AC3E}">
        <p14:creationId xmlns:p14="http://schemas.microsoft.com/office/powerpoint/2010/main" val="41463333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9423" y="1192124"/>
            <a:ext cx="6416913" cy="4344853"/>
          </a:xfrm>
          <a:prstGeom prst="rect">
            <a:avLst/>
          </a:prstGeom>
        </p:spPr>
        <p:txBody>
          <a:bodyPr vert="horz" wrap="square" lIns="0" tIns="35633" rIns="0" bIns="0" rtlCol="0">
            <a:spAutoFit/>
          </a:bodyPr>
          <a:lstStyle/>
          <a:p>
            <a:pPr marL="9502" marR="2804082"/>
            <a:r>
              <a:rPr sz="2000" b="1" spc="-94" dirty="0">
                <a:solidFill>
                  <a:srgbClr val="0000C7"/>
                </a:solidFill>
                <a:latin typeface="Arial"/>
                <a:cs typeface="Arial"/>
              </a:rPr>
              <a:t>Variable </a:t>
            </a:r>
            <a:r>
              <a:rPr sz="2000" spc="-45" dirty="0">
                <a:latin typeface="Arial"/>
                <a:cs typeface="Arial"/>
              </a:rPr>
              <a:t>n </a:t>
            </a:r>
            <a:r>
              <a:rPr sz="2000" spc="-15" dirty="0">
                <a:latin typeface="Arial"/>
                <a:cs typeface="Arial"/>
              </a:rPr>
              <a:t>:</a:t>
            </a:r>
            <a:r>
              <a:rPr sz="2000" spc="-138" dirty="0">
                <a:latin typeface="Arial"/>
                <a:cs typeface="Arial"/>
              </a:rPr>
              <a:t> </a:t>
            </a:r>
            <a:r>
              <a:rPr sz="2000" b="1" spc="-64" dirty="0" err="1">
                <a:solidFill>
                  <a:srgbClr val="0000C7"/>
                </a:solidFill>
                <a:latin typeface="Arial"/>
                <a:cs typeface="Arial"/>
              </a:rPr>
              <a:t>entier</a:t>
            </a:r>
            <a:r>
              <a:rPr sz="2000" b="1" spc="-64" dirty="0">
                <a:solidFill>
                  <a:srgbClr val="0000C7"/>
                </a:solidFill>
                <a:latin typeface="Arial"/>
                <a:cs typeface="Arial"/>
              </a:rPr>
              <a:t>  </a:t>
            </a:r>
            <a:r>
              <a:rPr sz="2000" b="1" spc="-85" dirty="0">
                <a:solidFill>
                  <a:srgbClr val="0000C7"/>
                </a:solidFill>
                <a:latin typeface="Arial"/>
                <a:cs typeface="Arial"/>
              </a:rPr>
              <a:t>D</a:t>
            </a:r>
            <a:endParaRPr lang="fr-FR" sz="2000" b="1" spc="-85" dirty="0">
              <a:solidFill>
                <a:srgbClr val="0000C7"/>
              </a:solidFill>
              <a:latin typeface="Arial"/>
              <a:cs typeface="Arial"/>
            </a:endParaRPr>
          </a:p>
          <a:p>
            <a:pPr marL="9502" marR="2804082"/>
            <a:r>
              <a:rPr lang="fr-FR" sz="2000" b="1" spc="-85" dirty="0">
                <a:solidFill>
                  <a:srgbClr val="0000C7"/>
                </a:solidFill>
                <a:latin typeface="Arial"/>
                <a:cs typeface="Arial"/>
              </a:rPr>
              <a:t>D</a:t>
            </a:r>
            <a:r>
              <a:rPr sz="2000" b="1" spc="-85" dirty="0" err="1">
                <a:solidFill>
                  <a:srgbClr val="0000C7"/>
                </a:solidFill>
                <a:latin typeface="Arial"/>
                <a:cs typeface="Arial"/>
              </a:rPr>
              <a:t>ébut</a:t>
            </a:r>
            <a:endParaRPr sz="2000" dirty="0">
              <a:latin typeface="Arial"/>
              <a:cs typeface="Arial"/>
            </a:endParaRPr>
          </a:p>
          <a:p>
            <a:pPr marL="436623"/>
            <a:r>
              <a:rPr sz="2000" b="1" spc="-127" dirty="0">
                <a:solidFill>
                  <a:srgbClr val="0000C7"/>
                </a:solidFill>
                <a:latin typeface="Arial"/>
                <a:cs typeface="Arial"/>
              </a:rPr>
              <a:t>Ecrire </a:t>
            </a:r>
            <a:r>
              <a:rPr sz="2000" spc="-41" dirty="0">
                <a:latin typeface="Arial"/>
                <a:cs typeface="Arial"/>
              </a:rPr>
              <a:t>("entrez </a:t>
            </a:r>
            <a:r>
              <a:rPr sz="2000" spc="-49" dirty="0">
                <a:latin typeface="Arial"/>
                <a:cs typeface="Arial"/>
              </a:rPr>
              <a:t>un nombre </a:t>
            </a:r>
            <a:r>
              <a:rPr sz="2000" spc="-15" dirty="0">
                <a:latin typeface="Arial"/>
                <a:cs typeface="Arial"/>
              </a:rPr>
              <a:t>:</a:t>
            </a:r>
            <a:r>
              <a:rPr sz="2000" spc="-142" dirty="0">
                <a:latin typeface="Arial"/>
                <a:cs typeface="Arial"/>
              </a:rPr>
              <a:t> </a:t>
            </a:r>
            <a:r>
              <a:rPr sz="2000" spc="11" dirty="0">
                <a:latin typeface="Arial"/>
                <a:cs typeface="Arial"/>
              </a:rPr>
              <a:t>")</a:t>
            </a:r>
            <a:endParaRPr sz="2000" dirty="0">
              <a:latin typeface="Arial"/>
              <a:cs typeface="Arial"/>
            </a:endParaRPr>
          </a:p>
          <a:p>
            <a:pPr marL="436623"/>
            <a:r>
              <a:rPr sz="2000" b="1" spc="-120" dirty="0">
                <a:solidFill>
                  <a:srgbClr val="0000C7"/>
                </a:solidFill>
                <a:latin typeface="Arial"/>
                <a:cs typeface="Arial"/>
              </a:rPr>
              <a:t>Lire</a:t>
            </a:r>
            <a:r>
              <a:rPr sz="2000" b="1" spc="-90" dirty="0">
                <a:solidFill>
                  <a:srgbClr val="0000C7"/>
                </a:solidFill>
                <a:latin typeface="Arial"/>
                <a:cs typeface="Arial"/>
              </a:rPr>
              <a:t> </a:t>
            </a:r>
            <a:r>
              <a:rPr sz="2000" spc="-45" dirty="0">
                <a:latin typeface="Arial"/>
                <a:cs typeface="Arial"/>
              </a:rPr>
              <a:t>(n)</a:t>
            </a:r>
            <a:endParaRPr sz="2000" dirty="0">
              <a:latin typeface="Arial"/>
              <a:cs typeface="Arial"/>
            </a:endParaRPr>
          </a:p>
          <a:p>
            <a:pPr marL="436623"/>
            <a:r>
              <a:rPr sz="2000" b="1" spc="-171" dirty="0">
                <a:solidFill>
                  <a:srgbClr val="0000C7"/>
                </a:solidFill>
                <a:latin typeface="Arial"/>
                <a:cs typeface="Arial"/>
              </a:rPr>
              <a:t>Si </a:t>
            </a:r>
            <a:r>
              <a:rPr sz="2000" b="1" spc="-41" dirty="0">
                <a:latin typeface="Arial"/>
                <a:cs typeface="Arial"/>
              </a:rPr>
              <a:t>(</a:t>
            </a:r>
            <a:r>
              <a:rPr sz="2000" spc="-41" dirty="0">
                <a:latin typeface="Arial"/>
                <a:cs typeface="Arial"/>
              </a:rPr>
              <a:t>n </a:t>
            </a:r>
            <a:r>
              <a:rPr sz="2000" spc="-127" dirty="0">
                <a:latin typeface="Arial"/>
                <a:cs typeface="Arial"/>
              </a:rPr>
              <a:t>&lt; </a:t>
            </a:r>
            <a:r>
              <a:rPr sz="2000" spc="-60" dirty="0">
                <a:latin typeface="Arial"/>
                <a:cs typeface="Arial"/>
              </a:rPr>
              <a:t>0)</a:t>
            </a:r>
            <a:r>
              <a:rPr sz="2000" spc="4" dirty="0">
                <a:latin typeface="Arial"/>
                <a:cs typeface="Arial"/>
              </a:rPr>
              <a:t> </a:t>
            </a:r>
            <a:r>
              <a:rPr sz="2000" b="1" spc="-112" dirty="0">
                <a:solidFill>
                  <a:srgbClr val="0000C7"/>
                </a:solidFill>
                <a:latin typeface="Arial"/>
                <a:cs typeface="Arial"/>
              </a:rPr>
              <a:t>alors</a:t>
            </a:r>
            <a:endParaRPr sz="2000" dirty="0">
              <a:latin typeface="Arial"/>
              <a:cs typeface="Arial"/>
            </a:endParaRPr>
          </a:p>
          <a:p>
            <a:pPr marL="1121253"/>
            <a:r>
              <a:rPr sz="2000" spc="-75" dirty="0">
                <a:latin typeface="Arial"/>
                <a:cs typeface="Arial"/>
              </a:rPr>
              <a:t>Ecrire </a:t>
            </a:r>
            <a:r>
              <a:rPr sz="2000" spc="-90" dirty="0">
                <a:latin typeface="Arial"/>
                <a:cs typeface="Arial"/>
              </a:rPr>
              <a:t>("Ce </a:t>
            </a:r>
            <a:r>
              <a:rPr sz="2000" spc="-49" dirty="0">
                <a:latin typeface="Arial"/>
                <a:cs typeface="Arial"/>
              </a:rPr>
              <a:t>nombre </a:t>
            </a:r>
            <a:r>
              <a:rPr sz="2000" spc="-64" dirty="0">
                <a:latin typeface="Arial"/>
                <a:cs typeface="Arial"/>
              </a:rPr>
              <a:t>est</a:t>
            </a:r>
            <a:r>
              <a:rPr sz="2000" spc="-123" dirty="0">
                <a:latin typeface="Arial"/>
                <a:cs typeface="Arial"/>
              </a:rPr>
              <a:t> </a:t>
            </a:r>
            <a:r>
              <a:rPr sz="2000" spc="-30" dirty="0">
                <a:latin typeface="Arial"/>
                <a:cs typeface="Arial"/>
              </a:rPr>
              <a:t>négatif")</a:t>
            </a:r>
            <a:endParaRPr sz="2000" dirty="0">
              <a:latin typeface="Arial"/>
              <a:cs typeface="Arial"/>
            </a:endParaRPr>
          </a:p>
          <a:p>
            <a:pPr marL="436623"/>
            <a:r>
              <a:rPr sz="2000" b="1" spc="-135" dirty="0">
                <a:solidFill>
                  <a:srgbClr val="0000C7"/>
                </a:solidFill>
                <a:latin typeface="Arial"/>
                <a:cs typeface="Arial"/>
              </a:rPr>
              <a:t>Sinon</a:t>
            </a:r>
            <a:endParaRPr sz="2000" dirty="0">
              <a:latin typeface="Arial"/>
              <a:cs typeface="Arial"/>
            </a:endParaRPr>
          </a:p>
          <a:p>
            <a:pPr marL="1121253"/>
            <a:r>
              <a:rPr sz="2000" b="1" spc="-171" dirty="0">
                <a:solidFill>
                  <a:srgbClr val="0000C7"/>
                </a:solidFill>
                <a:latin typeface="Arial"/>
                <a:cs typeface="Arial"/>
              </a:rPr>
              <a:t>Si </a:t>
            </a:r>
            <a:r>
              <a:rPr sz="2000" b="1" spc="-41" dirty="0">
                <a:latin typeface="Arial"/>
                <a:cs typeface="Arial"/>
              </a:rPr>
              <a:t>(</a:t>
            </a:r>
            <a:r>
              <a:rPr sz="2000" spc="-41" dirty="0">
                <a:latin typeface="Arial"/>
                <a:cs typeface="Arial"/>
              </a:rPr>
              <a:t>n </a:t>
            </a:r>
            <a:r>
              <a:rPr sz="2000" spc="-127" dirty="0">
                <a:latin typeface="Arial"/>
                <a:cs typeface="Arial"/>
              </a:rPr>
              <a:t>= </a:t>
            </a:r>
            <a:r>
              <a:rPr sz="2000" spc="-60" dirty="0">
                <a:latin typeface="Arial"/>
                <a:cs typeface="Arial"/>
              </a:rPr>
              <a:t>0)</a:t>
            </a:r>
            <a:r>
              <a:rPr sz="2000" spc="-4" dirty="0">
                <a:latin typeface="Arial"/>
                <a:cs typeface="Arial"/>
              </a:rPr>
              <a:t> </a:t>
            </a:r>
            <a:r>
              <a:rPr sz="2000" b="1" spc="-112" dirty="0">
                <a:solidFill>
                  <a:srgbClr val="0000C7"/>
                </a:solidFill>
                <a:latin typeface="Arial"/>
                <a:cs typeface="Arial"/>
              </a:rPr>
              <a:t>alors</a:t>
            </a:r>
            <a:endParaRPr sz="2000" dirty="0">
              <a:latin typeface="Arial"/>
              <a:cs typeface="Arial"/>
            </a:endParaRPr>
          </a:p>
          <a:p>
            <a:pPr marL="1805407"/>
            <a:r>
              <a:rPr sz="2000" b="1" spc="-127" dirty="0">
                <a:solidFill>
                  <a:srgbClr val="0000C7"/>
                </a:solidFill>
                <a:latin typeface="Arial"/>
                <a:cs typeface="Arial"/>
              </a:rPr>
              <a:t>Ecrire </a:t>
            </a:r>
            <a:r>
              <a:rPr sz="2000" spc="-90" dirty="0">
                <a:latin typeface="Arial"/>
                <a:cs typeface="Arial"/>
              </a:rPr>
              <a:t>("Ce </a:t>
            </a:r>
            <a:r>
              <a:rPr sz="2000" spc="-49" dirty="0">
                <a:latin typeface="Arial"/>
                <a:cs typeface="Arial"/>
              </a:rPr>
              <a:t>nombre </a:t>
            </a:r>
            <a:r>
              <a:rPr sz="2000" spc="-64" dirty="0">
                <a:latin typeface="Arial"/>
                <a:cs typeface="Arial"/>
              </a:rPr>
              <a:t>est </a:t>
            </a:r>
            <a:r>
              <a:rPr sz="2000" spc="-11" dirty="0">
                <a:latin typeface="Arial"/>
                <a:cs typeface="Arial"/>
              </a:rPr>
              <a:t>nul")</a:t>
            </a:r>
            <a:endParaRPr sz="2000" dirty="0">
              <a:latin typeface="Arial"/>
              <a:cs typeface="Arial"/>
            </a:endParaRPr>
          </a:p>
          <a:p>
            <a:pPr marL="1121253"/>
            <a:r>
              <a:rPr sz="2000" b="1" spc="-135" dirty="0">
                <a:solidFill>
                  <a:srgbClr val="0000C7"/>
                </a:solidFill>
                <a:latin typeface="Arial"/>
                <a:cs typeface="Arial"/>
              </a:rPr>
              <a:t>Sinon</a:t>
            </a:r>
            <a:endParaRPr sz="2000" dirty="0">
              <a:latin typeface="Arial"/>
              <a:cs typeface="Arial"/>
            </a:endParaRPr>
          </a:p>
          <a:p>
            <a:pPr marL="1805407"/>
            <a:r>
              <a:rPr sz="2000" b="1" spc="-127" dirty="0">
                <a:solidFill>
                  <a:srgbClr val="0000C7"/>
                </a:solidFill>
                <a:latin typeface="Arial"/>
                <a:cs typeface="Arial"/>
              </a:rPr>
              <a:t>Ecrire </a:t>
            </a:r>
            <a:r>
              <a:rPr sz="2000" spc="-90" dirty="0">
                <a:latin typeface="Arial"/>
                <a:cs typeface="Arial"/>
              </a:rPr>
              <a:t>("Ce </a:t>
            </a:r>
            <a:r>
              <a:rPr sz="2000" spc="-49" dirty="0">
                <a:latin typeface="Arial"/>
                <a:cs typeface="Arial"/>
              </a:rPr>
              <a:t>nombre </a:t>
            </a:r>
            <a:r>
              <a:rPr sz="2000" spc="-64" dirty="0">
                <a:latin typeface="Arial"/>
                <a:cs typeface="Arial"/>
              </a:rPr>
              <a:t>est</a:t>
            </a:r>
            <a:r>
              <a:rPr sz="2000" spc="-60" dirty="0">
                <a:latin typeface="Arial"/>
                <a:cs typeface="Arial"/>
              </a:rPr>
              <a:t> </a:t>
            </a:r>
            <a:r>
              <a:rPr sz="2000" spc="-15" dirty="0">
                <a:latin typeface="Arial"/>
                <a:cs typeface="Arial"/>
              </a:rPr>
              <a:t>positif")</a:t>
            </a:r>
            <a:endParaRPr sz="2000" dirty="0">
              <a:latin typeface="Arial"/>
              <a:cs typeface="Arial"/>
            </a:endParaRPr>
          </a:p>
          <a:p>
            <a:pPr marL="1121253"/>
            <a:r>
              <a:rPr sz="2000" b="1" spc="-135" dirty="0">
                <a:solidFill>
                  <a:srgbClr val="0000C7"/>
                </a:solidFill>
                <a:latin typeface="Arial"/>
                <a:cs typeface="Arial"/>
              </a:rPr>
              <a:t>Finsi</a:t>
            </a:r>
            <a:endParaRPr sz="2000" dirty="0">
              <a:latin typeface="Arial"/>
              <a:cs typeface="Arial"/>
            </a:endParaRPr>
          </a:p>
          <a:p>
            <a:pPr marL="436623"/>
            <a:r>
              <a:rPr sz="2000" b="1" spc="-135" dirty="0">
                <a:solidFill>
                  <a:srgbClr val="0000C7"/>
                </a:solidFill>
                <a:latin typeface="Arial"/>
                <a:cs typeface="Arial"/>
              </a:rPr>
              <a:t>Finsi</a:t>
            </a:r>
            <a:endParaRPr sz="2000" dirty="0">
              <a:latin typeface="Arial"/>
              <a:cs typeface="Arial"/>
            </a:endParaRPr>
          </a:p>
          <a:p>
            <a:pPr marL="9502"/>
            <a:r>
              <a:rPr sz="2000" b="1" spc="-131" dirty="0">
                <a:solidFill>
                  <a:srgbClr val="0000C7"/>
                </a:solidFill>
                <a:latin typeface="Arial"/>
                <a:cs typeface="Arial"/>
              </a:rPr>
              <a:t>Fin</a:t>
            </a:r>
            <a:endParaRPr sz="2000" dirty="0">
              <a:latin typeface="Arial"/>
              <a:cs typeface="Arial"/>
            </a:endParaRPr>
          </a:p>
        </p:txBody>
      </p:sp>
      <p:sp>
        <p:nvSpPr>
          <p:cNvPr id="3" name="object 3"/>
          <p:cNvSpPr txBox="1">
            <a:spLocks noGrp="1"/>
          </p:cNvSpPr>
          <p:nvPr>
            <p:ph type="title"/>
          </p:nvPr>
        </p:nvSpPr>
        <p:spPr>
          <a:xfrm>
            <a:off x="-180528" y="139556"/>
            <a:ext cx="9143999" cy="625148"/>
          </a:xfrm>
          <a:prstGeom prst="rect">
            <a:avLst/>
          </a:prstGeom>
          <a:noFill/>
        </p:spPr>
        <p:txBody>
          <a:bodyPr vert="horz" wrap="square" lIns="0" tIns="9502" rIns="0" bIns="0" rtlCol="0">
            <a:spAutoFit/>
          </a:bodyPr>
          <a:lstStyle/>
          <a:p>
            <a:pPr marL="9502">
              <a:spcBef>
                <a:spcPts val="75"/>
              </a:spcBef>
            </a:pPr>
            <a:r>
              <a:rPr spc="-41" dirty="0">
                <a:solidFill>
                  <a:srgbClr val="002060"/>
                </a:solidFill>
              </a:rPr>
              <a:t>Tests </a:t>
            </a:r>
            <a:r>
              <a:rPr spc="-4" dirty="0">
                <a:solidFill>
                  <a:srgbClr val="002060"/>
                </a:solidFill>
              </a:rPr>
              <a:t>imbriqués: exemple (version</a:t>
            </a:r>
            <a:r>
              <a:rPr spc="-34" dirty="0">
                <a:solidFill>
                  <a:srgbClr val="002060"/>
                </a:solidFill>
              </a:rPr>
              <a:t> </a:t>
            </a:r>
            <a:r>
              <a:rPr spc="-4" dirty="0">
                <a:solidFill>
                  <a:srgbClr val="002060"/>
                </a:solidFill>
              </a:rPr>
              <a:t>1)</a:t>
            </a:r>
          </a:p>
        </p:txBody>
      </p:sp>
      <p:sp>
        <p:nvSpPr>
          <p:cNvPr id="4" name="Slide Number Placeholder 3">
            <a:extLst>
              <a:ext uri="{FF2B5EF4-FFF2-40B4-BE49-F238E27FC236}">
                <a16:creationId xmlns:a16="http://schemas.microsoft.com/office/drawing/2014/main" id="{42FF1FB8-169D-4146-A097-8F64E92D96EB}"/>
              </a:ext>
            </a:extLst>
          </p:cNvPr>
          <p:cNvSpPr>
            <a:spLocks noGrp="1"/>
          </p:cNvSpPr>
          <p:nvPr>
            <p:ph type="sldNum" sz="quarter" idx="12"/>
          </p:nvPr>
        </p:nvSpPr>
        <p:spPr/>
        <p:txBody>
          <a:bodyPr/>
          <a:lstStyle/>
          <a:p>
            <a:fld id="{5744759D-0EFF-4FB2-9CCE-04E00944F0FE}" type="slidenum">
              <a:rPr lang="en-US" smtClean="0"/>
              <a:pPr/>
              <a:t>81</a:t>
            </a:fld>
            <a:endParaRPr lang="en-US"/>
          </a:p>
        </p:txBody>
      </p:sp>
    </p:spTree>
    <p:extLst>
      <p:ext uri="{BB962C8B-B14F-4D97-AF65-F5344CB8AC3E}">
        <p14:creationId xmlns:p14="http://schemas.microsoft.com/office/powerpoint/2010/main" val="29624715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8215" y="1559972"/>
            <a:ext cx="6278081" cy="932924"/>
          </a:xfrm>
          <a:prstGeom prst="rect">
            <a:avLst/>
          </a:prstGeom>
        </p:spPr>
        <p:txBody>
          <a:bodyPr vert="horz" wrap="square" lIns="0" tIns="9502" rIns="0" bIns="0" rtlCol="0">
            <a:spAutoFit/>
          </a:bodyPr>
          <a:lstStyle/>
          <a:p>
            <a:pPr marL="303593" marR="1479958" indent="-294566">
              <a:spcBef>
                <a:spcPts val="75"/>
              </a:spcBef>
            </a:pPr>
            <a:r>
              <a:rPr sz="2000" b="1" spc="-82" dirty="0">
                <a:solidFill>
                  <a:srgbClr val="0000C7"/>
                </a:solidFill>
                <a:latin typeface="Arial"/>
                <a:cs typeface="Arial"/>
              </a:rPr>
              <a:t>Variable </a:t>
            </a:r>
            <a:r>
              <a:rPr sz="2000" spc="-45" dirty="0">
                <a:latin typeface="Arial"/>
                <a:cs typeface="Arial"/>
              </a:rPr>
              <a:t>n </a:t>
            </a:r>
            <a:r>
              <a:rPr sz="2000" spc="-15" dirty="0">
                <a:latin typeface="Arial"/>
                <a:cs typeface="Arial"/>
              </a:rPr>
              <a:t>:</a:t>
            </a:r>
            <a:r>
              <a:rPr sz="2000" spc="-150" dirty="0">
                <a:latin typeface="Arial"/>
                <a:cs typeface="Arial"/>
              </a:rPr>
              <a:t> </a:t>
            </a:r>
            <a:r>
              <a:rPr sz="2000" b="1" spc="-56" dirty="0">
                <a:solidFill>
                  <a:srgbClr val="0000C7"/>
                </a:solidFill>
                <a:latin typeface="Arial"/>
                <a:cs typeface="Arial"/>
              </a:rPr>
              <a:t>entier  </a:t>
            </a:r>
            <a:r>
              <a:rPr sz="2000" b="1" spc="-75" dirty="0">
                <a:solidFill>
                  <a:srgbClr val="0000C7"/>
                </a:solidFill>
                <a:latin typeface="Arial"/>
                <a:cs typeface="Arial"/>
              </a:rPr>
              <a:t>Début</a:t>
            </a:r>
            <a:endParaRPr sz="2000" dirty="0">
              <a:latin typeface="Arial"/>
              <a:cs typeface="Arial"/>
            </a:endParaRPr>
          </a:p>
          <a:p>
            <a:pPr marL="693181"/>
            <a:r>
              <a:rPr sz="2000" b="1" spc="-116" dirty="0">
                <a:solidFill>
                  <a:srgbClr val="0000C7"/>
                </a:solidFill>
                <a:latin typeface="Arial"/>
                <a:cs typeface="Arial"/>
              </a:rPr>
              <a:t>Ecrire </a:t>
            </a:r>
            <a:r>
              <a:rPr sz="2000" spc="-34" dirty="0">
                <a:latin typeface="Arial"/>
                <a:cs typeface="Arial"/>
              </a:rPr>
              <a:t>("entrez </a:t>
            </a:r>
            <a:r>
              <a:rPr sz="2000" spc="-45" dirty="0">
                <a:latin typeface="Arial"/>
                <a:cs typeface="Arial"/>
              </a:rPr>
              <a:t>un nombre </a:t>
            </a:r>
            <a:r>
              <a:rPr sz="2000" spc="-15" dirty="0">
                <a:latin typeface="Arial"/>
                <a:cs typeface="Arial"/>
              </a:rPr>
              <a:t>:</a:t>
            </a:r>
            <a:r>
              <a:rPr sz="2000" spc="-123" dirty="0">
                <a:latin typeface="Arial"/>
                <a:cs typeface="Arial"/>
              </a:rPr>
              <a:t> </a:t>
            </a:r>
            <a:r>
              <a:rPr sz="2000" spc="7" dirty="0">
                <a:latin typeface="Arial"/>
                <a:cs typeface="Arial"/>
              </a:rPr>
              <a:t>")</a:t>
            </a:r>
            <a:endParaRPr sz="2000" dirty="0">
              <a:latin typeface="Arial"/>
              <a:cs typeface="Arial"/>
            </a:endParaRPr>
          </a:p>
          <a:p>
            <a:pPr marL="693181"/>
            <a:r>
              <a:rPr sz="2000" b="1" spc="-112" dirty="0">
                <a:solidFill>
                  <a:srgbClr val="0000C7"/>
                </a:solidFill>
                <a:latin typeface="Arial"/>
                <a:cs typeface="Arial"/>
              </a:rPr>
              <a:t>Lire</a:t>
            </a:r>
            <a:r>
              <a:rPr sz="2000" b="1" spc="-79" dirty="0">
                <a:solidFill>
                  <a:srgbClr val="0000C7"/>
                </a:solidFill>
                <a:latin typeface="Arial"/>
                <a:cs typeface="Arial"/>
              </a:rPr>
              <a:t> </a:t>
            </a:r>
            <a:r>
              <a:rPr sz="2000" spc="-45" dirty="0">
                <a:latin typeface="Arial"/>
                <a:cs typeface="Arial"/>
              </a:rPr>
              <a:t>(n)</a:t>
            </a:r>
            <a:endParaRPr sz="2000" dirty="0">
              <a:latin typeface="Arial"/>
              <a:cs typeface="Arial"/>
            </a:endParaRPr>
          </a:p>
        </p:txBody>
      </p:sp>
      <p:graphicFrame>
        <p:nvGraphicFramePr>
          <p:cNvPr id="3" name="object 3"/>
          <p:cNvGraphicFramePr>
            <a:graphicFrameLocks noGrp="1"/>
          </p:cNvGraphicFramePr>
          <p:nvPr/>
        </p:nvGraphicFramePr>
        <p:xfrm>
          <a:off x="1043608" y="2780928"/>
          <a:ext cx="6408712" cy="2009451"/>
        </p:xfrm>
        <a:graphic>
          <a:graphicData uri="http://schemas.openxmlformats.org/drawingml/2006/table">
            <a:tbl>
              <a:tblPr firstRow="1" bandRow="1">
                <a:tableStyleId>{2D5ABB26-0587-4C30-8999-92F81FD0307C}</a:tableStyleId>
              </a:tblPr>
              <a:tblGrid>
                <a:gridCol w="1734317">
                  <a:extLst>
                    <a:ext uri="{9D8B030D-6E8A-4147-A177-3AD203B41FA5}">
                      <a16:colId xmlns:a16="http://schemas.microsoft.com/office/drawing/2014/main" val="20000"/>
                    </a:ext>
                  </a:extLst>
                </a:gridCol>
                <a:gridCol w="875417">
                  <a:extLst>
                    <a:ext uri="{9D8B030D-6E8A-4147-A177-3AD203B41FA5}">
                      <a16:colId xmlns:a16="http://schemas.microsoft.com/office/drawing/2014/main" val="20001"/>
                    </a:ext>
                  </a:extLst>
                </a:gridCol>
                <a:gridCol w="3798978">
                  <a:extLst>
                    <a:ext uri="{9D8B030D-6E8A-4147-A177-3AD203B41FA5}">
                      <a16:colId xmlns:a16="http://schemas.microsoft.com/office/drawing/2014/main" val="20002"/>
                    </a:ext>
                  </a:extLst>
                </a:gridCol>
              </a:tblGrid>
              <a:tr h="354799">
                <a:tc>
                  <a:txBody>
                    <a:bodyPr/>
                    <a:lstStyle/>
                    <a:p>
                      <a:pPr marL="602615">
                        <a:lnSpc>
                          <a:spcPts val="1710"/>
                        </a:lnSpc>
                      </a:pPr>
                      <a:r>
                        <a:rPr sz="2000" b="1" spc="-204" dirty="0">
                          <a:solidFill>
                            <a:srgbClr val="0000C7"/>
                          </a:solidFill>
                          <a:latin typeface="Arial" pitchFamily="34" charset="0"/>
                          <a:cs typeface="Arial" pitchFamily="34" charset="0"/>
                        </a:rPr>
                        <a:t>Si </a:t>
                      </a:r>
                      <a:r>
                        <a:rPr sz="2000" b="1" spc="-50" dirty="0">
                          <a:latin typeface="Arial" pitchFamily="34" charset="0"/>
                          <a:cs typeface="Arial" pitchFamily="34" charset="0"/>
                        </a:rPr>
                        <a:t>(</a:t>
                      </a:r>
                      <a:r>
                        <a:rPr sz="2000" spc="-50" dirty="0">
                          <a:latin typeface="Arial" pitchFamily="34" charset="0"/>
                          <a:cs typeface="Arial" pitchFamily="34" charset="0"/>
                        </a:rPr>
                        <a:t>n </a:t>
                      </a:r>
                      <a:r>
                        <a:rPr sz="2000" spc="-155" dirty="0">
                          <a:latin typeface="Arial" pitchFamily="34" charset="0"/>
                          <a:cs typeface="Arial" pitchFamily="34" charset="0"/>
                        </a:rPr>
                        <a:t>&lt;</a:t>
                      </a:r>
                      <a:r>
                        <a:rPr sz="2000" spc="-100" dirty="0">
                          <a:latin typeface="Arial" pitchFamily="34" charset="0"/>
                          <a:cs typeface="Arial" pitchFamily="34" charset="0"/>
                        </a:rPr>
                        <a:t> </a:t>
                      </a:r>
                      <a:r>
                        <a:rPr sz="2000" spc="-75" dirty="0">
                          <a:latin typeface="Arial" pitchFamily="34" charset="0"/>
                          <a:cs typeface="Arial" pitchFamily="34" charset="0"/>
                        </a:rPr>
                        <a:t>0)</a:t>
                      </a:r>
                      <a:endParaRPr sz="2000" dirty="0">
                        <a:latin typeface="Arial" pitchFamily="34" charset="0"/>
                        <a:cs typeface="Arial" pitchFamily="34" charset="0"/>
                      </a:endParaRPr>
                    </a:p>
                    <a:p>
                      <a:pPr marL="602615">
                        <a:lnSpc>
                          <a:spcPct val="100000"/>
                        </a:lnSpc>
                      </a:pPr>
                      <a:r>
                        <a:rPr sz="2000" b="1" spc="-165" dirty="0">
                          <a:solidFill>
                            <a:srgbClr val="0000C7"/>
                          </a:solidFill>
                          <a:latin typeface="Arial" pitchFamily="34" charset="0"/>
                          <a:cs typeface="Arial" pitchFamily="34" charset="0"/>
                        </a:rPr>
                        <a:t>Finsi</a:t>
                      </a:r>
                      <a:endParaRPr sz="2000" dirty="0">
                        <a:latin typeface="Arial" pitchFamily="34" charset="0"/>
                        <a:cs typeface="Arial" pitchFamily="34" charset="0"/>
                      </a:endParaRPr>
                    </a:p>
                  </a:txBody>
                  <a:tcPr marL="0" marR="0" marT="0" marB="0"/>
                </a:tc>
                <a:tc>
                  <a:txBody>
                    <a:bodyPr/>
                    <a:lstStyle/>
                    <a:p>
                      <a:pPr marL="52705">
                        <a:lnSpc>
                          <a:spcPts val="1710"/>
                        </a:lnSpc>
                      </a:pPr>
                      <a:r>
                        <a:rPr sz="2000" b="1" spc="-135" dirty="0">
                          <a:solidFill>
                            <a:srgbClr val="0000C7"/>
                          </a:solidFill>
                          <a:latin typeface="Arial" pitchFamily="34" charset="0"/>
                          <a:cs typeface="Arial" pitchFamily="34" charset="0"/>
                        </a:rPr>
                        <a:t>alors</a:t>
                      </a:r>
                      <a:endParaRPr sz="2000">
                        <a:latin typeface="Arial" pitchFamily="34" charset="0"/>
                        <a:cs typeface="Arial" pitchFamily="34" charset="0"/>
                      </a:endParaRPr>
                    </a:p>
                  </a:txBody>
                  <a:tcPr marL="0" marR="0" marT="0" marB="0"/>
                </a:tc>
                <a:tc>
                  <a:txBody>
                    <a:bodyPr/>
                    <a:lstStyle/>
                    <a:p>
                      <a:pPr marL="225425">
                        <a:lnSpc>
                          <a:spcPts val="1710"/>
                        </a:lnSpc>
                      </a:pPr>
                      <a:r>
                        <a:rPr sz="2000" b="1" spc="-155" dirty="0">
                          <a:solidFill>
                            <a:srgbClr val="0000C7"/>
                          </a:solidFill>
                          <a:latin typeface="Arial" pitchFamily="34" charset="0"/>
                          <a:cs typeface="Arial" pitchFamily="34" charset="0"/>
                        </a:rPr>
                        <a:t>Ecrire </a:t>
                      </a:r>
                      <a:r>
                        <a:rPr sz="2000" spc="-110" dirty="0">
                          <a:latin typeface="Arial" pitchFamily="34" charset="0"/>
                          <a:cs typeface="Arial" pitchFamily="34" charset="0"/>
                        </a:rPr>
                        <a:t>("Ce </a:t>
                      </a:r>
                      <a:r>
                        <a:rPr sz="2000" spc="-60" dirty="0">
                          <a:latin typeface="Arial" pitchFamily="34" charset="0"/>
                          <a:cs typeface="Arial" pitchFamily="34" charset="0"/>
                        </a:rPr>
                        <a:t>nombre </a:t>
                      </a:r>
                      <a:r>
                        <a:rPr sz="2000" spc="-75" dirty="0">
                          <a:latin typeface="Arial" pitchFamily="34" charset="0"/>
                          <a:cs typeface="Arial" pitchFamily="34" charset="0"/>
                        </a:rPr>
                        <a:t>est</a:t>
                      </a:r>
                      <a:r>
                        <a:rPr sz="2000" spc="-70" dirty="0">
                          <a:latin typeface="Arial" pitchFamily="34" charset="0"/>
                          <a:cs typeface="Arial" pitchFamily="34" charset="0"/>
                        </a:rPr>
                        <a:t> </a:t>
                      </a:r>
                      <a:r>
                        <a:rPr sz="2000" spc="-40" dirty="0">
                          <a:latin typeface="Arial" pitchFamily="34" charset="0"/>
                          <a:cs typeface="Arial" pitchFamily="34" charset="0"/>
                        </a:rPr>
                        <a:t>négatif")</a:t>
                      </a:r>
                      <a:endParaRPr sz="2000" dirty="0">
                        <a:latin typeface="Arial" pitchFamily="34" charset="0"/>
                        <a:cs typeface="Arial" pitchFamily="34" charset="0"/>
                      </a:endParaRPr>
                    </a:p>
                  </a:txBody>
                  <a:tcPr marL="0" marR="0" marT="0" marB="0"/>
                </a:tc>
                <a:extLst>
                  <a:ext uri="{0D108BD9-81ED-4DB2-BD59-A6C34878D82A}">
                    <a16:rowId xmlns:a16="http://schemas.microsoft.com/office/drawing/2014/main" val="10000"/>
                  </a:ext>
                </a:extLst>
              </a:tr>
              <a:tr h="211295">
                <a:tc>
                  <a:txBody>
                    <a:bodyPr/>
                    <a:lstStyle/>
                    <a:p>
                      <a:pPr marL="602615">
                        <a:lnSpc>
                          <a:spcPts val="2110"/>
                        </a:lnSpc>
                      </a:pPr>
                      <a:r>
                        <a:rPr sz="2000" b="1" spc="-204" dirty="0">
                          <a:solidFill>
                            <a:srgbClr val="0000C7"/>
                          </a:solidFill>
                          <a:latin typeface="Arial" pitchFamily="34" charset="0"/>
                          <a:cs typeface="Arial" pitchFamily="34" charset="0"/>
                        </a:rPr>
                        <a:t>Si </a:t>
                      </a:r>
                      <a:r>
                        <a:rPr sz="2000" b="1" spc="-50" dirty="0">
                          <a:latin typeface="Arial" pitchFamily="34" charset="0"/>
                          <a:cs typeface="Arial" pitchFamily="34" charset="0"/>
                        </a:rPr>
                        <a:t>(</a:t>
                      </a:r>
                      <a:r>
                        <a:rPr sz="2000" spc="-50" dirty="0">
                          <a:latin typeface="Arial" pitchFamily="34" charset="0"/>
                          <a:cs typeface="Arial" pitchFamily="34" charset="0"/>
                        </a:rPr>
                        <a:t>n </a:t>
                      </a:r>
                      <a:r>
                        <a:rPr sz="2000" spc="-155" dirty="0">
                          <a:latin typeface="Arial" pitchFamily="34" charset="0"/>
                          <a:cs typeface="Arial" pitchFamily="34" charset="0"/>
                        </a:rPr>
                        <a:t>=</a:t>
                      </a:r>
                      <a:r>
                        <a:rPr sz="2000" spc="-95" dirty="0">
                          <a:latin typeface="Arial" pitchFamily="34" charset="0"/>
                          <a:cs typeface="Arial" pitchFamily="34" charset="0"/>
                        </a:rPr>
                        <a:t> </a:t>
                      </a:r>
                      <a:r>
                        <a:rPr sz="2000" spc="-75" dirty="0">
                          <a:latin typeface="Arial" pitchFamily="34" charset="0"/>
                          <a:cs typeface="Arial" pitchFamily="34" charset="0"/>
                        </a:rPr>
                        <a:t>0)</a:t>
                      </a:r>
                      <a:endParaRPr sz="2000">
                        <a:latin typeface="Arial" pitchFamily="34" charset="0"/>
                        <a:cs typeface="Arial" pitchFamily="34" charset="0"/>
                      </a:endParaRPr>
                    </a:p>
                  </a:txBody>
                  <a:tcPr marL="0" marR="0" marT="0" marB="0"/>
                </a:tc>
                <a:tc>
                  <a:txBody>
                    <a:bodyPr/>
                    <a:lstStyle/>
                    <a:p>
                      <a:pPr marL="52705">
                        <a:lnSpc>
                          <a:spcPts val="2110"/>
                        </a:lnSpc>
                      </a:pPr>
                      <a:r>
                        <a:rPr sz="2000" b="1" spc="-135" dirty="0">
                          <a:solidFill>
                            <a:srgbClr val="0000C7"/>
                          </a:solidFill>
                          <a:latin typeface="Arial" pitchFamily="34" charset="0"/>
                          <a:cs typeface="Arial" pitchFamily="34" charset="0"/>
                        </a:rPr>
                        <a:t>alors</a:t>
                      </a:r>
                      <a:endParaRPr sz="2000">
                        <a:latin typeface="Arial" pitchFamily="34" charset="0"/>
                        <a:cs typeface="Arial" pitchFamily="34" charset="0"/>
                      </a:endParaRPr>
                    </a:p>
                  </a:txBody>
                  <a:tcPr marL="0" marR="0" marT="0" marB="0"/>
                </a:tc>
                <a:tc>
                  <a:txBody>
                    <a:bodyPr/>
                    <a:lstStyle/>
                    <a:p>
                      <a:pPr marL="225425">
                        <a:lnSpc>
                          <a:spcPts val="2110"/>
                        </a:lnSpc>
                      </a:pPr>
                      <a:r>
                        <a:rPr sz="2000" b="1" spc="-155" dirty="0">
                          <a:solidFill>
                            <a:srgbClr val="0000C7"/>
                          </a:solidFill>
                          <a:latin typeface="Arial" pitchFamily="34" charset="0"/>
                          <a:cs typeface="Arial" pitchFamily="34" charset="0"/>
                        </a:rPr>
                        <a:t>Ecrire </a:t>
                      </a:r>
                      <a:r>
                        <a:rPr sz="2000" spc="-110" dirty="0">
                          <a:latin typeface="Arial" pitchFamily="34" charset="0"/>
                          <a:cs typeface="Arial" pitchFamily="34" charset="0"/>
                        </a:rPr>
                        <a:t>("Ce </a:t>
                      </a:r>
                      <a:r>
                        <a:rPr sz="2000" spc="-60" dirty="0">
                          <a:latin typeface="Arial" pitchFamily="34" charset="0"/>
                          <a:cs typeface="Arial" pitchFamily="34" charset="0"/>
                        </a:rPr>
                        <a:t>nombre </a:t>
                      </a:r>
                      <a:r>
                        <a:rPr sz="2000" spc="-75" dirty="0">
                          <a:latin typeface="Arial" pitchFamily="34" charset="0"/>
                          <a:cs typeface="Arial" pitchFamily="34" charset="0"/>
                        </a:rPr>
                        <a:t>est</a:t>
                      </a:r>
                      <a:r>
                        <a:rPr sz="2000" spc="-45" dirty="0">
                          <a:latin typeface="Arial" pitchFamily="34" charset="0"/>
                          <a:cs typeface="Arial" pitchFamily="34" charset="0"/>
                        </a:rPr>
                        <a:t> </a:t>
                      </a:r>
                      <a:r>
                        <a:rPr sz="2000" spc="-20" dirty="0">
                          <a:latin typeface="Arial" pitchFamily="34" charset="0"/>
                          <a:cs typeface="Arial" pitchFamily="34" charset="0"/>
                        </a:rPr>
                        <a:t>nul")</a:t>
                      </a:r>
                      <a:endParaRPr sz="2000">
                        <a:latin typeface="Arial" pitchFamily="34" charset="0"/>
                        <a:cs typeface="Arial" pitchFamily="34" charset="0"/>
                      </a:endParaRPr>
                    </a:p>
                  </a:txBody>
                  <a:tcPr marL="0" marR="0" marT="0" marB="0"/>
                </a:tc>
                <a:extLst>
                  <a:ext uri="{0D108BD9-81ED-4DB2-BD59-A6C34878D82A}">
                    <a16:rowId xmlns:a16="http://schemas.microsoft.com/office/drawing/2014/main" val="10001"/>
                  </a:ext>
                </a:extLst>
              </a:tr>
              <a:tr h="387020">
                <a:tc>
                  <a:txBody>
                    <a:bodyPr/>
                    <a:lstStyle/>
                    <a:p>
                      <a:pPr marL="602615">
                        <a:lnSpc>
                          <a:spcPts val="2105"/>
                        </a:lnSpc>
                      </a:pPr>
                      <a:r>
                        <a:rPr sz="2000" b="1" spc="-165" dirty="0">
                          <a:solidFill>
                            <a:srgbClr val="0000C7"/>
                          </a:solidFill>
                          <a:latin typeface="Arial" pitchFamily="34" charset="0"/>
                          <a:cs typeface="Arial" pitchFamily="34" charset="0"/>
                        </a:rPr>
                        <a:t>Finsi</a:t>
                      </a:r>
                      <a:endParaRPr sz="2000">
                        <a:latin typeface="Arial" pitchFamily="34" charset="0"/>
                        <a:cs typeface="Arial" pitchFamily="34" charset="0"/>
                      </a:endParaRPr>
                    </a:p>
                    <a:p>
                      <a:pPr marL="602615">
                        <a:lnSpc>
                          <a:spcPct val="100000"/>
                        </a:lnSpc>
                      </a:pPr>
                      <a:r>
                        <a:rPr sz="2000" b="1" spc="-204" dirty="0">
                          <a:solidFill>
                            <a:srgbClr val="0000C7"/>
                          </a:solidFill>
                          <a:latin typeface="Arial" pitchFamily="34" charset="0"/>
                          <a:cs typeface="Arial" pitchFamily="34" charset="0"/>
                        </a:rPr>
                        <a:t>Si </a:t>
                      </a:r>
                      <a:r>
                        <a:rPr sz="2000" b="1" spc="-50" dirty="0">
                          <a:latin typeface="Arial" pitchFamily="34" charset="0"/>
                          <a:cs typeface="Arial" pitchFamily="34" charset="0"/>
                        </a:rPr>
                        <a:t>(</a:t>
                      </a:r>
                      <a:r>
                        <a:rPr sz="2000" spc="-50" dirty="0">
                          <a:latin typeface="Arial" pitchFamily="34" charset="0"/>
                          <a:cs typeface="Arial" pitchFamily="34" charset="0"/>
                        </a:rPr>
                        <a:t>n </a:t>
                      </a:r>
                      <a:r>
                        <a:rPr sz="2000" spc="-155" dirty="0">
                          <a:latin typeface="Arial" pitchFamily="34" charset="0"/>
                          <a:cs typeface="Arial" pitchFamily="34" charset="0"/>
                        </a:rPr>
                        <a:t>&gt;</a:t>
                      </a:r>
                      <a:r>
                        <a:rPr sz="2000" spc="-100" dirty="0">
                          <a:latin typeface="Arial" pitchFamily="34" charset="0"/>
                          <a:cs typeface="Arial" pitchFamily="34" charset="0"/>
                        </a:rPr>
                        <a:t> </a:t>
                      </a:r>
                      <a:r>
                        <a:rPr sz="2000" spc="-75" dirty="0">
                          <a:latin typeface="Arial" pitchFamily="34" charset="0"/>
                          <a:cs typeface="Arial" pitchFamily="34" charset="0"/>
                        </a:rPr>
                        <a:t>0)</a:t>
                      </a:r>
                      <a:endParaRPr sz="2000">
                        <a:latin typeface="Arial" pitchFamily="34" charset="0"/>
                        <a:cs typeface="Arial" pitchFamily="34" charset="0"/>
                      </a:endParaRPr>
                    </a:p>
                  </a:txBody>
                  <a:tcPr marL="0" marR="0" marT="0" marB="0"/>
                </a:tc>
                <a:tc>
                  <a:txBody>
                    <a:bodyPr/>
                    <a:lstStyle/>
                    <a:p>
                      <a:pPr>
                        <a:lnSpc>
                          <a:spcPct val="100000"/>
                        </a:lnSpc>
                        <a:spcBef>
                          <a:spcPts val="35"/>
                        </a:spcBef>
                      </a:pPr>
                      <a:endParaRPr sz="2000">
                        <a:latin typeface="Arial" pitchFamily="34" charset="0"/>
                        <a:cs typeface="Arial" pitchFamily="34" charset="0"/>
                      </a:endParaRPr>
                    </a:p>
                    <a:p>
                      <a:pPr marL="52705">
                        <a:lnSpc>
                          <a:spcPct val="100000"/>
                        </a:lnSpc>
                      </a:pPr>
                      <a:r>
                        <a:rPr sz="2000" b="1" spc="-135" dirty="0">
                          <a:solidFill>
                            <a:srgbClr val="0000C7"/>
                          </a:solidFill>
                          <a:latin typeface="Arial" pitchFamily="34" charset="0"/>
                          <a:cs typeface="Arial" pitchFamily="34" charset="0"/>
                        </a:rPr>
                        <a:t>alors</a:t>
                      </a:r>
                      <a:endParaRPr sz="2000">
                        <a:latin typeface="Arial" pitchFamily="34" charset="0"/>
                        <a:cs typeface="Arial" pitchFamily="34" charset="0"/>
                      </a:endParaRPr>
                    </a:p>
                  </a:txBody>
                  <a:tcPr marL="0" marR="0" marT="2851" marB="0"/>
                </a:tc>
                <a:tc>
                  <a:txBody>
                    <a:bodyPr/>
                    <a:lstStyle/>
                    <a:p>
                      <a:pPr>
                        <a:lnSpc>
                          <a:spcPct val="100000"/>
                        </a:lnSpc>
                        <a:spcBef>
                          <a:spcPts val="35"/>
                        </a:spcBef>
                      </a:pPr>
                      <a:endParaRPr sz="2000">
                        <a:latin typeface="Arial" pitchFamily="34" charset="0"/>
                        <a:cs typeface="Arial" pitchFamily="34" charset="0"/>
                      </a:endParaRPr>
                    </a:p>
                    <a:p>
                      <a:pPr marL="225425">
                        <a:lnSpc>
                          <a:spcPct val="100000"/>
                        </a:lnSpc>
                      </a:pPr>
                      <a:r>
                        <a:rPr sz="2000" b="1" spc="-155" dirty="0">
                          <a:solidFill>
                            <a:srgbClr val="0000C7"/>
                          </a:solidFill>
                          <a:latin typeface="Arial" pitchFamily="34" charset="0"/>
                          <a:cs typeface="Arial" pitchFamily="34" charset="0"/>
                        </a:rPr>
                        <a:t>Ecrire </a:t>
                      </a:r>
                      <a:r>
                        <a:rPr sz="2000" spc="-110" dirty="0">
                          <a:latin typeface="Arial" pitchFamily="34" charset="0"/>
                          <a:cs typeface="Arial" pitchFamily="34" charset="0"/>
                        </a:rPr>
                        <a:t>("Ce </a:t>
                      </a:r>
                      <a:r>
                        <a:rPr sz="2000" spc="-60" dirty="0">
                          <a:latin typeface="Arial" pitchFamily="34" charset="0"/>
                          <a:cs typeface="Arial" pitchFamily="34" charset="0"/>
                        </a:rPr>
                        <a:t>nombre </a:t>
                      </a:r>
                      <a:r>
                        <a:rPr sz="2000" spc="-75" dirty="0">
                          <a:latin typeface="Arial" pitchFamily="34" charset="0"/>
                          <a:cs typeface="Arial" pitchFamily="34" charset="0"/>
                        </a:rPr>
                        <a:t>est</a:t>
                      </a:r>
                      <a:r>
                        <a:rPr sz="2000" spc="-55" dirty="0">
                          <a:latin typeface="Arial" pitchFamily="34" charset="0"/>
                          <a:cs typeface="Arial" pitchFamily="34" charset="0"/>
                        </a:rPr>
                        <a:t> </a:t>
                      </a:r>
                      <a:r>
                        <a:rPr sz="2000" spc="-20" dirty="0">
                          <a:latin typeface="Arial" pitchFamily="34" charset="0"/>
                          <a:cs typeface="Arial" pitchFamily="34" charset="0"/>
                        </a:rPr>
                        <a:t>positif")</a:t>
                      </a:r>
                      <a:endParaRPr sz="2000">
                        <a:latin typeface="Arial" pitchFamily="34" charset="0"/>
                        <a:cs typeface="Arial" pitchFamily="34" charset="0"/>
                      </a:endParaRPr>
                    </a:p>
                  </a:txBody>
                  <a:tcPr marL="0" marR="0" marT="2851" marB="0"/>
                </a:tc>
                <a:extLst>
                  <a:ext uri="{0D108BD9-81ED-4DB2-BD59-A6C34878D82A}">
                    <a16:rowId xmlns:a16="http://schemas.microsoft.com/office/drawing/2014/main" val="10002"/>
                  </a:ext>
                </a:extLst>
              </a:tr>
              <a:tr h="211116">
                <a:tc>
                  <a:txBody>
                    <a:bodyPr/>
                    <a:lstStyle/>
                    <a:p>
                      <a:pPr marL="602615">
                        <a:lnSpc>
                          <a:spcPts val="2105"/>
                        </a:lnSpc>
                      </a:pPr>
                      <a:r>
                        <a:rPr sz="2000" b="1" spc="-165" dirty="0">
                          <a:solidFill>
                            <a:srgbClr val="0000C7"/>
                          </a:solidFill>
                          <a:latin typeface="Arial" pitchFamily="34" charset="0"/>
                          <a:cs typeface="Arial" pitchFamily="34" charset="0"/>
                        </a:rPr>
                        <a:t>Finsi</a:t>
                      </a:r>
                      <a:endParaRPr sz="2000">
                        <a:latin typeface="Arial" pitchFamily="34" charset="0"/>
                        <a:cs typeface="Arial" pitchFamily="34" charset="0"/>
                      </a:endParaRPr>
                    </a:p>
                  </a:txBody>
                  <a:tcPr marL="0" marR="0" marT="0" marB="0"/>
                </a:tc>
                <a:tc>
                  <a:txBody>
                    <a:bodyPr/>
                    <a:lstStyle/>
                    <a:p>
                      <a:pPr>
                        <a:lnSpc>
                          <a:spcPct val="100000"/>
                        </a:lnSpc>
                      </a:pPr>
                      <a:endParaRPr sz="2000">
                        <a:latin typeface="Arial" pitchFamily="34" charset="0"/>
                        <a:cs typeface="Arial" pitchFamily="34" charset="0"/>
                      </a:endParaRPr>
                    </a:p>
                  </a:txBody>
                  <a:tcPr marL="0" marR="0" marT="0" marB="0"/>
                </a:tc>
                <a:tc>
                  <a:txBody>
                    <a:bodyPr/>
                    <a:lstStyle/>
                    <a:p>
                      <a:pPr>
                        <a:lnSpc>
                          <a:spcPct val="100000"/>
                        </a:lnSpc>
                      </a:pPr>
                      <a:endParaRPr sz="2000">
                        <a:latin typeface="Arial" pitchFamily="34" charset="0"/>
                        <a:cs typeface="Arial" pitchFamily="34" charset="0"/>
                      </a:endParaRPr>
                    </a:p>
                  </a:txBody>
                  <a:tcPr marL="0" marR="0" marT="0" marB="0"/>
                </a:tc>
                <a:extLst>
                  <a:ext uri="{0D108BD9-81ED-4DB2-BD59-A6C34878D82A}">
                    <a16:rowId xmlns:a16="http://schemas.microsoft.com/office/drawing/2014/main" val="10003"/>
                  </a:ext>
                </a:extLst>
              </a:tr>
              <a:tr h="178861">
                <a:tc>
                  <a:txBody>
                    <a:bodyPr/>
                    <a:lstStyle/>
                    <a:p>
                      <a:pPr marL="31750">
                        <a:lnSpc>
                          <a:spcPts val="2095"/>
                        </a:lnSpc>
                      </a:pPr>
                      <a:r>
                        <a:rPr sz="2000" b="1" spc="-155" dirty="0">
                          <a:solidFill>
                            <a:srgbClr val="0000C7"/>
                          </a:solidFill>
                          <a:latin typeface="Arial" pitchFamily="34" charset="0"/>
                          <a:cs typeface="Arial" pitchFamily="34" charset="0"/>
                        </a:rPr>
                        <a:t>Fin</a:t>
                      </a:r>
                      <a:endParaRPr sz="2000">
                        <a:latin typeface="Arial" pitchFamily="34" charset="0"/>
                        <a:cs typeface="Arial" pitchFamily="34" charset="0"/>
                      </a:endParaRPr>
                    </a:p>
                  </a:txBody>
                  <a:tcPr marL="0" marR="0" marT="0" marB="0"/>
                </a:tc>
                <a:tc>
                  <a:txBody>
                    <a:bodyPr/>
                    <a:lstStyle/>
                    <a:p>
                      <a:pPr>
                        <a:lnSpc>
                          <a:spcPct val="100000"/>
                        </a:lnSpc>
                      </a:pPr>
                      <a:endParaRPr sz="2000">
                        <a:latin typeface="Arial" pitchFamily="34" charset="0"/>
                        <a:cs typeface="Arial" pitchFamily="34" charset="0"/>
                      </a:endParaRPr>
                    </a:p>
                  </a:txBody>
                  <a:tcPr marL="0" marR="0" marT="0" marB="0"/>
                </a:tc>
                <a:tc>
                  <a:txBody>
                    <a:bodyPr/>
                    <a:lstStyle/>
                    <a:p>
                      <a:pPr>
                        <a:lnSpc>
                          <a:spcPct val="100000"/>
                        </a:lnSpc>
                      </a:pPr>
                      <a:endParaRPr sz="2000" dirty="0">
                        <a:latin typeface="Arial" pitchFamily="34" charset="0"/>
                        <a:cs typeface="Arial"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4" name="object 4"/>
          <p:cNvSpPr txBox="1">
            <a:spLocks noGrp="1"/>
          </p:cNvSpPr>
          <p:nvPr>
            <p:ph type="title"/>
          </p:nvPr>
        </p:nvSpPr>
        <p:spPr>
          <a:xfrm>
            <a:off x="-108520" y="139556"/>
            <a:ext cx="9143999" cy="625148"/>
          </a:xfrm>
          <a:prstGeom prst="rect">
            <a:avLst/>
          </a:prstGeom>
          <a:noFill/>
        </p:spPr>
        <p:txBody>
          <a:bodyPr vert="horz" wrap="square" lIns="0" tIns="9502" rIns="0" bIns="0" rtlCol="0">
            <a:spAutoFit/>
          </a:bodyPr>
          <a:lstStyle/>
          <a:p>
            <a:pPr marL="9502">
              <a:spcBef>
                <a:spcPts val="75"/>
              </a:spcBef>
            </a:pPr>
            <a:r>
              <a:rPr spc="-41" dirty="0">
                <a:solidFill>
                  <a:srgbClr val="002060"/>
                </a:solidFill>
              </a:rPr>
              <a:t>Tests </a:t>
            </a:r>
            <a:r>
              <a:rPr spc="-4" dirty="0">
                <a:solidFill>
                  <a:srgbClr val="002060"/>
                </a:solidFill>
              </a:rPr>
              <a:t>imbriqués: exemple (version</a:t>
            </a:r>
            <a:r>
              <a:rPr spc="-34" dirty="0">
                <a:solidFill>
                  <a:srgbClr val="002060"/>
                </a:solidFill>
              </a:rPr>
              <a:t> </a:t>
            </a:r>
            <a:r>
              <a:rPr spc="-4" dirty="0">
                <a:solidFill>
                  <a:srgbClr val="002060"/>
                </a:solidFill>
              </a:rPr>
              <a:t>2)</a:t>
            </a:r>
          </a:p>
        </p:txBody>
      </p:sp>
      <p:sp>
        <p:nvSpPr>
          <p:cNvPr id="5" name="Slide Number Placeholder 4">
            <a:extLst>
              <a:ext uri="{FF2B5EF4-FFF2-40B4-BE49-F238E27FC236}">
                <a16:creationId xmlns:a16="http://schemas.microsoft.com/office/drawing/2014/main" id="{502EAD9E-A752-4F5C-A75D-69DA5971D189}"/>
              </a:ext>
            </a:extLst>
          </p:cNvPr>
          <p:cNvSpPr>
            <a:spLocks noGrp="1"/>
          </p:cNvSpPr>
          <p:nvPr>
            <p:ph type="sldNum" sz="quarter" idx="12"/>
          </p:nvPr>
        </p:nvSpPr>
        <p:spPr/>
        <p:txBody>
          <a:bodyPr/>
          <a:lstStyle/>
          <a:p>
            <a:fld id="{5744759D-0EFF-4FB2-9CCE-04E00944F0FE}" type="slidenum">
              <a:rPr lang="en-US" smtClean="0"/>
              <a:pPr/>
              <a:t>82</a:t>
            </a:fld>
            <a:endParaRPr lang="en-US"/>
          </a:p>
        </p:txBody>
      </p:sp>
    </p:spTree>
    <p:extLst>
      <p:ext uri="{BB962C8B-B14F-4D97-AF65-F5344CB8AC3E}">
        <p14:creationId xmlns:p14="http://schemas.microsoft.com/office/powerpoint/2010/main" val="37574551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1500" y="1053460"/>
            <a:ext cx="5908731" cy="934283"/>
          </a:xfrm>
          <a:prstGeom prst="rect">
            <a:avLst/>
          </a:prstGeom>
        </p:spPr>
        <p:txBody>
          <a:bodyPr vert="horz" wrap="square" lIns="0" tIns="4751" rIns="0" bIns="0" rtlCol="0">
            <a:spAutoFit/>
          </a:bodyPr>
          <a:lstStyle/>
          <a:p>
            <a:pPr marL="47036" marR="1223401" indent="-38009">
              <a:lnSpc>
                <a:spcPct val="102200"/>
              </a:lnSpc>
              <a:spcBef>
                <a:spcPts val="37"/>
              </a:spcBef>
            </a:pPr>
            <a:r>
              <a:rPr lang="fr-FR" sz="2000" b="1" spc="-82" dirty="0">
                <a:solidFill>
                  <a:srgbClr val="0000C7"/>
                </a:solidFill>
                <a:latin typeface="Arial"/>
                <a:cs typeface="Arial"/>
              </a:rPr>
              <a:t>       </a:t>
            </a:r>
            <a:r>
              <a:rPr sz="2000" b="1" spc="-82" dirty="0" err="1">
                <a:solidFill>
                  <a:srgbClr val="0000C7"/>
                </a:solidFill>
                <a:latin typeface="Arial"/>
                <a:cs typeface="Arial"/>
              </a:rPr>
              <a:t>Var</a:t>
            </a:r>
            <a:r>
              <a:rPr sz="2000" b="1" spc="-82" dirty="0">
                <a:solidFill>
                  <a:srgbClr val="0000C7"/>
                </a:solidFill>
                <a:latin typeface="Arial"/>
                <a:cs typeface="Arial"/>
              </a:rPr>
              <a:t> </a:t>
            </a:r>
            <a:r>
              <a:rPr sz="2000" spc="-45" dirty="0">
                <a:latin typeface="Arial"/>
                <a:cs typeface="Arial"/>
              </a:rPr>
              <a:t>n </a:t>
            </a:r>
            <a:r>
              <a:rPr sz="2000" spc="-15" dirty="0">
                <a:latin typeface="Arial"/>
                <a:cs typeface="Arial"/>
              </a:rPr>
              <a:t>:</a:t>
            </a:r>
            <a:r>
              <a:rPr sz="2000" spc="-146" dirty="0">
                <a:latin typeface="Arial"/>
                <a:cs typeface="Arial"/>
              </a:rPr>
              <a:t> </a:t>
            </a:r>
            <a:r>
              <a:rPr sz="2000" b="1" spc="-56" dirty="0">
                <a:solidFill>
                  <a:srgbClr val="0000C7"/>
                </a:solidFill>
                <a:latin typeface="Arial"/>
                <a:cs typeface="Arial"/>
              </a:rPr>
              <a:t>entier  </a:t>
            </a:r>
            <a:r>
              <a:rPr sz="2000" b="1" spc="-75" dirty="0">
                <a:solidFill>
                  <a:srgbClr val="0000C7"/>
                </a:solidFill>
                <a:latin typeface="Arial"/>
                <a:cs typeface="Arial"/>
              </a:rPr>
              <a:t>Début</a:t>
            </a:r>
            <a:endParaRPr sz="2000" dirty="0">
              <a:latin typeface="Arial"/>
              <a:cs typeface="Arial"/>
            </a:endParaRPr>
          </a:p>
          <a:p>
            <a:pPr marL="437098">
              <a:spcBef>
                <a:spcPts val="4"/>
              </a:spcBef>
            </a:pPr>
            <a:r>
              <a:rPr sz="2000" b="1" spc="-116" dirty="0">
                <a:solidFill>
                  <a:srgbClr val="0000C7"/>
                </a:solidFill>
                <a:latin typeface="Arial"/>
                <a:cs typeface="Arial"/>
              </a:rPr>
              <a:t>Ecrire </a:t>
            </a:r>
            <a:r>
              <a:rPr sz="2000" spc="-34" dirty="0">
                <a:latin typeface="Arial"/>
                <a:cs typeface="Arial"/>
              </a:rPr>
              <a:t>("entrez </a:t>
            </a:r>
            <a:r>
              <a:rPr sz="2000" spc="-45" dirty="0">
                <a:latin typeface="Arial"/>
                <a:cs typeface="Arial"/>
              </a:rPr>
              <a:t>un nombre </a:t>
            </a:r>
            <a:r>
              <a:rPr sz="2000" spc="-15" dirty="0">
                <a:latin typeface="Arial"/>
                <a:cs typeface="Arial"/>
              </a:rPr>
              <a:t>:</a:t>
            </a:r>
            <a:r>
              <a:rPr sz="2000" spc="-131" dirty="0">
                <a:latin typeface="Arial"/>
                <a:cs typeface="Arial"/>
              </a:rPr>
              <a:t> </a:t>
            </a:r>
            <a:r>
              <a:rPr sz="2000" spc="11" dirty="0">
                <a:latin typeface="Arial"/>
                <a:cs typeface="Arial"/>
              </a:rPr>
              <a:t>")</a:t>
            </a:r>
            <a:endParaRPr sz="2000" dirty="0">
              <a:latin typeface="Arial"/>
              <a:cs typeface="Arial"/>
            </a:endParaRPr>
          </a:p>
          <a:p>
            <a:pPr marL="437098"/>
            <a:r>
              <a:rPr sz="2000" b="1" spc="-112" dirty="0">
                <a:solidFill>
                  <a:srgbClr val="0000C7"/>
                </a:solidFill>
                <a:latin typeface="Arial"/>
                <a:cs typeface="Arial"/>
              </a:rPr>
              <a:t>Lire</a:t>
            </a:r>
            <a:r>
              <a:rPr sz="2000" b="1" spc="-82" dirty="0">
                <a:solidFill>
                  <a:srgbClr val="0000C7"/>
                </a:solidFill>
                <a:latin typeface="Arial"/>
                <a:cs typeface="Arial"/>
              </a:rPr>
              <a:t> </a:t>
            </a:r>
            <a:r>
              <a:rPr sz="2000" spc="-45" dirty="0">
                <a:latin typeface="Arial"/>
                <a:cs typeface="Arial"/>
              </a:rPr>
              <a:t>(n)</a:t>
            </a:r>
            <a:endParaRPr sz="2000" dirty="0">
              <a:latin typeface="Arial"/>
              <a:cs typeface="Arial"/>
            </a:endParaRPr>
          </a:p>
        </p:txBody>
      </p:sp>
      <p:graphicFrame>
        <p:nvGraphicFramePr>
          <p:cNvPr id="3" name="object 3"/>
          <p:cNvGraphicFramePr>
            <a:graphicFrameLocks noGrp="1"/>
          </p:cNvGraphicFramePr>
          <p:nvPr/>
        </p:nvGraphicFramePr>
        <p:xfrm>
          <a:off x="1115616" y="2132856"/>
          <a:ext cx="6840760" cy="1704651"/>
        </p:xfrm>
        <a:graphic>
          <a:graphicData uri="http://schemas.openxmlformats.org/drawingml/2006/table">
            <a:tbl>
              <a:tblPr firstRow="1" bandRow="1">
                <a:tableStyleId>{2D5ABB26-0587-4C30-8999-92F81FD0307C}</a:tableStyleId>
              </a:tblPr>
              <a:tblGrid>
                <a:gridCol w="1264083">
                  <a:extLst>
                    <a:ext uri="{9D8B030D-6E8A-4147-A177-3AD203B41FA5}">
                      <a16:colId xmlns:a16="http://schemas.microsoft.com/office/drawing/2014/main" val="20000"/>
                    </a:ext>
                  </a:extLst>
                </a:gridCol>
                <a:gridCol w="1046076">
                  <a:extLst>
                    <a:ext uri="{9D8B030D-6E8A-4147-A177-3AD203B41FA5}">
                      <a16:colId xmlns:a16="http://schemas.microsoft.com/office/drawing/2014/main" val="20001"/>
                    </a:ext>
                  </a:extLst>
                </a:gridCol>
                <a:gridCol w="4530601">
                  <a:extLst>
                    <a:ext uri="{9D8B030D-6E8A-4147-A177-3AD203B41FA5}">
                      <a16:colId xmlns:a16="http://schemas.microsoft.com/office/drawing/2014/main" val="20002"/>
                    </a:ext>
                  </a:extLst>
                </a:gridCol>
              </a:tblGrid>
              <a:tr h="354792">
                <a:tc>
                  <a:txBody>
                    <a:bodyPr/>
                    <a:lstStyle/>
                    <a:p>
                      <a:pPr marL="31750">
                        <a:lnSpc>
                          <a:spcPts val="1710"/>
                        </a:lnSpc>
                      </a:pPr>
                      <a:r>
                        <a:rPr sz="2000" b="1" spc="-204" dirty="0">
                          <a:solidFill>
                            <a:srgbClr val="0000C7"/>
                          </a:solidFill>
                          <a:latin typeface="Arial" pitchFamily="34" charset="0"/>
                          <a:cs typeface="Arial" pitchFamily="34" charset="0"/>
                        </a:rPr>
                        <a:t>Si </a:t>
                      </a:r>
                      <a:r>
                        <a:rPr sz="2000" b="1" spc="-50" dirty="0">
                          <a:latin typeface="Arial" pitchFamily="34" charset="0"/>
                          <a:cs typeface="Arial" pitchFamily="34" charset="0"/>
                        </a:rPr>
                        <a:t>(</a:t>
                      </a:r>
                      <a:r>
                        <a:rPr sz="2000" spc="-50" dirty="0">
                          <a:latin typeface="Arial" pitchFamily="34" charset="0"/>
                          <a:cs typeface="Arial" pitchFamily="34" charset="0"/>
                        </a:rPr>
                        <a:t>n </a:t>
                      </a:r>
                      <a:r>
                        <a:rPr sz="2000" spc="-155" dirty="0">
                          <a:latin typeface="Arial" pitchFamily="34" charset="0"/>
                          <a:cs typeface="Arial" pitchFamily="34" charset="0"/>
                        </a:rPr>
                        <a:t>&lt;</a:t>
                      </a:r>
                      <a:r>
                        <a:rPr sz="2000" spc="-100" dirty="0">
                          <a:latin typeface="Arial" pitchFamily="34" charset="0"/>
                          <a:cs typeface="Arial" pitchFamily="34" charset="0"/>
                        </a:rPr>
                        <a:t> </a:t>
                      </a:r>
                      <a:r>
                        <a:rPr sz="2000" spc="-75" dirty="0">
                          <a:latin typeface="Arial" pitchFamily="34" charset="0"/>
                          <a:cs typeface="Arial" pitchFamily="34" charset="0"/>
                        </a:rPr>
                        <a:t>0)</a:t>
                      </a:r>
                      <a:endParaRPr sz="2000" dirty="0">
                        <a:latin typeface="Arial" pitchFamily="34" charset="0"/>
                        <a:cs typeface="Arial" pitchFamily="34" charset="0"/>
                      </a:endParaRPr>
                    </a:p>
                    <a:p>
                      <a:pPr marL="31750">
                        <a:lnSpc>
                          <a:spcPct val="100000"/>
                        </a:lnSpc>
                      </a:pPr>
                      <a:r>
                        <a:rPr sz="2000" b="1" spc="-165" dirty="0">
                          <a:solidFill>
                            <a:srgbClr val="0000C7"/>
                          </a:solidFill>
                          <a:latin typeface="Arial" pitchFamily="34" charset="0"/>
                          <a:cs typeface="Arial" pitchFamily="34" charset="0"/>
                        </a:rPr>
                        <a:t>Finsi</a:t>
                      </a:r>
                      <a:endParaRPr sz="2000" dirty="0">
                        <a:latin typeface="Arial" pitchFamily="34" charset="0"/>
                        <a:cs typeface="Arial" pitchFamily="34" charset="0"/>
                      </a:endParaRPr>
                    </a:p>
                  </a:txBody>
                  <a:tcPr marL="0" marR="0" marT="0" marB="0"/>
                </a:tc>
                <a:tc>
                  <a:txBody>
                    <a:bodyPr/>
                    <a:lstStyle/>
                    <a:p>
                      <a:pPr marL="52705">
                        <a:lnSpc>
                          <a:spcPts val="1710"/>
                        </a:lnSpc>
                      </a:pPr>
                      <a:r>
                        <a:rPr sz="2000" b="1" spc="-135" dirty="0">
                          <a:solidFill>
                            <a:srgbClr val="0000C7"/>
                          </a:solidFill>
                          <a:latin typeface="Arial" pitchFamily="34" charset="0"/>
                          <a:cs typeface="Arial" pitchFamily="34" charset="0"/>
                        </a:rPr>
                        <a:t>alors</a:t>
                      </a:r>
                      <a:endParaRPr sz="2000">
                        <a:latin typeface="Arial" pitchFamily="34" charset="0"/>
                        <a:cs typeface="Arial" pitchFamily="34" charset="0"/>
                      </a:endParaRPr>
                    </a:p>
                  </a:txBody>
                  <a:tcPr marL="0" marR="0" marT="0" marB="0"/>
                </a:tc>
                <a:tc>
                  <a:txBody>
                    <a:bodyPr/>
                    <a:lstStyle/>
                    <a:p>
                      <a:pPr marL="225425">
                        <a:lnSpc>
                          <a:spcPts val="1710"/>
                        </a:lnSpc>
                      </a:pPr>
                      <a:r>
                        <a:rPr sz="2000" spc="-100" dirty="0">
                          <a:latin typeface="Arial" pitchFamily="34" charset="0"/>
                          <a:cs typeface="Arial" pitchFamily="34" charset="0"/>
                        </a:rPr>
                        <a:t>Ecrire </a:t>
                      </a:r>
                      <a:r>
                        <a:rPr sz="2000" spc="-110" dirty="0">
                          <a:latin typeface="Arial" pitchFamily="34" charset="0"/>
                          <a:cs typeface="Arial" pitchFamily="34" charset="0"/>
                        </a:rPr>
                        <a:t>("Ce </a:t>
                      </a:r>
                      <a:r>
                        <a:rPr sz="2000" spc="-60" dirty="0">
                          <a:latin typeface="Arial" pitchFamily="34" charset="0"/>
                          <a:cs typeface="Arial" pitchFamily="34" charset="0"/>
                        </a:rPr>
                        <a:t>nombre </a:t>
                      </a:r>
                      <a:r>
                        <a:rPr sz="2000" spc="-75" dirty="0">
                          <a:latin typeface="Arial" pitchFamily="34" charset="0"/>
                          <a:cs typeface="Arial" pitchFamily="34" charset="0"/>
                        </a:rPr>
                        <a:t>est</a:t>
                      </a:r>
                      <a:r>
                        <a:rPr sz="2000" spc="-100" dirty="0">
                          <a:latin typeface="Arial" pitchFamily="34" charset="0"/>
                          <a:cs typeface="Arial" pitchFamily="34" charset="0"/>
                        </a:rPr>
                        <a:t> </a:t>
                      </a:r>
                      <a:r>
                        <a:rPr sz="2000" spc="-40" dirty="0">
                          <a:latin typeface="Arial" pitchFamily="34" charset="0"/>
                          <a:cs typeface="Arial" pitchFamily="34" charset="0"/>
                        </a:rPr>
                        <a:t>négatif")</a:t>
                      </a:r>
                      <a:endParaRPr sz="2000" dirty="0">
                        <a:latin typeface="Arial" pitchFamily="34" charset="0"/>
                        <a:cs typeface="Arial" pitchFamily="34" charset="0"/>
                      </a:endParaRPr>
                    </a:p>
                  </a:txBody>
                  <a:tcPr marL="0" marR="0" marT="0" marB="0"/>
                </a:tc>
                <a:extLst>
                  <a:ext uri="{0D108BD9-81ED-4DB2-BD59-A6C34878D82A}">
                    <a16:rowId xmlns:a16="http://schemas.microsoft.com/office/drawing/2014/main" val="10000"/>
                  </a:ext>
                </a:extLst>
              </a:tr>
              <a:tr h="211123">
                <a:tc>
                  <a:txBody>
                    <a:bodyPr/>
                    <a:lstStyle/>
                    <a:p>
                      <a:pPr marL="31750">
                        <a:lnSpc>
                          <a:spcPts val="2105"/>
                        </a:lnSpc>
                      </a:pPr>
                      <a:r>
                        <a:rPr sz="2000" b="1" spc="-204" dirty="0">
                          <a:solidFill>
                            <a:srgbClr val="0000C7"/>
                          </a:solidFill>
                          <a:latin typeface="Arial" pitchFamily="34" charset="0"/>
                          <a:cs typeface="Arial" pitchFamily="34" charset="0"/>
                        </a:rPr>
                        <a:t>Si </a:t>
                      </a:r>
                      <a:r>
                        <a:rPr sz="2000" b="1" spc="-50" dirty="0">
                          <a:latin typeface="Arial" pitchFamily="34" charset="0"/>
                          <a:cs typeface="Arial" pitchFamily="34" charset="0"/>
                        </a:rPr>
                        <a:t>(</a:t>
                      </a:r>
                      <a:r>
                        <a:rPr sz="2000" spc="-50" dirty="0">
                          <a:latin typeface="Arial" pitchFamily="34" charset="0"/>
                          <a:cs typeface="Arial" pitchFamily="34" charset="0"/>
                        </a:rPr>
                        <a:t>n </a:t>
                      </a:r>
                      <a:r>
                        <a:rPr sz="2000" spc="-155" dirty="0">
                          <a:latin typeface="Arial" pitchFamily="34" charset="0"/>
                          <a:cs typeface="Arial" pitchFamily="34" charset="0"/>
                        </a:rPr>
                        <a:t>=</a:t>
                      </a:r>
                      <a:r>
                        <a:rPr sz="2000" spc="-100" dirty="0">
                          <a:latin typeface="Arial" pitchFamily="34" charset="0"/>
                          <a:cs typeface="Arial" pitchFamily="34" charset="0"/>
                        </a:rPr>
                        <a:t> </a:t>
                      </a:r>
                      <a:r>
                        <a:rPr sz="2000" spc="-75" dirty="0">
                          <a:latin typeface="Arial" pitchFamily="34" charset="0"/>
                          <a:cs typeface="Arial" pitchFamily="34" charset="0"/>
                        </a:rPr>
                        <a:t>0)</a:t>
                      </a:r>
                      <a:endParaRPr sz="2000">
                        <a:latin typeface="Arial" pitchFamily="34" charset="0"/>
                        <a:cs typeface="Arial" pitchFamily="34" charset="0"/>
                      </a:endParaRPr>
                    </a:p>
                  </a:txBody>
                  <a:tcPr marL="0" marR="0" marT="0" marB="0"/>
                </a:tc>
                <a:tc>
                  <a:txBody>
                    <a:bodyPr/>
                    <a:lstStyle/>
                    <a:p>
                      <a:pPr marL="52705">
                        <a:lnSpc>
                          <a:spcPts val="2105"/>
                        </a:lnSpc>
                      </a:pPr>
                      <a:r>
                        <a:rPr sz="2000" b="1" spc="-135" dirty="0">
                          <a:solidFill>
                            <a:srgbClr val="0000C7"/>
                          </a:solidFill>
                          <a:latin typeface="Arial" pitchFamily="34" charset="0"/>
                          <a:cs typeface="Arial" pitchFamily="34" charset="0"/>
                        </a:rPr>
                        <a:t>alors</a:t>
                      </a:r>
                      <a:endParaRPr sz="2000">
                        <a:latin typeface="Arial" pitchFamily="34" charset="0"/>
                        <a:cs typeface="Arial" pitchFamily="34" charset="0"/>
                      </a:endParaRPr>
                    </a:p>
                  </a:txBody>
                  <a:tcPr marL="0" marR="0" marT="0" marB="0"/>
                </a:tc>
                <a:tc>
                  <a:txBody>
                    <a:bodyPr/>
                    <a:lstStyle/>
                    <a:p>
                      <a:pPr marL="225425">
                        <a:lnSpc>
                          <a:spcPts val="2105"/>
                        </a:lnSpc>
                      </a:pPr>
                      <a:r>
                        <a:rPr sz="2000" spc="-100" dirty="0">
                          <a:latin typeface="Arial" pitchFamily="34" charset="0"/>
                          <a:cs typeface="Arial" pitchFamily="34" charset="0"/>
                        </a:rPr>
                        <a:t>Ecrire </a:t>
                      </a:r>
                      <a:r>
                        <a:rPr sz="2000" spc="-110" dirty="0">
                          <a:latin typeface="Arial" pitchFamily="34" charset="0"/>
                          <a:cs typeface="Arial" pitchFamily="34" charset="0"/>
                        </a:rPr>
                        <a:t>("Ce </a:t>
                      </a:r>
                      <a:r>
                        <a:rPr sz="2000" spc="-60" dirty="0">
                          <a:latin typeface="Arial" pitchFamily="34" charset="0"/>
                          <a:cs typeface="Arial" pitchFamily="34" charset="0"/>
                        </a:rPr>
                        <a:t>nombre </a:t>
                      </a:r>
                      <a:r>
                        <a:rPr sz="2000" spc="-75" dirty="0">
                          <a:latin typeface="Arial" pitchFamily="34" charset="0"/>
                          <a:cs typeface="Arial" pitchFamily="34" charset="0"/>
                        </a:rPr>
                        <a:t>est</a:t>
                      </a:r>
                      <a:r>
                        <a:rPr sz="2000" spc="-90" dirty="0">
                          <a:latin typeface="Arial" pitchFamily="34" charset="0"/>
                          <a:cs typeface="Arial" pitchFamily="34" charset="0"/>
                        </a:rPr>
                        <a:t> </a:t>
                      </a:r>
                      <a:r>
                        <a:rPr sz="2000" spc="-20" dirty="0">
                          <a:latin typeface="Arial" pitchFamily="34" charset="0"/>
                          <a:cs typeface="Arial" pitchFamily="34" charset="0"/>
                        </a:rPr>
                        <a:t>nul")</a:t>
                      </a:r>
                      <a:endParaRPr sz="2000">
                        <a:latin typeface="Arial" pitchFamily="34" charset="0"/>
                        <a:cs typeface="Arial" pitchFamily="34" charset="0"/>
                      </a:endParaRPr>
                    </a:p>
                  </a:txBody>
                  <a:tcPr marL="0" marR="0" marT="0" marB="0"/>
                </a:tc>
                <a:extLst>
                  <a:ext uri="{0D108BD9-81ED-4DB2-BD59-A6C34878D82A}">
                    <a16:rowId xmlns:a16="http://schemas.microsoft.com/office/drawing/2014/main" val="10001"/>
                  </a:ext>
                </a:extLst>
              </a:tr>
              <a:tr h="387200">
                <a:tc>
                  <a:txBody>
                    <a:bodyPr/>
                    <a:lstStyle/>
                    <a:p>
                      <a:pPr marL="31750">
                        <a:lnSpc>
                          <a:spcPts val="2110"/>
                        </a:lnSpc>
                      </a:pPr>
                      <a:r>
                        <a:rPr sz="2000" b="1" spc="-165" dirty="0">
                          <a:solidFill>
                            <a:srgbClr val="0000C7"/>
                          </a:solidFill>
                          <a:latin typeface="Arial" pitchFamily="34" charset="0"/>
                          <a:cs typeface="Arial" pitchFamily="34" charset="0"/>
                        </a:rPr>
                        <a:t>Finsi</a:t>
                      </a:r>
                      <a:endParaRPr sz="2000">
                        <a:latin typeface="Arial" pitchFamily="34" charset="0"/>
                        <a:cs typeface="Arial" pitchFamily="34" charset="0"/>
                      </a:endParaRPr>
                    </a:p>
                    <a:p>
                      <a:pPr marL="31750">
                        <a:lnSpc>
                          <a:spcPct val="100000"/>
                        </a:lnSpc>
                      </a:pPr>
                      <a:r>
                        <a:rPr sz="2000" b="1" spc="-204" dirty="0">
                          <a:solidFill>
                            <a:srgbClr val="0000C7"/>
                          </a:solidFill>
                          <a:latin typeface="Arial" pitchFamily="34" charset="0"/>
                          <a:cs typeface="Arial" pitchFamily="34" charset="0"/>
                        </a:rPr>
                        <a:t>Si </a:t>
                      </a:r>
                      <a:r>
                        <a:rPr sz="2000" b="1" spc="-50" dirty="0">
                          <a:latin typeface="Arial" pitchFamily="34" charset="0"/>
                          <a:cs typeface="Arial" pitchFamily="34" charset="0"/>
                        </a:rPr>
                        <a:t>(</a:t>
                      </a:r>
                      <a:r>
                        <a:rPr sz="2000" spc="-50" dirty="0">
                          <a:latin typeface="Arial" pitchFamily="34" charset="0"/>
                          <a:cs typeface="Arial" pitchFamily="34" charset="0"/>
                        </a:rPr>
                        <a:t>n </a:t>
                      </a:r>
                      <a:r>
                        <a:rPr sz="2000" spc="-155" dirty="0">
                          <a:latin typeface="Arial" pitchFamily="34" charset="0"/>
                          <a:cs typeface="Arial" pitchFamily="34" charset="0"/>
                        </a:rPr>
                        <a:t>&gt;</a:t>
                      </a:r>
                      <a:r>
                        <a:rPr sz="2000" spc="-100" dirty="0">
                          <a:latin typeface="Arial" pitchFamily="34" charset="0"/>
                          <a:cs typeface="Arial" pitchFamily="34" charset="0"/>
                        </a:rPr>
                        <a:t> </a:t>
                      </a:r>
                      <a:r>
                        <a:rPr sz="2000" spc="-75" dirty="0">
                          <a:latin typeface="Arial" pitchFamily="34" charset="0"/>
                          <a:cs typeface="Arial" pitchFamily="34" charset="0"/>
                        </a:rPr>
                        <a:t>0)</a:t>
                      </a:r>
                      <a:endParaRPr sz="2000">
                        <a:latin typeface="Arial" pitchFamily="34" charset="0"/>
                        <a:cs typeface="Arial" pitchFamily="34" charset="0"/>
                      </a:endParaRPr>
                    </a:p>
                  </a:txBody>
                  <a:tcPr marL="0" marR="0" marT="0" marB="0"/>
                </a:tc>
                <a:tc>
                  <a:txBody>
                    <a:bodyPr/>
                    <a:lstStyle/>
                    <a:p>
                      <a:pPr>
                        <a:lnSpc>
                          <a:spcPct val="100000"/>
                        </a:lnSpc>
                        <a:spcBef>
                          <a:spcPts val="35"/>
                        </a:spcBef>
                      </a:pPr>
                      <a:endParaRPr sz="2000">
                        <a:latin typeface="Arial" pitchFamily="34" charset="0"/>
                        <a:cs typeface="Arial" pitchFamily="34" charset="0"/>
                      </a:endParaRPr>
                    </a:p>
                    <a:p>
                      <a:pPr marL="52705">
                        <a:lnSpc>
                          <a:spcPct val="100000"/>
                        </a:lnSpc>
                      </a:pPr>
                      <a:r>
                        <a:rPr sz="2000" b="1" spc="-135" dirty="0">
                          <a:solidFill>
                            <a:srgbClr val="0000C7"/>
                          </a:solidFill>
                          <a:latin typeface="Arial" pitchFamily="34" charset="0"/>
                          <a:cs typeface="Arial" pitchFamily="34" charset="0"/>
                        </a:rPr>
                        <a:t>alors</a:t>
                      </a:r>
                      <a:endParaRPr sz="2000">
                        <a:latin typeface="Arial" pitchFamily="34" charset="0"/>
                        <a:cs typeface="Arial" pitchFamily="34" charset="0"/>
                      </a:endParaRPr>
                    </a:p>
                  </a:txBody>
                  <a:tcPr marL="0" marR="0" marT="2851" marB="0"/>
                </a:tc>
                <a:tc>
                  <a:txBody>
                    <a:bodyPr/>
                    <a:lstStyle/>
                    <a:p>
                      <a:pPr>
                        <a:lnSpc>
                          <a:spcPct val="100000"/>
                        </a:lnSpc>
                        <a:spcBef>
                          <a:spcPts val="35"/>
                        </a:spcBef>
                      </a:pPr>
                      <a:endParaRPr sz="2000">
                        <a:latin typeface="Arial" pitchFamily="34" charset="0"/>
                        <a:cs typeface="Arial" pitchFamily="34" charset="0"/>
                      </a:endParaRPr>
                    </a:p>
                    <a:p>
                      <a:pPr marL="225425">
                        <a:lnSpc>
                          <a:spcPct val="100000"/>
                        </a:lnSpc>
                      </a:pPr>
                      <a:r>
                        <a:rPr sz="2000" spc="-100" dirty="0">
                          <a:latin typeface="Arial" pitchFamily="34" charset="0"/>
                          <a:cs typeface="Arial" pitchFamily="34" charset="0"/>
                        </a:rPr>
                        <a:t>Ecrire </a:t>
                      </a:r>
                      <a:r>
                        <a:rPr sz="2000" spc="-110" dirty="0">
                          <a:latin typeface="Arial" pitchFamily="34" charset="0"/>
                          <a:cs typeface="Arial" pitchFamily="34" charset="0"/>
                        </a:rPr>
                        <a:t>("Ce </a:t>
                      </a:r>
                      <a:r>
                        <a:rPr sz="2000" spc="-60" dirty="0">
                          <a:latin typeface="Arial" pitchFamily="34" charset="0"/>
                          <a:cs typeface="Arial" pitchFamily="34" charset="0"/>
                        </a:rPr>
                        <a:t>nombre </a:t>
                      </a:r>
                      <a:r>
                        <a:rPr sz="2000" spc="-75" dirty="0">
                          <a:latin typeface="Arial" pitchFamily="34" charset="0"/>
                          <a:cs typeface="Arial" pitchFamily="34" charset="0"/>
                        </a:rPr>
                        <a:t>est</a:t>
                      </a:r>
                      <a:r>
                        <a:rPr sz="2000" spc="-90" dirty="0">
                          <a:latin typeface="Arial" pitchFamily="34" charset="0"/>
                          <a:cs typeface="Arial" pitchFamily="34" charset="0"/>
                        </a:rPr>
                        <a:t> </a:t>
                      </a:r>
                      <a:r>
                        <a:rPr sz="2000" spc="-20" dirty="0">
                          <a:latin typeface="Arial" pitchFamily="34" charset="0"/>
                          <a:cs typeface="Arial" pitchFamily="34" charset="0"/>
                        </a:rPr>
                        <a:t>positif")</a:t>
                      </a:r>
                      <a:endParaRPr sz="2000">
                        <a:latin typeface="Arial" pitchFamily="34" charset="0"/>
                        <a:cs typeface="Arial" pitchFamily="34" charset="0"/>
                      </a:endParaRPr>
                    </a:p>
                  </a:txBody>
                  <a:tcPr marL="0" marR="0" marT="2851" marB="0"/>
                </a:tc>
                <a:extLst>
                  <a:ext uri="{0D108BD9-81ED-4DB2-BD59-A6C34878D82A}">
                    <a16:rowId xmlns:a16="http://schemas.microsoft.com/office/drawing/2014/main" val="10002"/>
                  </a:ext>
                </a:extLst>
              </a:tr>
              <a:tr h="178862">
                <a:tc>
                  <a:txBody>
                    <a:bodyPr/>
                    <a:lstStyle/>
                    <a:p>
                      <a:pPr marL="31750">
                        <a:lnSpc>
                          <a:spcPts val="2095"/>
                        </a:lnSpc>
                      </a:pPr>
                      <a:r>
                        <a:rPr sz="2000" b="1" spc="-165" dirty="0">
                          <a:solidFill>
                            <a:srgbClr val="0000C7"/>
                          </a:solidFill>
                          <a:latin typeface="Arial" pitchFamily="34" charset="0"/>
                          <a:cs typeface="Arial" pitchFamily="34" charset="0"/>
                        </a:rPr>
                        <a:t>Finsi</a:t>
                      </a:r>
                      <a:endParaRPr sz="2000">
                        <a:latin typeface="Arial" pitchFamily="34" charset="0"/>
                        <a:cs typeface="Arial" pitchFamily="34" charset="0"/>
                      </a:endParaRPr>
                    </a:p>
                  </a:txBody>
                  <a:tcPr marL="0" marR="0" marT="0" marB="0"/>
                </a:tc>
                <a:tc>
                  <a:txBody>
                    <a:bodyPr/>
                    <a:lstStyle/>
                    <a:p>
                      <a:pPr>
                        <a:lnSpc>
                          <a:spcPct val="100000"/>
                        </a:lnSpc>
                      </a:pPr>
                      <a:endParaRPr sz="2000">
                        <a:latin typeface="Arial" pitchFamily="34" charset="0"/>
                        <a:cs typeface="Arial" pitchFamily="34" charset="0"/>
                      </a:endParaRPr>
                    </a:p>
                  </a:txBody>
                  <a:tcPr marL="0" marR="0" marT="0" marB="0"/>
                </a:tc>
                <a:tc>
                  <a:txBody>
                    <a:bodyPr/>
                    <a:lstStyle/>
                    <a:p>
                      <a:pPr>
                        <a:lnSpc>
                          <a:spcPct val="100000"/>
                        </a:lnSpc>
                      </a:pPr>
                      <a:endParaRPr sz="2000" dirty="0">
                        <a:latin typeface="Arial" pitchFamily="34" charset="0"/>
                        <a:cs typeface="Arial" pitchFamily="34" charset="0"/>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p:nvPr/>
        </p:nvSpPr>
        <p:spPr>
          <a:xfrm>
            <a:off x="467545" y="3861048"/>
            <a:ext cx="8424935" cy="2243761"/>
          </a:xfrm>
          <a:prstGeom prst="rect">
            <a:avLst/>
          </a:prstGeom>
        </p:spPr>
        <p:txBody>
          <a:bodyPr vert="horz" wrap="square" lIns="0" tIns="50361" rIns="0" bIns="0" rtlCol="0">
            <a:spAutoFit/>
          </a:bodyPr>
          <a:lstStyle/>
          <a:p>
            <a:pPr marL="266060">
              <a:spcBef>
                <a:spcPts val="397"/>
              </a:spcBef>
            </a:pPr>
            <a:r>
              <a:rPr sz="2000" b="1" spc="-116" dirty="0">
                <a:solidFill>
                  <a:srgbClr val="0000C7"/>
                </a:solidFill>
                <a:latin typeface="Arial"/>
                <a:cs typeface="Arial"/>
              </a:rPr>
              <a:t>Fin</a:t>
            </a:r>
            <a:endParaRPr sz="2000" dirty="0">
              <a:latin typeface="Arial"/>
              <a:cs typeface="Arial"/>
            </a:endParaRPr>
          </a:p>
          <a:p>
            <a:pPr marL="9502">
              <a:spcBef>
                <a:spcPts val="322"/>
              </a:spcBef>
            </a:pPr>
            <a:r>
              <a:rPr sz="2000" b="1" spc="-108" dirty="0">
                <a:solidFill>
                  <a:srgbClr val="FF0000"/>
                </a:solidFill>
                <a:latin typeface="Arial"/>
                <a:cs typeface="Arial"/>
              </a:rPr>
              <a:t>Remarque </a:t>
            </a:r>
            <a:r>
              <a:rPr sz="2000" b="1" spc="-79" dirty="0">
                <a:latin typeface="Arial"/>
                <a:cs typeface="Arial"/>
              </a:rPr>
              <a:t>: </a:t>
            </a:r>
            <a:r>
              <a:rPr sz="2000" spc="-85" dirty="0">
                <a:latin typeface="Arial"/>
                <a:cs typeface="Arial"/>
              </a:rPr>
              <a:t>dans </a:t>
            </a:r>
            <a:r>
              <a:rPr sz="2000" spc="-52" dirty="0">
                <a:latin typeface="Arial"/>
                <a:cs typeface="Arial"/>
              </a:rPr>
              <a:t>la </a:t>
            </a:r>
            <a:r>
              <a:rPr sz="2000" spc="-56" dirty="0">
                <a:latin typeface="Arial"/>
                <a:cs typeface="Arial"/>
              </a:rPr>
              <a:t>version </a:t>
            </a:r>
            <a:r>
              <a:rPr sz="2000" spc="-67" dirty="0">
                <a:latin typeface="Arial"/>
                <a:cs typeface="Arial"/>
              </a:rPr>
              <a:t>2 </a:t>
            </a:r>
            <a:r>
              <a:rPr sz="2000" spc="-45" dirty="0">
                <a:latin typeface="Arial"/>
                <a:cs typeface="Arial"/>
              </a:rPr>
              <a:t>on </a:t>
            </a:r>
            <a:r>
              <a:rPr sz="2000" spc="-4" dirty="0">
                <a:latin typeface="Arial"/>
                <a:cs typeface="Arial"/>
              </a:rPr>
              <a:t>fait </a:t>
            </a:r>
            <a:r>
              <a:rPr sz="2000" spc="-26" dirty="0">
                <a:latin typeface="Arial"/>
                <a:cs typeface="Arial"/>
              </a:rPr>
              <a:t>trois </a:t>
            </a:r>
            <a:r>
              <a:rPr sz="2000" spc="-52" dirty="0">
                <a:latin typeface="Arial"/>
                <a:cs typeface="Arial"/>
              </a:rPr>
              <a:t>tests </a:t>
            </a:r>
            <a:r>
              <a:rPr sz="2000" spc="-49" dirty="0">
                <a:latin typeface="Arial"/>
                <a:cs typeface="Arial"/>
              </a:rPr>
              <a:t>systématiquement </a:t>
            </a:r>
            <a:r>
              <a:rPr sz="2000" spc="-60" dirty="0">
                <a:latin typeface="Arial"/>
                <a:cs typeface="Arial"/>
              </a:rPr>
              <a:t>alors </a:t>
            </a:r>
            <a:r>
              <a:rPr sz="2000" spc="-56" dirty="0">
                <a:latin typeface="Arial"/>
                <a:cs typeface="Arial"/>
              </a:rPr>
              <a:t>que </a:t>
            </a:r>
            <a:r>
              <a:rPr sz="2000" spc="-85" dirty="0">
                <a:latin typeface="Arial"/>
                <a:cs typeface="Arial"/>
              </a:rPr>
              <a:t>dans</a:t>
            </a:r>
            <a:r>
              <a:rPr sz="2000" spc="-221" dirty="0">
                <a:latin typeface="Arial"/>
                <a:cs typeface="Arial"/>
              </a:rPr>
              <a:t> </a:t>
            </a:r>
            <a:r>
              <a:rPr sz="2000" spc="-49" dirty="0">
                <a:latin typeface="Arial"/>
                <a:cs typeface="Arial"/>
              </a:rPr>
              <a:t>la</a:t>
            </a:r>
            <a:endParaRPr sz="2000" dirty="0">
              <a:latin typeface="Arial"/>
              <a:cs typeface="Arial"/>
            </a:endParaRPr>
          </a:p>
          <a:p>
            <a:pPr marL="266060">
              <a:spcBef>
                <a:spcPts val="4"/>
              </a:spcBef>
            </a:pPr>
            <a:r>
              <a:rPr sz="2000" spc="-56" dirty="0">
                <a:latin typeface="Arial"/>
                <a:cs typeface="Arial"/>
              </a:rPr>
              <a:t>version 1, </a:t>
            </a:r>
            <a:r>
              <a:rPr sz="2000" spc="-71" dirty="0">
                <a:latin typeface="Arial"/>
                <a:cs typeface="Arial"/>
              </a:rPr>
              <a:t>si </a:t>
            </a:r>
            <a:r>
              <a:rPr sz="2000" spc="-41" dirty="0">
                <a:latin typeface="Arial"/>
                <a:cs typeface="Arial"/>
              </a:rPr>
              <a:t>le </a:t>
            </a:r>
            <a:r>
              <a:rPr sz="2000" spc="-45" dirty="0">
                <a:latin typeface="Arial"/>
                <a:cs typeface="Arial"/>
              </a:rPr>
              <a:t>nombre </a:t>
            </a:r>
            <a:r>
              <a:rPr sz="2000" spc="-56" dirty="0">
                <a:latin typeface="Arial"/>
                <a:cs typeface="Arial"/>
              </a:rPr>
              <a:t>est </a:t>
            </a:r>
            <a:r>
              <a:rPr sz="2000" spc="-41" dirty="0">
                <a:latin typeface="Arial"/>
                <a:cs typeface="Arial"/>
              </a:rPr>
              <a:t>négatif on </a:t>
            </a:r>
            <a:r>
              <a:rPr sz="2000" spc="-64" dirty="0">
                <a:latin typeface="Arial"/>
                <a:cs typeface="Arial"/>
              </a:rPr>
              <a:t>ne </a:t>
            </a:r>
            <a:r>
              <a:rPr sz="2000" spc="-4" dirty="0">
                <a:latin typeface="Arial"/>
                <a:cs typeface="Arial"/>
              </a:rPr>
              <a:t>fait </a:t>
            </a:r>
            <a:r>
              <a:rPr sz="2000" spc="-30" dirty="0">
                <a:latin typeface="Arial"/>
                <a:cs typeface="Arial"/>
              </a:rPr>
              <a:t>qu'un</a:t>
            </a:r>
            <a:r>
              <a:rPr sz="2000" spc="-266" dirty="0">
                <a:latin typeface="Arial"/>
                <a:cs typeface="Arial"/>
              </a:rPr>
              <a:t> </a:t>
            </a:r>
            <a:r>
              <a:rPr sz="2000" spc="-67" dirty="0">
                <a:latin typeface="Arial"/>
                <a:cs typeface="Arial"/>
              </a:rPr>
              <a:t>seul </a:t>
            </a:r>
            <a:r>
              <a:rPr sz="2000" spc="-30" dirty="0">
                <a:latin typeface="Arial"/>
                <a:cs typeface="Arial"/>
              </a:rPr>
              <a:t>test</a:t>
            </a:r>
            <a:endParaRPr sz="2000" dirty="0">
              <a:latin typeface="Arial"/>
              <a:cs typeface="Arial"/>
            </a:endParaRPr>
          </a:p>
          <a:p>
            <a:pPr>
              <a:spcBef>
                <a:spcPts val="4"/>
              </a:spcBef>
            </a:pPr>
            <a:endParaRPr sz="2000" dirty="0">
              <a:latin typeface="Arial"/>
              <a:cs typeface="Arial"/>
            </a:endParaRPr>
          </a:p>
          <a:p>
            <a:pPr marL="266060" marR="3801" indent="-256558"/>
            <a:r>
              <a:rPr sz="2000" b="1" spc="-123" dirty="0">
                <a:solidFill>
                  <a:srgbClr val="FF0000"/>
                </a:solidFill>
                <a:latin typeface="Arial"/>
                <a:cs typeface="Arial"/>
              </a:rPr>
              <a:t>Conseil </a:t>
            </a:r>
            <a:r>
              <a:rPr sz="2000" b="1" spc="-79" dirty="0">
                <a:latin typeface="Arial"/>
                <a:cs typeface="Arial"/>
              </a:rPr>
              <a:t>: </a:t>
            </a:r>
            <a:r>
              <a:rPr sz="2000" spc="-22" dirty="0">
                <a:latin typeface="Arial"/>
                <a:cs typeface="Arial"/>
              </a:rPr>
              <a:t>utiliser </a:t>
            </a:r>
            <a:r>
              <a:rPr sz="2000" spc="-75" dirty="0">
                <a:latin typeface="Arial"/>
                <a:cs typeface="Arial"/>
              </a:rPr>
              <a:t>les </a:t>
            </a:r>
            <a:r>
              <a:rPr sz="2000" spc="-52" dirty="0">
                <a:latin typeface="Arial"/>
                <a:cs typeface="Arial"/>
              </a:rPr>
              <a:t>tests </a:t>
            </a:r>
            <a:r>
              <a:rPr sz="2000" spc="-41" dirty="0">
                <a:latin typeface="Arial"/>
                <a:cs typeface="Arial"/>
              </a:rPr>
              <a:t>imbriqués </a:t>
            </a:r>
            <a:r>
              <a:rPr sz="2000" spc="-30" dirty="0">
                <a:latin typeface="Arial"/>
                <a:cs typeface="Arial"/>
              </a:rPr>
              <a:t>pour </a:t>
            </a:r>
            <a:r>
              <a:rPr sz="2000" spc="-7" dirty="0">
                <a:latin typeface="Arial"/>
                <a:cs typeface="Arial"/>
              </a:rPr>
              <a:t>limiter </a:t>
            </a:r>
            <a:r>
              <a:rPr sz="2000" spc="-37" dirty="0">
                <a:latin typeface="Arial"/>
                <a:cs typeface="Arial"/>
              </a:rPr>
              <a:t>le </a:t>
            </a:r>
            <a:r>
              <a:rPr sz="2000" spc="-45" dirty="0">
                <a:latin typeface="Arial"/>
                <a:cs typeface="Arial"/>
              </a:rPr>
              <a:t>nombre </a:t>
            </a:r>
            <a:r>
              <a:rPr sz="2000" spc="-64" dirty="0">
                <a:latin typeface="Arial"/>
                <a:cs typeface="Arial"/>
              </a:rPr>
              <a:t>de </a:t>
            </a:r>
            <a:r>
              <a:rPr sz="2000" spc="-52" dirty="0">
                <a:latin typeface="Arial"/>
                <a:cs typeface="Arial"/>
              </a:rPr>
              <a:t>tests </a:t>
            </a:r>
            <a:r>
              <a:rPr sz="2000" spc="-4" dirty="0">
                <a:latin typeface="Arial"/>
                <a:cs typeface="Arial"/>
              </a:rPr>
              <a:t>et </a:t>
            </a:r>
            <a:r>
              <a:rPr sz="2000" spc="-56" dirty="0">
                <a:latin typeface="Arial"/>
                <a:cs typeface="Arial"/>
              </a:rPr>
              <a:t>placer </a:t>
            </a:r>
            <a:r>
              <a:rPr sz="2000" spc="-37" dirty="0">
                <a:latin typeface="Arial"/>
                <a:cs typeface="Arial"/>
              </a:rPr>
              <a:t>d'abord  </a:t>
            </a:r>
            <a:r>
              <a:rPr sz="2000" spc="-75" dirty="0">
                <a:latin typeface="Arial"/>
                <a:cs typeface="Arial"/>
              </a:rPr>
              <a:t>les </a:t>
            </a:r>
            <a:r>
              <a:rPr sz="2000" spc="-41" dirty="0">
                <a:latin typeface="Arial"/>
                <a:cs typeface="Arial"/>
              </a:rPr>
              <a:t>conditions </a:t>
            </a:r>
            <a:r>
              <a:rPr sz="2000" spc="-75" dirty="0">
                <a:latin typeface="Arial"/>
                <a:cs typeface="Arial"/>
              </a:rPr>
              <a:t>les </a:t>
            </a:r>
            <a:r>
              <a:rPr sz="2000" spc="-60" dirty="0">
                <a:latin typeface="Arial"/>
                <a:cs typeface="Arial"/>
              </a:rPr>
              <a:t>plus</a:t>
            </a:r>
            <a:r>
              <a:rPr sz="2000" spc="-75" dirty="0">
                <a:latin typeface="Arial"/>
                <a:cs typeface="Arial"/>
              </a:rPr>
              <a:t> </a:t>
            </a:r>
            <a:r>
              <a:rPr sz="2000" spc="-56" dirty="0">
                <a:latin typeface="Arial"/>
                <a:cs typeface="Arial"/>
              </a:rPr>
              <a:t>probables</a:t>
            </a:r>
            <a:endParaRPr sz="2000" dirty="0">
              <a:latin typeface="Arial"/>
              <a:cs typeface="Arial"/>
            </a:endParaRPr>
          </a:p>
        </p:txBody>
      </p:sp>
      <p:sp>
        <p:nvSpPr>
          <p:cNvPr id="5" name="object 5"/>
          <p:cNvSpPr txBox="1">
            <a:spLocks noGrp="1"/>
          </p:cNvSpPr>
          <p:nvPr>
            <p:ph type="title"/>
          </p:nvPr>
        </p:nvSpPr>
        <p:spPr>
          <a:xfrm>
            <a:off x="-108520" y="67068"/>
            <a:ext cx="9143999" cy="625628"/>
          </a:xfrm>
          <a:prstGeom prst="rect">
            <a:avLst/>
          </a:prstGeom>
          <a:noFill/>
        </p:spPr>
        <p:txBody>
          <a:bodyPr vert="horz" wrap="square" lIns="0" tIns="9977" rIns="0" bIns="0" rtlCol="0">
            <a:spAutoFit/>
          </a:bodyPr>
          <a:lstStyle/>
          <a:p>
            <a:pPr marL="9502">
              <a:spcBef>
                <a:spcPts val="79"/>
              </a:spcBef>
            </a:pPr>
            <a:r>
              <a:rPr spc="-41" dirty="0">
                <a:solidFill>
                  <a:srgbClr val="002060"/>
                </a:solidFill>
              </a:rPr>
              <a:t>Tests </a:t>
            </a:r>
            <a:r>
              <a:rPr spc="-4" dirty="0">
                <a:solidFill>
                  <a:srgbClr val="002060"/>
                </a:solidFill>
              </a:rPr>
              <a:t>imbriqués: exemple (version</a:t>
            </a:r>
            <a:r>
              <a:rPr spc="-22" dirty="0">
                <a:solidFill>
                  <a:srgbClr val="002060"/>
                </a:solidFill>
              </a:rPr>
              <a:t> </a:t>
            </a:r>
            <a:r>
              <a:rPr spc="-4" dirty="0">
                <a:solidFill>
                  <a:srgbClr val="002060"/>
                </a:solidFill>
              </a:rPr>
              <a:t>2)</a:t>
            </a:r>
          </a:p>
        </p:txBody>
      </p:sp>
      <p:sp>
        <p:nvSpPr>
          <p:cNvPr id="6" name="Slide Number Placeholder 5">
            <a:extLst>
              <a:ext uri="{FF2B5EF4-FFF2-40B4-BE49-F238E27FC236}">
                <a16:creationId xmlns:a16="http://schemas.microsoft.com/office/drawing/2014/main" id="{74BE41A2-F800-4D0D-B49B-8E4A9DD4F863}"/>
              </a:ext>
            </a:extLst>
          </p:cNvPr>
          <p:cNvSpPr>
            <a:spLocks noGrp="1"/>
          </p:cNvSpPr>
          <p:nvPr>
            <p:ph type="sldNum" sz="quarter" idx="12"/>
          </p:nvPr>
        </p:nvSpPr>
        <p:spPr/>
        <p:txBody>
          <a:bodyPr/>
          <a:lstStyle/>
          <a:p>
            <a:fld id="{5744759D-0EFF-4FB2-9CCE-04E00944F0FE}" type="slidenum">
              <a:rPr lang="en-US" smtClean="0"/>
              <a:pPr/>
              <a:t>83</a:t>
            </a:fld>
            <a:endParaRPr lang="en-US"/>
          </a:p>
        </p:txBody>
      </p:sp>
    </p:spTree>
    <p:extLst>
      <p:ext uri="{BB962C8B-B14F-4D97-AF65-F5344CB8AC3E}">
        <p14:creationId xmlns:p14="http://schemas.microsoft.com/office/powerpoint/2010/main" val="29333801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8032" y="-27384"/>
            <a:ext cx="8676456" cy="1143000"/>
          </a:xfrm>
          <a:noFill/>
        </p:spPr>
        <p:txBody>
          <a:bodyPr/>
          <a:lstStyle/>
          <a:p>
            <a:r>
              <a:rPr lang="fr-FR" sz="3200" dirty="0">
                <a:solidFill>
                  <a:srgbClr val="0070C0"/>
                </a:solidFill>
              </a:rPr>
              <a:t>if _ </a:t>
            </a:r>
            <a:r>
              <a:rPr lang="fr-FR" sz="3200" dirty="0" err="1">
                <a:solidFill>
                  <a:srgbClr val="0070C0"/>
                </a:solidFill>
              </a:rPr>
              <a:t>else</a:t>
            </a:r>
            <a:r>
              <a:rPr lang="fr-FR" sz="3200" dirty="0">
                <a:solidFill>
                  <a:srgbClr val="0070C0"/>
                </a:solidFill>
              </a:rPr>
              <a:t> _ C</a:t>
            </a:r>
          </a:p>
        </p:txBody>
      </p:sp>
      <p:sp>
        <p:nvSpPr>
          <p:cNvPr id="3" name="Espace réservé du contenu 2"/>
          <p:cNvSpPr>
            <a:spLocks noGrp="1"/>
          </p:cNvSpPr>
          <p:nvPr>
            <p:ph type="body" idx="1"/>
          </p:nvPr>
        </p:nvSpPr>
        <p:spPr>
          <a:xfrm>
            <a:off x="642910" y="1806462"/>
            <a:ext cx="2971792" cy="4502858"/>
          </a:xfrm>
        </p:spPr>
        <p:txBody>
          <a:bodyPr>
            <a:noAutofit/>
          </a:bodyPr>
          <a:lstStyle/>
          <a:p>
            <a:pPr>
              <a:buNone/>
            </a:pPr>
            <a:r>
              <a:rPr lang="fr-FR" sz="2400" dirty="0">
                <a:solidFill>
                  <a:srgbClr val="0033CC"/>
                </a:solidFill>
              </a:rPr>
              <a:t>if</a:t>
            </a:r>
            <a:r>
              <a:rPr lang="fr-FR" sz="2400" dirty="0"/>
              <a:t> ( expression)</a:t>
            </a:r>
          </a:p>
          <a:p>
            <a:pPr>
              <a:buNone/>
            </a:pPr>
            <a:r>
              <a:rPr lang="fr-FR" sz="2400" dirty="0"/>
              <a:t>{</a:t>
            </a:r>
          </a:p>
          <a:p>
            <a:pPr lvl="1">
              <a:buNone/>
            </a:pPr>
            <a:r>
              <a:rPr lang="fr-FR" dirty="0">
                <a:solidFill>
                  <a:schemeClr val="tx1"/>
                </a:solidFill>
              </a:rPr>
              <a:t>Instruction </a:t>
            </a:r>
          </a:p>
          <a:p>
            <a:pPr lvl="1">
              <a:buNone/>
            </a:pPr>
            <a:r>
              <a:rPr lang="fr-FR" dirty="0">
                <a:solidFill>
                  <a:schemeClr val="tx1"/>
                </a:solidFill>
              </a:rPr>
              <a:t>Instruction </a:t>
            </a:r>
          </a:p>
          <a:p>
            <a:pPr lvl="1">
              <a:buNone/>
            </a:pPr>
            <a:r>
              <a:rPr lang="fr-FR" dirty="0">
                <a:solidFill>
                  <a:schemeClr val="tx1"/>
                </a:solidFill>
              </a:rPr>
              <a:t>…</a:t>
            </a:r>
          </a:p>
          <a:p>
            <a:pPr>
              <a:buNone/>
            </a:pPr>
            <a:r>
              <a:rPr lang="fr-FR" sz="2400" dirty="0"/>
              <a:t>}</a:t>
            </a:r>
          </a:p>
          <a:p>
            <a:pPr>
              <a:buNone/>
            </a:pPr>
            <a:r>
              <a:rPr lang="fr-FR" sz="2400" dirty="0" err="1">
                <a:solidFill>
                  <a:srgbClr val="0033CC"/>
                </a:solidFill>
              </a:rPr>
              <a:t>else</a:t>
            </a:r>
            <a:endParaRPr lang="fr-FR" sz="2400" dirty="0">
              <a:solidFill>
                <a:srgbClr val="0033CC"/>
              </a:solidFill>
            </a:endParaRPr>
          </a:p>
          <a:p>
            <a:pPr>
              <a:buNone/>
            </a:pPr>
            <a:r>
              <a:rPr lang="fr-FR" sz="2400" dirty="0"/>
              <a:t>{</a:t>
            </a:r>
          </a:p>
          <a:p>
            <a:pPr lvl="1">
              <a:buNone/>
            </a:pPr>
            <a:r>
              <a:rPr lang="fr-FR" dirty="0">
                <a:solidFill>
                  <a:schemeClr val="tx1"/>
                </a:solidFill>
              </a:rPr>
              <a:t>Instruction </a:t>
            </a:r>
          </a:p>
          <a:p>
            <a:pPr lvl="1">
              <a:buNone/>
            </a:pPr>
            <a:r>
              <a:rPr lang="fr-FR" dirty="0">
                <a:solidFill>
                  <a:schemeClr val="tx1"/>
                </a:solidFill>
              </a:rPr>
              <a:t>Instruction </a:t>
            </a:r>
          </a:p>
          <a:p>
            <a:pPr lvl="1">
              <a:buNone/>
            </a:pPr>
            <a:r>
              <a:rPr lang="fr-FR" dirty="0">
                <a:solidFill>
                  <a:schemeClr val="tx1"/>
                </a:solidFill>
              </a:rPr>
              <a:t>…</a:t>
            </a:r>
          </a:p>
          <a:p>
            <a:pPr>
              <a:buNone/>
            </a:pPr>
            <a:r>
              <a:rPr lang="fr-FR" sz="2400" dirty="0"/>
              <a:t>}</a:t>
            </a:r>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84</a:t>
            </a:fld>
            <a:endParaRPr lang="en-US"/>
          </a:p>
        </p:txBody>
      </p:sp>
      <p:sp>
        <p:nvSpPr>
          <p:cNvPr id="4" name="Rectangle à coins arrondis 3"/>
          <p:cNvSpPr/>
          <p:nvPr/>
        </p:nvSpPr>
        <p:spPr>
          <a:xfrm>
            <a:off x="5786446" y="1501884"/>
            <a:ext cx="2428892" cy="1214446"/>
          </a:xfrm>
          <a:prstGeom prst="wedgeRoundRectCallout">
            <a:avLst>
              <a:gd name="adj1" fmla="val -181511"/>
              <a:gd name="adj2" fmla="val 810"/>
              <a:gd name="adj3" fmla="val 16667"/>
            </a:avLst>
          </a:prstGeom>
          <a:solidFill>
            <a:srgbClr val="95B3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Résultat :</a:t>
            </a:r>
          </a:p>
          <a:p>
            <a:pPr algn="ctr"/>
            <a:r>
              <a:rPr lang="fr-FR" sz="2400" b="1" dirty="0"/>
              <a:t>Vrai  /  Faux</a:t>
            </a:r>
          </a:p>
        </p:txBody>
      </p:sp>
      <p:sp>
        <p:nvSpPr>
          <p:cNvPr id="6" name="Accolade fermante 5"/>
          <p:cNvSpPr/>
          <p:nvPr/>
        </p:nvSpPr>
        <p:spPr>
          <a:xfrm>
            <a:off x="2928926" y="2716330"/>
            <a:ext cx="357190" cy="1357322"/>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p:cNvSpPr txBox="1"/>
          <p:nvPr/>
        </p:nvSpPr>
        <p:spPr>
          <a:xfrm>
            <a:off x="3500430" y="2787768"/>
            <a:ext cx="5176026" cy="830997"/>
          </a:xfrm>
          <a:prstGeom prst="rect">
            <a:avLst/>
          </a:prstGeom>
          <a:noFill/>
        </p:spPr>
        <p:txBody>
          <a:bodyPr wrap="square" rtlCol="0">
            <a:spAutoFit/>
          </a:bodyPr>
          <a:lstStyle/>
          <a:p>
            <a:r>
              <a:rPr lang="fr-FR" sz="2400" b="1" dirty="0">
                <a:solidFill>
                  <a:srgbClr val="008000"/>
                </a:solidFill>
              </a:rPr>
              <a:t>Bloc d'instructions exécuté en cas du résultat Vrai de l'expression</a:t>
            </a:r>
          </a:p>
        </p:txBody>
      </p:sp>
      <p:sp>
        <p:nvSpPr>
          <p:cNvPr id="8" name="Accolade fermante 7"/>
          <p:cNvSpPr/>
          <p:nvPr/>
        </p:nvSpPr>
        <p:spPr>
          <a:xfrm>
            <a:off x="2857488" y="4859470"/>
            <a:ext cx="357190" cy="1357322"/>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3428992" y="4930908"/>
            <a:ext cx="5247464" cy="830997"/>
          </a:xfrm>
          <a:prstGeom prst="rect">
            <a:avLst/>
          </a:prstGeom>
          <a:noFill/>
        </p:spPr>
        <p:txBody>
          <a:bodyPr wrap="square" rtlCol="0">
            <a:spAutoFit/>
          </a:bodyPr>
          <a:lstStyle/>
          <a:p>
            <a:r>
              <a:rPr lang="fr-FR" sz="2400" b="1" dirty="0">
                <a:solidFill>
                  <a:srgbClr val="008000"/>
                </a:solidFill>
              </a:rPr>
              <a:t>Bloc d'instructions exécuté en cas du résultat Faux de l'expression</a:t>
            </a:r>
          </a:p>
        </p:txBody>
      </p:sp>
      <p:sp>
        <p:nvSpPr>
          <p:cNvPr id="10" name="ZoneTexte 9"/>
          <p:cNvSpPr txBox="1"/>
          <p:nvPr/>
        </p:nvSpPr>
        <p:spPr>
          <a:xfrm>
            <a:off x="3500430" y="4002214"/>
            <a:ext cx="3286148" cy="707886"/>
          </a:xfrm>
          <a:prstGeom prst="rect">
            <a:avLst/>
          </a:prstGeom>
          <a:noFill/>
        </p:spPr>
        <p:txBody>
          <a:bodyPr wrap="square" rtlCol="0">
            <a:spAutoFit/>
          </a:bodyPr>
          <a:lstStyle/>
          <a:p>
            <a:r>
              <a:rPr lang="fr-FR" sz="4000" b="1">
                <a:solidFill>
                  <a:srgbClr val="C00000"/>
                </a:solidFill>
              </a:rPr>
              <a:t>Exclusifs </a:t>
            </a:r>
            <a:r>
              <a:rPr lang="fr-FR" sz="4000" b="1" dirty="0">
                <a:solidFill>
                  <a:srgbClr val="C00000"/>
                </a:solidFill>
              </a:rPr>
              <a:t>!!</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0"/>
                                        </p:tgtEl>
                                        <p:attrNameLst>
                                          <p:attrName>ppt_y</p:attrName>
                                        </p:attrNameLst>
                                      </p:cBhvr>
                                      <p:tavLst>
                                        <p:tav tm="0">
                                          <p:val>
                                            <p:strVal val="#ppt_y"/>
                                          </p:val>
                                        </p:tav>
                                        <p:tav tm="100000">
                                          <p:val>
                                            <p:strVal val="#ppt_y"/>
                                          </p:val>
                                        </p:tav>
                                      </p:tavLst>
                                    </p:anim>
                                    <p:anim calcmode="lin" valueType="num">
                                      <p:cBhvr>
                                        <p:cTn id="3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animBg="1"/>
      <p:bldP spid="9" grpId="0"/>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75319" y="116632"/>
            <a:ext cx="2389169" cy="440962"/>
          </a:xfrm>
          <a:prstGeom prst="rect">
            <a:avLst/>
          </a:prstGeom>
        </p:spPr>
        <p:txBody>
          <a:bodyPr vert="horz" wrap="square" lIns="0" tIns="9977" rIns="0" bIns="0" rtlCol="0">
            <a:spAutoFit/>
          </a:bodyPr>
          <a:lstStyle/>
          <a:p>
            <a:pPr marL="9502">
              <a:spcBef>
                <a:spcPts val="79"/>
              </a:spcBef>
            </a:pPr>
            <a:r>
              <a:rPr sz="2800" dirty="0" err="1"/>
              <a:t>Exercice</a:t>
            </a:r>
            <a:r>
              <a:rPr sz="2800" spc="-56" dirty="0"/>
              <a:t> </a:t>
            </a:r>
            <a:r>
              <a:rPr sz="2800" dirty="0"/>
              <a:t>1</a:t>
            </a:r>
          </a:p>
        </p:txBody>
      </p:sp>
      <p:sp>
        <p:nvSpPr>
          <p:cNvPr id="5" name="object 5"/>
          <p:cNvSpPr txBox="1"/>
          <p:nvPr/>
        </p:nvSpPr>
        <p:spPr>
          <a:xfrm>
            <a:off x="1196238" y="1343793"/>
            <a:ext cx="6904154" cy="2964729"/>
          </a:xfrm>
          <a:prstGeom prst="rect">
            <a:avLst/>
          </a:prstGeom>
        </p:spPr>
        <p:txBody>
          <a:bodyPr vert="horz" wrap="square" lIns="0" tIns="9977" rIns="0" bIns="0" rtlCol="0">
            <a:spAutoFit/>
          </a:bodyPr>
          <a:lstStyle/>
          <a:p>
            <a:pPr marR="3801" algn="just"/>
            <a:r>
              <a:rPr lang="fr-FR" sz="2400" spc="-34" dirty="0">
                <a:latin typeface="Arial"/>
                <a:cs typeface="Arial"/>
              </a:rPr>
              <a:t>Ecrire un algorithme qui demande à </a:t>
            </a:r>
            <a:r>
              <a:rPr sz="2400" spc="-34" dirty="0" err="1">
                <a:latin typeface="Arial"/>
                <a:cs typeface="Arial"/>
              </a:rPr>
              <a:t>l’utilisateur</a:t>
            </a:r>
            <a:r>
              <a:rPr sz="2400" spc="-34" dirty="0">
                <a:latin typeface="Arial"/>
                <a:cs typeface="Arial"/>
              </a:rPr>
              <a:t> </a:t>
            </a:r>
            <a:r>
              <a:rPr sz="2400" spc="-49" dirty="0">
                <a:latin typeface="Arial"/>
                <a:cs typeface="Arial"/>
              </a:rPr>
              <a:t>d’entrer </a:t>
            </a:r>
            <a:r>
              <a:rPr sz="2400" spc="-85" dirty="0">
                <a:latin typeface="Arial"/>
                <a:cs typeface="Arial"/>
              </a:rPr>
              <a:t>la </a:t>
            </a:r>
            <a:r>
              <a:rPr sz="2400" spc="-56" dirty="0">
                <a:latin typeface="Arial"/>
                <a:cs typeface="Arial"/>
              </a:rPr>
              <a:t>température </a:t>
            </a:r>
            <a:r>
              <a:rPr sz="2400" spc="-108" dirty="0">
                <a:latin typeface="Arial"/>
                <a:cs typeface="Arial"/>
              </a:rPr>
              <a:t>de </a:t>
            </a:r>
            <a:r>
              <a:rPr sz="2400" spc="-94" dirty="0">
                <a:latin typeface="Arial"/>
                <a:cs typeface="Arial"/>
              </a:rPr>
              <a:t>l’eau, </a:t>
            </a:r>
            <a:r>
              <a:rPr sz="2400" spc="-11" dirty="0">
                <a:latin typeface="Arial"/>
                <a:cs typeface="Arial"/>
              </a:rPr>
              <a:t>et  </a:t>
            </a:r>
            <a:r>
              <a:rPr sz="2400" spc="-71" dirty="0">
                <a:latin typeface="Arial"/>
                <a:cs typeface="Arial"/>
              </a:rPr>
              <a:t>affiche </a:t>
            </a:r>
            <a:r>
              <a:rPr sz="2400" spc="-82" dirty="0">
                <a:latin typeface="Arial"/>
                <a:cs typeface="Arial"/>
              </a:rPr>
              <a:t>ensuite </a:t>
            </a:r>
            <a:r>
              <a:rPr sz="2400" spc="-34" dirty="0">
                <a:latin typeface="Arial"/>
                <a:cs typeface="Arial"/>
              </a:rPr>
              <a:t>l’état </a:t>
            </a:r>
            <a:r>
              <a:rPr sz="2400" spc="-108" dirty="0">
                <a:latin typeface="Arial"/>
                <a:cs typeface="Arial"/>
              </a:rPr>
              <a:t>de </a:t>
            </a:r>
            <a:r>
              <a:rPr sz="2400" spc="-97" dirty="0">
                <a:latin typeface="Arial"/>
                <a:cs typeface="Arial"/>
              </a:rPr>
              <a:t>l’eau </a:t>
            </a:r>
            <a:r>
              <a:rPr sz="2400" spc="-108" dirty="0">
                <a:latin typeface="Arial"/>
                <a:cs typeface="Arial"/>
              </a:rPr>
              <a:t>selon </a:t>
            </a:r>
            <a:r>
              <a:rPr sz="2400" spc="-90" dirty="0">
                <a:latin typeface="Arial"/>
                <a:cs typeface="Arial"/>
              </a:rPr>
              <a:t>la  </a:t>
            </a:r>
            <a:r>
              <a:rPr sz="2400" spc="-56" dirty="0">
                <a:latin typeface="Arial"/>
                <a:cs typeface="Arial"/>
              </a:rPr>
              <a:t>température </a:t>
            </a:r>
            <a:r>
              <a:rPr sz="2400" spc="-75" dirty="0">
                <a:latin typeface="Arial"/>
                <a:cs typeface="Arial"/>
              </a:rPr>
              <a:t>(on rappelle </a:t>
            </a:r>
            <a:r>
              <a:rPr sz="2400" spc="-97" dirty="0">
                <a:latin typeface="Arial"/>
                <a:cs typeface="Arial"/>
              </a:rPr>
              <a:t>que </a:t>
            </a:r>
            <a:r>
              <a:rPr sz="2400" spc="-34" dirty="0">
                <a:latin typeface="Arial"/>
                <a:cs typeface="Arial"/>
              </a:rPr>
              <a:t>l’état </a:t>
            </a:r>
            <a:r>
              <a:rPr sz="2400" spc="-108" dirty="0">
                <a:latin typeface="Arial"/>
                <a:cs typeface="Arial"/>
              </a:rPr>
              <a:t>de </a:t>
            </a:r>
            <a:r>
              <a:rPr sz="2400" spc="-97" dirty="0">
                <a:latin typeface="Arial"/>
                <a:cs typeface="Arial"/>
              </a:rPr>
              <a:t>l’eau </a:t>
            </a:r>
            <a:r>
              <a:rPr sz="2400" spc="-101" dirty="0">
                <a:latin typeface="Arial"/>
                <a:cs typeface="Arial"/>
              </a:rPr>
              <a:t>est  </a:t>
            </a:r>
            <a:r>
              <a:rPr sz="2400" spc="-138" dirty="0">
                <a:latin typeface="Arial"/>
                <a:cs typeface="Arial"/>
              </a:rPr>
              <a:t>glace </a:t>
            </a:r>
            <a:r>
              <a:rPr sz="2400" spc="-49" dirty="0">
                <a:latin typeface="Arial"/>
                <a:cs typeface="Arial"/>
              </a:rPr>
              <a:t>pour </a:t>
            </a:r>
            <a:r>
              <a:rPr sz="2400" spc="-97" dirty="0">
                <a:latin typeface="Arial"/>
                <a:cs typeface="Arial"/>
              </a:rPr>
              <a:t>une </a:t>
            </a:r>
            <a:r>
              <a:rPr sz="2400" spc="-56" dirty="0">
                <a:latin typeface="Arial"/>
                <a:cs typeface="Arial"/>
              </a:rPr>
              <a:t>température </a:t>
            </a:r>
            <a:r>
              <a:rPr sz="2400" spc="-52" dirty="0">
                <a:latin typeface="Arial"/>
                <a:cs typeface="Arial"/>
              </a:rPr>
              <a:t>inférieure </a:t>
            </a:r>
            <a:r>
              <a:rPr sz="2400" spc="-71" dirty="0">
                <a:latin typeface="Arial"/>
                <a:cs typeface="Arial"/>
              </a:rPr>
              <a:t>ou </a:t>
            </a:r>
            <a:r>
              <a:rPr sz="2400" spc="-138" dirty="0">
                <a:latin typeface="Arial"/>
                <a:cs typeface="Arial"/>
              </a:rPr>
              <a:t>égale  </a:t>
            </a:r>
            <a:r>
              <a:rPr sz="2400" spc="-183" dirty="0">
                <a:latin typeface="Arial"/>
                <a:cs typeface="Arial"/>
              </a:rPr>
              <a:t>à </a:t>
            </a:r>
            <a:r>
              <a:rPr sz="2400" spc="-97" dirty="0">
                <a:latin typeface="Arial"/>
                <a:cs typeface="Arial"/>
              </a:rPr>
              <a:t>0, </a:t>
            </a:r>
            <a:r>
              <a:rPr sz="2400" spc="-101" dirty="0">
                <a:latin typeface="Arial"/>
                <a:cs typeface="Arial"/>
              </a:rPr>
              <a:t>est </a:t>
            </a:r>
            <a:r>
              <a:rPr sz="2400" spc="-97" dirty="0">
                <a:latin typeface="Arial"/>
                <a:cs typeface="Arial"/>
              </a:rPr>
              <a:t>vapeur </a:t>
            </a:r>
            <a:r>
              <a:rPr sz="2400" spc="-49" dirty="0">
                <a:latin typeface="Arial"/>
                <a:cs typeface="Arial"/>
              </a:rPr>
              <a:t>pour </a:t>
            </a:r>
            <a:r>
              <a:rPr sz="2400" spc="-97" dirty="0">
                <a:latin typeface="Arial"/>
                <a:cs typeface="Arial"/>
              </a:rPr>
              <a:t>une </a:t>
            </a:r>
            <a:r>
              <a:rPr sz="2400" spc="-56" dirty="0">
                <a:latin typeface="Arial"/>
                <a:cs typeface="Arial"/>
              </a:rPr>
              <a:t>température  </a:t>
            </a:r>
            <a:r>
              <a:rPr sz="2400" spc="-85" dirty="0">
                <a:latin typeface="Arial"/>
                <a:cs typeface="Arial"/>
              </a:rPr>
              <a:t>supérieure </a:t>
            </a:r>
            <a:r>
              <a:rPr sz="2400" spc="-71" dirty="0">
                <a:latin typeface="Arial"/>
                <a:cs typeface="Arial"/>
              </a:rPr>
              <a:t>ou </a:t>
            </a:r>
            <a:r>
              <a:rPr sz="2400" spc="-138" dirty="0">
                <a:latin typeface="Arial"/>
                <a:cs typeface="Arial"/>
              </a:rPr>
              <a:t>égale </a:t>
            </a:r>
            <a:r>
              <a:rPr sz="2400" spc="-183" dirty="0">
                <a:latin typeface="Arial"/>
                <a:cs typeface="Arial"/>
              </a:rPr>
              <a:t>à </a:t>
            </a:r>
            <a:r>
              <a:rPr sz="2400" spc="-116" dirty="0">
                <a:latin typeface="Arial"/>
                <a:cs typeface="Arial"/>
              </a:rPr>
              <a:t>100 </a:t>
            </a:r>
            <a:r>
              <a:rPr sz="2400" spc="-7" dirty="0">
                <a:latin typeface="Arial"/>
                <a:cs typeface="Arial"/>
              </a:rPr>
              <a:t>et </a:t>
            </a:r>
            <a:r>
              <a:rPr sz="2400" spc="-45" dirty="0">
                <a:latin typeface="Arial"/>
                <a:cs typeface="Arial"/>
              </a:rPr>
              <a:t>liquide pour </a:t>
            </a:r>
            <a:r>
              <a:rPr sz="2400" spc="-97" dirty="0">
                <a:latin typeface="Arial"/>
                <a:cs typeface="Arial"/>
              </a:rPr>
              <a:t>une  </a:t>
            </a:r>
            <a:r>
              <a:rPr sz="2400" spc="-56" dirty="0">
                <a:latin typeface="Arial"/>
                <a:cs typeface="Arial"/>
              </a:rPr>
              <a:t>température </a:t>
            </a:r>
            <a:r>
              <a:rPr sz="2400" spc="-101" dirty="0">
                <a:latin typeface="Arial"/>
                <a:cs typeface="Arial"/>
              </a:rPr>
              <a:t>comprise </a:t>
            </a:r>
            <a:r>
              <a:rPr sz="2400" spc="-45" dirty="0">
                <a:latin typeface="Arial"/>
                <a:cs typeface="Arial"/>
              </a:rPr>
              <a:t>strictement </a:t>
            </a:r>
            <a:r>
              <a:rPr sz="2400" spc="-49" dirty="0">
                <a:latin typeface="Arial"/>
                <a:cs typeface="Arial"/>
              </a:rPr>
              <a:t>entre </a:t>
            </a:r>
            <a:r>
              <a:rPr sz="2400" spc="-116" dirty="0">
                <a:latin typeface="Arial"/>
                <a:cs typeface="Arial"/>
              </a:rPr>
              <a:t>0 </a:t>
            </a:r>
            <a:r>
              <a:rPr sz="2400" spc="-11" dirty="0">
                <a:latin typeface="Arial"/>
                <a:cs typeface="Arial"/>
              </a:rPr>
              <a:t>et  </a:t>
            </a:r>
            <a:r>
              <a:rPr sz="2400" spc="-101" dirty="0">
                <a:latin typeface="Arial"/>
                <a:cs typeface="Arial"/>
              </a:rPr>
              <a:t>100).</a:t>
            </a:r>
            <a:endParaRPr sz="2400" dirty="0">
              <a:latin typeface="Arial"/>
              <a:cs typeface="Arial"/>
            </a:endParaRPr>
          </a:p>
        </p:txBody>
      </p:sp>
      <p:sp>
        <p:nvSpPr>
          <p:cNvPr id="3" name="Slide Number Placeholder 2">
            <a:extLst>
              <a:ext uri="{FF2B5EF4-FFF2-40B4-BE49-F238E27FC236}">
                <a16:creationId xmlns:a16="http://schemas.microsoft.com/office/drawing/2014/main" id="{6E73561C-3B90-49D5-B9E1-D714FF333F25}"/>
              </a:ext>
            </a:extLst>
          </p:cNvPr>
          <p:cNvSpPr>
            <a:spLocks noGrp="1"/>
          </p:cNvSpPr>
          <p:nvPr>
            <p:ph type="sldNum" sz="quarter" idx="12"/>
          </p:nvPr>
        </p:nvSpPr>
        <p:spPr/>
        <p:txBody>
          <a:bodyPr/>
          <a:lstStyle/>
          <a:p>
            <a:fld id="{5744759D-0EFF-4FB2-9CCE-04E00944F0FE}" type="slidenum">
              <a:rPr lang="en-US" smtClean="0"/>
              <a:pPr/>
              <a:t>85</a:t>
            </a:fld>
            <a:endParaRPr lang="en-US"/>
          </a:p>
        </p:txBody>
      </p:sp>
    </p:spTree>
    <p:extLst>
      <p:ext uri="{BB962C8B-B14F-4D97-AF65-F5344CB8AC3E}">
        <p14:creationId xmlns:p14="http://schemas.microsoft.com/office/powerpoint/2010/main" val="42562863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4088" y="107718"/>
            <a:ext cx="3519946" cy="440962"/>
          </a:xfrm>
          <a:prstGeom prst="rect">
            <a:avLst/>
          </a:prstGeom>
        </p:spPr>
        <p:txBody>
          <a:bodyPr vert="horz" wrap="square" lIns="0" tIns="9977" rIns="0" bIns="0" rtlCol="0">
            <a:spAutoFit/>
          </a:bodyPr>
          <a:lstStyle/>
          <a:p>
            <a:pPr marL="9502">
              <a:spcBef>
                <a:spcPts val="79"/>
              </a:spcBef>
            </a:pPr>
            <a:r>
              <a:rPr lang="fr-FR" sz="2800" dirty="0"/>
              <a:t>Une </a:t>
            </a:r>
            <a:r>
              <a:rPr sz="2800" dirty="0"/>
              <a:t>Solution</a:t>
            </a:r>
          </a:p>
        </p:txBody>
      </p:sp>
      <p:sp>
        <p:nvSpPr>
          <p:cNvPr id="3" name="object 3"/>
          <p:cNvSpPr txBox="1"/>
          <p:nvPr/>
        </p:nvSpPr>
        <p:spPr>
          <a:xfrm>
            <a:off x="971600" y="1124744"/>
            <a:ext cx="6984776" cy="5113445"/>
          </a:xfrm>
          <a:prstGeom prst="rect">
            <a:avLst/>
          </a:prstGeom>
        </p:spPr>
        <p:txBody>
          <a:bodyPr vert="horz" wrap="square" lIns="0" tIns="55112" rIns="0" bIns="0" rtlCol="0">
            <a:spAutoFit/>
          </a:bodyPr>
          <a:lstStyle/>
          <a:p>
            <a:pPr marL="9502">
              <a:spcBef>
                <a:spcPts val="434"/>
              </a:spcBef>
            </a:pPr>
            <a:r>
              <a:rPr sz="2000" spc="-71" dirty="0" err="1">
                <a:latin typeface="Arial"/>
                <a:cs typeface="Arial"/>
              </a:rPr>
              <a:t>Var</a:t>
            </a:r>
            <a:r>
              <a:rPr lang="fr-FR" sz="2000" spc="-71" dirty="0">
                <a:latin typeface="Arial"/>
                <a:cs typeface="Arial"/>
              </a:rPr>
              <a:t> </a:t>
            </a:r>
            <a:r>
              <a:rPr sz="2000" spc="-127" dirty="0">
                <a:latin typeface="Arial"/>
                <a:cs typeface="Arial"/>
              </a:rPr>
              <a:t>Temp </a:t>
            </a:r>
            <a:r>
              <a:rPr sz="2000" spc="-15" dirty="0">
                <a:latin typeface="Arial"/>
                <a:cs typeface="Arial"/>
              </a:rPr>
              <a:t>:</a:t>
            </a:r>
            <a:r>
              <a:rPr sz="2000" spc="-41" dirty="0">
                <a:latin typeface="Arial"/>
                <a:cs typeface="Arial"/>
              </a:rPr>
              <a:t> réel</a:t>
            </a:r>
            <a:endParaRPr sz="2000" dirty="0">
              <a:latin typeface="Arial"/>
              <a:cs typeface="Arial"/>
            </a:endParaRPr>
          </a:p>
          <a:p>
            <a:pPr marL="9502">
              <a:spcBef>
                <a:spcPts val="359"/>
              </a:spcBef>
            </a:pPr>
            <a:r>
              <a:rPr sz="2000" b="1" spc="-85" dirty="0">
                <a:latin typeface="Arial"/>
                <a:cs typeface="Arial"/>
              </a:rPr>
              <a:t>Début</a:t>
            </a:r>
            <a:endParaRPr sz="2000" dirty="0">
              <a:latin typeface="Arial"/>
              <a:cs typeface="Arial"/>
            </a:endParaRPr>
          </a:p>
          <a:p>
            <a:pPr marL="9502" marR="3801">
              <a:lnSpc>
                <a:spcPct val="120000"/>
              </a:lnSpc>
            </a:pPr>
            <a:r>
              <a:rPr lang="fr-FR" sz="2000" spc="-75" dirty="0">
                <a:latin typeface="Arial"/>
                <a:cs typeface="Arial"/>
              </a:rPr>
              <a:t>	</a:t>
            </a:r>
            <a:r>
              <a:rPr sz="2000" spc="-75" dirty="0" err="1">
                <a:latin typeface="Arial"/>
                <a:cs typeface="Arial"/>
              </a:rPr>
              <a:t>Ecrire</a:t>
            </a:r>
            <a:r>
              <a:rPr sz="2000" spc="-75" dirty="0">
                <a:latin typeface="Arial"/>
                <a:cs typeface="Arial"/>
              </a:rPr>
              <a:t> </a:t>
            </a:r>
            <a:r>
              <a:rPr sz="2000" spc="11" dirty="0">
                <a:latin typeface="Arial"/>
                <a:cs typeface="Arial"/>
              </a:rPr>
              <a:t>(" </a:t>
            </a:r>
            <a:r>
              <a:rPr sz="2000" spc="-85" dirty="0">
                <a:latin typeface="Arial"/>
                <a:cs typeface="Arial"/>
              </a:rPr>
              <a:t>Entrez </a:t>
            </a:r>
            <a:r>
              <a:rPr sz="2000" spc="-52" dirty="0">
                <a:latin typeface="Arial"/>
                <a:cs typeface="Arial"/>
              </a:rPr>
              <a:t>la </a:t>
            </a:r>
            <a:r>
              <a:rPr sz="2000" spc="-37" dirty="0">
                <a:latin typeface="Arial"/>
                <a:cs typeface="Arial"/>
              </a:rPr>
              <a:t>température </a:t>
            </a:r>
            <a:r>
              <a:rPr sz="2000" spc="-67" dirty="0">
                <a:latin typeface="Arial"/>
                <a:cs typeface="Arial"/>
              </a:rPr>
              <a:t>de </a:t>
            </a:r>
            <a:r>
              <a:rPr sz="2000" spc="-64" dirty="0">
                <a:latin typeface="Arial"/>
                <a:cs typeface="Arial"/>
              </a:rPr>
              <a:t>l’eau </a:t>
            </a:r>
            <a:r>
              <a:rPr sz="2000" spc="-15" dirty="0">
                <a:latin typeface="Arial"/>
                <a:cs typeface="Arial"/>
              </a:rPr>
              <a:t>:</a:t>
            </a:r>
            <a:r>
              <a:rPr sz="2000" spc="-277" dirty="0">
                <a:latin typeface="Arial"/>
                <a:cs typeface="Arial"/>
              </a:rPr>
              <a:t> </a:t>
            </a:r>
            <a:r>
              <a:rPr sz="2000" spc="11" dirty="0">
                <a:latin typeface="Arial"/>
                <a:cs typeface="Arial"/>
              </a:rPr>
              <a:t>")  </a:t>
            </a:r>
            <a:r>
              <a:rPr lang="fr-FR" sz="2000" spc="11" dirty="0">
                <a:latin typeface="Arial"/>
                <a:cs typeface="Arial"/>
              </a:rPr>
              <a:t>	</a:t>
            </a:r>
          </a:p>
          <a:p>
            <a:pPr marL="9502" marR="3801">
              <a:lnSpc>
                <a:spcPct val="120000"/>
              </a:lnSpc>
            </a:pPr>
            <a:r>
              <a:rPr lang="fr-FR" sz="2000" spc="11" dirty="0">
                <a:latin typeface="Arial"/>
                <a:cs typeface="Arial"/>
              </a:rPr>
              <a:t>	</a:t>
            </a:r>
            <a:r>
              <a:rPr sz="2000" spc="-75" dirty="0">
                <a:latin typeface="Arial"/>
                <a:cs typeface="Arial"/>
              </a:rPr>
              <a:t>Lire</a:t>
            </a:r>
            <a:r>
              <a:rPr sz="2000" spc="-90" dirty="0">
                <a:latin typeface="Arial"/>
                <a:cs typeface="Arial"/>
              </a:rPr>
              <a:t> </a:t>
            </a:r>
            <a:r>
              <a:rPr sz="2000" spc="-101" dirty="0">
                <a:latin typeface="Arial"/>
                <a:cs typeface="Arial"/>
              </a:rPr>
              <a:t>(Temp)</a:t>
            </a:r>
            <a:endParaRPr sz="2000" dirty="0">
              <a:latin typeface="Arial"/>
              <a:cs typeface="Arial"/>
            </a:endParaRPr>
          </a:p>
          <a:p>
            <a:pPr marL="9502">
              <a:spcBef>
                <a:spcPts val="359"/>
              </a:spcBef>
            </a:pPr>
            <a:r>
              <a:rPr lang="fr-FR" sz="2000" b="1" spc="-171" dirty="0">
                <a:latin typeface="Arial"/>
                <a:cs typeface="Arial"/>
              </a:rPr>
              <a:t>	</a:t>
            </a:r>
            <a:r>
              <a:rPr sz="2000" b="1" spc="-171" dirty="0">
                <a:latin typeface="Arial"/>
                <a:cs typeface="Arial"/>
              </a:rPr>
              <a:t>Si </a:t>
            </a:r>
            <a:r>
              <a:rPr sz="2000" spc="-112" dirty="0">
                <a:latin typeface="Arial"/>
                <a:cs typeface="Arial"/>
              </a:rPr>
              <a:t>(Temp </a:t>
            </a:r>
            <a:r>
              <a:rPr sz="2000" spc="-131" dirty="0">
                <a:latin typeface="Arial"/>
                <a:cs typeface="Arial"/>
              </a:rPr>
              <a:t>&lt;= </a:t>
            </a:r>
            <a:r>
              <a:rPr sz="2000" spc="-75" dirty="0">
                <a:latin typeface="Arial"/>
                <a:cs typeface="Arial"/>
              </a:rPr>
              <a:t>0 </a:t>
            </a:r>
            <a:r>
              <a:rPr sz="2000" spc="-45" dirty="0">
                <a:latin typeface="Arial"/>
                <a:cs typeface="Arial"/>
              </a:rPr>
              <a:t>)</a:t>
            </a:r>
            <a:r>
              <a:rPr sz="2000" spc="79" dirty="0">
                <a:latin typeface="Arial"/>
                <a:cs typeface="Arial"/>
              </a:rPr>
              <a:t> </a:t>
            </a:r>
            <a:r>
              <a:rPr sz="2000" b="1" spc="-112" dirty="0">
                <a:latin typeface="Arial"/>
                <a:cs typeface="Arial"/>
              </a:rPr>
              <a:t>alors</a:t>
            </a:r>
            <a:endParaRPr sz="2000" dirty="0">
              <a:latin typeface="Arial"/>
              <a:cs typeface="Arial"/>
            </a:endParaRPr>
          </a:p>
          <a:p>
            <a:pPr marL="135881">
              <a:spcBef>
                <a:spcPts val="359"/>
              </a:spcBef>
            </a:pPr>
            <a:r>
              <a:rPr lang="fr-FR" sz="2000" spc="-75" dirty="0">
                <a:latin typeface="Arial"/>
                <a:cs typeface="Arial"/>
              </a:rPr>
              <a:t>		</a:t>
            </a:r>
            <a:r>
              <a:rPr sz="2000" spc="-75" dirty="0" err="1">
                <a:latin typeface="Arial"/>
                <a:cs typeface="Arial"/>
              </a:rPr>
              <a:t>Ecrire</a:t>
            </a:r>
            <a:r>
              <a:rPr sz="2000" spc="-75" dirty="0">
                <a:latin typeface="Arial"/>
                <a:cs typeface="Arial"/>
              </a:rPr>
              <a:t> </a:t>
            </a:r>
            <a:r>
              <a:rPr sz="2000" spc="-64" dirty="0">
                <a:latin typeface="Arial"/>
                <a:cs typeface="Arial"/>
              </a:rPr>
              <a:t>("C’est de </a:t>
            </a:r>
            <a:r>
              <a:rPr sz="2000" spc="-52" dirty="0">
                <a:latin typeface="Arial"/>
                <a:cs typeface="Arial"/>
              </a:rPr>
              <a:t>la </a:t>
            </a:r>
            <a:r>
              <a:rPr sz="2000" spc="-85" dirty="0">
                <a:latin typeface="Arial"/>
                <a:cs typeface="Arial"/>
              </a:rPr>
              <a:t>glace</a:t>
            </a:r>
            <a:r>
              <a:rPr sz="2000" spc="-150" dirty="0">
                <a:latin typeface="Arial"/>
                <a:cs typeface="Arial"/>
              </a:rPr>
              <a:t> </a:t>
            </a:r>
            <a:r>
              <a:rPr sz="2000" spc="11" dirty="0">
                <a:latin typeface="Arial"/>
                <a:cs typeface="Arial"/>
              </a:rPr>
              <a:t>")</a:t>
            </a:r>
            <a:endParaRPr sz="2000" dirty="0">
              <a:latin typeface="Arial"/>
              <a:cs typeface="Arial"/>
            </a:endParaRPr>
          </a:p>
          <a:p>
            <a:pPr marL="9502">
              <a:spcBef>
                <a:spcPts val="362"/>
              </a:spcBef>
            </a:pPr>
            <a:r>
              <a:rPr lang="fr-FR" sz="2000" b="1" spc="-135" dirty="0">
                <a:latin typeface="Arial"/>
                <a:cs typeface="Arial"/>
              </a:rPr>
              <a:t>	</a:t>
            </a:r>
            <a:r>
              <a:rPr sz="2000" b="1" spc="-135" dirty="0" err="1">
                <a:latin typeface="Arial"/>
                <a:cs typeface="Arial"/>
              </a:rPr>
              <a:t>Sinon</a:t>
            </a:r>
            <a:endParaRPr sz="2000" dirty="0">
              <a:latin typeface="Arial"/>
              <a:cs typeface="Arial"/>
            </a:endParaRPr>
          </a:p>
          <a:p>
            <a:pPr marL="135881" marR="1114126">
              <a:lnSpc>
                <a:spcPct val="120000"/>
              </a:lnSpc>
            </a:pPr>
            <a:r>
              <a:rPr lang="fr-FR" sz="2000" b="1" spc="-171" dirty="0">
                <a:latin typeface="Arial"/>
                <a:cs typeface="Arial"/>
              </a:rPr>
              <a:t>		</a:t>
            </a:r>
            <a:r>
              <a:rPr sz="2000" b="1" spc="-171" dirty="0">
                <a:latin typeface="Arial"/>
                <a:cs typeface="Arial"/>
              </a:rPr>
              <a:t>Si </a:t>
            </a:r>
            <a:r>
              <a:rPr sz="2000" b="1" spc="-108" dirty="0">
                <a:latin typeface="Arial"/>
                <a:cs typeface="Arial"/>
              </a:rPr>
              <a:t>(</a:t>
            </a:r>
            <a:r>
              <a:rPr sz="2000" spc="-108" dirty="0">
                <a:latin typeface="Arial"/>
                <a:cs typeface="Arial"/>
              </a:rPr>
              <a:t>Temp </a:t>
            </a:r>
            <a:r>
              <a:rPr sz="2000" spc="-127" dirty="0">
                <a:latin typeface="Arial"/>
                <a:cs typeface="Arial"/>
              </a:rPr>
              <a:t>&lt; </a:t>
            </a:r>
            <a:r>
              <a:rPr sz="2000" spc="-67" dirty="0">
                <a:latin typeface="Arial"/>
                <a:cs typeface="Arial"/>
              </a:rPr>
              <a:t>100) </a:t>
            </a:r>
            <a:r>
              <a:rPr sz="2000" b="1" spc="-112" dirty="0" err="1">
                <a:latin typeface="Arial"/>
                <a:cs typeface="Arial"/>
              </a:rPr>
              <a:t>alors</a:t>
            </a:r>
            <a:r>
              <a:rPr sz="2000" b="1" spc="-112" dirty="0">
                <a:latin typeface="Arial"/>
                <a:cs typeface="Arial"/>
              </a:rPr>
              <a:t>  </a:t>
            </a:r>
            <a:r>
              <a:rPr lang="fr-FR" sz="2000" b="1" spc="-112" dirty="0">
                <a:latin typeface="Arial"/>
                <a:cs typeface="Arial"/>
              </a:rPr>
              <a:t>					</a:t>
            </a:r>
            <a:r>
              <a:rPr sz="2000" spc="-75" dirty="0" err="1">
                <a:latin typeface="Arial"/>
                <a:cs typeface="Arial"/>
              </a:rPr>
              <a:t>Ecrire</a:t>
            </a:r>
            <a:r>
              <a:rPr sz="2000" spc="-75" dirty="0">
                <a:latin typeface="Arial"/>
                <a:cs typeface="Arial"/>
              </a:rPr>
              <a:t> </a:t>
            </a:r>
            <a:r>
              <a:rPr sz="2000" spc="-64" dirty="0">
                <a:latin typeface="Arial"/>
                <a:cs typeface="Arial"/>
              </a:rPr>
              <a:t>("C’est </a:t>
            </a:r>
            <a:r>
              <a:rPr sz="2000" spc="-45" dirty="0">
                <a:latin typeface="Arial"/>
                <a:cs typeface="Arial"/>
              </a:rPr>
              <a:t>du </a:t>
            </a:r>
            <a:r>
              <a:rPr sz="2000" spc="-30" dirty="0">
                <a:latin typeface="Arial"/>
                <a:cs typeface="Arial"/>
              </a:rPr>
              <a:t>liquide </a:t>
            </a:r>
            <a:r>
              <a:rPr sz="2000" spc="11" dirty="0">
                <a:latin typeface="Arial"/>
                <a:cs typeface="Arial"/>
              </a:rPr>
              <a:t>")  </a:t>
            </a:r>
            <a:endParaRPr lang="fr-FR" sz="2000" spc="11" dirty="0">
              <a:latin typeface="Arial"/>
              <a:cs typeface="Arial"/>
            </a:endParaRPr>
          </a:p>
          <a:p>
            <a:pPr marL="135881" marR="1114126">
              <a:lnSpc>
                <a:spcPct val="120000"/>
              </a:lnSpc>
            </a:pPr>
            <a:r>
              <a:rPr lang="fr-FR" sz="2000" b="1" spc="11" dirty="0">
                <a:latin typeface="Arial"/>
                <a:cs typeface="Arial"/>
              </a:rPr>
              <a:t>		</a:t>
            </a:r>
            <a:r>
              <a:rPr sz="2000" b="1" spc="-135" dirty="0" err="1">
                <a:latin typeface="Arial"/>
                <a:cs typeface="Arial"/>
              </a:rPr>
              <a:t>Sinon</a:t>
            </a:r>
            <a:endParaRPr sz="2000" dirty="0">
              <a:latin typeface="Arial"/>
              <a:cs typeface="Arial"/>
            </a:endParaRPr>
          </a:p>
          <a:p>
            <a:pPr marL="179115">
              <a:spcBef>
                <a:spcPts val="359"/>
              </a:spcBef>
            </a:pPr>
            <a:r>
              <a:rPr lang="fr-FR" sz="2000" spc="-75" dirty="0">
                <a:latin typeface="Arial"/>
                <a:cs typeface="Arial"/>
              </a:rPr>
              <a:t>			</a:t>
            </a:r>
            <a:r>
              <a:rPr sz="2000" spc="-75" dirty="0" err="1">
                <a:latin typeface="Arial"/>
                <a:cs typeface="Arial"/>
              </a:rPr>
              <a:t>Ecrire</a:t>
            </a:r>
            <a:r>
              <a:rPr sz="2000" spc="-75" dirty="0">
                <a:latin typeface="Arial"/>
                <a:cs typeface="Arial"/>
              </a:rPr>
              <a:t> </a:t>
            </a:r>
            <a:r>
              <a:rPr sz="2000" spc="-64" dirty="0">
                <a:latin typeface="Arial"/>
                <a:cs typeface="Arial"/>
              </a:rPr>
              <a:t>("C’est de </a:t>
            </a:r>
            <a:r>
              <a:rPr sz="2000" spc="-52" dirty="0">
                <a:latin typeface="Arial"/>
                <a:cs typeface="Arial"/>
              </a:rPr>
              <a:t>la </a:t>
            </a:r>
            <a:r>
              <a:rPr sz="2000" spc="-64" dirty="0">
                <a:latin typeface="Arial"/>
                <a:cs typeface="Arial"/>
              </a:rPr>
              <a:t>vapeur</a:t>
            </a:r>
            <a:r>
              <a:rPr sz="2000" spc="-157" dirty="0">
                <a:latin typeface="Arial"/>
                <a:cs typeface="Arial"/>
              </a:rPr>
              <a:t> </a:t>
            </a:r>
            <a:r>
              <a:rPr sz="2000" spc="11" dirty="0">
                <a:latin typeface="Arial"/>
                <a:cs typeface="Arial"/>
              </a:rPr>
              <a:t>")</a:t>
            </a:r>
            <a:endParaRPr sz="2000" dirty="0">
              <a:latin typeface="Arial"/>
              <a:cs typeface="Arial"/>
            </a:endParaRPr>
          </a:p>
          <a:p>
            <a:pPr marL="9502" marR="2734716" indent="169613">
              <a:lnSpc>
                <a:spcPct val="120000"/>
              </a:lnSpc>
            </a:pPr>
            <a:r>
              <a:rPr lang="fr-FR" sz="2000" b="1" spc="-150" dirty="0">
                <a:latin typeface="Arial"/>
                <a:cs typeface="Arial"/>
              </a:rPr>
              <a:t>		</a:t>
            </a:r>
            <a:r>
              <a:rPr sz="2000" b="1" spc="-150" dirty="0" err="1">
                <a:latin typeface="Arial"/>
                <a:cs typeface="Arial"/>
              </a:rPr>
              <a:t>Fin</a:t>
            </a:r>
            <a:r>
              <a:rPr sz="2000" b="1" spc="-165" dirty="0" err="1">
                <a:latin typeface="Arial"/>
                <a:cs typeface="Arial"/>
              </a:rPr>
              <a:t>s</a:t>
            </a:r>
            <a:r>
              <a:rPr sz="2000" b="1" spc="-49" dirty="0" err="1">
                <a:latin typeface="Arial"/>
                <a:cs typeface="Arial"/>
              </a:rPr>
              <a:t>i</a:t>
            </a:r>
            <a:r>
              <a:rPr sz="2000" b="1" spc="-49" dirty="0">
                <a:latin typeface="Arial"/>
                <a:cs typeface="Arial"/>
              </a:rPr>
              <a:t>  </a:t>
            </a:r>
            <a:endParaRPr lang="fr-FR" sz="2000" b="1" spc="-49" dirty="0">
              <a:latin typeface="Arial"/>
              <a:cs typeface="Arial"/>
            </a:endParaRPr>
          </a:p>
          <a:p>
            <a:pPr marL="9502" marR="2734716" indent="169613">
              <a:lnSpc>
                <a:spcPct val="120000"/>
              </a:lnSpc>
            </a:pPr>
            <a:r>
              <a:rPr lang="fr-FR" sz="2000" b="1" spc="-49" dirty="0">
                <a:latin typeface="Arial"/>
                <a:cs typeface="Arial"/>
              </a:rPr>
              <a:t>	</a:t>
            </a:r>
            <a:r>
              <a:rPr sz="2000" b="1" spc="-135" dirty="0" err="1">
                <a:latin typeface="Arial"/>
                <a:cs typeface="Arial"/>
              </a:rPr>
              <a:t>Finsi</a:t>
            </a:r>
            <a:r>
              <a:rPr sz="2000" b="1" spc="-135" dirty="0">
                <a:latin typeface="Arial"/>
                <a:cs typeface="Arial"/>
              </a:rPr>
              <a:t> </a:t>
            </a:r>
            <a:endParaRPr lang="fr-FR" sz="2000" b="1" spc="-135" dirty="0">
              <a:latin typeface="Arial"/>
              <a:cs typeface="Arial"/>
            </a:endParaRPr>
          </a:p>
          <a:p>
            <a:pPr marL="9502" marR="2734716" indent="169613">
              <a:lnSpc>
                <a:spcPct val="120000"/>
              </a:lnSpc>
            </a:pPr>
            <a:r>
              <a:rPr sz="2000" b="1" spc="-135" dirty="0">
                <a:latin typeface="Arial"/>
                <a:cs typeface="Arial"/>
              </a:rPr>
              <a:t> </a:t>
            </a:r>
            <a:r>
              <a:rPr sz="2000" b="1" spc="-131" dirty="0">
                <a:latin typeface="Arial"/>
                <a:cs typeface="Arial"/>
              </a:rPr>
              <a:t>Fin</a:t>
            </a:r>
            <a:endParaRPr sz="2000" dirty="0">
              <a:latin typeface="Arial"/>
              <a:cs typeface="Arial"/>
            </a:endParaRPr>
          </a:p>
        </p:txBody>
      </p:sp>
      <p:sp>
        <p:nvSpPr>
          <p:cNvPr id="4" name="Slide Number Placeholder 3">
            <a:extLst>
              <a:ext uri="{FF2B5EF4-FFF2-40B4-BE49-F238E27FC236}">
                <a16:creationId xmlns:a16="http://schemas.microsoft.com/office/drawing/2014/main" id="{B1AE161B-2A3D-4977-A192-7A172C07BE6C}"/>
              </a:ext>
            </a:extLst>
          </p:cNvPr>
          <p:cNvSpPr>
            <a:spLocks noGrp="1"/>
          </p:cNvSpPr>
          <p:nvPr>
            <p:ph type="sldNum" sz="quarter" idx="12"/>
          </p:nvPr>
        </p:nvSpPr>
        <p:spPr/>
        <p:txBody>
          <a:bodyPr/>
          <a:lstStyle/>
          <a:p>
            <a:fld id="{5744759D-0EFF-4FB2-9CCE-04E00944F0FE}" type="slidenum">
              <a:rPr lang="en-US" smtClean="0"/>
              <a:pPr/>
              <a:t>86</a:t>
            </a:fld>
            <a:endParaRPr lang="en-US"/>
          </a:p>
        </p:txBody>
      </p:sp>
    </p:spTree>
    <p:extLst>
      <p:ext uri="{BB962C8B-B14F-4D97-AF65-F5344CB8AC3E}">
        <p14:creationId xmlns:p14="http://schemas.microsoft.com/office/powerpoint/2010/main" val="31166251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8286" y="1030980"/>
            <a:ext cx="8434194" cy="379406"/>
          </a:xfrm>
          <a:prstGeom prst="rect">
            <a:avLst/>
          </a:prstGeom>
        </p:spPr>
        <p:txBody>
          <a:bodyPr vert="horz" wrap="square" lIns="0" tIns="9977" rIns="0" bIns="0" rtlCol="0">
            <a:spAutoFit/>
          </a:bodyPr>
          <a:lstStyle/>
          <a:p>
            <a:pPr marL="9502" marR="3801">
              <a:spcBef>
                <a:spcPts val="79"/>
              </a:spcBef>
            </a:pPr>
            <a:r>
              <a:rPr sz="2400" spc="-123" dirty="0">
                <a:latin typeface="Gill Sans MT" panose="020B0502020104020203" pitchFamily="34" charset="0"/>
                <a:cs typeface="Arial"/>
              </a:rPr>
              <a:t>Ecrire </a:t>
            </a:r>
            <a:r>
              <a:rPr sz="2400" spc="-75" dirty="0">
                <a:latin typeface="Gill Sans MT" panose="020B0502020104020203" pitchFamily="34" charset="0"/>
                <a:cs typeface="Arial"/>
              </a:rPr>
              <a:t>un </a:t>
            </a:r>
            <a:r>
              <a:rPr sz="2400" spc="-60" dirty="0">
                <a:latin typeface="Gill Sans MT" panose="020B0502020104020203" pitchFamily="34" charset="0"/>
                <a:cs typeface="Arial"/>
              </a:rPr>
              <a:t>algorithme </a:t>
            </a:r>
            <a:r>
              <a:rPr sz="2400" spc="-45" dirty="0">
                <a:latin typeface="Gill Sans MT" panose="020B0502020104020203" pitchFamily="34" charset="0"/>
                <a:cs typeface="Arial"/>
              </a:rPr>
              <a:t>qui </a:t>
            </a:r>
            <a:r>
              <a:rPr sz="2400" spc="52" dirty="0">
                <a:latin typeface="Gill Sans MT" panose="020B0502020104020203" pitchFamily="34" charset="0"/>
                <a:cs typeface="Arial"/>
              </a:rPr>
              <a:t>lit </a:t>
            </a:r>
            <a:r>
              <a:rPr sz="2400" spc="-37" dirty="0">
                <a:latin typeface="Gill Sans MT" panose="020B0502020104020203" pitchFamily="34" charset="0"/>
                <a:cs typeface="Arial"/>
              </a:rPr>
              <a:t>trois </a:t>
            </a:r>
            <a:r>
              <a:rPr sz="2400" spc="-71" dirty="0">
                <a:latin typeface="Gill Sans MT" panose="020B0502020104020203" pitchFamily="34" charset="0"/>
                <a:cs typeface="Arial"/>
              </a:rPr>
              <a:t>entiers </a:t>
            </a:r>
            <a:r>
              <a:rPr sz="2400" spc="-142" dirty="0">
                <a:latin typeface="Gill Sans MT" panose="020B0502020104020203" pitchFamily="34" charset="0"/>
                <a:cs typeface="Arial"/>
              </a:rPr>
              <a:t>A, </a:t>
            </a:r>
            <a:r>
              <a:rPr sz="2400" spc="-296" dirty="0">
                <a:latin typeface="Gill Sans MT" panose="020B0502020104020203" pitchFamily="34" charset="0"/>
                <a:cs typeface="Arial"/>
              </a:rPr>
              <a:t>B </a:t>
            </a:r>
            <a:r>
              <a:rPr sz="2400" spc="-7" dirty="0">
                <a:latin typeface="Gill Sans MT" panose="020B0502020104020203" pitchFamily="34" charset="0"/>
                <a:cs typeface="Arial"/>
              </a:rPr>
              <a:t>et</a:t>
            </a:r>
            <a:r>
              <a:rPr sz="2400" spc="-453" dirty="0">
                <a:latin typeface="Gill Sans MT" panose="020B0502020104020203" pitchFamily="34" charset="0"/>
                <a:cs typeface="Arial"/>
              </a:rPr>
              <a:t> </a:t>
            </a:r>
            <a:r>
              <a:rPr sz="2400" spc="-269" dirty="0">
                <a:latin typeface="Gill Sans MT" panose="020B0502020104020203" pitchFamily="34" charset="0"/>
                <a:cs typeface="Arial"/>
              </a:rPr>
              <a:t>C,  </a:t>
            </a:r>
            <a:r>
              <a:rPr sz="2400" spc="-7" dirty="0">
                <a:latin typeface="Gill Sans MT" panose="020B0502020104020203" pitchFamily="34" charset="0"/>
                <a:cs typeface="Arial"/>
              </a:rPr>
              <a:t>et </a:t>
            </a:r>
            <a:r>
              <a:rPr sz="2400" spc="-71" dirty="0">
                <a:latin typeface="Gill Sans MT" panose="020B0502020104020203" pitchFamily="34" charset="0"/>
                <a:cs typeface="Arial"/>
              </a:rPr>
              <a:t>affiche </a:t>
            </a:r>
            <a:r>
              <a:rPr sz="2400" spc="-60" dirty="0">
                <a:latin typeface="Gill Sans MT" panose="020B0502020104020203" pitchFamily="34" charset="0"/>
                <a:cs typeface="Arial"/>
              </a:rPr>
              <a:t>le </a:t>
            </a:r>
            <a:r>
              <a:rPr sz="2400" spc="-101" dirty="0">
                <a:latin typeface="Gill Sans MT" panose="020B0502020104020203" pitchFamily="34" charset="0"/>
                <a:cs typeface="Arial"/>
              </a:rPr>
              <a:t>plus</a:t>
            </a:r>
            <a:r>
              <a:rPr sz="2400" spc="-374" dirty="0">
                <a:latin typeface="Gill Sans MT" panose="020B0502020104020203" pitchFamily="34" charset="0"/>
                <a:cs typeface="Arial"/>
              </a:rPr>
              <a:t> </a:t>
            </a:r>
            <a:r>
              <a:rPr sz="2400" spc="-101" dirty="0">
                <a:latin typeface="Gill Sans MT" panose="020B0502020104020203" pitchFamily="34" charset="0"/>
                <a:cs typeface="Arial"/>
              </a:rPr>
              <a:t>grand.</a:t>
            </a:r>
            <a:endParaRPr sz="2400" dirty="0">
              <a:latin typeface="Gill Sans MT" panose="020B0502020104020203" pitchFamily="34" charset="0"/>
              <a:cs typeface="Arial"/>
            </a:endParaRPr>
          </a:p>
        </p:txBody>
      </p:sp>
      <p:sp>
        <p:nvSpPr>
          <p:cNvPr id="3" name="object 3"/>
          <p:cNvSpPr txBox="1"/>
          <p:nvPr/>
        </p:nvSpPr>
        <p:spPr>
          <a:xfrm>
            <a:off x="7223391" y="116632"/>
            <a:ext cx="2389169" cy="440962"/>
          </a:xfrm>
          <a:prstGeom prst="rect">
            <a:avLst/>
          </a:prstGeom>
        </p:spPr>
        <p:txBody>
          <a:bodyPr vert="horz" wrap="square" lIns="0" tIns="9977" rIns="0" bIns="0" rtlCol="0">
            <a:spAutoFit/>
          </a:bodyPr>
          <a:lstStyle/>
          <a:p>
            <a:pPr marL="9502">
              <a:spcBef>
                <a:spcPts val="79"/>
              </a:spcBef>
            </a:pPr>
            <a:r>
              <a:rPr sz="2800" b="1" dirty="0">
                <a:latin typeface="Gill Sans MT" panose="020B0502020104020203" pitchFamily="34" charset="0"/>
                <a:cs typeface="Arial"/>
              </a:rPr>
              <a:t>Exercice</a:t>
            </a:r>
            <a:r>
              <a:rPr sz="2800" b="1" spc="-56" dirty="0">
                <a:latin typeface="Gill Sans MT" panose="020B0502020104020203" pitchFamily="34" charset="0"/>
                <a:cs typeface="Arial"/>
              </a:rPr>
              <a:t> </a:t>
            </a:r>
            <a:r>
              <a:rPr sz="2800" b="1" dirty="0">
                <a:latin typeface="Gill Sans MT" panose="020B0502020104020203" pitchFamily="34" charset="0"/>
                <a:cs typeface="Arial"/>
              </a:rPr>
              <a:t>2</a:t>
            </a:r>
            <a:endParaRPr sz="2800" dirty="0">
              <a:latin typeface="Gill Sans MT" panose="020B0502020104020203" pitchFamily="34" charset="0"/>
              <a:cs typeface="Arial"/>
            </a:endParaRPr>
          </a:p>
        </p:txBody>
      </p:sp>
      <p:sp>
        <p:nvSpPr>
          <p:cNvPr id="4" name="Slide Number Placeholder 3">
            <a:extLst>
              <a:ext uri="{FF2B5EF4-FFF2-40B4-BE49-F238E27FC236}">
                <a16:creationId xmlns:a16="http://schemas.microsoft.com/office/drawing/2014/main" id="{052C8F51-223E-46BF-B1B7-0B802663950B}"/>
              </a:ext>
            </a:extLst>
          </p:cNvPr>
          <p:cNvSpPr>
            <a:spLocks noGrp="1"/>
          </p:cNvSpPr>
          <p:nvPr>
            <p:ph type="sldNum" sz="quarter" idx="12"/>
          </p:nvPr>
        </p:nvSpPr>
        <p:spPr/>
        <p:txBody>
          <a:bodyPr/>
          <a:lstStyle/>
          <a:p>
            <a:fld id="{5744759D-0EFF-4FB2-9CCE-04E00944F0FE}" type="slidenum">
              <a:rPr lang="en-US" smtClean="0"/>
              <a:pPr/>
              <a:t>87</a:t>
            </a:fld>
            <a:endParaRPr lang="en-US"/>
          </a:p>
        </p:txBody>
      </p:sp>
    </p:spTree>
    <p:extLst>
      <p:ext uri="{BB962C8B-B14F-4D97-AF65-F5344CB8AC3E}">
        <p14:creationId xmlns:p14="http://schemas.microsoft.com/office/powerpoint/2010/main" val="29084726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560" y="1012630"/>
            <a:ext cx="8136904" cy="5296690"/>
          </a:xfrm>
          <a:prstGeom prst="rect">
            <a:avLst/>
          </a:prstGeom>
        </p:spPr>
        <p:txBody>
          <a:bodyPr vert="horz" wrap="square" lIns="0" tIns="46085" rIns="0" bIns="0" rtlCol="0">
            <a:spAutoFit/>
          </a:bodyPr>
          <a:lstStyle/>
          <a:p>
            <a:pPr marL="9502">
              <a:spcBef>
                <a:spcPts val="362"/>
              </a:spcBef>
            </a:pPr>
            <a:r>
              <a:rPr sz="1600" b="1" spc="-79" dirty="0">
                <a:latin typeface="Gill Sans MT" panose="020B0502020104020203" pitchFamily="34" charset="0"/>
                <a:cs typeface="Arial"/>
              </a:rPr>
              <a:t>Algorithme</a:t>
            </a:r>
            <a:r>
              <a:rPr sz="1600" b="1" spc="-71" dirty="0">
                <a:latin typeface="Gill Sans MT" panose="020B0502020104020203" pitchFamily="34" charset="0"/>
                <a:cs typeface="Arial"/>
              </a:rPr>
              <a:t> </a:t>
            </a:r>
            <a:r>
              <a:rPr sz="1600" spc="-60" dirty="0">
                <a:latin typeface="Gill Sans MT" panose="020B0502020104020203" pitchFamily="34" charset="0"/>
                <a:cs typeface="Arial"/>
              </a:rPr>
              <a:t>Plus_grand_nombre</a:t>
            </a:r>
            <a:endParaRPr sz="1600" dirty="0">
              <a:latin typeface="Gill Sans MT" panose="020B0502020104020203" pitchFamily="34" charset="0"/>
              <a:cs typeface="Arial"/>
            </a:endParaRPr>
          </a:p>
          <a:p>
            <a:pPr marL="9502">
              <a:spcBef>
                <a:spcPts val="288"/>
              </a:spcBef>
            </a:pPr>
            <a:r>
              <a:rPr sz="1600" b="1" spc="-85" dirty="0">
                <a:latin typeface="Gill Sans MT" panose="020B0502020104020203" pitchFamily="34" charset="0"/>
                <a:cs typeface="Arial"/>
              </a:rPr>
              <a:t>Variables </a:t>
            </a:r>
            <a:r>
              <a:rPr sz="1600" spc="-67" dirty="0">
                <a:latin typeface="Gill Sans MT" panose="020B0502020104020203" pitchFamily="34" charset="0"/>
                <a:cs typeface="Arial"/>
              </a:rPr>
              <a:t>A, </a:t>
            </a:r>
            <a:r>
              <a:rPr sz="1600" spc="-105" dirty="0">
                <a:latin typeface="Gill Sans MT" panose="020B0502020104020203" pitchFamily="34" charset="0"/>
                <a:cs typeface="Arial"/>
              </a:rPr>
              <a:t>B, </a:t>
            </a:r>
            <a:r>
              <a:rPr sz="1600" spc="-228" dirty="0">
                <a:latin typeface="Gill Sans MT" panose="020B0502020104020203" pitchFamily="34" charset="0"/>
                <a:cs typeface="Arial"/>
              </a:rPr>
              <a:t>C </a:t>
            </a:r>
            <a:r>
              <a:rPr sz="1600" spc="-15" dirty="0">
                <a:latin typeface="Gill Sans MT" panose="020B0502020104020203" pitchFamily="34" charset="0"/>
                <a:cs typeface="Arial"/>
              </a:rPr>
              <a:t>:</a:t>
            </a:r>
            <a:r>
              <a:rPr sz="1600" spc="-52" dirty="0">
                <a:latin typeface="Gill Sans MT" panose="020B0502020104020203" pitchFamily="34" charset="0"/>
                <a:cs typeface="Arial"/>
              </a:rPr>
              <a:t> </a:t>
            </a:r>
            <a:r>
              <a:rPr sz="1600" spc="-37" dirty="0">
                <a:latin typeface="Gill Sans MT" panose="020B0502020104020203" pitchFamily="34" charset="0"/>
                <a:cs typeface="Arial"/>
              </a:rPr>
              <a:t>entiers</a:t>
            </a:r>
            <a:endParaRPr sz="1600" dirty="0">
              <a:latin typeface="Gill Sans MT" panose="020B0502020104020203" pitchFamily="34" charset="0"/>
              <a:cs typeface="Arial"/>
            </a:endParaRPr>
          </a:p>
          <a:p>
            <a:pPr marL="9502">
              <a:spcBef>
                <a:spcPts val="288"/>
              </a:spcBef>
            </a:pPr>
            <a:r>
              <a:rPr sz="1600" b="1" spc="-75" dirty="0">
                <a:latin typeface="Gill Sans MT" panose="020B0502020104020203" pitchFamily="34" charset="0"/>
                <a:cs typeface="Arial"/>
              </a:rPr>
              <a:t>Début</a:t>
            </a:r>
            <a:endParaRPr sz="1600" dirty="0">
              <a:latin typeface="Gill Sans MT" panose="020B0502020104020203" pitchFamily="34" charset="0"/>
              <a:cs typeface="Arial"/>
            </a:endParaRPr>
          </a:p>
          <a:p>
            <a:pPr marL="9502">
              <a:spcBef>
                <a:spcPts val="287"/>
              </a:spcBef>
            </a:pPr>
            <a:r>
              <a:rPr lang="fr-FR" sz="1600" b="1" spc="-105" dirty="0">
                <a:latin typeface="Gill Sans MT" panose="020B0502020104020203" pitchFamily="34" charset="0"/>
                <a:cs typeface="Arial"/>
              </a:rPr>
              <a:t>   	</a:t>
            </a:r>
            <a:r>
              <a:rPr sz="1600" b="1" spc="-105" dirty="0" err="1">
                <a:latin typeface="Gill Sans MT" panose="020B0502020104020203" pitchFamily="34" charset="0"/>
                <a:cs typeface="Arial"/>
              </a:rPr>
              <a:t>Ecrire</a:t>
            </a:r>
            <a:r>
              <a:rPr sz="1600" b="1" spc="-105" dirty="0">
                <a:latin typeface="Gill Sans MT" panose="020B0502020104020203" pitchFamily="34" charset="0"/>
                <a:cs typeface="Arial"/>
              </a:rPr>
              <a:t> </a:t>
            </a:r>
            <a:r>
              <a:rPr sz="1600" spc="-37" dirty="0">
                <a:latin typeface="Gill Sans MT" panose="020B0502020104020203" pitchFamily="34" charset="0"/>
                <a:cs typeface="Arial"/>
              </a:rPr>
              <a:t>("Donner </a:t>
            </a:r>
            <a:r>
              <a:rPr sz="1600" spc="-67" dirty="0">
                <a:latin typeface="Gill Sans MT" panose="020B0502020104020203" pitchFamily="34" charset="0"/>
                <a:cs typeface="Arial"/>
              </a:rPr>
              <a:t>A, </a:t>
            </a:r>
            <a:r>
              <a:rPr sz="1600" spc="-150" dirty="0">
                <a:latin typeface="Gill Sans MT" panose="020B0502020104020203" pitchFamily="34" charset="0"/>
                <a:cs typeface="Arial"/>
              </a:rPr>
              <a:t>B </a:t>
            </a:r>
            <a:r>
              <a:rPr sz="1600" spc="-11" dirty="0">
                <a:latin typeface="Gill Sans MT" panose="020B0502020104020203" pitchFamily="34" charset="0"/>
                <a:cs typeface="Arial"/>
              </a:rPr>
              <a:t>et </a:t>
            </a:r>
            <a:r>
              <a:rPr sz="1600" spc="-228" dirty="0">
                <a:latin typeface="Gill Sans MT" panose="020B0502020104020203" pitchFamily="34" charset="0"/>
                <a:cs typeface="Arial"/>
              </a:rPr>
              <a:t>C </a:t>
            </a:r>
            <a:r>
              <a:rPr sz="1600" spc="4" dirty="0">
                <a:latin typeface="Gill Sans MT" panose="020B0502020104020203" pitchFamily="34" charset="0"/>
                <a:cs typeface="Arial"/>
              </a:rPr>
              <a:t>")</a:t>
            </a:r>
            <a:r>
              <a:rPr sz="1600" spc="-195" dirty="0">
                <a:latin typeface="Gill Sans MT" panose="020B0502020104020203" pitchFamily="34" charset="0"/>
                <a:cs typeface="Arial"/>
              </a:rPr>
              <a:t> </a:t>
            </a:r>
            <a:r>
              <a:rPr sz="1600" spc="-15" dirty="0">
                <a:latin typeface="Gill Sans MT" panose="020B0502020104020203" pitchFamily="34" charset="0"/>
                <a:cs typeface="Arial"/>
              </a:rPr>
              <a:t>;</a:t>
            </a:r>
            <a:endParaRPr sz="1600" dirty="0">
              <a:latin typeface="Gill Sans MT" panose="020B0502020104020203" pitchFamily="34" charset="0"/>
              <a:cs typeface="Arial"/>
            </a:endParaRPr>
          </a:p>
          <a:p>
            <a:pPr marL="9502">
              <a:spcBef>
                <a:spcPts val="284"/>
              </a:spcBef>
            </a:pPr>
            <a:r>
              <a:rPr lang="fr-FR" sz="1600" b="1" spc="-97" dirty="0">
                <a:latin typeface="Gill Sans MT" panose="020B0502020104020203" pitchFamily="34" charset="0"/>
                <a:cs typeface="Arial"/>
              </a:rPr>
              <a:t>   	</a:t>
            </a:r>
            <a:r>
              <a:rPr sz="1600" b="1" spc="-97" dirty="0">
                <a:latin typeface="Gill Sans MT" panose="020B0502020104020203" pitchFamily="34" charset="0"/>
                <a:cs typeface="Arial"/>
              </a:rPr>
              <a:t>Lire </a:t>
            </a:r>
            <a:r>
              <a:rPr sz="1600" spc="-60" dirty="0">
                <a:latin typeface="Gill Sans MT" panose="020B0502020104020203" pitchFamily="34" charset="0"/>
                <a:cs typeface="Arial"/>
              </a:rPr>
              <a:t>(A, </a:t>
            </a:r>
            <a:r>
              <a:rPr sz="1600" spc="-105" dirty="0">
                <a:latin typeface="Gill Sans MT" panose="020B0502020104020203" pitchFamily="34" charset="0"/>
                <a:cs typeface="Arial"/>
              </a:rPr>
              <a:t>B, </a:t>
            </a:r>
            <a:r>
              <a:rPr sz="1600" spc="-135" dirty="0">
                <a:latin typeface="Gill Sans MT" panose="020B0502020104020203" pitchFamily="34" charset="0"/>
                <a:cs typeface="Arial"/>
              </a:rPr>
              <a:t>C)</a:t>
            </a:r>
            <a:r>
              <a:rPr sz="1600" spc="7" dirty="0">
                <a:latin typeface="Gill Sans MT" panose="020B0502020104020203" pitchFamily="34" charset="0"/>
                <a:cs typeface="Arial"/>
              </a:rPr>
              <a:t> </a:t>
            </a:r>
            <a:r>
              <a:rPr sz="1600" spc="-15" dirty="0">
                <a:latin typeface="Gill Sans MT" panose="020B0502020104020203" pitchFamily="34" charset="0"/>
                <a:cs typeface="Arial"/>
              </a:rPr>
              <a:t>;</a:t>
            </a:r>
            <a:endParaRPr sz="1600" dirty="0">
              <a:latin typeface="Gill Sans MT" panose="020B0502020104020203" pitchFamily="34" charset="0"/>
              <a:cs typeface="Arial"/>
            </a:endParaRPr>
          </a:p>
          <a:p>
            <a:pPr marL="9502">
              <a:spcBef>
                <a:spcPts val="292"/>
              </a:spcBef>
            </a:pPr>
            <a:r>
              <a:rPr lang="fr-FR" sz="1600" b="1" spc="-138" dirty="0">
                <a:latin typeface="Gill Sans MT" panose="020B0502020104020203" pitchFamily="34" charset="0"/>
                <a:cs typeface="Arial"/>
              </a:rPr>
              <a:t>   	</a:t>
            </a:r>
            <a:r>
              <a:rPr sz="1600" b="1" spc="-138" dirty="0">
                <a:latin typeface="Gill Sans MT" panose="020B0502020104020203" pitchFamily="34" charset="0"/>
                <a:cs typeface="Arial"/>
              </a:rPr>
              <a:t>Si </a:t>
            </a:r>
            <a:r>
              <a:rPr sz="1600" spc="-75" dirty="0">
                <a:latin typeface="Gill Sans MT" panose="020B0502020104020203" pitchFamily="34" charset="0"/>
                <a:cs typeface="Arial"/>
              </a:rPr>
              <a:t>(A </a:t>
            </a:r>
            <a:r>
              <a:rPr sz="1600" spc="-105" dirty="0">
                <a:latin typeface="Gill Sans MT" panose="020B0502020104020203" pitchFamily="34" charset="0"/>
                <a:cs typeface="Arial"/>
              </a:rPr>
              <a:t>&gt; </a:t>
            </a:r>
            <a:r>
              <a:rPr sz="1600" spc="-97" dirty="0">
                <a:latin typeface="Gill Sans MT" panose="020B0502020104020203" pitchFamily="34" charset="0"/>
                <a:cs typeface="Arial"/>
              </a:rPr>
              <a:t>B)</a:t>
            </a:r>
            <a:r>
              <a:rPr sz="1600" spc="75" dirty="0">
                <a:latin typeface="Gill Sans MT" panose="020B0502020104020203" pitchFamily="34" charset="0"/>
                <a:cs typeface="Arial"/>
              </a:rPr>
              <a:t> </a:t>
            </a:r>
            <a:r>
              <a:rPr sz="1600" b="1" spc="-94" dirty="0">
                <a:latin typeface="Gill Sans MT" panose="020B0502020104020203" pitchFamily="34" charset="0"/>
                <a:cs typeface="Arial"/>
              </a:rPr>
              <a:t>alors</a:t>
            </a:r>
            <a:endParaRPr sz="1600" dirty="0">
              <a:latin typeface="Gill Sans MT" panose="020B0502020104020203" pitchFamily="34" charset="0"/>
              <a:cs typeface="Arial"/>
            </a:endParaRPr>
          </a:p>
          <a:p>
            <a:pPr marL="309294">
              <a:spcBef>
                <a:spcPts val="284"/>
              </a:spcBef>
            </a:pPr>
            <a:r>
              <a:rPr lang="fr-FR" sz="1600" b="1" spc="-138" dirty="0">
                <a:latin typeface="Gill Sans MT" panose="020B0502020104020203" pitchFamily="34" charset="0"/>
                <a:cs typeface="Arial"/>
              </a:rPr>
              <a:t>		</a:t>
            </a:r>
            <a:r>
              <a:rPr sz="1600" b="1" spc="-138" dirty="0">
                <a:latin typeface="Gill Sans MT" panose="020B0502020104020203" pitchFamily="34" charset="0"/>
                <a:cs typeface="Arial"/>
              </a:rPr>
              <a:t>Si </a:t>
            </a:r>
            <a:r>
              <a:rPr sz="1600" spc="-75" dirty="0">
                <a:latin typeface="Gill Sans MT" panose="020B0502020104020203" pitchFamily="34" charset="0"/>
                <a:cs typeface="Arial"/>
              </a:rPr>
              <a:t>(A </a:t>
            </a:r>
            <a:r>
              <a:rPr sz="1600" spc="-105" dirty="0">
                <a:latin typeface="Gill Sans MT" panose="020B0502020104020203" pitchFamily="34" charset="0"/>
                <a:cs typeface="Arial"/>
              </a:rPr>
              <a:t>&gt; </a:t>
            </a:r>
            <a:r>
              <a:rPr sz="1600" spc="-135" dirty="0">
                <a:latin typeface="Gill Sans MT" panose="020B0502020104020203" pitchFamily="34" charset="0"/>
                <a:cs typeface="Arial"/>
              </a:rPr>
              <a:t>C)</a:t>
            </a:r>
            <a:r>
              <a:rPr sz="1600" spc="56" dirty="0">
                <a:latin typeface="Gill Sans MT" panose="020B0502020104020203" pitchFamily="34" charset="0"/>
                <a:cs typeface="Arial"/>
              </a:rPr>
              <a:t> </a:t>
            </a:r>
            <a:r>
              <a:rPr sz="1600" b="1" spc="-94" dirty="0">
                <a:latin typeface="Gill Sans MT" panose="020B0502020104020203" pitchFamily="34" charset="0"/>
                <a:cs typeface="Arial"/>
              </a:rPr>
              <a:t>alors</a:t>
            </a:r>
            <a:endParaRPr sz="1600" dirty="0">
              <a:latin typeface="Gill Sans MT" panose="020B0502020104020203" pitchFamily="34" charset="0"/>
              <a:cs typeface="Arial"/>
            </a:endParaRPr>
          </a:p>
          <a:p>
            <a:pPr marL="411918">
              <a:spcBef>
                <a:spcPts val="288"/>
              </a:spcBef>
            </a:pPr>
            <a:r>
              <a:rPr lang="fr-FR" sz="1600" b="1" spc="-105" dirty="0">
                <a:latin typeface="Gill Sans MT" panose="020B0502020104020203" pitchFamily="34" charset="0"/>
                <a:cs typeface="Arial"/>
              </a:rPr>
              <a:t>  			</a:t>
            </a:r>
            <a:r>
              <a:rPr sz="1600" b="1" spc="-105" dirty="0" err="1">
                <a:latin typeface="Gill Sans MT" panose="020B0502020104020203" pitchFamily="34" charset="0"/>
                <a:cs typeface="Arial"/>
              </a:rPr>
              <a:t>Ecrire</a:t>
            </a:r>
            <a:r>
              <a:rPr sz="1600" b="1" spc="-105" dirty="0">
                <a:latin typeface="Gill Sans MT" panose="020B0502020104020203" pitchFamily="34" charset="0"/>
                <a:cs typeface="Arial"/>
              </a:rPr>
              <a:t> </a:t>
            </a:r>
            <a:r>
              <a:rPr sz="1600" spc="-60" dirty="0">
                <a:latin typeface="Gill Sans MT" panose="020B0502020104020203" pitchFamily="34" charset="0"/>
                <a:cs typeface="Arial"/>
              </a:rPr>
              <a:t>("Le </a:t>
            </a:r>
            <a:r>
              <a:rPr sz="1600" spc="-52" dirty="0">
                <a:latin typeface="Gill Sans MT" panose="020B0502020104020203" pitchFamily="34" charset="0"/>
                <a:cs typeface="Arial"/>
              </a:rPr>
              <a:t>plus </a:t>
            </a:r>
            <a:r>
              <a:rPr sz="1600" spc="-60" dirty="0">
                <a:latin typeface="Gill Sans MT" panose="020B0502020104020203" pitchFamily="34" charset="0"/>
                <a:cs typeface="Arial"/>
              </a:rPr>
              <a:t>grand </a:t>
            </a:r>
            <a:r>
              <a:rPr sz="1600" spc="-45" dirty="0">
                <a:latin typeface="Gill Sans MT" panose="020B0502020104020203" pitchFamily="34" charset="0"/>
                <a:cs typeface="Arial"/>
              </a:rPr>
              <a:t>nombre </a:t>
            </a:r>
            <a:r>
              <a:rPr sz="1600" spc="-52" dirty="0">
                <a:latin typeface="Gill Sans MT" panose="020B0502020104020203" pitchFamily="34" charset="0"/>
                <a:cs typeface="Arial"/>
              </a:rPr>
              <a:t>est </a:t>
            </a:r>
            <a:r>
              <a:rPr sz="1600" spc="-15" dirty="0">
                <a:latin typeface="Gill Sans MT" panose="020B0502020104020203" pitchFamily="34" charset="0"/>
                <a:cs typeface="Arial"/>
              </a:rPr>
              <a:t>: </a:t>
            </a:r>
            <a:r>
              <a:rPr sz="1600" spc="7" dirty="0">
                <a:latin typeface="Gill Sans MT" panose="020B0502020104020203" pitchFamily="34" charset="0"/>
                <a:cs typeface="Arial"/>
              </a:rPr>
              <a:t>",</a:t>
            </a:r>
            <a:r>
              <a:rPr sz="1600" spc="-79" dirty="0">
                <a:latin typeface="Gill Sans MT" panose="020B0502020104020203" pitchFamily="34" charset="0"/>
                <a:cs typeface="Arial"/>
              </a:rPr>
              <a:t> </a:t>
            </a:r>
            <a:r>
              <a:rPr sz="1600" spc="-75" dirty="0">
                <a:latin typeface="Gill Sans MT" panose="020B0502020104020203" pitchFamily="34" charset="0"/>
                <a:cs typeface="Arial"/>
              </a:rPr>
              <a:t>A)</a:t>
            </a:r>
            <a:endParaRPr sz="1600" dirty="0">
              <a:latin typeface="Gill Sans MT" panose="020B0502020104020203" pitchFamily="34" charset="0"/>
              <a:cs typeface="Arial"/>
            </a:endParaRPr>
          </a:p>
          <a:p>
            <a:pPr marL="309294">
              <a:spcBef>
                <a:spcPts val="288"/>
              </a:spcBef>
            </a:pPr>
            <a:r>
              <a:rPr lang="fr-FR" sz="1600" b="1" spc="-112" dirty="0">
                <a:latin typeface="Gill Sans MT" panose="020B0502020104020203" pitchFamily="34" charset="0"/>
                <a:cs typeface="Arial"/>
              </a:rPr>
              <a:t>		</a:t>
            </a:r>
            <a:r>
              <a:rPr sz="1600" b="1" spc="-112" dirty="0" err="1">
                <a:latin typeface="Gill Sans MT" panose="020B0502020104020203" pitchFamily="34" charset="0"/>
                <a:cs typeface="Arial"/>
              </a:rPr>
              <a:t>Sinon</a:t>
            </a:r>
            <a:endParaRPr sz="1600" dirty="0">
              <a:latin typeface="Gill Sans MT" panose="020B0502020104020203" pitchFamily="34" charset="0"/>
              <a:cs typeface="Arial"/>
            </a:endParaRPr>
          </a:p>
          <a:p>
            <a:pPr marL="411918">
              <a:spcBef>
                <a:spcPts val="288"/>
              </a:spcBef>
            </a:pPr>
            <a:r>
              <a:rPr lang="fr-FR" sz="1600" b="1" spc="-105" dirty="0">
                <a:latin typeface="Gill Sans MT" panose="020B0502020104020203" pitchFamily="34" charset="0"/>
                <a:cs typeface="Arial"/>
              </a:rPr>
              <a:t>  			</a:t>
            </a:r>
            <a:r>
              <a:rPr sz="1600" b="1" spc="-105" dirty="0" err="1">
                <a:latin typeface="Gill Sans MT" panose="020B0502020104020203" pitchFamily="34" charset="0"/>
                <a:cs typeface="Arial"/>
              </a:rPr>
              <a:t>Ecrire</a:t>
            </a:r>
            <a:r>
              <a:rPr sz="1600" b="1" spc="-105" dirty="0">
                <a:latin typeface="Gill Sans MT" panose="020B0502020104020203" pitchFamily="34" charset="0"/>
                <a:cs typeface="Arial"/>
              </a:rPr>
              <a:t> </a:t>
            </a:r>
            <a:r>
              <a:rPr sz="1600" spc="-60" dirty="0">
                <a:latin typeface="Gill Sans MT" panose="020B0502020104020203" pitchFamily="34" charset="0"/>
                <a:cs typeface="Arial"/>
              </a:rPr>
              <a:t>("Le </a:t>
            </a:r>
            <a:r>
              <a:rPr sz="1600" spc="-52" dirty="0">
                <a:latin typeface="Gill Sans MT" panose="020B0502020104020203" pitchFamily="34" charset="0"/>
                <a:cs typeface="Arial"/>
              </a:rPr>
              <a:t>plus </a:t>
            </a:r>
            <a:r>
              <a:rPr sz="1600" spc="-60" dirty="0">
                <a:latin typeface="Gill Sans MT" panose="020B0502020104020203" pitchFamily="34" charset="0"/>
                <a:cs typeface="Arial"/>
              </a:rPr>
              <a:t>grand </a:t>
            </a:r>
            <a:r>
              <a:rPr sz="1600" spc="-45" dirty="0">
                <a:latin typeface="Gill Sans MT" panose="020B0502020104020203" pitchFamily="34" charset="0"/>
                <a:cs typeface="Arial"/>
              </a:rPr>
              <a:t>nombre </a:t>
            </a:r>
            <a:r>
              <a:rPr sz="1600" spc="-52" dirty="0">
                <a:latin typeface="Gill Sans MT" panose="020B0502020104020203" pitchFamily="34" charset="0"/>
                <a:cs typeface="Arial"/>
              </a:rPr>
              <a:t>est </a:t>
            </a:r>
            <a:r>
              <a:rPr sz="1600" spc="-15" dirty="0">
                <a:latin typeface="Gill Sans MT" panose="020B0502020104020203" pitchFamily="34" charset="0"/>
                <a:cs typeface="Arial"/>
              </a:rPr>
              <a:t>: </a:t>
            </a:r>
            <a:r>
              <a:rPr sz="1600" spc="7" dirty="0">
                <a:latin typeface="Gill Sans MT" panose="020B0502020104020203" pitchFamily="34" charset="0"/>
                <a:cs typeface="Arial"/>
              </a:rPr>
              <a:t>",</a:t>
            </a:r>
            <a:r>
              <a:rPr sz="1600" spc="-79" dirty="0">
                <a:latin typeface="Gill Sans MT" panose="020B0502020104020203" pitchFamily="34" charset="0"/>
                <a:cs typeface="Arial"/>
              </a:rPr>
              <a:t> </a:t>
            </a:r>
            <a:r>
              <a:rPr sz="1600" spc="-138" dirty="0">
                <a:latin typeface="Gill Sans MT" panose="020B0502020104020203" pitchFamily="34" charset="0"/>
                <a:cs typeface="Arial"/>
              </a:rPr>
              <a:t>C)</a:t>
            </a:r>
            <a:endParaRPr sz="1600" dirty="0">
              <a:latin typeface="Gill Sans MT" panose="020B0502020104020203" pitchFamily="34" charset="0"/>
              <a:cs typeface="Arial"/>
            </a:endParaRPr>
          </a:p>
          <a:p>
            <a:pPr marL="9502" marR="2240130" indent="299793">
              <a:lnSpc>
                <a:spcPts val="1728"/>
              </a:lnSpc>
              <a:spcBef>
                <a:spcPts val="101"/>
              </a:spcBef>
            </a:pPr>
            <a:r>
              <a:rPr lang="fr-FR" sz="1600" b="1" spc="-105" dirty="0">
                <a:latin typeface="Gill Sans MT" panose="020B0502020104020203" pitchFamily="34" charset="0"/>
                <a:cs typeface="Arial"/>
              </a:rPr>
              <a:t>		</a:t>
            </a:r>
            <a:r>
              <a:rPr sz="1600" b="1" spc="-105" dirty="0" err="1">
                <a:latin typeface="Gill Sans MT" panose="020B0502020104020203" pitchFamily="34" charset="0"/>
                <a:cs typeface="Arial"/>
              </a:rPr>
              <a:t>FinSi</a:t>
            </a:r>
            <a:r>
              <a:rPr sz="1600" b="1" spc="-105" dirty="0">
                <a:latin typeface="Gill Sans MT" panose="020B0502020104020203" pitchFamily="34" charset="0"/>
                <a:cs typeface="Arial"/>
              </a:rPr>
              <a:t>  </a:t>
            </a:r>
            <a:endParaRPr lang="fr-FR" sz="1600" b="1" spc="-105" dirty="0">
              <a:latin typeface="Gill Sans MT" panose="020B0502020104020203" pitchFamily="34" charset="0"/>
              <a:cs typeface="Arial"/>
            </a:endParaRPr>
          </a:p>
          <a:p>
            <a:pPr marL="9502" marR="2240130" indent="299793">
              <a:lnSpc>
                <a:spcPts val="1728"/>
              </a:lnSpc>
              <a:spcBef>
                <a:spcPts val="101"/>
              </a:spcBef>
            </a:pPr>
            <a:r>
              <a:rPr lang="fr-FR" sz="1600" b="1" spc="-105" dirty="0">
                <a:latin typeface="Gill Sans MT" panose="020B0502020104020203" pitchFamily="34" charset="0"/>
                <a:cs typeface="Arial"/>
              </a:rPr>
              <a:t>	S</a:t>
            </a:r>
            <a:r>
              <a:rPr sz="1600" b="1" spc="-112" dirty="0" err="1">
                <a:latin typeface="Gill Sans MT" panose="020B0502020104020203" pitchFamily="34" charset="0"/>
                <a:cs typeface="Arial"/>
              </a:rPr>
              <a:t>inon</a:t>
            </a:r>
            <a:endParaRPr sz="1600" dirty="0">
              <a:latin typeface="Gill Sans MT" panose="020B0502020104020203" pitchFamily="34" charset="0"/>
              <a:cs typeface="Arial"/>
            </a:endParaRPr>
          </a:p>
          <a:p>
            <a:pPr marL="309294">
              <a:spcBef>
                <a:spcPts val="180"/>
              </a:spcBef>
            </a:pPr>
            <a:r>
              <a:rPr lang="fr-FR" sz="1600" b="1" spc="-138" dirty="0">
                <a:latin typeface="Gill Sans MT" panose="020B0502020104020203" pitchFamily="34" charset="0"/>
                <a:cs typeface="Arial"/>
              </a:rPr>
              <a:t>		</a:t>
            </a:r>
            <a:r>
              <a:rPr sz="1600" b="1" spc="-138" dirty="0">
                <a:latin typeface="Gill Sans MT" panose="020B0502020104020203" pitchFamily="34" charset="0"/>
                <a:cs typeface="Arial"/>
              </a:rPr>
              <a:t>Si </a:t>
            </a:r>
            <a:r>
              <a:rPr sz="1600" spc="-97" dirty="0">
                <a:latin typeface="Gill Sans MT" panose="020B0502020104020203" pitchFamily="34" charset="0"/>
                <a:cs typeface="Arial"/>
              </a:rPr>
              <a:t>(B </a:t>
            </a:r>
            <a:r>
              <a:rPr sz="1600" spc="-105" dirty="0">
                <a:latin typeface="Gill Sans MT" panose="020B0502020104020203" pitchFamily="34" charset="0"/>
                <a:cs typeface="Arial"/>
              </a:rPr>
              <a:t>&gt; </a:t>
            </a:r>
            <a:r>
              <a:rPr sz="1600" spc="-135" dirty="0">
                <a:latin typeface="Gill Sans MT" panose="020B0502020104020203" pitchFamily="34" charset="0"/>
                <a:cs typeface="Arial"/>
              </a:rPr>
              <a:t>C)</a:t>
            </a:r>
            <a:r>
              <a:rPr sz="1600" spc="-108" dirty="0">
                <a:latin typeface="Gill Sans MT" panose="020B0502020104020203" pitchFamily="34" charset="0"/>
                <a:cs typeface="Arial"/>
              </a:rPr>
              <a:t> </a:t>
            </a:r>
            <a:r>
              <a:rPr sz="1600" b="1" spc="-94" dirty="0">
                <a:latin typeface="Gill Sans MT" panose="020B0502020104020203" pitchFamily="34" charset="0"/>
                <a:cs typeface="Arial"/>
              </a:rPr>
              <a:t>alors</a:t>
            </a:r>
            <a:endParaRPr sz="1600" dirty="0">
              <a:latin typeface="Gill Sans MT" panose="020B0502020104020203" pitchFamily="34" charset="0"/>
              <a:cs typeface="Arial"/>
            </a:endParaRPr>
          </a:p>
          <a:p>
            <a:pPr marL="411918">
              <a:spcBef>
                <a:spcPts val="284"/>
              </a:spcBef>
            </a:pPr>
            <a:r>
              <a:rPr lang="fr-FR" sz="1600" b="1" spc="-105" dirty="0">
                <a:latin typeface="Gill Sans MT" panose="020B0502020104020203" pitchFamily="34" charset="0"/>
                <a:cs typeface="Arial"/>
              </a:rPr>
              <a:t>  			</a:t>
            </a:r>
            <a:r>
              <a:rPr sz="1600" b="1" spc="-105" dirty="0" err="1">
                <a:latin typeface="Gill Sans MT" panose="020B0502020104020203" pitchFamily="34" charset="0"/>
                <a:cs typeface="Arial"/>
              </a:rPr>
              <a:t>Ecrire</a:t>
            </a:r>
            <a:r>
              <a:rPr sz="1600" b="1" spc="-105" dirty="0">
                <a:latin typeface="Gill Sans MT" panose="020B0502020104020203" pitchFamily="34" charset="0"/>
                <a:cs typeface="Arial"/>
              </a:rPr>
              <a:t> </a:t>
            </a:r>
            <a:r>
              <a:rPr sz="1600" spc="-60" dirty="0">
                <a:latin typeface="Gill Sans MT" panose="020B0502020104020203" pitchFamily="34" charset="0"/>
                <a:cs typeface="Arial"/>
              </a:rPr>
              <a:t>("Le </a:t>
            </a:r>
            <a:r>
              <a:rPr sz="1600" spc="-52" dirty="0">
                <a:latin typeface="Gill Sans MT" panose="020B0502020104020203" pitchFamily="34" charset="0"/>
                <a:cs typeface="Arial"/>
              </a:rPr>
              <a:t>plus </a:t>
            </a:r>
            <a:r>
              <a:rPr sz="1600" spc="-60" dirty="0">
                <a:latin typeface="Gill Sans MT" panose="020B0502020104020203" pitchFamily="34" charset="0"/>
                <a:cs typeface="Arial"/>
              </a:rPr>
              <a:t>grand </a:t>
            </a:r>
            <a:r>
              <a:rPr sz="1600" spc="-45" dirty="0">
                <a:latin typeface="Gill Sans MT" panose="020B0502020104020203" pitchFamily="34" charset="0"/>
                <a:cs typeface="Arial"/>
              </a:rPr>
              <a:t>nombre </a:t>
            </a:r>
            <a:r>
              <a:rPr sz="1600" spc="-52" dirty="0">
                <a:latin typeface="Gill Sans MT" panose="020B0502020104020203" pitchFamily="34" charset="0"/>
                <a:cs typeface="Arial"/>
              </a:rPr>
              <a:t>est </a:t>
            </a:r>
            <a:r>
              <a:rPr sz="1600" spc="-15" dirty="0">
                <a:latin typeface="Gill Sans MT" panose="020B0502020104020203" pitchFamily="34" charset="0"/>
                <a:cs typeface="Arial"/>
              </a:rPr>
              <a:t>: </a:t>
            </a:r>
            <a:r>
              <a:rPr sz="1600" spc="7" dirty="0">
                <a:latin typeface="Gill Sans MT" panose="020B0502020104020203" pitchFamily="34" charset="0"/>
                <a:cs typeface="Arial"/>
              </a:rPr>
              <a:t>",</a:t>
            </a:r>
            <a:r>
              <a:rPr sz="1600" spc="-82" dirty="0">
                <a:latin typeface="Gill Sans MT" panose="020B0502020104020203" pitchFamily="34" charset="0"/>
                <a:cs typeface="Arial"/>
              </a:rPr>
              <a:t> </a:t>
            </a:r>
            <a:r>
              <a:rPr sz="1600" spc="-97" dirty="0">
                <a:latin typeface="Gill Sans MT" panose="020B0502020104020203" pitchFamily="34" charset="0"/>
                <a:cs typeface="Arial"/>
              </a:rPr>
              <a:t>B)</a:t>
            </a:r>
            <a:endParaRPr sz="1600" dirty="0">
              <a:latin typeface="Gill Sans MT" panose="020B0502020104020203" pitchFamily="34" charset="0"/>
              <a:cs typeface="Arial"/>
            </a:endParaRPr>
          </a:p>
          <a:p>
            <a:pPr marL="309294">
              <a:spcBef>
                <a:spcPts val="288"/>
              </a:spcBef>
            </a:pPr>
            <a:r>
              <a:rPr lang="fr-FR" sz="1600" b="1" spc="-112" dirty="0">
                <a:latin typeface="Gill Sans MT" panose="020B0502020104020203" pitchFamily="34" charset="0"/>
                <a:cs typeface="Arial"/>
              </a:rPr>
              <a:t>		</a:t>
            </a:r>
            <a:r>
              <a:rPr sz="1600" b="1" spc="-112" dirty="0" err="1">
                <a:latin typeface="Gill Sans MT" panose="020B0502020104020203" pitchFamily="34" charset="0"/>
                <a:cs typeface="Arial"/>
              </a:rPr>
              <a:t>Sinon</a:t>
            </a:r>
            <a:endParaRPr sz="1600" dirty="0">
              <a:latin typeface="Gill Sans MT" panose="020B0502020104020203" pitchFamily="34" charset="0"/>
              <a:cs typeface="Arial"/>
            </a:endParaRPr>
          </a:p>
          <a:p>
            <a:pPr marL="411918">
              <a:spcBef>
                <a:spcPts val="288"/>
              </a:spcBef>
            </a:pPr>
            <a:r>
              <a:rPr lang="fr-FR" sz="1600" b="1" spc="-105" dirty="0">
                <a:latin typeface="Gill Sans MT" panose="020B0502020104020203" pitchFamily="34" charset="0"/>
                <a:cs typeface="Arial"/>
              </a:rPr>
              <a:t>  			</a:t>
            </a:r>
            <a:r>
              <a:rPr sz="1600" b="1" spc="-105" dirty="0" err="1">
                <a:latin typeface="Gill Sans MT" panose="020B0502020104020203" pitchFamily="34" charset="0"/>
                <a:cs typeface="Arial"/>
              </a:rPr>
              <a:t>Ecrire</a:t>
            </a:r>
            <a:r>
              <a:rPr sz="1600" b="1" spc="-105" dirty="0">
                <a:latin typeface="Gill Sans MT" panose="020B0502020104020203" pitchFamily="34" charset="0"/>
                <a:cs typeface="Arial"/>
              </a:rPr>
              <a:t> </a:t>
            </a:r>
            <a:r>
              <a:rPr sz="1600" spc="-60" dirty="0">
                <a:latin typeface="Gill Sans MT" panose="020B0502020104020203" pitchFamily="34" charset="0"/>
                <a:cs typeface="Arial"/>
              </a:rPr>
              <a:t>("Le </a:t>
            </a:r>
            <a:r>
              <a:rPr sz="1600" spc="-52" dirty="0">
                <a:latin typeface="Gill Sans MT" panose="020B0502020104020203" pitchFamily="34" charset="0"/>
                <a:cs typeface="Arial"/>
              </a:rPr>
              <a:t>plus </a:t>
            </a:r>
            <a:r>
              <a:rPr sz="1600" spc="-60" dirty="0">
                <a:latin typeface="Gill Sans MT" panose="020B0502020104020203" pitchFamily="34" charset="0"/>
                <a:cs typeface="Arial"/>
              </a:rPr>
              <a:t>grand </a:t>
            </a:r>
            <a:r>
              <a:rPr sz="1600" spc="-45" dirty="0">
                <a:latin typeface="Gill Sans MT" panose="020B0502020104020203" pitchFamily="34" charset="0"/>
                <a:cs typeface="Arial"/>
              </a:rPr>
              <a:t>nombre </a:t>
            </a:r>
            <a:r>
              <a:rPr sz="1600" spc="-52" dirty="0">
                <a:latin typeface="Gill Sans MT" panose="020B0502020104020203" pitchFamily="34" charset="0"/>
                <a:cs typeface="Arial"/>
              </a:rPr>
              <a:t>est </a:t>
            </a:r>
            <a:r>
              <a:rPr sz="1600" spc="-15" dirty="0">
                <a:latin typeface="Gill Sans MT" panose="020B0502020104020203" pitchFamily="34" charset="0"/>
                <a:cs typeface="Arial"/>
              </a:rPr>
              <a:t>: </a:t>
            </a:r>
            <a:r>
              <a:rPr sz="1600" spc="7" dirty="0">
                <a:latin typeface="Gill Sans MT" panose="020B0502020104020203" pitchFamily="34" charset="0"/>
                <a:cs typeface="Arial"/>
              </a:rPr>
              <a:t>",</a:t>
            </a:r>
            <a:r>
              <a:rPr sz="1600" spc="-79" dirty="0">
                <a:latin typeface="Gill Sans MT" panose="020B0502020104020203" pitchFamily="34" charset="0"/>
                <a:cs typeface="Arial"/>
              </a:rPr>
              <a:t> </a:t>
            </a:r>
            <a:r>
              <a:rPr sz="1600" spc="-138" dirty="0">
                <a:latin typeface="Gill Sans MT" panose="020B0502020104020203" pitchFamily="34" charset="0"/>
                <a:cs typeface="Arial"/>
              </a:rPr>
              <a:t>C)</a:t>
            </a:r>
            <a:endParaRPr sz="1600" dirty="0">
              <a:latin typeface="Gill Sans MT" panose="020B0502020104020203" pitchFamily="34" charset="0"/>
              <a:cs typeface="Arial"/>
            </a:endParaRPr>
          </a:p>
          <a:p>
            <a:pPr marL="342077">
              <a:spcBef>
                <a:spcPts val="288"/>
              </a:spcBef>
            </a:pPr>
            <a:r>
              <a:rPr lang="fr-FR" sz="1600" b="1" spc="-120" dirty="0">
                <a:latin typeface="Gill Sans MT" panose="020B0502020104020203" pitchFamily="34" charset="0"/>
                <a:cs typeface="Arial"/>
              </a:rPr>
              <a:t>		</a:t>
            </a:r>
            <a:r>
              <a:rPr sz="1600" b="1" spc="-120" dirty="0" err="1">
                <a:latin typeface="Gill Sans MT" panose="020B0502020104020203" pitchFamily="34" charset="0"/>
                <a:cs typeface="Arial"/>
              </a:rPr>
              <a:t>FinSi</a:t>
            </a:r>
            <a:endParaRPr sz="1600" dirty="0">
              <a:latin typeface="Gill Sans MT" panose="020B0502020104020203" pitchFamily="34" charset="0"/>
              <a:cs typeface="Arial"/>
            </a:endParaRPr>
          </a:p>
          <a:p>
            <a:pPr marL="9502">
              <a:spcBef>
                <a:spcPts val="288"/>
              </a:spcBef>
            </a:pPr>
            <a:r>
              <a:rPr lang="fr-FR" sz="1600" b="1" spc="-120" dirty="0">
                <a:latin typeface="Gill Sans MT" panose="020B0502020104020203" pitchFamily="34" charset="0"/>
                <a:cs typeface="Arial"/>
              </a:rPr>
              <a:t>   	</a:t>
            </a:r>
            <a:r>
              <a:rPr sz="1600" b="1" spc="-120" dirty="0" err="1">
                <a:latin typeface="Gill Sans MT" panose="020B0502020104020203" pitchFamily="34" charset="0"/>
                <a:cs typeface="Arial"/>
              </a:rPr>
              <a:t>FinSi</a:t>
            </a:r>
            <a:endParaRPr lang="fr-FR" sz="1600" b="1" spc="-120" dirty="0">
              <a:latin typeface="Gill Sans MT" panose="020B0502020104020203" pitchFamily="34" charset="0"/>
              <a:cs typeface="Arial"/>
            </a:endParaRPr>
          </a:p>
          <a:p>
            <a:pPr marL="9502">
              <a:spcBef>
                <a:spcPts val="288"/>
              </a:spcBef>
            </a:pPr>
            <a:r>
              <a:rPr lang="fr-FR" sz="1600" b="1" spc="-120" dirty="0">
                <a:latin typeface="Gill Sans MT" panose="020B0502020104020203" pitchFamily="34" charset="0"/>
                <a:cs typeface="Arial"/>
              </a:rPr>
              <a:t>Fin</a:t>
            </a:r>
            <a:endParaRPr sz="1600" dirty="0">
              <a:latin typeface="Gill Sans MT" panose="020B0502020104020203" pitchFamily="34" charset="0"/>
              <a:cs typeface="Arial"/>
            </a:endParaRPr>
          </a:p>
        </p:txBody>
      </p:sp>
      <p:sp>
        <p:nvSpPr>
          <p:cNvPr id="4" name="object 2">
            <a:extLst>
              <a:ext uri="{FF2B5EF4-FFF2-40B4-BE49-F238E27FC236}">
                <a16:creationId xmlns:a16="http://schemas.microsoft.com/office/drawing/2014/main" id="{E702A499-EA12-4BEE-A446-9DA6B6F0B19B}"/>
              </a:ext>
            </a:extLst>
          </p:cNvPr>
          <p:cNvSpPr txBox="1">
            <a:spLocks noGrp="1"/>
          </p:cNvSpPr>
          <p:nvPr>
            <p:ph type="title"/>
          </p:nvPr>
        </p:nvSpPr>
        <p:spPr>
          <a:xfrm>
            <a:off x="5364088" y="107718"/>
            <a:ext cx="3519946" cy="440962"/>
          </a:xfrm>
          <a:prstGeom prst="rect">
            <a:avLst/>
          </a:prstGeom>
        </p:spPr>
        <p:txBody>
          <a:bodyPr vert="horz" wrap="square" lIns="0" tIns="9977" rIns="0" bIns="0" rtlCol="0">
            <a:spAutoFit/>
          </a:bodyPr>
          <a:lstStyle/>
          <a:p>
            <a:pPr marL="9502">
              <a:spcBef>
                <a:spcPts val="79"/>
              </a:spcBef>
            </a:pPr>
            <a:r>
              <a:rPr lang="fr-FR" sz="2800" dirty="0"/>
              <a:t>Une </a:t>
            </a:r>
            <a:r>
              <a:rPr sz="2800" dirty="0"/>
              <a:t>Solution</a:t>
            </a:r>
          </a:p>
        </p:txBody>
      </p:sp>
      <p:sp>
        <p:nvSpPr>
          <p:cNvPr id="2" name="Slide Number Placeholder 1">
            <a:extLst>
              <a:ext uri="{FF2B5EF4-FFF2-40B4-BE49-F238E27FC236}">
                <a16:creationId xmlns:a16="http://schemas.microsoft.com/office/drawing/2014/main" id="{A9BCDBD8-32F4-42A1-A672-409B3CEA7E42}"/>
              </a:ext>
            </a:extLst>
          </p:cNvPr>
          <p:cNvSpPr>
            <a:spLocks noGrp="1"/>
          </p:cNvSpPr>
          <p:nvPr>
            <p:ph type="sldNum" sz="quarter" idx="12"/>
          </p:nvPr>
        </p:nvSpPr>
        <p:spPr/>
        <p:txBody>
          <a:bodyPr/>
          <a:lstStyle/>
          <a:p>
            <a:fld id="{5744759D-0EFF-4FB2-9CCE-04E00944F0FE}" type="slidenum">
              <a:rPr lang="en-US" smtClean="0"/>
              <a:pPr/>
              <a:t>88</a:t>
            </a:fld>
            <a:endParaRPr lang="en-US"/>
          </a:p>
        </p:txBody>
      </p:sp>
    </p:spTree>
    <p:extLst>
      <p:ext uri="{BB962C8B-B14F-4D97-AF65-F5344CB8AC3E}">
        <p14:creationId xmlns:p14="http://schemas.microsoft.com/office/powerpoint/2010/main" val="5098195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511" y="107718"/>
            <a:ext cx="9143999" cy="440962"/>
          </a:xfrm>
          <a:prstGeom prst="rect">
            <a:avLst/>
          </a:prstGeom>
          <a:noFill/>
        </p:spPr>
        <p:txBody>
          <a:bodyPr vert="horz" wrap="square" lIns="0" tIns="9977" rIns="0" bIns="0" rtlCol="0">
            <a:spAutoFit/>
          </a:bodyPr>
          <a:lstStyle/>
          <a:p>
            <a:pPr marL="9502">
              <a:spcBef>
                <a:spcPts val="79"/>
              </a:spcBef>
            </a:pPr>
            <a:r>
              <a:rPr sz="2800" spc="-52" dirty="0"/>
              <a:t>Tests </a:t>
            </a:r>
            <a:r>
              <a:rPr sz="2800" spc="-4" dirty="0"/>
              <a:t>imbriqués </a:t>
            </a:r>
            <a:r>
              <a:rPr sz="2800" dirty="0"/>
              <a:t>: </a:t>
            </a:r>
            <a:r>
              <a:rPr sz="2800" spc="-4" dirty="0"/>
              <a:t>Autre</a:t>
            </a:r>
            <a:r>
              <a:rPr sz="2800" spc="-56" dirty="0"/>
              <a:t> </a:t>
            </a:r>
            <a:r>
              <a:rPr sz="2800" dirty="0"/>
              <a:t>Forme</a:t>
            </a:r>
          </a:p>
        </p:txBody>
      </p:sp>
      <p:sp>
        <p:nvSpPr>
          <p:cNvPr id="3" name="object 3"/>
          <p:cNvSpPr txBox="1"/>
          <p:nvPr/>
        </p:nvSpPr>
        <p:spPr>
          <a:xfrm>
            <a:off x="458286" y="764704"/>
            <a:ext cx="8002146" cy="5262794"/>
          </a:xfrm>
          <a:prstGeom prst="rect">
            <a:avLst/>
          </a:prstGeom>
        </p:spPr>
        <p:txBody>
          <a:bodyPr vert="horz" wrap="square" lIns="0" tIns="9977" rIns="0" bIns="0" rtlCol="0">
            <a:spAutoFit/>
          </a:bodyPr>
          <a:lstStyle/>
          <a:p>
            <a:pPr marL="9502" marR="571079" algn="just">
              <a:spcBef>
                <a:spcPts val="79"/>
              </a:spcBef>
            </a:pPr>
            <a:r>
              <a:rPr sz="2000" dirty="0">
                <a:latin typeface="Arial"/>
                <a:cs typeface="Arial"/>
              </a:rPr>
              <a:t>La structure alternative peut prendre une autre forme qui</a:t>
            </a:r>
            <a:r>
              <a:rPr sz="2000" spc="-176" dirty="0">
                <a:latin typeface="Arial"/>
                <a:cs typeface="Arial"/>
              </a:rPr>
              <a:t> </a:t>
            </a:r>
            <a:r>
              <a:rPr sz="2000" dirty="0">
                <a:latin typeface="Arial"/>
                <a:cs typeface="Arial"/>
              </a:rPr>
              <a:t>permet  </a:t>
            </a:r>
            <a:r>
              <a:rPr sz="2000" spc="-4" dirty="0">
                <a:latin typeface="Arial"/>
                <a:cs typeface="Arial"/>
              </a:rPr>
              <a:t>d’imbriquer plusieurs</a:t>
            </a:r>
            <a:r>
              <a:rPr sz="2000" spc="-52" dirty="0">
                <a:latin typeface="Arial"/>
                <a:cs typeface="Arial"/>
              </a:rPr>
              <a:t> </a:t>
            </a:r>
            <a:r>
              <a:rPr sz="2000" spc="-4" dirty="0">
                <a:latin typeface="Arial"/>
                <a:cs typeface="Arial"/>
              </a:rPr>
              <a:t>conditions.</a:t>
            </a:r>
            <a:endParaRPr sz="2000" dirty="0">
              <a:latin typeface="Arial"/>
              <a:cs typeface="Arial"/>
            </a:endParaRPr>
          </a:p>
          <a:p>
            <a:pPr marL="9502" marR="4458879" algn="just">
              <a:lnSpc>
                <a:spcPct val="120000"/>
              </a:lnSpc>
            </a:pPr>
            <a:endParaRPr lang="fr-FR" sz="2000" b="1" spc="-4" dirty="0">
              <a:solidFill>
                <a:srgbClr val="DA0A00"/>
              </a:solidFill>
              <a:latin typeface="Arial"/>
              <a:cs typeface="Arial"/>
            </a:endParaRPr>
          </a:p>
          <a:p>
            <a:pPr marL="9502" marR="4458879" algn="just">
              <a:lnSpc>
                <a:spcPct val="120000"/>
              </a:lnSpc>
            </a:pPr>
            <a:r>
              <a:rPr sz="2000" b="1" spc="-4" dirty="0" err="1">
                <a:solidFill>
                  <a:srgbClr val="DA0A00"/>
                </a:solidFill>
                <a:latin typeface="Arial"/>
                <a:cs typeface="Arial"/>
              </a:rPr>
              <a:t>Selon</a:t>
            </a:r>
            <a:r>
              <a:rPr sz="2000" b="1" spc="-56" dirty="0">
                <a:solidFill>
                  <a:srgbClr val="DA0A00"/>
                </a:solidFill>
                <a:latin typeface="Arial"/>
                <a:cs typeface="Arial"/>
              </a:rPr>
              <a:t> </a:t>
            </a:r>
            <a:r>
              <a:rPr sz="2000" dirty="0">
                <a:solidFill>
                  <a:srgbClr val="0000C7"/>
                </a:solidFill>
                <a:latin typeface="Arial"/>
                <a:cs typeface="Arial"/>
              </a:rPr>
              <a:t>Expression  </a:t>
            </a:r>
            <a:r>
              <a:rPr lang="fr-FR" sz="2000" dirty="0">
                <a:solidFill>
                  <a:srgbClr val="0000C7"/>
                </a:solidFill>
                <a:latin typeface="Arial"/>
                <a:cs typeface="Arial"/>
              </a:rPr>
              <a:t>	</a:t>
            </a:r>
            <a:r>
              <a:rPr sz="2000" spc="-15" dirty="0">
                <a:latin typeface="Arial"/>
                <a:cs typeface="Arial"/>
              </a:rPr>
              <a:t>Valeur1:</a:t>
            </a:r>
            <a:r>
              <a:rPr lang="fr-FR" sz="2000" spc="-15" dirty="0">
                <a:latin typeface="Arial"/>
                <a:cs typeface="Arial"/>
              </a:rPr>
              <a:t>	  </a:t>
            </a:r>
            <a:r>
              <a:rPr sz="2000" dirty="0">
                <a:latin typeface="Arial"/>
                <a:cs typeface="Arial"/>
              </a:rPr>
              <a:t>action1  </a:t>
            </a:r>
            <a:r>
              <a:rPr lang="fr-FR" sz="2000" dirty="0">
                <a:latin typeface="Arial"/>
                <a:cs typeface="Arial"/>
              </a:rPr>
              <a:t>	</a:t>
            </a:r>
            <a:r>
              <a:rPr sz="2000" spc="-15" dirty="0">
                <a:latin typeface="Arial"/>
                <a:cs typeface="Arial"/>
              </a:rPr>
              <a:t>Valeur2:</a:t>
            </a:r>
            <a:r>
              <a:rPr sz="2000" spc="-45" dirty="0">
                <a:latin typeface="Arial"/>
                <a:cs typeface="Arial"/>
              </a:rPr>
              <a:t> </a:t>
            </a:r>
            <a:r>
              <a:rPr lang="fr-FR" sz="2000" spc="-45" dirty="0">
                <a:latin typeface="Arial"/>
                <a:cs typeface="Arial"/>
              </a:rPr>
              <a:t> </a:t>
            </a:r>
            <a:r>
              <a:rPr sz="2000" dirty="0">
                <a:latin typeface="Arial"/>
                <a:cs typeface="Arial"/>
              </a:rPr>
              <a:t>action2</a:t>
            </a:r>
          </a:p>
          <a:p>
            <a:pPr marL="466702" lvl="1" algn="just">
              <a:spcBef>
                <a:spcPts val="359"/>
              </a:spcBef>
              <a:tabLst>
                <a:tab pos="265585" algn="l"/>
                <a:tab pos="266060" algn="l"/>
              </a:tabLst>
            </a:pPr>
            <a:r>
              <a:rPr lang="fr-FR" sz="2000" spc="-7" dirty="0">
                <a:latin typeface="Arial"/>
                <a:cs typeface="Arial"/>
              </a:rPr>
              <a:t>	</a:t>
            </a:r>
            <a:r>
              <a:rPr sz="2000" spc="-7" dirty="0">
                <a:latin typeface="Arial"/>
                <a:cs typeface="Arial"/>
              </a:rPr>
              <a:t>.........</a:t>
            </a:r>
            <a:endParaRPr sz="2000" dirty="0">
              <a:latin typeface="Arial"/>
              <a:cs typeface="Arial"/>
            </a:endParaRPr>
          </a:p>
          <a:p>
            <a:pPr marL="9502" marR="4547724" algn="just">
              <a:lnSpc>
                <a:spcPct val="120000"/>
              </a:lnSpc>
              <a:spcBef>
                <a:spcPts val="4"/>
              </a:spcBef>
            </a:pPr>
            <a:r>
              <a:rPr lang="fr-FR" sz="2000" spc="-15" dirty="0">
                <a:latin typeface="Arial"/>
                <a:cs typeface="Arial"/>
              </a:rPr>
              <a:t>	</a:t>
            </a:r>
            <a:r>
              <a:rPr sz="2000" spc="-15" dirty="0" err="1">
                <a:latin typeface="Arial"/>
                <a:cs typeface="Arial"/>
              </a:rPr>
              <a:t>ValeurN</a:t>
            </a:r>
            <a:r>
              <a:rPr sz="2000" spc="-15" dirty="0">
                <a:latin typeface="Arial"/>
                <a:cs typeface="Arial"/>
              </a:rPr>
              <a:t>:</a:t>
            </a:r>
            <a:r>
              <a:rPr lang="fr-FR" sz="2000" spc="-15" dirty="0">
                <a:latin typeface="Arial"/>
                <a:cs typeface="Arial"/>
              </a:rPr>
              <a:t> </a:t>
            </a:r>
            <a:r>
              <a:rPr sz="2000" dirty="0" err="1">
                <a:latin typeface="Arial"/>
                <a:cs typeface="Arial"/>
              </a:rPr>
              <a:t>actionN</a:t>
            </a:r>
            <a:r>
              <a:rPr sz="2000" dirty="0">
                <a:latin typeface="Arial"/>
                <a:cs typeface="Arial"/>
              </a:rPr>
              <a:t>  </a:t>
            </a:r>
            <a:r>
              <a:rPr lang="fr-FR" sz="2000" dirty="0">
                <a:latin typeface="Arial"/>
                <a:cs typeface="Arial"/>
              </a:rPr>
              <a:t>  </a:t>
            </a:r>
          </a:p>
          <a:p>
            <a:pPr marL="9502" marR="4547724" algn="just">
              <a:lnSpc>
                <a:spcPct val="120000"/>
              </a:lnSpc>
              <a:spcBef>
                <a:spcPts val="4"/>
              </a:spcBef>
            </a:pPr>
            <a:r>
              <a:rPr lang="fr-FR" sz="2000" b="1" dirty="0">
                <a:solidFill>
                  <a:srgbClr val="DA0A00"/>
                </a:solidFill>
                <a:latin typeface="Arial"/>
                <a:cs typeface="Arial"/>
              </a:rPr>
              <a:t>            </a:t>
            </a:r>
            <a:r>
              <a:rPr sz="2000" b="1" dirty="0" err="1">
                <a:solidFill>
                  <a:srgbClr val="DA0A00"/>
                </a:solidFill>
                <a:latin typeface="Arial"/>
                <a:cs typeface="Arial"/>
              </a:rPr>
              <a:t>Sinon</a:t>
            </a:r>
            <a:r>
              <a:rPr sz="2000" b="1" dirty="0">
                <a:solidFill>
                  <a:srgbClr val="FF2712"/>
                </a:solidFill>
                <a:latin typeface="Arial"/>
                <a:cs typeface="Arial"/>
              </a:rPr>
              <a:t>:</a:t>
            </a:r>
            <a:r>
              <a:rPr lang="fr-FR" sz="2000" b="1" dirty="0">
                <a:solidFill>
                  <a:srgbClr val="FF2712"/>
                </a:solidFill>
                <a:latin typeface="Arial"/>
                <a:cs typeface="Arial"/>
              </a:rPr>
              <a:t>   </a:t>
            </a:r>
            <a:r>
              <a:rPr sz="2000" dirty="0">
                <a:latin typeface="Arial"/>
                <a:cs typeface="Arial"/>
              </a:rPr>
              <a:t>action  </a:t>
            </a:r>
            <a:endParaRPr lang="fr-FR" sz="2000" dirty="0">
              <a:latin typeface="Arial"/>
              <a:cs typeface="Arial"/>
            </a:endParaRPr>
          </a:p>
          <a:p>
            <a:pPr marL="9502" marR="4547724" algn="just">
              <a:lnSpc>
                <a:spcPct val="120000"/>
              </a:lnSpc>
              <a:spcBef>
                <a:spcPts val="4"/>
              </a:spcBef>
            </a:pPr>
            <a:r>
              <a:rPr sz="2000" b="1" dirty="0" err="1">
                <a:solidFill>
                  <a:srgbClr val="DA0A00"/>
                </a:solidFill>
                <a:latin typeface="Arial"/>
                <a:cs typeface="Arial"/>
              </a:rPr>
              <a:t>FinSelon</a:t>
            </a:r>
            <a:endParaRPr sz="2000" dirty="0">
              <a:latin typeface="Arial"/>
              <a:cs typeface="Arial"/>
            </a:endParaRPr>
          </a:p>
          <a:p>
            <a:pPr marL="9502" marR="3801" algn="just">
              <a:spcBef>
                <a:spcPts val="355"/>
              </a:spcBef>
            </a:pPr>
            <a:endParaRPr lang="fr-FR" sz="2000" spc="-183" dirty="0">
              <a:latin typeface="Arial"/>
              <a:cs typeface="Arial"/>
            </a:endParaRPr>
          </a:p>
          <a:p>
            <a:pPr marL="9502" marR="3801" algn="just">
              <a:spcBef>
                <a:spcPts val="355"/>
              </a:spcBef>
            </a:pPr>
            <a:r>
              <a:rPr sz="2000" spc="-183" dirty="0">
                <a:latin typeface="Arial"/>
                <a:cs typeface="Arial"/>
              </a:rPr>
              <a:t>Si </a:t>
            </a:r>
            <a:r>
              <a:rPr sz="2000" spc="-94" dirty="0">
                <a:solidFill>
                  <a:srgbClr val="0000C7"/>
                </a:solidFill>
                <a:latin typeface="Arial"/>
                <a:cs typeface="Arial"/>
              </a:rPr>
              <a:t>expression </a:t>
            </a:r>
            <a:r>
              <a:rPr sz="2000" spc="-75" dirty="0">
                <a:latin typeface="Arial"/>
                <a:cs typeface="Arial"/>
              </a:rPr>
              <a:t>est </a:t>
            </a:r>
            <a:r>
              <a:rPr sz="2000" spc="-108" dirty="0">
                <a:latin typeface="Arial"/>
                <a:cs typeface="Arial"/>
              </a:rPr>
              <a:t>égale </a:t>
            </a:r>
            <a:r>
              <a:rPr sz="2000" spc="-142" dirty="0">
                <a:latin typeface="Arial"/>
                <a:cs typeface="Arial"/>
              </a:rPr>
              <a:t>à </a:t>
            </a:r>
            <a:r>
              <a:rPr sz="2000" spc="-52" dirty="0" err="1">
                <a:solidFill>
                  <a:srgbClr val="0000C7"/>
                </a:solidFill>
                <a:latin typeface="Arial"/>
                <a:cs typeface="Arial"/>
              </a:rPr>
              <a:t>valeur</a:t>
            </a:r>
            <a:r>
              <a:rPr lang="fr-FR" sz="2000" spc="-52" dirty="0">
                <a:solidFill>
                  <a:srgbClr val="0000C7"/>
                </a:solidFill>
                <a:latin typeface="Arial"/>
                <a:cs typeface="Arial"/>
              </a:rPr>
              <a:t> </a:t>
            </a:r>
            <a:r>
              <a:rPr sz="2000" spc="-52" dirty="0" err="1">
                <a:solidFill>
                  <a:srgbClr val="0000C7"/>
                </a:solidFill>
                <a:latin typeface="Arial"/>
                <a:cs typeface="Arial"/>
              </a:rPr>
              <a:t>i</a:t>
            </a:r>
            <a:r>
              <a:rPr sz="2000" spc="-52" dirty="0">
                <a:latin typeface="Arial"/>
                <a:cs typeface="Arial"/>
              </a:rPr>
              <a:t>, </a:t>
            </a:r>
            <a:r>
              <a:rPr sz="2000" spc="-60" dirty="0">
                <a:latin typeface="Arial"/>
                <a:cs typeface="Arial"/>
              </a:rPr>
              <a:t>on </a:t>
            </a:r>
            <a:r>
              <a:rPr sz="2000" spc="-90" dirty="0" err="1">
                <a:latin typeface="Arial"/>
                <a:cs typeface="Arial"/>
              </a:rPr>
              <a:t>exécute</a:t>
            </a:r>
            <a:r>
              <a:rPr sz="2000" spc="-90" dirty="0">
                <a:latin typeface="Arial"/>
                <a:cs typeface="Arial"/>
              </a:rPr>
              <a:t> </a:t>
            </a:r>
            <a:r>
              <a:rPr sz="2000" spc="-37" dirty="0">
                <a:solidFill>
                  <a:srgbClr val="0000C7"/>
                </a:solidFill>
                <a:latin typeface="Arial"/>
                <a:cs typeface="Arial"/>
              </a:rPr>
              <a:t>action</a:t>
            </a:r>
            <a:r>
              <a:rPr lang="fr-FR" sz="2000" spc="-37" dirty="0">
                <a:solidFill>
                  <a:srgbClr val="0000C7"/>
                </a:solidFill>
                <a:latin typeface="Arial"/>
                <a:cs typeface="Arial"/>
              </a:rPr>
              <a:t> </a:t>
            </a:r>
            <a:r>
              <a:rPr sz="2000" spc="-37" dirty="0" err="1">
                <a:solidFill>
                  <a:srgbClr val="0000C7"/>
                </a:solidFill>
                <a:latin typeface="Arial"/>
                <a:cs typeface="Arial"/>
              </a:rPr>
              <a:t>i</a:t>
            </a:r>
            <a:r>
              <a:rPr sz="2000" spc="-37" dirty="0">
                <a:solidFill>
                  <a:srgbClr val="0000C7"/>
                </a:solidFill>
                <a:latin typeface="Arial"/>
                <a:cs typeface="Arial"/>
              </a:rPr>
              <a:t> </a:t>
            </a:r>
            <a:r>
              <a:rPr sz="2000" spc="-4" dirty="0">
                <a:latin typeface="Arial"/>
                <a:cs typeface="Arial"/>
              </a:rPr>
              <a:t>et </a:t>
            </a:r>
            <a:r>
              <a:rPr sz="2000" spc="-56" dirty="0">
                <a:latin typeface="Arial"/>
                <a:cs typeface="Arial"/>
              </a:rPr>
              <a:t>on </a:t>
            </a:r>
            <a:r>
              <a:rPr sz="2000" spc="-142" dirty="0">
                <a:latin typeface="Arial"/>
                <a:cs typeface="Arial"/>
              </a:rPr>
              <a:t>passe</a:t>
            </a:r>
            <a:r>
              <a:rPr sz="2000" spc="-269" dirty="0">
                <a:latin typeface="Arial"/>
                <a:cs typeface="Arial"/>
              </a:rPr>
              <a:t> </a:t>
            </a:r>
            <a:r>
              <a:rPr sz="2000" spc="-142" dirty="0">
                <a:latin typeface="Arial"/>
                <a:cs typeface="Arial"/>
              </a:rPr>
              <a:t>à  </a:t>
            </a:r>
            <a:r>
              <a:rPr sz="2000" spc="-64" dirty="0">
                <a:latin typeface="Arial"/>
                <a:cs typeface="Arial"/>
              </a:rPr>
              <a:t>la </a:t>
            </a:r>
            <a:r>
              <a:rPr sz="2000" spc="-56" dirty="0">
                <a:latin typeface="Arial"/>
                <a:cs typeface="Arial"/>
              </a:rPr>
              <a:t>suite </a:t>
            </a:r>
            <a:r>
              <a:rPr sz="2000" spc="-82" dirty="0">
                <a:latin typeface="Arial"/>
                <a:cs typeface="Arial"/>
              </a:rPr>
              <a:t>de </a:t>
            </a:r>
            <a:r>
              <a:rPr sz="2000" spc="-45" dirty="0">
                <a:latin typeface="Arial"/>
                <a:cs typeface="Arial"/>
              </a:rPr>
              <a:t>l’algorithme. </a:t>
            </a:r>
            <a:r>
              <a:rPr sz="2000" spc="-108" dirty="0">
                <a:latin typeface="Arial"/>
                <a:cs typeface="Arial"/>
              </a:rPr>
              <a:t>Sinon </a:t>
            </a:r>
            <a:r>
              <a:rPr sz="2000" spc="-60" dirty="0">
                <a:latin typeface="Arial"/>
                <a:cs typeface="Arial"/>
              </a:rPr>
              <a:t>on </a:t>
            </a:r>
            <a:r>
              <a:rPr sz="2000" spc="-90" dirty="0">
                <a:latin typeface="Arial"/>
                <a:cs typeface="Arial"/>
              </a:rPr>
              <a:t>exécute </a:t>
            </a:r>
            <a:r>
              <a:rPr sz="2000" spc="-45" dirty="0">
                <a:solidFill>
                  <a:srgbClr val="0000C7"/>
                </a:solidFill>
                <a:latin typeface="Arial"/>
                <a:cs typeface="Arial"/>
              </a:rPr>
              <a:t>action </a:t>
            </a:r>
            <a:r>
              <a:rPr sz="2000" spc="-7" dirty="0">
                <a:latin typeface="Arial"/>
                <a:cs typeface="Arial"/>
              </a:rPr>
              <a:t>et </a:t>
            </a:r>
            <a:r>
              <a:rPr sz="2000" spc="-60" dirty="0">
                <a:latin typeface="Arial"/>
                <a:cs typeface="Arial"/>
              </a:rPr>
              <a:t>on </a:t>
            </a:r>
            <a:r>
              <a:rPr sz="2000" spc="-142" dirty="0">
                <a:latin typeface="Arial"/>
                <a:cs typeface="Arial"/>
              </a:rPr>
              <a:t>passe </a:t>
            </a:r>
            <a:r>
              <a:rPr sz="2000" spc="-138" dirty="0">
                <a:latin typeface="Arial"/>
                <a:cs typeface="Arial"/>
              </a:rPr>
              <a:t>à </a:t>
            </a:r>
            <a:r>
              <a:rPr sz="2000" spc="-64" dirty="0">
                <a:latin typeface="Arial"/>
                <a:cs typeface="Arial"/>
              </a:rPr>
              <a:t>la  </a:t>
            </a:r>
            <a:r>
              <a:rPr sz="2000" spc="-56" dirty="0">
                <a:latin typeface="Arial"/>
                <a:cs typeface="Arial"/>
              </a:rPr>
              <a:t>suite </a:t>
            </a:r>
            <a:r>
              <a:rPr sz="2000" spc="-82" dirty="0">
                <a:latin typeface="Arial"/>
                <a:cs typeface="Arial"/>
              </a:rPr>
              <a:t>de</a:t>
            </a:r>
            <a:r>
              <a:rPr sz="2000" spc="-146" dirty="0">
                <a:latin typeface="Arial"/>
                <a:cs typeface="Arial"/>
              </a:rPr>
              <a:t> </a:t>
            </a:r>
            <a:r>
              <a:rPr sz="2000" spc="-45" dirty="0">
                <a:latin typeface="Arial"/>
                <a:cs typeface="Arial"/>
              </a:rPr>
              <a:t>l’algorithme.</a:t>
            </a:r>
            <a:endParaRPr sz="2000" dirty="0">
              <a:latin typeface="Arial"/>
              <a:cs typeface="Arial"/>
            </a:endParaRPr>
          </a:p>
          <a:p>
            <a:pPr marL="9502" algn="just">
              <a:spcBef>
                <a:spcPts val="430"/>
              </a:spcBef>
            </a:pPr>
            <a:r>
              <a:rPr sz="2000" spc="-135" dirty="0">
                <a:latin typeface="Arial"/>
                <a:cs typeface="Arial"/>
              </a:rPr>
              <a:t>On </a:t>
            </a:r>
            <a:r>
              <a:rPr sz="2000" spc="-60" dirty="0">
                <a:latin typeface="Arial"/>
                <a:cs typeface="Arial"/>
              </a:rPr>
              <a:t>l’appelle </a:t>
            </a:r>
            <a:r>
              <a:rPr sz="2000" spc="-45" dirty="0">
                <a:latin typeface="Arial"/>
                <a:cs typeface="Arial"/>
              </a:rPr>
              <a:t>«</a:t>
            </a:r>
            <a:r>
              <a:rPr sz="2000" spc="-45" dirty="0">
                <a:solidFill>
                  <a:srgbClr val="0000C7"/>
                </a:solidFill>
                <a:latin typeface="Arial"/>
                <a:cs typeface="Arial"/>
              </a:rPr>
              <a:t>structure</a:t>
            </a:r>
            <a:r>
              <a:rPr sz="2000" spc="-108" dirty="0">
                <a:solidFill>
                  <a:srgbClr val="0000C7"/>
                </a:solidFill>
                <a:latin typeface="Arial"/>
                <a:cs typeface="Arial"/>
              </a:rPr>
              <a:t> </a:t>
            </a:r>
            <a:r>
              <a:rPr sz="2000" spc="-75" dirty="0">
                <a:solidFill>
                  <a:srgbClr val="0000C7"/>
                </a:solidFill>
                <a:latin typeface="Arial"/>
                <a:cs typeface="Arial"/>
              </a:rPr>
              <a:t>choix</a:t>
            </a:r>
            <a:r>
              <a:rPr sz="2000" spc="-75" dirty="0">
                <a:latin typeface="Arial"/>
                <a:cs typeface="Arial"/>
              </a:rPr>
              <a:t>»</a:t>
            </a:r>
            <a:endParaRPr sz="2000" dirty="0">
              <a:latin typeface="Arial"/>
              <a:cs typeface="Arial"/>
            </a:endParaRPr>
          </a:p>
        </p:txBody>
      </p:sp>
      <p:sp>
        <p:nvSpPr>
          <p:cNvPr id="4" name="Slide Number Placeholder 3">
            <a:extLst>
              <a:ext uri="{FF2B5EF4-FFF2-40B4-BE49-F238E27FC236}">
                <a16:creationId xmlns:a16="http://schemas.microsoft.com/office/drawing/2014/main" id="{87D32D84-1709-4AE1-B2DE-C9A63E6FC705}"/>
              </a:ext>
            </a:extLst>
          </p:cNvPr>
          <p:cNvSpPr>
            <a:spLocks noGrp="1"/>
          </p:cNvSpPr>
          <p:nvPr>
            <p:ph type="sldNum" sz="quarter" idx="12"/>
          </p:nvPr>
        </p:nvSpPr>
        <p:spPr/>
        <p:txBody>
          <a:bodyPr/>
          <a:lstStyle/>
          <a:p>
            <a:fld id="{5744759D-0EFF-4FB2-9CCE-04E00944F0FE}" type="slidenum">
              <a:rPr lang="en-US" smtClean="0"/>
              <a:pPr/>
              <a:t>89</a:t>
            </a:fld>
            <a:endParaRPr lang="en-US"/>
          </a:p>
        </p:txBody>
      </p:sp>
    </p:spTree>
    <p:extLst>
      <p:ext uri="{BB962C8B-B14F-4D97-AF65-F5344CB8AC3E}">
        <p14:creationId xmlns:p14="http://schemas.microsoft.com/office/powerpoint/2010/main" val="10597572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67BE-E967-4CFF-8241-78EAC0DDD8B2}"/>
              </a:ext>
            </a:extLst>
          </p:cNvPr>
          <p:cNvSpPr>
            <a:spLocks noGrp="1"/>
          </p:cNvSpPr>
          <p:nvPr>
            <p:ph type="title"/>
          </p:nvPr>
        </p:nvSpPr>
        <p:spPr/>
        <p:txBody>
          <a:bodyPr/>
          <a:lstStyle/>
          <a:p>
            <a:r>
              <a:rPr lang="fr-FR" dirty="0"/>
              <a:t>Les Outils Nécessaires</a:t>
            </a:r>
          </a:p>
        </p:txBody>
      </p:sp>
      <p:sp>
        <p:nvSpPr>
          <p:cNvPr id="4" name="Slide Number Placeholder 3">
            <a:extLst>
              <a:ext uri="{FF2B5EF4-FFF2-40B4-BE49-F238E27FC236}">
                <a16:creationId xmlns:a16="http://schemas.microsoft.com/office/drawing/2014/main" id="{0C3F3555-76A3-4215-B9BC-78EAD775A676}"/>
              </a:ext>
            </a:extLst>
          </p:cNvPr>
          <p:cNvSpPr>
            <a:spLocks noGrp="1"/>
          </p:cNvSpPr>
          <p:nvPr>
            <p:ph type="sldNum" sz="quarter" idx="12"/>
          </p:nvPr>
        </p:nvSpPr>
        <p:spPr/>
        <p:txBody>
          <a:bodyPr/>
          <a:lstStyle/>
          <a:p>
            <a:fld id="{5744759D-0EFF-4FB2-9CCE-04E00944F0FE}" type="slidenum">
              <a:rPr lang="en-US" smtClean="0"/>
              <a:pPr/>
              <a:t>9</a:t>
            </a:fld>
            <a:endParaRPr lang="en-US"/>
          </a:p>
        </p:txBody>
      </p:sp>
      <p:pic>
        <p:nvPicPr>
          <p:cNvPr id="5" name="Picture 3">
            <a:extLst>
              <a:ext uri="{FF2B5EF4-FFF2-40B4-BE49-F238E27FC236}">
                <a16:creationId xmlns:a16="http://schemas.microsoft.com/office/drawing/2014/main" id="{2E386C58-3F00-4A73-B323-C7B794476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980728"/>
            <a:ext cx="91821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2371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74419" y="116632"/>
            <a:ext cx="1990069" cy="440962"/>
          </a:xfrm>
          <a:prstGeom prst="rect">
            <a:avLst/>
          </a:prstGeom>
        </p:spPr>
        <p:txBody>
          <a:bodyPr vert="horz" wrap="square" lIns="0" tIns="9977" rIns="0" bIns="0" rtlCol="0">
            <a:spAutoFit/>
          </a:bodyPr>
          <a:lstStyle/>
          <a:p>
            <a:pPr marL="9502">
              <a:spcBef>
                <a:spcPts val="79"/>
              </a:spcBef>
            </a:pPr>
            <a:r>
              <a:rPr sz="2800" dirty="0"/>
              <a:t>Exemple</a:t>
            </a:r>
          </a:p>
        </p:txBody>
      </p:sp>
      <p:sp>
        <p:nvSpPr>
          <p:cNvPr id="3" name="object 3"/>
          <p:cNvSpPr txBox="1"/>
          <p:nvPr/>
        </p:nvSpPr>
        <p:spPr>
          <a:xfrm>
            <a:off x="971600" y="1484784"/>
            <a:ext cx="7128792" cy="3281806"/>
          </a:xfrm>
          <a:prstGeom prst="rect">
            <a:avLst/>
          </a:prstGeom>
        </p:spPr>
        <p:txBody>
          <a:bodyPr vert="horz" wrap="square" lIns="0" tIns="9027" rIns="0" bIns="0" rtlCol="0">
            <a:spAutoFit/>
          </a:bodyPr>
          <a:lstStyle/>
          <a:p>
            <a:pPr marL="9502" marR="3130955">
              <a:lnSpc>
                <a:spcPct val="120100"/>
              </a:lnSpc>
              <a:spcBef>
                <a:spcPts val="71"/>
              </a:spcBef>
            </a:pPr>
            <a:r>
              <a:rPr sz="2000" b="1" spc="-112" dirty="0">
                <a:solidFill>
                  <a:srgbClr val="0000C7"/>
                </a:solidFill>
                <a:latin typeface="Arial"/>
                <a:cs typeface="Arial"/>
              </a:rPr>
              <a:t>Variable </a:t>
            </a:r>
            <a:r>
              <a:rPr sz="2000" spc="-269" dirty="0">
                <a:latin typeface="Arial"/>
                <a:cs typeface="Arial"/>
              </a:rPr>
              <a:t>X </a:t>
            </a:r>
            <a:r>
              <a:rPr sz="2000" spc="-19" dirty="0">
                <a:latin typeface="Arial"/>
                <a:cs typeface="Arial"/>
              </a:rPr>
              <a:t>: </a:t>
            </a:r>
            <a:r>
              <a:rPr sz="2000" b="1" spc="-75" dirty="0">
                <a:solidFill>
                  <a:srgbClr val="0000C7"/>
                </a:solidFill>
                <a:latin typeface="Arial"/>
                <a:cs typeface="Arial"/>
              </a:rPr>
              <a:t>entier  </a:t>
            </a:r>
            <a:r>
              <a:rPr sz="2000" b="1" spc="-105" dirty="0">
                <a:solidFill>
                  <a:srgbClr val="0000C7"/>
                </a:solidFill>
                <a:latin typeface="Arial"/>
                <a:cs typeface="Arial"/>
              </a:rPr>
              <a:t>Début</a:t>
            </a:r>
            <a:endParaRPr sz="2000" dirty="0">
              <a:latin typeface="Arial"/>
              <a:cs typeface="Arial"/>
            </a:endParaRPr>
          </a:p>
          <a:p>
            <a:pPr marL="309294" marR="3821761">
              <a:lnSpc>
                <a:spcPct val="120000"/>
              </a:lnSpc>
              <a:spcBef>
                <a:spcPts val="22"/>
              </a:spcBef>
            </a:pPr>
            <a:r>
              <a:rPr sz="2000" spc="-221" dirty="0">
                <a:latin typeface="Arial"/>
                <a:cs typeface="Arial"/>
              </a:rPr>
              <a:t>X </a:t>
            </a:r>
            <a:r>
              <a:rPr sz="2000" spc="-142" dirty="0">
                <a:latin typeface="Arial"/>
                <a:cs typeface="Arial"/>
              </a:rPr>
              <a:t>← </a:t>
            </a:r>
            <a:r>
              <a:rPr sz="2000" spc="-75" dirty="0">
                <a:latin typeface="Arial"/>
                <a:cs typeface="Arial"/>
              </a:rPr>
              <a:t>1 </a:t>
            </a:r>
            <a:r>
              <a:rPr sz="2000" spc="-75" dirty="0">
                <a:solidFill>
                  <a:srgbClr val="0000C7"/>
                </a:solidFill>
                <a:latin typeface="Arial"/>
                <a:cs typeface="Arial"/>
              </a:rPr>
              <a:t> </a:t>
            </a:r>
            <a:endParaRPr lang="fr-FR" sz="2000" spc="-75" dirty="0">
              <a:solidFill>
                <a:srgbClr val="0000C7"/>
              </a:solidFill>
              <a:latin typeface="Arial"/>
              <a:cs typeface="Arial"/>
            </a:endParaRPr>
          </a:p>
          <a:p>
            <a:pPr marL="309294" marR="3821761">
              <a:lnSpc>
                <a:spcPct val="120000"/>
              </a:lnSpc>
              <a:spcBef>
                <a:spcPts val="22"/>
              </a:spcBef>
            </a:pPr>
            <a:r>
              <a:rPr sz="2000" b="1" spc="-127" dirty="0" err="1">
                <a:solidFill>
                  <a:srgbClr val="0000C7"/>
                </a:solidFill>
                <a:latin typeface="Arial"/>
                <a:cs typeface="Arial"/>
              </a:rPr>
              <a:t>Selon</a:t>
            </a:r>
            <a:r>
              <a:rPr sz="2000" b="1" spc="-127" dirty="0">
                <a:solidFill>
                  <a:srgbClr val="0000C7"/>
                </a:solidFill>
                <a:latin typeface="Arial"/>
                <a:cs typeface="Arial"/>
              </a:rPr>
              <a:t> </a:t>
            </a:r>
            <a:r>
              <a:rPr sz="2000" spc="-221" dirty="0">
                <a:latin typeface="Arial"/>
                <a:cs typeface="Arial"/>
              </a:rPr>
              <a:t>X </a:t>
            </a:r>
            <a:endParaRPr lang="fr-FR" sz="2000" spc="-221" dirty="0">
              <a:latin typeface="Arial"/>
              <a:cs typeface="Arial"/>
            </a:endParaRPr>
          </a:p>
          <a:p>
            <a:pPr marL="309294" marR="3821761">
              <a:lnSpc>
                <a:spcPct val="120000"/>
              </a:lnSpc>
              <a:spcBef>
                <a:spcPts val="22"/>
              </a:spcBef>
            </a:pPr>
            <a:r>
              <a:rPr lang="fr-FR" sz="2000" spc="-221" dirty="0">
                <a:latin typeface="Arial"/>
                <a:cs typeface="Arial"/>
              </a:rPr>
              <a:t>	</a:t>
            </a:r>
            <a:r>
              <a:rPr sz="2000" spc="-221" dirty="0">
                <a:latin typeface="Arial"/>
                <a:cs typeface="Arial"/>
              </a:rPr>
              <a:t> </a:t>
            </a:r>
            <a:r>
              <a:rPr sz="2000" spc="-75" dirty="0">
                <a:latin typeface="Arial"/>
                <a:cs typeface="Arial"/>
              </a:rPr>
              <a:t>0 </a:t>
            </a:r>
            <a:r>
              <a:rPr sz="2000" spc="-15" dirty="0">
                <a:latin typeface="Arial"/>
                <a:cs typeface="Arial"/>
              </a:rPr>
              <a:t>: </a:t>
            </a:r>
            <a:r>
              <a:rPr sz="2000" spc="-221" dirty="0">
                <a:latin typeface="Arial"/>
                <a:cs typeface="Arial"/>
              </a:rPr>
              <a:t>X </a:t>
            </a:r>
            <a:r>
              <a:rPr sz="2000" spc="-142" dirty="0">
                <a:latin typeface="Arial"/>
                <a:cs typeface="Arial"/>
              </a:rPr>
              <a:t>←</a:t>
            </a:r>
            <a:r>
              <a:rPr sz="2000" spc="-284" dirty="0">
                <a:latin typeface="Arial"/>
                <a:cs typeface="Arial"/>
              </a:rPr>
              <a:t> </a:t>
            </a:r>
            <a:r>
              <a:rPr sz="2000" spc="-75" dirty="0">
                <a:latin typeface="Arial"/>
                <a:cs typeface="Arial"/>
              </a:rPr>
              <a:t>1</a:t>
            </a:r>
            <a:endParaRPr sz="2000" dirty="0">
              <a:latin typeface="Arial"/>
              <a:cs typeface="Arial"/>
            </a:endParaRPr>
          </a:p>
          <a:p>
            <a:pPr marL="309294">
              <a:spcBef>
                <a:spcPts val="359"/>
              </a:spcBef>
            </a:pPr>
            <a:r>
              <a:rPr lang="fr-FR" sz="2000" spc="-75" dirty="0">
                <a:latin typeface="Arial"/>
                <a:cs typeface="Arial"/>
              </a:rPr>
              <a:t>	</a:t>
            </a:r>
            <a:r>
              <a:rPr sz="2000" spc="-75" dirty="0">
                <a:latin typeface="Arial"/>
                <a:cs typeface="Arial"/>
              </a:rPr>
              <a:t>1 </a:t>
            </a:r>
            <a:r>
              <a:rPr sz="2000" spc="-15" dirty="0">
                <a:latin typeface="Arial"/>
                <a:cs typeface="Arial"/>
              </a:rPr>
              <a:t>: </a:t>
            </a:r>
            <a:r>
              <a:rPr sz="2000" spc="-221" dirty="0">
                <a:latin typeface="Arial"/>
                <a:cs typeface="Arial"/>
              </a:rPr>
              <a:t>X </a:t>
            </a:r>
            <a:r>
              <a:rPr sz="2000" spc="-142" dirty="0">
                <a:latin typeface="Arial"/>
                <a:cs typeface="Arial"/>
              </a:rPr>
              <a:t>←</a:t>
            </a:r>
            <a:r>
              <a:rPr sz="2000" spc="-221" dirty="0">
                <a:latin typeface="Arial"/>
                <a:cs typeface="Arial"/>
              </a:rPr>
              <a:t> </a:t>
            </a:r>
            <a:r>
              <a:rPr sz="2000" spc="-75" dirty="0">
                <a:latin typeface="Arial"/>
                <a:cs typeface="Arial"/>
              </a:rPr>
              <a:t>11</a:t>
            </a:r>
            <a:endParaRPr sz="2000" dirty="0">
              <a:latin typeface="Arial"/>
              <a:cs typeface="Arial"/>
            </a:endParaRPr>
          </a:p>
          <a:p>
            <a:pPr marL="309294">
              <a:spcBef>
                <a:spcPts val="359"/>
              </a:spcBef>
            </a:pPr>
            <a:r>
              <a:rPr lang="fr-FR" sz="2000" spc="-75" dirty="0">
                <a:latin typeface="Arial"/>
                <a:cs typeface="Arial"/>
              </a:rPr>
              <a:t>	</a:t>
            </a:r>
            <a:r>
              <a:rPr sz="2000" spc="-75" dirty="0">
                <a:latin typeface="Arial"/>
                <a:cs typeface="Arial"/>
              </a:rPr>
              <a:t>2 </a:t>
            </a:r>
            <a:r>
              <a:rPr sz="2000" spc="-15" dirty="0">
                <a:latin typeface="Arial"/>
                <a:cs typeface="Arial"/>
              </a:rPr>
              <a:t>: </a:t>
            </a:r>
            <a:r>
              <a:rPr sz="2000" spc="-221" dirty="0">
                <a:latin typeface="Arial"/>
                <a:cs typeface="Arial"/>
              </a:rPr>
              <a:t>X </a:t>
            </a:r>
            <a:r>
              <a:rPr sz="2000" spc="-142" dirty="0">
                <a:latin typeface="Arial"/>
                <a:cs typeface="Arial"/>
              </a:rPr>
              <a:t>←</a:t>
            </a:r>
            <a:r>
              <a:rPr sz="2000" spc="-221" dirty="0">
                <a:latin typeface="Arial"/>
                <a:cs typeface="Arial"/>
              </a:rPr>
              <a:t> </a:t>
            </a:r>
            <a:r>
              <a:rPr sz="2000" spc="-75" dirty="0">
                <a:latin typeface="Arial"/>
                <a:cs typeface="Arial"/>
              </a:rPr>
              <a:t>111</a:t>
            </a:r>
            <a:endParaRPr sz="2000" dirty="0">
              <a:latin typeface="Arial"/>
              <a:cs typeface="Arial"/>
            </a:endParaRPr>
          </a:p>
          <a:p>
            <a:pPr marL="309294">
              <a:spcBef>
                <a:spcPts val="359"/>
              </a:spcBef>
            </a:pPr>
            <a:r>
              <a:rPr sz="2000" b="1" spc="-135" dirty="0">
                <a:solidFill>
                  <a:srgbClr val="0000C7"/>
                </a:solidFill>
                <a:latin typeface="Arial"/>
                <a:cs typeface="Arial"/>
              </a:rPr>
              <a:t>Sinon </a:t>
            </a:r>
            <a:r>
              <a:rPr sz="2000" b="1" spc="-85" dirty="0">
                <a:solidFill>
                  <a:srgbClr val="0000C7"/>
                </a:solidFill>
                <a:latin typeface="Arial"/>
                <a:cs typeface="Arial"/>
              </a:rPr>
              <a:t>: </a:t>
            </a:r>
            <a:r>
              <a:rPr sz="2000" b="1" spc="-94" dirty="0">
                <a:solidFill>
                  <a:srgbClr val="0000C7"/>
                </a:solidFill>
                <a:latin typeface="Arial"/>
                <a:cs typeface="Arial"/>
              </a:rPr>
              <a:t>écrire </a:t>
            </a:r>
            <a:r>
              <a:rPr sz="2000" spc="4" dirty="0">
                <a:latin typeface="Arial"/>
                <a:cs typeface="Arial"/>
              </a:rPr>
              <a:t>(" </a:t>
            </a:r>
            <a:r>
              <a:rPr sz="2000" spc="-221" dirty="0">
                <a:latin typeface="Arial"/>
                <a:cs typeface="Arial"/>
              </a:rPr>
              <a:t>X </a:t>
            </a:r>
            <a:r>
              <a:rPr sz="2000" spc="-60" dirty="0">
                <a:latin typeface="Arial"/>
                <a:cs typeface="Arial"/>
              </a:rPr>
              <a:t>n’est </a:t>
            </a:r>
            <a:r>
              <a:rPr sz="2000" spc="-108" dirty="0">
                <a:latin typeface="Arial"/>
                <a:cs typeface="Arial"/>
              </a:rPr>
              <a:t>pas </a:t>
            </a:r>
            <a:r>
              <a:rPr sz="2000" spc="-49" dirty="0">
                <a:latin typeface="Arial"/>
                <a:cs typeface="Arial"/>
              </a:rPr>
              <a:t>un </a:t>
            </a:r>
            <a:r>
              <a:rPr sz="2000" spc="-22" dirty="0">
                <a:latin typeface="Arial"/>
                <a:cs typeface="Arial"/>
              </a:rPr>
              <a:t>entier </a:t>
            </a:r>
            <a:r>
              <a:rPr sz="2000" spc="-60" dirty="0">
                <a:latin typeface="Arial"/>
                <a:cs typeface="Arial"/>
              </a:rPr>
              <a:t>compris </a:t>
            </a:r>
            <a:r>
              <a:rPr sz="2000" spc="-30" dirty="0">
                <a:latin typeface="Arial"/>
                <a:cs typeface="Arial"/>
              </a:rPr>
              <a:t>entre </a:t>
            </a:r>
            <a:r>
              <a:rPr sz="2000" spc="-75" dirty="0">
                <a:latin typeface="Arial"/>
                <a:cs typeface="Arial"/>
              </a:rPr>
              <a:t>0 </a:t>
            </a:r>
            <a:r>
              <a:rPr sz="2000" spc="-7" dirty="0">
                <a:latin typeface="Arial"/>
                <a:cs typeface="Arial"/>
              </a:rPr>
              <a:t>et</a:t>
            </a:r>
            <a:r>
              <a:rPr sz="2000" spc="-311" dirty="0">
                <a:latin typeface="Arial"/>
                <a:cs typeface="Arial"/>
              </a:rPr>
              <a:t> </a:t>
            </a:r>
            <a:r>
              <a:rPr sz="2000" spc="-19" dirty="0">
                <a:latin typeface="Arial"/>
                <a:cs typeface="Arial"/>
              </a:rPr>
              <a:t>2")</a:t>
            </a:r>
            <a:endParaRPr sz="2000" dirty="0">
              <a:latin typeface="Arial"/>
              <a:cs typeface="Arial"/>
            </a:endParaRPr>
          </a:p>
          <a:p>
            <a:pPr marL="309294">
              <a:spcBef>
                <a:spcPts val="359"/>
              </a:spcBef>
            </a:pPr>
            <a:r>
              <a:rPr sz="2000" b="1" spc="-127" dirty="0">
                <a:solidFill>
                  <a:srgbClr val="0000C7"/>
                </a:solidFill>
                <a:latin typeface="Arial"/>
                <a:cs typeface="Arial"/>
              </a:rPr>
              <a:t>FinSelon</a:t>
            </a:r>
            <a:endParaRPr sz="2000" dirty="0">
              <a:latin typeface="Arial"/>
              <a:cs typeface="Arial"/>
            </a:endParaRPr>
          </a:p>
          <a:p>
            <a:pPr marL="9502">
              <a:spcBef>
                <a:spcPts val="412"/>
              </a:spcBef>
            </a:pPr>
            <a:r>
              <a:rPr sz="2000" b="1" spc="-157" dirty="0">
                <a:solidFill>
                  <a:srgbClr val="0000C7"/>
                </a:solidFill>
                <a:latin typeface="Arial"/>
                <a:cs typeface="Arial"/>
              </a:rPr>
              <a:t>Fin</a:t>
            </a:r>
            <a:endParaRPr sz="2000" dirty="0">
              <a:latin typeface="Arial"/>
              <a:cs typeface="Arial"/>
            </a:endParaRPr>
          </a:p>
        </p:txBody>
      </p:sp>
      <p:sp>
        <p:nvSpPr>
          <p:cNvPr id="4" name="Slide Number Placeholder 3">
            <a:extLst>
              <a:ext uri="{FF2B5EF4-FFF2-40B4-BE49-F238E27FC236}">
                <a16:creationId xmlns:a16="http://schemas.microsoft.com/office/drawing/2014/main" id="{FA92E594-4FD6-4FB8-B7C1-EF69199EF78A}"/>
              </a:ext>
            </a:extLst>
          </p:cNvPr>
          <p:cNvSpPr>
            <a:spLocks noGrp="1"/>
          </p:cNvSpPr>
          <p:nvPr>
            <p:ph type="sldNum" sz="quarter" idx="12"/>
          </p:nvPr>
        </p:nvSpPr>
        <p:spPr/>
        <p:txBody>
          <a:bodyPr/>
          <a:lstStyle/>
          <a:p>
            <a:fld id="{5744759D-0EFF-4FB2-9CCE-04E00944F0FE}" type="slidenum">
              <a:rPr lang="en-US" smtClean="0"/>
              <a:pPr/>
              <a:t>90</a:t>
            </a:fld>
            <a:endParaRPr lang="en-US"/>
          </a:p>
        </p:txBody>
      </p:sp>
    </p:spTree>
    <p:extLst>
      <p:ext uri="{BB962C8B-B14F-4D97-AF65-F5344CB8AC3E}">
        <p14:creationId xmlns:p14="http://schemas.microsoft.com/office/powerpoint/2010/main" val="15667203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080" y="139076"/>
            <a:ext cx="7772400" cy="625628"/>
          </a:xfrm>
          <a:prstGeom prst="rect">
            <a:avLst/>
          </a:prstGeom>
        </p:spPr>
        <p:txBody>
          <a:bodyPr vert="horz" wrap="square" lIns="0" tIns="9977" rIns="0" bIns="0" rtlCol="0">
            <a:spAutoFit/>
          </a:bodyPr>
          <a:lstStyle/>
          <a:p>
            <a:pPr marL="9977">
              <a:spcBef>
                <a:spcPts val="79"/>
              </a:spcBef>
            </a:pPr>
            <a:r>
              <a:rPr dirty="0"/>
              <a:t>Exercice</a:t>
            </a:r>
          </a:p>
        </p:txBody>
      </p:sp>
      <p:sp>
        <p:nvSpPr>
          <p:cNvPr id="3" name="object 3"/>
          <p:cNvSpPr txBox="1"/>
          <p:nvPr/>
        </p:nvSpPr>
        <p:spPr>
          <a:xfrm>
            <a:off x="458286" y="1030980"/>
            <a:ext cx="8362186" cy="753298"/>
          </a:xfrm>
          <a:prstGeom prst="rect">
            <a:avLst/>
          </a:prstGeom>
        </p:spPr>
        <p:txBody>
          <a:bodyPr vert="horz" wrap="square" lIns="0" tIns="7127" rIns="0" bIns="0" rtlCol="0">
            <a:spAutoFit/>
          </a:bodyPr>
          <a:lstStyle/>
          <a:p>
            <a:pPr marL="9502" marR="3801" algn="just">
              <a:lnSpc>
                <a:spcPct val="100699"/>
              </a:lnSpc>
              <a:spcBef>
                <a:spcPts val="56"/>
              </a:spcBef>
            </a:pPr>
            <a:r>
              <a:rPr sz="2400" spc="-123" dirty="0">
                <a:latin typeface="Gill Sans MT" panose="020B0502020104020203" pitchFamily="34" charset="0"/>
                <a:cs typeface="Arial"/>
              </a:rPr>
              <a:t>Ecrire </a:t>
            </a:r>
            <a:r>
              <a:rPr sz="2400" spc="-75" dirty="0">
                <a:latin typeface="Gill Sans MT" panose="020B0502020104020203" pitchFamily="34" charset="0"/>
                <a:cs typeface="Arial"/>
              </a:rPr>
              <a:t>un </a:t>
            </a:r>
            <a:r>
              <a:rPr sz="2400" spc="-60" dirty="0">
                <a:latin typeface="Gill Sans MT" panose="020B0502020104020203" pitchFamily="34" charset="0"/>
                <a:cs typeface="Arial"/>
              </a:rPr>
              <a:t>algorithme </a:t>
            </a:r>
            <a:r>
              <a:rPr sz="2400" spc="-45" dirty="0">
                <a:latin typeface="Gill Sans MT" panose="020B0502020104020203" pitchFamily="34" charset="0"/>
                <a:cs typeface="Arial"/>
              </a:rPr>
              <a:t>qui </a:t>
            </a:r>
            <a:r>
              <a:rPr sz="2400" spc="-71" dirty="0">
                <a:latin typeface="Gill Sans MT" panose="020B0502020104020203" pitchFamily="34" charset="0"/>
                <a:cs typeface="Arial"/>
              </a:rPr>
              <a:t>affiche </a:t>
            </a:r>
            <a:r>
              <a:rPr sz="2400" spc="-108" dirty="0">
                <a:latin typeface="Gill Sans MT" panose="020B0502020104020203" pitchFamily="34" charset="0"/>
                <a:cs typeface="Arial"/>
              </a:rPr>
              <a:t>selon </a:t>
            </a:r>
            <a:r>
              <a:rPr sz="2400" spc="-79" dirty="0">
                <a:latin typeface="Gill Sans MT" panose="020B0502020104020203" pitchFamily="34" charset="0"/>
                <a:cs typeface="Arial"/>
              </a:rPr>
              <a:t>un  </a:t>
            </a:r>
            <a:r>
              <a:rPr sz="2400" spc="-75" dirty="0">
                <a:latin typeface="Gill Sans MT" panose="020B0502020104020203" pitchFamily="34" charset="0"/>
                <a:cs typeface="Arial"/>
              </a:rPr>
              <a:t>numéro </a:t>
            </a:r>
            <a:r>
              <a:rPr sz="2400" spc="-94" dirty="0">
                <a:latin typeface="Gill Sans MT" panose="020B0502020104020203" pitchFamily="34" charset="0"/>
                <a:cs typeface="Arial"/>
              </a:rPr>
              <a:t>compris </a:t>
            </a:r>
            <a:r>
              <a:rPr sz="2400" spc="-49" dirty="0">
                <a:latin typeface="Gill Sans MT" panose="020B0502020104020203" pitchFamily="34" charset="0"/>
                <a:cs typeface="Arial"/>
              </a:rPr>
              <a:t>entre </a:t>
            </a:r>
            <a:r>
              <a:rPr sz="2400" spc="-116" dirty="0">
                <a:latin typeface="Gill Sans MT" panose="020B0502020104020203" pitchFamily="34" charset="0"/>
                <a:cs typeface="Arial"/>
              </a:rPr>
              <a:t>1 </a:t>
            </a:r>
            <a:r>
              <a:rPr sz="2400" spc="-7" dirty="0">
                <a:latin typeface="Gill Sans MT" panose="020B0502020104020203" pitchFamily="34" charset="0"/>
                <a:cs typeface="Arial"/>
              </a:rPr>
              <a:t>et </a:t>
            </a:r>
            <a:r>
              <a:rPr sz="2400" spc="-120" dirty="0">
                <a:latin typeface="Gill Sans MT" panose="020B0502020104020203" pitchFamily="34" charset="0"/>
                <a:cs typeface="Arial"/>
              </a:rPr>
              <a:t>12 </a:t>
            </a:r>
            <a:r>
              <a:rPr sz="2400" spc="-60" dirty="0">
                <a:latin typeface="Gill Sans MT" panose="020B0502020104020203" pitchFamily="34" charset="0"/>
                <a:cs typeface="Arial"/>
              </a:rPr>
              <a:t>le</a:t>
            </a:r>
            <a:r>
              <a:rPr sz="2400" spc="-468" dirty="0">
                <a:latin typeface="Gill Sans MT" panose="020B0502020104020203" pitchFamily="34" charset="0"/>
                <a:cs typeface="Arial"/>
              </a:rPr>
              <a:t> </a:t>
            </a:r>
            <a:r>
              <a:rPr sz="2400" spc="-97" dirty="0">
                <a:latin typeface="Gill Sans MT" panose="020B0502020104020203" pitchFamily="34" charset="0"/>
                <a:cs typeface="Arial"/>
              </a:rPr>
              <a:t>mois </a:t>
            </a:r>
            <a:r>
              <a:rPr sz="2400" spc="-71" dirty="0">
                <a:latin typeface="Gill Sans MT" panose="020B0502020104020203" pitchFamily="34" charset="0"/>
                <a:cs typeface="Arial"/>
              </a:rPr>
              <a:t>équivalent</a:t>
            </a:r>
            <a:endParaRPr sz="2400" dirty="0">
              <a:latin typeface="Gill Sans MT" panose="020B0502020104020203" pitchFamily="34" charset="0"/>
              <a:cs typeface="Arial"/>
            </a:endParaRPr>
          </a:p>
        </p:txBody>
      </p:sp>
      <p:sp>
        <p:nvSpPr>
          <p:cNvPr id="4" name="Slide Number Placeholder 3">
            <a:extLst>
              <a:ext uri="{FF2B5EF4-FFF2-40B4-BE49-F238E27FC236}">
                <a16:creationId xmlns:a16="http://schemas.microsoft.com/office/drawing/2014/main" id="{A0913BDC-46AA-476C-B91B-35652BCB30F7}"/>
              </a:ext>
            </a:extLst>
          </p:cNvPr>
          <p:cNvSpPr>
            <a:spLocks noGrp="1"/>
          </p:cNvSpPr>
          <p:nvPr>
            <p:ph type="sldNum" sz="quarter" idx="12"/>
          </p:nvPr>
        </p:nvSpPr>
        <p:spPr/>
        <p:txBody>
          <a:bodyPr/>
          <a:lstStyle/>
          <a:p>
            <a:fld id="{5744759D-0EFF-4FB2-9CCE-04E00944F0FE}" type="slidenum">
              <a:rPr lang="en-US" smtClean="0"/>
              <a:pPr/>
              <a:t>91</a:t>
            </a:fld>
            <a:endParaRPr lang="en-US"/>
          </a:p>
        </p:txBody>
      </p:sp>
    </p:spTree>
    <p:extLst>
      <p:ext uri="{BB962C8B-B14F-4D97-AF65-F5344CB8AC3E}">
        <p14:creationId xmlns:p14="http://schemas.microsoft.com/office/powerpoint/2010/main" val="1959869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592" y="1052736"/>
            <a:ext cx="7704856" cy="5151515"/>
          </a:xfrm>
          <a:prstGeom prst="rect">
            <a:avLst/>
          </a:prstGeom>
        </p:spPr>
        <p:txBody>
          <a:bodyPr vert="horz" wrap="square" lIns="0" tIns="9502" rIns="0" bIns="0" rtlCol="0">
            <a:spAutoFit/>
          </a:bodyPr>
          <a:lstStyle/>
          <a:p>
            <a:pPr marL="9502" marR="2090946">
              <a:lnSpc>
                <a:spcPct val="120000"/>
              </a:lnSpc>
              <a:spcBef>
                <a:spcPts val="75"/>
              </a:spcBef>
            </a:pPr>
            <a:r>
              <a:rPr b="1" spc="-79" dirty="0">
                <a:latin typeface="Arial"/>
                <a:cs typeface="Arial"/>
              </a:rPr>
              <a:t>Algorithme </a:t>
            </a:r>
            <a:r>
              <a:rPr spc="-34" dirty="0">
                <a:latin typeface="Arial"/>
                <a:cs typeface="Arial"/>
              </a:rPr>
              <a:t>Mois  </a:t>
            </a:r>
            <a:r>
              <a:rPr b="1" spc="-75" dirty="0">
                <a:latin typeface="Arial"/>
                <a:cs typeface="Arial"/>
              </a:rPr>
              <a:t>Variable </a:t>
            </a:r>
            <a:r>
              <a:rPr spc="-52" dirty="0">
                <a:latin typeface="Arial"/>
                <a:cs typeface="Arial"/>
              </a:rPr>
              <a:t>mois </a:t>
            </a:r>
            <a:r>
              <a:rPr spc="-15" dirty="0">
                <a:latin typeface="Arial"/>
                <a:cs typeface="Arial"/>
              </a:rPr>
              <a:t>:</a:t>
            </a:r>
            <a:r>
              <a:rPr spc="-116" dirty="0">
                <a:latin typeface="Arial"/>
                <a:cs typeface="Arial"/>
              </a:rPr>
              <a:t> </a:t>
            </a:r>
            <a:r>
              <a:rPr spc="-19" dirty="0" err="1">
                <a:latin typeface="Arial"/>
                <a:cs typeface="Arial"/>
              </a:rPr>
              <a:t>entier</a:t>
            </a:r>
            <a:r>
              <a:rPr spc="-19" dirty="0">
                <a:latin typeface="Arial"/>
                <a:cs typeface="Arial"/>
              </a:rPr>
              <a:t>  </a:t>
            </a:r>
            <a:endParaRPr lang="fr-FR" spc="-19" dirty="0">
              <a:latin typeface="Arial"/>
              <a:cs typeface="Arial"/>
            </a:endParaRPr>
          </a:p>
          <a:p>
            <a:pPr marL="9502" marR="2090946">
              <a:lnSpc>
                <a:spcPct val="120000"/>
              </a:lnSpc>
              <a:spcBef>
                <a:spcPts val="75"/>
              </a:spcBef>
            </a:pPr>
            <a:r>
              <a:rPr b="1" spc="-75" dirty="0">
                <a:latin typeface="Arial"/>
                <a:cs typeface="Arial"/>
              </a:rPr>
              <a:t>Début</a:t>
            </a:r>
            <a:endParaRPr dirty="0">
              <a:latin typeface="Arial"/>
              <a:cs typeface="Arial"/>
            </a:endParaRPr>
          </a:p>
          <a:p>
            <a:pPr marL="9502">
              <a:spcBef>
                <a:spcPts val="287"/>
              </a:spcBef>
            </a:pPr>
            <a:r>
              <a:rPr lang="fr-FR" b="1" spc="-105" dirty="0">
                <a:latin typeface="Arial"/>
                <a:cs typeface="Arial"/>
              </a:rPr>
              <a:t>	</a:t>
            </a:r>
            <a:r>
              <a:rPr b="1" spc="-105" dirty="0" err="1">
                <a:latin typeface="Arial"/>
                <a:cs typeface="Arial"/>
              </a:rPr>
              <a:t>Ecrire</a:t>
            </a:r>
            <a:r>
              <a:rPr b="1" spc="-105" dirty="0">
                <a:latin typeface="Arial"/>
                <a:cs typeface="Arial"/>
              </a:rPr>
              <a:t> </a:t>
            </a:r>
            <a:r>
              <a:rPr spc="-52" dirty="0">
                <a:latin typeface="Arial"/>
                <a:cs typeface="Arial"/>
              </a:rPr>
              <a:t>("Entrez </a:t>
            </a:r>
            <a:r>
              <a:rPr spc="-34" dirty="0">
                <a:latin typeface="Arial"/>
                <a:cs typeface="Arial"/>
              </a:rPr>
              <a:t>le </a:t>
            </a:r>
            <a:r>
              <a:rPr spc="-45" dirty="0">
                <a:latin typeface="Arial"/>
                <a:cs typeface="Arial"/>
              </a:rPr>
              <a:t>numéro </a:t>
            </a:r>
            <a:r>
              <a:rPr spc="-41" dirty="0">
                <a:latin typeface="Arial"/>
                <a:cs typeface="Arial"/>
              </a:rPr>
              <a:t>du </a:t>
            </a:r>
            <a:r>
              <a:rPr spc="-52" dirty="0">
                <a:latin typeface="Arial"/>
                <a:cs typeface="Arial"/>
              </a:rPr>
              <a:t>mois </a:t>
            </a:r>
            <a:r>
              <a:rPr spc="-15" dirty="0">
                <a:latin typeface="Arial"/>
                <a:cs typeface="Arial"/>
              </a:rPr>
              <a:t>:</a:t>
            </a:r>
            <a:r>
              <a:rPr spc="-75" dirty="0">
                <a:latin typeface="Arial"/>
                <a:cs typeface="Arial"/>
              </a:rPr>
              <a:t> </a:t>
            </a:r>
            <a:r>
              <a:rPr spc="7" dirty="0">
                <a:latin typeface="Arial"/>
                <a:cs typeface="Arial"/>
              </a:rPr>
              <a:t>")</a:t>
            </a:r>
            <a:endParaRPr dirty="0">
              <a:latin typeface="Arial"/>
              <a:cs typeface="Arial"/>
            </a:endParaRPr>
          </a:p>
          <a:p>
            <a:pPr marL="9502">
              <a:spcBef>
                <a:spcPts val="284"/>
              </a:spcBef>
            </a:pPr>
            <a:r>
              <a:rPr lang="fr-FR" b="1" spc="-97" dirty="0">
                <a:latin typeface="Arial"/>
                <a:cs typeface="Arial"/>
              </a:rPr>
              <a:t>	</a:t>
            </a:r>
            <a:r>
              <a:rPr b="1" spc="-97" dirty="0">
                <a:latin typeface="Arial"/>
                <a:cs typeface="Arial"/>
              </a:rPr>
              <a:t>Lire</a:t>
            </a:r>
            <a:r>
              <a:rPr b="1" spc="-79" dirty="0">
                <a:latin typeface="Arial"/>
                <a:cs typeface="Arial"/>
              </a:rPr>
              <a:t> </a:t>
            </a:r>
            <a:r>
              <a:rPr spc="-52" dirty="0">
                <a:latin typeface="Arial"/>
                <a:cs typeface="Arial"/>
              </a:rPr>
              <a:t>(mois)</a:t>
            </a:r>
            <a:endParaRPr dirty="0">
              <a:latin typeface="Arial"/>
              <a:cs typeface="Arial"/>
            </a:endParaRPr>
          </a:p>
          <a:p>
            <a:pPr marL="9502">
              <a:spcBef>
                <a:spcPts val="292"/>
              </a:spcBef>
            </a:pPr>
            <a:r>
              <a:rPr lang="fr-FR" b="1" spc="-105" dirty="0">
                <a:latin typeface="Arial"/>
                <a:cs typeface="Arial"/>
              </a:rPr>
              <a:t>	</a:t>
            </a:r>
            <a:r>
              <a:rPr b="1" spc="-105" dirty="0" err="1">
                <a:latin typeface="Arial"/>
                <a:cs typeface="Arial"/>
              </a:rPr>
              <a:t>Selon</a:t>
            </a:r>
            <a:r>
              <a:rPr b="1" spc="-30" dirty="0">
                <a:latin typeface="Arial"/>
                <a:cs typeface="Arial"/>
              </a:rPr>
              <a:t> </a:t>
            </a:r>
            <a:r>
              <a:rPr spc="-56" dirty="0">
                <a:latin typeface="Arial"/>
                <a:cs typeface="Arial"/>
              </a:rPr>
              <a:t>mois</a:t>
            </a:r>
            <a:endParaRPr dirty="0">
              <a:latin typeface="Arial"/>
              <a:cs typeface="Arial"/>
            </a:endParaRPr>
          </a:p>
          <a:p>
            <a:pPr marL="9502" marR="1859569" algn="just">
              <a:lnSpc>
                <a:spcPct val="120000"/>
              </a:lnSpc>
            </a:pPr>
            <a:r>
              <a:rPr lang="fr-FR" spc="-64" dirty="0">
                <a:latin typeface="Arial"/>
                <a:cs typeface="Arial"/>
              </a:rPr>
              <a:t>		</a:t>
            </a:r>
            <a:r>
              <a:rPr spc="-64" dirty="0">
                <a:latin typeface="Arial"/>
                <a:cs typeface="Arial"/>
              </a:rPr>
              <a:t>1 </a:t>
            </a:r>
            <a:r>
              <a:rPr spc="-15" dirty="0">
                <a:latin typeface="Arial"/>
                <a:cs typeface="Arial"/>
              </a:rPr>
              <a:t>: </a:t>
            </a:r>
            <a:r>
              <a:rPr b="1" spc="-75" dirty="0">
                <a:latin typeface="Arial"/>
                <a:cs typeface="Arial"/>
              </a:rPr>
              <a:t>écrire </a:t>
            </a:r>
            <a:r>
              <a:rPr spc="-52" dirty="0">
                <a:latin typeface="Arial"/>
                <a:cs typeface="Arial"/>
              </a:rPr>
              <a:t>("C'est</a:t>
            </a:r>
            <a:r>
              <a:rPr spc="-131" dirty="0">
                <a:latin typeface="Arial"/>
                <a:cs typeface="Arial"/>
              </a:rPr>
              <a:t> </a:t>
            </a:r>
            <a:r>
              <a:rPr spc="-52" dirty="0">
                <a:latin typeface="Arial"/>
                <a:cs typeface="Arial"/>
              </a:rPr>
              <a:t>Janvier")  </a:t>
            </a:r>
            <a:endParaRPr lang="fr-FR" spc="-52" dirty="0">
              <a:latin typeface="Arial"/>
              <a:cs typeface="Arial"/>
            </a:endParaRPr>
          </a:p>
          <a:p>
            <a:pPr marL="9502" marR="1859569" algn="just">
              <a:lnSpc>
                <a:spcPct val="120000"/>
              </a:lnSpc>
            </a:pPr>
            <a:r>
              <a:rPr lang="fr-FR" spc="-52" dirty="0">
                <a:latin typeface="Arial"/>
                <a:cs typeface="Arial"/>
              </a:rPr>
              <a:t>		</a:t>
            </a:r>
            <a:r>
              <a:rPr spc="-64" dirty="0">
                <a:latin typeface="Arial"/>
                <a:cs typeface="Arial"/>
              </a:rPr>
              <a:t>2 </a:t>
            </a:r>
            <a:r>
              <a:rPr spc="-15" dirty="0">
                <a:latin typeface="Arial"/>
                <a:cs typeface="Arial"/>
              </a:rPr>
              <a:t>: </a:t>
            </a:r>
            <a:r>
              <a:rPr b="1" spc="-75" dirty="0">
                <a:latin typeface="Arial"/>
                <a:cs typeface="Arial"/>
              </a:rPr>
              <a:t>écrire </a:t>
            </a:r>
            <a:r>
              <a:rPr spc="-52" dirty="0">
                <a:latin typeface="Arial"/>
                <a:cs typeface="Arial"/>
              </a:rPr>
              <a:t>("C'est</a:t>
            </a:r>
            <a:r>
              <a:rPr spc="-135" dirty="0">
                <a:latin typeface="Arial"/>
                <a:cs typeface="Arial"/>
              </a:rPr>
              <a:t> </a:t>
            </a:r>
            <a:r>
              <a:rPr spc="-41" dirty="0">
                <a:latin typeface="Arial"/>
                <a:cs typeface="Arial"/>
              </a:rPr>
              <a:t>Février")  </a:t>
            </a:r>
            <a:endParaRPr lang="fr-FR" spc="-41" dirty="0">
              <a:latin typeface="Arial"/>
              <a:cs typeface="Arial"/>
            </a:endParaRPr>
          </a:p>
          <a:p>
            <a:pPr marL="9502" marR="1859569" algn="just">
              <a:lnSpc>
                <a:spcPct val="120000"/>
              </a:lnSpc>
            </a:pPr>
            <a:r>
              <a:rPr lang="fr-FR" spc="-64" dirty="0">
                <a:latin typeface="Arial"/>
                <a:cs typeface="Arial"/>
              </a:rPr>
              <a:t>		</a:t>
            </a:r>
            <a:r>
              <a:rPr spc="-64" dirty="0">
                <a:latin typeface="Arial"/>
                <a:cs typeface="Arial"/>
              </a:rPr>
              <a:t>3 </a:t>
            </a:r>
            <a:r>
              <a:rPr spc="-15" dirty="0">
                <a:latin typeface="Arial"/>
                <a:cs typeface="Arial"/>
              </a:rPr>
              <a:t>: </a:t>
            </a:r>
            <a:r>
              <a:rPr b="1" spc="-75" dirty="0">
                <a:latin typeface="Arial"/>
                <a:cs typeface="Arial"/>
              </a:rPr>
              <a:t>écrire </a:t>
            </a:r>
            <a:r>
              <a:rPr spc="-52" dirty="0">
                <a:latin typeface="Arial"/>
                <a:cs typeface="Arial"/>
              </a:rPr>
              <a:t>("</a:t>
            </a:r>
            <a:r>
              <a:rPr spc="-52" dirty="0" err="1">
                <a:latin typeface="Arial"/>
                <a:cs typeface="Arial"/>
              </a:rPr>
              <a:t>C'est</a:t>
            </a:r>
            <a:r>
              <a:rPr lang="fr-FR" spc="-116" dirty="0">
                <a:latin typeface="Arial"/>
                <a:cs typeface="Arial"/>
              </a:rPr>
              <a:t> </a:t>
            </a:r>
            <a:r>
              <a:rPr spc="-34" dirty="0">
                <a:latin typeface="Arial"/>
                <a:cs typeface="Arial"/>
              </a:rPr>
              <a:t>Mars")</a:t>
            </a:r>
            <a:endParaRPr lang="fr-FR" spc="-34" dirty="0">
              <a:latin typeface="Arial"/>
              <a:cs typeface="Arial"/>
            </a:endParaRPr>
          </a:p>
          <a:p>
            <a:pPr marL="9027">
              <a:spcBef>
                <a:spcPts val="284"/>
              </a:spcBef>
              <a:tabLst>
                <a:tab pos="120202" algn="l"/>
              </a:tabLst>
            </a:pPr>
            <a:r>
              <a:rPr lang="fr-FR" spc="-15" dirty="0">
                <a:latin typeface="Arial"/>
                <a:cs typeface="Arial"/>
              </a:rPr>
              <a:t>			4:</a:t>
            </a:r>
            <a:r>
              <a:rPr spc="-15" dirty="0">
                <a:latin typeface="Arial"/>
                <a:cs typeface="Arial"/>
              </a:rPr>
              <a:t> </a:t>
            </a:r>
            <a:r>
              <a:rPr b="1" spc="-75" dirty="0" err="1">
                <a:latin typeface="Arial"/>
                <a:cs typeface="Arial"/>
              </a:rPr>
              <a:t>écrire</a:t>
            </a:r>
            <a:r>
              <a:rPr b="1" spc="-75" dirty="0">
                <a:latin typeface="Arial"/>
                <a:cs typeface="Arial"/>
              </a:rPr>
              <a:t> </a:t>
            </a:r>
            <a:r>
              <a:rPr spc="-52" dirty="0">
                <a:latin typeface="Arial"/>
                <a:cs typeface="Arial"/>
              </a:rPr>
              <a:t>("C'est</a:t>
            </a:r>
            <a:r>
              <a:rPr spc="-90" dirty="0">
                <a:latin typeface="Arial"/>
                <a:cs typeface="Arial"/>
              </a:rPr>
              <a:t> </a:t>
            </a:r>
            <a:r>
              <a:rPr spc="-22" dirty="0">
                <a:latin typeface="Arial"/>
                <a:cs typeface="Arial"/>
              </a:rPr>
              <a:t>Avril")</a:t>
            </a:r>
            <a:endParaRPr dirty="0">
              <a:latin typeface="Arial"/>
              <a:cs typeface="Arial"/>
            </a:endParaRPr>
          </a:p>
          <a:p>
            <a:pPr marL="9027">
              <a:spcBef>
                <a:spcPts val="292"/>
              </a:spcBef>
              <a:tabLst>
                <a:tab pos="120202" algn="l"/>
              </a:tabLst>
            </a:pPr>
            <a:r>
              <a:rPr lang="fr-FR" spc="-15" dirty="0">
                <a:latin typeface="Arial"/>
                <a:cs typeface="Arial"/>
              </a:rPr>
              <a:t>			5</a:t>
            </a:r>
            <a:r>
              <a:rPr spc="-15" dirty="0">
                <a:latin typeface="Arial"/>
                <a:cs typeface="Arial"/>
              </a:rPr>
              <a:t>: </a:t>
            </a:r>
            <a:r>
              <a:rPr b="1" spc="-75" dirty="0">
                <a:latin typeface="Arial"/>
                <a:cs typeface="Arial"/>
              </a:rPr>
              <a:t>écrire </a:t>
            </a:r>
            <a:r>
              <a:rPr spc="-52" dirty="0">
                <a:latin typeface="Arial"/>
                <a:cs typeface="Arial"/>
              </a:rPr>
              <a:t>("C'est</a:t>
            </a:r>
            <a:r>
              <a:rPr spc="-116" dirty="0">
                <a:latin typeface="Arial"/>
                <a:cs typeface="Arial"/>
              </a:rPr>
              <a:t> </a:t>
            </a:r>
            <a:r>
              <a:rPr spc="-11" dirty="0">
                <a:latin typeface="Arial"/>
                <a:cs typeface="Arial"/>
              </a:rPr>
              <a:t>Mai")</a:t>
            </a:r>
            <a:endParaRPr dirty="0">
              <a:latin typeface="Arial"/>
              <a:cs typeface="Arial"/>
            </a:endParaRPr>
          </a:p>
          <a:p>
            <a:pPr marL="9027">
              <a:spcBef>
                <a:spcPts val="287"/>
              </a:spcBef>
              <a:tabLst>
                <a:tab pos="120202" algn="l"/>
              </a:tabLst>
            </a:pPr>
            <a:r>
              <a:rPr lang="fr-FR" spc="-15" dirty="0">
                <a:latin typeface="Arial"/>
                <a:cs typeface="Arial"/>
              </a:rPr>
              <a:t>			6</a:t>
            </a:r>
            <a:r>
              <a:rPr spc="-15" dirty="0">
                <a:latin typeface="Arial"/>
                <a:cs typeface="Arial"/>
              </a:rPr>
              <a:t>: </a:t>
            </a:r>
            <a:r>
              <a:rPr b="1" spc="-75" dirty="0">
                <a:latin typeface="Arial"/>
                <a:cs typeface="Arial"/>
              </a:rPr>
              <a:t>écrire </a:t>
            </a:r>
            <a:r>
              <a:rPr spc="-52" dirty="0">
                <a:latin typeface="Arial"/>
                <a:cs typeface="Arial"/>
              </a:rPr>
              <a:t>("C'est</a:t>
            </a:r>
            <a:r>
              <a:rPr spc="-135" dirty="0">
                <a:latin typeface="Arial"/>
                <a:cs typeface="Arial"/>
              </a:rPr>
              <a:t> </a:t>
            </a:r>
            <a:r>
              <a:rPr spc="-49" dirty="0">
                <a:latin typeface="Arial"/>
                <a:cs typeface="Arial"/>
              </a:rPr>
              <a:t>Juin")</a:t>
            </a:r>
            <a:endParaRPr dirty="0">
              <a:latin typeface="Arial"/>
              <a:cs typeface="Arial"/>
            </a:endParaRPr>
          </a:p>
          <a:p>
            <a:pPr marL="9502" marR="1930360">
              <a:lnSpc>
                <a:spcPct val="120000"/>
              </a:lnSpc>
              <a:tabLst>
                <a:tab pos="120202" algn="l"/>
              </a:tabLst>
            </a:pPr>
            <a:r>
              <a:rPr lang="fr-FR" spc="-15" dirty="0">
                <a:latin typeface="Arial"/>
                <a:cs typeface="Arial"/>
              </a:rPr>
              <a:t>			7</a:t>
            </a:r>
            <a:r>
              <a:rPr spc="-15" dirty="0">
                <a:latin typeface="Arial"/>
                <a:cs typeface="Arial"/>
              </a:rPr>
              <a:t>: </a:t>
            </a:r>
            <a:r>
              <a:rPr b="1" spc="-75" dirty="0">
                <a:latin typeface="Arial"/>
                <a:cs typeface="Arial"/>
              </a:rPr>
              <a:t>écrire </a:t>
            </a:r>
            <a:r>
              <a:rPr spc="-52" dirty="0">
                <a:latin typeface="Arial"/>
                <a:cs typeface="Arial"/>
              </a:rPr>
              <a:t>("C'est </a:t>
            </a:r>
            <a:r>
              <a:rPr spc="-30" dirty="0">
                <a:latin typeface="Arial"/>
                <a:cs typeface="Arial"/>
              </a:rPr>
              <a:t>Juillet")  </a:t>
            </a:r>
            <a:endParaRPr lang="fr-FR" spc="-30" dirty="0">
              <a:latin typeface="Arial"/>
              <a:cs typeface="Arial"/>
            </a:endParaRPr>
          </a:p>
          <a:p>
            <a:pPr marL="9502" marR="1930360">
              <a:lnSpc>
                <a:spcPct val="120000"/>
              </a:lnSpc>
              <a:tabLst>
                <a:tab pos="120202" algn="l"/>
              </a:tabLst>
            </a:pPr>
            <a:r>
              <a:rPr lang="fr-FR" spc="-30" dirty="0">
                <a:latin typeface="Arial"/>
                <a:cs typeface="Arial"/>
              </a:rPr>
              <a:t>			</a:t>
            </a:r>
            <a:r>
              <a:rPr spc="-64" dirty="0">
                <a:latin typeface="Arial"/>
                <a:cs typeface="Arial"/>
              </a:rPr>
              <a:t>8 </a:t>
            </a:r>
            <a:r>
              <a:rPr spc="-15" dirty="0">
                <a:latin typeface="Arial"/>
                <a:cs typeface="Arial"/>
              </a:rPr>
              <a:t>: </a:t>
            </a:r>
            <a:r>
              <a:rPr b="1" spc="-75" dirty="0">
                <a:latin typeface="Arial"/>
                <a:cs typeface="Arial"/>
              </a:rPr>
              <a:t>écrire </a:t>
            </a:r>
            <a:r>
              <a:rPr spc="-52" dirty="0">
                <a:latin typeface="Arial"/>
                <a:cs typeface="Arial"/>
              </a:rPr>
              <a:t>("C'est</a:t>
            </a:r>
            <a:r>
              <a:rPr spc="-112" dirty="0">
                <a:latin typeface="Arial"/>
                <a:cs typeface="Arial"/>
              </a:rPr>
              <a:t> </a:t>
            </a:r>
            <a:r>
              <a:rPr spc="-19" dirty="0">
                <a:latin typeface="Arial"/>
                <a:cs typeface="Arial"/>
              </a:rPr>
              <a:t>Août")</a:t>
            </a:r>
            <a:endParaRPr dirty="0">
              <a:latin typeface="Arial"/>
              <a:cs typeface="Arial"/>
            </a:endParaRPr>
          </a:p>
          <a:p>
            <a:pPr marL="9502" marR="1565478">
              <a:lnSpc>
                <a:spcPct val="120000"/>
              </a:lnSpc>
            </a:pPr>
            <a:r>
              <a:rPr lang="fr-FR" spc="-64" dirty="0">
                <a:latin typeface="Arial"/>
                <a:cs typeface="Arial"/>
              </a:rPr>
              <a:t>		</a:t>
            </a:r>
            <a:r>
              <a:rPr spc="-64" dirty="0">
                <a:latin typeface="Arial"/>
                <a:cs typeface="Arial"/>
              </a:rPr>
              <a:t>9 </a:t>
            </a:r>
            <a:r>
              <a:rPr spc="-15" dirty="0">
                <a:latin typeface="Arial"/>
                <a:cs typeface="Arial"/>
              </a:rPr>
              <a:t>: </a:t>
            </a:r>
            <a:r>
              <a:rPr b="1" spc="-75" dirty="0">
                <a:latin typeface="Arial"/>
                <a:cs typeface="Arial"/>
              </a:rPr>
              <a:t>écrire </a:t>
            </a:r>
            <a:r>
              <a:rPr spc="-52" dirty="0">
                <a:latin typeface="Arial"/>
                <a:cs typeface="Arial"/>
              </a:rPr>
              <a:t>("C'est Septembre")  </a:t>
            </a:r>
            <a:endParaRPr lang="fr-FR" spc="-52" dirty="0">
              <a:latin typeface="Arial"/>
              <a:cs typeface="Arial"/>
            </a:endParaRPr>
          </a:p>
          <a:p>
            <a:pPr marL="9502" marR="1565478">
              <a:lnSpc>
                <a:spcPct val="120000"/>
              </a:lnSpc>
            </a:pPr>
            <a:r>
              <a:rPr lang="fr-FR" spc="-52" dirty="0">
                <a:latin typeface="Arial"/>
                <a:cs typeface="Arial"/>
              </a:rPr>
              <a:t>		</a:t>
            </a:r>
            <a:r>
              <a:rPr spc="-64" dirty="0">
                <a:latin typeface="Arial"/>
                <a:cs typeface="Arial"/>
              </a:rPr>
              <a:t>10 </a:t>
            </a:r>
            <a:r>
              <a:rPr spc="-15" dirty="0">
                <a:latin typeface="Arial"/>
                <a:cs typeface="Arial"/>
              </a:rPr>
              <a:t>: </a:t>
            </a:r>
            <a:r>
              <a:rPr b="1" spc="-75" dirty="0">
                <a:latin typeface="Arial"/>
                <a:cs typeface="Arial"/>
              </a:rPr>
              <a:t>écrire </a:t>
            </a:r>
            <a:r>
              <a:rPr spc="-52" dirty="0">
                <a:latin typeface="Arial"/>
                <a:cs typeface="Arial"/>
              </a:rPr>
              <a:t>("C'est </a:t>
            </a:r>
            <a:r>
              <a:rPr spc="-37" dirty="0">
                <a:latin typeface="Arial"/>
                <a:cs typeface="Arial"/>
              </a:rPr>
              <a:t>Octobre")  </a:t>
            </a:r>
            <a:endParaRPr lang="fr-FR" spc="-37" dirty="0">
              <a:latin typeface="Arial"/>
              <a:cs typeface="Arial"/>
            </a:endParaRPr>
          </a:p>
          <a:p>
            <a:pPr marL="9502" marR="1565478">
              <a:lnSpc>
                <a:spcPct val="120000"/>
              </a:lnSpc>
            </a:pPr>
            <a:r>
              <a:rPr lang="fr-FR" spc="-37" dirty="0">
                <a:latin typeface="Arial"/>
                <a:cs typeface="Arial"/>
              </a:rPr>
              <a:t>		</a:t>
            </a:r>
            <a:r>
              <a:rPr spc="-64" dirty="0">
                <a:latin typeface="Arial"/>
                <a:cs typeface="Arial"/>
              </a:rPr>
              <a:t>11 </a:t>
            </a:r>
            <a:r>
              <a:rPr spc="-15" dirty="0">
                <a:latin typeface="Arial"/>
                <a:cs typeface="Arial"/>
              </a:rPr>
              <a:t>: </a:t>
            </a:r>
            <a:r>
              <a:rPr b="1" spc="-75" dirty="0">
                <a:latin typeface="Arial"/>
                <a:cs typeface="Arial"/>
              </a:rPr>
              <a:t>écrire </a:t>
            </a:r>
            <a:r>
              <a:rPr spc="-52" dirty="0">
                <a:latin typeface="Arial"/>
                <a:cs typeface="Arial"/>
              </a:rPr>
              <a:t>("C'est</a:t>
            </a:r>
            <a:r>
              <a:rPr spc="-120" dirty="0">
                <a:latin typeface="Arial"/>
                <a:cs typeface="Arial"/>
              </a:rPr>
              <a:t> </a:t>
            </a:r>
            <a:r>
              <a:rPr spc="-45" dirty="0">
                <a:latin typeface="Arial"/>
                <a:cs typeface="Arial"/>
              </a:rPr>
              <a:t>Novembre")  </a:t>
            </a:r>
            <a:endParaRPr lang="fr-FR" spc="-45" dirty="0">
              <a:latin typeface="Arial"/>
              <a:cs typeface="Arial"/>
            </a:endParaRPr>
          </a:p>
          <a:p>
            <a:pPr marL="9502" marR="1565478">
              <a:lnSpc>
                <a:spcPct val="120000"/>
              </a:lnSpc>
            </a:pPr>
            <a:r>
              <a:rPr lang="fr-FR" spc="-45" dirty="0">
                <a:latin typeface="Arial"/>
                <a:cs typeface="Arial"/>
              </a:rPr>
              <a:t>		</a:t>
            </a:r>
            <a:r>
              <a:rPr spc="-64" dirty="0">
                <a:latin typeface="Arial"/>
                <a:cs typeface="Arial"/>
              </a:rPr>
              <a:t>12 </a:t>
            </a:r>
            <a:r>
              <a:rPr spc="-15" dirty="0">
                <a:latin typeface="Arial"/>
                <a:cs typeface="Arial"/>
              </a:rPr>
              <a:t>: </a:t>
            </a:r>
            <a:r>
              <a:rPr b="1" spc="-75" dirty="0">
                <a:latin typeface="Arial"/>
                <a:cs typeface="Arial"/>
              </a:rPr>
              <a:t>écrire </a:t>
            </a:r>
            <a:r>
              <a:rPr spc="-52" dirty="0">
                <a:latin typeface="Arial"/>
                <a:cs typeface="Arial"/>
              </a:rPr>
              <a:t>("C'est</a:t>
            </a:r>
            <a:r>
              <a:rPr spc="-105" dirty="0">
                <a:latin typeface="Arial"/>
                <a:cs typeface="Arial"/>
              </a:rPr>
              <a:t> </a:t>
            </a:r>
            <a:r>
              <a:rPr spc="-56" dirty="0">
                <a:latin typeface="Arial"/>
                <a:cs typeface="Arial"/>
              </a:rPr>
              <a:t>Décembre")</a:t>
            </a:r>
            <a:endParaRPr dirty="0">
              <a:latin typeface="Arial"/>
              <a:cs typeface="Arial"/>
            </a:endParaRPr>
          </a:p>
          <a:p>
            <a:pPr marL="9502">
              <a:spcBef>
                <a:spcPts val="284"/>
              </a:spcBef>
            </a:pPr>
            <a:r>
              <a:rPr lang="fr-FR" b="1" spc="-112" dirty="0">
                <a:latin typeface="Arial"/>
                <a:cs typeface="Arial"/>
              </a:rPr>
              <a:t>		</a:t>
            </a:r>
            <a:r>
              <a:rPr b="1" spc="-112" dirty="0" err="1">
                <a:latin typeface="Arial"/>
                <a:cs typeface="Arial"/>
              </a:rPr>
              <a:t>Sinon</a:t>
            </a:r>
            <a:r>
              <a:rPr b="1" spc="-112" dirty="0">
                <a:latin typeface="Arial"/>
                <a:cs typeface="Arial"/>
              </a:rPr>
              <a:t> </a:t>
            </a:r>
            <a:r>
              <a:rPr spc="-15" dirty="0">
                <a:latin typeface="Arial"/>
                <a:cs typeface="Arial"/>
              </a:rPr>
              <a:t>: </a:t>
            </a:r>
            <a:r>
              <a:rPr b="1" spc="-75" dirty="0">
                <a:latin typeface="Arial"/>
                <a:cs typeface="Arial"/>
              </a:rPr>
              <a:t>écrire </a:t>
            </a:r>
            <a:r>
              <a:rPr spc="-52" dirty="0">
                <a:latin typeface="Arial"/>
                <a:cs typeface="Arial"/>
              </a:rPr>
              <a:t>("Erreur, </a:t>
            </a:r>
            <a:r>
              <a:rPr spc="-120" dirty="0">
                <a:latin typeface="Arial"/>
                <a:cs typeface="Arial"/>
              </a:rPr>
              <a:t>Tapez </a:t>
            </a:r>
            <a:r>
              <a:rPr spc="-41" dirty="0">
                <a:latin typeface="Arial"/>
                <a:cs typeface="Arial"/>
              </a:rPr>
              <a:t>un </a:t>
            </a:r>
            <a:r>
              <a:rPr spc="-45" dirty="0">
                <a:latin typeface="Arial"/>
                <a:cs typeface="Arial"/>
              </a:rPr>
              <a:t>numéro </a:t>
            </a:r>
            <a:r>
              <a:rPr spc="-26" dirty="0">
                <a:latin typeface="Arial"/>
                <a:cs typeface="Arial"/>
              </a:rPr>
              <a:t>entre </a:t>
            </a:r>
            <a:r>
              <a:rPr spc="-64" dirty="0">
                <a:latin typeface="Arial"/>
                <a:cs typeface="Arial"/>
              </a:rPr>
              <a:t>1 </a:t>
            </a:r>
            <a:r>
              <a:rPr spc="-11" dirty="0">
                <a:latin typeface="Arial"/>
                <a:cs typeface="Arial"/>
              </a:rPr>
              <a:t>et</a:t>
            </a:r>
            <a:r>
              <a:rPr spc="41" dirty="0">
                <a:latin typeface="Arial"/>
                <a:cs typeface="Arial"/>
              </a:rPr>
              <a:t> </a:t>
            </a:r>
            <a:r>
              <a:rPr spc="-30" dirty="0">
                <a:latin typeface="Arial"/>
                <a:cs typeface="Arial"/>
              </a:rPr>
              <a:t>12")</a:t>
            </a:r>
            <a:endParaRPr dirty="0">
              <a:latin typeface="Arial"/>
              <a:cs typeface="Arial"/>
            </a:endParaRPr>
          </a:p>
          <a:p>
            <a:pPr marL="9502">
              <a:spcBef>
                <a:spcPts val="288"/>
              </a:spcBef>
            </a:pPr>
            <a:r>
              <a:rPr lang="fr-FR" b="1" spc="-105" dirty="0">
                <a:latin typeface="Arial"/>
                <a:cs typeface="Arial"/>
              </a:rPr>
              <a:t>	</a:t>
            </a:r>
            <a:r>
              <a:rPr b="1" spc="-105" dirty="0" err="1">
                <a:latin typeface="Arial"/>
                <a:cs typeface="Arial"/>
              </a:rPr>
              <a:t>FinSelon</a:t>
            </a:r>
            <a:endParaRPr lang="fr-FR" b="1" spc="-105" dirty="0">
              <a:latin typeface="Arial"/>
              <a:cs typeface="Arial"/>
            </a:endParaRPr>
          </a:p>
          <a:p>
            <a:pPr marL="9502">
              <a:spcBef>
                <a:spcPts val="288"/>
              </a:spcBef>
            </a:pPr>
            <a:r>
              <a:rPr lang="fr-FR" b="1" spc="-105" dirty="0">
                <a:latin typeface="Arial"/>
                <a:cs typeface="Arial"/>
              </a:rPr>
              <a:t>Fin</a:t>
            </a:r>
            <a:endParaRPr dirty="0">
              <a:latin typeface="Arial"/>
              <a:cs typeface="Arial"/>
            </a:endParaRPr>
          </a:p>
        </p:txBody>
      </p:sp>
      <p:sp>
        <p:nvSpPr>
          <p:cNvPr id="4" name="object 2">
            <a:extLst>
              <a:ext uri="{FF2B5EF4-FFF2-40B4-BE49-F238E27FC236}">
                <a16:creationId xmlns:a16="http://schemas.microsoft.com/office/drawing/2014/main" id="{09C103B7-98B3-4D03-A6BA-C487CEDD9399}"/>
              </a:ext>
            </a:extLst>
          </p:cNvPr>
          <p:cNvSpPr txBox="1">
            <a:spLocks noGrp="1"/>
          </p:cNvSpPr>
          <p:nvPr>
            <p:ph type="title"/>
          </p:nvPr>
        </p:nvSpPr>
        <p:spPr>
          <a:xfrm>
            <a:off x="5364088" y="107718"/>
            <a:ext cx="3519946" cy="440962"/>
          </a:xfrm>
          <a:prstGeom prst="rect">
            <a:avLst/>
          </a:prstGeom>
        </p:spPr>
        <p:txBody>
          <a:bodyPr vert="horz" wrap="square" lIns="0" tIns="9977" rIns="0" bIns="0" rtlCol="0">
            <a:spAutoFit/>
          </a:bodyPr>
          <a:lstStyle/>
          <a:p>
            <a:pPr marL="9502">
              <a:spcBef>
                <a:spcPts val="79"/>
              </a:spcBef>
            </a:pPr>
            <a:r>
              <a:rPr lang="fr-FR" sz="2800" dirty="0"/>
              <a:t>Une </a:t>
            </a:r>
            <a:r>
              <a:rPr sz="2800" dirty="0"/>
              <a:t>Solution</a:t>
            </a:r>
          </a:p>
        </p:txBody>
      </p:sp>
      <p:sp>
        <p:nvSpPr>
          <p:cNvPr id="3" name="Slide Number Placeholder 2">
            <a:extLst>
              <a:ext uri="{FF2B5EF4-FFF2-40B4-BE49-F238E27FC236}">
                <a16:creationId xmlns:a16="http://schemas.microsoft.com/office/drawing/2014/main" id="{119EBA4A-55E7-4CF6-B0A1-1AA10C98E84E}"/>
              </a:ext>
            </a:extLst>
          </p:cNvPr>
          <p:cNvSpPr>
            <a:spLocks noGrp="1"/>
          </p:cNvSpPr>
          <p:nvPr>
            <p:ph type="sldNum" sz="quarter" idx="12"/>
          </p:nvPr>
        </p:nvSpPr>
        <p:spPr/>
        <p:txBody>
          <a:bodyPr/>
          <a:lstStyle/>
          <a:p>
            <a:fld id="{5744759D-0EFF-4FB2-9CCE-04E00944F0FE}" type="slidenum">
              <a:rPr lang="en-US" smtClean="0"/>
              <a:pPr/>
              <a:t>92</a:t>
            </a:fld>
            <a:endParaRPr lang="en-US"/>
          </a:p>
        </p:txBody>
      </p:sp>
    </p:spTree>
    <p:extLst>
      <p:ext uri="{BB962C8B-B14F-4D97-AF65-F5344CB8AC3E}">
        <p14:creationId xmlns:p14="http://schemas.microsoft.com/office/powerpoint/2010/main" val="5146969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6024" y="44624"/>
            <a:ext cx="8532440" cy="792088"/>
          </a:xfrm>
          <a:noFill/>
        </p:spPr>
        <p:txBody>
          <a:bodyPr/>
          <a:lstStyle/>
          <a:p>
            <a:r>
              <a:rPr lang="fr-FR" sz="3200" dirty="0"/>
              <a:t>Switch en C</a:t>
            </a:r>
          </a:p>
        </p:txBody>
      </p:sp>
      <p:sp>
        <p:nvSpPr>
          <p:cNvPr id="3" name="Espace réservé du contenu 2"/>
          <p:cNvSpPr>
            <a:spLocks noGrp="1"/>
          </p:cNvSpPr>
          <p:nvPr>
            <p:ph type="body" idx="1"/>
          </p:nvPr>
        </p:nvSpPr>
        <p:spPr>
          <a:xfrm>
            <a:off x="539552" y="1405225"/>
            <a:ext cx="7772400" cy="4572000"/>
          </a:xfrm>
        </p:spPr>
        <p:txBody>
          <a:bodyPr>
            <a:noAutofit/>
          </a:bodyPr>
          <a:lstStyle/>
          <a:p>
            <a:pPr>
              <a:buNone/>
            </a:pPr>
            <a:r>
              <a:rPr lang="fr-FR" sz="2800" b="1" dirty="0">
                <a:solidFill>
                  <a:srgbClr val="0033CC"/>
                </a:solidFill>
              </a:rPr>
              <a:t>switch</a:t>
            </a:r>
            <a:r>
              <a:rPr lang="fr-FR" sz="2400" dirty="0"/>
              <a:t> ( </a:t>
            </a:r>
            <a:r>
              <a:rPr lang="fr-FR" sz="2400" dirty="0" err="1"/>
              <a:t>id_variable</a:t>
            </a:r>
            <a:r>
              <a:rPr lang="fr-FR" sz="2400" dirty="0"/>
              <a:t>)</a:t>
            </a:r>
          </a:p>
          <a:p>
            <a:pPr>
              <a:buNone/>
            </a:pPr>
            <a:r>
              <a:rPr lang="fr-FR" sz="2400" dirty="0"/>
              <a:t>{</a:t>
            </a:r>
          </a:p>
          <a:p>
            <a:pPr lvl="1">
              <a:buNone/>
            </a:pPr>
            <a:r>
              <a:rPr lang="fr-FR" b="1" dirty="0">
                <a:solidFill>
                  <a:srgbClr val="0033CC"/>
                </a:solidFill>
              </a:rPr>
              <a:t>case</a:t>
            </a:r>
            <a:r>
              <a:rPr lang="fr-FR" dirty="0"/>
              <a:t> constante1 :</a:t>
            </a:r>
          </a:p>
          <a:p>
            <a:pPr lvl="1">
              <a:buNone/>
            </a:pPr>
            <a:r>
              <a:rPr lang="fr-FR" dirty="0"/>
              <a:t>{</a:t>
            </a:r>
          </a:p>
          <a:p>
            <a:pPr lvl="1">
              <a:buNone/>
            </a:pPr>
            <a:r>
              <a:rPr lang="fr-FR" dirty="0"/>
              <a:t>	Bloc instruction 1</a:t>
            </a:r>
          </a:p>
          <a:p>
            <a:pPr lvl="1">
              <a:buNone/>
            </a:pPr>
            <a:r>
              <a:rPr lang="fr-FR" dirty="0">
                <a:solidFill>
                  <a:srgbClr val="0033CC"/>
                </a:solidFill>
              </a:rPr>
              <a:t>	</a:t>
            </a:r>
            <a:r>
              <a:rPr lang="fr-FR" b="1" dirty="0">
                <a:solidFill>
                  <a:srgbClr val="0033CC"/>
                </a:solidFill>
              </a:rPr>
              <a:t>break</a:t>
            </a:r>
            <a:r>
              <a:rPr lang="fr-FR" dirty="0"/>
              <a:t> ;</a:t>
            </a:r>
          </a:p>
          <a:p>
            <a:pPr lvl="1">
              <a:buNone/>
            </a:pPr>
            <a:r>
              <a:rPr lang="fr-FR" dirty="0"/>
              <a:t>}</a:t>
            </a:r>
          </a:p>
          <a:p>
            <a:pPr lvl="1">
              <a:buNone/>
            </a:pPr>
            <a:r>
              <a:rPr lang="fr-FR" dirty="0"/>
              <a:t>…..</a:t>
            </a:r>
          </a:p>
          <a:p>
            <a:pPr lvl="1">
              <a:buNone/>
            </a:pPr>
            <a:r>
              <a:rPr lang="fr-FR" b="1" dirty="0">
                <a:solidFill>
                  <a:srgbClr val="0033CC"/>
                </a:solidFill>
              </a:rPr>
              <a:t>default</a:t>
            </a:r>
            <a:r>
              <a:rPr lang="fr-FR" dirty="0"/>
              <a:t> : </a:t>
            </a:r>
          </a:p>
          <a:p>
            <a:pPr lvl="1">
              <a:buNone/>
            </a:pPr>
            <a:r>
              <a:rPr lang="fr-FR" dirty="0"/>
              <a:t>{</a:t>
            </a:r>
          </a:p>
          <a:p>
            <a:pPr lvl="1">
              <a:buNone/>
            </a:pPr>
            <a:r>
              <a:rPr lang="fr-FR" dirty="0"/>
              <a:t>	Bloc instruction(n+1)</a:t>
            </a:r>
          </a:p>
          <a:p>
            <a:pPr lvl="1">
              <a:buNone/>
            </a:pPr>
            <a:r>
              <a:rPr lang="fr-FR" dirty="0">
                <a:solidFill>
                  <a:srgbClr val="0033CC"/>
                </a:solidFill>
              </a:rPr>
              <a:t>	</a:t>
            </a:r>
            <a:r>
              <a:rPr lang="fr-FR" b="1" dirty="0">
                <a:solidFill>
                  <a:srgbClr val="0033CC"/>
                </a:solidFill>
              </a:rPr>
              <a:t>break</a:t>
            </a:r>
            <a:r>
              <a:rPr lang="fr-FR" dirty="0"/>
              <a:t> ;</a:t>
            </a:r>
          </a:p>
          <a:p>
            <a:pPr lvl="1">
              <a:buNone/>
            </a:pPr>
            <a:r>
              <a:rPr lang="fr-FR" dirty="0"/>
              <a:t>}</a:t>
            </a:r>
          </a:p>
          <a:p>
            <a:pPr>
              <a:buNone/>
            </a:pPr>
            <a:r>
              <a:rPr lang="fr-FR" sz="2400" dirty="0"/>
              <a:t>}</a:t>
            </a:r>
          </a:p>
        </p:txBody>
      </p:sp>
      <p:sp>
        <p:nvSpPr>
          <p:cNvPr id="5" name="Espace réservé du numéro de diapositive 4"/>
          <p:cNvSpPr>
            <a:spLocks noGrp="1"/>
          </p:cNvSpPr>
          <p:nvPr>
            <p:ph type="sldNum" sz="quarter" idx="12"/>
          </p:nvPr>
        </p:nvSpPr>
        <p:spPr/>
        <p:txBody>
          <a:bodyPr/>
          <a:lstStyle/>
          <a:p>
            <a:fld id="{5744759D-0EFF-4FB2-9CCE-04E00944F0FE}" type="slidenum">
              <a:rPr lang="en-US" smtClean="0"/>
              <a:pPr/>
              <a:t>93</a:t>
            </a:fld>
            <a:endParaRPr lang="en-US"/>
          </a:p>
        </p:txBody>
      </p:sp>
      <p:sp>
        <p:nvSpPr>
          <p:cNvPr id="4" name="Rectangle à coins arrondis 3"/>
          <p:cNvSpPr/>
          <p:nvPr/>
        </p:nvSpPr>
        <p:spPr>
          <a:xfrm>
            <a:off x="5411598" y="1693257"/>
            <a:ext cx="2428892" cy="1214446"/>
          </a:xfrm>
          <a:prstGeom prst="wedgeRoundRectCallout">
            <a:avLst>
              <a:gd name="adj1" fmla="val -163057"/>
              <a:gd name="adj2" fmla="val -37575"/>
              <a:gd name="adj3" fmla="val 16667"/>
            </a:avLst>
          </a:prstGeom>
          <a:solidFill>
            <a:srgbClr val="95B3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Résultat :</a:t>
            </a:r>
          </a:p>
          <a:p>
            <a:pPr algn="ctr"/>
            <a:r>
              <a:rPr lang="fr-FR" sz="2400" b="1" dirty="0"/>
              <a:t>Valeur</a:t>
            </a:r>
          </a:p>
        </p:txBody>
      </p:sp>
      <p:sp>
        <p:nvSpPr>
          <p:cNvPr id="6" name="ZoneTexte 5"/>
          <p:cNvSpPr txBox="1"/>
          <p:nvPr/>
        </p:nvSpPr>
        <p:spPr>
          <a:xfrm>
            <a:off x="4087906" y="2917393"/>
            <a:ext cx="4357718" cy="1015663"/>
          </a:xfrm>
          <a:prstGeom prst="rect">
            <a:avLst/>
          </a:prstGeom>
          <a:noFill/>
          <a:ln>
            <a:solidFill>
              <a:schemeClr val="accent6">
                <a:lumMod val="75000"/>
              </a:schemeClr>
            </a:solidFill>
          </a:ln>
        </p:spPr>
        <p:txBody>
          <a:bodyPr wrap="square" rtlCol="0">
            <a:spAutoFit/>
          </a:bodyPr>
          <a:lstStyle/>
          <a:p>
            <a:r>
              <a:rPr lang="fr-FR" sz="2000" b="1" dirty="0">
                <a:solidFill>
                  <a:schemeClr val="accent1"/>
                </a:solidFill>
              </a:rPr>
              <a:t>Bloc d'instructions exécuté en cas du résultat </a:t>
            </a:r>
          </a:p>
          <a:p>
            <a:r>
              <a:rPr lang="fr-FR" sz="2000" b="1" dirty="0">
                <a:solidFill>
                  <a:schemeClr val="accent4">
                    <a:lumMod val="75000"/>
                  </a:schemeClr>
                </a:solidFill>
              </a:rPr>
              <a:t>Valeur =contante1</a:t>
            </a:r>
            <a:endParaRPr lang="fr-FR" sz="2000" b="1" dirty="0">
              <a:solidFill>
                <a:schemeClr val="accent1"/>
              </a:solidFill>
            </a:endParaRPr>
          </a:p>
        </p:txBody>
      </p:sp>
      <p:cxnSp>
        <p:nvCxnSpPr>
          <p:cNvPr id="8" name="Connecteur droit avec flèche 7"/>
          <p:cNvCxnSpPr>
            <a:stCxn id="6" idx="1"/>
          </p:cNvCxnSpPr>
          <p:nvPr/>
        </p:nvCxnSpPr>
        <p:spPr>
          <a:xfrm rot="10800000">
            <a:off x="3373526" y="3417459"/>
            <a:ext cx="714380" cy="77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087906" y="4141529"/>
            <a:ext cx="4357718" cy="1015663"/>
          </a:xfrm>
          <a:prstGeom prst="rect">
            <a:avLst/>
          </a:prstGeom>
          <a:noFill/>
          <a:ln>
            <a:solidFill>
              <a:schemeClr val="accent6">
                <a:lumMod val="75000"/>
              </a:schemeClr>
            </a:solidFill>
          </a:ln>
        </p:spPr>
        <p:txBody>
          <a:bodyPr wrap="square" rtlCol="0">
            <a:spAutoFit/>
          </a:bodyPr>
          <a:lstStyle/>
          <a:p>
            <a:r>
              <a:rPr lang="fr-FR" sz="2000" b="1" dirty="0">
                <a:solidFill>
                  <a:schemeClr val="accent1"/>
                </a:solidFill>
              </a:rPr>
              <a:t>Bloc d'instructions exécuté en cas du résultat </a:t>
            </a:r>
          </a:p>
          <a:p>
            <a:r>
              <a:rPr lang="fr-FR" sz="2000" b="1" dirty="0">
                <a:solidFill>
                  <a:schemeClr val="accent4">
                    <a:lumMod val="75000"/>
                  </a:schemeClr>
                </a:solidFill>
              </a:rPr>
              <a:t>Valeur =</a:t>
            </a:r>
            <a:r>
              <a:rPr lang="fr-FR" sz="2000" b="1" dirty="0" err="1">
                <a:solidFill>
                  <a:schemeClr val="accent4">
                    <a:lumMod val="75000"/>
                  </a:schemeClr>
                </a:solidFill>
              </a:rPr>
              <a:t>contantei</a:t>
            </a:r>
            <a:endParaRPr lang="fr-FR" sz="2000" b="1" dirty="0">
              <a:solidFill>
                <a:schemeClr val="accent1"/>
              </a:solidFill>
            </a:endParaRPr>
          </a:p>
        </p:txBody>
      </p:sp>
      <p:cxnSp>
        <p:nvCxnSpPr>
          <p:cNvPr id="13" name="Connecteur droit avec flèche 12"/>
          <p:cNvCxnSpPr>
            <a:stCxn id="12" idx="1"/>
          </p:cNvCxnSpPr>
          <p:nvPr/>
        </p:nvCxnSpPr>
        <p:spPr>
          <a:xfrm rot="10800000">
            <a:off x="3373526" y="4641595"/>
            <a:ext cx="714380" cy="77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4087906" y="5365665"/>
            <a:ext cx="4357718" cy="1015663"/>
          </a:xfrm>
          <a:prstGeom prst="rect">
            <a:avLst/>
          </a:prstGeom>
          <a:noFill/>
          <a:ln>
            <a:solidFill>
              <a:schemeClr val="accent6">
                <a:lumMod val="75000"/>
              </a:schemeClr>
            </a:solidFill>
          </a:ln>
        </p:spPr>
        <p:txBody>
          <a:bodyPr wrap="square" rtlCol="0">
            <a:spAutoFit/>
          </a:bodyPr>
          <a:lstStyle/>
          <a:p>
            <a:r>
              <a:rPr lang="fr-FR" sz="2000" b="1" dirty="0">
                <a:solidFill>
                  <a:schemeClr val="accent1"/>
                </a:solidFill>
              </a:rPr>
              <a:t>Bloc d'instructions exécuté en cas du résultat </a:t>
            </a:r>
          </a:p>
          <a:p>
            <a:r>
              <a:rPr lang="fr-FR" sz="2000" b="1" dirty="0">
                <a:solidFill>
                  <a:schemeClr val="accent4">
                    <a:lumMod val="75000"/>
                  </a:schemeClr>
                </a:solidFill>
              </a:rPr>
              <a:t>Valeur =autre valeur</a:t>
            </a:r>
            <a:endParaRPr lang="fr-FR" sz="2000" b="1" dirty="0">
              <a:solidFill>
                <a:schemeClr val="accent1"/>
              </a:solidFill>
            </a:endParaRPr>
          </a:p>
        </p:txBody>
      </p:sp>
      <p:cxnSp>
        <p:nvCxnSpPr>
          <p:cNvPr id="15" name="Connecteur droit avec flèche 14"/>
          <p:cNvCxnSpPr/>
          <p:nvPr/>
        </p:nvCxnSpPr>
        <p:spPr>
          <a:xfrm flipH="1">
            <a:off x="3373525" y="5581689"/>
            <a:ext cx="714382" cy="1269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8042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1+#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1+#ppt_w/2"/>
                                          </p:val>
                                        </p:tav>
                                        <p:tav tm="100000">
                                          <p:val>
                                            <p:strVal val="#ppt_x"/>
                                          </p:val>
                                        </p:tav>
                                      </p:tavLst>
                                    </p:anim>
                                    <p:anim calcmode="lin" valueType="num">
                                      <p:cBhvr additive="base">
                                        <p:cTn id="15" dur="500" fill="hold"/>
                                        <p:tgtEl>
                                          <p:spTgt spid="12"/>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1+#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860225" y="3140968"/>
            <a:ext cx="8390429"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b="1" u="none" dirty="0">
                <a:solidFill>
                  <a:schemeClr val="tx1"/>
                </a:solidFill>
                <a:latin typeface="Gill Sans MT" panose="020B0502020104020203" pitchFamily="34" charset="77"/>
                <a:cs typeface="Arial" panose="020B0604020202020204" pitchFamily="34" charset="0"/>
              </a:rPr>
              <a:t>IV. Les Boucles</a:t>
            </a:r>
          </a:p>
        </p:txBody>
      </p:sp>
      <p:sp>
        <p:nvSpPr>
          <p:cNvPr id="11" name="Rectangle 10">
            <a:extLst>
              <a:ext uri="{FF2B5EF4-FFF2-40B4-BE49-F238E27FC236}">
                <a16:creationId xmlns:a16="http://schemas.microsoft.com/office/drawing/2014/main" id="{D68C40A4-1085-CA41-8D43-B4F3DD5B1BD4}"/>
              </a:ext>
            </a:extLst>
          </p:cNvPr>
          <p:cNvSpPr/>
          <p:nvPr/>
        </p:nvSpPr>
        <p:spPr>
          <a:xfrm>
            <a:off x="1159990" y="3714454"/>
            <a:ext cx="7748858" cy="62846"/>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595"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94</a:t>
            </a:fld>
            <a:endParaRPr lang="fr-FR" dirty="0"/>
          </a:p>
        </p:txBody>
      </p:sp>
    </p:spTree>
    <p:extLst>
      <p:ext uri="{BB962C8B-B14F-4D97-AF65-F5344CB8AC3E}">
        <p14:creationId xmlns:p14="http://schemas.microsoft.com/office/powerpoint/2010/main" val="9051786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01217C-7549-4EFF-BBE1-1A792E0921A0}"/>
              </a:ext>
            </a:extLst>
          </p:cNvPr>
          <p:cNvSpPr>
            <a:spLocks noGrp="1"/>
          </p:cNvSpPr>
          <p:nvPr>
            <p:ph type="sldNum" sz="quarter" idx="12"/>
          </p:nvPr>
        </p:nvSpPr>
        <p:spPr/>
        <p:txBody>
          <a:bodyPr/>
          <a:lstStyle/>
          <a:p>
            <a:fld id="{5744759D-0EFF-4FB2-9CCE-04E00944F0FE}" type="slidenum">
              <a:rPr lang="en-US" smtClean="0"/>
              <a:pPr/>
              <a:t>95</a:t>
            </a:fld>
            <a:endParaRPr lang="en-US"/>
          </a:p>
        </p:txBody>
      </p:sp>
      <p:sp>
        <p:nvSpPr>
          <p:cNvPr id="5" name="Title 1">
            <a:extLst>
              <a:ext uri="{FF2B5EF4-FFF2-40B4-BE49-F238E27FC236}">
                <a16:creationId xmlns:a16="http://schemas.microsoft.com/office/drawing/2014/main" id="{C02033B8-F775-438B-AB4D-8D5473368B5B}"/>
              </a:ext>
            </a:extLst>
          </p:cNvPr>
          <p:cNvSpPr txBox="1">
            <a:spLocks/>
          </p:cNvSpPr>
          <p:nvPr/>
        </p:nvSpPr>
        <p:spPr>
          <a:xfrm>
            <a:off x="694417" y="3222026"/>
            <a:ext cx="8229600" cy="495006"/>
          </a:xfrm>
          <a:prstGeom prst="rect">
            <a:avLst/>
          </a:prstGeom>
        </p:spPr>
        <p:txBody>
          <a:bodyPr>
            <a:noAutofit/>
          </a:bodyPr>
          <a:lstStyle>
            <a:lvl1pPr algn="r" defTabSz="810138" rtl="0" eaLnBrk="1" latinLnBrk="0" hangingPunct="1">
              <a:spcBef>
                <a:spcPct val="0"/>
              </a:spcBef>
              <a:buNone/>
              <a:defRPr sz="2619" b="1" i="0" kern="1200">
                <a:solidFill>
                  <a:schemeClr val="tx1"/>
                </a:solidFill>
                <a:latin typeface="Gill Sans MT" panose="020B0502020104020203" pitchFamily="34" charset="77"/>
                <a:ea typeface="+mj-ea"/>
                <a:cs typeface="+mj-cs"/>
              </a:defRPr>
            </a:lvl1pPr>
          </a:lstStyle>
          <a:p>
            <a:pPr algn="ctr" fontAlgn="auto">
              <a:spcAft>
                <a:spcPts val="0"/>
              </a:spcAft>
            </a:pPr>
            <a:r>
              <a:rPr lang="sv-SE" sz="4000" dirty="0">
                <a:solidFill>
                  <a:srgbClr val="C00000"/>
                </a:solidFill>
              </a:rPr>
              <a:t>Application 	TP 2</a:t>
            </a:r>
            <a:endParaRPr lang="fr-FR" sz="4000" dirty="0"/>
          </a:p>
        </p:txBody>
      </p:sp>
    </p:spTree>
    <p:extLst>
      <p:ext uri="{BB962C8B-B14F-4D97-AF65-F5344CB8AC3E}">
        <p14:creationId xmlns:p14="http://schemas.microsoft.com/office/powerpoint/2010/main" val="14218562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83568" y="1196752"/>
            <a:ext cx="7641066" cy="4165058"/>
          </a:xfrm>
          <a:prstGeom prst="rect">
            <a:avLst/>
          </a:prstGeom>
        </p:spPr>
        <p:txBody>
          <a:bodyPr vert="horz" wrap="square" lIns="0" tIns="9977" rIns="0" bIns="0" rtlCol="0">
            <a:spAutoFit/>
          </a:bodyPr>
          <a:lstStyle/>
          <a:p>
            <a:pPr marL="266060" marR="290290" indent="-256558" algn="just">
              <a:spcBef>
                <a:spcPts val="79"/>
              </a:spcBef>
              <a:buClr>
                <a:srgbClr val="FF0000"/>
              </a:buClr>
              <a:buFont typeface="Wingdings"/>
              <a:buChar char=""/>
              <a:tabLst>
                <a:tab pos="265585" algn="l"/>
                <a:tab pos="266060" algn="l"/>
              </a:tabLst>
            </a:pPr>
            <a:r>
              <a:rPr sz="2000" spc="-153" dirty="0">
                <a:latin typeface="Arial"/>
                <a:cs typeface="Arial"/>
              </a:rPr>
              <a:t>Les </a:t>
            </a:r>
            <a:r>
              <a:rPr sz="2000" spc="-71" dirty="0">
                <a:latin typeface="Arial"/>
                <a:cs typeface="Arial"/>
              </a:rPr>
              <a:t>boucles </a:t>
            </a:r>
            <a:r>
              <a:rPr sz="2000" spc="-56" dirty="0">
                <a:latin typeface="Arial"/>
                <a:cs typeface="Arial"/>
              </a:rPr>
              <a:t>servent </a:t>
            </a:r>
            <a:r>
              <a:rPr sz="2000" spc="-116" dirty="0">
                <a:latin typeface="Arial"/>
                <a:cs typeface="Arial"/>
              </a:rPr>
              <a:t>à </a:t>
            </a:r>
            <a:r>
              <a:rPr sz="2000" spc="-34" dirty="0">
                <a:latin typeface="Arial"/>
                <a:cs typeface="Arial"/>
              </a:rPr>
              <a:t>répéter </a:t>
            </a:r>
            <a:r>
              <a:rPr sz="2000" spc="-41" dirty="0">
                <a:latin typeface="Arial"/>
                <a:cs typeface="Arial"/>
              </a:rPr>
              <a:t>l'exécution </a:t>
            </a:r>
            <a:r>
              <a:rPr sz="2000" spc="-26" dirty="0">
                <a:latin typeface="Arial"/>
                <a:cs typeface="Arial"/>
              </a:rPr>
              <a:t>d'un </a:t>
            </a:r>
            <a:r>
              <a:rPr sz="2000" spc="-60" dirty="0">
                <a:latin typeface="Arial"/>
                <a:cs typeface="Arial"/>
              </a:rPr>
              <a:t>groupe </a:t>
            </a:r>
            <a:r>
              <a:rPr sz="2000" spc="-34" dirty="0">
                <a:latin typeface="Arial"/>
                <a:cs typeface="Arial"/>
              </a:rPr>
              <a:t>d'instructions </a:t>
            </a:r>
            <a:r>
              <a:rPr sz="2000" spc="-49" dirty="0">
                <a:latin typeface="Arial"/>
                <a:cs typeface="Arial"/>
              </a:rPr>
              <a:t>un  </a:t>
            </a:r>
            <a:r>
              <a:rPr sz="2000" spc="-37" dirty="0">
                <a:latin typeface="Arial"/>
                <a:cs typeface="Arial"/>
              </a:rPr>
              <a:t>certain </a:t>
            </a:r>
            <a:r>
              <a:rPr sz="2000" spc="-49" dirty="0">
                <a:latin typeface="Arial"/>
                <a:cs typeface="Arial"/>
              </a:rPr>
              <a:t>nombre </a:t>
            </a:r>
            <a:r>
              <a:rPr sz="2000" spc="-67" dirty="0">
                <a:latin typeface="Arial"/>
                <a:cs typeface="Arial"/>
              </a:rPr>
              <a:t>de</a:t>
            </a:r>
            <a:r>
              <a:rPr sz="2000" spc="-168" dirty="0">
                <a:latin typeface="Arial"/>
                <a:cs typeface="Arial"/>
              </a:rPr>
              <a:t> </a:t>
            </a:r>
            <a:r>
              <a:rPr sz="2000" spc="-49" dirty="0">
                <a:latin typeface="Arial"/>
                <a:cs typeface="Arial"/>
              </a:rPr>
              <a:t>fois.</a:t>
            </a:r>
            <a:endParaRPr sz="2000" dirty="0">
              <a:latin typeface="Arial"/>
              <a:cs typeface="Arial"/>
            </a:endParaRPr>
          </a:p>
          <a:p>
            <a:pPr algn="just">
              <a:spcBef>
                <a:spcPts val="15"/>
              </a:spcBef>
              <a:buClr>
                <a:srgbClr val="FF0000"/>
              </a:buClr>
              <a:buFont typeface="Wingdings"/>
              <a:buChar char=""/>
            </a:pPr>
            <a:endParaRPr sz="2000" dirty="0">
              <a:latin typeface="Arial"/>
              <a:cs typeface="Arial"/>
            </a:endParaRPr>
          </a:p>
          <a:p>
            <a:pPr marL="266060" indent="-256558" algn="just">
              <a:spcBef>
                <a:spcPts val="4"/>
              </a:spcBef>
              <a:buClr>
                <a:srgbClr val="FF0000"/>
              </a:buClr>
              <a:buFont typeface="Wingdings"/>
              <a:buChar char=""/>
              <a:tabLst>
                <a:tab pos="265585" algn="l"/>
                <a:tab pos="266060" algn="l"/>
              </a:tabLst>
            </a:pPr>
            <a:r>
              <a:rPr sz="2000" spc="-112" dirty="0">
                <a:latin typeface="Arial"/>
                <a:cs typeface="Arial"/>
              </a:rPr>
              <a:t>On </a:t>
            </a:r>
            <a:r>
              <a:rPr sz="2000" spc="-49" dirty="0">
                <a:latin typeface="Arial"/>
                <a:cs typeface="Arial"/>
              </a:rPr>
              <a:t>distingue </a:t>
            </a:r>
            <a:r>
              <a:rPr sz="2000" b="1" u="heavy" spc="-90" dirty="0">
                <a:uFill>
                  <a:solidFill>
                    <a:srgbClr val="000000"/>
                  </a:solidFill>
                </a:uFill>
                <a:latin typeface="Arial"/>
                <a:cs typeface="Arial"/>
              </a:rPr>
              <a:t>trois </a:t>
            </a:r>
            <a:r>
              <a:rPr sz="2000" b="1" u="heavy" spc="-120" dirty="0">
                <a:uFill>
                  <a:solidFill>
                    <a:srgbClr val="000000"/>
                  </a:solidFill>
                </a:uFill>
                <a:latin typeface="Arial"/>
                <a:cs typeface="Arial"/>
              </a:rPr>
              <a:t>sortes</a:t>
            </a:r>
            <a:r>
              <a:rPr sz="2000" b="1" spc="-120" dirty="0">
                <a:latin typeface="Arial"/>
                <a:cs typeface="Arial"/>
              </a:rPr>
              <a:t> </a:t>
            </a:r>
            <a:r>
              <a:rPr sz="2000" spc="-67" dirty="0">
                <a:latin typeface="Arial"/>
                <a:cs typeface="Arial"/>
              </a:rPr>
              <a:t>de </a:t>
            </a:r>
            <a:r>
              <a:rPr sz="2000" spc="-71" dirty="0">
                <a:latin typeface="Arial"/>
                <a:cs typeface="Arial"/>
              </a:rPr>
              <a:t>boucles </a:t>
            </a:r>
            <a:r>
              <a:rPr sz="2000" spc="-67" dirty="0">
                <a:latin typeface="Arial"/>
                <a:cs typeface="Arial"/>
              </a:rPr>
              <a:t>en </a:t>
            </a:r>
            <a:r>
              <a:rPr sz="2000" spc="-101" dirty="0">
                <a:latin typeface="Arial"/>
                <a:cs typeface="Arial"/>
              </a:rPr>
              <a:t>langages </a:t>
            </a:r>
            <a:r>
              <a:rPr sz="2000" spc="-67" dirty="0">
                <a:latin typeface="Arial"/>
                <a:cs typeface="Arial"/>
              </a:rPr>
              <a:t>de </a:t>
            </a:r>
            <a:r>
              <a:rPr sz="2000" spc="-45" dirty="0">
                <a:latin typeface="Arial"/>
                <a:cs typeface="Arial"/>
              </a:rPr>
              <a:t>programmation</a:t>
            </a:r>
            <a:r>
              <a:rPr sz="2000" spc="-112" dirty="0">
                <a:latin typeface="Arial"/>
                <a:cs typeface="Arial"/>
              </a:rPr>
              <a:t> </a:t>
            </a:r>
            <a:r>
              <a:rPr sz="2000" spc="-15" dirty="0">
                <a:latin typeface="Arial"/>
                <a:cs typeface="Arial"/>
              </a:rPr>
              <a:t>:</a:t>
            </a:r>
            <a:endParaRPr sz="2000" dirty="0">
              <a:latin typeface="Arial"/>
              <a:cs typeface="Arial"/>
            </a:endParaRPr>
          </a:p>
          <a:p>
            <a:pPr marL="565852" marR="525468" lvl="1" indent="-214748" algn="just">
              <a:spcBef>
                <a:spcPts val="1190"/>
              </a:spcBef>
              <a:buSzPct val="80555"/>
              <a:buFont typeface="Wingdings"/>
              <a:buChar char=""/>
              <a:tabLst>
                <a:tab pos="565852" algn="l"/>
                <a:tab pos="566328" algn="l"/>
              </a:tabLst>
            </a:pPr>
            <a:r>
              <a:rPr sz="2000" spc="-142" dirty="0">
                <a:latin typeface="Arial"/>
                <a:cs typeface="Arial"/>
              </a:rPr>
              <a:t>Les </a:t>
            </a:r>
            <a:r>
              <a:rPr sz="2000" spc="-67" dirty="0">
                <a:latin typeface="Arial"/>
                <a:cs typeface="Arial"/>
              </a:rPr>
              <a:t>boucles </a:t>
            </a:r>
            <a:r>
              <a:rPr sz="2000" b="1" spc="-45" dirty="0">
                <a:solidFill>
                  <a:srgbClr val="0000C7"/>
                </a:solidFill>
                <a:latin typeface="Arial"/>
                <a:cs typeface="Arial"/>
              </a:rPr>
              <a:t>tant </a:t>
            </a:r>
            <a:r>
              <a:rPr sz="2000" b="1" spc="-94" dirty="0">
                <a:solidFill>
                  <a:srgbClr val="0000C7"/>
                </a:solidFill>
                <a:latin typeface="Arial"/>
                <a:cs typeface="Arial"/>
              </a:rPr>
              <a:t>que </a:t>
            </a:r>
            <a:r>
              <a:rPr sz="2000" spc="-15" dirty="0">
                <a:latin typeface="Arial"/>
                <a:cs typeface="Arial"/>
              </a:rPr>
              <a:t>: </a:t>
            </a:r>
            <a:r>
              <a:rPr sz="2000" spc="-45" dirty="0">
                <a:latin typeface="Arial"/>
                <a:cs typeface="Arial"/>
              </a:rPr>
              <a:t>on </a:t>
            </a:r>
            <a:r>
              <a:rPr sz="2000" spc="-67" dirty="0">
                <a:latin typeface="Arial"/>
                <a:cs typeface="Arial"/>
              </a:rPr>
              <a:t>y </a:t>
            </a:r>
            <a:r>
              <a:rPr sz="2000" spc="-41" dirty="0">
                <a:latin typeface="Arial"/>
                <a:cs typeface="Arial"/>
              </a:rPr>
              <a:t>répète </a:t>
            </a:r>
            <a:r>
              <a:rPr sz="2000" spc="-94" dirty="0">
                <a:latin typeface="Arial"/>
                <a:cs typeface="Arial"/>
              </a:rPr>
              <a:t>des </a:t>
            </a:r>
            <a:r>
              <a:rPr sz="2000" spc="-37" dirty="0">
                <a:latin typeface="Arial"/>
                <a:cs typeface="Arial"/>
              </a:rPr>
              <a:t>instructions </a:t>
            </a:r>
            <a:r>
              <a:rPr sz="2000" b="1" spc="-45" dirty="0">
                <a:latin typeface="Arial"/>
                <a:cs typeface="Arial"/>
              </a:rPr>
              <a:t>tant </a:t>
            </a:r>
            <a:r>
              <a:rPr sz="2000" b="1" spc="-64" dirty="0">
                <a:latin typeface="Arial"/>
                <a:cs typeface="Arial"/>
              </a:rPr>
              <a:t>qu'</a:t>
            </a:r>
            <a:r>
              <a:rPr sz="2000" spc="-64" dirty="0">
                <a:latin typeface="Arial"/>
                <a:cs typeface="Arial"/>
              </a:rPr>
              <a:t>une </a:t>
            </a:r>
            <a:r>
              <a:rPr sz="2000" spc="-41" dirty="0">
                <a:latin typeface="Arial"/>
                <a:cs typeface="Arial"/>
              </a:rPr>
              <a:t>certaine  </a:t>
            </a:r>
            <a:r>
              <a:rPr sz="2000" spc="-30" dirty="0">
                <a:latin typeface="Arial"/>
                <a:cs typeface="Arial"/>
              </a:rPr>
              <a:t>condition </a:t>
            </a:r>
            <a:r>
              <a:rPr sz="2000" spc="-56" dirty="0">
                <a:latin typeface="Arial"/>
                <a:cs typeface="Arial"/>
              </a:rPr>
              <a:t>est</a:t>
            </a:r>
            <a:r>
              <a:rPr sz="2000" spc="-108" dirty="0">
                <a:latin typeface="Arial"/>
                <a:cs typeface="Arial"/>
              </a:rPr>
              <a:t> </a:t>
            </a:r>
            <a:r>
              <a:rPr sz="2000" spc="-60" dirty="0">
                <a:latin typeface="Arial"/>
                <a:cs typeface="Arial"/>
              </a:rPr>
              <a:t>réalisée.</a:t>
            </a:r>
            <a:endParaRPr sz="2000" dirty="0">
              <a:latin typeface="Arial"/>
              <a:cs typeface="Arial"/>
            </a:endParaRPr>
          </a:p>
          <a:p>
            <a:pPr marL="565852" lvl="1" indent="-214748" algn="just">
              <a:spcBef>
                <a:spcPts val="1186"/>
              </a:spcBef>
              <a:buSzPct val="80555"/>
              <a:buFont typeface="Wingdings"/>
              <a:buChar char=""/>
              <a:tabLst>
                <a:tab pos="565852" algn="l"/>
                <a:tab pos="566328" algn="l"/>
              </a:tabLst>
            </a:pPr>
            <a:r>
              <a:rPr sz="2000" spc="-138" dirty="0">
                <a:latin typeface="Arial"/>
                <a:cs typeface="Arial"/>
              </a:rPr>
              <a:t>Les </a:t>
            </a:r>
            <a:r>
              <a:rPr sz="2000" spc="-67" dirty="0">
                <a:latin typeface="Arial"/>
                <a:cs typeface="Arial"/>
              </a:rPr>
              <a:t>boucles </a:t>
            </a:r>
            <a:r>
              <a:rPr sz="2000" b="1" spc="-64" dirty="0">
                <a:solidFill>
                  <a:srgbClr val="0000C7"/>
                </a:solidFill>
                <a:latin typeface="Arial"/>
                <a:cs typeface="Arial"/>
              </a:rPr>
              <a:t>répéter </a:t>
            </a:r>
            <a:r>
              <a:rPr sz="2000" b="1" spc="-206" dirty="0">
                <a:solidFill>
                  <a:srgbClr val="0000C7"/>
                </a:solidFill>
                <a:latin typeface="Arial"/>
                <a:cs typeface="Arial"/>
              </a:rPr>
              <a:t>…. </a:t>
            </a:r>
            <a:r>
              <a:rPr sz="2000" b="1" spc="-94" dirty="0">
                <a:solidFill>
                  <a:srgbClr val="0000C7"/>
                </a:solidFill>
                <a:latin typeface="Arial"/>
                <a:cs typeface="Arial"/>
              </a:rPr>
              <a:t>jusqu'à </a:t>
            </a:r>
            <a:r>
              <a:rPr sz="2000" spc="-15" dirty="0">
                <a:latin typeface="Arial"/>
                <a:cs typeface="Arial"/>
              </a:rPr>
              <a:t>: </a:t>
            </a:r>
            <a:r>
              <a:rPr sz="2000" spc="-41" dirty="0">
                <a:latin typeface="Arial"/>
                <a:cs typeface="Arial"/>
              </a:rPr>
              <a:t>on </a:t>
            </a:r>
            <a:r>
              <a:rPr sz="2000" spc="-64" dirty="0">
                <a:latin typeface="Arial"/>
                <a:cs typeface="Arial"/>
              </a:rPr>
              <a:t>y </a:t>
            </a:r>
            <a:r>
              <a:rPr sz="2000" spc="-37" dirty="0">
                <a:latin typeface="Arial"/>
                <a:cs typeface="Arial"/>
              </a:rPr>
              <a:t>répète </a:t>
            </a:r>
            <a:r>
              <a:rPr sz="2000" spc="-94" dirty="0">
                <a:latin typeface="Arial"/>
                <a:cs typeface="Arial"/>
              </a:rPr>
              <a:t>des </a:t>
            </a:r>
            <a:r>
              <a:rPr sz="2000" spc="-37" dirty="0">
                <a:latin typeface="Arial"/>
                <a:cs typeface="Arial"/>
              </a:rPr>
              <a:t>instructions </a:t>
            </a:r>
            <a:r>
              <a:rPr sz="2000" b="1" spc="-94" dirty="0">
                <a:latin typeface="Arial"/>
                <a:cs typeface="Arial"/>
              </a:rPr>
              <a:t>jusqu'à </a:t>
            </a:r>
            <a:r>
              <a:rPr sz="2000" spc="-97" dirty="0">
                <a:latin typeface="Arial"/>
                <a:cs typeface="Arial"/>
              </a:rPr>
              <a:t>ce</a:t>
            </a:r>
            <a:r>
              <a:rPr sz="2000" spc="-67" dirty="0">
                <a:latin typeface="Arial"/>
                <a:cs typeface="Arial"/>
              </a:rPr>
              <a:t> </a:t>
            </a:r>
            <a:r>
              <a:rPr sz="2000" spc="-37" dirty="0">
                <a:latin typeface="Arial"/>
                <a:cs typeface="Arial"/>
              </a:rPr>
              <a:t>qu'une</a:t>
            </a:r>
            <a:endParaRPr sz="2000" dirty="0">
              <a:latin typeface="Arial"/>
              <a:cs typeface="Arial"/>
            </a:endParaRPr>
          </a:p>
          <a:p>
            <a:pPr marL="565852" algn="just"/>
            <a:r>
              <a:rPr sz="2000" spc="-41" dirty="0">
                <a:latin typeface="Arial"/>
                <a:cs typeface="Arial"/>
              </a:rPr>
              <a:t>certaine </a:t>
            </a:r>
            <a:r>
              <a:rPr sz="2000" spc="-30" dirty="0">
                <a:latin typeface="Arial"/>
                <a:cs typeface="Arial"/>
              </a:rPr>
              <a:t>condition soit</a:t>
            </a:r>
            <a:r>
              <a:rPr sz="2000" spc="-120" dirty="0">
                <a:latin typeface="Arial"/>
                <a:cs typeface="Arial"/>
              </a:rPr>
              <a:t> </a:t>
            </a:r>
            <a:r>
              <a:rPr sz="2000" spc="-60" dirty="0">
                <a:latin typeface="Arial"/>
                <a:cs typeface="Arial"/>
              </a:rPr>
              <a:t>réalisée.</a:t>
            </a:r>
            <a:endParaRPr sz="2000" dirty="0">
              <a:latin typeface="Arial"/>
              <a:cs typeface="Arial"/>
            </a:endParaRPr>
          </a:p>
          <a:p>
            <a:pPr marL="565852" marR="248956" lvl="1" indent="-214748" algn="just">
              <a:spcBef>
                <a:spcPts val="1186"/>
              </a:spcBef>
              <a:buSzPct val="80555"/>
              <a:buFont typeface="Wingdings"/>
              <a:buChar char=""/>
              <a:tabLst>
                <a:tab pos="566328" algn="l"/>
              </a:tabLst>
            </a:pPr>
            <a:r>
              <a:rPr sz="2000" spc="-142" dirty="0">
                <a:latin typeface="Arial"/>
                <a:cs typeface="Arial"/>
              </a:rPr>
              <a:t>Les </a:t>
            </a:r>
            <a:r>
              <a:rPr sz="2000" spc="-67" dirty="0">
                <a:latin typeface="Arial"/>
                <a:cs typeface="Arial"/>
              </a:rPr>
              <a:t>boucles </a:t>
            </a:r>
            <a:r>
              <a:rPr sz="2000" b="1" spc="-85" dirty="0">
                <a:solidFill>
                  <a:srgbClr val="0000C7"/>
                </a:solidFill>
                <a:latin typeface="Arial"/>
                <a:cs typeface="Arial"/>
              </a:rPr>
              <a:t>pour </a:t>
            </a:r>
            <a:r>
              <a:rPr sz="2000" spc="-45" dirty="0">
                <a:latin typeface="Arial"/>
                <a:cs typeface="Arial"/>
              </a:rPr>
              <a:t>ou </a:t>
            </a:r>
            <a:r>
              <a:rPr sz="2000" spc="-97" dirty="0">
                <a:latin typeface="Arial"/>
                <a:cs typeface="Arial"/>
              </a:rPr>
              <a:t>avec </a:t>
            </a:r>
            <a:r>
              <a:rPr sz="2000" spc="-41" dirty="0">
                <a:latin typeface="Arial"/>
                <a:cs typeface="Arial"/>
              </a:rPr>
              <a:t>compteur </a:t>
            </a:r>
            <a:r>
              <a:rPr sz="2000" spc="-15" dirty="0">
                <a:latin typeface="Arial"/>
                <a:cs typeface="Arial"/>
              </a:rPr>
              <a:t>: </a:t>
            </a:r>
            <a:r>
              <a:rPr sz="2000" spc="-45" dirty="0">
                <a:latin typeface="Arial"/>
                <a:cs typeface="Arial"/>
              </a:rPr>
              <a:t>on </a:t>
            </a:r>
            <a:r>
              <a:rPr sz="2000" spc="-67" dirty="0">
                <a:latin typeface="Arial"/>
                <a:cs typeface="Arial"/>
              </a:rPr>
              <a:t>y </a:t>
            </a:r>
            <a:r>
              <a:rPr sz="2000" spc="-41" dirty="0">
                <a:latin typeface="Arial"/>
                <a:cs typeface="Arial"/>
              </a:rPr>
              <a:t>répète </a:t>
            </a:r>
            <a:r>
              <a:rPr sz="2000" spc="-94" dirty="0">
                <a:latin typeface="Arial"/>
                <a:cs typeface="Arial"/>
              </a:rPr>
              <a:t>des </a:t>
            </a:r>
            <a:r>
              <a:rPr sz="2000" spc="-37" dirty="0">
                <a:latin typeface="Arial"/>
                <a:cs typeface="Arial"/>
              </a:rPr>
              <a:t>instructions </a:t>
            </a:r>
            <a:r>
              <a:rPr sz="2000" spc="-64" dirty="0">
                <a:latin typeface="Arial"/>
                <a:cs typeface="Arial"/>
              </a:rPr>
              <a:t>en </a:t>
            </a:r>
            <a:r>
              <a:rPr sz="2000" spc="-45" dirty="0">
                <a:latin typeface="Arial"/>
                <a:cs typeface="Arial"/>
              </a:rPr>
              <a:t>faisant  évoluer un </a:t>
            </a:r>
            <a:r>
              <a:rPr sz="2000" b="1" spc="-90" dirty="0">
                <a:latin typeface="Arial"/>
                <a:cs typeface="Arial"/>
              </a:rPr>
              <a:t>compteur </a:t>
            </a:r>
            <a:r>
              <a:rPr sz="2000" spc="-49" dirty="0">
                <a:latin typeface="Arial"/>
                <a:cs typeface="Arial"/>
              </a:rPr>
              <a:t>(variable </a:t>
            </a:r>
            <a:r>
              <a:rPr sz="2000" spc="-34" dirty="0">
                <a:latin typeface="Arial"/>
                <a:cs typeface="Arial"/>
              </a:rPr>
              <a:t>particulière) </a:t>
            </a:r>
            <a:r>
              <a:rPr sz="2000" spc="-30" dirty="0">
                <a:latin typeface="Arial"/>
                <a:cs typeface="Arial"/>
              </a:rPr>
              <a:t>entre </a:t>
            </a:r>
            <a:r>
              <a:rPr sz="2000" spc="-56" dirty="0">
                <a:latin typeface="Arial"/>
                <a:cs typeface="Arial"/>
              </a:rPr>
              <a:t>une </a:t>
            </a:r>
            <a:r>
              <a:rPr sz="2000" spc="-49" dirty="0">
                <a:latin typeface="Arial"/>
                <a:cs typeface="Arial"/>
              </a:rPr>
              <a:t>valeur </a:t>
            </a:r>
            <a:r>
              <a:rPr sz="2000" b="1" spc="-52" dirty="0">
                <a:latin typeface="Arial"/>
                <a:cs typeface="Arial"/>
              </a:rPr>
              <a:t>initiale </a:t>
            </a:r>
            <a:r>
              <a:rPr sz="2000" spc="-7" dirty="0">
                <a:latin typeface="Arial"/>
                <a:cs typeface="Arial"/>
              </a:rPr>
              <a:t>et </a:t>
            </a:r>
            <a:r>
              <a:rPr sz="2000" spc="-56" dirty="0">
                <a:latin typeface="Arial"/>
                <a:cs typeface="Arial"/>
              </a:rPr>
              <a:t>une  </a:t>
            </a:r>
            <a:r>
              <a:rPr sz="2000" spc="-49" dirty="0">
                <a:latin typeface="Arial"/>
                <a:cs typeface="Arial"/>
              </a:rPr>
              <a:t>valeur</a:t>
            </a:r>
            <a:r>
              <a:rPr sz="2000" spc="-82" dirty="0">
                <a:latin typeface="Arial"/>
                <a:cs typeface="Arial"/>
              </a:rPr>
              <a:t> </a:t>
            </a:r>
            <a:r>
              <a:rPr sz="2000" b="1" spc="-60" dirty="0">
                <a:latin typeface="Arial"/>
                <a:cs typeface="Arial"/>
              </a:rPr>
              <a:t>finale</a:t>
            </a:r>
            <a:r>
              <a:rPr sz="2000" spc="-60" dirty="0">
                <a:latin typeface="Arial"/>
                <a:cs typeface="Arial"/>
              </a:rPr>
              <a:t>.</a:t>
            </a:r>
            <a:endParaRPr sz="2000" dirty="0">
              <a:latin typeface="Arial"/>
              <a:cs typeface="Arial"/>
            </a:endParaRPr>
          </a:p>
        </p:txBody>
      </p:sp>
      <p:sp>
        <p:nvSpPr>
          <p:cNvPr id="6" name="object 6"/>
          <p:cNvSpPr txBox="1">
            <a:spLocks noGrp="1"/>
          </p:cNvSpPr>
          <p:nvPr>
            <p:ph type="title"/>
          </p:nvPr>
        </p:nvSpPr>
        <p:spPr>
          <a:xfrm>
            <a:off x="-180528" y="136026"/>
            <a:ext cx="9144000" cy="412654"/>
          </a:xfrm>
          <a:prstGeom prst="rect">
            <a:avLst/>
          </a:prstGeom>
          <a:noFill/>
        </p:spPr>
        <p:txBody>
          <a:bodyPr vert="horz" wrap="square" lIns="0" tIns="9502" rIns="0" bIns="0" rtlCol="0">
            <a:spAutoFit/>
          </a:bodyPr>
          <a:lstStyle/>
          <a:p>
            <a:pPr marL="9502">
              <a:spcBef>
                <a:spcPts val="75"/>
              </a:spcBef>
            </a:pPr>
            <a:r>
              <a:rPr dirty="0"/>
              <a:t>Instructions </a:t>
            </a:r>
            <a:r>
              <a:rPr spc="-4" dirty="0"/>
              <a:t>itératives </a:t>
            </a:r>
            <a:r>
              <a:rPr dirty="0"/>
              <a:t>(les</a:t>
            </a:r>
            <a:r>
              <a:rPr spc="-94" dirty="0"/>
              <a:t> </a:t>
            </a:r>
            <a:r>
              <a:rPr spc="-4" dirty="0"/>
              <a:t>boucles)</a:t>
            </a:r>
          </a:p>
        </p:txBody>
      </p:sp>
      <p:sp>
        <p:nvSpPr>
          <p:cNvPr id="2" name="Slide Number Placeholder 1">
            <a:extLst>
              <a:ext uri="{FF2B5EF4-FFF2-40B4-BE49-F238E27FC236}">
                <a16:creationId xmlns:a16="http://schemas.microsoft.com/office/drawing/2014/main" id="{95A2F02E-E3F9-4A31-8AE1-DD55355EC5BD}"/>
              </a:ext>
            </a:extLst>
          </p:cNvPr>
          <p:cNvSpPr>
            <a:spLocks noGrp="1"/>
          </p:cNvSpPr>
          <p:nvPr>
            <p:ph type="sldNum" sz="quarter" idx="12"/>
          </p:nvPr>
        </p:nvSpPr>
        <p:spPr/>
        <p:txBody>
          <a:bodyPr/>
          <a:lstStyle/>
          <a:p>
            <a:fld id="{5744759D-0EFF-4FB2-9CCE-04E00944F0FE}" type="slidenum">
              <a:rPr lang="en-US" smtClean="0"/>
              <a:pPr/>
              <a:t>96</a:t>
            </a:fld>
            <a:endParaRPr lang="en-US"/>
          </a:p>
        </p:txBody>
      </p:sp>
    </p:spTree>
    <p:extLst>
      <p:ext uri="{BB962C8B-B14F-4D97-AF65-F5344CB8AC3E}">
        <p14:creationId xmlns:p14="http://schemas.microsoft.com/office/powerpoint/2010/main" val="1310028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necteur droit avec flèche 31"/>
          <p:cNvCxnSpPr/>
          <p:nvPr/>
        </p:nvCxnSpPr>
        <p:spPr>
          <a:xfrm>
            <a:off x="6366316" y="2150785"/>
            <a:ext cx="72596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object 4"/>
          <p:cNvSpPr txBox="1"/>
          <p:nvPr/>
        </p:nvSpPr>
        <p:spPr>
          <a:xfrm>
            <a:off x="611560" y="1167892"/>
            <a:ext cx="3447951" cy="316892"/>
          </a:xfrm>
          <a:prstGeom prst="rect">
            <a:avLst/>
          </a:prstGeom>
        </p:spPr>
        <p:txBody>
          <a:bodyPr vert="horz" wrap="square" lIns="0" tIns="9027" rIns="0" bIns="0" rtlCol="0">
            <a:spAutoFit/>
          </a:bodyPr>
          <a:lstStyle/>
          <a:p>
            <a:pPr marL="9502">
              <a:spcBef>
                <a:spcPts val="71"/>
              </a:spcBef>
              <a:tabLst>
                <a:tab pos="839514" algn="l"/>
              </a:tabLst>
            </a:pPr>
            <a:r>
              <a:rPr sz="2000" b="1" spc="-131" dirty="0">
                <a:solidFill>
                  <a:srgbClr val="0000B4"/>
                </a:solidFill>
                <a:latin typeface="Arial"/>
                <a:cs typeface="Arial"/>
              </a:rPr>
              <a:t>TantQue	</a:t>
            </a:r>
            <a:r>
              <a:rPr sz="2000" spc="-41" dirty="0">
                <a:solidFill>
                  <a:srgbClr val="0000B4"/>
                </a:solidFill>
                <a:latin typeface="Arial"/>
                <a:cs typeface="Arial"/>
              </a:rPr>
              <a:t>(condition)</a:t>
            </a:r>
            <a:endParaRPr sz="2000" dirty="0">
              <a:latin typeface="Arial"/>
              <a:cs typeface="Arial"/>
            </a:endParaRPr>
          </a:p>
        </p:txBody>
      </p:sp>
      <p:sp>
        <p:nvSpPr>
          <p:cNvPr id="5" name="object 5"/>
          <p:cNvSpPr txBox="1"/>
          <p:nvPr/>
        </p:nvSpPr>
        <p:spPr>
          <a:xfrm>
            <a:off x="1246927" y="1635507"/>
            <a:ext cx="1884911" cy="317851"/>
          </a:xfrm>
          <a:prstGeom prst="rect">
            <a:avLst/>
          </a:prstGeom>
        </p:spPr>
        <p:txBody>
          <a:bodyPr vert="horz" wrap="square" lIns="0" tIns="9977" rIns="0" bIns="0" rtlCol="0">
            <a:spAutoFit/>
          </a:bodyPr>
          <a:lstStyle/>
          <a:p>
            <a:pPr marL="9502">
              <a:spcBef>
                <a:spcPts val="79"/>
              </a:spcBef>
            </a:pPr>
            <a:r>
              <a:rPr sz="2000" spc="-37" dirty="0">
                <a:solidFill>
                  <a:srgbClr val="0000B4"/>
                </a:solidFill>
                <a:latin typeface="Arial"/>
                <a:cs typeface="Arial"/>
              </a:rPr>
              <a:t>instructions</a:t>
            </a:r>
            <a:endParaRPr sz="2000" dirty="0">
              <a:latin typeface="Arial"/>
              <a:cs typeface="Arial"/>
            </a:endParaRPr>
          </a:p>
        </p:txBody>
      </p:sp>
      <p:sp>
        <p:nvSpPr>
          <p:cNvPr id="6" name="object 6"/>
          <p:cNvSpPr txBox="1"/>
          <p:nvPr/>
        </p:nvSpPr>
        <p:spPr>
          <a:xfrm>
            <a:off x="683568" y="2060848"/>
            <a:ext cx="2305415" cy="317851"/>
          </a:xfrm>
          <a:prstGeom prst="rect">
            <a:avLst/>
          </a:prstGeom>
        </p:spPr>
        <p:txBody>
          <a:bodyPr vert="horz" wrap="square" lIns="0" tIns="9977" rIns="0" bIns="0" rtlCol="0">
            <a:spAutoFit/>
          </a:bodyPr>
          <a:lstStyle/>
          <a:p>
            <a:pPr marL="9502">
              <a:spcBef>
                <a:spcPts val="79"/>
              </a:spcBef>
            </a:pPr>
            <a:r>
              <a:rPr sz="2000" b="1" spc="-127" dirty="0">
                <a:solidFill>
                  <a:srgbClr val="0000B4"/>
                </a:solidFill>
                <a:latin typeface="Arial"/>
                <a:cs typeface="Arial"/>
              </a:rPr>
              <a:t>Fin</a:t>
            </a:r>
            <a:r>
              <a:rPr sz="2000" b="1" spc="-284" dirty="0">
                <a:solidFill>
                  <a:srgbClr val="0000B4"/>
                </a:solidFill>
                <a:latin typeface="Arial"/>
                <a:cs typeface="Arial"/>
              </a:rPr>
              <a:t>T</a:t>
            </a:r>
            <a:r>
              <a:rPr sz="2000" b="1" spc="-101" dirty="0">
                <a:solidFill>
                  <a:srgbClr val="0000B4"/>
                </a:solidFill>
                <a:latin typeface="Arial"/>
                <a:cs typeface="Arial"/>
              </a:rPr>
              <a:t>a</a:t>
            </a:r>
            <a:r>
              <a:rPr sz="2000" b="1" spc="-127" dirty="0">
                <a:solidFill>
                  <a:srgbClr val="0000B4"/>
                </a:solidFill>
                <a:latin typeface="Arial"/>
                <a:cs typeface="Arial"/>
              </a:rPr>
              <a:t>n</a:t>
            </a:r>
            <a:r>
              <a:rPr sz="2000" b="1" spc="-75" dirty="0">
                <a:solidFill>
                  <a:srgbClr val="0000B4"/>
                </a:solidFill>
                <a:latin typeface="Arial"/>
                <a:cs typeface="Arial"/>
              </a:rPr>
              <a:t>tQue</a:t>
            </a:r>
            <a:endParaRPr sz="2000" dirty="0">
              <a:latin typeface="Arial"/>
              <a:cs typeface="Arial"/>
            </a:endParaRPr>
          </a:p>
        </p:txBody>
      </p:sp>
      <p:sp>
        <p:nvSpPr>
          <p:cNvPr id="7" name="object 7"/>
          <p:cNvSpPr txBox="1"/>
          <p:nvPr/>
        </p:nvSpPr>
        <p:spPr>
          <a:xfrm>
            <a:off x="826425" y="3385720"/>
            <a:ext cx="7345975" cy="2471807"/>
          </a:xfrm>
          <a:prstGeom prst="rect">
            <a:avLst/>
          </a:prstGeom>
        </p:spPr>
        <p:txBody>
          <a:bodyPr vert="horz" wrap="square" lIns="0" tIns="9502" rIns="0" bIns="0" rtlCol="0">
            <a:spAutoFit/>
          </a:bodyPr>
          <a:lstStyle/>
          <a:p>
            <a:pPr marL="266060" indent="-256558" algn="just">
              <a:spcBef>
                <a:spcPts val="75"/>
              </a:spcBef>
              <a:buClr>
                <a:srgbClr val="FF0000"/>
              </a:buClr>
              <a:buSzPct val="75000"/>
              <a:buFont typeface="Wingdings"/>
              <a:buChar char=""/>
              <a:tabLst>
                <a:tab pos="265585" algn="l"/>
                <a:tab pos="266060" algn="l"/>
              </a:tabLst>
            </a:pPr>
            <a:r>
              <a:rPr sz="2000" spc="-146" dirty="0">
                <a:latin typeface="Arial"/>
                <a:cs typeface="Arial"/>
              </a:rPr>
              <a:t>La </a:t>
            </a:r>
            <a:r>
              <a:rPr sz="2000" spc="-30" dirty="0">
                <a:latin typeface="Arial"/>
                <a:cs typeface="Arial"/>
              </a:rPr>
              <a:t>condition </a:t>
            </a:r>
            <a:r>
              <a:rPr sz="2000" spc="-22" dirty="0">
                <a:latin typeface="Arial"/>
                <a:cs typeface="Arial"/>
              </a:rPr>
              <a:t>(dite </a:t>
            </a:r>
            <a:r>
              <a:rPr sz="2000" spc="-30" dirty="0">
                <a:latin typeface="Arial"/>
                <a:cs typeface="Arial"/>
              </a:rPr>
              <a:t>condition </a:t>
            </a:r>
            <a:r>
              <a:rPr sz="2000" spc="-64" dirty="0">
                <a:latin typeface="Arial"/>
                <a:cs typeface="Arial"/>
              </a:rPr>
              <a:t>de </a:t>
            </a:r>
            <a:r>
              <a:rPr sz="2000" spc="-34" dirty="0">
                <a:latin typeface="Arial"/>
                <a:cs typeface="Arial"/>
              </a:rPr>
              <a:t>contrôle </a:t>
            </a:r>
            <a:r>
              <a:rPr sz="2000" spc="-64" dirty="0">
                <a:latin typeface="Arial"/>
                <a:cs typeface="Arial"/>
              </a:rPr>
              <a:t>de </a:t>
            </a:r>
            <a:r>
              <a:rPr sz="2000" spc="-49" dirty="0">
                <a:latin typeface="Arial"/>
                <a:cs typeface="Arial"/>
              </a:rPr>
              <a:t>la </a:t>
            </a:r>
            <a:r>
              <a:rPr sz="2000" spc="-52" dirty="0">
                <a:latin typeface="Arial"/>
                <a:cs typeface="Arial"/>
              </a:rPr>
              <a:t>boucle) </a:t>
            </a:r>
            <a:r>
              <a:rPr sz="2000" spc="-56" dirty="0">
                <a:latin typeface="Arial"/>
                <a:cs typeface="Arial"/>
              </a:rPr>
              <a:t>est </a:t>
            </a:r>
            <a:r>
              <a:rPr sz="2000" spc="-67" dirty="0">
                <a:latin typeface="Arial"/>
                <a:cs typeface="Arial"/>
              </a:rPr>
              <a:t>évaluée </a:t>
            </a:r>
            <a:r>
              <a:rPr sz="2000" spc="-60" dirty="0" err="1">
                <a:latin typeface="Arial"/>
                <a:cs typeface="Arial"/>
              </a:rPr>
              <a:t>avant</a:t>
            </a:r>
            <a:r>
              <a:rPr sz="2000" spc="-97" dirty="0">
                <a:latin typeface="Arial"/>
                <a:cs typeface="Arial"/>
              </a:rPr>
              <a:t> </a:t>
            </a:r>
            <a:r>
              <a:rPr sz="2000" spc="-75" dirty="0" err="1">
                <a:latin typeface="Arial"/>
                <a:cs typeface="Arial"/>
              </a:rPr>
              <a:t>chaque</a:t>
            </a:r>
            <a:r>
              <a:rPr lang="fr-FR" sz="2000" spc="-75" dirty="0">
                <a:latin typeface="Arial"/>
                <a:cs typeface="Arial"/>
              </a:rPr>
              <a:t> </a:t>
            </a:r>
            <a:r>
              <a:rPr sz="2000" spc="-22" dirty="0" err="1">
                <a:latin typeface="Arial"/>
                <a:cs typeface="Arial"/>
              </a:rPr>
              <a:t>itération</a:t>
            </a:r>
            <a:r>
              <a:rPr sz="2000" spc="-22" dirty="0">
                <a:latin typeface="Arial"/>
                <a:cs typeface="Arial"/>
              </a:rPr>
              <a:t>.</a:t>
            </a:r>
            <a:endParaRPr sz="2000" dirty="0">
              <a:latin typeface="Arial"/>
              <a:cs typeface="Arial"/>
            </a:endParaRPr>
          </a:p>
          <a:p>
            <a:pPr marL="266060" marR="221400" indent="-256558" algn="just">
              <a:spcBef>
                <a:spcPts val="1186"/>
              </a:spcBef>
              <a:buClr>
                <a:srgbClr val="FF0000"/>
              </a:buClr>
              <a:buSzPct val="75000"/>
              <a:buFont typeface="Wingdings"/>
              <a:buChar char=""/>
              <a:tabLst>
                <a:tab pos="265585" algn="l"/>
                <a:tab pos="266060" algn="l"/>
              </a:tabLst>
            </a:pPr>
            <a:r>
              <a:rPr sz="2000" spc="-138" dirty="0">
                <a:latin typeface="Arial"/>
                <a:cs typeface="Arial"/>
              </a:rPr>
              <a:t>Si </a:t>
            </a:r>
            <a:r>
              <a:rPr sz="2000" spc="-52" dirty="0">
                <a:latin typeface="Arial"/>
                <a:cs typeface="Arial"/>
              </a:rPr>
              <a:t>la </a:t>
            </a:r>
            <a:r>
              <a:rPr sz="2000" spc="-30" dirty="0">
                <a:latin typeface="Arial"/>
                <a:cs typeface="Arial"/>
              </a:rPr>
              <a:t>condition </a:t>
            </a:r>
            <a:r>
              <a:rPr sz="2000" spc="-56" dirty="0">
                <a:latin typeface="Arial"/>
                <a:cs typeface="Arial"/>
              </a:rPr>
              <a:t>est </a:t>
            </a:r>
            <a:r>
              <a:rPr sz="2000" spc="-49" dirty="0">
                <a:latin typeface="Arial"/>
                <a:cs typeface="Arial"/>
              </a:rPr>
              <a:t>vraie, </a:t>
            </a:r>
            <a:r>
              <a:rPr sz="2000" spc="-45" dirty="0">
                <a:latin typeface="Arial"/>
                <a:cs typeface="Arial"/>
              </a:rPr>
              <a:t>on </a:t>
            </a:r>
            <a:r>
              <a:rPr sz="2000" spc="-67" dirty="0">
                <a:latin typeface="Arial"/>
                <a:cs typeface="Arial"/>
              </a:rPr>
              <a:t>exécute </a:t>
            </a:r>
            <a:r>
              <a:rPr sz="2000" spc="-37" dirty="0">
                <a:latin typeface="Arial"/>
                <a:cs typeface="Arial"/>
              </a:rPr>
              <a:t>instructions </a:t>
            </a:r>
            <a:r>
              <a:rPr sz="2000" spc="-67" dirty="0">
                <a:latin typeface="Arial"/>
                <a:cs typeface="Arial"/>
              </a:rPr>
              <a:t>(corps </a:t>
            </a:r>
            <a:r>
              <a:rPr sz="2000" spc="-64" dirty="0">
                <a:latin typeface="Arial"/>
                <a:cs typeface="Arial"/>
              </a:rPr>
              <a:t>de </a:t>
            </a:r>
            <a:r>
              <a:rPr sz="2000" spc="-49" dirty="0">
                <a:latin typeface="Arial"/>
                <a:cs typeface="Arial"/>
              </a:rPr>
              <a:t>la </a:t>
            </a:r>
            <a:r>
              <a:rPr sz="2000" spc="-52" dirty="0">
                <a:latin typeface="Arial"/>
                <a:cs typeface="Arial"/>
              </a:rPr>
              <a:t>boucle), </a:t>
            </a:r>
            <a:r>
              <a:rPr sz="2000" spc="-56" dirty="0">
                <a:latin typeface="Arial"/>
                <a:cs typeface="Arial"/>
              </a:rPr>
              <a:t>puis, </a:t>
            </a:r>
            <a:r>
              <a:rPr sz="2000" spc="-45" dirty="0">
                <a:latin typeface="Arial"/>
                <a:cs typeface="Arial"/>
              </a:rPr>
              <a:t>on  </a:t>
            </a:r>
            <a:r>
              <a:rPr sz="2000" spc="-30" dirty="0">
                <a:latin typeface="Arial"/>
                <a:cs typeface="Arial"/>
              </a:rPr>
              <a:t>retourne </a:t>
            </a:r>
            <a:r>
              <a:rPr sz="2000" spc="-34" dirty="0">
                <a:latin typeface="Arial"/>
                <a:cs typeface="Arial"/>
              </a:rPr>
              <a:t>tester </a:t>
            </a:r>
            <a:r>
              <a:rPr sz="2000" spc="-52" dirty="0">
                <a:latin typeface="Arial"/>
                <a:cs typeface="Arial"/>
              </a:rPr>
              <a:t>la </a:t>
            </a:r>
            <a:r>
              <a:rPr sz="2000" spc="-30" dirty="0">
                <a:latin typeface="Arial"/>
                <a:cs typeface="Arial"/>
              </a:rPr>
              <a:t>condition. </a:t>
            </a:r>
            <a:r>
              <a:rPr sz="2000" spc="-138" dirty="0">
                <a:latin typeface="Arial"/>
                <a:cs typeface="Arial"/>
              </a:rPr>
              <a:t>Si </a:t>
            </a:r>
            <a:r>
              <a:rPr sz="2000" spc="-37" dirty="0">
                <a:latin typeface="Arial"/>
                <a:cs typeface="Arial"/>
              </a:rPr>
              <a:t>elle </a:t>
            </a:r>
            <a:r>
              <a:rPr sz="2000" spc="-56" dirty="0">
                <a:latin typeface="Arial"/>
                <a:cs typeface="Arial"/>
              </a:rPr>
              <a:t>est </a:t>
            </a:r>
            <a:r>
              <a:rPr sz="2000" spc="-60" dirty="0">
                <a:latin typeface="Arial"/>
                <a:cs typeface="Arial"/>
              </a:rPr>
              <a:t>encore </a:t>
            </a:r>
            <a:r>
              <a:rPr sz="2000" spc="-49" dirty="0">
                <a:latin typeface="Arial"/>
                <a:cs typeface="Arial"/>
              </a:rPr>
              <a:t>vraie, </a:t>
            </a:r>
            <a:r>
              <a:rPr sz="2000" spc="-45" dirty="0">
                <a:latin typeface="Arial"/>
                <a:cs typeface="Arial"/>
              </a:rPr>
              <a:t>on </a:t>
            </a:r>
            <a:r>
              <a:rPr sz="2000" spc="-41" dirty="0">
                <a:latin typeface="Arial"/>
                <a:cs typeface="Arial"/>
              </a:rPr>
              <a:t>répète l'exécution,</a:t>
            </a:r>
            <a:r>
              <a:rPr sz="2000" spc="-123" dirty="0">
                <a:latin typeface="Arial"/>
                <a:cs typeface="Arial"/>
              </a:rPr>
              <a:t> </a:t>
            </a:r>
            <a:r>
              <a:rPr sz="2000" spc="-419" dirty="0">
                <a:latin typeface="Arial"/>
                <a:cs typeface="Arial"/>
              </a:rPr>
              <a:t>…</a:t>
            </a:r>
            <a:endParaRPr sz="2000" dirty="0">
              <a:latin typeface="Arial"/>
              <a:cs typeface="Arial"/>
            </a:endParaRPr>
          </a:p>
          <a:p>
            <a:pPr marL="266060" marR="3801" indent="-256558" algn="just">
              <a:spcBef>
                <a:spcPts val="1186"/>
              </a:spcBef>
              <a:buClr>
                <a:srgbClr val="FF0000"/>
              </a:buClr>
              <a:buSzPct val="75000"/>
              <a:buFont typeface="Wingdings"/>
              <a:buChar char=""/>
              <a:tabLst>
                <a:tab pos="265585" algn="l"/>
                <a:tab pos="266060" algn="l"/>
              </a:tabLst>
            </a:pPr>
            <a:r>
              <a:rPr sz="2000" spc="-138" dirty="0">
                <a:latin typeface="Arial"/>
                <a:cs typeface="Arial"/>
              </a:rPr>
              <a:t>Si </a:t>
            </a:r>
            <a:r>
              <a:rPr sz="2000" spc="-52" dirty="0">
                <a:latin typeface="Arial"/>
                <a:cs typeface="Arial"/>
              </a:rPr>
              <a:t>la </a:t>
            </a:r>
            <a:r>
              <a:rPr sz="2000" spc="-30" dirty="0">
                <a:latin typeface="Arial"/>
                <a:cs typeface="Arial"/>
              </a:rPr>
              <a:t>condition </a:t>
            </a:r>
            <a:r>
              <a:rPr sz="2000" spc="-56" dirty="0">
                <a:latin typeface="Arial"/>
                <a:cs typeface="Arial"/>
              </a:rPr>
              <a:t>est </a:t>
            </a:r>
            <a:r>
              <a:rPr sz="2000" spc="-79" dirty="0">
                <a:latin typeface="Arial"/>
                <a:cs typeface="Arial"/>
              </a:rPr>
              <a:t>fausse, </a:t>
            </a:r>
            <a:r>
              <a:rPr sz="2000" spc="-45" dirty="0">
                <a:latin typeface="Arial"/>
                <a:cs typeface="Arial"/>
              </a:rPr>
              <a:t>on </a:t>
            </a:r>
            <a:r>
              <a:rPr sz="2000" spc="-26" dirty="0">
                <a:latin typeface="Arial"/>
                <a:cs typeface="Arial"/>
              </a:rPr>
              <a:t>sort </a:t>
            </a:r>
            <a:r>
              <a:rPr sz="2000" spc="-64" dirty="0">
                <a:latin typeface="Arial"/>
                <a:cs typeface="Arial"/>
              </a:rPr>
              <a:t>de </a:t>
            </a:r>
            <a:r>
              <a:rPr sz="2000" spc="-52" dirty="0">
                <a:latin typeface="Arial"/>
                <a:cs typeface="Arial"/>
              </a:rPr>
              <a:t>la </a:t>
            </a:r>
            <a:r>
              <a:rPr sz="2000" spc="-56" dirty="0">
                <a:latin typeface="Arial"/>
                <a:cs typeface="Arial"/>
              </a:rPr>
              <a:t>boucle </a:t>
            </a:r>
            <a:r>
              <a:rPr sz="2000" spc="-7" dirty="0">
                <a:latin typeface="Arial"/>
                <a:cs typeface="Arial"/>
              </a:rPr>
              <a:t>et </a:t>
            </a:r>
            <a:r>
              <a:rPr sz="2000" spc="-45" dirty="0">
                <a:latin typeface="Arial"/>
                <a:cs typeface="Arial"/>
              </a:rPr>
              <a:t>on </a:t>
            </a:r>
            <a:r>
              <a:rPr sz="2000" spc="-67" dirty="0">
                <a:latin typeface="Arial"/>
                <a:cs typeface="Arial"/>
              </a:rPr>
              <a:t>exécute </a:t>
            </a:r>
            <a:r>
              <a:rPr sz="2000" spc="-19" dirty="0">
                <a:latin typeface="Arial"/>
                <a:cs typeface="Arial"/>
              </a:rPr>
              <a:t>l'instruction </a:t>
            </a:r>
            <a:r>
              <a:rPr sz="2000" spc="-26" dirty="0">
                <a:latin typeface="Arial"/>
                <a:cs typeface="Arial"/>
              </a:rPr>
              <a:t>qui </a:t>
            </a:r>
            <a:r>
              <a:rPr sz="2000" spc="-56" dirty="0">
                <a:latin typeface="Arial"/>
                <a:cs typeface="Arial"/>
              </a:rPr>
              <a:t>est  </a:t>
            </a:r>
            <a:r>
              <a:rPr sz="2000" spc="-75" dirty="0">
                <a:latin typeface="Arial"/>
                <a:cs typeface="Arial"/>
              </a:rPr>
              <a:t>après</a:t>
            </a:r>
            <a:r>
              <a:rPr sz="2000" spc="-79" dirty="0">
                <a:latin typeface="Arial"/>
                <a:cs typeface="Arial"/>
              </a:rPr>
              <a:t> </a:t>
            </a:r>
            <a:r>
              <a:rPr sz="2000" spc="-82" dirty="0">
                <a:latin typeface="Arial"/>
                <a:cs typeface="Arial"/>
              </a:rPr>
              <a:t>FinTantQue.</a:t>
            </a:r>
            <a:endParaRPr sz="2000" dirty="0">
              <a:latin typeface="Arial"/>
              <a:cs typeface="Arial"/>
            </a:endParaRPr>
          </a:p>
        </p:txBody>
      </p:sp>
      <p:grpSp>
        <p:nvGrpSpPr>
          <p:cNvPr id="8" name="object 8"/>
          <p:cNvGrpSpPr/>
          <p:nvPr/>
        </p:nvGrpSpPr>
        <p:grpSpPr>
          <a:xfrm>
            <a:off x="4946757" y="1636038"/>
            <a:ext cx="1760052" cy="1000873"/>
            <a:chOff x="4835525" y="1844675"/>
            <a:chExt cx="1406525" cy="636905"/>
          </a:xfrm>
        </p:grpSpPr>
        <p:sp>
          <p:nvSpPr>
            <p:cNvPr id="9" name="object 9"/>
            <p:cNvSpPr/>
            <p:nvPr/>
          </p:nvSpPr>
          <p:spPr>
            <a:xfrm>
              <a:off x="4841875" y="1851025"/>
              <a:ext cx="1393825" cy="624205"/>
            </a:xfrm>
            <a:custGeom>
              <a:avLst/>
              <a:gdLst/>
              <a:ahLst/>
              <a:cxnLst/>
              <a:rect l="l" t="t" r="r" b="b"/>
              <a:pathLst>
                <a:path w="1393825" h="624205">
                  <a:moveTo>
                    <a:pt x="696849" y="0"/>
                  </a:moveTo>
                  <a:lnTo>
                    <a:pt x="0" y="311912"/>
                  </a:lnTo>
                  <a:lnTo>
                    <a:pt x="696849" y="623824"/>
                  </a:lnTo>
                  <a:lnTo>
                    <a:pt x="1393825" y="311912"/>
                  </a:lnTo>
                  <a:lnTo>
                    <a:pt x="696849" y="0"/>
                  </a:lnTo>
                  <a:close/>
                </a:path>
              </a:pathLst>
            </a:custGeom>
            <a:solidFill>
              <a:srgbClr val="DCE6F1"/>
            </a:solidFill>
          </p:spPr>
          <p:txBody>
            <a:bodyPr wrap="square" lIns="0" tIns="0" rIns="0" bIns="0" rtlCol="0"/>
            <a:lstStyle/>
            <a:p>
              <a:endParaRPr sz="1400"/>
            </a:p>
          </p:txBody>
        </p:sp>
        <p:sp>
          <p:nvSpPr>
            <p:cNvPr id="10" name="object 10"/>
            <p:cNvSpPr/>
            <p:nvPr/>
          </p:nvSpPr>
          <p:spPr>
            <a:xfrm>
              <a:off x="4841875" y="1851025"/>
              <a:ext cx="1393825" cy="624205"/>
            </a:xfrm>
            <a:custGeom>
              <a:avLst/>
              <a:gdLst/>
              <a:ahLst/>
              <a:cxnLst/>
              <a:rect l="l" t="t" r="r" b="b"/>
              <a:pathLst>
                <a:path w="1393825" h="624205">
                  <a:moveTo>
                    <a:pt x="0" y="311912"/>
                  </a:moveTo>
                  <a:lnTo>
                    <a:pt x="696849" y="0"/>
                  </a:lnTo>
                  <a:lnTo>
                    <a:pt x="1393825" y="311912"/>
                  </a:lnTo>
                  <a:lnTo>
                    <a:pt x="696849" y="623824"/>
                  </a:lnTo>
                  <a:lnTo>
                    <a:pt x="0" y="311912"/>
                  </a:lnTo>
                  <a:close/>
                </a:path>
              </a:pathLst>
            </a:custGeom>
            <a:ln w="12700">
              <a:solidFill>
                <a:srgbClr val="000000"/>
              </a:solidFill>
            </a:ln>
          </p:spPr>
          <p:txBody>
            <a:bodyPr wrap="square" lIns="0" tIns="0" rIns="0" bIns="0" rtlCol="0"/>
            <a:lstStyle/>
            <a:p>
              <a:endParaRPr sz="1400"/>
            </a:p>
          </p:txBody>
        </p:sp>
      </p:grpSp>
      <p:sp>
        <p:nvSpPr>
          <p:cNvPr id="11" name="object 11"/>
          <p:cNvSpPr txBox="1"/>
          <p:nvPr/>
        </p:nvSpPr>
        <p:spPr>
          <a:xfrm>
            <a:off x="5253722" y="1988840"/>
            <a:ext cx="1046470" cy="286594"/>
          </a:xfrm>
          <a:prstGeom prst="rect">
            <a:avLst/>
          </a:prstGeom>
        </p:spPr>
        <p:txBody>
          <a:bodyPr vert="horz" wrap="square" lIns="0" tIns="9502" rIns="0" bIns="0" rtlCol="0">
            <a:spAutoFit/>
          </a:bodyPr>
          <a:lstStyle/>
          <a:p>
            <a:pPr marL="9502">
              <a:spcBef>
                <a:spcPts val="75"/>
              </a:spcBef>
            </a:pPr>
            <a:r>
              <a:rPr b="1" spc="-4" dirty="0">
                <a:latin typeface="Arial"/>
                <a:cs typeface="Arial"/>
              </a:rPr>
              <a:t>con</a:t>
            </a:r>
            <a:r>
              <a:rPr b="1" dirty="0">
                <a:latin typeface="Arial"/>
                <a:cs typeface="Arial"/>
              </a:rPr>
              <a:t>dit</a:t>
            </a:r>
            <a:r>
              <a:rPr b="1" spc="4" dirty="0">
                <a:latin typeface="Arial"/>
                <a:cs typeface="Arial"/>
              </a:rPr>
              <a:t>i</a:t>
            </a:r>
            <a:r>
              <a:rPr b="1" spc="-4" dirty="0">
                <a:latin typeface="Arial"/>
                <a:cs typeface="Arial"/>
              </a:rPr>
              <a:t>on</a:t>
            </a:r>
            <a:endParaRPr dirty="0">
              <a:latin typeface="Arial"/>
              <a:cs typeface="Arial"/>
            </a:endParaRPr>
          </a:p>
        </p:txBody>
      </p:sp>
      <p:sp>
        <p:nvSpPr>
          <p:cNvPr id="13" name="object 13"/>
          <p:cNvSpPr txBox="1"/>
          <p:nvPr/>
        </p:nvSpPr>
        <p:spPr>
          <a:xfrm>
            <a:off x="7124547" y="2003278"/>
            <a:ext cx="1551909" cy="345602"/>
          </a:xfrm>
          <a:prstGeom prst="rect">
            <a:avLst/>
          </a:prstGeom>
          <a:solidFill>
            <a:srgbClr val="EDEBE0"/>
          </a:solidFill>
          <a:ln w="12700">
            <a:solidFill>
              <a:srgbClr val="000000"/>
            </a:solidFill>
          </a:ln>
        </p:spPr>
        <p:txBody>
          <a:bodyPr vert="horz" wrap="square" lIns="0" tIns="67940" rIns="0" bIns="0" rtlCol="0">
            <a:spAutoFit/>
          </a:bodyPr>
          <a:lstStyle/>
          <a:p>
            <a:pPr marL="33257">
              <a:spcBef>
                <a:spcPts val="535"/>
              </a:spcBef>
            </a:pPr>
            <a:r>
              <a:rPr b="1" spc="-4" dirty="0">
                <a:latin typeface="Arial"/>
                <a:cs typeface="Arial"/>
              </a:rPr>
              <a:t>Instructions</a:t>
            </a:r>
            <a:endParaRPr dirty="0">
              <a:latin typeface="Arial"/>
              <a:cs typeface="Arial"/>
            </a:endParaRPr>
          </a:p>
        </p:txBody>
      </p:sp>
      <p:grpSp>
        <p:nvGrpSpPr>
          <p:cNvPr id="14" name="object 14"/>
          <p:cNvGrpSpPr/>
          <p:nvPr/>
        </p:nvGrpSpPr>
        <p:grpSpPr>
          <a:xfrm>
            <a:off x="5808853" y="1167892"/>
            <a:ext cx="2219531" cy="489080"/>
            <a:chOff x="5503798" y="1344549"/>
            <a:chExt cx="1989455" cy="519430"/>
          </a:xfrm>
        </p:grpSpPr>
        <p:sp>
          <p:nvSpPr>
            <p:cNvPr id="15" name="object 15"/>
            <p:cNvSpPr/>
            <p:nvPr/>
          </p:nvSpPr>
          <p:spPr>
            <a:xfrm>
              <a:off x="7486650" y="1562100"/>
              <a:ext cx="0" cy="288925"/>
            </a:xfrm>
            <a:custGeom>
              <a:avLst/>
              <a:gdLst/>
              <a:ahLst/>
              <a:cxnLst/>
              <a:rect l="l" t="t" r="r" b="b"/>
              <a:pathLst>
                <a:path h="288925">
                  <a:moveTo>
                    <a:pt x="0" y="288925"/>
                  </a:moveTo>
                  <a:lnTo>
                    <a:pt x="0" y="0"/>
                  </a:lnTo>
                </a:path>
              </a:pathLst>
            </a:custGeom>
            <a:ln w="12700">
              <a:solidFill>
                <a:srgbClr val="000000"/>
              </a:solidFill>
            </a:ln>
          </p:spPr>
          <p:txBody>
            <a:bodyPr wrap="square" lIns="0" tIns="0" rIns="0" bIns="0" rtlCol="0"/>
            <a:lstStyle/>
            <a:p>
              <a:endParaRPr sz="1400"/>
            </a:p>
          </p:txBody>
        </p:sp>
        <p:sp>
          <p:nvSpPr>
            <p:cNvPr id="16" name="object 16"/>
            <p:cNvSpPr/>
            <p:nvPr/>
          </p:nvSpPr>
          <p:spPr>
            <a:xfrm>
              <a:off x="5503799" y="1344548"/>
              <a:ext cx="1983105" cy="519430"/>
            </a:xfrm>
            <a:custGeom>
              <a:avLst/>
              <a:gdLst/>
              <a:ahLst/>
              <a:cxnLst/>
              <a:rect l="l" t="t" r="r" b="b"/>
              <a:pathLst>
                <a:path w="1983104" h="519430">
                  <a:moveTo>
                    <a:pt x="1982851" y="211201"/>
                  </a:moveTo>
                  <a:lnTo>
                    <a:pt x="100076" y="211201"/>
                  </a:lnTo>
                  <a:lnTo>
                    <a:pt x="100076" y="179451"/>
                  </a:lnTo>
                  <a:lnTo>
                    <a:pt x="44450" y="207264"/>
                  </a:lnTo>
                  <a:lnTo>
                    <a:pt x="44450" y="0"/>
                  </a:lnTo>
                  <a:lnTo>
                    <a:pt x="31750" y="0"/>
                  </a:lnTo>
                  <a:lnTo>
                    <a:pt x="31750" y="213614"/>
                  </a:lnTo>
                  <a:lnTo>
                    <a:pt x="23876" y="217551"/>
                  </a:lnTo>
                  <a:lnTo>
                    <a:pt x="31750" y="221488"/>
                  </a:lnTo>
                  <a:lnTo>
                    <a:pt x="31750" y="442976"/>
                  </a:lnTo>
                  <a:lnTo>
                    <a:pt x="0" y="442976"/>
                  </a:lnTo>
                  <a:lnTo>
                    <a:pt x="38100" y="519176"/>
                  </a:lnTo>
                  <a:lnTo>
                    <a:pt x="69850" y="455676"/>
                  </a:lnTo>
                  <a:lnTo>
                    <a:pt x="76200" y="442976"/>
                  </a:lnTo>
                  <a:lnTo>
                    <a:pt x="44450" y="442976"/>
                  </a:lnTo>
                  <a:lnTo>
                    <a:pt x="44450" y="227838"/>
                  </a:lnTo>
                  <a:lnTo>
                    <a:pt x="100076" y="255651"/>
                  </a:lnTo>
                  <a:lnTo>
                    <a:pt x="100076" y="223901"/>
                  </a:lnTo>
                  <a:lnTo>
                    <a:pt x="1982851" y="223901"/>
                  </a:lnTo>
                  <a:lnTo>
                    <a:pt x="1982851" y="211201"/>
                  </a:lnTo>
                  <a:close/>
                </a:path>
              </a:pathLst>
            </a:custGeom>
            <a:solidFill>
              <a:srgbClr val="000000"/>
            </a:solidFill>
          </p:spPr>
          <p:txBody>
            <a:bodyPr wrap="square" lIns="0" tIns="0" rIns="0" bIns="0" rtlCol="0"/>
            <a:lstStyle/>
            <a:p>
              <a:endParaRPr sz="1400"/>
            </a:p>
          </p:txBody>
        </p:sp>
      </p:grpSp>
      <p:sp>
        <p:nvSpPr>
          <p:cNvPr id="17" name="object 17"/>
          <p:cNvSpPr txBox="1"/>
          <p:nvPr/>
        </p:nvSpPr>
        <p:spPr>
          <a:xfrm>
            <a:off x="5083849" y="2780928"/>
            <a:ext cx="478920" cy="225038"/>
          </a:xfrm>
          <a:prstGeom prst="rect">
            <a:avLst/>
          </a:prstGeom>
        </p:spPr>
        <p:txBody>
          <a:bodyPr vert="horz" wrap="square" lIns="0" tIns="9502" rIns="0" bIns="0" rtlCol="0">
            <a:spAutoFit/>
          </a:bodyPr>
          <a:lstStyle/>
          <a:p>
            <a:pPr marL="9502">
              <a:spcBef>
                <a:spcPts val="75"/>
              </a:spcBef>
            </a:pPr>
            <a:r>
              <a:rPr sz="1400" b="1" spc="4" dirty="0">
                <a:latin typeface="Arial"/>
                <a:cs typeface="Arial"/>
              </a:rPr>
              <a:t>F</a:t>
            </a:r>
            <a:r>
              <a:rPr sz="1400" b="1" spc="-4" dirty="0">
                <a:latin typeface="Arial"/>
                <a:cs typeface="Arial"/>
              </a:rPr>
              <a:t>aux</a:t>
            </a:r>
            <a:endParaRPr sz="1400" dirty="0">
              <a:latin typeface="Arial"/>
              <a:cs typeface="Arial"/>
            </a:endParaRPr>
          </a:p>
        </p:txBody>
      </p:sp>
      <p:sp>
        <p:nvSpPr>
          <p:cNvPr id="18" name="object 18"/>
          <p:cNvSpPr txBox="1"/>
          <p:nvPr/>
        </p:nvSpPr>
        <p:spPr>
          <a:xfrm>
            <a:off x="6430037" y="1656972"/>
            <a:ext cx="380095" cy="225038"/>
          </a:xfrm>
          <a:prstGeom prst="rect">
            <a:avLst/>
          </a:prstGeom>
        </p:spPr>
        <p:txBody>
          <a:bodyPr vert="horz" wrap="square" lIns="0" tIns="9502" rIns="0" bIns="0" rtlCol="0">
            <a:spAutoFit/>
          </a:bodyPr>
          <a:lstStyle/>
          <a:p>
            <a:pPr marL="9502">
              <a:spcBef>
                <a:spcPts val="75"/>
              </a:spcBef>
            </a:pPr>
            <a:r>
              <a:rPr sz="1400" b="1" spc="-75" dirty="0">
                <a:latin typeface="Arial"/>
                <a:cs typeface="Arial"/>
              </a:rPr>
              <a:t>V</a:t>
            </a:r>
            <a:r>
              <a:rPr sz="1400" b="1" spc="-4" dirty="0">
                <a:latin typeface="Arial"/>
                <a:cs typeface="Arial"/>
              </a:rPr>
              <a:t>r</a:t>
            </a:r>
            <a:r>
              <a:rPr sz="1400" b="1" spc="-11" dirty="0">
                <a:latin typeface="Arial"/>
                <a:cs typeface="Arial"/>
              </a:rPr>
              <a:t>a</a:t>
            </a:r>
            <a:r>
              <a:rPr sz="1400" b="1" dirty="0">
                <a:latin typeface="Arial"/>
                <a:cs typeface="Arial"/>
              </a:rPr>
              <a:t>i</a:t>
            </a:r>
            <a:endParaRPr sz="1400">
              <a:latin typeface="Arial"/>
              <a:cs typeface="Arial"/>
            </a:endParaRPr>
          </a:p>
        </p:txBody>
      </p:sp>
      <p:sp>
        <p:nvSpPr>
          <p:cNvPr id="19" name="object 19"/>
          <p:cNvSpPr txBox="1">
            <a:spLocks noGrp="1"/>
          </p:cNvSpPr>
          <p:nvPr>
            <p:ph type="title"/>
          </p:nvPr>
        </p:nvSpPr>
        <p:spPr>
          <a:xfrm>
            <a:off x="-252536" y="64018"/>
            <a:ext cx="9144000" cy="412654"/>
          </a:xfrm>
          <a:prstGeom prst="rect">
            <a:avLst/>
          </a:prstGeom>
          <a:noFill/>
        </p:spPr>
        <p:txBody>
          <a:bodyPr vert="horz" wrap="square" lIns="0" tIns="9502" rIns="0" bIns="0" rtlCol="0">
            <a:spAutoFit/>
          </a:bodyPr>
          <a:lstStyle/>
          <a:p>
            <a:pPr marL="9502">
              <a:spcBef>
                <a:spcPts val="75"/>
              </a:spcBef>
            </a:pPr>
            <a:r>
              <a:rPr dirty="0"/>
              <a:t>Les boucles </a:t>
            </a:r>
            <a:r>
              <a:rPr spc="-45" dirty="0"/>
              <a:t>Tant</a:t>
            </a:r>
            <a:r>
              <a:rPr spc="-131" dirty="0"/>
              <a:t> </a:t>
            </a:r>
            <a:r>
              <a:rPr dirty="0"/>
              <a:t>que</a:t>
            </a:r>
          </a:p>
        </p:txBody>
      </p:sp>
      <p:cxnSp>
        <p:nvCxnSpPr>
          <p:cNvPr id="24" name="Connecteur droit 23"/>
          <p:cNvCxnSpPr/>
          <p:nvPr/>
        </p:nvCxnSpPr>
        <p:spPr>
          <a:xfrm flipH="1">
            <a:off x="8021017" y="1520642"/>
            <a:ext cx="284" cy="446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5826783" y="2626932"/>
            <a:ext cx="0" cy="3790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A67E5528-6414-49E5-BC2B-C4BA769475D2}"/>
              </a:ext>
            </a:extLst>
          </p:cNvPr>
          <p:cNvSpPr>
            <a:spLocks noGrp="1"/>
          </p:cNvSpPr>
          <p:nvPr>
            <p:ph type="sldNum" sz="quarter" idx="12"/>
          </p:nvPr>
        </p:nvSpPr>
        <p:spPr/>
        <p:txBody>
          <a:bodyPr/>
          <a:lstStyle/>
          <a:p>
            <a:fld id="{5744759D-0EFF-4FB2-9CCE-04E00944F0FE}" type="slidenum">
              <a:rPr lang="en-US" smtClean="0"/>
              <a:pPr/>
              <a:t>97</a:t>
            </a:fld>
            <a:endParaRPr lang="en-US"/>
          </a:p>
        </p:txBody>
      </p:sp>
    </p:spTree>
    <p:extLst>
      <p:ext uri="{BB962C8B-B14F-4D97-AF65-F5344CB8AC3E}">
        <p14:creationId xmlns:p14="http://schemas.microsoft.com/office/powerpoint/2010/main" val="4383152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7384"/>
            <a:ext cx="8567936" cy="1143000"/>
          </a:xfrm>
          <a:noFill/>
        </p:spPr>
        <p:txBody>
          <a:bodyPr/>
          <a:lstStyle/>
          <a:p>
            <a:r>
              <a:rPr lang="fr-FR" sz="3200" dirty="0"/>
              <a:t>La structure </a:t>
            </a:r>
            <a:r>
              <a:rPr lang="fr-FR" sz="3200" b="1" dirty="0" err="1"/>
              <a:t>while</a:t>
            </a:r>
            <a:r>
              <a:rPr lang="fr-FR" sz="3200" b="1" dirty="0"/>
              <a:t> en C</a:t>
            </a:r>
          </a:p>
        </p:txBody>
      </p:sp>
      <p:sp>
        <p:nvSpPr>
          <p:cNvPr id="3" name="Espace réservé du contenu 2"/>
          <p:cNvSpPr>
            <a:spLocks noGrp="1"/>
          </p:cNvSpPr>
          <p:nvPr>
            <p:ph type="body" idx="1"/>
          </p:nvPr>
        </p:nvSpPr>
        <p:spPr>
          <a:xfrm>
            <a:off x="457472" y="2148589"/>
            <a:ext cx="8540822" cy="335192"/>
          </a:xfrm>
        </p:spPr>
        <p:txBody>
          <a:bodyPr>
            <a:noAutofit/>
          </a:bodyPr>
          <a:lstStyle/>
          <a:p>
            <a:pPr>
              <a:buNone/>
            </a:pPr>
            <a:r>
              <a:rPr lang="fr-FR" sz="3200" b="1" dirty="0" err="1">
                <a:solidFill>
                  <a:srgbClr val="0033CC"/>
                </a:solidFill>
              </a:rPr>
              <a:t>while</a:t>
            </a:r>
            <a:r>
              <a:rPr lang="fr-FR" sz="3200" dirty="0">
                <a:solidFill>
                  <a:srgbClr val="0033CC"/>
                </a:solidFill>
              </a:rPr>
              <a:t> </a:t>
            </a:r>
            <a:r>
              <a:rPr lang="fr-FR" sz="3200" dirty="0"/>
              <a:t>( expression)</a:t>
            </a:r>
          </a:p>
          <a:p>
            <a:pPr>
              <a:buNone/>
            </a:pPr>
            <a:r>
              <a:rPr lang="fr-FR" sz="3200" dirty="0"/>
              <a:t>{</a:t>
            </a:r>
          </a:p>
          <a:p>
            <a:pPr lvl="1">
              <a:buNone/>
            </a:pPr>
            <a:r>
              <a:rPr lang="fr-FR" sz="3200" dirty="0">
                <a:solidFill>
                  <a:schemeClr val="tx1"/>
                </a:solidFill>
              </a:rPr>
              <a:t>Instruction </a:t>
            </a:r>
          </a:p>
          <a:p>
            <a:pPr lvl="1">
              <a:buNone/>
            </a:pPr>
            <a:r>
              <a:rPr lang="fr-FR" sz="3200" dirty="0">
                <a:solidFill>
                  <a:schemeClr val="tx1"/>
                </a:solidFill>
              </a:rPr>
              <a:t>Instruction </a:t>
            </a:r>
          </a:p>
          <a:p>
            <a:pPr lvl="1">
              <a:buNone/>
            </a:pPr>
            <a:r>
              <a:rPr lang="fr-FR" sz="3200" dirty="0">
                <a:solidFill>
                  <a:schemeClr val="tx1"/>
                </a:solidFill>
              </a:rPr>
              <a:t>…</a:t>
            </a:r>
          </a:p>
          <a:p>
            <a:pPr>
              <a:buNone/>
            </a:pPr>
            <a:r>
              <a:rPr lang="fr-FR" sz="3200" dirty="0"/>
              <a:t>}</a:t>
            </a:r>
          </a:p>
          <a:p>
            <a:endParaRPr lang="fr-FR" sz="3200" dirty="0"/>
          </a:p>
        </p:txBody>
      </p:sp>
      <p:sp>
        <p:nvSpPr>
          <p:cNvPr id="7" name="Espace réservé du numéro de diapositive 6"/>
          <p:cNvSpPr>
            <a:spLocks noGrp="1"/>
          </p:cNvSpPr>
          <p:nvPr>
            <p:ph type="sldNum" sz="quarter" idx="12"/>
          </p:nvPr>
        </p:nvSpPr>
        <p:spPr/>
        <p:txBody>
          <a:bodyPr/>
          <a:lstStyle/>
          <a:p>
            <a:fld id="{5744759D-0EFF-4FB2-9CCE-04E00944F0FE}" type="slidenum">
              <a:rPr lang="en-US" smtClean="0"/>
              <a:pPr/>
              <a:t>98</a:t>
            </a:fld>
            <a:endParaRPr lang="en-US"/>
          </a:p>
        </p:txBody>
      </p:sp>
      <p:sp>
        <p:nvSpPr>
          <p:cNvPr id="4" name="Rectangle à coins arrondis 3"/>
          <p:cNvSpPr/>
          <p:nvPr/>
        </p:nvSpPr>
        <p:spPr>
          <a:xfrm>
            <a:off x="5786446" y="1573892"/>
            <a:ext cx="2428892" cy="1214446"/>
          </a:xfrm>
          <a:prstGeom prst="wedgeRoundRectCallout">
            <a:avLst>
              <a:gd name="adj1" fmla="val -135941"/>
              <a:gd name="adj2" fmla="val 32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Résultat :</a:t>
            </a:r>
          </a:p>
          <a:p>
            <a:pPr algn="ctr"/>
            <a:r>
              <a:rPr lang="fr-FR" sz="2400" b="1" dirty="0"/>
              <a:t>Vrai  /  Faux</a:t>
            </a:r>
          </a:p>
        </p:txBody>
      </p:sp>
      <p:sp>
        <p:nvSpPr>
          <p:cNvPr id="5" name="ZoneTexte 4"/>
          <p:cNvSpPr txBox="1"/>
          <p:nvPr/>
        </p:nvSpPr>
        <p:spPr>
          <a:xfrm>
            <a:off x="3929058" y="3216966"/>
            <a:ext cx="4357718" cy="1384995"/>
          </a:xfrm>
          <a:prstGeom prst="rect">
            <a:avLst/>
          </a:prstGeom>
          <a:noFill/>
        </p:spPr>
        <p:txBody>
          <a:bodyPr wrap="square" rtlCol="0">
            <a:spAutoFit/>
          </a:bodyPr>
          <a:lstStyle/>
          <a:p>
            <a:r>
              <a:rPr lang="fr-FR" sz="2800" b="1" dirty="0">
                <a:solidFill>
                  <a:schemeClr val="accent1"/>
                </a:solidFill>
              </a:rPr>
              <a:t>Bloc d'instructions exécuté tant que le résultat de l'expression est </a:t>
            </a:r>
            <a:r>
              <a:rPr lang="fr-FR" sz="2800" b="1" dirty="0">
                <a:solidFill>
                  <a:srgbClr val="0070C0"/>
                </a:solidFill>
              </a:rPr>
              <a:t>Vrai</a:t>
            </a:r>
            <a:r>
              <a:rPr lang="fr-FR" sz="2800" b="1" dirty="0">
                <a:solidFill>
                  <a:schemeClr val="accent1"/>
                </a:solidFill>
              </a:rPr>
              <a:t> </a:t>
            </a:r>
          </a:p>
        </p:txBody>
      </p:sp>
      <p:sp>
        <p:nvSpPr>
          <p:cNvPr id="6" name="Accolade fermante 5"/>
          <p:cNvSpPr/>
          <p:nvPr/>
        </p:nvSpPr>
        <p:spPr>
          <a:xfrm>
            <a:off x="3206698" y="3439830"/>
            <a:ext cx="357190" cy="1357322"/>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1+#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7384"/>
            <a:ext cx="8567936" cy="1143000"/>
          </a:xfrm>
          <a:noFill/>
        </p:spPr>
        <p:txBody>
          <a:bodyPr/>
          <a:lstStyle/>
          <a:p>
            <a:r>
              <a:rPr lang="fr-FR" sz="3200" dirty="0"/>
              <a:t>La structure </a:t>
            </a:r>
            <a:r>
              <a:rPr lang="fr-FR" sz="3200" b="1" dirty="0" err="1"/>
              <a:t>while</a:t>
            </a:r>
            <a:r>
              <a:rPr lang="fr-FR" sz="3200" b="1" dirty="0"/>
              <a:t> en C</a:t>
            </a:r>
          </a:p>
        </p:txBody>
      </p:sp>
      <p:sp>
        <p:nvSpPr>
          <p:cNvPr id="7" name="Espace réservé du numéro de diapositive 6"/>
          <p:cNvSpPr>
            <a:spLocks noGrp="1"/>
          </p:cNvSpPr>
          <p:nvPr>
            <p:ph type="sldNum" sz="quarter" idx="12"/>
          </p:nvPr>
        </p:nvSpPr>
        <p:spPr/>
        <p:txBody>
          <a:bodyPr/>
          <a:lstStyle/>
          <a:p>
            <a:fld id="{5744759D-0EFF-4FB2-9CCE-04E00944F0FE}" type="slidenum">
              <a:rPr lang="en-US" smtClean="0"/>
              <a:pPr/>
              <a:t>99</a:t>
            </a:fld>
            <a:endParaRPr lang="en-US"/>
          </a:p>
        </p:txBody>
      </p:sp>
      <p:sp>
        <p:nvSpPr>
          <p:cNvPr id="9" name="Espace réservé du texte 8"/>
          <p:cNvSpPr>
            <a:spLocks noGrp="1"/>
          </p:cNvSpPr>
          <p:nvPr>
            <p:ph type="body" idx="1"/>
          </p:nvPr>
        </p:nvSpPr>
        <p:spPr>
          <a:xfrm>
            <a:off x="457472" y="1340768"/>
            <a:ext cx="8540822" cy="335192"/>
          </a:xfrm>
        </p:spPr>
        <p:txBody>
          <a:bodyPr/>
          <a:lstStyle/>
          <a:p>
            <a:r>
              <a:rPr lang="fr-FR" dirty="0"/>
              <a:t>Exemple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00808"/>
            <a:ext cx="8712968"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6223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A519248694DF4E8D541E497425EEDE" ma:contentTypeVersion="4" ma:contentTypeDescription="Crée un document." ma:contentTypeScope="" ma:versionID="e263c8977764e11dffc2580412d471a7">
  <xsd:schema xmlns:xsd="http://www.w3.org/2001/XMLSchema" xmlns:xs="http://www.w3.org/2001/XMLSchema" xmlns:p="http://schemas.microsoft.com/office/2006/metadata/properties" xmlns:ns2="7f3a1bc9-7364-4c1f-af44-393d99ef5f37" targetNamespace="http://schemas.microsoft.com/office/2006/metadata/properties" ma:root="true" ma:fieldsID="a0eead85dfb5e263fe9f42518e2345f6" ns2:_="">
    <xsd:import namespace="7f3a1bc9-7364-4c1f-af44-393d99ef5f3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3a1bc9-7364-4c1f-af44-393d99ef5f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608890-478C-472F-826E-7ADA0211C3E0}"/>
</file>

<file path=customXml/itemProps2.xml><?xml version="1.0" encoding="utf-8"?>
<ds:datastoreItem xmlns:ds="http://schemas.openxmlformats.org/officeDocument/2006/customXml" ds:itemID="{7770C8CB-419F-4AD3-9D0F-137AAB81298A}">
  <ds:schemaRefs>
    <ds:schemaRef ds:uri="http://schemas.microsoft.com/sharepoint/v3/contenttype/forms"/>
  </ds:schemaRefs>
</ds:datastoreItem>
</file>

<file path=customXml/itemProps3.xml><?xml version="1.0" encoding="utf-8"?>
<ds:datastoreItem xmlns:ds="http://schemas.openxmlformats.org/officeDocument/2006/customXml" ds:itemID="{68A3A06D-10B4-40F4-9E4F-44330889EF7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template_m2i</Template>
  <TotalTime>11981</TotalTime>
  <Words>15679</Words>
  <Application>Microsoft Office PowerPoint</Application>
  <PresentationFormat>On-screen Show (4:3)</PresentationFormat>
  <Paragraphs>2581</Paragraphs>
  <Slides>217</Slides>
  <Notes>21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217</vt:i4>
      </vt:variant>
    </vt:vector>
  </HeadingPairs>
  <TitlesOfParts>
    <vt:vector size="236" baseType="lpstr">
      <vt:lpstr>Arial</vt:lpstr>
      <vt:lpstr>Calibri</vt:lpstr>
      <vt:lpstr>Carlito</vt:lpstr>
      <vt:lpstr>Consolas</vt:lpstr>
      <vt:lpstr>Courier New</vt:lpstr>
      <vt:lpstr>Georgia</vt:lpstr>
      <vt:lpstr>Gill Sans</vt:lpstr>
      <vt:lpstr>Gill Sans MT</vt:lpstr>
      <vt:lpstr>Graphik</vt:lpstr>
      <vt:lpstr>Merriweather</vt:lpstr>
      <vt:lpstr>Source Code Pro</vt:lpstr>
      <vt:lpstr>Symbol</vt:lpstr>
      <vt:lpstr>Tahoma</vt:lpstr>
      <vt:lpstr>Times New Roman</vt:lpstr>
      <vt:lpstr>Trebuchet MS</vt:lpstr>
      <vt:lpstr>Webdings</vt:lpstr>
      <vt:lpstr>Wingdings</vt:lpstr>
      <vt:lpstr>Wingdings 2</vt:lpstr>
      <vt:lpstr>orsys-temp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 Outils Nécessaires</vt:lpstr>
      <vt:lpstr>Les Outils Nécessaires</vt:lpstr>
      <vt:lpstr>Avant de commencer</vt:lpstr>
      <vt:lpstr>Algorithmique </vt:lpstr>
      <vt:lpstr>Algorithmique </vt:lpstr>
      <vt:lpstr>Algorithmique </vt:lpstr>
      <vt:lpstr>Algorithmique </vt:lpstr>
      <vt:lpstr>Algorithmique </vt:lpstr>
      <vt:lpstr>Algorithmique </vt:lpstr>
      <vt:lpstr>Exemples</vt:lpstr>
      <vt:lpstr>Exemples</vt:lpstr>
      <vt:lpstr>Objectifs d’un algorithme</vt:lpstr>
      <vt:lpstr>Propriétés d’un algorithme</vt:lpstr>
      <vt:lpstr>Algorithme et programme</vt:lpstr>
      <vt:lpstr>La notion de Programme</vt:lpstr>
      <vt:lpstr>Représentation d’un algorithme</vt:lpstr>
      <vt:lpstr>Tests: instructions conditionnelles</vt:lpstr>
      <vt:lpstr>Tests: instructions conditionnelles</vt:lpstr>
      <vt:lpstr>Un langage de programmation - Historique</vt:lpstr>
      <vt:lpstr>La compilation</vt:lpstr>
      <vt:lpstr>La compilation</vt:lpstr>
      <vt:lpstr>Mon premier programme en C</vt:lpstr>
      <vt:lpstr>Résultat</vt:lpstr>
      <vt:lpstr>Mon premier algorithme et programme C </vt:lpstr>
      <vt:lpstr>PowerPoint Presentation</vt:lpstr>
      <vt:lpstr>Notion de variable  </vt:lpstr>
      <vt:lpstr>Choix des identificateurs (1)</vt:lpstr>
      <vt:lpstr>Choix des identificateurs (2)</vt:lpstr>
      <vt:lpstr>Types des variables (1)</vt:lpstr>
      <vt:lpstr>Types des variables (2)</vt:lpstr>
      <vt:lpstr>Valeur d’une variable</vt:lpstr>
      <vt:lpstr>Déclaration de variables</vt:lpstr>
      <vt:lpstr>Les composants élémentaires du C</vt:lpstr>
      <vt:lpstr>Les identificateurs vers C</vt:lpstr>
      <vt:lpstr>Les mots_clés en C</vt:lpstr>
      <vt:lpstr>Notion de variable en C</vt:lpstr>
      <vt:lpstr>Notion de variable en C</vt:lpstr>
      <vt:lpstr>ATTENTION !!</vt:lpstr>
      <vt:lpstr>Constante</vt:lpstr>
      <vt:lpstr>L’instruction d’affectation</vt:lpstr>
      <vt:lpstr>Quelques remarques</vt:lpstr>
      <vt:lpstr>Forme générale d’un algorithme (1)</vt:lpstr>
      <vt:lpstr>Forme générale d’un algorithme (1I)</vt:lpstr>
      <vt:lpstr>Exercices simples sur l'affectation (1)</vt:lpstr>
      <vt:lpstr>Exercices simples sur l'affectation (I1)</vt:lpstr>
      <vt:lpstr>Exercices simples sur l'affectation (II1)</vt:lpstr>
      <vt:lpstr>Expressions et opérateurs</vt:lpstr>
      <vt:lpstr>Priorité des opérateurs</vt:lpstr>
      <vt:lpstr>Les instructions d'entrées-sorties:  lecture et écriture (1)</vt:lpstr>
      <vt:lpstr>Les instructions d'entrées-sorties:  lecture et écriture (2)</vt:lpstr>
      <vt:lpstr>Les instructions d'entrées-sorties:  lecture et écriture (3)</vt:lpstr>
      <vt:lpstr>Exemple 1 (lecture et écriture)</vt:lpstr>
      <vt:lpstr>Exemple 2 (lecture et écriture)</vt:lpstr>
      <vt:lpstr>Exemple 2 (lecture et écriture)</vt:lpstr>
      <vt:lpstr>Exemple 3 (lecture et écriture)</vt:lpstr>
      <vt:lpstr>Entrée / Sortie en C</vt:lpstr>
      <vt:lpstr>Quelques fonctions d’entrée en C</vt:lpstr>
      <vt:lpstr>Quelques fonctions d’entrée en C</vt:lpstr>
      <vt:lpstr>Quelques fonctions d’entrée en C</vt:lpstr>
      <vt:lpstr>Quelques fonctions d’entrée en C</vt:lpstr>
      <vt:lpstr>PowerPoint Presentation</vt:lpstr>
      <vt:lpstr>à compiler et exécuter! </vt:lpstr>
      <vt:lpstr>PowerPoint Presentation</vt:lpstr>
      <vt:lpstr>Les instructions conditionnelles (1)</vt:lpstr>
      <vt:lpstr>Exemple </vt:lpstr>
      <vt:lpstr>Exercice</vt:lpstr>
      <vt:lpstr>Les instructions conditionnelles (I1)</vt:lpstr>
      <vt:lpstr>Exemple</vt:lpstr>
      <vt:lpstr>Exercice (tests)</vt:lpstr>
      <vt:lpstr>Conditions composées</vt:lpstr>
      <vt:lpstr>Tableau de vérité</vt:lpstr>
      <vt:lpstr>Tests imbriqués</vt:lpstr>
      <vt:lpstr>Tests imbriqués: exemple (version 1)</vt:lpstr>
      <vt:lpstr>Tests imbriqués: exemple (version 2)</vt:lpstr>
      <vt:lpstr>Tests imbriqués: exemple (version 2)</vt:lpstr>
      <vt:lpstr>if _ else _ C</vt:lpstr>
      <vt:lpstr>Exercice 1</vt:lpstr>
      <vt:lpstr>Une Solution</vt:lpstr>
      <vt:lpstr>PowerPoint Presentation</vt:lpstr>
      <vt:lpstr>Une Solution</vt:lpstr>
      <vt:lpstr>Tests imbriqués : Autre Forme</vt:lpstr>
      <vt:lpstr>Exemple</vt:lpstr>
      <vt:lpstr>Exercice</vt:lpstr>
      <vt:lpstr>Une Solution</vt:lpstr>
      <vt:lpstr>Switch en C</vt:lpstr>
      <vt:lpstr>PowerPoint Presentation</vt:lpstr>
      <vt:lpstr>PowerPoint Presentation</vt:lpstr>
      <vt:lpstr>Instructions itératives (les boucles)</vt:lpstr>
      <vt:lpstr>Les boucles Tant que</vt:lpstr>
      <vt:lpstr>La structure while en C</vt:lpstr>
      <vt:lpstr>La structure while en C</vt:lpstr>
      <vt:lpstr>Les boucles Tant que : remarques</vt:lpstr>
      <vt:lpstr>Boucle Tant que : exemple1</vt:lpstr>
      <vt:lpstr>Boucle Tant que : exemple 2</vt:lpstr>
      <vt:lpstr>Les boucles Répéter … jusqu’à …</vt:lpstr>
      <vt:lpstr>Boucle Répéter jusqu’à : exemple(1)</vt:lpstr>
      <vt:lpstr>Boucle Répéter jusqu’à : exemple(2)</vt:lpstr>
      <vt:lpstr>La structure Do while en C</vt:lpstr>
      <vt:lpstr>     La structure Do while        Exemple</vt:lpstr>
      <vt:lpstr>PowerPoint Presentation</vt:lpstr>
      <vt:lpstr>La boucle pour</vt:lpstr>
      <vt:lpstr>La boucle pour</vt:lpstr>
      <vt:lpstr>Déroulement des boucles Pour</vt:lpstr>
      <vt:lpstr>Boucle Pour : exemple1</vt:lpstr>
      <vt:lpstr>Boucle Pour : exemple1 (version 2)</vt:lpstr>
      <vt:lpstr>Boucle Pour : remarque</vt:lpstr>
      <vt:lpstr>Lien entre Pour et TantQue</vt:lpstr>
      <vt:lpstr>Lien entre Pour et TantQue:exemple</vt:lpstr>
      <vt:lpstr>Boucles imbriquées</vt:lpstr>
      <vt:lpstr>Boucles imbriquées</vt:lpstr>
      <vt:lpstr>La structure for en C</vt:lpstr>
      <vt:lpstr>La structure for en C Exemple</vt:lpstr>
      <vt:lpstr>La structure for – C- Imbrications</vt:lpstr>
      <vt:lpstr>Choix d'un type de boucle(1)</vt:lpstr>
      <vt:lpstr>Choix d'un type de boucle(2)</vt:lpstr>
      <vt:lpstr>PowerPoint Presentation</vt:lpstr>
      <vt:lpstr>PowerPoint Presentation</vt:lpstr>
      <vt:lpstr>PowerPoint Presentation</vt:lpstr>
      <vt:lpstr>PowerPoint Presentation</vt:lpstr>
      <vt:lpstr> Les Tableaux</vt:lpstr>
      <vt:lpstr> Les Tableaux</vt:lpstr>
      <vt:lpstr>Tableaux</vt:lpstr>
      <vt:lpstr>Tableaux : saisie et affichage</vt:lpstr>
      <vt:lpstr>Tableaux : exemples (1)</vt:lpstr>
      <vt:lpstr>Tableaux : exemples (2)</vt:lpstr>
      <vt:lpstr>  Les Tableaux</vt:lpstr>
      <vt:lpstr>Tableaux à deux dimensions</vt:lpstr>
      <vt:lpstr>Exemples:lecture d’une matrice</vt:lpstr>
      <vt:lpstr>PowerPoint Presentation</vt:lpstr>
      <vt:lpstr>PowerPoint Presentation</vt:lpstr>
      <vt:lpstr>Déclaration d'un tableau en C</vt:lpstr>
      <vt:lpstr>Initialisation d'un tableau en C</vt:lpstr>
      <vt:lpstr>Référence à un élément du tableau en C</vt:lpstr>
      <vt:lpstr>Référence à un élément du tableau en C</vt:lpstr>
      <vt:lpstr>Exemple.  Remplissage d’un tableau par N entiers</vt:lpstr>
      <vt:lpstr>Exemple.  Afficher le contenu d'un tableau</vt:lpstr>
      <vt:lpstr>Les tableaux Multidimentielles en C</vt:lpstr>
      <vt:lpstr>Initialisation à la déclaration en C</vt:lpstr>
      <vt:lpstr>PowerPoint Presentation</vt:lpstr>
      <vt:lpstr>Exemples Algorithme  C</vt:lpstr>
      <vt:lpstr>Exemples Algorithme  C</vt:lpstr>
      <vt:lpstr>Les chaines de caractères </vt:lpstr>
      <vt:lpstr>Les chaines de caractères </vt:lpstr>
      <vt:lpstr>Déclaration d’une chaîne de caractères</vt:lpstr>
      <vt:lpstr>Déclaration d'une chaîne de caractères</vt:lpstr>
      <vt:lpstr>Initialisation d’une chaîne de caractères</vt:lpstr>
      <vt:lpstr>Lecture et écriture d'une chaîne de caractères</vt:lpstr>
      <vt:lpstr>printf, scanf VS puts, gets</vt:lpstr>
      <vt:lpstr>printf, scanf VS puts, gets</vt:lpstr>
      <vt:lpstr>PowerPoint Presentation</vt:lpstr>
      <vt:lpstr>Longueur d’une chaine  : strlen</vt:lpstr>
      <vt:lpstr>Application</vt:lpstr>
      <vt:lpstr>Copier une chaîne dans une autre: strcpy</vt:lpstr>
      <vt:lpstr>Copier une chaîne dans une autre: strncpy</vt:lpstr>
      <vt:lpstr>Comparer deux chaînes: strcmp</vt:lpstr>
      <vt:lpstr>Exemple 1 d'utilisation de strcmp</vt:lpstr>
      <vt:lpstr>Application</vt:lpstr>
      <vt:lpstr>Autres fonctions sur les chaines et vous pouvez en   créer d’autres</vt:lpstr>
      <vt:lpstr>Concaténer deux chaînes: strcat</vt:lpstr>
      <vt:lpstr>Concaténer deux chaînes: strncat</vt:lpstr>
      <vt:lpstr>PowerPoint Presentation</vt:lpstr>
      <vt:lpstr>Les Fonctions</vt:lpstr>
      <vt:lpstr>Les Fonctions</vt:lpstr>
      <vt:lpstr>Appel d'une fonction</vt:lpstr>
      <vt:lpstr>PowerPoint Presentation</vt:lpstr>
      <vt:lpstr>PowerPoint Presentation</vt:lpstr>
      <vt:lpstr>Passage des paramètres à une fonction</vt:lpstr>
      <vt:lpstr>Passage de paramètres par valeur</vt:lpstr>
      <vt:lpstr>Passage de paramètres par adresse</vt:lpstr>
      <vt:lpstr>Passage de paramètres par adresse</vt:lpstr>
      <vt:lpstr>Fonctions et Paramètres </vt:lpstr>
      <vt:lpstr>Fonctions et Paramètres </vt:lpstr>
      <vt:lpstr>Définir et Utiliser une Fonction</vt:lpstr>
      <vt:lpstr>Définir et Utiliser une Fonction</vt:lpstr>
      <vt:lpstr>PowerPoint Presentation</vt:lpstr>
      <vt:lpstr>Définir et Utiliser une Fonction</vt:lpstr>
      <vt:lpstr>Définir et Utiliser une Fonction</vt:lpstr>
      <vt:lpstr>PowerPoint Presentation</vt:lpstr>
      <vt:lpstr>Utilité des pointeurs</vt:lpstr>
      <vt:lpstr>Déclaration d’un pointeur</vt:lpstr>
      <vt:lpstr>Initialisation d’un pointeur </vt:lpstr>
      <vt:lpstr>Initialisation d’un pointeur</vt:lpstr>
      <vt:lpstr>Le type enregistrement Struct  en C</vt:lpstr>
      <vt:lpstr>Le type enregistrement Struct  en C</vt:lpstr>
      <vt:lpstr>Le type enregistrement Struct  en C</vt:lpstr>
      <vt:lpstr>Le type enregistrement Struct  en C</vt:lpstr>
      <vt:lpstr>Modifiez le style du titre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Fonctions et Structures</vt:lpstr>
      <vt:lpstr>PowerPoint Presentation</vt:lpstr>
      <vt:lpstr>PowerPoint Presentation</vt:lpstr>
      <vt:lpstr>Le Tri</vt:lpstr>
      <vt:lpstr>Tri par sélection du minimum</vt:lpstr>
      <vt:lpstr>Tri par sélection du minimum</vt:lpstr>
      <vt:lpstr>Tri par sélection du minimum</vt:lpstr>
      <vt:lpstr>Tri par insertion</vt:lpstr>
      <vt:lpstr>Tri par insertion</vt:lpstr>
      <vt:lpstr>Tri par insertion</vt:lpstr>
      <vt:lpstr>Tri par insertion</vt:lpstr>
      <vt:lpstr>Tri par insertion</vt:lpstr>
      <vt:lpstr>Tri par insertion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d’atelier de programmation</dc:title>
  <dc:creator>LG</dc:creator>
  <cp:lastModifiedBy>Leila Ben Ayed</cp:lastModifiedBy>
  <cp:revision>228</cp:revision>
  <dcterms:created xsi:type="dcterms:W3CDTF">2010-09-07T14:14:11Z</dcterms:created>
  <dcterms:modified xsi:type="dcterms:W3CDTF">2024-03-28T16:30:27Z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0x0101003AA519248694DF4E8D541E497425EEDE</vt:lpwstr>
  </property>
</Properties>
</file>