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105"/>
  </p:notesMasterIdLst>
  <p:handoutMasterIdLst>
    <p:handoutMasterId r:id="rId106"/>
  </p:handoutMasterIdLst>
  <p:sldIdLst>
    <p:sldId id="258" r:id="rId2"/>
    <p:sldId id="259" r:id="rId3"/>
    <p:sldId id="260" r:id="rId4"/>
    <p:sldId id="261" r:id="rId5"/>
    <p:sldId id="480" r:id="rId6"/>
    <p:sldId id="262" r:id="rId7"/>
    <p:sldId id="264" r:id="rId8"/>
    <p:sldId id="1077" r:id="rId9"/>
    <p:sldId id="1816" r:id="rId10"/>
    <p:sldId id="2234" r:id="rId11"/>
    <p:sldId id="2049" r:id="rId12"/>
    <p:sldId id="2050" r:id="rId13"/>
    <p:sldId id="2052" r:id="rId14"/>
    <p:sldId id="2053" r:id="rId15"/>
    <p:sldId id="2054" r:id="rId16"/>
    <p:sldId id="2055" r:id="rId17"/>
    <p:sldId id="2138" r:id="rId18"/>
    <p:sldId id="2137" r:id="rId19"/>
    <p:sldId id="2056" r:id="rId20"/>
    <p:sldId id="2139" r:id="rId21"/>
    <p:sldId id="2057" r:id="rId22"/>
    <p:sldId id="2140" r:id="rId23"/>
    <p:sldId id="2141" r:id="rId24"/>
    <p:sldId id="2142" r:id="rId25"/>
    <p:sldId id="2058" r:id="rId26"/>
    <p:sldId id="2235" r:id="rId27"/>
    <p:sldId id="2236" r:id="rId28"/>
    <p:sldId id="2059" r:id="rId29"/>
    <p:sldId id="2060" r:id="rId30"/>
    <p:sldId id="2061" r:id="rId31"/>
    <p:sldId id="2062" r:id="rId32"/>
    <p:sldId id="2064" r:id="rId33"/>
    <p:sldId id="2065" r:id="rId34"/>
    <p:sldId id="2479" r:id="rId35"/>
    <p:sldId id="2066" r:id="rId36"/>
    <p:sldId id="2067" r:id="rId37"/>
    <p:sldId id="2480" r:id="rId38"/>
    <p:sldId id="2069" r:id="rId39"/>
    <p:sldId id="2070" r:id="rId40"/>
    <p:sldId id="2071" r:id="rId41"/>
    <p:sldId id="2072" r:id="rId42"/>
    <p:sldId id="2073" r:id="rId43"/>
    <p:sldId id="2074" r:id="rId44"/>
    <p:sldId id="2075" r:id="rId45"/>
    <p:sldId id="2147" r:id="rId46"/>
    <p:sldId id="2198" r:id="rId47"/>
    <p:sldId id="2199" r:id="rId48"/>
    <p:sldId id="2200" r:id="rId49"/>
    <p:sldId id="2201" r:id="rId50"/>
    <p:sldId id="2202" r:id="rId51"/>
    <p:sldId id="2203" r:id="rId52"/>
    <p:sldId id="2204" r:id="rId53"/>
    <p:sldId id="2205" r:id="rId54"/>
    <p:sldId id="2206" r:id="rId55"/>
    <p:sldId id="2207" r:id="rId56"/>
    <p:sldId id="2208" r:id="rId57"/>
    <p:sldId id="2209" r:id="rId58"/>
    <p:sldId id="2210" r:id="rId59"/>
    <p:sldId id="2211" r:id="rId60"/>
    <p:sldId id="2076" r:id="rId61"/>
    <p:sldId id="2077" r:id="rId62"/>
    <p:sldId id="2078" r:id="rId63"/>
    <p:sldId id="2082" r:id="rId64"/>
    <p:sldId id="2063" r:id="rId65"/>
    <p:sldId id="2101" r:id="rId66"/>
    <p:sldId id="2161" r:id="rId67"/>
    <p:sldId id="2162" r:id="rId68"/>
    <p:sldId id="2163" r:id="rId69"/>
    <p:sldId id="2164" r:id="rId70"/>
    <p:sldId id="2165" r:id="rId71"/>
    <p:sldId id="2166" r:id="rId72"/>
    <p:sldId id="2167" r:id="rId73"/>
    <p:sldId id="2482" r:id="rId74"/>
    <p:sldId id="2217" r:id="rId75"/>
    <p:sldId id="2218" r:id="rId76"/>
    <p:sldId id="2219" r:id="rId77"/>
    <p:sldId id="2483" r:id="rId78"/>
    <p:sldId id="2484" r:id="rId79"/>
    <p:sldId id="2227" r:id="rId80"/>
    <p:sldId id="2228" r:id="rId81"/>
    <p:sldId id="2221" r:id="rId82"/>
    <p:sldId id="2230" r:id="rId83"/>
    <p:sldId id="2222" r:id="rId84"/>
    <p:sldId id="2231" r:id="rId85"/>
    <p:sldId id="2238" r:id="rId86"/>
    <p:sldId id="2239" r:id="rId87"/>
    <p:sldId id="2240" r:id="rId88"/>
    <p:sldId id="2242" r:id="rId89"/>
    <p:sldId id="2102" r:id="rId90"/>
    <p:sldId id="2143" r:id="rId91"/>
    <p:sldId id="2481" r:id="rId92"/>
    <p:sldId id="2168" r:id="rId93"/>
    <p:sldId id="2169" r:id="rId94"/>
    <p:sldId id="2170" r:id="rId95"/>
    <p:sldId id="2171" r:id="rId96"/>
    <p:sldId id="2485" r:id="rId97"/>
    <p:sldId id="2173" r:id="rId98"/>
    <p:sldId id="2174" r:id="rId99"/>
    <p:sldId id="2243" r:id="rId100"/>
    <p:sldId id="2244" r:id="rId101"/>
    <p:sldId id="2123" r:id="rId102"/>
    <p:sldId id="2175" r:id="rId103"/>
    <p:sldId id="2176" r:id="rId104"/>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E591E"/>
    <a:srgbClr val="0066FF"/>
    <a:srgbClr val="236A24"/>
    <a:srgbClr val="0000CC"/>
    <a:srgbClr val="339933"/>
    <a:srgbClr val="002777"/>
    <a:srgbClr val="00246D"/>
    <a:srgbClr val="FF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94367" autoAdjust="0"/>
  </p:normalViewPr>
  <p:slideViewPr>
    <p:cSldViewPr>
      <p:cViewPr varScale="1">
        <p:scale>
          <a:sx n="74" d="100"/>
          <a:sy n="74" d="100"/>
        </p:scale>
        <p:origin x="77" y="67"/>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6254CC53-A3B3-304E-9739-C0B0265D59F3}"/>
              </a:ext>
            </a:extLst>
          </p:cNvPr>
          <p:cNvSpPr>
            <a:spLocks noGrp="1"/>
          </p:cNvSpPr>
          <p:nvPr>
            <p:ph type="dt" sz="quarter" idx="1"/>
          </p:nvPr>
        </p:nvSpPr>
        <p:spPr/>
        <p:txBody>
          <a:bodyPr/>
          <a:lstStyle/>
          <a:p>
            <a:pPr>
              <a:defRPr/>
            </a:pPr>
            <a:fld id="{3C0A975C-8FB4-DA42-9B4D-768AFD1C0859}" type="datetimeFigureOut">
              <a:rPr lang="fr-FR"/>
              <a:pPr>
                <a:defRPr/>
              </a:pPr>
              <a:t>09/04/2024</a:t>
            </a:fld>
            <a:endParaRPr lang="x-none" dirty="0"/>
          </a:p>
        </p:txBody>
      </p:sp>
      <p:sp>
        <p:nvSpPr>
          <p:cNvPr id="10242" name="Espace réservé du numéro de diapositive 6">
            <a:extLst>
              <a:ext uri="{FF2B5EF4-FFF2-40B4-BE49-F238E27FC236}">
                <a16:creationId xmlns:a16="http://schemas.microsoft.com/office/drawing/2014/main" id="{3FF7944D-0AAF-4C47-95F4-74900430A6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6B6F2B6F-0E1A-5C44-BCE3-968376619C31}" type="slidenum">
              <a:rPr lang="fr-FR" altLang="fr-FR" sz="1100" smtClean="0">
                <a:latin typeface="Gill Sans MT" panose="020B0502020104020203" pitchFamily="34" charset="77"/>
                <a:cs typeface="Arial" panose="020B0604020202020204" pitchFamily="34" charset="0"/>
              </a:rPr>
              <a:pPr/>
              <a:t>1</a:t>
            </a:fld>
            <a:endParaRPr lang="fr-FR" altLang="fr-FR" sz="1100" dirty="0">
              <a:latin typeface="Gill Sans MT" panose="020B0502020104020203" pitchFamily="34" charset="77"/>
              <a:cs typeface="Arial" panose="020B0604020202020204" pitchFamily="34" charset="0"/>
            </a:endParaRPr>
          </a:p>
        </p:txBody>
      </p:sp>
      <p:sp>
        <p:nvSpPr>
          <p:cNvPr id="10243" name="Espace réservé de l'image des diapositives 1">
            <a:extLst>
              <a:ext uri="{FF2B5EF4-FFF2-40B4-BE49-F238E27FC236}">
                <a16:creationId xmlns:a16="http://schemas.microsoft.com/office/drawing/2014/main" id="{E232C02B-E552-984C-8EB8-33A1D0879E8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Espace réservé des notes 2">
            <a:extLst>
              <a:ext uri="{FF2B5EF4-FFF2-40B4-BE49-F238E27FC236}">
                <a16:creationId xmlns:a16="http://schemas.microsoft.com/office/drawing/2014/main" id="{57490418-D682-A347-8AF4-220654BFCB43}"/>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0245" name="Espace réservé du numéro de diapositive 3">
            <a:extLst>
              <a:ext uri="{FF2B5EF4-FFF2-40B4-BE49-F238E27FC236}">
                <a16:creationId xmlns:a16="http://schemas.microsoft.com/office/drawing/2014/main" id="{D1F8A291-4C9A-E447-AFDD-0382504FCCD7}"/>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63D2D1C5-BA3B-BD48-BB24-18296967571B}" type="slidenum">
              <a:rPr lang="fr-FR" altLang="fr-FR" sz="1100">
                <a:latin typeface="Gill Sans MT" panose="020B0502020104020203" pitchFamily="34" charset="77"/>
                <a:cs typeface="Arial" panose="020B0604020202020204" pitchFamily="34" charset="0"/>
              </a:rPr>
              <a:pPr algn="r" eaLnBrk="1" hangingPunct="1"/>
              <a:t>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4915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64</a:t>
            </a:fld>
            <a:endParaRPr lang="fr-FR" dirty="0"/>
          </a:p>
        </p:txBody>
      </p:sp>
    </p:spTree>
    <p:extLst>
      <p:ext uri="{BB962C8B-B14F-4D97-AF65-F5344CB8AC3E}">
        <p14:creationId xmlns:p14="http://schemas.microsoft.com/office/powerpoint/2010/main" val="285240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09/04/2024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09/04/2024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3</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7A2CE79D-0E60-D842-B669-CAF0CF478BE7}"/>
              </a:ext>
            </a:extLst>
          </p:cNvPr>
          <p:cNvSpPr>
            <a:spLocks noGrp="1"/>
          </p:cNvSpPr>
          <p:nvPr>
            <p:ph type="dt" sz="quarter" idx="1"/>
          </p:nvPr>
        </p:nvSpPr>
        <p:spPr/>
        <p:txBody>
          <a:bodyPr/>
          <a:lstStyle/>
          <a:p>
            <a:pPr>
              <a:defRPr/>
            </a:pPr>
            <a:fld id="{E5155258-5AE8-334A-A844-A33C1233B8E8}" type="datetimeFigureOut">
              <a:rPr lang="fr-FR"/>
              <a:pPr>
                <a:defRPr/>
              </a:pPr>
              <a:t>09/04/2024</a:t>
            </a:fld>
            <a:endParaRPr lang="x-none" dirty="0"/>
          </a:p>
        </p:txBody>
      </p:sp>
      <p:sp>
        <p:nvSpPr>
          <p:cNvPr id="16386" name="Espace réservé du numéro de diapositive 6">
            <a:extLst>
              <a:ext uri="{FF2B5EF4-FFF2-40B4-BE49-F238E27FC236}">
                <a16:creationId xmlns:a16="http://schemas.microsoft.com/office/drawing/2014/main" id="{82A92FE3-4838-464C-84EA-ECBD0DD20B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A3FD823-7C87-2348-A2CF-6861DE91D704}" type="slidenum">
              <a:rPr lang="fr-FR" altLang="fr-FR" sz="1100" smtClean="0">
                <a:latin typeface="Gill Sans MT" panose="020B0502020104020203" pitchFamily="34" charset="77"/>
                <a:cs typeface="Arial" panose="020B0604020202020204" pitchFamily="34" charset="0"/>
              </a:rPr>
              <a:pPr/>
              <a:t>4</a:t>
            </a:fld>
            <a:endParaRPr lang="fr-FR" altLang="fr-FR" sz="1100" dirty="0">
              <a:latin typeface="Gill Sans MT" panose="020B0502020104020203" pitchFamily="34" charset="77"/>
              <a:cs typeface="Arial" panose="020B0604020202020204" pitchFamily="34" charset="0"/>
            </a:endParaRPr>
          </a:p>
        </p:txBody>
      </p:sp>
      <p:sp>
        <p:nvSpPr>
          <p:cNvPr id="16387" name="Espace réservé de l'image des diapositives 1">
            <a:extLst>
              <a:ext uri="{FF2B5EF4-FFF2-40B4-BE49-F238E27FC236}">
                <a16:creationId xmlns:a16="http://schemas.microsoft.com/office/drawing/2014/main" id="{237785D2-7D71-AC4B-9C64-1E3C542642B6}"/>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Espace réservé des notes 2">
            <a:extLst>
              <a:ext uri="{FF2B5EF4-FFF2-40B4-BE49-F238E27FC236}">
                <a16:creationId xmlns:a16="http://schemas.microsoft.com/office/drawing/2014/main" id="{942FED11-9F70-194C-A429-E5B9BAB02CC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6389" name="Espace réservé du numéro de diapositive 3">
            <a:extLst>
              <a:ext uri="{FF2B5EF4-FFF2-40B4-BE49-F238E27FC236}">
                <a16:creationId xmlns:a16="http://schemas.microsoft.com/office/drawing/2014/main" id="{35002897-DE82-B14A-A7E2-BEF5973DDDA9}"/>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F6BFA294-8CBE-3142-B1F3-346F4A7CC57C}" type="slidenum">
              <a:rPr lang="fr-FR" altLang="fr-FR" sz="1100">
                <a:latin typeface="Gill Sans MT" panose="020B0502020104020203" pitchFamily="34" charset="77"/>
                <a:cs typeface="Arial" panose="020B0604020202020204" pitchFamily="34" charset="0"/>
              </a:rPr>
              <a:pPr algn="r" eaLnBrk="1" hangingPunct="1"/>
              <a:t>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8039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09/04/2024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09/04/2024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09/04/2024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a:defRPr/>
            </a:pPr>
            <a:fld id="{AA23B5E2-D434-4842-AF08-B37436AE49E9}" type="datetimeFigureOut">
              <a:rPr lang="fr-FR"/>
              <a:pPr>
                <a:defRPr/>
              </a:pPr>
              <a:t>09/04/2024</a:t>
            </a:fld>
            <a:endParaRPr lang="x-none" dirty="0"/>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4A5372B3-20C8-2F42-9566-418CED79F6C5}"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5A68453-3424-AA44-8819-28A3E0D0EAF0}"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0267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9</a:t>
            </a:fld>
            <a:endParaRPr lang="fr-FR" dirty="0"/>
          </a:p>
        </p:txBody>
      </p:sp>
    </p:spTree>
    <p:extLst>
      <p:ext uri="{BB962C8B-B14F-4D97-AF65-F5344CB8AC3E}">
        <p14:creationId xmlns:p14="http://schemas.microsoft.com/office/powerpoint/2010/main" val="2235435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9"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1EA8CE91-C375-4BA1-B153-C4D7F8BEC840}"/>
              </a:ext>
            </a:extLst>
          </p:cNvPr>
          <p:cNvSpPr>
            <a:spLocks noGrp="1"/>
          </p:cNvSpPr>
          <p:nvPr>
            <p:ph idx="1"/>
          </p:nvPr>
        </p:nvSpPr>
        <p:spPr>
          <a:xfrm>
            <a:off x="224238" y="931091"/>
            <a:ext cx="10026946" cy="5643627"/>
          </a:xfrm>
          <a:prstGeom prst="rect">
            <a:avLst/>
          </a:prstGeom>
        </p:spPr>
        <p:txBody>
          <a:bodyPr lIns="36000" tIns="36000" rIns="36000" bIns="36000">
            <a:noAutofit/>
          </a:bodyPr>
          <a:lstStyle>
            <a:lvl1pPr marL="440793" indent="-440793">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03070" indent="-447002">
              <a:buClr>
                <a:srgbClr val="C00000"/>
              </a:buClr>
              <a:buFont typeface="Wingdings" panose="05000000000000000000" pitchFamily="2" charset="2"/>
              <a:buChar char="q"/>
              <a:defRPr sz="2000" b="0" i="0">
                <a:latin typeface="Gill Sans MT" panose="020B0502020104020203" pitchFamily="34" charset="77"/>
              </a:defRPr>
            </a:lvl2pPr>
            <a:lvl3pPr>
              <a:defRPr sz="1956" b="0" i="0">
                <a:latin typeface="Gill Sans MT" panose="020B0502020104020203" pitchFamily="34" charset="77"/>
              </a:defRPr>
            </a:lvl3pPr>
            <a:lvl4pPr>
              <a:defRPr sz="1761" b="0" i="0">
                <a:latin typeface="Gill Sans MT" panose="020B0502020104020203" pitchFamily="34" charset="77"/>
              </a:defRPr>
            </a:lvl4pPr>
            <a:lvl5pPr marL="2052310" indent="-228034">
              <a:buFont typeface="Wingdings" panose="05000000000000000000" pitchFamily="2" charset="2"/>
              <a:buChar char="v"/>
              <a:defRPr sz="1565"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Titre 1">
            <a:extLst>
              <a:ext uri="{FF2B5EF4-FFF2-40B4-BE49-F238E27FC236}">
                <a16:creationId xmlns:a16="http://schemas.microsoft.com/office/drawing/2014/main" id="{24DAA922-1AF7-4336-90B1-1351A5AB33DD}"/>
              </a:ext>
            </a:extLst>
          </p:cNvPr>
          <p:cNvSpPr>
            <a:spLocks noGrp="1"/>
          </p:cNvSpPr>
          <p:nvPr>
            <p:ph type="title"/>
          </p:nvPr>
        </p:nvSpPr>
        <p:spPr>
          <a:xfrm>
            <a:off x="1315281" y="53579"/>
            <a:ext cx="8908604" cy="506694"/>
          </a:xfrm>
          <a:prstGeom prst="rect">
            <a:avLst/>
          </a:prstGeom>
        </p:spPr>
        <p:txBody>
          <a:bodyPr>
            <a:noAutofit/>
          </a:bodyPr>
          <a:lstStyle>
            <a:lvl1pPr algn="r">
              <a:defRPr sz="2948" b="1" i="0">
                <a:latin typeface="Gill Sans MT" panose="020B0502020104020203" pitchFamily="34" charset="77"/>
              </a:defRPr>
            </a:lvl1pPr>
          </a:lstStyle>
          <a:p>
            <a:r>
              <a:rPr lang="fr-FR" dirty="0"/>
              <a:t>Cliquez pour modifier le style du titre</a:t>
            </a:r>
          </a:p>
        </p:txBody>
      </p:sp>
      <p:sp>
        <p:nvSpPr>
          <p:cNvPr id="12" name="Rectangle 11">
            <a:extLst>
              <a:ext uri="{FF2B5EF4-FFF2-40B4-BE49-F238E27FC236}">
                <a16:creationId xmlns:a16="http://schemas.microsoft.com/office/drawing/2014/main" id="{3759F2AA-CDBF-445A-9B6A-0EAA969EE1FE}"/>
              </a:ext>
            </a:extLst>
          </p:cNvPr>
          <p:cNvSpPr/>
          <p:nvPr userDrawn="1"/>
        </p:nvSpPr>
        <p:spPr>
          <a:xfrm>
            <a:off x="1315283"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21" b="0" i="0" dirty="0">
              <a:latin typeface="Gill Sans MT" panose="020B0502020104020203" pitchFamily="34" charset="77"/>
            </a:endParaRPr>
          </a:p>
        </p:txBody>
      </p:sp>
      <p:sp>
        <p:nvSpPr>
          <p:cNvPr id="13" name="Espace réservé du numéro de diapositive 5">
            <a:extLst>
              <a:ext uri="{FF2B5EF4-FFF2-40B4-BE49-F238E27FC236}">
                <a16:creationId xmlns:a16="http://schemas.microsoft.com/office/drawing/2014/main" id="{DDB784EE-30B3-4AD6-A8E3-7E609F121BC6}"/>
              </a:ext>
            </a:extLst>
          </p:cNvPr>
          <p:cNvSpPr>
            <a:spLocks noGrp="1"/>
          </p:cNvSpPr>
          <p:nvPr>
            <p:ph type="sldNum" sz="quarter" idx="12"/>
          </p:nvPr>
        </p:nvSpPr>
        <p:spPr>
          <a:xfrm>
            <a:off x="9942717" y="6644849"/>
            <a:ext cx="533196" cy="373661"/>
          </a:xfrm>
          <a:prstGeom prst="rect">
            <a:avLst/>
          </a:prstGeom>
        </p:spPr>
        <p:txBody>
          <a:bodyPr/>
          <a:lstStyle>
            <a:lvl1pPr algn="ctr">
              <a:defRPr sz="1400"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7" name="Image 6">
            <a:extLst>
              <a:ext uri="{FF2B5EF4-FFF2-40B4-BE49-F238E27FC236}">
                <a16:creationId xmlns:a16="http://schemas.microsoft.com/office/drawing/2014/main" id="{60C917CE-5766-2148-A5D4-166BC7F623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extLst>
      <p:ext uri="{BB962C8B-B14F-4D97-AF65-F5344CB8AC3E}">
        <p14:creationId xmlns:p14="http://schemas.microsoft.com/office/powerpoint/2010/main" val="31241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2"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 Id="rId4" Type="http://schemas.openxmlformats.org/officeDocument/2006/relationships/hyperlink" Target="https://www.jetbrains.com/pycharm/download/?section=window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fr/3/tutor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code.visualstudio.com/docs" TargetMode="External"/><Relationship Id="rId4" Type="http://schemas.openxmlformats.org/officeDocument/2006/relationships/hyperlink" Target="https://www.jetbrains.com/help/pycharm/getting-started.html"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11">
            <a:extLst>
              <a:ext uri="{FF2B5EF4-FFF2-40B4-BE49-F238E27FC236}">
                <a16:creationId xmlns:a16="http://schemas.microsoft.com/office/drawing/2014/main" id="{49A8FBC6-A80C-7148-813D-1241ACF5DF30}"/>
              </a:ext>
            </a:extLst>
          </p:cNvPr>
          <p:cNvSpPr txBox="1">
            <a:spLocks noChangeArrowheads="1"/>
          </p:cNvSpPr>
          <p:nvPr/>
        </p:nvSpPr>
        <p:spPr bwMode="auto">
          <a:xfrm>
            <a:off x="936234" y="1898238"/>
            <a:ext cx="8550194" cy="36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208" rIns="0" bIns="0">
            <a:spAutoFit/>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ctr">
              <a:lnSpc>
                <a:spcPts val="3124"/>
              </a:lnSpc>
              <a:spcBef>
                <a:spcPts val="93"/>
              </a:spcBef>
            </a:pPr>
            <a:r>
              <a:rPr lang="fr-FR" altLang="fr-FR" sz="2601" b="1" u="sng" dirty="0">
                <a:latin typeface="Gill Sans MT" panose="020B0502020104020203" pitchFamily="34" charset="0"/>
                <a:ea typeface="Tahoma" panose="020B0604030504040204" pitchFamily="34" charset="0"/>
                <a:cs typeface="Tahoma" panose="020B0604030504040204" pitchFamily="34" charset="0"/>
              </a:rPr>
              <a:t>Formation</a:t>
            </a:r>
            <a:r>
              <a:rPr lang="fr-FR" altLang="fr-FR" sz="2601" b="1" dirty="0">
                <a:latin typeface="Gill Sans MT" panose="020B0502020104020203" pitchFamily="34" charset="0"/>
                <a:ea typeface="Tahoma" panose="020B0604030504040204" pitchFamily="34" charset="0"/>
                <a:cs typeface="Tahoma" panose="020B0604030504040204" pitchFamily="34" charset="0"/>
              </a:rPr>
              <a:t> :</a:t>
            </a:r>
          </a:p>
          <a:p>
            <a:pPr algn="ctr">
              <a:lnSpc>
                <a:spcPts val="3124"/>
              </a:lnSpc>
              <a:spcBef>
                <a:spcPts val="93"/>
              </a:spcBef>
            </a:pPr>
            <a:endParaRPr lang="fr-FR" altLang="fr-FR" sz="2601" b="1" dirty="0">
              <a:latin typeface="Gill Sans MT" panose="020B0502020104020203" pitchFamily="34" charset="0"/>
              <a:ea typeface="Tahoma" panose="020B0604030504040204" pitchFamily="34" charset="0"/>
              <a:cs typeface="Tahoma" panose="020B0604030504040204" pitchFamily="34" charset="0"/>
            </a:endParaRPr>
          </a:p>
          <a:p>
            <a:pPr algn="ctr">
              <a:lnSpc>
                <a:spcPts val="3124"/>
              </a:lnSpc>
              <a:spcBef>
                <a:spcPts val="93"/>
              </a:spcBef>
            </a:pPr>
            <a:endParaRPr lang="fr-FR" altLang="fr-FR" sz="2601" b="1" dirty="0">
              <a:latin typeface="Gill Sans MT" panose="020B0502020104020203" pitchFamily="34" charset="0"/>
              <a:ea typeface="Tahoma" panose="020B0604030504040204" pitchFamily="34" charset="0"/>
              <a:cs typeface="Tahoma" panose="020B0604030504040204" pitchFamily="34" charset="0"/>
            </a:endParaRPr>
          </a:p>
          <a:p>
            <a:pPr algn="ctr">
              <a:lnSpc>
                <a:spcPct val="90000"/>
              </a:lnSpc>
              <a:spcBef>
                <a:spcPct val="30000"/>
              </a:spcBef>
            </a:pPr>
            <a:r>
              <a:rPr lang="fr-FR" sz="2400" b="0" i="0" u="none" strike="noStrike" baseline="0" dirty="0">
                <a:latin typeface="Arial" panose="020B0604020202020204" pitchFamily="34" charset="0"/>
              </a:rPr>
              <a:t>Ecrire des scripts et programmes en Python</a:t>
            </a:r>
            <a:endParaRPr lang="fr-FR" sz="4400" b="1" kern="0" spc="-80" dirty="0">
              <a:solidFill>
                <a:srgbClr val="003366"/>
              </a:solidFill>
              <a:latin typeface="Gill Sans MT" panose="020B0502020104020203" pitchFamily="34" charset="0"/>
            </a:endParaRPr>
          </a:p>
          <a:p>
            <a:pPr algn="ctr">
              <a:lnSpc>
                <a:spcPct val="90000"/>
              </a:lnSpc>
              <a:spcBef>
                <a:spcPct val="30000"/>
              </a:spcBef>
            </a:pPr>
            <a:endParaRPr lang="fr-FR" altLang="fr-FR" sz="3344" b="1" dirty="0">
              <a:solidFill>
                <a:srgbClr val="32547B"/>
              </a:solidFill>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4DE66BCC-1D7C-D14B-BD06-09E0F45366B4}"/>
              </a:ext>
            </a:extLst>
          </p:cNvPr>
          <p:cNvSpPr/>
          <p:nvPr/>
        </p:nvSpPr>
        <p:spPr>
          <a:xfrm>
            <a:off x="2645667" y="5137673"/>
            <a:ext cx="5533832" cy="1474331"/>
          </a:xfrm>
          <a:prstGeom prst="rect">
            <a:avLst/>
          </a:prstGeom>
        </p:spPr>
        <p:txBody>
          <a:bodyPr wrap="square" lIns="92790" tIns="46395" rIns="92790" bIns="46395">
            <a:spAutoFit/>
          </a:bodyPr>
          <a:lstStyle/>
          <a:p>
            <a:pPr algn="ctr"/>
            <a:r>
              <a:rPr lang="fr-FR" sz="2000" b="1" dirty="0">
                <a:latin typeface="Gill Sans MT" panose="020B0502020104020203" pitchFamily="34" charset="0"/>
              </a:rPr>
              <a:t>Formateur</a:t>
            </a:r>
          </a:p>
          <a:p>
            <a:pPr algn="ctr"/>
            <a:endParaRPr lang="fr-FR" sz="1393" b="1" dirty="0">
              <a:latin typeface="Gill Sans MT" panose="020B0502020104020203" pitchFamily="34" charset="0"/>
            </a:endParaRPr>
          </a:p>
          <a:p>
            <a:pPr algn="ctr"/>
            <a:r>
              <a:rPr lang="fr-FR" sz="1393" b="1" dirty="0">
                <a:latin typeface="Gill Sans MT" panose="020B0502020104020203" pitchFamily="34" charset="0"/>
              </a:rPr>
              <a:t>Chawki </a:t>
            </a:r>
            <a:r>
              <a:rPr lang="fr-FR" sz="1393" b="1" dirty="0" err="1">
                <a:latin typeface="Gill Sans MT" panose="020B0502020104020203" pitchFamily="34" charset="0"/>
              </a:rPr>
              <a:t>Rhimi</a:t>
            </a:r>
            <a:endParaRPr lang="fr-FR" sz="1393" b="1" dirty="0">
              <a:latin typeface="Gill Sans MT" panose="020B0502020104020203" pitchFamily="34" charset="0"/>
            </a:endParaRPr>
          </a:p>
          <a:p>
            <a:pPr algn="ctr"/>
            <a:r>
              <a:rPr lang="fr-FR" sz="1393" b="1" dirty="0">
                <a:latin typeface="Gill Sans MT" panose="020B0502020104020203" pitchFamily="34" charset="0"/>
              </a:rPr>
              <a:t>Ingénieur en sécurité informatique</a:t>
            </a:r>
          </a:p>
          <a:p>
            <a:pPr algn="ctr"/>
            <a:r>
              <a:rPr lang="fr-FR" sz="1393" b="1" dirty="0">
                <a:latin typeface="Gill Sans MT" panose="020B0502020104020203" pitchFamily="34" charset="0"/>
              </a:rPr>
              <a:t>RSSI Groupe Wevioo Tunis</a:t>
            </a:r>
          </a:p>
          <a:p>
            <a:pPr algn="ctr"/>
            <a:r>
              <a:rPr lang="fr-FR" dirty="0" err="1">
                <a:latin typeface="Gill Sans MT" panose="020B0502020104020203" pitchFamily="34" charset="0"/>
              </a:rPr>
              <a:t>Chawki,rhimi@hotmail,com</a:t>
            </a:r>
            <a:endParaRPr lang="fr-FR" dirty="0">
              <a:latin typeface="Gill Sans MT" panose="020B0502020104020203" pitchFamily="34" charset="0"/>
            </a:endParaRPr>
          </a:p>
        </p:txBody>
      </p:sp>
      <p:sp>
        <p:nvSpPr>
          <p:cNvPr id="2" name="Rectangle 1">
            <a:extLst>
              <a:ext uri="{FF2B5EF4-FFF2-40B4-BE49-F238E27FC236}">
                <a16:creationId xmlns:a16="http://schemas.microsoft.com/office/drawing/2014/main" id="{1FD6FFC9-F7F8-4D45-A428-C9005EF56DA8}"/>
              </a:ext>
            </a:extLst>
          </p:cNvPr>
          <p:cNvSpPr/>
          <p:nvPr/>
        </p:nvSpPr>
        <p:spPr>
          <a:xfrm>
            <a:off x="936234" y="684324"/>
            <a:ext cx="9342282" cy="836255"/>
          </a:xfrm>
          <a:prstGeom prst="rect">
            <a:avLst/>
          </a:prstGeom>
        </p:spPr>
        <p:txBody>
          <a:bodyPr wrap="square">
            <a:spAutoFit/>
          </a:bodyPr>
          <a:lstStyle/>
          <a:p>
            <a:pPr algn="ctr">
              <a:lnSpc>
                <a:spcPts val="3124"/>
              </a:lnSpc>
              <a:spcBef>
                <a:spcPts val="93"/>
              </a:spcBef>
            </a:pPr>
            <a:r>
              <a:rPr lang="fr-FR" b="1" kern="0" spc="-80" dirty="0">
                <a:latin typeface="Gill Sans MT" panose="020B0502020104020203" pitchFamily="34" charset="0"/>
              </a:rPr>
              <a:t>		                                                                                             </a:t>
            </a:r>
            <a:r>
              <a:rPr lang="fr-FR" altLang="fr-FR" b="1" dirty="0">
                <a:latin typeface="Gill Sans MT" panose="020B0502020104020203" pitchFamily="34" charset="0"/>
                <a:ea typeface="Tahoma" panose="020B0604030504040204" pitchFamily="34" charset="0"/>
                <a:cs typeface="Tahoma" panose="020B0604030504040204" pitchFamily="34" charset="0"/>
              </a:rPr>
              <a:t>Parcours : </a:t>
            </a:r>
            <a:r>
              <a:rPr lang="fr-FR" b="1" i="0" dirty="0">
                <a:solidFill>
                  <a:srgbClr val="000000"/>
                </a:solidFill>
                <a:effectLst/>
                <a:latin typeface="Aptos Narrow" panose="020B0004020202020204" pitchFamily="34" charset="0"/>
              </a:rPr>
              <a:t>Développeur</a:t>
            </a:r>
            <a:r>
              <a:rPr lang="en-US" b="1" i="0" dirty="0">
                <a:solidFill>
                  <a:srgbClr val="000000"/>
                </a:solidFill>
                <a:effectLst/>
                <a:latin typeface="Aptos Narrow" panose="020B0004020202020204" pitchFamily="34" charset="0"/>
              </a:rPr>
              <a:t> Cyber sécurité</a:t>
            </a:r>
            <a:r>
              <a:rPr lang="fr-FR" altLang="fr-FR" b="1" dirty="0">
                <a:latin typeface="Gill Sans MT" panose="020B0502020104020203" pitchFamily="34" charset="0"/>
                <a:ea typeface="Tahoma" panose="020B0604030504040204" pitchFamily="34" charset="0"/>
                <a:cs typeface="Tahoma" panose="020B0604030504040204" pitchFamily="34" charset="0"/>
              </a:rPr>
              <a:t>    </a:t>
            </a:r>
            <a:br>
              <a:rPr lang="en-US" dirty="0"/>
            </a:br>
            <a:endParaRPr lang="fr-FR" b="1" kern="0" spc="-80" dirty="0">
              <a:latin typeface="Gill Sans MT" panose="020B0502020104020203" pitchFamily="34" charset="0"/>
            </a:endParaRPr>
          </a:p>
        </p:txBody>
      </p:sp>
    </p:spTree>
    <p:extLst>
      <p:ext uri="{BB962C8B-B14F-4D97-AF65-F5344CB8AC3E}">
        <p14:creationId xmlns:p14="http://schemas.microsoft.com/office/powerpoint/2010/main" val="1559484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Bien démarrer dans la formation</a:t>
            </a:r>
          </a:p>
          <a:p>
            <a:pPr lvl="1">
              <a:buFont typeface="Wingdings" panose="05000000000000000000" pitchFamily="2" charset="2"/>
              <a:buChar char="Ø"/>
            </a:pPr>
            <a:r>
              <a:rPr lang="fr-FR" dirty="0"/>
              <a:t>Est-ce que le langage python est bien pour débuter</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10</a:t>
            </a:fld>
            <a:endParaRPr lang="fr-FR" dirty="0"/>
          </a:p>
        </p:txBody>
      </p:sp>
      <p:pic>
        <p:nvPicPr>
          <p:cNvPr id="1026" name="Picture 2" descr="What is Python Coding? | Juni Learning">
            <a:extLst>
              <a:ext uri="{FF2B5EF4-FFF2-40B4-BE49-F238E27FC236}">
                <a16:creationId xmlns:a16="http://schemas.microsoft.com/office/drawing/2014/main" id="{22010E04-5FDA-4990-92BD-360387AE6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993" y="2426967"/>
            <a:ext cx="1515724" cy="1515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P Signup Email Verification: A Comprehensive Guide">
            <a:extLst>
              <a:ext uri="{FF2B5EF4-FFF2-40B4-BE49-F238E27FC236}">
                <a16:creationId xmlns:a16="http://schemas.microsoft.com/office/drawing/2014/main" id="{71E1708B-80F6-44E5-8B7F-D13CD94A6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01" y="2891474"/>
            <a:ext cx="1515724" cy="792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anguage for web pages — Quintagroup">
            <a:extLst>
              <a:ext uri="{FF2B5EF4-FFF2-40B4-BE49-F238E27FC236}">
                <a16:creationId xmlns:a16="http://schemas.microsoft.com/office/drawing/2014/main" id="{D3FAF702-AD94-449A-9214-32D03479C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690" y="2521668"/>
            <a:ext cx="1515724" cy="1515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are the advantages of C# over Python or Java? | by Muhammad Ahmed Mir  | Medium">
            <a:extLst>
              <a:ext uri="{FF2B5EF4-FFF2-40B4-BE49-F238E27FC236}">
                <a16:creationId xmlns:a16="http://schemas.microsoft.com/office/drawing/2014/main" id="{1534CF4A-BCFD-4148-8667-2AD0129A80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678" y="2521668"/>
            <a:ext cx="2360539" cy="13263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 : définition">
            <a:extLst>
              <a:ext uri="{FF2B5EF4-FFF2-40B4-BE49-F238E27FC236}">
                <a16:creationId xmlns:a16="http://schemas.microsoft.com/office/drawing/2014/main" id="{4667AA26-57A0-45EE-87E9-D0939FC60A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729" y="2717647"/>
            <a:ext cx="1526104" cy="10155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4A20F2-6B9D-4D0A-B058-2AC091693160}"/>
              </a:ext>
            </a:extLst>
          </p:cNvPr>
          <p:cNvSpPr txBox="1"/>
          <p:nvPr/>
        </p:nvSpPr>
        <p:spPr>
          <a:xfrm>
            <a:off x="1092459" y="4302050"/>
            <a:ext cx="837807" cy="338554"/>
          </a:xfrm>
          <a:prstGeom prst="rect">
            <a:avLst/>
          </a:prstGeom>
          <a:noFill/>
        </p:spPr>
        <p:txBody>
          <a:bodyPr wrap="square" rtlCol="0">
            <a:spAutoFit/>
          </a:bodyPr>
          <a:lstStyle/>
          <a:p>
            <a:r>
              <a:rPr lang="fr-FR" sz="1600" b="1" dirty="0"/>
              <a:t>WEB</a:t>
            </a:r>
          </a:p>
        </p:txBody>
      </p:sp>
      <p:sp>
        <p:nvSpPr>
          <p:cNvPr id="12" name="TextBox 11">
            <a:extLst>
              <a:ext uri="{FF2B5EF4-FFF2-40B4-BE49-F238E27FC236}">
                <a16:creationId xmlns:a16="http://schemas.microsoft.com/office/drawing/2014/main" id="{6FC48E89-2B7D-4522-95B7-CC9653B58FC5}"/>
              </a:ext>
            </a:extLst>
          </p:cNvPr>
          <p:cNvSpPr txBox="1"/>
          <p:nvPr/>
        </p:nvSpPr>
        <p:spPr>
          <a:xfrm>
            <a:off x="2949871" y="4302050"/>
            <a:ext cx="837807" cy="338554"/>
          </a:xfrm>
          <a:prstGeom prst="rect">
            <a:avLst/>
          </a:prstGeom>
          <a:noFill/>
        </p:spPr>
        <p:txBody>
          <a:bodyPr wrap="square" rtlCol="0">
            <a:spAutoFit/>
          </a:bodyPr>
          <a:lstStyle/>
          <a:p>
            <a:r>
              <a:rPr lang="fr-FR" sz="1600" b="1" dirty="0"/>
              <a:t>WEB</a:t>
            </a:r>
          </a:p>
        </p:txBody>
      </p:sp>
      <p:sp>
        <p:nvSpPr>
          <p:cNvPr id="13" name="TextBox 12">
            <a:extLst>
              <a:ext uri="{FF2B5EF4-FFF2-40B4-BE49-F238E27FC236}">
                <a16:creationId xmlns:a16="http://schemas.microsoft.com/office/drawing/2014/main" id="{E5D77071-F410-4090-BADF-B160036E51E0}"/>
              </a:ext>
            </a:extLst>
          </p:cNvPr>
          <p:cNvSpPr txBox="1"/>
          <p:nvPr/>
        </p:nvSpPr>
        <p:spPr>
          <a:xfrm>
            <a:off x="4549043" y="4302050"/>
            <a:ext cx="1599174" cy="338554"/>
          </a:xfrm>
          <a:prstGeom prst="rect">
            <a:avLst/>
          </a:prstGeom>
          <a:noFill/>
        </p:spPr>
        <p:txBody>
          <a:bodyPr wrap="square" rtlCol="0">
            <a:spAutoFit/>
          </a:bodyPr>
          <a:lstStyle/>
          <a:p>
            <a:r>
              <a:rPr lang="fr-FR" sz="1600" b="1" dirty="0"/>
              <a:t>APPLICATION</a:t>
            </a:r>
          </a:p>
        </p:txBody>
      </p:sp>
      <p:sp>
        <p:nvSpPr>
          <p:cNvPr id="14" name="TextBox 13">
            <a:extLst>
              <a:ext uri="{FF2B5EF4-FFF2-40B4-BE49-F238E27FC236}">
                <a16:creationId xmlns:a16="http://schemas.microsoft.com/office/drawing/2014/main" id="{82CF89F4-655B-4454-87F5-FCC3CC0233BC}"/>
              </a:ext>
            </a:extLst>
          </p:cNvPr>
          <p:cNvSpPr txBox="1"/>
          <p:nvPr/>
        </p:nvSpPr>
        <p:spPr>
          <a:xfrm>
            <a:off x="6466447" y="4302050"/>
            <a:ext cx="1599174" cy="338554"/>
          </a:xfrm>
          <a:prstGeom prst="rect">
            <a:avLst/>
          </a:prstGeom>
          <a:noFill/>
        </p:spPr>
        <p:txBody>
          <a:bodyPr wrap="square" rtlCol="0">
            <a:spAutoFit/>
          </a:bodyPr>
          <a:lstStyle/>
          <a:p>
            <a:r>
              <a:rPr lang="fr-FR" sz="1600" b="1" dirty="0"/>
              <a:t>APPLICATION</a:t>
            </a:r>
          </a:p>
        </p:txBody>
      </p:sp>
      <p:sp>
        <p:nvSpPr>
          <p:cNvPr id="15" name="TextBox 14">
            <a:extLst>
              <a:ext uri="{FF2B5EF4-FFF2-40B4-BE49-F238E27FC236}">
                <a16:creationId xmlns:a16="http://schemas.microsoft.com/office/drawing/2014/main" id="{A85014FF-3EFD-4DED-8666-D663E05C7CF0}"/>
              </a:ext>
            </a:extLst>
          </p:cNvPr>
          <p:cNvSpPr txBox="1"/>
          <p:nvPr/>
        </p:nvSpPr>
        <p:spPr>
          <a:xfrm>
            <a:off x="8426992" y="4262964"/>
            <a:ext cx="2211563" cy="1077218"/>
          </a:xfrm>
          <a:prstGeom prst="rect">
            <a:avLst/>
          </a:prstGeom>
          <a:noFill/>
        </p:spPr>
        <p:txBody>
          <a:bodyPr wrap="square" rtlCol="0">
            <a:spAutoFit/>
          </a:bodyPr>
          <a:lstStyle/>
          <a:p>
            <a:r>
              <a:rPr lang="fr-FR" sz="1600" b="1" dirty="0"/>
              <a:t>APPLICATION</a:t>
            </a:r>
          </a:p>
          <a:p>
            <a:r>
              <a:rPr lang="fr-FR" sz="1600" b="1" dirty="0"/>
              <a:t>WEB</a:t>
            </a:r>
          </a:p>
          <a:p>
            <a:r>
              <a:rPr lang="fr-FR" sz="1600" b="1" dirty="0"/>
              <a:t>DATA SCIENCE</a:t>
            </a:r>
          </a:p>
          <a:p>
            <a:r>
              <a:rPr lang="fr-FR" sz="1600" b="1" dirty="0"/>
              <a:t>IA</a:t>
            </a:r>
          </a:p>
        </p:txBody>
      </p:sp>
    </p:spTree>
    <p:extLst>
      <p:ext uri="{BB962C8B-B14F-4D97-AF65-F5344CB8AC3E}">
        <p14:creationId xmlns:p14="http://schemas.microsoft.com/office/powerpoint/2010/main" val="14416986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dictionnaires: exemple pratique </a:t>
            </a:r>
          </a:p>
          <a:p>
            <a:pPr marL="456068" lvl="1" indent="0">
              <a:buNone/>
            </a:pPr>
            <a:r>
              <a:rPr lang="fr-FR" sz="1200" dirty="0" err="1"/>
              <a:t>mon_dictionnaire</a:t>
            </a:r>
            <a:r>
              <a:rPr lang="fr-FR" sz="1200" dirty="0"/>
              <a:t> = {</a:t>
            </a:r>
          </a:p>
          <a:p>
            <a:pPr marL="456068" lvl="1" indent="0">
              <a:buNone/>
            </a:pPr>
            <a:r>
              <a:rPr lang="fr-FR" sz="1200" dirty="0"/>
              <a:t>    "nom": "John",</a:t>
            </a:r>
          </a:p>
          <a:p>
            <a:pPr marL="456068" lvl="1" indent="0">
              <a:buNone/>
            </a:pPr>
            <a:r>
              <a:rPr lang="fr-FR" sz="1200" dirty="0"/>
              <a:t>    "</a:t>
            </a:r>
            <a:r>
              <a:rPr lang="fr-FR" sz="1200" dirty="0" err="1"/>
              <a:t>age</a:t>
            </a:r>
            <a:r>
              <a:rPr lang="fr-FR" sz="1200" dirty="0"/>
              <a:t>": 30,</a:t>
            </a:r>
          </a:p>
          <a:p>
            <a:pPr marL="456068" lvl="1" indent="0">
              <a:buNone/>
            </a:pPr>
            <a:r>
              <a:rPr lang="fr-FR" sz="1200" dirty="0"/>
              <a:t>    "ville": "Paris"</a:t>
            </a:r>
          </a:p>
          <a:p>
            <a:pPr marL="456068" lvl="1" indent="0">
              <a:buNone/>
            </a:pPr>
            <a:r>
              <a:rPr lang="fr-FR" sz="1200" dirty="0"/>
              <a:t>}</a:t>
            </a:r>
          </a:p>
          <a:p>
            <a:pPr marL="456068" lvl="1" indent="0">
              <a:buNone/>
            </a:pPr>
            <a:r>
              <a:rPr lang="fr-FR" sz="1200" b="1" dirty="0"/>
              <a:t># Accès aux valeurs du dictionnaire</a:t>
            </a:r>
          </a:p>
          <a:p>
            <a:pPr marL="456068" lvl="1" indent="0">
              <a:buNone/>
            </a:pPr>
            <a:r>
              <a:rPr lang="fr-FR" sz="1200" dirty="0" err="1"/>
              <a:t>print</a:t>
            </a:r>
            <a:r>
              <a:rPr lang="fr-FR" sz="1200" dirty="0"/>
              <a:t>("Nom :", </a:t>
            </a:r>
            <a:r>
              <a:rPr lang="fr-FR" sz="1200" dirty="0" err="1"/>
              <a:t>mon_dictionnaire</a:t>
            </a:r>
            <a:r>
              <a:rPr lang="fr-FR" sz="1200" dirty="0"/>
              <a:t>["nom"])</a:t>
            </a:r>
          </a:p>
          <a:p>
            <a:pPr marL="456068" lvl="1" indent="0">
              <a:buNone/>
            </a:pPr>
            <a:r>
              <a:rPr lang="fr-FR" sz="1200" dirty="0" err="1"/>
              <a:t>print</a:t>
            </a:r>
            <a:r>
              <a:rPr lang="fr-FR" sz="1200" dirty="0"/>
              <a:t>("Âge :", </a:t>
            </a:r>
            <a:r>
              <a:rPr lang="fr-FR" sz="1200" dirty="0" err="1"/>
              <a:t>mon_dictionnaire</a:t>
            </a:r>
            <a:r>
              <a:rPr lang="fr-FR" sz="1200" dirty="0"/>
              <a:t>["</a:t>
            </a:r>
            <a:r>
              <a:rPr lang="fr-FR" sz="1200" dirty="0" err="1"/>
              <a:t>age</a:t>
            </a:r>
            <a:r>
              <a:rPr lang="fr-FR" sz="1200" dirty="0"/>
              <a:t>"])</a:t>
            </a:r>
          </a:p>
          <a:p>
            <a:pPr marL="456068" lvl="1" indent="0">
              <a:buNone/>
            </a:pPr>
            <a:r>
              <a:rPr lang="fr-FR" sz="1200" dirty="0" err="1"/>
              <a:t>print</a:t>
            </a:r>
            <a:r>
              <a:rPr lang="fr-FR" sz="1200" dirty="0"/>
              <a:t>("Ville :", </a:t>
            </a:r>
            <a:r>
              <a:rPr lang="fr-FR" sz="1200" dirty="0" err="1"/>
              <a:t>mon_dictionnaire</a:t>
            </a:r>
            <a:r>
              <a:rPr lang="fr-FR" sz="1200" dirty="0"/>
              <a:t>["ville"])</a:t>
            </a:r>
          </a:p>
          <a:p>
            <a:pPr marL="456068" lvl="1" indent="0">
              <a:buNone/>
            </a:pPr>
            <a:endParaRPr lang="fr-FR" sz="1200" dirty="0"/>
          </a:p>
          <a:p>
            <a:pPr marL="456068" lvl="1" indent="0">
              <a:buNone/>
            </a:pPr>
            <a:r>
              <a:rPr lang="fr-FR" sz="1200" b="1" dirty="0"/>
              <a:t># Modification d'une valeur du dictionnaire</a:t>
            </a:r>
          </a:p>
          <a:p>
            <a:pPr marL="456068" lvl="1" indent="0">
              <a:buNone/>
            </a:pPr>
            <a:r>
              <a:rPr lang="fr-FR" sz="1200" dirty="0" err="1"/>
              <a:t>mon_dictionnaire</a:t>
            </a:r>
            <a:r>
              <a:rPr lang="fr-FR" sz="1200" dirty="0"/>
              <a:t>["</a:t>
            </a:r>
            <a:r>
              <a:rPr lang="fr-FR" sz="1200" dirty="0" err="1"/>
              <a:t>age</a:t>
            </a:r>
            <a:r>
              <a:rPr lang="fr-FR" sz="1200" dirty="0"/>
              <a:t>"] = 35</a:t>
            </a:r>
          </a:p>
          <a:p>
            <a:pPr marL="456068" lvl="1" indent="0">
              <a:buNone/>
            </a:pPr>
            <a:endParaRPr lang="fr-FR" sz="1200" dirty="0"/>
          </a:p>
          <a:p>
            <a:pPr marL="456068" lvl="1" indent="0">
              <a:buNone/>
            </a:pPr>
            <a:r>
              <a:rPr lang="fr-FR" sz="1200" b="1" dirty="0"/>
              <a:t># Ajout d'un nouvel élément au dictionnaire</a:t>
            </a:r>
          </a:p>
          <a:p>
            <a:pPr marL="456068" lvl="1" indent="0">
              <a:buNone/>
            </a:pPr>
            <a:r>
              <a:rPr lang="fr-FR" sz="1200" dirty="0" err="1"/>
              <a:t>mon_dictionnaire</a:t>
            </a:r>
            <a:r>
              <a:rPr lang="fr-FR" sz="1200" dirty="0"/>
              <a:t>["profession"] = "Développeur"</a:t>
            </a:r>
          </a:p>
          <a:p>
            <a:pPr marL="456068" lvl="1" indent="0">
              <a:buNone/>
            </a:pPr>
            <a:endParaRPr lang="fr-FR" sz="1200" dirty="0"/>
          </a:p>
          <a:p>
            <a:pPr marL="456068" lvl="1" indent="0">
              <a:buNone/>
            </a:pPr>
            <a:r>
              <a:rPr lang="fr-FR" sz="1200" b="1" dirty="0"/>
              <a:t># Suppression d'un élément du dictionnaire</a:t>
            </a:r>
          </a:p>
          <a:p>
            <a:pPr marL="456068" lvl="1" indent="0">
              <a:buNone/>
            </a:pPr>
            <a:r>
              <a:rPr lang="fr-FR" sz="1200" dirty="0" err="1"/>
              <a:t>del</a:t>
            </a:r>
            <a:r>
              <a:rPr lang="fr-FR" sz="1200" dirty="0"/>
              <a:t> </a:t>
            </a:r>
            <a:r>
              <a:rPr lang="fr-FR" sz="1200" dirty="0" err="1"/>
              <a:t>mon_dictionnaire</a:t>
            </a:r>
            <a:r>
              <a:rPr lang="fr-FR" sz="1200" dirty="0"/>
              <a:t>["ville"]</a:t>
            </a:r>
          </a:p>
          <a:p>
            <a:pPr marL="456068" lvl="1" indent="0">
              <a:buNone/>
            </a:pPr>
            <a:endParaRPr lang="fr-FR" sz="1200" dirty="0"/>
          </a:p>
          <a:p>
            <a:pPr marL="456068" lvl="1" indent="0">
              <a:buNone/>
            </a:pPr>
            <a:r>
              <a:rPr lang="fr-FR" sz="1200" b="1" dirty="0"/>
              <a:t># Affichage du dictionnaire mis à jour</a:t>
            </a:r>
          </a:p>
          <a:p>
            <a:pPr marL="456068" lvl="1" indent="0">
              <a:buNone/>
            </a:pPr>
            <a:r>
              <a:rPr lang="fr-FR" sz="1200" dirty="0" err="1"/>
              <a:t>print</a:t>
            </a:r>
            <a:r>
              <a:rPr lang="fr-FR" sz="1200" dirty="0"/>
              <a:t>("Dictionnaire mis à jour :", </a:t>
            </a:r>
            <a:r>
              <a:rPr lang="fr-FR" sz="1200" dirty="0" err="1"/>
              <a:t>mon_dictionnaire</a:t>
            </a:r>
            <a:r>
              <a:rPr lang="fr-FR" sz="1200" dirty="0"/>
              <a:t>)</a:t>
            </a:r>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100</a:t>
            </a:fld>
            <a:endParaRPr lang="fr-FR" dirty="0"/>
          </a:p>
        </p:txBody>
      </p:sp>
    </p:spTree>
    <p:extLst>
      <p:ext uri="{BB962C8B-B14F-4D97-AF65-F5344CB8AC3E}">
        <p14:creationId xmlns:p14="http://schemas.microsoft.com/office/powerpoint/2010/main" val="565198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N°5 : PIZZA V1</a:t>
            </a:r>
          </a:p>
          <a:p>
            <a:pPr lvl="1"/>
            <a:r>
              <a:rPr lang="fr-FR" dirty="0"/>
              <a:t>Enoncé : démo </a:t>
            </a:r>
          </a:p>
          <a:p>
            <a:pPr lvl="1"/>
            <a:endParaRPr lang="fr-FR" dirty="0"/>
          </a:p>
          <a:p>
            <a:pPr lvl="1"/>
            <a:r>
              <a:rPr lang="fr-FR" dirty="0"/>
              <a:t>Objectifs :</a:t>
            </a:r>
          </a:p>
          <a:p>
            <a:pPr lvl="1"/>
            <a:endParaRPr lang="fr-FR" dirty="0"/>
          </a:p>
          <a:p>
            <a:pPr lvl="1"/>
            <a:endParaRPr lang="fr-FR" b="1" dirty="0"/>
          </a:p>
          <a:p>
            <a:pPr lvl="1"/>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101</a:t>
            </a:fld>
            <a:endParaRPr lang="fr-FR" dirty="0"/>
          </a:p>
        </p:txBody>
      </p:sp>
      <p:pic>
        <p:nvPicPr>
          <p:cNvPr id="6" name="Picture 5">
            <a:extLst>
              <a:ext uri="{FF2B5EF4-FFF2-40B4-BE49-F238E27FC236}">
                <a16:creationId xmlns:a16="http://schemas.microsoft.com/office/drawing/2014/main" id="{640098B9-8833-4A65-8878-A851AFA914AC}"/>
              </a:ext>
            </a:extLst>
          </p:cNvPr>
          <p:cNvPicPr>
            <a:picLocks noChangeAspect="1"/>
          </p:cNvPicPr>
          <p:nvPr/>
        </p:nvPicPr>
        <p:blipFill>
          <a:blip r:embed="rId2"/>
          <a:stretch>
            <a:fillRect/>
          </a:stretch>
        </p:blipFill>
        <p:spPr>
          <a:xfrm>
            <a:off x="2141612" y="2573858"/>
            <a:ext cx="5991225" cy="3848100"/>
          </a:xfrm>
          <a:prstGeom prst="rect">
            <a:avLst/>
          </a:prstGeom>
        </p:spPr>
      </p:pic>
    </p:spTree>
    <p:extLst>
      <p:ext uri="{BB962C8B-B14F-4D97-AF65-F5344CB8AC3E}">
        <p14:creationId xmlns:p14="http://schemas.microsoft.com/office/powerpoint/2010/main" val="17520288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N°5 : PIZZA V1</a:t>
            </a:r>
          </a:p>
          <a:p>
            <a:pPr lvl="1"/>
            <a:r>
              <a:rPr lang="fr-FR" dirty="0"/>
              <a:t>Indications :créer les fonctions suivantes :</a:t>
            </a:r>
          </a:p>
          <a:p>
            <a:pPr lvl="4">
              <a:buFont typeface="Wingdings" panose="05000000000000000000" pitchFamily="2" charset="2"/>
              <a:buChar char="ü"/>
            </a:pPr>
            <a:endParaRPr lang="fr-FR" dirty="0"/>
          </a:p>
          <a:p>
            <a:pPr lvl="4">
              <a:buFont typeface="Wingdings" panose="05000000000000000000" pitchFamily="2" charset="2"/>
              <a:buChar char="ü"/>
            </a:pPr>
            <a:r>
              <a:rPr lang="fr-FR" dirty="0"/>
              <a:t>Initialiser une collection au différente pizza </a:t>
            </a:r>
          </a:p>
          <a:p>
            <a:pPr lvl="4">
              <a:buFont typeface="Wingdings" panose="05000000000000000000" pitchFamily="2" charset="2"/>
              <a:buChar char="ü"/>
            </a:pPr>
            <a:r>
              <a:rPr lang="fr-FR" dirty="0" err="1"/>
              <a:t>AfficherNombrePizza</a:t>
            </a:r>
            <a:r>
              <a:rPr lang="fr-FR" dirty="0"/>
              <a:t>(collection)</a:t>
            </a:r>
          </a:p>
          <a:p>
            <a:pPr lvl="4">
              <a:buFont typeface="Wingdings" panose="05000000000000000000" pitchFamily="2" charset="2"/>
              <a:buChar char="ü"/>
            </a:pPr>
            <a:r>
              <a:rPr lang="fr-FR" dirty="0" err="1"/>
              <a:t>Afficher_liste_Pizza</a:t>
            </a:r>
            <a:r>
              <a:rPr lang="fr-FR" dirty="0"/>
              <a:t>(collection)</a:t>
            </a:r>
          </a:p>
          <a:p>
            <a:pPr lvl="4">
              <a:buFont typeface="Wingdings" panose="05000000000000000000" pitchFamily="2" charset="2"/>
              <a:buChar char="ü"/>
            </a:pPr>
            <a:r>
              <a:rPr lang="fr-FR" dirty="0" err="1"/>
              <a:t>Afficher_premier_dernier</a:t>
            </a:r>
            <a:r>
              <a:rPr lang="fr-FR" dirty="0"/>
              <a:t>(collection)</a:t>
            </a:r>
          </a:p>
          <a:p>
            <a:pPr lvl="4">
              <a:buFont typeface="Wingdings" panose="05000000000000000000" pitchFamily="2" charset="2"/>
              <a:buChar char="ü"/>
            </a:pPr>
            <a:r>
              <a:rPr lang="fr-FR" dirty="0" err="1"/>
              <a:t>Ajouter_pizza</a:t>
            </a:r>
            <a:r>
              <a:rPr lang="fr-FR" dirty="0"/>
              <a:t>(collection) =&gt; avec vérification d’</a:t>
            </a:r>
            <a:r>
              <a:rPr lang="fr-FR" dirty="0" err="1"/>
              <a:t>éxistance</a:t>
            </a:r>
            <a:r>
              <a:rPr lang="fr-FR" dirty="0"/>
              <a:t> du Pizza dans la collection</a:t>
            </a:r>
          </a:p>
          <a:p>
            <a:pPr lvl="4">
              <a:buFont typeface="Wingdings" panose="05000000000000000000" pitchFamily="2" charset="2"/>
              <a:buChar char="ü"/>
            </a:pPr>
            <a:r>
              <a:rPr lang="fr-FR" dirty="0" err="1"/>
              <a:t>Trier_Pizza</a:t>
            </a:r>
            <a:r>
              <a:rPr lang="fr-FR" dirty="0"/>
              <a:t>(collection) 			</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102</a:t>
            </a:fld>
            <a:endParaRPr lang="fr-FR" dirty="0"/>
          </a:p>
        </p:txBody>
      </p:sp>
    </p:spTree>
    <p:extLst>
      <p:ext uri="{BB962C8B-B14F-4D97-AF65-F5344CB8AC3E}">
        <p14:creationId xmlns:p14="http://schemas.microsoft.com/office/powerpoint/2010/main" val="32304576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N°5 : PIZZA V1</a:t>
            </a:r>
          </a:p>
          <a:p>
            <a:pPr lvl="1"/>
            <a:r>
              <a:rPr lang="fr-FR" dirty="0"/>
              <a:t>Correction :</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103</a:t>
            </a:fld>
            <a:endParaRPr lang="fr-FR" dirty="0"/>
          </a:p>
        </p:txBody>
      </p:sp>
    </p:spTree>
    <p:extLst>
      <p:ext uri="{BB962C8B-B14F-4D97-AF65-F5344CB8AC3E}">
        <p14:creationId xmlns:p14="http://schemas.microsoft.com/office/powerpoint/2010/main" val="406726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Bien démarrer dans la formation</a:t>
            </a:r>
          </a:p>
          <a:p>
            <a:pPr lvl="1">
              <a:buFont typeface="Wingdings" panose="05000000000000000000" pitchFamily="2" charset="2"/>
              <a:buChar char="Ø"/>
            </a:pPr>
            <a:r>
              <a:rPr lang="fr-FR" dirty="0"/>
              <a:t>Comment apprendre vite et bien , et éviter les pièges</a:t>
            </a:r>
          </a:p>
          <a:p>
            <a:pPr lvl="1">
              <a:buFont typeface="Wingdings" panose="05000000000000000000" pitchFamily="2" charset="2"/>
              <a:buChar char="Ø"/>
            </a:pPr>
            <a:endParaRPr lang="fr-FR" dirty="0"/>
          </a:p>
          <a:p>
            <a:pPr lvl="3">
              <a:buFont typeface="Wingdings" panose="05000000000000000000" pitchFamily="2" charset="2"/>
              <a:buChar char="ü"/>
            </a:pPr>
            <a:r>
              <a:rPr lang="fr-FR" dirty="0"/>
              <a:t>	Apprendre trop de choses en même temps </a:t>
            </a:r>
          </a:p>
          <a:p>
            <a:pPr lvl="4">
              <a:buFont typeface="Wingdings" panose="05000000000000000000" pitchFamily="2" charset="2"/>
              <a:buChar char="ü"/>
            </a:pPr>
            <a:endParaRPr lang="fr-FR" dirty="0"/>
          </a:p>
          <a:p>
            <a:pPr marL="456068" lvl="1" indent="0">
              <a:buNone/>
            </a:pPr>
            <a:r>
              <a:rPr lang="fr-FR" dirty="0"/>
              <a:t>		=&gt; rester focus sur un seule langage </a:t>
            </a:r>
          </a:p>
          <a:p>
            <a:pPr marL="456068" lvl="1" indent="0">
              <a:buNone/>
            </a:pPr>
            <a:r>
              <a:rPr lang="fr-FR" dirty="0"/>
              <a:t>		=&gt; réaliser un plan de travail organisé , riche et réalisable</a:t>
            </a:r>
          </a:p>
          <a:p>
            <a:pPr marL="456068" lvl="1" indent="0">
              <a:buNone/>
            </a:pPr>
            <a:r>
              <a:rPr lang="fr-FR" dirty="0"/>
              <a:t>		=&gt; donner le temps nécessaire pour comprendre les bases du langage </a:t>
            </a:r>
          </a:p>
          <a:p>
            <a:pPr marL="456068" lvl="1" indent="0">
              <a:buNone/>
            </a:pPr>
            <a:r>
              <a:rPr lang="fr-FR" dirty="0"/>
              <a:t>		=&gt; pratiquer tous les jours  et créer des projets similaires au monde réel </a:t>
            </a:r>
          </a:p>
          <a:p>
            <a:pPr marL="456068" lvl="1" indent="0">
              <a:buNone/>
            </a:pPr>
            <a:r>
              <a:rPr lang="fr-FR" dirty="0"/>
              <a:t>	</a:t>
            </a:r>
          </a:p>
          <a:p>
            <a:pPr marL="456068" lvl="1" indent="0">
              <a:buNone/>
            </a:pPr>
            <a:r>
              <a:rPr lang="fr-FR" dirty="0"/>
              <a:t>	 </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Tree>
    <p:extLst>
      <p:ext uri="{BB962C8B-B14F-4D97-AF65-F5344CB8AC3E}">
        <p14:creationId xmlns:p14="http://schemas.microsoft.com/office/powerpoint/2010/main" val="10837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 calcmode="lin" valueType="num">
                                      <p:cBhvr additive="base">
                                        <p:cTn id="1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 calcmode="lin" valueType="num">
                                      <p:cBhvr additive="base">
                                        <p:cTn id="1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 calcmode="lin" valueType="num">
                                      <p:cBhvr additive="base">
                                        <p:cTn id="24"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 calcmode="lin" valueType="num">
                                      <p:cBhvr additive="base">
                                        <p:cTn id="30"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Bien démarrer dans la formation</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lvl="2">
              <a:buFont typeface="Wingdings" panose="05000000000000000000" pitchFamily="2" charset="2"/>
              <a:buChar char="Ø"/>
            </a:pPr>
            <a:r>
              <a:rPr lang="fr-FR" dirty="0"/>
              <a:t>Les avantages de Python : </a:t>
            </a:r>
          </a:p>
          <a:p>
            <a:pPr marL="1392148" lvl="3" indent="0">
              <a:buNone/>
            </a:pPr>
            <a:r>
              <a:rPr lang="fr-FR" dirty="0"/>
              <a:t>=&gt; Polyvalent</a:t>
            </a:r>
          </a:p>
          <a:p>
            <a:pPr marL="1392148" lvl="3" indent="0">
              <a:buNone/>
            </a:pPr>
            <a:r>
              <a:rPr lang="fr-FR" dirty="0"/>
              <a:t>=&gt; Facile à apprendre</a:t>
            </a:r>
          </a:p>
          <a:p>
            <a:pPr marL="1392148" lvl="3" indent="0">
              <a:buNone/>
            </a:pPr>
            <a:r>
              <a:rPr lang="fr-FR" dirty="0"/>
              <a:t>=&gt; Multi plateforme</a:t>
            </a:r>
          </a:p>
          <a:p>
            <a:pPr marL="1392148" lvl="3" indent="0">
              <a:buNone/>
            </a:pPr>
            <a:r>
              <a:rPr lang="fr-FR" dirty="0"/>
              <a:t>=&gt; Large gamme de bibliothèques dans plusieurs domaines (IA , DATA Science , Cyber sécurité.)</a:t>
            </a:r>
          </a:p>
          <a:p>
            <a:pPr marL="1392148" lvl="3" indent="0">
              <a:buNone/>
            </a:pPr>
            <a:r>
              <a:rPr lang="fr-FR" dirty="0"/>
              <a:t>=&gt; Open source avec une communité importante  </a:t>
            </a:r>
          </a:p>
          <a:p>
            <a:pPr marL="1392148" lvl="3" indent="0">
              <a:buNone/>
            </a:pPr>
            <a:r>
              <a:rPr lang="fr-FR" dirty="0"/>
              <a:t>=&gt; Intégrable dans d’autres projets </a:t>
            </a:r>
          </a:p>
          <a:p>
            <a:pPr marL="1392148" lvl="3" indent="0">
              <a:buNone/>
            </a:pPr>
            <a:r>
              <a:rPr lang="fr-FR" dirty="0"/>
              <a:t>=&gt; Interprété : gestion facile et optimisé du CPU </a:t>
            </a: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Tree>
    <p:extLst>
      <p:ext uri="{BB962C8B-B14F-4D97-AF65-F5344CB8AC3E}">
        <p14:creationId xmlns:p14="http://schemas.microsoft.com/office/powerpoint/2010/main" val="35384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Installation et mise en place du LAB</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lvl="1">
              <a:buFont typeface="Wingdings" panose="05000000000000000000" pitchFamily="2" charset="2"/>
              <a:buChar char="Ø"/>
            </a:pPr>
            <a:r>
              <a:rPr lang="fr-FR" dirty="0">
                <a:latin typeface="Gill Sans MT" panose="020B0502020104020203" pitchFamily="34" charset="77"/>
                <a:ea typeface="Tahoma" panose="020B0604030504040204" pitchFamily="34" charset="0"/>
                <a:cs typeface="Tahoma" panose="020B0604030504040204" pitchFamily="34" charset="0"/>
              </a:rPr>
              <a:t>Installation de python 3.12</a:t>
            </a:r>
          </a:p>
          <a:p>
            <a:pPr marL="456068" lvl="1" indent="0">
              <a:buNone/>
            </a:pPr>
            <a:r>
              <a:rPr lang="fr-FR" dirty="0">
                <a:latin typeface="Gill Sans MT" panose="020B0502020104020203" pitchFamily="34" charset="77"/>
                <a:ea typeface="Tahoma" panose="020B0604030504040204" pitchFamily="34" charset="0"/>
                <a:cs typeface="Tahoma" panose="020B0604030504040204" pitchFamily="34" charset="0"/>
                <a:hlinkClick r:id="rId2"/>
              </a:rPr>
              <a:t>https://www.python.org/downloads/</a:t>
            </a:r>
            <a:endParaRPr lang="fr-FR" dirty="0">
              <a:ea typeface="Tahoma" panose="020B0604030504040204" pitchFamily="34" charset="0"/>
              <a:cs typeface="Tahoma" panose="020B0604030504040204" pitchFamily="34" charset="0"/>
            </a:endParaRPr>
          </a:p>
          <a:p>
            <a:pPr marL="456068" lvl="1"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lvl="1">
              <a:buFont typeface="Wingdings" panose="05000000000000000000" pitchFamily="2" charset="2"/>
              <a:buChar char="Ø"/>
            </a:pPr>
            <a:r>
              <a:rPr lang="fr-FR" dirty="0">
                <a:ea typeface="Tahoma" panose="020B0604030504040204" pitchFamily="34" charset="0"/>
                <a:cs typeface="Tahoma" panose="020B0604030504040204" pitchFamily="34" charset="0"/>
              </a:rPr>
              <a:t>Choix de l’éditeur Visual Code </a:t>
            </a:r>
          </a:p>
          <a:p>
            <a:pPr marL="456068" lvl="1" indent="0">
              <a:buNone/>
            </a:pPr>
            <a:r>
              <a:rPr lang="fr-FR" dirty="0">
                <a:ea typeface="Tahoma" panose="020B0604030504040204" pitchFamily="34" charset="0"/>
                <a:cs typeface="Tahoma" panose="020B0604030504040204" pitchFamily="34" charset="0"/>
                <a:hlinkClick r:id="rId3"/>
              </a:rPr>
              <a:t>https://code.visualstudio.com/download</a:t>
            </a:r>
            <a:endParaRPr lang="fr-FR" dirty="0">
              <a:ea typeface="Tahoma" panose="020B0604030504040204" pitchFamily="34" charset="0"/>
              <a:cs typeface="Tahoma" panose="020B0604030504040204" pitchFamily="34" charset="0"/>
            </a:endParaRPr>
          </a:p>
          <a:p>
            <a:pPr marL="456068" lvl="1" indent="0">
              <a:buNone/>
            </a:pPr>
            <a:endParaRPr lang="fr-FR" dirty="0">
              <a:ea typeface="Tahoma" panose="020B0604030504040204" pitchFamily="34" charset="0"/>
              <a:cs typeface="Tahoma" panose="020B0604030504040204" pitchFamily="34" charset="0"/>
            </a:endParaRPr>
          </a:p>
          <a:p>
            <a:pPr lvl="1">
              <a:buFont typeface="Wingdings" panose="05000000000000000000" pitchFamily="2" charset="2"/>
              <a:buChar char="Ø"/>
            </a:pPr>
            <a:r>
              <a:rPr lang="fr-FR" dirty="0">
                <a:latin typeface="Gill Sans MT" panose="020B0502020104020203" pitchFamily="34" charset="77"/>
                <a:ea typeface="Tahoma" panose="020B0604030504040204" pitchFamily="34" charset="0"/>
                <a:cs typeface="Tahoma" panose="020B0604030504040204" pitchFamily="34" charset="0"/>
              </a:rPr>
              <a:t>Choix de Framework </a:t>
            </a:r>
            <a:r>
              <a:rPr lang="fr-FR" dirty="0" err="1">
                <a:latin typeface="Gill Sans MT" panose="020B0502020104020203" pitchFamily="34" charset="77"/>
                <a:ea typeface="Tahoma" panose="020B0604030504040204" pitchFamily="34" charset="0"/>
                <a:cs typeface="Tahoma" panose="020B0604030504040204" pitchFamily="34" charset="0"/>
              </a:rPr>
              <a:t>PyCharm</a:t>
            </a:r>
            <a:endParaRPr lang="fr-FR" dirty="0">
              <a:latin typeface="Gill Sans MT" panose="020B0502020104020203" pitchFamily="34" charset="77"/>
              <a:ea typeface="Tahoma" panose="020B0604030504040204" pitchFamily="34" charset="0"/>
              <a:cs typeface="Tahoma" panose="020B0604030504040204" pitchFamily="34" charset="0"/>
            </a:endParaRPr>
          </a:p>
          <a:p>
            <a:pPr marL="456068" lvl="1" indent="0">
              <a:buNone/>
            </a:pPr>
            <a:r>
              <a:rPr lang="fr-FR" dirty="0">
                <a:latin typeface="Gill Sans MT" panose="020B0502020104020203" pitchFamily="34" charset="77"/>
                <a:ea typeface="Tahoma" panose="020B0604030504040204" pitchFamily="34" charset="0"/>
                <a:cs typeface="Tahoma" panose="020B0604030504040204" pitchFamily="34" charset="0"/>
                <a:hlinkClick r:id="rId4"/>
              </a:rPr>
              <a:t>https://www.jetbrains.com/pycharm/download/?section=windows</a:t>
            </a:r>
            <a:endParaRPr lang="fr-FR" dirty="0">
              <a:ea typeface="Tahoma" panose="020B0604030504040204" pitchFamily="34" charset="0"/>
              <a:cs typeface="Tahoma" panose="020B0604030504040204" pitchFamily="34" charset="0"/>
            </a:endParaRPr>
          </a:p>
          <a:p>
            <a:pPr marL="456068" lvl="1"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marL="456068" lvl="1"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lvl="1">
              <a:buFont typeface="Wingdings" panose="05000000000000000000" pitchFamily="2" charset="2"/>
              <a:buChar char="Ø"/>
            </a:pPr>
            <a:endParaRPr lang="fr-FR" dirty="0">
              <a:latin typeface="Gill Sans MT" panose="020B0502020104020203" pitchFamily="34" charset="77"/>
              <a:ea typeface="Tahoma" panose="020B0604030504040204" pitchFamily="34" charset="0"/>
              <a:cs typeface="Tahoma" panose="020B0604030504040204" pitchFamily="34" charset="0"/>
            </a:endParaRPr>
          </a:p>
          <a:p>
            <a:pPr lvl="1">
              <a:buFont typeface="Wingdings" panose="05000000000000000000" pitchFamily="2" charset="2"/>
              <a:buChar char="Ø"/>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13</a:t>
            </a:fld>
            <a:endParaRPr lang="fr-FR" dirty="0"/>
          </a:p>
        </p:txBody>
      </p:sp>
    </p:spTree>
    <p:extLst>
      <p:ext uri="{BB962C8B-B14F-4D97-AF65-F5344CB8AC3E}">
        <p14:creationId xmlns:p14="http://schemas.microsoft.com/office/powerpoint/2010/main" val="282164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 premier programme en python</a:t>
            </a:r>
          </a:p>
          <a:p>
            <a:pPr lvl="1">
              <a:buFont typeface="Wingdings" panose="05000000000000000000" pitchFamily="2" charset="2"/>
              <a:buChar char="Ø"/>
            </a:pPr>
            <a:r>
              <a:rPr lang="fr-FR" dirty="0"/>
              <a:t>Afficher le message « Bonjour </a:t>
            </a:r>
            <a:r>
              <a:rPr lang="fr-FR" dirty="0" err="1"/>
              <a:t>paul</a:t>
            </a:r>
            <a:r>
              <a:rPr lang="fr-FR" dirty="0"/>
              <a:t> »</a:t>
            </a:r>
          </a:p>
          <a:p>
            <a:pPr marL="456068" lvl="1" indent="0">
              <a:buNone/>
            </a:pPr>
            <a:r>
              <a:rPr lang="fr-FR" dirty="0" err="1"/>
              <a:t>print</a:t>
            </a:r>
            <a:r>
              <a:rPr lang="fr-FR" dirty="0"/>
              <a:t>(‘Bonjour </a:t>
            </a:r>
            <a:r>
              <a:rPr lang="fr-FR" dirty="0" err="1"/>
              <a:t>paul</a:t>
            </a:r>
            <a:r>
              <a:rPr lang="fr-FR" dirty="0"/>
              <a:t>’)</a:t>
            </a:r>
          </a:p>
          <a:p>
            <a:pPr marL="456068" lvl="1" indent="0">
              <a:buNone/>
            </a:pPr>
            <a:endParaRPr lang="fr-FR" dirty="0"/>
          </a:p>
          <a:p>
            <a:pPr lvl="1">
              <a:buFont typeface="Wingdings" panose="05000000000000000000" pitchFamily="2" charset="2"/>
              <a:buChar char="Ø"/>
            </a:pPr>
            <a:r>
              <a:rPr lang="fr-FR" dirty="0"/>
              <a:t>Saisir et Afficher le nom du candidat</a:t>
            </a:r>
          </a:p>
          <a:p>
            <a:pPr marL="456068" lvl="1" indent="0">
              <a:buNone/>
            </a:pPr>
            <a:r>
              <a:rPr lang="fr-FR" dirty="0"/>
              <a:t>Nom=input(‘saisir votre nom svp ‘)</a:t>
            </a:r>
          </a:p>
          <a:p>
            <a:pPr marL="456068" lvl="1" indent="0">
              <a:buNone/>
            </a:pPr>
            <a:r>
              <a:rPr lang="fr-FR" dirty="0" err="1"/>
              <a:t>Print</a:t>
            </a:r>
            <a:r>
              <a:rPr lang="fr-FR" dirty="0"/>
              <a:t>(‘Bonjour ‘+Nom)</a:t>
            </a:r>
          </a:p>
          <a:p>
            <a:pPr marL="456068" lvl="1" indent="0">
              <a:buNone/>
            </a:pPr>
            <a:endParaRPr lang="fr-FR" dirty="0"/>
          </a:p>
          <a:p>
            <a:pPr lvl="1">
              <a:buFont typeface="Wingdings" panose="05000000000000000000" pitchFamily="2" charset="2"/>
              <a:buChar char="Ø"/>
            </a:pPr>
            <a:r>
              <a:rPr lang="fr-FR" dirty="0"/>
              <a:t>Exercice pratique : exécuter ce code</a:t>
            </a:r>
          </a:p>
          <a:p>
            <a:pPr marL="456068" lvl="1" indent="0">
              <a:buNone/>
            </a:pPr>
            <a:r>
              <a:rPr lang="fr-FR" dirty="0"/>
              <a:t>nom = "Dupont"</a:t>
            </a:r>
          </a:p>
          <a:p>
            <a:pPr marL="456068" lvl="1" indent="0">
              <a:buNone/>
            </a:pPr>
            <a:r>
              <a:rPr lang="fr-FR" dirty="0" err="1"/>
              <a:t>prenom</a:t>
            </a:r>
            <a:r>
              <a:rPr lang="fr-FR" dirty="0"/>
              <a:t> = "Jean"    </a:t>
            </a:r>
          </a:p>
          <a:p>
            <a:pPr marL="456068" lvl="1" indent="0">
              <a:buNone/>
            </a:pPr>
            <a:r>
              <a:rPr lang="fr-FR" dirty="0" err="1"/>
              <a:t>age</a:t>
            </a:r>
            <a:r>
              <a:rPr lang="fr-FR" dirty="0"/>
              <a:t> = 30</a:t>
            </a:r>
          </a:p>
          <a:p>
            <a:pPr marL="456068" lvl="1" indent="0">
              <a:buNone/>
            </a:pPr>
            <a:r>
              <a:rPr lang="fr-FR" dirty="0" err="1"/>
              <a:t>print</a:t>
            </a:r>
            <a:r>
              <a:rPr lang="fr-FR" dirty="0"/>
              <a:t>(</a:t>
            </a:r>
            <a:r>
              <a:rPr lang="fr-FR" dirty="0" err="1"/>
              <a:t>f"Bonjour</a:t>
            </a:r>
            <a:r>
              <a:rPr lang="fr-FR" dirty="0"/>
              <a:t>, je m'appelle {</a:t>
            </a:r>
            <a:r>
              <a:rPr lang="fr-FR" dirty="0" err="1"/>
              <a:t>prenom</a:t>
            </a:r>
            <a:r>
              <a:rPr lang="fr-FR" dirty="0"/>
              <a:t>} {nom} et j'ai {</a:t>
            </a:r>
            <a:r>
              <a:rPr lang="fr-FR" dirty="0" err="1"/>
              <a:t>age</a:t>
            </a:r>
            <a:r>
              <a:rPr lang="fr-FR" dirty="0"/>
              <a:t>} ans.")</a:t>
            </a:r>
          </a:p>
          <a:p>
            <a:pPr marL="456068" lvl="1" indent="0">
              <a:buNone/>
            </a:pPr>
            <a:endParaRPr lang="fr-FR" dirty="0"/>
          </a:p>
          <a:p>
            <a:pPr marL="456068" lvl="1" indent="0">
              <a:buNone/>
            </a:pPr>
            <a:endParaRPr lang="fr-FR" dirty="0"/>
          </a:p>
          <a:p>
            <a:pPr marL="456068" lvl="1" indent="0">
              <a:buNone/>
            </a:pPr>
            <a:r>
              <a:rPr lang="fr-FR" dirty="0"/>
              <a:t> </a:t>
            </a:r>
          </a:p>
          <a:p>
            <a:pPr lvl="1">
              <a:buFont typeface="Wingdings" panose="05000000000000000000" pitchFamily="2" charset="2"/>
              <a:buChar char="Ø"/>
            </a:pP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14</a:t>
            </a:fld>
            <a:endParaRPr lang="fr-FR" dirty="0"/>
          </a:p>
        </p:txBody>
      </p:sp>
    </p:spTree>
    <p:extLst>
      <p:ext uri="{BB962C8B-B14F-4D97-AF65-F5344CB8AC3E}">
        <p14:creationId xmlns:p14="http://schemas.microsoft.com/office/powerpoint/2010/main" val="286847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additive="base">
                                        <p:cTn id="1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 calcmode="lin" valueType="num">
                                      <p:cBhvr additive="base">
                                        <p:cTn id="2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 calcmode="lin" valueType="num">
                                      <p:cBhvr additive="base">
                                        <p:cTn id="2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 calcmode="lin" valueType="num">
                                      <p:cBhvr additive="base">
                                        <p:cTn id="2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 calcmode="lin" valueType="num">
                                      <p:cBhvr additive="base">
                                        <p:cTn id="3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 calcmode="lin" valueType="num">
                                      <p:cBhvr additive="base">
                                        <p:cTn id="3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variables</a:t>
            </a:r>
          </a:p>
          <a:p>
            <a:pPr lvl="1"/>
            <a:r>
              <a:rPr lang="fr-FR" dirty="0"/>
              <a:t>Définition:</a:t>
            </a:r>
          </a:p>
          <a:p>
            <a:pPr marL="456068" lvl="1" indent="0">
              <a:buNone/>
            </a:pPr>
            <a:r>
              <a:rPr lang="fr-FR" dirty="0"/>
              <a:t>Une variable est une zone de la mémoire de l'ordinateur dans laquelle une valeur est stockée</a:t>
            </a:r>
          </a:p>
          <a:p>
            <a:pPr marL="456068" lvl="1" indent="0">
              <a:buNone/>
            </a:pPr>
            <a:r>
              <a:rPr lang="fr-FR" dirty="0"/>
              <a:t>Une variable est caractérisée par un nom unique , un type et une valeur </a:t>
            </a:r>
          </a:p>
          <a:p>
            <a:pPr marL="456068" lvl="1" indent="0">
              <a:buNone/>
            </a:pPr>
            <a:endParaRPr lang="fr-FR" dirty="0"/>
          </a:p>
          <a:p>
            <a:pPr lvl="1"/>
            <a:r>
              <a:rPr lang="fr-FR" dirty="0"/>
              <a:t>Type :</a:t>
            </a:r>
          </a:p>
          <a:p>
            <a:pPr lvl="2">
              <a:buFont typeface="Wingdings" panose="05000000000000000000" pitchFamily="2" charset="2"/>
              <a:buChar char="Ø"/>
            </a:pPr>
            <a:r>
              <a:rPr lang="fr-FR" dirty="0"/>
              <a:t>Simple : </a:t>
            </a:r>
            <a:r>
              <a:rPr lang="fr-FR" dirty="0" err="1"/>
              <a:t>int</a:t>
            </a:r>
            <a:r>
              <a:rPr lang="fr-FR" dirty="0"/>
              <a:t> , </a:t>
            </a:r>
            <a:r>
              <a:rPr lang="fr-FR" dirty="0" err="1"/>
              <a:t>float</a:t>
            </a:r>
            <a:r>
              <a:rPr lang="fr-FR" dirty="0"/>
              <a:t> , </a:t>
            </a:r>
            <a:r>
              <a:rPr lang="fr-FR" dirty="0" err="1"/>
              <a:t>str</a:t>
            </a:r>
            <a:r>
              <a:rPr lang="fr-FR" dirty="0"/>
              <a:t> , </a:t>
            </a:r>
            <a:r>
              <a:rPr lang="fr-FR" dirty="0" err="1"/>
              <a:t>bool</a:t>
            </a:r>
            <a:r>
              <a:rPr lang="fr-FR" dirty="0"/>
              <a:t> </a:t>
            </a:r>
          </a:p>
          <a:p>
            <a:pPr lvl="2">
              <a:buFont typeface="Wingdings" panose="05000000000000000000" pitchFamily="2" charset="2"/>
              <a:buChar char="Ø"/>
            </a:pPr>
            <a:r>
              <a:rPr lang="fr-FR" dirty="0"/>
              <a:t>Complexe : </a:t>
            </a:r>
            <a:r>
              <a:rPr lang="fr-FR" dirty="0" err="1"/>
              <a:t>array</a:t>
            </a:r>
            <a:r>
              <a:rPr lang="fr-FR" dirty="0"/>
              <a:t> , liste , tuple , dictionnaire , fichier , objet </a:t>
            </a:r>
          </a:p>
          <a:p>
            <a:pPr marL="928099" lvl="2"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15</a:t>
            </a:fld>
            <a:endParaRPr lang="fr-FR" dirty="0"/>
          </a:p>
        </p:txBody>
      </p:sp>
    </p:spTree>
    <p:extLst>
      <p:ext uri="{BB962C8B-B14F-4D97-AF65-F5344CB8AC3E}">
        <p14:creationId xmlns:p14="http://schemas.microsoft.com/office/powerpoint/2010/main" val="70197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variables numériques </a:t>
            </a:r>
          </a:p>
          <a:p>
            <a:pPr lvl="1"/>
            <a:endParaRPr lang="fr-FR" dirty="0"/>
          </a:p>
          <a:p>
            <a:pPr lvl="1"/>
            <a:r>
              <a:rPr lang="fr-FR" dirty="0"/>
              <a:t>Les entiers</a:t>
            </a:r>
          </a:p>
          <a:p>
            <a:pPr marL="456068" lvl="1" indent="0">
              <a:buNone/>
            </a:pPr>
            <a:r>
              <a:rPr lang="fr-FR" dirty="0"/>
              <a:t>Sous ensemble des entiers relatifs  Z</a:t>
            </a:r>
          </a:p>
          <a:p>
            <a:pPr lvl="1"/>
            <a:r>
              <a:rPr lang="fr-FR" dirty="0"/>
              <a:t>Les opérateurs arithmétiques</a:t>
            </a:r>
          </a:p>
          <a:p>
            <a:pPr marL="456068" lvl="1" indent="0">
              <a:buNone/>
            </a:pPr>
            <a:r>
              <a:rPr lang="fr-FR" dirty="0"/>
              <a:t>+,-,/,*</a:t>
            </a:r>
          </a:p>
          <a:p>
            <a:pPr marL="456068" lvl="1" indent="0">
              <a:buNone/>
            </a:pPr>
            <a:r>
              <a:rPr lang="fr-FR" dirty="0"/>
              <a:t>// =&gt; Div : le quotient de la divisibilité des deux entiers </a:t>
            </a:r>
          </a:p>
          <a:p>
            <a:pPr marL="456068" lvl="1" indent="0">
              <a:buNone/>
            </a:pPr>
            <a:r>
              <a:rPr lang="fr-FR" dirty="0"/>
              <a:t>% =&gt; Mod : le reste de la division des deux entiers </a:t>
            </a:r>
          </a:p>
          <a:p>
            <a:pPr marL="456068" lvl="1" indent="0">
              <a:buNone/>
            </a:pPr>
            <a:r>
              <a:rPr lang="fr-FR" dirty="0"/>
              <a:t>** =&gt; puissance </a:t>
            </a:r>
          </a:p>
          <a:p>
            <a:pPr lvl="1"/>
            <a:r>
              <a:rPr lang="fr-FR" dirty="0"/>
              <a:t>Exemple</a:t>
            </a:r>
          </a:p>
          <a:p>
            <a:pPr marL="3497416" lvl="8" indent="0">
              <a:buNone/>
            </a:pPr>
            <a:r>
              <a:rPr lang="fr-FR" dirty="0"/>
              <a:t>17 // 3 =5</a:t>
            </a:r>
          </a:p>
          <a:p>
            <a:pPr marL="3497416" lvl="8" indent="0">
              <a:buNone/>
            </a:pPr>
            <a:r>
              <a:rPr lang="fr-FR" dirty="0"/>
              <a:t>17 % 5 =2</a:t>
            </a:r>
          </a:p>
          <a:p>
            <a:pPr marL="3497416" lvl="8" indent="0">
              <a:buNone/>
            </a:pPr>
            <a:r>
              <a:rPr lang="fr-FR" dirty="0"/>
              <a:t>17        5</a:t>
            </a:r>
          </a:p>
          <a:p>
            <a:pPr marL="3497416" lvl="8" indent="0">
              <a:buNone/>
            </a:pPr>
            <a:r>
              <a:rPr lang="fr-FR" dirty="0"/>
              <a:t>          //</a:t>
            </a:r>
          </a:p>
          <a:p>
            <a:pPr marL="3497416" lvl="8" indent="0">
              <a:buNone/>
            </a:pPr>
            <a:r>
              <a:rPr lang="fr-FR" dirty="0"/>
              <a:t>%</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16</a:t>
            </a:fld>
            <a:endParaRPr lang="fr-FR" dirty="0"/>
          </a:p>
        </p:txBody>
      </p:sp>
      <p:cxnSp>
        <p:nvCxnSpPr>
          <p:cNvPr id="6" name="Straight Connector 5">
            <a:extLst>
              <a:ext uri="{FF2B5EF4-FFF2-40B4-BE49-F238E27FC236}">
                <a16:creationId xmlns:a16="http://schemas.microsoft.com/office/drawing/2014/main" id="{998E38CB-040B-49B1-9B56-51FB52816357}"/>
              </a:ext>
            </a:extLst>
          </p:cNvPr>
          <p:cNvCxnSpPr/>
          <p:nvPr/>
        </p:nvCxnSpPr>
        <p:spPr>
          <a:xfrm>
            <a:off x="4301852" y="5424238"/>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06E9C82-6234-45A0-B346-3C79BA3CEAA9}"/>
              </a:ext>
            </a:extLst>
          </p:cNvPr>
          <p:cNvCxnSpPr>
            <a:cxnSpLocks/>
          </p:cNvCxnSpPr>
          <p:nvPr/>
        </p:nvCxnSpPr>
        <p:spPr>
          <a:xfrm flipH="1">
            <a:off x="4301852" y="5742210"/>
            <a:ext cx="5329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0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variables numériques </a:t>
            </a:r>
          </a:p>
          <a:p>
            <a:pPr marL="456068" lvl="1" indent="0">
              <a:buNone/>
            </a:pPr>
            <a:endParaRPr lang="fr-FR" dirty="0"/>
          </a:p>
          <a:p>
            <a:pPr lvl="1"/>
            <a:r>
              <a:rPr lang="fr-FR" dirty="0"/>
              <a:t>Exemple pratique 2: saisir un nombre composé par 3 chiffres  , calculer  et afficher la somme de ses chiffres</a:t>
            </a:r>
          </a:p>
          <a:p>
            <a:pPr lvl="1"/>
            <a:endParaRPr lang="fr-FR" dirty="0"/>
          </a:p>
          <a:p>
            <a:pPr marL="456068" lvl="1" indent="0">
              <a:buNone/>
            </a:pPr>
            <a:r>
              <a:rPr lang="pt-BR" dirty="0"/>
              <a:t>N=int(input(“saisir un entier de 3 chiffres SVP!”))</a:t>
            </a:r>
          </a:p>
          <a:p>
            <a:pPr marL="456068" lvl="1" indent="0">
              <a:buNone/>
            </a:pPr>
            <a:r>
              <a:rPr lang="pt-BR" dirty="0"/>
              <a:t>a= N // 100</a:t>
            </a:r>
          </a:p>
          <a:p>
            <a:pPr marL="456068" lvl="1" indent="0">
              <a:buNone/>
            </a:pPr>
            <a:r>
              <a:rPr lang="pt-BR" dirty="0"/>
              <a:t>b= N % 100 // 10</a:t>
            </a:r>
          </a:p>
          <a:p>
            <a:pPr marL="456068" lvl="1" indent="0">
              <a:buNone/>
            </a:pPr>
            <a:r>
              <a:rPr lang="pt-BR" dirty="0"/>
              <a:t>c= N % 100 % 10</a:t>
            </a:r>
          </a:p>
          <a:p>
            <a:pPr marL="456068" lvl="1" indent="0">
              <a:buNone/>
            </a:pPr>
            <a:r>
              <a:rPr lang="pt-BR" dirty="0"/>
              <a:t>s=a+b+c </a:t>
            </a:r>
          </a:p>
          <a:p>
            <a:pPr marL="456068" lvl="1" indent="0">
              <a:buNone/>
            </a:pPr>
            <a:r>
              <a:rPr lang="pt-BR" dirty="0"/>
              <a:t>print('la somme = '+  str(s)) </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17</a:t>
            </a:fld>
            <a:endParaRPr lang="fr-FR" dirty="0"/>
          </a:p>
        </p:txBody>
      </p:sp>
    </p:spTree>
    <p:extLst>
      <p:ext uri="{BB962C8B-B14F-4D97-AF65-F5344CB8AC3E}">
        <p14:creationId xmlns:p14="http://schemas.microsoft.com/office/powerpoint/2010/main" val="70584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1000"/>
                                        <p:tgtEl>
                                          <p:spTgt spid="2">
                                            <p:txEl>
                                              <p:pRg st="5" end="5"/>
                                            </p:txEl>
                                          </p:spTgt>
                                        </p:tgtEl>
                                      </p:cBhvr>
                                    </p:animEffect>
                                    <p:anim calcmode="lin" valueType="num">
                                      <p:cBhvr>
                                        <p:cTn id="1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1000"/>
                                        <p:tgtEl>
                                          <p:spTgt spid="2">
                                            <p:txEl>
                                              <p:pRg st="6" end="6"/>
                                            </p:txEl>
                                          </p:spTgt>
                                        </p:tgtEl>
                                      </p:cBhvr>
                                    </p:animEffect>
                                    <p:anim calcmode="lin" valueType="num">
                                      <p:cBhvr>
                                        <p:cTn id="1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1000"/>
                                        <p:tgtEl>
                                          <p:spTgt spid="2">
                                            <p:txEl>
                                              <p:pRg st="7" end="7"/>
                                            </p:txEl>
                                          </p:spTgt>
                                        </p:tgtEl>
                                      </p:cBhvr>
                                    </p:animEffect>
                                    <p:anim calcmode="lin" valueType="num">
                                      <p:cBhvr>
                                        <p:cTn id="2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1000"/>
                                        <p:tgtEl>
                                          <p:spTgt spid="2">
                                            <p:txEl>
                                              <p:pRg st="8" end="8"/>
                                            </p:txEl>
                                          </p:spTgt>
                                        </p:tgtEl>
                                      </p:cBhvr>
                                    </p:animEffect>
                                    <p:anim calcmode="lin" valueType="num">
                                      <p:cBhvr>
                                        <p:cTn id="2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1000"/>
                                        <p:tgtEl>
                                          <p:spTgt spid="2">
                                            <p:txEl>
                                              <p:pRg st="9" end="9"/>
                                            </p:txEl>
                                          </p:spTgt>
                                        </p:tgtEl>
                                      </p:cBhvr>
                                    </p:animEffect>
                                    <p:anim calcmode="lin" valueType="num">
                                      <p:cBhvr>
                                        <p:cTn id="3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Exercice :</a:t>
            </a:r>
          </a:p>
          <a:p>
            <a:pPr lvl="1"/>
            <a:r>
              <a:rPr lang="fr-FR" dirty="0"/>
              <a:t>Utiliser l’interpréteur Python pour Evaluer ces expressions </a:t>
            </a:r>
          </a:p>
          <a:p>
            <a:pPr marL="456068" lvl="1" indent="0">
              <a:buNone/>
            </a:pPr>
            <a:endParaRPr lang="fr-FR" dirty="0"/>
          </a:p>
          <a:p>
            <a:pPr marL="456068" lvl="1" indent="0">
              <a:buNone/>
            </a:pPr>
            <a:r>
              <a:rPr lang="fr-FR" dirty="0" err="1"/>
              <a:t>str</a:t>
            </a:r>
            <a:r>
              <a:rPr lang="fr-FR" dirty="0"/>
              <a:t>(3)*</a:t>
            </a:r>
            <a:r>
              <a:rPr lang="fr-FR" dirty="0" err="1"/>
              <a:t>int</a:t>
            </a:r>
            <a:r>
              <a:rPr lang="fr-FR" dirty="0"/>
              <a:t>(‘4’) =&gt; </a:t>
            </a:r>
          </a:p>
          <a:p>
            <a:pPr marL="456068" lvl="1" indent="0">
              <a:buNone/>
            </a:pPr>
            <a:r>
              <a:rPr lang="fr-FR" dirty="0" err="1"/>
              <a:t>int</a:t>
            </a:r>
            <a:r>
              <a:rPr lang="fr-FR" dirty="0"/>
              <a:t>('3') +  </a:t>
            </a:r>
            <a:r>
              <a:rPr lang="fr-FR" dirty="0" err="1"/>
              <a:t>float</a:t>
            </a:r>
            <a:r>
              <a:rPr lang="fr-FR" dirty="0"/>
              <a:t>('3.5') =&gt; </a:t>
            </a:r>
          </a:p>
          <a:p>
            <a:pPr marL="456068" lvl="1" indent="0">
              <a:buNone/>
            </a:pPr>
            <a:r>
              <a:rPr lang="fr-FR" dirty="0" err="1"/>
              <a:t>int</a:t>
            </a:r>
            <a:r>
              <a:rPr lang="fr-FR" dirty="0"/>
              <a:t>(‘25’) // 4 =&gt;</a:t>
            </a:r>
          </a:p>
          <a:p>
            <a:pPr marL="456068" lvl="1" indent="0">
              <a:buNone/>
            </a:pPr>
            <a:r>
              <a:rPr lang="fr-FR" dirty="0"/>
              <a:t>32 % 5 + 25 // 5 =&gt;</a:t>
            </a:r>
          </a:p>
          <a:p>
            <a:pPr marL="456068" lvl="1" indent="0">
              <a:buNone/>
            </a:pPr>
            <a:r>
              <a:rPr lang="fr-FR" dirty="0" err="1"/>
              <a:t>int</a:t>
            </a:r>
            <a:r>
              <a:rPr lang="fr-FR" dirty="0"/>
              <a:t>(‘10’) ** 2 // 8 =&gt; </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Tree>
    <p:extLst>
      <p:ext uri="{BB962C8B-B14F-4D97-AF65-F5344CB8AC3E}">
        <p14:creationId xmlns:p14="http://schemas.microsoft.com/office/powerpoint/2010/main" val="108603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booléen</a:t>
            </a:r>
          </a:p>
          <a:p>
            <a:pPr lvl="1"/>
            <a:r>
              <a:rPr lang="fr-FR" dirty="0"/>
              <a:t>Définition:</a:t>
            </a:r>
          </a:p>
          <a:p>
            <a:pPr marL="456068" lvl="1" indent="0">
              <a:buNone/>
            </a:pPr>
            <a:r>
              <a:rPr lang="fr-FR" dirty="0"/>
              <a:t>C’est un type logique qui va prendre deux valeurs possibles </a:t>
            </a:r>
            <a:r>
              <a:rPr lang="fr-FR" dirty="0" err="1"/>
              <a:t>True</a:t>
            </a:r>
            <a:r>
              <a:rPr lang="fr-FR" dirty="0"/>
              <a:t> ou False</a:t>
            </a:r>
          </a:p>
          <a:p>
            <a:pPr marL="456068" lvl="1" indent="0">
              <a:buNone/>
            </a:pPr>
            <a:r>
              <a:rPr lang="fr-FR" dirty="0"/>
              <a:t>Opérateurs logiques =&gt; OR , AND , NOT </a:t>
            </a:r>
          </a:p>
          <a:p>
            <a:pPr lvl="1"/>
            <a:r>
              <a:rPr lang="fr-FR" dirty="0"/>
              <a:t>Table de vérité </a:t>
            </a:r>
          </a:p>
          <a:p>
            <a:pPr marL="456068" lvl="1" indent="0">
              <a:buNone/>
            </a:pPr>
            <a:endParaRPr lang="fr-FR" dirty="0"/>
          </a:p>
          <a:p>
            <a:pPr marL="456068" lvl="1" indent="0">
              <a:buNone/>
            </a:pPr>
            <a:endParaRPr lang="fr-FR" dirty="0"/>
          </a:p>
          <a:p>
            <a:pPr marL="456068" lvl="1" indent="0">
              <a:buNone/>
            </a:pPr>
            <a:endParaRPr lang="fr-FR" dirty="0"/>
          </a:p>
          <a:p>
            <a:pPr marL="456068" lvl="1" indent="0">
              <a:buNone/>
            </a:pPr>
            <a:endParaRPr lang="fr-FR" dirty="0"/>
          </a:p>
          <a:p>
            <a:pPr marL="456068" lvl="1" indent="0">
              <a:buNone/>
            </a:pP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19</a:t>
            </a:fld>
            <a:endParaRPr lang="fr-FR" dirty="0"/>
          </a:p>
        </p:txBody>
      </p:sp>
      <p:graphicFrame>
        <p:nvGraphicFramePr>
          <p:cNvPr id="5" name="Table 5">
            <a:extLst>
              <a:ext uri="{FF2B5EF4-FFF2-40B4-BE49-F238E27FC236}">
                <a16:creationId xmlns:a16="http://schemas.microsoft.com/office/drawing/2014/main" id="{5C2A3BA8-2816-4808-905B-E262DBF62364}"/>
              </a:ext>
            </a:extLst>
          </p:cNvPr>
          <p:cNvGraphicFramePr>
            <a:graphicFrameLocks noGrp="1"/>
          </p:cNvGraphicFramePr>
          <p:nvPr>
            <p:extLst>
              <p:ext uri="{D42A27DB-BD31-4B8C-83A1-F6EECF244321}">
                <p14:modId xmlns:p14="http://schemas.microsoft.com/office/powerpoint/2010/main" val="3195038995"/>
              </p:ext>
            </p:extLst>
          </p:nvPr>
        </p:nvGraphicFramePr>
        <p:xfrm>
          <a:off x="1853580" y="3077914"/>
          <a:ext cx="6983945" cy="1854200"/>
        </p:xfrm>
        <a:graphic>
          <a:graphicData uri="http://schemas.openxmlformats.org/drawingml/2006/table">
            <a:tbl>
              <a:tblPr firstRow="1" bandRow="1">
                <a:tableStyleId>{5C22544A-7EE6-4342-B048-85BDC9FD1C3A}</a:tableStyleId>
              </a:tblPr>
              <a:tblGrid>
                <a:gridCol w="1396789">
                  <a:extLst>
                    <a:ext uri="{9D8B030D-6E8A-4147-A177-3AD203B41FA5}">
                      <a16:colId xmlns:a16="http://schemas.microsoft.com/office/drawing/2014/main" val="2133946083"/>
                    </a:ext>
                  </a:extLst>
                </a:gridCol>
                <a:gridCol w="1396789">
                  <a:extLst>
                    <a:ext uri="{9D8B030D-6E8A-4147-A177-3AD203B41FA5}">
                      <a16:colId xmlns:a16="http://schemas.microsoft.com/office/drawing/2014/main" val="2033691721"/>
                    </a:ext>
                  </a:extLst>
                </a:gridCol>
                <a:gridCol w="1396789">
                  <a:extLst>
                    <a:ext uri="{9D8B030D-6E8A-4147-A177-3AD203B41FA5}">
                      <a16:colId xmlns:a16="http://schemas.microsoft.com/office/drawing/2014/main" val="390877171"/>
                    </a:ext>
                  </a:extLst>
                </a:gridCol>
                <a:gridCol w="1396789">
                  <a:extLst>
                    <a:ext uri="{9D8B030D-6E8A-4147-A177-3AD203B41FA5}">
                      <a16:colId xmlns:a16="http://schemas.microsoft.com/office/drawing/2014/main" val="847126287"/>
                    </a:ext>
                  </a:extLst>
                </a:gridCol>
                <a:gridCol w="1396789">
                  <a:extLst>
                    <a:ext uri="{9D8B030D-6E8A-4147-A177-3AD203B41FA5}">
                      <a16:colId xmlns:a16="http://schemas.microsoft.com/office/drawing/2014/main" val="3315309087"/>
                    </a:ext>
                  </a:extLst>
                </a:gridCol>
              </a:tblGrid>
              <a:tr h="370840">
                <a:tc>
                  <a:txBody>
                    <a:bodyPr/>
                    <a:lstStyle/>
                    <a:p>
                      <a:pPr algn="ctr"/>
                      <a:r>
                        <a:rPr lang="fr-FR" dirty="0"/>
                        <a:t>a</a:t>
                      </a:r>
                    </a:p>
                  </a:txBody>
                  <a:tcPr/>
                </a:tc>
                <a:tc>
                  <a:txBody>
                    <a:bodyPr/>
                    <a:lstStyle/>
                    <a:p>
                      <a:pPr algn="ctr"/>
                      <a:r>
                        <a:rPr lang="fr-FR" dirty="0"/>
                        <a:t>b</a:t>
                      </a:r>
                    </a:p>
                  </a:txBody>
                  <a:tcPr/>
                </a:tc>
                <a:tc>
                  <a:txBody>
                    <a:bodyPr/>
                    <a:lstStyle/>
                    <a:p>
                      <a:pPr algn="ctr"/>
                      <a:r>
                        <a:rPr lang="fr-FR" dirty="0"/>
                        <a:t>Not(a) </a:t>
                      </a:r>
                    </a:p>
                  </a:txBody>
                  <a:tcPr/>
                </a:tc>
                <a:tc>
                  <a:txBody>
                    <a:bodyPr/>
                    <a:lstStyle/>
                    <a:p>
                      <a:pPr algn="ctr"/>
                      <a:r>
                        <a:rPr lang="fr-FR" dirty="0"/>
                        <a:t>a and b </a:t>
                      </a:r>
                    </a:p>
                  </a:txBody>
                  <a:tcPr/>
                </a:tc>
                <a:tc>
                  <a:txBody>
                    <a:bodyPr/>
                    <a:lstStyle/>
                    <a:p>
                      <a:pPr algn="ctr"/>
                      <a:r>
                        <a:rPr lang="fr-FR" dirty="0"/>
                        <a:t>a or b</a:t>
                      </a:r>
                    </a:p>
                  </a:txBody>
                  <a:tcPr/>
                </a:tc>
                <a:extLst>
                  <a:ext uri="{0D108BD9-81ED-4DB2-BD59-A6C34878D82A}">
                    <a16:rowId xmlns:a16="http://schemas.microsoft.com/office/drawing/2014/main" val="2560782378"/>
                  </a:ext>
                </a:extLst>
              </a:tr>
              <a:tr h="370840">
                <a:tc>
                  <a:txBody>
                    <a:bodyPr/>
                    <a:lstStyle/>
                    <a:p>
                      <a:pPr algn="ctr"/>
                      <a:r>
                        <a:rPr lang="fr-FR" dirty="0" err="1"/>
                        <a:t>True</a:t>
                      </a:r>
                      <a:endParaRPr lang="fr-FR" dirty="0"/>
                    </a:p>
                  </a:txBody>
                  <a:tcPr/>
                </a:tc>
                <a:tc>
                  <a:txBody>
                    <a:bodyPr/>
                    <a:lstStyle/>
                    <a:p>
                      <a:pPr algn="ctr"/>
                      <a:r>
                        <a:rPr lang="fr-FR" dirty="0"/>
                        <a:t>False</a:t>
                      </a:r>
                    </a:p>
                  </a:txBody>
                  <a:tcPr/>
                </a:tc>
                <a:tc>
                  <a:txBody>
                    <a:bodyPr/>
                    <a:lstStyle/>
                    <a:p>
                      <a:pPr algn="ctr"/>
                      <a:r>
                        <a:rPr lang="fr-FR" dirty="0"/>
                        <a:t>False</a:t>
                      </a:r>
                    </a:p>
                  </a:txBody>
                  <a:tcPr/>
                </a:tc>
                <a:tc>
                  <a:txBody>
                    <a:bodyPr/>
                    <a:lstStyle/>
                    <a:p>
                      <a:pPr algn="ctr"/>
                      <a:r>
                        <a:rPr lang="fr-FR" dirty="0"/>
                        <a:t>False</a:t>
                      </a:r>
                    </a:p>
                  </a:txBody>
                  <a:tcPr/>
                </a:tc>
                <a:tc>
                  <a:txBody>
                    <a:bodyPr/>
                    <a:lstStyle/>
                    <a:p>
                      <a:pPr algn="ctr"/>
                      <a:r>
                        <a:rPr lang="fr-FR" dirty="0" err="1"/>
                        <a:t>True</a:t>
                      </a:r>
                      <a:endParaRPr lang="fr-FR" dirty="0"/>
                    </a:p>
                  </a:txBody>
                  <a:tcPr/>
                </a:tc>
                <a:extLst>
                  <a:ext uri="{0D108BD9-81ED-4DB2-BD59-A6C34878D82A}">
                    <a16:rowId xmlns:a16="http://schemas.microsoft.com/office/drawing/2014/main" val="3988650924"/>
                  </a:ext>
                </a:extLst>
              </a:tr>
              <a:tr h="370840">
                <a:tc>
                  <a:txBody>
                    <a:bodyPr/>
                    <a:lstStyle/>
                    <a:p>
                      <a:pPr algn="ctr"/>
                      <a:r>
                        <a:rPr lang="fr-FR" dirty="0"/>
                        <a:t>False</a:t>
                      </a:r>
                    </a:p>
                  </a:txBody>
                  <a:tcPr/>
                </a:tc>
                <a:tc>
                  <a:txBody>
                    <a:bodyPr/>
                    <a:lstStyle/>
                    <a:p>
                      <a:pPr algn="ctr"/>
                      <a:r>
                        <a:rPr lang="fr-FR" dirty="0" err="1"/>
                        <a:t>True</a:t>
                      </a:r>
                      <a:endParaRPr lang="fr-FR" dirty="0"/>
                    </a:p>
                  </a:txBody>
                  <a:tcPr/>
                </a:tc>
                <a:tc>
                  <a:txBody>
                    <a:bodyPr/>
                    <a:lstStyle/>
                    <a:p>
                      <a:pPr algn="ctr"/>
                      <a:r>
                        <a:rPr lang="fr-FR" dirty="0" err="1"/>
                        <a:t>True</a:t>
                      </a:r>
                      <a:endParaRPr lang="fr-FR" dirty="0"/>
                    </a:p>
                  </a:txBody>
                  <a:tcPr/>
                </a:tc>
                <a:tc>
                  <a:txBody>
                    <a:bodyPr/>
                    <a:lstStyle/>
                    <a:p>
                      <a:pPr algn="ctr"/>
                      <a:r>
                        <a:rPr lang="fr-FR" dirty="0"/>
                        <a:t>False</a:t>
                      </a:r>
                    </a:p>
                  </a:txBody>
                  <a:tcPr/>
                </a:tc>
                <a:tc>
                  <a:txBody>
                    <a:bodyPr/>
                    <a:lstStyle/>
                    <a:p>
                      <a:pPr algn="ctr"/>
                      <a:r>
                        <a:rPr lang="fr-FR" dirty="0" err="1"/>
                        <a:t>True</a:t>
                      </a:r>
                      <a:endParaRPr lang="fr-FR" dirty="0"/>
                    </a:p>
                  </a:txBody>
                  <a:tcPr/>
                </a:tc>
                <a:extLst>
                  <a:ext uri="{0D108BD9-81ED-4DB2-BD59-A6C34878D82A}">
                    <a16:rowId xmlns:a16="http://schemas.microsoft.com/office/drawing/2014/main" val="3641850581"/>
                  </a:ext>
                </a:extLst>
              </a:tr>
              <a:tr h="370840">
                <a:tc>
                  <a:txBody>
                    <a:bodyPr/>
                    <a:lstStyle/>
                    <a:p>
                      <a:pPr algn="ctr"/>
                      <a:r>
                        <a:rPr lang="fr-FR" dirty="0"/>
                        <a:t>False</a:t>
                      </a:r>
                    </a:p>
                  </a:txBody>
                  <a:tcPr/>
                </a:tc>
                <a:tc>
                  <a:txBody>
                    <a:bodyPr/>
                    <a:lstStyle/>
                    <a:p>
                      <a:pPr algn="ctr"/>
                      <a:r>
                        <a:rPr lang="fr-FR" dirty="0"/>
                        <a:t>False</a:t>
                      </a:r>
                    </a:p>
                  </a:txBody>
                  <a:tcPr/>
                </a:tc>
                <a:tc>
                  <a:txBody>
                    <a:bodyPr/>
                    <a:lstStyle/>
                    <a:p>
                      <a:pPr algn="ctr"/>
                      <a:r>
                        <a:rPr lang="fr-FR" dirty="0" err="1"/>
                        <a:t>True</a:t>
                      </a:r>
                      <a:endParaRPr lang="fr-FR" dirty="0"/>
                    </a:p>
                  </a:txBody>
                  <a:tcPr/>
                </a:tc>
                <a:tc>
                  <a:txBody>
                    <a:bodyPr/>
                    <a:lstStyle/>
                    <a:p>
                      <a:pPr algn="ctr"/>
                      <a:r>
                        <a:rPr lang="fr-FR" dirty="0"/>
                        <a:t>False</a:t>
                      </a:r>
                    </a:p>
                  </a:txBody>
                  <a:tcPr/>
                </a:tc>
                <a:tc>
                  <a:txBody>
                    <a:bodyPr/>
                    <a:lstStyle/>
                    <a:p>
                      <a:pPr algn="ctr"/>
                      <a:r>
                        <a:rPr lang="fr-FR" dirty="0"/>
                        <a:t>False</a:t>
                      </a:r>
                    </a:p>
                  </a:txBody>
                  <a:tcPr/>
                </a:tc>
                <a:extLst>
                  <a:ext uri="{0D108BD9-81ED-4DB2-BD59-A6C34878D82A}">
                    <a16:rowId xmlns:a16="http://schemas.microsoft.com/office/drawing/2014/main" val="1678831192"/>
                  </a:ext>
                </a:extLst>
              </a:tr>
              <a:tr h="370840">
                <a:tc>
                  <a:txBody>
                    <a:bodyPr/>
                    <a:lstStyle/>
                    <a:p>
                      <a:pPr algn="ctr"/>
                      <a:r>
                        <a:rPr lang="fr-FR" dirty="0" err="1"/>
                        <a:t>True</a:t>
                      </a:r>
                      <a:endParaRPr lang="fr-FR" dirty="0"/>
                    </a:p>
                  </a:txBody>
                  <a:tcPr/>
                </a:tc>
                <a:tc>
                  <a:txBody>
                    <a:bodyPr/>
                    <a:lstStyle/>
                    <a:p>
                      <a:pPr algn="ctr"/>
                      <a:r>
                        <a:rPr lang="fr-FR" dirty="0" err="1"/>
                        <a:t>True</a:t>
                      </a:r>
                      <a:endParaRPr lang="fr-FR" dirty="0"/>
                    </a:p>
                  </a:txBody>
                  <a:tcPr/>
                </a:tc>
                <a:tc>
                  <a:txBody>
                    <a:bodyPr/>
                    <a:lstStyle/>
                    <a:p>
                      <a:pPr algn="ctr"/>
                      <a:r>
                        <a:rPr lang="fr-FR" dirty="0"/>
                        <a:t>False</a:t>
                      </a:r>
                    </a:p>
                  </a:txBody>
                  <a:tcPr/>
                </a:tc>
                <a:tc>
                  <a:txBody>
                    <a:bodyPr/>
                    <a:lstStyle/>
                    <a:p>
                      <a:pPr algn="ctr"/>
                      <a:r>
                        <a:rPr lang="fr-FR" dirty="0" err="1"/>
                        <a:t>True</a:t>
                      </a:r>
                      <a:endParaRPr lang="fr-FR" dirty="0"/>
                    </a:p>
                  </a:txBody>
                  <a:tcPr/>
                </a:tc>
                <a:tc>
                  <a:txBody>
                    <a:bodyPr/>
                    <a:lstStyle/>
                    <a:p>
                      <a:pPr algn="ctr"/>
                      <a:r>
                        <a:rPr lang="fr-FR" dirty="0" err="1"/>
                        <a:t>True</a:t>
                      </a:r>
                      <a:endParaRPr lang="fr-FR" dirty="0"/>
                    </a:p>
                  </a:txBody>
                  <a:tcPr/>
                </a:tc>
                <a:extLst>
                  <a:ext uri="{0D108BD9-81ED-4DB2-BD59-A6C34878D82A}">
                    <a16:rowId xmlns:a16="http://schemas.microsoft.com/office/drawing/2014/main" val="2652816457"/>
                  </a:ext>
                </a:extLst>
              </a:tr>
            </a:tbl>
          </a:graphicData>
        </a:graphic>
      </p:graphicFrame>
    </p:spTree>
    <p:extLst>
      <p:ext uri="{BB962C8B-B14F-4D97-AF65-F5344CB8AC3E}">
        <p14:creationId xmlns:p14="http://schemas.microsoft.com/office/powerpoint/2010/main" val="338336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booléen</a:t>
            </a:r>
          </a:p>
          <a:p>
            <a:pPr marL="456068" lvl="1" indent="0">
              <a:buNone/>
            </a:pPr>
            <a:endParaRPr lang="fr-FR" dirty="0"/>
          </a:p>
          <a:p>
            <a:pPr lvl="1"/>
            <a:r>
              <a:rPr lang="fr-FR" dirty="0"/>
              <a:t>Exercice:  évaluer ces expressions </a:t>
            </a:r>
          </a:p>
          <a:p>
            <a:pPr lvl="1"/>
            <a:endParaRPr lang="fr-FR" dirty="0"/>
          </a:p>
          <a:p>
            <a:pPr marL="456068" lvl="1" indent="0">
              <a:buNone/>
            </a:pPr>
            <a:r>
              <a:rPr lang="fr-FR" dirty="0"/>
              <a:t>30 // 5 &gt; 3 and 22 %11 == 0</a:t>
            </a:r>
          </a:p>
          <a:p>
            <a:pPr marL="456068" lvl="1" indent="0">
              <a:buNone/>
            </a:pPr>
            <a:endParaRPr lang="fr-FR" dirty="0"/>
          </a:p>
          <a:p>
            <a:pPr marL="456068" lvl="1" indent="0">
              <a:buNone/>
            </a:pPr>
            <a:r>
              <a:rPr lang="fr-FR" dirty="0" err="1"/>
              <a:t>int</a:t>
            </a:r>
            <a:r>
              <a:rPr lang="fr-FR" dirty="0"/>
              <a:t>('4’) == (2+2) or (</a:t>
            </a:r>
            <a:r>
              <a:rPr lang="fr-FR" dirty="0" err="1"/>
              <a:t>True</a:t>
            </a:r>
            <a:r>
              <a:rPr lang="fr-FR" dirty="0"/>
              <a:t> and False)</a:t>
            </a:r>
          </a:p>
          <a:p>
            <a:pPr marL="456068" lvl="1" indent="0">
              <a:buNone/>
            </a:pPr>
            <a:endParaRPr lang="fr-FR" dirty="0"/>
          </a:p>
          <a:p>
            <a:pPr marL="456068" lvl="1" indent="0">
              <a:buNone/>
            </a:pPr>
            <a:r>
              <a:rPr lang="fr-FR" dirty="0"/>
              <a:t>(False or </a:t>
            </a:r>
            <a:r>
              <a:rPr lang="fr-FR" dirty="0" err="1"/>
              <a:t>True</a:t>
            </a:r>
            <a:r>
              <a:rPr lang="fr-FR" dirty="0"/>
              <a:t>) and (</a:t>
            </a:r>
            <a:r>
              <a:rPr lang="fr-FR" dirty="0" err="1"/>
              <a:t>True</a:t>
            </a:r>
            <a:r>
              <a:rPr lang="fr-FR" dirty="0"/>
              <a:t> and False) or (False or 5== 25 // 5)</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20</a:t>
            </a:fld>
            <a:endParaRPr lang="fr-FR" dirty="0"/>
          </a:p>
        </p:txBody>
      </p:sp>
    </p:spTree>
    <p:extLst>
      <p:ext uri="{BB962C8B-B14F-4D97-AF65-F5344CB8AC3E}">
        <p14:creationId xmlns:p14="http://schemas.microsoft.com/office/powerpoint/2010/main" val="11671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Définition</a:t>
            </a:r>
          </a:p>
          <a:p>
            <a:pPr marL="456068" lvl="1" indent="0">
              <a:buNone/>
            </a:pPr>
            <a:r>
              <a:rPr lang="fr-FR" dirty="0"/>
              <a:t>Une chaîne de caractères est un ensemble ordonné de caractères. Les caractères peuvent être des lettres (majuscules ou minuscules), des chiffres, des signes de ponctuation, des symboles ou même des caractères dit « spéciaux »</a:t>
            </a:r>
          </a:p>
          <a:p>
            <a:pPr marL="456068" lvl="1" indent="0">
              <a:buNone/>
            </a:pPr>
            <a:endParaRPr lang="fr-FR" dirty="0"/>
          </a:p>
          <a:p>
            <a:pPr lvl="1"/>
            <a:r>
              <a:rPr lang="fr-FR" dirty="0"/>
              <a:t>Méthode d’</a:t>
            </a:r>
            <a:r>
              <a:rPr lang="fr-FR" dirty="0" err="1"/>
              <a:t>accés</a:t>
            </a:r>
            <a:endParaRPr lang="fr-FR" dirty="0"/>
          </a:p>
          <a:p>
            <a:pPr marL="456068" lvl="1" indent="0">
              <a:buNone/>
            </a:pPr>
            <a:r>
              <a:rPr lang="fr-FR" dirty="0"/>
              <a:t>Chaque caractère admet un indice entre 0 et le nombre total de caractère -1 </a:t>
            </a:r>
          </a:p>
          <a:p>
            <a:pPr marL="456068" lvl="1" indent="0">
              <a:buNone/>
            </a:pPr>
            <a:r>
              <a:rPr lang="fr-FR" u="sng" dirty="0"/>
              <a:t>Exemple : </a:t>
            </a:r>
          </a:p>
          <a:p>
            <a:pPr marL="456068" lvl="1" indent="0">
              <a:buNone/>
            </a:pPr>
            <a:r>
              <a:rPr lang="fr-FR" dirty="0" err="1"/>
              <a:t>Ch</a:t>
            </a:r>
            <a:r>
              <a:rPr lang="fr-FR" dirty="0"/>
              <a:t>=‘Python’ </a:t>
            </a:r>
          </a:p>
          <a:p>
            <a:pPr marL="456068" lvl="1" indent="0">
              <a:buNone/>
            </a:pPr>
            <a:r>
              <a:rPr lang="fr-FR" dirty="0" err="1"/>
              <a:t>Ch</a:t>
            </a:r>
            <a:r>
              <a:rPr lang="fr-FR" dirty="0"/>
              <a:t>[0]=‘P’</a:t>
            </a:r>
          </a:p>
          <a:p>
            <a:pPr marL="456068" lvl="1" indent="0">
              <a:buNone/>
            </a:pPr>
            <a:r>
              <a:rPr lang="fr-FR" dirty="0" err="1"/>
              <a:t>Ch</a:t>
            </a:r>
            <a:r>
              <a:rPr lang="fr-FR" dirty="0"/>
              <a:t>[2]=‘t’</a:t>
            </a:r>
          </a:p>
          <a:p>
            <a:pPr marL="456068" lvl="1" indent="0">
              <a:buNone/>
            </a:pPr>
            <a:r>
              <a:rPr lang="fr-FR" dirty="0" err="1"/>
              <a:t>Ch</a:t>
            </a:r>
            <a:r>
              <a:rPr lang="fr-FR" dirty="0"/>
              <a:t>[-1</a:t>
            </a:r>
            <a:r>
              <a:rPr lang="fr-FR" sz="1800" dirty="0"/>
              <a:t>]=‘n’</a:t>
            </a:r>
          </a:p>
          <a:p>
            <a:pPr marL="456068" lvl="1" indent="0">
              <a:buNone/>
            </a:pPr>
            <a:r>
              <a:rPr lang="fr-FR" sz="1800" dirty="0" err="1"/>
              <a:t>Ch</a:t>
            </a:r>
            <a:r>
              <a:rPr lang="fr-FR" sz="1800" dirty="0"/>
              <a:t>[-2]=‘o’</a:t>
            </a: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21</a:t>
            </a:fld>
            <a:endParaRPr lang="fr-FR" dirty="0"/>
          </a:p>
        </p:txBody>
      </p:sp>
    </p:spTree>
    <p:extLst>
      <p:ext uri="{BB962C8B-B14F-4D97-AF65-F5344CB8AC3E}">
        <p14:creationId xmlns:p14="http://schemas.microsoft.com/office/powerpoint/2010/main" val="165444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Exemple pratique 1 : </a:t>
            </a:r>
            <a:r>
              <a:rPr lang="fr-FR" dirty="0">
                <a:solidFill>
                  <a:srgbClr val="FF0000"/>
                </a:solidFill>
              </a:rPr>
              <a:t>accès au caractère et longueur d’une chaine  </a:t>
            </a:r>
          </a:p>
          <a:p>
            <a:pPr marL="456068" lvl="1" indent="0">
              <a:buNone/>
            </a:pPr>
            <a:r>
              <a:rPr lang="fr-FR" dirty="0"/>
              <a:t>animaux = "girafe tigre"</a:t>
            </a:r>
          </a:p>
          <a:p>
            <a:pPr marL="456068" lvl="1" indent="0">
              <a:buNone/>
            </a:pPr>
            <a:r>
              <a:rPr lang="fr-FR" dirty="0" err="1"/>
              <a:t>print</a:t>
            </a:r>
            <a:r>
              <a:rPr lang="fr-FR" dirty="0"/>
              <a:t>(animaux)</a:t>
            </a:r>
          </a:p>
          <a:p>
            <a:pPr marL="456068" lvl="1" indent="0">
              <a:buNone/>
            </a:pPr>
            <a:r>
              <a:rPr lang="fr-FR" dirty="0"/>
              <a:t>x=</a:t>
            </a:r>
            <a:r>
              <a:rPr lang="fr-FR" dirty="0" err="1"/>
              <a:t>len</a:t>
            </a:r>
            <a:r>
              <a:rPr lang="fr-FR" dirty="0"/>
              <a:t>(animaux)</a:t>
            </a:r>
          </a:p>
          <a:p>
            <a:pPr marL="456068" lvl="1" indent="0">
              <a:buNone/>
            </a:pPr>
            <a:r>
              <a:rPr lang="fr-FR" dirty="0" err="1"/>
              <a:t>print</a:t>
            </a:r>
            <a:r>
              <a:rPr lang="fr-FR" dirty="0"/>
              <a:t>(x)</a:t>
            </a:r>
          </a:p>
          <a:p>
            <a:pPr marL="456068" lvl="1" indent="0">
              <a:buNone/>
            </a:pPr>
            <a:r>
              <a:rPr lang="fr-FR" dirty="0" err="1"/>
              <a:t>print</a:t>
            </a:r>
            <a:r>
              <a:rPr lang="fr-FR" dirty="0"/>
              <a:t>(animaux[3])</a:t>
            </a:r>
          </a:p>
          <a:p>
            <a:pPr marL="456068" lvl="1" indent="0">
              <a:buNone/>
            </a:pPr>
            <a:endParaRPr lang="fr-FR" dirty="0"/>
          </a:p>
          <a:p>
            <a:pPr lvl="1"/>
            <a:r>
              <a:rPr lang="fr-FR" dirty="0"/>
              <a:t>Exemple pratique 2 : </a:t>
            </a:r>
            <a:r>
              <a:rPr lang="fr-FR" dirty="0">
                <a:solidFill>
                  <a:srgbClr val="FF0000"/>
                </a:solidFill>
              </a:rPr>
              <a:t>les sous-chaines </a:t>
            </a:r>
          </a:p>
          <a:p>
            <a:pPr marL="456068" lvl="1" indent="0">
              <a:buNone/>
            </a:pPr>
            <a:r>
              <a:rPr lang="fr-FR" dirty="0"/>
              <a:t>animaux = "girafe tigre"</a:t>
            </a:r>
          </a:p>
          <a:p>
            <a:pPr marL="456068" lvl="1" indent="0">
              <a:buNone/>
            </a:pPr>
            <a:r>
              <a:rPr lang="fr-FR" dirty="0" err="1"/>
              <a:t>print</a:t>
            </a:r>
            <a:r>
              <a:rPr lang="fr-FR" dirty="0"/>
              <a:t>(animaux[0:4])</a:t>
            </a:r>
          </a:p>
          <a:p>
            <a:pPr marL="456068" lvl="1" indent="0">
              <a:buNone/>
            </a:pPr>
            <a:r>
              <a:rPr lang="fr-FR" dirty="0" err="1"/>
              <a:t>print</a:t>
            </a:r>
            <a:r>
              <a:rPr lang="fr-FR" dirty="0"/>
              <a:t>(animaux[9:])</a:t>
            </a:r>
          </a:p>
          <a:p>
            <a:pPr marL="456068" lvl="1" indent="0">
              <a:buNone/>
            </a:pPr>
            <a:r>
              <a:rPr lang="fr-FR" dirty="0" err="1"/>
              <a:t>print</a:t>
            </a:r>
            <a:r>
              <a:rPr lang="fr-FR" dirty="0"/>
              <a:t>(animaux[:-2])</a:t>
            </a:r>
          </a:p>
          <a:p>
            <a:pPr marL="456068" lvl="1" indent="0">
              <a:buNone/>
            </a:pPr>
            <a:r>
              <a:rPr lang="fr-FR" dirty="0" err="1"/>
              <a:t>print</a:t>
            </a:r>
            <a:r>
              <a:rPr lang="fr-FR" dirty="0"/>
              <a:t>(animaux[1:-2:2])</a:t>
            </a:r>
          </a:p>
          <a:p>
            <a:pPr marL="456068" lvl="1" indent="0">
              <a:buNone/>
            </a:pPr>
            <a:endParaRPr lang="fr-FR" dirty="0"/>
          </a:p>
          <a:p>
            <a:pPr lvl="1"/>
            <a:endParaRPr lang="fr-FR" dirty="0"/>
          </a:p>
          <a:p>
            <a:pPr lvl="1"/>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Tree>
    <p:extLst>
      <p:ext uri="{BB962C8B-B14F-4D97-AF65-F5344CB8AC3E}">
        <p14:creationId xmlns:p14="http://schemas.microsoft.com/office/powerpoint/2010/main" val="275258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Exemple pratique 3 : </a:t>
            </a:r>
            <a:r>
              <a:rPr lang="fr-FR" dirty="0">
                <a:solidFill>
                  <a:srgbClr val="FF0000"/>
                </a:solidFill>
              </a:rPr>
              <a:t>retour chariot ,tabulation et formatage </a:t>
            </a:r>
          </a:p>
          <a:p>
            <a:pPr marL="456068" lvl="1" indent="0">
              <a:buNone/>
            </a:pPr>
            <a:r>
              <a:rPr lang="fr-FR" dirty="0"/>
              <a:t>Exécuter les instructions suivantes</a:t>
            </a:r>
          </a:p>
          <a:p>
            <a:pPr marL="456068" lvl="1" indent="0">
              <a:buNone/>
            </a:pPr>
            <a:endParaRPr lang="fr-FR" dirty="0"/>
          </a:p>
          <a:p>
            <a:pPr marL="456068" lvl="1" indent="0">
              <a:buNone/>
            </a:pPr>
            <a:r>
              <a:rPr lang="fr-FR" dirty="0" err="1"/>
              <a:t>print</a:t>
            </a:r>
            <a:r>
              <a:rPr lang="fr-FR" dirty="0"/>
              <a:t>("Un retour à la ligne\</a:t>
            </a:r>
            <a:r>
              <a:rPr lang="fr-FR" dirty="0" err="1"/>
              <a:t>npuis</a:t>
            </a:r>
            <a:r>
              <a:rPr lang="fr-FR" dirty="0"/>
              <a:t> une tabulation\t puis un guillemet\"")</a:t>
            </a:r>
          </a:p>
          <a:p>
            <a:pPr marL="456068" lvl="1" indent="0">
              <a:buNone/>
            </a:pPr>
            <a:r>
              <a:rPr lang="fr-FR" dirty="0" err="1"/>
              <a:t>print</a:t>
            </a:r>
            <a:r>
              <a:rPr lang="fr-FR" dirty="0"/>
              <a:t>('J\'affiche un guillemet simple’)</a:t>
            </a:r>
          </a:p>
          <a:p>
            <a:pPr marL="456068" lvl="1" indent="0">
              <a:buNone/>
            </a:pPr>
            <a:endParaRPr lang="fr-FR" dirty="0"/>
          </a:p>
          <a:p>
            <a:pPr marL="456068" lvl="1" indent="0">
              <a:buNone/>
            </a:pPr>
            <a:r>
              <a:rPr lang="fr-FR" dirty="0" err="1"/>
              <a:t>print</a:t>
            </a:r>
            <a:r>
              <a:rPr lang="fr-FR" dirty="0"/>
              <a:t>("Un brin d'ADN")</a:t>
            </a:r>
          </a:p>
          <a:p>
            <a:pPr marL="456068" lvl="1" indent="0">
              <a:buNone/>
            </a:pPr>
            <a:r>
              <a:rPr lang="fr-FR" dirty="0" err="1"/>
              <a:t>print</a:t>
            </a:r>
            <a:r>
              <a:rPr lang="fr-FR" dirty="0"/>
              <a:t>('Python est un "super" langage de programmation’)</a:t>
            </a:r>
          </a:p>
          <a:p>
            <a:pPr marL="456068" lvl="1" indent="0">
              <a:buNone/>
            </a:pPr>
            <a:endParaRPr lang="fr-FR" dirty="0"/>
          </a:p>
          <a:p>
            <a:pPr marL="456068" lvl="1" indent="0">
              <a:buNone/>
            </a:pPr>
            <a:r>
              <a:rPr lang="fr-FR" dirty="0"/>
              <a:t>var = "journée"</a:t>
            </a:r>
          </a:p>
          <a:p>
            <a:pPr marL="456068" lvl="1" indent="0">
              <a:buNone/>
            </a:pPr>
            <a:r>
              <a:rPr lang="fr-FR" dirty="0" err="1"/>
              <a:t>print</a:t>
            </a:r>
            <a:r>
              <a:rPr lang="fr-FR" dirty="0"/>
              <a:t>(</a:t>
            </a:r>
            <a:r>
              <a:rPr lang="fr-FR" dirty="0" err="1"/>
              <a:t>f"voici</a:t>
            </a:r>
            <a:r>
              <a:rPr lang="fr-FR" dirty="0"/>
              <a:t> une belle {var}")</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23</a:t>
            </a:fld>
            <a:endParaRPr lang="fr-FR" dirty="0"/>
          </a:p>
        </p:txBody>
      </p:sp>
    </p:spTree>
    <p:extLst>
      <p:ext uri="{BB962C8B-B14F-4D97-AF65-F5344CB8AC3E}">
        <p14:creationId xmlns:p14="http://schemas.microsoft.com/office/powerpoint/2010/main" val="98760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 calcmode="lin" valueType="num">
                                      <p:cBhvr additive="base">
                                        <p:cTn id="1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 calcmode="lin" valueType="num">
                                      <p:cBhvr additive="base">
                                        <p:cTn id="2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 calcmode="lin" valueType="num">
                                      <p:cBhvr additive="base">
                                        <p:cTn id="3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Exemple pratique 3 : convertir en majuscule et en minuscule </a:t>
            </a:r>
          </a:p>
          <a:p>
            <a:pPr marL="456068" lvl="1" indent="0">
              <a:buNone/>
            </a:pPr>
            <a:r>
              <a:rPr lang="fr-FR" dirty="0"/>
              <a:t>Cas1: </a:t>
            </a:r>
          </a:p>
          <a:p>
            <a:pPr marL="456068" lvl="1" indent="0">
              <a:buNone/>
            </a:pPr>
            <a:r>
              <a:rPr lang="fr-FR" dirty="0"/>
              <a:t>x = "girafe"</a:t>
            </a:r>
          </a:p>
          <a:p>
            <a:pPr marL="456068" lvl="1" indent="0">
              <a:buNone/>
            </a:pPr>
            <a:r>
              <a:rPr lang="fr-FR" dirty="0" err="1"/>
              <a:t>x.upper</a:t>
            </a:r>
            <a:r>
              <a:rPr lang="fr-FR" dirty="0"/>
              <a:t>()</a:t>
            </a:r>
          </a:p>
          <a:p>
            <a:pPr marL="456068" lvl="1" indent="0">
              <a:buNone/>
            </a:pPr>
            <a:r>
              <a:rPr lang="fr-FR" dirty="0" err="1"/>
              <a:t>print</a:t>
            </a:r>
            <a:r>
              <a:rPr lang="fr-FR" dirty="0"/>
              <a:t>(x)</a:t>
            </a:r>
          </a:p>
          <a:p>
            <a:pPr marL="456068" lvl="1" indent="0">
              <a:buNone/>
            </a:pPr>
            <a:r>
              <a:rPr lang="fr-FR" dirty="0" err="1"/>
              <a:t>print</a:t>
            </a:r>
            <a:r>
              <a:rPr lang="fr-FR" dirty="0"/>
              <a:t>('TIGRE'.</a:t>
            </a:r>
            <a:r>
              <a:rPr lang="fr-FR" dirty="0" err="1"/>
              <a:t>lower</a:t>
            </a:r>
            <a:r>
              <a:rPr lang="fr-FR" dirty="0"/>
              <a:t>())</a:t>
            </a:r>
          </a:p>
          <a:p>
            <a:pPr marL="456068" lvl="1" indent="0">
              <a:buNone/>
            </a:pPr>
            <a:endParaRPr lang="fr-FR" dirty="0"/>
          </a:p>
          <a:p>
            <a:pPr marL="456068" lvl="1" indent="0">
              <a:buNone/>
            </a:pPr>
            <a:r>
              <a:rPr lang="fr-FR" dirty="0"/>
              <a:t>Cas2: </a:t>
            </a:r>
          </a:p>
          <a:p>
            <a:pPr marL="456068" lvl="1" indent="0">
              <a:buNone/>
            </a:pPr>
            <a:r>
              <a:rPr lang="fr-FR" dirty="0"/>
              <a:t>Ecrire les instructions nécessaires pour mettre en majuscule la première lettre seulement de x </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24</a:t>
            </a:fld>
            <a:endParaRPr lang="fr-FR" dirty="0"/>
          </a:p>
        </p:txBody>
      </p:sp>
    </p:spTree>
    <p:extLst>
      <p:ext uri="{BB962C8B-B14F-4D97-AF65-F5344CB8AC3E}">
        <p14:creationId xmlns:p14="http://schemas.microsoft.com/office/powerpoint/2010/main" val="950376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Exemple pratique 4 : </a:t>
            </a:r>
            <a:r>
              <a:rPr lang="fr-FR" dirty="0">
                <a:solidFill>
                  <a:srgbClr val="FF0000"/>
                </a:solidFill>
              </a:rPr>
              <a:t>la méthode  .split()</a:t>
            </a:r>
          </a:p>
          <a:p>
            <a:pPr marL="456068" lvl="1" indent="0">
              <a:buNone/>
            </a:pPr>
            <a:r>
              <a:rPr lang="fr-FR" dirty="0"/>
              <a:t>Code 1:</a:t>
            </a:r>
          </a:p>
          <a:p>
            <a:pPr marL="456068" lvl="1" indent="0">
              <a:buNone/>
            </a:pPr>
            <a:r>
              <a:rPr lang="fr-FR" dirty="0"/>
              <a:t>animaux = "girafe tigre singe souris"</a:t>
            </a:r>
          </a:p>
          <a:p>
            <a:pPr marL="456068" lvl="1" indent="0">
              <a:buNone/>
            </a:pPr>
            <a:r>
              <a:rPr lang="fr-FR" dirty="0"/>
              <a:t>Tab=</a:t>
            </a:r>
            <a:r>
              <a:rPr lang="fr-FR" dirty="0" err="1"/>
              <a:t>animaux.split</a:t>
            </a:r>
            <a:r>
              <a:rPr lang="fr-FR" dirty="0"/>
              <a:t>()</a:t>
            </a:r>
          </a:p>
          <a:p>
            <a:pPr marL="456068" lvl="1" indent="0">
              <a:buNone/>
            </a:pPr>
            <a:r>
              <a:rPr lang="fr-FR" dirty="0" err="1"/>
              <a:t>print</a:t>
            </a:r>
            <a:r>
              <a:rPr lang="fr-FR" dirty="0"/>
              <a:t>(Tab)</a:t>
            </a:r>
          </a:p>
          <a:p>
            <a:pPr marL="456068" lvl="1" indent="0">
              <a:buNone/>
            </a:pPr>
            <a:r>
              <a:rPr lang="fr-FR" dirty="0"/>
              <a:t>for animal in </a:t>
            </a:r>
            <a:r>
              <a:rPr lang="fr-FR" dirty="0" err="1"/>
              <a:t>animaux.split</a:t>
            </a:r>
            <a:r>
              <a:rPr lang="fr-FR" dirty="0"/>
              <a:t>():</a:t>
            </a:r>
          </a:p>
          <a:p>
            <a:pPr marL="456068" lvl="1" indent="0">
              <a:buNone/>
            </a:pPr>
            <a:r>
              <a:rPr lang="fr-FR" dirty="0"/>
              <a:t>	</a:t>
            </a:r>
            <a:r>
              <a:rPr lang="fr-FR" dirty="0" err="1"/>
              <a:t>print</a:t>
            </a:r>
            <a:r>
              <a:rPr lang="fr-FR" dirty="0"/>
              <a:t>(animal)</a:t>
            </a:r>
          </a:p>
          <a:p>
            <a:pPr marL="456068" lvl="1" indent="0">
              <a:buNone/>
            </a:pPr>
            <a:endParaRPr lang="fr-FR" dirty="0"/>
          </a:p>
          <a:p>
            <a:pPr marL="456068" lvl="1" indent="0">
              <a:buNone/>
            </a:pPr>
            <a:r>
              <a:rPr lang="fr-FR" dirty="0"/>
              <a:t>Code2:</a:t>
            </a:r>
          </a:p>
          <a:p>
            <a:pPr marL="456068" lvl="1" indent="0">
              <a:buNone/>
            </a:pPr>
            <a:r>
              <a:rPr lang="fr-FR" dirty="0"/>
              <a:t>animaux = "</a:t>
            </a:r>
            <a:r>
              <a:rPr lang="fr-FR" dirty="0" err="1"/>
              <a:t>girafe:tigre:singe</a:t>
            </a:r>
            <a:r>
              <a:rPr lang="fr-FR" dirty="0"/>
              <a:t>::souris"</a:t>
            </a:r>
          </a:p>
          <a:p>
            <a:pPr marL="456068" lvl="1" indent="0">
              <a:buNone/>
            </a:pPr>
            <a:r>
              <a:rPr lang="fr-FR" dirty="0"/>
              <a:t>Tab=</a:t>
            </a:r>
            <a:r>
              <a:rPr lang="fr-FR" dirty="0" err="1"/>
              <a:t>animaux.split</a:t>
            </a:r>
            <a:r>
              <a:rPr lang="fr-FR" dirty="0"/>
              <a:t>(":")</a:t>
            </a:r>
          </a:p>
          <a:p>
            <a:pPr marL="456068" lvl="1" indent="0">
              <a:buNone/>
            </a:pPr>
            <a:r>
              <a:rPr lang="fr-FR" dirty="0" err="1"/>
              <a:t>print</a:t>
            </a:r>
            <a:r>
              <a:rPr lang="fr-FR" dirty="0"/>
              <a:t>(Tab)</a:t>
            </a:r>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25</a:t>
            </a:fld>
            <a:endParaRPr lang="fr-FR" dirty="0"/>
          </a:p>
        </p:txBody>
      </p:sp>
    </p:spTree>
    <p:extLst>
      <p:ext uri="{BB962C8B-B14F-4D97-AF65-F5344CB8AC3E}">
        <p14:creationId xmlns:p14="http://schemas.microsoft.com/office/powerpoint/2010/main" val="62244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animEffect transition="in" filter="fade">
                                      <p:cBhvr>
                                        <p:cTn id="24" dur="500"/>
                                        <p:tgtEl>
                                          <p:spTgt spid="2">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Exemple pratique 5</a:t>
            </a:r>
          </a:p>
          <a:p>
            <a:pPr marL="456068" lvl="1" indent="0">
              <a:buNone/>
            </a:pPr>
            <a:r>
              <a:rPr lang="fr-FR" dirty="0"/>
              <a:t>Code 1</a:t>
            </a:r>
            <a:r>
              <a:rPr lang="fr-FR" dirty="0">
                <a:solidFill>
                  <a:srgbClr val="FF0000"/>
                </a:solidFill>
              </a:rPr>
              <a:t>: l’argument </a:t>
            </a:r>
            <a:r>
              <a:rPr lang="fr-FR" dirty="0" err="1">
                <a:solidFill>
                  <a:srgbClr val="FF0000"/>
                </a:solidFill>
              </a:rPr>
              <a:t>maxsplit</a:t>
            </a:r>
            <a:endParaRPr lang="fr-FR" dirty="0">
              <a:solidFill>
                <a:srgbClr val="FF0000"/>
              </a:solidFill>
            </a:endParaRPr>
          </a:p>
          <a:p>
            <a:pPr marL="456068" lvl="1" indent="0">
              <a:buNone/>
            </a:pPr>
            <a:r>
              <a:rPr lang="fr-FR" dirty="0"/>
              <a:t>animaux = "girafe tigre singe souris"</a:t>
            </a:r>
          </a:p>
          <a:p>
            <a:pPr marL="456068" lvl="1" indent="0">
              <a:buNone/>
            </a:pPr>
            <a:r>
              <a:rPr lang="fr-FR" dirty="0"/>
              <a:t>Tab=</a:t>
            </a:r>
            <a:r>
              <a:rPr lang="fr-FR" dirty="0" err="1"/>
              <a:t>animaux.split</a:t>
            </a:r>
            <a:r>
              <a:rPr lang="fr-FR" dirty="0"/>
              <a:t>(</a:t>
            </a:r>
            <a:r>
              <a:rPr lang="fr-FR" dirty="0" err="1"/>
              <a:t>maxsplit</a:t>
            </a:r>
            <a:r>
              <a:rPr lang="fr-FR" dirty="0"/>
              <a:t>=1)</a:t>
            </a:r>
          </a:p>
          <a:p>
            <a:pPr marL="456068" lvl="1" indent="0">
              <a:buNone/>
            </a:pPr>
            <a:r>
              <a:rPr lang="fr-FR" dirty="0" err="1"/>
              <a:t>print</a:t>
            </a:r>
            <a:r>
              <a:rPr lang="fr-FR" dirty="0"/>
              <a:t>(Tab)</a:t>
            </a:r>
          </a:p>
          <a:p>
            <a:pPr marL="456068" lvl="1" indent="0">
              <a:buNone/>
            </a:pPr>
            <a:r>
              <a:rPr lang="fr-FR" dirty="0"/>
              <a:t>Tab2=</a:t>
            </a:r>
            <a:r>
              <a:rPr lang="fr-FR" dirty="0" err="1"/>
              <a:t>animaux.split</a:t>
            </a:r>
            <a:r>
              <a:rPr lang="fr-FR" dirty="0"/>
              <a:t>(</a:t>
            </a:r>
            <a:r>
              <a:rPr lang="fr-FR" dirty="0" err="1"/>
              <a:t>maxsplit</a:t>
            </a:r>
            <a:r>
              <a:rPr lang="fr-FR" dirty="0"/>
              <a:t>=2)</a:t>
            </a:r>
          </a:p>
          <a:p>
            <a:pPr marL="456068" lvl="1" indent="0">
              <a:buNone/>
            </a:pPr>
            <a:r>
              <a:rPr lang="fr-FR" dirty="0" err="1"/>
              <a:t>print</a:t>
            </a:r>
            <a:r>
              <a:rPr lang="fr-FR" dirty="0"/>
              <a:t>(Tab2)</a:t>
            </a:r>
          </a:p>
          <a:p>
            <a:pPr marL="456068" lvl="1" indent="0">
              <a:buNone/>
            </a:pPr>
            <a:endParaRPr lang="fr-FR" dirty="0"/>
          </a:p>
          <a:p>
            <a:pPr marL="456068" lvl="1" indent="0">
              <a:buNone/>
            </a:pPr>
            <a:r>
              <a:rPr lang="fr-FR" dirty="0"/>
              <a:t>Code2: </a:t>
            </a:r>
            <a:r>
              <a:rPr lang="fr-FR" dirty="0">
                <a:solidFill>
                  <a:srgbClr val="FF0000"/>
                </a:solidFill>
              </a:rPr>
              <a:t>la méthode .</a:t>
            </a:r>
            <a:r>
              <a:rPr lang="fr-FR" dirty="0" err="1">
                <a:solidFill>
                  <a:srgbClr val="FF0000"/>
                </a:solidFill>
              </a:rPr>
              <a:t>find</a:t>
            </a:r>
            <a:r>
              <a:rPr lang="fr-FR" dirty="0">
                <a:solidFill>
                  <a:srgbClr val="FF0000"/>
                </a:solidFill>
              </a:rPr>
              <a:t>()</a:t>
            </a:r>
          </a:p>
          <a:p>
            <a:pPr marL="456068" lvl="1" indent="0">
              <a:buNone/>
            </a:pPr>
            <a:r>
              <a:rPr lang="fr-FR" dirty="0"/>
              <a:t>animal = "girafe"</a:t>
            </a:r>
          </a:p>
          <a:p>
            <a:pPr marL="456068" lvl="1" indent="0">
              <a:buNone/>
            </a:pPr>
            <a:r>
              <a:rPr lang="fr-FR" dirty="0" err="1"/>
              <a:t>print</a:t>
            </a:r>
            <a:r>
              <a:rPr lang="fr-FR" dirty="0"/>
              <a:t>(</a:t>
            </a:r>
            <a:r>
              <a:rPr lang="fr-FR" dirty="0" err="1"/>
              <a:t>animal.find</a:t>
            </a:r>
            <a:r>
              <a:rPr lang="fr-FR" dirty="0"/>
              <a:t>("i"))</a:t>
            </a:r>
          </a:p>
          <a:p>
            <a:pPr marL="456068" lvl="1" indent="0">
              <a:buNone/>
            </a:pPr>
            <a:r>
              <a:rPr lang="fr-FR" dirty="0" err="1"/>
              <a:t>print</a:t>
            </a:r>
            <a:r>
              <a:rPr lang="fr-FR" dirty="0"/>
              <a:t>( </a:t>
            </a:r>
            <a:r>
              <a:rPr lang="fr-FR" dirty="0" err="1"/>
              <a:t>animal.find</a:t>
            </a:r>
            <a:r>
              <a:rPr lang="fr-FR" dirty="0"/>
              <a:t>("</a:t>
            </a:r>
            <a:r>
              <a:rPr lang="fr-FR" dirty="0" err="1"/>
              <a:t>afe</a:t>
            </a:r>
            <a:r>
              <a:rPr lang="fr-FR" dirty="0"/>
              <a:t>"))</a:t>
            </a:r>
          </a:p>
          <a:p>
            <a:pPr marL="456068" lvl="1" indent="0">
              <a:buNone/>
            </a:pPr>
            <a:r>
              <a:rPr lang="fr-FR" dirty="0" err="1"/>
              <a:t>print</a:t>
            </a:r>
            <a:r>
              <a:rPr lang="fr-FR" dirty="0"/>
              <a:t>( </a:t>
            </a:r>
            <a:r>
              <a:rPr lang="fr-FR" dirty="0" err="1"/>
              <a:t>animal.find</a:t>
            </a:r>
            <a:r>
              <a:rPr lang="fr-FR" dirty="0"/>
              <a:t>("z"))</a:t>
            </a:r>
          </a:p>
          <a:p>
            <a:pPr marL="456068" lvl="1" indent="0">
              <a:buNone/>
            </a:pPr>
            <a:r>
              <a:rPr lang="fr-FR" dirty="0" err="1"/>
              <a:t>print</a:t>
            </a:r>
            <a:r>
              <a:rPr lang="fr-FR" dirty="0"/>
              <a:t>( </a:t>
            </a:r>
            <a:r>
              <a:rPr lang="fr-FR" dirty="0" err="1"/>
              <a:t>animal.find</a:t>
            </a:r>
            <a:r>
              <a:rPr lang="fr-FR" dirty="0"/>
              <a:t>("</a:t>
            </a:r>
            <a:r>
              <a:rPr lang="fr-FR" dirty="0" err="1"/>
              <a:t>tig</a:t>
            </a:r>
            <a:r>
              <a:rPr lang="fr-FR" dirty="0"/>
              <a:t>"))</a:t>
            </a:r>
          </a:p>
          <a:p>
            <a:pPr marL="456068" lvl="1" indent="0">
              <a:buNone/>
            </a:pPr>
            <a:endParaRPr lang="fr-FR" dirty="0"/>
          </a:p>
          <a:p>
            <a:pPr marL="456068" lvl="1" indent="0">
              <a:buNone/>
            </a:pPr>
            <a:endParaRPr lang="fr-FR" dirty="0"/>
          </a:p>
          <a:p>
            <a:pPr marL="456068" lvl="1" indent="0">
              <a:buNone/>
            </a:pP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26</a:t>
            </a:fld>
            <a:endParaRPr lang="fr-FR" dirty="0"/>
          </a:p>
        </p:txBody>
      </p:sp>
    </p:spTree>
    <p:extLst>
      <p:ext uri="{BB962C8B-B14F-4D97-AF65-F5344CB8AC3E}">
        <p14:creationId xmlns:p14="http://schemas.microsoft.com/office/powerpoint/2010/main" val="29001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animEffect transition="in" filter="fade">
                                      <p:cBhvr>
                                        <p:cTn id="24" dur="500"/>
                                        <p:tgtEl>
                                          <p:spTgt spid="2">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animEffect transition="in" filter="fade">
                                      <p:cBhvr>
                                        <p:cTn id="33" dur="500"/>
                                        <p:tgtEl>
                                          <p:spTgt spid="2">
                                            <p:txEl>
                                              <p:pRg st="13" end="1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14" end="14"/>
                                            </p:txEl>
                                          </p:spTgt>
                                        </p:tgtEl>
                                        <p:attrNameLst>
                                          <p:attrName>style.visibility</p:attrName>
                                        </p:attrNameLst>
                                      </p:cBhvr>
                                      <p:to>
                                        <p:strVal val="visible"/>
                                      </p:to>
                                    </p:set>
                                    <p:animEffect transition="in" filter="fade">
                                      <p:cBhvr>
                                        <p:cTn id="36"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 type chaine de caractère</a:t>
            </a:r>
          </a:p>
          <a:p>
            <a:pPr lvl="1"/>
            <a:r>
              <a:rPr lang="fr-FR" dirty="0"/>
              <a:t>Exemple pratique 5 : </a:t>
            </a:r>
            <a:r>
              <a:rPr lang="fr-FR" dirty="0">
                <a:solidFill>
                  <a:srgbClr val="FF0000"/>
                </a:solidFill>
              </a:rPr>
              <a:t>la méthode  .replace()</a:t>
            </a:r>
          </a:p>
          <a:p>
            <a:pPr marL="456068" lvl="1" indent="0">
              <a:buNone/>
            </a:pPr>
            <a:endParaRPr lang="fr-FR" dirty="0"/>
          </a:p>
          <a:p>
            <a:pPr marL="456068" lvl="1" indent="0">
              <a:buNone/>
            </a:pPr>
            <a:r>
              <a:rPr lang="fr-FR" dirty="0"/>
              <a:t>animaux = "girafe tigre"</a:t>
            </a:r>
          </a:p>
          <a:p>
            <a:pPr marL="456068" lvl="1" indent="0">
              <a:buNone/>
            </a:pPr>
            <a:r>
              <a:rPr lang="fr-FR" dirty="0" err="1"/>
              <a:t>print</a:t>
            </a:r>
            <a:r>
              <a:rPr lang="fr-FR" dirty="0"/>
              <a:t>(</a:t>
            </a:r>
            <a:r>
              <a:rPr lang="fr-FR" dirty="0" err="1"/>
              <a:t>animaux.replace</a:t>
            </a:r>
            <a:r>
              <a:rPr lang="fr-FR" dirty="0"/>
              <a:t>("tigre", "singe"))</a:t>
            </a:r>
          </a:p>
          <a:p>
            <a:pPr marL="456068" lvl="1" indent="0">
              <a:buNone/>
            </a:pPr>
            <a:r>
              <a:rPr lang="fr-FR" dirty="0" err="1"/>
              <a:t>print</a:t>
            </a:r>
            <a:r>
              <a:rPr lang="fr-FR" dirty="0"/>
              <a:t>( </a:t>
            </a:r>
            <a:r>
              <a:rPr lang="fr-FR" dirty="0" err="1"/>
              <a:t>animaux.replace</a:t>
            </a:r>
            <a:r>
              <a:rPr lang="fr-FR" dirty="0"/>
              <a:t>("i", "o"))</a:t>
            </a:r>
          </a:p>
          <a:p>
            <a:pPr marL="456068" lvl="1" indent="0">
              <a:buNone/>
            </a:pPr>
            <a:endParaRPr lang="fr-FR" dirty="0"/>
          </a:p>
          <a:p>
            <a:pPr lvl="1"/>
            <a:r>
              <a:rPr lang="fr-FR" dirty="0"/>
              <a:t>Exemple pratique 6: </a:t>
            </a:r>
            <a:r>
              <a:rPr lang="fr-FR" dirty="0">
                <a:solidFill>
                  <a:srgbClr val="FF0000"/>
                </a:solidFill>
              </a:rPr>
              <a:t>la méthode .</a:t>
            </a:r>
            <a:r>
              <a:rPr lang="fr-FR" dirty="0" err="1">
                <a:solidFill>
                  <a:srgbClr val="FF0000"/>
                </a:solidFill>
              </a:rPr>
              <a:t>strip</a:t>
            </a:r>
            <a:r>
              <a:rPr lang="fr-FR" dirty="0">
                <a:solidFill>
                  <a:srgbClr val="FF0000"/>
                </a:solidFill>
              </a:rPr>
              <a:t>()</a:t>
            </a:r>
          </a:p>
          <a:p>
            <a:pPr marL="456068" lvl="1" indent="0">
              <a:buNone/>
            </a:pPr>
            <a:endParaRPr lang="fr-FR" dirty="0"/>
          </a:p>
          <a:p>
            <a:pPr marL="456068" lvl="1" indent="0">
              <a:buNone/>
            </a:pPr>
            <a:r>
              <a:rPr lang="fr-FR" dirty="0"/>
              <a:t>chaine = "  Comment enlever les espaces au début et à la fin ?       "</a:t>
            </a:r>
          </a:p>
          <a:p>
            <a:pPr marL="456068" lvl="1" indent="0">
              <a:buNone/>
            </a:pPr>
            <a:r>
              <a:rPr lang="fr-FR" dirty="0" err="1"/>
              <a:t>print</a:t>
            </a:r>
            <a:r>
              <a:rPr lang="fr-FR" dirty="0"/>
              <a:t>(</a:t>
            </a:r>
            <a:r>
              <a:rPr lang="fr-FR" dirty="0" err="1"/>
              <a:t>chaine.strip</a:t>
            </a:r>
            <a:r>
              <a:rPr lang="fr-FR" dirty="0"/>
              <a:t>())</a:t>
            </a:r>
          </a:p>
          <a:p>
            <a:pPr marL="456068" lvl="1" indent="0">
              <a:buNone/>
            </a:pP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27</a:t>
            </a:fld>
            <a:endParaRPr lang="fr-FR" dirty="0"/>
          </a:p>
        </p:txBody>
      </p:sp>
    </p:spTree>
    <p:extLst>
      <p:ext uri="{BB962C8B-B14F-4D97-AF65-F5344CB8AC3E}">
        <p14:creationId xmlns:p14="http://schemas.microsoft.com/office/powerpoint/2010/main" val="248470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conditionnelles </a:t>
            </a:r>
          </a:p>
          <a:p>
            <a:pPr lvl="1"/>
            <a:r>
              <a:rPr lang="fr-FR" dirty="0"/>
              <a:t>Syntaxe :</a:t>
            </a:r>
          </a:p>
          <a:p>
            <a:pPr marL="456068" lvl="1" indent="0">
              <a:buNone/>
            </a:pPr>
            <a:endParaRPr lang="fr-FR" dirty="0"/>
          </a:p>
          <a:p>
            <a:pPr marL="456068" lvl="1" indent="0">
              <a:buNone/>
            </a:pPr>
            <a:r>
              <a:rPr lang="fr-FR" dirty="0"/>
              <a:t>	if (conditions):</a:t>
            </a:r>
          </a:p>
          <a:p>
            <a:pPr marL="1177170" lvl="3" indent="0">
              <a:buNone/>
            </a:pPr>
            <a:r>
              <a:rPr lang="fr-FR" dirty="0"/>
              <a:t>	instrcution1</a:t>
            </a:r>
          </a:p>
          <a:p>
            <a:pPr marL="1177170" lvl="3" indent="0">
              <a:buNone/>
            </a:pPr>
            <a:r>
              <a:rPr lang="fr-FR" dirty="0"/>
              <a:t>	instrcution2</a:t>
            </a:r>
          </a:p>
          <a:p>
            <a:pPr marL="1177170" lvl="3" indent="0">
              <a:buNone/>
            </a:pPr>
            <a:r>
              <a:rPr lang="fr-FR" dirty="0"/>
              <a:t>	instrcution3</a:t>
            </a:r>
          </a:p>
          <a:p>
            <a:pPr marL="713121" lvl="2" indent="0">
              <a:buNone/>
            </a:pPr>
            <a:r>
              <a:rPr lang="fr-FR" dirty="0"/>
              <a:t>  </a:t>
            </a:r>
            <a:r>
              <a:rPr lang="fr-FR" dirty="0" err="1"/>
              <a:t>elif</a:t>
            </a:r>
            <a:r>
              <a:rPr lang="fr-FR" dirty="0"/>
              <a:t> (conditions):</a:t>
            </a:r>
          </a:p>
          <a:p>
            <a:pPr marL="1177170" lvl="3" indent="0">
              <a:buNone/>
            </a:pPr>
            <a:r>
              <a:rPr lang="fr-FR" dirty="0"/>
              <a:t>	instrcution1</a:t>
            </a:r>
          </a:p>
          <a:p>
            <a:pPr marL="1177170" lvl="3" indent="0">
              <a:buNone/>
            </a:pPr>
            <a:r>
              <a:rPr lang="fr-FR" dirty="0"/>
              <a:t>	instrcution2</a:t>
            </a:r>
          </a:p>
          <a:p>
            <a:pPr marL="1177170" lvl="3" indent="0">
              <a:buNone/>
            </a:pPr>
            <a:r>
              <a:rPr lang="fr-FR" dirty="0"/>
              <a:t>	instrcution3</a:t>
            </a:r>
          </a:p>
          <a:p>
            <a:pPr marL="456068" lvl="1" indent="0">
              <a:buNone/>
            </a:pPr>
            <a:r>
              <a:rPr lang="fr-FR" dirty="0"/>
              <a:t>    </a:t>
            </a:r>
            <a:r>
              <a:rPr lang="fr-FR" dirty="0" err="1"/>
              <a:t>else</a:t>
            </a:r>
            <a:r>
              <a:rPr lang="fr-FR" dirty="0"/>
              <a:t>:</a:t>
            </a:r>
          </a:p>
          <a:p>
            <a:pPr marL="1177170" lvl="3" indent="0">
              <a:buNone/>
            </a:pPr>
            <a:r>
              <a:rPr lang="fr-FR" dirty="0"/>
              <a:t>	instrcution1</a:t>
            </a:r>
          </a:p>
          <a:p>
            <a:pPr marL="1177170" lvl="3" indent="0">
              <a:buNone/>
            </a:pPr>
            <a:r>
              <a:rPr lang="fr-FR" dirty="0"/>
              <a:t>	instrcution2</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28</a:t>
            </a:fld>
            <a:endParaRPr lang="fr-FR" dirty="0"/>
          </a:p>
        </p:txBody>
      </p:sp>
    </p:spTree>
    <p:extLst>
      <p:ext uri="{BB962C8B-B14F-4D97-AF65-F5344CB8AC3E}">
        <p14:creationId xmlns:p14="http://schemas.microsoft.com/office/powerpoint/2010/main" val="30225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conditionnelles </a:t>
            </a:r>
          </a:p>
          <a:p>
            <a:pPr lvl="1"/>
            <a:r>
              <a:rPr lang="fr-FR" dirty="0"/>
              <a:t>Exemple pratique 1: </a:t>
            </a:r>
          </a:p>
          <a:p>
            <a:pPr marL="456068" lvl="1" indent="0">
              <a:buNone/>
            </a:pPr>
            <a:r>
              <a:rPr lang="fr-FR" dirty="0"/>
              <a:t>On va écrire un script python qui demande à saisir l'âge de l’utilisateur et afficher si cette personne est majeure ou mineure</a:t>
            </a:r>
          </a:p>
          <a:p>
            <a:pPr marL="456068" lvl="1" indent="0">
              <a:buNone/>
            </a:pPr>
            <a:endParaRPr lang="fr-FR" dirty="0"/>
          </a:p>
          <a:p>
            <a:pPr marL="456068" lvl="1" indent="0">
              <a:buNone/>
            </a:pPr>
            <a:r>
              <a:rPr lang="fr-FR" dirty="0"/>
              <a:t>Age &gt;=18  =&gt; majeur</a:t>
            </a:r>
          </a:p>
          <a:p>
            <a:pPr marL="456068" lvl="1" indent="0">
              <a:buNone/>
            </a:pPr>
            <a:r>
              <a:rPr lang="fr-FR" dirty="0"/>
              <a:t>Age &lt;18 =&gt; mineur </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29</a:t>
            </a:fld>
            <a:endParaRPr lang="fr-FR" dirty="0"/>
          </a:p>
        </p:txBody>
      </p:sp>
    </p:spTree>
    <p:extLst>
      <p:ext uri="{BB962C8B-B14F-4D97-AF65-F5344CB8AC3E}">
        <p14:creationId xmlns:p14="http://schemas.microsoft.com/office/powerpoint/2010/main" val="140706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767916" y="2380947"/>
            <a:ext cx="9354492" cy="363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Chawki </a:t>
            </a:r>
            <a:r>
              <a:rPr lang="fr-FR" altLang="fr-FR" sz="2230" dirty="0" err="1">
                <a:latin typeface="Gill Sans MT" panose="020B0502020104020203" pitchFamily="34" charset="77"/>
                <a:ea typeface="Tahoma" panose="020B0604030504040204" pitchFamily="34" charset="0"/>
                <a:cs typeface="Tahoma" panose="020B0604030504040204" pitchFamily="34" charset="0"/>
              </a:rPr>
              <a:t>Rhimi</a:t>
            </a:r>
            <a:r>
              <a:rPr lang="fr-FR" altLang="fr-FR" sz="2230" dirty="0">
                <a:latin typeface="Gill Sans MT" panose="020B0502020104020203" pitchFamily="34" charset="77"/>
                <a:ea typeface="Tahoma" panose="020B0604030504040204" pitchFamily="34" charset="0"/>
                <a:cs typeface="Tahoma" panose="020B0604030504040204" pitchFamily="34" charset="0"/>
              </a:rPr>
              <a:t>:</a:t>
            </a:r>
          </a:p>
          <a:p>
            <a:pPr>
              <a:defRPr/>
            </a:pPr>
            <a:endParaRPr lang="fr-FR" altLang="fr-FR" sz="2230" dirty="0">
              <a:latin typeface="Gill Sans MT" panose="020B0502020104020203" pitchFamily="34" charset="77"/>
              <a:ea typeface="Tahoma" panose="020B0604030504040204" pitchFamily="34" charset="0"/>
              <a:cs typeface="Tahoma" panose="020B0604030504040204" pitchFamily="34" charset="0"/>
            </a:endParaRP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Ingénieur en sécurité informatique et Infrastructure </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Auditeur expert en sécurité informatique selon la norme ISO27701</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Formateur agrée par PCEB </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Pentester sur plusieurs plateformes applicatives et systèmes </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RSSI du Groupe Wevioo Tunis </a:t>
            </a:r>
          </a:p>
          <a:p>
            <a:pPr>
              <a:defRPr/>
            </a:pPr>
            <a:endParaRPr lang="fr-FR" altLang="fr-FR" sz="223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223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Présentation du formateur</a:t>
            </a:r>
            <a:r>
              <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3</a:t>
            </a:fld>
            <a:endParaRPr lang="fr-FR" dirty="0"/>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conditionnelles </a:t>
            </a:r>
          </a:p>
          <a:p>
            <a:pPr lvl="1"/>
            <a:r>
              <a:rPr lang="fr-FR" dirty="0"/>
              <a:t>Exemple pratique 2 : </a:t>
            </a:r>
          </a:p>
          <a:p>
            <a:pPr marL="456068" lvl="1" indent="0">
              <a:buNone/>
            </a:pPr>
            <a:r>
              <a:rPr lang="fr-FR" dirty="0"/>
              <a:t>Le même exercice précédent avec les conditions suivantes </a:t>
            </a:r>
          </a:p>
          <a:p>
            <a:pPr lvl="1"/>
            <a:endParaRPr lang="fr-FR" dirty="0"/>
          </a:p>
          <a:p>
            <a:pPr marL="456068" lvl="1" indent="0">
              <a:buNone/>
            </a:pPr>
            <a:r>
              <a:rPr lang="fr-FR" dirty="0"/>
              <a:t>Age &gt;18  =&gt; majeur</a:t>
            </a:r>
          </a:p>
          <a:p>
            <a:pPr marL="456068" lvl="1" indent="0">
              <a:buNone/>
            </a:pPr>
            <a:r>
              <a:rPr lang="fr-FR" dirty="0"/>
              <a:t>Age = 18 =&gt;  tout juste majeur : félicitation </a:t>
            </a:r>
          </a:p>
          <a:p>
            <a:pPr marL="456068" lvl="1" indent="0">
              <a:buNone/>
            </a:pPr>
            <a:r>
              <a:rPr lang="fr-FR" dirty="0"/>
              <a:t>Age=17 =&gt; vous êtes presque majeur </a:t>
            </a:r>
          </a:p>
          <a:p>
            <a:pPr marL="456068" lvl="1" indent="0">
              <a:buNone/>
            </a:pPr>
            <a:r>
              <a:rPr lang="fr-FR" dirty="0"/>
              <a:t>Age &lt;17 =&gt; mineur </a:t>
            </a:r>
            <a:endParaRPr lang="fr-TN" dirty="0"/>
          </a:p>
          <a:p>
            <a:pPr marL="456068" lvl="1" indent="0">
              <a:buNone/>
            </a:pPr>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30</a:t>
            </a:fld>
            <a:endParaRPr lang="fr-FR" dirty="0"/>
          </a:p>
        </p:txBody>
      </p:sp>
    </p:spTree>
    <p:extLst>
      <p:ext uri="{BB962C8B-B14F-4D97-AF65-F5344CB8AC3E}">
        <p14:creationId xmlns:p14="http://schemas.microsoft.com/office/powerpoint/2010/main" val="20125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Définition:</a:t>
            </a:r>
          </a:p>
          <a:p>
            <a:pPr marL="456068" lvl="1" indent="0">
              <a:buNone/>
            </a:pPr>
            <a:r>
              <a:rPr lang="fr-FR" dirty="0"/>
              <a:t>C’est une méthode itérative qui répète un traitement pour un nombre fini de fois </a:t>
            </a:r>
          </a:p>
          <a:p>
            <a:pPr lvl="1"/>
            <a:r>
              <a:rPr lang="fr-FR" dirty="0"/>
              <a:t>La boucle for in range </a:t>
            </a:r>
          </a:p>
          <a:p>
            <a:pPr marL="456068" lvl="1" indent="0">
              <a:buNone/>
            </a:pPr>
            <a:r>
              <a:rPr lang="fr-FR" dirty="0"/>
              <a:t>for compteur in range(</a:t>
            </a:r>
            <a:r>
              <a:rPr lang="fr-FR" dirty="0" err="1"/>
              <a:t>valeur_initiale,valeur_finale,pas</a:t>
            </a:r>
            <a:r>
              <a:rPr lang="fr-FR" dirty="0"/>
              <a:t>):</a:t>
            </a:r>
          </a:p>
          <a:p>
            <a:pPr marL="456068" lvl="1" indent="0">
              <a:buNone/>
            </a:pPr>
            <a:r>
              <a:rPr lang="fr-FR" dirty="0"/>
              <a:t>	traitement</a:t>
            </a:r>
          </a:p>
          <a:p>
            <a:pPr marL="456068" lvl="1" indent="0">
              <a:buNone/>
            </a:pPr>
            <a:endParaRPr lang="fr-FR" dirty="0"/>
          </a:p>
          <a:p>
            <a:pPr lvl="1"/>
            <a:r>
              <a:rPr lang="fr-FR" dirty="0"/>
              <a:t>Exemple pratique 1: afficher les valeur de 1 à 10 </a:t>
            </a:r>
          </a:p>
          <a:p>
            <a:pPr lvl="1"/>
            <a:endParaRPr lang="fr-FR" dirty="0"/>
          </a:p>
          <a:p>
            <a:pPr lvl="1"/>
            <a:r>
              <a:rPr lang="fr-FR" dirty="0"/>
              <a:t>Exemple pratique 2: afficher les valeur de 10 à 1 (sens inverse)</a:t>
            </a:r>
          </a:p>
          <a:p>
            <a:pPr lvl="1"/>
            <a:endParaRPr lang="fr-FR" dirty="0"/>
          </a:p>
          <a:p>
            <a:pPr lvl="1"/>
            <a:r>
              <a:rPr lang="fr-FR" dirty="0"/>
              <a:t>Exemple pratique 3: afficher les caractères d’une chaine donnée  </a:t>
            </a:r>
            <a:endParaRPr lang="fr-TN" dirty="0"/>
          </a:p>
          <a:p>
            <a:pPr lvl="1"/>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31</a:t>
            </a:fld>
            <a:endParaRPr lang="fr-FR" dirty="0"/>
          </a:p>
        </p:txBody>
      </p:sp>
    </p:spTree>
    <p:extLst>
      <p:ext uri="{BB962C8B-B14F-4D97-AF65-F5344CB8AC3E}">
        <p14:creationId xmlns:p14="http://schemas.microsoft.com/office/powerpoint/2010/main" val="276234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500"/>
                                        <p:tgtEl>
                                          <p:spTgt spid="2">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Exemple pratique 4:</a:t>
            </a:r>
          </a:p>
          <a:p>
            <a:pPr marL="456068" lvl="1" indent="0">
              <a:buNone/>
            </a:pPr>
            <a:r>
              <a:rPr lang="fr-FR" dirty="0"/>
              <a:t>Écrire un script qui demande à l’utilisateur son nom, son âge et afficher son statut (majeur, mineur)</a:t>
            </a:r>
          </a:p>
          <a:p>
            <a:pPr marL="456068" lvl="1" indent="0">
              <a:buNone/>
            </a:pPr>
            <a:r>
              <a:rPr lang="fr-FR" dirty="0"/>
              <a:t>Le script va répéter la demande et l’affichage 3 fois </a:t>
            </a:r>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32</a:t>
            </a:fld>
            <a:endParaRPr lang="fr-FR" dirty="0"/>
          </a:p>
        </p:txBody>
      </p:sp>
    </p:spTree>
    <p:extLst>
      <p:ext uri="{BB962C8B-B14F-4D97-AF65-F5344CB8AC3E}">
        <p14:creationId xmlns:p14="http://schemas.microsoft.com/office/powerpoint/2010/main" val="53557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Exemple pratique 5</a:t>
            </a:r>
          </a:p>
          <a:p>
            <a:pPr marL="456068" lvl="1" indent="0">
              <a:buNone/>
            </a:pPr>
            <a:r>
              <a:rPr lang="fr-FR" dirty="0"/>
              <a:t>Ecrire un script qui permet de vérifier si 2 nombres données sont amis ou non </a:t>
            </a:r>
          </a:p>
          <a:p>
            <a:pPr marL="456068" lvl="1" indent="0">
              <a:buNone/>
            </a:pPr>
            <a:endParaRPr lang="fr-FR" dirty="0"/>
          </a:p>
          <a:p>
            <a:pPr marL="456068" lvl="1" indent="0">
              <a:buNone/>
            </a:pPr>
            <a:r>
              <a:rPr lang="fr-FR" dirty="0"/>
              <a:t>Remarque: 2 nombres sont appelés Amis si la somme des diviseurs de l’un sauf lui-même est égale à l’autre et inversement </a:t>
            </a:r>
          </a:p>
          <a:p>
            <a:pPr marL="456068" lvl="1" indent="0">
              <a:buNone/>
            </a:pPr>
            <a:endParaRPr lang="fr-FR" dirty="0"/>
          </a:p>
          <a:p>
            <a:pPr marL="456068" lvl="1" indent="0">
              <a:buNone/>
            </a:pPr>
            <a:r>
              <a:rPr lang="fr-FR" dirty="0"/>
              <a:t>Exemple : 220  et 284 sont amis puisque </a:t>
            </a:r>
          </a:p>
          <a:p>
            <a:pPr marL="456068" lvl="1" indent="0">
              <a:buNone/>
            </a:pPr>
            <a:r>
              <a:rPr lang="fr-FR" dirty="0"/>
              <a:t>Les diviseurs de 220 sont : 1,2,4,5,10,11,20,22,44,55,110 =&gt; leurs sommes = 284</a:t>
            </a:r>
          </a:p>
          <a:p>
            <a:pPr marL="456068" lvl="1" indent="0">
              <a:buNone/>
            </a:pPr>
            <a:r>
              <a:rPr lang="fr-FR" dirty="0"/>
              <a:t>Les diviseurs de 284 sont : 1,2,4,71,142  =&gt; leurs sommes =220</a:t>
            </a:r>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33</a:t>
            </a:fld>
            <a:endParaRPr lang="fr-FR" dirty="0"/>
          </a:p>
        </p:txBody>
      </p:sp>
    </p:spTree>
    <p:extLst>
      <p:ext uri="{BB962C8B-B14F-4D97-AF65-F5344CB8AC3E}">
        <p14:creationId xmlns:p14="http://schemas.microsoft.com/office/powerpoint/2010/main" val="405863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 calcmode="lin" valueType="num">
                                      <p:cBhvr additive="base">
                                        <p:cTn id="1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Exemple pratique 6</a:t>
            </a:r>
          </a:p>
          <a:p>
            <a:pPr marL="456068" lvl="1" indent="0">
              <a:buNone/>
            </a:pPr>
            <a:r>
              <a:rPr lang="fr-FR" dirty="0"/>
              <a:t>Ecrire un script qui permet de calculer  le </a:t>
            </a:r>
            <a:r>
              <a:rPr lang="fr-FR" dirty="0" err="1"/>
              <a:t>N</a:t>
            </a:r>
            <a:r>
              <a:rPr lang="fr-FR" baseline="30000" dirty="0" err="1"/>
              <a:t>eme</a:t>
            </a:r>
            <a:r>
              <a:rPr lang="fr-FR" dirty="0"/>
              <a:t> terme de la suite de Fibonacci </a:t>
            </a:r>
          </a:p>
          <a:p>
            <a:pPr marL="456068" lvl="1" indent="0">
              <a:buNone/>
            </a:pPr>
            <a:endParaRPr lang="fr-FR" dirty="0"/>
          </a:p>
          <a:p>
            <a:pPr marL="456068" lvl="1" indent="0">
              <a:buNone/>
            </a:pPr>
            <a:r>
              <a:rPr lang="fr-FR" dirty="0"/>
              <a:t>Remarque : la suite de Fibonacci est déclaré comme suit </a:t>
            </a:r>
          </a:p>
          <a:p>
            <a:pPr marL="456068" lvl="1" indent="0">
              <a:buNone/>
            </a:pPr>
            <a:r>
              <a:rPr lang="fr-FR" dirty="0"/>
              <a:t>U</a:t>
            </a:r>
            <a:r>
              <a:rPr lang="fr-FR" sz="1200" dirty="0"/>
              <a:t>1</a:t>
            </a:r>
            <a:r>
              <a:rPr lang="fr-FR" dirty="0"/>
              <a:t>=1</a:t>
            </a:r>
          </a:p>
          <a:p>
            <a:pPr marL="456068" lvl="1" indent="0">
              <a:buNone/>
            </a:pPr>
            <a:r>
              <a:rPr lang="fr-FR" dirty="0"/>
              <a:t>U</a:t>
            </a:r>
            <a:r>
              <a:rPr lang="fr-FR" sz="1200" dirty="0"/>
              <a:t>2</a:t>
            </a:r>
            <a:r>
              <a:rPr lang="fr-FR" dirty="0"/>
              <a:t>=1</a:t>
            </a:r>
          </a:p>
          <a:p>
            <a:pPr marL="456068" lvl="1" indent="0">
              <a:buNone/>
            </a:pPr>
            <a:r>
              <a:rPr lang="fr-FR" dirty="0"/>
              <a:t>U</a:t>
            </a:r>
            <a:r>
              <a:rPr lang="fr-FR" sz="1200" dirty="0"/>
              <a:t>n</a:t>
            </a:r>
            <a:r>
              <a:rPr lang="fr-FR" dirty="0"/>
              <a:t>=U</a:t>
            </a:r>
            <a:r>
              <a:rPr lang="fr-FR" sz="1200" dirty="0"/>
              <a:t>n-1</a:t>
            </a:r>
            <a:r>
              <a:rPr lang="fr-FR" dirty="0"/>
              <a:t> + U</a:t>
            </a:r>
            <a:r>
              <a:rPr lang="fr-FR" sz="1200" dirty="0"/>
              <a:t>n-2</a:t>
            </a:r>
          </a:p>
          <a:p>
            <a:pPr marL="456068" lvl="1" indent="0">
              <a:buNone/>
            </a:pPr>
            <a:endParaRPr lang="fr-FR" dirty="0"/>
          </a:p>
          <a:p>
            <a:pPr marL="456068" lvl="1" indent="0">
              <a:buNone/>
            </a:pPr>
            <a:endParaRPr lang="fr-FR" dirty="0"/>
          </a:p>
          <a:p>
            <a:pPr marL="456068" lvl="1" indent="0">
              <a:buNone/>
            </a:pPr>
            <a:r>
              <a:rPr lang="fr-FR" dirty="0"/>
              <a:t>Exemple : si l’utilisateur tape N=6</a:t>
            </a:r>
          </a:p>
          <a:p>
            <a:pPr marL="456068" lvl="1" indent="0">
              <a:buNone/>
            </a:pPr>
            <a:r>
              <a:rPr lang="fr-FR" dirty="0"/>
              <a:t>Le programme va afficher U</a:t>
            </a:r>
            <a:r>
              <a:rPr lang="fr-FR" sz="1200" dirty="0"/>
              <a:t>6</a:t>
            </a:r>
            <a:r>
              <a:rPr lang="fr-FR" dirty="0"/>
              <a:t>=8</a:t>
            </a:r>
          </a:p>
          <a:p>
            <a:pPr marL="456068" lvl="1" indent="0">
              <a:buNone/>
            </a:pPr>
            <a:r>
              <a:rPr lang="fr-FR" dirty="0"/>
              <a:t>Puisque U</a:t>
            </a:r>
            <a:r>
              <a:rPr lang="fr-FR" sz="1200" dirty="0"/>
              <a:t>3</a:t>
            </a:r>
            <a:r>
              <a:rPr lang="fr-FR" dirty="0"/>
              <a:t>=2   , U</a:t>
            </a:r>
            <a:r>
              <a:rPr lang="fr-FR" sz="1200" dirty="0"/>
              <a:t>4</a:t>
            </a:r>
            <a:r>
              <a:rPr lang="fr-FR" dirty="0"/>
              <a:t>=3   , U</a:t>
            </a:r>
            <a:r>
              <a:rPr lang="fr-FR" sz="1200" dirty="0"/>
              <a:t>5</a:t>
            </a:r>
            <a:r>
              <a:rPr lang="fr-FR" dirty="0"/>
              <a:t>=5  , U</a:t>
            </a:r>
            <a:r>
              <a:rPr lang="fr-FR" sz="1200" dirty="0"/>
              <a:t>6</a:t>
            </a:r>
            <a:r>
              <a:rPr lang="fr-FR" dirty="0"/>
              <a:t>=8</a:t>
            </a:r>
          </a:p>
          <a:p>
            <a:pPr marL="456068" lvl="1" indent="0">
              <a:buNone/>
            </a:pP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34</a:t>
            </a:fld>
            <a:endParaRPr lang="fr-FR" dirty="0"/>
          </a:p>
        </p:txBody>
      </p:sp>
    </p:spTree>
    <p:extLst>
      <p:ext uri="{BB962C8B-B14F-4D97-AF65-F5344CB8AC3E}">
        <p14:creationId xmlns:p14="http://schemas.microsoft.com/office/powerpoint/2010/main" val="375448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fade">
                                      <p:cBhvr>
                                        <p:cTn id="4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La boucle </a:t>
            </a:r>
            <a:r>
              <a:rPr lang="fr-FR" dirty="0" err="1"/>
              <a:t>while</a:t>
            </a:r>
            <a:r>
              <a:rPr lang="fr-FR" dirty="0"/>
              <a:t> : définition</a:t>
            </a:r>
          </a:p>
          <a:p>
            <a:pPr marL="456068" lvl="1" indent="0">
              <a:buNone/>
            </a:pPr>
            <a:r>
              <a:rPr lang="fr-FR" dirty="0"/>
              <a:t>C’est une boucle à condition d’arrêt , son nombre d'itérations est inconnu d’avance puisque tanque la condition et </a:t>
            </a:r>
            <a:r>
              <a:rPr lang="fr-FR" dirty="0" err="1"/>
              <a:t>True</a:t>
            </a:r>
            <a:r>
              <a:rPr lang="fr-FR" dirty="0"/>
              <a:t> alors la boucle réalise son traitement</a:t>
            </a:r>
          </a:p>
          <a:p>
            <a:pPr marL="456068" lvl="1" indent="0">
              <a:buNone/>
            </a:pPr>
            <a:r>
              <a:rPr lang="fr-FR" dirty="0"/>
              <a:t>Syntaxe :</a:t>
            </a:r>
          </a:p>
          <a:p>
            <a:pPr marL="456068" lvl="1" indent="0">
              <a:buNone/>
            </a:pPr>
            <a:endParaRPr lang="fr-FR" dirty="0"/>
          </a:p>
          <a:p>
            <a:pPr marL="456068" lvl="1" indent="0">
              <a:buNone/>
            </a:pPr>
            <a:r>
              <a:rPr lang="fr-FR" dirty="0" err="1"/>
              <a:t>while</a:t>
            </a:r>
            <a:r>
              <a:rPr lang="fr-FR" dirty="0"/>
              <a:t> (conditions):</a:t>
            </a:r>
          </a:p>
          <a:p>
            <a:pPr marL="456068" lvl="1" indent="0">
              <a:buNone/>
            </a:pPr>
            <a:r>
              <a:rPr lang="fr-FR" dirty="0"/>
              <a:t>	traitement</a:t>
            </a:r>
          </a:p>
          <a:p>
            <a:pPr marL="456068" lvl="1" indent="0">
              <a:buNone/>
            </a:pPr>
            <a:endParaRPr lang="fr-FR" dirty="0"/>
          </a:p>
          <a:p>
            <a:pPr lvl="1"/>
            <a:endParaRPr lang="fr-FR" dirty="0"/>
          </a:p>
          <a:p>
            <a:pPr lvl="1"/>
            <a:r>
              <a:rPr lang="fr-FR" dirty="0"/>
              <a:t>Exemple pratique 1 : demander un mot de passe de l’utilisateur (TOTO), le nombre d’itérations maximum  est 3 fois</a:t>
            </a:r>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35</a:t>
            </a:fld>
            <a:endParaRPr lang="fr-FR" dirty="0"/>
          </a:p>
        </p:txBody>
      </p:sp>
    </p:spTree>
    <p:extLst>
      <p:ext uri="{BB962C8B-B14F-4D97-AF65-F5344CB8AC3E}">
        <p14:creationId xmlns:p14="http://schemas.microsoft.com/office/powerpoint/2010/main" val="368679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anim calcmode="lin" valueType="num">
                                      <p:cBhvr additive="base">
                                        <p:cTn id="1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Exemple pratique 2 :</a:t>
            </a:r>
          </a:p>
          <a:p>
            <a:pPr lvl="1"/>
            <a:endParaRPr lang="fr-FR" dirty="0"/>
          </a:p>
          <a:p>
            <a:pPr marL="456068" lvl="1" indent="0">
              <a:buNone/>
            </a:pPr>
            <a:r>
              <a:rPr lang="fr-FR" dirty="0"/>
              <a:t>Demander et n’accepter  de l’utilisateur que la  saisie d’une chaine de longueur paire </a:t>
            </a:r>
          </a:p>
          <a:p>
            <a:pPr lvl="1"/>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36</a:t>
            </a:fld>
            <a:endParaRPr lang="fr-FR" dirty="0"/>
          </a:p>
        </p:txBody>
      </p:sp>
    </p:spTree>
    <p:extLst>
      <p:ext uri="{BB962C8B-B14F-4D97-AF65-F5344CB8AC3E}">
        <p14:creationId xmlns:p14="http://schemas.microsoft.com/office/powerpoint/2010/main" val="3749768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structures itératives :</a:t>
            </a:r>
          </a:p>
          <a:p>
            <a:pPr lvl="1"/>
            <a:r>
              <a:rPr lang="fr-FR" dirty="0"/>
              <a:t>Exemple pratique 3 :</a:t>
            </a:r>
          </a:p>
          <a:p>
            <a:pPr lvl="1"/>
            <a:endParaRPr lang="fr-FR" dirty="0"/>
          </a:p>
          <a:p>
            <a:pPr marL="456068" lvl="1" indent="0">
              <a:buNone/>
            </a:pPr>
            <a:r>
              <a:rPr lang="fr-FR" dirty="0"/>
              <a:t>Demander et afficher si un nombre donnée est premier ou non </a:t>
            </a:r>
          </a:p>
          <a:p>
            <a:pPr lvl="1"/>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37</a:t>
            </a:fld>
            <a:endParaRPr lang="fr-FR" dirty="0"/>
          </a:p>
        </p:txBody>
      </p:sp>
    </p:spTree>
    <p:extLst>
      <p:ext uri="{BB962C8B-B14F-4D97-AF65-F5344CB8AC3E}">
        <p14:creationId xmlns:p14="http://schemas.microsoft.com/office/powerpoint/2010/main" val="121701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N°1: Nombre magique</a:t>
            </a:r>
          </a:p>
          <a:p>
            <a:pPr lvl="1"/>
            <a:r>
              <a:rPr lang="fr-FR" dirty="0"/>
              <a:t>Enoncé :on va demander du programme de donner un nombre aléatoire compris entre 1 et 10 et on va tester la saisie d’un utilisateur 3 fois </a:t>
            </a:r>
          </a:p>
          <a:p>
            <a:pPr marL="456068" lvl="1" indent="0">
              <a:buNone/>
            </a:pPr>
            <a:r>
              <a:rPr lang="fr-FR" dirty="0"/>
              <a:t>S’il trouve le nombre exact alors il sera gagnant sinon après 3 tentatives il sera perdant </a:t>
            </a:r>
          </a:p>
          <a:p>
            <a:pPr lvl="1"/>
            <a:endParaRPr lang="fr-FR" dirty="0"/>
          </a:p>
          <a:p>
            <a:pPr lvl="1"/>
            <a:endParaRPr lang="fr-FR" dirty="0"/>
          </a:p>
          <a:p>
            <a:pPr lvl="1"/>
            <a:endParaRPr lang="fr-FR" dirty="0"/>
          </a:p>
          <a:p>
            <a:pPr lvl="1"/>
            <a:endParaRPr lang="fr-FR" dirty="0"/>
          </a:p>
          <a:p>
            <a:pPr lvl="1"/>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38</a:t>
            </a:fld>
            <a:endParaRPr lang="fr-FR" dirty="0"/>
          </a:p>
        </p:txBody>
      </p:sp>
      <p:pic>
        <p:nvPicPr>
          <p:cNvPr id="6" name="Picture 5">
            <a:extLst>
              <a:ext uri="{FF2B5EF4-FFF2-40B4-BE49-F238E27FC236}">
                <a16:creationId xmlns:a16="http://schemas.microsoft.com/office/drawing/2014/main" id="{D341E627-9637-48C4-944C-E2240AFA1A39}"/>
              </a:ext>
            </a:extLst>
          </p:cNvPr>
          <p:cNvPicPr>
            <a:picLocks noChangeAspect="1"/>
          </p:cNvPicPr>
          <p:nvPr/>
        </p:nvPicPr>
        <p:blipFill>
          <a:blip r:embed="rId2"/>
          <a:stretch>
            <a:fillRect/>
          </a:stretch>
        </p:blipFill>
        <p:spPr>
          <a:xfrm>
            <a:off x="2429644" y="2717874"/>
            <a:ext cx="5184576" cy="2941163"/>
          </a:xfrm>
          <a:prstGeom prst="rect">
            <a:avLst/>
          </a:prstGeom>
        </p:spPr>
      </p:pic>
    </p:spTree>
    <p:extLst>
      <p:ext uri="{BB962C8B-B14F-4D97-AF65-F5344CB8AC3E}">
        <p14:creationId xmlns:p14="http://schemas.microsoft.com/office/powerpoint/2010/main" val="194929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N°1: Nombre magique</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lvl="1"/>
            <a:r>
              <a:rPr lang="fr-FR" dirty="0"/>
              <a:t>indications :</a:t>
            </a:r>
          </a:p>
          <a:p>
            <a:pPr lvl="2">
              <a:buFont typeface="Wingdings" panose="05000000000000000000" pitchFamily="2" charset="2"/>
              <a:buChar char="Ø"/>
            </a:pPr>
            <a:r>
              <a:rPr lang="fr-FR" dirty="0"/>
              <a:t>utiliser la module </a:t>
            </a:r>
            <a:r>
              <a:rPr lang="fr-FR" dirty="0" err="1"/>
              <a:t>randint</a:t>
            </a:r>
            <a:r>
              <a:rPr lang="fr-FR" dirty="0"/>
              <a:t> </a:t>
            </a:r>
          </a:p>
          <a:p>
            <a:pPr lvl="2">
              <a:buFont typeface="Wingdings" panose="05000000000000000000" pitchFamily="2" charset="2"/>
              <a:buChar char="Ø"/>
            </a:pPr>
            <a:r>
              <a:rPr lang="fr-FR" dirty="0"/>
              <a:t>Utiliser la boucle </a:t>
            </a:r>
            <a:r>
              <a:rPr lang="fr-FR" dirty="0" err="1"/>
              <a:t>while</a:t>
            </a:r>
            <a:r>
              <a:rPr lang="fr-FR" dirty="0"/>
              <a:t> pour vérifier le nombre saisi et le nombre d'itérations réalisées de la tâche </a:t>
            </a:r>
          </a:p>
          <a:p>
            <a:pPr lvl="2">
              <a:buFont typeface="Wingdings" panose="05000000000000000000" pitchFamily="2" charset="2"/>
              <a:buChar char="Ø"/>
            </a:pPr>
            <a:r>
              <a:rPr lang="fr-FR" dirty="0"/>
              <a:t>Utiliser break en cas ou l’utilisateur saisit le nombre exact</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39</a:t>
            </a:fld>
            <a:endParaRPr lang="fr-FR" dirty="0"/>
          </a:p>
        </p:txBody>
      </p:sp>
    </p:spTree>
    <p:extLst>
      <p:ext uri="{BB962C8B-B14F-4D97-AF65-F5344CB8AC3E}">
        <p14:creationId xmlns:p14="http://schemas.microsoft.com/office/powerpoint/2010/main" val="220702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9">
            <a:extLst>
              <a:ext uri="{FF2B5EF4-FFF2-40B4-BE49-F238E27FC236}">
                <a16:creationId xmlns:a16="http://schemas.microsoft.com/office/drawing/2014/main" id="{BFC5B261-EBEB-6A43-B1EE-39E09915D9D5}"/>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ea typeface="Tahoma" panose="020B0604030504040204" pitchFamily="34" charset="0"/>
              <a:cs typeface="Tahoma" panose="020B0604030504040204" pitchFamily="34" charset="0"/>
            </a:endParaRPr>
          </a:p>
          <a:p>
            <a:pPr>
              <a:lnSpc>
                <a:spcPct val="101000"/>
              </a:lnSpc>
              <a:spcBef>
                <a:spcPts val="12"/>
              </a:spcBef>
            </a:pPr>
            <a:endParaRPr lang="fr-FR" altLang="fr-FR" sz="1115" dirty="0">
              <a:latin typeface="Gill Sans MT" panose="020B0502020104020203" pitchFamily="34" charset="77"/>
              <a:ea typeface="Tahoma" panose="020B0604030504040204" pitchFamily="34" charset="0"/>
              <a:cs typeface="Tahoma" panose="020B0604030504040204" pitchFamily="34" charset="0"/>
            </a:endParaRPr>
          </a:p>
          <a:p>
            <a:pPr>
              <a:lnSpc>
                <a:spcPts val="1765"/>
              </a:lnSpc>
            </a:pPr>
            <a:endParaRPr lang="fr-FR" altLang="fr-FR" sz="1672" dirty="0">
              <a:latin typeface="Gill Sans MT" panose="020B0502020104020203" pitchFamily="34" charset="77"/>
              <a:ea typeface="Tahoma" panose="020B0604030504040204" pitchFamily="34" charset="0"/>
              <a:cs typeface="Tahoma" panose="020B0604030504040204" pitchFamily="34" charset="0"/>
            </a:endParaRPr>
          </a:p>
        </p:txBody>
      </p:sp>
      <p:sp>
        <p:nvSpPr>
          <p:cNvPr id="22534" name="Rectangle 6">
            <a:extLst>
              <a:ext uri="{FF2B5EF4-FFF2-40B4-BE49-F238E27FC236}">
                <a16:creationId xmlns:a16="http://schemas.microsoft.com/office/drawing/2014/main" id="{5E1294A4-86F4-A14D-9E3F-AACB3E44CD12}"/>
              </a:ext>
            </a:extLst>
          </p:cNvPr>
          <p:cNvSpPr>
            <a:spLocks/>
          </p:cNvSpPr>
          <p:nvPr/>
        </p:nvSpPr>
        <p:spPr bwMode="auto">
          <a:xfrm>
            <a:off x="4013820" y="53579"/>
            <a:ext cx="6192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Plan de la formation</a:t>
            </a:r>
          </a:p>
        </p:txBody>
      </p:sp>
      <p:sp>
        <p:nvSpPr>
          <p:cNvPr id="15365" name="Rectangle 7">
            <a:extLst>
              <a:ext uri="{FF2B5EF4-FFF2-40B4-BE49-F238E27FC236}">
                <a16:creationId xmlns:a16="http://schemas.microsoft.com/office/drawing/2014/main" id="{8BCC108F-53C9-D34B-B0FD-82210AB216FF}"/>
              </a:ext>
            </a:extLst>
          </p:cNvPr>
          <p:cNvSpPr>
            <a:spLocks noChangeArrowheads="1"/>
          </p:cNvSpPr>
          <p:nvPr/>
        </p:nvSpPr>
        <p:spPr bwMode="auto">
          <a:xfrm>
            <a:off x="413420" y="2114828"/>
            <a:ext cx="9450646"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601" dirty="0">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DF3B4D3B-9665-4AC0-B4BE-45FEA2B3F92F}"/>
              </a:ext>
            </a:extLst>
          </p:cNvPr>
          <p:cNvSpPr>
            <a:spLocks noGrp="1"/>
          </p:cNvSpPr>
          <p:nvPr>
            <p:ph type="sldNum" sz="quarter" idx="12"/>
          </p:nvPr>
        </p:nvSpPr>
        <p:spPr/>
        <p:txBody>
          <a:bodyPr/>
          <a:lstStyle/>
          <a:p>
            <a:fld id="{9705A05D-FF3A-44F5-A745-C0E08A1F0267}" type="slidenum">
              <a:rPr lang="fr-FR" smtClean="0"/>
              <a:pPr/>
              <a:t>4</a:t>
            </a:fld>
            <a:endParaRPr lang="fr-FR" dirty="0"/>
          </a:p>
        </p:txBody>
      </p:sp>
      <p:sp>
        <p:nvSpPr>
          <p:cNvPr id="2" name="TextBox 1">
            <a:extLst>
              <a:ext uri="{FF2B5EF4-FFF2-40B4-BE49-F238E27FC236}">
                <a16:creationId xmlns:a16="http://schemas.microsoft.com/office/drawing/2014/main" id="{C15C6536-0E95-42BA-93CC-8B6F41F3A10F}"/>
              </a:ext>
            </a:extLst>
          </p:cNvPr>
          <p:cNvSpPr txBox="1"/>
          <p:nvPr/>
        </p:nvSpPr>
        <p:spPr>
          <a:xfrm>
            <a:off x="1040576" y="701650"/>
            <a:ext cx="9577064" cy="8156079"/>
          </a:xfrm>
          <a:prstGeom prst="rect">
            <a:avLst/>
          </a:prstGeom>
          <a:noFill/>
        </p:spPr>
        <p:txBody>
          <a:bodyPr wrap="square" rtlCol="0">
            <a:spAutoFit/>
          </a:bodyPr>
          <a:lstStyle/>
          <a:p>
            <a:r>
              <a:rPr lang="fr-FR" dirty="0">
                <a:latin typeface="Gill Sans MT" panose="020B0502020104020203" pitchFamily="34" charset="77"/>
                <a:ea typeface="Tahoma" panose="020B0604030504040204" pitchFamily="34" charset="0"/>
                <a:cs typeface="Tahoma" panose="020B0604030504040204" pitchFamily="34" charset="0"/>
              </a:rPr>
              <a:t>Partie N°1 : Les Bases de python </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Bien démarrer dans la formation</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Installation et mise en place du LAB</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Apprendre la programmation</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Les bases de python</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Projet N°1: Nombre magique</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Projet N°2 : Le jeu de maths</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Examen N°1=&gt; QUIZ </a:t>
            </a:r>
            <a:r>
              <a:rPr lang="fr-FR">
                <a:latin typeface="Gill Sans MT" panose="020B0502020104020203" pitchFamily="34" charset="77"/>
                <a:ea typeface="Tahoma" panose="020B0604030504040204" pitchFamily="34" charset="0"/>
                <a:cs typeface="Tahoma" panose="020B0604030504040204" pitchFamily="34" charset="0"/>
              </a:rPr>
              <a:t>( 15 </a:t>
            </a:r>
            <a:r>
              <a:rPr lang="fr-FR" dirty="0">
                <a:latin typeface="Gill Sans MT" panose="020B0502020104020203" pitchFamily="34" charset="77"/>
                <a:ea typeface="Tahoma" panose="020B0604030504040204" pitchFamily="34" charset="0"/>
                <a:cs typeface="Tahoma" panose="020B0604030504040204" pitchFamily="34" charset="0"/>
              </a:rPr>
              <a:t>Questions)</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Projet N°3: Le Convertisseur</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Projet N°4 : Cuisson des œufs</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Les modules (</a:t>
            </a:r>
            <a:r>
              <a:rPr lang="fr-FR" dirty="0" err="1">
                <a:latin typeface="Gill Sans MT" panose="020B0502020104020203" pitchFamily="34" charset="77"/>
                <a:ea typeface="Tahoma" panose="020B0604030504040204" pitchFamily="34" charset="0"/>
                <a:cs typeface="Tahoma" panose="020B0604030504040204" pitchFamily="34" charset="0"/>
              </a:rPr>
              <a:t>Math,Turtle</a:t>
            </a:r>
            <a:r>
              <a:rPr lang="fr-FR" dirty="0">
                <a:latin typeface="Gill Sans MT" panose="020B0502020104020203" pitchFamily="34" charset="77"/>
                <a:ea typeface="Tahoma" panose="020B0604030504040204" pitchFamily="34" charset="0"/>
                <a:cs typeface="Tahoma" panose="020B0604030504040204" pitchFamily="34" charset="0"/>
              </a:rPr>
              <a:t>..)</a:t>
            </a:r>
          </a:p>
          <a:p>
            <a:r>
              <a:rPr lang="fr-FR" dirty="0">
                <a:latin typeface="Gill Sans MT" panose="020B0502020104020203" pitchFamily="34" charset="77"/>
                <a:ea typeface="Tahoma" panose="020B0604030504040204" pitchFamily="34" charset="0"/>
                <a:cs typeface="Tahoma" panose="020B0604030504040204" pitchFamily="34" charset="0"/>
              </a:rPr>
              <a:t>Partie N°2 : Python Intermédiaire</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Les Fonctions</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Les collections</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Projet N°5 : PIZZA V1</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Les Dictionnaires </a:t>
            </a:r>
          </a:p>
          <a:p>
            <a:pPr marL="809263" lvl="1" indent="-342900">
              <a:buFont typeface="Arial" panose="020B0604020202020204" pitchFamily="34" charset="0"/>
              <a:buChar char="•"/>
            </a:pPr>
            <a:r>
              <a:rPr lang="fr-FR" dirty="0">
                <a:latin typeface="Gill Sans MT" panose="020B0502020104020203" pitchFamily="34" charset="77"/>
                <a:ea typeface="Tahoma" panose="020B0604030504040204" pitchFamily="34" charset="0"/>
                <a:cs typeface="Tahoma" panose="020B0604030504040204" pitchFamily="34" charset="0"/>
              </a:rPr>
              <a:t>Examen N°2 =&gt; QUIZ ( 20 Questions)</a:t>
            </a:r>
          </a:p>
          <a:p>
            <a:r>
              <a:rPr lang="fr-FR" sz="1300" dirty="0">
                <a:latin typeface="Gill Sans MT" panose="020B0502020104020203" pitchFamily="34" charset="77"/>
                <a:ea typeface="Tahoma" panose="020B0604030504040204" pitchFamily="34" charset="0"/>
                <a:cs typeface="Tahoma" panose="020B0604030504040204" pitchFamily="34" charset="0"/>
              </a:rPr>
              <a:t>Partie N°3 Python OO</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La programmation orienté objet En Python</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Projet N°6 : PIZZA V2</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La POO avancée</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Examen N°3 =&gt; QUIZ ( 20 Questions)</a:t>
            </a:r>
          </a:p>
          <a:p>
            <a:r>
              <a:rPr lang="fr-FR" sz="1300" dirty="0">
                <a:latin typeface="Gill Sans MT" panose="020B0502020104020203" pitchFamily="34" charset="77"/>
                <a:ea typeface="Tahoma" panose="020B0604030504040204" pitchFamily="34" charset="0"/>
                <a:cs typeface="Tahoma" panose="020B0604030504040204" pitchFamily="34" charset="0"/>
              </a:rPr>
              <a:t>Partie N°4 Python Avancé</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Les environnements en python</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Les Scripts d’automatisation (manipuler des fichiers texte , des fichiers JSN , communication réseau ) </a:t>
            </a: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Projet N°7 : Web-</a:t>
            </a:r>
            <a:r>
              <a:rPr lang="fr-FR" sz="1300" dirty="0" err="1">
                <a:latin typeface="Gill Sans MT" panose="020B0502020104020203" pitchFamily="34" charset="77"/>
                <a:ea typeface="Tahoma" panose="020B0604030504040204" pitchFamily="34" charset="0"/>
                <a:cs typeface="Tahoma" panose="020B0604030504040204" pitchFamily="34" charset="0"/>
              </a:rPr>
              <a:t>Scarping</a:t>
            </a:r>
            <a:endParaRPr lang="fr-FR" sz="1300" dirty="0">
              <a:latin typeface="Gill Sans MT" panose="020B0502020104020203" pitchFamily="34" charset="77"/>
              <a:ea typeface="Tahoma" panose="020B0604030504040204" pitchFamily="34" charset="0"/>
              <a:cs typeface="Tahoma" panose="020B0604030504040204" pitchFamily="34" charset="0"/>
            </a:endParaRPr>
          </a:p>
          <a:p>
            <a:pPr marL="809263" lvl="1" indent="-34290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Compiler votre script en exécutable</a:t>
            </a:r>
          </a:p>
          <a:p>
            <a:r>
              <a:rPr lang="fr-FR" sz="1300" dirty="0">
                <a:latin typeface="Gill Sans MT" panose="020B0502020104020203" pitchFamily="34" charset="77"/>
                <a:ea typeface="Tahoma" panose="020B0604030504040204" pitchFamily="34" charset="0"/>
                <a:cs typeface="Tahoma" panose="020B0604030504040204" pitchFamily="34" charset="0"/>
              </a:rPr>
              <a:t>Partie N°5 Python en cybersécurité </a:t>
            </a:r>
          </a:p>
          <a:p>
            <a:pPr marL="752113" lvl="1" indent="-28575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Hacking éthique avec python</a:t>
            </a:r>
          </a:p>
          <a:p>
            <a:pPr marL="752113" lvl="1" indent="-285750">
              <a:buFont typeface="Arial" panose="020B0604020202020204" pitchFamily="34" charset="0"/>
              <a:buChar char="•"/>
            </a:pPr>
            <a:r>
              <a:rPr lang="fr-FR" sz="1300" dirty="0">
                <a:latin typeface="Gill Sans MT" panose="020B0502020104020203" pitchFamily="34" charset="77"/>
                <a:ea typeface="Tahoma" panose="020B0604030504040204" pitchFamily="34" charset="0"/>
                <a:cs typeface="Tahoma" panose="020B0604030504040204" pitchFamily="34" charset="0"/>
              </a:rPr>
              <a:t>Les sockets réseau avec python </a:t>
            </a:r>
          </a:p>
          <a:p>
            <a:endParaRPr lang="fr-FR" sz="2000" dirty="0">
              <a:latin typeface="Gill Sans MT" panose="020B0502020104020203" pitchFamily="34" charset="77"/>
              <a:ea typeface="Tahoma" panose="020B0604030504040204" pitchFamily="34" charset="0"/>
              <a:cs typeface="Tahoma" panose="020B0604030504040204" pitchFamily="34" charset="0"/>
            </a:endParaRPr>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9199581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N°1: Nombre magique</a:t>
            </a:r>
          </a:p>
          <a:p>
            <a:pPr lvl="1"/>
            <a:endParaRPr lang="fr-FR" dirty="0"/>
          </a:p>
          <a:p>
            <a:pPr lvl="1"/>
            <a:endParaRPr lang="fr-FR" dirty="0"/>
          </a:p>
          <a:p>
            <a:pPr lvl="1"/>
            <a:endParaRPr lang="fr-FR" dirty="0"/>
          </a:p>
          <a:p>
            <a:pPr lvl="1"/>
            <a:endParaRPr lang="fr-FR" dirty="0"/>
          </a:p>
          <a:p>
            <a:pPr marL="456068" lvl="1" indent="0" algn="ctr">
              <a:buNone/>
            </a:pPr>
            <a:r>
              <a:rPr lang="fr-FR" dirty="0"/>
              <a:t>Correction et exécution :</a:t>
            </a:r>
            <a:endParaRPr lang="fr-TN"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40</a:t>
            </a:fld>
            <a:endParaRPr lang="fr-FR" dirty="0"/>
          </a:p>
        </p:txBody>
      </p:sp>
    </p:spTree>
    <p:extLst>
      <p:ext uri="{BB962C8B-B14F-4D97-AF65-F5344CB8AC3E}">
        <p14:creationId xmlns:p14="http://schemas.microsoft.com/office/powerpoint/2010/main" val="115370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N°2 : Le jeu de maths</a:t>
            </a:r>
          </a:p>
          <a:p>
            <a:pPr lvl="1"/>
            <a:r>
              <a:rPr lang="fr-FR" dirty="0"/>
              <a:t>Enoncé : on va poser des questions à l’utilisateur pour lui demander de faire des additions ou des multiplications mathématiques </a:t>
            </a:r>
          </a:p>
          <a:p>
            <a:pPr marL="456068" lvl="1" indent="0" algn="ctr">
              <a:buNone/>
            </a:pPr>
            <a:endParaRPr lang="fr-FR" sz="2400" b="1" dirty="0">
              <a:solidFill>
                <a:srgbClr val="FF0000"/>
              </a:solidFill>
            </a:endParaRPr>
          </a:p>
          <a:p>
            <a:pPr marL="456068" lvl="1" indent="0" algn="ctr">
              <a:buNone/>
            </a:pPr>
            <a:endParaRPr lang="fr-FR" sz="2400" b="1" dirty="0">
              <a:solidFill>
                <a:srgbClr val="FF0000"/>
              </a:solidFill>
            </a:endParaRPr>
          </a:p>
          <a:p>
            <a:pPr marL="456068" lvl="1" indent="0">
              <a:buNone/>
            </a:pPr>
            <a:r>
              <a:rPr lang="fr-FR" sz="2400" b="1" dirty="0">
                <a:solidFill>
                  <a:srgbClr val="FF0000"/>
                </a:solidFill>
              </a:rPr>
              <a:t>Exemple :</a:t>
            </a:r>
          </a:p>
          <a:p>
            <a:pPr lvl="1"/>
            <a:r>
              <a:rPr lang="fr-FR" dirty="0"/>
              <a:t>Le programme va demander si l’utilisateur veut réaliser  une addition ou un multiplication</a:t>
            </a:r>
          </a:p>
          <a:p>
            <a:pPr lvl="1"/>
            <a:r>
              <a:rPr lang="fr-FR" dirty="0"/>
              <a:t>Suivant le choix de l’utilisateur , le programme va donner 2 nombre aléatoire entre 1 et 10 et exécuter l’opération demandée </a:t>
            </a:r>
          </a:p>
          <a:p>
            <a:pPr marL="456068" lvl="1" indent="0">
              <a:buNone/>
            </a:pPr>
            <a:endParaRPr lang="fr-FR" dirty="0"/>
          </a:p>
          <a:p>
            <a:pPr marL="456068" lvl="1" indent="0">
              <a:buNone/>
            </a:pP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41</a:t>
            </a:fld>
            <a:endParaRPr lang="fr-FR" dirty="0"/>
          </a:p>
        </p:txBody>
      </p:sp>
    </p:spTree>
    <p:extLst>
      <p:ext uri="{BB962C8B-B14F-4D97-AF65-F5344CB8AC3E}">
        <p14:creationId xmlns:p14="http://schemas.microsoft.com/office/powerpoint/2010/main" val="359550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N°2 : Le jeu de maths</a:t>
            </a: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42</a:t>
            </a:fld>
            <a:endParaRPr lang="fr-FR" dirty="0"/>
          </a:p>
        </p:txBody>
      </p:sp>
      <p:pic>
        <p:nvPicPr>
          <p:cNvPr id="6" name="Picture 5">
            <a:extLst>
              <a:ext uri="{FF2B5EF4-FFF2-40B4-BE49-F238E27FC236}">
                <a16:creationId xmlns:a16="http://schemas.microsoft.com/office/drawing/2014/main" id="{F6F9551E-7499-49DA-A29A-7D2CB4001BDC}"/>
              </a:ext>
            </a:extLst>
          </p:cNvPr>
          <p:cNvPicPr>
            <a:picLocks noChangeAspect="1"/>
          </p:cNvPicPr>
          <p:nvPr/>
        </p:nvPicPr>
        <p:blipFill>
          <a:blip r:embed="rId2"/>
          <a:stretch>
            <a:fillRect/>
          </a:stretch>
        </p:blipFill>
        <p:spPr>
          <a:xfrm>
            <a:off x="2357636" y="1925786"/>
            <a:ext cx="5467350" cy="3905250"/>
          </a:xfrm>
          <a:prstGeom prst="rect">
            <a:avLst/>
          </a:prstGeom>
        </p:spPr>
      </p:pic>
    </p:spTree>
    <p:extLst>
      <p:ext uri="{BB962C8B-B14F-4D97-AF65-F5344CB8AC3E}">
        <p14:creationId xmlns:p14="http://schemas.microsoft.com/office/powerpoint/2010/main" val="284115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N°2 : Le jeu de maths</a:t>
            </a:r>
          </a:p>
          <a:p>
            <a:pPr lvl="1"/>
            <a:endParaRPr lang="fr-FR" dirty="0"/>
          </a:p>
          <a:p>
            <a:pPr lvl="1"/>
            <a:endParaRPr lang="fr-FR" dirty="0"/>
          </a:p>
          <a:p>
            <a:pPr lvl="1"/>
            <a:endParaRPr lang="fr-FR" dirty="0"/>
          </a:p>
          <a:p>
            <a:pPr lvl="1"/>
            <a:endParaRPr lang="fr-FR" dirty="0"/>
          </a:p>
          <a:p>
            <a:pPr marL="456068" lvl="1" indent="0" algn="ctr">
              <a:buNone/>
            </a:pPr>
            <a:r>
              <a:rPr lang="fr-FR" sz="2400" dirty="0"/>
              <a:t>Correction et Exécution  </a:t>
            </a: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43</a:t>
            </a:fld>
            <a:endParaRPr lang="fr-FR" dirty="0"/>
          </a:p>
        </p:txBody>
      </p:sp>
    </p:spTree>
    <p:extLst>
      <p:ext uri="{BB962C8B-B14F-4D97-AF65-F5344CB8AC3E}">
        <p14:creationId xmlns:p14="http://schemas.microsoft.com/office/powerpoint/2010/main" val="2992743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endParaRPr lang="fr-FR" dirty="0">
              <a:ea typeface="Tahoma" panose="020B0604030504040204" pitchFamily="34" charset="0"/>
              <a:cs typeface="Tahoma" panose="020B0604030504040204" pitchFamily="34" charset="0"/>
            </a:endParaRPr>
          </a:p>
          <a:p>
            <a:pPr marL="0" indent="0" algn="l">
              <a:buNone/>
            </a:pPr>
            <a:r>
              <a:rPr lang="fr-FR" b="0" i="0" dirty="0">
                <a:solidFill>
                  <a:srgbClr val="2D2F31"/>
                </a:solidFill>
                <a:effectLst/>
                <a:latin typeface="Udemy Sans"/>
              </a:rPr>
              <a:t>Bienvenue dans le premier examen, qui porte sur toutes les bases du langage Python que nous avons vu jusqu'ici. Les variables, les conditions, les boucles, les types, les fonctions, </a:t>
            </a:r>
            <a:r>
              <a:rPr lang="fr-FR" b="0" i="0" dirty="0" err="1">
                <a:solidFill>
                  <a:srgbClr val="2D2F31"/>
                </a:solidFill>
                <a:effectLst/>
                <a:latin typeface="Udemy Sans"/>
              </a:rPr>
              <a:t>print</a:t>
            </a:r>
            <a:r>
              <a:rPr lang="fr-FR" b="0" i="0" dirty="0">
                <a:solidFill>
                  <a:srgbClr val="2D2F31"/>
                </a:solidFill>
                <a:effectLst/>
                <a:latin typeface="Udemy Sans"/>
              </a:rPr>
              <a:t>, input...</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44</a:t>
            </a:fld>
            <a:endParaRPr lang="fr-FR" dirty="0"/>
          </a:p>
        </p:txBody>
      </p:sp>
    </p:spTree>
    <p:extLst>
      <p:ext uri="{BB962C8B-B14F-4D97-AF65-F5344CB8AC3E}">
        <p14:creationId xmlns:p14="http://schemas.microsoft.com/office/powerpoint/2010/main" val="1209311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pPr lvl="1"/>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 </a:t>
            </a:r>
            <a:r>
              <a:rPr lang="fr-FR" dirty="0"/>
              <a:t>Pour chaque programme, indiquez l’affichage attendu (”/” indiquera un retour `a la ligne)</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lvl="1"/>
            <a:r>
              <a:rPr lang="fr-FR" dirty="0">
                <a:ea typeface="Tahoma" panose="020B0604030504040204" pitchFamily="34" charset="0"/>
                <a:cs typeface="Tahoma" panose="020B0604030504040204" pitchFamily="34" charset="0"/>
              </a:rPr>
              <a:t>Question 1:</a:t>
            </a:r>
          </a:p>
          <a:p>
            <a:pPr lvl="1"/>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45</a:t>
            </a:fld>
            <a:endParaRPr lang="fr-FR" dirty="0"/>
          </a:p>
        </p:txBody>
      </p:sp>
      <p:pic>
        <p:nvPicPr>
          <p:cNvPr id="6" name="Picture 5">
            <a:extLst>
              <a:ext uri="{FF2B5EF4-FFF2-40B4-BE49-F238E27FC236}">
                <a16:creationId xmlns:a16="http://schemas.microsoft.com/office/drawing/2014/main" id="{ADA9BEC1-2B62-47D6-94B5-27E8CE93B6DA}"/>
              </a:ext>
            </a:extLst>
          </p:cNvPr>
          <p:cNvPicPr>
            <a:picLocks noChangeAspect="1"/>
          </p:cNvPicPr>
          <p:nvPr/>
        </p:nvPicPr>
        <p:blipFill>
          <a:blip r:embed="rId2"/>
          <a:stretch>
            <a:fillRect/>
          </a:stretch>
        </p:blipFill>
        <p:spPr>
          <a:xfrm>
            <a:off x="2235808" y="2814637"/>
            <a:ext cx="7067550" cy="1390650"/>
          </a:xfrm>
          <a:prstGeom prst="rect">
            <a:avLst/>
          </a:prstGeom>
        </p:spPr>
      </p:pic>
    </p:spTree>
    <p:extLst>
      <p:ext uri="{BB962C8B-B14F-4D97-AF65-F5344CB8AC3E}">
        <p14:creationId xmlns:p14="http://schemas.microsoft.com/office/powerpoint/2010/main" val="1735136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2:</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46</a:t>
            </a:fld>
            <a:endParaRPr lang="fr-FR" dirty="0"/>
          </a:p>
        </p:txBody>
      </p:sp>
      <p:pic>
        <p:nvPicPr>
          <p:cNvPr id="6" name="Picture 5">
            <a:extLst>
              <a:ext uri="{FF2B5EF4-FFF2-40B4-BE49-F238E27FC236}">
                <a16:creationId xmlns:a16="http://schemas.microsoft.com/office/drawing/2014/main" id="{C7AB8768-DFFB-4A15-B777-6106E914CA26}"/>
              </a:ext>
            </a:extLst>
          </p:cNvPr>
          <p:cNvPicPr>
            <a:picLocks noChangeAspect="1"/>
          </p:cNvPicPr>
          <p:nvPr/>
        </p:nvPicPr>
        <p:blipFill>
          <a:blip r:embed="rId2"/>
          <a:stretch>
            <a:fillRect/>
          </a:stretch>
        </p:blipFill>
        <p:spPr>
          <a:xfrm>
            <a:off x="1608686" y="2124129"/>
            <a:ext cx="7258050" cy="1628775"/>
          </a:xfrm>
          <a:prstGeom prst="rect">
            <a:avLst/>
          </a:prstGeom>
        </p:spPr>
      </p:pic>
    </p:spTree>
    <p:extLst>
      <p:ext uri="{BB962C8B-B14F-4D97-AF65-F5344CB8AC3E}">
        <p14:creationId xmlns:p14="http://schemas.microsoft.com/office/powerpoint/2010/main" val="1904497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3:</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47</a:t>
            </a:fld>
            <a:endParaRPr lang="fr-FR" dirty="0"/>
          </a:p>
        </p:txBody>
      </p:sp>
      <p:pic>
        <p:nvPicPr>
          <p:cNvPr id="6" name="Picture 5">
            <a:extLst>
              <a:ext uri="{FF2B5EF4-FFF2-40B4-BE49-F238E27FC236}">
                <a16:creationId xmlns:a16="http://schemas.microsoft.com/office/drawing/2014/main" id="{018DE1C3-731A-4432-857D-0A051A672AEA}"/>
              </a:ext>
            </a:extLst>
          </p:cNvPr>
          <p:cNvPicPr>
            <a:picLocks noChangeAspect="1"/>
          </p:cNvPicPr>
          <p:nvPr/>
        </p:nvPicPr>
        <p:blipFill>
          <a:blip r:embed="rId2"/>
          <a:stretch>
            <a:fillRect/>
          </a:stretch>
        </p:blipFill>
        <p:spPr>
          <a:xfrm>
            <a:off x="1451523" y="2390829"/>
            <a:ext cx="7572375" cy="1362075"/>
          </a:xfrm>
          <a:prstGeom prst="rect">
            <a:avLst/>
          </a:prstGeom>
        </p:spPr>
      </p:pic>
    </p:spTree>
    <p:extLst>
      <p:ext uri="{BB962C8B-B14F-4D97-AF65-F5344CB8AC3E}">
        <p14:creationId xmlns:p14="http://schemas.microsoft.com/office/powerpoint/2010/main" val="317838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4:</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48</a:t>
            </a:fld>
            <a:endParaRPr lang="fr-FR" dirty="0"/>
          </a:p>
        </p:txBody>
      </p:sp>
      <p:pic>
        <p:nvPicPr>
          <p:cNvPr id="6" name="Picture 5">
            <a:extLst>
              <a:ext uri="{FF2B5EF4-FFF2-40B4-BE49-F238E27FC236}">
                <a16:creationId xmlns:a16="http://schemas.microsoft.com/office/drawing/2014/main" id="{F00627E8-CD1B-4923-8AD5-43DA8E451B2A}"/>
              </a:ext>
            </a:extLst>
          </p:cNvPr>
          <p:cNvPicPr>
            <a:picLocks noChangeAspect="1"/>
          </p:cNvPicPr>
          <p:nvPr/>
        </p:nvPicPr>
        <p:blipFill>
          <a:blip r:embed="rId2"/>
          <a:stretch>
            <a:fillRect/>
          </a:stretch>
        </p:blipFill>
        <p:spPr>
          <a:xfrm>
            <a:off x="1613448" y="2069802"/>
            <a:ext cx="7248525" cy="2305050"/>
          </a:xfrm>
          <a:prstGeom prst="rect">
            <a:avLst/>
          </a:prstGeom>
        </p:spPr>
      </p:pic>
    </p:spTree>
    <p:extLst>
      <p:ext uri="{BB962C8B-B14F-4D97-AF65-F5344CB8AC3E}">
        <p14:creationId xmlns:p14="http://schemas.microsoft.com/office/powerpoint/2010/main" val="662270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5:</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49</a:t>
            </a:fld>
            <a:endParaRPr lang="fr-FR" dirty="0"/>
          </a:p>
        </p:txBody>
      </p:sp>
      <p:pic>
        <p:nvPicPr>
          <p:cNvPr id="6" name="Picture 5">
            <a:extLst>
              <a:ext uri="{FF2B5EF4-FFF2-40B4-BE49-F238E27FC236}">
                <a16:creationId xmlns:a16="http://schemas.microsoft.com/office/drawing/2014/main" id="{CA423BF6-9983-48F0-BD87-543A4645B50D}"/>
              </a:ext>
            </a:extLst>
          </p:cNvPr>
          <p:cNvPicPr>
            <a:picLocks noChangeAspect="1"/>
          </p:cNvPicPr>
          <p:nvPr/>
        </p:nvPicPr>
        <p:blipFill>
          <a:blip r:embed="rId2"/>
          <a:stretch>
            <a:fillRect/>
          </a:stretch>
        </p:blipFill>
        <p:spPr>
          <a:xfrm>
            <a:off x="1665836" y="2541145"/>
            <a:ext cx="7143750" cy="1190625"/>
          </a:xfrm>
          <a:prstGeom prst="rect">
            <a:avLst/>
          </a:prstGeom>
        </p:spPr>
      </p:pic>
    </p:spTree>
    <p:extLst>
      <p:ext uri="{BB962C8B-B14F-4D97-AF65-F5344CB8AC3E}">
        <p14:creationId xmlns:p14="http://schemas.microsoft.com/office/powerpoint/2010/main" val="209736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3000" b="1" dirty="0">
                <a:latin typeface="Gill Sans MT" panose="020B0502020104020203" pitchFamily="34" charset="77"/>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a:t>
            </a:fld>
            <a:endParaRPr lang="fr-FR" dirty="0"/>
          </a:p>
        </p:txBody>
      </p:sp>
      <p:sp>
        <p:nvSpPr>
          <p:cNvPr id="2" name="ZoneTexte 1">
            <a:extLst>
              <a:ext uri="{FF2B5EF4-FFF2-40B4-BE49-F238E27FC236}">
                <a16:creationId xmlns:a16="http://schemas.microsoft.com/office/drawing/2014/main" id="{75CA5DDF-12D7-E5FF-7636-BA543BC80129}"/>
              </a:ext>
            </a:extLst>
          </p:cNvPr>
          <p:cNvSpPr txBox="1"/>
          <p:nvPr/>
        </p:nvSpPr>
        <p:spPr>
          <a:xfrm>
            <a:off x="197396" y="1349722"/>
            <a:ext cx="10369152" cy="3170099"/>
          </a:xfrm>
          <a:prstGeom prst="rect">
            <a:avLst/>
          </a:prstGeom>
          <a:noFill/>
        </p:spPr>
        <p:txBody>
          <a:bodyPr wrap="square" rtlCol="0">
            <a:spAutoFit/>
          </a:bodyPr>
          <a:lstStyle/>
          <a:p>
            <a:pPr marL="285750" indent="-285750">
              <a:buFont typeface="Wingdings" panose="05000000000000000000" pitchFamily="2" charset="2"/>
              <a:buChar char="§"/>
            </a:pPr>
            <a:r>
              <a:rPr lang="fr-FR" sz="2000" i="0" dirty="0">
                <a:effectLst/>
                <a:latin typeface="Söhne"/>
              </a:rPr>
              <a:t>Comprendre les concepts fondamentaux de la programmation</a:t>
            </a:r>
          </a:p>
          <a:p>
            <a:pPr marL="285750" indent="-285750">
              <a:buFont typeface="Wingdings" panose="05000000000000000000" pitchFamily="2" charset="2"/>
              <a:buChar char="§"/>
            </a:pPr>
            <a:r>
              <a:rPr lang="fr-FR" sz="2000" i="0" dirty="0">
                <a:effectLst/>
                <a:latin typeface="Söhne"/>
              </a:rPr>
              <a:t>Maîtriser la syntaxe de base de Python</a:t>
            </a:r>
            <a:endParaRPr lang="fr-FR" sz="2000" dirty="0">
              <a:latin typeface="Söhne"/>
            </a:endParaRPr>
          </a:p>
          <a:p>
            <a:pPr marL="285750" indent="-285750">
              <a:buFont typeface="Wingdings" panose="05000000000000000000" pitchFamily="2" charset="2"/>
              <a:buChar char="§"/>
            </a:pPr>
            <a:r>
              <a:rPr lang="fr-FR" sz="2000" i="0" dirty="0">
                <a:effectLst/>
                <a:latin typeface="Söhne"/>
              </a:rPr>
              <a:t>Apprendre les structures de données en Python</a:t>
            </a:r>
          </a:p>
          <a:p>
            <a:pPr marL="285750" indent="-285750">
              <a:buFont typeface="Wingdings" panose="05000000000000000000" pitchFamily="2" charset="2"/>
              <a:buChar char="§"/>
            </a:pPr>
            <a:r>
              <a:rPr lang="fr-FR" sz="2000" i="0" dirty="0">
                <a:effectLst/>
                <a:latin typeface="Söhne"/>
              </a:rPr>
              <a:t>Comprendre les concepts avancés de Python</a:t>
            </a:r>
            <a:endParaRPr lang="fr-FR" sz="2000" dirty="0">
              <a:latin typeface="Söhne"/>
            </a:endParaRPr>
          </a:p>
          <a:p>
            <a:pPr marL="285750" indent="-285750">
              <a:buFont typeface="Wingdings" panose="05000000000000000000" pitchFamily="2" charset="2"/>
              <a:buChar char="§"/>
            </a:pPr>
            <a:r>
              <a:rPr lang="fr-FR" sz="2000" i="0" dirty="0">
                <a:effectLst/>
                <a:latin typeface="Söhne"/>
              </a:rPr>
              <a:t>Acquérir des compétences spécifiques liées à Python</a:t>
            </a:r>
          </a:p>
          <a:p>
            <a:pPr marL="285750" indent="-285750">
              <a:buFont typeface="Wingdings" panose="05000000000000000000" pitchFamily="2" charset="2"/>
              <a:buChar char="§"/>
            </a:pPr>
            <a:r>
              <a:rPr lang="fr-FR" sz="2000" i="0" dirty="0">
                <a:effectLst/>
                <a:latin typeface="Söhne"/>
              </a:rPr>
              <a:t>Savoir utiliser efficacement les bibliothèques et modules </a:t>
            </a:r>
            <a:r>
              <a:rPr lang="fr-FR" sz="2000" i="0" dirty="0" err="1">
                <a:effectLst/>
                <a:latin typeface="Söhne"/>
              </a:rPr>
              <a:t>Pytho</a:t>
            </a:r>
            <a:endParaRPr lang="fr-FR" sz="2000" dirty="0">
              <a:latin typeface="Söhne"/>
            </a:endParaRPr>
          </a:p>
          <a:p>
            <a:pPr marL="285750" indent="-285750">
              <a:buFont typeface="Wingdings" panose="05000000000000000000" pitchFamily="2" charset="2"/>
              <a:buChar char="§"/>
            </a:pPr>
            <a:r>
              <a:rPr lang="fr-FR" sz="2000" i="0" dirty="0">
                <a:effectLst/>
                <a:latin typeface="Söhne"/>
              </a:rPr>
              <a:t>Développer des compétences en résolution de problèmes</a:t>
            </a:r>
          </a:p>
          <a:p>
            <a:pPr marL="285750" indent="-285750">
              <a:buFont typeface="Wingdings" panose="05000000000000000000" pitchFamily="2" charset="2"/>
              <a:buChar char="§"/>
            </a:pPr>
            <a:r>
              <a:rPr lang="fr-FR" sz="2000" i="0" dirty="0">
                <a:effectLst/>
                <a:latin typeface="Söhne"/>
              </a:rPr>
              <a:t>Pratiquer la collaboration et le travail d'équipe</a:t>
            </a:r>
            <a:endParaRPr lang="fr-FR" sz="2000" dirty="0">
              <a:latin typeface="Söhne"/>
            </a:endParaRPr>
          </a:p>
          <a:p>
            <a:pPr marL="285750" indent="-285750">
              <a:buFont typeface="Wingdings" panose="05000000000000000000" pitchFamily="2" charset="2"/>
              <a:buChar char="§"/>
            </a:pPr>
            <a:r>
              <a:rPr lang="fr-FR" sz="2000" i="0" dirty="0">
                <a:effectLst/>
                <a:latin typeface="Söhne"/>
              </a:rPr>
              <a:t>Comprendre les bonnes pratiques de programmation</a:t>
            </a:r>
          </a:p>
          <a:p>
            <a:pPr marL="285750" indent="-285750">
              <a:buFont typeface="Wingdings" panose="05000000000000000000" pitchFamily="2" charset="2"/>
              <a:buChar char="§"/>
            </a:pPr>
            <a:r>
              <a:rPr lang="fr-FR" sz="2000" i="0" dirty="0">
                <a:effectLst/>
                <a:latin typeface="Söhne"/>
              </a:rPr>
              <a:t>Se préparer à des domaines spécifiques d'application de Python</a:t>
            </a:r>
            <a:r>
              <a:rPr lang="fr-FR" sz="2000" dirty="0">
                <a:latin typeface="Söhne"/>
              </a:rPr>
              <a:t> (</a:t>
            </a:r>
            <a:r>
              <a:rPr lang="fr-FR" sz="2000" dirty="0" err="1">
                <a:latin typeface="Söhne"/>
              </a:rPr>
              <a:t>Ethical</a:t>
            </a:r>
            <a:r>
              <a:rPr lang="fr-FR" sz="2000" dirty="0">
                <a:latin typeface="Söhne"/>
              </a:rPr>
              <a:t> hacking)</a:t>
            </a:r>
            <a:endParaRPr lang="fr-FR" sz="2000" dirty="0"/>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6:</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50</a:t>
            </a:fld>
            <a:endParaRPr lang="fr-FR" dirty="0"/>
          </a:p>
        </p:txBody>
      </p:sp>
      <p:pic>
        <p:nvPicPr>
          <p:cNvPr id="6" name="Picture 5">
            <a:extLst>
              <a:ext uri="{FF2B5EF4-FFF2-40B4-BE49-F238E27FC236}">
                <a16:creationId xmlns:a16="http://schemas.microsoft.com/office/drawing/2014/main" id="{7352005A-BD30-4DD3-9E92-A6D84BFDC0A9}"/>
              </a:ext>
            </a:extLst>
          </p:cNvPr>
          <p:cNvPicPr>
            <a:picLocks noChangeAspect="1"/>
          </p:cNvPicPr>
          <p:nvPr/>
        </p:nvPicPr>
        <p:blipFill>
          <a:blip r:embed="rId2"/>
          <a:stretch>
            <a:fillRect/>
          </a:stretch>
        </p:blipFill>
        <p:spPr>
          <a:xfrm>
            <a:off x="1670598" y="2624960"/>
            <a:ext cx="7134225" cy="1114425"/>
          </a:xfrm>
          <a:prstGeom prst="rect">
            <a:avLst/>
          </a:prstGeom>
        </p:spPr>
      </p:pic>
    </p:spTree>
    <p:extLst>
      <p:ext uri="{BB962C8B-B14F-4D97-AF65-F5344CB8AC3E}">
        <p14:creationId xmlns:p14="http://schemas.microsoft.com/office/powerpoint/2010/main" val="228483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7:</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51</a:t>
            </a:fld>
            <a:endParaRPr lang="fr-FR" dirty="0"/>
          </a:p>
        </p:txBody>
      </p:sp>
      <p:pic>
        <p:nvPicPr>
          <p:cNvPr id="6" name="Picture 5">
            <a:extLst>
              <a:ext uri="{FF2B5EF4-FFF2-40B4-BE49-F238E27FC236}">
                <a16:creationId xmlns:a16="http://schemas.microsoft.com/office/drawing/2014/main" id="{88BFA3A3-6055-41D7-9AF0-E229E146D688}"/>
              </a:ext>
            </a:extLst>
          </p:cNvPr>
          <p:cNvPicPr>
            <a:picLocks noChangeAspect="1"/>
          </p:cNvPicPr>
          <p:nvPr/>
        </p:nvPicPr>
        <p:blipFill>
          <a:blip r:embed="rId2"/>
          <a:stretch>
            <a:fillRect/>
          </a:stretch>
        </p:blipFill>
        <p:spPr>
          <a:xfrm>
            <a:off x="1599161" y="2177285"/>
            <a:ext cx="7277100" cy="1600200"/>
          </a:xfrm>
          <a:prstGeom prst="rect">
            <a:avLst/>
          </a:prstGeom>
        </p:spPr>
      </p:pic>
    </p:spTree>
    <p:extLst>
      <p:ext uri="{BB962C8B-B14F-4D97-AF65-F5344CB8AC3E}">
        <p14:creationId xmlns:p14="http://schemas.microsoft.com/office/powerpoint/2010/main" val="2032160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8:</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52</a:t>
            </a:fld>
            <a:endParaRPr lang="fr-FR" dirty="0"/>
          </a:p>
        </p:txBody>
      </p:sp>
      <p:pic>
        <p:nvPicPr>
          <p:cNvPr id="6" name="Picture 5">
            <a:extLst>
              <a:ext uri="{FF2B5EF4-FFF2-40B4-BE49-F238E27FC236}">
                <a16:creationId xmlns:a16="http://schemas.microsoft.com/office/drawing/2014/main" id="{F4823A5C-90AC-47B2-9950-FBCE65FBD6C6}"/>
              </a:ext>
            </a:extLst>
          </p:cNvPr>
          <p:cNvPicPr>
            <a:picLocks noChangeAspect="1"/>
          </p:cNvPicPr>
          <p:nvPr/>
        </p:nvPicPr>
        <p:blipFill>
          <a:blip r:embed="rId2"/>
          <a:stretch>
            <a:fillRect/>
          </a:stretch>
        </p:blipFill>
        <p:spPr>
          <a:xfrm>
            <a:off x="1684886" y="2357834"/>
            <a:ext cx="7105650" cy="1609725"/>
          </a:xfrm>
          <a:prstGeom prst="rect">
            <a:avLst/>
          </a:prstGeom>
        </p:spPr>
      </p:pic>
    </p:spTree>
    <p:extLst>
      <p:ext uri="{BB962C8B-B14F-4D97-AF65-F5344CB8AC3E}">
        <p14:creationId xmlns:p14="http://schemas.microsoft.com/office/powerpoint/2010/main" val="2097534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9:</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53</a:t>
            </a:fld>
            <a:endParaRPr lang="fr-FR" dirty="0"/>
          </a:p>
        </p:txBody>
      </p:sp>
      <p:pic>
        <p:nvPicPr>
          <p:cNvPr id="6" name="Picture 5">
            <a:extLst>
              <a:ext uri="{FF2B5EF4-FFF2-40B4-BE49-F238E27FC236}">
                <a16:creationId xmlns:a16="http://schemas.microsoft.com/office/drawing/2014/main" id="{3DA1620D-E9D6-42AA-96BB-00E58CD0E2CE}"/>
              </a:ext>
            </a:extLst>
          </p:cNvPr>
          <p:cNvPicPr>
            <a:picLocks noChangeAspect="1"/>
          </p:cNvPicPr>
          <p:nvPr/>
        </p:nvPicPr>
        <p:blipFill>
          <a:blip r:embed="rId2"/>
          <a:stretch>
            <a:fillRect/>
          </a:stretch>
        </p:blipFill>
        <p:spPr>
          <a:xfrm>
            <a:off x="1713461" y="2138044"/>
            <a:ext cx="7048500" cy="1581150"/>
          </a:xfrm>
          <a:prstGeom prst="rect">
            <a:avLst/>
          </a:prstGeom>
        </p:spPr>
      </p:pic>
    </p:spTree>
    <p:extLst>
      <p:ext uri="{BB962C8B-B14F-4D97-AF65-F5344CB8AC3E}">
        <p14:creationId xmlns:p14="http://schemas.microsoft.com/office/powerpoint/2010/main" val="442347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10:</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54</a:t>
            </a:fld>
            <a:endParaRPr lang="fr-FR" dirty="0"/>
          </a:p>
        </p:txBody>
      </p:sp>
      <p:pic>
        <p:nvPicPr>
          <p:cNvPr id="6" name="Picture 5">
            <a:extLst>
              <a:ext uri="{FF2B5EF4-FFF2-40B4-BE49-F238E27FC236}">
                <a16:creationId xmlns:a16="http://schemas.microsoft.com/office/drawing/2014/main" id="{BD4078EC-178C-4892-BF45-8AD19543C2DB}"/>
              </a:ext>
            </a:extLst>
          </p:cNvPr>
          <p:cNvPicPr>
            <a:picLocks noChangeAspect="1"/>
          </p:cNvPicPr>
          <p:nvPr/>
        </p:nvPicPr>
        <p:blipFill>
          <a:blip r:embed="rId2"/>
          <a:stretch>
            <a:fillRect/>
          </a:stretch>
        </p:blipFill>
        <p:spPr>
          <a:xfrm>
            <a:off x="1603923" y="2285826"/>
            <a:ext cx="7267575" cy="1152525"/>
          </a:xfrm>
          <a:prstGeom prst="rect">
            <a:avLst/>
          </a:prstGeom>
        </p:spPr>
      </p:pic>
    </p:spTree>
    <p:extLst>
      <p:ext uri="{BB962C8B-B14F-4D97-AF65-F5344CB8AC3E}">
        <p14:creationId xmlns:p14="http://schemas.microsoft.com/office/powerpoint/2010/main" val="253222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11:</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55</a:t>
            </a:fld>
            <a:endParaRPr lang="fr-FR" dirty="0"/>
          </a:p>
        </p:txBody>
      </p:sp>
      <p:pic>
        <p:nvPicPr>
          <p:cNvPr id="6" name="Picture 5">
            <a:extLst>
              <a:ext uri="{FF2B5EF4-FFF2-40B4-BE49-F238E27FC236}">
                <a16:creationId xmlns:a16="http://schemas.microsoft.com/office/drawing/2014/main" id="{A9C1A4D1-F70B-40D1-BC14-C6EABF09441C}"/>
              </a:ext>
            </a:extLst>
          </p:cNvPr>
          <p:cNvPicPr>
            <a:picLocks noChangeAspect="1"/>
          </p:cNvPicPr>
          <p:nvPr/>
        </p:nvPicPr>
        <p:blipFill>
          <a:blip r:embed="rId2"/>
          <a:stretch>
            <a:fillRect/>
          </a:stretch>
        </p:blipFill>
        <p:spPr>
          <a:xfrm>
            <a:off x="1765848" y="2213818"/>
            <a:ext cx="6943725" cy="1419225"/>
          </a:xfrm>
          <a:prstGeom prst="rect">
            <a:avLst/>
          </a:prstGeom>
        </p:spPr>
      </p:pic>
    </p:spTree>
    <p:extLst>
      <p:ext uri="{BB962C8B-B14F-4D97-AF65-F5344CB8AC3E}">
        <p14:creationId xmlns:p14="http://schemas.microsoft.com/office/powerpoint/2010/main" val="2198539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12:</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56</a:t>
            </a:fld>
            <a:endParaRPr lang="fr-FR" dirty="0"/>
          </a:p>
        </p:txBody>
      </p:sp>
      <p:pic>
        <p:nvPicPr>
          <p:cNvPr id="6" name="Picture 5">
            <a:extLst>
              <a:ext uri="{FF2B5EF4-FFF2-40B4-BE49-F238E27FC236}">
                <a16:creationId xmlns:a16="http://schemas.microsoft.com/office/drawing/2014/main" id="{9A9FFDE6-2A46-49BE-BBA1-F4454B970230}"/>
              </a:ext>
            </a:extLst>
          </p:cNvPr>
          <p:cNvPicPr>
            <a:picLocks noChangeAspect="1"/>
          </p:cNvPicPr>
          <p:nvPr/>
        </p:nvPicPr>
        <p:blipFill>
          <a:blip r:embed="rId2"/>
          <a:stretch>
            <a:fillRect/>
          </a:stretch>
        </p:blipFill>
        <p:spPr>
          <a:xfrm>
            <a:off x="1765848" y="2141810"/>
            <a:ext cx="6943725" cy="1838325"/>
          </a:xfrm>
          <a:prstGeom prst="rect">
            <a:avLst/>
          </a:prstGeom>
        </p:spPr>
      </p:pic>
    </p:spTree>
    <p:extLst>
      <p:ext uri="{BB962C8B-B14F-4D97-AF65-F5344CB8AC3E}">
        <p14:creationId xmlns:p14="http://schemas.microsoft.com/office/powerpoint/2010/main" val="1777481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13:</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57</a:t>
            </a:fld>
            <a:endParaRPr lang="fr-FR" dirty="0"/>
          </a:p>
        </p:txBody>
      </p:sp>
      <p:pic>
        <p:nvPicPr>
          <p:cNvPr id="6" name="Picture 5">
            <a:extLst>
              <a:ext uri="{FF2B5EF4-FFF2-40B4-BE49-F238E27FC236}">
                <a16:creationId xmlns:a16="http://schemas.microsoft.com/office/drawing/2014/main" id="{BD270569-7F6F-4C5F-8501-2EFC05DD51F2}"/>
              </a:ext>
            </a:extLst>
          </p:cNvPr>
          <p:cNvPicPr>
            <a:picLocks noChangeAspect="1"/>
          </p:cNvPicPr>
          <p:nvPr/>
        </p:nvPicPr>
        <p:blipFill>
          <a:blip r:embed="rId2"/>
          <a:stretch>
            <a:fillRect/>
          </a:stretch>
        </p:blipFill>
        <p:spPr>
          <a:xfrm>
            <a:off x="1925588" y="2152704"/>
            <a:ext cx="6962775" cy="1600200"/>
          </a:xfrm>
          <a:prstGeom prst="rect">
            <a:avLst/>
          </a:prstGeom>
        </p:spPr>
      </p:pic>
    </p:spTree>
    <p:extLst>
      <p:ext uri="{BB962C8B-B14F-4D97-AF65-F5344CB8AC3E}">
        <p14:creationId xmlns:p14="http://schemas.microsoft.com/office/powerpoint/2010/main" val="3697374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14:</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58</a:t>
            </a:fld>
            <a:endParaRPr lang="fr-FR" dirty="0"/>
          </a:p>
        </p:txBody>
      </p:sp>
      <p:pic>
        <p:nvPicPr>
          <p:cNvPr id="6" name="Picture 5">
            <a:extLst>
              <a:ext uri="{FF2B5EF4-FFF2-40B4-BE49-F238E27FC236}">
                <a16:creationId xmlns:a16="http://schemas.microsoft.com/office/drawing/2014/main" id="{BA21BB62-A7A1-4F7E-8C8A-1E5EF7826E18}"/>
              </a:ext>
            </a:extLst>
          </p:cNvPr>
          <p:cNvPicPr>
            <a:picLocks noChangeAspect="1"/>
          </p:cNvPicPr>
          <p:nvPr/>
        </p:nvPicPr>
        <p:blipFill>
          <a:blip r:embed="rId2"/>
          <a:stretch>
            <a:fillRect/>
          </a:stretch>
        </p:blipFill>
        <p:spPr>
          <a:xfrm>
            <a:off x="1493540" y="2061075"/>
            <a:ext cx="7172325" cy="1685925"/>
          </a:xfrm>
          <a:prstGeom prst="rect">
            <a:avLst/>
          </a:prstGeom>
        </p:spPr>
      </p:pic>
    </p:spTree>
    <p:extLst>
      <p:ext uri="{BB962C8B-B14F-4D97-AF65-F5344CB8AC3E}">
        <p14:creationId xmlns:p14="http://schemas.microsoft.com/office/powerpoint/2010/main" val="3473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Examen N°1=&gt; QUIZ ( </a:t>
            </a:r>
            <a:r>
              <a:rPr lang="fr-FR" dirty="0">
                <a:ea typeface="Tahoma" panose="020B0604030504040204" pitchFamily="34" charset="0"/>
                <a:cs typeface="Tahoma" panose="020B0604030504040204" pitchFamily="34" charset="0"/>
              </a:rPr>
              <a:t>15</a:t>
            </a:r>
            <a:r>
              <a:rPr lang="fr-FR" dirty="0">
                <a:latin typeface="Gill Sans MT" panose="020B0502020104020203" pitchFamily="34" charset="77"/>
                <a:ea typeface="Tahoma" panose="020B0604030504040204" pitchFamily="34" charset="0"/>
                <a:cs typeface="Tahoma" panose="020B0604030504040204" pitchFamily="34" charset="0"/>
              </a:rPr>
              <a:t> Questions)</a:t>
            </a:r>
          </a:p>
          <a:p>
            <a:pPr lvl="1"/>
            <a:r>
              <a:rPr lang="fr-FR" dirty="0">
                <a:ea typeface="Tahoma" panose="020B0604030504040204" pitchFamily="34" charset="0"/>
                <a:cs typeface="Tahoma" panose="020B0604030504040204" pitchFamily="34" charset="0"/>
              </a:rPr>
              <a:t>Question 15:</a:t>
            </a:r>
            <a:endParaRPr lang="fr-FR"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fr-FR" dirty="0">
                <a:latin typeface="Gill Sans MT" panose="020B0502020104020203" pitchFamily="34" charset="77"/>
                <a:ea typeface="Tahoma" panose="020B0604030504040204" pitchFamily="34" charset="0"/>
                <a:cs typeface="Tahoma" panose="020B0604030504040204" pitchFamily="34" charset="0"/>
              </a:rPr>
              <a:t>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59</a:t>
            </a:fld>
            <a:endParaRPr lang="fr-FR" dirty="0"/>
          </a:p>
        </p:txBody>
      </p:sp>
      <p:pic>
        <p:nvPicPr>
          <p:cNvPr id="6" name="Picture 5">
            <a:extLst>
              <a:ext uri="{FF2B5EF4-FFF2-40B4-BE49-F238E27FC236}">
                <a16:creationId xmlns:a16="http://schemas.microsoft.com/office/drawing/2014/main" id="{19A0A32B-59D5-40B8-8BDD-DEFEE93BF664}"/>
              </a:ext>
            </a:extLst>
          </p:cNvPr>
          <p:cNvPicPr>
            <a:picLocks noChangeAspect="1"/>
          </p:cNvPicPr>
          <p:nvPr/>
        </p:nvPicPr>
        <p:blipFill>
          <a:blip r:embed="rId2"/>
          <a:stretch>
            <a:fillRect/>
          </a:stretch>
        </p:blipFill>
        <p:spPr>
          <a:xfrm>
            <a:off x="1656311" y="2285826"/>
            <a:ext cx="7162800" cy="1847850"/>
          </a:xfrm>
          <a:prstGeom prst="rect">
            <a:avLst/>
          </a:prstGeom>
        </p:spPr>
      </p:pic>
    </p:spTree>
    <p:extLst>
      <p:ext uri="{BB962C8B-B14F-4D97-AF65-F5344CB8AC3E}">
        <p14:creationId xmlns:p14="http://schemas.microsoft.com/office/powerpoint/2010/main" val="340122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2" name="ZoneTexte 1">
            <a:extLst>
              <a:ext uri="{FF2B5EF4-FFF2-40B4-BE49-F238E27FC236}">
                <a16:creationId xmlns:a16="http://schemas.microsoft.com/office/drawing/2014/main" id="{3ABC23C3-7FA4-863D-625E-A626DB1F1257}"/>
              </a:ext>
            </a:extLst>
          </p:cNvPr>
          <p:cNvSpPr txBox="1"/>
          <p:nvPr/>
        </p:nvSpPr>
        <p:spPr>
          <a:xfrm>
            <a:off x="269404" y="1785826"/>
            <a:ext cx="9361040" cy="1077218"/>
          </a:xfrm>
          <a:prstGeom prst="rect">
            <a:avLst/>
          </a:prstGeom>
          <a:noFill/>
        </p:spPr>
        <p:txBody>
          <a:bodyPr wrap="square" rtlCol="0">
            <a:spAutoFit/>
          </a:bodyPr>
          <a:lstStyle/>
          <a:p>
            <a:pPr marL="285750" indent="-285750">
              <a:buFont typeface="Wingdings" panose="05000000000000000000" pitchFamily="2" charset="2"/>
              <a:buChar char="§"/>
            </a:pPr>
            <a:r>
              <a:rPr lang="fr-FR" sz="1600" dirty="0"/>
              <a:t>Toute personne désirant avoir des compétences significatives </a:t>
            </a:r>
          </a:p>
          <a:p>
            <a:r>
              <a:rPr lang="fr-FR" sz="1600" dirty="0"/>
              <a:t>sur le langage de programmation Python </a:t>
            </a:r>
          </a:p>
          <a:p>
            <a:pPr marL="285750" indent="-285750">
              <a:buFont typeface="Wingdings" panose="05000000000000000000" pitchFamily="2" charset="2"/>
              <a:buChar char="§"/>
            </a:pPr>
            <a:r>
              <a:rPr lang="fr-FR" sz="1600" dirty="0"/>
              <a:t>Toute personne désirant une reconversion vers le domaine de l’IT </a:t>
            </a:r>
          </a:p>
          <a:p>
            <a:pPr marL="285750" indent="-285750">
              <a:buFont typeface="Wingdings" panose="05000000000000000000" pitchFamily="2" charset="2"/>
              <a:buChar char="§"/>
            </a:pPr>
            <a:r>
              <a:rPr lang="fr-FR" sz="1600" dirty="0"/>
              <a:t>Tout technicien ou ingénieur en informatique </a:t>
            </a: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a:xfrm>
            <a:off x="224237" y="931091"/>
            <a:ext cx="10251675" cy="5603207"/>
          </a:xfrm>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N°3: Le Convertisseur</a:t>
            </a:r>
          </a:p>
          <a:p>
            <a:pPr lvl="1"/>
            <a:r>
              <a:rPr lang="fr-FR" dirty="0"/>
              <a:t>Enoncé:</a:t>
            </a:r>
          </a:p>
          <a:p>
            <a:pPr marL="456068" lvl="1" indent="0">
              <a:buNone/>
            </a:pPr>
            <a:r>
              <a:rPr lang="fr-FR" dirty="0"/>
              <a:t>Pour cet exercice, vous allez créer un programme de conversion d'unités, qui sera capable de convertir des pouces (</a:t>
            </a:r>
            <a:r>
              <a:rPr lang="fr-FR" dirty="0" err="1"/>
              <a:t>inch</a:t>
            </a:r>
            <a:r>
              <a:rPr lang="fr-FR" dirty="0"/>
              <a:t>) en centimètres (cm), et vice-versa.</a:t>
            </a:r>
          </a:p>
          <a:p>
            <a:pPr marL="456068" lvl="1" indent="0">
              <a:buNone/>
            </a:pPr>
            <a:r>
              <a:rPr lang="fr-FR" dirty="0"/>
              <a:t>1 pouce = 2.54 cm</a:t>
            </a:r>
          </a:p>
          <a:p>
            <a:pPr marL="456068" lvl="1" indent="0">
              <a:buNone/>
            </a:pPr>
            <a:r>
              <a:rPr lang="fr-FR" dirty="0"/>
              <a:t>1 cm = 0.394 pouces</a:t>
            </a:r>
          </a:p>
          <a:p>
            <a:pPr marL="456068" lvl="1" indent="0">
              <a:buNone/>
            </a:pPr>
            <a:r>
              <a:rPr lang="fr-FR" dirty="0"/>
              <a:t>Exemple :</a:t>
            </a:r>
          </a:p>
          <a:p>
            <a:pPr marL="456068" lvl="1" indent="0">
              <a:buNone/>
            </a:pPr>
            <a:r>
              <a:rPr lang="fr-FR" dirty="0"/>
              <a:t>Un écran de 17 pouces de diagonale, correspond à 43,18 cm (=17*2.54)</a:t>
            </a:r>
          </a:p>
          <a:p>
            <a:pPr marL="456068" lvl="1" indent="0">
              <a:buNone/>
            </a:pPr>
            <a:r>
              <a:rPr lang="fr-FR" dirty="0"/>
              <a:t>Voici comment votre programme doit se comporter :</a:t>
            </a:r>
          </a:p>
          <a:p>
            <a:pPr marL="456068" lvl="1" indent="0">
              <a:buNone/>
            </a:pPr>
            <a:r>
              <a:rPr lang="fr-FR" dirty="0"/>
              <a:t>1 - Demander à l'utilisateur si il souhaite convertir de "pouces vers cm" ou "cm vers pouces"</a:t>
            </a:r>
          </a:p>
          <a:p>
            <a:pPr marL="456068" lvl="1" indent="0">
              <a:buNone/>
            </a:pPr>
            <a:r>
              <a:rPr lang="fr-FR" dirty="0"/>
              <a:t>2 - Demander à l'utilisateur de rentrer la valeur à convertir (en réaffichant l’unité demandée)</a:t>
            </a:r>
          </a:p>
          <a:p>
            <a:pPr marL="456068" lvl="1" indent="0">
              <a:buNone/>
            </a:pPr>
            <a:r>
              <a:rPr lang="fr-FR" dirty="0"/>
              <a:t>3 - Afficher la valeur convertie (et l'unité : cm ou pouces)</a:t>
            </a:r>
          </a:p>
          <a:p>
            <a:pPr marL="456068" lvl="1" indent="0">
              <a:buNone/>
            </a:pPr>
            <a:r>
              <a:rPr lang="fr-FR" dirty="0"/>
              <a:t>4 - fin du programme.</a:t>
            </a:r>
          </a:p>
          <a:p>
            <a:pPr lvl="1"/>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60</a:t>
            </a:fld>
            <a:endParaRPr lang="fr-FR" dirty="0"/>
          </a:p>
        </p:txBody>
      </p:sp>
    </p:spTree>
    <p:extLst>
      <p:ext uri="{BB962C8B-B14F-4D97-AF65-F5344CB8AC3E}">
        <p14:creationId xmlns:p14="http://schemas.microsoft.com/office/powerpoint/2010/main" val="4234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 calcmode="lin" valueType="num">
                                      <p:cBhvr additive="base">
                                        <p:cTn id="26"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 calcmode="lin" valueType="num">
                                      <p:cBhvr additive="base">
                                        <p:cTn id="32"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 calcmode="lin" valueType="num">
                                      <p:cBhvr additive="base">
                                        <p:cTn id="38"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 calcmode="lin" valueType="num">
                                      <p:cBhvr additive="base">
                                        <p:cTn id="44"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N°3: Le Convertisseur</a:t>
            </a:r>
          </a:p>
          <a:p>
            <a:pPr lvl="1"/>
            <a:r>
              <a:rPr lang="fr-FR" dirty="0"/>
              <a:t>Indications :</a:t>
            </a:r>
            <a:endParaRPr lang="fr-TN" dirty="0"/>
          </a:p>
          <a:p>
            <a:pPr lvl="2"/>
            <a:endParaRPr lang="fr-FR" dirty="0"/>
          </a:p>
          <a:p>
            <a:pPr marL="462277" lvl="1" indent="0">
              <a:buNone/>
            </a:pPr>
            <a:r>
              <a:rPr lang="fr-FR" b="1" i="0" dirty="0">
                <a:solidFill>
                  <a:srgbClr val="2D2F31"/>
                </a:solidFill>
                <a:effectLst/>
                <a:latin typeface="Udemy Sans"/>
              </a:rPr>
              <a:t>Nombres à virgule :</a:t>
            </a:r>
            <a:endParaRPr lang="fr-FR" b="0" i="0" dirty="0">
              <a:solidFill>
                <a:srgbClr val="2D2F31"/>
              </a:solidFill>
              <a:effectLst/>
              <a:latin typeface="Udemy Sans"/>
            </a:endParaRPr>
          </a:p>
          <a:p>
            <a:pPr marL="456068" lvl="1" indent="0">
              <a:buNone/>
            </a:pPr>
            <a:r>
              <a:rPr lang="fr-FR" dirty="0"/>
              <a:t>Nous avons vu comment manipuler des données numériques avec Python, notamment avec le type "</a:t>
            </a:r>
            <a:r>
              <a:rPr lang="fr-FR" dirty="0" err="1"/>
              <a:t>int</a:t>
            </a:r>
            <a:r>
              <a:rPr lang="fr-FR" dirty="0"/>
              <a:t>" qui concerne les nombres entiers (sans virgules).</a:t>
            </a:r>
          </a:p>
          <a:p>
            <a:pPr marL="456068" lvl="1" indent="0">
              <a:buNone/>
            </a:pPr>
            <a:r>
              <a:rPr lang="fr-FR" dirty="0"/>
              <a:t>Pour cet exercice, vous allez être amené à manipuler des nombres à virgule. Il s'agit du type "</a:t>
            </a:r>
            <a:r>
              <a:rPr lang="fr-FR" dirty="0" err="1"/>
              <a:t>float</a:t>
            </a:r>
            <a:r>
              <a:rPr lang="fr-FR" dirty="0"/>
              <a:t>".</a:t>
            </a:r>
          </a:p>
          <a:p>
            <a:pPr marL="456068" lvl="1" indent="0">
              <a:buNone/>
            </a:pPr>
            <a:r>
              <a:rPr lang="fr-FR" dirty="0"/>
              <a:t>Le principe du </a:t>
            </a:r>
            <a:r>
              <a:rPr lang="fr-FR" dirty="0" err="1"/>
              <a:t>float</a:t>
            </a:r>
            <a:r>
              <a:rPr lang="fr-FR" dirty="0"/>
              <a:t> est similaire à celui du </a:t>
            </a:r>
            <a:r>
              <a:rPr lang="fr-FR" dirty="0" err="1"/>
              <a:t>int</a:t>
            </a:r>
            <a:r>
              <a:rPr lang="fr-FR" dirty="0"/>
              <a:t>.</a:t>
            </a:r>
          </a:p>
          <a:p>
            <a:pPr marL="456068" lvl="1" indent="0">
              <a:buNone/>
            </a:pPr>
            <a:r>
              <a:rPr lang="fr-FR" dirty="0"/>
              <a:t>Pour utiliser un nombre à virgule, il faut utiliser le point (et non une virgule).</a:t>
            </a:r>
          </a:p>
          <a:p>
            <a:pPr marL="456068" lvl="1" indent="0">
              <a:buNone/>
            </a:pPr>
            <a:r>
              <a:rPr lang="fr-FR" dirty="0"/>
              <a:t>Exemples :</a:t>
            </a:r>
          </a:p>
          <a:p>
            <a:pPr marL="456068" lvl="1" indent="0">
              <a:buNone/>
            </a:pPr>
            <a:r>
              <a:rPr lang="fr-FR" dirty="0"/>
              <a:t>a = 5  # </a:t>
            </a:r>
            <a:r>
              <a:rPr lang="fr-FR" dirty="0" err="1"/>
              <a:t>int</a:t>
            </a:r>
            <a:endParaRPr lang="fr-FR" dirty="0"/>
          </a:p>
          <a:p>
            <a:pPr marL="456068" lvl="1" indent="0">
              <a:buNone/>
            </a:pPr>
            <a:r>
              <a:rPr lang="fr-FR" dirty="0"/>
              <a:t>b = 5.2 # </a:t>
            </a:r>
            <a:r>
              <a:rPr lang="fr-FR" dirty="0" err="1"/>
              <a:t>float</a:t>
            </a:r>
            <a:endParaRPr lang="fr-FR" dirty="0"/>
          </a:p>
          <a:p>
            <a:pPr marL="456068" lvl="1" indent="0">
              <a:buNone/>
            </a:pPr>
            <a:r>
              <a:rPr lang="fr-FR" dirty="0"/>
              <a:t>c = 5,2 # erreur : ne pas utiliser de virgule, mais le point</a:t>
            </a:r>
          </a:p>
          <a:p>
            <a:pPr lvl="2"/>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61</a:t>
            </a:fld>
            <a:endParaRPr lang="fr-FR" dirty="0"/>
          </a:p>
        </p:txBody>
      </p:sp>
    </p:spTree>
    <p:extLst>
      <p:ext uri="{BB962C8B-B14F-4D97-AF65-F5344CB8AC3E}">
        <p14:creationId xmlns:p14="http://schemas.microsoft.com/office/powerpoint/2010/main" val="302862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5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 calcmode="lin" valueType="num">
                                      <p:cBhvr additive="base">
                                        <p:cTn id="2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 calcmode="lin" valueType="num">
                                      <p:cBhvr additive="base">
                                        <p:cTn id="3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Projet N°3: Le Convertisseur</a:t>
            </a:r>
          </a:p>
          <a:p>
            <a:endParaRPr lang="fr-FR" dirty="0"/>
          </a:p>
          <a:p>
            <a:endParaRPr lang="fr-FR" dirty="0"/>
          </a:p>
          <a:p>
            <a:pPr marL="456068" lvl="1" indent="0" algn="ctr">
              <a:buNone/>
            </a:pPr>
            <a:endParaRPr lang="fr-FR" dirty="0"/>
          </a:p>
          <a:p>
            <a:pPr marL="456068" lvl="1" indent="0" algn="ctr">
              <a:buNone/>
            </a:pPr>
            <a:r>
              <a:rPr lang="fr-FR" sz="2400" dirty="0"/>
              <a:t>Correction et Exécution  </a:t>
            </a:r>
            <a:endParaRPr lang="fr-TN" sz="2400" dirty="0"/>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62</a:t>
            </a:fld>
            <a:endParaRPr lang="fr-FR" dirty="0"/>
          </a:p>
        </p:txBody>
      </p:sp>
    </p:spTree>
    <p:extLst>
      <p:ext uri="{BB962C8B-B14F-4D97-AF65-F5344CB8AC3E}">
        <p14:creationId xmlns:p14="http://schemas.microsoft.com/office/powerpoint/2010/main" val="1389544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modules</a:t>
            </a:r>
          </a:p>
          <a:p>
            <a:pPr lvl="1"/>
            <a:r>
              <a:rPr lang="fr-FR" dirty="0"/>
              <a:t>Définition :</a:t>
            </a:r>
          </a:p>
          <a:p>
            <a:pPr marL="456068" lvl="1" indent="0">
              <a:buNone/>
            </a:pPr>
            <a:r>
              <a:rPr lang="fr-FR" dirty="0"/>
              <a:t>Un module est un fichier externe qui peut contenir des fonctions et des codes utilisable dans n’importe quel code </a:t>
            </a:r>
          </a:p>
          <a:p>
            <a:pPr marL="456068" lvl="1" indent="0">
              <a:buNone/>
            </a:pPr>
            <a:endParaRPr lang="fr-FR" dirty="0"/>
          </a:p>
          <a:p>
            <a:pPr lvl="1"/>
            <a:r>
              <a:rPr lang="fr-FR" dirty="0"/>
              <a:t>Exemple : </a:t>
            </a:r>
          </a:p>
          <a:p>
            <a:pPr marL="456068" lvl="1" indent="0">
              <a:buNone/>
            </a:pPr>
            <a:r>
              <a:rPr lang="fr-FR" dirty="0"/>
              <a:t>Math , </a:t>
            </a:r>
            <a:r>
              <a:rPr lang="fr-FR" dirty="0" err="1"/>
              <a:t>turtle</a:t>
            </a:r>
            <a:r>
              <a:rPr lang="fr-FR" dirty="0"/>
              <a:t> , system os , pickle , </a:t>
            </a:r>
            <a:r>
              <a:rPr lang="fr-FR" dirty="0" err="1"/>
              <a:t>matplotlib</a:t>
            </a:r>
            <a:r>
              <a:rPr lang="fr-FR" dirty="0"/>
              <a:t> , pandas…</a:t>
            </a:r>
          </a:p>
          <a:p>
            <a:pPr lvl="1"/>
            <a:endParaRPr lang="fr-FR" dirty="0"/>
          </a:p>
          <a:p>
            <a:pPr lvl="1"/>
            <a:r>
              <a:rPr lang="fr-FR" dirty="0"/>
              <a:t>Application pratique utilisation des tableaux avec </a:t>
            </a:r>
            <a:r>
              <a:rPr lang="fr-FR" dirty="0" err="1"/>
              <a:t>numpy</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63</a:t>
            </a:fld>
            <a:endParaRPr lang="fr-FR" dirty="0"/>
          </a:p>
        </p:txBody>
      </p:sp>
    </p:spTree>
    <p:extLst>
      <p:ext uri="{BB962C8B-B14F-4D97-AF65-F5344CB8AC3E}">
        <p14:creationId xmlns:p14="http://schemas.microsoft.com/office/powerpoint/2010/main" val="24941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1477328"/>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2: </a:t>
            </a:r>
            <a:r>
              <a:rPr lang="fr-FR" sz="3200" dirty="0">
                <a:latin typeface="Gill Sans MT" panose="020B0502020104020203" pitchFamily="34" charset="77"/>
                <a:ea typeface="Tahoma" panose="020B0604030504040204" pitchFamily="34" charset="0"/>
                <a:cs typeface="Tahoma" panose="020B0604030504040204" pitchFamily="34" charset="0"/>
              </a:rPr>
              <a:t>Python Intermédiaire</a:t>
            </a:r>
          </a:p>
          <a:p>
            <a:pPr>
              <a:defRPr/>
            </a:pPr>
            <a:endParaRPr lang="fr-FR" sz="320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64</a:t>
            </a:fld>
            <a:endParaRPr lang="fr-FR" dirty="0"/>
          </a:p>
        </p:txBody>
      </p:sp>
    </p:spTree>
    <p:extLst>
      <p:ext uri="{BB962C8B-B14F-4D97-AF65-F5344CB8AC3E}">
        <p14:creationId xmlns:p14="http://schemas.microsoft.com/office/powerpoint/2010/main" val="2225869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p>
          <a:p>
            <a:pPr lvl="1"/>
            <a:r>
              <a:rPr lang="fr-FR" dirty="0"/>
              <a:t>Définition : </a:t>
            </a:r>
          </a:p>
          <a:p>
            <a:pPr marL="456068" lvl="1" indent="0">
              <a:buNone/>
            </a:pPr>
            <a:r>
              <a:rPr lang="fr-FR" dirty="0"/>
              <a:t>Une fonction (ou </a:t>
            </a:r>
            <a:r>
              <a:rPr lang="fr-FR" dirty="0" err="1"/>
              <a:t>function</a:t>
            </a:r>
            <a:r>
              <a:rPr lang="fr-FR" dirty="0"/>
              <a:t> ) est une suite d'instructions que l'on peut appeler avec un nom</a:t>
            </a:r>
          </a:p>
          <a:p>
            <a:pPr marL="456068" lvl="1" indent="0">
              <a:buNone/>
            </a:pPr>
            <a:r>
              <a:rPr lang="fr-FR" dirty="0"/>
              <a:t>Le rôle d’une fonction est de réaliser une ou plusieurs taches bien précis</a:t>
            </a:r>
          </a:p>
          <a:p>
            <a:pPr marL="456068" lvl="1" indent="0">
              <a:buNone/>
            </a:pPr>
            <a:r>
              <a:rPr lang="fr-FR" dirty="0"/>
              <a:t>L’appel d’une fonction est effectué soit dans d’autres fonctions ou dans un programme principal </a:t>
            </a:r>
          </a:p>
          <a:p>
            <a:pPr marL="456068" lvl="1" indent="0">
              <a:buNone/>
            </a:pPr>
            <a:r>
              <a:rPr lang="fr-FR" dirty="0"/>
              <a:t> </a:t>
            </a:r>
          </a:p>
          <a:p>
            <a:pPr lvl="1"/>
            <a:endParaRPr lang="fr-FR" dirty="0"/>
          </a:p>
          <a:p>
            <a:pPr lvl="1"/>
            <a:r>
              <a:rPr lang="fr-FR" dirty="0"/>
              <a:t>Appel :</a:t>
            </a:r>
          </a:p>
          <a:p>
            <a:pPr marL="456068" lvl="1" indent="0">
              <a:buNone/>
            </a:pPr>
            <a:r>
              <a:rPr lang="fr-FR" dirty="0" err="1"/>
              <a:t>Nom_fonction</a:t>
            </a:r>
            <a:r>
              <a:rPr lang="fr-FR" dirty="0"/>
              <a:t>(parametre1,parametre2..)</a:t>
            </a:r>
          </a:p>
          <a:p>
            <a:pPr marL="456068" lvl="1" indent="0">
              <a:buNone/>
            </a:pPr>
            <a:endParaRPr lang="fr-FR" dirty="0"/>
          </a:p>
          <a:p>
            <a:pPr lvl="1"/>
            <a:endParaRPr lang="fr-FR" dirty="0"/>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65</a:t>
            </a:fld>
            <a:endParaRPr lang="fr-FR" dirty="0"/>
          </a:p>
        </p:txBody>
      </p:sp>
    </p:spTree>
    <p:extLst>
      <p:ext uri="{BB962C8B-B14F-4D97-AF65-F5344CB8AC3E}">
        <p14:creationId xmlns:p14="http://schemas.microsoft.com/office/powerpoint/2010/main" val="25171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 calcmode="lin" valueType="num">
                                      <p:cBhvr additive="base">
                                        <p:cTn id="1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 calcmode="lin" valueType="num">
                                      <p:cBhvr additive="base">
                                        <p:cTn id="24"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 calcmode="lin" valueType="num">
                                      <p:cBhvr additive="base">
                                        <p:cTn id="28"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p>
          <a:p>
            <a:pPr lvl="1"/>
            <a:r>
              <a:rPr lang="fr-FR" dirty="0"/>
              <a:t>Syntaxe :</a:t>
            </a:r>
          </a:p>
          <a:p>
            <a:pPr lvl="1"/>
            <a:endParaRPr lang="fr-FR" dirty="0"/>
          </a:p>
          <a:p>
            <a:pPr marL="456068" lvl="1" indent="0">
              <a:buNone/>
            </a:pPr>
            <a:r>
              <a:rPr lang="fr-FR" altLang="fr-FR" dirty="0" err="1"/>
              <a:t>def</a:t>
            </a:r>
            <a:r>
              <a:rPr lang="fr-FR" altLang="fr-FR" dirty="0"/>
              <a:t> </a:t>
            </a:r>
            <a:r>
              <a:rPr lang="fr-FR" altLang="fr-FR" dirty="0" err="1"/>
              <a:t>nom_fonction</a:t>
            </a:r>
            <a:r>
              <a:rPr lang="fr-FR" altLang="fr-FR" dirty="0"/>
              <a:t>(liste de paramètres): </a:t>
            </a:r>
          </a:p>
          <a:p>
            <a:pPr marL="456068" lvl="1" indent="0">
              <a:buNone/>
            </a:pPr>
            <a:r>
              <a:rPr lang="fr-FR" altLang="fr-FR" dirty="0"/>
              <a:t>	bloc d'instructions </a:t>
            </a:r>
          </a:p>
          <a:p>
            <a:pPr marL="456068" lvl="1" indent="0">
              <a:buNone/>
            </a:pPr>
            <a:endParaRPr lang="fr-FR" dirty="0"/>
          </a:p>
          <a:p>
            <a:pPr lvl="1"/>
            <a:r>
              <a:rPr lang="fr-FR" dirty="0"/>
              <a:t>Exemple </a:t>
            </a:r>
          </a:p>
          <a:p>
            <a:pPr marL="456068" lvl="1" indent="0">
              <a:buNone/>
            </a:pPr>
            <a:r>
              <a:rPr lang="fr-FR" dirty="0" err="1"/>
              <a:t>def</a:t>
            </a:r>
            <a:r>
              <a:rPr lang="fr-FR" dirty="0"/>
              <a:t> somme(</a:t>
            </a:r>
            <a:r>
              <a:rPr lang="fr-FR" dirty="0" err="1"/>
              <a:t>a,b</a:t>
            </a:r>
            <a:r>
              <a:rPr lang="fr-FR" dirty="0"/>
              <a:t>):</a:t>
            </a:r>
          </a:p>
          <a:p>
            <a:pPr marL="456068" lvl="1" indent="0">
              <a:buNone/>
            </a:pPr>
            <a:r>
              <a:rPr lang="fr-FR" dirty="0"/>
              <a:t>	return </a:t>
            </a:r>
            <a:r>
              <a:rPr lang="fr-FR" dirty="0" err="1"/>
              <a:t>a+b</a:t>
            </a:r>
            <a:endParaRPr lang="fr-FR" dirty="0"/>
          </a:p>
          <a:p>
            <a:pPr marL="456068" lvl="1" indent="0">
              <a:buNone/>
            </a:pPr>
            <a:endParaRPr lang="fr-FR" dirty="0"/>
          </a:p>
          <a:p>
            <a:pPr marL="456068" lvl="1" indent="0">
              <a:buNone/>
            </a:pPr>
            <a:r>
              <a:rPr lang="fr-FR" dirty="0"/>
              <a:t>x=</a:t>
            </a:r>
            <a:r>
              <a:rPr lang="fr-FR" dirty="0" err="1"/>
              <a:t>int</a:t>
            </a:r>
            <a:r>
              <a:rPr lang="fr-FR" dirty="0"/>
              <a:t>(input(‘saisir un entier’))</a:t>
            </a:r>
          </a:p>
          <a:p>
            <a:pPr marL="456068" lvl="1" indent="0">
              <a:buNone/>
            </a:pPr>
            <a:r>
              <a:rPr lang="fr-FR" dirty="0"/>
              <a:t>y=</a:t>
            </a:r>
            <a:r>
              <a:rPr lang="fr-FR" dirty="0" err="1"/>
              <a:t>int</a:t>
            </a:r>
            <a:r>
              <a:rPr lang="fr-FR" dirty="0"/>
              <a:t>(input(‘saisir un entier’))</a:t>
            </a:r>
          </a:p>
          <a:p>
            <a:pPr marL="456068" lvl="1" indent="0">
              <a:buNone/>
            </a:pPr>
            <a:r>
              <a:rPr lang="fr-FR" dirty="0"/>
              <a:t>s=somme(</a:t>
            </a:r>
            <a:r>
              <a:rPr lang="fr-FR" dirty="0" err="1"/>
              <a:t>x,y</a:t>
            </a:r>
            <a:r>
              <a:rPr lang="fr-FR" dirty="0"/>
              <a:t>)</a:t>
            </a:r>
          </a:p>
          <a:p>
            <a:pPr marL="456068" lvl="1" indent="0">
              <a:buNone/>
            </a:pPr>
            <a:r>
              <a:rPr lang="fr-FR" dirty="0" err="1"/>
              <a:t>print</a:t>
            </a:r>
            <a:r>
              <a:rPr lang="fr-FR" dirty="0"/>
              <a:t>(‘la </a:t>
            </a:r>
            <a:r>
              <a:rPr lang="fr-FR" dirty="0" err="1"/>
              <a:t>some</a:t>
            </a:r>
            <a:r>
              <a:rPr lang="fr-FR" dirty="0"/>
              <a:t> =‘+</a:t>
            </a:r>
            <a:r>
              <a:rPr lang="fr-FR" dirty="0" err="1"/>
              <a:t>str</a:t>
            </a:r>
            <a:r>
              <a:rPr lang="fr-FR" dirty="0"/>
              <a:t>(s))</a:t>
            </a:r>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66</a:t>
            </a:fld>
            <a:endParaRPr lang="fr-FR" dirty="0"/>
          </a:p>
        </p:txBody>
      </p:sp>
    </p:spTree>
    <p:extLst>
      <p:ext uri="{BB962C8B-B14F-4D97-AF65-F5344CB8AC3E}">
        <p14:creationId xmlns:p14="http://schemas.microsoft.com/office/powerpoint/2010/main" val="97707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500"/>
                                        <p:tgtEl>
                                          <p:spTgt spid="2">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 calcmode="lin" valueType="num">
                                      <p:cBhvr additive="base">
                                        <p:cTn id="28"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 calcmode="lin" valueType="num">
                                      <p:cBhvr additive="base">
                                        <p:cTn id="32"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12" end="12"/>
                                            </p:txEl>
                                          </p:spTgt>
                                        </p:tgtEl>
                                        <p:attrNameLst>
                                          <p:attrName>style.visibility</p:attrName>
                                        </p:attrNameLst>
                                      </p:cBhvr>
                                      <p:to>
                                        <p:strVal val="visible"/>
                                      </p:to>
                                    </p:set>
                                    <p:anim calcmode="lin" valueType="num">
                                      <p:cBhvr additive="base">
                                        <p:cTn id="36"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13" end="13"/>
                                            </p:txEl>
                                          </p:spTgt>
                                        </p:tgtEl>
                                        <p:attrNameLst>
                                          <p:attrName>style.visibility</p:attrName>
                                        </p:attrNameLst>
                                      </p:cBhvr>
                                      <p:to>
                                        <p:strVal val="visible"/>
                                      </p:to>
                                    </p:set>
                                    <p:anim calcmode="lin" valueType="num">
                                      <p:cBhvr additive="base">
                                        <p:cTn id="40"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N°1 =&gt; énoncé</a:t>
            </a:r>
          </a:p>
          <a:p>
            <a:pPr lvl="1"/>
            <a:endParaRPr lang="fr-FR" dirty="0"/>
          </a:p>
          <a:p>
            <a:pPr marL="456068" lvl="1" indent="0">
              <a:buNone/>
            </a:pPr>
            <a:r>
              <a:rPr lang="fr-FR" altLang="fr-FR" dirty="0"/>
              <a:t>Écrivez une fonction nommée </a:t>
            </a:r>
            <a:r>
              <a:rPr lang="fr-FR" altLang="fr-FR" dirty="0" err="1"/>
              <a:t>est_nombre_parfait</a:t>
            </a:r>
            <a:r>
              <a:rPr lang="fr-FR" altLang="fr-FR" dirty="0"/>
              <a:t> qui prend un nombre entier positif en paramètre et retourne </a:t>
            </a:r>
            <a:r>
              <a:rPr lang="fr-FR" altLang="fr-FR" dirty="0" err="1"/>
              <a:t>True</a:t>
            </a:r>
            <a:r>
              <a:rPr lang="fr-FR" altLang="fr-FR" dirty="0"/>
              <a:t> s'il est parfait, sinon False. </a:t>
            </a:r>
          </a:p>
          <a:p>
            <a:pPr marL="456068" lvl="1" indent="0">
              <a:buNone/>
            </a:pPr>
            <a:endParaRPr lang="fr-FR" dirty="0"/>
          </a:p>
          <a:p>
            <a:pPr marL="456068" lvl="1" indent="0">
              <a:buNone/>
            </a:pPr>
            <a:r>
              <a:rPr lang="fr-FR" dirty="0"/>
              <a:t> NB: un nombre est dit parfait s’il est égale à la somme de tous ses diviseurs sauf lui même</a:t>
            </a:r>
          </a:p>
          <a:p>
            <a:pPr marL="456068" lvl="1" indent="0">
              <a:buNone/>
            </a:pPr>
            <a:endParaRPr lang="fr-FR" dirty="0"/>
          </a:p>
          <a:p>
            <a:pPr marL="456068" lvl="1" indent="0">
              <a:buNone/>
            </a:pPr>
            <a:r>
              <a:rPr lang="fr-FR" dirty="0"/>
              <a:t>Exemple :   6 =1 + 2 + 3 </a:t>
            </a:r>
          </a:p>
          <a:p>
            <a:pPr marL="456068" lvl="1" indent="0">
              <a:buNone/>
            </a:pPr>
            <a:r>
              <a:rPr lang="fr-FR" dirty="0"/>
              <a:t>                 28= 1 + 2 + 4 + 7 + 14</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67</a:t>
            </a:fld>
            <a:endParaRPr lang="fr-FR" dirty="0"/>
          </a:p>
        </p:txBody>
      </p:sp>
    </p:spTree>
    <p:extLst>
      <p:ext uri="{BB962C8B-B14F-4D97-AF65-F5344CB8AC3E}">
        <p14:creationId xmlns:p14="http://schemas.microsoft.com/office/powerpoint/2010/main" val="253948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Effect transition="in" filter="fade">
                                      <p:cBhvr>
                                        <p:cTn id="14" dur="1000"/>
                                        <p:tgtEl>
                                          <p:spTgt spid="2">
                                            <p:txEl>
                                              <p:pRg st="5" end="5"/>
                                            </p:txEl>
                                          </p:spTgt>
                                        </p:tgtEl>
                                      </p:cBhvr>
                                    </p:animEffect>
                                    <p:anim calcmode="lin" valueType="num">
                                      <p:cBhvr>
                                        <p:cTn id="1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1000"/>
                                        <p:tgtEl>
                                          <p:spTgt spid="2">
                                            <p:txEl>
                                              <p:pRg st="7" end="7"/>
                                            </p:txEl>
                                          </p:spTgt>
                                        </p:tgtEl>
                                      </p:cBhvr>
                                    </p:animEffect>
                                    <p:anim calcmode="lin" valueType="num">
                                      <p:cBhvr>
                                        <p:cTn id="2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1000"/>
                                        <p:tgtEl>
                                          <p:spTgt spid="2">
                                            <p:txEl>
                                              <p:pRg st="8" end="8"/>
                                            </p:txEl>
                                          </p:spTgt>
                                        </p:tgtEl>
                                      </p:cBhvr>
                                    </p:animEffect>
                                    <p:anim calcmode="lin" valueType="num">
                                      <p:cBhvr>
                                        <p:cTn id="2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N°1 =&gt; Indications :</a:t>
            </a:r>
          </a:p>
          <a:p>
            <a:pPr marL="456068" lvl="1" indent="0">
              <a:buNone/>
            </a:pPr>
            <a:r>
              <a:rPr lang="fr-FR" dirty="0"/>
              <a:t>Calculer la somme de tous ses diviseurs sauf lui-même tout en allant de 1 vers son moitié </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68</a:t>
            </a:fld>
            <a:endParaRPr lang="fr-FR" dirty="0"/>
          </a:p>
        </p:txBody>
      </p:sp>
    </p:spTree>
    <p:extLst>
      <p:ext uri="{BB962C8B-B14F-4D97-AF65-F5344CB8AC3E}">
        <p14:creationId xmlns:p14="http://schemas.microsoft.com/office/powerpoint/2010/main" val="393155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N°2 =&gt; énoncé</a:t>
            </a:r>
          </a:p>
          <a:p>
            <a:pPr lvl="1"/>
            <a:endParaRPr lang="fr-FR" dirty="0"/>
          </a:p>
          <a:p>
            <a:pPr marL="456068" lvl="1" indent="0">
              <a:buNone/>
            </a:pPr>
            <a:r>
              <a:rPr lang="fr-FR" altLang="fr-FR" dirty="0"/>
              <a:t>Écrivez une fonction nommée </a:t>
            </a:r>
            <a:r>
              <a:rPr lang="fr-FR" altLang="fr-FR" dirty="0" err="1"/>
              <a:t>est_palindrome</a:t>
            </a:r>
            <a:r>
              <a:rPr lang="fr-FR" altLang="fr-FR" dirty="0"/>
              <a:t> qui prend une chaîne de caractères en paramètre et retourne </a:t>
            </a:r>
            <a:r>
              <a:rPr lang="fr-FR" altLang="fr-FR" dirty="0" err="1"/>
              <a:t>True</a:t>
            </a:r>
            <a:r>
              <a:rPr lang="fr-FR" altLang="fr-FR" dirty="0"/>
              <a:t> si la chaîne est un palindrome (c'est-à-dire qu'elle se lit de la même manière de gauche à droite et de droite à gauche), sinon False. </a:t>
            </a:r>
          </a:p>
          <a:p>
            <a:pPr marL="456068" lvl="1" indent="0">
              <a:buNone/>
            </a:pPr>
            <a:endParaRPr lang="fr-FR" altLang="fr-FR" dirty="0"/>
          </a:p>
          <a:p>
            <a:pPr marL="456068" lvl="1" indent="0">
              <a:buNone/>
            </a:pPr>
            <a:r>
              <a:rPr lang="fr-FR" altLang="fr-FR" dirty="0"/>
              <a:t>Exemple : </a:t>
            </a:r>
            <a:r>
              <a:rPr lang="fr-FR" altLang="fr-FR" dirty="0" err="1"/>
              <a:t>ch</a:t>
            </a:r>
            <a:r>
              <a:rPr lang="fr-FR" altLang="fr-FR" dirty="0"/>
              <a:t>=‘’ </a:t>
            </a:r>
            <a:r>
              <a:rPr lang="fr-FR" altLang="fr-FR" dirty="0" err="1"/>
              <a:t>RadaR</a:t>
            </a:r>
            <a:r>
              <a:rPr lang="fr-FR" altLang="fr-FR" dirty="0"/>
              <a:t>’’   est palindrome </a:t>
            </a:r>
          </a:p>
          <a:p>
            <a:pPr marL="456068" lvl="1" indent="0">
              <a:buNone/>
            </a:pPr>
            <a:r>
              <a:rPr lang="fr-FR" altLang="fr-FR" dirty="0"/>
              <a:t>	        </a:t>
            </a:r>
            <a:r>
              <a:rPr lang="fr-FR" altLang="fr-FR" dirty="0" err="1"/>
              <a:t>ch</a:t>
            </a:r>
            <a:r>
              <a:rPr lang="fr-FR" altLang="fr-FR" dirty="0"/>
              <a:t>=‘’</a:t>
            </a:r>
            <a:r>
              <a:rPr lang="fr-FR" altLang="fr-FR" dirty="0" err="1"/>
              <a:t>PythonythyP</a:t>
            </a:r>
            <a:r>
              <a:rPr lang="fr-FR" altLang="fr-FR" dirty="0"/>
              <a:t>’’ non palindrome </a:t>
            </a:r>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69</a:t>
            </a:fld>
            <a:endParaRPr lang="fr-FR" dirty="0"/>
          </a:p>
        </p:txBody>
      </p:sp>
    </p:spTree>
    <p:extLst>
      <p:ext uri="{BB962C8B-B14F-4D97-AF65-F5344CB8AC3E}">
        <p14:creationId xmlns:p14="http://schemas.microsoft.com/office/powerpoint/2010/main" val="305525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7</a:t>
            </a:fld>
            <a:endParaRPr lang="fr-FR" dirty="0"/>
          </a:p>
        </p:txBody>
      </p:sp>
      <p:sp>
        <p:nvSpPr>
          <p:cNvPr id="2" name="ZoneTexte 1">
            <a:extLst>
              <a:ext uri="{FF2B5EF4-FFF2-40B4-BE49-F238E27FC236}">
                <a16:creationId xmlns:a16="http://schemas.microsoft.com/office/drawing/2014/main" id="{1DB4B783-F751-F261-4C6F-DE86D8D9BDF9}"/>
              </a:ext>
            </a:extLst>
          </p:cNvPr>
          <p:cNvSpPr txBox="1"/>
          <p:nvPr/>
        </p:nvSpPr>
        <p:spPr>
          <a:xfrm>
            <a:off x="1205508" y="1853778"/>
            <a:ext cx="6939720" cy="923330"/>
          </a:xfrm>
          <a:prstGeom prst="rect">
            <a:avLst/>
          </a:prstGeom>
          <a:noFill/>
        </p:spPr>
        <p:txBody>
          <a:bodyPr wrap="none" rtlCol="0">
            <a:spAutoFit/>
          </a:bodyPr>
          <a:lstStyle/>
          <a:p>
            <a:pPr marL="342900" indent="-342900">
              <a:buFont typeface="Wingdings" panose="05000000000000000000" pitchFamily="2" charset="2"/>
              <a:buChar char="§"/>
            </a:pPr>
            <a:r>
              <a:rPr lang="fr-FR" sz="2000" dirty="0"/>
              <a:t>Quelques notions de base d’algorithmique</a:t>
            </a:r>
          </a:p>
          <a:p>
            <a:pPr marL="342900" indent="-342900">
              <a:buFont typeface="Wingdings" panose="05000000000000000000" pitchFamily="2" charset="2"/>
              <a:buChar char="§"/>
            </a:pPr>
            <a:r>
              <a:rPr lang="fr-FR" sz="2000" dirty="0"/>
              <a:t>Quelques notions de base sur les réseaux informatique  </a:t>
            </a:r>
          </a:p>
          <a:p>
            <a:endParaRPr lang="fr-FR" dirty="0"/>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N°2 =&gt; correction</a:t>
            </a:r>
          </a:p>
          <a:p>
            <a:pPr lvl="1"/>
            <a:endParaRPr lang="fr-FR" dirty="0"/>
          </a:p>
          <a:p>
            <a:pPr marL="456068" lvl="1" indent="0">
              <a:buNone/>
            </a:pPr>
            <a:r>
              <a:rPr lang="fr-FR" dirty="0"/>
              <a:t>Utiliser une boucle </a:t>
            </a:r>
            <a:r>
              <a:rPr lang="fr-FR" dirty="0" err="1"/>
              <a:t>while</a:t>
            </a:r>
            <a:r>
              <a:rPr lang="fr-FR" dirty="0"/>
              <a:t> avec 2 compteurs , le premier dans l’ordre croissant de 0 jusqu'à l’indice médiane de la chaine , le 2eme passe de la fin (</a:t>
            </a:r>
            <a:r>
              <a:rPr lang="fr-FR" dirty="0" err="1"/>
              <a:t>len</a:t>
            </a:r>
            <a:r>
              <a:rPr lang="fr-FR" dirty="0"/>
              <a:t>(</a:t>
            </a:r>
            <a:r>
              <a:rPr lang="fr-FR" dirty="0" err="1"/>
              <a:t>ch</a:t>
            </a:r>
            <a:r>
              <a:rPr lang="fr-FR" dirty="0"/>
              <a:t>)-1) jusqu’à la valeur médiane de la chaine  </a:t>
            </a:r>
          </a:p>
          <a:p>
            <a:pPr marL="456068" lvl="1" indent="0">
              <a:buNone/>
            </a:pPr>
            <a:endParaRPr lang="fr-FR" dirty="0"/>
          </a:p>
          <a:p>
            <a:pPr marL="456068" lvl="1" indent="0">
              <a:buNone/>
            </a:pPr>
            <a:r>
              <a:rPr lang="fr-FR" dirty="0"/>
              <a:t>La vérification s’arrête lorsque :</a:t>
            </a:r>
          </a:p>
          <a:p>
            <a:pPr lvl="1">
              <a:buFont typeface="Wingdings" panose="05000000000000000000" pitchFamily="2" charset="2"/>
              <a:buChar char="ü"/>
            </a:pPr>
            <a:r>
              <a:rPr lang="fr-FR" dirty="0"/>
              <a:t>le premier compteur dépasse le deuxième</a:t>
            </a:r>
          </a:p>
          <a:p>
            <a:pPr lvl="1">
              <a:buFont typeface="Wingdings" panose="05000000000000000000" pitchFamily="2" charset="2"/>
              <a:buChar char="ü"/>
            </a:pPr>
            <a:r>
              <a:rPr lang="fr-FR" dirty="0"/>
              <a:t>on trouve deux caractères non similaires </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70</a:t>
            </a:fld>
            <a:endParaRPr lang="fr-FR" dirty="0"/>
          </a:p>
        </p:txBody>
      </p:sp>
    </p:spTree>
    <p:extLst>
      <p:ext uri="{BB962C8B-B14F-4D97-AF65-F5344CB8AC3E}">
        <p14:creationId xmlns:p14="http://schemas.microsoft.com/office/powerpoint/2010/main" val="320274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N°3 =&gt; énoncé</a:t>
            </a:r>
          </a:p>
          <a:p>
            <a:pPr lvl="1"/>
            <a:endParaRPr lang="fr-FR" dirty="0"/>
          </a:p>
          <a:p>
            <a:pPr marL="456068" lvl="1" indent="0">
              <a:buNone/>
            </a:pPr>
            <a:r>
              <a:rPr lang="fr-FR" altLang="fr-FR" dirty="0"/>
              <a:t>Écrivez une fonction nommée </a:t>
            </a:r>
            <a:r>
              <a:rPr lang="fr-FR" altLang="fr-FR" dirty="0" err="1"/>
              <a:t>compter_occurrences</a:t>
            </a:r>
            <a:r>
              <a:rPr lang="fr-FR" altLang="fr-FR" dirty="0"/>
              <a:t> qui prend une chaîne de caractères et un caractère en paramètres, et retourne le nombre d'occurrences de ce caractère dans la chaîne. </a:t>
            </a:r>
          </a:p>
          <a:p>
            <a:pPr marL="456068" lvl="1" indent="0">
              <a:buNone/>
            </a:pPr>
            <a:endParaRPr lang="fr-FR" altLang="fr-FR" dirty="0"/>
          </a:p>
          <a:p>
            <a:pPr marL="456068" lvl="1" indent="0">
              <a:buNone/>
            </a:pPr>
            <a:r>
              <a:rPr lang="fr-FR" altLang="fr-FR" dirty="0"/>
              <a:t>Exemple : </a:t>
            </a:r>
          </a:p>
          <a:p>
            <a:pPr marL="456068" lvl="1" indent="0">
              <a:buNone/>
            </a:pPr>
            <a:r>
              <a:rPr lang="fr-FR" altLang="fr-FR" dirty="0" err="1"/>
              <a:t>Ch</a:t>
            </a:r>
            <a:r>
              <a:rPr lang="fr-FR" altLang="fr-FR" dirty="0"/>
              <a:t>=‘informatique’      c= ‘i’ </a:t>
            </a:r>
          </a:p>
          <a:p>
            <a:pPr marL="456068" lvl="1" indent="0">
              <a:buNone/>
            </a:pPr>
            <a:endParaRPr lang="fr-FR" altLang="fr-FR" dirty="0"/>
          </a:p>
          <a:p>
            <a:pPr marL="456068" lvl="1" indent="0">
              <a:buNone/>
            </a:pPr>
            <a:r>
              <a:rPr lang="fr-FR" altLang="fr-FR" dirty="0"/>
              <a:t>La fonction va retourner 2 </a:t>
            </a:r>
          </a:p>
          <a:p>
            <a:pPr marL="456068" lvl="1" indent="0">
              <a:buNone/>
            </a:pPr>
            <a:endParaRPr lang="fr-FR" alt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71</a:t>
            </a:fld>
            <a:endParaRPr lang="fr-FR" dirty="0"/>
          </a:p>
        </p:txBody>
      </p:sp>
    </p:spTree>
    <p:extLst>
      <p:ext uri="{BB962C8B-B14F-4D97-AF65-F5344CB8AC3E}">
        <p14:creationId xmlns:p14="http://schemas.microsoft.com/office/powerpoint/2010/main" val="77948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additive="base">
                                        <p:cTn id="1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 calcmode="lin" valueType="num">
                                      <p:cBhvr additive="base">
                                        <p:cTn id="2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N°4 =&gt;</a:t>
            </a:r>
          </a:p>
          <a:p>
            <a:pPr lvl="1"/>
            <a:r>
              <a:rPr lang="fr-FR" dirty="0"/>
              <a:t>Ecrire un programme qui demande à évaluer une chaine de la forme </a:t>
            </a:r>
          </a:p>
          <a:p>
            <a:pPr marL="456068" lvl="1" indent="0">
              <a:buNone/>
            </a:pPr>
            <a:endParaRPr lang="fr-FR" dirty="0"/>
          </a:p>
          <a:p>
            <a:pPr marL="456068" lvl="1" indent="0">
              <a:buNone/>
            </a:pPr>
            <a:r>
              <a:rPr lang="fr-FR" dirty="0" err="1"/>
              <a:t>Ch</a:t>
            </a:r>
            <a:r>
              <a:rPr lang="fr-FR" dirty="0"/>
              <a:t>=‘’</a:t>
            </a:r>
            <a:r>
              <a:rPr lang="fr-FR" dirty="0" err="1"/>
              <a:t>nombre+nombre+nombre</a:t>
            </a:r>
            <a:r>
              <a:rPr lang="fr-FR" dirty="0"/>
              <a:t>’’</a:t>
            </a:r>
          </a:p>
          <a:p>
            <a:pPr marL="456068" lvl="1" indent="0">
              <a:buNone/>
            </a:pPr>
            <a:endParaRPr lang="fr-FR" dirty="0"/>
          </a:p>
          <a:p>
            <a:pPr marL="456068" lvl="1" indent="0">
              <a:buNone/>
            </a:pPr>
            <a:r>
              <a:rPr lang="fr-FR" dirty="0"/>
              <a:t>Exemple </a:t>
            </a:r>
            <a:r>
              <a:rPr lang="fr-FR" dirty="0" err="1"/>
              <a:t>ch</a:t>
            </a:r>
            <a:r>
              <a:rPr lang="fr-FR" dirty="0"/>
              <a:t>=‘’20+152+33’’</a:t>
            </a:r>
          </a:p>
          <a:p>
            <a:pPr marL="456068" lvl="1" indent="0">
              <a:buNone/>
            </a:pPr>
            <a:r>
              <a:rPr lang="fr-FR" dirty="0"/>
              <a:t>La fonction va retourner  205</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72</a:t>
            </a:fld>
            <a:endParaRPr lang="fr-FR" dirty="0"/>
          </a:p>
        </p:txBody>
      </p:sp>
    </p:spTree>
    <p:extLst>
      <p:ext uri="{BB962C8B-B14F-4D97-AF65-F5344CB8AC3E}">
        <p14:creationId xmlns:p14="http://schemas.microsoft.com/office/powerpoint/2010/main" val="2507382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sz="2200" dirty="0">
                <a:ea typeface="Tahoma" panose="020B0604030504040204" pitchFamily="34" charset="0"/>
                <a:cs typeface="Tahoma" panose="020B0604030504040204" pitchFamily="34" charset="0"/>
              </a:rPr>
              <a:t>Exercice pratique N° 5: </a:t>
            </a:r>
          </a:p>
          <a:p>
            <a:pPr lvl="1"/>
            <a:endParaRPr lang="fr-FR" sz="2200" dirty="0">
              <a:ea typeface="Tahoma" panose="020B0604030504040204" pitchFamily="34" charset="0"/>
              <a:cs typeface="Tahoma" panose="020B0604030504040204" pitchFamily="34" charset="0"/>
            </a:endParaRPr>
          </a:p>
          <a:p>
            <a:pPr marL="456068" lvl="1" indent="0">
              <a:buNone/>
            </a:pPr>
            <a:r>
              <a:rPr lang="fr-FR" sz="2200" dirty="0">
                <a:ea typeface="Tahoma" panose="020B0604030504040204" pitchFamily="34" charset="0"/>
                <a:cs typeface="Tahoma" panose="020B0604030504040204" pitchFamily="34" charset="0"/>
              </a:rPr>
              <a:t>Ecrire une fonction qui va retourner le mot le plus court / plus long dans une phrase donnée par l’utilisateur </a:t>
            </a:r>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73</a:t>
            </a:fld>
            <a:endParaRPr lang="fr-FR" dirty="0"/>
          </a:p>
        </p:txBody>
      </p:sp>
    </p:spTree>
    <p:extLst>
      <p:ext uri="{BB962C8B-B14F-4D97-AF65-F5344CB8AC3E}">
        <p14:creationId xmlns:p14="http://schemas.microsoft.com/office/powerpoint/2010/main" val="41169362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a:xfrm>
            <a:off x="224237" y="931091"/>
            <a:ext cx="10251675" cy="6014445"/>
          </a:xfrm>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p>
          <a:p>
            <a:pPr lvl="1"/>
            <a:r>
              <a:rPr lang="fr-FR" dirty="0">
                <a:ea typeface="Tahoma" panose="020B0604030504040204" pitchFamily="34" charset="0"/>
                <a:cs typeface="Tahoma" panose="020B0604030504040204" pitchFamily="34" charset="0"/>
              </a:rPr>
              <a:t>Définition </a:t>
            </a:r>
          </a:p>
          <a:p>
            <a:pPr marL="456068" lvl="1" indent="0">
              <a:buNone/>
            </a:pPr>
            <a:r>
              <a:rPr lang="fr-FR" dirty="0">
                <a:ea typeface="Tahoma" panose="020B0604030504040204" pitchFamily="34" charset="0"/>
                <a:cs typeface="Tahoma" panose="020B0604030504040204" pitchFamily="34" charset="0"/>
              </a:rPr>
              <a:t>Une fonction récursive est une fonction qui s'appelle elle-même dans sa propre définition. Cela signifie qu'une fonction récursive résout un problème en appelant une version plus petite (ou simplifiée) du même problème.</a:t>
            </a:r>
          </a:p>
          <a:p>
            <a:pPr lvl="1"/>
            <a:r>
              <a:rPr lang="fr-FR" dirty="0">
                <a:ea typeface="Tahoma" panose="020B0604030504040204" pitchFamily="34" charset="0"/>
                <a:cs typeface="Tahoma" panose="020B0604030504040204" pitchFamily="34" charset="0"/>
              </a:rPr>
              <a:t>Dans le contexte récursif , pour chaque fonction on doit trouver :</a:t>
            </a:r>
          </a:p>
          <a:p>
            <a:pPr lvl="2"/>
            <a:r>
              <a:rPr lang="fr-FR" dirty="0">
                <a:ea typeface="Tahoma" panose="020B0604030504040204" pitchFamily="34" charset="0"/>
                <a:cs typeface="Tahoma" panose="020B0604030504040204" pitchFamily="34" charset="0"/>
              </a:rPr>
              <a:t>Une condition d’</a:t>
            </a:r>
            <a:r>
              <a:rPr lang="fr-FR" dirty="0" err="1">
                <a:ea typeface="Tahoma" panose="020B0604030504040204" pitchFamily="34" charset="0"/>
                <a:cs typeface="Tahoma" panose="020B0604030504040204" pitchFamily="34" charset="0"/>
              </a:rPr>
              <a:t>arrét</a:t>
            </a:r>
            <a:r>
              <a:rPr lang="fr-FR" dirty="0">
                <a:ea typeface="Tahoma" panose="020B0604030504040204" pitchFamily="34" charset="0"/>
                <a:cs typeface="Tahoma" panose="020B0604030504040204" pitchFamily="34" charset="0"/>
              </a:rPr>
              <a:t> </a:t>
            </a:r>
          </a:p>
          <a:p>
            <a:pPr lvl="2"/>
            <a:r>
              <a:rPr lang="fr-FR" dirty="0">
                <a:ea typeface="Tahoma" panose="020B0604030504040204" pitchFamily="34" charset="0"/>
                <a:cs typeface="Tahoma" panose="020B0604030504040204" pitchFamily="34" charset="0"/>
              </a:rPr>
              <a:t>Un appel de la fonction même mais avec des paramètres différents </a:t>
            </a:r>
          </a:p>
          <a:p>
            <a:pPr lvl="1"/>
            <a:r>
              <a:rPr lang="fr-FR" dirty="0">
                <a:ea typeface="Tahoma" panose="020B0604030504040204" pitchFamily="34" charset="0"/>
                <a:cs typeface="Tahoma" panose="020B0604030504040204" pitchFamily="34" charset="0"/>
              </a:rPr>
              <a:t>Exemple :</a:t>
            </a: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74</a:t>
            </a:fld>
            <a:endParaRPr lang="fr-FR" dirty="0"/>
          </a:p>
        </p:txBody>
      </p:sp>
      <p:pic>
        <p:nvPicPr>
          <p:cNvPr id="6" name="Picture 5">
            <a:extLst>
              <a:ext uri="{FF2B5EF4-FFF2-40B4-BE49-F238E27FC236}">
                <a16:creationId xmlns:a16="http://schemas.microsoft.com/office/drawing/2014/main" id="{C12ABAA7-5069-46CA-BB3B-7FCFF91B91BF}"/>
              </a:ext>
            </a:extLst>
          </p:cNvPr>
          <p:cNvPicPr>
            <a:picLocks noChangeAspect="1"/>
          </p:cNvPicPr>
          <p:nvPr/>
        </p:nvPicPr>
        <p:blipFill>
          <a:blip r:embed="rId2"/>
          <a:stretch>
            <a:fillRect/>
          </a:stretch>
        </p:blipFill>
        <p:spPr>
          <a:xfrm>
            <a:off x="1192411" y="4196924"/>
            <a:ext cx="8315325" cy="2447925"/>
          </a:xfrm>
          <a:prstGeom prst="rect">
            <a:avLst/>
          </a:prstGeom>
        </p:spPr>
      </p:pic>
    </p:spTree>
    <p:extLst>
      <p:ext uri="{BB962C8B-B14F-4D97-AF65-F5344CB8AC3E}">
        <p14:creationId xmlns:p14="http://schemas.microsoft.com/office/powerpoint/2010/main" val="1544813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Exemple pratique 1:=&gt; énoncé</a:t>
            </a:r>
          </a:p>
          <a:p>
            <a:pPr lvl="1"/>
            <a:endParaRPr lang="fr-FR" dirty="0"/>
          </a:p>
          <a:p>
            <a:pPr marL="456068" lvl="1" indent="0">
              <a:buNone/>
            </a:pPr>
            <a:r>
              <a:rPr lang="fr-FR" dirty="0"/>
              <a:t>Ecrivez une fonction qui permet de calculer et retourner le factoriel d’un nombre N positif </a:t>
            </a:r>
          </a:p>
          <a:p>
            <a:pPr marL="456068" lvl="1" indent="0">
              <a:buNone/>
            </a:pPr>
            <a:r>
              <a:rPr lang="fr-FR" dirty="0"/>
              <a:t>N! = 1*2*3*4*5*…….*N</a:t>
            </a:r>
          </a:p>
          <a:p>
            <a:pPr marL="456068" lvl="1" indent="0">
              <a:buNone/>
            </a:pPr>
            <a:r>
              <a:rPr lang="fr-FR" dirty="0"/>
              <a:t>5!  = 1*2*3*4*5 </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75</a:t>
            </a:fld>
            <a:endParaRPr lang="fr-FR" dirty="0"/>
          </a:p>
        </p:txBody>
      </p:sp>
    </p:spTree>
    <p:extLst>
      <p:ext uri="{BB962C8B-B14F-4D97-AF65-F5344CB8AC3E}">
        <p14:creationId xmlns:p14="http://schemas.microsoft.com/office/powerpoint/2010/main" val="3187542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Exemple pratique 1:=&gt; Correction</a:t>
            </a:r>
          </a:p>
          <a:p>
            <a:pPr marL="456068" lvl="1" indent="0">
              <a:buNone/>
            </a:pPr>
            <a:r>
              <a:rPr lang="fr-FR" dirty="0"/>
              <a:t>Exécution manuelle :</a:t>
            </a:r>
          </a:p>
          <a:p>
            <a:pPr marL="456068" lvl="1" indent="0">
              <a:buNone/>
            </a:pPr>
            <a:r>
              <a:rPr lang="fr-FR" dirty="0"/>
              <a:t>Fact(5)</a:t>
            </a:r>
          </a:p>
          <a:p>
            <a:pPr marL="456068" lvl="1" indent="0">
              <a:buNone/>
            </a:pPr>
            <a:r>
              <a:rPr lang="fr-FR" dirty="0"/>
              <a:t>5*</a:t>
            </a:r>
            <a:r>
              <a:rPr lang="fr-FR" dirty="0" err="1"/>
              <a:t>fact</a:t>
            </a:r>
            <a:r>
              <a:rPr lang="fr-FR" dirty="0"/>
              <a:t>(4)</a:t>
            </a:r>
          </a:p>
          <a:p>
            <a:pPr marL="456068" lvl="1" indent="0">
              <a:buNone/>
            </a:pPr>
            <a:r>
              <a:rPr lang="fr-FR" dirty="0"/>
              <a:t>     4*</a:t>
            </a:r>
            <a:r>
              <a:rPr lang="fr-FR" dirty="0" err="1"/>
              <a:t>fact</a:t>
            </a:r>
            <a:r>
              <a:rPr lang="fr-FR" dirty="0"/>
              <a:t>(3)</a:t>
            </a:r>
          </a:p>
          <a:p>
            <a:pPr marL="456068" lvl="1" indent="0">
              <a:buNone/>
            </a:pPr>
            <a:r>
              <a:rPr lang="fr-FR" dirty="0"/>
              <a:t>          3*</a:t>
            </a:r>
            <a:r>
              <a:rPr lang="fr-FR" dirty="0" err="1"/>
              <a:t>fact</a:t>
            </a:r>
            <a:r>
              <a:rPr lang="fr-FR" dirty="0"/>
              <a:t>(2)</a:t>
            </a:r>
          </a:p>
          <a:p>
            <a:pPr marL="456068" lvl="1" indent="0">
              <a:buNone/>
            </a:pPr>
            <a:r>
              <a:rPr lang="fr-FR" dirty="0"/>
              <a:t>                2*</a:t>
            </a:r>
            <a:r>
              <a:rPr lang="fr-FR" dirty="0" err="1"/>
              <a:t>fact</a:t>
            </a:r>
            <a:r>
              <a:rPr lang="fr-FR" dirty="0"/>
              <a:t>(1)</a:t>
            </a:r>
          </a:p>
          <a:p>
            <a:pPr marL="456068" lvl="1" indent="0">
              <a:buNone/>
            </a:pPr>
            <a:r>
              <a:rPr lang="fr-FR" dirty="0"/>
              <a:t>                     1*</a:t>
            </a:r>
            <a:r>
              <a:rPr lang="fr-FR" dirty="0" err="1"/>
              <a:t>fact</a:t>
            </a:r>
            <a:r>
              <a:rPr lang="fr-FR" dirty="0"/>
              <a:t>(0)</a:t>
            </a:r>
          </a:p>
          <a:p>
            <a:pPr marL="456068" lvl="1" indent="0">
              <a:buNone/>
            </a:pPr>
            <a:r>
              <a:rPr lang="fr-FR" dirty="0"/>
              <a:t>                          1   =&gt; Condition d’arrêt </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76</a:t>
            </a:fld>
            <a:endParaRPr lang="fr-FR" dirty="0"/>
          </a:p>
        </p:txBody>
      </p:sp>
      <p:cxnSp>
        <p:nvCxnSpPr>
          <p:cNvPr id="6" name="Straight Arrow Connector 5">
            <a:extLst>
              <a:ext uri="{FF2B5EF4-FFF2-40B4-BE49-F238E27FC236}">
                <a16:creationId xmlns:a16="http://schemas.microsoft.com/office/drawing/2014/main" id="{2EE43CB4-86A3-44BB-8EDA-3121A5EBE9CA}"/>
              </a:ext>
            </a:extLst>
          </p:cNvPr>
          <p:cNvCxnSpPr/>
          <p:nvPr/>
        </p:nvCxnSpPr>
        <p:spPr>
          <a:xfrm>
            <a:off x="1061492" y="2285826"/>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3FF86F2-74F3-4999-878D-0F9C212139AD}"/>
              </a:ext>
            </a:extLst>
          </p:cNvPr>
          <p:cNvCxnSpPr/>
          <p:nvPr/>
        </p:nvCxnSpPr>
        <p:spPr>
          <a:xfrm>
            <a:off x="1421532" y="2717874"/>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54508B6-2BA5-41EE-9EBD-A8C1C2A5C412}"/>
              </a:ext>
            </a:extLst>
          </p:cNvPr>
          <p:cNvCxnSpPr/>
          <p:nvPr/>
        </p:nvCxnSpPr>
        <p:spPr>
          <a:xfrm>
            <a:off x="1781572" y="3077914"/>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B8BEDA-3B4C-4DFC-B5F2-DD5B0345EB06}"/>
              </a:ext>
            </a:extLst>
          </p:cNvPr>
          <p:cNvCxnSpPr/>
          <p:nvPr/>
        </p:nvCxnSpPr>
        <p:spPr>
          <a:xfrm>
            <a:off x="2141612" y="3401950"/>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5965C08-C9C9-4FCB-A74B-A36FCC3B6339}"/>
              </a:ext>
            </a:extLst>
          </p:cNvPr>
          <p:cNvCxnSpPr/>
          <p:nvPr/>
        </p:nvCxnSpPr>
        <p:spPr>
          <a:xfrm>
            <a:off x="2501652" y="3797994"/>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55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Exemple pratique 2:=&gt; énoncé</a:t>
            </a:r>
          </a:p>
          <a:p>
            <a:pPr lvl="1"/>
            <a:endParaRPr lang="fr-FR" dirty="0"/>
          </a:p>
          <a:p>
            <a:pPr marL="456068" lvl="1" indent="0">
              <a:buNone/>
            </a:pPr>
            <a:r>
              <a:rPr lang="fr-FR" dirty="0"/>
              <a:t>Ecrivez une fonction qui permet de calculer et retourner le somme des chiffres d’un entier N &gt;0</a:t>
            </a:r>
          </a:p>
          <a:p>
            <a:pPr marL="456068" lvl="1" indent="0">
              <a:buNone/>
            </a:pPr>
            <a:r>
              <a:rPr lang="fr-FR" dirty="0"/>
              <a:t>N=521  le programme va retourner 8</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77</a:t>
            </a:fld>
            <a:endParaRPr lang="fr-FR" dirty="0"/>
          </a:p>
        </p:txBody>
      </p:sp>
    </p:spTree>
    <p:extLst>
      <p:ext uri="{BB962C8B-B14F-4D97-AF65-F5344CB8AC3E}">
        <p14:creationId xmlns:p14="http://schemas.microsoft.com/office/powerpoint/2010/main" val="536398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a:t>
            </a:r>
            <a:endParaRPr lang="fr-FR" dirty="0"/>
          </a:p>
          <a:p>
            <a:pPr lvl="1"/>
            <a:r>
              <a:rPr lang="fr-FR" dirty="0"/>
              <a:t>Exercice pratique N°3 =&gt;</a:t>
            </a:r>
          </a:p>
          <a:p>
            <a:pPr lvl="1"/>
            <a:r>
              <a:rPr lang="fr-FR" dirty="0"/>
              <a:t>Ecrire une fonction récursive qui demande à évaluer une chaine de la forme </a:t>
            </a:r>
          </a:p>
          <a:p>
            <a:pPr marL="456068" lvl="1" indent="0">
              <a:buNone/>
            </a:pPr>
            <a:endParaRPr lang="fr-FR" dirty="0"/>
          </a:p>
          <a:p>
            <a:pPr marL="456068" lvl="1" indent="0">
              <a:buNone/>
            </a:pPr>
            <a:r>
              <a:rPr lang="fr-FR" dirty="0" err="1"/>
              <a:t>Ch</a:t>
            </a:r>
            <a:r>
              <a:rPr lang="fr-FR" dirty="0"/>
              <a:t>=‘’</a:t>
            </a:r>
            <a:r>
              <a:rPr lang="fr-FR" dirty="0" err="1"/>
              <a:t>nombre+nombre+nombre</a:t>
            </a:r>
            <a:r>
              <a:rPr lang="fr-FR" dirty="0"/>
              <a:t>’’</a:t>
            </a:r>
          </a:p>
          <a:p>
            <a:pPr marL="456068" lvl="1" indent="0">
              <a:buNone/>
            </a:pPr>
            <a:endParaRPr lang="fr-FR" dirty="0"/>
          </a:p>
          <a:p>
            <a:pPr marL="456068" lvl="1" indent="0">
              <a:buNone/>
            </a:pPr>
            <a:r>
              <a:rPr lang="fr-FR" dirty="0"/>
              <a:t>Exemple </a:t>
            </a:r>
            <a:r>
              <a:rPr lang="fr-FR" dirty="0" err="1"/>
              <a:t>ch</a:t>
            </a:r>
            <a:r>
              <a:rPr lang="fr-FR" dirty="0"/>
              <a:t>=‘’20+152+33’’</a:t>
            </a:r>
          </a:p>
          <a:p>
            <a:pPr marL="456068" lvl="1" indent="0">
              <a:buNone/>
            </a:pPr>
            <a:r>
              <a:rPr lang="fr-FR" dirty="0"/>
              <a:t>La fonction va retourner  205</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78</a:t>
            </a:fld>
            <a:endParaRPr lang="fr-FR" dirty="0"/>
          </a:p>
        </p:txBody>
      </p:sp>
    </p:spTree>
    <p:extLst>
      <p:ext uri="{BB962C8B-B14F-4D97-AF65-F5344CB8AC3E}">
        <p14:creationId xmlns:p14="http://schemas.microsoft.com/office/powerpoint/2010/main" val="1601488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Exemple pratique 4:=&gt; énoncé </a:t>
            </a:r>
          </a:p>
          <a:p>
            <a:pPr lvl="1"/>
            <a:endParaRPr lang="fr-FR" dirty="0"/>
          </a:p>
          <a:p>
            <a:pPr marL="456068" lvl="1" indent="0">
              <a:buNone/>
            </a:pPr>
            <a:r>
              <a:rPr lang="fr-FR" dirty="0"/>
              <a:t>Écrivez une fonction qui permet de retourner le PGCD des 2 entiers positifs </a:t>
            </a:r>
          </a:p>
          <a:p>
            <a:pPr marL="456068" lvl="1" indent="0">
              <a:buNone/>
            </a:pPr>
            <a:endParaRPr lang="fr-FR" dirty="0"/>
          </a:p>
          <a:p>
            <a:pPr marL="456068" lvl="1" indent="0">
              <a:buNone/>
            </a:pPr>
            <a:r>
              <a:rPr lang="fr-FR" dirty="0"/>
              <a:t>Exemple : PGCD(25,15) = 5</a:t>
            </a:r>
          </a:p>
          <a:p>
            <a:pPr marL="456068" lvl="1" indent="0">
              <a:buNone/>
            </a:pPr>
            <a:r>
              <a:rPr lang="fr-FR" dirty="0"/>
              <a:t>	        PGCD(13,7)  =1 </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79</a:t>
            </a:fld>
            <a:endParaRPr lang="fr-FR" dirty="0"/>
          </a:p>
        </p:txBody>
      </p:sp>
    </p:spTree>
    <p:extLst>
      <p:ext uri="{BB962C8B-B14F-4D97-AF65-F5344CB8AC3E}">
        <p14:creationId xmlns:p14="http://schemas.microsoft.com/office/powerpoint/2010/main" val="400916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cs typeface="Arial" panose="020B0604020202020204" pitchFamily="34" charset="0"/>
              </a:rPr>
              <a:t>Références bibliographiques</a:t>
            </a:r>
            <a:endParaRPr lang="fr-FR" altLang="fr-FR" sz="3000" b="1" dirty="0">
              <a:solidFill>
                <a:schemeClr val="tx1"/>
              </a:solidFill>
              <a:latin typeface="Gill Sans MT" panose="020B0502020104020203" pitchFamily="34" charset="77"/>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fld id="{9705A05D-FF3A-44F5-A745-C0E08A1F0267}" type="slidenum">
              <a:rPr lang="fr-FR" smtClean="0"/>
              <a:pPr/>
              <a:t>8</a:t>
            </a:fld>
            <a:endParaRPr lang="fr-FR" dirty="0"/>
          </a:p>
        </p:txBody>
      </p:sp>
      <p:sp>
        <p:nvSpPr>
          <p:cNvPr id="2" name="ZoneTexte 1">
            <a:extLst>
              <a:ext uri="{FF2B5EF4-FFF2-40B4-BE49-F238E27FC236}">
                <a16:creationId xmlns:a16="http://schemas.microsoft.com/office/drawing/2014/main" id="{B42C9204-42A2-62AF-56CE-2F3A0D7B615D}"/>
              </a:ext>
            </a:extLst>
          </p:cNvPr>
          <p:cNvSpPr txBox="1"/>
          <p:nvPr/>
        </p:nvSpPr>
        <p:spPr>
          <a:xfrm>
            <a:off x="1709564" y="2069802"/>
            <a:ext cx="4919680" cy="954107"/>
          </a:xfrm>
          <a:prstGeom prst="rect">
            <a:avLst/>
          </a:prstGeom>
          <a:noFill/>
        </p:spPr>
        <p:txBody>
          <a:bodyPr wrap="none" rtlCol="0">
            <a:spAutoFit/>
          </a:bodyPr>
          <a:lstStyle/>
          <a:p>
            <a:r>
              <a:rPr lang="fr-FR" dirty="0">
                <a:hlinkClick r:id="rId3"/>
              </a:rPr>
              <a:t>https://docs.python.org/fr/3/tutorial/</a:t>
            </a:r>
            <a:endParaRPr lang="fr-FR" dirty="0"/>
          </a:p>
          <a:p>
            <a:r>
              <a:rPr lang="fr-FR" dirty="0">
                <a:hlinkClick r:id="rId4"/>
              </a:rPr>
              <a:t>https://www.jetbrains.com/help/pycharm/getting-started.html</a:t>
            </a:r>
            <a:endParaRPr lang="fr-FR" dirty="0"/>
          </a:p>
          <a:p>
            <a:r>
              <a:rPr lang="fr-FR" dirty="0">
                <a:hlinkClick r:id="rId5"/>
              </a:rPr>
              <a:t>https://code.visualstudio.com/docs</a:t>
            </a:r>
            <a:endParaRPr lang="fr-FR" dirty="0"/>
          </a:p>
          <a:p>
            <a:endParaRPr lang="fr-FR" dirty="0"/>
          </a:p>
        </p:txBody>
      </p:sp>
    </p:spTree>
    <p:extLst>
      <p:ext uri="{BB962C8B-B14F-4D97-AF65-F5344CB8AC3E}">
        <p14:creationId xmlns:p14="http://schemas.microsoft.com/office/powerpoint/2010/main" val="419008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Exemple pratique 2:=&gt; Correction</a:t>
            </a:r>
          </a:p>
          <a:p>
            <a:pPr lvl="1"/>
            <a:endParaRPr lang="fr-FR" dirty="0"/>
          </a:p>
          <a:p>
            <a:pPr marL="456068" lvl="1" indent="0">
              <a:buNone/>
            </a:pPr>
            <a:r>
              <a:rPr lang="fr-FR" dirty="0"/>
              <a:t>Utiliser la méthode de différence </a:t>
            </a:r>
          </a:p>
          <a:p>
            <a:pPr marL="456068" lvl="1" indent="0">
              <a:buNone/>
            </a:pPr>
            <a:r>
              <a:rPr lang="fr-FR" dirty="0"/>
              <a:t>Si x &gt; y alors on soustraire y de x  sinon on soustraire x de y </a:t>
            </a:r>
          </a:p>
          <a:p>
            <a:pPr marL="456068" lvl="1" indent="0">
              <a:buNone/>
            </a:pPr>
            <a:r>
              <a:rPr lang="fr-FR" dirty="0"/>
              <a:t>Le traitement s’arrête lorsque x= y </a:t>
            </a:r>
          </a:p>
          <a:p>
            <a:pPr marL="456068" lvl="1" indent="0">
              <a:buNone/>
            </a:pPr>
            <a:endParaRPr lang="fr-FR" dirty="0"/>
          </a:p>
          <a:p>
            <a:pPr marL="456068" lvl="1" indent="0">
              <a:buNone/>
            </a:pPr>
            <a:r>
              <a:rPr lang="fr-FR" dirty="0"/>
              <a:t>Exécution à la main </a:t>
            </a:r>
          </a:p>
          <a:p>
            <a:pPr marL="456068" lvl="1" indent="0">
              <a:buNone/>
            </a:pPr>
            <a:endParaRPr lang="fr-FR" dirty="0"/>
          </a:p>
          <a:p>
            <a:pPr marL="456068" lvl="1" indent="0">
              <a:buNone/>
            </a:pPr>
            <a:r>
              <a:rPr lang="fr-FR" dirty="0"/>
              <a:t>PGCD(25,15) </a:t>
            </a:r>
            <a:r>
              <a:rPr lang="fr-FR" dirty="0">
                <a:sym typeface="Wingdings" panose="05000000000000000000" pitchFamily="2" charset="2"/>
              </a:rPr>
              <a:t>  PGCD(10,15)  PGCD(10,5)   PGCD(5,5)  5 </a:t>
            </a:r>
            <a:r>
              <a:rPr lang="fr-FR" dirty="0"/>
              <a:t> </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80</a:t>
            </a:fld>
            <a:endParaRPr lang="fr-FR" dirty="0"/>
          </a:p>
        </p:txBody>
      </p:sp>
    </p:spTree>
    <p:extLst>
      <p:ext uri="{BB962C8B-B14F-4D97-AF65-F5344CB8AC3E}">
        <p14:creationId xmlns:p14="http://schemas.microsoft.com/office/powerpoint/2010/main" val="149191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Exercice pratique 5 =&gt; énoncé </a:t>
            </a:r>
          </a:p>
          <a:p>
            <a:pPr marL="456068" lvl="1" indent="0">
              <a:buNone/>
            </a:pPr>
            <a:r>
              <a:rPr lang="fr-FR" dirty="0"/>
              <a:t> </a:t>
            </a:r>
          </a:p>
          <a:p>
            <a:pPr marL="456068" lvl="1" indent="0">
              <a:buNone/>
            </a:pPr>
            <a:r>
              <a:rPr lang="fr-FR" altLang="fr-FR" dirty="0"/>
              <a:t>Écrivez une fonction récursive  nommée </a:t>
            </a:r>
            <a:r>
              <a:rPr lang="fr-FR" altLang="fr-FR" dirty="0" err="1"/>
              <a:t>est_palindrome</a:t>
            </a:r>
            <a:r>
              <a:rPr lang="fr-FR" altLang="fr-FR" dirty="0"/>
              <a:t> qui prend une chaîne de caractères en paramètre et retourne </a:t>
            </a:r>
            <a:r>
              <a:rPr lang="fr-FR" altLang="fr-FR" dirty="0" err="1"/>
              <a:t>True</a:t>
            </a:r>
            <a:r>
              <a:rPr lang="fr-FR" altLang="fr-FR" dirty="0"/>
              <a:t> si la chaîne est un palindrome (c'est-à-dire qu'elle se lit de la même manière de gauche à droite et de droite à gauche), sinon False. </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81</a:t>
            </a:fld>
            <a:endParaRPr lang="fr-FR" dirty="0"/>
          </a:p>
        </p:txBody>
      </p:sp>
    </p:spTree>
    <p:extLst>
      <p:ext uri="{BB962C8B-B14F-4D97-AF65-F5344CB8AC3E}">
        <p14:creationId xmlns:p14="http://schemas.microsoft.com/office/powerpoint/2010/main" val="37669908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récursives </a:t>
            </a:r>
            <a:endParaRPr lang="fr-FR" dirty="0"/>
          </a:p>
          <a:p>
            <a:pPr lvl="1"/>
            <a:r>
              <a:rPr lang="fr-FR" dirty="0"/>
              <a:t>Exemple pratique 3:=&gt; Correction</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82</a:t>
            </a:fld>
            <a:endParaRPr lang="fr-FR" dirty="0"/>
          </a:p>
        </p:txBody>
      </p:sp>
    </p:spTree>
    <p:extLst>
      <p:ext uri="{BB962C8B-B14F-4D97-AF65-F5344CB8AC3E}">
        <p14:creationId xmlns:p14="http://schemas.microsoft.com/office/powerpoint/2010/main" val="1913403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lambda </a:t>
            </a:r>
          </a:p>
          <a:p>
            <a:pPr lvl="1"/>
            <a:r>
              <a:rPr lang="fr-FR" dirty="0"/>
              <a:t>Définition et utilisation </a:t>
            </a:r>
            <a:br>
              <a:rPr kumimoji="0" lang="fr-FR" altLang="fr-FR" sz="3000" b="0" i="0" u="none" strike="noStrike" cap="none" normalizeH="0" baseline="0" dirty="0">
                <a:ln>
                  <a:noFill/>
                </a:ln>
                <a:solidFill>
                  <a:schemeClr val="tx1"/>
                </a:solidFill>
                <a:effectLst/>
                <a:latin typeface="Arial" panose="020B0604020202020204" pitchFamily="34" charset="0"/>
              </a:rPr>
            </a:br>
            <a:r>
              <a:rPr lang="fr-FR" altLang="fr-FR" dirty="0"/>
              <a:t>Une fonction lambda, également appelée fonction anonyme ou fonction littérale, est une fonction sans nom définie en utilisant l'expression lambda. Les fonctions lambda sont couramment utilisées en Python pour créer des fonctions simples et ponctuelles sans avoir besoin de déclarer une fonction formelle à l'aide de la déclaration </a:t>
            </a:r>
            <a:r>
              <a:rPr lang="fr-FR" altLang="fr-FR" dirty="0" err="1"/>
              <a:t>def</a:t>
            </a:r>
            <a:r>
              <a:rPr lang="fr-FR" altLang="fr-FR" dirty="0"/>
              <a:t> </a:t>
            </a:r>
          </a:p>
          <a:p>
            <a:pPr marL="456068" lvl="1" indent="0">
              <a:buNone/>
            </a:pPr>
            <a:endParaRPr lang="fr-FR" dirty="0"/>
          </a:p>
          <a:p>
            <a:pPr marL="456068" lvl="1" indent="0">
              <a:buNone/>
            </a:pPr>
            <a:r>
              <a:rPr lang="fr-FR" dirty="0"/>
              <a:t>Syntaxe : </a:t>
            </a:r>
          </a:p>
          <a:p>
            <a:pPr marL="456068" lvl="1" indent="0">
              <a:buNone/>
            </a:pPr>
            <a:r>
              <a:rPr lang="fr-FR" dirty="0"/>
              <a:t>lambda arguments: expression</a:t>
            </a:r>
          </a:p>
          <a:p>
            <a:pPr marL="456068" lvl="1" indent="0">
              <a:buNone/>
            </a:pPr>
            <a:endParaRPr lang="fr-FR" dirty="0"/>
          </a:p>
          <a:p>
            <a:pPr marL="462277" lvl="1" indent="0" defTabSz="914400" eaLnBrk="0" fontAlgn="base" hangingPunct="0">
              <a:spcBef>
                <a:spcPct val="0"/>
              </a:spcBef>
              <a:spcAft>
                <a:spcPct val="0"/>
              </a:spcAft>
              <a:buClrTx/>
              <a:buFontTx/>
              <a:buChar char="•"/>
            </a:pPr>
            <a:r>
              <a:rPr lang="fr-FR" altLang="fr-FR" sz="1800" dirty="0"/>
              <a:t>lambda : Mot-clé utilisé pour déclarer une fonction lambda.</a:t>
            </a:r>
          </a:p>
          <a:p>
            <a:pPr marL="462277" lvl="1" indent="0" defTabSz="914400" eaLnBrk="0" fontAlgn="base" hangingPunct="0">
              <a:spcBef>
                <a:spcPct val="0"/>
              </a:spcBef>
              <a:spcAft>
                <a:spcPct val="0"/>
              </a:spcAft>
              <a:buClrTx/>
              <a:buFontTx/>
              <a:buChar char="•"/>
            </a:pPr>
            <a:r>
              <a:rPr lang="fr-FR" altLang="fr-FR" sz="1800" dirty="0"/>
              <a:t>arguments : Liste d'arguments séparés par des virgules, comme dans une fonction normale.</a:t>
            </a:r>
          </a:p>
          <a:p>
            <a:pPr marL="462277" lvl="1" indent="0" defTabSz="914400" eaLnBrk="0" fontAlgn="base" hangingPunct="0">
              <a:spcBef>
                <a:spcPct val="0"/>
              </a:spcBef>
              <a:spcAft>
                <a:spcPct val="0"/>
              </a:spcAft>
              <a:buClrTx/>
              <a:buFontTx/>
              <a:buChar char="•"/>
            </a:pPr>
            <a:r>
              <a:rPr lang="fr-FR" altLang="fr-FR" sz="1800" dirty="0"/>
              <a:t>expression : Expression unique qui est évaluée et renvoyée comme résultat de la fonction.</a:t>
            </a:r>
          </a:p>
          <a:p>
            <a:pPr marL="456068" lvl="1" indent="0">
              <a:buNone/>
            </a:pPr>
            <a:endParaRPr lang="fr-FR" dirty="0"/>
          </a:p>
          <a:p>
            <a:pPr marL="456068" lvl="1" indent="0">
              <a:buNone/>
            </a:pP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83</a:t>
            </a:fld>
            <a:endParaRPr lang="fr-FR" dirty="0"/>
          </a:p>
        </p:txBody>
      </p:sp>
      <p:sp>
        <p:nvSpPr>
          <p:cNvPr id="6" name="Rectangle 2">
            <a:extLst>
              <a:ext uri="{FF2B5EF4-FFF2-40B4-BE49-F238E27FC236}">
                <a16:creationId xmlns:a16="http://schemas.microsoft.com/office/drawing/2014/main" id="{27E336A7-6617-4B2F-8D39-D6B8B729ED77}"/>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0407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lambda</a:t>
            </a:r>
            <a:endParaRPr lang="fr-FR" dirty="0"/>
          </a:p>
          <a:p>
            <a:pPr lvl="1"/>
            <a:r>
              <a:rPr lang="fr-FR" dirty="0"/>
              <a:t>Exemple pratique 1</a:t>
            </a:r>
          </a:p>
          <a:p>
            <a:pPr lvl="1"/>
            <a:endParaRPr lang="fr-FR" dirty="0"/>
          </a:p>
          <a:p>
            <a:pPr lvl="1"/>
            <a:endParaRPr lang="fr-FR" dirty="0"/>
          </a:p>
          <a:p>
            <a:pPr lvl="1"/>
            <a:endParaRPr lang="fr-FR" dirty="0"/>
          </a:p>
          <a:p>
            <a:pPr marL="462277" lvl="1" indent="0" defTabSz="914400" eaLnBrk="0" fontAlgn="base" hangingPunct="0">
              <a:spcBef>
                <a:spcPct val="0"/>
              </a:spcBef>
              <a:spcAft>
                <a:spcPct val="0"/>
              </a:spcAft>
              <a:buClrTx/>
              <a:buNone/>
            </a:pPr>
            <a:endParaRPr lang="fr-FR" altLang="fr-FR" sz="1800" dirty="0"/>
          </a:p>
          <a:p>
            <a:pPr marL="462277" lvl="1" indent="0" defTabSz="914400" eaLnBrk="0" fontAlgn="base" hangingPunct="0">
              <a:spcBef>
                <a:spcPct val="0"/>
              </a:spcBef>
              <a:spcAft>
                <a:spcPct val="0"/>
              </a:spcAft>
              <a:buClrTx/>
              <a:buNone/>
            </a:pPr>
            <a:r>
              <a:rPr lang="fr-FR" altLang="fr-FR" sz="1800" dirty="0"/>
              <a:t>Dans cet exemple :</a:t>
            </a:r>
          </a:p>
          <a:p>
            <a:pPr marL="462277" lvl="1" indent="0" defTabSz="914400" eaLnBrk="0" fontAlgn="base" hangingPunct="0">
              <a:spcBef>
                <a:spcPct val="0"/>
              </a:spcBef>
              <a:spcAft>
                <a:spcPct val="0"/>
              </a:spcAft>
              <a:buClrTx/>
              <a:buFontTx/>
              <a:buChar char="•"/>
            </a:pPr>
            <a:r>
              <a:rPr lang="fr-FR" altLang="fr-FR" sz="1800" dirty="0"/>
              <a:t>lambda x, y: indique que la fonction prend deux arguments, x et y.</a:t>
            </a:r>
          </a:p>
          <a:p>
            <a:pPr marL="462277" lvl="1" indent="0" defTabSz="914400" eaLnBrk="0" fontAlgn="base" hangingPunct="0">
              <a:spcBef>
                <a:spcPct val="0"/>
              </a:spcBef>
              <a:spcAft>
                <a:spcPct val="0"/>
              </a:spcAft>
              <a:buClrTx/>
              <a:buFontTx/>
              <a:buChar char="•"/>
            </a:pPr>
            <a:r>
              <a:rPr lang="fr-FR" altLang="fr-FR" sz="1800" dirty="0"/>
              <a:t>x + y est l'expression qui est évaluée et renvoyée comme résultat.</a:t>
            </a:r>
          </a:p>
          <a:p>
            <a:pPr lvl="1"/>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84</a:t>
            </a:fld>
            <a:endParaRPr lang="fr-FR" dirty="0"/>
          </a:p>
        </p:txBody>
      </p:sp>
      <p:pic>
        <p:nvPicPr>
          <p:cNvPr id="6" name="Picture 5">
            <a:extLst>
              <a:ext uri="{FF2B5EF4-FFF2-40B4-BE49-F238E27FC236}">
                <a16:creationId xmlns:a16="http://schemas.microsoft.com/office/drawing/2014/main" id="{6A111BD5-1E81-4625-AD63-F343137CA84D}"/>
              </a:ext>
            </a:extLst>
          </p:cNvPr>
          <p:cNvPicPr>
            <a:picLocks noChangeAspect="1"/>
          </p:cNvPicPr>
          <p:nvPr/>
        </p:nvPicPr>
        <p:blipFill>
          <a:blip r:embed="rId2"/>
          <a:stretch>
            <a:fillRect/>
          </a:stretch>
        </p:blipFill>
        <p:spPr>
          <a:xfrm>
            <a:off x="1014041" y="1997794"/>
            <a:ext cx="4810125" cy="628650"/>
          </a:xfrm>
          <a:prstGeom prst="rect">
            <a:avLst/>
          </a:prstGeom>
        </p:spPr>
      </p:pic>
    </p:spTree>
    <p:extLst>
      <p:ext uri="{BB962C8B-B14F-4D97-AF65-F5344CB8AC3E}">
        <p14:creationId xmlns:p14="http://schemas.microsoft.com/office/powerpoint/2010/main" val="30192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 calcmode="lin" valueType="num">
                                      <p:cBhvr additive="base">
                                        <p:cTn id="1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 calcmode="lin" valueType="num">
                                      <p:cBhvr additive="base">
                                        <p:cTn id="1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lambda</a:t>
            </a:r>
            <a:endParaRPr lang="fr-FR" dirty="0"/>
          </a:p>
          <a:p>
            <a:pPr lvl="1"/>
            <a:r>
              <a:rPr lang="fr-FR" dirty="0"/>
              <a:t>Exemple pratique 2</a:t>
            </a:r>
          </a:p>
          <a:p>
            <a:pPr marL="456068" lvl="1" indent="0">
              <a:buNone/>
            </a:pPr>
            <a:endParaRPr lang="fr-FR" dirty="0"/>
          </a:p>
          <a:p>
            <a:pPr marL="456068" lvl="1" indent="0">
              <a:buNone/>
            </a:pPr>
            <a:r>
              <a:rPr lang="fr-FR" dirty="0"/>
              <a:t>Écrivez une fonction qui prend une liste d'adresses email en entrée et utilise une fonction lambda pour filtrer les adresses email valides selon un modèle spécifié (par exemple, une adresse email valide doit contenir un "@" et un "." après "@").</a:t>
            </a:r>
          </a:p>
          <a:p>
            <a:pPr marL="456068" lvl="1" indent="0">
              <a:buNone/>
            </a:pPr>
            <a:endParaRPr lang="fr-FR" dirty="0"/>
          </a:p>
          <a:p>
            <a:pPr lvl="1">
              <a:buFont typeface="Symbol" panose="05050102010706020507" pitchFamily="18" charset="2"/>
              <a:buChar char="Þ"/>
            </a:pPr>
            <a:r>
              <a:rPr lang="fr-FR" dirty="0"/>
              <a:t>Utiliser une fonction </a:t>
            </a:r>
            <a:r>
              <a:rPr lang="fr-FR" dirty="0" err="1"/>
              <a:t>filter</a:t>
            </a:r>
            <a:r>
              <a:rPr lang="fr-FR" dirty="0"/>
              <a:t>()</a:t>
            </a:r>
          </a:p>
          <a:p>
            <a:pPr lvl="1">
              <a:buFont typeface="Symbol" panose="05050102010706020507" pitchFamily="18" charset="2"/>
              <a:buChar char="Þ"/>
            </a:pPr>
            <a:r>
              <a:rPr lang="fr-FR" dirty="0" err="1"/>
              <a:t>filter</a:t>
            </a:r>
            <a:r>
              <a:rPr lang="fr-FR" dirty="0"/>
              <a:t>(</a:t>
            </a:r>
            <a:r>
              <a:rPr lang="fr-FR" dirty="0" err="1"/>
              <a:t>fonction_de_filtre</a:t>
            </a:r>
            <a:r>
              <a:rPr lang="fr-FR" dirty="0"/>
              <a:t>, séquence)</a:t>
            </a:r>
          </a:p>
          <a:p>
            <a:pPr marL="0" lvl="0" indent="0" defTabSz="914400" eaLnBrk="0" fontAlgn="base" hangingPunct="0">
              <a:spcBef>
                <a:spcPct val="0"/>
              </a:spcBef>
              <a:spcAft>
                <a:spcPct val="0"/>
              </a:spcAft>
              <a:buClrTx/>
              <a:buNone/>
            </a:pPr>
            <a:endParaRPr lang="fr-FR" altLang="fr-FR" sz="1200" dirty="0">
              <a:latin typeface="Arial" panose="020B0604020202020204" pitchFamily="34" charset="0"/>
            </a:endParaRPr>
          </a:p>
          <a:p>
            <a:pPr lvl="0" defTabSz="914400" eaLnBrk="0" fontAlgn="base" hangingPunct="0">
              <a:spcBef>
                <a:spcPct val="0"/>
              </a:spcBef>
              <a:spcAft>
                <a:spcPct val="0"/>
              </a:spcAft>
              <a:buClrTx/>
              <a:buFont typeface="Wingdings" panose="05000000000000000000" pitchFamily="2" charset="2"/>
              <a:buChar char="ü"/>
            </a:pPr>
            <a:r>
              <a:rPr lang="fr-FR" altLang="fr-FR" sz="1600" dirty="0" err="1"/>
              <a:t>fonction_de_filtre</a:t>
            </a:r>
            <a:r>
              <a:rPr lang="fr-FR" altLang="fr-FR" sz="1600" dirty="0"/>
              <a:t> : Une fonction qui retourne </a:t>
            </a:r>
            <a:r>
              <a:rPr lang="fr-FR" altLang="fr-FR" sz="1600" dirty="0" err="1"/>
              <a:t>True</a:t>
            </a:r>
            <a:r>
              <a:rPr lang="fr-FR" altLang="fr-FR" sz="1600" dirty="0"/>
              <a:t> ou False pour chaque élément de la séquence. Seuls les éléments pour lesquels la fonction renvoie </a:t>
            </a:r>
            <a:r>
              <a:rPr lang="fr-FR" altLang="fr-FR" sz="1600" dirty="0" err="1"/>
              <a:t>True</a:t>
            </a:r>
            <a:r>
              <a:rPr lang="fr-FR" altLang="fr-FR" sz="1600" dirty="0"/>
              <a:t> sont conservés.</a:t>
            </a:r>
          </a:p>
          <a:p>
            <a:pPr lvl="0" defTabSz="914400" eaLnBrk="0" fontAlgn="base" hangingPunct="0">
              <a:spcBef>
                <a:spcPct val="0"/>
              </a:spcBef>
              <a:spcAft>
                <a:spcPct val="0"/>
              </a:spcAft>
              <a:buClrTx/>
              <a:buFont typeface="Wingdings" panose="05000000000000000000" pitchFamily="2" charset="2"/>
              <a:buChar char="ü"/>
            </a:pPr>
            <a:r>
              <a:rPr lang="fr-FR" altLang="fr-FR" sz="1600" dirty="0"/>
              <a:t>séquence : La séquence à filtrer.</a:t>
            </a:r>
          </a:p>
          <a:p>
            <a:pPr marL="0" lvl="0" indent="0" defTabSz="914400" eaLnBrk="0" fontAlgn="base" hangingPunct="0">
              <a:spcBef>
                <a:spcPct val="0"/>
              </a:spcBef>
              <a:spcAft>
                <a:spcPct val="0"/>
              </a:spcAft>
              <a:buClrTx/>
              <a:buNone/>
            </a:pPr>
            <a:r>
              <a:rPr lang="fr-FR" altLang="fr-FR" sz="1600" dirty="0"/>
              <a:t>La fonction </a:t>
            </a:r>
            <a:r>
              <a:rPr lang="fr-FR" altLang="fr-FR" sz="1600" dirty="0" err="1"/>
              <a:t>filter</a:t>
            </a:r>
            <a:r>
              <a:rPr lang="fr-FR" altLang="fr-FR" sz="1600" dirty="0"/>
              <a:t>() renvoie un objet de type </a:t>
            </a:r>
            <a:r>
              <a:rPr lang="fr-FR" altLang="fr-FR" sz="1600" dirty="0" err="1"/>
              <a:t>filter</a:t>
            </a:r>
            <a:r>
              <a:rPr lang="fr-FR" altLang="fr-FR" sz="1600" dirty="0"/>
              <a:t>, qui est un itérateur contenant les éléments de la séquence pour lesquels la fonction de filtrage renvoie </a:t>
            </a:r>
            <a:r>
              <a:rPr lang="fr-FR" altLang="fr-FR" sz="1600" dirty="0" err="1"/>
              <a:t>True</a:t>
            </a:r>
            <a:r>
              <a:rPr lang="fr-FR" altLang="fr-FR" sz="1600" dirty="0"/>
              <a:t>.</a:t>
            </a:r>
          </a:p>
          <a:p>
            <a:pPr lvl="1">
              <a:buFont typeface="Symbol" panose="05050102010706020507" pitchFamily="18" charset="2"/>
              <a:buChar char="Þ"/>
            </a:pPr>
            <a:endParaRPr lang="fr-FR" dirty="0"/>
          </a:p>
          <a:p>
            <a:pPr lvl="1">
              <a:buFont typeface="Symbol" panose="05050102010706020507" pitchFamily="18" charset="2"/>
              <a:buChar char="Þ"/>
            </a:pPr>
            <a:endParaRPr lang="fr-FR" dirty="0"/>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85</a:t>
            </a:fld>
            <a:endParaRPr lang="fr-FR" dirty="0"/>
          </a:p>
        </p:txBody>
      </p:sp>
    </p:spTree>
    <p:extLst>
      <p:ext uri="{BB962C8B-B14F-4D97-AF65-F5344CB8AC3E}">
        <p14:creationId xmlns:p14="http://schemas.microsoft.com/office/powerpoint/2010/main" val="29804722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lambda</a:t>
            </a:r>
            <a:endParaRPr lang="fr-FR" dirty="0"/>
          </a:p>
          <a:p>
            <a:pPr lvl="1"/>
            <a:r>
              <a:rPr lang="fr-FR" dirty="0"/>
              <a:t>Exemple pratique 2 : correction</a:t>
            </a:r>
          </a:p>
          <a:p>
            <a:pPr marL="456068" lvl="1" indent="0">
              <a:buNone/>
            </a:pPr>
            <a:endParaRPr lang="fr-FR" dirty="0"/>
          </a:p>
          <a:p>
            <a:pPr marL="456068" lvl="1" indent="0">
              <a:buNone/>
            </a:pPr>
            <a:r>
              <a:rPr lang="fr-FR" sz="1800" dirty="0" err="1"/>
              <a:t>def</a:t>
            </a:r>
            <a:r>
              <a:rPr lang="fr-FR" sz="1800" dirty="0"/>
              <a:t> </a:t>
            </a:r>
            <a:r>
              <a:rPr lang="fr-FR" sz="1800" dirty="0" err="1"/>
              <a:t>filtrer_adresses_email_valides</a:t>
            </a:r>
            <a:r>
              <a:rPr lang="fr-FR" sz="1800" dirty="0"/>
              <a:t>(</a:t>
            </a:r>
            <a:r>
              <a:rPr lang="fr-FR" sz="1800" dirty="0" err="1"/>
              <a:t>liste_emails</a:t>
            </a:r>
            <a:r>
              <a:rPr lang="fr-FR" sz="1800" dirty="0"/>
              <a:t>):</a:t>
            </a:r>
          </a:p>
          <a:p>
            <a:pPr marL="456068" lvl="1" indent="0">
              <a:buNone/>
            </a:pPr>
            <a:r>
              <a:rPr lang="fr-FR" sz="1800" dirty="0"/>
              <a:t>    # Utilisation d'une fonction lambda pour filtrer les adresses email valides</a:t>
            </a:r>
          </a:p>
          <a:p>
            <a:pPr marL="456068" lvl="1" indent="0">
              <a:buNone/>
            </a:pPr>
            <a:r>
              <a:rPr lang="fr-FR" sz="1800" dirty="0"/>
              <a:t>    </a:t>
            </a:r>
            <a:r>
              <a:rPr lang="fr-FR" sz="1800" dirty="0" err="1"/>
              <a:t>adresses_valides</a:t>
            </a:r>
            <a:r>
              <a:rPr lang="fr-FR" sz="1800" dirty="0"/>
              <a:t> = </a:t>
            </a:r>
            <a:r>
              <a:rPr lang="fr-FR" sz="1800" dirty="0" err="1"/>
              <a:t>filter</a:t>
            </a:r>
            <a:r>
              <a:rPr lang="fr-FR" sz="1800" dirty="0"/>
              <a:t>(lambda email: '@' in email and '.' in email[</a:t>
            </a:r>
            <a:r>
              <a:rPr lang="fr-FR" sz="1800" dirty="0" err="1"/>
              <a:t>email.index</a:t>
            </a:r>
            <a:r>
              <a:rPr lang="fr-FR" sz="1800" dirty="0"/>
              <a:t>('@'):], </a:t>
            </a:r>
            <a:r>
              <a:rPr lang="fr-FR" sz="1800" dirty="0" err="1"/>
              <a:t>liste_emails</a:t>
            </a:r>
            <a:r>
              <a:rPr lang="fr-FR" sz="1800" dirty="0"/>
              <a:t>)</a:t>
            </a:r>
          </a:p>
          <a:p>
            <a:pPr marL="456068" lvl="1" indent="0">
              <a:buNone/>
            </a:pPr>
            <a:r>
              <a:rPr lang="fr-FR" sz="1800" dirty="0"/>
              <a:t>    return </a:t>
            </a:r>
            <a:r>
              <a:rPr lang="fr-FR" sz="1800" dirty="0" err="1"/>
              <a:t>list</a:t>
            </a:r>
            <a:r>
              <a:rPr lang="fr-FR" sz="1800" dirty="0"/>
              <a:t>(</a:t>
            </a:r>
            <a:r>
              <a:rPr lang="fr-FR" sz="1800" dirty="0" err="1"/>
              <a:t>adresses_valides</a:t>
            </a:r>
            <a:r>
              <a:rPr lang="fr-FR" sz="1800" dirty="0"/>
              <a:t>)</a:t>
            </a:r>
          </a:p>
          <a:p>
            <a:pPr marL="456068" lvl="1" indent="0">
              <a:buNone/>
            </a:pPr>
            <a:endParaRPr lang="fr-FR" dirty="0"/>
          </a:p>
          <a:p>
            <a:pPr marL="456068" lvl="1" indent="0">
              <a:buNone/>
            </a:pPr>
            <a:r>
              <a:rPr lang="fr-FR" dirty="0"/>
              <a:t># Exemple d'utilisation de la fonction</a:t>
            </a:r>
          </a:p>
          <a:p>
            <a:pPr marL="456068" lvl="1" indent="0">
              <a:buNone/>
            </a:pPr>
            <a:r>
              <a:rPr lang="fr-FR" sz="1800" dirty="0"/>
              <a:t>emails = ["test@example.com", "</a:t>
            </a:r>
            <a:r>
              <a:rPr lang="fr-FR" sz="1800" dirty="0" err="1"/>
              <a:t>user@example</a:t>
            </a:r>
            <a:r>
              <a:rPr lang="fr-FR" sz="1800" dirty="0"/>
              <a:t>", "invalid.com", "admin@example.org"]</a:t>
            </a:r>
          </a:p>
          <a:p>
            <a:pPr marL="456068" lvl="1" indent="0">
              <a:buNone/>
            </a:pPr>
            <a:r>
              <a:rPr lang="fr-FR" sz="1800" dirty="0" err="1"/>
              <a:t>adresses_valides</a:t>
            </a:r>
            <a:r>
              <a:rPr lang="fr-FR" sz="1800" dirty="0"/>
              <a:t> = </a:t>
            </a:r>
            <a:r>
              <a:rPr lang="fr-FR" sz="1800" dirty="0" err="1"/>
              <a:t>filtrer_adresses_email_valides</a:t>
            </a:r>
            <a:r>
              <a:rPr lang="fr-FR" sz="1800" dirty="0"/>
              <a:t>(emails)</a:t>
            </a:r>
          </a:p>
          <a:p>
            <a:pPr marL="456068" lvl="1" indent="0">
              <a:buNone/>
            </a:pPr>
            <a:r>
              <a:rPr lang="fr-FR" sz="1800" dirty="0" err="1"/>
              <a:t>print</a:t>
            </a:r>
            <a:r>
              <a:rPr lang="fr-FR" sz="1800" dirty="0"/>
              <a:t>(</a:t>
            </a:r>
            <a:r>
              <a:rPr lang="fr-FR" sz="1800" dirty="0" err="1"/>
              <a:t>adresses_valides</a:t>
            </a:r>
            <a:r>
              <a:rPr lang="fr-FR" sz="1800" dirty="0"/>
              <a:t>)</a:t>
            </a:r>
          </a:p>
          <a:p>
            <a:pPr marL="456068" lvl="1" indent="0">
              <a:buNone/>
            </a:pPr>
            <a:endParaRPr lang="fr-FR" dirty="0"/>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86</a:t>
            </a:fld>
            <a:endParaRPr lang="fr-FR" dirty="0"/>
          </a:p>
        </p:txBody>
      </p:sp>
    </p:spTree>
    <p:extLst>
      <p:ext uri="{BB962C8B-B14F-4D97-AF65-F5344CB8AC3E}">
        <p14:creationId xmlns:p14="http://schemas.microsoft.com/office/powerpoint/2010/main" val="21821920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a:t>
            </a:r>
            <a:r>
              <a:rPr lang="fr-FR" dirty="0">
                <a:ea typeface="Tahoma" panose="020B0604030504040204" pitchFamily="34" charset="0"/>
                <a:cs typeface="Tahoma" panose="020B0604030504040204" pitchFamily="34" charset="0"/>
              </a:rPr>
              <a:t>callback</a:t>
            </a:r>
            <a:r>
              <a:rPr lang="fr-FR" dirty="0">
                <a:latin typeface="Gill Sans MT" panose="020B0502020104020203" pitchFamily="34" charset="77"/>
                <a:ea typeface="Tahoma" panose="020B0604030504040204" pitchFamily="34" charset="0"/>
                <a:cs typeface="Tahoma" panose="020B0604030504040204" pitchFamily="34" charset="0"/>
              </a:rPr>
              <a:t> </a:t>
            </a:r>
          </a:p>
          <a:p>
            <a:endParaRPr lang="fr-FR" dirty="0">
              <a:latin typeface="Gill Sans MT" panose="020B0502020104020203" pitchFamily="34" charset="77"/>
              <a:ea typeface="Tahoma" panose="020B0604030504040204" pitchFamily="34" charset="0"/>
              <a:cs typeface="Tahoma" panose="020B0604030504040204" pitchFamily="34" charset="0"/>
            </a:endParaRPr>
          </a:p>
          <a:p>
            <a:pPr lvl="1"/>
            <a:r>
              <a:rPr lang="fr-FR" dirty="0"/>
              <a:t>Définition et utilisation </a:t>
            </a:r>
            <a:br>
              <a:rPr kumimoji="0" lang="fr-FR" altLang="fr-FR" sz="3000" b="0" i="0" u="none" strike="noStrike" cap="none" normalizeH="0" baseline="0" dirty="0">
                <a:ln>
                  <a:noFill/>
                </a:ln>
                <a:solidFill>
                  <a:schemeClr val="tx1"/>
                </a:solidFill>
                <a:effectLst/>
                <a:latin typeface="Arial" panose="020B0604020202020204" pitchFamily="34" charset="0"/>
              </a:rPr>
            </a:br>
            <a:r>
              <a:rPr lang="fr-FR" dirty="0"/>
              <a:t>En Python, une fonction de rappel (callback </a:t>
            </a:r>
            <a:r>
              <a:rPr lang="fr-FR" dirty="0" err="1"/>
              <a:t>function</a:t>
            </a:r>
            <a:r>
              <a:rPr lang="fr-FR" dirty="0"/>
              <a:t>) est une fonction qui est passée en tant qu'argument à une autre fonction. La fonction de rappel est alors appelée à un moment spécifique par la fonction à laquelle elle a été passée en argument</a:t>
            </a:r>
          </a:p>
          <a:p>
            <a:pPr lvl="1"/>
            <a:endParaRPr lang="fr-FR" dirty="0"/>
          </a:p>
          <a:p>
            <a:pPr lvl="1"/>
            <a:endParaRPr lang="fr-FR" dirty="0"/>
          </a:p>
          <a:p>
            <a:pPr lvl="1"/>
            <a:r>
              <a:rPr lang="fr-FR" dirty="0"/>
              <a:t>Utilité :Les fonctions de rappel sont couramment utilisées pour permettre à une fonction de déléguer certaines tâches ou décisions à une autre fonction, sans avoir à connaître les détails de cette fonction à l'avance. Elles sont souvent utilisées dans des situations où le moment de l'appel de la fonction de rappel dépend de certains événements ou conditions</a:t>
            </a:r>
          </a:p>
          <a:p>
            <a:pPr lvl="1"/>
            <a:endParaRPr lang="fr-FR" dirty="0"/>
          </a:p>
          <a:p>
            <a:pPr marL="456068" lvl="1" indent="0">
              <a:buNone/>
            </a:pP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87</a:t>
            </a:fld>
            <a:endParaRPr lang="fr-FR" dirty="0"/>
          </a:p>
        </p:txBody>
      </p:sp>
      <p:sp>
        <p:nvSpPr>
          <p:cNvPr id="6" name="Rectangle 2">
            <a:extLst>
              <a:ext uri="{FF2B5EF4-FFF2-40B4-BE49-F238E27FC236}">
                <a16:creationId xmlns:a16="http://schemas.microsoft.com/office/drawing/2014/main" id="{27E336A7-6617-4B2F-8D39-D6B8B729ED77}"/>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03779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Fonctions </a:t>
            </a:r>
            <a:r>
              <a:rPr lang="fr-FR" dirty="0">
                <a:ea typeface="Tahoma" panose="020B0604030504040204" pitchFamily="34" charset="0"/>
                <a:cs typeface="Tahoma" panose="020B0604030504040204" pitchFamily="34" charset="0"/>
              </a:rPr>
              <a:t>callback</a:t>
            </a:r>
            <a:r>
              <a:rPr lang="fr-FR" dirty="0">
                <a:latin typeface="Gill Sans MT" panose="020B0502020104020203" pitchFamily="34" charset="77"/>
                <a:ea typeface="Tahoma" panose="020B0604030504040204" pitchFamily="34" charset="0"/>
                <a:cs typeface="Tahoma" panose="020B0604030504040204" pitchFamily="34" charset="0"/>
              </a:rPr>
              <a:t> </a:t>
            </a:r>
          </a:p>
          <a:p>
            <a:pPr lvl="1"/>
            <a:r>
              <a:rPr lang="fr-FR" dirty="0"/>
              <a:t>Exemple pratique :</a:t>
            </a:r>
          </a:p>
          <a:p>
            <a:pPr marL="456068" lvl="1" indent="0">
              <a:buNone/>
            </a:pPr>
            <a:endParaRPr lang="fr-FR" dirty="0"/>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def</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appliquer_sur_liste</a:t>
            </a:r>
            <a:r>
              <a:rPr kumimoji="0" lang="fr-FR" altLang="fr-FR" sz="1400" b="0" i="0" u="none" strike="noStrike" cap="none" normalizeH="0" baseline="0" dirty="0">
                <a:ln>
                  <a:noFill/>
                </a:ln>
                <a:solidFill>
                  <a:schemeClr val="tx1"/>
                </a:solidFill>
                <a:effectLst/>
                <a:latin typeface="Arial" panose="020B0604020202020204" pitchFamily="34" charset="0"/>
              </a:rPr>
              <a:t>(liste, </a:t>
            </a:r>
            <a:r>
              <a:rPr kumimoji="0" lang="fr-FR" altLang="fr-FR" sz="1400" b="0" i="0" u="none" strike="noStrike" cap="none" normalizeH="0" baseline="0" dirty="0" err="1">
                <a:ln>
                  <a:noFill/>
                </a:ln>
                <a:solidFill>
                  <a:schemeClr val="tx1"/>
                </a:solidFill>
                <a:effectLst/>
                <a:latin typeface="Arial" panose="020B0604020202020204" pitchFamily="34" charset="0"/>
              </a:rPr>
              <a:t>fonction_callback</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456068" lvl="1" indent="0">
              <a:buNone/>
            </a:pPr>
            <a:r>
              <a:rPr kumimoji="0" lang="fr-FR" altLang="fr-FR" sz="1400" b="0" i="0" u="none" strike="noStrike" cap="none" normalizeH="0" baseline="0" dirty="0">
                <a:ln>
                  <a:noFill/>
                </a:ln>
                <a:solidFill>
                  <a:schemeClr val="tx1"/>
                </a:solidFill>
                <a:effectLst/>
                <a:latin typeface="Arial" panose="020B0604020202020204" pitchFamily="34" charset="0"/>
              </a:rPr>
              <a:t>    for </a:t>
            </a:r>
            <a:r>
              <a:rPr kumimoji="0" lang="fr-FR" altLang="fr-FR" sz="1400" b="0" i="0" u="none" strike="noStrike" cap="none" normalizeH="0" baseline="0" dirty="0" err="1">
                <a:ln>
                  <a:noFill/>
                </a:ln>
                <a:solidFill>
                  <a:schemeClr val="tx1"/>
                </a:solidFill>
                <a:effectLst/>
                <a:latin typeface="Arial" panose="020B0604020202020204" pitchFamily="34" charset="0"/>
              </a:rPr>
              <a:t>element</a:t>
            </a:r>
            <a:r>
              <a:rPr kumimoji="0" lang="fr-FR" altLang="fr-FR" sz="1400" b="0" i="0" u="none" strike="noStrike" cap="none" normalizeH="0" baseline="0" dirty="0">
                <a:ln>
                  <a:noFill/>
                </a:ln>
                <a:solidFill>
                  <a:schemeClr val="tx1"/>
                </a:solidFill>
                <a:effectLst/>
                <a:latin typeface="Arial" panose="020B0604020202020204" pitchFamily="34" charset="0"/>
              </a:rPr>
              <a:t> in liste:</a:t>
            </a:r>
          </a:p>
          <a:p>
            <a:pPr marL="456068" lvl="1" indent="0">
              <a:buNone/>
            </a:pP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resultat</a:t>
            </a:r>
            <a:r>
              <a:rPr kumimoji="0" lang="fr-FR" altLang="fr-FR" sz="1400" b="0" i="0" u="none" strike="noStrike" cap="none" normalizeH="0" baseline="0" dirty="0">
                <a:ln>
                  <a:noFill/>
                </a:ln>
                <a:solidFill>
                  <a:schemeClr val="tx1"/>
                </a:solidFill>
                <a:effectLst/>
                <a:latin typeface="Arial" panose="020B0604020202020204" pitchFamily="34" charset="0"/>
              </a:rPr>
              <a:t> = </a:t>
            </a:r>
            <a:r>
              <a:rPr kumimoji="0" lang="fr-FR" altLang="fr-FR" sz="1400" b="0" i="0" u="none" strike="noStrike" cap="none" normalizeH="0" baseline="0" dirty="0" err="1">
                <a:ln>
                  <a:noFill/>
                </a:ln>
                <a:solidFill>
                  <a:schemeClr val="tx1"/>
                </a:solidFill>
                <a:effectLst/>
                <a:latin typeface="Arial" panose="020B0604020202020204" pitchFamily="34" charset="0"/>
              </a:rPr>
              <a:t>fonction_callback</a:t>
            </a:r>
            <a:r>
              <a:rPr kumimoji="0" lang="fr-FR" altLang="fr-FR" sz="1400" b="0" i="0" u="none" strike="noStrike" cap="none" normalizeH="0" baseline="0" dirty="0">
                <a:ln>
                  <a:noFill/>
                </a:ln>
                <a:solidFill>
                  <a:schemeClr val="tx1"/>
                </a:solidFill>
                <a:effectLst/>
                <a:latin typeface="Arial" panose="020B0604020202020204" pitchFamily="34" charset="0"/>
              </a:rPr>
              <a:t>(</a:t>
            </a:r>
            <a:r>
              <a:rPr kumimoji="0" lang="fr-FR" altLang="fr-FR" sz="1400" b="0" i="0" u="none" strike="noStrike" cap="none" normalizeH="0" baseline="0" dirty="0" err="1">
                <a:ln>
                  <a:noFill/>
                </a:ln>
                <a:solidFill>
                  <a:schemeClr val="tx1"/>
                </a:solidFill>
                <a:effectLst/>
                <a:latin typeface="Arial" panose="020B0604020202020204" pitchFamily="34" charset="0"/>
              </a:rPr>
              <a:t>element</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456068" lvl="1" indent="0">
              <a:buNone/>
            </a:pP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print</a:t>
            </a:r>
            <a:r>
              <a:rPr kumimoji="0" lang="fr-FR" altLang="fr-FR" sz="1400" b="0" i="0" u="none" strike="noStrike" cap="none" normalizeH="0" baseline="0" dirty="0">
                <a:ln>
                  <a:noFill/>
                </a:ln>
                <a:solidFill>
                  <a:schemeClr val="tx1"/>
                </a:solidFill>
                <a:effectLst/>
                <a:latin typeface="Arial" panose="020B0604020202020204" pitchFamily="34" charset="0"/>
              </a:rPr>
              <a:t>("Résultat pour", </a:t>
            </a:r>
            <a:r>
              <a:rPr kumimoji="0" lang="fr-FR" altLang="fr-FR" sz="1400" b="0" i="0" u="none" strike="noStrike" cap="none" normalizeH="0" baseline="0" dirty="0" err="1">
                <a:ln>
                  <a:noFill/>
                </a:ln>
                <a:solidFill>
                  <a:schemeClr val="tx1"/>
                </a:solidFill>
                <a:effectLst/>
                <a:latin typeface="Arial" panose="020B0604020202020204" pitchFamily="34" charset="0"/>
              </a:rPr>
              <a:t>element</a:t>
            </a:r>
            <a:r>
              <a:rPr kumimoji="0" lang="fr-FR" altLang="fr-FR" sz="1400" b="0" i="0" u="none" strike="noStrike" cap="none" normalizeH="0" baseline="0" dirty="0">
                <a:ln>
                  <a:noFill/>
                </a:ln>
                <a:solidFill>
                  <a:schemeClr val="tx1"/>
                </a:solidFill>
                <a:effectLst/>
                <a:latin typeface="Arial" panose="020B0604020202020204" pitchFamily="34" charset="0"/>
              </a:rPr>
              <a:t>, ":", </a:t>
            </a:r>
            <a:r>
              <a:rPr kumimoji="0" lang="fr-FR" altLang="fr-FR" sz="1400" b="0" i="0" u="none" strike="noStrike" cap="none" normalizeH="0" baseline="0" dirty="0" err="1">
                <a:ln>
                  <a:noFill/>
                </a:ln>
                <a:solidFill>
                  <a:schemeClr val="tx1"/>
                </a:solidFill>
                <a:effectLst/>
                <a:latin typeface="Arial" panose="020B0604020202020204" pitchFamily="34" charset="0"/>
              </a:rPr>
              <a:t>resultat</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456068" lvl="1" indent="0">
              <a:buNone/>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def</a:t>
            </a:r>
            <a:r>
              <a:rPr kumimoji="0" lang="fr-FR" altLang="fr-FR" sz="1400" b="0" i="0" u="none" strike="noStrike" cap="none" normalizeH="0" baseline="0" dirty="0">
                <a:ln>
                  <a:noFill/>
                </a:ln>
                <a:solidFill>
                  <a:schemeClr val="tx1"/>
                </a:solidFill>
                <a:effectLst/>
                <a:latin typeface="Arial" panose="020B0604020202020204" pitchFamily="34" charset="0"/>
              </a:rPr>
              <a:t> doubler(x):</a:t>
            </a:r>
          </a:p>
          <a:p>
            <a:pPr marL="456068" lvl="1" indent="0">
              <a:buNone/>
            </a:pPr>
            <a:r>
              <a:rPr kumimoji="0" lang="fr-FR" altLang="fr-FR" sz="1400" b="0" i="0" u="none" strike="noStrike" cap="none" normalizeH="0" baseline="0" dirty="0">
                <a:ln>
                  <a:noFill/>
                </a:ln>
                <a:solidFill>
                  <a:schemeClr val="tx1"/>
                </a:solidFill>
                <a:effectLst/>
                <a:latin typeface="Arial" panose="020B0604020202020204" pitchFamily="34" charset="0"/>
              </a:rPr>
              <a:t>    return x * 2</a:t>
            </a:r>
          </a:p>
          <a:p>
            <a:pPr marL="456068" lvl="1" indent="0">
              <a:buNone/>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def</a:t>
            </a:r>
            <a:r>
              <a:rPr kumimoji="0" lang="fr-FR" altLang="fr-FR" sz="1400" b="0" i="0" u="none" strike="noStrike" cap="none" normalizeH="0" baseline="0" dirty="0">
                <a:ln>
                  <a:noFill/>
                </a:ln>
                <a:solidFill>
                  <a:schemeClr val="tx1"/>
                </a:solidFill>
                <a:effectLst/>
                <a:latin typeface="Arial" panose="020B0604020202020204" pitchFamily="34" charset="0"/>
              </a:rPr>
              <a:t> tripler(x):</a:t>
            </a:r>
          </a:p>
          <a:p>
            <a:pPr marL="456068" lvl="1" indent="0">
              <a:buNone/>
            </a:pPr>
            <a:r>
              <a:rPr kumimoji="0" lang="fr-FR" altLang="fr-FR" sz="1400" b="0" i="0" u="none" strike="noStrike" cap="none" normalizeH="0" baseline="0" dirty="0">
                <a:ln>
                  <a:noFill/>
                </a:ln>
                <a:solidFill>
                  <a:schemeClr val="tx1"/>
                </a:solidFill>
                <a:effectLst/>
                <a:latin typeface="Arial" panose="020B0604020202020204" pitchFamily="34" charset="0"/>
              </a:rPr>
              <a:t>    return x * 3</a:t>
            </a:r>
          </a:p>
          <a:p>
            <a:pPr marL="456068" lvl="1" indent="0">
              <a:buNone/>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456068" lvl="1" indent="0">
              <a:buNone/>
            </a:pPr>
            <a:r>
              <a:rPr kumimoji="0" lang="fr-FR" altLang="fr-FR" sz="1400" b="0" i="0" u="none" strike="noStrike" cap="none" normalizeH="0" baseline="0" dirty="0">
                <a:ln>
                  <a:noFill/>
                </a:ln>
                <a:solidFill>
                  <a:schemeClr val="tx1"/>
                </a:solidFill>
                <a:effectLst/>
                <a:latin typeface="Arial" panose="020B0604020202020204" pitchFamily="34" charset="0"/>
              </a:rPr>
              <a:t>liste = [1, 2, 3, 4, 5]</a:t>
            </a:r>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print</a:t>
            </a:r>
            <a:r>
              <a:rPr kumimoji="0" lang="fr-FR" altLang="fr-FR" sz="1400" b="0" i="0" u="none" strike="noStrike" cap="none" normalizeH="0" baseline="0" dirty="0">
                <a:ln>
                  <a:noFill/>
                </a:ln>
                <a:solidFill>
                  <a:schemeClr val="tx1"/>
                </a:solidFill>
                <a:effectLst/>
                <a:latin typeface="Arial" panose="020B0604020202020204" pitchFamily="34" charset="0"/>
              </a:rPr>
              <a:t>("Doubler les éléments de la liste :")</a:t>
            </a:r>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appliquer_sur_liste</a:t>
            </a:r>
            <a:r>
              <a:rPr kumimoji="0" lang="fr-FR" altLang="fr-FR" sz="1400" b="0" i="0" u="none" strike="noStrike" cap="none" normalizeH="0" baseline="0" dirty="0">
                <a:ln>
                  <a:noFill/>
                </a:ln>
                <a:solidFill>
                  <a:schemeClr val="tx1"/>
                </a:solidFill>
                <a:effectLst/>
                <a:latin typeface="Arial" panose="020B0604020202020204" pitchFamily="34" charset="0"/>
              </a:rPr>
              <a:t>(liste, doubler)</a:t>
            </a:r>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print</a:t>
            </a:r>
            <a:r>
              <a:rPr kumimoji="0" lang="fr-FR" altLang="fr-FR" sz="1400" b="0" i="0" u="none" strike="noStrike" cap="none" normalizeH="0" baseline="0" dirty="0">
                <a:ln>
                  <a:noFill/>
                </a:ln>
                <a:solidFill>
                  <a:schemeClr val="tx1"/>
                </a:solidFill>
                <a:effectLst/>
                <a:latin typeface="Arial" panose="020B0604020202020204" pitchFamily="34" charset="0"/>
              </a:rPr>
              <a:t>("\</a:t>
            </a:r>
            <a:r>
              <a:rPr kumimoji="0" lang="fr-FR" altLang="fr-FR" sz="1400" b="0" i="0" u="none" strike="noStrike" cap="none" normalizeH="0" baseline="0" dirty="0" err="1">
                <a:ln>
                  <a:noFill/>
                </a:ln>
                <a:solidFill>
                  <a:schemeClr val="tx1"/>
                </a:solidFill>
                <a:effectLst/>
                <a:latin typeface="Arial" panose="020B0604020202020204" pitchFamily="34" charset="0"/>
              </a:rPr>
              <a:t>nTripler</a:t>
            </a:r>
            <a:r>
              <a:rPr kumimoji="0" lang="fr-FR" altLang="fr-FR" sz="1400" b="0" i="0" u="none" strike="noStrike" cap="none" normalizeH="0" baseline="0" dirty="0">
                <a:ln>
                  <a:noFill/>
                </a:ln>
                <a:solidFill>
                  <a:schemeClr val="tx1"/>
                </a:solidFill>
                <a:effectLst/>
                <a:latin typeface="Arial" panose="020B0604020202020204" pitchFamily="34" charset="0"/>
              </a:rPr>
              <a:t> les éléments de la liste :")</a:t>
            </a:r>
          </a:p>
          <a:p>
            <a:pPr marL="456068" lvl="1" indent="0">
              <a:buNone/>
            </a:pPr>
            <a:r>
              <a:rPr kumimoji="0" lang="fr-FR" altLang="fr-FR" sz="1400" b="0" i="0" u="none" strike="noStrike" cap="none" normalizeH="0" baseline="0" dirty="0" err="1">
                <a:ln>
                  <a:noFill/>
                </a:ln>
                <a:solidFill>
                  <a:schemeClr val="tx1"/>
                </a:solidFill>
                <a:effectLst/>
                <a:latin typeface="Arial" panose="020B0604020202020204" pitchFamily="34" charset="0"/>
              </a:rPr>
              <a:t>appliquer_sur_liste</a:t>
            </a:r>
            <a:r>
              <a:rPr kumimoji="0" lang="fr-FR" altLang="fr-FR" sz="1400" b="0" i="0" u="none" strike="noStrike" cap="none" normalizeH="0" baseline="0" dirty="0">
                <a:ln>
                  <a:noFill/>
                </a:ln>
                <a:solidFill>
                  <a:schemeClr val="tx1"/>
                </a:solidFill>
                <a:effectLst/>
                <a:latin typeface="Arial" panose="020B0604020202020204" pitchFamily="34" charset="0"/>
              </a:rPr>
              <a:t>(liste, tripler)</a:t>
            </a:r>
          </a:p>
          <a:p>
            <a:pPr marL="456068" lvl="1" indent="0">
              <a:buNone/>
            </a:pPr>
            <a:br>
              <a:rPr kumimoji="0" lang="fr-FR" altLang="fr-FR" sz="3000" b="0" i="0" u="none" strike="noStrike" cap="none" normalizeH="0" baseline="0" dirty="0">
                <a:ln>
                  <a:noFill/>
                </a:ln>
                <a:solidFill>
                  <a:schemeClr val="tx1"/>
                </a:solidFill>
                <a:effectLst/>
                <a:latin typeface="Arial" panose="020B0604020202020204" pitchFamily="34" charset="0"/>
              </a:rPr>
            </a:br>
            <a:endParaRPr lang="fr-FR" dirty="0"/>
          </a:p>
          <a:p>
            <a:pPr marL="456068" lvl="1" indent="0">
              <a:buNone/>
            </a:pPr>
            <a:endParaRPr lang="fr-FR" dirty="0"/>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88</a:t>
            </a:fld>
            <a:endParaRPr lang="fr-FR" dirty="0"/>
          </a:p>
        </p:txBody>
      </p:sp>
      <p:sp>
        <p:nvSpPr>
          <p:cNvPr id="6" name="Rectangle 2">
            <a:extLst>
              <a:ext uri="{FF2B5EF4-FFF2-40B4-BE49-F238E27FC236}">
                <a16:creationId xmlns:a16="http://schemas.microsoft.com/office/drawing/2014/main" id="{27E336A7-6617-4B2F-8D39-D6B8B729ED77}"/>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5509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Définition :</a:t>
            </a:r>
            <a:r>
              <a:rPr lang="fr-FR" b="0" i="0" dirty="0">
                <a:solidFill>
                  <a:srgbClr val="0D0D0D"/>
                </a:solidFill>
                <a:effectLst/>
                <a:latin typeface="Söhne"/>
              </a:rPr>
              <a:t>En Python, les collections sont des structures de données qui permettent de stocker et de manipuler des ensembles d'éléments. Python offre plusieurs types de collections intégrées qui sont largement utilisées pour gérer des données de différentes manières</a:t>
            </a:r>
          </a:p>
          <a:p>
            <a:pPr lvl="1"/>
            <a:endParaRPr lang="fr-FR" dirty="0">
              <a:solidFill>
                <a:srgbClr val="0D0D0D"/>
              </a:solidFill>
              <a:latin typeface="Söhne"/>
            </a:endParaRPr>
          </a:p>
          <a:p>
            <a:pPr lvl="1">
              <a:buFont typeface="Wingdings" panose="05000000000000000000" pitchFamily="2" charset="2"/>
              <a:buChar char="Ø"/>
            </a:pPr>
            <a:r>
              <a:rPr lang="fr-FR" b="0" i="0" dirty="0">
                <a:solidFill>
                  <a:srgbClr val="0D0D0D"/>
                </a:solidFill>
                <a:effectLst/>
                <a:latin typeface="Söhne"/>
              </a:rPr>
              <a:t>Les tableaux avec </a:t>
            </a:r>
            <a:r>
              <a:rPr lang="fr-FR" dirty="0" err="1">
                <a:solidFill>
                  <a:srgbClr val="0D0D0D"/>
                </a:solidFill>
                <a:latin typeface="Söhne"/>
              </a:rPr>
              <a:t>N</a:t>
            </a:r>
            <a:r>
              <a:rPr lang="fr-FR" b="0" i="0" dirty="0" err="1">
                <a:solidFill>
                  <a:srgbClr val="0D0D0D"/>
                </a:solidFill>
                <a:effectLst/>
                <a:latin typeface="Söhne"/>
              </a:rPr>
              <a:t>umpy</a:t>
            </a:r>
            <a:r>
              <a:rPr lang="fr-FR" b="0" i="0" dirty="0">
                <a:solidFill>
                  <a:srgbClr val="0D0D0D"/>
                </a:solidFill>
                <a:effectLst/>
                <a:latin typeface="Söhne"/>
              </a:rPr>
              <a:t> </a:t>
            </a:r>
          </a:p>
          <a:p>
            <a:pPr lvl="1">
              <a:buFont typeface="Wingdings" panose="05000000000000000000" pitchFamily="2" charset="2"/>
              <a:buChar char="Ø"/>
            </a:pPr>
            <a:r>
              <a:rPr lang="fr-FR" b="0" i="0" dirty="0">
                <a:solidFill>
                  <a:srgbClr val="0D0D0D"/>
                </a:solidFill>
                <a:effectLst/>
                <a:latin typeface="Söhne"/>
              </a:rPr>
              <a:t>Les listes </a:t>
            </a:r>
          </a:p>
          <a:p>
            <a:pPr lvl="1">
              <a:buFont typeface="Wingdings" panose="05000000000000000000" pitchFamily="2" charset="2"/>
              <a:buChar char="Ø"/>
            </a:pPr>
            <a:r>
              <a:rPr lang="fr-FR" dirty="0">
                <a:solidFill>
                  <a:srgbClr val="0D0D0D"/>
                </a:solidFill>
                <a:latin typeface="Söhne"/>
              </a:rPr>
              <a:t>Les tuples</a:t>
            </a:r>
          </a:p>
          <a:p>
            <a:pPr lvl="1">
              <a:buFont typeface="Wingdings" panose="05000000000000000000" pitchFamily="2" charset="2"/>
              <a:buChar char="Ø"/>
            </a:pPr>
            <a:r>
              <a:rPr lang="fr-FR" dirty="0">
                <a:solidFill>
                  <a:srgbClr val="0D0D0D"/>
                </a:solidFill>
                <a:latin typeface="Söhne"/>
              </a:rPr>
              <a:t>Les dictionnaires </a:t>
            </a:r>
            <a:endParaRPr lang="fr-FR" b="0" i="0" dirty="0">
              <a:solidFill>
                <a:srgbClr val="0D0D0D"/>
              </a:solidFill>
              <a:effectLst/>
              <a:latin typeface="Söhne"/>
            </a:endParaRPr>
          </a:p>
          <a:p>
            <a:pPr lvl="1"/>
            <a:endParaRPr lang="fr-FR" dirty="0">
              <a:solidFill>
                <a:srgbClr val="0D0D0D"/>
              </a:solidFill>
              <a:latin typeface="Söhne"/>
            </a:endParaRPr>
          </a:p>
          <a:p>
            <a:pPr lvl="1"/>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89</a:t>
            </a:fld>
            <a:endParaRPr lang="fr-FR" dirty="0"/>
          </a:p>
        </p:txBody>
      </p:sp>
    </p:spTree>
    <p:extLst>
      <p:ext uri="{BB962C8B-B14F-4D97-AF65-F5344CB8AC3E}">
        <p14:creationId xmlns:p14="http://schemas.microsoft.com/office/powerpoint/2010/main" val="246762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984885"/>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1: </a:t>
            </a:r>
            <a:r>
              <a:rPr lang="fr-FR" sz="3200" dirty="0">
                <a:latin typeface="Gill Sans MT" panose="020B0502020104020203" pitchFamily="34" charset="77"/>
                <a:ea typeface="Tahoma" panose="020B0604030504040204" pitchFamily="34" charset="0"/>
                <a:cs typeface="Tahoma" panose="020B0604030504040204" pitchFamily="34" charset="0"/>
              </a:rPr>
              <a:t>Les Bases de python </a:t>
            </a:r>
          </a:p>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9</a:t>
            </a:fld>
            <a:endParaRPr lang="fr-FR" dirty="0"/>
          </a:p>
        </p:txBody>
      </p:sp>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tableaux avec </a:t>
            </a:r>
            <a:r>
              <a:rPr lang="fr-FR" dirty="0" err="1"/>
              <a:t>Numpy</a:t>
            </a:r>
            <a:endParaRPr lang="fr-FR" dirty="0"/>
          </a:p>
          <a:p>
            <a:pPr marL="0" indent="0">
              <a:buNone/>
            </a:pPr>
            <a:endParaRPr lang="fr-FR" dirty="0"/>
          </a:p>
          <a:p>
            <a:pPr lvl="1"/>
            <a:r>
              <a:rPr lang="fr-FR" dirty="0" err="1"/>
              <a:t>Numpy</a:t>
            </a:r>
            <a:r>
              <a:rPr lang="fr-FR" dirty="0"/>
              <a:t> :</a:t>
            </a:r>
          </a:p>
          <a:p>
            <a:pPr marL="456068" lvl="1" indent="0">
              <a:buNone/>
            </a:pPr>
            <a:r>
              <a:rPr lang="fr-FR" b="0" i="0" dirty="0" err="1">
                <a:solidFill>
                  <a:srgbClr val="000000"/>
                </a:solidFill>
                <a:effectLst/>
                <a:latin typeface="Verdana" panose="020B0604030504040204" pitchFamily="34" charset="0"/>
              </a:rPr>
              <a:t>NumPy</a:t>
            </a:r>
            <a:r>
              <a:rPr lang="fr-FR" b="0" i="0" dirty="0">
                <a:solidFill>
                  <a:srgbClr val="000000"/>
                </a:solidFill>
                <a:effectLst/>
                <a:latin typeface="Verdana" panose="020B0604030504040204" pitchFamily="34" charset="0"/>
              </a:rPr>
              <a:t> est une bibliothèque Python utilisée pour travailler avec des tableaux</a:t>
            </a:r>
            <a:endParaRPr lang="fr-FR" dirty="0"/>
          </a:p>
          <a:p>
            <a:pPr lvl="1"/>
            <a:r>
              <a:rPr lang="fr-FR" dirty="0"/>
              <a:t>Installation :</a:t>
            </a:r>
          </a:p>
          <a:p>
            <a:pPr marL="456068" lvl="1" indent="0">
              <a:buNone/>
            </a:pPr>
            <a:r>
              <a:rPr lang="en-US" b="0" i="0" dirty="0">
                <a:effectLst/>
                <a:latin typeface="Consolas" panose="020B0609020204030204" pitchFamily="49" charset="0"/>
              </a:rPr>
              <a:t>C:\Users\</a:t>
            </a:r>
            <a:r>
              <a:rPr lang="en-US" b="0" i="1" dirty="0">
                <a:effectLst/>
                <a:latin typeface="Consolas" panose="020B0609020204030204" pitchFamily="49" charset="0"/>
              </a:rPr>
              <a:t>Your Name</a:t>
            </a:r>
            <a:r>
              <a:rPr lang="en-US" b="0" i="0" dirty="0">
                <a:effectLst/>
                <a:latin typeface="Consolas" panose="020B0609020204030204" pitchFamily="49" charset="0"/>
              </a:rPr>
              <a:t>&gt;pip install </a:t>
            </a:r>
            <a:r>
              <a:rPr lang="en-US" b="0" i="0" dirty="0" err="1">
                <a:effectLst/>
                <a:latin typeface="Consolas" panose="020B0609020204030204" pitchFamily="49" charset="0"/>
              </a:rPr>
              <a:t>numpy</a:t>
            </a:r>
            <a:endParaRPr lang="en-US" b="0" i="0" dirty="0">
              <a:effectLst/>
              <a:latin typeface="Consolas" panose="020B0609020204030204" pitchFamily="49" charset="0"/>
            </a:endParaRPr>
          </a:p>
          <a:p>
            <a:pPr marL="456068" lvl="1" indent="0">
              <a:buNone/>
            </a:pPr>
            <a:endParaRPr lang="en-US" dirty="0">
              <a:latin typeface="Consolas" panose="020B0609020204030204" pitchFamily="49" charset="0"/>
            </a:endParaRPr>
          </a:p>
          <a:p>
            <a:pPr lvl="1"/>
            <a:r>
              <a:rPr lang="fr-FR" dirty="0"/>
              <a:t>Importer </a:t>
            </a:r>
            <a:r>
              <a:rPr lang="fr-FR" dirty="0" err="1"/>
              <a:t>NumPy</a:t>
            </a:r>
            <a:endParaRPr lang="fr-FR" dirty="0"/>
          </a:p>
          <a:p>
            <a:pPr marL="456068" lvl="1" indent="0">
              <a:buNone/>
            </a:pPr>
            <a:r>
              <a:rPr lang="fr-FR" b="0" i="0" dirty="0">
                <a:solidFill>
                  <a:srgbClr val="0000CD"/>
                </a:solidFill>
                <a:effectLst/>
                <a:latin typeface="Consolas" panose="020B0609020204030204" pitchFamily="49" charset="0"/>
              </a:rPr>
              <a:t>import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numpy</a:t>
            </a:r>
            <a:endParaRPr lang="fr-FR" b="0" i="0" dirty="0">
              <a:solidFill>
                <a:srgbClr val="000000"/>
              </a:solidFill>
              <a:effectLst/>
              <a:latin typeface="Consolas" panose="020B0609020204030204" pitchFamily="49" charset="0"/>
            </a:endParaRPr>
          </a:p>
          <a:p>
            <a:pPr lvl="1"/>
            <a:r>
              <a:rPr lang="fr-FR" dirty="0"/>
              <a:t>Exemple </a:t>
            </a:r>
          </a:p>
          <a:p>
            <a:pPr marL="456068" lvl="1" indent="0">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numpy</a:t>
            </a:r>
            <a:br>
              <a:rPr lang="en-US" dirty="0"/>
            </a:br>
            <a:br>
              <a:rPr lang="en-US" dirty="0"/>
            </a:br>
            <a:r>
              <a:rPr lang="en-US" b="0" i="0" dirty="0" err="1">
                <a:solidFill>
                  <a:srgbClr val="000000"/>
                </a:solidFill>
                <a:effectLst/>
                <a:latin typeface="Consolas" panose="020B0609020204030204" pitchFamily="49" charset="0"/>
              </a:rPr>
              <a:t>arr</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numpy.array</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arr</a:t>
            </a:r>
            <a:r>
              <a:rPr lang="en-US" b="0" i="0" dirty="0">
                <a:solidFill>
                  <a:srgbClr val="000000"/>
                </a:solidFill>
                <a:effectLst/>
                <a:latin typeface="Consolas" panose="020B0609020204030204" pitchFamily="49" charset="0"/>
              </a:rPr>
              <a:t>)</a:t>
            </a:r>
            <a:endParaRPr lang="fr-FR" dirty="0"/>
          </a:p>
          <a:p>
            <a:pPr marL="456068" lvl="1" indent="0" algn="ctr">
              <a:buNone/>
            </a:pPr>
            <a:endParaRPr lang="fr-FR" sz="2400" b="1" dirty="0">
              <a:solidFill>
                <a:srgbClr val="FF0000"/>
              </a:solidFill>
            </a:endParaRP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90</a:t>
            </a:fld>
            <a:endParaRPr lang="fr-FR" dirty="0"/>
          </a:p>
        </p:txBody>
      </p:sp>
    </p:spTree>
    <p:extLst>
      <p:ext uri="{BB962C8B-B14F-4D97-AF65-F5344CB8AC3E}">
        <p14:creationId xmlns:p14="http://schemas.microsoft.com/office/powerpoint/2010/main" val="147644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 calcmode="lin" valueType="num">
                                      <p:cBhvr additive="base">
                                        <p:cTn id="1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 calcmode="lin" valueType="num">
                                      <p:cBhvr additive="base">
                                        <p:cTn id="2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 calcmode="lin" valueType="num">
                                      <p:cBhvr additive="base">
                                        <p:cTn id="2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tableaux avec </a:t>
            </a:r>
            <a:r>
              <a:rPr lang="fr-FR" dirty="0" err="1"/>
              <a:t>Numpy</a:t>
            </a:r>
            <a:endParaRPr lang="fr-FR" dirty="0"/>
          </a:p>
          <a:p>
            <a:pPr marL="0" indent="0">
              <a:buNone/>
            </a:pPr>
            <a:endParaRPr lang="fr-FR" dirty="0"/>
          </a:p>
          <a:p>
            <a:pPr lvl="1"/>
            <a:r>
              <a:rPr lang="fr-FR" dirty="0"/>
              <a:t>Application :</a:t>
            </a:r>
          </a:p>
          <a:p>
            <a:pPr marL="456068" lvl="1" indent="0">
              <a:buNone/>
            </a:pPr>
            <a:r>
              <a:rPr lang="fr-FR" dirty="0"/>
              <a:t>Ecrire un script python qui permet de remplir un tableau par N chaines alphabétique majuscule </a:t>
            </a:r>
          </a:p>
          <a:p>
            <a:pPr marL="456068" lvl="1" indent="0">
              <a:buNone/>
            </a:pPr>
            <a:r>
              <a:rPr lang="fr-FR" dirty="0"/>
              <a:t>Pour chaque chaine on va calculer un score qu’on va l’afficher </a:t>
            </a:r>
          </a:p>
          <a:p>
            <a:pPr marL="456068" lvl="1" indent="0">
              <a:buNone/>
            </a:pPr>
            <a:r>
              <a:rPr lang="fr-FR" dirty="0"/>
              <a:t>Le score est égale à la somme des codes ascii de chaque caractères multiplié son rang dans l’alphabet français </a:t>
            </a:r>
          </a:p>
          <a:p>
            <a:pPr marL="456068" lvl="1" indent="0">
              <a:buNone/>
            </a:pPr>
            <a:r>
              <a:rPr lang="fr-FR" dirty="0"/>
              <a:t>N est un nombre saisi par l’utilisateur et appartient à [2..10]</a:t>
            </a:r>
          </a:p>
          <a:p>
            <a:pPr marL="456068" lvl="1" indent="0">
              <a:buNone/>
            </a:pPr>
            <a:endParaRPr lang="fr-FR" dirty="0"/>
          </a:p>
          <a:p>
            <a:pPr marL="456068" lvl="1" indent="0">
              <a:buNone/>
            </a:pPr>
            <a:r>
              <a:rPr lang="fr-FR" dirty="0"/>
              <a:t>Exemple :</a:t>
            </a:r>
          </a:p>
          <a:p>
            <a:pPr marL="456068" lvl="1" indent="0">
              <a:buNone/>
            </a:pPr>
            <a:r>
              <a:rPr lang="fr-FR" dirty="0" err="1"/>
              <a:t>Ch</a:t>
            </a:r>
            <a:r>
              <a:rPr lang="fr-FR" dirty="0"/>
              <a:t>=’PYTHON’</a:t>
            </a:r>
          </a:p>
          <a:p>
            <a:pPr marL="456068" lvl="1" indent="0">
              <a:buNone/>
            </a:pPr>
            <a:r>
              <a:rPr lang="fr-FR" dirty="0"/>
              <a:t>Score = </a:t>
            </a:r>
            <a:r>
              <a:rPr lang="fr-FR" dirty="0">
                <a:highlight>
                  <a:srgbClr val="FFFF00"/>
                </a:highlight>
              </a:rPr>
              <a:t>80*16</a:t>
            </a:r>
            <a:r>
              <a:rPr lang="fr-FR" dirty="0"/>
              <a:t>  + </a:t>
            </a:r>
            <a:r>
              <a:rPr lang="fr-FR" dirty="0">
                <a:highlight>
                  <a:srgbClr val="FFFF00"/>
                </a:highlight>
              </a:rPr>
              <a:t>89 * 25 </a:t>
            </a:r>
            <a:r>
              <a:rPr lang="fr-FR" dirty="0"/>
              <a:t>+ </a:t>
            </a:r>
            <a:r>
              <a:rPr lang="fr-FR" dirty="0">
                <a:highlight>
                  <a:srgbClr val="FFFF00"/>
                </a:highlight>
              </a:rPr>
              <a:t>84 * 20 </a:t>
            </a:r>
            <a:r>
              <a:rPr lang="fr-FR" dirty="0"/>
              <a:t>+ </a:t>
            </a:r>
            <a:r>
              <a:rPr lang="fr-FR" dirty="0">
                <a:highlight>
                  <a:srgbClr val="FFFF00"/>
                </a:highlight>
              </a:rPr>
              <a:t>72 * 8 </a:t>
            </a:r>
            <a:r>
              <a:rPr lang="fr-FR" dirty="0"/>
              <a:t>+ </a:t>
            </a:r>
            <a:r>
              <a:rPr lang="fr-FR" dirty="0">
                <a:highlight>
                  <a:srgbClr val="FFFF00"/>
                </a:highlight>
              </a:rPr>
              <a:t>79*15</a:t>
            </a:r>
            <a:r>
              <a:rPr lang="fr-FR" dirty="0"/>
              <a:t> + </a:t>
            </a:r>
            <a:r>
              <a:rPr lang="fr-FR" dirty="0">
                <a:highlight>
                  <a:srgbClr val="FFFF00"/>
                </a:highlight>
              </a:rPr>
              <a:t>78*14</a:t>
            </a:r>
          </a:p>
          <a:p>
            <a:pPr lvl="1"/>
            <a:endParaRPr lang="fr-FR" dirty="0"/>
          </a:p>
          <a:p>
            <a:pPr marL="456068" lvl="1" indent="0" algn="ctr">
              <a:buNone/>
            </a:pPr>
            <a:endParaRPr lang="fr-FR" sz="2400" b="1" dirty="0">
              <a:solidFill>
                <a:srgbClr val="FF0000"/>
              </a:solidFill>
            </a:endParaRP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91</a:t>
            </a:fld>
            <a:endParaRPr lang="fr-FR" dirty="0"/>
          </a:p>
        </p:txBody>
      </p:sp>
    </p:spTree>
    <p:extLst>
      <p:ext uri="{BB962C8B-B14F-4D97-AF65-F5344CB8AC3E}">
        <p14:creationId xmlns:p14="http://schemas.microsoft.com/office/powerpoint/2010/main" val="42902207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listes  :</a:t>
            </a:r>
          </a:p>
          <a:p>
            <a:pPr marL="456068" lvl="1" indent="0">
              <a:buNone/>
            </a:pPr>
            <a:endParaRPr kumimoji="0" lang="fr-FR" altLang="fr-FR" sz="3200" b="0" i="0" u="none" strike="noStrike" cap="none" normalizeH="0" baseline="0" dirty="0">
              <a:ln>
                <a:noFill/>
              </a:ln>
              <a:solidFill>
                <a:schemeClr val="tx1"/>
              </a:solidFill>
              <a:effectLst/>
              <a:latin typeface="Arial" panose="020B0604020202020204" pitchFamily="34" charset="0"/>
            </a:endParaRPr>
          </a:p>
          <a:p>
            <a:pPr marL="462277" lvl="1" indent="0" defTabSz="914400" eaLnBrk="0" fontAlgn="base" hangingPunct="0">
              <a:spcBef>
                <a:spcPct val="0"/>
              </a:spcBef>
              <a:spcAft>
                <a:spcPct val="0"/>
              </a:spcAft>
              <a:buClrTx/>
              <a:buFontTx/>
              <a:buChar char="•"/>
            </a:pPr>
            <a:r>
              <a:rPr kumimoji="0" lang="fr-FR" altLang="fr-FR" sz="1800" b="0" i="0" u="none" strike="noStrike" cap="none" normalizeH="0" baseline="0" dirty="0">
                <a:ln>
                  <a:noFill/>
                </a:ln>
                <a:solidFill>
                  <a:srgbClr val="0D0D0D"/>
                </a:solidFill>
                <a:effectLst/>
                <a:latin typeface="Söhne"/>
              </a:rPr>
              <a:t>Une liste est une collection ordonnée et mutable d'éléments.</a:t>
            </a:r>
          </a:p>
          <a:p>
            <a:pPr marL="462277" lvl="1" indent="0" defTabSz="914400" eaLnBrk="0" fontAlgn="base" hangingPunct="0">
              <a:spcBef>
                <a:spcPct val="0"/>
              </a:spcBef>
              <a:spcAft>
                <a:spcPct val="0"/>
              </a:spcAft>
              <a:buClrTx/>
              <a:buFontTx/>
              <a:buChar char="•"/>
            </a:pPr>
            <a:r>
              <a:rPr kumimoji="0" lang="fr-FR" altLang="fr-FR" sz="1800" b="0" i="0" u="none" strike="noStrike" cap="none" normalizeH="0" baseline="0" dirty="0">
                <a:ln>
                  <a:noFill/>
                </a:ln>
                <a:solidFill>
                  <a:srgbClr val="0D0D0D"/>
                </a:solidFill>
                <a:effectLst/>
                <a:latin typeface="Söhne"/>
              </a:rPr>
              <a:t>Les éléments d'une liste peuvent être de différents types de données.</a:t>
            </a:r>
          </a:p>
          <a:p>
            <a:pPr marL="462277" lvl="1" indent="0" defTabSz="914400" eaLnBrk="0" fontAlgn="base" hangingPunct="0">
              <a:spcBef>
                <a:spcPct val="0"/>
              </a:spcBef>
              <a:spcAft>
                <a:spcPct val="0"/>
              </a:spcAft>
              <a:buClrTx/>
              <a:buFontTx/>
              <a:buChar char="•"/>
            </a:pPr>
            <a:r>
              <a:rPr kumimoji="0" lang="fr-FR" altLang="fr-FR" sz="1800" b="0" i="0" u="none" strike="noStrike" cap="none" normalizeH="0" baseline="0" dirty="0">
                <a:ln>
                  <a:noFill/>
                </a:ln>
                <a:solidFill>
                  <a:srgbClr val="0D0D0D"/>
                </a:solidFill>
                <a:effectLst/>
                <a:latin typeface="Söhne"/>
              </a:rPr>
              <a:t>Les éléments peuvent être ajoutés, supprimés ou modifiés.</a:t>
            </a:r>
          </a:p>
          <a:p>
            <a:pPr marL="462277" lvl="1" indent="0" defTabSz="914400" eaLnBrk="0" fontAlgn="base" hangingPunct="0">
              <a:spcBef>
                <a:spcPct val="0"/>
              </a:spcBef>
              <a:spcAft>
                <a:spcPct val="0"/>
              </a:spcAft>
              <a:buClrTx/>
              <a:buFontTx/>
              <a:buChar char="•"/>
            </a:pPr>
            <a:r>
              <a:rPr kumimoji="0" lang="fr-FR" altLang="fr-FR" sz="1800" b="0" i="0" u="none" strike="noStrike" cap="none" normalizeH="0" baseline="0" dirty="0">
                <a:ln>
                  <a:noFill/>
                </a:ln>
                <a:solidFill>
                  <a:srgbClr val="0D0D0D"/>
                </a:solidFill>
                <a:effectLst/>
                <a:latin typeface="Söhne"/>
              </a:rPr>
              <a:t>Syntaxe : </a:t>
            </a:r>
            <a:r>
              <a:rPr lang="fr-FR" altLang="fr-FR" sz="1800" b="1" dirty="0" err="1">
                <a:solidFill>
                  <a:srgbClr val="0D0D0D"/>
                </a:solidFill>
                <a:latin typeface="Söhne"/>
              </a:rPr>
              <a:t>ma_liste</a:t>
            </a:r>
            <a:r>
              <a:rPr lang="fr-FR" altLang="fr-FR" sz="1800" b="1" dirty="0">
                <a:solidFill>
                  <a:srgbClr val="0D0D0D"/>
                </a:solidFill>
                <a:latin typeface="Söhne"/>
              </a:rPr>
              <a:t> = [élément1, élément2, ...]</a:t>
            </a:r>
          </a:p>
          <a:p>
            <a:pPr marL="456068" lvl="1" indent="0">
              <a:buNone/>
            </a:pPr>
            <a:endParaRPr lang="fr-FR" dirty="0"/>
          </a:p>
          <a:p>
            <a:pPr marL="456068" lvl="1" indent="0">
              <a:buNone/>
            </a:pPr>
            <a:r>
              <a:rPr lang="fr-FR" dirty="0"/>
              <a:t>Exemple :</a:t>
            </a:r>
          </a:p>
          <a:p>
            <a:pPr marL="456068" lvl="1" indent="0">
              <a:buNone/>
            </a:pPr>
            <a:r>
              <a:rPr lang="fr-FR" dirty="0" err="1"/>
              <a:t>Liste_candidat</a:t>
            </a:r>
            <a:r>
              <a:rPr lang="fr-FR" dirty="0"/>
              <a:t>=[‘</a:t>
            </a:r>
            <a:r>
              <a:rPr lang="fr-FR" dirty="0" err="1"/>
              <a:t>Paul’,’Jean’,’Alice’,Matilde’,’Karim</a:t>
            </a:r>
            <a:r>
              <a:rPr lang="fr-FR" dirty="0"/>
              <a:t>’]</a:t>
            </a:r>
          </a:p>
          <a:p>
            <a:pPr marL="456068" lvl="1" indent="0">
              <a:buNone/>
            </a:pPr>
            <a:r>
              <a:rPr lang="fr-FR" dirty="0" err="1"/>
              <a:t>Liste_Age_Candidat</a:t>
            </a:r>
            <a:r>
              <a:rPr lang="fr-FR" dirty="0"/>
              <a:t>=[25,22,28,31,19]</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92</a:t>
            </a:fld>
            <a:endParaRPr lang="fr-FR" dirty="0"/>
          </a:p>
        </p:txBody>
      </p:sp>
    </p:spTree>
    <p:extLst>
      <p:ext uri="{BB962C8B-B14F-4D97-AF65-F5344CB8AC3E}">
        <p14:creationId xmlns:p14="http://schemas.microsoft.com/office/powerpoint/2010/main" val="28191650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listes  :</a:t>
            </a:r>
          </a:p>
          <a:p>
            <a:pPr marL="456068" lvl="1" indent="0">
              <a:buNone/>
            </a:pPr>
            <a:r>
              <a:rPr lang="fr-FR" dirty="0"/>
              <a:t>Exercice pratique N°1=&gt; énoncé </a:t>
            </a:r>
          </a:p>
          <a:p>
            <a:pPr lvl="1">
              <a:buFont typeface="Wingdings" panose="05000000000000000000" pitchFamily="2" charset="2"/>
              <a:buChar char="ü"/>
            </a:pPr>
            <a:r>
              <a:rPr lang="fr-FR" b="1" i="0" dirty="0">
                <a:solidFill>
                  <a:srgbClr val="0D0D0D"/>
                </a:solidFill>
                <a:effectLst/>
                <a:latin typeface="Söhne"/>
              </a:rPr>
              <a:t>Création d'une liste</a:t>
            </a:r>
            <a:r>
              <a:rPr lang="fr-FR" b="0" i="0" dirty="0">
                <a:solidFill>
                  <a:srgbClr val="0D0D0D"/>
                </a:solidFill>
                <a:effectLst/>
                <a:latin typeface="Söhne"/>
              </a:rPr>
              <a:t> :</a:t>
            </a:r>
            <a:endParaRPr lang="fr-FR" dirty="0"/>
          </a:p>
          <a:p>
            <a:pPr marL="456068" lvl="1" indent="0">
              <a:buNone/>
            </a:pPr>
            <a:r>
              <a:rPr lang="it-IT" dirty="0"/>
              <a:t>ma_liste = [1, 2, 3, 4, 5]</a:t>
            </a:r>
          </a:p>
          <a:p>
            <a:pPr lvl="1">
              <a:buFont typeface="Wingdings" panose="05000000000000000000" pitchFamily="2" charset="2"/>
              <a:buChar char="ü"/>
            </a:pPr>
            <a:r>
              <a:rPr lang="fr-FR" b="1" dirty="0">
                <a:solidFill>
                  <a:srgbClr val="0D0D0D"/>
                </a:solidFill>
                <a:latin typeface="Söhne"/>
              </a:rPr>
              <a:t>Accès aux éléments d'une liste :</a:t>
            </a:r>
          </a:p>
          <a:p>
            <a:pPr marL="456068" lvl="1" indent="0">
              <a:buNone/>
            </a:pPr>
            <a:r>
              <a:rPr lang="fr-FR" dirty="0" err="1"/>
              <a:t>premier_element</a:t>
            </a:r>
            <a:r>
              <a:rPr lang="fr-FR" dirty="0"/>
              <a:t> = </a:t>
            </a:r>
            <a:r>
              <a:rPr lang="fr-FR" dirty="0" err="1"/>
              <a:t>ma_liste</a:t>
            </a:r>
            <a:r>
              <a:rPr lang="fr-FR" dirty="0"/>
              <a:t>[0]  # Accéder au premier élément (index 0)</a:t>
            </a:r>
          </a:p>
          <a:p>
            <a:pPr marL="456068" lvl="1" indent="0">
              <a:buNone/>
            </a:pPr>
            <a:r>
              <a:rPr lang="fr-FR" dirty="0" err="1"/>
              <a:t>dernier_element</a:t>
            </a:r>
            <a:r>
              <a:rPr lang="fr-FR" dirty="0"/>
              <a:t> = </a:t>
            </a:r>
            <a:r>
              <a:rPr lang="fr-FR" dirty="0" err="1"/>
              <a:t>ma_liste</a:t>
            </a:r>
            <a:r>
              <a:rPr lang="fr-FR" dirty="0"/>
              <a:t>[-1]  # Accéder au dernier élément (index -1)</a:t>
            </a:r>
          </a:p>
          <a:p>
            <a:pPr marL="456068" lvl="1" indent="0">
              <a:buNone/>
            </a:pPr>
            <a:r>
              <a:rPr lang="fr-FR" dirty="0" err="1"/>
              <a:t>sous_liste</a:t>
            </a:r>
            <a:r>
              <a:rPr lang="fr-FR" dirty="0"/>
              <a:t> = </a:t>
            </a:r>
            <a:r>
              <a:rPr lang="fr-FR" dirty="0" err="1"/>
              <a:t>ma_liste</a:t>
            </a:r>
            <a:r>
              <a:rPr lang="fr-FR" dirty="0"/>
              <a:t>[1:4]  # Accéder à une sous-liste (index 1 à 3)</a:t>
            </a:r>
          </a:p>
          <a:p>
            <a:pPr lvl="1">
              <a:buFont typeface="Wingdings" panose="05000000000000000000" pitchFamily="2" charset="2"/>
              <a:buChar char="ü"/>
            </a:pPr>
            <a:r>
              <a:rPr lang="fr-FR" b="1" dirty="0">
                <a:solidFill>
                  <a:srgbClr val="0D0D0D"/>
                </a:solidFill>
                <a:latin typeface="Söhne"/>
              </a:rPr>
              <a:t>Ajout et suppression d'éléments :</a:t>
            </a:r>
          </a:p>
          <a:p>
            <a:pPr marL="456068" lvl="1" indent="0">
              <a:buNone/>
            </a:pPr>
            <a:r>
              <a:rPr lang="fr-FR" dirty="0" err="1"/>
              <a:t>ma_liste.append</a:t>
            </a:r>
            <a:r>
              <a:rPr lang="fr-FR" dirty="0"/>
              <a:t>(6)  # Ajouter un élément à la fin de la liste</a:t>
            </a:r>
          </a:p>
          <a:p>
            <a:pPr marL="456068" lvl="1" indent="0">
              <a:buNone/>
            </a:pPr>
            <a:r>
              <a:rPr lang="fr-FR" dirty="0" err="1"/>
              <a:t>ma_liste.insert</a:t>
            </a:r>
            <a:r>
              <a:rPr lang="fr-FR" dirty="0"/>
              <a:t>(2, 7)  # Insérer un élément à un index spécifique</a:t>
            </a:r>
          </a:p>
          <a:p>
            <a:pPr marL="456068" lvl="1" indent="0">
              <a:buNone/>
            </a:pPr>
            <a:r>
              <a:rPr lang="fr-FR" dirty="0" err="1"/>
              <a:t>ma_liste.remove</a:t>
            </a:r>
            <a:r>
              <a:rPr lang="fr-FR" dirty="0"/>
              <a:t>(3)  # Supprimer un élément spécifique de la liste</a:t>
            </a:r>
          </a:p>
          <a:p>
            <a:pPr marL="456068" lvl="1" indent="0">
              <a:buNone/>
            </a:pPr>
            <a:r>
              <a:rPr lang="fr-FR" dirty="0" err="1"/>
              <a:t>element_supprime</a:t>
            </a:r>
            <a:r>
              <a:rPr lang="fr-FR" dirty="0"/>
              <a:t> = </a:t>
            </a:r>
            <a:r>
              <a:rPr lang="fr-FR" dirty="0" err="1"/>
              <a:t>ma_liste.pop</a:t>
            </a:r>
            <a:r>
              <a:rPr lang="fr-FR" dirty="0"/>
              <a:t>()  # Supprimer et retourner le dernier élément de la liste</a:t>
            </a:r>
          </a:p>
          <a:p>
            <a:pPr marL="456068" lvl="1" indent="0">
              <a:buNone/>
            </a:pPr>
            <a:endParaRPr lang="fr-FR" b="1" dirty="0">
              <a:solidFill>
                <a:srgbClr val="0D0D0D"/>
              </a:solidFill>
              <a:latin typeface="Söhne"/>
            </a:endParaRPr>
          </a:p>
          <a:p>
            <a:pPr lvl="1"/>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93</a:t>
            </a:fld>
            <a:endParaRPr lang="fr-FR" dirty="0"/>
          </a:p>
        </p:txBody>
      </p:sp>
    </p:spTree>
    <p:extLst>
      <p:ext uri="{BB962C8B-B14F-4D97-AF65-F5344CB8AC3E}">
        <p14:creationId xmlns:p14="http://schemas.microsoft.com/office/powerpoint/2010/main" val="40538291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a:xfrm>
            <a:off x="224238" y="931091"/>
            <a:ext cx="10026946" cy="6035255"/>
          </a:xfrm>
        </p:spPr>
        <p:txBody>
          <a:bodyPr/>
          <a:lstStyle/>
          <a:p>
            <a:r>
              <a:rPr lang="fr-FR" dirty="0"/>
              <a:t>Les Collections en python</a:t>
            </a:r>
          </a:p>
          <a:p>
            <a:pPr lvl="1">
              <a:buFont typeface="Wingdings" panose="05000000000000000000" pitchFamily="2" charset="2"/>
              <a:buChar char="ü"/>
            </a:pPr>
            <a:r>
              <a:rPr lang="fr-FR" b="1" i="0" dirty="0">
                <a:solidFill>
                  <a:srgbClr val="0D0D0D"/>
                </a:solidFill>
                <a:effectLst/>
                <a:latin typeface="Söhne"/>
              </a:rPr>
              <a:t>Concaténation de listes</a:t>
            </a:r>
            <a:r>
              <a:rPr lang="fr-FR" b="0" i="0" dirty="0">
                <a:solidFill>
                  <a:srgbClr val="0D0D0D"/>
                </a:solidFill>
                <a:effectLst/>
                <a:latin typeface="Söhne"/>
              </a:rPr>
              <a:t> :</a:t>
            </a:r>
          </a:p>
          <a:p>
            <a:pPr marL="456068" lvl="1" indent="0">
              <a:buNone/>
            </a:pPr>
            <a:r>
              <a:rPr lang="fr-FR" dirty="0" err="1"/>
              <a:t>autre_liste</a:t>
            </a:r>
            <a:r>
              <a:rPr lang="fr-FR" dirty="0"/>
              <a:t> = [8, 9, 10]</a:t>
            </a:r>
          </a:p>
          <a:p>
            <a:pPr marL="456068" lvl="1" indent="0">
              <a:buNone/>
            </a:pPr>
            <a:r>
              <a:rPr lang="fr-FR" dirty="0" err="1"/>
              <a:t>liste_concatenee</a:t>
            </a:r>
            <a:r>
              <a:rPr lang="fr-FR" dirty="0"/>
              <a:t> = </a:t>
            </a:r>
            <a:r>
              <a:rPr lang="fr-FR" dirty="0" err="1"/>
              <a:t>ma_liste</a:t>
            </a:r>
            <a:r>
              <a:rPr lang="fr-FR" dirty="0"/>
              <a:t> + </a:t>
            </a:r>
            <a:r>
              <a:rPr lang="fr-FR" dirty="0" err="1"/>
              <a:t>autre_liste</a:t>
            </a:r>
            <a:endParaRPr lang="fr-FR" dirty="0"/>
          </a:p>
          <a:p>
            <a:pPr lvl="1">
              <a:buFont typeface="Wingdings" panose="05000000000000000000" pitchFamily="2" charset="2"/>
              <a:buChar char="ü"/>
            </a:pPr>
            <a:r>
              <a:rPr lang="fr-FR" b="1" dirty="0">
                <a:solidFill>
                  <a:srgbClr val="0D0D0D"/>
                </a:solidFill>
                <a:latin typeface="Söhne"/>
              </a:rPr>
              <a:t>Recherche dans une liste :</a:t>
            </a:r>
          </a:p>
          <a:p>
            <a:pPr marL="456068" lvl="1" indent="0">
              <a:buNone/>
            </a:pPr>
            <a:r>
              <a:rPr lang="fr-FR" dirty="0"/>
              <a:t>index = </a:t>
            </a:r>
            <a:r>
              <a:rPr lang="fr-FR" dirty="0" err="1"/>
              <a:t>ma_liste.index</a:t>
            </a:r>
            <a:r>
              <a:rPr lang="fr-FR" dirty="0"/>
              <a:t>(4)  # Trouver l'index d'un élément spécifique</a:t>
            </a:r>
          </a:p>
          <a:p>
            <a:pPr marL="456068" lvl="1" indent="0">
              <a:buNone/>
            </a:pPr>
            <a:r>
              <a:rPr lang="fr-FR" dirty="0" err="1"/>
              <a:t>nombre_occurrences</a:t>
            </a:r>
            <a:r>
              <a:rPr lang="fr-FR" dirty="0"/>
              <a:t> = </a:t>
            </a:r>
            <a:r>
              <a:rPr lang="fr-FR" dirty="0" err="1"/>
              <a:t>ma_liste.count</a:t>
            </a:r>
            <a:r>
              <a:rPr lang="fr-FR" dirty="0"/>
              <a:t>(2)  # Compter le nombre d'occurrences d'un élément</a:t>
            </a:r>
          </a:p>
          <a:p>
            <a:pPr lvl="1">
              <a:buFont typeface="Wingdings" panose="05000000000000000000" pitchFamily="2" charset="2"/>
              <a:buChar char="ü"/>
            </a:pPr>
            <a:r>
              <a:rPr lang="fr-FR" b="1" dirty="0">
                <a:solidFill>
                  <a:srgbClr val="0D0D0D"/>
                </a:solidFill>
                <a:latin typeface="Söhne"/>
              </a:rPr>
              <a:t>Tri d'une liste :</a:t>
            </a:r>
          </a:p>
          <a:p>
            <a:pPr marL="456068" lvl="1" indent="0">
              <a:buNone/>
            </a:pPr>
            <a:r>
              <a:rPr lang="fr-FR" dirty="0" err="1"/>
              <a:t>ma_liste.sort</a:t>
            </a:r>
            <a:r>
              <a:rPr lang="fr-FR" dirty="0"/>
              <a:t>()  # Trier la liste par ordre croissant</a:t>
            </a:r>
          </a:p>
          <a:p>
            <a:pPr marL="456068" lvl="1" indent="0">
              <a:buNone/>
            </a:pPr>
            <a:r>
              <a:rPr lang="fr-FR" dirty="0" err="1"/>
              <a:t>ma_liste.reverse</a:t>
            </a:r>
            <a:r>
              <a:rPr lang="fr-FR" dirty="0"/>
              <a:t>()  # Inverser l'ordre des éléments dans la liste</a:t>
            </a:r>
          </a:p>
          <a:p>
            <a:pPr lvl="1">
              <a:buFont typeface="Wingdings" panose="05000000000000000000" pitchFamily="2" charset="2"/>
              <a:buChar char="ü"/>
            </a:pPr>
            <a:r>
              <a:rPr lang="fr-FR" b="1" dirty="0">
                <a:solidFill>
                  <a:srgbClr val="0D0D0D"/>
                </a:solidFill>
                <a:latin typeface="Söhne"/>
              </a:rPr>
              <a:t>Parcours d'une liste avec une boucle :</a:t>
            </a:r>
          </a:p>
          <a:p>
            <a:pPr marL="456068" lvl="1" indent="0">
              <a:buNone/>
            </a:pPr>
            <a:r>
              <a:rPr lang="fr-FR" dirty="0"/>
              <a:t>for </a:t>
            </a:r>
            <a:r>
              <a:rPr lang="fr-FR" dirty="0" err="1"/>
              <a:t>element</a:t>
            </a:r>
            <a:r>
              <a:rPr lang="fr-FR" dirty="0"/>
              <a:t> in </a:t>
            </a:r>
            <a:r>
              <a:rPr lang="fr-FR" dirty="0" err="1"/>
              <a:t>ma_liste</a:t>
            </a:r>
            <a:r>
              <a:rPr lang="fr-FR" dirty="0"/>
              <a:t>:</a:t>
            </a:r>
          </a:p>
          <a:p>
            <a:pPr marL="456068" lvl="1" indent="0">
              <a:buNone/>
            </a:pPr>
            <a:r>
              <a:rPr lang="fr-FR" dirty="0"/>
              <a:t>    </a:t>
            </a:r>
            <a:r>
              <a:rPr lang="fr-FR" dirty="0" err="1"/>
              <a:t>print</a:t>
            </a:r>
            <a:r>
              <a:rPr lang="fr-FR" dirty="0"/>
              <a:t>(</a:t>
            </a:r>
            <a:r>
              <a:rPr lang="fr-FR" dirty="0" err="1"/>
              <a:t>element</a:t>
            </a:r>
            <a:r>
              <a:rPr lang="fr-FR" dirty="0"/>
              <a:t>)</a:t>
            </a:r>
          </a:p>
          <a:p>
            <a:pPr lvl="1">
              <a:buFont typeface="Wingdings" panose="05000000000000000000" pitchFamily="2" charset="2"/>
              <a:buChar char="ü"/>
            </a:pPr>
            <a:r>
              <a:rPr lang="fr-FR" b="1" dirty="0">
                <a:solidFill>
                  <a:srgbClr val="0D0D0D"/>
                </a:solidFill>
                <a:latin typeface="Söhne"/>
              </a:rPr>
              <a:t>Suppression de tous les éléments d'une liste :</a:t>
            </a:r>
          </a:p>
          <a:p>
            <a:pPr marL="456068" lvl="1" indent="0">
              <a:buNone/>
            </a:pPr>
            <a:r>
              <a:rPr lang="fr-FR" dirty="0" err="1"/>
              <a:t>ma_liste.clear</a:t>
            </a:r>
            <a:r>
              <a:rPr lang="fr-FR" dirty="0"/>
              <a:t>()  # Supprimer tous les éléments de la liste</a:t>
            </a:r>
          </a:p>
          <a:p>
            <a:pPr marL="456068" lvl="1" indent="0">
              <a:buNone/>
            </a:pPr>
            <a:endParaRPr lang="fr-FR" b="1" dirty="0">
              <a:solidFill>
                <a:srgbClr val="0D0D0D"/>
              </a:solidFill>
              <a:latin typeface="Söhne"/>
            </a:endParaRP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94</a:t>
            </a:fld>
            <a:endParaRPr lang="fr-FR" dirty="0"/>
          </a:p>
        </p:txBody>
      </p:sp>
    </p:spTree>
    <p:extLst>
      <p:ext uri="{BB962C8B-B14F-4D97-AF65-F5344CB8AC3E}">
        <p14:creationId xmlns:p14="http://schemas.microsoft.com/office/powerpoint/2010/main" val="31640480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listes  :</a:t>
            </a:r>
          </a:p>
          <a:p>
            <a:pPr marL="456068" lvl="1" indent="0">
              <a:buNone/>
            </a:pPr>
            <a:endParaRPr lang="fr-FR" dirty="0"/>
          </a:p>
          <a:p>
            <a:pPr lvl="1">
              <a:buFont typeface="Wingdings" panose="05000000000000000000" pitchFamily="2" charset="2"/>
              <a:buChar char="Ø"/>
            </a:pPr>
            <a:r>
              <a:rPr lang="fr-FR" dirty="0"/>
              <a:t>Exercice 1. Faire un programme Python qui demande à l’utilisateur 5 prénoms, crée une liste avec ces 5 prénoms, puis affiche ensuite une phrase du type : “les prénoms de la liste commençant par la lettre A sont :……..</a:t>
            </a:r>
          </a:p>
          <a:p>
            <a:pPr marL="456068" lvl="1" indent="0">
              <a:buNone/>
            </a:pPr>
            <a:endParaRPr lang="fr-FR" dirty="0"/>
          </a:p>
          <a:p>
            <a:pPr marL="456068" lvl="1" indent="0">
              <a:buNone/>
            </a:pPr>
            <a:endParaRPr lang="fr-FR" dirty="0"/>
          </a:p>
          <a:p>
            <a:pPr lvl="1"/>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95</a:t>
            </a:fld>
            <a:endParaRPr lang="fr-FR" dirty="0"/>
          </a:p>
        </p:txBody>
      </p:sp>
    </p:spTree>
    <p:extLst>
      <p:ext uri="{BB962C8B-B14F-4D97-AF65-F5344CB8AC3E}">
        <p14:creationId xmlns:p14="http://schemas.microsoft.com/office/powerpoint/2010/main" val="4494875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listes  :</a:t>
            </a:r>
          </a:p>
          <a:p>
            <a:pPr marL="456068" lvl="1" indent="0">
              <a:buNone/>
            </a:pPr>
            <a:endParaRPr lang="fr-FR" dirty="0"/>
          </a:p>
          <a:p>
            <a:pPr marL="456068" lvl="1" indent="0">
              <a:buNone/>
            </a:pPr>
            <a:endParaRPr lang="fr-FR" dirty="0"/>
          </a:p>
          <a:p>
            <a:pPr lvl="1"/>
            <a:endParaRPr lang="fr-FR" dirty="0"/>
          </a:p>
          <a:p>
            <a:pPr lvl="1">
              <a:buFont typeface="Wingdings" panose="05000000000000000000" pitchFamily="2" charset="2"/>
              <a:buChar char="Ø"/>
            </a:pPr>
            <a:r>
              <a:rPr lang="fr-FR" dirty="0"/>
              <a:t>Exercice 2. Faire un programme Python qui demande à l’utilisateur 5 chaines numériques et pour chaque chaine calculer le produit de ses chiffres </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96</a:t>
            </a:fld>
            <a:endParaRPr lang="fr-FR" dirty="0"/>
          </a:p>
        </p:txBody>
      </p:sp>
    </p:spTree>
    <p:extLst>
      <p:ext uri="{BB962C8B-B14F-4D97-AF65-F5344CB8AC3E}">
        <p14:creationId xmlns:p14="http://schemas.microsoft.com/office/powerpoint/2010/main" val="10238091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tuples  :Définition</a:t>
            </a:r>
          </a:p>
          <a:p>
            <a:pPr marL="456068" marR="0" lvl="1" indent="0" fontAlgn="base">
              <a:lnSpc>
                <a:spcPct val="100000"/>
              </a:lnSpc>
              <a:spcAft>
                <a:spcPct val="0"/>
              </a:spcAft>
              <a:buSzTx/>
              <a:buNone/>
              <a:tabLst/>
            </a:pPr>
            <a:r>
              <a:rPr lang="fr-FR" altLang="fr-FR" dirty="0"/>
              <a:t>Un tuple est une collection ordonnée et immuable d'éléments.</a:t>
            </a:r>
          </a:p>
          <a:p>
            <a:pPr marL="456068" marR="0" lvl="1" indent="0" fontAlgn="base">
              <a:lnSpc>
                <a:spcPct val="100000"/>
              </a:lnSpc>
              <a:spcAft>
                <a:spcPct val="0"/>
              </a:spcAft>
              <a:buSzTx/>
              <a:buNone/>
              <a:tabLst/>
            </a:pPr>
            <a:r>
              <a:rPr lang="fr-FR" altLang="fr-FR" dirty="0"/>
              <a:t>Les éléments d'un tuple peuvent être de différents types de données.</a:t>
            </a:r>
          </a:p>
          <a:p>
            <a:pPr marL="456068" marR="0" lvl="1" indent="0" fontAlgn="base">
              <a:lnSpc>
                <a:spcPct val="100000"/>
              </a:lnSpc>
              <a:spcAft>
                <a:spcPct val="0"/>
              </a:spcAft>
              <a:buSzTx/>
              <a:buNone/>
              <a:tabLst/>
            </a:pPr>
            <a:r>
              <a:rPr lang="fr-FR" altLang="fr-FR" dirty="0"/>
              <a:t>Les tuples sont souvent utilisés pour représenter des collections immuables de données.</a:t>
            </a:r>
          </a:p>
          <a:p>
            <a:pPr marL="456068" marR="0" lvl="1" indent="0" fontAlgn="base">
              <a:lnSpc>
                <a:spcPct val="100000"/>
              </a:lnSpc>
              <a:spcAft>
                <a:spcPct val="0"/>
              </a:spcAft>
              <a:buSzTx/>
              <a:buNone/>
              <a:tabLst/>
            </a:pPr>
            <a:r>
              <a:rPr lang="fr-FR" altLang="fr-FR" dirty="0"/>
              <a:t>Syntaxe : </a:t>
            </a:r>
            <a:r>
              <a:rPr lang="fr-FR" altLang="fr-FR" dirty="0" err="1"/>
              <a:t>mon_tuple</a:t>
            </a:r>
            <a:r>
              <a:rPr lang="fr-FR" altLang="fr-FR" dirty="0"/>
              <a:t> = (élément1, élément2, ...)</a:t>
            </a:r>
          </a:p>
          <a:p>
            <a:endParaRPr lang="fr-FR" b="1" dirty="0"/>
          </a:p>
          <a:p>
            <a:pPr lvl="1"/>
            <a:r>
              <a:rPr lang="fr-FR" dirty="0"/>
              <a:t>Exemple : Supposons que vous travaillez sur un programme de gestion d'un magasin et que vous souhaitiez stocker des informations sur certains produits, telles que leur nom, leur prix et leur quantité en stock. Vous pouvez utiliser des tuples pour représenter ces informations de manière structurée.</a:t>
            </a: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97</a:t>
            </a:fld>
            <a:endParaRPr lang="fr-FR" dirty="0"/>
          </a:p>
        </p:txBody>
      </p:sp>
    </p:spTree>
    <p:extLst>
      <p:ext uri="{BB962C8B-B14F-4D97-AF65-F5344CB8AC3E}">
        <p14:creationId xmlns:p14="http://schemas.microsoft.com/office/powerpoint/2010/main" val="7707006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tuples  :</a:t>
            </a:r>
          </a:p>
          <a:p>
            <a:pPr marL="456068" lvl="1" indent="0">
              <a:buNone/>
            </a:pPr>
            <a:r>
              <a:rPr lang="fr-FR" dirty="0"/>
              <a:t>Exercice pratique N°1=&gt; correction </a:t>
            </a:r>
          </a:p>
          <a:p>
            <a:pPr marL="456068" lvl="1" indent="0">
              <a:buNone/>
            </a:pPr>
            <a:r>
              <a:rPr lang="fr-FR" sz="1200" dirty="0"/>
              <a:t># Définition de quelques tuples représentant des produits</a:t>
            </a:r>
          </a:p>
          <a:p>
            <a:pPr marL="456068" lvl="1" indent="0">
              <a:buNone/>
            </a:pPr>
            <a:r>
              <a:rPr lang="fr-FR" sz="1200" dirty="0"/>
              <a:t>produit1 = ("Pomme", 1.50, 100)</a:t>
            </a:r>
          </a:p>
          <a:p>
            <a:pPr marL="456068" lvl="1" indent="0">
              <a:buNone/>
            </a:pPr>
            <a:r>
              <a:rPr lang="fr-FR" sz="1200" dirty="0"/>
              <a:t>produit2 = ("Banane", 0.75, 50)</a:t>
            </a:r>
          </a:p>
          <a:p>
            <a:pPr marL="456068" lvl="1" indent="0">
              <a:buNone/>
            </a:pPr>
            <a:r>
              <a:rPr lang="fr-FR" sz="1200" dirty="0"/>
              <a:t>produit3 = ("Orange", 1.20, 75)</a:t>
            </a:r>
          </a:p>
          <a:p>
            <a:pPr marL="456068" lvl="1" indent="0">
              <a:buNone/>
            </a:pPr>
            <a:endParaRPr lang="fr-FR" sz="1200" dirty="0"/>
          </a:p>
          <a:p>
            <a:pPr marL="456068" lvl="1" indent="0">
              <a:buNone/>
            </a:pPr>
            <a:r>
              <a:rPr lang="fr-FR" sz="1200" dirty="0"/>
              <a:t># Affichage des informations sur les produits</a:t>
            </a:r>
          </a:p>
          <a:p>
            <a:pPr marL="456068" lvl="1" indent="0">
              <a:buNone/>
            </a:pPr>
            <a:r>
              <a:rPr lang="fr-FR" sz="1200" dirty="0" err="1"/>
              <a:t>print</a:t>
            </a:r>
            <a:r>
              <a:rPr lang="fr-FR" sz="1200" dirty="0"/>
              <a:t>("Produit 1 :", produit1)</a:t>
            </a:r>
          </a:p>
          <a:p>
            <a:pPr marL="456068" lvl="1" indent="0">
              <a:buNone/>
            </a:pPr>
            <a:r>
              <a:rPr lang="fr-FR" sz="1200" dirty="0" err="1"/>
              <a:t>print</a:t>
            </a:r>
            <a:r>
              <a:rPr lang="fr-FR" sz="1200" dirty="0"/>
              <a:t>("Produit 2 :", produit2)</a:t>
            </a:r>
          </a:p>
          <a:p>
            <a:pPr marL="456068" lvl="1" indent="0">
              <a:buNone/>
            </a:pPr>
            <a:r>
              <a:rPr lang="fr-FR" sz="1200" dirty="0" err="1"/>
              <a:t>print</a:t>
            </a:r>
            <a:r>
              <a:rPr lang="fr-FR" sz="1200" dirty="0"/>
              <a:t>("Produit 3 :", produit3)</a:t>
            </a:r>
          </a:p>
          <a:p>
            <a:pPr marL="456068" lvl="1" indent="0">
              <a:buNone/>
            </a:pPr>
            <a:endParaRPr lang="fr-FR" sz="1200" dirty="0"/>
          </a:p>
          <a:p>
            <a:pPr marL="456068" lvl="1" indent="0">
              <a:buNone/>
            </a:pPr>
            <a:r>
              <a:rPr lang="fr-FR" sz="1200" dirty="0"/>
              <a:t># Accès aux éléments individuels des tuples</a:t>
            </a:r>
          </a:p>
          <a:p>
            <a:pPr marL="456068" lvl="1" indent="0">
              <a:buNone/>
            </a:pPr>
            <a:r>
              <a:rPr lang="fr-FR" sz="1200" dirty="0"/>
              <a:t>nom_produit1 = produit1[0]</a:t>
            </a:r>
          </a:p>
          <a:p>
            <a:pPr marL="456068" lvl="1" indent="0">
              <a:buNone/>
            </a:pPr>
            <a:r>
              <a:rPr lang="fr-FR" sz="1200" dirty="0"/>
              <a:t>prix_produit2 = produit2[1]</a:t>
            </a:r>
          </a:p>
          <a:p>
            <a:pPr marL="456068" lvl="1" indent="0">
              <a:buNone/>
            </a:pPr>
            <a:r>
              <a:rPr lang="fr-FR" sz="1200" dirty="0"/>
              <a:t>quantite_produit3 = produit3[2]</a:t>
            </a:r>
          </a:p>
          <a:p>
            <a:pPr marL="456068" lvl="1" indent="0">
              <a:buNone/>
            </a:pPr>
            <a:endParaRPr lang="fr-FR" sz="1200" dirty="0"/>
          </a:p>
          <a:p>
            <a:pPr marL="456068" lvl="1" indent="0">
              <a:buNone/>
            </a:pPr>
            <a:r>
              <a:rPr lang="fr-FR" sz="1200" dirty="0" err="1"/>
              <a:t>print</a:t>
            </a:r>
            <a:r>
              <a:rPr lang="fr-FR" sz="1200" dirty="0"/>
              <a:t>("Nom du produit 1 :", nom_produit1)</a:t>
            </a:r>
          </a:p>
          <a:p>
            <a:pPr marL="456068" lvl="1" indent="0">
              <a:buNone/>
            </a:pPr>
            <a:r>
              <a:rPr lang="fr-FR" sz="1200" dirty="0" err="1"/>
              <a:t>print</a:t>
            </a:r>
            <a:r>
              <a:rPr lang="fr-FR" sz="1200" dirty="0"/>
              <a:t>("Prix du produit 2 :", prix_produit2)</a:t>
            </a:r>
          </a:p>
          <a:p>
            <a:pPr marL="456068" lvl="1" indent="0">
              <a:buNone/>
            </a:pPr>
            <a:r>
              <a:rPr lang="fr-FR" sz="1200" dirty="0" err="1"/>
              <a:t>print</a:t>
            </a:r>
            <a:r>
              <a:rPr lang="fr-FR" sz="1200" dirty="0"/>
              <a:t>("Quantité en stock du produit 3 :", quantite_produit3)</a:t>
            </a:r>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98</a:t>
            </a:fld>
            <a:endParaRPr lang="fr-FR" dirty="0"/>
          </a:p>
        </p:txBody>
      </p:sp>
    </p:spTree>
    <p:extLst>
      <p:ext uri="{BB962C8B-B14F-4D97-AF65-F5344CB8AC3E}">
        <p14:creationId xmlns:p14="http://schemas.microsoft.com/office/powerpoint/2010/main" val="1273893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t>Les Collections en python</a:t>
            </a:r>
          </a:p>
          <a:p>
            <a:pPr lvl="1"/>
            <a:r>
              <a:rPr lang="fr-FR" dirty="0"/>
              <a:t>Les dictionnaires: définition </a:t>
            </a:r>
          </a:p>
          <a:p>
            <a:pPr marL="456068" lvl="1" indent="0">
              <a:buNone/>
            </a:pPr>
            <a:r>
              <a:rPr lang="fr-FR" dirty="0"/>
              <a:t>un dictionnaire est une collection mutable et non ordonnée d'éléments, où chaque élément est stocké sous forme de paire clé-valeur. Les dictionnaires sont extrêmement polyvalents et largement utilisés dans Python pour stocker et manipuler des données de manière efficace. Voici quelques caractéristiques importantes des dictionnaires </a:t>
            </a:r>
          </a:p>
          <a:p>
            <a:pPr marL="456068" lvl="1" indent="0">
              <a:buNone/>
            </a:pPr>
            <a:endParaRPr lang="fr-FR" dirty="0"/>
          </a:p>
          <a:p>
            <a:pPr algn="l">
              <a:buFont typeface="+mj-lt"/>
              <a:buAutoNum type="arabicPeriod"/>
            </a:pPr>
            <a:r>
              <a:rPr lang="fr-FR" sz="2000" dirty="0"/>
              <a:t>Structure clé-valeur : Chaque élément d'un dictionnaire est associé à une clé unique qui est utilisée pour accéder à sa valeur correspondante. Les clés peuvent être de différents types de données, mais elles doivent être immuables (comme les chaînes de caractères, les entiers ou les tuples).</a:t>
            </a:r>
          </a:p>
          <a:p>
            <a:pPr algn="l">
              <a:buFont typeface="+mj-lt"/>
              <a:buAutoNum type="arabicPeriod"/>
            </a:pPr>
            <a:r>
              <a:rPr lang="fr-FR" sz="2000" dirty="0"/>
              <a:t>Mutable : Les dictionnaires sont des structures de données mutables, ce qui signifie que vous pouvez ajouter, supprimer ou modifier des éléments une fois qu'ils ont été créés.</a:t>
            </a:r>
          </a:p>
          <a:p>
            <a:pPr marL="456068" lvl="1" indent="0">
              <a:buNone/>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Python Intermédiaire</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99</a:t>
            </a:fld>
            <a:endParaRPr lang="fr-FR" dirty="0"/>
          </a:p>
        </p:txBody>
      </p:sp>
    </p:spTree>
    <p:extLst>
      <p:ext uri="{BB962C8B-B14F-4D97-AF65-F5344CB8AC3E}">
        <p14:creationId xmlns:p14="http://schemas.microsoft.com/office/powerpoint/2010/main" val="132496627"/>
      </p:ext>
    </p:extLst>
  </p:cSld>
  <p:clrMapOvr>
    <a:masterClrMapping/>
  </p:clrMapOvr>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5EB70D3874BF429614CBAE08238B3D" ma:contentTypeVersion="12" ma:contentTypeDescription="Crée un document." ma:contentTypeScope="" ma:versionID="9c664e27e90b984cf5a9900505d80dd2">
  <xsd:schema xmlns:xsd="http://www.w3.org/2001/XMLSchema" xmlns:xs="http://www.w3.org/2001/XMLSchema" xmlns:p="http://schemas.microsoft.com/office/2006/metadata/properties" xmlns:ns2="6528efb9-1f17-4af8-80c9-6c3f654eacb6" xmlns:ns3="3ea408bf-8f16-435d-9668-72bbadafbfcd" targetNamespace="http://schemas.microsoft.com/office/2006/metadata/properties" ma:root="true" ma:fieldsID="00dab5290903d7e33e75c806c30e6470" ns2:_="" ns3:_="">
    <xsd:import namespace="6528efb9-1f17-4af8-80c9-6c3f654eacb6"/>
    <xsd:import namespace="3ea408bf-8f16-435d-9668-72bbadafbfc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28efb9-1f17-4af8-80c9-6c3f654ea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d4b6e4fd-4af2-4f07-b7d1-18266e58562b"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a408bf-8f16-435d-9668-72bbadafbfc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6db50dea-5d1d-4f1e-8d79-66ba51b66f73}" ma:internalName="TaxCatchAll" ma:showField="CatchAllData" ma:web="3ea408bf-8f16-435d-9668-72bbadafbf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836199-2C04-4A65-8DDF-4CCEC4C9D38E}"/>
</file>

<file path=customXml/itemProps2.xml><?xml version="1.0" encoding="utf-8"?>
<ds:datastoreItem xmlns:ds="http://schemas.openxmlformats.org/officeDocument/2006/customXml" ds:itemID="{F74DC92B-84DA-4F59-8690-2878B5B37CBD}"/>
</file>

<file path=docProps/app.xml><?xml version="1.0" encoding="utf-8"?>
<Properties xmlns="http://schemas.openxmlformats.org/officeDocument/2006/extended-properties" xmlns:vt="http://schemas.openxmlformats.org/officeDocument/2006/docPropsVTypes">
  <Template/>
  <TotalTime>0</TotalTime>
  <Words>6232</Words>
  <Application>Microsoft Office PowerPoint</Application>
  <PresentationFormat>Custom</PresentationFormat>
  <Paragraphs>1121</Paragraphs>
  <Slides>103</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103</vt:i4>
      </vt:variant>
    </vt:vector>
  </HeadingPairs>
  <TitlesOfParts>
    <vt:vector size="115" baseType="lpstr">
      <vt:lpstr>Aptos Narrow</vt:lpstr>
      <vt:lpstr>Arial</vt:lpstr>
      <vt:lpstr>Consolas</vt:lpstr>
      <vt:lpstr>Gill Sans MT</vt:lpstr>
      <vt:lpstr>Söhne</vt:lpstr>
      <vt:lpstr>Symbol</vt:lpstr>
      <vt:lpstr>Tahoma</vt:lpstr>
      <vt:lpstr>Udemy Sans</vt:lpstr>
      <vt:lpstr>Verdana</vt:lpstr>
      <vt:lpstr>Webdings</vt:lpstr>
      <vt:lpstr>Wingdings</vt:lpstr>
      <vt:lpstr>orsys-temp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Les Bases de python  </vt:lpstr>
      <vt:lpstr>PowerPoint Presentation</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Les Bases de python  </vt:lpstr>
      <vt:lpstr>Les Bases de python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lpstr>Python Intermédiaire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2024-04-09T14:09:51Z</dcterms:modified>
</cp:coreProperties>
</file>