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5.gif" ContentType="image/gif"/>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61" r:id="rId3"/>
    <p:sldId id="260" r:id="rId4"/>
    <p:sldId id="257" r:id="rId5"/>
    <p:sldId id="262" r:id="rId6"/>
    <p:sldId id="266" r:id="rId7"/>
    <p:sldId id="272" r:id="rId8"/>
    <p:sldId id="267" r:id="rId9"/>
    <p:sldId id="270" r:id="rId10"/>
    <p:sldId id="274" r:id="rId11"/>
    <p:sldId id="275" r:id="rId12"/>
    <p:sldId id="276" r:id="rId13"/>
    <p:sldId id="278" r:id="rId14"/>
    <p:sldId id="280"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1" autoAdjust="0"/>
    <p:restoredTop sz="94660"/>
  </p:normalViewPr>
  <p:slideViewPr>
    <p:cSldViewPr snapToGrid="0">
      <p:cViewPr>
        <p:scale>
          <a:sx n="80" d="100"/>
          <a:sy n="80" d="100"/>
        </p:scale>
        <p:origin x="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5/18/2018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gif"/><Relationship Id="rId1" Type="http://schemas.microsoft.com/office/2007/relationships/media" Target="../media/media1.gi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1411025225039">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356509" y="2646442"/>
            <a:ext cx="5752009" cy="3491808"/>
          </a:xfrm>
          <a:prstGeom prst="rect">
            <a:avLst/>
          </a:prstGeom>
        </p:spPr>
      </p:pic>
      <p:sp>
        <p:nvSpPr>
          <p:cNvPr id="2" name="Title 1">
            <a:extLst>
              <a:ext uri="{FF2B5EF4-FFF2-40B4-BE49-F238E27FC236}">
                <a16:creationId xmlns:a16="http://schemas.microsoft.com/office/drawing/2014/main" id="{8A033D2C-E614-4FD2-92FF-8E05992BDE48}"/>
              </a:ext>
            </a:extLst>
          </p:cNvPr>
          <p:cNvSpPr>
            <a:spLocks noGrp="1"/>
          </p:cNvSpPr>
          <p:nvPr>
            <p:ph type="ctrTitle"/>
          </p:nvPr>
        </p:nvSpPr>
        <p:spPr/>
        <p:txBody>
          <a:bodyPr>
            <a:normAutofit/>
          </a:bodyPr>
          <a:lstStyle/>
          <a:p>
            <a:r>
              <a:rPr lang="fr-CA" dirty="0" err="1"/>
              <a:t>Curved</a:t>
            </a:r>
            <a:r>
              <a:rPr lang="fr-CA" dirty="0"/>
              <a:t> fractals</a:t>
            </a:r>
            <a:br>
              <a:rPr lang="fr-CA" dirty="0"/>
            </a:br>
            <a:br>
              <a:rPr lang="fr-CA" dirty="0"/>
            </a:br>
            <a:r>
              <a:rPr lang="fr-FR" sz="2000" i="1" dirty="0"/>
              <a:t>L'intersection entre la géométrie riemannienne et les fractales </a:t>
            </a:r>
            <a:br>
              <a:rPr lang="fr-FR" sz="2000" i="1" dirty="0"/>
            </a:br>
            <a:endParaRPr lang="en-CA" i="1" dirty="0"/>
          </a:p>
        </p:txBody>
      </p:sp>
      <p:sp>
        <p:nvSpPr>
          <p:cNvPr id="3" name="Subtitle 2">
            <a:extLst>
              <a:ext uri="{FF2B5EF4-FFF2-40B4-BE49-F238E27FC236}">
                <a16:creationId xmlns:a16="http://schemas.microsoft.com/office/drawing/2014/main" id="{33E77650-BA72-4994-96B0-2D222B8B626B}"/>
              </a:ext>
            </a:extLst>
          </p:cNvPr>
          <p:cNvSpPr>
            <a:spLocks noGrp="1"/>
          </p:cNvSpPr>
          <p:nvPr>
            <p:ph type="subTitle" idx="1"/>
          </p:nvPr>
        </p:nvSpPr>
        <p:spPr>
          <a:xfrm>
            <a:off x="684212" y="3843867"/>
            <a:ext cx="6400800" cy="2396295"/>
          </a:xfrm>
        </p:spPr>
        <p:txBody>
          <a:bodyPr>
            <a:normAutofit/>
          </a:bodyPr>
          <a:lstStyle/>
          <a:p>
            <a:r>
              <a:rPr lang="fr-CA" dirty="0">
                <a:solidFill>
                  <a:schemeClr val="tx1"/>
                </a:solidFill>
              </a:rPr>
              <a:t>Présenté par</a:t>
            </a:r>
          </a:p>
          <a:p>
            <a:r>
              <a:rPr lang="fr-CA" dirty="0">
                <a:solidFill>
                  <a:schemeClr val="tx1"/>
                </a:solidFill>
              </a:rPr>
              <a:t>Ludovic D’Anjou-</a:t>
            </a:r>
            <a:r>
              <a:rPr lang="fr-CA" dirty="0" err="1">
                <a:solidFill>
                  <a:schemeClr val="tx1"/>
                </a:solidFill>
              </a:rPr>
              <a:t>Madore</a:t>
            </a:r>
            <a:endParaRPr lang="fr-CA" dirty="0">
              <a:solidFill>
                <a:schemeClr val="tx1"/>
              </a:solidFill>
            </a:endParaRPr>
          </a:p>
          <a:p>
            <a:r>
              <a:rPr lang="fr-CA" dirty="0">
                <a:solidFill>
                  <a:schemeClr val="tx1"/>
                </a:solidFill>
              </a:rPr>
              <a:t>Simon Lepage</a:t>
            </a:r>
          </a:p>
          <a:p>
            <a:r>
              <a:rPr lang="fr-CA" dirty="0">
                <a:solidFill>
                  <a:schemeClr val="tx1"/>
                </a:solidFill>
              </a:rPr>
              <a:t>Jérôme Pagé</a:t>
            </a:r>
            <a:endParaRPr lang="en-CA" dirty="0">
              <a:solidFill>
                <a:schemeClr val="tx1"/>
              </a:solidFill>
            </a:endParaRPr>
          </a:p>
          <a:p>
            <a:r>
              <a:rPr lang="fr-CA" dirty="0">
                <a:solidFill>
                  <a:schemeClr val="tx1"/>
                </a:solidFill>
              </a:rPr>
              <a:t>Jonathan Simard</a:t>
            </a:r>
            <a:endParaRPr lang="en-CA" dirty="0">
              <a:solidFill>
                <a:schemeClr val="tx1"/>
              </a:solidFill>
            </a:endParaRPr>
          </a:p>
          <a:p>
            <a:endParaRPr lang="en-CA" dirty="0">
              <a:solidFill>
                <a:schemeClr val="tx1"/>
              </a:solidFill>
            </a:endParaRPr>
          </a:p>
          <a:p>
            <a:endParaRPr lang="en-CA" dirty="0">
              <a:solidFill>
                <a:schemeClr val="tx1"/>
              </a:solidFill>
            </a:endParaRPr>
          </a:p>
          <a:p>
            <a:endParaRPr lang="fr-CA" dirty="0">
              <a:solidFill>
                <a:schemeClr val="tx1"/>
              </a:solidFill>
            </a:endParaRPr>
          </a:p>
        </p:txBody>
      </p:sp>
    </p:spTree>
    <p:extLst>
      <p:ext uri="{BB962C8B-B14F-4D97-AF65-F5344CB8AC3E}">
        <p14:creationId xmlns:p14="http://schemas.microsoft.com/office/powerpoint/2010/main" val="232362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9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remove"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44F4FA-FD4A-444D-819D-2628C2FC9FD3}"/>
              </a:ext>
            </a:extLst>
          </p:cNvPr>
          <p:cNvSpPr txBox="1"/>
          <p:nvPr/>
        </p:nvSpPr>
        <p:spPr>
          <a:xfrm>
            <a:off x="538619" y="375781"/>
            <a:ext cx="11210795" cy="2646878"/>
          </a:xfrm>
          <a:prstGeom prst="rect">
            <a:avLst/>
          </a:prstGeom>
          <a:noFill/>
        </p:spPr>
        <p:txBody>
          <a:bodyPr wrap="square" rtlCol="0">
            <a:spAutoFit/>
          </a:bodyPr>
          <a:lstStyle/>
          <a:p>
            <a:r>
              <a:rPr lang="fr-CA" sz="4000" dirty="0"/>
              <a:t>Fonctionnement de l’application</a:t>
            </a:r>
            <a:r>
              <a:rPr lang="fr-CA" dirty="0"/>
              <a:t> </a:t>
            </a:r>
          </a:p>
          <a:p>
            <a:endParaRPr lang="fr-CA" dirty="0"/>
          </a:p>
          <a:p>
            <a:r>
              <a:rPr lang="fr-CA" sz="2400" i="1" dirty="0"/>
              <a:t>Le code accéléré par la carte graphique </a:t>
            </a:r>
          </a:p>
          <a:p>
            <a:endParaRPr lang="fr-CA" sz="2400" i="1" dirty="0"/>
          </a:p>
          <a:p>
            <a:endParaRPr lang="fr-CA" sz="2400" i="1" dirty="0"/>
          </a:p>
          <a:p>
            <a:endParaRPr lang="en-CA" dirty="0"/>
          </a:p>
          <a:p>
            <a:endParaRPr lang="fr-CA" dirty="0"/>
          </a:p>
        </p:txBody>
      </p:sp>
      <p:pic>
        <p:nvPicPr>
          <p:cNvPr id="3" name="Picture 2">
            <a:extLst>
              <a:ext uri="{FF2B5EF4-FFF2-40B4-BE49-F238E27FC236}">
                <a16:creationId xmlns:a16="http://schemas.microsoft.com/office/drawing/2014/main" id="{F96DB5C2-983C-42E4-9F45-5403734BE23E}"/>
              </a:ext>
            </a:extLst>
          </p:cNvPr>
          <p:cNvPicPr>
            <a:picLocks noChangeAspect="1"/>
          </p:cNvPicPr>
          <p:nvPr/>
        </p:nvPicPr>
        <p:blipFill>
          <a:blip r:embed="rId2"/>
          <a:stretch>
            <a:fillRect/>
          </a:stretch>
        </p:blipFill>
        <p:spPr>
          <a:xfrm>
            <a:off x="225528" y="1828799"/>
            <a:ext cx="4786739" cy="3437486"/>
          </a:xfrm>
          <a:prstGeom prst="rect">
            <a:avLst/>
          </a:prstGeom>
        </p:spPr>
      </p:pic>
      <p:sp>
        <p:nvSpPr>
          <p:cNvPr id="2" name="Croix 1"/>
          <p:cNvSpPr/>
          <p:nvPr/>
        </p:nvSpPr>
        <p:spPr>
          <a:xfrm>
            <a:off x="5169737" y="3260753"/>
            <a:ext cx="623455" cy="573578"/>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5" name="ZoneTexte 4"/>
          <p:cNvSpPr txBox="1"/>
          <p:nvPr/>
        </p:nvSpPr>
        <p:spPr>
          <a:xfrm>
            <a:off x="5992987" y="1962488"/>
            <a:ext cx="5756427" cy="2800767"/>
          </a:xfrm>
          <a:prstGeom prst="rect">
            <a:avLst/>
          </a:prstGeom>
          <a:noFill/>
        </p:spPr>
        <p:txBody>
          <a:bodyPr wrap="square" rtlCol="0">
            <a:spAutoFit/>
          </a:bodyPr>
          <a:lstStyle/>
          <a:p>
            <a:r>
              <a:rPr lang="fr-CA" sz="4400" dirty="0"/>
              <a:t>UN GROS PAQUET DE TRANSFORMATIONS</a:t>
            </a:r>
          </a:p>
          <a:p>
            <a:r>
              <a:rPr lang="fr-CA" sz="4400" dirty="0"/>
              <a:t>LINÉAIRES</a:t>
            </a:r>
          </a:p>
        </p:txBody>
      </p:sp>
      <p:sp>
        <p:nvSpPr>
          <p:cNvPr id="6" name="Égal 5"/>
          <p:cNvSpPr/>
          <p:nvPr/>
        </p:nvSpPr>
        <p:spPr>
          <a:xfrm>
            <a:off x="2618897" y="5113866"/>
            <a:ext cx="2784120" cy="1684867"/>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tx1"/>
              </a:solidFill>
            </a:endParaRPr>
          </a:p>
        </p:txBody>
      </p:sp>
      <p:sp>
        <p:nvSpPr>
          <p:cNvPr id="7" name="ZoneTexte 6"/>
          <p:cNvSpPr txBox="1"/>
          <p:nvPr/>
        </p:nvSpPr>
        <p:spPr>
          <a:xfrm>
            <a:off x="5481464" y="4763255"/>
            <a:ext cx="3318934" cy="1754326"/>
          </a:xfrm>
          <a:prstGeom prst="rect">
            <a:avLst/>
          </a:prstGeom>
          <a:noFill/>
        </p:spPr>
        <p:txBody>
          <a:bodyPr wrap="square" rtlCol="0">
            <a:spAutoFit/>
          </a:bodyPr>
          <a:lstStyle/>
          <a:p>
            <a:r>
              <a:rPr lang="fr-CA" sz="5400" b="1" dirty="0">
                <a:ln w="22225">
                  <a:solidFill>
                    <a:schemeClr val="accent2"/>
                  </a:solidFill>
                  <a:prstDash val="solid"/>
                </a:ln>
                <a:solidFill>
                  <a:srgbClr val="FF3300"/>
                </a:solidFill>
              </a:rPr>
              <a:t>VIE DE MARDE </a:t>
            </a:r>
            <a:r>
              <a:rPr lang="fr-CA" sz="5400" b="1" dirty="0">
                <a:ln w="22225">
                  <a:solidFill>
                    <a:schemeClr val="accent2"/>
                  </a:solidFill>
                  <a:prstDash val="solid"/>
                </a:ln>
                <a:solidFill>
                  <a:srgbClr val="FF3300"/>
                </a:solidFill>
                <a:sym typeface="Wingdings" panose="05000000000000000000" pitchFamily="2" charset="2"/>
              </a:rPr>
              <a:t> </a:t>
            </a:r>
            <a:endParaRPr lang="fr-CA" sz="5400" b="1" dirty="0">
              <a:ln w="22225">
                <a:solidFill>
                  <a:schemeClr val="accent2"/>
                </a:solidFill>
                <a:prstDash val="solid"/>
              </a:ln>
              <a:solidFill>
                <a:srgbClr val="FF3300"/>
              </a:solidFill>
            </a:endParaRPr>
          </a:p>
        </p:txBody>
      </p:sp>
    </p:spTree>
    <p:extLst>
      <p:ext uri="{BB962C8B-B14F-4D97-AF65-F5344CB8AC3E}">
        <p14:creationId xmlns:p14="http://schemas.microsoft.com/office/powerpoint/2010/main" val="368833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mph" presetSubtype="0" repeatCount="indefinite" fill="hold" nodeType="afterEffect">
                                  <p:stCondLst>
                                    <p:cond delay="0"/>
                                  </p:stCondLst>
                                  <p:childTnLst>
                                    <p:anim calcmode="discrete" valueType="str">
                                      <p:cBhvr override="childStyle">
                                        <p:cTn id="6" dur="500" fill="hold"/>
                                        <p:tgtEl>
                                          <p:spTgt spid="7">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44F4FA-FD4A-444D-819D-2628C2FC9FD3}"/>
              </a:ext>
            </a:extLst>
          </p:cNvPr>
          <p:cNvSpPr txBox="1"/>
          <p:nvPr/>
        </p:nvSpPr>
        <p:spPr>
          <a:xfrm>
            <a:off x="538619" y="375781"/>
            <a:ext cx="11210795" cy="2646878"/>
          </a:xfrm>
          <a:prstGeom prst="rect">
            <a:avLst/>
          </a:prstGeom>
          <a:noFill/>
        </p:spPr>
        <p:txBody>
          <a:bodyPr wrap="square" rtlCol="0">
            <a:spAutoFit/>
          </a:bodyPr>
          <a:lstStyle/>
          <a:p>
            <a:r>
              <a:rPr lang="fr-CA" sz="4000" dirty="0"/>
              <a:t>Fonctionnement de l’application</a:t>
            </a:r>
            <a:r>
              <a:rPr lang="fr-CA" dirty="0"/>
              <a:t> </a:t>
            </a:r>
          </a:p>
          <a:p>
            <a:endParaRPr lang="fr-CA" dirty="0"/>
          </a:p>
          <a:p>
            <a:r>
              <a:rPr lang="fr-CA" sz="2400" i="1" dirty="0"/>
              <a:t>Le code accéléré par la carte graphique (suite)</a:t>
            </a:r>
          </a:p>
          <a:p>
            <a:endParaRPr lang="fr-CA" sz="2400" i="1" dirty="0"/>
          </a:p>
          <a:p>
            <a:endParaRPr lang="fr-CA" sz="2400" i="1" dirty="0"/>
          </a:p>
          <a:p>
            <a:endParaRPr lang="en-CA" dirty="0"/>
          </a:p>
          <a:p>
            <a:endParaRPr lang="fr-CA" dirty="0"/>
          </a:p>
        </p:txBody>
      </p:sp>
      <p:pic>
        <p:nvPicPr>
          <p:cNvPr id="5" name="Picture 4">
            <a:extLst>
              <a:ext uri="{FF2B5EF4-FFF2-40B4-BE49-F238E27FC236}">
                <a16:creationId xmlns:a16="http://schemas.microsoft.com/office/drawing/2014/main" id="{121956CC-8136-4A63-8F61-016DEFD2FF86}"/>
              </a:ext>
            </a:extLst>
          </p:cNvPr>
          <p:cNvPicPr>
            <a:picLocks noChangeAspect="1"/>
          </p:cNvPicPr>
          <p:nvPr/>
        </p:nvPicPr>
        <p:blipFill>
          <a:blip r:embed="rId2"/>
          <a:stretch>
            <a:fillRect/>
          </a:stretch>
        </p:blipFill>
        <p:spPr>
          <a:xfrm>
            <a:off x="3179359" y="1953798"/>
            <a:ext cx="5929313" cy="4467639"/>
          </a:xfrm>
          <a:prstGeom prst="rect">
            <a:avLst/>
          </a:prstGeom>
        </p:spPr>
      </p:pic>
      <p:sp>
        <p:nvSpPr>
          <p:cNvPr id="6" name="Rectangle 5">
            <a:extLst>
              <a:ext uri="{FF2B5EF4-FFF2-40B4-BE49-F238E27FC236}">
                <a16:creationId xmlns:a16="http://schemas.microsoft.com/office/drawing/2014/main" id="{482AB9C6-62DA-4A01-8AD8-E1C1B60CE546}"/>
              </a:ext>
            </a:extLst>
          </p:cNvPr>
          <p:cNvSpPr/>
          <p:nvPr/>
        </p:nvSpPr>
        <p:spPr>
          <a:xfrm>
            <a:off x="6527800" y="5092700"/>
            <a:ext cx="2400300" cy="11557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53415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55964" y="615140"/>
            <a:ext cx="4688378" cy="584775"/>
          </a:xfrm>
          <a:prstGeom prst="rect">
            <a:avLst/>
          </a:prstGeom>
          <a:noFill/>
        </p:spPr>
        <p:txBody>
          <a:bodyPr wrap="square" rtlCol="0">
            <a:spAutoFit/>
          </a:bodyPr>
          <a:lstStyle/>
          <a:p>
            <a:r>
              <a:rPr lang="fr-CA" sz="3200" dirty="0"/>
              <a:t>Calculs sur le GPU</a:t>
            </a:r>
          </a:p>
        </p:txBody>
      </p:sp>
      <p:sp>
        <p:nvSpPr>
          <p:cNvPr id="3" name="ZoneTexte 2"/>
          <p:cNvSpPr txBox="1"/>
          <p:nvPr/>
        </p:nvSpPr>
        <p:spPr>
          <a:xfrm>
            <a:off x="831273" y="2477193"/>
            <a:ext cx="1155469" cy="646331"/>
          </a:xfrm>
          <a:prstGeom prst="rect">
            <a:avLst/>
          </a:prstGeom>
          <a:noFill/>
        </p:spPr>
        <p:txBody>
          <a:bodyPr wrap="square" rtlCol="0">
            <a:spAutoFit/>
          </a:bodyPr>
          <a:lstStyle/>
          <a:p>
            <a:r>
              <a:rPr lang="fr-CA" dirty="0"/>
              <a:t>Position par pixel </a:t>
            </a:r>
          </a:p>
        </p:txBody>
      </p:sp>
      <p:sp>
        <p:nvSpPr>
          <p:cNvPr id="6" name="Flèche droite 5"/>
          <p:cNvSpPr/>
          <p:nvPr/>
        </p:nvSpPr>
        <p:spPr>
          <a:xfrm>
            <a:off x="2252749" y="2646573"/>
            <a:ext cx="1305099" cy="321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Rectangle 6"/>
          <p:cNvSpPr/>
          <p:nvPr/>
        </p:nvSpPr>
        <p:spPr>
          <a:xfrm>
            <a:off x="2892829" y="1579418"/>
            <a:ext cx="5719156" cy="265176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ZoneTexte 8"/>
          <p:cNvSpPr txBox="1"/>
          <p:nvPr/>
        </p:nvSpPr>
        <p:spPr>
          <a:xfrm>
            <a:off x="3757353" y="4505498"/>
            <a:ext cx="3757352" cy="369332"/>
          </a:xfrm>
          <a:prstGeom prst="rect">
            <a:avLst/>
          </a:prstGeom>
          <a:noFill/>
        </p:spPr>
        <p:txBody>
          <a:bodyPr wrap="square" rtlCol="0">
            <a:spAutoFit/>
          </a:bodyPr>
          <a:lstStyle/>
          <a:p>
            <a:r>
              <a:rPr lang="fr-CA" dirty="0" err="1"/>
              <a:t>Frag.glsl</a:t>
            </a:r>
            <a:endParaRPr lang="fr-CA" dirty="0"/>
          </a:p>
        </p:txBody>
      </p:sp>
      <p:sp>
        <p:nvSpPr>
          <p:cNvPr id="10" name="Rectangle 9"/>
          <p:cNvSpPr/>
          <p:nvPr/>
        </p:nvSpPr>
        <p:spPr>
          <a:xfrm>
            <a:off x="3557848" y="2576945"/>
            <a:ext cx="507076" cy="546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Flèche droite 10"/>
          <p:cNvSpPr/>
          <p:nvPr/>
        </p:nvSpPr>
        <p:spPr>
          <a:xfrm>
            <a:off x="4160519" y="2762949"/>
            <a:ext cx="498764" cy="174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Rectangle 11"/>
          <p:cNvSpPr/>
          <p:nvPr/>
        </p:nvSpPr>
        <p:spPr>
          <a:xfrm>
            <a:off x="4748645" y="2215342"/>
            <a:ext cx="1003762" cy="1296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3" name="Flèche droite 12"/>
          <p:cNvSpPr/>
          <p:nvPr/>
        </p:nvSpPr>
        <p:spPr>
          <a:xfrm>
            <a:off x="5835534" y="2747885"/>
            <a:ext cx="673331" cy="2046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4" name="Rectangle 13"/>
          <p:cNvSpPr/>
          <p:nvPr/>
        </p:nvSpPr>
        <p:spPr>
          <a:xfrm>
            <a:off x="6591992" y="2044932"/>
            <a:ext cx="889462" cy="1637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Flèche droite 14"/>
          <p:cNvSpPr/>
          <p:nvPr/>
        </p:nvSpPr>
        <p:spPr>
          <a:xfrm>
            <a:off x="7608223" y="2747885"/>
            <a:ext cx="1909849" cy="219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6" name="ZoneTexte 15"/>
          <p:cNvSpPr txBox="1"/>
          <p:nvPr/>
        </p:nvSpPr>
        <p:spPr>
          <a:xfrm>
            <a:off x="9734203" y="2396100"/>
            <a:ext cx="1080655" cy="923330"/>
          </a:xfrm>
          <a:prstGeom prst="rect">
            <a:avLst/>
          </a:prstGeom>
          <a:noFill/>
        </p:spPr>
        <p:txBody>
          <a:bodyPr wrap="square" rtlCol="0">
            <a:spAutoFit/>
          </a:bodyPr>
          <a:lstStyle/>
          <a:p>
            <a:r>
              <a:rPr lang="fr-CA" dirty="0"/>
              <a:t>Couleur </a:t>
            </a:r>
          </a:p>
          <a:p>
            <a:r>
              <a:rPr lang="fr-CA" dirty="0"/>
              <a:t>Par pixel</a:t>
            </a:r>
          </a:p>
        </p:txBody>
      </p:sp>
      <p:sp>
        <p:nvSpPr>
          <p:cNvPr id="17" name="ZoneTexte 16"/>
          <p:cNvSpPr txBox="1"/>
          <p:nvPr/>
        </p:nvSpPr>
        <p:spPr>
          <a:xfrm>
            <a:off x="2905298" y="3308019"/>
            <a:ext cx="1737360" cy="369332"/>
          </a:xfrm>
          <a:prstGeom prst="rect">
            <a:avLst/>
          </a:prstGeom>
          <a:noFill/>
        </p:spPr>
        <p:txBody>
          <a:bodyPr wrap="square" rtlCol="0">
            <a:spAutoFit/>
          </a:bodyPr>
          <a:lstStyle/>
          <a:p>
            <a:r>
              <a:rPr lang="fr-CA" dirty="0"/>
              <a:t>Normalisation </a:t>
            </a:r>
          </a:p>
        </p:txBody>
      </p:sp>
      <p:sp>
        <p:nvSpPr>
          <p:cNvPr id="18" name="ZoneTexte 17"/>
          <p:cNvSpPr txBox="1"/>
          <p:nvPr/>
        </p:nvSpPr>
        <p:spPr>
          <a:xfrm>
            <a:off x="4094017" y="1720733"/>
            <a:ext cx="2300548" cy="646331"/>
          </a:xfrm>
          <a:prstGeom prst="rect">
            <a:avLst/>
          </a:prstGeom>
          <a:noFill/>
        </p:spPr>
        <p:txBody>
          <a:bodyPr wrap="square" rtlCol="0">
            <a:spAutoFit/>
          </a:bodyPr>
          <a:lstStyle/>
          <a:p>
            <a:r>
              <a:rPr lang="fr-CA" dirty="0"/>
              <a:t>Plongement R^2 dans M</a:t>
            </a:r>
          </a:p>
        </p:txBody>
      </p:sp>
      <p:sp>
        <p:nvSpPr>
          <p:cNvPr id="19" name="ZoneTexte 18"/>
          <p:cNvSpPr txBox="1"/>
          <p:nvPr/>
        </p:nvSpPr>
        <p:spPr>
          <a:xfrm>
            <a:off x="6172199" y="3226455"/>
            <a:ext cx="2369128" cy="646331"/>
          </a:xfrm>
          <a:prstGeom prst="rect">
            <a:avLst/>
          </a:prstGeom>
          <a:noFill/>
        </p:spPr>
        <p:txBody>
          <a:bodyPr wrap="square" rtlCol="0">
            <a:spAutoFit/>
          </a:bodyPr>
          <a:lstStyle/>
          <a:p>
            <a:r>
              <a:rPr lang="fr-CA" dirty="0"/>
              <a:t>Itération de la Fractale </a:t>
            </a:r>
          </a:p>
        </p:txBody>
      </p:sp>
    </p:spTree>
    <p:extLst>
      <p:ext uri="{BB962C8B-B14F-4D97-AF65-F5344CB8AC3E}">
        <p14:creationId xmlns:p14="http://schemas.microsoft.com/office/powerpoint/2010/main" val="521266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58E9B44-1F75-4AD3-889B-EB7DA97D5962}"/>
              </a:ext>
            </a:extLst>
          </p:cNvPr>
          <p:cNvSpPr txBox="1"/>
          <p:nvPr/>
        </p:nvSpPr>
        <p:spPr>
          <a:xfrm>
            <a:off x="538619" y="375781"/>
            <a:ext cx="11210795" cy="5170646"/>
          </a:xfrm>
          <a:prstGeom prst="rect">
            <a:avLst/>
          </a:prstGeom>
          <a:noFill/>
        </p:spPr>
        <p:txBody>
          <a:bodyPr wrap="square" rtlCol="0">
            <a:spAutoFit/>
          </a:bodyPr>
          <a:lstStyle/>
          <a:p>
            <a:r>
              <a:rPr lang="fr-CA" sz="4000" dirty="0"/>
              <a:t>Avantages de notre approche </a:t>
            </a:r>
            <a:endParaRPr lang="fr-CA" dirty="0"/>
          </a:p>
          <a:p>
            <a:endParaRPr lang="fr-CA" dirty="0"/>
          </a:p>
          <a:p>
            <a:pPr marL="285750" indent="-285750">
              <a:buFont typeface="Arial" panose="020B0604020202020204" pitchFamily="34" charset="0"/>
              <a:buChar char="•"/>
            </a:pPr>
            <a:r>
              <a:rPr lang="fr-CA" sz="2000" i="1" dirty="0"/>
              <a:t>Calcul sur le </a:t>
            </a:r>
            <a:r>
              <a:rPr lang="fr-CA" sz="2000" i="1" dirty="0" err="1"/>
              <a:t>gpu</a:t>
            </a:r>
            <a:r>
              <a:rPr lang="fr-CA" sz="2000" i="1" dirty="0"/>
              <a:t> :                                                                                                                  </a:t>
            </a:r>
            <a:r>
              <a:rPr lang="fr-CA" sz="1600" dirty="0"/>
              <a:t>Permet de calculer (et d’afficher) la fractale en temps réel  (au lieu de calculer, et ensuite afficher) 		</a:t>
            </a:r>
            <a:r>
              <a:rPr lang="fr-CA" sz="2000" i="1" dirty="0"/>
              <a:t>														</a:t>
            </a:r>
          </a:p>
          <a:p>
            <a:endParaRPr lang="fr-CA" i="1" dirty="0"/>
          </a:p>
          <a:p>
            <a:pPr marL="285750" indent="-285750">
              <a:buFont typeface="Arial" panose="020B0604020202020204" pitchFamily="34" charset="0"/>
              <a:buChar char="•"/>
            </a:pPr>
            <a:r>
              <a:rPr lang="fr-CA" sz="2000" i="1" dirty="0"/>
              <a:t>Utilisation de </a:t>
            </a:r>
            <a:r>
              <a:rPr lang="fr-CA" sz="2000" i="1" dirty="0" err="1"/>
              <a:t>JavaFx</a:t>
            </a:r>
            <a:r>
              <a:rPr lang="fr-CA" sz="2000" i="1" dirty="0"/>
              <a:t> (avec </a:t>
            </a:r>
            <a:r>
              <a:rPr lang="fr-CA" sz="2000" i="1" dirty="0" err="1"/>
              <a:t>Scene</a:t>
            </a:r>
            <a:r>
              <a:rPr lang="fr-CA" sz="2000" i="1" dirty="0"/>
              <a:t> </a:t>
            </a:r>
            <a:r>
              <a:rPr lang="fr-CA" sz="2000" i="1" dirty="0" err="1"/>
              <a:t>builder</a:t>
            </a:r>
            <a:r>
              <a:rPr lang="fr-CA" sz="2000" i="1" dirty="0"/>
              <a:t>) pour le </a:t>
            </a:r>
            <a:r>
              <a:rPr lang="fr-CA" sz="2000" i="1" dirty="0" err="1"/>
              <a:t>dévellopement</a:t>
            </a:r>
            <a:r>
              <a:rPr lang="fr-CA" sz="2000" i="1" dirty="0"/>
              <a:t> du GUI :    </a:t>
            </a:r>
            <a:r>
              <a:rPr lang="fr-CA" i="1" dirty="0"/>
              <a:t>	      </a:t>
            </a:r>
            <a:r>
              <a:rPr lang="fr-CA" sz="1600" dirty="0"/>
              <a:t>Permet le développement rapide et efficace d’une interface graphique avec des outils que l’on connait bien, qui sont open-source (</a:t>
            </a:r>
            <a:r>
              <a:rPr lang="fr-CA" sz="1600" dirty="0" err="1"/>
              <a:t>JavaFx</a:t>
            </a:r>
            <a:r>
              <a:rPr lang="fr-CA" sz="1600" dirty="0"/>
              <a:t>) et cross-platform (même si on a seulement des </a:t>
            </a:r>
            <a:r>
              <a:rPr lang="fr-CA" sz="1600" dirty="0" err="1"/>
              <a:t>builds</a:t>
            </a:r>
            <a:r>
              <a:rPr lang="fr-CA" sz="1600" dirty="0"/>
              <a:t> pour </a:t>
            </a:r>
            <a:r>
              <a:rPr lang="fr-CA" sz="1600" dirty="0" err="1"/>
              <a:t>windows</a:t>
            </a:r>
            <a:r>
              <a:rPr lang="fr-CA" sz="1600" dirty="0"/>
              <a:t> pour l’instant) </a:t>
            </a:r>
            <a:r>
              <a:rPr lang="fr-CA" i="1" dirty="0"/>
              <a:t>															       																	</a:t>
            </a:r>
            <a:endParaRPr lang="fr-CA" dirty="0"/>
          </a:p>
          <a:p>
            <a:pPr marL="285750" indent="-285750">
              <a:buFont typeface="Arial" panose="020B0604020202020204" pitchFamily="34" charset="0"/>
              <a:buChar char="•"/>
            </a:pPr>
            <a:r>
              <a:rPr lang="fr-CA" sz="2000" i="1" dirty="0"/>
              <a:t>Utilisation de l’engine </a:t>
            </a:r>
            <a:r>
              <a:rPr lang="fr-CA" sz="2000" i="1" dirty="0" err="1"/>
              <a:t>Jmonkey</a:t>
            </a:r>
            <a:r>
              <a:rPr lang="fr-CA" sz="2000" i="1" dirty="0"/>
              <a:t> (au lieu d’utiliser </a:t>
            </a:r>
            <a:r>
              <a:rPr lang="fr-CA" sz="2000" i="1" dirty="0" err="1"/>
              <a:t>OpenGl</a:t>
            </a:r>
            <a:r>
              <a:rPr lang="fr-CA" sz="2000" i="1" dirty="0"/>
              <a:t> directement) :                     </a:t>
            </a:r>
            <a:r>
              <a:rPr lang="fr-CA" sz="1600" dirty="0"/>
              <a:t>Permet de développer rapidement sur le </a:t>
            </a:r>
            <a:r>
              <a:rPr lang="fr-CA" sz="1600" dirty="0" err="1"/>
              <a:t>gpu</a:t>
            </a:r>
            <a:r>
              <a:rPr lang="fr-CA" sz="1600" dirty="0"/>
              <a:t> sans avoir besoins de travailler pour initialiser la carte graphique</a:t>
            </a:r>
            <a:r>
              <a:rPr lang="fr-CA" sz="2000" i="1" dirty="0"/>
              <a:t>                                   </a:t>
            </a:r>
            <a:endParaRPr lang="en-CA" sz="2000" dirty="0"/>
          </a:p>
          <a:p>
            <a:endParaRPr lang="fr-CA" i="1" dirty="0"/>
          </a:p>
          <a:p>
            <a:pPr marL="285750" indent="-285750">
              <a:buFont typeface="Arial" panose="020B0604020202020204" pitchFamily="34" charset="0"/>
              <a:buChar char="•"/>
            </a:pPr>
            <a:endParaRPr lang="en-CA" dirty="0"/>
          </a:p>
          <a:p>
            <a:endParaRPr lang="fr-CA" dirty="0"/>
          </a:p>
        </p:txBody>
      </p:sp>
    </p:spTree>
    <p:extLst>
      <p:ext uri="{BB962C8B-B14F-4D97-AF65-F5344CB8AC3E}">
        <p14:creationId xmlns:p14="http://schemas.microsoft.com/office/powerpoint/2010/main" val="1660297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42D95A-A399-48FD-B5B4-CA9C70EE80A3}"/>
              </a:ext>
            </a:extLst>
          </p:cNvPr>
          <p:cNvSpPr txBox="1"/>
          <p:nvPr/>
        </p:nvSpPr>
        <p:spPr>
          <a:xfrm>
            <a:off x="602119" y="363081"/>
            <a:ext cx="11210795" cy="1815882"/>
          </a:xfrm>
          <a:prstGeom prst="rect">
            <a:avLst/>
          </a:prstGeom>
          <a:noFill/>
        </p:spPr>
        <p:txBody>
          <a:bodyPr wrap="square" rtlCol="0">
            <a:spAutoFit/>
          </a:bodyPr>
          <a:lstStyle/>
          <a:p>
            <a:r>
              <a:rPr lang="fr-CA" sz="4000" dirty="0"/>
              <a:t>Comment on a atteint les exigences</a:t>
            </a:r>
            <a:endParaRPr lang="fr-CA" dirty="0"/>
          </a:p>
          <a:p>
            <a:endParaRPr lang="fr-CA" dirty="0"/>
          </a:p>
          <a:p>
            <a:endParaRPr lang="fr-CA" i="1" dirty="0"/>
          </a:p>
          <a:p>
            <a:pPr marL="285750" indent="-285750">
              <a:buFont typeface="Arial" panose="020B0604020202020204" pitchFamily="34" charset="0"/>
              <a:buChar char="•"/>
            </a:pPr>
            <a:endParaRPr lang="en-CA" dirty="0"/>
          </a:p>
          <a:p>
            <a:endParaRPr lang="fr-CA" dirty="0"/>
          </a:p>
        </p:txBody>
      </p:sp>
      <p:sp>
        <p:nvSpPr>
          <p:cNvPr id="3" name="ZoneTexte 2"/>
          <p:cNvSpPr txBox="1"/>
          <p:nvPr/>
        </p:nvSpPr>
        <p:spPr>
          <a:xfrm>
            <a:off x="1155700" y="1717298"/>
            <a:ext cx="3086100" cy="923330"/>
          </a:xfrm>
          <a:prstGeom prst="rect">
            <a:avLst/>
          </a:prstGeom>
          <a:noFill/>
        </p:spPr>
        <p:txBody>
          <a:bodyPr wrap="square" rtlCol="0">
            <a:spAutoFit/>
          </a:bodyPr>
          <a:lstStyle/>
          <a:p>
            <a:r>
              <a:rPr lang="fr-CA" dirty="0"/>
              <a:t>Truc Cool: Calcul de la déformation par le tenseur métrique. </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538" y="1257300"/>
            <a:ext cx="3135612" cy="2261138"/>
          </a:xfrm>
          <a:prstGeom prst="rect">
            <a:avLst/>
          </a:prstGeom>
        </p:spPr>
      </p:pic>
      <p:sp>
        <p:nvSpPr>
          <p:cNvPr id="6" name="ZoneTexte 5"/>
          <p:cNvSpPr txBox="1"/>
          <p:nvPr/>
        </p:nvSpPr>
        <p:spPr>
          <a:xfrm>
            <a:off x="1155700" y="4254500"/>
            <a:ext cx="2667000" cy="646331"/>
          </a:xfrm>
          <a:prstGeom prst="rect">
            <a:avLst/>
          </a:prstGeom>
          <a:noFill/>
        </p:spPr>
        <p:txBody>
          <a:bodyPr wrap="square" rtlCol="0">
            <a:spAutoFit/>
          </a:bodyPr>
          <a:lstStyle/>
          <a:p>
            <a:r>
              <a:rPr lang="fr-CA" dirty="0"/>
              <a:t>Autre truc C00L: le zoom.</a:t>
            </a:r>
          </a:p>
        </p:txBody>
      </p:sp>
    </p:spTree>
    <p:extLst>
      <p:ext uri="{BB962C8B-B14F-4D97-AF65-F5344CB8AC3E}">
        <p14:creationId xmlns:p14="http://schemas.microsoft.com/office/powerpoint/2010/main" val="2493715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1988AB-754C-47FB-B742-0BACC32BEDA5}"/>
              </a:ext>
            </a:extLst>
          </p:cNvPr>
          <p:cNvSpPr txBox="1"/>
          <p:nvPr/>
        </p:nvSpPr>
        <p:spPr>
          <a:xfrm>
            <a:off x="538619" y="375781"/>
            <a:ext cx="11210795" cy="3939540"/>
          </a:xfrm>
          <a:prstGeom prst="rect">
            <a:avLst/>
          </a:prstGeom>
          <a:noFill/>
        </p:spPr>
        <p:txBody>
          <a:bodyPr wrap="square" rtlCol="0">
            <a:spAutoFit/>
          </a:bodyPr>
          <a:lstStyle/>
          <a:p>
            <a:r>
              <a:rPr lang="fr-CA" sz="4000" dirty="0"/>
              <a:t>Activité interactive et tests visuels</a:t>
            </a:r>
            <a:endParaRPr lang="fr-CA" dirty="0"/>
          </a:p>
          <a:p>
            <a:endParaRPr lang="fr-CA" dirty="0"/>
          </a:p>
          <a:p>
            <a:r>
              <a:rPr lang="fr-CA" sz="2400" i="1" dirty="0" err="1"/>
              <a:t>Pitchons</a:t>
            </a:r>
            <a:r>
              <a:rPr lang="fr-CA" sz="2400" i="1" dirty="0"/>
              <a:t> des équations sur le programme tous ensemble ! </a:t>
            </a:r>
          </a:p>
          <a:p>
            <a:endParaRPr lang="fr-CA" sz="2400" i="1" dirty="0"/>
          </a:p>
          <a:p>
            <a:endParaRPr lang="fr-CA" dirty="0">
              <a:solidFill>
                <a:prstClr val="white"/>
              </a:solidFill>
            </a:endParaRPr>
          </a:p>
          <a:p>
            <a:endParaRPr lang="fr-CA" dirty="0">
              <a:solidFill>
                <a:prstClr val="white"/>
              </a:solidFill>
            </a:endParaRPr>
          </a:p>
          <a:p>
            <a:endParaRPr lang="fr-CA" i="1" dirty="0">
              <a:solidFill>
                <a:prstClr val="white"/>
              </a:solidFill>
            </a:endParaRPr>
          </a:p>
          <a:p>
            <a:endParaRPr lang="fr-CA" i="1" dirty="0">
              <a:solidFill>
                <a:prstClr val="white"/>
              </a:solidFill>
            </a:endParaRPr>
          </a:p>
          <a:p>
            <a:endParaRPr lang="fr-CA" i="1" dirty="0">
              <a:solidFill>
                <a:prstClr val="white"/>
              </a:solidFill>
            </a:endParaRPr>
          </a:p>
          <a:p>
            <a:endParaRPr lang="fr-CA" i="1" dirty="0"/>
          </a:p>
          <a:p>
            <a:endParaRPr lang="en-CA" dirty="0"/>
          </a:p>
          <a:p>
            <a:endParaRPr lang="fr-CA" dirty="0"/>
          </a:p>
        </p:txBody>
      </p:sp>
    </p:spTree>
    <p:extLst>
      <p:ext uri="{BB962C8B-B14F-4D97-AF65-F5344CB8AC3E}">
        <p14:creationId xmlns:p14="http://schemas.microsoft.com/office/powerpoint/2010/main" val="34606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933D78-7D75-48BF-820B-DCBF57C69095}"/>
              </a:ext>
            </a:extLst>
          </p:cNvPr>
          <p:cNvSpPr txBox="1"/>
          <p:nvPr/>
        </p:nvSpPr>
        <p:spPr>
          <a:xfrm>
            <a:off x="538619" y="375781"/>
            <a:ext cx="11210795" cy="5293757"/>
          </a:xfrm>
          <a:prstGeom prst="rect">
            <a:avLst/>
          </a:prstGeom>
          <a:noFill/>
        </p:spPr>
        <p:txBody>
          <a:bodyPr wrap="square" rtlCol="0">
            <a:spAutoFit/>
          </a:bodyPr>
          <a:lstStyle/>
          <a:p>
            <a:r>
              <a:rPr lang="fr-CA" sz="4000" dirty="0"/>
              <a:t>Description du projet </a:t>
            </a:r>
            <a:r>
              <a:rPr lang="fr-CA" sz="4000" i="1" dirty="0" err="1"/>
              <a:t>Curved</a:t>
            </a:r>
            <a:r>
              <a:rPr lang="fr-CA" sz="4000" i="1" dirty="0"/>
              <a:t> Fractals</a:t>
            </a:r>
            <a:r>
              <a:rPr lang="fr-CA" dirty="0"/>
              <a:t>:</a:t>
            </a:r>
          </a:p>
          <a:p>
            <a:endParaRPr lang="fr-CA" sz="2800" dirty="0"/>
          </a:p>
          <a:p>
            <a:br>
              <a:rPr lang="fr-CA" sz="2800" dirty="0"/>
            </a:br>
            <a:r>
              <a:rPr lang="fr-CA" sz="2800" dirty="0"/>
              <a:t>Ce logiciel, ultime expérience esthétique, prétend humblement permettre de visualiser l’interaction entre deux objets mathématiques, soit les fractales et les variétés riemanniennes (au sens </a:t>
            </a:r>
            <a:r>
              <a:rPr lang="fr-CA" sz="2800" i="1" dirty="0"/>
              <a:t>très</a:t>
            </a:r>
            <a:r>
              <a:rPr lang="fr-CA" sz="2800" dirty="0"/>
              <a:t> faible du terme: la responsabilité de doter la variété d’une métrique riemannienne est laissé à l’utilisateur, ainsi que celle de s’assurer que la paramétrisation qu’il fournit donne effectivement une variété différentielle, mais le résultat s’affiche même si rien ne respecte les propriétés</a:t>
            </a:r>
            <a:r>
              <a:rPr lang="fr-CA" dirty="0"/>
              <a:t>).</a:t>
            </a:r>
            <a:endParaRPr lang="en-CA" dirty="0"/>
          </a:p>
          <a:p>
            <a:endParaRPr lang="fr-CA" dirty="0"/>
          </a:p>
        </p:txBody>
      </p:sp>
    </p:spTree>
    <p:extLst>
      <p:ext uri="{BB962C8B-B14F-4D97-AF65-F5344CB8AC3E}">
        <p14:creationId xmlns:p14="http://schemas.microsoft.com/office/powerpoint/2010/main" val="27931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933D78-7D75-48BF-820B-DCBF57C69095}"/>
              </a:ext>
            </a:extLst>
          </p:cNvPr>
          <p:cNvSpPr txBox="1"/>
          <p:nvPr/>
        </p:nvSpPr>
        <p:spPr>
          <a:xfrm>
            <a:off x="538619" y="375781"/>
            <a:ext cx="11210795" cy="5509200"/>
          </a:xfrm>
          <a:prstGeom prst="rect">
            <a:avLst/>
          </a:prstGeom>
          <a:noFill/>
        </p:spPr>
        <p:txBody>
          <a:bodyPr wrap="square" rtlCol="0">
            <a:spAutoFit/>
          </a:bodyPr>
          <a:lstStyle/>
          <a:p>
            <a:r>
              <a:rPr lang="fr-CA" sz="4000" dirty="0"/>
              <a:t>Objectif</a:t>
            </a:r>
            <a:r>
              <a:rPr lang="fr-CA" dirty="0"/>
              <a:t>:</a:t>
            </a:r>
          </a:p>
          <a:p>
            <a:pPr marL="285750" indent="-285750">
              <a:buFont typeface="Arial" panose="020B0604020202020204" pitchFamily="34" charset="0"/>
              <a:buChar char="•"/>
            </a:pPr>
            <a:endParaRPr lang="fr-CA" dirty="0"/>
          </a:p>
          <a:p>
            <a:endParaRPr lang="fr-CA" dirty="0"/>
          </a:p>
          <a:p>
            <a:r>
              <a:rPr lang="fr-CA" sz="2400" dirty="0"/>
              <a:t>Un programme de visualisation de fractales dans un espace non-euclidien (doté d’une certaine courbure) permettrait d’introduire une compréhension de concepts mathématiques abstraits et complexes (courbure d’une variété riemannienne et l’influence d’une métrique sur celle-ci) en permettant à l’utilisateur de visualiser en temps réel la courbure qui découle d’une métrique spécifiée. </a:t>
            </a:r>
          </a:p>
          <a:p>
            <a:endParaRPr lang="fr-CA" sz="2400" dirty="0"/>
          </a:p>
          <a:p>
            <a:r>
              <a:rPr lang="fr-CA" sz="2400" dirty="0"/>
              <a:t>Une compréhension des fractales est acquise en même temps, et l’application permet d’appliquer les principes de quelques concepts mathématiques (géométrie riemannienne, champ tensoriel métrique).</a:t>
            </a:r>
            <a:endParaRPr lang="en-CA" sz="2400" dirty="0"/>
          </a:p>
          <a:p>
            <a:pPr marL="285750" indent="-285750">
              <a:buFont typeface="Arial" panose="020B0604020202020204" pitchFamily="34" charset="0"/>
              <a:buChar char="•"/>
            </a:pPr>
            <a:endParaRPr lang="en-CA" dirty="0"/>
          </a:p>
          <a:p>
            <a:endParaRPr lang="fr-CA" dirty="0"/>
          </a:p>
        </p:txBody>
      </p:sp>
    </p:spTree>
    <p:extLst>
      <p:ext uri="{BB962C8B-B14F-4D97-AF65-F5344CB8AC3E}">
        <p14:creationId xmlns:p14="http://schemas.microsoft.com/office/powerpoint/2010/main" val="384997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58E9B44-1F75-4AD3-889B-EB7DA97D5962}"/>
              </a:ext>
            </a:extLst>
          </p:cNvPr>
          <p:cNvSpPr txBox="1"/>
          <p:nvPr/>
        </p:nvSpPr>
        <p:spPr>
          <a:xfrm>
            <a:off x="538619" y="375781"/>
            <a:ext cx="11210795" cy="6463308"/>
          </a:xfrm>
          <a:prstGeom prst="rect">
            <a:avLst/>
          </a:prstGeom>
          <a:noFill/>
        </p:spPr>
        <p:txBody>
          <a:bodyPr wrap="square" rtlCol="0">
            <a:spAutoFit/>
          </a:bodyPr>
          <a:lstStyle/>
          <a:p>
            <a:r>
              <a:rPr lang="fr-CA" sz="4000" dirty="0"/>
              <a:t>Rôles</a:t>
            </a:r>
            <a:r>
              <a:rPr lang="fr-CA" dirty="0"/>
              <a:t> :</a:t>
            </a:r>
          </a:p>
          <a:p>
            <a:endParaRPr lang="fr-CA" dirty="0"/>
          </a:p>
          <a:p>
            <a:pPr marL="285750" indent="-285750">
              <a:buFont typeface="Arial" panose="020B0604020202020204" pitchFamily="34" charset="0"/>
              <a:buChar char="•"/>
            </a:pPr>
            <a:r>
              <a:rPr lang="fr-CA" sz="2000" dirty="0"/>
              <a:t>Directeur de produit : </a:t>
            </a:r>
            <a:r>
              <a:rPr lang="fr-CA" sz="2000" i="1" dirty="0"/>
              <a:t>Ludovic D'Anjou-</a:t>
            </a:r>
            <a:r>
              <a:rPr lang="fr-CA" sz="2000" i="1" dirty="0" err="1"/>
              <a:t>Madore</a:t>
            </a:r>
            <a:r>
              <a:rPr lang="fr-CA" sz="2000" dirty="0"/>
              <a:t>                                                                                    en raison de sa bonne vision d’ensemble de ce que le programme doit faire et pourrait faire. Est également celui qui en connaît le plus sur la géométrie riemannienne et les autres concepts mathématiques utilisés dans l’application.</a:t>
            </a:r>
            <a:endParaRPr lang="en-CA" sz="2000" dirty="0"/>
          </a:p>
          <a:p>
            <a:pPr marL="285750" indent="-285750">
              <a:buFont typeface="Arial" panose="020B0604020202020204" pitchFamily="34" charset="0"/>
              <a:buChar char="•"/>
            </a:pPr>
            <a:endParaRPr lang="fr-CA" sz="2000" i="1" dirty="0"/>
          </a:p>
          <a:p>
            <a:pPr marL="285750" indent="-285750">
              <a:buFont typeface="Arial" panose="020B0604020202020204" pitchFamily="34" charset="0"/>
              <a:buChar char="•"/>
            </a:pPr>
            <a:endParaRPr lang="fr-CA" sz="2000" i="1" dirty="0"/>
          </a:p>
          <a:p>
            <a:pPr marL="285750" indent="-285750">
              <a:buFont typeface="Arial" panose="020B0604020202020204" pitchFamily="34" charset="0"/>
              <a:buChar char="•"/>
            </a:pPr>
            <a:r>
              <a:rPr lang="fr-CA" sz="2000" dirty="0"/>
              <a:t>Scrum Master : </a:t>
            </a:r>
            <a:r>
              <a:rPr lang="fr-CA" sz="2000" i="1" dirty="0"/>
              <a:t>Jonathan Simard                                                                                                              </a:t>
            </a:r>
            <a:r>
              <a:rPr lang="fr-CA" sz="2000" dirty="0"/>
              <a:t>en raison de son expérience comme chef d’équipe à son travail.</a:t>
            </a:r>
            <a:endParaRPr lang="en-CA" sz="2000" dirty="0"/>
          </a:p>
          <a:p>
            <a:pPr marL="285750" indent="-285750">
              <a:buFont typeface="Arial" panose="020B0604020202020204" pitchFamily="34" charset="0"/>
              <a:buChar char="•"/>
            </a:pPr>
            <a:endParaRPr lang="en-CA" sz="2000" dirty="0"/>
          </a:p>
          <a:p>
            <a:endParaRPr lang="fr-CA" sz="2000" dirty="0"/>
          </a:p>
          <a:p>
            <a:pPr marL="285750" indent="-285750">
              <a:buFont typeface="Arial" panose="020B0604020202020204" pitchFamily="34" charset="0"/>
              <a:buChar char="•"/>
            </a:pPr>
            <a:r>
              <a:rPr lang="fr-CA" sz="2000" dirty="0"/>
              <a:t>Secrétaire : </a:t>
            </a:r>
            <a:r>
              <a:rPr lang="fr-CA" sz="2000" i="1" dirty="0"/>
              <a:t>Simon Lepage                                                                                                                         e</a:t>
            </a:r>
            <a:r>
              <a:rPr lang="fr-CA" sz="2000" dirty="0"/>
              <a:t>n raison de ses bonnes capacités de rédaction.</a:t>
            </a:r>
            <a:endParaRPr lang="en-CA" sz="2000" dirty="0"/>
          </a:p>
          <a:p>
            <a:pPr marL="285750" indent="-285750">
              <a:buFont typeface="Arial" panose="020B0604020202020204" pitchFamily="34" charset="0"/>
              <a:buChar char="•"/>
            </a:pPr>
            <a:endParaRPr lang="en-CA" sz="2000" dirty="0"/>
          </a:p>
          <a:p>
            <a:endParaRPr lang="fr-CA" sz="2000" dirty="0"/>
          </a:p>
          <a:p>
            <a:pPr marL="285750" indent="-285750">
              <a:buFont typeface="Arial" panose="020B0604020202020204" pitchFamily="34" charset="0"/>
              <a:buChar char="•"/>
            </a:pPr>
            <a:r>
              <a:rPr lang="fr-CA" sz="2000" dirty="0"/>
              <a:t>Responsable des livrables : </a:t>
            </a:r>
            <a:r>
              <a:rPr lang="fr-CA" sz="2000" i="1" dirty="0"/>
              <a:t>Jérôme Pagé                                                                                                  </a:t>
            </a:r>
            <a:r>
              <a:rPr lang="fr-CA" sz="2000" dirty="0"/>
              <a:t>en raison de son accessibilité et de son accès à Internet quasiment 24 heures sur 24.</a:t>
            </a:r>
            <a:endParaRPr lang="en-CA" sz="2000" dirty="0"/>
          </a:p>
          <a:p>
            <a:pPr marL="285750" indent="-285750">
              <a:buFont typeface="Arial" panose="020B0604020202020204" pitchFamily="34" charset="0"/>
              <a:buChar char="•"/>
            </a:pPr>
            <a:endParaRPr lang="en-CA" dirty="0"/>
          </a:p>
          <a:p>
            <a:endParaRPr lang="fr-CA" dirty="0"/>
          </a:p>
        </p:txBody>
      </p:sp>
    </p:spTree>
    <p:extLst>
      <p:ext uri="{BB962C8B-B14F-4D97-AF65-F5344CB8AC3E}">
        <p14:creationId xmlns:p14="http://schemas.microsoft.com/office/powerpoint/2010/main" val="73877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58E9B44-1F75-4AD3-889B-EB7DA97D5962}"/>
              </a:ext>
            </a:extLst>
          </p:cNvPr>
          <p:cNvSpPr txBox="1"/>
          <p:nvPr/>
        </p:nvSpPr>
        <p:spPr>
          <a:xfrm>
            <a:off x="538619" y="375781"/>
            <a:ext cx="11210795" cy="6801862"/>
          </a:xfrm>
          <a:prstGeom prst="rect">
            <a:avLst/>
          </a:prstGeom>
          <a:noFill/>
        </p:spPr>
        <p:txBody>
          <a:bodyPr wrap="square" rtlCol="0">
            <a:spAutoFit/>
          </a:bodyPr>
          <a:lstStyle/>
          <a:p>
            <a:r>
              <a:rPr lang="fr-CA" sz="4000" dirty="0"/>
              <a:t>Tâches</a:t>
            </a:r>
            <a:r>
              <a:rPr lang="fr-CA" dirty="0"/>
              <a:t> :</a:t>
            </a:r>
          </a:p>
          <a:p>
            <a:endParaRPr lang="fr-CA" dirty="0"/>
          </a:p>
          <a:p>
            <a:pPr marL="285750" indent="-285750">
              <a:buFont typeface="Arial" panose="020B0604020202020204" pitchFamily="34" charset="0"/>
              <a:buChar char="•"/>
            </a:pPr>
            <a:r>
              <a:rPr lang="fr-CA" i="1" dirty="0"/>
              <a:t>Ludovic D'Anjou-</a:t>
            </a:r>
            <a:r>
              <a:rPr lang="fr-CA" i="1" dirty="0" err="1"/>
              <a:t>Madore</a:t>
            </a:r>
            <a:r>
              <a:rPr lang="fr-CA" i="1" dirty="0"/>
              <a:t> 																            </a:t>
            </a:r>
            <a:r>
              <a:rPr lang="fr-CA" dirty="0"/>
              <a:t>Est responsable de la conception de l’algorithmie mathématique et de son développement (vérificateur de syntaxe pour les formules, calculs pour déformer la fractale, la déplacer et la zoomer, etc.)</a:t>
            </a:r>
          </a:p>
          <a:p>
            <a:endParaRPr lang="fr-CA" i="1" dirty="0"/>
          </a:p>
          <a:p>
            <a:pPr marL="285750" indent="-285750">
              <a:buFont typeface="Arial" panose="020B0604020202020204" pitchFamily="34" charset="0"/>
              <a:buChar char="•"/>
            </a:pPr>
            <a:r>
              <a:rPr lang="fr-CA" i="1" dirty="0"/>
              <a:t>Jonathan Simard																		       </a:t>
            </a:r>
            <a:r>
              <a:rPr lang="fr-CA" dirty="0"/>
              <a:t>Travaille sur l’intégration des différentes composantes nécessaires au bon fonctionnement de l’application (librairies, structure MVC). Contribue au code des </a:t>
            </a:r>
            <a:r>
              <a:rPr lang="fr-CA" dirty="0" err="1"/>
              <a:t>shaders</a:t>
            </a:r>
            <a:r>
              <a:rPr lang="fr-CA" dirty="0"/>
              <a:t> </a:t>
            </a:r>
            <a:r>
              <a:rPr lang="fr-CA" dirty="0" err="1"/>
              <a:t>openGL</a:t>
            </a:r>
            <a:r>
              <a:rPr lang="fr-CA" dirty="0"/>
              <a:t>.</a:t>
            </a:r>
            <a:endParaRPr lang="en-CA" dirty="0"/>
          </a:p>
          <a:p>
            <a:r>
              <a:rPr lang="fr-CA" i="1" dirty="0"/>
              <a:t>																	</a:t>
            </a:r>
            <a:endParaRPr lang="fr-CA" dirty="0"/>
          </a:p>
          <a:p>
            <a:pPr marL="285750" indent="-285750">
              <a:buFont typeface="Arial" panose="020B0604020202020204" pitchFamily="34" charset="0"/>
              <a:buChar char="•"/>
            </a:pPr>
            <a:r>
              <a:rPr lang="fr-CA" i="1" dirty="0"/>
              <a:t>Simon Lepage 																		    </a:t>
            </a:r>
            <a:r>
              <a:rPr lang="fr-CA" dirty="0"/>
              <a:t>Travaille sur l’ensemble de la documentation nécessaire pour le projet (</a:t>
            </a:r>
            <a:r>
              <a:rPr lang="fr-CA" dirty="0" err="1"/>
              <a:t>backlogs</a:t>
            </a:r>
            <a:r>
              <a:rPr lang="fr-CA" dirty="0"/>
              <a:t> de produit et de sprints, rapports) et sur l’interface de l’application (FXML, style CSS, intégration au code).</a:t>
            </a:r>
            <a:endParaRPr lang="en-CA" dirty="0"/>
          </a:p>
          <a:p>
            <a:pPr marL="285750" indent="-285750">
              <a:buFont typeface="Arial" panose="020B0604020202020204" pitchFamily="34" charset="0"/>
              <a:buChar char="•"/>
            </a:pPr>
            <a:endParaRPr lang="en-CA" dirty="0"/>
          </a:p>
          <a:p>
            <a:endParaRPr lang="fr-CA" dirty="0"/>
          </a:p>
          <a:p>
            <a:pPr marL="285750" indent="-285750">
              <a:buFont typeface="Arial" panose="020B0604020202020204" pitchFamily="34" charset="0"/>
              <a:buChar char="•"/>
            </a:pPr>
            <a:r>
              <a:rPr lang="fr-CA" i="1" dirty="0"/>
              <a:t>Jérôme Pagé 																		   </a:t>
            </a:r>
            <a:r>
              <a:rPr lang="fr-CA" dirty="0"/>
              <a:t>Travaille sur l’interface de l’application (FXML, style CSS, intégration au code, ajout de fonctionnalités) et sur l’utilisation faite par l’utilisateur de l’application (événements de la souris, interaction avec l’interface, …).</a:t>
            </a:r>
            <a:endParaRPr lang="en-CA" dirty="0"/>
          </a:p>
          <a:p>
            <a:pPr marL="285750" indent="-285750">
              <a:buFont typeface="Arial" panose="020B0604020202020204" pitchFamily="34" charset="0"/>
              <a:buChar char="•"/>
            </a:pPr>
            <a:endParaRPr lang="fr-CA" i="1" dirty="0"/>
          </a:p>
          <a:p>
            <a:pPr marL="285750" indent="-285750">
              <a:buFont typeface="Arial" panose="020B0604020202020204" pitchFamily="34" charset="0"/>
              <a:buChar char="•"/>
            </a:pPr>
            <a:endParaRPr lang="en-CA" dirty="0"/>
          </a:p>
          <a:p>
            <a:endParaRPr lang="fr-CA" dirty="0"/>
          </a:p>
        </p:txBody>
      </p:sp>
    </p:spTree>
    <p:extLst>
      <p:ext uri="{BB962C8B-B14F-4D97-AF65-F5344CB8AC3E}">
        <p14:creationId xmlns:p14="http://schemas.microsoft.com/office/powerpoint/2010/main" val="2744015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44F4FA-FD4A-444D-819D-2628C2FC9FD3}"/>
              </a:ext>
            </a:extLst>
          </p:cNvPr>
          <p:cNvSpPr txBox="1"/>
          <p:nvPr/>
        </p:nvSpPr>
        <p:spPr>
          <a:xfrm>
            <a:off x="538619" y="375781"/>
            <a:ext cx="11210795" cy="5601533"/>
          </a:xfrm>
          <a:prstGeom prst="rect">
            <a:avLst/>
          </a:prstGeom>
          <a:noFill/>
        </p:spPr>
        <p:txBody>
          <a:bodyPr wrap="square" rtlCol="0">
            <a:spAutoFit/>
          </a:bodyPr>
          <a:lstStyle/>
          <a:p>
            <a:r>
              <a:rPr lang="fr-CA" sz="4000" dirty="0"/>
              <a:t>Fonctionnement de l’application</a:t>
            </a:r>
            <a:r>
              <a:rPr lang="fr-CA" dirty="0"/>
              <a:t> </a:t>
            </a:r>
          </a:p>
          <a:p>
            <a:endParaRPr lang="fr-CA" dirty="0"/>
          </a:p>
          <a:p>
            <a:r>
              <a:rPr lang="fr-CA" sz="2400" i="1" dirty="0"/>
              <a:t>L’interface graphique </a:t>
            </a:r>
          </a:p>
          <a:p>
            <a:endParaRPr lang="fr-CA" sz="2400" i="1" dirty="0"/>
          </a:p>
          <a:p>
            <a:r>
              <a:rPr lang="fr-FR" sz="2400" dirty="0"/>
              <a:t>L’interface à été confectionné de telle sorte qu’elle cache le moins possible la fractale. Au départ, on voulait pourvoir ouvrir le menu grâce à un bouton, à la manière d’un menu extensible. Cette idée fût perdu en cour de développement et remplacé par un écouteur sur le bouton clique droit de la souris permettant de faire disparaître toutes les composantes. Cette façon de fermer et d’ouvrir le menu permet d’interagir facilement avec l’interface en plus de permettre à l’utilisateur de faire disparaître le menu afin de mieux apprécier la fractale.</a:t>
            </a:r>
            <a:endParaRPr lang="fr-CA" sz="2400" i="1" dirty="0"/>
          </a:p>
          <a:p>
            <a:endParaRPr lang="fr-CA" sz="2400" i="1" dirty="0"/>
          </a:p>
          <a:p>
            <a:endParaRPr lang="fr-CA" dirty="0"/>
          </a:p>
          <a:p>
            <a:endParaRPr lang="fr-CA" dirty="0"/>
          </a:p>
        </p:txBody>
      </p:sp>
    </p:spTree>
    <p:extLst>
      <p:ext uri="{BB962C8B-B14F-4D97-AF65-F5344CB8AC3E}">
        <p14:creationId xmlns:p14="http://schemas.microsoft.com/office/powerpoint/2010/main" val="2450342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767" y="1543638"/>
            <a:ext cx="8383170" cy="4782217"/>
          </a:xfrm>
          <a:prstGeom prst="rect">
            <a:avLst/>
          </a:prstGeom>
        </p:spPr>
      </p:pic>
      <p:sp>
        <p:nvSpPr>
          <p:cNvPr id="43" name="ZoneTexte 42"/>
          <p:cNvSpPr txBox="1"/>
          <p:nvPr/>
        </p:nvSpPr>
        <p:spPr>
          <a:xfrm>
            <a:off x="373225" y="0"/>
            <a:ext cx="9343268" cy="707886"/>
          </a:xfrm>
          <a:prstGeom prst="rect">
            <a:avLst/>
          </a:prstGeom>
          <a:noFill/>
        </p:spPr>
        <p:txBody>
          <a:bodyPr wrap="square" rtlCol="0">
            <a:spAutoFit/>
          </a:bodyPr>
          <a:lstStyle/>
          <a:p>
            <a:r>
              <a:rPr lang="fr-CA" sz="4000" dirty="0"/>
              <a:t>Première version de l’interface</a:t>
            </a:r>
          </a:p>
        </p:txBody>
      </p:sp>
    </p:spTree>
    <p:extLst>
      <p:ext uri="{BB962C8B-B14F-4D97-AF65-F5344CB8AC3E}">
        <p14:creationId xmlns:p14="http://schemas.microsoft.com/office/powerpoint/2010/main" val="170743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44F4FA-FD4A-444D-819D-2628C2FC9FD3}"/>
              </a:ext>
            </a:extLst>
          </p:cNvPr>
          <p:cNvSpPr txBox="1"/>
          <p:nvPr/>
        </p:nvSpPr>
        <p:spPr>
          <a:xfrm>
            <a:off x="538619" y="375781"/>
            <a:ext cx="11210795" cy="5047536"/>
          </a:xfrm>
          <a:prstGeom prst="rect">
            <a:avLst/>
          </a:prstGeom>
          <a:noFill/>
        </p:spPr>
        <p:txBody>
          <a:bodyPr wrap="square" rtlCol="0">
            <a:spAutoFit/>
          </a:bodyPr>
          <a:lstStyle/>
          <a:p>
            <a:r>
              <a:rPr lang="fr-CA" sz="4000" dirty="0"/>
              <a:t>Fonctionnement de l’application</a:t>
            </a:r>
            <a:r>
              <a:rPr lang="fr-CA" dirty="0"/>
              <a:t> </a:t>
            </a:r>
          </a:p>
          <a:p>
            <a:endParaRPr lang="fr-CA" dirty="0"/>
          </a:p>
          <a:p>
            <a:r>
              <a:rPr lang="fr-CA" sz="2400" i="1" dirty="0"/>
              <a:t>Le modèle</a:t>
            </a:r>
          </a:p>
          <a:p>
            <a:endParaRPr lang="fr-CA" sz="2400" i="1" dirty="0"/>
          </a:p>
          <a:p>
            <a:r>
              <a:rPr lang="fr-CA" dirty="0">
                <a:solidFill>
                  <a:prstClr val="white"/>
                </a:solidFill>
              </a:rPr>
              <a:t>Étant donné que la majorité des majorité du code servant « </a:t>
            </a:r>
            <a:r>
              <a:rPr lang="en-CA" dirty="0">
                <a:solidFill>
                  <a:prstClr val="white"/>
                </a:solidFill>
              </a:rPr>
              <a:t>r</a:t>
            </a:r>
            <a:r>
              <a:rPr lang="fr-CA" dirty="0" err="1">
                <a:solidFill>
                  <a:prstClr val="white"/>
                </a:solidFill>
              </a:rPr>
              <a:t>éellement</a:t>
            </a:r>
            <a:r>
              <a:rPr lang="fr-CA" dirty="0">
                <a:solidFill>
                  <a:prstClr val="white"/>
                </a:solidFill>
              </a:rPr>
              <a:t> » à afficher des fractales, se trouve s’</a:t>
            </a:r>
            <a:r>
              <a:rPr lang="fr-CA" dirty="0" err="1">
                <a:solidFill>
                  <a:prstClr val="white"/>
                </a:solidFill>
              </a:rPr>
              <a:t>éxécute</a:t>
            </a:r>
            <a:r>
              <a:rPr lang="fr-CA" dirty="0">
                <a:solidFill>
                  <a:prstClr val="white"/>
                </a:solidFill>
              </a:rPr>
              <a:t> dans le contexte </a:t>
            </a:r>
            <a:r>
              <a:rPr lang="fr-CA" dirty="0" err="1">
                <a:solidFill>
                  <a:prstClr val="white"/>
                </a:solidFill>
              </a:rPr>
              <a:t>OpenGl</a:t>
            </a:r>
            <a:r>
              <a:rPr lang="fr-CA" dirty="0">
                <a:solidFill>
                  <a:prstClr val="white"/>
                </a:solidFill>
              </a:rPr>
              <a:t> sur le </a:t>
            </a:r>
            <a:r>
              <a:rPr lang="fr-CA" dirty="0" err="1">
                <a:solidFill>
                  <a:prstClr val="white"/>
                </a:solidFill>
              </a:rPr>
              <a:t>gpu</a:t>
            </a:r>
            <a:r>
              <a:rPr lang="fr-CA" dirty="0">
                <a:solidFill>
                  <a:prstClr val="white"/>
                </a:solidFill>
              </a:rPr>
              <a:t>, le but du modèle est simplement de servir de « </a:t>
            </a:r>
            <a:r>
              <a:rPr lang="en-CA" dirty="0" err="1">
                <a:solidFill>
                  <a:prstClr val="white"/>
                </a:solidFill>
              </a:rPr>
              <a:t>colle</a:t>
            </a:r>
            <a:r>
              <a:rPr lang="fr-CA" dirty="0">
                <a:solidFill>
                  <a:prstClr val="white"/>
                </a:solidFill>
              </a:rPr>
              <a:t> » à l’interface graphique et l’engine qu’on utilise (</a:t>
            </a:r>
            <a:r>
              <a:rPr lang="fr-CA" dirty="0" err="1">
                <a:solidFill>
                  <a:prstClr val="white"/>
                </a:solidFill>
              </a:rPr>
              <a:t>Jmonkey</a:t>
            </a:r>
            <a:r>
              <a:rPr lang="fr-CA" dirty="0">
                <a:solidFill>
                  <a:prstClr val="white"/>
                </a:solidFill>
              </a:rPr>
              <a:t>) pour initialiser la carte graphique tout en respectant malgré tout le plus possible le modèle MVC</a:t>
            </a:r>
          </a:p>
          <a:p>
            <a:endParaRPr lang="fr-CA" dirty="0">
              <a:solidFill>
                <a:prstClr val="white"/>
              </a:solidFill>
            </a:endParaRPr>
          </a:p>
          <a:p>
            <a:endParaRPr lang="fr-CA" dirty="0">
              <a:solidFill>
                <a:prstClr val="white"/>
              </a:solidFill>
            </a:endParaRPr>
          </a:p>
          <a:p>
            <a:endParaRPr lang="fr-CA" i="1" dirty="0">
              <a:solidFill>
                <a:prstClr val="white"/>
              </a:solidFill>
            </a:endParaRPr>
          </a:p>
          <a:p>
            <a:endParaRPr lang="fr-CA" i="1" dirty="0">
              <a:solidFill>
                <a:prstClr val="white"/>
              </a:solidFill>
            </a:endParaRPr>
          </a:p>
          <a:p>
            <a:endParaRPr lang="fr-CA" i="1" dirty="0">
              <a:solidFill>
                <a:prstClr val="white"/>
              </a:solidFill>
            </a:endParaRPr>
          </a:p>
          <a:p>
            <a:endParaRPr lang="fr-CA" i="1" dirty="0"/>
          </a:p>
          <a:p>
            <a:endParaRPr lang="en-CA" dirty="0"/>
          </a:p>
          <a:p>
            <a:endParaRPr lang="fr-CA" dirty="0"/>
          </a:p>
        </p:txBody>
      </p:sp>
    </p:spTree>
    <p:extLst>
      <p:ext uri="{BB962C8B-B14F-4D97-AF65-F5344CB8AC3E}">
        <p14:creationId xmlns:p14="http://schemas.microsoft.com/office/powerpoint/2010/main" val="337566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E9AA9CA1-9D59-4D83-93B9-C97FA4B04E63}"/>
              </a:ext>
            </a:extLst>
          </p:cNvPr>
          <p:cNvGrpSpPr/>
          <p:nvPr/>
        </p:nvGrpSpPr>
        <p:grpSpPr>
          <a:xfrm>
            <a:off x="166976" y="1447137"/>
            <a:ext cx="11831541" cy="5420594"/>
            <a:chOff x="166977" y="347942"/>
            <a:chExt cx="11791784" cy="6519789"/>
          </a:xfrm>
        </p:grpSpPr>
        <p:grpSp>
          <p:nvGrpSpPr>
            <p:cNvPr id="6" name="Group 5">
              <a:extLst>
                <a:ext uri="{FF2B5EF4-FFF2-40B4-BE49-F238E27FC236}">
                  <a16:creationId xmlns:a16="http://schemas.microsoft.com/office/drawing/2014/main" id="{9B1191A3-069A-461C-ADD2-9C56CA9B95D4}"/>
                </a:ext>
              </a:extLst>
            </p:cNvPr>
            <p:cNvGrpSpPr/>
            <p:nvPr/>
          </p:nvGrpSpPr>
          <p:grpSpPr>
            <a:xfrm>
              <a:off x="166977" y="347945"/>
              <a:ext cx="3029447" cy="956070"/>
              <a:chOff x="604299" y="628153"/>
              <a:chExt cx="4086971" cy="1979875"/>
            </a:xfrm>
          </p:grpSpPr>
          <p:sp>
            <p:nvSpPr>
              <p:cNvPr id="4" name="TextBox 3">
                <a:extLst>
                  <a:ext uri="{FF2B5EF4-FFF2-40B4-BE49-F238E27FC236}">
                    <a16:creationId xmlns:a16="http://schemas.microsoft.com/office/drawing/2014/main" id="{36DEDB2A-7594-4620-96C0-E67FA4D95DD0}"/>
                  </a:ext>
                </a:extLst>
              </p:cNvPr>
              <p:cNvSpPr txBox="1"/>
              <p:nvPr/>
            </p:nvSpPr>
            <p:spPr>
              <a:xfrm>
                <a:off x="604299" y="694760"/>
                <a:ext cx="4086971" cy="1625263"/>
              </a:xfrm>
              <a:prstGeom prst="rect">
                <a:avLst/>
              </a:prstGeom>
              <a:noFill/>
            </p:spPr>
            <p:txBody>
              <a:bodyPr wrap="square" rtlCol="0">
                <a:spAutoFit/>
              </a:bodyPr>
              <a:lstStyle/>
              <a:p>
                <a:r>
                  <a:rPr lang="fr-CA" sz="1500" dirty="0"/>
                  <a:t>Stimulation de l’interface  graphique (l’utilisateur p</a:t>
                </a:r>
                <a:r>
                  <a:rPr lang="en-CA" sz="1500" dirty="0" err="1"/>
                  <a:t>èse</a:t>
                </a:r>
                <a:r>
                  <a:rPr lang="en-CA" sz="1500" dirty="0"/>
                  <a:t> sur un bouton) </a:t>
                </a:r>
                <a:endParaRPr lang="fr-CA" sz="1500" dirty="0"/>
              </a:p>
            </p:txBody>
          </p:sp>
          <p:sp>
            <p:nvSpPr>
              <p:cNvPr id="5" name="Rectangle 4">
                <a:extLst>
                  <a:ext uri="{FF2B5EF4-FFF2-40B4-BE49-F238E27FC236}">
                    <a16:creationId xmlns:a16="http://schemas.microsoft.com/office/drawing/2014/main" id="{16DC8B17-D483-41D5-845F-783A61BACFF2}"/>
                  </a:ext>
                </a:extLst>
              </p:cNvPr>
              <p:cNvSpPr/>
              <p:nvPr/>
            </p:nvSpPr>
            <p:spPr>
              <a:xfrm>
                <a:off x="604299" y="628153"/>
                <a:ext cx="4086971" cy="1979875"/>
              </a:xfrm>
              <a:prstGeom prst="rect">
                <a:avLst/>
              </a:prstGeom>
              <a:noFill/>
              <a:ln w="635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dirty="0"/>
              </a:p>
            </p:txBody>
          </p:sp>
        </p:grpSp>
        <p:sp>
          <p:nvSpPr>
            <p:cNvPr id="7" name="Arrow: Right 6">
              <a:extLst>
                <a:ext uri="{FF2B5EF4-FFF2-40B4-BE49-F238E27FC236}">
                  <a16:creationId xmlns:a16="http://schemas.microsoft.com/office/drawing/2014/main" id="{46C1AF6C-9929-4195-A3DA-BA8C8E31580C}"/>
                </a:ext>
              </a:extLst>
            </p:cNvPr>
            <p:cNvSpPr/>
            <p:nvPr/>
          </p:nvSpPr>
          <p:spPr>
            <a:xfrm>
              <a:off x="3391231" y="707629"/>
              <a:ext cx="727545" cy="329978"/>
            </a:xfrm>
            <a:prstGeom prst="rightArrow">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dirty="0"/>
            </a:p>
          </p:txBody>
        </p:sp>
        <p:grpSp>
          <p:nvGrpSpPr>
            <p:cNvPr id="8" name="Group 7">
              <a:extLst>
                <a:ext uri="{FF2B5EF4-FFF2-40B4-BE49-F238E27FC236}">
                  <a16:creationId xmlns:a16="http://schemas.microsoft.com/office/drawing/2014/main" id="{2DFA5EE7-1EEB-49CA-A93B-77D57F29E063}"/>
                </a:ext>
              </a:extLst>
            </p:cNvPr>
            <p:cNvGrpSpPr/>
            <p:nvPr/>
          </p:nvGrpSpPr>
          <p:grpSpPr>
            <a:xfrm>
              <a:off x="4313584" y="347944"/>
              <a:ext cx="3041374" cy="956072"/>
              <a:chOff x="604299" y="628153"/>
              <a:chExt cx="4086971" cy="1979875"/>
            </a:xfrm>
          </p:grpSpPr>
          <p:sp>
            <p:nvSpPr>
              <p:cNvPr id="9" name="TextBox 8">
                <a:extLst>
                  <a:ext uri="{FF2B5EF4-FFF2-40B4-BE49-F238E27FC236}">
                    <a16:creationId xmlns:a16="http://schemas.microsoft.com/office/drawing/2014/main" id="{57266245-2288-480A-BF46-A2D3F7A5D9BB}"/>
                  </a:ext>
                </a:extLst>
              </p:cNvPr>
              <p:cNvSpPr txBox="1"/>
              <p:nvPr/>
            </p:nvSpPr>
            <p:spPr>
              <a:xfrm>
                <a:off x="604299" y="694760"/>
                <a:ext cx="4086971" cy="1147243"/>
              </a:xfrm>
              <a:prstGeom prst="rect">
                <a:avLst/>
              </a:prstGeom>
              <a:noFill/>
            </p:spPr>
            <p:txBody>
              <a:bodyPr wrap="square" rtlCol="0">
                <a:spAutoFit/>
              </a:bodyPr>
              <a:lstStyle/>
              <a:p>
                <a:r>
                  <a:rPr lang="fr-CA" sz="1500" dirty="0"/>
                  <a:t>Le contrôleur « transmet » la stimulation au modèle </a:t>
                </a:r>
              </a:p>
            </p:txBody>
          </p:sp>
          <p:sp>
            <p:nvSpPr>
              <p:cNvPr id="10" name="Rectangle 9">
                <a:extLst>
                  <a:ext uri="{FF2B5EF4-FFF2-40B4-BE49-F238E27FC236}">
                    <a16:creationId xmlns:a16="http://schemas.microsoft.com/office/drawing/2014/main" id="{4096D99D-08B6-4131-9CB6-680AC2B289FD}"/>
                  </a:ext>
                </a:extLst>
              </p:cNvPr>
              <p:cNvSpPr/>
              <p:nvPr/>
            </p:nvSpPr>
            <p:spPr>
              <a:xfrm>
                <a:off x="604299" y="628153"/>
                <a:ext cx="4086971" cy="1979875"/>
              </a:xfrm>
              <a:prstGeom prst="rect">
                <a:avLst/>
              </a:prstGeom>
              <a:noFill/>
              <a:ln w="635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dirty="0"/>
              </a:p>
            </p:txBody>
          </p:sp>
        </p:grpSp>
        <p:grpSp>
          <p:nvGrpSpPr>
            <p:cNvPr id="11" name="Group 10">
              <a:extLst>
                <a:ext uri="{FF2B5EF4-FFF2-40B4-BE49-F238E27FC236}">
                  <a16:creationId xmlns:a16="http://schemas.microsoft.com/office/drawing/2014/main" id="{5D954AEB-33EE-432B-806F-2B9873E74C88}"/>
                </a:ext>
              </a:extLst>
            </p:cNvPr>
            <p:cNvGrpSpPr/>
            <p:nvPr/>
          </p:nvGrpSpPr>
          <p:grpSpPr>
            <a:xfrm>
              <a:off x="8612588" y="347942"/>
              <a:ext cx="3260035" cy="956073"/>
              <a:chOff x="604299" y="628153"/>
              <a:chExt cx="4086971" cy="1979875"/>
            </a:xfrm>
          </p:grpSpPr>
          <p:sp>
            <p:nvSpPr>
              <p:cNvPr id="12" name="TextBox 11">
                <a:extLst>
                  <a:ext uri="{FF2B5EF4-FFF2-40B4-BE49-F238E27FC236}">
                    <a16:creationId xmlns:a16="http://schemas.microsoft.com/office/drawing/2014/main" id="{BA817258-53F3-4296-B3C1-932CE9131ECA}"/>
                  </a:ext>
                </a:extLst>
              </p:cNvPr>
              <p:cNvSpPr txBox="1"/>
              <p:nvPr/>
            </p:nvSpPr>
            <p:spPr>
              <a:xfrm>
                <a:off x="604299" y="694760"/>
                <a:ext cx="4086971" cy="1147242"/>
              </a:xfrm>
              <a:prstGeom prst="rect">
                <a:avLst/>
              </a:prstGeom>
              <a:noFill/>
            </p:spPr>
            <p:txBody>
              <a:bodyPr wrap="square" rtlCol="0">
                <a:spAutoFit/>
              </a:bodyPr>
              <a:lstStyle/>
              <a:p>
                <a:r>
                  <a:rPr lang="fr-CA" sz="1500" dirty="0"/>
                  <a:t>Le contrôleur « transmet » la stimulation au modèle </a:t>
                </a:r>
              </a:p>
            </p:txBody>
          </p:sp>
          <p:sp>
            <p:nvSpPr>
              <p:cNvPr id="13" name="Rectangle 12">
                <a:extLst>
                  <a:ext uri="{FF2B5EF4-FFF2-40B4-BE49-F238E27FC236}">
                    <a16:creationId xmlns:a16="http://schemas.microsoft.com/office/drawing/2014/main" id="{00A33D4B-2CFB-4824-8A68-742BBA278598}"/>
                  </a:ext>
                </a:extLst>
              </p:cNvPr>
              <p:cNvSpPr/>
              <p:nvPr/>
            </p:nvSpPr>
            <p:spPr>
              <a:xfrm>
                <a:off x="604299" y="628153"/>
                <a:ext cx="4086971" cy="1979875"/>
              </a:xfrm>
              <a:prstGeom prst="rect">
                <a:avLst/>
              </a:prstGeom>
              <a:noFill/>
              <a:ln w="635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dirty="0"/>
              </a:p>
            </p:txBody>
          </p:sp>
        </p:grpSp>
        <p:sp>
          <p:nvSpPr>
            <p:cNvPr id="14" name="Arrow: Right 13">
              <a:extLst>
                <a:ext uri="{FF2B5EF4-FFF2-40B4-BE49-F238E27FC236}">
                  <a16:creationId xmlns:a16="http://schemas.microsoft.com/office/drawing/2014/main" id="{B88E4783-7D50-4605-8AED-CDA3626087B9}"/>
                </a:ext>
              </a:extLst>
            </p:cNvPr>
            <p:cNvSpPr/>
            <p:nvPr/>
          </p:nvSpPr>
          <p:spPr>
            <a:xfrm>
              <a:off x="7729329" y="707629"/>
              <a:ext cx="727545" cy="329978"/>
            </a:xfrm>
            <a:prstGeom prst="rightArrow">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dirty="0"/>
            </a:p>
          </p:txBody>
        </p:sp>
        <p:sp>
          <p:nvSpPr>
            <p:cNvPr id="15" name="Arrow: Right 14">
              <a:extLst>
                <a:ext uri="{FF2B5EF4-FFF2-40B4-BE49-F238E27FC236}">
                  <a16:creationId xmlns:a16="http://schemas.microsoft.com/office/drawing/2014/main" id="{96E95955-BF3B-41CE-A4C0-B8455BD7F71D}"/>
                </a:ext>
              </a:extLst>
            </p:cNvPr>
            <p:cNvSpPr/>
            <p:nvPr/>
          </p:nvSpPr>
          <p:spPr>
            <a:xfrm rot="5400000">
              <a:off x="9964970" y="1719405"/>
              <a:ext cx="727545" cy="329978"/>
            </a:xfrm>
            <a:prstGeom prst="rightArrow">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dirty="0"/>
            </a:p>
          </p:txBody>
        </p:sp>
        <p:grpSp>
          <p:nvGrpSpPr>
            <p:cNvPr id="16" name="Group 15">
              <a:extLst>
                <a:ext uri="{FF2B5EF4-FFF2-40B4-BE49-F238E27FC236}">
                  <a16:creationId xmlns:a16="http://schemas.microsoft.com/office/drawing/2014/main" id="{F55308CD-0181-475D-9D7F-E490DB68A340}"/>
                </a:ext>
              </a:extLst>
            </p:cNvPr>
            <p:cNvGrpSpPr/>
            <p:nvPr/>
          </p:nvGrpSpPr>
          <p:grpSpPr>
            <a:xfrm>
              <a:off x="8698726" y="2954643"/>
              <a:ext cx="3260035" cy="3913088"/>
              <a:chOff x="604299" y="628153"/>
              <a:chExt cx="4086971" cy="2045220"/>
            </a:xfrm>
          </p:grpSpPr>
          <p:sp>
            <p:nvSpPr>
              <p:cNvPr id="17" name="TextBox 16">
                <a:extLst>
                  <a:ext uri="{FF2B5EF4-FFF2-40B4-BE49-F238E27FC236}">
                    <a16:creationId xmlns:a16="http://schemas.microsoft.com/office/drawing/2014/main" id="{A74E0006-1C26-49DF-B4EB-465D0AABF81D}"/>
                  </a:ext>
                </a:extLst>
              </p:cNvPr>
              <p:cNvSpPr txBox="1"/>
              <p:nvPr/>
            </p:nvSpPr>
            <p:spPr>
              <a:xfrm>
                <a:off x="604299" y="694759"/>
                <a:ext cx="4086971" cy="1978614"/>
              </a:xfrm>
              <a:prstGeom prst="rect">
                <a:avLst/>
              </a:prstGeom>
              <a:noFill/>
            </p:spPr>
            <p:txBody>
              <a:bodyPr wrap="square" rtlCol="0">
                <a:spAutoFit/>
              </a:bodyPr>
              <a:lstStyle/>
              <a:p>
                <a:r>
                  <a:rPr lang="fr-CA" sz="1500" dirty="0"/>
                  <a:t>Si l’opération de l’utilisateur…</a:t>
                </a:r>
              </a:p>
              <a:p>
                <a:endParaRPr lang="fr-CA" sz="1500" dirty="0"/>
              </a:p>
              <a:p>
                <a:pPr marL="285750" indent="-285750">
                  <a:buFont typeface="Arial" panose="020B0604020202020204" pitchFamily="34" charset="0"/>
                  <a:buChar char="•"/>
                </a:pPr>
                <a:r>
                  <a:rPr lang="fr-CA" sz="1500" dirty="0"/>
                  <a:t>Demande la création d’un nouveau </a:t>
                </a:r>
                <a:r>
                  <a:rPr lang="fr-CA" sz="1500" dirty="0" err="1"/>
                  <a:t>shader</a:t>
                </a:r>
                <a:r>
                  <a:rPr lang="fr-CA" sz="1500" dirty="0"/>
                  <a:t> et sa recompilation (modification de l’équation, de la courbure..) </a:t>
                </a:r>
              </a:p>
              <a:p>
                <a:pPr marL="285750" indent="-285750">
                  <a:buFont typeface="Arial" panose="020B0604020202020204" pitchFamily="34" charset="0"/>
                  <a:buChar char="•"/>
                </a:pPr>
                <a:endParaRPr lang="fr-CA" sz="1500" dirty="0"/>
              </a:p>
              <a:p>
                <a:pPr marL="285750" indent="-285750">
                  <a:buFont typeface="Arial" panose="020B0604020202020204" pitchFamily="34" charset="0"/>
                  <a:buChar char="•"/>
                </a:pPr>
                <a:r>
                  <a:rPr lang="fr-CA" sz="1500" dirty="0"/>
                  <a:t>Ne demande pas la création d’un nouveau </a:t>
                </a:r>
                <a:r>
                  <a:rPr lang="fr-CA" sz="1500" dirty="0" err="1"/>
                  <a:t>shader</a:t>
                </a:r>
                <a:r>
                  <a:rPr lang="fr-CA" sz="1500" dirty="0"/>
                  <a:t> et sa recompilation (zoom, translation..)</a:t>
                </a:r>
              </a:p>
              <a:p>
                <a:endParaRPr lang="fr-CA" sz="1500" dirty="0"/>
              </a:p>
              <a:p>
                <a:pPr marL="285750" indent="-285750">
                  <a:buFont typeface="Arial" panose="020B0604020202020204" pitchFamily="34" charset="0"/>
                  <a:buChar char="•"/>
                </a:pPr>
                <a:endParaRPr lang="fr-CA" sz="1500" dirty="0"/>
              </a:p>
              <a:p>
                <a:endParaRPr lang="fr-CA" sz="1500" dirty="0"/>
              </a:p>
              <a:p>
                <a:endParaRPr lang="fr-CA" sz="1500" dirty="0"/>
              </a:p>
            </p:txBody>
          </p:sp>
          <p:sp>
            <p:nvSpPr>
              <p:cNvPr id="18" name="Rectangle 17">
                <a:extLst>
                  <a:ext uri="{FF2B5EF4-FFF2-40B4-BE49-F238E27FC236}">
                    <a16:creationId xmlns:a16="http://schemas.microsoft.com/office/drawing/2014/main" id="{1A7341A3-240B-4024-8ED8-3C3563D138B9}"/>
                  </a:ext>
                </a:extLst>
              </p:cNvPr>
              <p:cNvSpPr/>
              <p:nvPr/>
            </p:nvSpPr>
            <p:spPr>
              <a:xfrm>
                <a:off x="604299" y="628153"/>
                <a:ext cx="4086971" cy="1979875"/>
              </a:xfrm>
              <a:prstGeom prst="rect">
                <a:avLst/>
              </a:prstGeom>
              <a:noFill/>
              <a:ln w="635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dirty="0"/>
              </a:p>
            </p:txBody>
          </p:sp>
        </p:grpSp>
        <p:sp>
          <p:nvSpPr>
            <p:cNvPr id="19" name="Arrow: Right 18">
              <a:extLst>
                <a:ext uri="{FF2B5EF4-FFF2-40B4-BE49-F238E27FC236}">
                  <a16:creationId xmlns:a16="http://schemas.microsoft.com/office/drawing/2014/main" id="{4D09AB93-5300-40B9-B191-21D9E5F65B65}"/>
                </a:ext>
              </a:extLst>
            </p:cNvPr>
            <p:cNvSpPr/>
            <p:nvPr/>
          </p:nvSpPr>
          <p:spPr>
            <a:xfrm rot="10800000">
              <a:off x="7729329" y="3523288"/>
              <a:ext cx="727545" cy="329978"/>
            </a:xfrm>
            <a:prstGeom prst="rightArrow">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dirty="0"/>
            </a:p>
          </p:txBody>
        </p:sp>
        <p:sp>
          <p:nvSpPr>
            <p:cNvPr id="20" name="Arrow: Right 19">
              <a:extLst>
                <a:ext uri="{FF2B5EF4-FFF2-40B4-BE49-F238E27FC236}">
                  <a16:creationId xmlns:a16="http://schemas.microsoft.com/office/drawing/2014/main" id="{39B54FD9-C97B-4A39-B651-AF5048F07C1D}"/>
                </a:ext>
              </a:extLst>
            </p:cNvPr>
            <p:cNvSpPr/>
            <p:nvPr/>
          </p:nvSpPr>
          <p:spPr>
            <a:xfrm rot="10800000">
              <a:off x="7729329" y="6099277"/>
              <a:ext cx="727545" cy="329978"/>
            </a:xfrm>
            <a:prstGeom prst="rightArrow">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dirty="0"/>
            </a:p>
          </p:txBody>
        </p:sp>
        <p:grpSp>
          <p:nvGrpSpPr>
            <p:cNvPr id="21" name="Group 20">
              <a:extLst>
                <a:ext uri="{FF2B5EF4-FFF2-40B4-BE49-F238E27FC236}">
                  <a16:creationId xmlns:a16="http://schemas.microsoft.com/office/drawing/2014/main" id="{DADC79DB-7561-445D-9D3B-A1994DAE68A4}"/>
                </a:ext>
              </a:extLst>
            </p:cNvPr>
            <p:cNvGrpSpPr/>
            <p:nvPr/>
          </p:nvGrpSpPr>
          <p:grpSpPr>
            <a:xfrm>
              <a:off x="4773426" y="5620209"/>
              <a:ext cx="2714049" cy="1048579"/>
              <a:chOff x="604299" y="41975"/>
              <a:chExt cx="4086971" cy="2566055"/>
            </a:xfrm>
          </p:grpSpPr>
          <p:sp>
            <p:nvSpPr>
              <p:cNvPr id="22" name="TextBox 21">
                <a:extLst>
                  <a:ext uri="{FF2B5EF4-FFF2-40B4-BE49-F238E27FC236}">
                    <a16:creationId xmlns:a16="http://schemas.microsoft.com/office/drawing/2014/main" id="{E7D0EFC6-F453-4844-9799-6529BFE3EFEF}"/>
                  </a:ext>
                </a:extLst>
              </p:cNvPr>
              <p:cNvSpPr txBox="1"/>
              <p:nvPr/>
            </p:nvSpPr>
            <p:spPr>
              <a:xfrm>
                <a:off x="604299" y="267909"/>
                <a:ext cx="4086971" cy="1920617"/>
              </a:xfrm>
              <a:prstGeom prst="rect">
                <a:avLst/>
              </a:prstGeom>
              <a:noFill/>
            </p:spPr>
            <p:txBody>
              <a:bodyPr wrap="square" rtlCol="0">
                <a:spAutoFit/>
              </a:bodyPr>
              <a:lstStyle/>
              <a:p>
                <a:r>
                  <a:rPr lang="fr-CA" sz="1500" dirty="0"/>
                  <a:t>Renvoi au contrôleur la commande de  translation demandé </a:t>
                </a:r>
              </a:p>
            </p:txBody>
          </p:sp>
          <p:sp>
            <p:nvSpPr>
              <p:cNvPr id="23" name="Rectangle 22">
                <a:extLst>
                  <a:ext uri="{FF2B5EF4-FFF2-40B4-BE49-F238E27FC236}">
                    <a16:creationId xmlns:a16="http://schemas.microsoft.com/office/drawing/2014/main" id="{8F961EBD-A9BC-4D60-8133-1130A37D99F3}"/>
                  </a:ext>
                </a:extLst>
              </p:cNvPr>
              <p:cNvSpPr/>
              <p:nvPr/>
            </p:nvSpPr>
            <p:spPr>
              <a:xfrm>
                <a:off x="604299" y="41975"/>
                <a:ext cx="4086971" cy="2566055"/>
              </a:xfrm>
              <a:prstGeom prst="rect">
                <a:avLst/>
              </a:prstGeom>
              <a:noFill/>
              <a:ln w="635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dirty="0"/>
              </a:p>
            </p:txBody>
          </p:sp>
        </p:grpSp>
        <p:sp>
          <p:nvSpPr>
            <p:cNvPr id="24" name="Arrow: Right 23">
              <a:extLst>
                <a:ext uri="{FF2B5EF4-FFF2-40B4-BE49-F238E27FC236}">
                  <a16:creationId xmlns:a16="http://schemas.microsoft.com/office/drawing/2014/main" id="{AE274107-2046-4649-9494-7F0368868BE9}"/>
                </a:ext>
              </a:extLst>
            </p:cNvPr>
            <p:cNvSpPr/>
            <p:nvPr/>
          </p:nvSpPr>
          <p:spPr>
            <a:xfrm rot="10800000">
              <a:off x="3695363" y="6099277"/>
              <a:ext cx="727545" cy="329978"/>
            </a:xfrm>
            <a:prstGeom prst="rightArrow">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dirty="0"/>
            </a:p>
          </p:txBody>
        </p:sp>
        <p:grpSp>
          <p:nvGrpSpPr>
            <p:cNvPr id="27" name="Group 26">
              <a:extLst>
                <a:ext uri="{FF2B5EF4-FFF2-40B4-BE49-F238E27FC236}">
                  <a16:creationId xmlns:a16="http://schemas.microsoft.com/office/drawing/2014/main" id="{0800702B-8D96-49CE-A82F-0542A0329BE9}"/>
                </a:ext>
              </a:extLst>
            </p:cNvPr>
            <p:cNvGrpSpPr/>
            <p:nvPr/>
          </p:nvGrpSpPr>
          <p:grpSpPr>
            <a:xfrm>
              <a:off x="784751" y="5620209"/>
              <a:ext cx="2668758" cy="1122499"/>
              <a:chOff x="604299" y="628153"/>
              <a:chExt cx="4086971" cy="1979875"/>
            </a:xfrm>
          </p:grpSpPr>
          <p:sp>
            <p:nvSpPr>
              <p:cNvPr id="28" name="TextBox 27">
                <a:extLst>
                  <a:ext uri="{FF2B5EF4-FFF2-40B4-BE49-F238E27FC236}">
                    <a16:creationId xmlns:a16="http://schemas.microsoft.com/office/drawing/2014/main" id="{A6F913A5-69AB-423E-B6F0-4052D359B7C0}"/>
                  </a:ext>
                </a:extLst>
              </p:cNvPr>
              <p:cNvSpPr txBox="1"/>
              <p:nvPr/>
            </p:nvSpPr>
            <p:spPr>
              <a:xfrm>
                <a:off x="604299" y="760638"/>
                <a:ext cx="4086971" cy="1384291"/>
              </a:xfrm>
              <a:prstGeom prst="rect">
                <a:avLst/>
              </a:prstGeom>
              <a:noFill/>
            </p:spPr>
            <p:txBody>
              <a:bodyPr wrap="square" rtlCol="0">
                <a:spAutoFit/>
              </a:bodyPr>
              <a:lstStyle/>
              <a:p>
                <a:r>
                  <a:rPr lang="fr-CA" sz="1500" dirty="0"/>
                  <a:t>La commande est envoyé à le plugin </a:t>
                </a:r>
                <a:r>
                  <a:rPr lang="fr-CA" sz="1500" dirty="0" err="1"/>
                  <a:t>JmeToJfx</a:t>
                </a:r>
                <a:r>
                  <a:rPr lang="fr-CA" sz="1500" dirty="0"/>
                  <a:t>, qui le transmet à l’engine. </a:t>
                </a:r>
              </a:p>
            </p:txBody>
          </p:sp>
          <p:sp>
            <p:nvSpPr>
              <p:cNvPr id="29" name="Rectangle 28">
                <a:extLst>
                  <a:ext uri="{FF2B5EF4-FFF2-40B4-BE49-F238E27FC236}">
                    <a16:creationId xmlns:a16="http://schemas.microsoft.com/office/drawing/2014/main" id="{89E53097-DD30-4F0A-A2DB-29B3E5599C0C}"/>
                  </a:ext>
                </a:extLst>
              </p:cNvPr>
              <p:cNvSpPr/>
              <p:nvPr/>
            </p:nvSpPr>
            <p:spPr>
              <a:xfrm>
                <a:off x="604299" y="628153"/>
                <a:ext cx="4086971" cy="1979875"/>
              </a:xfrm>
              <a:prstGeom prst="rect">
                <a:avLst/>
              </a:prstGeom>
              <a:noFill/>
              <a:ln w="635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dirty="0"/>
              </a:p>
            </p:txBody>
          </p:sp>
        </p:grpSp>
        <p:grpSp>
          <p:nvGrpSpPr>
            <p:cNvPr id="30" name="Group 29">
              <a:extLst>
                <a:ext uri="{FF2B5EF4-FFF2-40B4-BE49-F238E27FC236}">
                  <a16:creationId xmlns:a16="http://schemas.microsoft.com/office/drawing/2014/main" id="{78E981CA-CB2F-4E49-B54D-3D8E5A168523}"/>
                </a:ext>
              </a:extLst>
            </p:cNvPr>
            <p:cNvGrpSpPr/>
            <p:nvPr/>
          </p:nvGrpSpPr>
          <p:grpSpPr>
            <a:xfrm>
              <a:off x="5506895" y="2713565"/>
              <a:ext cx="1980580" cy="1920824"/>
              <a:chOff x="604299" y="628153"/>
              <a:chExt cx="4086971" cy="2189872"/>
            </a:xfrm>
          </p:grpSpPr>
          <p:sp>
            <p:nvSpPr>
              <p:cNvPr id="31" name="TextBox 30">
                <a:extLst>
                  <a:ext uri="{FF2B5EF4-FFF2-40B4-BE49-F238E27FC236}">
                    <a16:creationId xmlns:a16="http://schemas.microsoft.com/office/drawing/2014/main" id="{FA20109E-F309-41BA-8220-1115ADD3B461}"/>
                  </a:ext>
                </a:extLst>
              </p:cNvPr>
              <p:cNvSpPr txBox="1"/>
              <p:nvPr/>
            </p:nvSpPr>
            <p:spPr>
              <a:xfrm>
                <a:off x="604299" y="694760"/>
                <a:ext cx="4086971" cy="1684256"/>
              </a:xfrm>
              <a:prstGeom prst="rect">
                <a:avLst/>
              </a:prstGeom>
              <a:noFill/>
            </p:spPr>
            <p:txBody>
              <a:bodyPr wrap="square" rtlCol="0">
                <a:spAutoFit/>
              </a:bodyPr>
              <a:lstStyle/>
              <a:p>
                <a:r>
                  <a:rPr lang="fr-CA" sz="1500" dirty="0"/>
                  <a:t>Le modèle écrit un nouveau fichier texte avec les modifications donnée par la stimulation</a:t>
                </a:r>
              </a:p>
            </p:txBody>
          </p:sp>
          <p:sp>
            <p:nvSpPr>
              <p:cNvPr id="32" name="Rectangle 31">
                <a:extLst>
                  <a:ext uri="{FF2B5EF4-FFF2-40B4-BE49-F238E27FC236}">
                    <a16:creationId xmlns:a16="http://schemas.microsoft.com/office/drawing/2014/main" id="{349308F2-B34A-4347-BF12-3049C4E3EC63}"/>
                  </a:ext>
                </a:extLst>
              </p:cNvPr>
              <p:cNvSpPr/>
              <p:nvPr/>
            </p:nvSpPr>
            <p:spPr>
              <a:xfrm>
                <a:off x="604299" y="628153"/>
                <a:ext cx="4086971" cy="2189872"/>
              </a:xfrm>
              <a:prstGeom prst="rect">
                <a:avLst/>
              </a:prstGeom>
              <a:noFill/>
              <a:ln w="635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dirty="0"/>
              </a:p>
            </p:txBody>
          </p:sp>
        </p:grpSp>
        <p:sp>
          <p:nvSpPr>
            <p:cNvPr id="36" name="Arrow: Right 35">
              <a:extLst>
                <a:ext uri="{FF2B5EF4-FFF2-40B4-BE49-F238E27FC236}">
                  <a16:creationId xmlns:a16="http://schemas.microsoft.com/office/drawing/2014/main" id="{96FB0EB6-A91E-44FD-8454-C850BD8C18F8}"/>
                </a:ext>
              </a:extLst>
            </p:cNvPr>
            <p:cNvSpPr/>
            <p:nvPr/>
          </p:nvSpPr>
          <p:spPr>
            <a:xfrm rot="10800000">
              <a:off x="4537497" y="3523288"/>
              <a:ext cx="727545" cy="329978"/>
            </a:xfrm>
            <a:prstGeom prst="rightArrow">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dirty="0"/>
            </a:p>
          </p:txBody>
        </p:sp>
        <p:grpSp>
          <p:nvGrpSpPr>
            <p:cNvPr id="40" name="Group 39">
              <a:extLst>
                <a:ext uri="{FF2B5EF4-FFF2-40B4-BE49-F238E27FC236}">
                  <a16:creationId xmlns:a16="http://schemas.microsoft.com/office/drawing/2014/main" id="{2C5B2014-A689-47A4-BE91-B2A91D39AE8B}"/>
                </a:ext>
              </a:extLst>
            </p:cNvPr>
            <p:cNvGrpSpPr/>
            <p:nvPr/>
          </p:nvGrpSpPr>
          <p:grpSpPr>
            <a:xfrm>
              <a:off x="2335955" y="2719520"/>
              <a:ext cx="1980580" cy="1914868"/>
              <a:chOff x="604299" y="628153"/>
              <a:chExt cx="4086971" cy="2183082"/>
            </a:xfrm>
          </p:grpSpPr>
          <p:sp>
            <p:nvSpPr>
              <p:cNvPr id="41" name="TextBox 40">
                <a:extLst>
                  <a:ext uri="{FF2B5EF4-FFF2-40B4-BE49-F238E27FC236}">
                    <a16:creationId xmlns:a16="http://schemas.microsoft.com/office/drawing/2014/main" id="{A946EA13-A926-49F0-AC28-E76CBA96896A}"/>
                  </a:ext>
                </a:extLst>
              </p:cNvPr>
              <p:cNvSpPr txBox="1"/>
              <p:nvPr/>
            </p:nvSpPr>
            <p:spPr>
              <a:xfrm>
                <a:off x="604299" y="694760"/>
                <a:ext cx="4086971" cy="1421091"/>
              </a:xfrm>
              <a:prstGeom prst="rect">
                <a:avLst/>
              </a:prstGeom>
              <a:noFill/>
            </p:spPr>
            <p:txBody>
              <a:bodyPr wrap="square" rtlCol="0">
                <a:spAutoFit/>
              </a:bodyPr>
              <a:lstStyle/>
              <a:p>
                <a:r>
                  <a:rPr lang="fr-CA" sz="1500" dirty="0"/>
                  <a:t>Le </a:t>
                </a:r>
                <a:r>
                  <a:rPr lang="fr-CA" sz="1500" dirty="0" err="1"/>
                  <a:t>controlleur</a:t>
                </a:r>
                <a:r>
                  <a:rPr lang="fr-CA" sz="1500" dirty="0"/>
                  <a:t> envoi la commande de </a:t>
                </a:r>
                <a:r>
                  <a:rPr lang="en-CA" sz="1500" dirty="0" err="1"/>
                  <a:t>recompiler</a:t>
                </a:r>
                <a:r>
                  <a:rPr lang="en-CA" sz="1500" dirty="0"/>
                  <a:t> le </a:t>
                </a:r>
                <a:r>
                  <a:rPr lang="en-CA" sz="1500" dirty="0" err="1"/>
                  <a:t>shader</a:t>
                </a:r>
                <a:r>
                  <a:rPr lang="en-CA" sz="1500" dirty="0"/>
                  <a:t>  </a:t>
                </a:r>
                <a:endParaRPr lang="fr-CA" sz="1500" dirty="0"/>
              </a:p>
            </p:txBody>
          </p:sp>
          <p:sp>
            <p:nvSpPr>
              <p:cNvPr id="42" name="Rectangle 41">
                <a:extLst>
                  <a:ext uri="{FF2B5EF4-FFF2-40B4-BE49-F238E27FC236}">
                    <a16:creationId xmlns:a16="http://schemas.microsoft.com/office/drawing/2014/main" id="{D7CE13DA-3543-4697-91C3-BECE15DD47C5}"/>
                  </a:ext>
                </a:extLst>
              </p:cNvPr>
              <p:cNvSpPr/>
              <p:nvPr/>
            </p:nvSpPr>
            <p:spPr>
              <a:xfrm>
                <a:off x="604299" y="628153"/>
                <a:ext cx="4086971" cy="2183082"/>
              </a:xfrm>
              <a:prstGeom prst="rect">
                <a:avLst/>
              </a:prstGeom>
              <a:noFill/>
              <a:ln w="635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dirty="0"/>
              </a:p>
            </p:txBody>
          </p:sp>
        </p:grpSp>
        <p:sp>
          <p:nvSpPr>
            <p:cNvPr id="44" name="Arrow: Right 43">
              <a:extLst>
                <a:ext uri="{FF2B5EF4-FFF2-40B4-BE49-F238E27FC236}">
                  <a16:creationId xmlns:a16="http://schemas.microsoft.com/office/drawing/2014/main" id="{5CFF7E90-D68E-4683-B5DE-940395858CE3}"/>
                </a:ext>
              </a:extLst>
            </p:cNvPr>
            <p:cNvSpPr/>
            <p:nvPr/>
          </p:nvSpPr>
          <p:spPr>
            <a:xfrm rot="7912074">
              <a:off x="2079398" y="4948301"/>
              <a:ext cx="727546" cy="329978"/>
            </a:xfrm>
            <a:prstGeom prst="rightArrow">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dirty="0"/>
            </a:p>
          </p:txBody>
        </p:sp>
      </p:grpSp>
      <p:sp>
        <p:nvSpPr>
          <p:cNvPr id="53" name="TextBox 52">
            <a:extLst>
              <a:ext uri="{FF2B5EF4-FFF2-40B4-BE49-F238E27FC236}">
                <a16:creationId xmlns:a16="http://schemas.microsoft.com/office/drawing/2014/main" id="{1D6037A8-D159-405C-A851-D58176EA96FD}"/>
              </a:ext>
            </a:extLst>
          </p:cNvPr>
          <p:cNvSpPr txBox="1"/>
          <p:nvPr/>
        </p:nvSpPr>
        <p:spPr>
          <a:xfrm>
            <a:off x="166976" y="19271"/>
            <a:ext cx="9048586" cy="1261884"/>
          </a:xfrm>
          <a:prstGeom prst="rect">
            <a:avLst/>
          </a:prstGeom>
          <a:noFill/>
        </p:spPr>
        <p:txBody>
          <a:bodyPr wrap="square" rtlCol="0">
            <a:spAutoFit/>
          </a:bodyPr>
          <a:lstStyle/>
          <a:p>
            <a:r>
              <a:rPr lang="fr-CA" sz="2800" dirty="0"/>
              <a:t>Fonctionnement de l’application</a:t>
            </a:r>
          </a:p>
          <a:p>
            <a:endParaRPr lang="fr-CA" sz="2800" dirty="0"/>
          </a:p>
          <a:p>
            <a:r>
              <a:rPr lang="fr-CA" sz="2000" dirty="0"/>
              <a:t>(</a:t>
            </a:r>
            <a:r>
              <a:rPr lang="fr-CA" sz="2000" dirty="0" err="1"/>
              <a:t>Sample</a:t>
            </a:r>
            <a:r>
              <a:rPr lang="fr-CA" sz="2000" dirty="0"/>
              <a:t> run)  </a:t>
            </a:r>
            <a:endParaRPr lang="en-CA" sz="2000" dirty="0"/>
          </a:p>
        </p:txBody>
      </p:sp>
    </p:spTree>
    <p:extLst>
      <p:ext uri="{BB962C8B-B14F-4D97-AF65-F5344CB8AC3E}">
        <p14:creationId xmlns:p14="http://schemas.microsoft.com/office/powerpoint/2010/main" val="159085771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149</TotalTime>
  <Words>470</Words>
  <Application>Microsoft Office PowerPoint</Application>
  <PresentationFormat>Widescreen</PresentationFormat>
  <Paragraphs>117</Paragraphs>
  <Slides>15</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Slice</vt:lpstr>
      <vt:lpstr>Curved fractals  L'intersection entre la géométrie riemannienne et les fractales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Curved fractals</dc:title>
  <dc:creator>Jonathan</dc:creator>
  <cp:lastModifiedBy>Jonathan</cp:lastModifiedBy>
  <cp:revision>151</cp:revision>
  <dcterms:created xsi:type="dcterms:W3CDTF">2018-05-18T12:19:30Z</dcterms:created>
  <dcterms:modified xsi:type="dcterms:W3CDTF">2018-05-18T14:51:02Z</dcterms:modified>
</cp:coreProperties>
</file>