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BD862E7-95FA-4FC4-9EC5-DDBFA8DC7417}" type="datetimeFigureOut">
              <a:rPr lang="en-US" dirty="0"/>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DB987F2-A784-4F72-BB57-0E9EACDE722E}" type="datetimeFigureOut">
              <a:rPr lang="en-US" dirty="0"/>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BBD51E-4B19-444E-85C0-DBD7EB6263F4}" type="datetimeFigureOut">
              <a:rPr lang="en-US" dirty="0"/>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0D7255A-4AD5-4D3E-9A0A-689DA3BA976C}" type="datetimeFigureOut">
              <a:rPr lang="en-US" dirty="0"/>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3EE0AD15-87AC-45B2-9EE5-8D165AF83CD7}" type="datetimeFigureOut">
              <a:rPr lang="en-US" dirty="0"/>
              <a:t>3/24/2016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CC40CCD-F0D6-4CC2-A4C8-2D7D0D875F02}" type="datetimeFigureOut">
              <a:rPr lang="en-US" dirty="0"/>
              <a:t>3/24/2016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3/24/2016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9A00F7B-89C5-4DF7-A309-6263220147D4}" type="datetimeFigureOut">
              <a:rPr lang="en-US" dirty="0"/>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3/24/2016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3/24/2016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3/24/2016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DCB01F-D966-4C62-B900-0BE008A90C98}" type="datetimeFigureOut">
              <a:rPr lang="en-US" dirty="0"/>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E73A0EA-7DC7-4964-BB97-B173EF3B859A}" type="datetimeFigureOut">
              <a:rPr lang="en-US" dirty="0"/>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3/24/2016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Etude et Conception d’un </a:t>
            </a:r>
            <a:r>
              <a:rPr lang="fr-FR" dirty="0" err="1" smtClean="0"/>
              <a:t>Botnet</a:t>
            </a:r>
            <a:endParaRPr lang="fr-FR" dirty="0"/>
          </a:p>
        </p:txBody>
      </p:sp>
      <p:sp>
        <p:nvSpPr>
          <p:cNvPr id="3" name="Sous-titre 2"/>
          <p:cNvSpPr>
            <a:spLocks noGrp="1"/>
          </p:cNvSpPr>
          <p:nvPr>
            <p:ph type="subTitle" idx="1"/>
          </p:nvPr>
        </p:nvSpPr>
        <p:spPr>
          <a:xfrm>
            <a:off x="680322" y="4394039"/>
            <a:ext cx="8144134" cy="1427212"/>
          </a:xfrm>
        </p:spPr>
        <p:txBody>
          <a:bodyPr>
            <a:normAutofit fontScale="92500" lnSpcReduction="10000"/>
          </a:bodyPr>
          <a:lstStyle/>
          <a:p>
            <a:pPr algn="l"/>
            <a:r>
              <a:rPr lang="fr-FR" dirty="0" smtClean="0"/>
              <a:t>Equipe </a:t>
            </a:r>
            <a:r>
              <a:rPr lang="fr-FR" dirty="0" err="1" smtClean="0"/>
              <a:t>CrystalMet</a:t>
            </a:r>
            <a:r>
              <a:rPr lang="fr-FR" dirty="0" smtClean="0"/>
              <a:t> :</a:t>
            </a:r>
          </a:p>
          <a:p>
            <a:pPr algn="ctr"/>
            <a:r>
              <a:rPr lang="fr-FR" dirty="0" smtClean="0"/>
              <a:t>Thomas </a:t>
            </a:r>
            <a:r>
              <a:rPr lang="fr-FR" dirty="0" err="1" smtClean="0"/>
              <a:t>Gaffet</a:t>
            </a:r>
            <a:endParaRPr lang="fr-FR" dirty="0" smtClean="0"/>
          </a:p>
          <a:p>
            <a:pPr algn="ctr"/>
            <a:r>
              <a:rPr lang="fr-FR" dirty="0" smtClean="0"/>
              <a:t>Ludovic Chopin</a:t>
            </a:r>
          </a:p>
          <a:p>
            <a:pPr algn="ctr"/>
            <a:r>
              <a:rPr lang="fr-FR" dirty="0" smtClean="0"/>
              <a:t>Benjamin Cazier</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692640" y="914400"/>
            <a:ext cx="2103120" cy="3192379"/>
          </a:xfrm>
          <a:prstGeom prst="rect">
            <a:avLst/>
          </a:prstGeom>
        </p:spPr>
      </p:pic>
    </p:spTree>
    <p:extLst>
      <p:ext uri="{BB962C8B-B14F-4D97-AF65-F5344CB8AC3E}">
        <p14:creationId xmlns:p14="http://schemas.microsoft.com/office/powerpoint/2010/main" val="4119981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fonctionnel</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4" name="Image 3" descr="C:\Users\Ben\Desktop\Crystalmet\CrystalMet - Analyse fonctionnelle.png"/>
          <p:cNvPicPr/>
          <p:nvPr/>
        </p:nvPicPr>
        <p:blipFill>
          <a:blip r:embed="rId3">
            <a:extLst>
              <a:ext uri="{28A0092B-C50C-407E-A947-70E740481C1C}">
                <a14:useLocalDpi xmlns:a14="http://schemas.microsoft.com/office/drawing/2010/main" val="0"/>
              </a:ext>
            </a:extLst>
          </a:blip>
          <a:srcRect/>
          <a:stretch>
            <a:fillRect/>
          </a:stretch>
        </p:blipFill>
        <p:spPr bwMode="auto">
          <a:xfrm>
            <a:off x="2934551" y="2148840"/>
            <a:ext cx="5105400" cy="4496434"/>
          </a:xfrm>
          <a:prstGeom prst="rect">
            <a:avLst/>
          </a:prstGeom>
          <a:noFill/>
          <a:ln>
            <a:noFill/>
          </a:ln>
        </p:spPr>
      </p:pic>
    </p:spTree>
    <p:extLst>
      <p:ext uri="{BB962C8B-B14F-4D97-AF65-F5344CB8AC3E}">
        <p14:creationId xmlns:p14="http://schemas.microsoft.com/office/powerpoint/2010/main" val="2102393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data flow</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4" name="Image 3"/>
          <p:cNvPicPr/>
          <p:nvPr/>
        </p:nvPicPr>
        <p:blipFill>
          <a:blip r:embed="rId3"/>
          <a:stretch>
            <a:fillRect/>
          </a:stretch>
        </p:blipFill>
        <p:spPr>
          <a:xfrm>
            <a:off x="3023235" y="1678940"/>
            <a:ext cx="5734050" cy="5179060"/>
          </a:xfrm>
          <a:prstGeom prst="rect">
            <a:avLst/>
          </a:prstGeom>
        </p:spPr>
      </p:pic>
    </p:spTree>
    <p:extLst>
      <p:ext uri="{BB962C8B-B14F-4D97-AF65-F5344CB8AC3E}">
        <p14:creationId xmlns:p14="http://schemas.microsoft.com/office/powerpoint/2010/main" val="3488146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 des données</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4" name="Image 3" descr="C:\Users\Ben\Desktop\Crystalmet\CrystalMet - Modélisation des données.png"/>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077210"/>
            <a:ext cx="6858000" cy="2166620"/>
          </a:xfrm>
          <a:prstGeom prst="rect">
            <a:avLst/>
          </a:prstGeom>
          <a:noFill/>
          <a:ln>
            <a:noFill/>
          </a:ln>
        </p:spPr>
      </p:pic>
    </p:spTree>
    <p:extLst>
      <p:ext uri="{BB962C8B-B14F-4D97-AF65-F5344CB8AC3E}">
        <p14:creationId xmlns:p14="http://schemas.microsoft.com/office/powerpoint/2010/main" val="2708173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manuel d’utilisation</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spTree>
    <p:extLst>
      <p:ext uri="{BB962C8B-B14F-4D97-AF65-F5344CB8AC3E}">
        <p14:creationId xmlns:p14="http://schemas.microsoft.com/office/powerpoint/2010/main" val="1592427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ZoneTexte 2"/>
          <p:cNvSpPr txBox="1"/>
          <p:nvPr/>
        </p:nvSpPr>
        <p:spPr>
          <a:xfrm>
            <a:off x="3360420" y="2426017"/>
            <a:ext cx="4869180" cy="4431983"/>
          </a:xfrm>
          <a:prstGeom prst="rect">
            <a:avLst/>
          </a:prstGeom>
          <a:noFill/>
        </p:spPr>
        <p:txBody>
          <a:bodyPr wrap="square" rtlCol="0">
            <a:spAutoFit/>
          </a:bodyPr>
          <a:lstStyle/>
          <a:p>
            <a:pPr marL="342900" indent="-342900">
              <a:buFont typeface="+mj-lt"/>
              <a:buAutoNum type="arabicPeriod"/>
            </a:pPr>
            <a:r>
              <a:rPr lang="fr-FR" sz="2400" dirty="0" smtClean="0"/>
              <a:t>Présentation</a:t>
            </a:r>
          </a:p>
          <a:p>
            <a:pPr marL="342900" indent="-342900">
              <a:buFont typeface="+mj-lt"/>
              <a:buAutoNum type="arabicPeriod"/>
            </a:pPr>
            <a:r>
              <a:rPr lang="fr-FR" sz="2400" dirty="0" smtClean="0"/>
              <a:t>Objectifs</a:t>
            </a:r>
          </a:p>
          <a:p>
            <a:pPr marL="342900" indent="-342900">
              <a:buFont typeface="+mj-lt"/>
              <a:buAutoNum type="arabicPeriod"/>
            </a:pPr>
            <a:r>
              <a:rPr lang="fr-FR" sz="2400" dirty="0" smtClean="0"/>
              <a:t>Les outils collaboratifs</a:t>
            </a:r>
          </a:p>
          <a:p>
            <a:pPr marL="342900" indent="-342900">
              <a:buFont typeface="+mj-lt"/>
              <a:buAutoNum type="arabicPeriod"/>
            </a:pPr>
            <a:r>
              <a:rPr lang="fr-FR" sz="2400" dirty="0" smtClean="0"/>
              <a:t>Kick-off meeting</a:t>
            </a:r>
          </a:p>
          <a:p>
            <a:pPr marL="342900" indent="-342900">
              <a:buFont typeface="+mj-lt"/>
              <a:buAutoNum type="arabicPeriod"/>
            </a:pPr>
            <a:r>
              <a:rPr lang="fr-FR" sz="2400" dirty="0" smtClean="0"/>
              <a:t>L’avancé journalière</a:t>
            </a:r>
          </a:p>
          <a:p>
            <a:pPr marL="342900" indent="-342900">
              <a:buFont typeface="+mj-lt"/>
              <a:buAutoNum type="arabicPeriod"/>
            </a:pPr>
            <a:r>
              <a:rPr lang="fr-FR" sz="2400" dirty="0" smtClean="0"/>
              <a:t>La topologie</a:t>
            </a:r>
          </a:p>
          <a:p>
            <a:pPr marL="342900" indent="-342900">
              <a:buFont typeface="+mj-lt"/>
              <a:buAutoNum type="arabicPeriod"/>
            </a:pPr>
            <a:r>
              <a:rPr lang="fr-FR" sz="2400" dirty="0" smtClean="0"/>
              <a:t>La propagation</a:t>
            </a:r>
          </a:p>
          <a:p>
            <a:pPr marL="342900" indent="-342900">
              <a:buFont typeface="+mj-lt"/>
              <a:buAutoNum type="arabicPeriod"/>
            </a:pPr>
            <a:r>
              <a:rPr lang="fr-FR" sz="2400" dirty="0" smtClean="0"/>
              <a:t>Schémas fonctionnel</a:t>
            </a:r>
          </a:p>
          <a:p>
            <a:pPr marL="342900" indent="-342900">
              <a:buFont typeface="+mj-lt"/>
              <a:buAutoNum type="arabicPeriod"/>
            </a:pPr>
            <a:r>
              <a:rPr lang="fr-FR" sz="2400" dirty="0" smtClean="0"/>
              <a:t>Le data flow</a:t>
            </a:r>
          </a:p>
          <a:p>
            <a:pPr marL="342900" indent="-342900">
              <a:buFont typeface="+mj-lt"/>
              <a:buAutoNum type="arabicPeriod"/>
            </a:pPr>
            <a:r>
              <a:rPr lang="fr-FR" sz="2400" dirty="0" smtClean="0"/>
              <a:t>La modélisation de données</a:t>
            </a:r>
          </a:p>
          <a:p>
            <a:pPr marL="342900" indent="-342900">
              <a:buFont typeface="+mj-lt"/>
              <a:buAutoNum type="arabicPeriod"/>
            </a:pPr>
            <a:r>
              <a:rPr lang="fr-FR" sz="2400" dirty="0" smtClean="0"/>
              <a:t>La manuel d’utilisation</a:t>
            </a:r>
          </a:p>
          <a:p>
            <a:pPr marL="342900" indent="-342900">
              <a:buFont typeface="+mj-lt"/>
              <a:buAutoNum type="arabicPeriod"/>
            </a:pPr>
            <a:endParaRPr lang="fr-FR" dirty="0" smtClean="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spTree>
    <p:extLst>
      <p:ext uri="{BB962C8B-B14F-4D97-AF65-F5344CB8AC3E}">
        <p14:creationId xmlns:p14="http://schemas.microsoft.com/office/powerpoint/2010/main" val="4091822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3074"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9" y="2274310"/>
            <a:ext cx="3119263" cy="236939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0187" y="2274310"/>
            <a:ext cx="3350045" cy="2599635"/>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6306" y="3574127"/>
            <a:ext cx="2805246" cy="2805246"/>
          </a:xfrm>
          <a:prstGeom prst="rect">
            <a:avLst/>
          </a:prstGeom>
        </p:spPr>
      </p:pic>
    </p:spTree>
    <p:extLst>
      <p:ext uri="{BB962C8B-B14F-4D97-AF65-F5344CB8AC3E}">
        <p14:creationId xmlns:p14="http://schemas.microsoft.com/office/powerpoint/2010/main" val="1702186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642" y="3162242"/>
            <a:ext cx="2249611" cy="1992513"/>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8934" y="2310649"/>
            <a:ext cx="2466975" cy="184785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6486" y="4505092"/>
            <a:ext cx="1911869" cy="1803650"/>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888" y="3335480"/>
            <a:ext cx="1819275" cy="1819275"/>
          </a:xfrm>
          <a:prstGeom prst="rect">
            <a:avLst/>
          </a:prstGeom>
        </p:spPr>
      </p:pic>
      <p:sp>
        <p:nvSpPr>
          <p:cNvPr id="8" name="ZoneTexte 7"/>
          <p:cNvSpPr txBox="1"/>
          <p:nvPr/>
        </p:nvSpPr>
        <p:spPr>
          <a:xfrm>
            <a:off x="6544857" y="1062321"/>
            <a:ext cx="605307" cy="5570756"/>
          </a:xfrm>
          <a:prstGeom prst="rect">
            <a:avLst/>
          </a:prstGeom>
          <a:noFill/>
        </p:spPr>
        <p:txBody>
          <a:bodyPr wrap="square" rtlCol="0">
            <a:spAutoFit/>
          </a:bodyPr>
          <a:lstStyle/>
          <a:p>
            <a:r>
              <a:rPr lang="fr-FR" sz="35600" dirty="0" smtClean="0"/>
              <a:t>{</a:t>
            </a:r>
            <a:endParaRPr lang="fr-FR" sz="35600" dirty="0"/>
          </a:p>
        </p:txBody>
      </p:sp>
      <p:sp>
        <p:nvSpPr>
          <p:cNvPr id="9" name="ZoneTexte 8"/>
          <p:cNvSpPr txBox="1"/>
          <p:nvPr/>
        </p:nvSpPr>
        <p:spPr>
          <a:xfrm>
            <a:off x="2431158" y="2573448"/>
            <a:ext cx="502276" cy="3170099"/>
          </a:xfrm>
          <a:prstGeom prst="rect">
            <a:avLst/>
          </a:prstGeom>
          <a:noFill/>
        </p:spPr>
        <p:txBody>
          <a:bodyPr wrap="square" rtlCol="0">
            <a:spAutoFit/>
          </a:bodyPr>
          <a:lstStyle/>
          <a:p>
            <a:r>
              <a:rPr lang="fr-FR" sz="20000" dirty="0" smtClean="0"/>
              <a:t>+</a:t>
            </a:r>
            <a:endParaRPr lang="fr-FR" sz="20000" dirty="0"/>
          </a:p>
        </p:txBody>
      </p:sp>
    </p:spTree>
    <p:extLst>
      <p:ext uri="{BB962C8B-B14F-4D97-AF65-F5344CB8AC3E}">
        <p14:creationId xmlns:p14="http://schemas.microsoft.com/office/powerpoint/2010/main" val="2784242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outils collaboratifs</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4" name="Image 3"/>
          <p:cNvPicPr/>
          <p:nvPr/>
        </p:nvPicPr>
        <p:blipFill>
          <a:blip r:embed="rId3"/>
          <a:stretch>
            <a:fillRect/>
          </a:stretch>
        </p:blipFill>
        <p:spPr>
          <a:xfrm>
            <a:off x="8087839" y="2236470"/>
            <a:ext cx="3902393" cy="4301490"/>
          </a:xfrm>
          <a:prstGeom prst="rect">
            <a:avLst/>
          </a:prstGeom>
        </p:spPr>
      </p:pic>
      <p:sp>
        <p:nvSpPr>
          <p:cNvPr id="5" name="ZoneTexte 4"/>
          <p:cNvSpPr txBox="1"/>
          <p:nvPr/>
        </p:nvSpPr>
        <p:spPr>
          <a:xfrm>
            <a:off x="5280660" y="2606040"/>
            <a:ext cx="2560320" cy="923330"/>
          </a:xfrm>
          <a:prstGeom prst="rect">
            <a:avLst/>
          </a:prstGeom>
          <a:noFill/>
        </p:spPr>
        <p:txBody>
          <a:bodyPr wrap="square" rtlCol="0">
            <a:spAutoFit/>
          </a:bodyPr>
          <a:lstStyle/>
          <a:p>
            <a:r>
              <a:rPr lang="fr-FR" dirty="0" smtClean="0"/>
              <a:t>Le GIT :</a:t>
            </a:r>
          </a:p>
          <a:p>
            <a:r>
              <a:rPr lang="fr-FR" dirty="0"/>
              <a:t>https://github.com/LudoEsd/CrystalMet</a:t>
            </a: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21" y="3672185"/>
            <a:ext cx="4486460" cy="1430059"/>
          </a:xfrm>
          <a:prstGeom prst="rect">
            <a:avLst/>
          </a:prstGeom>
        </p:spPr>
      </p:pic>
    </p:spTree>
    <p:extLst>
      <p:ext uri="{BB962C8B-B14F-4D97-AF65-F5344CB8AC3E}">
        <p14:creationId xmlns:p14="http://schemas.microsoft.com/office/powerpoint/2010/main" val="3127045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Kick-off meeting</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4" name="Image 3" descr="Mac:Users:Thomas:Downloads:CrytalMet.png"/>
          <p:cNvPicPr/>
          <p:nvPr/>
        </p:nvPicPr>
        <p:blipFill>
          <a:blip r:embed="rId3">
            <a:extLst>
              <a:ext uri="{28A0092B-C50C-407E-A947-70E740481C1C}">
                <a14:useLocalDpi xmlns:a14="http://schemas.microsoft.com/office/drawing/2010/main" val="0"/>
              </a:ext>
            </a:extLst>
          </a:blip>
          <a:srcRect/>
          <a:stretch>
            <a:fillRect/>
          </a:stretch>
        </p:blipFill>
        <p:spPr bwMode="auto">
          <a:xfrm>
            <a:off x="3028373" y="1682172"/>
            <a:ext cx="5969000" cy="5092700"/>
          </a:xfrm>
          <a:prstGeom prst="rect">
            <a:avLst/>
          </a:prstGeom>
          <a:noFill/>
          <a:ln>
            <a:noFill/>
          </a:ln>
        </p:spPr>
      </p:pic>
    </p:spTree>
    <p:extLst>
      <p:ext uri="{BB962C8B-B14F-4D97-AF65-F5344CB8AC3E}">
        <p14:creationId xmlns:p14="http://schemas.microsoft.com/office/powerpoint/2010/main" val="2159995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L’avancée journalière</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5" name="Image 4" descr="C:\Users\Ben\Desktop\Crystalmet\Capture.PNG"/>
          <p:cNvPicPr/>
          <p:nvPr/>
        </p:nvPicPr>
        <p:blipFill>
          <a:blip r:embed="rId3">
            <a:extLst>
              <a:ext uri="{28A0092B-C50C-407E-A947-70E740481C1C}">
                <a14:useLocalDpi xmlns:a14="http://schemas.microsoft.com/office/drawing/2010/main" val="0"/>
              </a:ext>
            </a:extLst>
          </a:blip>
          <a:srcRect/>
          <a:stretch>
            <a:fillRect/>
          </a:stretch>
        </p:blipFill>
        <p:spPr bwMode="auto">
          <a:xfrm>
            <a:off x="1932271" y="2639291"/>
            <a:ext cx="3650673" cy="1084609"/>
          </a:xfrm>
          <a:prstGeom prst="rect">
            <a:avLst/>
          </a:prstGeom>
          <a:noFill/>
          <a:ln>
            <a:noFill/>
          </a:ln>
        </p:spPr>
      </p:pic>
      <p:pic>
        <p:nvPicPr>
          <p:cNvPr id="6" name="Image 5" descr="C:\Users\Ben\Desktop\Crystalmet\jour_2.PNG"/>
          <p:cNvPicPr/>
          <p:nvPr/>
        </p:nvPicPr>
        <p:blipFill>
          <a:blip r:embed="rId4">
            <a:extLst>
              <a:ext uri="{28A0092B-C50C-407E-A947-70E740481C1C}">
                <a14:useLocalDpi xmlns:a14="http://schemas.microsoft.com/office/drawing/2010/main" val="0"/>
              </a:ext>
            </a:extLst>
          </a:blip>
          <a:srcRect/>
          <a:stretch>
            <a:fillRect/>
          </a:stretch>
        </p:blipFill>
        <p:spPr bwMode="auto">
          <a:xfrm>
            <a:off x="6254889" y="2639291"/>
            <a:ext cx="3650673" cy="1179887"/>
          </a:xfrm>
          <a:prstGeom prst="rect">
            <a:avLst/>
          </a:prstGeom>
          <a:noFill/>
          <a:ln>
            <a:noFill/>
          </a:ln>
        </p:spPr>
      </p:pic>
      <p:pic>
        <p:nvPicPr>
          <p:cNvPr id="7" name="Image 6"/>
          <p:cNvPicPr/>
          <p:nvPr/>
        </p:nvPicPr>
        <p:blipFill>
          <a:blip r:embed="rId5"/>
          <a:stretch>
            <a:fillRect/>
          </a:stretch>
        </p:blipFill>
        <p:spPr>
          <a:xfrm>
            <a:off x="1932271" y="4300425"/>
            <a:ext cx="3650673" cy="1382900"/>
          </a:xfrm>
          <a:prstGeom prst="rect">
            <a:avLst/>
          </a:prstGeom>
        </p:spPr>
      </p:pic>
      <p:pic>
        <p:nvPicPr>
          <p:cNvPr id="8" name="Image 7"/>
          <p:cNvPicPr/>
          <p:nvPr/>
        </p:nvPicPr>
        <p:blipFill>
          <a:blip r:embed="rId6"/>
          <a:stretch>
            <a:fillRect/>
          </a:stretch>
        </p:blipFill>
        <p:spPr>
          <a:xfrm>
            <a:off x="6254889" y="4300426"/>
            <a:ext cx="3650673" cy="1382900"/>
          </a:xfrm>
          <a:prstGeom prst="rect">
            <a:avLst/>
          </a:prstGeom>
        </p:spPr>
      </p:pic>
      <p:sp>
        <p:nvSpPr>
          <p:cNvPr id="9" name="ZoneTexte 8"/>
          <p:cNvSpPr txBox="1"/>
          <p:nvPr/>
        </p:nvSpPr>
        <p:spPr>
          <a:xfrm>
            <a:off x="1932271" y="2269959"/>
            <a:ext cx="1600200" cy="369332"/>
          </a:xfrm>
          <a:prstGeom prst="rect">
            <a:avLst/>
          </a:prstGeom>
          <a:noFill/>
        </p:spPr>
        <p:txBody>
          <a:bodyPr wrap="square" rtlCol="0">
            <a:spAutoFit/>
          </a:bodyPr>
          <a:lstStyle/>
          <a:p>
            <a:r>
              <a:rPr lang="fr-FR" dirty="0" smtClean="0"/>
              <a:t>Jour 1</a:t>
            </a:r>
            <a:endParaRPr lang="fr-FR" dirty="0"/>
          </a:p>
        </p:txBody>
      </p:sp>
      <p:sp>
        <p:nvSpPr>
          <p:cNvPr id="11" name="ZoneTexte 10"/>
          <p:cNvSpPr txBox="1"/>
          <p:nvPr/>
        </p:nvSpPr>
        <p:spPr>
          <a:xfrm>
            <a:off x="6254889" y="2269959"/>
            <a:ext cx="1600200" cy="369332"/>
          </a:xfrm>
          <a:prstGeom prst="rect">
            <a:avLst/>
          </a:prstGeom>
          <a:noFill/>
        </p:spPr>
        <p:txBody>
          <a:bodyPr wrap="square" rtlCol="0">
            <a:spAutoFit/>
          </a:bodyPr>
          <a:lstStyle/>
          <a:p>
            <a:r>
              <a:rPr lang="fr-FR" dirty="0" smtClean="0"/>
              <a:t>Jour 2</a:t>
            </a:r>
            <a:endParaRPr lang="fr-FR" dirty="0"/>
          </a:p>
        </p:txBody>
      </p:sp>
      <p:sp>
        <p:nvSpPr>
          <p:cNvPr id="12" name="ZoneTexte 11"/>
          <p:cNvSpPr txBox="1"/>
          <p:nvPr/>
        </p:nvSpPr>
        <p:spPr>
          <a:xfrm>
            <a:off x="1932271" y="3908566"/>
            <a:ext cx="1600200" cy="369332"/>
          </a:xfrm>
          <a:prstGeom prst="rect">
            <a:avLst/>
          </a:prstGeom>
          <a:noFill/>
        </p:spPr>
        <p:txBody>
          <a:bodyPr wrap="square" rtlCol="0">
            <a:spAutoFit/>
          </a:bodyPr>
          <a:lstStyle/>
          <a:p>
            <a:r>
              <a:rPr lang="fr-FR" dirty="0" smtClean="0"/>
              <a:t>Jour 3</a:t>
            </a:r>
            <a:endParaRPr lang="fr-FR" dirty="0"/>
          </a:p>
        </p:txBody>
      </p:sp>
      <p:sp>
        <p:nvSpPr>
          <p:cNvPr id="13" name="ZoneTexte 12"/>
          <p:cNvSpPr txBox="1"/>
          <p:nvPr/>
        </p:nvSpPr>
        <p:spPr>
          <a:xfrm>
            <a:off x="6254889" y="3931093"/>
            <a:ext cx="1600200" cy="369332"/>
          </a:xfrm>
          <a:prstGeom prst="rect">
            <a:avLst/>
          </a:prstGeom>
          <a:noFill/>
        </p:spPr>
        <p:txBody>
          <a:bodyPr wrap="square" rtlCol="0">
            <a:spAutoFit/>
          </a:bodyPr>
          <a:lstStyle/>
          <a:p>
            <a:r>
              <a:rPr lang="fr-FR" dirty="0" smtClean="0"/>
              <a:t>Jour 4</a:t>
            </a:r>
            <a:endParaRPr lang="fr-FR" dirty="0"/>
          </a:p>
        </p:txBody>
      </p:sp>
    </p:spTree>
    <p:extLst>
      <p:ext uri="{BB962C8B-B14F-4D97-AF65-F5344CB8AC3E}">
        <p14:creationId xmlns:p14="http://schemas.microsoft.com/office/powerpoint/2010/main" val="2960692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topologie</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4" name="Image 3" descr="C:\Users\Ben\Desktop\Crystalmet\Topologie.png"/>
          <p:cNvPicPr/>
          <p:nvPr/>
        </p:nvPicPr>
        <p:blipFill>
          <a:blip r:embed="rId3">
            <a:extLst>
              <a:ext uri="{28A0092B-C50C-407E-A947-70E740481C1C}">
                <a14:useLocalDpi xmlns:a14="http://schemas.microsoft.com/office/drawing/2010/main" val="0"/>
              </a:ext>
            </a:extLst>
          </a:blip>
          <a:srcRect/>
          <a:stretch>
            <a:fillRect/>
          </a:stretch>
        </p:blipFill>
        <p:spPr bwMode="auto">
          <a:xfrm>
            <a:off x="2654531" y="2016182"/>
            <a:ext cx="6858000" cy="4758690"/>
          </a:xfrm>
          <a:prstGeom prst="rect">
            <a:avLst/>
          </a:prstGeom>
          <a:noFill/>
          <a:ln>
            <a:noFill/>
          </a:ln>
        </p:spPr>
      </p:pic>
    </p:spTree>
    <p:extLst>
      <p:ext uri="{BB962C8B-B14F-4D97-AF65-F5344CB8AC3E}">
        <p14:creationId xmlns:p14="http://schemas.microsoft.com/office/powerpoint/2010/main" val="3360001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propagation</a:t>
            </a:r>
            <a:endParaRPr lang="fr-FR"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10761587" y="623337"/>
            <a:ext cx="1228645" cy="1340719"/>
          </a:xfrm>
          <a:prstGeom prst="rect">
            <a:avLst/>
          </a:prstGeom>
        </p:spPr>
      </p:pic>
      <p:pic>
        <p:nvPicPr>
          <p:cNvPr id="4" name="Image 3" descr="Mac:Users:Thomas:Desktop:Projet Botnet:breaking bad.jpg"/>
          <p:cNvPicPr/>
          <p:nvPr/>
        </p:nvPicPr>
        <p:blipFill>
          <a:blip r:embed="rId3">
            <a:extLst>
              <a:ext uri="{28A0092B-C50C-407E-A947-70E740481C1C}">
                <a14:useLocalDpi xmlns:a14="http://schemas.microsoft.com/office/drawing/2010/main" val="0"/>
              </a:ext>
            </a:extLst>
          </a:blip>
          <a:srcRect/>
          <a:stretch>
            <a:fillRect/>
          </a:stretch>
        </p:blipFill>
        <p:spPr bwMode="auto">
          <a:xfrm>
            <a:off x="6789419" y="3749040"/>
            <a:ext cx="5200814" cy="3055232"/>
          </a:xfrm>
          <a:prstGeom prst="rect">
            <a:avLst/>
          </a:prstGeom>
          <a:noFill/>
          <a:ln>
            <a:noFill/>
          </a:ln>
        </p:spPr>
      </p:pic>
      <p:sp>
        <p:nvSpPr>
          <p:cNvPr id="5" name="ZoneTexte 4"/>
          <p:cNvSpPr txBox="1"/>
          <p:nvPr/>
        </p:nvSpPr>
        <p:spPr>
          <a:xfrm>
            <a:off x="155714" y="1964056"/>
            <a:ext cx="6633705" cy="4524315"/>
          </a:xfrm>
          <a:prstGeom prst="rect">
            <a:avLst/>
          </a:prstGeom>
          <a:noFill/>
        </p:spPr>
        <p:txBody>
          <a:bodyPr wrap="square" rtlCol="0">
            <a:spAutoFit/>
          </a:bodyPr>
          <a:lstStyle/>
          <a:p>
            <a:r>
              <a:rPr lang="fr-FR" dirty="0"/>
              <a:t> </a:t>
            </a:r>
          </a:p>
          <a:p>
            <a:r>
              <a:rPr lang="fr-FR" dirty="0"/>
              <a:t>Objet du mail: BREAKING BAD THE MOVIE</a:t>
            </a:r>
          </a:p>
          <a:p>
            <a:r>
              <a:rPr lang="fr-FR" dirty="0"/>
              <a:t> </a:t>
            </a:r>
          </a:p>
          <a:p>
            <a:r>
              <a:rPr lang="fr-FR" dirty="0"/>
              <a:t>Vous êtes fan de </a:t>
            </a:r>
            <a:r>
              <a:rPr lang="fr-FR" dirty="0" err="1"/>
              <a:t>Breaking</a:t>
            </a:r>
            <a:r>
              <a:rPr lang="fr-FR" dirty="0"/>
              <a:t> Bad? L’</a:t>
            </a:r>
            <a:r>
              <a:rPr lang="fr-FR" dirty="0" err="1"/>
              <a:t>oeuvre</a:t>
            </a:r>
            <a:r>
              <a:rPr lang="fr-FR" dirty="0"/>
              <a:t> de Vince Gilligan ne s’arrête pas là!</a:t>
            </a:r>
          </a:p>
          <a:p>
            <a:r>
              <a:rPr lang="fr-FR" dirty="0"/>
              <a:t>Après 5 saisons à couper le souffle et déjà deux saisons du spin off qui met en scène l’ascension du célèbre “SAUL GOODMAN”, BETTER call </a:t>
            </a:r>
            <a:r>
              <a:rPr lang="fr-FR" dirty="0" err="1"/>
              <a:t>saul</a:t>
            </a:r>
            <a:r>
              <a:rPr lang="fr-FR" dirty="0"/>
              <a:t>! Vince pour les intimes à décider d’annoncer la préparation du film BREAKING BAD qui ni plus ni moins que la suite immédiate de la série! VINCE nous promet le film de sa carrière de réalisateur! En attendant la sortie de ce blockbuster, nous pouvons déjà admirer et saliver devant l’affiche officielle de </a:t>
            </a:r>
            <a:r>
              <a:rPr lang="fr-FR" dirty="0" smtClean="0"/>
              <a:t>cette.</a:t>
            </a:r>
            <a:endParaRPr lang="fr-FR" dirty="0"/>
          </a:p>
          <a:p>
            <a:r>
              <a:rPr lang="fr-FR" dirty="0"/>
              <a:t> </a:t>
            </a:r>
          </a:p>
          <a:p>
            <a:r>
              <a:rPr lang="fr-FR" dirty="0"/>
              <a:t>L’affiche ICI</a:t>
            </a:r>
          </a:p>
          <a:p>
            <a:endParaRPr lang="fr-FR" dirty="0"/>
          </a:p>
        </p:txBody>
      </p:sp>
      <p:pic>
        <p:nvPicPr>
          <p:cNvPr id="1026" name="Picture 2"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3742" y="2147977"/>
            <a:ext cx="3972168" cy="147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14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83</TotalTime>
  <Words>80</Words>
  <Application>Microsoft Office PowerPoint</Application>
  <PresentationFormat>Grand écran</PresentationFormat>
  <Paragraphs>43</Paragraphs>
  <Slides>13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13</vt:i4>
      </vt:variant>
    </vt:vector>
  </HeadingPairs>
  <TitlesOfParts>
    <vt:vector size="16" baseType="lpstr">
      <vt:lpstr>Arial</vt:lpstr>
      <vt:lpstr>Trebuchet MS</vt:lpstr>
      <vt:lpstr>Berlin</vt:lpstr>
      <vt:lpstr>Etude et Conception d’un Botnet</vt:lpstr>
      <vt:lpstr>Sommaire</vt:lpstr>
      <vt:lpstr>Présentation</vt:lpstr>
      <vt:lpstr>Objectifs</vt:lpstr>
      <vt:lpstr>Les outils collaboratifs</vt:lpstr>
      <vt:lpstr>Kick-off meeting</vt:lpstr>
      <vt:lpstr>L’avancée journalière</vt:lpstr>
      <vt:lpstr>La topologie</vt:lpstr>
      <vt:lpstr>La propagation</vt:lpstr>
      <vt:lpstr>Schéma fonctionnel</vt:lpstr>
      <vt:lpstr>Le data flow</vt:lpstr>
      <vt:lpstr>Modélisation des données</vt:lpstr>
      <vt:lpstr>Le manuel d’utilisation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et Conception d’un Botnet</dc:title>
  <dc:creator>Ben</dc:creator>
  <cp:lastModifiedBy>Ben</cp:lastModifiedBy>
  <cp:revision>7</cp:revision>
  <dcterms:created xsi:type="dcterms:W3CDTF">2016-03-24T14:58:36Z</dcterms:created>
  <dcterms:modified xsi:type="dcterms:W3CDTF">2016-03-24T16:22:01Z</dcterms:modified>
</cp:coreProperties>
</file>