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8" r:id="rId2"/>
    <p:sldId id="284" r:id="rId3"/>
    <p:sldId id="283" r:id="rId4"/>
    <p:sldId id="282" r:id="rId5"/>
    <p:sldId id="285"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8000"/>
    <a:srgbClr val="FFAFAF"/>
    <a:srgbClr val="FFCCCC"/>
    <a:srgbClr val="CC0000"/>
    <a:srgbClr val="88FE5E"/>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25" d="100"/>
          <a:sy n="125" d="100"/>
        </p:scale>
        <p:origin x="-522" y="-72"/>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26/11/2013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avec flèche 25"/>
          <p:cNvCxnSpPr/>
          <p:nvPr/>
        </p:nvCxnSpPr>
        <p:spPr>
          <a:xfrm flipV="1">
            <a:off x="4036681" y="2306315"/>
            <a:ext cx="2332030" cy="921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904334" y="188640"/>
            <a:ext cx="2484276" cy="369332"/>
          </a:xfrm>
          <a:prstGeom prst="rect">
            <a:avLst/>
          </a:prstGeom>
          <a:noFill/>
        </p:spPr>
        <p:txBody>
          <a:bodyPr wrap="square" rtlCol="0">
            <a:spAutoFit/>
          </a:bodyPr>
          <a:lstStyle/>
          <a:p>
            <a:r>
              <a:rPr lang="fr-FR" dirty="0" smtClean="0"/>
              <a:t>Application</a:t>
            </a:r>
            <a:endParaRPr lang="fr-F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780928"/>
            <a:ext cx="2640883" cy="184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45"/>
          <p:cNvSpPr/>
          <p:nvPr/>
        </p:nvSpPr>
        <p:spPr>
          <a:xfrm>
            <a:off x="4447856" y="2130902"/>
            <a:ext cx="1463716"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002060"/>
                </a:solidFill>
              </a:rPr>
              <a:t>http://.../</a:t>
            </a:r>
            <a:r>
              <a:rPr lang="fr-FR" sz="1000" dirty="0" err="1" smtClean="0">
                <a:solidFill>
                  <a:srgbClr val="002060"/>
                </a:solidFill>
              </a:rPr>
              <a:t>rest</a:t>
            </a:r>
            <a:r>
              <a:rPr lang="fr-FR" sz="1000" dirty="0" smtClean="0">
                <a:solidFill>
                  <a:srgbClr val="002060"/>
                </a:solidFill>
              </a:rPr>
              <a:t>/</a:t>
            </a:r>
            <a:r>
              <a:rPr lang="fr-FR" sz="1000" dirty="0" err="1" smtClean="0">
                <a:solidFill>
                  <a:srgbClr val="002060"/>
                </a:solidFill>
              </a:rPr>
              <a:t>movies</a:t>
            </a:r>
            <a:endParaRPr lang="fr-FR" sz="1000" dirty="0">
              <a:solidFill>
                <a:srgbClr val="002060"/>
              </a:solidFill>
            </a:endParaRPr>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55" y="1164418"/>
            <a:ext cx="2098048" cy="1220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00" y="1268760"/>
            <a:ext cx="23526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http://thumbs.dreamstime.com/x/serveurs-le-graphisme-de-clipart-images-graphiques-isol%C3%A9-51498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2315530"/>
            <a:ext cx="1693331" cy="1219199"/>
          </a:xfrm>
          <a:prstGeom prst="rect">
            <a:avLst/>
          </a:prstGeom>
          <a:noFill/>
          <a:extLst>
            <a:ext uri="{909E8E84-426E-40DD-AFC4-6F175D3DCCD1}">
              <a14:hiddenFill xmlns:a14="http://schemas.microsoft.com/office/drawing/2010/main">
                <a:solidFill>
                  <a:srgbClr val="FFFFFF"/>
                </a:solidFill>
              </a14:hiddenFill>
            </a:ext>
          </a:extLst>
        </p:spPr>
      </p:pic>
      <p:sp>
        <p:nvSpPr>
          <p:cNvPr id="55" name="Nuage 54"/>
          <p:cNvSpPr/>
          <p:nvPr/>
        </p:nvSpPr>
        <p:spPr bwMode="auto">
          <a:xfrm>
            <a:off x="6368711" y="1688108"/>
            <a:ext cx="1008112" cy="167937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00" b="1" i="1" dirty="0" smtClean="0">
                <a:solidFill>
                  <a:schemeClr val="tx1"/>
                </a:solidFill>
                <a:latin typeface="Arial" charset="0"/>
                <a:cs typeface="Arial" charset="0"/>
                <a:sym typeface="Gill Sans Light"/>
              </a:rPr>
              <a:t>Movies</a:t>
            </a:r>
          </a:p>
          <a:p>
            <a:pPr algn="ctr">
              <a:defRPr/>
            </a:pPr>
            <a:endParaRPr lang="en-US" sz="1000" b="1" i="1" dirty="0" smtClean="0">
              <a:solidFill>
                <a:schemeClr val="tx1"/>
              </a:solidFill>
              <a:latin typeface="Arial" charset="0"/>
              <a:cs typeface="Arial" charset="0"/>
              <a:sym typeface="Gill Sans Light"/>
            </a:endParaRPr>
          </a:p>
          <a:p>
            <a:pPr algn="ctr">
              <a:defRPr/>
            </a:pPr>
            <a:r>
              <a:rPr lang="en-US" sz="1000" b="1" i="1" dirty="0" smtClean="0">
                <a:solidFill>
                  <a:schemeClr val="tx1"/>
                </a:solidFill>
                <a:latin typeface="Arial" charset="0"/>
                <a:cs typeface="Arial" charset="0"/>
                <a:sym typeface="Gill Sans Light"/>
              </a:rPr>
              <a:t>API</a:t>
            </a:r>
          </a:p>
          <a:p>
            <a:pPr algn="ctr">
              <a:defRPr/>
            </a:pPr>
            <a:r>
              <a:rPr lang="en-US" sz="1000" b="1" i="1" dirty="0" smtClean="0">
                <a:solidFill>
                  <a:schemeClr val="tx1"/>
                </a:solidFill>
                <a:latin typeface="Arial" charset="0"/>
                <a:cs typeface="Arial" charset="0"/>
                <a:sym typeface="Gill Sans Light"/>
              </a:rPr>
              <a:t>REST</a:t>
            </a:r>
          </a:p>
          <a:p>
            <a:pPr algn="ctr">
              <a:defRPr/>
            </a:pPr>
            <a:endParaRPr lang="en-US" sz="1000" b="1" dirty="0">
              <a:solidFill>
                <a:schemeClr val="tx1"/>
              </a:solidFill>
              <a:latin typeface="Arial" charset="0"/>
              <a:cs typeface="Arial" charset="0"/>
              <a:sym typeface="Gill Sans Light"/>
            </a:endParaRPr>
          </a:p>
        </p:txBody>
      </p:sp>
      <p:sp>
        <p:nvSpPr>
          <p:cNvPr id="56" name="Ellipse 55"/>
          <p:cNvSpPr/>
          <p:nvPr/>
        </p:nvSpPr>
        <p:spPr>
          <a:xfrm>
            <a:off x="2452505" y="2054286"/>
            <a:ext cx="1584176" cy="1170130"/>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103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371777">
            <a:off x="2690054" y="2496760"/>
            <a:ext cx="1140731" cy="285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ectangle 66"/>
          <p:cNvSpPr/>
          <p:nvPr/>
        </p:nvSpPr>
        <p:spPr>
          <a:xfrm>
            <a:off x="4447855" y="2639351"/>
            <a:ext cx="2393350" cy="244827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700" dirty="0">
                <a:solidFill>
                  <a:srgbClr val="002060"/>
                </a:solidFill>
              </a:rPr>
              <a:t> [</a:t>
            </a:r>
          </a:p>
          <a:p>
            <a:r>
              <a:rPr lang="fr-FR" sz="700" dirty="0">
                <a:solidFill>
                  <a:srgbClr val="002060"/>
                </a:solidFill>
              </a:rPr>
              <a:t>   {</a:t>
            </a:r>
          </a:p>
          <a:p>
            <a:r>
              <a:rPr lang="fr-FR" sz="700" dirty="0" smtClean="0">
                <a:solidFill>
                  <a:srgbClr val="002060"/>
                </a:solidFill>
              </a:rPr>
              <a:t>      "</a:t>
            </a:r>
            <a:r>
              <a:rPr lang="fr-FR" sz="700" dirty="0" err="1">
                <a:solidFill>
                  <a:srgbClr val="002060"/>
                </a:solidFill>
              </a:rPr>
              <a:t>title</a:t>
            </a:r>
            <a:r>
              <a:rPr lang="fr-FR" sz="700" dirty="0">
                <a:solidFill>
                  <a:srgbClr val="002060"/>
                </a:solidFill>
              </a:rPr>
              <a:t>": "Avatar",</a:t>
            </a:r>
          </a:p>
          <a:p>
            <a:r>
              <a:rPr lang="fr-FR" sz="700" dirty="0">
                <a:solidFill>
                  <a:srgbClr val="002060"/>
                </a:solidFill>
              </a:rPr>
              <a:t>      "genres": [ "Action","</a:t>
            </a:r>
            <a:r>
              <a:rPr lang="fr-FR" sz="700" dirty="0" err="1">
                <a:solidFill>
                  <a:srgbClr val="002060"/>
                </a:solidFill>
              </a:rPr>
              <a:t>Adventure</a:t>
            </a:r>
            <a:r>
              <a:rPr lang="fr-FR" sz="700" dirty="0">
                <a:solidFill>
                  <a:srgbClr val="002060"/>
                </a:solidFill>
              </a:rPr>
              <a:t>",...],</a:t>
            </a:r>
          </a:p>
          <a:p>
            <a:r>
              <a:rPr lang="fr-FR" sz="700" dirty="0">
                <a:solidFill>
                  <a:srgbClr val="002060"/>
                </a:solidFill>
              </a:rPr>
              <a:t>      "</a:t>
            </a:r>
            <a:r>
              <a:rPr lang="fr-FR" sz="700" dirty="0" err="1">
                <a:solidFill>
                  <a:srgbClr val="002060"/>
                </a:solidFill>
              </a:rPr>
              <a:t>imdb_id</a:t>
            </a:r>
            <a:r>
              <a:rPr lang="fr-FR" sz="700" dirty="0">
                <a:solidFill>
                  <a:srgbClr val="002060"/>
                </a:solidFill>
              </a:rPr>
              <a:t>": "tt0499549",</a:t>
            </a:r>
          </a:p>
          <a:p>
            <a:r>
              <a:rPr lang="fr-FR" sz="700" dirty="0">
                <a:solidFill>
                  <a:srgbClr val="002060"/>
                </a:solidFill>
              </a:rPr>
              <a:t>      "</a:t>
            </a:r>
            <a:r>
              <a:rPr lang="fr-FR" sz="700" dirty="0" err="1">
                <a:solidFill>
                  <a:srgbClr val="002060"/>
                </a:solidFill>
              </a:rPr>
              <a:t>directors</a:t>
            </a:r>
            <a:r>
              <a:rPr lang="fr-FR" sz="700" dirty="0">
                <a:solidFill>
                  <a:srgbClr val="002060"/>
                </a:solidFill>
              </a:rPr>
              <a:t>": ["James Cameron"],</a:t>
            </a:r>
          </a:p>
          <a:p>
            <a:r>
              <a:rPr lang="fr-FR" sz="700" dirty="0">
                <a:solidFill>
                  <a:srgbClr val="002060"/>
                </a:solidFill>
              </a:rPr>
              <a:t>      "</a:t>
            </a:r>
            <a:r>
              <a:rPr lang="fr-FR" sz="700" dirty="0" err="1">
                <a:solidFill>
                  <a:srgbClr val="002060"/>
                </a:solidFill>
              </a:rPr>
              <a:t>actors</a:t>
            </a:r>
            <a:r>
              <a:rPr lang="fr-FR" sz="700" dirty="0">
                <a:solidFill>
                  <a:srgbClr val="002060"/>
                </a:solidFill>
              </a:rPr>
              <a:t>": ["Sam </a:t>
            </a:r>
            <a:r>
              <a:rPr lang="fr-FR" sz="700" dirty="0" err="1">
                <a:solidFill>
                  <a:srgbClr val="002060"/>
                </a:solidFill>
              </a:rPr>
              <a:t>Worthington","Zoe</a:t>
            </a:r>
            <a:r>
              <a:rPr lang="fr-FR" sz="700" dirty="0">
                <a:solidFill>
                  <a:srgbClr val="002060"/>
                </a:solidFill>
              </a:rPr>
              <a:t> </a:t>
            </a:r>
            <a:r>
              <a:rPr lang="fr-FR" sz="700" dirty="0" err="1">
                <a:solidFill>
                  <a:srgbClr val="002060"/>
                </a:solidFill>
              </a:rPr>
              <a:t>Saldana</a:t>
            </a:r>
            <a:r>
              <a:rPr lang="fr-FR" sz="700" dirty="0">
                <a:solidFill>
                  <a:srgbClr val="002060"/>
                </a:solidFill>
              </a:rPr>
              <a:t>", ...],</a:t>
            </a:r>
          </a:p>
          <a:p>
            <a:r>
              <a:rPr lang="fr-FR" sz="700" dirty="0" smtClean="0">
                <a:solidFill>
                  <a:srgbClr val="002060"/>
                </a:solidFill>
              </a:rPr>
              <a:t>      ...</a:t>
            </a:r>
            <a:endParaRPr lang="fr-FR" sz="700" dirty="0">
              <a:solidFill>
                <a:srgbClr val="002060"/>
              </a:solidFill>
            </a:endParaRPr>
          </a:p>
          <a:p>
            <a:r>
              <a:rPr lang="fr-FR" sz="700" dirty="0">
                <a:solidFill>
                  <a:srgbClr val="002060"/>
                </a:solidFill>
              </a:rPr>
              <a:t>   },</a:t>
            </a:r>
          </a:p>
          <a:p>
            <a:r>
              <a:rPr lang="fr-FR" sz="700" dirty="0">
                <a:solidFill>
                  <a:srgbClr val="002060"/>
                </a:solidFill>
              </a:rPr>
              <a:t>   </a:t>
            </a:r>
          </a:p>
          <a:p>
            <a:r>
              <a:rPr lang="fr-FR" sz="700" dirty="0">
                <a:solidFill>
                  <a:srgbClr val="002060"/>
                </a:solidFill>
              </a:rPr>
              <a:t>   {</a:t>
            </a:r>
          </a:p>
          <a:p>
            <a:r>
              <a:rPr lang="fr-FR" sz="700" dirty="0">
                <a:solidFill>
                  <a:srgbClr val="002060"/>
                </a:solidFill>
              </a:rPr>
              <a:t>      "</a:t>
            </a:r>
            <a:r>
              <a:rPr lang="fr-FR" sz="700" dirty="0" err="1">
                <a:solidFill>
                  <a:srgbClr val="002060"/>
                </a:solidFill>
              </a:rPr>
              <a:t>title</a:t>
            </a:r>
            <a:r>
              <a:rPr lang="fr-FR" sz="700" dirty="0">
                <a:solidFill>
                  <a:srgbClr val="002060"/>
                </a:solidFill>
              </a:rPr>
              <a:t>": "Django </a:t>
            </a:r>
            <a:r>
              <a:rPr lang="fr-FR" sz="700" dirty="0" err="1">
                <a:solidFill>
                  <a:srgbClr val="002060"/>
                </a:solidFill>
              </a:rPr>
              <a:t>Unchained</a:t>
            </a:r>
            <a:r>
              <a:rPr lang="fr-FR" sz="700" dirty="0">
                <a:solidFill>
                  <a:srgbClr val="002060"/>
                </a:solidFill>
              </a:rPr>
              <a:t>",</a:t>
            </a:r>
          </a:p>
          <a:p>
            <a:r>
              <a:rPr lang="fr-FR" sz="700" dirty="0">
                <a:solidFill>
                  <a:srgbClr val="002060"/>
                </a:solidFill>
              </a:rPr>
              <a:t>      "genres": ["</a:t>
            </a:r>
            <a:r>
              <a:rPr lang="fr-FR" sz="700" dirty="0" err="1">
                <a:solidFill>
                  <a:srgbClr val="002060"/>
                </a:solidFill>
              </a:rPr>
              <a:t>Adventure</a:t>
            </a:r>
            <a:r>
              <a:rPr lang="fr-FR" sz="700" dirty="0">
                <a:solidFill>
                  <a:srgbClr val="002060"/>
                </a:solidFill>
              </a:rPr>
              <a:t>","Drama",...],</a:t>
            </a:r>
          </a:p>
          <a:p>
            <a:r>
              <a:rPr lang="fr-FR" sz="700" dirty="0">
                <a:solidFill>
                  <a:srgbClr val="002060"/>
                </a:solidFill>
              </a:rPr>
              <a:t>      "</a:t>
            </a:r>
            <a:r>
              <a:rPr lang="fr-FR" sz="700" dirty="0" err="1">
                <a:solidFill>
                  <a:srgbClr val="002060"/>
                </a:solidFill>
              </a:rPr>
              <a:t>imdb_id</a:t>
            </a:r>
            <a:r>
              <a:rPr lang="fr-FR" sz="700" dirty="0">
                <a:solidFill>
                  <a:srgbClr val="002060"/>
                </a:solidFill>
              </a:rPr>
              <a:t>": "tt1853728",</a:t>
            </a:r>
          </a:p>
          <a:p>
            <a:r>
              <a:rPr lang="fr-FR" sz="700" dirty="0">
                <a:solidFill>
                  <a:srgbClr val="002060"/>
                </a:solidFill>
              </a:rPr>
              <a:t>      "</a:t>
            </a:r>
            <a:r>
              <a:rPr lang="fr-FR" sz="700" dirty="0" err="1">
                <a:solidFill>
                  <a:srgbClr val="002060"/>
                </a:solidFill>
              </a:rPr>
              <a:t>directors</a:t>
            </a:r>
            <a:r>
              <a:rPr lang="fr-FR" sz="700" dirty="0">
                <a:solidFill>
                  <a:srgbClr val="002060"/>
                </a:solidFill>
              </a:rPr>
              <a:t>": ["Quentin </a:t>
            </a:r>
            <a:r>
              <a:rPr lang="fr-FR" sz="700" dirty="0" err="1">
                <a:solidFill>
                  <a:srgbClr val="002060"/>
                </a:solidFill>
              </a:rPr>
              <a:t>Tarantino</a:t>
            </a:r>
            <a:r>
              <a:rPr lang="fr-FR" sz="700" dirty="0">
                <a:solidFill>
                  <a:srgbClr val="002060"/>
                </a:solidFill>
              </a:rPr>
              <a:t>"],</a:t>
            </a:r>
          </a:p>
          <a:p>
            <a:r>
              <a:rPr lang="fr-FR" sz="700" dirty="0">
                <a:solidFill>
                  <a:srgbClr val="002060"/>
                </a:solidFill>
              </a:rPr>
              <a:t>      "</a:t>
            </a:r>
            <a:r>
              <a:rPr lang="fr-FR" sz="700" dirty="0" err="1">
                <a:solidFill>
                  <a:srgbClr val="002060"/>
                </a:solidFill>
              </a:rPr>
              <a:t>actors</a:t>
            </a:r>
            <a:r>
              <a:rPr lang="fr-FR" sz="700" dirty="0">
                <a:solidFill>
                  <a:srgbClr val="002060"/>
                </a:solidFill>
              </a:rPr>
              <a:t>": ["Jamie </a:t>
            </a:r>
            <a:r>
              <a:rPr lang="fr-FR" sz="700" dirty="0" err="1">
                <a:solidFill>
                  <a:srgbClr val="002060"/>
                </a:solidFill>
              </a:rPr>
              <a:t>Foxx</a:t>
            </a:r>
            <a:r>
              <a:rPr lang="fr-FR" sz="700" dirty="0">
                <a:solidFill>
                  <a:srgbClr val="002060"/>
                </a:solidFill>
              </a:rPr>
              <a:t>","Leonardo </a:t>
            </a:r>
            <a:r>
              <a:rPr lang="fr-FR" sz="700" dirty="0" err="1">
                <a:solidFill>
                  <a:srgbClr val="002060"/>
                </a:solidFill>
              </a:rPr>
              <a:t>DiCaprio</a:t>
            </a:r>
            <a:r>
              <a:rPr lang="fr-FR" sz="700" dirty="0">
                <a:solidFill>
                  <a:srgbClr val="002060"/>
                </a:solidFill>
              </a:rPr>
              <a:t>",...],</a:t>
            </a:r>
          </a:p>
          <a:p>
            <a:r>
              <a:rPr lang="fr-FR" sz="700" dirty="0" smtClean="0">
                <a:solidFill>
                  <a:srgbClr val="002060"/>
                </a:solidFill>
              </a:rPr>
              <a:t>       </a:t>
            </a:r>
            <a:r>
              <a:rPr lang="fr-FR" sz="700" dirty="0">
                <a:solidFill>
                  <a:srgbClr val="002060"/>
                </a:solidFill>
              </a:rPr>
              <a:t>...</a:t>
            </a:r>
          </a:p>
          <a:p>
            <a:r>
              <a:rPr lang="fr-FR" sz="700" dirty="0">
                <a:solidFill>
                  <a:srgbClr val="002060"/>
                </a:solidFill>
              </a:rPr>
              <a:t>   },</a:t>
            </a:r>
          </a:p>
          <a:p>
            <a:r>
              <a:rPr lang="fr-FR" sz="700" dirty="0">
                <a:solidFill>
                  <a:srgbClr val="002060"/>
                </a:solidFill>
              </a:rPr>
              <a:t>...</a:t>
            </a:r>
          </a:p>
          <a:p>
            <a:r>
              <a:rPr lang="fr-FR" sz="700" dirty="0">
                <a:solidFill>
                  <a:srgbClr val="002060"/>
                </a:solidFill>
              </a:rPr>
              <a:t>]</a:t>
            </a:r>
          </a:p>
        </p:txBody>
      </p:sp>
      <p:cxnSp>
        <p:nvCxnSpPr>
          <p:cNvPr id="61" name="Connecteur droit avec flèche 60"/>
          <p:cNvCxnSpPr/>
          <p:nvPr/>
        </p:nvCxnSpPr>
        <p:spPr>
          <a:xfrm flipH="1">
            <a:off x="4139952" y="2780928"/>
            <a:ext cx="302969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550604" y="2033566"/>
            <a:ext cx="1518423"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err="1" smtClean="0">
                <a:solidFill>
                  <a:srgbClr val="C00000"/>
                </a:solidFill>
              </a:rPr>
              <a:t>My</a:t>
            </a:r>
            <a:r>
              <a:rPr lang="fr-FR" sz="1200" dirty="0" smtClean="0">
                <a:solidFill>
                  <a:srgbClr val="C00000"/>
                </a:solidFill>
              </a:rPr>
              <a:t> Favorite </a:t>
            </a:r>
            <a:r>
              <a:rPr lang="fr-FR" sz="1200" dirty="0" err="1" smtClean="0">
                <a:solidFill>
                  <a:srgbClr val="C00000"/>
                </a:solidFill>
              </a:rPr>
              <a:t>Movies</a:t>
            </a:r>
            <a:endParaRPr lang="fr-FR" sz="1200" dirty="0">
              <a:solidFill>
                <a:srgbClr val="C00000"/>
              </a:solidFill>
            </a:endParaRPr>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avec flèche 25"/>
          <p:cNvCxnSpPr>
            <a:stCxn id="1028" idx="3"/>
          </p:cNvCxnSpPr>
          <p:nvPr/>
        </p:nvCxnSpPr>
        <p:spPr>
          <a:xfrm flipV="1">
            <a:off x="3779748" y="980728"/>
            <a:ext cx="648236" cy="1790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548" y="836712"/>
            <a:ext cx="19812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04334" y="188640"/>
            <a:ext cx="2484276" cy="369332"/>
          </a:xfrm>
          <a:prstGeom prst="rect">
            <a:avLst/>
          </a:prstGeom>
          <a:noFill/>
        </p:spPr>
        <p:txBody>
          <a:bodyPr wrap="square" rtlCol="0">
            <a:spAutoFit/>
          </a:bodyPr>
          <a:lstStyle/>
          <a:p>
            <a:r>
              <a:rPr lang="fr-FR" dirty="0" smtClean="0"/>
              <a:t>routage</a:t>
            </a:r>
            <a:endParaRPr lang="fr-F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692696"/>
            <a:ext cx="2640883" cy="184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3361365" y="531390"/>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a:t>
            </a:r>
            <a:r>
              <a:rPr lang="fr-FR" sz="1000" dirty="0" err="1" smtClean="0">
                <a:solidFill>
                  <a:srgbClr val="C00000"/>
                </a:solidFill>
              </a:rPr>
              <a:t>defaut</a:t>
            </a:r>
            <a:r>
              <a:rPr lang="fr-FR" sz="1000" dirty="0" smtClean="0">
                <a:solidFill>
                  <a:srgbClr val="C00000"/>
                </a:solidFill>
              </a:rPr>
              <a:t>)</a:t>
            </a:r>
            <a:endParaRPr lang="fr-FR" sz="1000" dirty="0">
              <a:solidFill>
                <a:srgbClr val="C00000"/>
              </a:solidFill>
            </a:endParaRPr>
          </a:p>
        </p:txBody>
      </p:sp>
      <p:sp>
        <p:nvSpPr>
          <p:cNvPr id="27" name="Rectangle 26"/>
          <p:cNvSpPr/>
          <p:nvPr/>
        </p:nvSpPr>
        <p:spPr>
          <a:xfrm>
            <a:off x="5292080" y="467962"/>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Movies</a:t>
            </a:r>
            <a:r>
              <a:rPr lang="fr-FR" sz="1000" dirty="0" smtClean="0">
                <a:solidFill>
                  <a:srgbClr val="C00000"/>
                </a:solidFill>
              </a:rPr>
              <a:t> List</a:t>
            </a:r>
            <a:endParaRPr lang="fr-FR" sz="1000" dirty="0">
              <a:solidFill>
                <a:srgbClr val="C00000"/>
              </a:solidFill>
            </a:endParaRPr>
          </a:p>
        </p:txBody>
      </p:sp>
      <p:sp>
        <p:nvSpPr>
          <p:cNvPr id="38" name="Forme libre 37"/>
          <p:cNvSpPr/>
          <p:nvPr/>
        </p:nvSpPr>
        <p:spPr>
          <a:xfrm>
            <a:off x="3126479" y="1775460"/>
            <a:ext cx="1373513" cy="2461260"/>
          </a:xfrm>
          <a:custGeom>
            <a:avLst/>
            <a:gdLst>
              <a:gd name="connsiteX0" fmla="*/ 1221113 w 1373513"/>
              <a:gd name="connsiteY0" fmla="*/ 0 h 2461260"/>
              <a:gd name="connsiteX1" fmla="*/ 169553 w 1373513"/>
              <a:gd name="connsiteY1" fmla="*/ 769620 h 2461260"/>
              <a:gd name="connsiteX2" fmla="*/ 123833 w 1373513"/>
              <a:gd name="connsiteY2" fmla="*/ 1737360 h 2461260"/>
              <a:gd name="connsiteX3" fmla="*/ 1373513 w 1373513"/>
              <a:gd name="connsiteY3" fmla="*/ 2461260 h 2461260"/>
            </a:gdLst>
            <a:ahLst/>
            <a:cxnLst>
              <a:cxn ang="0">
                <a:pos x="connsiteX0" y="connsiteY0"/>
              </a:cxn>
              <a:cxn ang="0">
                <a:pos x="connsiteX1" y="connsiteY1"/>
              </a:cxn>
              <a:cxn ang="0">
                <a:pos x="connsiteX2" y="connsiteY2"/>
              </a:cxn>
              <a:cxn ang="0">
                <a:pos x="connsiteX3" y="connsiteY3"/>
              </a:cxn>
            </a:cxnLst>
            <a:rect l="l" t="t" r="r" b="b"/>
            <a:pathLst>
              <a:path w="1373513" h="2461260">
                <a:moveTo>
                  <a:pt x="1221113" y="0"/>
                </a:moveTo>
                <a:cubicBezTo>
                  <a:pt x="786773" y="240030"/>
                  <a:pt x="352433" y="480060"/>
                  <a:pt x="169553" y="769620"/>
                </a:cubicBezTo>
                <a:cubicBezTo>
                  <a:pt x="-13327" y="1059180"/>
                  <a:pt x="-76827" y="1455420"/>
                  <a:pt x="123833" y="1737360"/>
                </a:cubicBezTo>
                <a:cubicBezTo>
                  <a:pt x="324493" y="2019300"/>
                  <a:pt x="849003" y="2240280"/>
                  <a:pt x="1373513" y="2461260"/>
                </a:cubicBezTo>
              </a:path>
            </a:pathLst>
          </a:cu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3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813" y="2847659"/>
            <a:ext cx="2447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45"/>
          <p:cNvSpPr/>
          <p:nvPr/>
        </p:nvSpPr>
        <p:spPr>
          <a:xfrm>
            <a:off x="3398151" y="2063806"/>
            <a:ext cx="691499"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click</a:t>
            </a:r>
            <a:endParaRPr lang="fr-FR" sz="1000" dirty="0">
              <a:solidFill>
                <a:srgbClr val="C00000"/>
              </a:solidFill>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924944"/>
            <a:ext cx="4186249" cy="243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ectangle 47"/>
          <p:cNvSpPr/>
          <p:nvPr/>
        </p:nvSpPr>
        <p:spPr>
          <a:xfrm>
            <a:off x="6084168" y="2687216"/>
            <a:ext cx="1656184" cy="24695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Movie</a:t>
            </a:r>
            <a:r>
              <a:rPr lang="fr-FR" sz="1000" dirty="0" smtClean="0">
                <a:solidFill>
                  <a:srgbClr val="C00000"/>
                </a:solidFill>
              </a:rPr>
              <a:t> </a:t>
            </a:r>
            <a:r>
              <a:rPr lang="fr-FR" sz="1000" dirty="0" err="1" smtClean="0">
                <a:solidFill>
                  <a:srgbClr val="C00000"/>
                </a:solidFill>
              </a:rPr>
              <a:t>Details</a:t>
            </a:r>
            <a:r>
              <a:rPr lang="fr-FR" sz="1000" dirty="0" smtClean="0">
                <a:solidFill>
                  <a:srgbClr val="C00000"/>
                </a:solidFill>
              </a:rPr>
              <a:t> (tt049954)</a:t>
            </a:r>
            <a:endParaRPr lang="fr-FR" sz="1000" dirty="0">
              <a:solidFill>
                <a:srgbClr val="C00000"/>
              </a:solidFill>
            </a:endParaRPr>
          </a:p>
        </p:txBody>
      </p:sp>
    </p:spTree>
    <p:extLst>
      <p:ext uri="{BB962C8B-B14F-4D97-AF65-F5344CB8AC3E}">
        <p14:creationId xmlns:p14="http://schemas.microsoft.com/office/powerpoint/2010/main" val="161881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1151620" y="980728"/>
            <a:ext cx="1944216" cy="1008112"/>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6" name="Rectangle 5"/>
          <p:cNvSpPr/>
          <p:nvPr/>
        </p:nvSpPr>
        <p:spPr>
          <a:xfrm>
            <a:off x="1259632" y="1124744"/>
            <a:ext cx="1728192" cy="2160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nb-NO" sz="700" dirty="0" smtClean="0">
                <a:solidFill>
                  <a:srgbClr val="008080"/>
                </a:solidFill>
                <a:latin typeface="Consolas"/>
              </a:rPr>
              <a:t>&lt;</a:t>
            </a:r>
            <a:r>
              <a:rPr lang="nb-NO" sz="700" dirty="0">
                <a:solidFill>
                  <a:srgbClr val="3F7F7F"/>
                </a:solidFill>
                <a:latin typeface="Consolas"/>
              </a:rPr>
              <a:t>html </a:t>
            </a:r>
            <a:r>
              <a:rPr lang="nb-NO" sz="700" i="1" dirty="0" smtClean="0">
                <a:solidFill>
                  <a:srgbClr val="7F007F"/>
                </a:solidFill>
                <a:latin typeface="Consolas"/>
              </a:rPr>
              <a:t>ng-app</a:t>
            </a:r>
            <a:r>
              <a:rPr lang="nb-NO" sz="700" i="1" dirty="0">
                <a:solidFill>
                  <a:srgbClr val="000000"/>
                </a:solidFill>
                <a:latin typeface="Consolas"/>
              </a:rPr>
              <a:t>=</a:t>
            </a:r>
            <a:r>
              <a:rPr lang="nb-NO" sz="700" i="1" dirty="0">
                <a:solidFill>
                  <a:srgbClr val="2A00FF"/>
                </a:solidFill>
                <a:latin typeface="Consolas"/>
              </a:rPr>
              <a:t>"mymoviesApp"</a:t>
            </a:r>
            <a:r>
              <a:rPr lang="nb-NO" sz="700" i="1" dirty="0">
                <a:solidFill>
                  <a:srgbClr val="008080"/>
                </a:solidFill>
                <a:latin typeface="Consolas"/>
              </a:rPr>
              <a:t>&gt;</a:t>
            </a:r>
            <a:endParaRPr lang="fr-FR" sz="700" dirty="0"/>
          </a:p>
        </p:txBody>
      </p:sp>
      <p:sp>
        <p:nvSpPr>
          <p:cNvPr id="8" name="Rectangle 7"/>
          <p:cNvSpPr/>
          <p:nvPr/>
        </p:nvSpPr>
        <p:spPr>
          <a:xfrm>
            <a:off x="1259632" y="1412776"/>
            <a:ext cx="1728192" cy="4320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a:solidFill>
                  <a:srgbClr val="008080"/>
                </a:solidFill>
                <a:latin typeface="Consolas"/>
              </a:rPr>
              <a:t>&lt;</a:t>
            </a:r>
            <a:r>
              <a:rPr lang="fr-FR" sz="700" dirty="0">
                <a:solidFill>
                  <a:srgbClr val="3F7F7F"/>
                </a:solidFill>
                <a:highlight>
                  <a:srgbClr val="D4D4D4"/>
                </a:highlight>
                <a:latin typeface="Consolas"/>
              </a:rPr>
              <a:t>body</a:t>
            </a:r>
            <a:r>
              <a:rPr lang="fr-FR" sz="700" dirty="0">
                <a:solidFill>
                  <a:srgbClr val="008080"/>
                </a:solidFill>
                <a:highlight>
                  <a:srgbClr val="D4D4D4"/>
                </a:highlight>
                <a:latin typeface="Consolas"/>
              </a:rPr>
              <a:t>&gt;</a:t>
            </a:r>
            <a:r>
              <a:rPr lang="fr-FR" sz="700" dirty="0">
                <a:solidFill>
                  <a:srgbClr val="000000"/>
                </a:solidFill>
                <a:highlight>
                  <a:srgbClr val="D4D4D4"/>
                </a:highlight>
                <a:latin typeface="Consolas"/>
              </a:rPr>
              <a:t>  </a:t>
            </a:r>
          </a:p>
          <a:p>
            <a:r>
              <a:rPr lang="fr-FR" sz="700" dirty="0">
                <a:solidFill>
                  <a:srgbClr val="000000"/>
                </a:solidFill>
                <a:latin typeface="Consolas"/>
              </a:rPr>
              <a:t>   </a:t>
            </a:r>
            <a:r>
              <a:rPr lang="fr-FR" sz="700" dirty="0">
                <a:solidFill>
                  <a:srgbClr val="008080"/>
                </a:solidFill>
                <a:latin typeface="Consolas"/>
              </a:rPr>
              <a:t>&lt;</a:t>
            </a:r>
            <a:r>
              <a:rPr lang="fr-FR" sz="700" dirty="0">
                <a:solidFill>
                  <a:srgbClr val="3F7F7F"/>
                </a:solidFill>
                <a:latin typeface="Consolas"/>
              </a:rPr>
              <a:t>section </a:t>
            </a:r>
            <a:r>
              <a:rPr lang="fr-FR" sz="700" dirty="0" err="1">
                <a:solidFill>
                  <a:srgbClr val="7F007F"/>
                </a:solidFill>
                <a:latin typeface="Consolas"/>
              </a:rPr>
              <a:t>ng-view</a:t>
            </a:r>
            <a:r>
              <a:rPr lang="fr-FR" sz="700" dirty="0" smtClean="0">
                <a:solidFill>
                  <a:srgbClr val="008080"/>
                </a:solidFill>
                <a:latin typeface="Consolas"/>
              </a:rPr>
              <a:t>&gt;</a:t>
            </a:r>
          </a:p>
          <a:p>
            <a:r>
              <a:rPr lang="fr-FR" sz="700" dirty="0">
                <a:solidFill>
                  <a:srgbClr val="000000"/>
                </a:solidFill>
                <a:latin typeface="Consolas"/>
              </a:rPr>
              <a:t>  </a:t>
            </a:r>
            <a:r>
              <a:rPr lang="fr-FR" sz="700" dirty="0" smtClean="0">
                <a:solidFill>
                  <a:srgbClr val="000000"/>
                </a:solidFill>
                <a:latin typeface="Consolas"/>
              </a:rPr>
              <a:t> </a:t>
            </a:r>
            <a:r>
              <a:rPr lang="fr-FR" sz="700" dirty="0" smtClean="0">
                <a:solidFill>
                  <a:srgbClr val="008080"/>
                </a:solidFill>
                <a:latin typeface="Consolas"/>
              </a:rPr>
              <a:t>&lt;/</a:t>
            </a:r>
            <a:r>
              <a:rPr lang="fr-FR" sz="700" dirty="0">
                <a:solidFill>
                  <a:srgbClr val="3F7F7F"/>
                </a:solidFill>
                <a:latin typeface="Consolas"/>
              </a:rPr>
              <a:t>section</a:t>
            </a:r>
            <a:r>
              <a:rPr lang="fr-FR" sz="700" dirty="0">
                <a:solidFill>
                  <a:srgbClr val="008080"/>
                </a:solidFill>
                <a:latin typeface="Consolas"/>
              </a:rPr>
              <a:t>&gt;</a:t>
            </a:r>
            <a:endParaRPr lang="fr-FR" sz="700" dirty="0"/>
          </a:p>
        </p:txBody>
      </p:sp>
      <p:sp>
        <p:nvSpPr>
          <p:cNvPr id="12" name="Rectangle 11"/>
          <p:cNvSpPr/>
          <p:nvPr/>
        </p:nvSpPr>
        <p:spPr>
          <a:xfrm>
            <a:off x="1372042" y="1898830"/>
            <a:ext cx="936104"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008000"/>
                </a:solidFill>
              </a:rPr>
              <a:t>index.html</a:t>
            </a:r>
            <a:endParaRPr lang="fr-FR" sz="1000" dirty="0">
              <a:solidFill>
                <a:srgbClr val="008000"/>
              </a:solidFill>
            </a:endParaRPr>
          </a:p>
        </p:txBody>
      </p:sp>
      <p:sp>
        <p:nvSpPr>
          <p:cNvPr id="16" name="Rectangle à coins arrondis 15"/>
          <p:cNvSpPr/>
          <p:nvPr/>
        </p:nvSpPr>
        <p:spPr>
          <a:xfrm>
            <a:off x="5076056" y="1054166"/>
            <a:ext cx="2952328" cy="1000120"/>
          </a:xfrm>
          <a:prstGeom prst="roundRect">
            <a:avLst>
              <a:gd name="adj" fmla="val 8639"/>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endParaRPr lang="fr-FR" sz="700" dirty="0">
              <a:latin typeface="Consolas"/>
            </a:endParaRPr>
          </a:p>
          <a:p>
            <a:r>
              <a:rPr lang="fr-FR" sz="700" dirty="0" err="1">
                <a:solidFill>
                  <a:srgbClr val="000000"/>
                </a:solidFill>
                <a:latin typeface="Consolas"/>
              </a:rPr>
              <a:t>mymoviesControllers</a:t>
            </a:r>
            <a:endParaRPr lang="fr-FR" sz="700" dirty="0">
              <a:solidFill>
                <a:srgbClr val="000000"/>
              </a:solidFill>
              <a:latin typeface="Consolas"/>
            </a:endParaRPr>
          </a:p>
          <a:p>
            <a:r>
              <a:rPr lang="fr-FR" sz="700" dirty="0">
                <a:solidFill>
                  <a:srgbClr val="000000"/>
                </a:solidFill>
                <a:latin typeface="Consolas"/>
              </a:rPr>
              <a:t> </a:t>
            </a:r>
            <a:r>
              <a:rPr lang="fr-FR" sz="700" dirty="0" smtClean="0">
                <a:solidFill>
                  <a:srgbClr val="000000"/>
                </a:solidFill>
                <a:latin typeface="Consolas"/>
              </a:rPr>
              <a:t>   .</a:t>
            </a:r>
            <a:r>
              <a:rPr lang="fr-FR" sz="700" dirty="0" err="1">
                <a:solidFill>
                  <a:srgbClr val="000000"/>
                </a:solidFill>
                <a:latin typeface="Consolas"/>
              </a:rPr>
              <a:t>controller</a:t>
            </a:r>
            <a:r>
              <a:rPr lang="fr-FR" sz="700" dirty="0">
                <a:solidFill>
                  <a:srgbClr val="000000"/>
                </a:solidFill>
                <a:latin typeface="Consolas"/>
              </a:rPr>
              <a:t>(</a:t>
            </a:r>
            <a:r>
              <a:rPr lang="fr-FR" sz="700" dirty="0">
                <a:solidFill>
                  <a:srgbClr val="2A00FF"/>
                </a:solidFill>
                <a:latin typeface="Consolas"/>
              </a:rPr>
              <a:t>'</a:t>
            </a:r>
            <a:r>
              <a:rPr lang="fr-FR" sz="700" dirty="0" err="1">
                <a:solidFill>
                  <a:srgbClr val="2A00FF"/>
                </a:solidFill>
                <a:latin typeface="Consolas"/>
              </a:rPr>
              <a:t>MovieListCtrl</a:t>
            </a:r>
            <a:r>
              <a:rPr lang="fr-FR" sz="700" dirty="0">
                <a:solidFill>
                  <a:srgbClr val="2A00FF"/>
                </a:solidFill>
                <a:latin typeface="Consolas"/>
              </a:rPr>
              <a:t>'</a:t>
            </a:r>
            <a:r>
              <a:rPr lang="fr-FR" sz="700" dirty="0">
                <a:solidFill>
                  <a:srgbClr val="000000"/>
                </a:solidFill>
                <a:latin typeface="Consolas"/>
              </a:rPr>
              <a:t>, [ </a:t>
            </a:r>
            <a:r>
              <a:rPr lang="fr-FR" sz="700" dirty="0">
                <a:solidFill>
                  <a:srgbClr val="2A00FF"/>
                </a:solidFill>
                <a:latin typeface="Consolas"/>
              </a:rPr>
              <a:t>'$scope'</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Movie</a:t>
            </a:r>
            <a:r>
              <a:rPr lang="fr-FR" sz="700" dirty="0">
                <a:solidFill>
                  <a:srgbClr val="2A00FF"/>
                </a:solidFill>
                <a:latin typeface="Consolas"/>
              </a:rPr>
              <a:t>'</a:t>
            </a:r>
            <a:r>
              <a:rPr lang="fr-FR" sz="700" dirty="0">
                <a:solidFill>
                  <a:srgbClr val="000000"/>
                </a:solidFill>
                <a:latin typeface="Consolas"/>
              </a:rPr>
              <a:t>,</a:t>
            </a:r>
          </a:p>
          <a:p>
            <a:r>
              <a:rPr lang="fr-FR" sz="700" b="1" dirty="0" smtClean="0">
                <a:solidFill>
                  <a:srgbClr val="7F0055"/>
                </a:solidFill>
                <a:latin typeface="Consolas"/>
              </a:rPr>
              <a:t>         </a:t>
            </a:r>
            <a:r>
              <a:rPr lang="fr-FR" sz="700" b="1" dirty="0" err="1" smtClean="0">
                <a:solidFill>
                  <a:srgbClr val="7F0055"/>
                </a:solidFill>
                <a:latin typeface="Consolas"/>
              </a:rPr>
              <a:t>function</a:t>
            </a:r>
            <a:r>
              <a:rPr lang="fr-FR" sz="700" b="1" dirty="0">
                <a:solidFill>
                  <a:srgbClr val="000000"/>
                </a:solidFill>
                <a:latin typeface="Consolas"/>
              </a:rPr>
              <a:t>($scope, </a:t>
            </a:r>
            <a:r>
              <a:rPr lang="fr-FR" sz="700" b="1" dirty="0" err="1">
                <a:solidFill>
                  <a:srgbClr val="000000"/>
                </a:solidFill>
                <a:latin typeface="Consolas"/>
              </a:rPr>
              <a:t>Movie</a:t>
            </a:r>
            <a:r>
              <a:rPr lang="fr-FR" sz="700" b="1" dirty="0">
                <a:solidFill>
                  <a:srgbClr val="000000"/>
                </a:solidFill>
                <a:latin typeface="Consolas"/>
              </a:rPr>
              <a:t>) </a:t>
            </a:r>
            <a:r>
              <a:rPr lang="fr-FR" sz="700" b="1" dirty="0" smtClean="0">
                <a:solidFill>
                  <a:srgbClr val="000000"/>
                </a:solidFill>
                <a:latin typeface="Consolas"/>
              </a:rPr>
              <a:t>{</a:t>
            </a:r>
          </a:p>
          <a:p>
            <a:r>
              <a:rPr lang="fr-FR" sz="700" b="1" dirty="0">
                <a:solidFill>
                  <a:srgbClr val="000000"/>
                </a:solidFill>
                <a:latin typeface="Consolas"/>
              </a:rPr>
              <a:t> </a:t>
            </a:r>
            <a:r>
              <a:rPr lang="fr-FR" sz="700" b="1" dirty="0" smtClean="0">
                <a:solidFill>
                  <a:srgbClr val="000000"/>
                </a:solidFill>
                <a:latin typeface="Consolas"/>
              </a:rPr>
              <a:t>            …</a:t>
            </a:r>
          </a:p>
          <a:p>
            <a:r>
              <a:rPr lang="fr-FR" sz="700" b="1" dirty="0">
                <a:solidFill>
                  <a:srgbClr val="000000"/>
                </a:solidFill>
                <a:latin typeface="Consolas"/>
              </a:rPr>
              <a:t> </a:t>
            </a:r>
            <a:r>
              <a:rPr lang="fr-FR" sz="700" b="1" dirty="0" smtClean="0">
                <a:solidFill>
                  <a:srgbClr val="000000"/>
                </a:solidFill>
                <a:latin typeface="Consolas"/>
              </a:rPr>
              <a:t>        }</a:t>
            </a:r>
            <a:endParaRPr lang="fr-FR" sz="700" dirty="0"/>
          </a:p>
        </p:txBody>
      </p:sp>
      <p:sp>
        <p:nvSpPr>
          <p:cNvPr id="17" name="Rectangle 16"/>
          <p:cNvSpPr/>
          <p:nvPr/>
        </p:nvSpPr>
        <p:spPr>
          <a:xfrm>
            <a:off x="5364088" y="1964276"/>
            <a:ext cx="1440160" cy="180020"/>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7030A0"/>
                </a:solidFill>
              </a:rPr>
              <a:t>MovieListCtrl</a:t>
            </a:r>
            <a:endParaRPr lang="fr-FR" sz="1000" dirty="0">
              <a:solidFill>
                <a:srgbClr val="7030A0"/>
              </a:solidFill>
            </a:endParaRPr>
          </a:p>
        </p:txBody>
      </p:sp>
      <p:sp>
        <p:nvSpPr>
          <p:cNvPr id="18" name="Rectangle à coins arrondis 17"/>
          <p:cNvSpPr/>
          <p:nvPr/>
        </p:nvSpPr>
        <p:spPr>
          <a:xfrm>
            <a:off x="5076056" y="2516422"/>
            <a:ext cx="2906588" cy="1296144"/>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19" name="Rectangle 18"/>
          <p:cNvSpPr/>
          <p:nvPr/>
        </p:nvSpPr>
        <p:spPr>
          <a:xfrm>
            <a:off x="5328084" y="3722556"/>
            <a:ext cx="1440160"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008000"/>
                </a:solidFill>
              </a:rPr>
              <a:t>views</a:t>
            </a:r>
            <a:r>
              <a:rPr lang="fr-FR" sz="1000" dirty="0" smtClean="0">
                <a:solidFill>
                  <a:srgbClr val="008000"/>
                </a:solidFill>
              </a:rPr>
              <a:t>/movie-list.html</a:t>
            </a:r>
            <a:endParaRPr lang="fr-FR" sz="1000" dirty="0">
              <a:solidFill>
                <a:srgbClr val="008000"/>
              </a:solidFill>
            </a:endParaRPr>
          </a:p>
        </p:txBody>
      </p:sp>
      <p:sp>
        <p:nvSpPr>
          <p:cNvPr id="20" name="Ellipse 19"/>
          <p:cNvSpPr/>
          <p:nvPr/>
        </p:nvSpPr>
        <p:spPr>
          <a:xfrm>
            <a:off x="3244594" y="2054286"/>
            <a:ext cx="1584176" cy="1170130"/>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Rectangle 20"/>
          <p:cNvSpPr/>
          <p:nvPr/>
        </p:nvSpPr>
        <p:spPr>
          <a:xfrm>
            <a:off x="3463440" y="2366040"/>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routeProvider</a:t>
            </a:r>
            <a:endParaRPr lang="fr-FR" sz="1000" dirty="0">
              <a:solidFill>
                <a:srgbClr val="C00000"/>
              </a:solidFill>
            </a:endParaRPr>
          </a:p>
        </p:txBody>
      </p:sp>
      <p:sp>
        <p:nvSpPr>
          <p:cNvPr id="22" name="Rectangle 21"/>
          <p:cNvSpPr/>
          <p:nvPr/>
        </p:nvSpPr>
        <p:spPr>
          <a:xfrm>
            <a:off x="3486652" y="2126294"/>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C00000"/>
                </a:solidFill>
              </a:rPr>
              <a:t>mymoviesApp</a:t>
            </a:r>
            <a:endParaRPr lang="fr-FR" sz="1000" dirty="0">
              <a:solidFill>
                <a:srgbClr val="C00000"/>
              </a:solidFill>
            </a:endParaRPr>
          </a:p>
        </p:txBody>
      </p:sp>
      <p:sp>
        <p:nvSpPr>
          <p:cNvPr id="23" name="Rectangle 22"/>
          <p:cNvSpPr/>
          <p:nvPr/>
        </p:nvSpPr>
        <p:spPr>
          <a:xfrm>
            <a:off x="3388610" y="2719282"/>
            <a:ext cx="1116124" cy="180020"/>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a:t>
            </a:r>
            <a:r>
              <a:rPr lang="fr-FR" sz="1000" dirty="0" err="1" smtClean="0">
                <a:solidFill>
                  <a:srgbClr val="C00000"/>
                </a:solidFill>
              </a:rPr>
              <a:t>movie</a:t>
            </a:r>
            <a:endParaRPr lang="fr-FR" sz="1000" dirty="0">
              <a:solidFill>
                <a:srgbClr val="C00000"/>
              </a:solidFill>
            </a:endParaRPr>
          </a:p>
        </p:txBody>
      </p:sp>
      <p:sp>
        <p:nvSpPr>
          <p:cNvPr id="24" name="Rectangle 23"/>
          <p:cNvSpPr/>
          <p:nvPr/>
        </p:nvSpPr>
        <p:spPr>
          <a:xfrm>
            <a:off x="5226918" y="2630154"/>
            <a:ext cx="2586568" cy="100811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a:solidFill>
                  <a:srgbClr val="008080"/>
                </a:solidFill>
                <a:latin typeface="Consolas"/>
              </a:rPr>
              <a:t>&lt;</a:t>
            </a:r>
            <a:r>
              <a:rPr lang="fr-FR" sz="700" dirty="0">
                <a:solidFill>
                  <a:srgbClr val="3F7F7F"/>
                </a:solidFill>
                <a:latin typeface="Consolas"/>
              </a:rPr>
              <a:t>section </a:t>
            </a:r>
            <a:r>
              <a:rPr lang="fr-FR" sz="700" dirty="0">
                <a:solidFill>
                  <a:srgbClr val="7F007F"/>
                </a:solidFill>
                <a:latin typeface="Consolas"/>
              </a:rPr>
              <a:t>class</a:t>
            </a:r>
            <a:r>
              <a:rPr lang="fr-FR" sz="700" dirty="0">
                <a:solidFill>
                  <a:srgbClr val="000000"/>
                </a:solidFill>
                <a:latin typeface="Consolas"/>
              </a:rPr>
              <a:t>=</a:t>
            </a:r>
            <a:r>
              <a:rPr lang="fr-FR" sz="700" i="1" dirty="0">
                <a:solidFill>
                  <a:srgbClr val="2A00FF"/>
                </a:solidFill>
                <a:latin typeface="Consolas"/>
              </a:rPr>
              <a:t>"</a:t>
            </a:r>
            <a:r>
              <a:rPr lang="fr-FR" sz="700" i="1" dirty="0" err="1">
                <a:solidFill>
                  <a:srgbClr val="2A00FF"/>
                </a:solidFill>
                <a:latin typeface="Consolas"/>
              </a:rPr>
              <a:t>movies</a:t>
            </a:r>
            <a:r>
              <a:rPr lang="fr-FR" sz="700" i="1" dirty="0">
                <a:solidFill>
                  <a:srgbClr val="2A00FF"/>
                </a:solidFill>
                <a:latin typeface="Consolas"/>
              </a:rPr>
              <a:t>"</a:t>
            </a:r>
            <a:r>
              <a:rPr lang="fr-FR" sz="700" i="1" dirty="0">
                <a:solidFill>
                  <a:srgbClr val="008080"/>
                </a:solidFill>
                <a:latin typeface="Consolas"/>
              </a:rPr>
              <a:t>&gt;</a:t>
            </a:r>
          </a:p>
          <a:p>
            <a:r>
              <a:rPr lang="fr-FR" sz="700" dirty="0">
                <a:solidFill>
                  <a:srgbClr val="3F5FBF"/>
                </a:solidFill>
                <a:latin typeface="Consolas"/>
              </a:rPr>
              <a:t>&lt;!--Body content--&gt;</a:t>
            </a:r>
          </a:p>
          <a:p>
            <a:r>
              <a:rPr lang="fr-FR" sz="700" dirty="0">
                <a:solidFill>
                  <a:srgbClr val="008080"/>
                </a:solidFill>
                <a:latin typeface="Consolas"/>
              </a:rPr>
              <a:t>&lt;</a:t>
            </a:r>
            <a:r>
              <a:rPr lang="fr-FR" sz="700" dirty="0" err="1">
                <a:solidFill>
                  <a:srgbClr val="3F7F7F"/>
                </a:solidFill>
                <a:latin typeface="Consolas"/>
              </a:rPr>
              <a:t>ul</a:t>
            </a:r>
            <a:r>
              <a:rPr lang="fr-FR" sz="700" dirty="0">
                <a:solidFill>
                  <a:srgbClr val="008080"/>
                </a:solidFill>
                <a:latin typeface="Consolas"/>
              </a:rPr>
              <a:t>&gt;</a:t>
            </a:r>
          </a:p>
          <a:p>
            <a:endParaRPr lang="fr-FR" sz="700" dirty="0">
              <a:latin typeface="Consolas"/>
            </a:endParaRPr>
          </a:p>
          <a:p>
            <a:endParaRPr lang="fr-FR" sz="700" dirty="0">
              <a:latin typeface="Consolas"/>
            </a:endParaRPr>
          </a:p>
          <a:p>
            <a:r>
              <a:rPr lang="en-US" sz="700" dirty="0">
                <a:solidFill>
                  <a:srgbClr val="008080"/>
                </a:solidFill>
                <a:latin typeface="Consolas"/>
              </a:rPr>
              <a:t>&lt;</a:t>
            </a:r>
            <a:r>
              <a:rPr lang="en-US" sz="700" dirty="0">
                <a:solidFill>
                  <a:srgbClr val="3F7F7F"/>
                </a:solidFill>
                <a:latin typeface="Consolas"/>
              </a:rPr>
              <a:t>li </a:t>
            </a:r>
            <a:r>
              <a:rPr lang="en-US" sz="700" dirty="0" err="1">
                <a:solidFill>
                  <a:srgbClr val="7F007F"/>
                </a:solidFill>
                <a:latin typeface="Consolas"/>
              </a:rPr>
              <a:t>ng</a:t>
            </a:r>
            <a:r>
              <a:rPr lang="en-US" sz="700" dirty="0">
                <a:solidFill>
                  <a:srgbClr val="7F007F"/>
                </a:solidFill>
                <a:latin typeface="Consolas"/>
              </a:rPr>
              <a:t>-repeat</a:t>
            </a:r>
            <a:r>
              <a:rPr lang="en-US" sz="700" dirty="0">
                <a:solidFill>
                  <a:srgbClr val="000000"/>
                </a:solidFill>
                <a:latin typeface="Consolas"/>
              </a:rPr>
              <a:t>=</a:t>
            </a:r>
            <a:r>
              <a:rPr lang="en-US" sz="700" i="1" dirty="0">
                <a:solidFill>
                  <a:srgbClr val="2A00FF"/>
                </a:solidFill>
                <a:latin typeface="Consolas"/>
              </a:rPr>
              <a:t>"movie in </a:t>
            </a:r>
            <a:r>
              <a:rPr lang="en-US" sz="700" i="1" dirty="0" smtClean="0">
                <a:solidFill>
                  <a:srgbClr val="2A00FF"/>
                </a:solidFill>
                <a:latin typeface="Consolas"/>
              </a:rPr>
              <a:t>movies" </a:t>
            </a:r>
            <a:r>
              <a:rPr lang="en-US" sz="700" i="1" dirty="0">
                <a:solidFill>
                  <a:srgbClr val="7F007F"/>
                </a:solidFill>
                <a:latin typeface="Consolas"/>
              </a:rPr>
              <a:t>class</a:t>
            </a:r>
            <a:r>
              <a:rPr lang="en-US" sz="700" i="1" dirty="0">
                <a:solidFill>
                  <a:srgbClr val="000000"/>
                </a:solidFill>
                <a:latin typeface="Consolas"/>
              </a:rPr>
              <a:t>=</a:t>
            </a:r>
            <a:r>
              <a:rPr lang="en-US" sz="700" i="1" dirty="0">
                <a:solidFill>
                  <a:srgbClr val="2A00FF"/>
                </a:solidFill>
                <a:latin typeface="Consolas"/>
              </a:rPr>
              <a:t>"movie</a:t>
            </a:r>
            <a:r>
              <a:rPr lang="en-US" sz="700" i="1" dirty="0" smtClean="0">
                <a:solidFill>
                  <a:srgbClr val="2A00FF"/>
                </a:solidFill>
                <a:latin typeface="Consolas"/>
              </a:rPr>
              <a:t>"</a:t>
            </a:r>
            <a:r>
              <a:rPr lang="en-US" sz="700" i="1" dirty="0" smtClean="0">
                <a:solidFill>
                  <a:srgbClr val="008080"/>
                </a:solidFill>
                <a:latin typeface="Consolas"/>
              </a:rPr>
              <a:t>&gt;</a:t>
            </a:r>
          </a:p>
          <a:p>
            <a:r>
              <a:rPr lang="en-US" sz="700" i="1" dirty="0" smtClean="0">
                <a:solidFill>
                  <a:srgbClr val="008080"/>
                </a:solidFill>
                <a:latin typeface="Consolas"/>
              </a:rPr>
              <a:t>…</a:t>
            </a:r>
            <a:endParaRPr lang="fr-FR" sz="700" i="1" dirty="0">
              <a:solidFill>
                <a:srgbClr val="008080"/>
              </a:solidFill>
              <a:latin typeface="Consolas"/>
            </a:endParaRPr>
          </a:p>
        </p:txBody>
      </p:sp>
      <p:cxnSp>
        <p:nvCxnSpPr>
          <p:cNvPr id="26" name="Connecteur droit avec flèche 25"/>
          <p:cNvCxnSpPr>
            <a:endCxn id="23" idx="1"/>
          </p:cNvCxnSpPr>
          <p:nvPr/>
        </p:nvCxnSpPr>
        <p:spPr>
          <a:xfrm flipV="1">
            <a:off x="2663383" y="2809292"/>
            <a:ext cx="725227" cy="25193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76" y="2899302"/>
            <a:ext cx="19812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Connecteur droit avec flèche 30"/>
          <p:cNvCxnSpPr/>
          <p:nvPr/>
        </p:nvCxnSpPr>
        <p:spPr>
          <a:xfrm>
            <a:off x="4504734" y="2899302"/>
            <a:ext cx="571322" cy="325114"/>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V="1">
            <a:off x="4503970" y="2054286"/>
            <a:ext cx="722948" cy="81061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2555776" y="1340768"/>
            <a:ext cx="1080120" cy="869277"/>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flipH="1" flipV="1">
            <a:off x="2308146" y="1700808"/>
            <a:ext cx="1080464" cy="758787"/>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Rectangle à coins arrondis 24"/>
          <p:cNvSpPr/>
          <p:nvPr/>
        </p:nvSpPr>
        <p:spPr>
          <a:xfrm>
            <a:off x="2308147" y="3429000"/>
            <a:ext cx="2695902" cy="1809604"/>
          </a:xfrm>
          <a:prstGeom prst="roundRect">
            <a:avLst>
              <a:gd name="adj" fmla="val 8639"/>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lang="fr-FR" sz="700" dirty="0" err="1">
                <a:solidFill>
                  <a:srgbClr val="000000"/>
                </a:solidFill>
                <a:latin typeface="Consolas"/>
              </a:rPr>
              <a:t>mymoviesApp.config</a:t>
            </a:r>
            <a:r>
              <a:rPr lang="fr-FR" sz="700" dirty="0">
                <a:solidFill>
                  <a:srgbClr val="000000"/>
                </a:solidFill>
                <a:latin typeface="Consolas"/>
              </a:rPr>
              <a:t>([</a:t>
            </a:r>
            <a:r>
              <a:rPr lang="fr-FR" sz="700" dirty="0">
                <a:solidFill>
                  <a:srgbClr val="2A00FF"/>
                </a:solidFill>
                <a:latin typeface="Consolas"/>
              </a:rPr>
              <a:t>'$</a:t>
            </a:r>
            <a:r>
              <a:rPr lang="fr-FR" sz="700" dirty="0" err="1">
                <a:solidFill>
                  <a:srgbClr val="2A00FF"/>
                </a:solidFill>
                <a:latin typeface="Consolas"/>
              </a:rPr>
              <a:t>routeProvider</a:t>
            </a:r>
            <a:r>
              <a:rPr lang="fr-FR" sz="700" dirty="0">
                <a:solidFill>
                  <a:srgbClr val="2A00FF"/>
                </a:solidFill>
                <a:latin typeface="Consolas"/>
              </a:rPr>
              <a:t>'</a:t>
            </a:r>
            <a:r>
              <a:rPr lang="fr-FR" sz="700" dirty="0">
                <a:solidFill>
                  <a:srgbClr val="000000"/>
                </a:solidFill>
                <a:latin typeface="Consolas"/>
              </a:rPr>
              <a:t>,</a:t>
            </a:r>
          </a:p>
          <a:p>
            <a:r>
              <a:rPr lang="fr-FR" sz="700" dirty="0">
                <a:solidFill>
                  <a:srgbClr val="000000"/>
                </a:solidFill>
                <a:latin typeface="Consolas"/>
              </a:rPr>
              <a:t>  </a:t>
            </a:r>
            <a:r>
              <a:rPr lang="fr-FR" sz="700" b="1" dirty="0" err="1">
                <a:solidFill>
                  <a:srgbClr val="7F0055"/>
                </a:solidFill>
                <a:latin typeface="Consolas"/>
              </a:rPr>
              <a:t>function</a:t>
            </a:r>
            <a:r>
              <a:rPr lang="fr-FR" sz="700" b="1" dirty="0">
                <a:solidFill>
                  <a:srgbClr val="000000"/>
                </a:solidFill>
                <a:latin typeface="Consolas"/>
              </a:rPr>
              <a:t>($</a:t>
            </a:r>
            <a:r>
              <a:rPr lang="fr-FR" sz="700" b="1" dirty="0" err="1">
                <a:solidFill>
                  <a:srgbClr val="000000"/>
                </a:solidFill>
                <a:latin typeface="Consolas"/>
              </a:rPr>
              <a:t>routeProvider</a:t>
            </a:r>
            <a:r>
              <a:rPr lang="fr-FR" sz="700" b="1" dirty="0">
                <a:solidFill>
                  <a:srgbClr val="000000"/>
                </a:solidFill>
                <a:latin typeface="Consolas"/>
              </a:rPr>
              <a:t>) </a:t>
            </a:r>
            <a:r>
              <a:rPr lang="fr-FR" sz="700" b="1" dirty="0" smtClean="0">
                <a:solidFill>
                  <a:srgbClr val="000000"/>
                </a:solidFill>
                <a:latin typeface="Consolas"/>
              </a:rPr>
              <a:t>{</a:t>
            </a:r>
          </a:p>
          <a:p>
            <a:endParaRPr lang="fr-FR" sz="700" b="1" dirty="0">
              <a:solidFill>
                <a:srgbClr val="000000"/>
              </a:solidFill>
              <a:latin typeface="Consolas"/>
            </a:endParaRPr>
          </a:p>
          <a:p>
            <a:r>
              <a:rPr lang="fr-FR" sz="700" dirty="0">
                <a:solidFill>
                  <a:srgbClr val="000000"/>
                </a:solidFill>
                <a:latin typeface="Consolas"/>
              </a:rPr>
              <a:t>    $</a:t>
            </a:r>
            <a:r>
              <a:rPr lang="fr-FR" sz="700" dirty="0" err="1">
                <a:solidFill>
                  <a:srgbClr val="000000"/>
                </a:solidFill>
                <a:latin typeface="Consolas"/>
              </a:rPr>
              <a:t>routeProvider</a:t>
            </a:r>
            <a:r>
              <a:rPr lang="fr-FR" sz="700" dirty="0">
                <a:solidFill>
                  <a:srgbClr val="000000"/>
                </a:solidFill>
                <a:latin typeface="Consolas"/>
              </a:rPr>
              <a:t>.</a:t>
            </a:r>
          </a:p>
          <a:p>
            <a:r>
              <a:rPr lang="fr-FR" sz="700" dirty="0">
                <a:solidFill>
                  <a:srgbClr val="000000"/>
                </a:solidFill>
                <a:latin typeface="Consolas"/>
              </a:rPr>
              <a:t>      </a:t>
            </a:r>
            <a:r>
              <a:rPr lang="fr-FR" sz="700" dirty="0" err="1">
                <a:solidFill>
                  <a:srgbClr val="000000"/>
                </a:solidFill>
                <a:latin typeface="Consolas"/>
              </a:rPr>
              <a:t>when</a:t>
            </a:r>
            <a:r>
              <a:rPr lang="fr-FR" sz="700" dirty="0">
                <a:solidFill>
                  <a:srgbClr val="000000"/>
                </a:solidFill>
                <a:latin typeface="Consolas"/>
              </a:rPr>
              <a:t>(</a:t>
            </a:r>
            <a:r>
              <a:rPr lang="fr-FR" sz="700" dirty="0">
                <a:solidFill>
                  <a:srgbClr val="2A00FF"/>
                </a:solidFill>
                <a:latin typeface="Consolas"/>
              </a:rPr>
              <a:t>'/</a:t>
            </a:r>
            <a:r>
              <a:rPr lang="fr-FR" sz="700" dirty="0" err="1">
                <a:solidFill>
                  <a:srgbClr val="2A00FF"/>
                </a:solidFill>
                <a:latin typeface="Consolas"/>
              </a:rPr>
              <a:t>movies</a:t>
            </a:r>
            <a:r>
              <a:rPr lang="fr-FR" sz="700" dirty="0">
                <a:solidFill>
                  <a:srgbClr val="2A00FF"/>
                </a:solidFill>
                <a:latin typeface="Consolas"/>
              </a:rPr>
              <a:t>'</a:t>
            </a:r>
            <a:r>
              <a:rPr lang="fr-FR" sz="700" dirty="0">
                <a:solidFill>
                  <a:srgbClr val="000000"/>
                </a:solidFill>
                <a:latin typeface="Consolas"/>
              </a:rPr>
              <a:t>, {</a:t>
            </a:r>
          </a:p>
          <a:p>
            <a:r>
              <a:rPr lang="fr-FR" sz="700" dirty="0">
                <a:solidFill>
                  <a:srgbClr val="000000"/>
                </a:solidFill>
                <a:latin typeface="Consolas"/>
              </a:rPr>
              <a:t>        </a:t>
            </a:r>
            <a:r>
              <a:rPr lang="fr-FR" sz="700" dirty="0" err="1">
                <a:solidFill>
                  <a:srgbClr val="000000"/>
                </a:solidFill>
                <a:latin typeface="Consolas"/>
              </a:rPr>
              <a:t>templateUrl</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views</a:t>
            </a:r>
            <a:r>
              <a:rPr lang="fr-FR" sz="700" dirty="0">
                <a:solidFill>
                  <a:srgbClr val="2A00FF"/>
                </a:solidFill>
                <a:latin typeface="Consolas"/>
              </a:rPr>
              <a:t>/movie-list.html'</a:t>
            </a:r>
            <a:r>
              <a:rPr lang="fr-FR" sz="700" dirty="0">
                <a:solidFill>
                  <a:srgbClr val="000000"/>
                </a:solidFill>
                <a:latin typeface="Consolas"/>
              </a:rPr>
              <a:t>,</a:t>
            </a:r>
          </a:p>
          <a:p>
            <a:r>
              <a:rPr lang="fr-FR" sz="700" dirty="0">
                <a:solidFill>
                  <a:srgbClr val="000000"/>
                </a:solidFill>
                <a:latin typeface="Consolas"/>
              </a:rPr>
              <a:t>        </a:t>
            </a:r>
            <a:r>
              <a:rPr lang="fr-FR" sz="700" dirty="0" err="1">
                <a:solidFill>
                  <a:srgbClr val="000000"/>
                </a:solidFill>
                <a:latin typeface="Consolas"/>
              </a:rPr>
              <a:t>controller</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MovieListCtrl</a:t>
            </a:r>
            <a:r>
              <a:rPr lang="fr-FR" sz="700" dirty="0">
                <a:solidFill>
                  <a:srgbClr val="2A00FF"/>
                </a:solidFill>
                <a:latin typeface="Consolas"/>
              </a:rPr>
              <a:t>'</a:t>
            </a:r>
          </a:p>
          <a:p>
            <a:r>
              <a:rPr lang="fr-FR" sz="700" dirty="0">
                <a:solidFill>
                  <a:srgbClr val="000000"/>
                </a:solidFill>
                <a:latin typeface="Consolas"/>
              </a:rPr>
              <a:t>      }).</a:t>
            </a:r>
          </a:p>
          <a:p>
            <a:r>
              <a:rPr lang="fr-FR" sz="700" dirty="0" smtClean="0">
                <a:solidFill>
                  <a:srgbClr val="000000"/>
                </a:solidFill>
                <a:latin typeface="Consolas"/>
              </a:rPr>
              <a:t>…</a:t>
            </a:r>
          </a:p>
          <a:p>
            <a:r>
              <a:rPr lang="fr-FR" sz="700" dirty="0" smtClean="0">
                <a:solidFill>
                  <a:srgbClr val="000000"/>
                </a:solidFill>
                <a:latin typeface="Consolas"/>
              </a:rPr>
              <a:t>      </a:t>
            </a:r>
            <a:r>
              <a:rPr lang="fr-FR" sz="700" dirty="0" err="1" smtClean="0">
                <a:solidFill>
                  <a:srgbClr val="000000"/>
                </a:solidFill>
                <a:latin typeface="Consolas"/>
              </a:rPr>
              <a:t>otherwise</a:t>
            </a:r>
            <a:r>
              <a:rPr lang="fr-FR" sz="700" dirty="0" smtClean="0">
                <a:solidFill>
                  <a:srgbClr val="000000"/>
                </a:solidFill>
                <a:latin typeface="Consolas"/>
              </a:rPr>
              <a:t>({</a:t>
            </a:r>
          </a:p>
          <a:p>
            <a:r>
              <a:rPr lang="fr-FR" sz="700" dirty="0" smtClean="0">
                <a:solidFill>
                  <a:srgbClr val="000000"/>
                </a:solidFill>
                <a:latin typeface="Consolas"/>
              </a:rPr>
              <a:t>        </a:t>
            </a:r>
            <a:r>
              <a:rPr lang="fr-FR" sz="700" dirty="0" err="1">
                <a:solidFill>
                  <a:srgbClr val="000000"/>
                </a:solidFill>
                <a:latin typeface="Consolas"/>
              </a:rPr>
              <a:t>redirectTo</a:t>
            </a:r>
            <a:r>
              <a:rPr lang="fr-FR" sz="700" dirty="0">
                <a:solidFill>
                  <a:srgbClr val="000000"/>
                </a:solidFill>
                <a:latin typeface="Consolas"/>
              </a:rPr>
              <a:t>: </a:t>
            </a:r>
            <a:r>
              <a:rPr lang="fr-FR" sz="700" dirty="0">
                <a:solidFill>
                  <a:srgbClr val="2A00FF"/>
                </a:solidFill>
                <a:latin typeface="Consolas"/>
              </a:rPr>
              <a:t>'/</a:t>
            </a:r>
            <a:r>
              <a:rPr lang="fr-FR" sz="700" dirty="0" err="1">
                <a:solidFill>
                  <a:srgbClr val="2A00FF"/>
                </a:solidFill>
                <a:latin typeface="Consolas"/>
              </a:rPr>
              <a:t>movies</a:t>
            </a:r>
            <a:r>
              <a:rPr lang="fr-FR" sz="700" dirty="0">
                <a:solidFill>
                  <a:srgbClr val="2A00FF"/>
                </a:solidFill>
                <a:latin typeface="Consolas"/>
              </a:rPr>
              <a:t>'</a:t>
            </a:r>
          </a:p>
          <a:p>
            <a:r>
              <a:rPr lang="fr-FR" sz="700" dirty="0">
                <a:solidFill>
                  <a:srgbClr val="000000"/>
                </a:solidFill>
                <a:latin typeface="Consolas"/>
              </a:rPr>
              <a:t>      });</a:t>
            </a:r>
          </a:p>
          <a:p>
            <a:r>
              <a:rPr lang="fr-FR" sz="700" dirty="0">
                <a:solidFill>
                  <a:srgbClr val="000000"/>
                </a:solidFill>
                <a:latin typeface="Consolas"/>
              </a:rPr>
              <a:t>  }]);</a:t>
            </a:r>
            <a:endParaRPr lang="fr-FR" sz="700" dirty="0">
              <a:solidFill>
                <a:srgbClr val="C00000"/>
              </a:solidFill>
            </a:endParaRPr>
          </a:p>
        </p:txBody>
      </p:sp>
      <p:sp>
        <p:nvSpPr>
          <p:cNvPr id="27" name="ZoneTexte 26"/>
          <p:cNvSpPr txBox="1"/>
          <p:nvPr/>
        </p:nvSpPr>
        <p:spPr>
          <a:xfrm>
            <a:off x="904334" y="188640"/>
            <a:ext cx="2484276" cy="369332"/>
          </a:xfrm>
          <a:prstGeom prst="rect">
            <a:avLst/>
          </a:prstGeom>
          <a:noFill/>
        </p:spPr>
        <p:txBody>
          <a:bodyPr wrap="square" rtlCol="0">
            <a:spAutoFit/>
          </a:bodyPr>
          <a:lstStyle/>
          <a:p>
            <a:r>
              <a:rPr lang="fr-FR" dirty="0" smtClean="0"/>
              <a:t>routage</a:t>
            </a:r>
            <a:endParaRPr lang="fr-FR" dirty="0"/>
          </a:p>
        </p:txBody>
      </p:sp>
      <p:sp>
        <p:nvSpPr>
          <p:cNvPr id="30" name="Rectangle 29"/>
          <p:cNvSpPr/>
          <p:nvPr/>
        </p:nvSpPr>
        <p:spPr>
          <a:xfrm>
            <a:off x="2539974" y="5148594"/>
            <a:ext cx="1671986" cy="180020"/>
          </a:xfrm>
          <a:prstGeom prst="rect">
            <a:avLst/>
          </a:prstGeom>
          <a:solidFill>
            <a:schemeClr val="bg1"/>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C00000"/>
                </a:solidFill>
              </a:rPr>
              <a:t>App</a:t>
            </a:r>
            <a:endParaRPr lang="fr-FR" sz="1000" dirty="0">
              <a:solidFill>
                <a:srgbClr val="C00000"/>
              </a:solidFill>
            </a:endParaRPr>
          </a:p>
        </p:txBody>
      </p:sp>
      <p:sp>
        <p:nvSpPr>
          <p:cNvPr id="5" name="Forme libre 4"/>
          <p:cNvSpPr/>
          <p:nvPr/>
        </p:nvSpPr>
        <p:spPr>
          <a:xfrm>
            <a:off x="2484120" y="3909060"/>
            <a:ext cx="2339340" cy="678180"/>
          </a:xfrm>
          <a:custGeom>
            <a:avLst/>
            <a:gdLst>
              <a:gd name="connsiteX0" fmla="*/ 381000 w 2339340"/>
              <a:gd name="connsiteY0" fmla="*/ 7620 h 678180"/>
              <a:gd name="connsiteX1" fmla="*/ 60960 w 2339340"/>
              <a:gd name="connsiteY1" fmla="*/ 38100 h 678180"/>
              <a:gd name="connsiteX2" fmla="*/ 0 w 2339340"/>
              <a:gd name="connsiteY2" fmla="*/ 320040 h 678180"/>
              <a:gd name="connsiteX3" fmla="*/ 38100 w 2339340"/>
              <a:gd name="connsiteY3" fmla="*/ 563880 h 678180"/>
              <a:gd name="connsiteX4" fmla="*/ 312420 w 2339340"/>
              <a:gd name="connsiteY4" fmla="*/ 678180 h 678180"/>
              <a:gd name="connsiteX5" fmla="*/ 891540 w 2339340"/>
              <a:gd name="connsiteY5" fmla="*/ 678180 h 678180"/>
              <a:gd name="connsiteX6" fmla="*/ 1935480 w 2339340"/>
              <a:gd name="connsiteY6" fmla="*/ 632460 h 678180"/>
              <a:gd name="connsiteX7" fmla="*/ 2339340 w 2339340"/>
              <a:gd name="connsiteY7" fmla="*/ 449580 h 678180"/>
              <a:gd name="connsiteX8" fmla="*/ 2339340 w 2339340"/>
              <a:gd name="connsiteY8" fmla="*/ 160020 h 678180"/>
              <a:gd name="connsiteX9" fmla="*/ 2034540 w 2339340"/>
              <a:gd name="connsiteY9" fmla="*/ 0 h 678180"/>
              <a:gd name="connsiteX10" fmla="*/ 1348740 w 2339340"/>
              <a:gd name="connsiteY10" fmla="*/ 15240 h 678180"/>
              <a:gd name="connsiteX11" fmla="*/ 381000 w 2339340"/>
              <a:gd name="connsiteY11" fmla="*/ 7620 h 6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9340" h="678180">
                <a:moveTo>
                  <a:pt x="381000" y="7620"/>
                </a:moveTo>
                <a:lnTo>
                  <a:pt x="60960" y="38100"/>
                </a:lnTo>
                <a:lnTo>
                  <a:pt x="0" y="320040"/>
                </a:lnTo>
                <a:lnTo>
                  <a:pt x="38100" y="563880"/>
                </a:lnTo>
                <a:lnTo>
                  <a:pt x="312420" y="678180"/>
                </a:lnTo>
                <a:lnTo>
                  <a:pt x="891540" y="678180"/>
                </a:lnTo>
                <a:lnTo>
                  <a:pt x="1935480" y="632460"/>
                </a:lnTo>
                <a:lnTo>
                  <a:pt x="2339340" y="449580"/>
                </a:lnTo>
                <a:lnTo>
                  <a:pt x="2339340" y="160020"/>
                </a:lnTo>
                <a:lnTo>
                  <a:pt x="2034540" y="0"/>
                </a:lnTo>
                <a:lnTo>
                  <a:pt x="1348740" y="15240"/>
                </a:lnTo>
                <a:lnTo>
                  <a:pt x="381000" y="7620"/>
                </a:ln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4221480" y="2895600"/>
            <a:ext cx="309738" cy="1028700"/>
          </a:xfrm>
          <a:custGeom>
            <a:avLst/>
            <a:gdLst>
              <a:gd name="connsiteX0" fmla="*/ 0 w 309738"/>
              <a:gd name="connsiteY0" fmla="*/ 0 h 1028700"/>
              <a:gd name="connsiteX1" fmla="*/ 228600 w 309738"/>
              <a:gd name="connsiteY1" fmla="*/ 304800 h 1028700"/>
              <a:gd name="connsiteX2" fmla="*/ 304800 w 309738"/>
              <a:gd name="connsiteY2" fmla="*/ 739140 h 1028700"/>
              <a:gd name="connsiteX3" fmla="*/ 106680 w 309738"/>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309738" h="1028700">
                <a:moveTo>
                  <a:pt x="0" y="0"/>
                </a:moveTo>
                <a:cubicBezTo>
                  <a:pt x="88900" y="90805"/>
                  <a:pt x="177800" y="181610"/>
                  <a:pt x="228600" y="304800"/>
                </a:cubicBezTo>
                <a:cubicBezTo>
                  <a:pt x="279400" y="427990"/>
                  <a:pt x="325120" y="618490"/>
                  <a:pt x="304800" y="739140"/>
                </a:cubicBezTo>
                <a:cubicBezTo>
                  <a:pt x="284480" y="859790"/>
                  <a:pt x="195580" y="944245"/>
                  <a:pt x="106680" y="10287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545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539552" y="980728"/>
            <a:ext cx="2556284" cy="3888432"/>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6" name="Rectangle 5"/>
          <p:cNvSpPr/>
          <p:nvPr/>
        </p:nvSpPr>
        <p:spPr>
          <a:xfrm>
            <a:off x="755576" y="1124744"/>
            <a:ext cx="2232248" cy="2160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nb-NO" sz="700" dirty="0" smtClean="0">
                <a:solidFill>
                  <a:srgbClr val="008080"/>
                </a:solidFill>
                <a:latin typeface="Consolas"/>
              </a:rPr>
              <a:t>&lt;</a:t>
            </a:r>
            <a:r>
              <a:rPr lang="nb-NO" sz="700" dirty="0">
                <a:solidFill>
                  <a:srgbClr val="3F7F7F"/>
                </a:solidFill>
                <a:latin typeface="Consolas"/>
              </a:rPr>
              <a:t>html </a:t>
            </a:r>
            <a:r>
              <a:rPr lang="nb-NO" sz="700" i="1" dirty="0" smtClean="0">
                <a:solidFill>
                  <a:srgbClr val="7F007F"/>
                </a:solidFill>
                <a:latin typeface="Consolas"/>
              </a:rPr>
              <a:t>ng-app</a:t>
            </a:r>
            <a:r>
              <a:rPr lang="nb-NO" sz="700" i="1" dirty="0">
                <a:solidFill>
                  <a:srgbClr val="000000"/>
                </a:solidFill>
                <a:latin typeface="Consolas"/>
              </a:rPr>
              <a:t>=</a:t>
            </a:r>
            <a:r>
              <a:rPr lang="nb-NO" sz="700" i="1" dirty="0">
                <a:solidFill>
                  <a:srgbClr val="2A00FF"/>
                </a:solidFill>
                <a:latin typeface="Consolas"/>
              </a:rPr>
              <a:t>"mymoviesApp"</a:t>
            </a:r>
            <a:r>
              <a:rPr lang="nb-NO" sz="700" i="1" dirty="0">
                <a:solidFill>
                  <a:srgbClr val="008080"/>
                </a:solidFill>
                <a:latin typeface="Consolas"/>
              </a:rPr>
              <a:t>&gt;</a:t>
            </a:r>
            <a:endParaRPr lang="fr-FR" sz="700" dirty="0"/>
          </a:p>
        </p:txBody>
      </p:sp>
      <p:sp>
        <p:nvSpPr>
          <p:cNvPr id="8" name="Rectangle 7"/>
          <p:cNvSpPr/>
          <p:nvPr/>
        </p:nvSpPr>
        <p:spPr>
          <a:xfrm>
            <a:off x="755576" y="1412776"/>
            <a:ext cx="2232248" cy="4320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a:solidFill>
                  <a:srgbClr val="008080"/>
                </a:solidFill>
                <a:latin typeface="Consolas"/>
              </a:rPr>
              <a:t>&lt;</a:t>
            </a:r>
            <a:r>
              <a:rPr lang="fr-FR" sz="700" dirty="0">
                <a:solidFill>
                  <a:srgbClr val="3F7F7F"/>
                </a:solidFill>
                <a:highlight>
                  <a:srgbClr val="D4D4D4"/>
                </a:highlight>
                <a:latin typeface="Consolas"/>
              </a:rPr>
              <a:t>body</a:t>
            </a:r>
            <a:r>
              <a:rPr lang="fr-FR" sz="700" dirty="0">
                <a:solidFill>
                  <a:srgbClr val="008080"/>
                </a:solidFill>
                <a:highlight>
                  <a:srgbClr val="D4D4D4"/>
                </a:highlight>
                <a:latin typeface="Consolas"/>
              </a:rPr>
              <a:t>&gt;</a:t>
            </a:r>
            <a:r>
              <a:rPr lang="fr-FR" sz="700" dirty="0">
                <a:solidFill>
                  <a:srgbClr val="000000"/>
                </a:solidFill>
                <a:highlight>
                  <a:srgbClr val="D4D4D4"/>
                </a:highlight>
                <a:latin typeface="Consolas"/>
              </a:rPr>
              <a:t>  </a:t>
            </a:r>
          </a:p>
          <a:p>
            <a:r>
              <a:rPr lang="fr-FR" sz="700" dirty="0">
                <a:solidFill>
                  <a:srgbClr val="000000"/>
                </a:solidFill>
                <a:latin typeface="Consolas"/>
              </a:rPr>
              <a:t>   </a:t>
            </a:r>
            <a:r>
              <a:rPr lang="fr-FR" sz="700" dirty="0">
                <a:solidFill>
                  <a:srgbClr val="008080"/>
                </a:solidFill>
                <a:latin typeface="Consolas"/>
              </a:rPr>
              <a:t>&lt;</a:t>
            </a:r>
            <a:r>
              <a:rPr lang="fr-FR" sz="700" dirty="0">
                <a:solidFill>
                  <a:srgbClr val="3F7F7F"/>
                </a:solidFill>
                <a:latin typeface="Consolas"/>
              </a:rPr>
              <a:t>section </a:t>
            </a:r>
            <a:r>
              <a:rPr lang="fr-FR" sz="700" dirty="0" err="1">
                <a:solidFill>
                  <a:srgbClr val="7F007F"/>
                </a:solidFill>
                <a:latin typeface="Consolas"/>
              </a:rPr>
              <a:t>ng-view</a:t>
            </a:r>
            <a:r>
              <a:rPr lang="fr-FR" sz="700" dirty="0" smtClean="0">
                <a:solidFill>
                  <a:srgbClr val="008080"/>
                </a:solidFill>
                <a:latin typeface="Consolas"/>
              </a:rPr>
              <a:t>&gt;</a:t>
            </a:r>
          </a:p>
          <a:p>
            <a:r>
              <a:rPr lang="fr-FR" sz="700" dirty="0">
                <a:solidFill>
                  <a:srgbClr val="000000"/>
                </a:solidFill>
                <a:latin typeface="Consolas"/>
              </a:rPr>
              <a:t>  </a:t>
            </a:r>
            <a:r>
              <a:rPr lang="fr-FR" sz="700" dirty="0" smtClean="0">
                <a:solidFill>
                  <a:srgbClr val="000000"/>
                </a:solidFill>
                <a:latin typeface="Consolas"/>
              </a:rPr>
              <a:t> </a:t>
            </a:r>
            <a:endParaRPr lang="fr-FR" sz="700" dirty="0"/>
          </a:p>
        </p:txBody>
      </p:sp>
      <p:sp>
        <p:nvSpPr>
          <p:cNvPr id="12" name="Rectangle 11"/>
          <p:cNvSpPr/>
          <p:nvPr/>
        </p:nvSpPr>
        <p:spPr>
          <a:xfrm>
            <a:off x="771420" y="4779150"/>
            <a:ext cx="936104"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008000"/>
                </a:solidFill>
              </a:rPr>
              <a:t>index.html</a:t>
            </a:r>
            <a:endParaRPr lang="fr-FR" sz="1000" dirty="0">
              <a:solidFill>
                <a:srgbClr val="008000"/>
              </a:solidFill>
            </a:endParaRPr>
          </a:p>
        </p:txBody>
      </p:sp>
      <p:sp>
        <p:nvSpPr>
          <p:cNvPr id="16" name="Rectangle à coins arrondis 15"/>
          <p:cNvSpPr/>
          <p:nvPr/>
        </p:nvSpPr>
        <p:spPr>
          <a:xfrm>
            <a:off x="5076056" y="1054166"/>
            <a:ext cx="2952328" cy="3814994"/>
          </a:xfrm>
          <a:prstGeom prst="roundRect">
            <a:avLst>
              <a:gd name="adj" fmla="val 8639"/>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endParaRPr lang="fr-FR" sz="700" dirty="0"/>
          </a:p>
        </p:txBody>
      </p:sp>
      <p:sp>
        <p:nvSpPr>
          <p:cNvPr id="20" name="Ellipse 19"/>
          <p:cNvSpPr/>
          <p:nvPr/>
        </p:nvSpPr>
        <p:spPr>
          <a:xfrm>
            <a:off x="5760132" y="1220122"/>
            <a:ext cx="1584176" cy="514487"/>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Rectangle 20"/>
          <p:cNvSpPr/>
          <p:nvPr/>
        </p:nvSpPr>
        <p:spPr>
          <a:xfrm>
            <a:off x="6002190" y="1392253"/>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A50021"/>
                </a:solidFill>
              </a:rPr>
              <a:t>$</a:t>
            </a:r>
            <a:r>
              <a:rPr lang="fr-FR" sz="1000" dirty="0" err="1" smtClean="0">
                <a:solidFill>
                  <a:srgbClr val="A50021"/>
                </a:solidFill>
              </a:rPr>
              <a:t>rootScope</a:t>
            </a:r>
            <a:endParaRPr lang="fr-FR" sz="1000" dirty="0">
              <a:solidFill>
                <a:srgbClr val="A50021"/>
              </a:solidFill>
            </a:endParaRPr>
          </a:p>
        </p:txBody>
      </p:sp>
      <p:sp>
        <p:nvSpPr>
          <p:cNvPr id="22" name="Rectangle 21"/>
          <p:cNvSpPr/>
          <p:nvPr/>
        </p:nvSpPr>
        <p:spPr>
          <a:xfrm>
            <a:off x="6002190" y="1130112"/>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a:solidFill>
                  <a:srgbClr val="A50021"/>
                </a:solidFill>
              </a:rPr>
              <a:t>mymoviesApp</a:t>
            </a:r>
            <a:endParaRPr lang="fr-FR" sz="1000" dirty="0">
              <a:solidFill>
                <a:srgbClr val="A50021"/>
              </a:solidFill>
            </a:endParaRPr>
          </a:p>
        </p:txBody>
      </p:sp>
      <p:cxnSp>
        <p:nvCxnSpPr>
          <p:cNvPr id="47" name="Connecteur droit avec flèche 46"/>
          <p:cNvCxnSpPr>
            <a:stCxn id="30" idx="0"/>
            <a:endCxn id="20" idx="4"/>
          </p:cNvCxnSpPr>
          <p:nvPr/>
        </p:nvCxnSpPr>
        <p:spPr>
          <a:xfrm flipV="1">
            <a:off x="6480212" y="1734609"/>
            <a:ext cx="72008" cy="363632"/>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55576" y="4271392"/>
            <a:ext cx="2232248" cy="31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smtClean="0">
                <a:solidFill>
                  <a:srgbClr val="008080"/>
                </a:solidFill>
                <a:latin typeface="Consolas"/>
              </a:rPr>
              <a:t>&lt;/</a:t>
            </a:r>
            <a:r>
              <a:rPr lang="fr-FR" sz="700" dirty="0">
                <a:solidFill>
                  <a:srgbClr val="3F7F7F"/>
                </a:solidFill>
                <a:latin typeface="Consolas"/>
              </a:rPr>
              <a:t>section</a:t>
            </a:r>
            <a:r>
              <a:rPr lang="fr-FR" sz="700" dirty="0">
                <a:solidFill>
                  <a:srgbClr val="008080"/>
                </a:solidFill>
                <a:latin typeface="Consolas"/>
              </a:rPr>
              <a:t>&gt;</a:t>
            </a:r>
            <a:endParaRPr lang="fr-FR" sz="700" dirty="0"/>
          </a:p>
        </p:txBody>
      </p:sp>
      <p:sp>
        <p:nvSpPr>
          <p:cNvPr id="27" name="Rectangle à coins arrondis 26"/>
          <p:cNvSpPr/>
          <p:nvPr/>
        </p:nvSpPr>
        <p:spPr>
          <a:xfrm>
            <a:off x="616738" y="1982082"/>
            <a:ext cx="2906588" cy="2094990"/>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28" name="Rectangle 27"/>
          <p:cNvSpPr/>
          <p:nvPr/>
        </p:nvSpPr>
        <p:spPr>
          <a:xfrm>
            <a:off x="732384" y="2095813"/>
            <a:ext cx="2586568" cy="16294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smtClean="0">
                <a:solidFill>
                  <a:srgbClr val="008080"/>
                </a:solidFill>
                <a:latin typeface="Consolas"/>
              </a:rPr>
              <a:t>&lt;</a:t>
            </a:r>
            <a:r>
              <a:rPr lang="fr-FR" sz="700" dirty="0" smtClean="0">
                <a:solidFill>
                  <a:srgbClr val="3F7F7F"/>
                </a:solidFill>
                <a:latin typeface="Consolas"/>
              </a:rPr>
              <a:t>section </a:t>
            </a:r>
            <a:r>
              <a:rPr lang="fr-FR" sz="700" dirty="0" smtClean="0">
                <a:solidFill>
                  <a:srgbClr val="7F007F"/>
                </a:solidFill>
                <a:latin typeface="Consolas"/>
              </a:rPr>
              <a:t>class</a:t>
            </a:r>
            <a:r>
              <a:rPr lang="fr-FR" sz="700" dirty="0" smtClean="0">
                <a:solidFill>
                  <a:srgbClr val="000000"/>
                </a:solidFill>
                <a:latin typeface="Consolas"/>
              </a:rPr>
              <a:t>=</a:t>
            </a:r>
            <a:r>
              <a:rPr lang="fr-FR" sz="700" i="1" dirty="0" smtClean="0">
                <a:solidFill>
                  <a:srgbClr val="2A00FF"/>
                </a:solidFill>
                <a:latin typeface="Consolas"/>
              </a:rPr>
              <a:t>"</a:t>
            </a:r>
            <a:r>
              <a:rPr lang="fr-FR" sz="700" i="1" dirty="0" err="1" smtClean="0">
                <a:solidFill>
                  <a:srgbClr val="2A00FF"/>
                </a:solidFill>
                <a:latin typeface="Consolas"/>
              </a:rPr>
              <a:t>movies</a:t>
            </a:r>
            <a:r>
              <a:rPr lang="fr-FR" sz="700" i="1" dirty="0" smtClean="0">
                <a:solidFill>
                  <a:srgbClr val="2A00FF"/>
                </a:solidFill>
                <a:latin typeface="Consolas"/>
              </a:rPr>
              <a:t>"</a:t>
            </a:r>
            <a:r>
              <a:rPr lang="fr-FR" sz="700" i="1" dirty="0" smtClean="0">
                <a:solidFill>
                  <a:srgbClr val="008080"/>
                </a:solidFill>
                <a:latin typeface="Consolas"/>
              </a:rPr>
              <a:t>&gt;</a:t>
            </a:r>
          </a:p>
          <a:p>
            <a:r>
              <a:rPr lang="en-US" sz="800" dirty="0" smtClean="0">
                <a:solidFill>
                  <a:srgbClr val="008080"/>
                </a:solidFill>
                <a:highlight>
                  <a:srgbClr val="E8F2FE"/>
                </a:highlight>
                <a:latin typeface="Consolas"/>
              </a:rPr>
              <a:t>&lt;</a:t>
            </a:r>
            <a:r>
              <a:rPr lang="en-US" sz="800" dirty="0">
                <a:solidFill>
                  <a:srgbClr val="3F7F7F"/>
                </a:solidFill>
                <a:highlight>
                  <a:srgbClr val="D4D4D4"/>
                </a:highlight>
                <a:latin typeface="Consolas"/>
              </a:rPr>
              <a:t>span</a:t>
            </a:r>
            <a:r>
              <a:rPr lang="en-US" sz="800" dirty="0">
                <a:solidFill>
                  <a:srgbClr val="3F7F7F"/>
                </a:solidFill>
                <a:highlight>
                  <a:srgbClr val="E8F2FE"/>
                </a:highlight>
                <a:latin typeface="Consolas"/>
              </a:rPr>
              <a:t> </a:t>
            </a:r>
            <a:r>
              <a:rPr lang="en-US" sz="800" dirty="0">
                <a:solidFill>
                  <a:srgbClr val="7F007F"/>
                </a:solidFill>
                <a:highlight>
                  <a:srgbClr val="E8F2FE"/>
                </a:highlight>
                <a:latin typeface="Consolas"/>
              </a:rPr>
              <a:t>class</a:t>
            </a:r>
            <a:r>
              <a:rPr lang="en-US" sz="800" dirty="0">
                <a:solidFill>
                  <a:srgbClr val="000000"/>
                </a:solidFill>
                <a:highlight>
                  <a:srgbClr val="E8F2FE"/>
                </a:highlight>
                <a:latin typeface="Consolas"/>
              </a:rPr>
              <a:t>=</a:t>
            </a:r>
            <a:r>
              <a:rPr lang="en-US" sz="800" i="1" dirty="0">
                <a:solidFill>
                  <a:srgbClr val="2A00FF"/>
                </a:solidFill>
                <a:highlight>
                  <a:srgbClr val="E8F2FE"/>
                </a:highlight>
                <a:latin typeface="Consolas"/>
              </a:rPr>
              <a:t>"title"</a:t>
            </a:r>
            <a:r>
              <a:rPr lang="en-US" sz="800" i="1" dirty="0">
                <a:solidFill>
                  <a:srgbClr val="008080"/>
                </a:solidFill>
                <a:highlight>
                  <a:srgbClr val="E8F2FE"/>
                </a:highlight>
                <a:latin typeface="Consolas"/>
              </a:rPr>
              <a:t>&gt;</a:t>
            </a:r>
            <a:r>
              <a:rPr lang="en-US" sz="800" i="1" dirty="0">
                <a:solidFill>
                  <a:srgbClr val="000000"/>
                </a:solidFill>
                <a:highlight>
                  <a:srgbClr val="E8F2FE"/>
                </a:highlight>
                <a:latin typeface="Consolas"/>
              </a:rPr>
              <a:t>{{</a:t>
            </a:r>
            <a:r>
              <a:rPr lang="en-US" sz="800" i="1" dirty="0" err="1">
                <a:solidFill>
                  <a:srgbClr val="000000"/>
                </a:solidFill>
                <a:highlight>
                  <a:srgbClr val="E8F2FE"/>
                </a:highlight>
                <a:latin typeface="Consolas"/>
              </a:rPr>
              <a:t>pageTitle</a:t>
            </a:r>
            <a:r>
              <a:rPr lang="en-US" sz="800" i="1" dirty="0">
                <a:solidFill>
                  <a:srgbClr val="000000"/>
                </a:solidFill>
                <a:highlight>
                  <a:srgbClr val="E8F2FE"/>
                </a:highlight>
                <a:latin typeface="Consolas"/>
              </a:rPr>
              <a:t>}}</a:t>
            </a:r>
            <a:r>
              <a:rPr lang="en-US" sz="800" i="1" dirty="0">
                <a:solidFill>
                  <a:srgbClr val="008080"/>
                </a:solidFill>
                <a:highlight>
                  <a:srgbClr val="E8F2FE"/>
                </a:highlight>
                <a:latin typeface="Consolas"/>
              </a:rPr>
              <a:t>&lt;/</a:t>
            </a:r>
            <a:r>
              <a:rPr lang="en-US" sz="800" i="1" dirty="0">
                <a:solidFill>
                  <a:srgbClr val="3F7F7F"/>
                </a:solidFill>
                <a:highlight>
                  <a:srgbClr val="D4D4D4"/>
                </a:highlight>
                <a:latin typeface="Consolas"/>
              </a:rPr>
              <a:t>span</a:t>
            </a:r>
            <a:r>
              <a:rPr lang="en-US" sz="800" i="1" dirty="0">
                <a:solidFill>
                  <a:srgbClr val="008080"/>
                </a:solidFill>
                <a:highlight>
                  <a:srgbClr val="E8F2FE"/>
                </a:highlight>
                <a:latin typeface="Consolas"/>
              </a:rPr>
              <a:t>&gt;</a:t>
            </a:r>
            <a:endParaRPr lang="fr-FR" sz="700" i="1" dirty="0" smtClean="0">
              <a:solidFill>
                <a:srgbClr val="008080"/>
              </a:solidFill>
              <a:latin typeface="Consolas"/>
            </a:endParaRPr>
          </a:p>
          <a:p>
            <a:endParaRPr lang="fr-FR" sz="700" dirty="0" smtClean="0">
              <a:solidFill>
                <a:srgbClr val="3F5FBF"/>
              </a:solidFill>
              <a:latin typeface="Consolas"/>
            </a:endParaRPr>
          </a:p>
          <a:p>
            <a:r>
              <a:rPr lang="fr-FR" sz="700" dirty="0" smtClean="0">
                <a:solidFill>
                  <a:srgbClr val="008080"/>
                </a:solidFill>
                <a:latin typeface="Consolas"/>
              </a:rPr>
              <a:t>&lt;</a:t>
            </a:r>
            <a:r>
              <a:rPr lang="fr-FR" sz="700" dirty="0" err="1" smtClean="0">
                <a:solidFill>
                  <a:srgbClr val="3F7F7F"/>
                </a:solidFill>
                <a:latin typeface="Consolas"/>
              </a:rPr>
              <a:t>ul</a:t>
            </a:r>
            <a:r>
              <a:rPr lang="fr-FR" sz="700" dirty="0" smtClean="0">
                <a:solidFill>
                  <a:srgbClr val="008080"/>
                </a:solidFill>
                <a:latin typeface="Consolas"/>
              </a:rPr>
              <a:t>&gt;</a:t>
            </a:r>
          </a:p>
          <a:p>
            <a:r>
              <a:rPr lang="en-US" sz="700" dirty="0" smtClean="0">
                <a:solidFill>
                  <a:srgbClr val="008080"/>
                </a:solidFill>
                <a:latin typeface="Consolas"/>
              </a:rPr>
              <a:t>&lt;</a:t>
            </a:r>
            <a:r>
              <a:rPr lang="en-US" sz="700" dirty="0" smtClean="0">
                <a:solidFill>
                  <a:srgbClr val="3F7F7F"/>
                </a:solidFill>
                <a:latin typeface="Consolas"/>
              </a:rPr>
              <a:t>li </a:t>
            </a:r>
            <a:r>
              <a:rPr lang="en-US" sz="700" dirty="0" err="1" smtClean="0">
                <a:solidFill>
                  <a:srgbClr val="7F007F"/>
                </a:solidFill>
                <a:latin typeface="Consolas"/>
              </a:rPr>
              <a:t>ng</a:t>
            </a:r>
            <a:r>
              <a:rPr lang="en-US" sz="700" dirty="0" smtClean="0">
                <a:solidFill>
                  <a:srgbClr val="7F007F"/>
                </a:solidFill>
                <a:latin typeface="Consolas"/>
              </a:rPr>
              <a:t>-repeat</a:t>
            </a:r>
            <a:r>
              <a:rPr lang="en-US" sz="700" dirty="0" smtClean="0">
                <a:solidFill>
                  <a:srgbClr val="000000"/>
                </a:solidFill>
                <a:latin typeface="Consolas"/>
              </a:rPr>
              <a:t>=</a:t>
            </a:r>
            <a:r>
              <a:rPr lang="en-US" sz="700" i="1" dirty="0" smtClean="0">
                <a:solidFill>
                  <a:srgbClr val="2A00FF"/>
                </a:solidFill>
                <a:latin typeface="Consolas"/>
              </a:rPr>
              <a:t>"movie in movies"</a:t>
            </a:r>
            <a:r>
              <a:rPr lang="en-US" sz="700" i="1" dirty="0" smtClean="0">
                <a:solidFill>
                  <a:srgbClr val="008080"/>
                </a:solidFill>
                <a:latin typeface="Consolas"/>
              </a:rPr>
              <a:t>&gt;</a:t>
            </a:r>
          </a:p>
          <a:p>
            <a:endParaRPr lang="en-US" sz="700" i="1" dirty="0" smtClean="0">
              <a:solidFill>
                <a:srgbClr val="008080"/>
              </a:solidFill>
              <a:latin typeface="Consolas"/>
            </a:endParaRPr>
          </a:p>
          <a:p>
            <a:endParaRPr lang="en-US" sz="700" i="1" dirty="0" smtClean="0">
              <a:solidFill>
                <a:srgbClr val="008080"/>
              </a:solidFill>
              <a:latin typeface="Consolas"/>
            </a:endParaRPr>
          </a:p>
          <a:p>
            <a:r>
              <a:rPr lang="fr-FR" sz="700" dirty="0" smtClean="0">
                <a:solidFill>
                  <a:srgbClr val="008080"/>
                </a:solidFill>
                <a:highlight>
                  <a:srgbClr val="E8F2FE"/>
                </a:highlight>
                <a:latin typeface="Consolas"/>
              </a:rPr>
              <a:t>    &lt;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r>
              <a:rPr lang="fr-FR" sz="700" dirty="0" smtClean="0">
                <a:solidFill>
                  <a:srgbClr val="000000"/>
                </a:solidFill>
                <a:highlight>
                  <a:srgbClr val="E8F2FE"/>
                </a:highlight>
                <a:latin typeface="Consolas"/>
              </a:rPr>
              <a:t>{{</a:t>
            </a:r>
            <a:r>
              <a:rPr lang="fr-FR" sz="700" dirty="0" err="1" smtClean="0">
                <a:solidFill>
                  <a:srgbClr val="000000"/>
                </a:solidFill>
                <a:highlight>
                  <a:srgbClr val="E8F2FE"/>
                </a:highlight>
                <a:latin typeface="Consolas"/>
              </a:rPr>
              <a:t>movie.title</a:t>
            </a:r>
            <a:r>
              <a:rPr lang="fr-FR" sz="700" dirty="0" smtClean="0">
                <a:solidFill>
                  <a:srgbClr val="000000"/>
                </a:solidFill>
                <a:highlight>
                  <a:srgbClr val="E8F2FE"/>
                </a:highlight>
                <a:latin typeface="Consolas"/>
              </a:rPr>
              <a:t>}}</a:t>
            </a:r>
            <a:r>
              <a:rPr lang="fr-FR" sz="700" dirty="0" smtClean="0">
                <a:solidFill>
                  <a:srgbClr val="008080"/>
                </a:solidFill>
                <a:highlight>
                  <a:srgbClr val="E8F2FE"/>
                </a:highlight>
                <a:latin typeface="Consolas"/>
              </a:rPr>
              <a:t>&lt;/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p>
          <a:p>
            <a:r>
              <a:rPr lang="en-US" sz="700" i="1" dirty="0" smtClean="0">
                <a:solidFill>
                  <a:srgbClr val="008080"/>
                </a:solidFill>
                <a:latin typeface="Consolas"/>
              </a:rPr>
              <a:t>…</a:t>
            </a:r>
          </a:p>
          <a:p>
            <a:endParaRPr lang="fr-FR" sz="700" i="1" dirty="0">
              <a:solidFill>
                <a:srgbClr val="008080"/>
              </a:solidFill>
              <a:latin typeface="Consolas"/>
            </a:endParaRPr>
          </a:p>
        </p:txBody>
      </p:sp>
      <p:sp>
        <p:nvSpPr>
          <p:cNvPr id="29" name="Rectangle 28"/>
          <p:cNvSpPr/>
          <p:nvPr/>
        </p:nvSpPr>
        <p:spPr>
          <a:xfrm>
            <a:off x="804354" y="3986004"/>
            <a:ext cx="1440160"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008000"/>
                </a:solidFill>
              </a:rPr>
              <a:t>views</a:t>
            </a:r>
            <a:r>
              <a:rPr lang="fr-FR" sz="1000" dirty="0" smtClean="0">
                <a:solidFill>
                  <a:srgbClr val="008000"/>
                </a:solidFill>
              </a:rPr>
              <a:t>/movie-list.html</a:t>
            </a:r>
            <a:endParaRPr lang="fr-FR" sz="1000" dirty="0">
              <a:solidFill>
                <a:srgbClr val="008000"/>
              </a:solidFill>
            </a:endParaRPr>
          </a:p>
        </p:txBody>
      </p:sp>
      <p:sp>
        <p:nvSpPr>
          <p:cNvPr id="30" name="Ellipse 29"/>
          <p:cNvSpPr/>
          <p:nvPr/>
        </p:nvSpPr>
        <p:spPr>
          <a:xfrm>
            <a:off x="5292080" y="2098241"/>
            <a:ext cx="2376264"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5796136" y="2217358"/>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A50021"/>
                </a:solidFill>
              </a:rPr>
              <a:t>MovieListCtrl</a:t>
            </a:r>
            <a:endParaRPr lang="fr-FR" sz="1000" dirty="0" smtClean="0">
              <a:solidFill>
                <a:srgbClr val="A50021"/>
              </a:solidFill>
            </a:endParaRPr>
          </a:p>
          <a:p>
            <a:pPr algn="ctr"/>
            <a:r>
              <a:rPr lang="fr-FR" sz="1000" dirty="0" smtClean="0">
                <a:solidFill>
                  <a:srgbClr val="A50021"/>
                </a:solidFill>
              </a:rPr>
              <a:t>$scope</a:t>
            </a:r>
            <a:endParaRPr lang="fr-FR" sz="1000" dirty="0">
              <a:solidFill>
                <a:srgbClr val="A50021"/>
              </a:solidFill>
            </a:endParaRPr>
          </a:p>
        </p:txBody>
      </p:sp>
      <p:sp>
        <p:nvSpPr>
          <p:cNvPr id="33" name="Rectangle 32"/>
          <p:cNvSpPr/>
          <p:nvPr/>
        </p:nvSpPr>
        <p:spPr>
          <a:xfrm>
            <a:off x="5512578" y="2525928"/>
            <a:ext cx="2155766" cy="399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800" dirty="0" err="1" smtClean="0">
                <a:solidFill>
                  <a:srgbClr val="A50021"/>
                </a:solidFill>
                <a:latin typeface="Courier New" panose="02070309020205020404" pitchFamily="49" charset="0"/>
                <a:cs typeface="Courier New" panose="02070309020205020404" pitchFamily="49" charset="0"/>
              </a:rPr>
              <a:t>pageTitle</a:t>
            </a:r>
            <a:r>
              <a:rPr lang="fr-FR" sz="800" dirty="0" smtClean="0">
                <a:solidFill>
                  <a:srgbClr val="A50021"/>
                </a:solidFill>
                <a:latin typeface="Courier New" panose="02070309020205020404" pitchFamily="49" charset="0"/>
                <a:cs typeface="Courier New" panose="02070309020205020404" pitchFamily="49" charset="0"/>
              </a:rPr>
              <a:t> : ‘</a:t>
            </a:r>
            <a:r>
              <a:rPr lang="fr-FR" sz="800" dirty="0" err="1" smtClean="0">
                <a:solidFill>
                  <a:srgbClr val="A50021"/>
                </a:solidFill>
                <a:latin typeface="Courier New" panose="02070309020205020404" pitchFamily="49" charset="0"/>
                <a:cs typeface="Courier New" panose="02070309020205020404" pitchFamily="49" charset="0"/>
              </a:rPr>
              <a:t>My</a:t>
            </a:r>
            <a:r>
              <a:rPr lang="fr-FR" sz="800" dirty="0" smtClean="0">
                <a:solidFill>
                  <a:srgbClr val="A50021"/>
                </a:solidFill>
                <a:latin typeface="Courier New" panose="02070309020205020404" pitchFamily="49" charset="0"/>
                <a:cs typeface="Courier New" panose="02070309020205020404" pitchFamily="49" charset="0"/>
              </a:rPr>
              <a:t> Favorite </a:t>
            </a:r>
            <a:r>
              <a:rPr lang="fr-FR" sz="800" dirty="0" err="1" smtClean="0">
                <a:solidFill>
                  <a:srgbClr val="A50021"/>
                </a:solidFill>
                <a:latin typeface="Courier New" panose="02070309020205020404" pitchFamily="49" charset="0"/>
                <a:cs typeface="Courier New" panose="02070309020205020404" pitchFamily="49" charset="0"/>
              </a:rPr>
              <a:t>Movies</a:t>
            </a:r>
            <a:r>
              <a:rPr lang="fr-FR" sz="800" dirty="0" smtClean="0">
                <a:solidFill>
                  <a:srgbClr val="A50021"/>
                </a:solidFill>
                <a:latin typeface="Courier New" panose="02070309020205020404" pitchFamily="49" charset="0"/>
                <a:cs typeface="Courier New" panose="02070309020205020404" pitchFamily="49" charset="0"/>
              </a:rPr>
              <a:t>’</a:t>
            </a:r>
          </a:p>
          <a:p>
            <a:r>
              <a:rPr lang="fr-FR" sz="800" dirty="0" err="1" smtClean="0">
                <a:solidFill>
                  <a:srgbClr val="A50021"/>
                </a:solidFill>
                <a:latin typeface="Courier New" panose="02070309020205020404" pitchFamily="49" charset="0"/>
                <a:cs typeface="Courier New" panose="02070309020205020404" pitchFamily="49" charset="0"/>
              </a:rPr>
              <a:t>movies</a:t>
            </a:r>
            <a:r>
              <a:rPr lang="fr-FR" sz="800" dirty="0" smtClean="0">
                <a:solidFill>
                  <a:srgbClr val="A50021"/>
                </a:solidFill>
                <a:latin typeface="Courier New" panose="02070309020205020404" pitchFamily="49" charset="0"/>
                <a:cs typeface="Courier New" panose="02070309020205020404" pitchFamily="49" charset="0"/>
              </a:rPr>
              <a:t> : </a:t>
            </a:r>
            <a:r>
              <a:rPr lang="fr-FR" sz="800" dirty="0" err="1" smtClean="0">
                <a:solidFill>
                  <a:srgbClr val="A50021"/>
                </a:solidFill>
                <a:latin typeface="Courier New" panose="02070309020205020404" pitchFamily="49" charset="0"/>
                <a:cs typeface="Courier New" panose="02070309020205020404" pitchFamily="49" charset="0"/>
              </a:rPr>
              <a:t>Array</a:t>
            </a:r>
            <a:endParaRPr lang="fr-FR" sz="800" dirty="0" smtClean="0">
              <a:solidFill>
                <a:srgbClr val="A50021"/>
              </a:solidFill>
              <a:latin typeface="Courier New" panose="02070309020205020404" pitchFamily="49" charset="0"/>
              <a:cs typeface="Courier New" panose="02070309020205020404" pitchFamily="49" charset="0"/>
            </a:endParaRPr>
          </a:p>
          <a:p>
            <a:endParaRPr lang="fr-FR" sz="800" dirty="0">
              <a:solidFill>
                <a:srgbClr val="A50021"/>
              </a:solidFill>
              <a:latin typeface="Courier New" panose="02070309020205020404" pitchFamily="49" charset="0"/>
              <a:cs typeface="Courier New" panose="02070309020205020404" pitchFamily="49" charset="0"/>
            </a:endParaRPr>
          </a:p>
        </p:txBody>
      </p:sp>
      <p:cxnSp>
        <p:nvCxnSpPr>
          <p:cNvPr id="35" name="Connecteur droit avec flèche 34"/>
          <p:cNvCxnSpPr/>
          <p:nvPr/>
        </p:nvCxnSpPr>
        <p:spPr>
          <a:xfrm>
            <a:off x="3012800" y="2563719"/>
            <a:ext cx="2499779" cy="73193"/>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endCxn id="51" idx="1"/>
          </p:cNvCxnSpPr>
          <p:nvPr/>
        </p:nvCxnSpPr>
        <p:spPr>
          <a:xfrm>
            <a:off x="2441478" y="2888347"/>
            <a:ext cx="3729609" cy="64548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51" idx="0"/>
          </p:cNvCxnSpPr>
          <p:nvPr/>
        </p:nvCxnSpPr>
        <p:spPr>
          <a:xfrm flipH="1" flipV="1">
            <a:off x="6385598" y="3029579"/>
            <a:ext cx="347208" cy="367866"/>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1" name="Ellipse 50"/>
          <p:cNvSpPr/>
          <p:nvPr/>
        </p:nvSpPr>
        <p:spPr>
          <a:xfrm>
            <a:off x="5938416" y="3397445"/>
            <a:ext cx="1588780"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2" name="Ellipse 51"/>
          <p:cNvSpPr/>
          <p:nvPr/>
        </p:nvSpPr>
        <p:spPr>
          <a:xfrm>
            <a:off x="5765862" y="3501008"/>
            <a:ext cx="1588780"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6" name="Ellipse 45"/>
          <p:cNvSpPr/>
          <p:nvPr/>
        </p:nvSpPr>
        <p:spPr>
          <a:xfrm>
            <a:off x="5561290" y="3655161"/>
            <a:ext cx="1588780" cy="931335"/>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8" name="Rectangle 47"/>
          <p:cNvSpPr/>
          <p:nvPr/>
        </p:nvSpPr>
        <p:spPr>
          <a:xfrm>
            <a:off x="5765862" y="3819473"/>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A50021"/>
                </a:solidFill>
              </a:rPr>
              <a:t>Repeater</a:t>
            </a:r>
            <a:endParaRPr lang="fr-FR" sz="1000" dirty="0" smtClean="0">
              <a:solidFill>
                <a:srgbClr val="A50021"/>
              </a:solidFill>
            </a:endParaRPr>
          </a:p>
          <a:p>
            <a:pPr algn="ctr"/>
            <a:r>
              <a:rPr lang="fr-FR" sz="1000" dirty="0" smtClean="0">
                <a:solidFill>
                  <a:srgbClr val="A50021"/>
                </a:solidFill>
              </a:rPr>
              <a:t>scope</a:t>
            </a:r>
            <a:endParaRPr lang="fr-FR" sz="1000" dirty="0">
              <a:solidFill>
                <a:srgbClr val="A50021"/>
              </a:solidFill>
            </a:endParaRPr>
          </a:p>
        </p:txBody>
      </p:sp>
      <p:cxnSp>
        <p:nvCxnSpPr>
          <p:cNvPr id="54" name="Connecteur droit avec flèche 53"/>
          <p:cNvCxnSpPr>
            <a:stCxn id="52" idx="0"/>
          </p:cNvCxnSpPr>
          <p:nvPr/>
        </p:nvCxnSpPr>
        <p:spPr>
          <a:xfrm flipH="1" flipV="1">
            <a:off x="6385598" y="3029576"/>
            <a:ext cx="174654" cy="471432"/>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46" idx="0"/>
          </p:cNvCxnSpPr>
          <p:nvPr/>
        </p:nvCxnSpPr>
        <p:spPr>
          <a:xfrm flipV="1">
            <a:off x="6355680" y="3029579"/>
            <a:ext cx="29918" cy="625582"/>
          </a:xfrm>
          <a:prstGeom prst="straightConnector1">
            <a:avLst/>
          </a:prstGeom>
          <a:ln w="12700">
            <a:solidFill>
              <a:srgbClr val="A5002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endCxn id="52" idx="1"/>
          </p:cNvCxnSpPr>
          <p:nvPr/>
        </p:nvCxnSpPr>
        <p:spPr>
          <a:xfrm>
            <a:off x="2441478" y="2924944"/>
            <a:ext cx="3557055" cy="71245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endCxn id="46" idx="1"/>
          </p:cNvCxnSpPr>
          <p:nvPr/>
        </p:nvCxnSpPr>
        <p:spPr>
          <a:xfrm>
            <a:off x="2441478" y="2961663"/>
            <a:ext cx="3352483" cy="82988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730406" y="4037035"/>
            <a:ext cx="1624236" cy="399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800" dirty="0" err="1" smtClean="0">
                <a:solidFill>
                  <a:srgbClr val="A50021"/>
                </a:solidFill>
                <a:latin typeface="Courier New" panose="02070309020205020404" pitchFamily="49" charset="0"/>
                <a:cs typeface="Courier New" panose="02070309020205020404" pitchFamily="49" charset="0"/>
              </a:rPr>
              <a:t>movie</a:t>
            </a:r>
            <a:r>
              <a:rPr lang="fr-FR" sz="800" dirty="0" smtClean="0">
                <a:solidFill>
                  <a:srgbClr val="A50021"/>
                </a:solidFill>
                <a:latin typeface="Courier New" panose="02070309020205020404" pitchFamily="49" charset="0"/>
                <a:cs typeface="Courier New" panose="02070309020205020404" pitchFamily="49" charset="0"/>
              </a:rPr>
              <a:t> : { </a:t>
            </a:r>
            <a:r>
              <a:rPr lang="fr-FR" sz="800" dirty="0" err="1" smtClean="0">
                <a:solidFill>
                  <a:srgbClr val="A50021"/>
                </a:solidFill>
                <a:latin typeface="Courier New" panose="02070309020205020404" pitchFamily="49" charset="0"/>
                <a:cs typeface="Courier New" panose="02070309020205020404" pitchFamily="49" charset="0"/>
              </a:rPr>
              <a:t>title</a:t>
            </a:r>
            <a:r>
              <a:rPr lang="fr-FR" sz="800" dirty="0" smtClean="0">
                <a:solidFill>
                  <a:srgbClr val="A50021"/>
                </a:solidFill>
                <a:latin typeface="Courier New" panose="02070309020205020404" pitchFamily="49" charset="0"/>
                <a:cs typeface="Courier New" panose="02070309020205020404" pitchFamily="49" charset="0"/>
              </a:rPr>
              <a:t> : ‘…’ }</a:t>
            </a:r>
          </a:p>
          <a:p>
            <a:endParaRPr lang="fr-FR" sz="800" dirty="0">
              <a:solidFill>
                <a:srgbClr val="A50021"/>
              </a:solidFill>
              <a:latin typeface="Courier New" panose="02070309020205020404" pitchFamily="49" charset="0"/>
              <a:cs typeface="Courier New" panose="02070309020205020404" pitchFamily="49" charset="0"/>
            </a:endParaRPr>
          </a:p>
        </p:txBody>
      </p:sp>
      <p:cxnSp>
        <p:nvCxnSpPr>
          <p:cNvPr id="70" name="Connecteur droit avec flèche 69"/>
          <p:cNvCxnSpPr/>
          <p:nvPr/>
        </p:nvCxnSpPr>
        <p:spPr>
          <a:xfrm>
            <a:off x="1716935" y="3265292"/>
            <a:ext cx="4755990" cy="90073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904334" y="188640"/>
            <a:ext cx="2484276" cy="369332"/>
          </a:xfrm>
          <a:prstGeom prst="rect">
            <a:avLst/>
          </a:prstGeom>
          <a:noFill/>
        </p:spPr>
        <p:txBody>
          <a:bodyPr wrap="square" rtlCol="0">
            <a:spAutoFit/>
          </a:bodyPr>
          <a:lstStyle/>
          <a:p>
            <a:r>
              <a:rPr lang="fr-FR" dirty="0" err="1" smtClean="0"/>
              <a:t>Binding</a:t>
            </a:r>
            <a:r>
              <a:rPr lang="fr-FR" dirty="0" smtClean="0"/>
              <a:t> / scope</a:t>
            </a:r>
            <a:endParaRPr lang="fr-FR" dirty="0"/>
          </a:p>
        </p:txBody>
      </p:sp>
    </p:spTree>
    <p:extLst>
      <p:ext uri="{BB962C8B-B14F-4D97-AF65-F5344CB8AC3E}">
        <p14:creationId xmlns:p14="http://schemas.microsoft.com/office/powerpoint/2010/main" val="184916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p:cNvSpPr/>
          <p:nvPr/>
        </p:nvSpPr>
        <p:spPr>
          <a:xfrm>
            <a:off x="5076056" y="1054166"/>
            <a:ext cx="2952328" cy="2374834"/>
          </a:xfrm>
          <a:prstGeom prst="roundRect">
            <a:avLst>
              <a:gd name="adj" fmla="val 8639"/>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endParaRPr lang="fr-FR" sz="700" dirty="0"/>
          </a:p>
        </p:txBody>
      </p:sp>
      <p:sp>
        <p:nvSpPr>
          <p:cNvPr id="27" name="Rectangle à coins arrondis 26"/>
          <p:cNvSpPr/>
          <p:nvPr/>
        </p:nvSpPr>
        <p:spPr>
          <a:xfrm>
            <a:off x="616738" y="980728"/>
            <a:ext cx="3235182" cy="3096344"/>
          </a:xfrm>
          <a:prstGeom prst="roundRect">
            <a:avLst>
              <a:gd name="adj" fmla="val 8639"/>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28" name="Rectangle 27"/>
          <p:cNvSpPr/>
          <p:nvPr/>
        </p:nvSpPr>
        <p:spPr>
          <a:xfrm>
            <a:off x="732384" y="1220123"/>
            <a:ext cx="2903512" cy="25051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36000" tIns="0" rIns="36000" bIns="0" rtlCol="0" anchor="ctr"/>
          <a:lstStyle/>
          <a:p>
            <a:r>
              <a:rPr lang="fr-FR" sz="700" dirty="0" smtClean="0">
                <a:solidFill>
                  <a:srgbClr val="008080"/>
                </a:solidFill>
                <a:latin typeface="Consolas"/>
              </a:rPr>
              <a:t>&lt;</a:t>
            </a:r>
            <a:r>
              <a:rPr lang="fr-FR" sz="700" dirty="0" smtClean="0">
                <a:solidFill>
                  <a:srgbClr val="3F7F7F"/>
                </a:solidFill>
                <a:latin typeface="Consolas"/>
              </a:rPr>
              <a:t>section </a:t>
            </a:r>
            <a:r>
              <a:rPr lang="fr-FR" sz="700" dirty="0" smtClean="0">
                <a:solidFill>
                  <a:srgbClr val="7F007F"/>
                </a:solidFill>
                <a:latin typeface="Consolas"/>
              </a:rPr>
              <a:t>class</a:t>
            </a:r>
            <a:r>
              <a:rPr lang="fr-FR" sz="700" dirty="0" smtClean="0">
                <a:solidFill>
                  <a:srgbClr val="000000"/>
                </a:solidFill>
                <a:latin typeface="Consolas"/>
              </a:rPr>
              <a:t>=</a:t>
            </a:r>
            <a:r>
              <a:rPr lang="fr-FR" sz="700" i="1" dirty="0" smtClean="0">
                <a:solidFill>
                  <a:srgbClr val="2A00FF"/>
                </a:solidFill>
                <a:latin typeface="Consolas"/>
              </a:rPr>
              <a:t>"</a:t>
            </a:r>
            <a:r>
              <a:rPr lang="fr-FR" sz="700" i="1" dirty="0" err="1" smtClean="0">
                <a:solidFill>
                  <a:srgbClr val="2A00FF"/>
                </a:solidFill>
                <a:latin typeface="Consolas"/>
              </a:rPr>
              <a:t>movies</a:t>
            </a:r>
            <a:r>
              <a:rPr lang="fr-FR" sz="700" i="1" dirty="0" smtClean="0">
                <a:solidFill>
                  <a:srgbClr val="2A00FF"/>
                </a:solidFill>
                <a:latin typeface="Consolas"/>
              </a:rPr>
              <a:t>"</a:t>
            </a:r>
            <a:r>
              <a:rPr lang="fr-FR" sz="700" i="1" dirty="0" smtClean="0">
                <a:solidFill>
                  <a:srgbClr val="008080"/>
                </a:solidFill>
                <a:latin typeface="Consolas"/>
              </a:rPr>
              <a:t>&gt;</a:t>
            </a:r>
          </a:p>
          <a:p>
            <a:r>
              <a:rPr lang="en-US" sz="800" dirty="0">
                <a:solidFill>
                  <a:srgbClr val="008080"/>
                </a:solidFill>
                <a:highlight>
                  <a:srgbClr val="E8F2FE"/>
                </a:highlight>
                <a:latin typeface="Consolas"/>
              </a:rPr>
              <a:t>&lt;</a:t>
            </a:r>
            <a:r>
              <a:rPr lang="en-US" sz="800" dirty="0">
                <a:solidFill>
                  <a:srgbClr val="3F7F7F"/>
                </a:solidFill>
                <a:highlight>
                  <a:srgbClr val="D4D4D4"/>
                </a:highlight>
                <a:latin typeface="Consolas"/>
              </a:rPr>
              <a:t>input</a:t>
            </a:r>
            <a:r>
              <a:rPr lang="en-US" sz="800" dirty="0">
                <a:solidFill>
                  <a:srgbClr val="3F7F7F"/>
                </a:solidFill>
                <a:highlight>
                  <a:srgbClr val="E8F2FE"/>
                </a:highlight>
                <a:latin typeface="Consolas"/>
              </a:rPr>
              <a:t> </a:t>
            </a:r>
            <a:r>
              <a:rPr lang="en-US" sz="800" dirty="0" err="1">
                <a:solidFill>
                  <a:srgbClr val="7F007F"/>
                </a:solidFill>
                <a:highlight>
                  <a:srgbClr val="E8F2FE"/>
                </a:highlight>
                <a:latin typeface="Consolas"/>
              </a:rPr>
              <a:t>ng</a:t>
            </a:r>
            <a:r>
              <a:rPr lang="en-US" sz="800" dirty="0">
                <a:solidFill>
                  <a:srgbClr val="7F007F"/>
                </a:solidFill>
                <a:highlight>
                  <a:srgbClr val="E8F2FE"/>
                </a:highlight>
                <a:latin typeface="Consolas"/>
              </a:rPr>
              <a:t>-model</a:t>
            </a:r>
            <a:r>
              <a:rPr lang="en-US" sz="800" dirty="0">
                <a:solidFill>
                  <a:srgbClr val="000000"/>
                </a:solidFill>
                <a:highlight>
                  <a:srgbClr val="E8F2FE"/>
                </a:highlight>
                <a:latin typeface="Consolas"/>
              </a:rPr>
              <a:t>=</a:t>
            </a:r>
            <a:r>
              <a:rPr lang="en-US" sz="800" i="1" dirty="0">
                <a:solidFill>
                  <a:srgbClr val="2A00FF"/>
                </a:solidFill>
                <a:highlight>
                  <a:srgbClr val="E8F2FE"/>
                </a:highlight>
                <a:latin typeface="Consolas"/>
              </a:rPr>
              <a:t>"actor" </a:t>
            </a:r>
            <a:endParaRPr lang="en-US" sz="800" i="1" dirty="0" smtClean="0">
              <a:solidFill>
                <a:srgbClr val="2A00FF"/>
              </a:solidFill>
              <a:highlight>
                <a:srgbClr val="E8F2FE"/>
              </a:highlight>
              <a:latin typeface="Consolas"/>
            </a:endParaRPr>
          </a:p>
          <a:p>
            <a:r>
              <a:rPr lang="en-US" sz="800" i="1" dirty="0" smtClean="0">
                <a:solidFill>
                  <a:srgbClr val="7F007F"/>
                </a:solidFill>
                <a:highlight>
                  <a:srgbClr val="E8F2FE"/>
                </a:highlight>
                <a:latin typeface="Consolas"/>
              </a:rPr>
              <a:t>placeholder</a:t>
            </a:r>
            <a:r>
              <a:rPr lang="en-US" sz="800" i="1" dirty="0">
                <a:solidFill>
                  <a:srgbClr val="000000"/>
                </a:solidFill>
                <a:highlight>
                  <a:srgbClr val="E8F2FE"/>
                </a:highlight>
                <a:latin typeface="Consolas"/>
              </a:rPr>
              <a:t>=</a:t>
            </a:r>
            <a:r>
              <a:rPr lang="en-US" sz="800" i="1" dirty="0">
                <a:solidFill>
                  <a:srgbClr val="2A00FF"/>
                </a:solidFill>
                <a:highlight>
                  <a:srgbClr val="E8F2FE"/>
                </a:highlight>
                <a:latin typeface="Consolas"/>
              </a:rPr>
              <a:t>"Looking for an actor</a:t>
            </a:r>
            <a:r>
              <a:rPr lang="en-US" sz="800" i="1" dirty="0" smtClean="0">
                <a:solidFill>
                  <a:srgbClr val="2A00FF"/>
                </a:solidFill>
                <a:highlight>
                  <a:srgbClr val="E8F2FE"/>
                </a:highlight>
                <a:latin typeface="Consolas"/>
              </a:rPr>
              <a:t>?“</a:t>
            </a:r>
          </a:p>
          <a:p>
            <a:r>
              <a:rPr lang="en-US" sz="800" i="1" dirty="0" smtClean="0">
                <a:solidFill>
                  <a:srgbClr val="7F007F"/>
                </a:solidFill>
                <a:highlight>
                  <a:srgbClr val="E8F2FE"/>
                </a:highlight>
                <a:latin typeface="Consolas"/>
              </a:rPr>
              <a:t>class</a:t>
            </a:r>
            <a:r>
              <a:rPr lang="en-US" sz="800" i="1" dirty="0">
                <a:solidFill>
                  <a:srgbClr val="000000"/>
                </a:solidFill>
                <a:highlight>
                  <a:srgbClr val="E8F2FE"/>
                </a:highlight>
                <a:latin typeface="Consolas"/>
              </a:rPr>
              <a:t>=</a:t>
            </a:r>
            <a:r>
              <a:rPr lang="en-US" sz="800" i="1" dirty="0">
                <a:solidFill>
                  <a:srgbClr val="2A00FF"/>
                </a:solidFill>
                <a:highlight>
                  <a:srgbClr val="E8F2FE"/>
                </a:highlight>
                <a:latin typeface="Consolas"/>
              </a:rPr>
              <a:t>"form-control"</a:t>
            </a:r>
            <a:r>
              <a:rPr lang="en-US" sz="800" i="1" dirty="0">
                <a:solidFill>
                  <a:srgbClr val="008080"/>
                </a:solidFill>
                <a:highlight>
                  <a:srgbClr val="E8F2FE"/>
                </a:highlight>
                <a:latin typeface="Consolas"/>
              </a:rPr>
              <a:t>&gt;&lt;/</a:t>
            </a:r>
            <a:r>
              <a:rPr lang="en-US" sz="800" i="1" dirty="0">
                <a:solidFill>
                  <a:srgbClr val="3F7F7F"/>
                </a:solidFill>
                <a:highlight>
                  <a:srgbClr val="D4D4D4"/>
                </a:highlight>
                <a:latin typeface="Consolas"/>
              </a:rPr>
              <a:t>input</a:t>
            </a:r>
            <a:r>
              <a:rPr lang="en-US" sz="800" i="1" dirty="0" smtClean="0">
                <a:solidFill>
                  <a:srgbClr val="008080"/>
                </a:solidFill>
                <a:highlight>
                  <a:srgbClr val="E8F2FE"/>
                </a:highlight>
                <a:latin typeface="Consolas"/>
              </a:rPr>
              <a:t>&gt;</a:t>
            </a:r>
          </a:p>
          <a:p>
            <a:r>
              <a:rPr lang="fr-FR" sz="800" dirty="0" smtClean="0">
                <a:solidFill>
                  <a:srgbClr val="008080"/>
                </a:solidFill>
                <a:highlight>
                  <a:srgbClr val="E8F2FE"/>
                </a:highlight>
                <a:latin typeface="Consolas"/>
              </a:rPr>
              <a:t>…</a:t>
            </a:r>
            <a:endParaRPr lang="fr-FR" sz="700" i="1" dirty="0" smtClean="0">
              <a:solidFill>
                <a:srgbClr val="008080"/>
              </a:solidFill>
              <a:latin typeface="Consolas"/>
            </a:endParaRPr>
          </a:p>
          <a:p>
            <a:endParaRPr lang="fr-FR" sz="700" dirty="0" smtClean="0">
              <a:solidFill>
                <a:srgbClr val="3F5FBF"/>
              </a:solidFill>
              <a:latin typeface="Consolas"/>
            </a:endParaRPr>
          </a:p>
          <a:p>
            <a:endParaRPr lang="fr-FR" sz="700" dirty="0">
              <a:solidFill>
                <a:srgbClr val="3F5FBF"/>
              </a:solidFill>
              <a:latin typeface="Consolas"/>
            </a:endParaRPr>
          </a:p>
          <a:p>
            <a:endParaRPr lang="fr-FR" sz="700" dirty="0" smtClean="0">
              <a:solidFill>
                <a:srgbClr val="3F5FBF"/>
              </a:solidFill>
              <a:latin typeface="Consolas"/>
            </a:endParaRPr>
          </a:p>
          <a:p>
            <a:endParaRPr lang="fr-FR" sz="700" dirty="0" smtClean="0">
              <a:solidFill>
                <a:srgbClr val="3F5FBF"/>
              </a:solidFill>
              <a:latin typeface="Consolas"/>
            </a:endParaRPr>
          </a:p>
          <a:p>
            <a:r>
              <a:rPr lang="fr-FR" sz="700" dirty="0" smtClean="0">
                <a:solidFill>
                  <a:srgbClr val="008080"/>
                </a:solidFill>
                <a:latin typeface="Consolas"/>
              </a:rPr>
              <a:t>&lt;</a:t>
            </a:r>
            <a:r>
              <a:rPr lang="fr-FR" sz="700" dirty="0" err="1" smtClean="0">
                <a:solidFill>
                  <a:srgbClr val="3F7F7F"/>
                </a:solidFill>
                <a:latin typeface="Consolas"/>
              </a:rPr>
              <a:t>ul</a:t>
            </a:r>
            <a:r>
              <a:rPr lang="fr-FR" sz="700" dirty="0" smtClean="0">
                <a:solidFill>
                  <a:srgbClr val="008080"/>
                </a:solidFill>
                <a:latin typeface="Consolas"/>
              </a:rPr>
              <a:t>&gt;</a:t>
            </a:r>
          </a:p>
          <a:p>
            <a:endParaRPr lang="fr-FR" sz="800" dirty="0">
              <a:latin typeface="Consolas"/>
            </a:endParaRPr>
          </a:p>
          <a:p>
            <a:r>
              <a:rPr lang="en-US" sz="700" dirty="0">
                <a:solidFill>
                  <a:srgbClr val="008080"/>
                </a:solidFill>
                <a:latin typeface="Consolas"/>
              </a:rPr>
              <a:t>&lt;</a:t>
            </a:r>
            <a:r>
              <a:rPr lang="en-US" sz="700" dirty="0">
                <a:solidFill>
                  <a:srgbClr val="3F7F7F"/>
                </a:solidFill>
                <a:latin typeface="Consolas"/>
              </a:rPr>
              <a:t>li </a:t>
            </a:r>
            <a:r>
              <a:rPr lang="en-US" sz="700" dirty="0" err="1">
                <a:solidFill>
                  <a:srgbClr val="7F007F"/>
                </a:solidFill>
                <a:latin typeface="Consolas"/>
              </a:rPr>
              <a:t>ng</a:t>
            </a:r>
            <a:r>
              <a:rPr lang="en-US" sz="700" dirty="0">
                <a:solidFill>
                  <a:srgbClr val="7F007F"/>
                </a:solidFill>
                <a:latin typeface="Consolas"/>
              </a:rPr>
              <a:t>-repeat</a:t>
            </a:r>
            <a:r>
              <a:rPr lang="en-US" sz="700" dirty="0">
                <a:solidFill>
                  <a:srgbClr val="000000"/>
                </a:solidFill>
                <a:latin typeface="Consolas"/>
              </a:rPr>
              <a:t>=</a:t>
            </a:r>
            <a:r>
              <a:rPr lang="en-US" sz="700" i="1" dirty="0">
                <a:solidFill>
                  <a:srgbClr val="2A00FF"/>
                </a:solidFill>
                <a:latin typeface="Consolas"/>
              </a:rPr>
              <a:t>"movie in movies </a:t>
            </a:r>
            <a:r>
              <a:rPr lang="en-US" sz="700" i="1" dirty="0" smtClean="0">
                <a:solidFill>
                  <a:srgbClr val="2A00FF"/>
                </a:solidFill>
                <a:latin typeface="Consolas"/>
              </a:rPr>
              <a:t>| </a:t>
            </a:r>
            <a:r>
              <a:rPr lang="en-US" sz="700" i="1" dirty="0" err="1" smtClean="0">
                <a:solidFill>
                  <a:srgbClr val="2A00FF"/>
                </a:solidFill>
                <a:latin typeface="Consolas"/>
              </a:rPr>
              <a:t>actorSearch:actor</a:t>
            </a:r>
            <a:r>
              <a:rPr lang="en-US" sz="700" i="1" dirty="0" smtClean="0">
                <a:solidFill>
                  <a:srgbClr val="2A00FF"/>
                </a:solidFill>
                <a:latin typeface="Consolas"/>
              </a:rPr>
              <a:t> "</a:t>
            </a:r>
            <a:r>
              <a:rPr lang="en-US" sz="700" i="1" dirty="0" smtClean="0">
                <a:solidFill>
                  <a:srgbClr val="008080"/>
                </a:solidFill>
                <a:latin typeface="Consolas"/>
              </a:rPr>
              <a:t>&gt;</a:t>
            </a:r>
            <a:endParaRPr lang="en-US" sz="700" i="1" dirty="0" smtClean="0">
              <a:solidFill>
                <a:srgbClr val="008080"/>
              </a:solidFill>
              <a:latin typeface="Consolas"/>
            </a:endParaRPr>
          </a:p>
          <a:p>
            <a:endParaRPr lang="en-US" sz="700" i="1" dirty="0" smtClean="0">
              <a:solidFill>
                <a:srgbClr val="008080"/>
              </a:solidFill>
              <a:latin typeface="Consolas"/>
            </a:endParaRPr>
          </a:p>
          <a:p>
            <a:r>
              <a:rPr lang="fr-FR" sz="700" dirty="0" smtClean="0">
                <a:solidFill>
                  <a:srgbClr val="008080"/>
                </a:solidFill>
                <a:highlight>
                  <a:srgbClr val="E8F2FE"/>
                </a:highlight>
                <a:latin typeface="Consolas"/>
              </a:rPr>
              <a:t>    &lt;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r>
              <a:rPr lang="fr-FR" sz="700" dirty="0" smtClean="0">
                <a:solidFill>
                  <a:srgbClr val="000000"/>
                </a:solidFill>
                <a:highlight>
                  <a:srgbClr val="E8F2FE"/>
                </a:highlight>
                <a:latin typeface="Consolas"/>
              </a:rPr>
              <a:t>{{</a:t>
            </a:r>
            <a:r>
              <a:rPr lang="fr-FR" sz="700" dirty="0" err="1" smtClean="0">
                <a:solidFill>
                  <a:srgbClr val="000000"/>
                </a:solidFill>
                <a:highlight>
                  <a:srgbClr val="E8F2FE"/>
                </a:highlight>
                <a:latin typeface="Consolas"/>
              </a:rPr>
              <a:t>movie.title</a:t>
            </a:r>
            <a:r>
              <a:rPr lang="fr-FR" sz="700" dirty="0" smtClean="0">
                <a:solidFill>
                  <a:srgbClr val="000000"/>
                </a:solidFill>
                <a:highlight>
                  <a:srgbClr val="E8F2FE"/>
                </a:highlight>
                <a:latin typeface="Consolas"/>
              </a:rPr>
              <a:t>}}</a:t>
            </a:r>
            <a:r>
              <a:rPr lang="fr-FR" sz="700" dirty="0" smtClean="0">
                <a:solidFill>
                  <a:srgbClr val="008080"/>
                </a:solidFill>
                <a:highlight>
                  <a:srgbClr val="E8F2FE"/>
                </a:highlight>
                <a:latin typeface="Consolas"/>
              </a:rPr>
              <a:t>&lt;/</a:t>
            </a:r>
            <a:r>
              <a:rPr lang="fr-FR" sz="700" dirty="0" smtClean="0">
                <a:solidFill>
                  <a:srgbClr val="3F7F7F"/>
                </a:solidFill>
                <a:highlight>
                  <a:srgbClr val="D4D4D4"/>
                </a:highlight>
                <a:latin typeface="Consolas"/>
              </a:rPr>
              <a:t>h3</a:t>
            </a:r>
            <a:r>
              <a:rPr lang="fr-FR" sz="700" dirty="0" smtClean="0">
                <a:solidFill>
                  <a:srgbClr val="008080"/>
                </a:solidFill>
                <a:highlight>
                  <a:srgbClr val="E8F2FE"/>
                </a:highlight>
                <a:latin typeface="Consolas"/>
              </a:rPr>
              <a:t>&gt;</a:t>
            </a:r>
          </a:p>
          <a:p>
            <a:r>
              <a:rPr lang="en-US" sz="700" i="1" dirty="0" smtClean="0">
                <a:solidFill>
                  <a:srgbClr val="008080"/>
                </a:solidFill>
                <a:latin typeface="Consolas"/>
              </a:rPr>
              <a:t>…</a:t>
            </a:r>
          </a:p>
          <a:p>
            <a:endParaRPr lang="fr-FR" sz="700" i="1" dirty="0">
              <a:solidFill>
                <a:srgbClr val="008080"/>
              </a:solidFill>
              <a:latin typeface="Consolas"/>
            </a:endParaRPr>
          </a:p>
        </p:txBody>
      </p:sp>
      <p:sp>
        <p:nvSpPr>
          <p:cNvPr id="29" name="Rectangle 28"/>
          <p:cNvSpPr/>
          <p:nvPr/>
        </p:nvSpPr>
        <p:spPr>
          <a:xfrm>
            <a:off x="804354" y="3986004"/>
            <a:ext cx="1440160" cy="180020"/>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008000"/>
                </a:solidFill>
              </a:rPr>
              <a:t>views</a:t>
            </a:r>
            <a:r>
              <a:rPr lang="fr-FR" sz="1000" dirty="0" smtClean="0">
                <a:solidFill>
                  <a:srgbClr val="008000"/>
                </a:solidFill>
              </a:rPr>
              <a:t>/movie-list.html</a:t>
            </a:r>
            <a:endParaRPr lang="fr-FR" sz="1000" dirty="0">
              <a:solidFill>
                <a:srgbClr val="008000"/>
              </a:solidFill>
            </a:endParaRPr>
          </a:p>
        </p:txBody>
      </p:sp>
      <p:sp>
        <p:nvSpPr>
          <p:cNvPr id="30" name="Ellipse 29"/>
          <p:cNvSpPr/>
          <p:nvPr/>
        </p:nvSpPr>
        <p:spPr>
          <a:xfrm>
            <a:off x="5292080" y="1628801"/>
            <a:ext cx="2376264" cy="1400776"/>
          </a:xfrm>
          <a:prstGeom prst="ellipse">
            <a:avLst/>
          </a:prstGeom>
          <a:solidFill>
            <a:srgbClr val="FFAFA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5922150" y="1772816"/>
            <a:ext cx="1116124" cy="180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A50021"/>
                </a:solidFill>
              </a:rPr>
              <a:t>MovieListCtrl</a:t>
            </a:r>
            <a:endParaRPr lang="fr-FR" sz="1000" dirty="0" smtClean="0">
              <a:solidFill>
                <a:srgbClr val="A50021"/>
              </a:solidFill>
            </a:endParaRPr>
          </a:p>
          <a:p>
            <a:pPr algn="ctr"/>
            <a:r>
              <a:rPr lang="fr-FR" sz="1000" dirty="0" smtClean="0">
                <a:solidFill>
                  <a:srgbClr val="A50021"/>
                </a:solidFill>
              </a:rPr>
              <a:t>$scope</a:t>
            </a:r>
            <a:endParaRPr lang="fr-FR" sz="1000" dirty="0">
              <a:solidFill>
                <a:srgbClr val="A50021"/>
              </a:solidFill>
            </a:endParaRPr>
          </a:p>
        </p:txBody>
      </p:sp>
      <p:sp>
        <p:nvSpPr>
          <p:cNvPr id="33" name="Rectangle 32"/>
          <p:cNvSpPr/>
          <p:nvPr/>
        </p:nvSpPr>
        <p:spPr>
          <a:xfrm>
            <a:off x="5504939" y="2298960"/>
            <a:ext cx="2155766" cy="399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800" dirty="0" err="1" smtClean="0">
                <a:solidFill>
                  <a:srgbClr val="A50021"/>
                </a:solidFill>
                <a:latin typeface="Courier New" panose="02070309020205020404" pitchFamily="49" charset="0"/>
                <a:cs typeface="Courier New" panose="02070309020205020404" pitchFamily="49" charset="0"/>
              </a:rPr>
              <a:t>actor</a:t>
            </a:r>
            <a:r>
              <a:rPr lang="fr-FR" sz="800" dirty="0" smtClean="0">
                <a:solidFill>
                  <a:srgbClr val="A50021"/>
                </a:solidFill>
                <a:latin typeface="Courier New" panose="02070309020205020404" pitchFamily="49" charset="0"/>
                <a:cs typeface="Courier New" panose="02070309020205020404" pitchFamily="49" charset="0"/>
              </a:rPr>
              <a:t> </a:t>
            </a:r>
            <a:r>
              <a:rPr lang="fr-FR" sz="800" dirty="0" smtClean="0">
                <a:solidFill>
                  <a:srgbClr val="A50021"/>
                </a:solidFill>
                <a:latin typeface="Courier New" panose="02070309020205020404" pitchFamily="49" charset="0"/>
                <a:cs typeface="Courier New" panose="02070309020205020404" pitchFamily="49" charset="0"/>
              </a:rPr>
              <a:t>: </a:t>
            </a:r>
            <a:r>
              <a:rPr lang="fr-FR" sz="800" dirty="0" smtClean="0">
                <a:solidFill>
                  <a:srgbClr val="A50021"/>
                </a:solidFill>
                <a:latin typeface="Courier New" panose="02070309020205020404" pitchFamily="49" charset="0"/>
                <a:cs typeface="Courier New" panose="02070309020205020404" pitchFamily="49" charset="0"/>
              </a:rPr>
              <a:t>String</a:t>
            </a:r>
            <a:endParaRPr lang="fr-FR" sz="800" dirty="0" smtClean="0">
              <a:solidFill>
                <a:srgbClr val="A50021"/>
              </a:solidFill>
              <a:latin typeface="Courier New" panose="02070309020205020404" pitchFamily="49" charset="0"/>
              <a:cs typeface="Courier New" panose="02070309020205020404" pitchFamily="49" charset="0"/>
            </a:endParaRPr>
          </a:p>
          <a:p>
            <a:endParaRPr lang="fr-FR" sz="800" dirty="0">
              <a:solidFill>
                <a:srgbClr val="A50021"/>
              </a:solidFill>
              <a:latin typeface="Courier New" panose="02070309020205020404" pitchFamily="49" charset="0"/>
              <a:cs typeface="Courier New" panose="02070309020205020404" pitchFamily="49" charset="0"/>
            </a:endParaRPr>
          </a:p>
        </p:txBody>
      </p:sp>
      <p:cxnSp>
        <p:nvCxnSpPr>
          <p:cNvPr id="35" name="Connecteur droit avec flèche 34"/>
          <p:cNvCxnSpPr/>
          <p:nvPr/>
        </p:nvCxnSpPr>
        <p:spPr>
          <a:xfrm>
            <a:off x="2051720" y="1772816"/>
            <a:ext cx="3460859" cy="64807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904334" y="188640"/>
            <a:ext cx="2731562" cy="369332"/>
          </a:xfrm>
          <a:prstGeom prst="rect">
            <a:avLst/>
          </a:prstGeom>
          <a:noFill/>
        </p:spPr>
        <p:txBody>
          <a:bodyPr wrap="square" rtlCol="0">
            <a:spAutoFit/>
          </a:bodyPr>
          <a:lstStyle/>
          <a:p>
            <a:r>
              <a:rPr lang="fr-FR" dirty="0" err="1" smtClean="0"/>
              <a:t>Binding</a:t>
            </a:r>
            <a:r>
              <a:rPr lang="fr-FR" dirty="0" smtClean="0"/>
              <a:t> </a:t>
            </a:r>
            <a:r>
              <a:rPr lang="fr-FR" dirty="0" err="1" smtClean="0"/>
              <a:t>bi-directionnel</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84" y="1103258"/>
            <a:ext cx="20859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Connecteur droit avec flèche 35"/>
          <p:cNvCxnSpPr/>
          <p:nvPr/>
        </p:nvCxnSpPr>
        <p:spPr>
          <a:xfrm flipH="1">
            <a:off x="3315216" y="2472687"/>
            <a:ext cx="2197364" cy="38024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315215" y="1952836"/>
            <a:ext cx="933868"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A50021"/>
                </a:solidFill>
              </a:rPr>
              <a:t>écriture</a:t>
            </a:r>
            <a:endParaRPr lang="fr-FR" sz="1000" dirty="0">
              <a:solidFill>
                <a:srgbClr val="A50021"/>
              </a:solidFill>
            </a:endParaRPr>
          </a:p>
        </p:txBody>
      </p:sp>
      <p:sp>
        <p:nvSpPr>
          <p:cNvPr id="40" name="Rectangle 39"/>
          <p:cNvSpPr/>
          <p:nvPr/>
        </p:nvSpPr>
        <p:spPr>
          <a:xfrm>
            <a:off x="4139952" y="2600908"/>
            <a:ext cx="765856" cy="18002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smtClean="0">
                <a:solidFill>
                  <a:srgbClr val="A50021"/>
                </a:solidFill>
              </a:rPr>
              <a:t>utilisation</a:t>
            </a:r>
            <a:endParaRPr lang="fr-FR" sz="1000" dirty="0">
              <a:solidFill>
                <a:srgbClr val="A50021"/>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663" y="3127870"/>
            <a:ext cx="3119256" cy="1194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tangle 41"/>
          <p:cNvSpPr/>
          <p:nvPr/>
        </p:nvSpPr>
        <p:spPr>
          <a:xfrm>
            <a:off x="6344070" y="3338990"/>
            <a:ext cx="1440160" cy="180020"/>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00" dirty="0" err="1" smtClean="0">
                <a:solidFill>
                  <a:srgbClr val="7030A0"/>
                </a:solidFill>
              </a:rPr>
              <a:t>MovieListCtrl</a:t>
            </a:r>
            <a:endParaRPr lang="fr-FR" sz="1000" dirty="0">
              <a:solidFill>
                <a:srgbClr val="7030A0"/>
              </a:solidFill>
            </a:endParaRPr>
          </a:p>
        </p:txBody>
      </p:sp>
    </p:spTree>
    <p:extLst>
      <p:ext uri="{BB962C8B-B14F-4D97-AF65-F5344CB8AC3E}">
        <p14:creationId xmlns:p14="http://schemas.microsoft.com/office/powerpoint/2010/main" val="1350300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217</TotalTime>
  <Words>394</Words>
  <Application>Microsoft Office PowerPoint</Application>
  <PresentationFormat>Affichage à l'écran (4:3)</PresentationFormat>
  <Paragraphs>119</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blank</vt:lpstr>
      <vt:lpstr>Présentation PowerPoint</vt:lpstr>
      <vt:lpstr>Présentation PowerPoint</vt:lpstr>
      <vt:lpstr>Présentation PowerPoint</vt:lpstr>
      <vt:lpstr>Présentation PowerPoint</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CHEMIN Alexis OLNC/OLPS</dc:creator>
  <cp:lastModifiedBy>CHEMIN Alexis OLNC/OLPS</cp:lastModifiedBy>
  <cp:revision>24</cp:revision>
  <dcterms:created xsi:type="dcterms:W3CDTF">2013-11-25T14:32:45Z</dcterms:created>
  <dcterms:modified xsi:type="dcterms:W3CDTF">2013-11-26T10:01:49Z</dcterms:modified>
</cp:coreProperties>
</file>