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72" r:id="rId13"/>
    <p:sldId id="273" r:id="rId14"/>
    <p:sldId id="274" r:id="rId15"/>
    <p:sldId id="266" r:id="rId16"/>
    <p:sldId id="278" r:id="rId17"/>
    <p:sldId id="267" r:id="rId18"/>
    <p:sldId id="275" r:id="rId19"/>
    <p:sldId id="276"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rmation J2E" initials="FJ" lastIdx="1" clrIdx="0">
    <p:extLst>
      <p:ext uri="{19B8F6BF-5375-455C-9EA6-DF929625EA0E}">
        <p15:presenceInfo xmlns:p15="http://schemas.microsoft.com/office/powerpoint/2012/main" userId="Formation J2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27" d="100"/>
          <a:sy n="127" d="100"/>
        </p:scale>
        <p:origin x="10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10:45:43.488" idx="1">
    <p:pos x="5329" y="1117"/>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409656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59377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642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38008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670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58546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137272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3754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82941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81128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0657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8" name="Footer Placeholder 7"/>
          <p:cNvSpPr>
            <a:spLocks noGrp="1"/>
          </p:cNvSpPr>
          <p:nvPr>
            <p:ph type="ftr" sz="quarter" idx="11"/>
          </p:nvPr>
        </p:nvSpPr>
        <p:spPr/>
        <p:txBody>
          <a:bodyPr/>
          <a:lstStyle/>
          <a:p>
            <a:endParaRPr lang="fr-F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6941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4" name="Footer Placeholder 3"/>
          <p:cNvSpPr>
            <a:spLocks noGrp="1"/>
          </p:cNvSpPr>
          <p:nvPr>
            <p:ph type="ftr" sz="quarter" idx="11"/>
          </p:nvPr>
        </p:nvSpPr>
        <p:spPr/>
        <p:txBody>
          <a:bodyPr/>
          <a:lstStyle/>
          <a:p>
            <a:endParaRPr lang="fr-F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06240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67645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70749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11/07/2018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52013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1C81D2E-AC76-4E53-938B-CABEA8435F19}" type="datetimeFigureOut">
              <a:rPr lang="fr-FR" smtClean="0"/>
              <a:pPr/>
              <a:t>11/07/2018</a:t>
            </a:fld>
            <a:endParaRPr lang="fr-F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AB405D2-E13D-417D-ABAB-44C43D7D7F05}" type="slidenum">
              <a:rPr lang="fr-FR" smtClean="0"/>
              <a:pPr/>
              <a:t>‹N°›</a:t>
            </a:fld>
            <a:endParaRPr lang="fr-FR"/>
          </a:p>
        </p:txBody>
      </p:sp>
    </p:spTree>
    <p:extLst>
      <p:ext uri="{BB962C8B-B14F-4D97-AF65-F5344CB8AC3E}">
        <p14:creationId xmlns:p14="http://schemas.microsoft.com/office/powerpoint/2010/main" val="45554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om\AppData\Local\Microsoft\Windows\Temporary Internet Files\Content.IE5\ZY8DFKIH\MPj04253130000[1].jp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
        <p:nvSpPr>
          <p:cNvPr id="2" name="Titre 1"/>
          <p:cNvSpPr>
            <a:spLocks noGrp="1"/>
          </p:cNvSpPr>
          <p:nvPr>
            <p:ph type="ctrTitle"/>
          </p:nvPr>
        </p:nvSpPr>
        <p:spPr>
          <a:xfrm>
            <a:off x="685800" y="1196752"/>
            <a:ext cx="7772400" cy="1470025"/>
          </a:xfrm>
        </p:spPr>
        <p:txBody>
          <a:bodyPr>
            <a:normAutofit fontScale="90000"/>
          </a:bodyPr>
          <a:lstStyle/>
          <a:p>
            <a:pPr algn="l"/>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Présentation site de pari </a:t>
            </a:r>
            <a:b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WeBet</a:t>
            </a:r>
            <a:endPar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ous-titre 2"/>
          <p:cNvSpPr>
            <a:spLocks noGrp="1"/>
          </p:cNvSpPr>
          <p:nvPr>
            <p:ph type="subTitle" idx="1"/>
          </p:nvPr>
        </p:nvSpPr>
        <p:spPr>
          <a:xfrm>
            <a:off x="1331640" y="5877272"/>
            <a:ext cx="3024336" cy="841648"/>
          </a:xfrm>
        </p:spPr>
        <p:txBody>
          <a:bodyPr>
            <a:normAutofit/>
          </a:bodyPr>
          <a:lstStyle/>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Projet final formation </a:t>
            </a:r>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Java</a:t>
            </a:r>
          </a:p>
          <a:p>
            <a:r>
              <a:rPr lang="fr-FR"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12/07/2018</a:t>
            </a:r>
            <a:endParaRPr lang="fr-FR" dirty="0"/>
          </a:p>
        </p:txBody>
      </p:sp>
      <p:sp>
        <p:nvSpPr>
          <p:cNvPr id="5" name="Sous-titre 2"/>
          <p:cNvSpPr txBox="1">
            <a:spLocks/>
          </p:cNvSpPr>
          <p:nvPr/>
        </p:nvSpPr>
        <p:spPr>
          <a:xfrm>
            <a:off x="5940152" y="5680003"/>
            <a:ext cx="3024336" cy="1073576"/>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Julien </a:t>
            </a:r>
            <a:r>
              <a:rPr lang="fr-FR" b="1" dirty="0" err="1" smtClean="0">
                <a:ln w="9525">
                  <a:solidFill>
                    <a:schemeClr val="bg1"/>
                  </a:solidFill>
                  <a:prstDash val="solid"/>
                </a:ln>
                <a:solidFill>
                  <a:srgbClr val="00B0F0"/>
                </a:solidFill>
                <a:effectLst>
                  <a:outerShdw blurRad="12700" dist="38100" dir="2700000" algn="tl" rotWithShape="0">
                    <a:schemeClr val="bg1">
                      <a:lumMod val="50000"/>
                    </a:schemeClr>
                  </a:outerShdw>
                </a:effectLst>
              </a:rPr>
              <a:t>Batut</a:t>
            </a: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 </a:t>
            </a:r>
          </a:p>
          <a:p>
            <a:pPr algn="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Bruno </a:t>
            </a:r>
            <a:r>
              <a:rPr lang="fr-FR" b="1" dirty="0" err="1" smtClean="0">
                <a:ln w="9525">
                  <a:solidFill>
                    <a:schemeClr val="bg1"/>
                  </a:solidFill>
                  <a:prstDash val="solid"/>
                </a:ln>
                <a:solidFill>
                  <a:srgbClr val="00B0F0"/>
                </a:solidFill>
                <a:effectLst>
                  <a:outerShdw blurRad="12700" dist="38100" dir="2700000" algn="tl" rotWithShape="0">
                    <a:schemeClr val="bg1">
                      <a:lumMod val="50000"/>
                    </a:schemeClr>
                  </a:outerShdw>
                </a:effectLst>
              </a:rPr>
              <a:t>Lasne</a:t>
            </a:r>
            <a:endPar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endParaRPr>
          </a:p>
          <a:p>
            <a:pPr algn="r"/>
            <a:r>
              <a:rPr lang="fr-FR" b="1" dirty="0" smtClean="0">
                <a:ln w="9525">
                  <a:solidFill>
                    <a:schemeClr val="bg1"/>
                  </a:solidFill>
                  <a:prstDash val="solid"/>
                </a:ln>
                <a:solidFill>
                  <a:srgbClr val="00B0F0"/>
                </a:solidFill>
                <a:effectLst>
                  <a:outerShdw blurRad="12700" dist="38100" dir="2700000" algn="tl" rotWithShape="0">
                    <a:schemeClr val="bg1">
                      <a:lumMod val="50000"/>
                    </a:schemeClr>
                  </a:outerShdw>
                </a:effectLst>
              </a:rPr>
              <a:t>Ludovic van de Putte</a:t>
            </a:r>
            <a:endPar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16065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Développement</a:t>
            </a:r>
            <a:endParaRPr lang="fr-FR" dirty="0"/>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Création des </a:t>
            </a:r>
            <a:r>
              <a:rPr lang="fr-FR" dirty="0" err="1" smtClean="0"/>
              <a:t>beans</a:t>
            </a:r>
            <a:endParaRPr lang="fr-FR" dirty="0" smtClean="0"/>
          </a:p>
          <a:p>
            <a:r>
              <a:rPr lang="fr-FR" dirty="0" err="1" smtClean="0"/>
              <a:t>Mapping</a:t>
            </a:r>
            <a:r>
              <a:rPr lang="fr-FR" dirty="0" smtClean="0"/>
              <a:t> des classes en vue de la création des tables dans la </a:t>
            </a:r>
            <a:r>
              <a:rPr lang="fr-FR" dirty="0" err="1" smtClean="0"/>
              <a:t>database</a:t>
            </a:r>
            <a:endParaRPr lang="fr-FR" dirty="0" smtClean="0"/>
          </a:p>
          <a:p>
            <a:r>
              <a:rPr lang="fr-FR" dirty="0" smtClean="0"/>
              <a:t>Création des DAO pour chaque table de la DB, réalisation du CRUD</a:t>
            </a:r>
          </a:p>
          <a:p>
            <a:r>
              <a:rPr lang="fr-FR" dirty="0" smtClean="0"/>
              <a:t>Création des contrôleurs</a:t>
            </a:r>
          </a:p>
          <a:p>
            <a:r>
              <a:rPr lang="fr-FR" dirty="0" smtClean="0"/>
              <a:t>Création des JSP</a:t>
            </a:r>
          </a:p>
          <a:p>
            <a:r>
              <a:rPr lang="fr-FR" dirty="0" smtClean="0"/>
              <a:t>Validation de données</a:t>
            </a:r>
          </a:p>
          <a:p>
            <a:r>
              <a:rPr lang="fr-FR" dirty="0" smtClean="0"/>
              <a:t>Validation des fonctionnalités</a:t>
            </a:r>
          </a:p>
          <a:p>
            <a:r>
              <a:rPr lang="fr-FR" dirty="0" smtClean="0"/>
              <a:t>Implémentation de l’authentification et de la sécurité</a:t>
            </a:r>
          </a:p>
          <a:p>
            <a:r>
              <a:rPr lang="fr-FR" dirty="0" smtClean="0"/>
              <a:t>Ajout de </a:t>
            </a:r>
            <a:r>
              <a:rPr lang="fr-FR" dirty="0"/>
              <a:t>cosmétique HTML pour </a:t>
            </a:r>
            <a:r>
              <a:rPr lang="fr-FR" dirty="0" smtClean="0"/>
              <a:t>apparition</a:t>
            </a:r>
          </a:p>
          <a:p>
            <a:r>
              <a:rPr lang="fr-FR" dirty="0" smtClean="0"/>
              <a:t>Travail collaboratif avec Git; partage, récupération et fusion du code produit par chacun pas à pas.</a:t>
            </a:r>
          </a:p>
        </p:txBody>
      </p:sp>
    </p:spTree>
    <p:extLst>
      <p:ext uri="{BB962C8B-B14F-4D97-AF65-F5344CB8AC3E}">
        <p14:creationId xmlns:p14="http://schemas.microsoft.com/office/powerpoint/2010/main" val="1264504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Développement</a:t>
            </a:r>
            <a:endParaRPr lang="fr-FR" dirty="0"/>
          </a:p>
        </p:txBody>
      </p:sp>
      <p:sp>
        <p:nvSpPr>
          <p:cNvPr id="5" name="Espace réservé du contenu 2"/>
          <p:cNvSpPr txBox="1">
            <a:spLocks/>
          </p:cNvSpPr>
          <p:nvPr/>
        </p:nvSpPr>
        <p:spPr>
          <a:xfrm>
            <a:off x="1940455" y="1268760"/>
            <a:ext cx="6591985" cy="136815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Création des </a:t>
            </a:r>
            <a:r>
              <a:rPr lang="fr-FR" dirty="0" err="1" smtClean="0"/>
              <a:t>beans</a:t>
            </a:r>
            <a:endParaRPr lang="fr-FR" dirty="0" smtClean="0"/>
          </a:p>
          <a:p>
            <a:r>
              <a:rPr lang="fr-FR" dirty="0"/>
              <a:t>Création des DAO pour chaque table de la DB, réalisation du </a:t>
            </a:r>
            <a:r>
              <a:rPr lang="fr-FR" dirty="0" smtClean="0"/>
              <a:t>CRUD</a:t>
            </a:r>
          </a:p>
          <a:p>
            <a:r>
              <a:rPr lang="fr-FR" dirty="0"/>
              <a:t>Implémentation de l’authentification et de la </a:t>
            </a:r>
            <a:r>
              <a:rPr lang="fr-FR" dirty="0" smtClean="0"/>
              <a:t>sécurité</a:t>
            </a:r>
          </a:p>
          <a:p>
            <a:r>
              <a:rPr lang="fr-FR" dirty="0"/>
              <a:t>Validation de données</a:t>
            </a:r>
          </a:p>
          <a:p>
            <a:endParaRPr lang="fr-FR" dirty="0"/>
          </a:p>
          <a:p>
            <a:endParaRPr lang="fr-FR" dirty="0"/>
          </a:p>
          <a:p>
            <a:endParaRPr lang="fr-FR" dirty="0" smtClean="0"/>
          </a:p>
          <a:p>
            <a:pPr marL="0" indent="0">
              <a:buNone/>
            </a:pPr>
            <a:endParaRPr lang="fr-FR" dirty="0" smtClean="0"/>
          </a:p>
        </p:txBody>
      </p:sp>
      <p:pic>
        <p:nvPicPr>
          <p:cNvPr id="3" name="Image 2"/>
          <p:cNvPicPr>
            <a:picLocks noChangeAspect="1"/>
          </p:cNvPicPr>
          <p:nvPr/>
        </p:nvPicPr>
        <p:blipFill>
          <a:blip r:embed="rId2"/>
          <a:stretch>
            <a:fillRect/>
          </a:stretch>
        </p:blipFill>
        <p:spPr>
          <a:xfrm>
            <a:off x="889054" y="2579970"/>
            <a:ext cx="2402487" cy="3972323"/>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3657293" y="2492896"/>
            <a:ext cx="5003478" cy="2073236"/>
          </a:xfrm>
          <a:prstGeom prst="rect">
            <a:avLst/>
          </a:prstGeom>
          <a:ln>
            <a:noFill/>
          </a:ln>
          <a:effectLst>
            <a:softEdge rad="112500"/>
          </a:effectLst>
        </p:spPr>
      </p:pic>
      <p:pic>
        <p:nvPicPr>
          <p:cNvPr id="6" name="Image 5"/>
          <p:cNvPicPr>
            <a:picLocks noChangeAspect="1"/>
          </p:cNvPicPr>
          <p:nvPr/>
        </p:nvPicPr>
        <p:blipFill rotWithShape="1">
          <a:blip r:embed="rId4"/>
          <a:srcRect r="15873"/>
          <a:stretch/>
        </p:blipFill>
        <p:spPr>
          <a:xfrm>
            <a:off x="3419872" y="4797056"/>
            <a:ext cx="5256584" cy="1833388"/>
          </a:xfrm>
          <a:prstGeom prst="rect">
            <a:avLst/>
          </a:prstGeom>
          <a:ln>
            <a:noFill/>
          </a:ln>
          <a:effectLst>
            <a:softEdge rad="112500"/>
          </a:effectLst>
        </p:spPr>
      </p:pic>
    </p:spTree>
    <p:extLst>
      <p:ext uri="{BB962C8B-B14F-4D97-AF65-F5344CB8AC3E}">
        <p14:creationId xmlns:p14="http://schemas.microsoft.com/office/powerpoint/2010/main" val="557883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Développement</a:t>
            </a:r>
            <a:endParaRPr lang="fr-FR" dirty="0"/>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Création des contrôleurs</a:t>
            </a:r>
          </a:p>
          <a:p>
            <a:r>
              <a:rPr lang="fr-FR" dirty="0" smtClean="0"/>
              <a:t>Création </a:t>
            </a:r>
            <a:r>
              <a:rPr lang="fr-FR" dirty="0" smtClean="0"/>
              <a:t>des </a:t>
            </a:r>
            <a:r>
              <a:rPr lang="fr-FR" dirty="0" smtClean="0"/>
              <a:t>JSP</a:t>
            </a:r>
            <a:endParaRPr lang="fr-FR" dirty="0" smtClean="0"/>
          </a:p>
        </p:txBody>
      </p:sp>
      <p:pic>
        <p:nvPicPr>
          <p:cNvPr id="3" name="Image 2"/>
          <p:cNvPicPr>
            <a:picLocks noChangeAspect="1"/>
          </p:cNvPicPr>
          <p:nvPr/>
        </p:nvPicPr>
        <p:blipFill>
          <a:blip r:embed="rId2"/>
          <a:stretch>
            <a:fillRect/>
          </a:stretch>
        </p:blipFill>
        <p:spPr>
          <a:xfrm>
            <a:off x="475012" y="2492896"/>
            <a:ext cx="4761435" cy="4219364"/>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3779912" y="2348880"/>
            <a:ext cx="5033251" cy="2158142"/>
          </a:xfrm>
          <a:prstGeom prst="rect">
            <a:avLst/>
          </a:prstGeom>
          <a:ln>
            <a:noFill/>
          </a:ln>
          <a:effectLst>
            <a:softEdge rad="112500"/>
          </a:effectLst>
        </p:spPr>
      </p:pic>
    </p:spTree>
    <p:extLst>
      <p:ext uri="{BB962C8B-B14F-4D97-AF65-F5344CB8AC3E}">
        <p14:creationId xmlns:p14="http://schemas.microsoft.com/office/powerpoint/2010/main" val="2567127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Développement</a:t>
            </a:r>
            <a:endParaRPr lang="fr-FR" dirty="0"/>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Travail </a:t>
            </a:r>
            <a:r>
              <a:rPr lang="fr-FR" dirty="0" smtClean="0"/>
              <a:t>collaboratif avec Git; partage, récupération et fusion du code produit par chacun pas à pas.</a:t>
            </a:r>
          </a:p>
        </p:txBody>
      </p:sp>
      <p:pic>
        <p:nvPicPr>
          <p:cNvPr id="3" name="Image 2"/>
          <p:cNvPicPr>
            <a:picLocks noChangeAspect="1"/>
          </p:cNvPicPr>
          <p:nvPr/>
        </p:nvPicPr>
        <p:blipFill>
          <a:blip r:embed="rId2"/>
          <a:stretch>
            <a:fillRect/>
          </a:stretch>
        </p:blipFill>
        <p:spPr>
          <a:xfrm>
            <a:off x="395536" y="2204864"/>
            <a:ext cx="5116636" cy="2809426"/>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4716016" y="3264506"/>
            <a:ext cx="4077404" cy="3499568"/>
          </a:xfrm>
          <a:prstGeom prst="rect">
            <a:avLst/>
          </a:prstGeom>
          <a:ln>
            <a:noFill/>
          </a:ln>
          <a:effectLst>
            <a:softEdge rad="112500"/>
          </a:effectLst>
        </p:spPr>
      </p:pic>
    </p:spTree>
    <p:extLst>
      <p:ext uri="{BB962C8B-B14F-4D97-AF65-F5344CB8AC3E}">
        <p14:creationId xmlns:p14="http://schemas.microsoft.com/office/powerpoint/2010/main" val="1617001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Tests</a:t>
            </a:r>
            <a:endParaRPr lang="fr-FR" dirty="0"/>
          </a:p>
        </p:txBody>
      </p:sp>
      <p:sp>
        <p:nvSpPr>
          <p:cNvPr id="5" name="Espace réservé du contenu 2"/>
          <p:cNvSpPr txBox="1">
            <a:spLocks/>
          </p:cNvSpPr>
          <p:nvPr/>
        </p:nvSpPr>
        <p:spPr>
          <a:xfrm>
            <a:off x="1940455" y="1484784"/>
            <a:ext cx="6591985" cy="35283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Validation des fonctionnalités pas à pas</a:t>
            </a:r>
          </a:p>
          <a:p>
            <a:r>
              <a:rPr lang="fr-FR" dirty="0" smtClean="0"/>
              <a:t>Validation du déroulement des scénarios définis dans les Use Cases</a:t>
            </a:r>
          </a:p>
          <a:p>
            <a:pPr lvl="1"/>
            <a:r>
              <a:rPr lang="fr-FR" dirty="0" smtClean="0"/>
              <a:t>Anticipation des points d’intérêt et points complexes</a:t>
            </a:r>
          </a:p>
          <a:p>
            <a:pPr lvl="1"/>
            <a:r>
              <a:rPr lang="fr-FR" dirty="0" smtClean="0"/>
              <a:t>Validation des résultats obtenus avec les prévisions</a:t>
            </a:r>
          </a:p>
          <a:p>
            <a:r>
              <a:rPr lang="fr-FR" dirty="0" smtClean="0"/>
              <a:t>Validation de la sécurité par authentification</a:t>
            </a:r>
          </a:p>
          <a:p>
            <a:r>
              <a:rPr lang="fr-FR" dirty="0" smtClean="0"/>
              <a:t>Validation de la robustesse de </a:t>
            </a:r>
            <a:r>
              <a:rPr lang="fr-FR" dirty="0" smtClean="0"/>
              <a:t>l’application</a:t>
            </a:r>
          </a:p>
          <a:p>
            <a:r>
              <a:rPr lang="fr-FR" dirty="0" smtClean="0"/>
              <a:t>Réalisation des tests unitaires</a:t>
            </a:r>
            <a:endParaRPr lang="fr-FR" dirty="0" smtClean="0"/>
          </a:p>
          <a:p>
            <a:endParaRPr lang="fr-FR" dirty="0" smtClean="0"/>
          </a:p>
        </p:txBody>
      </p:sp>
    </p:spTree>
    <p:extLst>
      <p:ext uri="{BB962C8B-B14F-4D97-AF65-F5344CB8AC3E}">
        <p14:creationId xmlns:p14="http://schemas.microsoft.com/office/powerpoint/2010/main" val="365955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Tests</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628800"/>
            <a:ext cx="6442348" cy="4996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5864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Conduite du projet</a:t>
            </a:r>
            <a:endParaRPr lang="fr-FR" dirty="0"/>
          </a:p>
        </p:txBody>
      </p:sp>
      <p:sp>
        <p:nvSpPr>
          <p:cNvPr id="5" name="Espace réservé du contenu 2"/>
          <p:cNvSpPr txBox="1">
            <a:spLocks/>
          </p:cNvSpPr>
          <p:nvPr/>
        </p:nvSpPr>
        <p:spPr>
          <a:xfrm>
            <a:off x="1940455" y="1484784"/>
            <a:ext cx="6591985" cy="4896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Méthode Agile </a:t>
            </a:r>
            <a:r>
              <a:rPr lang="fr-FR" dirty="0" smtClean="0"/>
              <a:t>SCRUM</a:t>
            </a:r>
          </a:p>
          <a:p>
            <a:r>
              <a:rPr lang="fr-FR" dirty="0" smtClean="0"/>
              <a:t>Identification de risques</a:t>
            </a:r>
          </a:p>
          <a:p>
            <a:pPr lvl="1"/>
            <a:r>
              <a:rPr lang="fr-FR" dirty="0" smtClean="0"/>
              <a:t>Panne matériel</a:t>
            </a:r>
          </a:p>
          <a:p>
            <a:pPr lvl="1"/>
            <a:r>
              <a:rPr lang="fr-FR" dirty="0" smtClean="0"/>
              <a:t>Incompatibilité de versions</a:t>
            </a:r>
          </a:p>
          <a:p>
            <a:r>
              <a:rPr lang="fr-FR" dirty="0" smtClean="0"/>
              <a:t>Création Back Log</a:t>
            </a:r>
          </a:p>
          <a:p>
            <a:pPr lvl="1"/>
            <a:r>
              <a:rPr lang="fr-FR" dirty="0" smtClean="0"/>
              <a:t>Estimation </a:t>
            </a:r>
            <a:r>
              <a:rPr lang="fr-FR" dirty="0"/>
              <a:t>de complexité et priorités des </a:t>
            </a:r>
            <a:r>
              <a:rPr lang="fr-FR" dirty="0" smtClean="0"/>
              <a:t>tâches</a:t>
            </a:r>
            <a:endParaRPr lang="fr-FR" dirty="0"/>
          </a:p>
          <a:p>
            <a:r>
              <a:rPr lang="fr-FR" dirty="0" smtClean="0"/>
              <a:t>Réalisation des Daily meeting</a:t>
            </a:r>
          </a:p>
          <a:p>
            <a:r>
              <a:rPr lang="fr-FR" dirty="0" smtClean="0"/>
              <a:t>Partage des tâches</a:t>
            </a:r>
            <a:endParaRPr lang="fr-FR" dirty="0" smtClean="0"/>
          </a:p>
          <a:p>
            <a:r>
              <a:rPr lang="fr-FR" dirty="0" smtClean="0"/>
              <a:t>Partage </a:t>
            </a:r>
            <a:r>
              <a:rPr lang="fr-FR" dirty="0" smtClean="0"/>
              <a:t>par </a:t>
            </a:r>
            <a:r>
              <a:rPr lang="fr-FR" dirty="0" err="1" smtClean="0"/>
              <a:t>Github</a:t>
            </a:r>
            <a:endParaRPr lang="fr-FR" dirty="0" smtClean="0"/>
          </a:p>
          <a:p>
            <a:endParaRPr lang="fr-FR" dirty="0" smtClean="0"/>
          </a:p>
          <a:p>
            <a:endParaRPr lang="fr-FR" dirty="0" smtClean="0"/>
          </a:p>
        </p:txBody>
      </p:sp>
    </p:spTree>
    <p:extLst>
      <p:ext uri="{BB962C8B-B14F-4D97-AF65-F5344CB8AC3E}">
        <p14:creationId xmlns:p14="http://schemas.microsoft.com/office/powerpoint/2010/main" val="673907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smtClean="0"/>
              <a:t>Présentation scénario </a:t>
            </a:r>
            <a:r>
              <a:rPr lang="fr-FR" dirty="0" smtClean="0"/>
              <a:t>n°1 </a:t>
            </a:r>
            <a:r>
              <a:rPr lang="fr-FR" dirty="0" smtClean="0"/>
              <a:t/>
            </a:r>
            <a:br>
              <a:rPr lang="fr-FR" dirty="0" smtClean="0"/>
            </a:br>
            <a:r>
              <a:rPr lang="fr-FR" dirty="0" smtClean="0"/>
              <a:t>	-&gt;Administration du site</a:t>
            </a:r>
            <a:br>
              <a:rPr lang="fr-FR" dirty="0" smtClean="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L’administrateur souhaite effectuer la mise à jour de l’offre, pour avoir accès aux outils il s’authentifie.</a:t>
            </a:r>
          </a:p>
          <a:p>
            <a:r>
              <a:rPr lang="fr-FR" dirty="0" smtClean="0"/>
              <a:t>Il souhaite ajouter le sport « Basket » à l’offre de </a:t>
            </a:r>
            <a:r>
              <a:rPr lang="fr-FR" dirty="0" err="1" smtClean="0"/>
              <a:t>WeBet</a:t>
            </a:r>
            <a:r>
              <a:rPr lang="fr-FR" dirty="0" smtClean="0"/>
              <a:t> et ajouter les équipes « Lakers » et « </a:t>
            </a:r>
            <a:r>
              <a:rPr lang="fr-FR" dirty="0" smtClean="0"/>
              <a:t>Bulls » </a:t>
            </a:r>
            <a:r>
              <a:rPr lang="fr-FR" dirty="0" smtClean="0"/>
              <a:t>concourantes dans ce sport et créer une rencontre sur laquelle les clients pourront parier.</a:t>
            </a:r>
          </a:p>
          <a:p>
            <a:r>
              <a:rPr lang="fr-FR" dirty="0" smtClean="0"/>
              <a:t>Il souhaite clôturer les rencontres passées.</a:t>
            </a:r>
          </a:p>
          <a:p>
            <a:endParaRPr lang="fr-FR" dirty="0" smtClean="0"/>
          </a:p>
        </p:txBody>
      </p:sp>
    </p:spTree>
    <p:extLst>
      <p:ext uri="{BB962C8B-B14F-4D97-AF65-F5344CB8AC3E}">
        <p14:creationId xmlns:p14="http://schemas.microsoft.com/office/powerpoint/2010/main" val="4211108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smtClean="0"/>
              <a:t>Présentation scénario </a:t>
            </a:r>
            <a:r>
              <a:rPr lang="fr-FR" dirty="0" smtClean="0"/>
              <a:t>n°2 </a:t>
            </a:r>
            <a:r>
              <a:rPr lang="fr-FR" dirty="0" smtClean="0"/>
              <a:t/>
            </a:r>
            <a:br>
              <a:rPr lang="fr-FR" dirty="0" smtClean="0"/>
            </a:br>
            <a:r>
              <a:rPr lang="fr-FR" dirty="0" smtClean="0"/>
              <a:t>	-&gt;Première visite</a:t>
            </a:r>
            <a:br>
              <a:rPr lang="fr-FR" dirty="0" smtClean="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L’internaute se rend sur le site, il y découvre l’offre et il souhaite effectuer un pari, ce qui nécessite de s’inscrire.</a:t>
            </a:r>
          </a:p>
          <a:p>
            <a:r>
              <a:rPr lang="fr-FR" dirty="0" smtClean="0"/>
              <a:t>Une fois inscrit, il s’authentifie et accède à sa page personnelle afin de modifier ses </a:t>
            </a:r>
            <a:r>
              <a:rPr lang="fr-FR" dirty="0" smtClean="0"/>
              <a:t>données par exemple le montant maximum pour un pari et un numéro de rue.</a:t>
            </a:r>
          </a:p>
          <a:p>
            <a:r>
              <a:rPr lang="fr-FR" dirty="0" smtClean="0"/>
              <a:t>Il souhaite créditer son compte pour parier GROS !</a:t>
            </a:r>
            <a:endParaRPr lang="fr-FR" dirty="0" smtClean="0"/>
          </a:p>
        </p:txBody>
      </p:sp>
    </p:spTree>
    <p:extLst>
      <p:ext uri="{BB962C8B-B14F-4D97-AF65-F5344CB8AC3E}">
        <p14:creationId xmlns:p14="http://schemas.microsoft.com/office/powerpoint/2010/main" val="171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smtClean="0"/>
              <a:t>Présentation scénario </a:t>
            </a:r>
            <a:r>
              <a:rPr lang="fr-FR" dirty="0" smtClean="0"/>
              <a:t>n°3 </a:t>
            </a:r>
            <a:r>
              <a:rPr lang="fr-FR" dirty="0" smtClean="0"/>
              <a:t/>
            </a:r>
            <a:br>
              <a:rPr lang="fr-FR" dirty="0" smtClean="0"/>
            </a:br>
            <a:r>
              <a:rPr lang="fr-FR" dirty="0" smtClean="0"/>
              <a:t>	-&gt;Utilisation classique</a:t>
            </a:r>
            <a:br>
              <a:rPr lang="fr-FR" dirty="0" smtClean="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L’internaute est un habitué du site, pour l’utiliser il s’authentifie.</a:t>
            </a:r>
          </a:p>
          <a:p>
            <a:r>
              <a:rPr lang="fr-FR" dirty="0" smtClean="0"/>
              <a:t>Au premier coup d’œil il voit le solde de son compte, il veut consulter la liste de ses paris pour voir lesquels lui ont rapporté de l’argent.</a:t>
            </a:r>
          </a:p>
          <a:p>
            <a:r>
              <a:rPr lang="fr-FR" dirty="0" smtClean="0"/>
              <a:t>Ayant récemment gagné de l’argent il décide d’augmenter sa mise sur un de ses paris n’ayant pas encore débuté, il décide également modifier un autre pari en pariant sur l’autre équipe.</a:t>
            </a:r>
          </a:p>
          <a:p>
            <a:r>
              <a:rPr lang="fr-FR" dirty="0" smtClean="0"/>
              <a:t>Au vu des résultats récents il décide également d’annuler un de ses paris sur une équipe peu performante.</a:t>
            </a:r>
          </a:p>
          <a:p>
            <a:r>
              <a:rPr lang="fr-FR" dirty="0" smtClean="0"/>
              <a:t>Il décide de réinvestir une partie de ses gains en pariant sur une nouvelle rencontre proposée par </a:t>
            </a:r>
            <a:r>
              <a:rPr lang="fr-FR" dirty="0" err="1" smtClean="0"/>
              <a:t>WeBet</a:t>
            </a:r>
            <a:r>
              <a:rPr lang="fr-FR" dirty="0" smtClean="0"/>
              <a:t>.</a:t>
            </a:r>
          </a:p>
          <a:p>
            <a:r>
              <a:rPr lang="fr-FR" dirty="0" smtClean="0"/>
              <a:t>Il décide de récupérer une partie de ses gains en les sortant de son portefeuille </a:t>
            </a:r>
            <a:r>
              <a:rPr lang="fr-FR" dirty="0" err="1" smtClean="0"/>
              <a:t>WeBet</a:t>
            </a:r>
            <a:r>
              <a:rPr lang="fr-FR" dirty="0" smtClean="0"/>
              <a:t>.</a:t>
            </a:r>
          </a:p>
          <a:p>
            <a:r>
              <a:rPr lang="fr-FR" dirty="0" smtClean="0"/>
              <a:t>Il se déconnecte et reviendra une prochaine fois.</a:t>
            </a:r>
          </a:p>
          <a:p>
            <a:endParaRPr lang="fr-FR" dirty="0" smtClean="0"/>
          </a:p>
          <a:p>
            <a:endParaRPr lang="fr-FR" dirty="0" smtClean="0"/>
          </a:p>
        </p:txBody>
      </p:sp>
    </p:spTree>
    <p:extLst>
      <p:ext uri="{BB962C8B-B14F-4D97-AF65-F5344CB8AC3E}">
        <p14:creationId xmlns:p14="http://schemas.microsoft.com/office/powerpoint/2010/main" val="3269880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Conduite de la présentation</a:t>
            </a:r>
            <a:endParaRPr lang="fr-FR" dirty="0"/>
          </a:p>
        </p:txBody>
      </p:sp>
      <p:sp>
        <p:nvSpPr>
          <p:cNvPr id="3" name="Espace réservé du contenu 2"/>
          <p:cNvSpPr>
            <a:spLocks noGrp="1"/>
          </p:cNvSpPr>
          <p:nvPr>
            <p:ph idx="1"/>
          </p:nvPr>
        </p:nvSpPr>
        <p:spPr/>
        <p:txBody>
          <a:bodyPr>
            <a:normAutofit/>
          </a:bodyPr>
          <a:lstStyle/>
          <a:p>
            <a:r>
              <a:rPr lang="fr-FR" dirty="0" smtClean="0"/>
              <a:t>Introduction</a:t>
            </a:r>
          </a:p>
          <a:p>
            <a:r>
              <a:rPr lang="fr-FR" dirty="0" smtClean="0"/>
              <a:t>Analyse du besoin</a:t>
            </a:r>
          </a:p>
          <a:p>
            <a:r>
              <a:rPr lang="fr-FR" dirty="0" smtClean="0"/>
              <a:t>Contraintes</a:t>
            </a:r>
          </a:p>
          <a:p>
            <a:r>
              <a:rPr lang="fr-FR" dirty="0" smtClean="0"/>
              <a:t>Solution technique</a:t>
            </a:r>
          </a:p>
          <a:p>
            <a:r>
              <a:rPr lang="fr-FR" dirty="0" smtClean="0"/>
              <a:t>Conception et modélisation</a:t>
            </a:r>
          </a:p>
          <a:p>
            <a:r>
              <a:rPr lang="fr-FR" dirty="0" smtClean="0"/>
              <a:t>Développement Tests</a:t>
            </a:r>
            <a:endParaRPr lang="fr-FR" dirty="0" smtClean="0"/>
          </a:p>
          <a:p>
            <a:r>
              <a:rPr lang="fr-FR" dirty="0"/>
              <a:t>Conduite du </a:t>
            </a:r>
            <a:r>
              <a:rPr lang="fr-FR" dirty="0" smtClean="0"/>
              <a:t>projet</a:t>
            </a:r>
          </a:p>
          <a:p>
            <a:r>
              <a:rPr lang="fr-FR" dirty="0" smtClean="0"/>
              <a:t>Présentation </a:t>
            </a:r>
            <a:r>
              <a:rPr lang="fr-FR" dirty="0"/>
              <a:t>de scénarios</a:t>
            </a:r>
            <a:endParaRPr lang="fr-FR" dirty="0"/>
          </a:p>
          <a:p>
            <a:r>
              <a:rPr lang="fr-FR" dirty="0" smtClean="0"/>
              <a:t>Conclusion</a:t>
            </a:r>
            <a:endParaRPr lang="fr-FR" dirty="0"/>
          </a:p>
          <a:p>
            <a:endParaRPr lang="fr-FR" dirty="0"/>
          </a:p>
        </p:txBody>
      </p:sp>
    </p:spTree>
    <p:extLst>
      <p:ext uri="{BB962C8B-B14F-4D97-AF65-F5344CB8AC3E}">
        <p14:creationId xmlns:p14="http://schemas.microsoft.com/office/powerpoint/2010/main" val="3980933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1942415" y="1340768"/>
            <a:ext cx="6878057" cy="5400600"/>
          </a:xfrm>
        </p:spPr>
        <p:txBody>
          <a:bodyPr>
            <a:normAutofit lnSpcReduction="10000"/>
          </a:bodyPr>
          <a:lstStyle/>
          <a:p>
            <a:r>
              <a:rPr lang="fr-FR" dirty="0" smtClean="0"/>
              <a:t>Reconversion professionnelle</a:t>
            </a:r>
          </a:p>
          <a:p>
            <a:r>
              <a:rPr lang="fr-FR" dirty="0" smtClean="0"/>
              <a:t>Aboutissement d’une formation de 3,5 mois en informatique traitant de:</a:t>
            </a:r>
          </a:p>
          <a:p>
            <a:pPr lvl="1"/>
            <a:r>
              <a:rPr lang="fr-FR" dirty="0" smtClean="0"/>
              <a:t>Conduite de projet méthode Agile SCRUM</a:t>
            </a:r>
          </a:p>
          <a:p>
            <a:pPr lvl="1"/>
            <a:r>
              <a:rPr lang="fr-FR" dirty="0"/>
              <a:t>Apprentissage du langage </a:t>
            </a:r>
            <a:r>
              <a:rPr lang="fr-FR" dirty="0" smtClean="0"/>
              <a:t>UML</a:t>
            </a:r>
          </a:p>
          <a:p>
            <a:pPr lvl="1"/>
            <a:r>
              <a:rPr lang="fr-FR" dirty="0" smtClean="0"/>
              <a:t>Apprentissage du langage Java</a:t>
            </a:r>
          </a:p>
          <a:p>
            <a:pPr lvl="1"/>
            <a:r>
              <a:rPr lang="fr-FR" dirty="0"/>
              <a:t>Apprentissage du code HTML</a:t>
            </a:r>
          </a:p>
          <a:p>
            <a:pPr lvl="1"/>
            <a:r>
              <a:rPr lang="fr-FR" dirty="0" smtClean="0"/>
              <a:t>Apprentissage </a:t>
            </a:r>
            <a:r>
              <a:rPr lang="fr-FR" dirty="0"/>
              <a:t>des </a:t>
            </a:r>
            <a:r>
              <a:rPr lang="fr-FR" dirty="0" err="1"/>
              <a:t>frameworks</a:t>
            </a:r>
            <a:r>
              <a:rPr lang="fr-FR" dirty="0"/>
              <a:t> </a:t>
            </a:r>
            <a:r>
              <a:rPr lang="fr-FR" dirty="0" err="1"/>
              <a:t>Spring</a:t>
            </a:r>
            <a:endParaRPr lang="fr-FR" dirty="0"/>
          </a:p>
          <a:p>
            <a:pPr lvl="2"/>
            <a:r>
              <a:rPr lang="fr-FR" dirty="0" smtClean="0"/>
              <a:t>Gestion des dépendances avec MAVEN</a:t>
            </a:r>
          </a:p>
          <a:p>
            <a:pPr lvl="2"/>
            <a:r>
              <a:rPr lang="fr-FR" dirty="0" smtClean="0"/>
              <a:t>Gestion de base de donnée en langage SQL et avec </a:t>
            </a:r>
            <a:r>
              <a:rPr lang="fr-FR" dirty="0" err="1" smtClean="0"/>
              <a:t>Hibernate</a:t>
            </a:r>
            <a:endParaRPr lang="fr-FR" dirty="0" smtClean="0"/>
          </a:p>
          <a:p>
            <a:pPr lvl="2"/>
            <a:r>
              <a:rPr lang="fr-FR" dirty="0" err="1" smtClean="0"/>
              <a:t>Mapping</a:t>
            </a:r>
            <a:r>
              <a:rPr lang="fr-FR" dirty="0" smtClean="0"/>
              <a:t> des </a:t>
            </a:r>
            <a:r>
              <a:rPr lang="fr-FR" dirty="0"/>
              <a:t>bases de </a:t>
            </a:r>
            <a:r>
              <a:rPr lang="fr-FR" dirty="0" smtClean="0"/>
              <a:t>données relationnelles</a:t>
            </a:r>
            <a:endParaRPr lang="fr-FR" dirty="0"/>
          </a:p>
          <a:p>
            <a:pPr lvl="2"/>
            <a:r>
              <a:rPr lang="fr-FR" dirty="0"/>
              <a:t>MVC </a:t>
            </a:r>
            <a:endParaRPr lang="fr-FR" dirty="0" smtClean="0"/>
          </a:p>
          <a:p>
            <a:pPr lvl="2"/>
            <a:r>
              <a:rPr lang="fr-FR" dirty="0" smtClean="0"/>
              <a:t>Sécurité</a:t>
            </a:r>
          </a:p>
          <a:p>
            <a:pPr lvl="2"/>
            <a:r>
              <a:rPr lang="fr-FR" dirty="0"/>
              <a:t>Développement collaboratif avec </a:t>
            </a:r>
            <a:r>
              <a:rPr lang="fr-FR" dirty="0" smtClean="0"/>
              <a:t>Git et GitHub</a:t>
            </a:r>
          </a:p>
          <a:p>
            <a:r>
              <a:rPr lang="fr-FR" dirty="0" smtClean="0"/>
              <a:t>Projet final mettant en œuvre les acquis de la formation basé sur un cahier des charges.</a:t>
            </a:r>
            <a:endParaRPr lang="fr-FR" dirty="0"/>
          </a:p>
          <a:p>
            <a:pPr lvl="2"/>
            <a:endParaRPr lang="fr-FR" dirty="0" smtClean="0"/>
          </a:p>
          <a:p>
            <a:pPr lvl="2"/>
            <a:endParaRPr lang="fr-FR" dirty="0"/>
          </a:p>
          <a:p>
            <a:pPr lvl="2"/>
            <a:endParaRPr lang="fr-FR" dirty="0" smtClean="0"/>
          </a:p>
          <a:p>
            <a:pPr lvl="1"/>
            <a:endParaRPr lang="fr-FR" dirty="0"/>
          </a:p>
        </p:txBody>
      </p:sp>
    </p:spTree>
    <p:extLst>
      <p:ext uri="{BB962C8B-B14F-4D97-AF65-F5344CB8AC3E}">
        <p14:creationId xmlns:p14="http://schemas.microsoft.com/office/powerpoint/2010/main" val="4287874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1556792"/>
            <a:ext cx="2376264" cy="3636299"/>
          </a:xfrm>
          <a:prstGeom prst="rect">
            <a:avLst/>
          </a:prstGeom>
          <a:ln>
            <a:noFill/>
          </a:ln>
          <a:effectLst>
            <a:softEdge rad="112500"/>
          </a:effectLst>
        </p:spPr>
      </p:pic>
      <p:sp>
        <p:nvSpPr>
          <p:cNvPr id="2" name="Titre 1"/>
          <p:cNvSpPr>
            <a:spLocks noGrp="1"/>
          </p:cNvSpPr>
          <p:nvPr>
            <p:ph type="title"/>
          </p:nvPr>
        </p:nvSpPr>
        <p:spPr>
          <a:xfrm>
            <a:off x="1945201" y="624110"/>
            <a:ext cx="6589199" cy="644650"/>
          </a:xfrm>
        </p:spPr>
        <p:txBody>
          <a:bodyPr/>
          <a:lstStyle/>
          <a:p>
            <a:r>
              <a:rPr lang="fr-FR" dirty="0" smtClean="0"/>
              <a:t>Analyse du besoin</a:t>
            </a:r>
            <a:endParaRPr lang="fr-FR" dirty="0"/>
          </a:p>
        </p:txBody>
      </p:sp>
      <p:sp>
        <p:nvSpPr>
          <p:cNvPr id="3" name="Espace réservé du contenu 2"/>
          <p:cNvSpPr>
            <a:spLocks noGrp="1"/>
          </p:cNvSpPr>
          <p:nvPr>
            <p:ph idx="1"/>
          </p:nvPr>
        </p:nvSpPr>
        <p:spPr>
          <a:xfrm>
            <a:off x="1945201" y="3356992"/>
            <a:ext cx="6591985" cy="1008112"/>
          </a:xfrm>
        </p:spPr>
        <p:txBody>
          <a:bodyPr/>
          <a:lstStyle/>
          <a:p>
            <a:r>
              <a:rPr lang="fr-FR" dirty="0" smtClean="0"/>
              <a:t>Capture du besoin</a:t>
            </a:r>
          </a:p>
          <a:p>
            <a:r>
              <a:rPr lang="fr-FR" dirty="0" smtClean="0"/>
              <a:t>Analyse </a:t>
            </a:r>
            <a:r>
              <a:rPr lang="fr-FR" dirty="0" smtClean="0"/>
              <a:t>du domaine objet</a:t>
            </a:r>
          </a:p>
          <a:p>
            <a:endParaRPr lang="fr-FR" dirty="0"/>
          </a:p>
        </p:txBody>
      </p:sp>
    </p:spTree>
    <p:extLst>
      <p:ext uri="{BB962C8B-B14F-4D97-AF65-F5344CB8AC3E}">
        <p14:creationId xmlns:p14="http://schemas.microsoft.com/office/powerpoint/2010/main" val="99144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563" t="19291" r="9051" b="12312"/>
          <a:stretch/>
        </p:blipFill>
        <p:spPr>
          <a:xfrm>
            <a:off x="5793933" y="1268760"/>
            <a:ext cx="3278567" cy="1656184"/>
          </a:xfrm>
          <a:prstGeom prst="rect">
            <a:avLst/>
          </a:prstGeom>
          <a:ln>
            <a:noFill/>
          </a:ln>
          <a:effectLst>
            <a:outerShdw blurRad="190500" algn="tl" rotWithShape="0">
              <a:srgbClr val="000000">
                <a:alpha val="70000"/>
              </a:srgbClr>
            </a:outerShdw>
          </a:effectLst>
        </p:spPr>
      </p:pic>
      <p:sp>
        <p:nvSpPr>
          <p:cNvPr id="2" name="Titre 1"/>
          <p:cNvSpPr>
            <a:spLocks noGrp="1"/>
          </p:cNvSpPr>
          <p:nvPr>
            <p:ph type="title"/>
          </p:nvPr>
        </p:nvSpPr>
        <p:spPr>
          <a:xfrm>
            <a:off x="1945201" y="624110"/>
            <a:ext cx="6589199" cy="644650"/>
          </a:xfrm>
        </p:spPr>
        <p:txBody>
          <a:bodyPr/>
          <a:lstStyle/>
          <a:p>
            <a:r>
              <a:rPr lang="fr-FR" dirty="0" smtClean="0"/>
              <a:t>Analyse du besoin</a:t>
            </a:r>
            <a:endParaRPr lang="fr-FR" dirty="0"/>
          </a:p>
        </p:txBody>
      </p:sp>
      <p:sp>
        <p:nvSpPr>
          <p:cNvPr id="3" name="Espace réservé du contenu 2"/>
          <p:cNvSpPr>
            <a:spLocks noGrp="1"/>
          </p:cNvSpPr>
          <p:nvPr>
            <p:ph idx="1"/>
          </p:nvPr>
        </p:nvSpPr>
        <p:spPr>
          <a:xfrm>
            <a:off x="1942415" y="1379570"/>
            <a:ext cx="6591985" cy="3777622"/>
          </a:xfrm>
        </p:spPr>
        <p:txBody>
          <a:bodyPr/>
          <a:lstStyle/>
          <a:p>
            <a:r>
              <a:rPr lang="fr-FR" dirty="0" smtClean="0"/>
              <a:t>Capture du besoin</a:t>
            </a:r>
          </a:p>
          <a:p>
            <a:pPr lvl="1"/>
            <a:r>
              <a:rPr lang="fr-FR" dirty="0" smtClean="0"/>
              <a:t>Définition des Use Cases</a:t>
            </a:r>
          </a:p>
          <a:p>
            <a:pPr lvl="1"/>
            <a:r>
              <a:rPr lang="fr-FR" dirty="0" smtClean="0"/>
              <a:t>Réalisation du Use Case </a:t>
            </a:r>
            <a:r>
              <a:rPr lang="fr-FR" dirty="0" err="1" smtClean="0"/>
              <a:t>Diagram</a:t>
            </a:r>
            <a:endParaRPr lang="fr-FR" dirty="0" smtClean="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2492896"/>
            <a:ext cx="4752528" cy="4233815"/>
          </a:xfrm>
          <a:prstGeom prst="rect">
            <a:avLst/>
          </a:prstGeom>
          <a:ln>
            <a:noFill/>
          </a:ln>
          <a:effectLst>
            <a:outerShdw blurRad="190500" algn="tl" rotWithShape="0">
              <a:srgbClr val="000000">
                <a:alpha val="70000"/>
              </a:srgbClr>
            </a:outerShdw>
          </a:effectLst>
        </p:spPr>
      </p:pic>
      <p:sp>
        <p:nvSpPr>
          <p:cNvPr id="6" name="Espace réservé du contenu 2"/>
          <p:cNvSpPr txBox="1">
            <a:spLocks/>
          </p:cNvSpPr>
          <p:nvPr/>
        </p:nvSpPr>
        <p:spPr>
          <a:xfrm>
            <a:off x="6397817" y="4221088"/>
            <a:ext cx="2772975" cy="136815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u="sng" dirty="0" smtClean="0"/>
              <a:t>Identification des acteurs:</a:t>
            </a:r>
          </a:p>
          <a:p>
            <a:pPr lvl="1"/>
            <a:r>
              <a:rPr lang="fr-FR" dirty="0" smtClean="0"/>
              <a:t>User</a:t>
            </a:r>
          </a:p>
          <a:p>
            <a:pPr lvl="1"/>
            <a:r>
              <a:rPr lang="fr-FR" dirty="0" smtClean="0"/>
              <a:t>Admin</a:t>
            </a:r>
          </a:p>
          <a:p>
            <a:pPr lvl="1"/>
            <a:r>
              <a:rPr lang="fr-FR" dirty="0" smtClean="0"/>
              <a:t>Prospect</a:t>
            </a:r>
            <a:endParaRPr lang="fr-FR" dirty="0" smtClean="0"/>
          </a:p>
        </p:txBody>
      </p:sp>
    </p:spTree>
    <p:extLst>
      <p:ext uri="{BB962C8B-B14F-4D97-AF65-F5344CB8AC3E}">
        <p14:creationId xmlns:p14="http://schemas.microsoft.com/office/powerpoint/2010/main" val="559014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644650"/>
          </a:xfrm>
        </p:spPr>
        <p:txBody>
          <a:bodyPr/>
          <a:lstStyle/>
          <a:p>
            <a:r>
              <a:rPr lang="fr-FR" dirty="0" smtClean="0"/>
              <a:t>Analyse du besoin</a:t>
            </a:r>
            <a:endParaRPr lang="fr-FR" dirty="0"/>
          </a:p>
        </p:txBody>
      </p:sp>
      <p:sp>
        <p:nvSpPr>
          <p:cNvPr id="6" name="Espace réservé du contenu 2"/>
          <p:cNvSpPr>
            <a:spLocks noGrp="1"/>
          </p:cNvSpPr>
          <p:nvPr>
            <p:ph idx="1"/>
          </p:nvPr>
        </p:nvSpPr>
        <p:spPr>
          <a:xfrm>
            <a:off x="1942415" y="1379570"/>
            <a:ext cx="6591985" cy="3777622"/>
          </a:xfrm>
        </p:spPr>
        <p:txBody>
          <a:bodyPr/>
          <a:lstStyle/>
          <a:p>
            <a:r>
              <a:rPr lang="fr-FR" dirty="0" smtClean="0"/>
              <a:t>Analyse du domaine Objet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7200800" cy="4960551"/>
          </a:xfrm>
          <a:prstGeom prst="rect">
            <a:avLst/>
          </a:prstGeom>
          <a:ln>
            <a:noFill/>
          </a:ln>
          <a:effectLst>
            <a:outerShdw blurRad="190500" algn="tl" rotWithShape="0">
              <a:srgbClr val="000000">
                <a:alpha val="70000"/>
              </a:srgbClr>
            </a:outerShdw>
          </a:effectLst>
        </p:spPr>
      </p:pic>
      <p:sp>
        <p:nvSpPr>
          <p:cNvPr id="4" name="ZoneTexte 3"/>
          <p:cNvSpPr txBox="1"/>
          <p:nvPr/>
        </p:nvSpPr>
        <p:spPr>
          <a:xfrm>
            <a:off x="4716016" y="5373216"/>
            <a:ext cx="3100529" cy="646331"/>
          </a:xfrm>
          <a:prstGeom prst="rect">
            <a:avLst/>
          </a:prstGeom>
          <a:noFill/>
        </p:spPr>
        <p:txBody>
          <a:bodyPr wrap="none" rtlCol="0">
            <a:spAutoFit/>
          </a:bodyPr>
          <a:lstStyle/>
          <a:p>
            <a:r>
              <a:rPr lang="fr-FR"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Idée initiale du modèle objet</a:t>
            </a:r>
          </a:p>
          <a:p>
            <a:r>
              <a:rPr lang="fr-FR"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endPar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789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normAutofit/>
          </a:bodyPr>
          <a:lstStyle/>
          <a:p>
            <a:r>
              <a:rPr lang="fr-FR" dirty="0" smtClean="0"/>
              <a:t>Contraintes</a:t>
            </a:r>
            <a:endParaRPr lang="fr-FR" dirty="0"/>
          </a:p>
        </p:txBody>
      </p:sp>
      <p:sp>
        <p:nvSpPr>
          <p:cNvPr id="3" name="Espace réservé du contenu 2"/>
          <p:cNvSpPr>
            <a:spLocks noGrp="1"/>
          </p:cNvSpPr>
          <p:nvPr>
            <p:ph idx="1"/>
          </p:nvPr>
        </p:nvSpPr>
        <p:spPr>
          <a:xfrm>
            <a:off x="1942415" y="1700808"/>
            <a:ext cx="6591985" cy="2304256"/>
          </a:xfrm>
        </p:spPr>
        <p:txBody>
          <a:bodyPr>
            <a:normAutofit/>
          </a:bodyPr>
          <a:lstStyle/>
          <a:p>
            <a:pPr lvl="1"/>
            <a:r>
              <a:rPr lang="fr-FR" dirty="0" smtClean="0"/>
              <a:t>Temps </a:t>
            </a:r>
          </a:p>
          <a:p>
            <a:pPr lvl="2"/>
            <a:r>
              <a:rPr lang="fr-FR" dirty="0" smtClean="0"/>
              <a:t>Durée pour faire le cycle complet du projet: 5 jours</a:t>
            </a:r>
          </a:p>
          <a:p>
            <a:pPr lvl="1"/>
            <a:r>
              <a:rPr lang="fr-FR" dirty="0" smtClean="0"/>
              <a:t>Techniques :</a:t>
            </a:r>
          </a:p>
          <a:p>
            <a:pPr lvl="2"/>
            <a:r>
              <a:rPr lang="fr-FR" dirty="0" smtClean="0"/>
              <a:t>Projet </a:t>
            </a:r>
            <a:r>
              <a:rPr lang="fr-FR" dirty="0" smtClean="0"/>
              <a:t>orienté objet Java JEE</a:t>
            </a:r>
            <a:endParaRPr lang="fr-FR" dirty="0" smtClean="0"/>
          </a:p>
          <a:p>
            <a:pPr lvl="1"/>
            <a:r>
              <a:rPr lang="fr-FR" dirty="0" smtClean="0"/>
              <a:t>Financières: </a:t>
            </a:r>
          </a:p>
          <a:p>
            <a:pPr lvl="2"/>
            <a:r>
              <a:rPr lang="fr-FR" dirty="0" smtClean="0"/>
              <a:t>Projet non financé</a:t>
            </a:r>
            <a:endParaRPr lang="fr-FR" dirty="0"/>
          </a:p>
        </p:txBody>
      </p:sp>
      <p:sp>
        <p:nvSpPr>
          <p:cNvPr id="4" name="Espace réservé du contenu 2"/>
          <p:cNvSpPr txBox="1">
            <a:spLocks/>
          </p:cNvSpPr>
          <p:nvPr/>
        </p:nvSpPr>
        <p:spPr>
          <a:xfrm>
            <a:off x="4604751" y="4293096"/>
            <a:ext cx="4287729" cy="215949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i="1" dirty="0" smtClean="0">
                <a:solidFill>
                  <a:srgbClr val="0070C0"/>
                </a:solidFill>
              </a:rPr>
              <a:t>Choix des </a:t>
            </a:r>
            <a:r>
              <a:rPr lang="fr-FR" i="1" dirty="0" smtClean="0">
                <a:solidFill>
                  <a:srgbClr val="0070C0"/>
                </a:solidFill>
              </a:rPr>
              <a:t>outils:</a:t>
            </a:r>
          </a:p>
          <a:p>
            <a:r>
              <a:rPr lang="fr-FR" dirty="0" smtClean="0"/>
              <a:t>UML avec </a:t>
            </a:r>
            <a:r>
              <a:rPr lang="fr-FR" dirty="0" err="1" smtClean="0"/>
              <a:t>Astah</a:t>
            </a:r>
            <a:endParaRPr lang="fr-FR" dirty="0" smtClean="0"/>
          </a:p>
          <a:p>
            <a:r>
              <a:rPr lang="fr-FR" dirty="0" smtClean="0"/>
              <a:t>IDE </a:t>
            </a:r>
            <a:r>
              <a:rPr lang="fr-FR" dirty="0" smtClean="0"/>
              <a:t>Eclipse </a:t>
            </a:r>
            <a:r>
              <a:rPr lang="fr-FR" dirty="0" err="1" smtClean="0"/>
              <a:t>Oxygen</a:t>
            </a:r>
            <a:endParaRPr lang="fr-FR" dirty="0" smtClean="0"/>
          </a:p>
          <a:p>
            <a:r>
              <a:rPr lang="fr-FR" dirty="0" smtClean="0"/>
              <a:t>Serveur local </a:t>
            </a:r>
            <a:r>
              <a:rPr lang="fr-FR" dirty="0" err="1" smtClean="0"/>
              <a:t>Tomcat</a:t>
            </a:r>
            <a:r>
              <a:rPr lang="fr-FR" dirty="0" smtClean="0"/>
              <a:t> 8.5</a:t>
            </a:r>
          </a:p>
          <a:p>
            <a:r>
              <a:rPr lang="fr-FR" dirty="0" err="1" smtClean="0"/>
              <a:t>Git’s</a:t>
            </a:r>
            <a:r>
              <a:rPr lang="fr-FR" dirty="0" smtClean="0"/>
              <a:t> </a:t>
            </a:r>
            <a:r>
              <a:rPr lang="fr-FR" dirty="0" err="1" smtClean="0"/>
              <a:t>remote</a:t>
            </a:r>
            <a:r>
              <a:rPr lang="fr-FR" dirty="0" smtClean="0"/>
              <a:t> </a:t>
            </a:r>
            <a:r>
              <a:rPr lang="fr-FR" dirty="0" err="1" smtClean="0"/>
              <a:t>repository</a:t>
            </a:r>
            <a:r>
              <a:rPr lang="fr-FR" dirty="0" smtClean="0"/>
              <a:t> avec GitHub</a:t>
            </a:r>
          </a:p>
          <a:p>
            <a:r>
              <a:rPr lang="fr-FR" dirty="0" err="1" smtClean="0"/>
              <a:t>Backlog</a:t>
            </a:r>
            <a:r>
              <a:rPr lang="fr-FR" dirty="0" smtClean="0"/>
              <a:t> à post-it au lieu d’utiliser </a:t>
            </a:r>
            <a:r>
              <a:rPr lang="fr-FR" dirty="0" err="1" smtClean="0"/>
              <a:t>Jira</a:t>
            </a:r>
            <a:endParaRPr lang="fr-FR" dirty="0" smtClean="0"/>
          </a:p>
          <a:p>
            <a:pPr marL="914400" lvl="2" indent="0">
              <a:buFont typeface="Wingdings 3" charset="2"/>
              <a:buNone/>
            </a:pPr>
            <a:endParaRPr lang="fr-FR" dirty="0" smtClean="0"/>
          </a:p>
        </p:txBody>
      </p:sp>
    </p:spTree>
    <p:extLst>
      <p:ext uri="{BB962C8B-B14F-4D97-AF65-F5344CB8AC3E}">
        <p14:creationId xmlns:p14="http://schemas.microsoft.com/office/powerpoint/2010/main" val="2568031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Solution technique</a:t>
            </a:r>
          </a:p>
        </p:txBody>
      </p:sp>
      <p:sp>
        <p:nvSpPr>
          <p:cNvPr id="5" name="Espace réservé du contenu 2"/>
          <p:cNvSpPr txBox="1">
            <a:spLocks/>
          </p:cNvSpPr>
          <p:nvPr/>
        </p:nvSpPr>
        <p:spPr>
          <a:xfrm>
            <a:off x="1940455" y="1484784"/>
            <a:ext cx="6591985" cy="28083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Application « </a:t>
            </a:r>
            <a:r>
              <a:rPr lang="fr-FR" dirty="0" smtClean="0"/>
              <a:t>client léger</a:t>
            </a:r>
            <a:r>
              <a:rPr lang="fr-FR" dirty="0" smtClean="0"/>
              <a:t> »</a:t>
            </a:r>
          </a:p>
          <a:p>
            <a:r>
              <a:rPr lang="fr-FR" dirty="0" smtClean="0"/>
              <a:t>Choix du </a:t>
            </a:r>
            <a:r>
              <a:rPr lang="fr-FR" dirty="0" err="1" smtClean="0"/>
              <a:t>framework</a:t>
            </a:r>
            <a:r>
              <a:rPr lang="fr-FR" dirty="0" smtClean="0"/>
              <a:t> </a:t>
            </a:r>
            <a:r>
              <a:rPr lang="fr-FR" dirty="0" err="1" smtClean="0"/>
              <a:t>Spring</a:t>
            </a:r>
            <a:r>
              <a:rPr lang="fr-FR" dirty="0" smtClean="0"/>
              <a:t> MVC</a:t>
            </a:r>
          </a:p>
          <a:p>
            <a:endParaRPr lang="fr-FR" dirty="0" smtClean="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348880"/>
            <a:ext cx="4763244" cy="3572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4451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smtClean="0"/>
              <a:t>Conception et modélisation</a:t>
            </a:r>
            <a:endParaRPr lang="fr-FR" dirty="0"/>
          </a:p>
        </p:txBody>
      </p:sp>
      <p:sp>
        <p:nvSpPr>
          <p:cNvPr id="5" name="Espace réservé du contenu 2"/>
          <p:cNvSpPr txBox="1">
            <a:spLocks/>
          </p:cNvSpPr>
          <p:nvPr/>
        </p:nvSpPr>
        <p:spPr>
          <a:xfrm>
            <a:off x="1940455" y="1484784"/>
            <a:ext cx="6591985" cy="504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Conception</a:t>
            </a:r>
          </a:p>
          <a:p>
            <a:endParaRPr lang="fr-FR" dirty="0" smtClean="0"/>
          </a:p>
        </p:txBody>
      </p:sp>
      <p:grpSp>
        <p:nvGrpSpPr>
          <p:cNvPr id="3" name="Groupe 2"/>
          <p:cNvGrpSpPr/>
          <p:nvPr/>
        </p:nvGrpSpPr>
        <p:grpSpPr>
          <a:xfrm>
            <a:off x="971600" y="2479067"/>
            <a:ext cx="4773734" cy="3902261"/>
            <a:chOff x="971600" y="1916832"/>
            <a:chExt cx="5830804" cy="4766357"/>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2"/>
              <a:ext cx="5830804" cy="4766357"/>
            </a:xfrm>
            <a:prstGeom prst="rect">
              <a:avLst/>
            </a:prstGeom>
            <a:ln>
              <a:noFill/>
            </a:ln>
            <a:effectLst>
              <a:outerShdw blurRad="190500" algn="tl" rotWithShape="0">
                <a:srgbClr val="000000">
                  <a:alpha val="70000"/>
                </a:srgbClr>
              </a:outerShdw>
            </a:effectLst>
          </p:spPr>
        </p:pic>
        <p:sp>
          <p:nvSpPr>
            <p:cNvPr id="7" name="ZoneTexte 6"/>
            <p:cNvSpPr txBox="1"/>
            <p:nvPr/>
          </p:nvSpPr>
          <p:spPr>
            <a:xfrm>
              <a:off x="2642708" y="4115659"/>
              <a:ext cx="3095931" cy="563894"/>
            </a:xfrm>
            <a:prstGeom prst="rect">
              <a:avLst/>
            </a:prstGeom>
            <a:noFill/>
          </p:spPr>
          <p:txBody>
            <a:bodyPr wrap="none" rtlCol="0">
              <a:spAutoFit/>
            </a:bodyPr>
            <a:lstStyle/>
            <a:p>
              <a:r>
                <a:rPr lang="fr-FR" sz="1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Conception finale du modèle objet</a:t>
              </a:r>
            </a:p>
            <a:p>
              <a:r>
                <a:rPr lang="fr-FR" sz="1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endParaRPr lang="fr-FR" sz="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pic>
        <p:nvPicPr>
          <p:cNvPr id="8" name="Image 7"/>
          <p:cNvPicPr>
            <a:picLocks noChangeAspect="1"/>
          </p:cNvPicPr>
          <p:nvPr/>
        </p:nvPicPr>
        <p:blipFill>
          <a:blip r:embed="rId3"/>
          <a:stretch>
            <a:fillRect/>
          </a:stretch>
        </p:blipFill>
        <p:spPr>
          <a:xfrm>
            <a:off x="6948264" y="3452824"/>
            <a:ext cx="1695450" cy="2114550"/>
          </a:xfrm>
          <a:prstGeom prst="rect">
            <a:avLst/>
          </a:prstGeom>
          <a:ln>
            <a:noFill/>
          </a:ln>
          <a:effectLst>
            <a:outerShdw blurRad="190500" algn="tl" rotWithShape="0">
              <a:srgbClr val="000000">
                <a:alpha val="70000"/>
              </a:srgbClr>
            </a:outerShdw>
          </a:effectLst>
        </p:spPr>
      </p:pic>
      <p:sp>
        <p:nvSpPr>
          <p:cNvPr id="9" name="Flèche droite 8"/>
          <p:cNvSpPr/>
          <p:nvPr/>
        </p:nvSpPr>
        <p:spPr>
          <a:xfrm>
            <a:off x="5868144" y="3934035"/>
            <a:ext cx="1008112" cy="115212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7807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DD9E06F-5678-41C4-BA1F-D4AF2F802A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229</TotalTime>
  <Words>680</Words>
  <Application>Microsoft Office PowerPoint</Application>
  <PresentationFormat>Affichage à l'écran (4:3)</PresentationFormat>
  <Paragraphs>126</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Century Gothic</vt:lpstr>
      <vt:lpstr>Wingdings 3</vt:lpstr>
      <vt:lpstr>Brin</vt:lpstr>
      <vt:lpstr>Présentation site de pari  WeBet</vt:lpstr>
      <vt:lpstr>Conduite de la présentation</vt:lpstr>
      <vt:lpstr>Introduction</vt:lpstr>
      <vt:lpstr>Analyse du besoin</vt:lpstr>
      <vt:lpstr>Analyse du besoin</vt:lpstr>
      <vt:lpstr>Analyse du besoin</vt:lpstr>
      <vt:lpstr>Contraintes</vt:lpstr>
      <vt:lpstr>Solution technique</vt:lpstr>
      <vt:lpstr>Conception et modélisation</vt:lpstr>
      <vt:lpstr>Développement</vt:lpstr>
      <vt:lpstr>Développement</vt:lpstr>
      <vt:lpstr>Développement</vt:lpstr>
      <vt:lpstr>Développement</vt:lpstr>
      <vt:lpstr>Tests</vt:lpstr>
      <vt:lpstr>Tests</vt:lpstr>
      <vt:lpstr>Conduite du projet</vt:lpstr>
      <vt:lpstr>Présentation scénario n°1   -&gt;Administration du site </vt:lpstr>
      <vt:lpstr>Présentation scénario n°2   -&gt;Première visite </vt:lpstr>
      <vt:lpstr>Présentation scénario n°3   -&gt;Utilisation classique </vt:lpstr>
    </vt:vector>
  </TitlesOfParts>
  <Company>AUSY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site de pari  WeBet</dc:title>
  <dc:creator>Formation J2E</dc:creator>
  <cp:keywords/>
  <cp:lastModifiedBy>Formation J2E</cp:lastModifiedBy>
  <cp:revision>36</cp:revision>
  <dcterms:created xsi:type="dcterms:W3CDTF">2018-07-10T06:39:41Z</dcterms:created>
  <dcterms:modified xsi:type="dcterms:W3CDTF">2018-07-11T14:13:53Z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TC300075199990</vt:lpwstr>
  </property>
</Properties>
</file>