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mation J2E" initials="FJ" lastIdx="1" clrIdx="0">
    <p:extLst>
      <p:ext uri="{19B8F6BF-5375-455C-9EA6-DF929625EA0E}">
        <p15:presenceInfo xmlns:p15="http://schemas.microsoft.com/office/powerpoint/2012/main" userId="Formation J2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27" d="100"/>
          <a:sy n="127" d="100"/>
        </p:scale>
        <p:origin x="108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10:45:43.488" idx="1">
    <p:pos x="5329" y="1117"/>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409656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59377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42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38008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70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58546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137272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375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8294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8112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065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6941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06240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67645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7074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5201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1C81D2E-AC76-4E53-938B-CABEA8435F19}" type="datetimeFigureOut">
              <a:rPr lang="fr-FR" smtClean="0"/>
              <a:pPr/>
              <a:t>11/07/2018</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AB405D2-E13D-417D-ABAB-44C43D7D7F05}" type="slidenum">
              <a:rPr lang="fr-FR" smtClean="0"/>
              <a:pPr/>
              <a:t>‹N°›</a:t>
            </a:fld>
            <a:endParaRPr lang="fr-FR"/>
          </a:p>
        </p:txBody>
      </p:sp>
    </p:spTree>
    <p:extLst>
      <p:ext uri="{BB962C8B-B14F-4D97-AF65-F5344CB8AC3E}">
        <p14:creationId xmlns:p14="http://schemas.microsoft.com/office/powerpoint/2010/main" val="45554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om\AppData\Local\Microsoft\Windows\Temporary Internet Files\Content.IE5\ZY8DFKIH\MPj04253130000[1].jp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
        <p:nvSpPr>
          <p:cNvPr id="2" name="Titre 1"/>
          <p:cNvSpPr>
            <a:spLocks noGrp="1"/>
          </p:cNvSpPr>
          <p:nvPr>
            <p:ph type="ctrTitle"/>
          </p:nvPr>
        </p:nvSpPr>
        <p:spPr>
          <a:xfrm>
            <a:off x="685800" y="1196752"/>
            <a:ext cx="7772400" cy="1470025"/>
          </a:xfrm>
        </p:spPr>
        <p:txBody>
          <a:bodyPr>
            <a:normAutofit fontScale="90000"/>
          </a:bodyPr>
          <a:lstStyle/>
          <a:p>
            <a:pPr algn="l"/>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Présentation site de pari </a:t>
            </a:r>
            <a:b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WeBet</a:t>
            </a:r>
            <a:endPar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ous-titre 2"/>
          <p:cNvSpPr>
            <a:spLocks noGrp="1"/>
          </p:cNvSpPr>
          <p:nvPr>
            <p:ph type="subTitle" idx="1"/>
          </p:nvPr>
        </p:nvSpPr>
        <p:spPr>
          <a:xfrm>
            <a:off x="1331640" y="5877272"/>
            <a:ext cx="3024336" cy="841648"/>
          </a:xfrm>
        </p:spPr>
        <p:txBody>
          <a:bodyPr>
            <a:normAutofit/>
          </a:bodyPr>
          <a:lstStyle/>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Projet final formation </a:t>
            </a:r>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Java</a:t>
            </a:r>
          </a:p>
          <a:p>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12/07/2018</a:t>
            </a:r>
            <a:endParaRPr lang="fr-FR" dirty="0"/>
          </a:p>
        </p:txBody>
      </p:sp>
      <p:sp>
        <p:nvSpPr>
          <p:cNvPr id="5" name="Sous-titre 2"/>
          <p:cNvSpPr txBox="1">
            <a:spLocks/>
          </p:cNvSpPr>
          <p:nvPr/>
        </p:nvSpPr>
        <p:spPr>
          <a:xfrm>
            <a:off x="5940152" y="5680003"/>
            <a:ext cx="3024336" cy="1073576"/>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Julien </a:t>
            </a:r>
            <a:r>
              <a:rPr lang="fr-FR" b="1" dirty="0" err="1" smtClean="0">
                <a:ln w="9525">
                  <a:solidFill>
                    <a:schemeClr val="bg1"/>
                  </a:solidFill>
                  <a:prstDash val="solid"/>
                </a:ln>
                <a:solidFill>
                  <a:srgbClr val="00B0F0"/>
                </a:solidFill>
                <a:effectLst>
                  <a:outerShdw blurRad="12700" dist="38100" dir="2700000" algn="tl" rotWithShape="0">
                    <a:schemeClr val="bg1">
                      <a:lumMod val="50000"/>
                    </a:schemeClr>
                  </a:outerShdw>
                </a:effectLst>
              </a:rPr>
              <a:t>Batut</a:t>
            </a: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 </a:t>
            </a:r>
          </a:p>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Bruno </a:t>
            </a:r>
            <a:r>
              <a:rPr lang="fr-FR" b="1" dirty="0" err="1" smtClean="0">
                <a:ln w="9525">
                  <a:solidFill>
                    <a:schemeClr val="bg1"/>
                  </a:solidFill>
                  <a:prstDash val="solid"/>
                </a:ln>
                <a:solidFill>
                  <a:srgbClr val="00B0F0"/>
                </a:solidFill>
                <a:effectLst>
                  <a:outerShdw blurRad="12700" dist="38100" dir="2700000" algn="tl" rotWithShape="0">
                    <a:schemeClr val="bg1">
                      <a:lumMod val="50000"/>
                    </a:schemeClr>
                  </a:outerShdw>
                </a:effectLst>
              </a:rPr>
              <a:t>Lasne</a:t>
            </a:r>
            <a:endPar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endParaRPr>
          </a:p>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Ludovic van de Putte</a:t>
            </a:r>
            <a:endPar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16065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Création des </a:t>
            </a:r>
            <a:r>
              <a:rPr lang="fr-FR" dirty="0" err="1" smtClean="0"/>
              <a:t>beans</a:t>
            </a:r>
            <a:endParaRPr lang="fr-FR" dirty="0" smtClean="0"/>
          </a:p>
          <a:p>
            <a:r>
              <a:rPr lang="fr-FR" dirty="0" err="1" smtClean="0"/>
              <a:t>Mapping</a:t>
            </a:r>
            <a:r>
              <a:rPr lang="fr-FR" dirty="0" smtClean="0"/>
              <a:t> des classes en vue de la création des tables dans la </a:t>
            </a:r>
            <a:r>
              <a:rPr lang="fr-FR" dirty="0" err="1" smtClean="0"/>
              <a:t>database</a:t>
            </a:r>
            <a:endParaRPr lang="fr-FR" dirty="0" smtClean="0"/>
          </a:p>
          <a:p>
            <a:r>
              <a:rPr lang="fr-FR" dirty="0" smtClean="0"/>
              <a:t>Création des DAO pour chaque table de la DB, réalisation du CRUD</a:t>
            </a:r>
          </a:p>
          <a:p>
            <a:r>
              <a:rPr lang="fr-FR" dirty="0" smtClean="0"/>
              <a:t>Création des contrôleurs</a:t>
            </a:r>
          </a:p>
          <a:p>
            <a:r>
              <a:rPr lang="fr-FR" dirty="0" smtClean="0"/>
              <a:t>Création des JSP</a:t>
            </a:r>
          </a:p>
          <a:p>
            <a:r>
              <a:rPr lang="fr-FR" dirty="0" smtClean="0"/>
              <a:t>Validation de données</a:t>
            </a:r>
          </a:p>
          <a:p>
            <a:r>
              <a:rPr lang="fr-FR" dirty="0" smtClean="0"/>
              <a:t>Validation des fonctionnalités</a:t>
            </a:r>
          </a:p>
          <a:p>
            <a:r>
              <a:rPr lang="fr-FR" dirty="0" smtClean="0"/>
              <a:t>Implémentation de l’authentification et de la sécurité</a:t>
            </a:r>
          </a:p>
          <a:p>
            <a:r>
              <a:rPr lang="fr-FR" dirty="0" smtClean="0"/>
              <a:t>Ajout de </a:t>
            </a:r>
            <a:r>
              <a:rPr lang="fr-FR" dirty="0"/>
              <a:t>cosmétique HTML pour </a:t>
            </a:r>
            <a:r>
              <a:rPr lang="fr-FR" dirty="0" smtClean="0"/>
              <a:t>apparition</a:t>
            </a:r>
          </a:p>
          <a:p>
            <a:r>
              <a:rPr lang="fr-FR" dirty="0" smtClean="0"/>
              <a:t>Travail collaboratif avec Git; partage, récupération et fusion du code produit par chacun pas à pas.</a:t>
            </a:r>
          </a:p>
        </p:txBody>
      </p:sp>
    </p:spTree>
    <p:extLst>
      <p:ext uri="{BB962C8B-B14F-4D97-AF65-F5344CB8AC3E}">
        <p14:creationId xmlns:p14="http://schemas.microsoft.com/office/powerpoint/2010/main" val="1264504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fr-FR" dirty="0" smtClean="0"/>
          </a:p>
        </p:txBody>
      </p:sp>
    </p:spTree>
    <p:extLst>
      <p:ext uri="{BB962C8B-B14F-4D97-AF65-F5344CB8AC3E}">
        <p14:creationId xmlns:p14="http://schemas.microsoft.com/office/powerpoint/2010/main" val="3578843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n°1 </a:t>
            </a:r>
            <a:br>
              <a:rPr lang="fr-FR" dirty="0" smtClean="0"/>
            </a:br>
            <a:r>
              <a:rPr lang="fr-FR" dirty="0" smtClean="0"/>
              <a:t>	-&gt;Première visite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L’internaute se rend sur le site, il y découvre l’offre et il souhaite effectuer un pari, ce qui nécessite de s’inscrire.</a:t>
            </a:r>
          </a:p>
          <a:p>
            <a:r>
              <a:rPr lang="fr-FR" dirty="0" smtClean="0"/>
              <a:t>Une fois inscrit, il s’authentifie et accède à sa page personnelle afin de modifier ses données personnelles.</a:t>
            </a:r>
          </a:p>
        </p:txBody>
      </p:sp>
    </p:spTree>
    <p:extLst>
      <p:ext uri="{BB962C8B-B14F-4D97-AF65-F5344CB8AC3E}">
        <p14:creationId xmlns:p14="http://schemas.microsoft.com/office/powerpoint/2010/main" val="40291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n°2 </a:t>
            </a:r>
            <a:br>
              <a:rPr lang="fr-FR" dirty="0" smtClean="0"/>
            </a:br>
            <a:r>
              <a:rPr lang="fr-FR" dirty="0" smtClean="0"/>
              <a:t>	-&gt;Utilisation classique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L’internaute est un habitué du site, pour l’utiliser il s’authentifie.</a:t>
            </a:r>
          </a:p>
          <a:p>
            <a:r>
              <a:rPr lang="fr-FR" dirty="0" smtClean="0"/>
              <a:t>Au premier coup d’œil il voit le solde de son compte, il veut consulter la liste de ses paris pour voir lesquels lui ont rapporté de l’argent.</a:t>
            </a:r>
          </a:p>
          <a:p>
            <a:r>
              <a:rPr lang="fr-FR" dirty="0" smtClean="0"/>
              <a:t>Ayant récemment gagné de l’argent il décide d’augmenter sa mise sur un de ses paris n’ayant pas encore débuté, il décide également modifier un autre pari en pariant sur l’autre équipe.</a:t>
            </a:r>
          </a:p>
          <a:p>
            <a:r>
              <a:rPr lang="fr-FR" dirty="0" smtClean="0"/>
              <a:t>Au vu des résultats récents il décide également d’annuler un de ses paris sur une équipe peu performante.</a:t>
            </a:r>
          </a:p>
          <a:p>
            <a:r>
              <a:rPr lang="fr-FR" dirty="0" smtClean="0"/>
              <a:t>Il décide de réinvestir une partie de ses gains en pariant sur une nouvelle rencontre proposée par </a:t>
            </a:r>
            <a:r>
              <a:rPr lang="fr-FR" dirty="0" err="1" smtClean="0"/>
              <a:t>WeBet</a:t>
            </a:r>
            <a:r>
              <a:rPr lang="fr-FR" dirty="0" smtClean="0"/>
              <a:t>.</a:t>
            </a:r>
            <a:endParaRPr lang="fr-FR" dirty="0" smtClean="0"/>
          </a:p>
          <a:p>
            <a:r>
              <a:rPr lang="fr-FR" dirty="0" smtClean="0"/>
              <a:t>Il décide de récupérer une partie de ses gains en les sortant de son portefeuille </a:t>
            </a:r>
            <a:r>
              <a:rPr lang="fr-FR" dirty="0" err="1" smtClean="0"/>
              <a:t>WeBet</a:t>
            </a:r>
            <a:r>
              <a:rPr lang="fr-FR" dirty="0" smtClean="0"/>
              <a:t>.</a:t>
            </a:r>
          </a:p>
          <a:p>
            <a:r>
              <a:rPr lang="fr-FR" dirty="0" smtClean="0"/>
              <a:t>Il se déconnecte et reviendra une prochaine fois.</a:t>
            </a:r>
          </a:p>
          <a:p>
            <a:endParaRPr lang="fr-FR" dirty="0" smtClean="0"/>
          </a:p>
          <a:p>
            <a:endParaRPr lang="fr-FR" dirty="0" smtClean="0"/>
          </a:p>
        </p:txBody>
      </p:sp>
    </p:spTree>
    <p:extLst>
      <p:ext uri="{BB962C8B-B14F-4D97-AF65-F5344CB8AC3E}">
        <p14:creationId xmlns:p14="http://schemas.microsoft.com/office/powerpoint/2010/main" val="2226851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n°3 </a:t>
            </a:r>
            <a:br>
              <a:rPr lang="fr-FR" dirty="0" smtClean="0"/>
            </a:br>
            <a:r>
              <a:rPr lang="fr-FR" dirty="0" smtClean="0"/>
              <a:t>	-&gt;Administration du site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L’administrateur souhaite effectuer la mise à jour de l’offre, pour avoir accès aux outils il s’authentifie.</a:t>
            </a:r>
          </a:p>
          <a:p>
            <a:r>
              <a:rPr lang="fr-FR" dirty="0" smtClean="0"/>
              <a:t>blablabla.</a:t>
            </a:r>
          </a:p>
        </p:txBody>
      </p:sp>
    </p:spTree>
    <p:extLst>
      <p:ext uri="{BB962C8B-B14F-4D97-AF65-F5344CB8AC3E}">
        <p14:creationId xmlns:p14="http://schemas.microsoft.com/office/powerpoint/2010/main" val="2604419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Tests</a:t>
            </a:r>
            <a:endParaRPr lang="fr-FR" dirty="0"/>
          </a:p>
        </p:txBody>
      </p:sp>
      <p:sp>
        <p:nvSpPr>
          <p:cNvPr id="5" name="Espace réservé du contenu 2"/>
          <p:cNvSpPr txBox="1">
            <a:spLocks/>
          </p:cNvSpPr>
          <p:nvPr/>
        </p:nvSpPr>
        <p:spPr>
          <a:xfrm>
            <a:off x="1940455" y="1484784"/>
            <a:ext cx="6591985" cy="3528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Validation des fonctionnalités pas à pas</a:t>
            </a:r>
          </a:p>
          <a:p>
            <a:r>
              <a:rPr lang="fr-FR" dirty="0" smtClean="0"/>
              <a:t>Validation du déroulement des scénarios définis dans les Use </a:t>
            </a:r>
            <a:r>
              <a:rPr lang="fr-FR" dirty="0" smtClean="0"/>
              <a:t>Cases</a:t>
            </a:r>
          </a:p>
          <a:p>
            <a:pPr lvl="1"/>
            <a:r>
              <a:rPr lang="fr-FR" dirty="0" smtClean="0"/>
              <a:t>Anticipation des points d’intérêt et points complexes</a:t>
            </a:r>
          </a:p>
          <a:p>
            <a:pPr lvl="1"/>
            <a:r>
              <a:rPr lang="fr-FR" dirty="0" smtClean="0"/>
              <a:t>Validation des résultats obtenus avec </a:t>
            </a:r>
            <a:r>
              <a:rPr lang="fr-FR" smtClean="0"/>
              <a:t>les prévisions</a:t>
            </a:r>
            <a:endParaRPr lang="fr-FR" dirty="0" smtClean="0"/>
          </a:p>
          <a:p>
            <a:r>
              <a:rPr lang="fr-FR" dirty="0" smtClean="0"/>
              <a:t>Validation de la sécurité par authentification</a:t>
            </a:r>
          </a:p>
          <a:p>
            <a:r>
              <a:rPr lang="fr-FR" dirty="0" smtClean="0"/>
              <a:t>Validation de la robustesse de l’application</a:t>
            </a:r>
          </a:p>
          <a:p>
            <a:endParaRPr lang="fr-FR" dirty="0" smtClean="0"/>
          </a:p>
        </p:txBody>
      </p:sp>
    </p:spTree>
    <p:extLst>
      <p:ext uri="{BB962C8B-B14F-4D97-AF65-F5344CB8AC3E}">
        <p14:creationId xmlns:p14="http://schemas.microsoft.com/office/powerpoint/2010/main" val="365955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Conduite du projet</a:t>
            </a:r>
            <a:endParaRPr lang="fr-FR" dirty="0"/>
          </a:p>
        </p:txBody>
      </p:sp>
      <p:sp>
        <p:nvSpPr>
          <p:cNvPr id="5" name="Espace réservé du contenu 2"/>
          <p:cNvSpPr txBox="1">
            <a:spLocks/>
          </p:cNvSpPr>
          <p:nvPr/>
        </p:nvSpPr>
        <p:spPr>
          <a:xfrm>
            <a:off x="1940455" y="1484784"/>
            <a:ext cx="6591985" cy="3528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Méthode Agile SCRUM</a:t>
            </a:r>
          </a:p>
          <a:p>
            <a:r>
              <a:rPr lang="fr-FR" dirty="0" smtClean="0"/>
              <a:t>Création des </a:t>
            </a:r>
          </a:p>
          <a:p>
            <a:r>
              <a:rPr lang="fr-FR" dirty="0" smtClean="0"/>
              <a:t>Daily meeting</a:t>
            </a:r>
          </a:p>
          <a:p>
            <a:endParaRPr lang="fr-FR" dirty="0" smtClean="0"/>
          </a:p>
          <a:p>
            <a:endParaRPr lang="fr-FR" dirty="0" smtClean="0"/>
          </a:p>
        </p:txBody>
      </p:sp>
    </p:spTree>
    <p:extLst>
      <p:ext uri="{BB962C8B-B14F-4D97-AF65-F5344CB8AC3E}">
        <p14:creationId xmlns:p14="http://schemas.microsoft.com/office/powerpoint/2010/main" val="67390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Conduite de la présentation</a:t>
            </a:r>
            <a:endParaRPr lang="fr-FR" dirty="0"/>
          </a:p>
        </p:txBody>
      </p:sp>
      <p:sp>
        <p:nvSpPr>
          <p:cNvPr id="3" name="Espace réservé du contenu 2"/>
          <p:cNvSpPr>
            <a:spLocks noGrp="1"/>
          </p:cNvSpPr>
          <p:nvPr>
            <p:ph idx="1"/>
          </p:nvPr>
        </p:nvSpPr>
        <p:spPr/>
        <p:txBody>
          <a:bodyPr>
            <a:normAutofit/>
          </a:bodyPr>
          <a:lstStyle/>
          <a:p>
            <a:r>
              <a:rPr lang="fr-FR" dirty="0" smtClean="0"/>
              <a:t>Introduction</a:t>
            </a:r>
          </a:p>
          <a:p>
            <a:r>
              <a:rPr lang="fr-FR" dirty="0" smtClean="0"/>
              <a:t>Analyse du besoin</a:t>
            </a:r>
          </a:p>
          <a:p>
            <a:r>
              <a:rPr lang="fr-FR" dirty="0" smtClean="0"/>
              <a:t>Contraintes</a:t>
            </a:r>
          </a:p>
          <a:p>
            <a:r>
              <a:rPr lang="fr-FR" dirty="0" smtClean="0"/>
              <a:t>Solution technique</a:t>
            </a:r>
          </a:p>
          <a:p>
            <a:r>
              <a:rPr lang="fr-FR" dirty="0" smtClean="0"/>
              <a:t>Conception et modélisation</a:t>
            </a:r>
          </a:p>
          <a:p>
            <a:r>
              <a:rPr lang="fr-FR" dirty="0" smtClean="0"/>
              <a:t>Développement</a:t>
            </a:r>
          </a:p>
          <a:p>
            <a:r>
              <a:rPr lang="fr-FR" dirty="0" smtClean="0"/>
              <a:t>Tests</a:t>
            </a:r>
          </a:p>
          <a:p>
            <a:r>
              <a:rPr lang="fr-FR" dirty="0"/>
              <a:t>Conduite du projet</a:t>
            </a:r>
          </a:p>
          <a:p>
            <a:r>
              <a:rPr lang="fr-FR" dirty="0" smtClean="0"/>
              <a:t>Conclusion</a:t>
            </a:r>
            <a:endParaRPr lang="fr-FR" dirty="0"/>
          </a:p>
        </p:txBody>
      </p:sp>
    </p:spTree>
    <p:extLst>
      <p:ext uri="{BB962C8B-B14F-4D97-AF65-F5344CB8AC3E}">
        <p14:creationId xmlns:p14="http://schemas.microsoft.com/office/powerpoint/2010/main" val="3980933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Reconversion professionnelle</a:t>
            </a:r>
          </a:p>
          <a:p>
            <a:r>
              <a:rPr lang="fr-FR" dirty="0" smtClean="0"/>
              <a:t>Aboutissement d’une formation de 3,5 mois en informatique traitant de:</a:t>
            </a:r>
          </a:p>
          <a:p>
            <a:pPr lvl="1"/>
            <a:r>
              <a:rPr lang="fr-FR" dirty="0" smtClean="0"/>
              <a:t>Conduite de projet méthode Agile SCRUM</a:t>
            </a:r>
          </a:p>
          <a:p>
            <a:pPr lvl="1"/>
            <a:r>
              <a:rPr lang="fr-FR" dirty="0"/>
              <a:t>Apprentissage du langage </a:t>
            </a:r>
            <a:r>
              <a:rPr lang="fr-FR" dirty="0" smtClean="0"/>
              <a:t>UML</a:t>
            </a:r>
          </a:p>
          <a:p>
            <a:pPr lvl="1"/>
            <a:r>
              <a:rPr lang="fr-FR" dirty="0" smtClean="0"/>
              <a:t>Apprentissage du langage Java</a:t>
            </a:r>
          </a:p>
          <a:p>
            <a:pPr lvl="1"/>
            <a:r>
              <a:rPr lang="fr-FR" dirty="0"/>
              <a:t>Apprentissage du code HTML</a:t>
            </a:r>
          </a:p>
          <a:p>
            <a:pPr lvl="1"/>
            <a:r>
              <a:rPr lang="fr-FR" dirty="0" smtClean="0"/>
              <a:t>Apprentissage </a:t>
            </a:r>
            <a:r>
              <a:rPr lang="fr-FR" dirty="0"/>
              <a:t>des </a:t>
            </a:r>
            <a:r>
              <a:rPr lang="fr-FR" dirty="0" err="1"/>
              <a:t>frameworks</a:t>
            </a:r>
            <a:r>
              <a:rPr lang="fr-FR" dirty="0"/>
              <a:t> </a:t>
            </a:r>
            <a:r>
              <a:rPr lang="fr-FR" dirty="0" err="1"/>
              <a:t>Spring</a:t>
            </a:r>
            <a:endParaRPr lang="fr-FR" dirty="0"/>
          </a:p>
          <a:p>
            <a:pPr lvl="2"/>
            <a:r>
              <a:rPr lang="fr-FR" dirty="0" smtClean="0"/>
              <a:t>Gestion des dépendances avec MAVEN</a:t>
            </a:r>
          </a:p>
          <a:p>
            <a:pPr lvl="2"/>
            <a:r>
              <a:rPr lang="fr-FR" dirty="0" smtClean="0"/>
              <a:t>Gestion de base de donnée en langage SQL et avec </a:t>
            </a:r>
            <a:r>
              <a:rPr lang="fr-FR" dirty="0" err="1" smtClean="0"/>
              <a:t>Hibernate</a:t>
            </a:r>
            <a:endParaRPr lang="fr-FR" dirty="0" smtClean="0"/>
          </a:p>
          <a:p>
            <a:pPr lvl="2"/>
            <a:r>
              <a:rPr lang="fr-FR" dirty="0" err="1" smtClean="0"/>
              <a:t>Mapping</a:t>
            </a:r>
            <a:r>
              <a:rPr lang="fr-FR" dirty="0" smtClean="0"/>
              <a:t> des </a:t>
            </a:r>
            <a:r>
              <a:rPr lang="fr-FR" dirty="0"/>
              <a:t>bases de </a:t>
            </a:r>
            <a:r>
              <a:rPr lang="fr-FR" dirty="0" smtClean="0"/>
              <a:t>données relationnelles</a:t>
            </a:r>
            <a:endParaRPr lang="fr-FR" dirty="0"/>
          </a:p>
          <a:p>
            <a:pPr lvl="2"/>
            <a:r>
              <a:rPr lang="fr-FR" dirty="0"/>
              <a:t>MVC </a:t>
            </a:r>
            <a:endParaRPr lang="fr-FR" dirty="0" smtClean="0"/>
          </a:p>
          <a:p>
            <a:pPr lvl="2"/>
            <a:r>
              <a:rPr lang="fr-FR" dirty="0" smtClean="0"/>
              <a:t>Sécurité</a:t>
            </a:r>
          </a:p>
          <a:p>
            <a:pPr lvl="2"/>
            <a:r>
              <a:rPr lang="fr-FR" dirty="0"/>
              <a:t>Développement collaboratif avec </a:t>
            </a:r>
            <a:r>
              <a:rPr lang="fr-FR" dirty="0" smtClean="0"/>
              <a:t>Git et GitHub</a:t>
            </a:r>
          </a:p>
          <a:p>
            <a:r>
              <a:rPr lang="fr-FR" dirty="0" smtClean="0"/>
              <a:t>Projet final mettant en œuvre les acquis de la formation basé sur un cahier des charges.</a:t>
            </a:r>
            <a:endParaRPr lang="fr-FR" dirty="0"/>
          </a:p>
          <a:p>
            <a:pPr lvl="2"/>
            <a:endParaRPr lang="fr-FR" dirty="0" smtClean="0"/>
          </a:p>
          <a:p>
            <a:pPr lvl="2"/>
            <a:endParaRPr lang="fr-FR" dirty="0"/>
          </a:p>
          <a:p>
            <a:pPr lvl="2"/>
            <a:endParaRPr lang="fr-FR" dirty="0" smtClean="0"/>
          </a:p>
          <a:p>
            <a:pPr lvl="1"/>
            <a:endParaRPr lang="fr-FR" dirty="0"/>
          </a:p>
        </p:txBody>
      </p:sp>
    </p:spTree>
    <p:extLst>
      <p:ext uri="{BB962C8B-B14F-4D97-AF65-F5344CB8AC3E}">
        <p14:creationId xmlns:p14="http://schemas.microsoft.com/office/powerpoint/2010/main" val="4287874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1556792"/>
            <a:ext cx="2376264" cy="3636299"/>
          </a:xfrm>
          <a:prstGeom prst="rect">
            <a:avLst/>
          </a:prstGeom>
          <a:ln>
            <a:noFill/>
          </a:ln>
          <a:effectLst>
            <a:softEdge rad="112500"/>
          </a:effectLst>
        </p:spPr>
      </p:pic>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3" name="Espace réservé du contenu 2"/>
          <p:cNvSpPr>
            <a:spLocks noGrp="1"/>
          </p:cNvSpPr>
          <p:nvPr>
            <p:ph idx="1"/>
          </p:nvPr>
        </p:nvSpPr>
        <p:spPr>
          <a:xfrm>
            <a:off x="1945201" y="2852936"/>
            <a:ext cx="6591985" cy="1439416"/>
          </a:xfrm>
        </p:spPr>
        <p:txBody>
          <a:bodyPr/>
          <a:lstStyle/>
          <a:p>
            <a:r>
              <a:rPr lang="fr-FR" dirty="0" smtClean="0"/>
              <a:t>Capture du besoin</a:t>
            </a:r>
          </a:p>
          <a:p>
            <a:r>
              <a:rPr lang="fr-FR" dirty="0" smtClean="0"/>
              <a:t>Analyse du domaine</a:t>
            </a:r>
          </a:p>
          <a:p>
            <a:r>
              <a:rPr lang="fr-FR" dirty="0" smtClean="0"/>
              <a:t>Analyse du domaine objet</a:t>
            </a:r>
          </a:p>
          <a:p>
            <a:endParaRPr lang="fr-FR" dirty="0"/>
          </a:p>
        </p:txBody>
      </p:sp>
    </p:spTree>
    <p:extLst>
      <p:ext uri="{BB962C8B-B14F-4D97-AF65-F5344CB8AC3E}">
        <p14:creationId xmlns:p14="http://schemas.microsoft.com/office/powerpoint/2010/main" val="99144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563" t="19291" r="9051" b="12312"/>
          <a:stretch/>
        </p:blipFill>
        <p:spPr>
          <a:xfrm>
            <a:off x="5793933" y="1268760"/>
            <a:ext cx="3278567" cy="1656184"/>
          </a:xfrm>
          <a:prstGeom prst="rect">
            <a:avLst/>
          </a:prstGeom>
          <a:ln>
            <a:noFill/>
          </a:ln>
          <a:effectLst>
            <a:outerShdw blurRad="190500" algn="tl" rotWithShape="0">
              <a:srgbClr val="000000">
                <a:alpha val="70000"/>
              </a:srgbClr>
            </a:outerShdw>
          </a:effectLst>
        </p:spPr>
      </p:pic>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3" name="Espace réservé du contenu 2"/>
          <p:cNvSpPr>
            <a:spLocks noGrp="1"/>
          </p:cNvSpPr>
          <p:nvPr>
            <p:ph idx="1"/>
          </p:nvPr>
        </p:nvSpPr>
        <p:spPr>
          <a:xfrm>
            <a:off x="1942415" y="1379570"/>
            <a:ext cx="6591985" cy="3777622"/>
          </a:xfrm>
        </p:spPr>
        <p:txBody>
          <a:bodyPr/>
          <a:lstStyle/>
          <a:p>
            <a:r>
              <a:rPr lang="fr-FR" dirty="0" smtClean="0"/>
              <a:t>Capture du besoin</a:t>
            </a:r>
          </a:p>
          <a:p>
            <a:pPr lvl="1"/>
            <a:r>
              <a:rPr lang="fr-FR" dirty="0" smtClean="0"/>
              <a:t>Définition des Use Cases</a:t>
            </a:r>
          </a:p>
          <a:p>
            <a:pPr lvl="1"/>
            <a:r>
              <a:rPr lang="fr-FR" dirty="0" smtClean="0"/>
              <a:t>Réalisation du Use Case </a:t>
            </a:r>
            <a:r>
              <a:rPr lang="fr-FR" dirty="0" err="1" smtClean="0"/>
              <a:t>Diagram</a:t>
            </a:r>
            <a:endParaRPr lang="fr-FR" dirty="0" smtClean="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2492896"/>
            <a:ext cx="4752528" cy="42338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5901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6" name="Espace réservé du contenu 2"/>
          <p:cNvSpPr>
            <a:spLocks noGrp="1"/>
          </p:cNvSpPr>
          <p:nvPr>
            <p:ph idx="1"/>
          </p:nvPr>
        </p:nvSpPr>
        <p:spPr>
          <a:xfrm>
            <a:off x="1942415" y="1379570"/>
            <a:ext cx="6591985" cy="3777622"/>
          </a:xfrm>
        </p:spPr>
        <p:txBody>
          <a:bodyPr/>
          <a:lstStyle/>
          <a:p>
            <a:r>
              <a:rPr lang="fr-FR" dirty="0" smtClean="0"/>
              <a:t>Analyse du domaine Objet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7200800" cy="4960551"/>
          </a:xfrm>
          <a:prstGeom prst="rect">
            <a:avLst/>
          </a:prstGeom>
          <a:ln>
            <a:noFill/>
          </a:ln>
          <a:effectLst>
            <a:outerShdw blurRad="190500" algn="tl" rotWithShape="0">
              <a:srgbClr val="000000">
                <a:alpha val="70000"/>
              </a:srgbClr>
            </a:outerShdw>
          </a:effectLst>
        </p:spPr>
      </p:pic>
      <p:sp>
        <p:nvSpPr>
          <p:cNvPr id="4" name="ZoneTexte 3"/>
          <p:cNvSpPr txBox="1"/>
          <p:nvPr/>
        </p:nvSpPr>
        <p:spPr>
          <a:xfrm>
            <a:off x="4716016" y="5373216"/>
            <a:ext cx="3100529" cy="646331"/>
          </a:xfrm>
          <a:prstGeom prst="rect">
            <a:avLst/>
          </a:prstGeom>
          <a:noFill/>
        </p:spPr>
        <p:txBody>
          <a:bodyPr wrap="none" rtlCol="0">
            <a:spAutoFit/>
          </a:bodyPr>
          <a:lstStyle/>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Idée initiale du modèle objet</a:t>
            </a:r>
          </a:p>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endPar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789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normAutofit/>
          </a:bodyPr>
          <a:lstStyle/>
          <a:p>
            <a:r>
              <a:rPr lang="fr-FR" dirty="0" smtClean="0"/>
              <a:t>Contraintes</a:t>
            </a:r>
            <a:endParaRPr lang="fr-FR" dirty="0"/>
          </a:p>
        </p:txBody>
      </p:sp>
      <p:sp>
        <p:nvSpPr>
          <p:cNvPr id="3" name="Espace réservé du contenu 2"/>
          <p:cNvSpPr>
            <a:spLocks noGrp="1"/>
          </p:cNvSpPr>
          <p:nvPr>
            <p:ph idx="1"/>
          </p:nvPr>
        </p:nvSpPr>
        <p:spPr>
          <a:xfrm>
            <a:off x="1942415" y="1700808"/>
            <a:ext cx="6591985" cy="2304256"/>
          </a:xfrm>
        </p:spPr>
        <p:txBody>
          <a:bodyPr>
            <a:normAutofit/>
          </a:bodyPr>
          <a:lstStyle/>
          <a:p>
            <a:pPr lvl="1"/>
            <a:r>
              <a:rPr lang="fr-FR" dirty="0" smtClean="0"/>
              <a:t>Temps </a:t>
            </a:r>
          </a:p>
          <a:p>
            <a:pPr lvl="2"/>
            <a:r>
              <a:rPr lang="fr-FR" dirty="0" smtClean="0"/>
              <a:t>Durée pour faire le cycle complet du projet: 5 jours</a:t>
            </a:r>
          </a:p>
          <a:p>
            <a:pPr lvl="1"/>
            <a:r>
              <a:rPr lang="fr-FR" dirty="0" smtClean="0"/>
              <a:t>Techniques :</a:t>
            </a:r>
          </a:p>
          <a:p>
            <a:pPr lvl="2"/>
            <a:r>
              <a:rPr lang="fr-FR" dirty="0" smtClean="0"/>
              <a:t>Projet destiné à la Java Virtual Machine</a:t>
            </a:r>
          </a:p>
          <a:p>
            <a:pPr lvl="1"/>
            <a:r>
              <a:rPr lang="fr-FR" dirty="0" smtClean="0"/>
              <a:t>Financières: </a:t>
            </a:r>
          </a:p>
          <a:p>
            <a:pPr lvl="2"/>
            <a:r>
              <a:rPr lang="fr-FR" dirty="0" smtClean="0"/>
              <a:t>Projet non financé</a:t>
            </a:r>
            <a:endParaRPr lang="fr-FR" dirty="0"/>
          </a:p>
        </p:txBody>
      </p:sp>
      <p:sp>
        <p:nvSpPr>
          <p:cNvPr id="4" name="Espace réservé du contenu 2"/>
          <p:cNvSpPr txBox="1">
            <a:spLocks/>
          </p:cNvSpPr>
          <p:nvPr/>
        </p:nvSpPr>
        <p:spPr>
          <a:xfrm>
            <a:off x="4604751" y="4293096"/>
            <a:ext cx="4287729" cy="215949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i="1" dirty="0" smtClean="0">
                <a:solidFill>
                  <a:srgbClr val="0070C0"/>
                </a:solidFill>
              </a:rPr>
              <a:t>Choix des outils en conséquence:</a:t>
            </a:r>
          </a:p>
          <a:p>
            <a:r>
              <a:rPr lang="fr-FR" dirty="0" smtClean="0"/>
              <a:t>UML avec </a:t>
            </a:r>
            <a:r>
              <a:rPr lang="fr-FR" dirty="0" err="1" smtClean="0"/>
              <a:t>Astah</a:t>
            </a:r>
            <a:endParaRPr lang="fr-FR" dirty="0" smtClean="0"/>
          </a:p>
          <a:p>
            <a:r>
              <a:rPr lang="fr-FR" dirty="0" smtClean="0"/>
              <a:t>IDE Eclipse </a:t>
            </a:r>
            <a:r>
              <a:rPr lang="fr-FR" dirty="0" err="1" smtClean="0"/>
              <a:t>Oxygen</a:t>
            </a:r>
            <a:endParaRPr lang="fr-FR" dirty="0" smtClean="0"/>
          </a:p>
          <a:p>
            <a:r>
              <a:rPr lang="fr-FR" dirty="0" smtClean="0"/>
              <a:t>Serveur local </a:t>
            </a:r>
            <a:r>
              <a:rPr lang="fr-FR" dirty="0" err="1" smtClean="0"/>
              <a:t>Tomcat</a:t>
            </a:r>
            <a:r>
              <a:rPr lang="fr-FR" dirty="0" smtClean="0"/>
              <a:t> 8.5</a:t>
            </a:r>
          </a:p>
          <a:p>
            <a:r>
              <a:rPr lang="fr-FR" dirty="0" err="1" smtClean="0"/>
              <a:t>Git’s</a:t>
            </a:r>
            <a:r>
              <a:rPr lang="fr-FR" dirty="0" smtClean="0"/>
              <a:t> </a:t>
            </a:r>
            <a:r>
              <a:rPr lang="fr-FR" dirty="0" err="1" smtClean="0"/>
              <a:t>remote</a:t>
            </a:r>
            <a:r>
              <a:rPr lang="fr-FR" dirty="0" smtClean="0"/>
              <a:t> </a:t>
            </a:r>
            <a:r>
              <a:rPr lang="fr-FR" dirty="0" err="1" smtClean="0"/>
              <a:t>repository</a:t>
            </a:r>
            <a:r>
              <a:rPr lang="fr-FR" dirty="0" smtClean="0"/>
              <a:t> avec GitHub</a:t>
            </a:r>
          </a:p>
          <a:p>
            <a:r>
              <a:rPr lang="fr-FR" dirty="0" err="1" smtClean="0"/>
              <a:t>Backlog</a:t>
            </a:r>
            <a:r>
              <a:rPr lang="fr-FR" dirty="0" smtClean="0"/>
              <a:t> à post-it au lieu d’utiliser </a:t>
            </a:r>
            <a:r>
              <a:rPr lang="fr-FR" dirty="0" err="1" smtClean="0"/>
              <a:t>Jira</a:t>
            </a:r>
            <a:endParaRPr lang="fr-FR" dirty="0" smtClean="0"/>
          </a:p>
          <a:p>
            <a:pPr marL="914400" lvl="2" indent="0">
              <a:buFont typeface="Wingdings 3" charset="2"/>
              <a:buNone/>
            </a:pPr>
            <a:endParaRPr lang="fr-FR" dirty="0" smtClean="0"/>
          </a:p>
        </p:txBody>
      </p:sp>
    </p:spTree>
    <p:extLst>
      <p:ext uri="{BB962C8B-B14F-4D97-AF65-F5344CB8AC3E}">
        <p14:creationId xmlns:p14="http://schemas.microsoft.com/office/powerpoint/2010/main" val="2568031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Solution technique</a:t>
            </a:r>
          </a:p>
        </p:txBody>
      </p:sp>
      <p:sp>
        <p:nvSpPr>
          <p:cNvPr id="5" name="Espace réservé du contenu 2"/>
          <p:cNvSpPr txBox="1">
            <a:spLocks/>
          </p:cNvSpPr>
          <p:nvPr/>
        </p:nvSpPr>
        <p:spPr>
          <a:xfrm>
            <a:off x="1940455" y="1484784"/>
            <a:ext cx="6591985" cy="28083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Application « légère »</a:t>
            </a:r>
          </a:p>
          <a:p>
            <a:r>
              <a:rPr lang="fr-FR" dirty="0" smtClean="0"/>
              <a:t>Choix du </a:t>
            </a:r>
            <a:r>
              <a:rPr lang="fr-FR" dirty="0" err="1" smtClean="0"/>
              <a:t>framework</a:t>
            </a:r>
            <a:r>
              <a:rPr lang="fr-FR" dirty="0" smtClean="0"/>
              <a:t> </a:t>
            </a:r>
            <a:r>
              <a:rPr lang="fr-FR" dirty="0" err="1" smtClean="0"/>
              <a:t>Spring</a:t>
            </a:r>
            <a:r>
              <a:rPr lang="fr-FR" dirty="0" smtClean="0"/>
              <a:t> MVC</a:t>
            </a:r>
          </a:p>
          <a:p>
            <a:endParaRPr lang="fr-FR" dirty="0" smtClean="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348880"/>
            <a:ext cx="4763244" cy="3572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4451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Conception et modélisation</a:t>
            </a:r>
            <a:endParaRPr lang="fr-FR" dirty="0"/>
          </a:p>
        </p:txBody>
      </p:sp>
      <p:sp>
        <p:nvSpPr>
          <p:cNvPr id="5" name="Espace réservé du contenu 2"/>
          <p:cNvSpPr txBox="1">
            <a:spLocks/>
          </p:cNvSpPr>
          <p:nvPr/>
        </p:nvSpPr>
        <p:spPr>
          <a:xfrm>
            <a:off x="1940455" y="1484784"/>
            <a:ext cx="6591985" cy="504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Conception</a:t>
            </a:r>
          </a:p>
          <a:p>
            <a:endParaRPr lang="fr-FR" dirty="0" smtClean="0"/>
          </a:p>
        </p:txBody>
      </p:sp>
      <p:grpSp>
        <p:nvGrpSpPr>
          <p:cNvPr id="3" name="Groupe 2"/>
          <p:cNvGrpSpPr/>
          <p:nvPr/>
        </p:nvGrpSpPr>
        <p:grpSpPr>
          <a:xfrm>
            <a:off x="971600" y="2479067"/>
            <a:ext cx="4773734" cy="3902261"/>
            <a:chOff x="971600" y="1916832"/>
            <a:chExt cx="5830804" cy="4766357"/>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2"/>
              <a:ext cx="5830804" cy="4766357"/>
            </a:xfrm>
            <a:prstGeom prst="rect">
              <a:avLst/>
            </a:prstGeom>
            <a:ln>
              <a:noFill/>
            </a:ln>
            <a:effectLst>
              <a:outerShdw blurRad="190500" algn="tl" rotWithShape="0">
                <a:srgbClr val="000000">
                  <a:alpha val="70000"/>
                </a:srgbClr>
              </a:outerShdw>
            </a:effectLst>
          </p:spPr>
        </p:pic>
        <p:sp>
          <p:nvSpPr>
            <p:cNvPr id="7" name="ZoneTexte 6"/>
            <p:cNvSpPr txBox="1"/>
            <p:nvPr/>
          </p:nvSpPr>
          <p:spPr>
            <a:xfrm>
              <a:off x="2642708" y="4115659"/>
              <a:ext cx="3095931" cy="563894"/>
            </a:xfrm>
            <a:prstGeom prst="rect">
              <a:avLst/>
            </a:prstGeom>
            <a:noFill/>
          </p:spPr>
          <p:txBody>
            <a:bodyPr wrap="none" rtlCol="0">
              <a:spAutoFit/>
            </a:bodyPr>
            <a:lstStyle/>
            <a:p>
              <a:r>
                <a:rPr lang="fr-FR" sz="1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Conception finale du modèle objet</a:t>
              </a:r>
            </a:p>
            <a:p>
              <a:r>
                <a:rPr lang="fr-FR" sz="1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endPar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pic>
        <p:nvPicPr>
          <p:cNvPr id="8" name="Image 7"/>
          <p:cNvPicPr>
            <a:picLocks noChangeAspect="1"/>
          </p:cNvPicPr>
          <p:nvPr/>
        </p:nvPicPr>
        <p:blipFill>
          <a:blip r:embed="rId3"/>
          <a:stretch>
            <a:fillRect/>
          </a:stretch>
        </p:blipFill>
        <p:spPr>
          <a:xfrm>
            <a:off x="6948264" y="3452824"/>
            <a:ext cx="1695450" cy="2114550"/>
          </a:xfrm>
          <a:prstGeom prst="rect">
            <a:avLst/>
          </a:prstGeom>
          <a:ln>
            <a:noFill/>
          </a:ln>
          <a:effectLst>
            <a:outerShdw blurRad="190500" algn="tl" rotWithShape="0">
              <a:srgbClr val="000000">
                <a:alpha val="70000"/>
              </a:srgbClr>
            </a:outerShdw>
          </a:effectLst>
        </p:spPr>
      </p:pic>
      <p:sp>
        <p:nvSpPr>
          <p:cNvPr id="9" name="Flèche droite 8"/>
          <p:cNvSpPr/>
          <p:nvPr/>
        </p:nvSpPr>
        <p:spPr>
          <a:xfrm>
            <a:off x="5868144" y="3934035"/>
            <a:ext cx="1008112" cy="115212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7807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DD9E06F-5678-41C4-BA1F-D4AF2F802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120</TotalTime>
  <Words>570</Words>
  <Application>Microsoft Office PowerPoint</Application>
  <PresentationFormat>Affichage à l'écran (4:3)</PresentationFormat>
  <Paragraphs>102</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Century Gothic</vt:lpstr>
      <vt:lpstr>Wingdings 3</vt:lpstr>
      <vt:lpstr>Brin</vt:lpstr>
      <vt:lpstr>Présentation site de pari  WeBet</vt:lpstr>
      <vt:lpstr>Conduite de la présentation</vt:lpstr>
      <vt:lpstr>Introduction</vt:lpstr>
      <vt:lpstr>Analyse du besoin</vt:lpstr>
      <vt:lpstr>Analyse du besoin</vt:lpstr>
      <vt:lpstr>Analyse du besoin</vt:lpstr>
      <vt:lpstr>Contraintes</vt:lpstr>
      <vt:lpstr>Solution technique</vt:lpstr>
      <vt:lpstr>Conception et modélisation</vt:lpstr>
      <vt:lpstr>Développement</vt:lpstr>
      <vt:lpstr>Développement</vt:lpstr>
      <vt:lpstr>Présentation scénario n°1   -&gt;Première visite </vt:lpstr>
      <vt:lpstr>Présentation scénario n°2   -&gt;Utilisation classique </vt:lpstr>
      <vt:lpstr>Présentation scénario n°3   -&gt;Administration du site </vt:lpstr>
      <vt:lpstr>Tests</vt:lpstr>
      <vt:lpstr>Conduite du projet</vt:lpstr>
    </vt:vector>
  </TitlesOfParts>
  <Company>AUSY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site de pari  WeBet</dc:title>
  <dc:creator>Formation J2E</dc:creator>
  <cp:keywords/>
  <cp:lastModifiedBy>Formation J2E</cp:lastModifiedBy>
  <cp:revision>25</cp:revision>
  <dcterms:created xsi:type="dcterms:W3CDTF">2018-07-10T06:39:41Z</dcterms:created>
  <dcterms:modified xsi:type="dcterms:W3CDTF">2018-07-11T10:31:21Z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TC300075199990</vt:lpwstr>
  </property>
</Properties>
</file>