
<file path=[Content_Types].xml><?xml version="1.0" encoding="utf-8"?>
<Types xmlns="http://schemas.openxmlformats.org/package/2006/content-types">
  <Default Extension="9E200280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57" r:id="rId3"/>
    <p:sldId id="259" r:id="rId4"/>
    <p:sldId id="284" r:id="rId5"/>
    <p:sldId id="285" r:id="rId6"/>
    <p:sldId id="286" r:id="rId7"/>
    <p:sldId id="260" r:id="rId8"/>
    <p:sldId id="276" r:id="rId9"/>
    <p:sldId id="261" r:id="rId10"/>
    <p:sldId id="265" r:id="rId11"/>
    <p:sldId id="266" r:id="rId12"/>
    <p:sldId id="269" r:id="rId13"/>
    <p:sldId id="271" r:id="rId14"/>
    <p:sldId id="268" r:id="rId15"/>
    <p:sldId id="267" r:id="rId16"/>
    <p:sldId id="272" r:id="rId17"/>
    <p:sldId id="273" r:id="rId18"/>
    <p:sldId id="274" r:id="rId19"/>
    <p:sldId id="282" r:id="rId20"/>
    <p:sldId id="275" r:id="rId21"/>
    <p:sldId id="278" r:id="rId22"/>
    <p:sldId id="280" r:id="rId23"/>
    <p:sldId id="279" r:id="rId24"/>
    <p:sldId id="281" r:id="rId25"/>
    <p:sldId id="262" r:id="rId26"/>
    <p:sldId id="263" r:id="rId27"/>
    <p:sldId id="264" r:id="rId28"/>
    <p:sldId id="283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2D"/>
    <a:srgbClr val="959496"/>
    <a:srgbClr val="0E6B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00" autoAdjust="0"/>
  </p:normalViewPr>
  <p:slideViewPr>
    <p:cSldViewPr snapToGrid="0">
      <p:cViewPr varScale="1">
        <p:scale>
          <a:sx n="102" d="100"/>
          <a:sy n="102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59EDC-B697-4D53-B64B-DAFE7F5A2E8D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7C7AE-30B6-4E4D-8532-99CBFE961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GGVIE = Groupama Gan Vie</a:t>
            </a:r>
          </a:p>
          <a:p>
            <a:r>
              <a:rPr lang="fr-FR" dirty="0"/>
              <a:t>GPJ = Groupama Protection Juridique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C7AE-30B6-4E4D-8532-99CBFE961AA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713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Également création d’un mode d’emploi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C7AE-30B6-4E4D-8532-99CBFE961AA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867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C7AE-30B6-4E4D-8532-99CBFE961AA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400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C7AE-30B6-4E4D-8532-99CBFE961AA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808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C7AE-30B6-4E4D-8532-99CBFE961AA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38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C7AE-30B6-4E4D-8532-99CBFE961AAB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635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Appels entrants = Gestion de contrat ou finalisation de contrat</a:t>
            </a:r>
          </a:p>
          <a:p>
            <a:r>
              <a:rPr lang="fr-FR" dirty="0"/>
              <a:t>Appels sortants = Dédiés à la vente ou les conseillers appellent des prospects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C7AE-30B6-4E4D-8532-99CBFE961AA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68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C7AE-30B6-4E4D-8532-99CBFE961AA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611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C7AE-30B6-4E4D-8532-99CBFE961AA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91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C7AE-30B6-4E4D-8532-99CBFE961AA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111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C7AE-30B6-4E4D-8532-99CBFE961AA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56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C7AE-30B6-4E4D-8532-99CBFE961AA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83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C7AE-30B6-4E4D-8532-99CBFE961AA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63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C7AE-30B6-4E4D-8532-99CBFE961AA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325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Indicateur de qualité de la donnée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C7AE-30B6-4E4D-8532-99CBFE961AA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818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C7AE-30B6-4E4D-8532-99CBFE961AA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813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C7AE-30B6-4E4D-8532-99CBFE961AAB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265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7C7AE-30B6-4E4D-8532-99CBFE961AA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65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61F1C-4F82-09B5-D18B-DB7E556E3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3202F5-9452-3164-8D5D-FC3FB3837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7856BF-AF33-F6C0-258F-E28B4D29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4BAB-0DBB-4B59-8634-BC32B681DB89}" type="datetime1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34A09D-FE01-0F23-EAB9-B0ACD879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FF4336-8044-720F-FBDF-9EC0E4FB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82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EE162-B56B-EF60-C39F-95C11101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E706D4-9E8A-D0F9-7A88-487E3BDED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1FD3E8-84DD-EF35-2D23-8926D634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6BF7-C02D-43E2-81A2-74DBF7E7CE85}" type="datetime1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C7E8C4-32EB-D74F-004B-91E19455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CD70DB-924A-925C-D279-AF480D24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48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F344AA-562A-96C3-B917-F13DF37A5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9A88AA-D2CD-7565-26A1-FA9D617AE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D48438-A1C7-9A9F-97B3-CE8C0FA3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1243-764D-4BF9-A544-80E7A65EA993}" type="datetime1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868201-0E97-F7EB-EC6B-F5E2D89B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68C1E-C0AC-B76B-F9C7-CF4EBFB6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65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E9180-EBA3-44BF-C74A-B6732736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FD4A01-3A7C-095C-ABF4-A90C5851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198E98-2079-0899-D34F-67C7DB09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2B97-875D-4A67-A596-3DE8E0320808}" type="datetime1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CDF95A-AE69-3AAB-5BA6-5A96DFB2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3D617C-2935-7304-1600-A5EB1456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4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DFCAC-BFD5-230A-7F35-F2119068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7C5CC5-291C-2E43-2882-42D7C8388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0AE7F3-DE80-1794-F416-DF3DF478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A26E-1EA5-4AA2-8512-3E5920814548}" type="datetime1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134063-5DBD-6530-6B23-D11D4222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A3A5FD-FD86-E0A7-645C-7FA057D5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30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197E17-CD63-79EA-DEA3-0487894C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6BB5FD-DF38-AE85-1B1D-37749BF4D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7962E5-E3C4-BE48-76AC-76FAE391C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323A6F-5F02-279C-9D02-CCB3195C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5C19-ACC3-4563-BAF3-6F54FAFEF4B9}" type="datetime1">
              <a:rPr lang="fr-FR" smtClean="0"/>
              <a:t>25/06/2023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78F3B3-C0DB-FF3A-D12C-78F3B5B4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F22A43-7F19-0903-4851-07C37793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71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8D173-346B-8098-7F32-73E99FE5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6B671E-EAEF-9306-9A7F-060FFD45E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2CECB1-0F5F-4153-5596-A9F23A306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2215A0-B65A-25B1-3520-991B4D187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56F139-E9E4-1900-5E92-8BB2AADD8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C2122A-974D-F775-FAF2-95290843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B280-EAA6-4353-A2C9-49E542403993}" type="datetime1">
              <a:rPr lang="fr-FR" smtClean="0"/>
              <a:t>25/06/2023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AA565F-6323-2759-AF36-34EFE6DD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2BC583-CBB2-F96D-DE3D-75822687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62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0D958-2CC5-037F-0FE5-5C6CF0F6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38CEA8-4FA6-E109-C9E4-4A1B95EA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2140-F533-4227-B3DF-8E2A6F52AD81}" type="datetime1">
              <a:rPr lang="fr-FR" smtClean="0"/>
              <a:t>25/06/2023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C19DF3-020B-669D-28F2-454631A6A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EF4D0A-0363-6CE2-559E-3A2FFC53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45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37F620-D059-3ECB-DFA4-1E54E283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5BA6-3F48-4D5A-878B-1E00E70D091F}" type="datetime1">
              <a:rPr lang="fr-FR" smtClean="0"/>
              <a:t>25/06/2023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A8563A-5D69-1913-59D5-0CCC6226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A0DD32-2507-0558-ACA5-96A74CA5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14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E7A47-3298-DA5A-F760-98929F50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1A86F4-EA20-A81B-8A3F-608699D33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D38EB0-3693-8AEC-1C99-3CAB026EA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ABE5AB-6D76-A313-4317-15B30033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59EDD-A340-4831-9A16-C6B9F99825AE}" type="datetime1">
              <a:rPr lang="fr-FR" smtClean="0"/>
              <a:t>25/06/2023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99074F-DC45-4A56-9A4B-80D29F9B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53197A-D812-90B9-9C50-BAFB7DEA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66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6ADD8E-A6E6-B07B-9769-2668FF20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D6D789-C771-1CFA-2EDE-ED58D445B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80E8C4-FEC4-024B-C824-F1B3FDA20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EAEE4D-6B67-0A50-6295-882C0A2E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8BDA-12F7-4804-8264-8826DAF4600D}" type="datetime1">
              <a:rPr lang="fr-FR" smtClean="0"/>
              <a:t>25/06/2023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C28E7F-40BB-7B34-541A-7838E6BF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9782EB-2715-6A74-38B1-3CF2A312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50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DC0F56-B9CE-4FC3-37EE-0482D4A1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6D685C-C774-7166-2AE8-30862EB49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2661E3-47B8-3806-C801-232C7F8AB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CA279-7929-4771-AE18-AD0CEF7D73B7}" type="datetime1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491364-D147-A31C-695D-53FC6642F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Ludovic Picard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05237F-FFFC-01A6-5CD7-9D67805A7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4854F-AF16-479A-BB8A-208645700A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05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9E200280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cid:image004.png@01D99F74.A16E8DA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cid:image005.png@01D99F74.A16E8DA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cid:image001.png@01D99F77.225BDAB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cid:image001.png@01D99F77.A0BA517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cid:image004.png@01D99F74.A16E8DA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cid:image004.png@01D99F74.370D6DF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cid:image001.png@01D99FA3.D5B86F2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cid:image001.png@01D99FA4.A3CDB28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cid:image002.png@01D99FA3.D5B86F2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cid:image003.png@01D99FA3.EA76300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cid:image004.png@01D99FA3.EA76300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EB567EAE-7631-72E6-2F6A-7E329A959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15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6000" b="1" u="sng" dirty="0">
                <a:solidFill>
                  <a:srgbClr val="FFFFFF"/>
                </a:solidFill>
              </a:rPr>
              <a:t>Stage chez </a:t>
            </a:r>
            <a:r>
              <a:rPr lang="fr-FR" sz="6000" b="1" u="sng" dirty="0" err="1">
                <a:solidFill>
                  <a:srgbClr val="FFFFFF"/>
                </a:solidFill>
              </a:rPr>
              <a:t>Amaline</a:t>
            </a:r>
            <a:r>
              <a:rPr lang="fr-FR" sz="6000" b="1" u="sng" dirty="0">
                <a:solidFill>
                  <a:srgbClr val="FFFFFF"/>
                </a:solidFill>
              </a:rPr>
              <a:t> Assurances </a:t>
            </a:r>
            <a:r>
              <a:rPr lang="fr-FR" sz="6000" dirty="0">
                <a:solidFill>
                  <a:srgbClr val="FFFFFF"/>
                </a:solidFill>
              </a:rPr>
              <a:t> Expérience professionnelle et résultats obtenus</a:t>
            </a:r>
            <a:endParaRPr lang="fr-FR" dirty="0"/>
          </a:p>
        </p:txBody>
      </p:sp>
      <p:pic>
        <p:nvPicPr>
          <p:cNvPr id="10" name="Picture 2" descr="AMALINE ASSURANCES - Accord NAO">
            <a:extLst>
              <a:ext uri="{FF2B5EF4-FFF2-40B4-BE49-F238E27FC236}">
                <a16:creationId xmlns:a16="http://schemas.microsoft.com/office/drawing/2014/main" id="{B245E5EA-6B26-7EC1-3E0A-52C9455F3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239" y="196228"/>
            <a:ext cx="1934936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9579CCA-0131-7F43-00A3-1FDABF85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114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CE798E84-9E3F-DDBC-A0AB-CBC5A6BD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22B6-DE5D-4103-9132-53C3B0A3B6DC}" type="datetime1">
              <a:rPr lang="fr-FR" smtClean="0"/>
              <a:t>25/06/2023</a:t>
            </a:fld>
            <a:endParaRPr lang="fr-FR"/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245BC92F-9348-DA17-CD30-80579A9C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</p:spTree>
    <p:extLst>
      <p:ext uri="{BB962C8B-B14F-4D97-AF65-F5344CB8AC3E}">
        <p14:creationId xmlns:p14="http://schemas.microsoft.com/office/powerpoint/2010/main" val="3670213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Macro-SAS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FB979-7F94-3045-0A6F-F0293C1C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49"/>
            <a:ext cx="3909530" cy="39862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Problèmes :</a:t>
            </a:r>
          </a:p>
          <a:p>
            <a:pPr lvl="1"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Ordinateur à distance</a:t>
            </a:r>
          </a:p>
          <a:p>
            <a:pPr lvl="1"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Licence SAS</a:t>
            </a:r>
          </a:p>
          <a:p>
            <a:pPr lvl="1"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Programme long</a:t>
            </a:r>
          </a:p>
          <a:p>
            <a:pPr lvl="1"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Long à s’afficher</a:t>
            </a: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10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  <p:pic>
        <p:nvPicPr>
          <p:cNvPr id="5" name="Image 4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03D5302D-6C34-7C36-4F4F-2C884D5F9A5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73" y="1870075"/>
            <a:ext cx="6514927" cy="36814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1138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Etapes de création de la macro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FB979-7F94-3045-0A6F-F0293C1C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00275"/>
            <a:ext cx="9220201" cy="39766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Programme local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Ajouts d’indicateurs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Présentation aux utilisateurs finaux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Tests de la macro sur </a:t>
            </a:r>
            <a:r>
              <a:rPr lang="fr-FR" dirty="0" err="1">
                <a:solidFill>
                  <a:srgbClr val="FFFFFF"/>
                </a:solidFill>
              </a:rPr>
              <a:t>Sharepoint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11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3503251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Etapes de création de la macro</a:t>
            </a: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12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  <p:pic>
        <p:nvPicPr>
          <p:cNvPr id="6" name="Image 5" descr="Une image contenant texte, diagramme, Police, nombre&#10;&#10;Description générée automatiquement">
            <a:extLst>
              <a:ext uri="{FF2B5EF4-FFF2-40B4-BE49-F238E27FC236}">
                <a16:creationId xmlns:a16="http://schemas.microsoft.com/office/drawing/2014/main" id="{690EBDAC-88FA-80A1-D1CE-07E245789A9C}"/>
              </a:ext>
            </a:extLst>
          </p:cNvPr>
          <p:cNvPicPr/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08" y="1477107"/>
            <a:ext cx="10671663" cy="4636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8047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Etapes de création de la macro</a:t>
            </a: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13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  <p:pic>
        <p:nvPicPr>
          <p:cNvPr id="3" name="Image 2" descr="Une image contenant texte, capture d’écran, ligne, Parallèle&#10;&#10;Description générée automatiquement">
            <a:extLst>
              <a:ext uri="{FF2B5EF4-FFF2-40B4-BE49-F238E27FC236}">
                <a16:creationId xmlns:a16="http://schemas.microsoft.com/office/drawing/2014/main" id="{B85DBB5B-9970-22DA-D4FF-24879F79D328}"/>
              </a:ext>
            </a:extLst>
          </p:cNvPr>
          <p:cNvPicPr/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66" y="1532734"/>
            <a:ext cx="9541668" cy="4323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242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Copie des données accords clients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FB979-7F94-3045-0A6F-F0293C1C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1051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dirty="0">
                <a:solidFill>
                  <a:srgbClr val="FFFFFF"/>
                </a:solidFill>
              </a:rPr>
              <a:t>Création d’un fichier pour GGVIE nommé « Accords clients GGVIE.xlsx »</a:t>
            </a:r>
          </a:p>
          <a:p>
            <a:pPr>
              <a:lnSpc>
                <a:spcPct val="110000"/>
              </a:lnSpc>
            </a:pPr>
            <a:r>
              <a:rPr lang="fr-FR" dirty="0">
                <a:solidFill>
                  <a:srgbClr val="FFFFFF"/>
                </a:solidFill>
              </a:rPr>
              <a:t>Copie des données dans le fichier « Suivi taux.xlsm » et « Rémunération emprunteur.xlsx »</a:t>
            </a: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14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  <p:pic>
        <p:nvPicPr>
          <p:cNvPr id="5" name="Image 4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0D82343F-F6A8-1DF5-7126-41A0D481AEE6}"/>
              </a:ext>
            </a:extLst>
          </p:cNvPr>
          <p:cNvPicPr/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1" y="1825624"/>
            <a:ext cx="592455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2775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Macro VBA du Suivi taux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FB979-7F94-3045-0A6F-F0293C1C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3175"/>
            <a:ext cx="5638801" cy="3633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Modifications de la macro dans le fichier « Suivi taux.xlsm »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Copie des données signature dans le fichier « Rémunération emprunteur.xlsx »</a:t>
            </a: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15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  <p:pic>
        <p:nvPicPr>
          <p:cNvPr id="5" name="Image 4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830281FF-BF7A-0A22-29B9-4B1F7E6A15BB}"/>
              </a:ext>
            </a:extLst>
          </p:cNvPr>
          <p:cNvPicPr/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1825624"/>
            <a:ext cx="4874004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0413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Schéma explicatif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FB979-7F94-3045-0A6F-F0293C1C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16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  <p:pic>
        <p:nvPicPr>
          <p:cNvPr id="5" name="Image 4" descr="Une image contenant texte, diagramme, Police, nombre&#10;&#10;Description générée automatiquement">
            <a:extLst>
              <a:ext uri="{FF2B5EF4-FFF2-40B4-BE49-F238E27FC236}">
                <a16:creationId xmlns:a16="http://schemas.microsoft.com/office/drawing/2014/main" id="{97442FAC-7AAC-81FA-49A1-78D847A6C9F3}"/>
              </a:ext>
            </a:extLst>
          </p:cNvPr>
          <p:cNvPicPr/>
          <p:nvPr/>
        </p:nvPicPr>
        <p:blipFill rotWithShape="1"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9" r="1433" b="26656"/>
          <a:stretch>
            <a:fillRect/>
          </a:stretch>
        </p:blipFill>
        <p:spPr bwMode="auto">
          <a:xfrm>
            <a:off x="835405" y="1646238"/>
            <a:ext cx="10515599" cy="43942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6826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Code de la macro VBA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FB979-7F94-3045-0A6F-F0293C1C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7475"/>
            <a:ext cx="4772025" cy="35194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Code commenté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Exécution rapide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Fichiers autonomes</a:t>
            </a: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17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  <p:pic>
        <p:nvPicPr>
          <p:cNvPr id="21" name="Image 20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36C62BD2-1742-D5E4-8433-953C47E0F3D5}"/>
              </a:ext>
            </a:extLst>
          </p:cNvPr>
          <p:cNvPicPr/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60" y="1825622"/>
            <a:ext cx="7010440" cy="4351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46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Les difficultés rencontrées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FB979-7F94-3045-0A6F-F0293C1C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Problèmes de répertoires liés à </a:t>
            </a:r>
            <a:r>
              <a:rPr lang="fr-FR" dirty="0" err="1">
                <a:solidFill>
                  <a:srgbClr val="FFFFFF"/>
                </a:solidFill>
              </a:rPr>
              <a:t>Sharepoint</a:t>
            </a:r>
            <a:endParaRPr lang="fr-FR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Problèmes de synchronisation de certains fichiers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Problèmes liés aux droits d’accès à la macro VBA pour les responsables d’équipes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18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3787565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74000">
              <a:schemeClr val="tx1">
                <a:lumMod val="50000"/>
                <a:lumOff val="50000"/>
              </a:schemeClr>
            </a:gs>
            <a:gs pos="83000">
              <a:schemeClr val="tx1">
                <a:lumMod val="50000"/>
                <a:lumOff val="50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15A36CD-5B6A-6DC9-B16C-534EB78F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709738"/>
            <a:ext cx="11015971" cy="2852737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2.Création d’indicateurs pertinents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43372A-5E2E-0F8F-9EEB-9B3E25E5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2B97-875D-4A67-A596-3DE8E0320808}" type="datetime1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FED1B-0DC3-BC49-D1CB-8798A6E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158615-F319-EE4A-92A5-61D42402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19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572923-17CE-4716-3B1C-3767D7E42353}"/>
              </a:ext>
            </a:extLst>
          </p:cNvPr>
          <p:cNvSpPr/>
          <p:nvPr/>
        </p:nvSpPr>
        <p:spPr>
          <a:xfrm>
            <a:off x="10173903" y="-202131"/>
            <a:ext cx="1179897" cy="1192731"/>
          </a:xfrm>
          <a:prstGeom prst="rect">
            <a:avLst/>
          </a:prstGeom>
          <a:solidFill>
            <a:srgbClr val="C3D6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70FB293E-98E5-68DE-C142-19104F72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MALINE ASSURANCES - Accord NAO">
            <a:extLst>
              <a:ext uri="{FF2B5EF4-FFF2-40B4-BE49-F238E27FC236}">
                <a16:creationId xmlns:a16="http://schemas.microsoft.com/office/drawing/2014/main" id="{84E6ADCC-1F73-D436-9244-E7B19E367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194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FB979-7F94-3045-0A6F-F0293C1C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Objectifs de stage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Description des missions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Compétences acquises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Impact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Conclusion</a:t>
            </a: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2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794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Liste des indicateurs</a:t>
            </a: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20</a:t>
            </a:fld>
            <a:endParaRPr lang="fr-FR" dirty="0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8CFDE4-14CB-4AE6-0435-FDCE77F35BDB}"/>
              </a:ext>
            </a:extLst>
          </p:cNvPr>
          <p:cNvPicPr/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475" y="1646238"/>
            <a:ext cx="7987369" cy="4525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0992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Requêtes SQL</a:t>
            </a: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21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94DCF8A0-D26F-A109-FF99-29901A36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8875"/>
            <a:ext cx="4546600" cy="37480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/>
              <a:t>Récupération des données sur les états de travail</a:t>
            </a:r>
          </a:p>
          <a:p>
            <a:pPr>
              <a:lnSpc>
                <a:spcPct val="100000"/>
              </a:lnSpc>
            </a:pPr>
            <a:r>
              <a:rPr lang="fr-FR" dirty="0"/>
              <a:t>Récupération des données sur les appels entrants et sortants</a:t>
            </a:r>
          </a:p>
        </p:txBody>
      </p:sp>
      <p:pic>
        <p:nvPicPr>
          <p:cNvPr id="3" name="Image 2" descr="Une image contenant texte, Appareils électroniques, capture d’écran, logiciel&#10;&#10;Description générée automatiquement">
            <a:extLst>
              <a:ext uri="{FF2B5EF4-FFF2-40B4-BE49-F238E27FC236}">
                <a16:creationId xmlns:a16="http://schemas.microsoft.com/office/drawing/2014/main" id="{DA960BEA-303E-528E-CF89-30E3B49AEA7C}"/>
              </a:ext>
            </a:extLst>
          </p:cNvPr>
          <p:cNvPicPr/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1825624"/>
            <a:ext cx="5759450" cy="4351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327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Tableau de bord des états de travail</a:t>
            </a: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22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  <p:pic>
        <p:nvPicPr>
          <p:cNvPr id="5" name="Image 4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2BA50323-CC9E-A3A0-FC01-8CF40FF5E1FF}"/>
              </a:ext>
            </a:extLst>
          </p:cNvPr>
          <p:cNvPicPr/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1581150"/>
            <a:ext cx="9877425" cy="4275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265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Tableau de bord des appels entrants</a:t>
            </a: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23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  <p:pic>
        <p:nvPicPr>
          <p:cNvPr id="22" name="Image 21" descr="Une image contenant texte, capture d’écran, logiciel, diagramme&#10;&#10;Description générée automatiquement">
            <a:extLst>
              <a:ext uri="{FF2B5EF4-FFF2-40B4-BE49-F238E27FC236}">
                <a16:creationId xmlns:a16="http://schemas.microsoft.com/office/drawing/2014/main" id="{92F6542B-252C-E9A8-831B-6D19257B4EFA}"/>
              </a:ext>
            </a:extLst>
          </p:cNvPr>
          <p:cNvPicPr/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585918"/>
            <a:ext cx="9877424" cy="4270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067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Tableau de bord des appels sortants</a:t>
            </a: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24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  <p:pic>
        <p:nvPicPr>
          <p:cNvPr id="3" name="Image 2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02952935-A627-B269-3F9F-C6347EB5E42E}"/>
              </a:ext>
            </a:extLst>
          </p:cNvPr>
          <p:cNvPicPr/>
          <p:nvPr/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600200"/>
            <a:ext cx="9877424" cy="4279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96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Compétences acquises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FB979-7F94-3045-0A6F-F0293C1C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Compétences techniques : Utilisation de SQL Développer, </a:t>
            </a:r>
            <a:r>
              <a:rPr lang="fr-FR" dirty="0" err="1">
                <a:solidFill>
                  <a:srgbClr val="FFFFFF"/>
                </a:solidFill>
              </a:rPr>
              <a:t>Sharepoint</a:t>
            </a:r>
            <a:r>
              <a:rPr lang="fr-FR" dirty="0">
                <a:solidFill>
                  <a:srgbClr val="FFFFFF"/>
                </a:solidFill>
              </a:rPr>
              <a:t> et Excel/VBA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Analyse de données : Interprétation des données, identification des tendances et présentation des résultats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Gestion des activités: Respect des délais, organisation efficace et collaboration avec l’équipe</a:t>
            </a:r>
          </a:p>
          <a:p>
            <a:pPr marL="0" indent="0">
              <a:buNone/>
            </a:pPr>
            <a:endParaRPr lang="fr-FR" dirty="0">
              <a:solidFill>
                <a:srgbClr val="FFFFFF"/>
              </a:solidFill>
            </a:endParaRPr>
          </a:p>
          <a:p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25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09121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Impact du stage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FB979-7F94-3045-0A6F-F0293C1C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Entreprise :</a:t>
            </a:r>
          </a:p>
          <a:p>
            <a:pPr lvl="1"/>
            <a:r>
              <a:rPr lang="fr-FR" dirty="0">
                <a:solidFill>
                  <a:srgbClr val="FFFFFF"/>
                </a:solidFill>
              </a:rPr>
              <a:t>Amélioration du processus (Responsables d’équipes indépendants)</a:t>
            </a:r>
          </a:p>
          <a:p>
            <a:pPr lvl="1"/>
            <a:r>
              <a:rPr lang="fr-FR" dirty="0">
                <a:solidFill>
                  <a:srgbClr val="FFFFFF"/>
                </a:solidFill>
              </a:rPr>
              <a:t>Création d’indicateurs pertinents</a:t>
            </a:r>
          </a:p>
          <a:p>
            <a:r>
              <a:rPr lang="fr-FR" dirty="0">
                <a:solidFill>
                  <a:srgbClr val="FFFFFF"/>
                </a:solidFill>
              </a:rPr>
              <a:t>Personnel :</a:t>
            </a:r>
          </a:p>
          <a:p>
            <a:pPr lvl="1"/>
            <a:r>
              <a:rPr lang="fr-FR" dirty="0">
                <a:solidFill>
                  <a:srgbClr val="FFFFFF"/>
                </a:solidFill>
              </a:rPr>
              <a:t>Développement de compétences</a:t>
            </a:r>
          </a:p>
          <a:p>
            <a:pPr lvl="1"/>
            <a:r>
              <a:rPr lang="fr-FR" dirty="0">
                <a:solidFill>
                  <a:srgbClr val="FFFFFF"/>
                </a:solidFill>
              </a:rPr>
              <a:t>Gestion des activités</a:t>
            </a:r>
          </a:p>
          <a:p>
            <a:pPr lvl="1"/>
            <a:r>
              <a:rPr lang="fr-FR" dirty="0">
                <a:solidFill>
                  <a:srgbClr val="FFFFFF"/>
                </a:solidFill>
              </a:rPr>
              <a:t>Expérience entreprise</a:t>
            </a:r>
          </a:p>
          <a:p>
            <a:r>
              <a:rPr lang="fr-FR" dirty="0">
                <a:solidFill>
                  <a:srgbClr val="FFFFFF"/>
                </a:solidFill>
              </a:rPr>
              <a:t>Parcours professionnel :</a:t>
            </a:r>
          </a:p>
          <a:p>
            <a:pPr lvl="1"/>
            <a:r>
              <a:rPr lang="fr-FR" dirty="0">
                <a:solidFill>
                  <a:srgbClr val="FFFFFF"/>
                </a:solidFill>
              </a:rPr>
              <a:t>Alternance chez Orange</a:t>
            </a:r>
          </a:p>
          <a:p>
            <a:pPr lvl="1"/>
            <a:endParaRPr lang="fr-FR" dirty="0">
              <a:solidFill>
                <a:srgbClr val="FFFFFF"/>
              </a:solidFill>
            </a:endParaRPr>
          </a:p>
          <a:p>
            <a:pPr lvl="1"/>
            <a:endParaRPr lang="fr-FR" dirty="0">
              <a:solidFill>
                <a:srgbClr val="FFFFFF"/>
              </a:solidFill>
            </a:endParaRPr>
          </a:p>
          <a:p>
            <a:pPr lvl="1"/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26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590603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FB979-7F94-3045-0A6F-F0293C1C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Acquisitions de compétences</a:t>
            </a:r>
          </a:p>
          <a:p>
            <a:r>
              <a:rPr lang="fr-FR" dirty="0">
                <a:solidFill>
                  <a:srgbClr val="FFFFFF"/>
                </a:solidFill>
              </a:rPr>
              <a:t>Impact sur mon parcours professionnel</a:t>
            </a:r>
          </a:p>
          <a:p>
            <a:r>
              <a:rPr lang="fr-FR" dirty="0">
                <a:solidFill>
                  <a:srgbClr val="FFFFFF"/>
                </a:solidFill>
              </a:rPr>
              <a:t>Valeur ajoutée pour l’entreprise</a:t>
            </a:r>
          </a:p>
          <a:p>
            <a:r>
              <a:rPr lang="fr-FR" dirty="0">
                <a:solidFill>
                  <a:srgbClr val="FFFFFF"/>
                </a:solidFill>
              </a:rPr>
              <a:t>Perspectives futures</a:t>
            </a: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27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561507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Merci de votre écoute !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28</a:t>
            </a:fld>
            <a:endParaRPr lang="fr-FR"/>
          </a:p>
        </p:txBody>
      </p:sp>
      <p:pic>
        <p:nvPicPr>
          <p:cNvPr id="19" name="Picture 2" descr="AMALINE ASSURANCES - Accord NAO">
            <a:extLst>
              <a:ext uri="{FF2B5EF4-FFF2-40B4-BE49-F238E27FC236}">
                <a16:creationId xmlns:a16="http://schemas.microsoft.com/office/drawing/2014/main" id="{DFD70FBF-FFC0-9B1C-90CC-475EDDCD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239" y="196228"/>
            <a:ext cx="1934936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AE5448EE-55BC-9AA8-2D9A-673FDAAC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114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852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Présentation de l’entreprise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FB979-7F94-3045-0A6F-F0293C1C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 err="1">
                <a:solidFill>
                  <a:srgbClr val="FFFFFF"/>
                </a:solidFill>
              </a:rPr>
              <a:t>Amaline</a:t>
            </a:r>
            <a:r>
              <a:rPr lang="fr-FR" dirty="0">
                <a:solidFill>
                  <a:srgbClr val="FFFFFF"/>
                </a:solidFill>
              </a:rPr>
              <a:t> Assurances est une entreprise de courtage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3 types de partenariats :</a:t>
            </a:r>
          </a:p>
          <a:p>
            <a:pPr lvl="1"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Le partenaire principal Renault/Dacia, contrats auto/habitation pour Groupama</a:t>
            </a:r>
          </a:p>
          <a:p>
            <a:pPr lvl="1"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Le contrat emprunteur pour GGVIE</a:t>
            </a:r>
          </a:p>
          <a:p>
            <a:pPr lvl="1"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Le contrat juridique/animaux pour GPJ</a:t>
            </a: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3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2603365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Focus emprunteur</a:t>
            </a: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4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243476-0736-433A-57E5-C638130ABF5E}"/>
              </a:ext>
            </a:extLst>
          </p:cNvPr>
          <p:cNvSpPr/>
          <p:nvPr/>
        </p:nvSpPr>
        <p:spPr>
          <a:xfrm>
            <a:off x="12572" y="2001410"/>
            <a:ext cx="1265812" cy="812816"/>
          </a:xfrm>
          <a:prstGeom prst="rect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GGVIE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EC8AD4-86A7-A3E9-F28A-56960ABFFFF0}"/>
              </a:ext>
            </a:extLst>
          </p:cNvPr>
          <p:cNvSpPr/>
          <p:nvPr/>
        </p:nvSpPr>
        <p:spPr>
          <a:xfrm>
            <a:off x="3263487" y="2011596"/>
            <a:ext cx="1265812" cy="808963"/>
          </a:xfrm>
          <a:prstGeom prst="rect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Conseiller </a:t>
            </a:r>
            <a:r>
              <a:rPr lang="fr-FR" dirty="0" err="1"/>
              <a:t>Amaline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7177A7-8944-4D15-B770-CAE3F2252DF5}"/>
              </a:ext>
            </a:extLst>
          </p:cNvPr>
          <p:cNvSpPr/>
          <p:nvPr/>
        </p:nvSpPr>
        <p:spPr>
          <a:xfrm>
            <a:off x="6730744" y="2011596"/>
            <a:ext cx="1262715" cy="813721"/>
          </a:xfrm>
          <a:prstGeom prst="rect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Prospect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1D0D86A5-CF16-82CB-B724-56AA1CD70AFC}"/>
              </a:ext>
            </a:extLst>
          </p:cNvPr>
          <p:cNvSpPr/>
          <p:nvPr/>
        </p:nvSpPr>
        <p:spPr>
          <a:xfrm>
            <a:off x="1478813" y="1946510"/>
            <a:ext cx="1569346" cy="1042226"/>
          </a:xfrm>
          <a:prstGeom prst="rightArrow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Envoie des prospects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6543F1E9-F1B5-7B1E-FA3F-FFE2D3E5B78F}"/>
              </a:ext>
            </a:extLst>
          </p:cNvPr>
          <p:cNvSpPr/>
          <p:nvPr/>
        </p:nvSpPr>
        <p:spPr>
          <a:xfrm>
            <a:off x="4837899" y="1938326"/>
            <a:ext cx="1569346" cy="1042226"/>
          </a:xfrm>
          <a:prstGeom prst="rightArrow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Création d’un devis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79506E17-655F-99CB-B670-D33323ED164B}"/>
              </a:ext>
            </a:extLst>
          </p:cNvPr>
          <p:cNvSpPr/>
          <p:nvPr/>
        </p:nvSpPr>
        <p:spPr>
          <a:xfrm>
            <a:off x="8301907" y="1917317"/>
            <a:ext cx="1569346" cy="1042226"/>
          </a:xfrm>
          <a:prstGeom prst="rightArrow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Donne son accord oral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DED723-C258-257D-C35D-A516F5951F4E}"/>
              </a:ext>
            </a:extLst>
          </p:cNvPr>
          <p:cNvSpPr/>
          <p:nvPr/>
        </p:nvSpPr>
        <p:spPr>
          <a:xfrm>
            <a:off x="10194752" y="2015056"/>
            <a:ext cx="1262715" cy="81026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Accord client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D65715-6E18-4189-9366-1DB3E4D0795D}"/>
              </a:ext>
            </a:extLst>
          </p:cNvPr>
          <p:cNvSpPr/>
          <p:nvPr/>
        </p:nvSpPr>
        <p:spPr>
          <a:xfrm>
            <a:off x="12572" y="4336167"/>
            <a:ext cx="1265812" cy="808963"/>
          </a:xfrm>
          <a:prstGeom prst="rect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Conseiller </a:t>
            </a:r>
            <a:r>
              <a:rPr lang="fr-FR" dirty="0" err="1"/>
              <a:t>Amaline</a:t>
            </a:r>
            <a:endParaRPr lang="fr-FR" dirty="0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4934E452-ACF1-4554-4107-EB7D03BA35BD}"/>
              </a:ext>
            </a:extLst>
          </p:cNvPr>
          <p:cNvSpPr/>
          <p:nvPr/>
        </p:nvSpPr>
        <p:spPr>
          <a:xfrm>
            <a:off x="1472620" y="4219536"/>
            <a:ext cx="1569346" cy="1042226"/>
          </a:xfrm>
          <a:prstGeom prst="rightArrow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Envoie du contrat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EBA663-DBD1-638B-C3FB-D9AE67AF79F2}"/>
              </a:ext>
            </a:extLst>
          </p:cNvPr>
          <p:cNvSpPr/>
          <p:nvPr/>
        </p:nvSpPr>
        <p:spPr>
          <a:xfrm>
            <a:off x="3251101" y="4331409"/>
            <a:ext cx="1262715" cy="813721"/>
          </a:xfrm>
          <a:prstGeom prst="rect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Prospect</a:t>
            </a: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E8E467DA-5693-0D4B-20F6-A51CCD780046}"/>
              </a:ext>
            </a:extLst>
          </p:cNvPr>
          <p:cNvSpPr/>
          <p:nvPr/>
        </p:nvSpPr>
        <p:spPr>
          <a:xfrm>
            <a:off x="4822430" y="3344462"/>
            <a:ext cx="1569346" cy="1042226"/>
          </a:xfrm>
          <a:prstGeom prst="rightArrow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703F2F67-CD78-0FC4-7B48-639CA69BEE8B}"/>
              </a:ext>
            </a:extLst>
          </p:cNvPr>
          <p:cNvSpPr/>
          <p:nvPr/>
        </p:nvSpPr>
        <p:spPr>
          <a:xfrm>
            <a:off x="4822430" y="5122865"/>
            <a:ext cx="1569346" cy="1042226"/>
          </a:xfrm>
          <a:prstGeom prst="rightArrow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F337F8-6A61-8E47-0B4F-3E0389F62206}"/>
              </a:ext>
            </a:extLst>
          </p:cNvPr>
          <p:cNvSpPr/>
          <p:nvPr/>
        </p:nvSpPr>
        <p:spPr>
          <a:xfrm>
            <a:off x="6730744" y="5261762"/>
            <a:ext cx="1262715" cy="813721"/>
          </a:xfrm>
          <a:prstGeom prst="rect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Accord signé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2F827782-FF45-E4D4-1362-FD738D08E5A3}"/>
              </a:ext>
            </a:extLst>
          </p:cNvPr>
          <p:cNvSpPr/>
          <p:nvPr/>
        </p:nvSpPr>
        <p:spPr>
          <a:xfrm>
            <a:off x="8301906" y="5153262"/>
            <a:ext cx="1569346" cy="1042226"/>
          </a:xfrm>
          <a:prstGeom prst="rightArrow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Contrat signé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1E712-F4F3-1859-A5BD-20769B4D5CD6}"/>
              </a:ext>
            </a:extLst>
          </p:cNvPr>
          <p:cNvSpPr/>
          <p:nvPr/>
        </p:nvSpPr>
        <p:spPr>
          <a:xfrm>
            <a:off x="10194752" y="5261762"/>
            <a:ext cx="1262715" cy="81026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Signatures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C7719D-7C1B-A4DA-7126-9FE68F167DF2}"/>
              </a:ext>
            </a:extLst>
          </p:cNvPr>
          <p:cNvSpPr/>
          <p:nvPr/>
        </p:nvSpPr>
        <p:spPr>
          <a:xfrm>
            <a:off x="6730744" y="3458714"/>
            <a:ext cx="1262715" cy="8137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Processus stoppé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AF3006-F6CB-6BC6-ADBF-55D1DE446313}"/>
              </a:ext>
            </a:extLst>
          </p:cNvPr>
          <p:cNvSpPr/>
          <p:nvPr/>
        </p:nvSpPr>
        <p:spPr>
          <a:xfrm rot="16200000">
            <a:off x="3536601" y="3718888"/>
            <a:ext cx="729372" cy="495669"/>
          </a:xfrm>
          <a:prstGeom prst="rect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B83423-E004-900D-1FB9-15F73703EAD8}"/>
              </a:ext>
            </a:extLst>
          </p:cNvPr>
          <p:cNvSpPr/>
          <p:nvPr/>
        </p:nvSpPr>
        <p:spPr>
          <a:xfrm rot="16200000">
            <a:off x="3536601" y="5272756"/>
            <a:ext cx="729372" cy="495669"/>
          </a:xfrm>
          <a:prstGeom prst="rect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C5BDFC-A735-C37E-141A-079AA67F8A14}"/>
              </a:ext>
            </a:extLst>
          </p:cNvPr>
          <p:cNvSpPr/>
          <p:nvPr/>
        </p:nvSpPr>
        <p:spPr>
          <a:xfrm>
            <a:off x="3653452" y="5383930"/>
            <a:ext cx="2144903" cy="520002"/>
          </a:xfrm>
          <a:prstGeom prst="rect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Contrat signé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D6F793-B9C7-125B-902C-807DDCEFD799}"/>
              </a:ext>
            </a:extLst>
          </p:cNvPr>
          <p:cNvSpPr/>
          <p:nvPr/>
        </p:nvSpPr>
        <p:spPr>
          <a:xfrm>
            <a:off x="3653452" y="3608119"/>
            <a:ext cx="2144903" cy="520002"/>
          </a:xfrm>
          <a:prstGeom prst="rect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Contrat non signé</a:t>
            </a:r>
          </a:p>
        </p:txBody>
      </p:sp>
      <p:sp>
        <p:nvSpPr>
          <p:cNvPr id="38" name="Flèche : haut 37">
            <a:extLst>
              <a:ext uri="{FF2B5EF4-FFF2-40B4-BE49-F238E27FC236}">
                <a16:creationId xmlns:a16="http://schemas.microsoft.com/office/drawing/2014/main" id="{A00D2634-9992-0B8E-7BE5-70F863DAC69C}"/>
              </a:ext>
            </a:extLst>
          </p:cNvPr>
          <p:cNvSpPr/>
          <p:nvPr/>
        </p:nvSpPr>
        <p:spPr>
          <a:xfrm>
            <a:off x="10465859" y="1392108"/>
            <a:ext cx="745871" cy="609302"/>
          </a:xfrm>
          <a:prstGeom prst="upArrow">
            <a:avLst/>
          </a:prstGeom>
          <a:solidFill>
            <a:srgbClr val="C3D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74411B-ECB8-05A2-807D-829415FEB238}"/>
              </a:ext>
            </a:extLst>
          </p:cNvPr>
          <p:cNvSpPr/>
          <p:nvPr/>
        </p:nvSpPr>
        <p:spPr>
          <a:xfrm>
            <a:off x="10194752" y="581847"/>
            <a:ext cx="1262715" cy="8102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Accord client.xlsm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DFF982-59C3-C125-476A-008D37393B9A}"/>
              </a:ext>
            </a:extLst>
          </p:cNvPr>
          <p:cNvSpPr/>
          <p:nvPr/>
        </p:nvSpPr>
        <p:spPr>
          <a:xfrm>
            <a:off x="10194752" y="3855128"/>
            <a:ext cx="1262715" cy="81026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Suivi taux.xslx</a:t>
            </a:r>
          </a:p>
        </p:txBody>
      </p:sp>
      <p:sp>
        <p:nvSpPr>
          <p:cNvPr id="41" name="Flèche : haut 40">
            <a:extLst>
              <a:ext uri="{FF2B5EF4-FFF2-40B4-BE49-F238E27FC236}">
                <a16:creationId xmlns:a16="http://schemas.microsoft.com/office/drawing/2014/main" id="{077D7629-29AA-853F-46CE-AE26DEDBCD9E}"/>
              </a:ext>
            </a:extLst>
          </p:cNvPr>
          <p:cNvSpPr/>
          <p:nvPr/>
        </p:nvSpPr>
        <p:spPr>
          <a:xfrm>
            <a:off x="10465859" y="4672784"/>
            <a:ext cx="745871" cy="609302"/>
          </a:xfrm>
          <a:prstGeom prst="upArrow">
            <a:avLst/>
          </a:prstGeom>
          <a:solidFill>
            <a:srgbClr val="C3D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605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Focus Rémunération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FB979-7F94-3045-0A6F-F0293C1C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Objectif : 3 accords par conseillers par jours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Paiement de primes variables sur l’atteinte à l’objectif</a:t>
            </a: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5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78436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Equipe</a:t>
            </a: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6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17DB87-6359-5B1B-3FA9-EF82616FF787}"/>
              </a:ext>
            </a:extLst>
          </p:cNvPr>
          <p:cNvSpPr/>
          <p:nvPr/>
        </p:nvSpPr>
        <p:spPr>
          <a:xfrm>
            <a:off x="4830133" y="1640091"/>
            <a:ext cx="2068497" cy="831421"/>
          </a:xfrm>
          <a:prstGeom prst="rect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Directeur Général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CFE1DB-BB3F-8ED0-963F-1D85FE03FDCA}"/>
              </a:ext>
            </a:extLst>
          </p:cNvPr>
          <p:cNvSpPr/>
          <p:nvPr/>
        </p:nvSpPr>
        <p:spPr>
          <a:xfrm>
            <a:off x="4830133" y="3027212"/>
            <a:ext cx="2068497" cy="831421"/>
          </a:xfrm>
          <a:prstGeom prst="rect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Equipe commerciale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B1C2B2-F3D8-86D6-21A5-484EAE1766DA}"/>
              </a:ext>
            </a:extLst>
          </p:cNvPr>
          <p:cNvSpPr/>
          <p:nvPr/>
        </p:nvSpPr>
        <p:spPr>
          <a:xfrm>
            <a:off x="1512903" y="4538600"/>
            <a:ext cx="2068497" cy="831421"/>
          </a:xfrm>
          <a:prstGeom prst="rect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Pelzer</a:t>
            </a:r>
            <a:r>
              <a:rPr lang="fr-FR" dirty="0"/>
              <a:t> Rémi</a:t>
            </a:r>
          </a:p>
          <a:p>
            <a:pPr algn="ctr"/>
            <a:r>
              <a:rPr lang="fr-FR" sz="1400" dirty="0"/>
              <a:t>Data </a:t>
            </a:r>
            <a:r>
              <a:rPr lang="fr-FR" sz="1400" dirty="0" err="1"/>
              <a:t>Analyst</a:t>
            </a:r>
            <a:endParaRPr lang="fr-F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CD5CD8-0F89-3F65-F067-D46C7B8383F2}"/>
              </a:ext>
            </a:extLst>
          </p:cNvPr>
          <p:cNvSpPr/>
          <p:nvPr/>
        </p:nvSpPr>
        <p:spPr>
          <a:xfrm>
            <a:off x="4830132" y="4538600"/>
            <a:ext cx="2068497" cy="831421"/>
          </a:xfrm>
          <a:prstGeom prst="rect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Quéré</a:t>
            </a:r>
            <a:r>
              <a:rPr lang="fr-FR" dirty="0"/>
              <a:t> Nelly</a:t>
            </a:r>
          </a:p>
          <a:p>
            <a:pPr algn="ctr"/>
            <a:r>
              <a:rPr lang="fr-FR" sz="1400" dirty="0"/>
              <a:t>Data </a:t>
            </a:r>
            <a:r>
              <a:rPr lang="fr-FR" sz="1400" dirty="0" err="1"/>
              <a:t>Analyst</a:t>
            </a:r>
            <a:endParaRPr lang="fr-FR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728BE0-1806-C94D-F86A-5FBC93F95CA8}"/>
              </a:ext>
            </a:extLst>
          </p:cNvPr>
          <p:cNvSpPr/>
          <p:nvPr/>
        </p:nvSpPr>
        <p:spPr>
          <a:xfrm>
            <a:off x="8147361" y="4538599"/>
            <a:ext cx="2068497" cy="831421"/>
          </a:xfrm>
          <a:prstGeom prst="rect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Picard Ludovic</a:t>
            </a:r>
          </a:p>
          <a:p>
            <a:pPr algn="ctr"/>
            <a:r>
              <a:rPr lang="fr-FR" sz="1400" dirty="0"/>
              <a:t>Stagiaire Data </a:t>
            </a:r>
            <a:r>
              <a:rPr lang="fr-FR" sz="1400" dirty="0" err="1"/>
              <a:t>Analyst</a:t>
            </a:r>
            <a:endParaRPr lang="fr-FR" sz="1400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BCA9D8E-E893-D3C9-4E93-112CF67F9C3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864382" y="2471512"/>
            <a:ext cx="0" cy="555700"/>
          </a:xfrm>
          <a:prstGeom prst="line">
            <a:avLst/>
          </a:prstGeom>
          <a:ln>
            <a:solidFill>
              <a:srgbClr val="C3D6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dre 29">
            <a:extLst>
              <a:ext uri="{FF2B5EF4-FFF2-40B4-BE49-F238E27FC236}">
                <a16:creationId xmlns:a16="http://schemas.microsoft.com/office/drawing/2014/main" id="{14364501-9F1A-E719-7353-F7EBBC1ACC78}"/>
              </a:ext>
            </a:extLst>
          </p:cNvPr>
          <p:cNvSpPr/>
          <p:nvPr/>
        </p:nvSpPr>
        <p:spPr>
          <a:xfrm>
            <a:off x="1004225" y="4213794"/>
            <a:ext cx="9720309" cy="1524940"/>
          </a:xfrm>
          <a:prstGeom prst="frame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A1592A2-CAA4-0F4E-CB38-FD34CE0BD73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864379" y="3858633"/>
            <a:ext cx="1" cy="355161"/>
          </a:xfrm>
          <a:prstGeom prst="line">
            <a:avLst/>
          </a:prstGeom>
          <a:ln>
            <a:solidFill>
              <a:srgbClr val="C3D6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003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Les principaux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FB979-7F94-3045-0A6F-F0293C1C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Amélioration des outils de </a:t>
            </a:r>
            <a:r>
              <a:rPr lang="fr-FR" dirty="0" err="1"/>
              <a:t>reporting</a:t>
            </a:r>
            <a:r>
              <a:rPr lang="fr-FR" dirty="0"/>
              <a:t> </a:t>
            </a:r>
          </a:p>
          <a:p>
            <a:pPr>
              <a:lnSpc>
                <a:spcPct val="100000"/>
              </a:lnSpc>
            </a:pPr>
            <a:r>
              <a:rPr lang="fr-FR" dirty="0"/>
              <a:t>Développement d'un programme de génération de fichiers automatisé chez </a:t>
            </a:r>
            <a:r>
              <a:rPr lang="fr-FR" dirty="0" err="1"/>
              <a:t>Amaline</a:t>
            </a:r>
            <a:r>
              <a:rPr lang="fr-FR" dirty="0"/>
              <a:t> Assurances 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Les principaux outils utilisés :</a:t>
            </a:r>
          </a:p>
          <a:p>
            <a:pPr lvl="1"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Pack Office</a:t>
            </a:r>
          </a:p>
          <a:p>
            <a:pPr lvl="1"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Oracle SQL </a:t>
            </a:r>
            <a:r>
              <a:rPr lang="fr-FR" dirty="0" err="1">
                <a:solidFill>
                  <a:srgbClr val="FFFFFF"/>
                </a:solidFill>
              </a:rPr>
              <a:t>Developper</a:t>
            </a:r>
            <a:endParaRPr lang="fr-FR" dirty="0">
              <a:solidFill>
                <a:srgbClr val="FFFF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dirty="0" err="1">
                <a:solidFill>
                  <a:srgbClr val="FFFFFF"/>
                </a:solidFill>
              </a:rPr>
              <a:t>Sharepoint</a:t>
            </a:r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7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2176236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74000">
              <a:schemeClr val="tx1">
                <a:lumMod val="50000"/>
                <a:lumOff val="50000"/>
              </a:schemeClr>
            </a:gs>
            <a:gs pos="83000">
              <a:schemeClr val="tx1">
                <a:lumMod val="50000"/>
                <a:lumOff val="50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15A36CD-5B6A-6DC9-B16C-534EB78F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1.Création d’une macro VBA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43372A-5E2E-0F8F-9EEB-9B3E25E5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2B97-875D-4A67-A596-3DE8E0320808}" type="datetime1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FED1B-0DC3-BC49-D1CB-8798A6E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158615-F319-EE4A-92A5-61D42402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8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572923-17CE-4716-3B1C-3767D7E42353}"/>
              </a:ext>
            </a:extLst>
          </p:cNvPr>
          <p:cNvSpPr/>
          <p:nvPr/>
        </p:nvSpPr>
        <p:spPr>
          <a:xfrm>
            <a:off x="10173903" y="-202131"/>
            <a:ext cx="1179897" cy="1192731"/>
          </a:xfrm>
          <a:prstGeom prst="rect">
            <a:avLst/>
          </a:prstGeom>
          <a:solidFill>
            <a:srgbClr val="C3D6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70FB293E-98E5-68DE-C142-19104F72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MALINE ASSURANCES - Accord NAO">
            <a:extLst>
              <a:ext uri="{FF2B5EF4-FFF2-40B4-BE49-F238E27FC236}">
                <a16:creationId xmlns:a16="http://schemas.microsoft.com/office/drawing/2014/main" id="{84E6ADCC-1F73-D436-9244-E7B19E367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02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0" descr="8 idées à piquer pour un bureau apaisant - M6 Deco.fr">
            <a:extLst>
              <a:ext uri="{FF2B5EF4-FFF2-40B4-BE49-F238E27FC236}">
                <a16:creationId xmlns:a16="http://schemas.microsoft.com/office/drawing/2014/main" id="{18102C6E-03B9-EAB2-681B-1E07A2DDB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0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641D0B2-98E6-BAD9-24D9-AA78D508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Contenu de la macro VBA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FB979-7F94-3045-0A6F-F0293C1C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Développement pour le fichier « Accords clients.xlsm »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Contient tous les accords clients des conseillers</a:t>
            </a:r>
          </a:p>
          <a:p>
            <a:pPr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But de la macro :</a:t>
            </a:r>
          </a:p>
          <a:p>
            <a:pPr lvl="1"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Copier les données</a:t>
            </a:r>
          </a:p>
          <a:p>
            <a:pPr lvl="1"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Harmoniser les données</a:t>
            </a:r>
          </a:p>
          <a:p>
            <a:pPr lvl="1">
              <a:lnSpc>
                <a:spcPct val="100000"/>
              </a:lnSpc>
            </a:pPr>
            <a:r>
              <a:rPr lang="fr-FR" dirty="0">
                <a:solidFill>
                  <a:srgbClr val="FFFFFF"/>
                </a:solidFill>
              </a:rPr>
              <a:t>Mise à jour des indicateurs</a:t>
            </a:r>
          </a:p>
        </p:txBody>
      </p:sp>
      <p:pic>
        <p:nvPicPr>
          <p:cNvPr id="10" name="Picture 4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15A0264F-B87E-6C85-40D9-627637AB9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357534" y="5980758"/>
            <a:ext cx="1001836" cy="75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A998AE9C-9EEB-1E6C-659D-EFFD88E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A480-AE47-4704-8D55-264A6DA41407}" type="datetime1">
              <a:rPr lang="fr-FR" smtClean="0"/>
              <a:t>25/06/2023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795A5343-F774-0973-2BBD-94FC5EA6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Ludovic Picard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F94BEC06-7938-2D81-7627-8996D810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4854F-AF16-479A-BB8A-208645700A6F}" type="slidenum">
              <a:rPr lang="fr-FR" smtClean="0"/>
              <a:t>9</a:t>
            </a:fld>
            <a:endParaRPr lang="fr-FR"/>
          </a:p>
        </p:txBody>
      </p:sp>
      <p:pic>
        <p:nvPicPr>
          <p:cNvPr id="17" name="Picture 2" descr="AMALINE ASSURANCES - Accord NAO">
            <a:extLst>
              <a:ext uri="{FF2B5EF4-FFF2-40B4-BE49-F238E27FC236}">
                <a16:creationId xmlns:a16="http://schemas.microsoft.com/office/drawing/2014/main" id="{40E15BF3-9372-5B0B-3DEC-753168D0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235126" y="4873003"/>
            <a:ext cx="1246652" cy="48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arallélogramme 6">
            <a:extLst>
              <a:ext uri="{FF2B5EF4-FFF2-40B4-BE49-F238E27FC236}">
                <a16:creationId xmlns:a16="http://schemas.microsoft.com/office/drawing/2014/main" id="{F8C2F955-8C44-258C-56B6-B49AA8CEE35C}"/>
              </a:ext>
            </a:extLst>
          </p:cNvPr>
          <p:cNvSpPr/>
          <p:nvPr/>
        </p:nvSpPr>
        <p:spPr>
          <a:xfrm>
            <a:off x="83820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8" name="Parallélogramme 7">
            <a:extLst>
              <a:ext uri="{FF2B5EF4-FFF2-40B4-BE49-F238E27FC236}">
                <a16:creationId xmlns:a16="http://schemas.microsoft.com/office/drawing/2014/main" id="{E5FFF0D0-1DDC-73CB-549A-610C7494D564}"/>
              </a:ext>
            </a:extLst>
          </p:cNvPr>
          <p:cNvSpPr/>
          <p:nvPr/>
        </p:nvSpPr>
        <p:spPr>
          <a:xfrm>
            <a:off x="2590780" y="11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14" name="Parallélogramme 13">
            <a:extLst>
              <a:ext uri="{FF2B5EF4-FFF2-40B4-BE49-F238E27FC236}">
                <a16:creationId xmlns:a16="http://schemas.microsoft.com/office/drawing/2014/main" id="{A6ED4198-85E5-A6A5-3EEC-2C689DA8F533}"/>
              </a:ext>
            </a:extLst>
          </p:cNvPr>
          <p:cNvSpPr/>
          <p:nvPr/>
        </p:nvSpPr>
        <p:spPr>
          <a:xfrm>
            <a:off x="4343360" y="11"/>
            <a:ext cx="1828800" cy="438150"/>
          </a:xfrm>
          <a:prstGeom prst="parallelogram">
            <a:avLst/>
          </a:prstGeom>
          <a:solidFill>
            <a:srgbClr val="959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Missions</a:t>
            </a:r>
          </a:p>
        </p:txBody>
      </p:sp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D1E97F82-993B-18DB-A026-A2449291429C}"/>
              </a:ext>
            </a:extLst>
          </p:cNvPr>
          <p:cNvSpPr/>
          <p:nvPr/>
        </p:nvSpPr>
        <p:spPr>
          <a:xfrm>
            <a:off x="6096010" y="-4757"/>
            <a:ext cx="186677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Compétences</a:t>
            </a:r>
          </a:p>
        </p:txBody>
      </p:sp>
      <p:sp>
        <p:nvSpPr>
          <p:cNvPr id="16" name="Parallélogramme 15">
            <a:extLst>
              <a:ext uri="{FF2B5EF4-FFF2-40B4-BE49-F238E27FC236}">
                <a16:creationId xmlns:a16="http://schemas.microsoft.com/office/drawing/2014/main" id="{FFE2DF78-5C61-9634-C996-FE6B5CD0598B}"/>
              </a:ext>
            </a:extLst>
          </p:cNvPr>
          <p:cNvSpPr/>
          <p:nvPr/>
        </p:nvSpPr>
        <p:spPr>
          <a:xfrm>
            <a:off x="963926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18" name="Parallélogramme 17">
            <a:extLst>
              <a:ext uri="{FF2B5EF4-FFF2-40B4-BE49-F238E27FC236}">
                <a16:creationId xmlns:a16="http://schemas.microsoft.com/office/drawing/2014/main" id="{5FC5C4D6-5699-C13A-C91E-A9AE6FD6ABC4}"/>
              </a:ext>
            </a:extLst>
          </p:cNvPr>
          <p:cNvSpPr/>
          <p:nvPr/>
        </p:nvSpPr>
        <p:spPr>
          <a:xfrm>
            <a:off x="7886620" y="-4757"/>
            <a:ext cx="1828800" cy="438150"/>
          </a:xfrm>
          <a:prstGeom prst="parallelogram">
            <a:avLst/>
          </a:prstGeom>
          <a:solidFill>
            <a:srgbClr val="0E6B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3885260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822</Words>
  <Application>Microsoft Office PowerPoint</Application>
  <PresentationFormat>Grand écran</PresentationFormat>
  <Paragraphs>362</Paragraphs>
  <Slides>28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Stage chez Amaline Assurances  Expérience professionnelle et résultats obtenus</vt:lpstr>
      <vt:lpstr>Sommaire</vt:lpstr>
      <vt:lpstr>Présentation de l’entreprise</vt:lpstr>
      <vt:lpstr>Focus emprunteur</vt:lpstr>
      <vt:lpstr>Focus Rémunération</vt:lpstr>
      <vt:lpstr>Equipe</vt:lpstr>
      <vt:lpstr>Les principaux objectifs</vt:lpstr>
      <vt:lpstr>1.Création d’une macro VBA</vt:lpstr>
      <vt:lpstr>Contenu de la macro VBA</vt:lpstr>
      <vt:lpstr>Macro-SAS</vt:lpstr>
      <vt:lpstr>Etapes de création de la macro</vt:lpstr>
      <vt:lpstr>Etapes de création de la macro</vt:lpstr>
      <vt:lpstr>Etapes de création de la macro</vt:lpstr>
      <vt:lpstr>Copie des données accords clients</vt:lpstr>
      <vt:lpstr>Macro VBA du Suivi taux</vt:lpstr>
      <vt:lpstr>Schéma explicatif</vt:lpstr>
      <vt:lpstr>Code de la macro VBA</vt:lpstr>
      <vt:lpstr>Les difficultés rencontrées</vt:lpstr>
      <vt:lpstr>2.Création d’indicateurs pertinents</vt:lpstr>
      <vt:lpstr>Liste des indicateurs</vt:lpstr>
      <vt:lpstr>Requêtes SQL</vt:lpstr>
      <vt:lpstr>Tableau de bord des états de travail</vt:lpstr>
      <vt:lpstr>Tableau de bord des appels entrants</vt:lpstr>
      <vt:lpstr>Tableau de bord des appels sortants</vt:lpstr>
      <vt:lpstr>Compétences acquises</vt:lpstr>
      <vt:lpstr>Impact du stage</vt:lpstr>
      <vt:lpstr>Conclusion</vt:lpstr>
      <vt:lpstr>Merci de votre écoute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chez Amaline Assurances  Expériences professionnelle et résultats obtenus</dc:title>
  <dc:creator>Ludovic Pi</dc:creator>
  <cp:lastModifiedBy>Ludovic Pi</cp:lastModifiedBy>
  <cp:revision>8</cp:revision>
  <dcterms:created xsi:type="dcterms:W3CDTF">2023-06-18T19:06:47Z</dcterms:created>
  <dcterms:modified xsi:type="dcterms:W3CDTF">2023-06-25T19:13:07Z</dcterms:modified>
</cp:coreProperties>
</file>