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64" r:id="rId6"/>
    <p:sldId id="259" r:id="rId7"/>
    <p:sldId id="260" r:id="rId8"/>
    <p:sldId id="261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Census-Income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4000" dirty="0" smtClean="0"/>
              <a:t>Data </a:t>
            </a:r>
            <a:r>
              <a:rPr lang="fr-FR" sz="4000" dirty="0" err="1" smtClean="0"/>
              <a:t>analysis</a:t>
            </a:r>
            <a:r>
              <a:rPr lang="fr-FR" sz="4000" dirty="0" smtClean="0"/>
              <a:t> </a:t>
            </a:r>
            <a:r>
              <a:rPr lang="fr-FR" sz="4000" dirty="0" err="1" smtClean="0"/>
              <a:t>with</a:t>
            </a:r>
            <a:r>
              <a:rPr lang="fr-FR" sz="4000" dirty="0" smtClean="0"/>
              <a:t> Python</a:t>
            </a:r>
            <a:endParaRPr lang="fr-FR" sz="4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Ludovic RANSAU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33" y="349896"/>
            <a:ext cx="2439160" cy="7088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44194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Objectif:</a:t>
            </a:r>
          </a:p>
          <a:p>
            <a:pPr lvl="1"/>
            <a:r>
              <a:rPr lang="fr-FR" dirty="0"/>
              <a:t>Réaliser une analyse d’une base de donnée reprenant toutes les étapes clés du data-</a:t>
            </a:r>
            <a:r>
              <a:rPr lang="fr-FR" dirty="0" err="1"/>
              <a:t>scientist</a:t>
            </a:r>
            <a:r>
              <a:rPr lang="fr-FR" dirty="0" smtClean="0"/>
              <a:t>.</a:t>
            </a:r>
          </a:p>
          <a:p>
            <a:pPr lvl="1"/>
            <a:endParaRPr lang="fr-FR" dirty="0"/>
          </a:p>
          <a:p>
            <a:r>
              <a:rPr lang="fr-FR" dirty="0" smtClean="0"/>
              <a:t>Etapes:</a:t>
            </a:r>
          </a:p>
          <a:p>
            <a:pPr lvl="1"/>
            <a:r>
              <a:rPr lang="fr-FR" dirty="0" smtClean="0"/>
              <a:t>Charger les données</a:t>
            </a:r>
          </a:p>
          <a:p>
            <a:pPr lvl="1"/>
            <a:r>
              <a:rPr lang="fr-FR" dirty="0" smtClean="0"/>
              <a:t>Visualiser les données</a:t>
            </a:r>
          </a:p>
          <a:p>
            <a:pPr lvl="1"/>
            <a:r>
              <a:rPr lang="fr-FR" dirty="0" smtClean="0"/>
              <a:t>Préparer les données</a:t>
            </a:r>
          </a:p>
          <a:p>
            <a:pPr lvl="1"/>
            <a:r>
              <a:rPr lang="fr-FR" dirty="0" smtClean="0"/>
              <a:t>Construire un modèle de machine Learning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3432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 - 2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Motivations</a:t>
            </a:r>
          </a:p>
          <a:p>
            <a:endParaRPr lang="fr-FR" dirty="0"/>
          </a:p>
          <a:p>
            <a:r>
              <a:rPr lang="fr-FR" dirty="0" smtClean="0"/>
              <a:t>L'inégalité </a:t>
            </a:r>
            <a:r>
              <a:rPr lang="fr-FR" dirty="0"/>
              <a:t>des revenus est l'un des problèmes clés que les gouvernements tentent de résoudre. </a:t>
            </a:r>
            <a:endParaRPr lang="fr-FR" dirty="0" smtClean="0"/>
          </a:p>
          <a:p>
            <a:r>
              <a:rPr lang="fr-FR" dirty="0" smtClean="0"/>
              <a:t>Les </a:t>
            </a:r>
            <a:r>
              <a:rPr lang="fr-FR" dirty="0"/>
              <a:t>gouvernements de différents pays sont utilisant différentes interventions pour remédier à l'inégalité des </a:t>
            </a:r>
            <a:r>
              <a:rPr lang="fr-FR" dirty="0" smtClean="0"/>
              <a:t>revenus. </a:t>
            </a:r>
          </a:p>
          <a:p>
            <a:r>
              <a:rPr lang="fr-FR" dirty="0" smtClean="0"/>
              <a:t>Cette analyse a </a:t>
            </a:r>
            <a:r>
              <a:rPr lang="fr-FR" dirty="0"/>
              <a:t>pour objectif de réaliser une analyse </a:t>
            </a:r>
            <a:r>
              <a:rPr lang="fr-FR" dirty="0" smtClean="0"/>
              <a:t>permettant </a:t>
            </a:r>
            <a:r>
              <a:rPr lang="fr-FR" dirty="0"/>
              <a:t>de comprendre les </a:t>
            </a:r>
            <a:r>
              <a:rPr lang="fr-FR" dirty="0" smtClean="0"/>
              <a:t>facteurs importants au sein de ce sujet.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0486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Visualisation des données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338" y="1853248"/>
            <a:ext cx="5568242" cy="42494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ZoneTexte 4"/>
          <p:cNvSpPr txBox="1"/>
          <p:nvPr/>
        </p:nvSpPr>
        <p:spPr>
          <a:xfrm>
            <a:off x="553453" y="2727158"/>
            <a:ext cx="38019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dirty="0" smtClean="0"/>
              <a:t>On s’aperçoit en explorant nos données que les personnes ayant un conjoint ou une conjointe ont tendance a plus gagner que les personnes célibataires ou divorcés.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9597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Visualisation </a:t>
            </a:r>
            <a:r>
              <a:rPr lang="fr-FR" dirty="0"/>
              <a:t>des </a:t>
            </a:r>
            <a:r>
              <a:rPr lang="fr-FR" dirty="0" smtClean="0"/>
              <a:t>données</a:t>
            </a:r>
            <a:r>
              <a:rPr lang="fr-FR" dirty="0"/>
              <a:t/>
            </a:r>
            <a:br>
              <a:rPr lang="fr-FR" dirty="0"/>
            </a:br>
            <a:r>
              <a:rPr lang="fr-FR" sz="1800" dirty="0"/>
              <a:t>L'éducation, le capital, travailler plus et l'âge </a:t>
            </a:r>
            <a:r>
              <a:rPr lang="fr-FR" sz="1800" dirty="0" smtClean="0"/>
              <a:t>se trouvent avoir </a:t>
            </a:r>
            <a:r>
              <a:rPr lang="fr-FR" sz="1800" dirty="0"/>
              <a:t>une corrélation positive avec le </a:t>
            </a:r>
            <a:r>
              <a:rPr lang="fr-FR" sz="1800" dirty="0" smtClean="0"/>
              <a:t>revenu !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220" y="1972428"/>
            <a:ext cx="6068367" cy="4195762"/>
          </a:xfrm>
        </p:spPr>
      </p:pic>
      <p:sp>
        <p:nvSpPr>
          <p:cNvPr id="5" name="ZoneTexte 4"/>
          <p:cNvSpPr txBox="1"/>
          <p:nvPr/>
        </p:nvSpPr>
        <p:spPr>
          <a:xfrm>
            <a:off x="248653" y="2855171"/>
            <a:ext cx="502252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L'éducation </a:t>
            </a:r>
            <a:r>
              <a:rPr lang="fr-FR" dirty="0"/>
              <a:t>a </a:t>
            </a:r>
            <a:r>
              <a:rPr lang="fr-FR" dirty="0" smtClean="0"/>
              <a:t>la </a:t>
            </a:r>
            <a:r>
              <a:rPr lang="fr-FR" dirty="0"/>
              <a:t>plus </a:t>
            </a:r>
            <a:r>
              <a:rPr lang="fr-FR" dirty="0" smtClean="0"/>
              <a:t>grosse </a:t>
            </a:r>
          </a:p>
          <a:p>
            <a:r>
              <a:rPr lang="fr-FR" dirty="0" smtClean="0"/>
              <a:t>corrélation </a:t>
            </a:r>
            <a:r>
              <a:rPr lang="fr-FR" dirty="0"/>
              <a:t>+0,34 avec le </a:t>
            </a:r>
            <a:r>
              <a:rPr lang="fr-FR" dirty="0" smtClean="0"/>
              <a:t>revenu,</a:t>
            </a:r>
            <a:endParaRPr lang="fr-FR" dirty="0"/>
          </a:p>
          <a:p>
            <a:endParaRPr lang="fr-FR" dirty="0"/>
          </a:p>
          <a:p>
            <a:r>
              <a:rPr lang="fr-FR" dirty="0"/>
              <a:t>• </a:t>
            </a:r>
            <a:r>
              <a:rPr lang="fr-FR" dirty="0" smtClean="0"/>
              <a:t>Gain </a:t>
            </a:r>
            <a:r>
              <a:rPr lang="fr-FR" dirty="0"/>
              <a:t>en capital, âge et heures travaillées</a:t>
            </a:r>
          </a:p>
          <a:p>
            <a:r>
              <a:rPr lang="fr-FR" dirty="0"/>
              <a:t>par semaine sont aussi positivement</a:t>
            </a:r>
          </a:p>
          <a:p>
            <a:r>
              <a:rPr lang="fr-FR" dirty="0"/>
              <a:t>en corrélation avec le revenu avec un</a:t>
            </a:r>
          </a:p>
          <a:p>
            <a:r>
              <a:rPr lang="fr-FR" dirty="0"/>
              <a:t>coefficient de corrélation d'environ</a:t>
            </a:r>
          </a:p>
          <a:p>
            <a:r>
              <a:rPr lang="fr-FR" dirty="0" smtClean="0"/>
              <a:t>0,20.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6678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Histogramme des variables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4"/>
          <a:stretch/>
        </p:blipFill>
        <p:spPr>
          <a:xfrm>
            <a:off x="2727158" y="1468937"/>
            <a:ext cx="6144126" cy="5036137"/>
          </a:xfrm>
        </p:spPr>
      </p:pic>
    </p:spTree>
    <p:extLst>
      <p:ext uri="{BB962C8B-B14F-4D97-AF65-F5344CB8AC3E}">
        <p14:creationId xmlns:p14="http://schemas.microsoft.com/office/powerpoint/2010/main" val="1235987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Préparation des 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r>
              <a:rPr lang="fr-FR" dirty="0"/>
              <a:t> Les tâches de préparation des données suivantes sont effectuées pour adapter les données à l’exécution </a:t>
            </a:r>
            <a:r>
              <a:rPr lang="fr-FR" dirty="0" smtClean="0"/>
              <a:t>du modèle </a:t>
            </a:r>
            <a:r>
              <a:rPr lang="fr-FR" dirty="0"/>
              <a:t>d'apprentissage automatique (classificateur d'arbre de décision</a:t>
            </a:r>
            <a:r>
              <a:rPr lang="fr-FR" dirty="0" smtClean="0"/>
              <a:t>)</a:t>
            </a:r>
          </a:p>
          <a:p>
            <a:endParaRPr lang="fr-FR" dirty="0" smtClean="0"/>
          </a:p>
          <a:p>
            <a:pPr lvl="1"/>
            <a:r>
              <a:rPr lang="fr-FR" dirty="0" smtClean="0"/>
              <a:t>Conversion </a:t>
            </a:r>
            <a:r>
              <a:rPr lang="fr-FR" dirty="0"/>
              <a:t>de valeurs catégoriques (texte) en variables nominales: la plupart des variables </a:t>
            </a:r>
            <a:r>
              <a:rPr lang="fr-FR" dirty="0" smtClean="0"/>
              <a:t>sont catégoriques </a:t>
            </a:r>
            <a:r>
              <a:rPr lang="fr-FR" dirty="0"/>
              <a:t>(texte). </a:t>
            </a:r>
          </a:p>
          <a:p>
            <a:pPr lvl="1"/>
            <a:r>
              <a:rPr lang="fr-FR" dirty="0" smtClean="0"/>
              <a:t>Supprimer </a:t>
            </a:r>
            <a:r>
              <a:rPr lang="fr-FR" dirty="0"/>
              <a:t>des colonnes inutiles.</a:t>
            </a:r>
          </a:p>
          <a:p>
            <a:pPr lvl="1"/>
            <a:r>
              <a:rPr lang="fr-FR" dirty="0" smtClean="0"/>
              <a:t>Vérifier </a:t>
            </a:r>
            <a:r>
              <a:rPr lang="fr-FR" dirty="0"/>
              <a:t>les valeurs NULL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740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Modèle du machine </a:t>
            </a:r>
            <a:r>
              <a:rPr lang="fr-FR" dirty="0" err="1" smtClean="0"/>
              <a:t>learning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31649" y="2734708"/>
            <a:ext cx="8946541" cy="4195481"/>
          </a:xfrm>
        </p:spPr>
        <p:txBody>
          <a:bodyPr/>
          <a:lstStyle/>
          <a:p>
            <a:r>
              <a:rPr lang="fr-FR" dirty="0" smtClean="0"/>
              <a:t>D'abord </a:t>
            </a:r>
            <a:r>
              <a:rPr lang="fr-FR" dirty="0"/>
              <a:t>la variable (cible) est une variable binaire (niveau de revenu&gt; 50K ou non), à l'aide d'algorithmes de </a:t>
            </a:r>
            <a:r>
              <a:rPr lang="fr-FR" dirty="0" smtClean="0"/>
              <a:t>classification.</a:t>
            </a:r>
          </a:p>
          <a:p>
            <a:endParaRPr lang="fr-FR" dirty="0"/>
          </a:p>
          <a:p>
            <a:r>
              <a:rPr lang="fr-FR" dirty="0" smtClean="0"/>
              <a:t>Meilleur que </a:t>
            </a:r>
            <a:r>
              <a:rPr lang="fr-FR" dirty="0"/>
              <a:t>les algorithmes de régression. En effet, la cible n’ayant que les valeurs 0 </a:t>
            </a:r>
            <a:r>
              <a:rPr lang="fr-FR" dirty="0" smtClean="0"/>
              <a:t>et 1, </a:t>
            </a:r>
            <a:r>
              <a:rPr lang="fr-FR" dirty="0"/>
              <a:t>les algorithmes de régression seront moins performants en raison d’une moindre variation de la variable cible.</a:t>
            </a:r>
          </a:p>
        </p:txBody>
      </p:sp>
    </p:spTree>
    <p:extLst>
      <p:ext uri="{BB962C8B-B14F-4D97-AF65-F5344CB8AC3E}">
        <p14:creationId xmlns:p14="http://schemas.microsoft.com/office/powerpoint/2010/main" val="2602175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Le </a:t>
            </a:r>
            <a:r>
              <a:rPr lang="fr-FR" dirty="0" err="1"/>
              <a:t>classifieur</a:t>
            </a:r>
            <a:r>
              <a:rPr lang="fr-FR" dirty="0"/>
              <a:t> arbre de décision est choisi pour l'étude car la variable cible est catégorique (binaire </a:t>
            </a:r>
            <a:r>
              <a:rPr lang="fr-FR" dirty="0" smtClean="0"/>
              <a:t>- &lt;= </a:t>
            </a:r>
            <a:r>
              <a:rPr lang="fr-FR" dirty="0"/>
              <a:t>50K et&gt; 50K). Bien que la précision du modèle soit de 85%, le modèle ne permet pas de prédire les niveaux élevés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r>
              <a:rPr lang="fr-FR" dirty="0" smtClean="0"/>
              <a:t>Le </a:t>
            </a:r>
            <a:r>
              <a:rPr lang="fr-FR" dirty="0"/>
              <a:t>modèle est basé sur les données de l'enquête de 1994. Cela permet de prédire les niveaux de revenus </a:t>
            </a:r>
            <a:r>
              <a:rPr lang="fr-FR" dirty="0" smtClean="0"/>
              <a:t>actuels. Les revenus ont augmentés dans de nombreux pays rapport à 1994.</a:t>
            </a:r>
          </a:p>
          <a:p>
            <a:endParaRPr lang="fr-FR" dirty="0"/>
          </a:p>
          <a:p>
            <a:r>
              <a:rPr lang="fr-FR" dirty="0" smtClean="0"/>
              <a:t>L’âge </a:t>
            </a:r>
            <a:r>
              <a:rPr lang="fr-FR" dirty="0"/>
              <a:t>et les heures de travail (emploi) déterminent en grande partie la différence </a:t>
            </a:r>
            <a:r>
              <a:rPr lang="fr-FR" dirty="0" smtClean="0"/>
              <a:t>entre bas et haut niveau de revenus.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72064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144</TotalTime>
  <Words>397</Words>
  <Application>Microsoft Office PowerPoint</Application>
  <PresentationFormat>Grand écran</PresentationFormat>
  <Paragraphs>46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Wingdings</vt:lpstr>
      <vt:lpstr>Wingdings 3</vt:lpstr>
      <vt:lpstr>Ion</vt:lpstr>
      <vt:lpstr>Census-Income Data analysis with Python</vt:lpstr>
      <vt:lpstr>Introduction</vt:lpstr>
      <vt:lpstr>Introduction - 2</vt:lpstr>
      <vt:lpstr>Visualisation des données</vt:lpstr>
      <vt:lpstr>Visualisation des données L'éducation, le capital, travailler plus et l'âge se trouvent avoir une corrélation positive avec le revenu ! </vt:lpstr>
      <vt:lpstr>Histogramme des variables</vt:lpstr>
      <vt:lpstr>Préparation des données</vt:lpstr>
      <vt:lpstr>Modèle du machine learning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Census-Income Data analysis with Python</dc:title>
  <dc:creator>Ludovic Ransau</dc:creator>
  <cp:lastModifiedBy>Ludovic Ransau</cp:lastModifiedBy>
  <cp:revision>5</cp:revision>
  <dcterms:created xsi:type="dcterms:W3CDTF">2019-03-13T16:13:34Z</dcterms:created>
  <dcterms:modified xsi:type="dcterms:W3CDTF">2019-03-13T18:38:28Z</dcterms:modified>
</cp:coreProperties>
</file>