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86" r:id="rId5"/>
    <p:sldId id="285" r:id="rId6"/>
    <p:sldId id="264" r:id="rId7"/>
    <p:sldId id="266" r:id="rId8"/>
    <p:sldId id="267" r:id="rId9"/>
    <p:sldId id="268" r:id="rId10"/>
    <p:sldId id="271" r:id="rId11"/>
    <p:sldId id="270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4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AFF27-BB02-46F1-A650-66ECE99D5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47FE20-6E73-46A3-80D6-F2A683A95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0EF6A-E31F-46EB-8F1C-D181992C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44E34-2743-4744-94EC-AA62E7B7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89E9F2-539C-42B2-B364-F9F44D9B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6233D-0F53-4BA9-B128-478ADFFE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21115C-7205-4CEF-BF32-7B734E48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4AE9E-706E-4E48-83E7-D0C8444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C189C-AE4D-48A0-84AC-9D875091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20CD23-9B1D-4E84-8116-E4416606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E56AA5-0ACD-4591-9300-5EEC8BC9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0E8633-970D-44A7-90AD-B30727488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0F7B5F-CB2F-428E-A2F1-3C164490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A1DD12-C7AB-4A36-B8A7-8D4FFF81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77A973-A3A4-4D35-8D8E-A772BCC5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3C26B-FCE2-4E17-B088-4AD304B2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78A08A-B674-446D-97F1-4B91F2F2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1F018F-0D08-4FD2-97EB-34E132EE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DE0EA-FF4B-4A9C-8092-D16FEB7A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5B7AC1-2BF2-49BD-B0C7-D7990C44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4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B7635-820E-4711-A1E0-7C8A5AA3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D973DB-74D5-4444-9486-686E983C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8CFD2C-FCC7-4166-8672-7064E62F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D859ED-5FE6-4D54-971E-85B124C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46AA4-397A-4A51-8331-7ADCE714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4D3ADA-FE9D-4D96-AB1B-4E35FEBC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ACF27-9684-48BD-A117-46638FAA8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317FA8-00B7-4611-B524-BA0A3739A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57E4D-06C1-480F-98DE-EE0DA1B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D92A29-C4F8-4CAE-A4CD-33C2A407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CF11AB-6D10-416C-87A8-F0C25144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78EE2-0E0F-48F5-A874-5FEF6068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F4CA98-E972-4C92-9B5E-A498473B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4F90AA-5821-4394-B4CE-6FE90CDC0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C6856B-BC4B-45A7-8D8A-C5BC0151B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4A8027-2AA3-45EE-9B65-398C6B74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F4993C-0B03-4DAA-8369-80571377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B68FB4-12D1-447D-A3EA-15A2DA23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986063-C2D7-417E-A214-E21B013B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32FF33-0067-4EBF-89D3-1D7F5DA2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249B2B-BE59-44D7-9F26-47AF6E9A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A29271-465D-4933-A58D-672D686A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EC417E-D1CA-40A9-A0FF-A2FD4E1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A31E1F-6C02-47DE-AD77-68FF61EA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6BC4F9-A49F-4DD5-A335-9A52A759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3C2DA0-83FA-48CF-B74E-5A10A29F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FEAE3-4E95-4EC7-B691-CE722F1A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2B3787-0206-4984-8460-6929964A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07ABADE-CDAC-4490-A780-ED6283CB1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46FF24-C5BC-49F4-8FF1-EFE153B8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6AB02F-A31A-44F4-ABF0-AD41A1A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2771EA-EFF2-45D8-B887-1477A27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16026-A8BC-4EDE-A2FA-DC135FB8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B2E12E4-721E-49E5-B9F8-2D1CF9C15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4A04C6-8262-4595-B14A-03D03C7BC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B7D1CB-8E71-4F7B-9271-B9A875AA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7C64C4-65CC-4F4A-8789-75FB603E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BCB299-E1FF-4A76-9031-8ABD7622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6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327FB8-9DB3-4DC5-AA02-05BA1A14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B2659E-6A73-41A0-83ED-BCC47BC9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971C64-D1DF-4951-8719-FF3586676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5163-DA2F-49D8-AEDF-CC6BD4EA0BFD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17446-13C1-46E3-ABAD-9FF90203D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A4C055-54A4-49A1-BC2F-494A83F6F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8BB5-114B-4E85-A425-71ED3AAE80E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88BA8-D425-4CE1-A54F-2BCE6EDCF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4347"/>
            <a:ext cx="9144000" cy="1025459"/>
          </a:xfrm>
        </p:spPr>
        <p:txBody>
          <a:bodyPr/>
          <a:lstStyle/>
          <a:p>
            <a:r>
              <a:rPr lang="en-US" dirty="0"/>
              <a:t>DB2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4FF5013-8766-4588-B6C4-1C42F7226FD5}"/>
              </a:ext>
            </a:extLst>
          </p:cNvPr>
          <p:cNvSpPr txBox="1">
            <a:spLocks/>
          </p:cNvSpPr>
          <p:nvPr/>
        </p:nvSpPr>
        <p:spPr>
          <a:xfrm>
            <a:off x="2667000" y="1976284"/>
            <a:ext cx="6858000" cy="371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Gamified marketing application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Members: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Ludovico Righi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Enrico Gherardi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Arslan Ali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Academic Year 2020/2021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8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E4835-DD77-402F-9A9A-3624BAED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835" y="2484211"/>
            <a:ext cx="3572329" cy="1325563"/>
          </a:xfrm>
        </p:spPr>
        <p:txBody>
          <a:bodyPr/>
          <a:lstStyle/>
          <a:p>
            <a:r>
              <a:rPr lang="it-IT" dirty="0"/>
              <a:t>Logical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AFF64D-4093-4C7E-BCD2-F7474AD47ED9}"/>
              </a:ext>
            </a:extLst>
          </p:cNvPr>
          <p:cNvSpPr>
            <a:spLocks noGrp="1"/>
          </p:cNvSpPr>
          <p:nvPr/>
        </p:nvSpPr>
        <p:spPr>
          <a:xfrm>
            <a:off x="464457" y="246744"/>
            <a:ext cx="9202057" cy="6611256"/>
          </a:xfrm>
          <a:prstGeom prst="rect">
            <a:avLst/>
          </a:prstGeom>
        </p:spPr>
        <p:txBody>
          <a:bodyPr vert="horz" lIns="36000" tIns="45720" rIns="3600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/>
              <a:t>offensive_word(</a:t>
            </a:r>
            <a:r>
              <a:rPr lang="en-GB" sz="2400" u="sng" dirty="0"/>
              <a:t>ID</a:t>
            </a:r>
            <a:r>
              <a:rPr lang="en-GB" sz="2400" dirty="0"/>
              <a:t>, word)</a:t>
            </a:r>
          </a:p>
          <a:p>
            <a:pPr marL="0" indent="0">
              <a:buNone/>
            </a:pPr>
            <a:r>
              <a:rPr lang="en-GB" sz="2400" dirty="0"/>
              <a:t>admn(</a:t>
            </a:r>
            <a:r>
              <a:rPr lang="en-GB" sz="2400" u="sng" dirty="0"/>
              <a:t>ID</a:t>
            </a:r>
            <a:r>
              <a:rPr lang="en-GB" sz="2400" dirty="0"/>
              <a:t>, username, email, password)</a:t>
            </a:r>
          </a:p>
          <a:p>
            <a:pPr marL="0" indent="0">
              <a:buNone/>
            </a:pPr>
            <a:r>
              <a:rPr lang="en-GB" sz="2400" dirty="0"/>
              <a:t>log(</a:t>
            </a:r>
            <a:r>
              <a:rPr lang="en-GB" sz="2400" u="sng" dirty="0"/>
              <a:t>ID</a:t>
            </a:r>
            <a:r>
              <a:rPr lang="en-GB" sz="2400" dirty="0"/>
              <a:t>, user_id, ts)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usr(</a:t>
            </a:r>
            <a:r>
              <a:rPr lang="en-GB" sz="2400" u="sng" dirty="0"/>
              <a:t>ID</a:t>
            </a:r>
            <a:r>
              <a:rPr lang="en-GB" sz="2400" dirty="0"/>
              <a:t>, username, email, password, banned, daily_points)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filled_form(</a:t>
            </a:r>
            <a:r>
              <a:rPr lang="en-GB" sz="2400" u="sng" dirty="0"/>
              <a:t>ID</a:t>
            </a:r>
            <a:r>
              <a:rPr lang="en-GB" sz="2400" dirty="0"/>
              <a:t>, user_id, questionnaire_id, date_form, age, sex, expertice, score)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answer(</a:t>
            </a:r>
            <a:r>
              <a:rPr lang="en-GB" sz="2400" u="sng" dirty="0"/>
              <a:t>ID</a:t>
            </a:r>
            <a:r>
              <a:rPr lang="en-GB" sz="2400" dirty="0"/>
              <a:t>, question_id, form_id, response)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question(</a:t>
            </a:r>
            <a:r>
              <a:rPr lang="en-GB" sz="2400" u="sng" dirty="0"/>
              <a:t>ID</a:t>
            </a:r>
            <a:r>
              <a:rPr lang="en-GB" sz="2400" dirty="0"/>
              <a:t>, question_text, questionnaire_id)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questionnaire(</a:t>
            </a:r>
            <a:r>
              <a:rPr lang="en-GB" sz="2400" u="sng" dirty="0"/>
              <a:t>ID</a:t>
            </a:r>
            <a:r>
              <a:rPr lang="en-GB" sz="2400" dirty="0"/>
              <a:t>, date_questionnaire, product_id)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product(</a:t>
            </a:r>
            <a:r>
              <a:rPr lang="en-GB" sz="2400" u="sng" dirty="0"/>
              <a:t>ID</a:t>
            </a:r>
            <a:r>
              <a:rPr lang="en-GB" sz="2400" dirty="0"/>
              <a:t>, prod_name, photoimage)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review(</a:t>
            </a:r>
            <a:r>
              <a:rPr lang="en-GB" sz="2400" u="sng" dirty="0"/>
              <a:t>ID</a:t>
            </a:r>
            <a:r>
              <a:rPr lang="en-GB" sz="2400" dirty="0"/>
              <a:t>, product_id, review_text) </a:t>
            </a:r>
          </a:p>
        </p:txBody>
      </p: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00B508F6-32FD-48B2-96AA-53FCD441626D}"/>
              </a:ext>
            </a:extLst>
          </p:cNvPr>
          <p:cNvCxnSpPr>
            <a:cxnSpLocks/>
          </p:cNvCxnSpPr>
          <p:nvPr/>
        </p:nvCxnSpPr>
        <p:spPr>
          <a:xfrm flipH="1">
            <a:off x="1146629" y="1219200"/>
            <a:ext cx="493485" cy="464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DFACCAE3-1001-4EBB-9D65-D525CDD632EF}"/>
              </a:ext>
            </a:extLst>
          </p:cNvPr>
          <p:cNvCxnSpPr>
            <a:cxnSpLocks/>
          </p:cNvCxnSpPr>
          <p:nvPr/>
        </p:nvCxnSpPr>
        <p:spPr>
          <a:xfrm flipH="1" flipV="1">
            <a:off x="1262744" y="1930401"/>
            <a:ext cx="1161142" cy="464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39882F8C-3F2D-4D2A-B4C9-05E1FB33F5B4}"/>
              </a:ext>
            </a:extLst>
          </p:cNvPr>
          <p:cNvCxnSpPr>
            <a:cxnSpLocks/>
          </p:cNvCxnSpPr>
          <p:nvPr/>
        </p:nvCxnSpPr>
        <p:spPr>
          <a:xfrm flipH="1">
            <a:off x="2365828" y="2641601"/>
            <a:ext cx="1901373" cy="1948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EB28329-2A70-4B1E-8721-9DDA9F9D689F}"/>
              </a:ext>
            </a:extLst>
          </p:cNvPr>
          <p:cNvCxnSpPr>
            <a:cxnSpLocks/>
          </p:cNvCxnSpPr>
          <p:nvPr/>
        </p:nvCxnSpPr>
        <p:spPr>
          <a:xfrm flipH="1">
            <a:off x="2423887" y="4078514"/>
            <a:ext cx="1770742" cy="566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9">
            <a:extLst>
              <a:ext uri="{FF2B5EF4-FFF2-40B4-BE49-F238E27FC236}">
                <a16:creationId xmlns:a16="http://schemas.microsoft.com/office/drawing/2014/main" id="{09F35CB4-83E0-40A0-B1B7-1C8F750DBAEB}"/>
              </a:ext>
            </a:extLst>
          </p:cNvPr>
          <p:cNvCxnSpPr>
            <a:cxnSpLocks/>
          </p:cNvCxnSpPr>
          <p:nvPr/>
        </p:nvCxnSpPr>
        <p:spPr>
          <a:xfrm flipH="1">
            <a:off x="1814288" y="3429000"/>
            <a:ext cx="493483" cy="497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9">
            <a:extLst>
              <a:ext uri="{FF2B5EF4-FFF2-40B4-BE49-F238E27FC236}">
                <a16:creationId xmlns:a16="http://schemas.microsoft.com/office/drawing/2014/main" id="{6B22F1A0-21BD-4770-A4BD-4A709364DEEB}"/>
              </a:ext>
            </a:extLst>
          </p:cNvPr>
          <p:cNvCxnSpPr>
            <a:cxnSpLocks/>
          </p:cNvCxnSpPr>
          <p:nvPr/>
        </p:nvCxnSpPr>
        <p:spPr>
          <a:xfrm flipH="1">
            <a:off x="1698173" y="4789714"/>
            <a:ext cx="3773715" cy="573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">
            <a:extLst>
              <a:ext uri="{FF2B5EF4-FFF2-40B4-BE49-F238E27FC236}">
                <a16:creationId xmlns:a16="http://schemas.microsoft.com/office/drawing/2014/main" id="{77CC64D9-0C4A-48AD-A601-A641C6E939B2}"/>
              </a:ext>
            </a:extLst>
          </p:cNvPr>
          <p:cNvCxnSpPr>
            <a:cxnSpLocks/>
          </p:cNvCxnSpPr>
          <p:nvPr/>
        </p:nvCxnSpPr>
        <p:spPr>
          <a:xfrm flipH="1" flipV="1">
            <a:off x="2177143" y="2649083"/>
            <a:ext cx="1132116" cy="463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BBB37B98-0955-452A-98A7-750C3299884D}"/>
              </a:ext>
            </a:extLst>
          </p:cNvPr>
          <p:cNvCxnSpPr>
            <a:cxnSpLocks/>
          </p:cNvCxnSpPr>
          <p:nvPr/>
        </p:nvCxnSpPr>
        <p:spPr>
          <a:xfrm flipH="1" flipV="1">
            <a:off x="1698173" y="5563053"/>
            <a:ext cx="362856" cy="463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8A2-A3B1-4DB0-964D-A3544ED6483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2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Relationship “logging”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366E10D-5E43-4C33-A6A2-02BF080F3BC3}"/>
              </a:ext>
            </a:extLst>
          </p:cNvPr>
          <p:cNvSpPr txBox="1">
            <a:spLocks/>
          </p:cNvSpPr>
          <p:nvPr/>
        </p:nvSpPr>
        <p:spPr>
          <a:xfrm>
            <a:off x="5760653" y="1983563"/>
            <a:ext cx="6081974" cy="32020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Log: @OneToMany not required, mapped for simplicity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Log </a:t>
            </a:r>
            <a:r>
              <a:rPr lang="en-GB" dirty="0">
                <a:sym typeface="Wingdings" panose="05000000000000000000" pitchFamily="2" charset="2"/>
              </a:rPr>
              <a:t>  User: @ManyToOne necessary for retrieving the users who logged in a certain date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Owner: entity Log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408D4E-E24C-4349-A39A-5B2546184FF6}"/>
              </a:ext>
            </a:extLst>
          </p:cNvPr>
          <p:cNvSpPr/>
          <p:nvPr/>
        </p:nvSpPr>
        <p:spPr>
          <a:xfrm>
            <a:off x="3392712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292412-2C7A-4E97-B5CA-4B539C4B8037}"/>
              </a:ext>
            </a:extLst>
          </p:cNvPr>
          <p:cNvSpPr/>
          <p:nvPr/>
        </p:nvSpPr>
        <p:spPr>
          <a:xfrm>
            <a:off x="628650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FC12B46-3CC1-49F3-ABA9-45002EF48A73}"/>
              </a:ext>
            </a:extLst>
          </p:cNvPr>
          <p:cNvSpPr/>
          <p:nvPr/>
        </p:nvSpPr>
        <p:spPr>
          <a:xfrm rot="5400000">
            <a:off x="2629102" y="2010761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158593D-2C47-4BE1-A54D-ED9249BC9DE7}"/>
              </a:ext>
            </a:extLst>
          </p:cNvPr>
          <p:cNvCxnSpPr>
            <a:stCxn id="4" idx="1"/>
          </p:cNvCxnSpPr>
          <p:nvPr/>
        </p:nvCxnSpPr>
        <p:spPr>
          <a:xfrm flipH="1">
            <a:off x="3063919" y="2219382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AEAE0DF-1375-47FD-BCB1-C7340049451E}"/>
              </a:ext>
            </a:extLst>
          </p:cNvPr>
          <p:cNvCxnSpPr>
            <a:stCxn id="6" idx="2"/>
          </p:cNvCxnSpPr>
          <p:nvPr/>
        </p:nvCxnSpPr>
        <p:spPr>
          <a:xfrm flipH="1">
            <a:off x="2197569" y="2219383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1A758829-9454-42A3-8F5E-B2755A77DF3C}"/>
              </a:ext>
            </a:extLst>
          </p:cNvPr>
          <p:cNvSpPr txBox="1"/>
          <p:nvPr/>
        </p:nvSpPr>
        <p:spPr>
          <a:xfrm>
            <a:off x="2972482" y="234505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02F7FDA-EC0F-405C-BAF0-5FC3C6959A23}"/>
              </a:ext>
            </a:extLst>
          </p:cNvPr>
          <p:cNvSpPr txBox="1"/>
          <p:nvPr/>
        </p:nvSpPr>
        <p:spPr>
          <a:xfrm>
            <a:off x="2248897" y="23499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F13FFFB-156B-4634-8F64-97C5472E7BE5}"/>
              </a:ext>
            </a:extLst>
          </p:cNvPr>
          <p:cNvSpPr txBox="1"/>
          <p:nvPr/>
        </p:nvSpPr>
        <p:spPr>
          <a:xfrm>
            <a:off x="2375557" y="1638393"/>
            <a:ext cx="86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logging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66B7051-C732-48A7-B994-BDE005BDD8B7}"/>
              </a:ext>
            </a:extLst>
          </p:cNvPr>
          <p:cNvSpPr/>
          <p:nvPr/>
        </p:nvSpPr>
        <p:spPr>
          <a:xfrm>
            <a:off x="3410358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EB1E803-A48F-4BC3-BF3B-D42B45B6688F}"/>
              </a:ext>
            </a:extLst>
          </p:cNvPr>
          <p:cNvSpPr/>
          <p:nvPr/>
        </p:nvSpPr>
        <p:spPr>
          <a:xfrm>
            <a:off x="646296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9AB16FBA-240C-491D-B983-A615BDB6B868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215214" y="3642319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FDF8CFA8-35BF-409B-9E4E-F0C43C51BFB6}"/>
              </a:ext>
            </a:extLst>
          </p:cNvPr>
          <p:cNvSpPr/>
          <p:nvPr/>
        </p:nvSpPr>
        <p:spPr>
          <a:xfrm>
            <a:off x="3418379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Log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8F831B5-5F84-45B6-861E-64333E6484EE}"/>
              </a:ext>
            </a:extLst>
          </p:cNvPr>
          <p:cNvSpPr/>
          <p:nvPr/>
        </p:nvSpPr>
        <p:spPr>
          <a:xfrm>
            <a:off x="654317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B9A7A44F-770A-434A-9F41-7D1425E515C2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2223235" y="4949751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49CCB07A-B9CD-4470-9E4A-643925D72FF0}"/>
              </a:ext>
            </a:extLst>
          </p:cNvPr>
          <p:cNvSpPr txBox="1"/>
          <p:nvPr/>
        </p:nvSpPr>
        <p:spPr>
          <a:xfrm>
            <a:off x="3096007" y="3373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E4D231A-FD56-4018-9FBA-E337EAAC95DD}"/>
              </a:ext>
            </a:extLst>
          </p:cNvPr>
          <p:cNvSpPr txBox="1"/>
          <p:nvPr/>
        </p:nvSpPr>
        <p:spPr>
          <a:xfrm>
            <a:off x="2210478" y="454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231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8A2-A3B1-4DB0-964D-A3544ED6483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2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Relationship “filling in”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366E10D-5E43-4C33-A6A2-02BF080F3BC3}"/>
              </a:ext>
            </a:extLst>
          </p:cNvPr>
          <p:cNvSpPr txBox="1">
            <a:spLocks/>
          </p:cNvSpPr>
          <p:nvPr/>
        </p:nvSpPr>
        <p:spPr>
          <a:xfrm>
            <a:off x="5760653" y="1983563"/>
            <a:ext cx="6081974" cy="41850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User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FilledForm: @OneToMany not required, mapped for simplicity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>
                <a:sym typeface="Wingdings" panose="05000000000000000000" pitchFamily="2" charset="2"/>
              </a:rPr>
              <a:t>FilledForm   User: @ManyToOne necessary for retrieving the users who filled in the Form in a certain date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Owner: entity FilledForm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408D4E-E24C-4349-A39A-5B2546184FF6}"/>
              </a:ext>
            </a:extLst>
          </p:cNvPr>
          <p:cNvSpPr/>
          <p:nvPr/>
        </p:nvSpPr>
        <p:spPr>
          <a:xfrm>
            <a:off x="3392712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FilledForm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292412-2C7A-4E97-B5CA-4B539C4B8037}"/>
              </a:ext>
            </a:extLst>
          </p:cNvPr>
          <p:cNvSpPr/>
          <p:nvPr/>
        </p:nvSpPr>
        <p:spPr>
          <a:xfrm>
            <a:off x="628650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FC12B46-3CC1-49F3-ABA9-45002EF48A73}"/>
              </a:ext>
            </a:extLst>
          </p:cNvPr>
          <p:cNvSpPr/>
          <p:nvPr/>
        </p:nvSpPr>
        <p:spPr>
          <a:xfrm rot="5400000">
            <a:off x="2629102" y="2010761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158593D-2C47-4BE1-A54D-ED9249BC9DE7}"/>
              </a:ext>
            </a:extLst>
          </p:cNvPr>
          <p:cNvCxnSpPr>
            <a:stCxn id="4" idx="1"/>
          </p:cNvCxnSpPr>
          <p:nvPr/>
        </p:nvCxnSpPr>
        <p:spPr>
          <a:xfrm flipH="1">
            <a:off x="3063919" y="2219382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AEAE0DF-1375-47FD-BCB1-C7340049451E}"/>
              </a:ext>
            </a:extLst>
          </p:cNvPr>
          <p:cNvCxnSpPr>
            <a:stCxn id="6" idx="2"/>
          </p:cNvCxnSpPr>
          <p:nvPr/>
        </p:nvCxnSpPr>
        <p:spPr>
          <a:xfrm flipH="1">
            <a:off x="2197569" y="2219383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1A758829-9454-42A3-8F5E-B2755A77DF3C}"/>
              </a:ext>
            </a:extLst>
          </p:cNvPr>
          <p:cNvSpPr txBox="1"/>
          <p:nvPr/>
        </p:nvSpPr>
        <p:spPr>
          <a:xfrm>
            <a:off x="2972482" y="234505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02F7FDA-EC0F-405C-BAF0-5FC3C6959A23}"/>
              </a:ext>
            </a:extLst>
          </p:cNvPr>
          <p:cNvSpPr txBox="1"/>
          <p:nvPr/>
        </p:nvSpPr>
        <p:spPr>
          <a:xfrm>
            <a:off x="2248897" y="23499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F13FFFB-156B-4634-8F64-97C5472E7BE5}"/>
              </a:ext>
            </a:extLst>
          </p:cNvPr>
          <p:cNvSpPr txBox="1"/>
          <p:nvPr/>
        </p:nvSpPr>
        <p:spPr>
          <a:xfrm>
            <a:off x="2375557" y="163839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filling in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66B7051-C732-48A7-B994-BDE005BDD8B7}"/>
              </a:ext>
            </a:extLst>
          </p:cNvPr>
          <p:cNvSpPr/>
          <p:nvPr/>
        </p:nvSpPr>
        <p:spPr>
          <a:xfrm>
            <a:off x="3410358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FilledForm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EB1E803-A48F-4BC3-BF3B-D42B45B6688F}"/>
              </a:ext>
            </a:extLst>
          </p:cNvPr>
          <p:cNvSpPr/>
          <p:nvPr/>
        </p:nvSpPr>
        <p:spPr>
          <a:xfrm>
            <a:off x="646296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9AB16FBA-240C-491D-B983-A615BDB6B868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215214" y="3642319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FDF8CFA8-35BF-409B-9E4E-F0C43C51BFB6}"/>
              </a:ext>
            </a:extLst>
          </p:cNvPr>
          <p:cNvSpPr/>
          <p:nvPr/>
        </p:nvSpPr>
        <p:spPr>
          <a:xfrm>
            <a:off x="3418379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FilledForm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8F831B5-5F84-45B6-861E-64333E6484EE}"/>
              </a:ext>
            </a:extLst>
          </p:cNvPr>
          <p:cNvSpPr/>
          <p:nvPr/>
        </p:nvSpPr>
        <p:spPr>
          <a:xfrm>
            <a:off x="654317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B9A7A44F-770A-434A-9F41-7D1425E515C2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2223235" y="4949751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49CCB07A-B9CD-4470-9E4A-643925D72FF0}"/>
              </a:ext>
            </a:extLst>
          </p:cNvPr>
          <p:cNvSpPr txBox="1"/>
          <p:nvPr/>
        </p:nvSpPr>
        <p:spPr>
          <a:xfrm>
            <a:off x="3096007" y="3373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E4D231A-FD56-4018-9FBA-E337EAAC95DD}"/>
              </a:ext>
            </a:extLst>
          </p:cNvPr>
          <p:cNvSpPr txBox="1"/>
          <p:nvPr/>
        </p:nvSpPr>
        <p:spPr>
          <a:xfrm>
            <a:off x="2210478" y="454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040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8A2-A3B1-4DB0-964D-A3544ED6483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2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Relationship “has”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366E10D-5E43-4C33-A6A2-02BF080F3BC3}"/>
              </a:ext>
            </a:extLst>
          </p:cNvPr>
          <p:cNvSpPr txBox="1">
            <a:spLocks/>
          </p:cNvSpPr>
          <p:nvPr/>
        </p:nvSpPr>
        <p:spPr>
          <a:xfrm>
            <a:off x="5760653" y="1983563"/>
            <a:ext cx="6081974" cy="4257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FilledForm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Answer: @OneToMany, fetchType.EAGER for retrieving all the answers of a given FilledForm</a:t>
            </a:r>
          </a:p>
          <a:p>
            <a:pPr lvl="1"/>
            <a:r>
              <a:rPr lang="en-GB" dirty="0"/>
              <a:t>CascadeType.PERSIST, CascadeType.REMOVE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Answer   FilledForm: @ManyToOne not necessary, mapped for simplicity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Owner: entity Answer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408D4E-E24C-4349-A39A-5B2546184FF6}"/>
              </a:ext>
            </a:extLst>
          </p:cNvPr>
          <p:cNvSpPr/>
          <p:nvPr/>
        </p:nvSpPr>
        <p:spPr>
          <a:xfrm>
            <a:off x="3392712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292412-2C7A-4E97-B5CA-4B539C4B8037}"/>
              </a:ext>
            </a:extLst>
          </p:cNvPr>
          <p:cNvSpPr/>
          <p:nvPr/>
        </p:nvSpPr>
        <p:spPr>
          <a:xfrm>
            <a:off x="628650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FilledForm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FC12B46-3CC1-49F3-ABA9-45002EF48A73}"/>
              </a:ext>
            </a:extLst>
          </p:cNvPr>
          <p:cNvSpPr/>
          <p:nvPr/>
        </p:nvSpPr>
        <p:spPr>
          <a:xfrm rot="5400000">
            <a:off x="2629102" y="2010761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158593D-2C47-4BE1-A54D-ED9249BC9DE7}"/>
              </a:ext>
            </a:extLst>
          </p:cNvPr>
          <p:cNvCxnSpPr>
            <a:stCxn id="4" idx="1"/>
          </p:cNvCxnSpPr>
          <p:nvPr/>
        </p:nvCxnSpPr>
        <p:spPr>
          <a:xfrm flipH="1">
            <a:off x="3063919" y="2219382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AEAE0DF-1375-47FD-BCB1-C7340049451E}"/>
              </a:ext>
            </a:extLst>
          </p:cNvPr>
          <p:cNvCxnSpPr>
            <a:stCxn id="6" idx="2"/>
          </p:cNvCxnSpPr>
          <p:nvPr/>
        </p:nvCxnSpPr>
        <p:spPr>
          <a:xfrm flipH="1">
            <a:off x="2197569" y="2219383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1A758829-9454-42A3-8F5E-B2755A77DF3C}"/>
              </a:ext>
            </a:extLst>
          </p:cNvPr>
          <p:cNvSpPr txBox="1"/>
          <p:nvPr/>
        </p:nvSpPr>
        <p:spPr>
          <a:xfrm>
            <a:off x="2972482" y="234505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02F7FDA-EC0F-405C-BAF0-5FC3C6959A23}"/>
              </a:ext>
            </a:extLst>
          </p:cNvPr>
          <p:cNvSpPr txBox="1"/>
          <p:nvPr/>
        </p:nvSpPr>
        <p:spPr>
          <a:xfrm>
            <a:off x="2248897" y="23499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F13FFFB-156B-4634-8F64-97C5472E7BE5}"/>
              </a:ext>
            </a:extLst>
          </p:cNvPr>
          <p:cNvSpPr txBox="1"/>
          <p:nvPr/>
        </p:nvSpPr>
        <p:spPr>
          <a:xfrm>
            <a:off x="2617799" y="156174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66B7051-C732-48A7-B994-BDE005BDD8B7}"/>
              </a:ext>
            </a:extLst>
          </p:cNvPr>
          <p:cNvSpPr/>
          <p:nvPr/>
        </p:nvSpPr>
        <p:spPr>
          <a:xfrm>
            <a:off x="3410358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EB1E803-A48F-4BC3-BF3B-D42B45B6688F}"/>
              </a:ext>
            </a:extLst>
          </p:cNvPr>
          <p:cNvSpPr/>
          <p:nvPr/>
        </p:nvSpPr>
        <p:spPr>
          <a:xfrm>
            <a:off x="646296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FilledForm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9AB16FBA-240C-491D-B983-A615BDB6B868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215214" y="3642319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FDF8CFA8-35BF-409B-9E4E-F0C43C51BFB6}"/>
              </a:ext>
            </a:extLst>
          </p:cNvPr>
          <p:cNvSpPr/>
          <p:nvPr/>
        </p:nvSpPr>
        <p:spPr>
          <a:xfrm>
            <a:off x="3418379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8F831B5-5F84-45B6-861E-64333E6484EE}"/>
              </a:ext>
            </a:extLst>
          </p:cNvPr>
          <p:cNvSpPr/>
          <p:nvPr/>
        </p:nvSpPr>
        <p:spPr>
          <a:xfrm>
            <a:off x="654317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FilledForm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B9A7A44F-770A-434A-9F41-7D1425E515C2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2223235" y="4949751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49CCB07A-B9CD-4470-9E4A-643925D72FF0}"/>
              </a:ext>
            </a:extLst>
          </p:cNvPr>
          <p:cNvSpPr txBox="1"/>
          <p:nvPr/>
        </p:nvSpPr>
        <p:spPr>
          <a:xfrm>
            <a:off x="3096007" y="3373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E4D231A-FD56-4018-9FBA-E337EAAC95DD}"/>
              </a:ext>
            </a:extLst>
          </p:cNvPr>
          <p:cNvSpPr txBox="1"/>
          <p:nvPr/>
        </p:nvSpPr>
        <p:spPr>
          <a:xfrm>
            <a:off x="2210478" y="454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188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8A2-A3B1-4DB0-964D-A3544ED6483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2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Relationship “corresponding”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366E10D-5E43-4C33-A6A2-02BF080F3BC3}"/>
              </a:ext>
            </a:extLst>
          </p:cNvPr>
          <p:cNvSpPr txBox="1">
            <a:spLocks/>
          </p:cNvSpPr>
          <p:nvPr/>
        </p:nvSpPr>
        <p:spPr>
          <a:xfrm>
            <a:off x="5588000" y="1983563"/>
            <a:ext cx="6254627" cy="4257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FilledForm: @OneToMany for removing all the forms related to a specific deleted questionnaire with CascadeType.REMOVE</a:t>
            </a:r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FilledForm   Questionnaire: @ManyToOne not necessary, mapped for simplicity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Owner: entity FilledForm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408D4E-E24C-4349-A39A-5B2546184FF6}"/>
              </a:ext>
            </a:extLst>
          </p:cNvPr>
          <p:cNvSpPr/>
          <p:nvPr/>
        </p:nvSpPr>
        <p:spPr>
          <a:xfrm>
            <a:off x="3392712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FilledForm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292412-2C7A-4E97-B5CA-4B539C4B8037}"/>
              </a:ext>
            </a:extLst>
          </p:cNvPr>
          <p:cNvSpPr/>
          <p:nvPr/>
        </p:nvSpPr>
        <p:spPr>
          <a:xfrm>
            <a:off x="628650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FC12B46-3CC1-49F3-ABA9-45002EF48A73}"/>
              </a:ext>
            </a:extLst>
          </p:cNvPr>
          <p:cNvSpPr/>
          <p:nvPr/>
        </p:nvSpPr>
        <p:spPr>
          <a:xfrm rot="5400000">
            <a:off x="2629102" y="2010761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158593D-2C47-4BE1-A54D-ED9249BC9DE7}"/>
              </a:ext>
            </a:extLst>
          </p:cNvPr>
          <p:cNvCxnSpPr>
            <a:stCxn id="4" idx="1"/>
          </p:cNvCxnSpPr>
          <p:nvPr/>
        </p:nvCxnSpPr>
        <p:spPr>
          <a:xfrm flipH="1">
            <a:off x="3063919" y="2219382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AEAE0DF-1375-47FD-BCB1-C7340049451E}"/>
              </a:ext>
            </a:extLst>
          </p:cNvPr>
          <p:cNvCxnSpPr>
            <a:stCxn id="6" idx="2"/>
          </p:cNvCxnSpPr>
          <p:nvPr/>
        </p:nvCxnSpPr>
        <p:spPr>
          <a:xfrm flipH="1">
            <a:off x="2197569" y="2219383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1A758829-9454-42A3-8F5E-B2755A77DF3C}"/>
              </a:ext>
            </a:extLst>
          </p:cNvPr>
          <p:cNvSpPr txBox="1"/>
          <p:nvPr/>
        </p:nvSpPr>
        <p:spPr>
          <a:xfrm>
            <a:off x="2972482" y="234505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02F7FDA-EC0F-405C-BAF0-5FC3C6959A23}"/>
              </a:ext>
            </a:extLst>
          </p:cNvPr>
          <p:cNvSpPr txBox="1"/>
          <p:nvPr/>
        </p:nvSpPr>
        <p:spPr>
          <a:xfrm>
            <a:off x="2248897" y="23499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F13FFFB-156B-4634-8F64-97C5472E7BE5}"/>
              </a:ext>
            </a:extLst>
          </p:cNvPr>
          <p:cNvSpPr txBox="1"/>
          <p:nvPr/>
        </p:nvSpPr>
        <p:spPr>
          <a:xfrm>
            <a:off x="2143976" y="1610311"/>
            <a:ext cx="15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corresponding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66B7051-C732-48A7-B994-BDE005BDD8B7}"/>
              </a:ext>
            </a:extLst>
          </p:cNvPr>
          <p:cNvSpPr/>
          <p:nvPr/>
        </p:nvSpPr>
        <p:spPr>
          <a:xfrm>
            <a:off x="3410358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FilledForm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EB1E803-A48F-4BC3-BF3B-D42B45B6688F}"/>
              </a:ext>
            </a:extLst>
          </p:cNvPr>
          <p:cNvSpPr/>
          <p:nvPr/>
        </p:nvSpPr>
        <p:spPr>
          <a:xfrm>
            <a:off x="646296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9AB16FBA-240C-491D-B983-A615BDB6B868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215214" y="3642319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FDF8CFA8-35BF-409B-9E4E-F0C43C51BFB6}"/>
              </a:ext>
            </a:extLst>
          </p:cNvPr>
          <p:cNvSpPr/>
          <p:nvPr/>
        </p:nvSpPr>
        <p:spPr>
          <a:xfrm>
            <a:off x="3418379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FilledForm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8F831B5-5F84-45B6-861E-64333E6484EE}"/>
              </a:ext>
            </a:extLst>
          </p:cNvPr>
          <p:cNvSpPr/>
          <p:nvPr/>
        </p:nvSpPr>
        <p:spPr>
          <a:xfrm>
            <a:off x="654317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B9A7A44F-770A-434A-9F41-7D1425E515C2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2223235" y="4949751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49CCB07A-B9CD-4470-9E4A-643925D72FF0}"/>
              </a:ext>
            </a:extLst>
          </p:cNvPr>
          <p:cNvSpPr txBox="1"/>
          <p:nvPr/>
        </p:nvSpPr>
        <p:spPr>
          <a:xfrm>
            <a:off x="3096007" y="3373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E4D231A-FD56-4018-9FBA-E337EAAC95DD}"/>
              </a:ext>
            </a:extLst>
          </p:cNvPr>
          <p:cNvSpPr txBox="1"/>
          <p:nvPr/>
        </p:nvSpPr>
        <p:spPr>
          <a:xfrm>
            <a:off x="2210478" y="454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921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8A2-A3B1-4DB0-964D-A3544ED6483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2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Relationship “related”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366E10D-5E43-4C33-A6A2-02BF080F3BC3}"/>
              </a:ext>
            </a:extLst>
          </p:cNvPr>
          <p:cNvSpPr txBox="1">
            <a:spLocks/>
          </p:cNvSpPr>
          <p:nvPr/>
        </p:nvSpPr>
        <p:spPr>
          <a:xfrm>
            <a:off x="5760653" y="1983563"/>
            <a:ext cx="6081974" cy="42575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Answer: @OneToMany not necessary, mapped for simplicity. Could be used in future extentions for printing all the answer of a specific question.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>
                <a:sym typeface="Wingdings" panose="05000000000000000000" pitchFamily="2" charset="2"/>
              </a:rPr>
              <a:t>Answer  </a:t>
            </a:r>
            <a:r>
              <a:rPr lang="en-GB" dirty="0"/>
              <a:t>Question </a:t>
            </a:r>
            <a:r>
              <a:rPr lang="en-GB" dirty="0">
                <a:sym typeface="Wingdings" panose="05000000000000000000" pitchFamily="2" charset="2"/>
              </a:rPr>
              <a:t>: @ManyToOne not necessary, mapped for simplicity. </a:t>
            </a:r>
            <a:r>
              <a:rPr lang="en-GB" dirty="0"/>
              <a:t>Could be used in future extentions for printing the question of a given answer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Owner: entity Answer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408D4E-E24C-4349-A39A-5B2546184FF6}"/>
              </a:ext>
            </a:extLst>
          </p:cNvPr>
          <p:cNvSpPr/>
          <p:nvPr/>
        </p:nvSpPr>
        <p:spPr>
          <a:xfrm>
            <a:off x="3392712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292412-2C7A-4E97-B5CA-4B539C4B8037}"/>
              </a:ext>
            </a:extLst>
          </p:cNvPr>
          <p:cNvSpPr/>
          <p:nvPr/>
        </p:nvSpPr>
        <p:spPr>
          <a:xfrm>
            <a:off x="628650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FC12B46-3CC1-49F3-ABA9-45002EF48A73}"/>
              </a:ext>
            </a:extLst>
          </p:cNvPr>
          <p:cNvSpPr/>
          <p:nvPr/>
        </p:nvSpPr>
        <p:spPr>
          <a:xfrm rot="5400000">
            <a:off x="2629102" y="2010761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158593D-2C47-4BE1-A54D-ED9249BC9DE7}"/>
              </a:ext>
            </a:extLst>
          </p:cNvPr>
          <p:cNvCxnSpPr>
            <a:stCxn id="4" idx="1"/>
          </p:cNvCxnSpPr>
          <p:nvPr/>
        </p:nvCxnSpPr>
        <p:spPr>
          <a:xfrm flipH="1">
            <a:off x="3063919" y="2219382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AEAE0DF-1375-47FD-BCB1-C7340049451E}"/>
              </a:ext>
            </a:extLst>
          </p:cNvPr>
          <p:cNvCxnSpPr>
            <a:stCxn id="6" idx="2"/>
          </p:cNvCxnSpPr>
          <p:nvPr/>
        </p:nvCxnSpPr>
        <p:spPr>
          <a:xfrm flipH="1">
            <a:off x="2197569" y="2219383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1A758829-9454-42A3-8F5E-B2755A77DF3C}"/>
              </a:ext>
            </a:extLst>
          </p:cNvPr>
          <p:cNvSpPr txBox="1"/>
          <p:nvPr/>
        </p:nvSpPr>
        <p:spPr>
          <a:xfrm>
            <a:off x="2972482" y="234505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02F7FDA-EC0F-405C-BAF0-5FC3C6959A23}"/>
              </a:ext>
            </a:extLst>
          </p:cNvPr>
          <p:cNvSpPr txBox="1"/>
          <p:nvPr/>
        </p:nvSpPr>
        <p:spPr>
          <a:xfrm>
            <a:off x="2248897" y="23499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F13FFFB-156B-4634-8F64-97C5472E7BE5}"/>
              </a:ext>
            </a:extLst>
          </p:cNvPr>
          <p:cNvSpPr txBox="1"/>
          <p:nvPr/>
        </p:nvSpPr>
        <p:spPr>
          <a:xfrm>
            <a:off x="2407684" y="1610311"/>
            <a:ext cx="85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related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66B7051-C732-48A7-B994-BDE005BDD8B7}"/>
              </a:ext>
            </a:extLst>
          </p:cNvPr>
          <p:cNvSpPr/>
          <p:nvPr/>
        </p:nvSpPr>
        <p:spPr>
          <a:xfrm>
            <a:off x="3410358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EB1E803-A48F-4BC3-BF3B-D42B45B6688F}"/>
              </a:ext>
            </a:extLst>
          </p:cNvPr>
          <p:cNvSpPr/>
          <p:nvPr/>
        </p:nvSpPr>
        <p:spPr>
          <a:xfrm>
            <a:off x="646296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9AB16FBA-240C-491D-B983-A615BDB6B868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215214" y="3642319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FDF8CFA8-35BF-409B-9E4E-F0C43C51BFB6}"/>
              </a:ext>
            </a:extLst>
          </p:cNvPr>
          <p:cNvSpPr/>
          <p:nvPr/>
        </p:nvSpPr>
        <p:spPr>
          <a:xfrm>
            <a:off x="3418379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Answer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8F831B5-5F84-45B6-861E-64333E6484EE}"/>
              </a:ext>
            </a:extLst>
          </p:cNvPr>
          <p:cNvSpPr/>
          <p:nvPr/>
        </p:nvSpPr>
        <p:spPr>
          <a:xfrm>
            <a:off x="654317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B9A7A44F-770A-434A-9F41-7D1425E515C2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2223235" y="4949751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49CCB07A-B9CD-4470-9E4A-643925D72FF0}"/>
              </a:ext>
            </a:extLst>
          </p:cNvPr>
          <p:cNvSpPr txBox="1"/>
          <p:nvPr/>
        </p:nvSpPr>
        <p:spPr>
          <a:xfrm>
            <a:off x="3096007" y="3373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E4D231A-FD56-4018-9FBA-E337EAAC95DD}"/>
              </a:ext>
            </a:extLst>
          </p:cNvPr>
          <p:cNvSpPr txBox="1"/>
          <p:nvPr/>
        </p:nvSpPr>
        <p:spPr>
          <a:xfrm>
            <a:off x="2210478" y="454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228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8A2-A3B1-4DB0-964D-A3544ED6483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2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Relationship “composed”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366E10D-5E43-4C33-A6A2-02BF080F3BC3}"/>
              </a:ext>
            </a:extLst>
          </p:cNvPr>
          <p:cNvSpPr txBox="1">
            <a:spLocks/>
          </p:cNvSpPr>
          <p:nvPr/>
        </p:nvSpPr>
        <p:spPr>
          <a:xfrm>
            <a:off x="5760653" y="1983563"/>
            <a:ext cx="6081974" cy="4257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Question: @OneToMany, fetchType.EAGER for retrieving all the questions of a specific questionnaire</a:t>
            </a:r>
          </a:p>
          <a:p>
            <a:pPr lvl="1"/>
            <a:r>
              <a:rPr lang="en-GB" dirty="0"/>
              <a:t>CascadeType.PERSIST, CascadeType.REMOVE</a:t>
            </a:r>
          </a:p>
          <a:p>
            <a:r>
              <a:rPr lang="en-GB" dirty="0">
                <a:sym typeface="Wingdings" panose="05000000000000000000" pitchFamily="2" charset="2"/>
              </a:rPr>
              <a:t>Question  </a:t>
            </a:r>
            <a:r>
              <a:rPr lang="en-GB" dirty="0"/>
              <a:t>Questionnaire </a:t>
            </a:r>
            <a:r>
              <a:rPr lang="en-GB" dirty="0">
                <a:sym typeface="Wingdings" panose="05000000000000000000" pitchFamily="2" charset="2"/>
              </a:rPr>
              <a:t>: @ManyToOne not necessary, mapped for simplicity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Owner: entity </a:t>
            </a:r>
            <a:r>
              <a:rPr lang="en-GB" dirty="0"/>
              <a:t>Question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408D4E-E24C-4349-A39A-5B2546184FF6}"/>
              </a:ext>
            </a:extLst>
          </p:cNvPr>
          <p:cNvSpPr/>
          <p:nvPr/>
        </p:nvSpPr>
        <p:spPr>
          <a:xfrm>
            <a:off x="3392712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292412-2C7A-4E97-B5CA-4B539C4B8037}"/>
              </a:ext>
            </a:extLst>
          </p:cNvPr>
          <p:cNvSpPr/>
          <p:nvPr/>
        </p:nvSpPr>
        <p:spPr>
          <a:xfrm>
            <a:off x="628650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FC12B46-3CC1-49F3-ABA9-45002EF48A73}"/>
              </a:ext>
            </a:extLst>
          </p:cNvPr>
          <p:cNvSpPr/>
          <p:nvPr/>
        </p:nvSpPr>
        <p:spPr>
          <a:xfrm rot="5400000">
            <a:off x="2629102" y="2010761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158593D-2C47-4BE1-A54D-ED9249BC9DE7}"/>
              </a:ext>
            </a:extLst>
          </p:cNvPr>
          <p:cNvCxnSpPr>
            <a:stCxn id="4" idx="1"/>
          </p:cNvCxnSpPr>
          <p:nvPr/>
        </p:nvCxnSpPr>
        <p:spPr>
          <a:xfrm flipH="1">
            <a:off x="3063919" y="2219382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AEAE0DF-1375-47FD-BCB1-C7340049451E}"/>
              </a:ext>
            </a:extLst>
          </p:cNvPr>
          <p:cNvCxnSpPr>
            <a:stCxn id="6" idx="2"/>
          </p:cNvCxnSpPr>
          <p:nvPr/>
        </p:nvCxnSpPr>
        <p:spPr>
          <a:xfrm flipH="1">
            <a:off x="2197569" y="2219383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1A758829-9454-42A3-8F5E-B2755A77DF3C}"/>
              </a:ext>
            </a:extLst>
          </p:cNvPr>
          <p:cNvSpPr txBox="1"/>
          <p:nvPr/>
        </p:nvSpPr>
        <p:spPr>
          <a:xfrm>
            <a:off x="2972482" y="234505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02F7FDA-EC0F-405C-BAF0-5FC3C6959A23}"/>
              </a:ext>
            </a:extLst>
          </p:cNvPr>
          <p:cNvSpPr txBox="1"/>
          <p:nvPr/>
        </p:nvSpPr>
        <p:spPr>
          <a:xfrm>
            <a:off x="2248897" y="23499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F13FFFB-156B-4634-8F64-97C5472E7BE5}"/>
              </a:ext>
            </a:extLst>
          </p:cNvPr>
          <p:cNvSpPr txBox="1"/>
          <p:nvPr/>
        </p:nvSpPr>
        <p:spPr>
          <a:xfrm>
            <a:off x="2211883" y="1610311"/>
            <a:ext cx="11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composed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66B7051-C732-48A7-B994-BDE005BDD8B7}"/>
              </a:ext>
            </a:extLst>
          </p:cNvPr>
          <p:cNvSpPr/>
          <p:nvPr/>
        </p:nvSpPr>
        <p:spPr>
          <a:xfrm>
            <a:off x="3410358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EB1E803-A48F-4BC3-BF3B-D42B45B6688F}"/>
              </a:ext>
            </a:extLst>
          </p:cNvPr>
          <p:cNvSpPr/>
          <p:nvPr/>
        </p:nvSpPr>
        <p:spPr>
          <a:xfrm>
            <a:off x="646296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9AB16FBA-240C-491D-B983-A615BDB6B868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215214" y="3642319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FDF8CFA8-35BF-409B-9E4E-F0C43C51BFB6}"/>
              </a:ext>
            </a:extLst>
          </p:cNvPr>
          <p:cNvSpPr/>
          <p:nvPr/>
        </p:nvSpPr>
        <p:spPr>
          <a:xfrm>
            <a:off x="3418379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8F831B5-5F84-45B6-861E-64333E6484EE}"/>
              </a:ext>
            </a:extLst>
          </p:cNvPr>
          <p:cNvSpPr/>
          <p:nvPr/>
        </p:nvSpPr>
        <p:spPr>
          <a:xfrm>
            <a:off x="654317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B9A7A44F-770A-434A-9F41-7D1425E515C2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2223235" y="4949751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49CCB07A-B9CD-4470-9E4A-643925D72FF0}"/>
              </a:ext>
            </a:extLst>
          </p:cNvPr>
          <p:cNvSpPr txBox="1"/>
          <p:nvPr/>
        </p:nvSpPr>
        <p:spPr>
          <a:xfrm>
            <a:off x="3096007" y="3373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E4D231A-FD56-4018-9FBA-E337EAAC95DD}"/>
              </a:ext>
            </a:extLst>
          </p:cNvPr>
          <p:cNvSpPr txBox="1"/>
          <p:nvPr/>
        </p:nvSpPr>
        <p:spPr>
          <a:xfrm>
            <a:off x="2210478" y="454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932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8A2-A3B1-4DB0-964D-A3544ED6483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2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Relationship “regarding”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366E10D-5E43-4C33-A6A2-02BF080F3BC3}"/>
              </a:ext>
            </a:extLst>
          </p:cNvPr>
          <p:cNvSpPr txBox="1">
            <a:spLocks/>
          </p:cNvSpPr>
          <p:nvPr/>
        </p:nvSpPr>
        <p:spPr>
          <a:xfrm>
            <a:off x="5760653" y="1983563"/>
            <a:ext cx="6081974" cy="4257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Questionnaire </a:t>
            </a:r>
            <a:r>
              <a:rPr lang="en-GB" dirty="0"/>
              <a:t>: @OneToMany not necessary, mapped for simplicity</a:t>
            </a:r>
          </a:p>
          <a:p>
            <a:endParaRPr lang="en-GB" dirty="0"/>
          </a:p>
          <a:p>
            <a:r>
              <a:rPr lang="en-GB" dirty="0">
                <a:sym typeface="Wingdings" panose="05000000000000000000" pitchFamily="2" charset="2"/>
              </a:rPr>
              <a:t>Questionnaire  </a:t>
            </a:r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: @ManyToOne for retrieving the product of the questionnaire of the day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Owner: entity </a:t>
            </a:r>
            <a:r>
              <a:rPr lang="en-GB" dirty="0"/>
              <a:t>Questionnaire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408D4E-E24C-4349-A39A-5B2546184FF6}"/>
              </a:ext>
            </a:extLst>
          </p:cNvPr>
          <p:cNvSpPr/>
          <p:nvPr/>
        </p:nvSpPr>
        <p:spPr>
          <a:xfrm>
            <a:off x="3392712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292412-2C7A-4E97-B5CA-4B539C4B8037}"/>
              </a:ext>
            </a:extLst>
          </p:cNvPr>
          <p:cNvSpPr/>
          <p:nvPr/>
        </p:nvSpPr>
        <p:spPr>
          <a:xfrm>
            <a:off x="628650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FC12B46-3CC1-49F3-ABA9-45002EF48A73}"/>
              </a:ext>
            </a:extLst>
          </p:cNvPr>
          <p:cNvSpPr/>
          <p:nvPr/>
        </p:nvSpPr>
        <p:spPr>
          <a:xfrm rot="5400000">
            <a:off x="2629102" y="2010761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158593D-2C47-4BE1-A54D-ED9249BC9DE7}"/>
              </a:ext>
            </a:extLst>
          </p:cNvPr>
          <p:cNvCxnSpPr>
            <a:stCxn id="4" idx="1"/>
          </p:cNvCxnSpPr>
          <p:nvPr/>
        </p:nvCxnSpPr>
        <p:spPr>
          <a:xfrm flipH="1">
            <a:off x="3063919" y="2219382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AEAE0DF-1375-47FD-BCB1-C7340049451E}"/>
              </a:ext>
            </a:extLst>
          </p:cNvPr>
          <p:cNvCxnSpPr>
            <a:stCxn id="6" idx="2"/>
          </p:cNvCxnSpPr>
          <p:nvPr/>
        </p:nvCxnSpPr>
        <p:spPr>
          <a:xfrm flipH="1">
            <a:off x="2197569" y="2219383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1A758829-9454-42A3-8F5E-B2755A77DF3C}"/>
              </a:ext>
            </a:extLst>
          </p:cNvPr>
          <p:cNvSpPr txBox="1"/>
          <p:nvPr/>
        </p:nvSpPr>
        <p:spPr>
          <a:xfrm>
            <a:off x="2972482" y="234505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02F7FDA-EC0F-405C-BAF0-5FC3C6959A23}"/>
              </a:ext>
            </a:extLst>
          </p:cNvPr>
          <p:cNvSpPr txBox="1"/>
          <p:nvPr/>
        </p:nvSpPr>
        <p:spPr>
          <a:xfrm>
            <a:off x="2248897" y="23499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F13FFFB-156B-4634-8F64-97C5472E7BE5}"/>
              </a:ext>
            </a:extLst>
          </p:cNvPr>
          <p:cNvSpPr txBox="1"/>
          <p:nvPr/>
        </p:nvSpPr>
        <p:spPr>
          <a:xfrm>
            <a:off x="2211883" y="1610311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regarding</a:t>
            </a:r>
            <a:endParaRPr lang="en-GB" dirty="0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66B7051-C732-48A7-B994-BDE005BDD8B7}"/>
              </a:ext>
            </a:extLst>
          </p:cNvPr>
          <p:cNvSpPr/>
          <p:nvPr/>
        </p:nvSpPr>
        <p:spPr>
          <a:xfrm>
            <a:off x="3410358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EB1E803-A48F-4BC3-BF3B-D42B45B6688F}"/>
              </a:ext>
            </a:extLst>
          </p:cNvPr>
          <p:cNvSpPr/>
          <p:nvPr/>
        </p:nvSpPr>
        <p:spPr>
          <a:xfrm>
            <a:off x="646296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9AB16FBA-240C-491D-B983-A615BDB6B868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215214" y="3642319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FDF8CFA8-35BF-409B-9E4E-F0C43C51BFB6}"/>
              </a:ext>
            </a:extLst>
          </p:cNvPr>
          <p:cNvSpPr/>
          <p:nvPr/>
        </p:nvSpPr>
        <p:spPr>
          <a:xfrm>
            <a:off x="3418379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8F831B5-5F84-45B6-861E-64333E6484EE}"/>
              </a:ext>
            </a:extLst>
          </p:cNvPr>
          <p:cNvSpPr/>
          <p:nvPr/>
        </p:nvSpPr>
        <p:spPr>
          <a:xfrm>
            <a:off x="654317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B9A7A44F-770A-434A-9F41-7D1425E515C2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2223235" y="4949751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49CCB07A-B9CD-4470-9E4A-643925D72FF0}"/>
              </a:ext>
            </a:extLst>
          </p:cNvPr>
          <p:cNvSpPr txBox="1"/>
          <p:nvPr/>
        </p:nvSpPr>
        <p:spPr>
          <a:xfrm>
            <a:off x="3096007" y="3373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E4D231A-FD56-4018-9FBA-E337EAAC95DD}"/>
              </a:ext>
            </a:extLst>
          </p:cNvPr>
          <p:cNvSpPr txBox="1"/>
          <p:nvPr/>
        </p:nvSpPr>
        <p:spPr>
          <a:xfrm>
            <a:off x="2210478" y="454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977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8A2-A3B1-4DB0-964D-A3544ED6483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720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Relationship “describing” 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366E10D-5E43-4C33-A6A2-02BF080F3BC3}"/>
              </a:ext>
            </a:extLst>
          </p:cNvPr>
          <p:cNvSpPr txBox="1">
            <a:spLocks/>
          </p:cNvSpPr>
          <p:nvPr/>
        </p:nvSpPr>
        <p:spPr>
          <a:xfrm>
            <a:off x="5760653" y="1983563"/>
            <a:ext cx="6081974" cy="42575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Review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: @OneToMan, fetchType.EAGER for retrieving all the reviews of the product of the day</a:t>
            </a:r>
          </a:p>
          <a:p>
            <a:endParaRPr lang="en-GB" dirty="0"/>
          </a:p>
          <a:p>
            <a:r>
              <a:rPr lang="en-GB" dirty="0"/>
              <a:t>Review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/>
              <a:t>Product </a:t>
            </a:r>
            <a:r>
              <a:rPr lang="en-GB" dirty="0">
                <a:sym typeface="Wingdings" panose="05000000000000000000" pitchFamily="2" charset="2"/>
              </a:rPr>
              <a:t>: @ManyToOne not necessary, mapped for simplicity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Owner: entity </a:t>
            </a:r>
            <a:r>
              <a:rPr lang="en-GB" dirty="0"/>
              <a:t>Review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408D4E-E24C-4349-A39A-5B2546184FF6}"/>
              </a:ext>
            </a:extLst>
          </p:cNvPr>
          <p:cNvSpPr/>
          <p:nvPr/>
        </p:nvSpPr>
        <p:spPr>
          <a:xfrm>
            <a:off x="3392712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292412-2C7A-4E97-B5CA-4B539C4B8037}"/>
              </a:ext>
            </a:extLst>
          </p:cNvPr>
          <p:cNvSpPr/>
          <p:nvPr/>
        </p:nvSpPr>
        <p:spPr>
          <a:xfrm>
            <a:off x="628650" y="1983563"/>
            <a:ext cx="1568918" cy="47163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FC12B46-3CC1-49F3-ABA9-45002EF48A73}"/>
              </a:ext>
            </a:extLst>
          </p:cNvPr>
          <p:cNvSpPr/>
          <p:nvPr/>
        </p:nvSpPr>
        <p:spPr>
          <a:xfrm rot="5400000">
            <a:off x="2629102" y="2010761"/>
            <a:ext cx="394638" cy="417244"/>
          </a:xfrm>
          <a:prstGeom prst="diamond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4158593D-2C47-4BE1-A54D-ED9249BC9DE7}"/>
              </a:ext>
            </a:extLst>
          </p:cNvPr>
          <p:cNvCxnSpPr>
            <a:stCxn id="4" idx="1"/>
          </p:cNvCxnSpPr>
          <p:nvPr/>
        </p:nvCxnSpPr>
        <p:spPr>
          <a:xfrm flipH="1">
            <a:off x="3063919" y="2219382"/>
            <a:ext cx="32879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CAEAE0DF-1375-47FD-BCB1-C7340049451E}"/>
              </a:ext>
            </a:extLst>
          </p:cNvPr>
          <p:cNvCxnSpPr>
            <a:stCxn id="6" idx="2"/>
          </p:cNvCxnSpPr>
          <p:nvPr/>
        </p:nvCxnSpPr>
        <p:spPr>
          <a:xfrm flipH="1">
            <a:off x="2197569" y="2219383"/>
            <a:ext cx="42023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1A758829-9454-42A3-8F5E-B2755A77DF3C}"/>
              </a:ext>
            </a:extLst>
          </p:cNvPr>
          <p:cNvSpPr txBox="1"/>
          <p:nvPr/>
        </p:nvSpPr>
        <p:spPr>
          <a:xfrm>
            <a:off x="2972482" y="234505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02F7FDA-EC0F-405C-BAF0-5FC3C6959A23}"/>
              </a:ext>
            </a:extLst>
          </p:cNvPr>
          <p:cNvSpPr txBox="1"/>
          <p:nvPr/>
        </p:nvSpPr>
        <p:spPr>
          <a:xfrm>
            <a:off x="2248897" y="234994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4F13FFFB-156B-4634-8F64-97C5472E7BE5}"/>
              </a:ext>
            </a:extLst>
          </p:cNvPr>
          <p:cNvSpPr txBox="1"/>
          <p:nvPr/>
        </p:nvSpPr>
        <p:spPr>
          <a:xfrm>
            <a:off x="2211883" y="1610311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describing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666B7051-C732-48A7-B994-BDE005BDD8B7}"/>
              </a:ext>
            </a:extLst>
          </p:cNvPr>
          <p:cNvSpPr/>
          <p:nvPr/>
        </p:nvSpPr>
        <p:spPr>
          <a:xfrm>
            <a:off x="3410358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9EB1E803-A48F-4BC3-BF3B-D42B45B6688F}"/>
              </a:ext>
            </a:extLst>
          </p:cNvPr>
          <p:cNvSpPr/>
          <p:nvPr/>
        </p:nvSpPr>
        <p:spPr>
          <a:xfrm>
            <a:off x="646296" y="3406500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9AB16FBA-240C-491D-B983-A615BDB6B868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2215214" y="3642319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FDF8CFA8-35BF-409B-9E4E-F0C43C51BFB6}"/>
              </a:ext>
            </a:extLst>
          </p:cNvPr>
          <p:cNvSpPr/>
          <p:nvPr/>
        </p:nvSpPr>
        <p:spPr>
          <a:xfrm>
            <a:off x="3418379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8F831B5-5F84-45B6-861E-64333E6484EE}"/>
              </a:ext>
            </a:extLst>
          </p:cNvPr>
          <p:cNvSpPr/>
          <p:nvPr/>
        </p:nvSpPr>
        <p:spPr>
          <a:xfrm>
            <a:off x="654317" y="4713932"/>
            <a:ext cx="1568918" cy="4716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B9A7A44F-770A-434A-9F41-7D1425E515C2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2223235" y="4949751"/>
            <a:ext cx="1195144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49CCB07A-B9CD-4470-9E4A-643925D72FF0}"/>
              </a:ext>
            </a:extLst>
          </p:cNvPr>
          <p:cNvSpPr txBox="1"/>
          <p:nvPr/>
        </p:nvSpPr>
        <p:spPr>
          <a:xfrm>
            <a:off x="3096007" y="3373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FE4D231A-FD56-4018-9FBA-E337EAAC95DD}"/>
              </a:ext>
            </a:extLst>
          </p:cNvPr>
          <p:cNvSpPr txBox="1"/>
          <p:nvPr/>
        </p:nvSpPr>
        <p:spPr>
          <a:xfrm>
            <a:off x="2210478" y="4547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2792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E4835-DD77-402F-9A9A-3624BAED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785" y="2440668"/>
            <a:ext cx="6912429" cy="1325563"/>
          </a:xfrm>
        </p:spPr>
        <p:txBody>
          <a:bodyPr/>
          <a:lstStyle/>
          <a:p>
            <a:r>
              <a:rPr lang="it-IT" dirty="0"/>
              <a:t>Entity Relationship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5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5574CE-9242-4E56-8271-03ACA970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Components (1/2)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CF5356-C5B6-44E2-A4A1-4AACA501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79" y="1568951"/>
            <a:ext cx="3896032" cy="4667250"/>
          </a:xfrm>
        </p:spPr>
        <p:txBody>
          <a:bodyPr>
            <a:normAutofit fontScale="77500" lnSpcReduction="20000"/>
          </a:bodyPr>
          <a:lstStyle/>
          <a:p>
            <a:r>
              <a:rPr lang="it-IT" b="1" dirty="0"/>
              <a:t>Client (User)</a:t>
            </a:r>
          </a:p>
          <a:p>
            <a:pPr lvl="1"/>
            <a:r>
              <a:rPr lang="en-US" dirty="0"/>
              <a:t>CheckLogin</a:t>
            </a:r>
          </a:p>
          <a:p>
            <a:pPr lvl="1"/>
            <a:r>
              <a:rPr lang="en-US" dirty="0"/>
              <a:t>GoToHomePage</a:t>
            </a:r>
          </a:p>
          <a:p>
            <a:pPr lvl="1"/>
            <a:r>
              <a:rPr lang="en-US" dirty="0"/>
              <a:t>GoToLeaderboardPage</a:t>
            </a:r>
          </a:p>
          <a:p>
            <a:pPr lvl="1"/>
            <a:r>
              <a:rPr lang="en-US" dirty="0"/>
              <a:t>GoToQuestionnairePage</a:t>
            </a:r>
          </a:p>
          <a:p>
            <a:pPr lvl="1"/>
            <a:r>
              <a:rPr lang="en-US" dirty="0"/>
              <a:t>GoToRegistrationPage</a:t>
            </a:r>
          </a:p>
          <a:p>
            <a:pPr lvl="1"/>
            <a:r>
              <a:rPr lang="en-US" dirty="0"/>
              <a:t>GoToStatisticsPage</a:t>
            </a:r>
          </a:p>
          <a:p>
            <a:pPr lvl="1"/>
            <a:r>
              <a:rPr lang="en-US" dirty="0"/>
              <a:t>GoToThanksPage</a:t>
            </a:r>
          </a:p>
          <a:p>
            <a:pPr lvl="1"/>
            <a:r>
              <a:rPr lang="en-US" dirty="0"/>
              <a:t>Logout</a:t>
            </a:r>
          </a:p>
          <a:p>
            <a:pPr lvl="1"/>
            <a:r>
              <a:rPr lang="en-US" dirty="0"/>
              <a:t>UserRegistration</a:t>
            </a:r>
          </a:p>
          <a:p>
            <a:pPr lvl="1"/>
            <a:r>
              <a:rPr lang="en-US" dirty="0"/>
              <a:t>index.html</a:t>
            </a:r>
          </a:p>
          <a:p>
            <a:pPr lvl="1"/>
            <a:r>
              <a:rPr lang="en-US" dirty="0"/>
              <a:t>Home.html</a:t>
            </a:r>
          </a:p>
          <a:p>
            <a:pPr lvl="1"/>
            <a:r>
              <a:rPr lang="en-US" dirty="0"/>
              <a:t>LeaderboardPage.html</a:t>
            </a:r>
          </a:p>
          <a:p>
            <a:pPr lvl="1"/>
            <a:r>
              <a:rPr lang="en-US" dirty="0"/>
              <a:t>QuestionnairePage.html</a:t>
            </a:r>
          </a:p>
          <a:p>
            <a:pPr lvl="1"/>
            <a:r>
              <a:rPr lang="en-US" dirty="0"/>
              <a:t>RegistrationPage.html</a:t>
            </a:r>
          </a:p>
          <a:p>
            <a:pPr lvl="1"/>
            <a:r>
              <a:rPr lang="en-US" dirty="0"/>
              <a:t>StatisticsPage.html</a:t>
            </a:r>
          </a:p>
          <a:p>
            <a:pPr lvl="1"/>
            <a:r>
              <a:rPr lang="en-US" dirty="0"/>
              <a:t>ThanksPage.html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289B6E1-0D21-4833-97EB-ECC1602911E8}"/>
              </a:ext>
            </a:extLst>
          </p:cNvPr>
          <p:cNvSpPr txBox="1">
            <a:spLocks/>
          </p:cNvSpPr>
          <p:nvPr/>
        </p:nvSpPr>
        <p:spPr>
          <a:xfrm>
            <a:off x="6560185" y="1568951"/>
            <a:ext cx="3596148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Client (Admin)</a:t>
            </a:r>
          </a:p>
          <a:p>
            <a:pPr lvl="1"/>
            <a:r>
              <a:rPr lang="it-IT" dirty="0"/>
              <a:t>CheckLogin</a:t>
            </a:r>
          </a:p>
          <a:p>
            <a:pPr lvl="1"/>
            <a:r>
              <a:rPr lang="it-IT" dirty="0"/>
              <a:t>CreateQuestionnaire</a:t>
            </a:r>
          </a:p>
          <a:p>
            <a:pPr lvl="1"/>
            <a:r>
              <a:rPr lang="it-IT" dirty="0"/>
              <a:t>DeleteQuestionnaire</a:t>
            </a:r>
          </a:p>
          <a:p>
            <a:pPr lvl="1"/>
            <a:r>
              <a:rPr lang="it-IT" dirty="0"/>
              <a:t>GetStatistics</a:t>
            </a:r>
          </a:p>
          <a:p>
            <a:pPr lvl="1"/>
            <a:r>
              <a:rPr lang="it-IT" dirty="0"/>
              <a:t>GoToCreationPage</a:t>
            </a:r>
          </a:p>
          <a:p>
            <a:pPr lvl="1"/>
            <a:r>
              <a:rPr lang="it-IT" dirty="0"/>
              <a:t>GoToDeletionPage</a:t>
            </a:r>
          </a:p>
          <a:p>
            <a:pPr lvl="1"/>
            <a:r>
              <a:rPr lang="it-IT" dirty="0"/>
              <a:t>GoToHomePage</a:t>
            </a:r>
          </a:p>
          <a:p>
            <a:pPr lvl="1"/>
            <a:r>
              <a:rPr lang="it-IT" dirty="0"/>
              <a:t>GoToInspectionPage</a:t>
            </a:r>
          </a:p>
          <a:p>
            <a:pPr lvl="1"/>
            <a:r>
              <a:rPr lang="it-IT" dirty="0"/>
              <a:t>Logout</a:t>
            </a:r>
          </a:p>
          <a:p>
            <a:pPr lvl="1"/>
            <a:r>
              <a:rPr lang="it-IT" dirty="0"/>
              <a:t>PrintQuestions</a:t>
            </a:r>
          </a:p>
          <a:p>
            <a:pPr lvl="1"/>
            <a:r>
              <a:rPr lang="it-IT" dirty="0"/>
              <a:t>index.html</a:t>
            </a:r>
          </a:p>
          <a:p>
            <a:pPr lvl="1"/>
            <a:r>
              <a:rPr lang="it-IT" dirty="0"/>
              <a:t>CreationPage.html</a:t>
            </a:r>
          </a:p>
          <a:p>
            <a:pPr lvl="1"/>
            <a:r>
              <a:rPr lang="it-IT" dirty="0"/>
              <a:t>DeletionPage.html</a:t>
            </a:r>
          </a:p>
          <a:p>
            <a:pPr lvl="1"/>
            <a:r>
              <a:rPr lang="it-IT" dirty="0"/>
              <a:t>Home.html</a:t>
            </a:r>
          </a:p>
          <a:p>
            <a:pPr lvl="1"/>
            <a:r>
              <a:rPr lang="it-IT" dirty="0"/>
              <a:t>InspectionPage.html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3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5574CE-9242-4E56-8271-03ACA970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Components: Business Tier (2/2)</a:t>
            </a:r>
            <a:endParaRPr lang="en-US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4C4EEAB-C1C9-451F-8D1D-FF8BD5509D8A}"/>
              </a:ext>
            </a:extLst>
          </p:cNvPr>
          <p:cNvSpPr txBox="1">
            <a:spLocks/>
          </p:cNvSpPr>
          <p:nvPr/>
        </p:nvSpPr>
        <p:spPr>
          <a:xfrm>
            <a:off x="609600" y="1535028"/>
            <a:ext cx="5486401" cy="4629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b="1" dirty="0"/>
              <a:t>UserService</a:t>
            </a:r>
          </a:p>
          <a:p>
            <a:pPr lvl="2"/>
            <a:r>
              <a:rPr lang="en-US" dirty="0"/>
              <a:t>checkCredentials(String usrn, String pwd)</a:t>
            </a:r>
          </a:p>
          <a:p>
            <a:pPr lvl="2"/>
            <a:r>
              <a:rPr lang="en-US" dirty="0"/>
              <a:t>checkIfBanned(Integer userId)</a:t>
            </a:r>
          </a:p>
          <a:p>
            <a:pPr lvl="2"/>
            <a:r>
              <a:rPr lang="it-IT" dirty="0"/>
              <a:t>hasDoneDailyQuestionnaire(Integer userId)</a:t>
            </a:r>
          </a:p>
          <a:p>
            <a:pPr lvl="2"/>
            <a:r>
              <a:rPr lang="it-IT" dirty="0"/>
              <a:t>hasDoneQuestionnaireByDate(Date date)</a:t>
            </a:r>
          </a:p>
          <a:p>
            <a:pPr lvl="2"/>
            <a:r>
              <a:rPr lang="it-IT" dirty="0"/>
              <a:t>saveLog(User user)</a:t>
            </a:r>
          </a:p>
          <a:p>
            <a:pPr lvl="2"/>
            <a:r>
              <a:rPr lang="it-IT" dirty="0"/>
              <a:t>registerUser(String usrn, String email, String pwd)</a:t>
            </a:r>
          </a:p>
          <a:p>
            <a:pPr lvl="2"/>
            <a:r>
              <a:rPr lang="it-IT" dirty="0"/>
              <a:t>getLeaderboard(Integer userId)</a:t>
            </a:r>
          </a:p>
          <a:p>
            <a:pPr lvl="2"/>
            <a:r>
              <a:rPr lang="it-IT" dirty="0"/>
              <a:t>hasOpenedQuestionnaireByDate(Date date)</a:t>
            </a:r>
          </a:p>
          <a:p>
            <a:pPr lvl="1"/>
            <a:r>
              <a:rPr lang="it-IT" b="1" dirty="0"/>
              <a:t>QuestionnaireService</a:t>
            </a:r>
          </a:p>
          <a:p>
            <a:pPr lvl="2"/>
            <a:r>
              <a:rPr lang="it-IT" dirty="0"/>
              <a:t>getQuestionnaireOfToday() </a:t>
            </a:r>
          </a:p>
          <a:p>
            <a:pPr lvl="2"/>
            <a:r>
              <a:rPr lang="fr-FR" dirty="0"/>
              <a:t>saveQuestionnaire(Date date, Product product, List&lt;Question&gt; questions)</a:t>
            </a:r>
          </a:p>
          <a:p>
            <a:pPr lvl="2"/>
            <a:r>
              <a:rPr lang="it-IT" dirty="0"/>
              <a:t>deleteQuestionnaire(Date date)</a:t>
            </a:r>
          </a:p>
          <a:p>
            <a:pPr lvl="1"/>
            <a:endParaRPr lang="en-US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81F2256-6A1F-4752-A434-8221082D353D}"/>
              </a:ext>
            </a:extLst>
          </p:cNvPr>
          <p:cNvSpPr txBox="1">
            <a:spLocks/>
          </p:cNvSpPr>
          <p:nvPr/>
        </p:nvSpPr>
        <p:spPr>
          <a:xfrm>
            <a:off x="5926394" y="1535028"/>
            <a:ext cx="5656005" cy="4957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it-IT" b="1" dirty="0"/>
              <a:t>FilledFormService</a:t>
            </a:r>
          </a:p>
          <a:p>
            <a:pPr lvl="2"/>
            <a:r>
              <a:rPr lang="en-US" dirty="0"/>
              <a:t> saveFilledForm(User user, Questionnaire questionnaire, List&lt;Answer&gt; answers, Integer age, String sex, String expertice)</a:t>
            </a:r>
          </a:p>
          <a:p>
            <a:pPr lvl="2"/>
            <a:r>
              <a:rPr lang="it-IT" dirty="0"/>
              <a:t>retrieveByDate(Date date)</a:t>
            </a:r>
          </a:p>
          <a:p>
            <a:pPr lvl="2"/>
            <a:r>
              <a:rPr lang="it-IT" dirty="0"/>
              <a:t>deleteFilledForm(Integer formId)</a:t>
            </a:r>
          </a:p>
          <a:p>
            <a:pPr lvl="1"/>
            <a:r>
              <a:rPr lang="it-IT" b="1" dirty="0"/>
              <a:t>AnswerService</a:t>
            </a:r>
          </a:p>
          <a:p>
            <a:pPr lvl="2"/>
            <a:r>
              <a:rPr lang="it-IT" dirty="0"/>
              <a:t>saveAnswers(List&lt;String&gt; answers, List&lt;Question&gt; questions)</a:t>
            </a:r>
          </a:p>
          <a:p>
            <a:pPr lvl="1"/>
            <a:r>
              <a:rPr lang="it-IT" dirty="0"/>
              <a:t> </a:t>
            </a:r>
            <a:r>
              <a:rPr lang="it-IT" b="1" dirty="0"/>
              <a:t>ProductService</a:t>
            </a:r>
          </a:p>
          <a:p>
            <a:pPr lvl="2"/>
            <a:r>
              <a:rPr lang="it-IT" dirty="0"/>
              <a:t>getProductOfToday()</a:t>
            </a:r>
          </a:p>
          <a:p>
            <a:pPr lvl="2"/>
            <a:r>
              <a:rPr lang="en-US" dirty="0"/>
              <a:t>createProduct(byte[] photoimage, String name)</a:t>
            </a:r>
            <a:endParaRPr lang="it-IT" dirty="0"/>
          </a:p>
          <a:p>
            <a:pPr lvl="1"/>
            <a:r>
              <a:rPr lang="it-IT" b="1" dirty="0"/>
              <a:t>AdminService</a:t>
            </a:r>
          </a:p>
          <a:p>
            <a:pPr lvl="2"/>
            <a:r>
              <a:rPr lang="en-US" dirty="0"/>
              <a:t>checkCredentials(String usrn, String pwd)</a:t>
            </a:r>
          </a:p>
          <a:p>
            <a:pPr lvl="1"/>
            <a:r>
              <a:rPr lang="it-IT" b="1" dirty="0"/>
              <a:t>QuestionService</a:t>
            </a:r>
          </a:p>
          <a:p>
            <a:pPr lvl="2"/>
            <a:r>
              <a:rPr lang="it-IT" dirty="0"/>
              <a:t>saveQuestions(List&lt;String&gt; questions)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49;p28">
            <a:extLst>
              <a:ext uri="{FF2B5EF4-FFF2-40B4-BE49-F238E27FC236}">
                <a16:creationId xmlns:a16="http://schemas.microsoft.com/office/drawing/2014/main" id="{672FED58-3855-421E-8246-54495746BC9A}"/>
              </a:ext>
            </a:extLst>
          </p:cNvPr>
          <p:cNvSpPr txBox="1"/>
          <p:nvPr/>
        </p:nvSpPr>
        <p:spPr>
          <a:xfrm>
            <a:off x="917840" y="2872228"/>
            <a:ext cx="1027081" cy="124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/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banned,</a:t>
            </a:r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daily_points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0;p28">
            <a:extLst>
              <a:ext uri="{FF2B5EF4-FFF2-40B4-BE49-F238E27FC236}">
                <a16:creationId xmlns:a16="http://schemas.microsoft.com/office/drawing/2014/main" id="{0C3B297B-DBCA-44E7-8492-C9DC5951AFAE}"/>
              </a:ext>
            </a:extLst>
          </p:cNvPr>
          <p:cNvSpPr/>
          <p:nvPr/>
        </p:nvSpPr>
        <p:spPr>
          <a:xfrm>
            <a:off x="1993446" y="3087591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50;p28">
            <a:extLst>
              <a:ext uri="{FF2B5EF4-FFF2-40B4-BE49-F238E27FC236}">
                <a16:creationId xmlns:a16="http://schemas.microsoft.com/office/drawing/2014/main" id="{496E9124-D842-42DD-9DB7-3238417C7256}"/>
              </a:ext>
            </a:extLst>
          </p:cNvPr>
          <p:cNvSpPr/>
          <p:nvPr/>
        </p:nvSpPr>
        <p:spPr>
          <a:xfrm>
            <a:off x="1993446" y="3087591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52;p28">
            <a:extLst>
              <a:ext uri="{FF2B5EF4-FFF2-40B4-BE49-F238E27FC236}">
                <a16:creationId xmlns:a16="http://schemas.microsoft.com/office/drawing/2014/main" id="{E0D8182E-8672-491D-8A81-EC2AD701B85C}"/>
              </a:ext>
            </a:extLst>
          </p:cNvPr>
          <p:cNvSpPr txBox="1"/>
          <p:nvPr/>
        </p:nvSpPr>
        <p:spPr>
          <a:xfrm>
            <a:off x="5681998" y="3052756"/>
            <a:ext cx="656936" cy="56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48;p28">
            <a:extLst>
              <a:ext uri="{FF2B5EF4-FFF2-40B4-BE49-F238E27FC236}">
                <a16:creationId xmlns:a16="http://schemas.microsoft.com/office/drawing/2014/main" id="{1374A8EA-FE93-417B-AD6A-9DA814B3049D}"/>
              </a:ext>
            </a:extLst>
          </p:cNvPr>
          <p:cNvSpPr/>
          <p:nvPr/>
        </p:nvSpPr>
        <p:spPr>
          <a:xfrm>
            <a:off x="3700202" y="1096921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63;p28">
            <a:extLst>
              <a:ext uri="{FF2B5EF4-FFF2-40B4-BE49-F238E27FC236}">
                <a16:creationId xmlns:a16="http://schemas.microsoft.com/office/drawing/2014/main" id="{CF18414F-B3FB-426D-8FFD-449AA9448693}"/>
              </a:ext>
            </a:extLst>
          </p:cNvPr>
          <p:cNvSpPr txBox="1"/>
          <p:nvPr/>
        </p:nvSpPr>
        <p:spPr>
          <a:xfrm>
            <a:off x="2486318" y="349327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150;p28">
            <a:extLst>
              <a:ext uri="{FF2B5EF4-FFF2-40B4-BE49-F238E27FC236}">
                <a16:creationId xmlns:a16="http://schemas.microsoft.com/office/drawing/2014/main" id="{F34C8140-AF1C-491D-9B43-31116FE51494}"/>
              </a:ext>
            </a:extLst>
          </p:cNvPr>
          <p:cNvSpPr/>
          <p:nvPr/>
        </p:nvSpPr>
        <p:spPr>
          <a:xfrm>
            <a:off x="10442141" y="1231938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150;p28">
            <a:extLst>
              <a:ext uri="{FF2B5EF4-FFF2-40B4-BE49-F238E27FC236}">
                <a16:creationId xmlns:a16="http://schemas.microsoft.com/office/drawing/2014/main" id="{D8A78C6A-0B29-428E-B215-8C0AE23FFBD6}"/>
              </a:ext>
            </a:extLst>
          </p:cNvPr>
          <p:cNvSpPr/>
          <p:nvPr/>
        </p:nvSpPr>
        <p:spPr>
          <a:xfrm>
            <a:off x="10435791" y="4478753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56;p28">
            <a:extLst>
              <a:ext uri="{FF2B5EF4-FFF2-40B4-BE49-F238E27FC236}">
                <a16:creationId xmlns:a16="http://schemas.microsoft.com/office/drawing/2014/main" id="{5FF61028-37BE-4C1C-8AE3-80A606AE9B06}"/>
              </a:ext>
            </a:extLst>
          </p:cNvPr>
          <p:cNvSpPr/>
          <p:nvPr/>
        </p:nvSpPr>
        <p:spPr>
          <a:xfrm>
            <a:off x="10687204" y="284841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166;p28">
            <a:extLst>
              <a:ext uri="{FF2B5EF4-FFF2-40B4-BE49-F238E27FC236}">
                <a16:creationId xmlns:a16="http://schemas.microsoft.com/office/drawing/2014/main" id="{3C7611B3-A262-4FB4-9574-D30987A9EEDE}"/>
              </a:ext>
            </a:extLst>
          </p:cNvPr>
          <p:cNvCxnSpPr>
            <a:cxnSpLocks/>
            <a:stCxn id="71" idx="0"/>
            <a:endCxn id="69" idx="2"/>
          </p:cNvCxnSpPr>
          <p:nvPr/>
        </p:nvCxnSpPr>
        <p:spPr>
          <a:xfrm rot="16200000" flipV="1">
            <a:off x="10370162" y="2232868"/>
            <a:ext cx="1221673" cy="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166;p28">
            <a:extLst>
              <a:ext uri="{FF2B5EF4-FFF2-40B4-BE49-F238E27FC236}">
                <a16:creationId xmlns:a16="http://schemas.microsoft.com/office/drawing/2014/main" id="{D7D650E6-4BC2-4390-8085-264C376BD145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rot="5400000" flipH="1" flipV="1">
            <a:off x="10360051" y="3853101"/>
            <a:ext cx="1235542" cy="157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154;p28">
            <a:extLst>
              <a:ext uri="{FF2B5EF4-FFF2-40B4-BE49-F238E27FC236}">
                <a16:creationId xmlns:a16="http://schemas.microsoft.com/office/drawing/2014/main" id="{3D51572D-91C4-44B7-BBB2-F73377FD91FB}"/>
              </a:ext>
            </a:extLst>
          </p:cNvPr>
          <p:cNvSpPr txBox="1"/>
          <p:nvPr/>
        </p:nvSpPr>
        <p:spPr>
          <a:xfrm>
            <a:off x="10991291" y="4196877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154;p28">
            <a:extLst>
              <a:ext uri="{FF2B5EF4-FFF2-40B4-BE49-F238E27FC236}">
                <a16:creationId xmlns:a16="http://schemas.microsoft.com/office/drawing/2014/main" id="{093EBDA8-6465-4985-9B1D-053515F847E3}"/>
              </a:ext>
            </a:extLst>
          </p:cNvPr>
          <p:cNvSpPr txBox="1"/>
          <p:nvPr/>
        </p:nvSpPr>
        <p:spPr>
          <a:xfrm>
            <a:off x="10985704" y="1663746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50;p28">
            <a:extLst>
              <a:ext uri="{FF2B5EF4-FFF2-40B4-BE49-F238E27FC236}">
                <a16:creationId xmlns:a16="http://schemas.microsoft.com/office/drawing/2014/main" id="{EB788561-9155-40E0-9E67-D32A6136E0AF}"/>
              </a:ext>
            </a:extLst>
          </p:cNvPr>
          <p:cNvSpPr/>
          <p:nvPr/>
        </p:nvSpPr>
        <p:spPr>
          <a:xfrm>
            <a:off x="6233649" y="3111701"/>
            <a:ext cx="1538701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150;p28">
            <a:extLst>
              <a:ext uri="{FF2B5EF4-FFF2-40B4-BE49-F238E27FC236}">
                <a16:creationId xmlns:a16="http://schemas.microsoft.com/office/drawing/2014/main" id="{1900C191-7467-40C1-AEBD-2CCC1D622A60}"/>
              </a:ext>
            </a:extLst>
          </p:cNvPr>
          <p:cNvSpPr/>
          <p:nvPr/>
        </p:nvSpPr>
        <p:spPr>
          <a:xfrm>
            <a:off x="7717566" y="347206"/>
            <a:ext cx="1538701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166;p28">
            <a:extLst>
              <a:ext uri="{FF2B5EF4-FFF2-40B4-BE49-F238E27FC236}">
                <a16:creationId xmlns:a16="http://schemas.microsoft.com/office/drawing/2014/main" id="{52E5B6AC-1717-43B1-8A55-825D78D35244}"/>
              </a:ext>
            </a:extLst>
          </p:cNvPr>
          <p:cNvCxnSpPr>
            <a:cxnSpLocks/>
            <a:stCxn id="80" idx="2"/>
            <a:endCxn id="130" idx="0"/>
          </p:cNvCxnSpPr>
          <p:nvPr/>
        </p:nvCxnSpPr>
        <p:spPr>
          <a:xfrm rot="16200000" flipH="1">
            <a:off x="8112298" y="1116625"/>
            <a:ext cx="755589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150;p28">
            <a:extLst>
              <a:ext uri="{FF2B5EF4-FFF2-40B4-BE49-F238E27FC236}">
                <a16:creationId xmlns:a16="http://schemas.microsoft.com/office/drawing/2014/main" id="{0DB5AD5C-CDE3-45F1-BEAA-1CB8C8CD8EBF}"/>
              </a:ext>
            </a:extLst>
          </p:cNvPr>
          <p:cNvSpPr/>
          <p:nvPr/>
        </p:nvSpPr>
        <p:spPr>
          <a:xfrm>
            <a:off x="10394953" y="5891096"/>
            <a:ext cx="1748126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OffensiveWords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150;p28">
            <a:extLst>
              <a:ext uri="{FF2B5EF4-FFF2-40B4-BE49-F238E27FC236}">
                <a16:creationId xmlns:a16="http://schemas.microsoft.com/office/drawing/2014/main" id="{753A520A-DD93-4CAF-84E0-609D9DE6C86B}"/>
              </a:ext>
            </a:extLst>
          </p:cNvPr>
          <p:cNvSpPr/>
          <p:nvPr/>
        </p:nvSpPr>
        <p:spPr>
          <a:xfrm>
            <a:off x="3996799" y="5291172"/>
            <a:ext cx="1165969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FilledForm</a:t>
            </a:r>
          </a:p>
        </p:txBody>
      </p:sp>
      <p:cxnSp>
        <p:nvCxnSpPr>
          <p:cNvPr id="92" name="Google Shape;166;p28">
            <a:extLst>
              <a:ext uri="{FF2B5EF4-FFF2-40B4-BE49-F238E27FC236}">
                <a16:creationId xmlns:a16="http://schemas.microsoft.com/office/drawing/2014/main" id="{0FAC71B6-0F30-43ED-9871-CBF512CE7207}"/>
              </a:ext>
            </a:extLst>
          </p:cNvPr>
          <p:cNvCxnSpPr>
            <a:cxnSpLocks/>
            <a:stCxn id="100" idx="0"/>
            <a:endCxn id="53" idx="2"/>
          </p:cNvCxnSpPr>
          <p:nvPr/>
        </p:nvCxnSpPr>
        <p:spPr>
          <a:xfrm rot="16200000" flipV="1">
            <a:off x="1949308" y="4060680"/>
            <a:ext cx="1162927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166;p28">
            <a:extLst>
              <a:ext uri="{FF2B5EF4-FFF2-40B4-BE49-F238E27FC236}">
                <a16:creationId xmlns:a16="http://schemas.microsoft.com/office/drawing/2014/main" id="{53235CB5-DD4C-459D-A9FD-070F85028618}"/>
              </a:ext>
            </a:extLst>
          </p:cNvPr>
          <p:cNvCxnSpPr>
            <a:cxnSpLocks/>
            <a:stCxn id="111" idx="0"/>
            <a:endCxn id="78" idx="2"/>
          </p:cNvCxnSpPr>
          <p:nvPr/>
        </p:nvCxnSpPr>
        <p:spPr>
          <a:xfrm rot="16200000" flipV="1">
            <a:off x="6267000" y="4242502"/>
            <a:ext cx="1472047" cy="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56;p28">
            <a:extLst>
              <a:ext uri="{FF2B5EF4-FFF2-40B4-BE49-F238E27FC236}">
                <a16:creationId xmlns:a16="http://schemas.microsoft.com/office/drawing/2014/main" id="{A4850B79-1BF5-4CEF-90E0-551F6BEBD16D}"/>
              </a:ext>
            </a:extLst>
          </p:cNvPr>
          <p:cNvSpPr/>
          <p:nvPr/>
        </p:nvSpPr>
        <p:spPr>
          <a:xfrm>
            <a:off x="2235446" y="464531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66;p28">
            <a:extLst>
              <a:ext uri="{FF2B5EF4-FFF2-40B4-BE49-F238E27FC236}">
                <a16:creationId xmlns:a16="http://schemas.microsoft.com/office/drawing/2014/main" id="{CE7C9777-19CD-4C70-93BA-C8DEFA3D2BD9}"/>
              </a:ext>
            </a:extLst>
          </p:cNvPr>
          <p:cNvCxnSpPr>
            <a:cxnSpLocks/>
            <a:stCxn id="100" idx="2"/>
            <a:endCxn id="91" idx="1"/>
          </p:cNvCxnSpPr>
          <p:nvPr/>
        </p:nvCxnSpPr>
        <p:spPr>
          <a:xfrm rot="16200000" flipH="1">
            <a:off x="3041145" y="4532918"/>
            <a:ext cx="448454" cy="1462853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63;p28">
            <a:extLst>
              <a:ext uri="{FF2B5EF4-FFF2-40B4-BE49-F238E27FC236}">
                <a16:creationId xmlns:a16="http://schemas.microsoft.com/office/drawing/2014/main" id="{50DAA385-73EC-42F5-8B2D-642952C519F6}"/>
              </a:ext>
            </a:extLst>
          </p:cNvPr>
          <p:cNvSpPr txBox="1"/>
          <p:nvPr/>
        </p:nvSpPr>
        <p:spPr>
          <a:xfrm>
            <a:off x="3591102" y="5441658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63;p28">
            <a:extLst>
              <a:ext uri="{FF2B5EF4-FFF2-40B4-BE49-F238E27FC236}">
                <a16:creationId xmlns:a16="http://schemas.microsoft.com/office/drawing/2014/main" id="{BF3C8B19-507E-46B4-B76E-91CC9EDEACF1}"/>
              </a:ext>
            </a:extLst>
          </p:cNvPr>
          <p:cNvSpPr txBox="1"/>
          <p:nvPr/>
        </p:nvSpPr>
        <p:spPr>
          <a:xfrm>
            <a:off x="5156545" y="5463307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56;p28">
            <a:extLst>
              <a:ext uri="{FF2B5EF4-FFF2-40B4-BE49-F238E27FC236}">
                <a16:creationId xmlns:a16="http://schemas.microsoft.com/office/drawing/2014/main" id="{17E76E0E-E582-4C5C-8262-EACBDD2352B9}"/>
              </a:ext>
            </a:extLst>
          </p:cNvPr>
          <p:cNvSpPr/>
          <p:nvPr/>
        </p:nvSpPr>
        <p:spPr>
          <a:xfrm>
            <a:off x="6704546" y="497854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66;p28">
            <a:extLst>
              <a:ext uri="{FF2B5EF4-FFF2-40B4-BE49-F238E27FC236}">
                <a16:creationId xmlns:a16="http://schemas.microsoft.com/office/drawing/2014/main" id="{4E67B3E0-1CF4-4602-8A1B-084E324A7698}"/>
              </a:ext>
            </a:extLst>
          </p:cNvPr>
          <p:cNvCxnSpPr>
            <a:cxnSpLocks/>
            <a:stCxn id="111" idx="2"/>
            <a:endCxn id="91" idx="3"/>
          </p:cNvCxnSpPr>
          <p:nvPr/>
        </p:nvCxnSpPr>
        <p:spPr>
          <a:xfrm rot="5400000">
            <a:off x="6025295" y="4510821"/>
            <a:ext cx="115224" cy="1840278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63;p28">
            <a:extLst>
              <a:ext uri="{FF2B5EF4-FFF2-40B4-BE49-F238E27FC236}">
                <a16:creationId xmlns:a16="http://schemas.microsoft.com/office/drawing/2014/main" id="{D5E0FA3E-3B9E-4A49-989E-CD982A8CF2C4}"/>
              </a:ext>
            </a:extLst>
          </p:cNvPr>
          <p:cNvSpPr txBox="1"/>
          <p:nvPr/>
        </p:nvSpPr>
        <p:spPr>
          <a:xfrm>
            <a:off x="6969736" y="3468317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63;p28">
            <a:extLst>
              <a:ext uri="{FF2B5EF4-FFF2-40B4-BE49-F238E27FC236}">
                <a16:creationId xmlns:a16="http://schemas.microsoft.com/office/drawing/2014/main" id="{DC595CDF-03FA-486C-B41B-11958D233AB4}"/>
              </a:ext>
            </a:extLst>
          </p:cNvPr>
          <p:cNvSpPr txBox="1"/>
          <p:nvPr/>
        </p:nvSpPr>
        <p:spPr>
          <a:xfrm>
            <a:off x="6940964" y="2755334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56;p28">
            <a:extLst>
              <a:ext uri="{FF2B5EF4-FFF2-40B4-BE49-F238E27FC236}">
                <a16:creationId xmlns:a16="http://schemas.microsoft.com/office/drawing/2014/main" id="{FB457A01-A212-460A-A99A-5628D88517B4}"/>
              </a:ext>
            </a:extLst>
          </p:cNvPr>
          <p:cNvSpPr/>
          <p:nvPr/>
        </p:nvSpPr>
        <p:spPr>
          <a:xfrm>
            <a:off x="8858832" y="311170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66;p28">
            <a:extLst>
              <a:ext uri="{FF2B5EF4-FFF2-40B4-BE49-F238E27FC236}">
                <a16:creationId xmlns:a16="http://schemas.microsoft.com/office/drawing/2014/main" id="{4871C548-2E44-4785-8807-6694972B2404}"/>
              </a:ext>
            </a:extLst>
          </p:cNvPr>
          <p:cNvCxnSpPr>
            <a:cxnSpLocks/>
            <a:stCxn id="118" idx="1"/>
            <a:endCxn id="78" idx="3"/>
          </p:cNvCxnSpPr>
          <p:nvPr/>
        </p:nvCxnSpPr>
        <p:spPr>
          <a:xfrm rot="10800000">
            <a:off x="7772350" y="3309101"/>
            <a:ext cx="1086482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66;p28">
            <a:extLst>
              <a:ext uri="{FF2B5EF4-FFF2-40B4-BE49-F238E27FC236}">
                <a16:creationId xmlns:a16="http://schemas.microsoft.com/office/drawing/2014/main" id="{A0BB9FBA-33A3-4766-A074-88B8919891A5}"/>
              </a:ext>
            </a:extLst>
          </p:cNvPr>
          <p:cNvCxnSpPr>
            <a:cxnSpLocks/>
            <a:stCxn id="118" idx="3"/>
            <a:endCxn id="69" idx="1"/>
          </p:cNvCxnSpPr>
          <p:nvPr/>
        </p:nvCxnSpPr>
        <p:spPr>
          <a:xfrm flipV="1">
            <a:off x="9455832" y="1429338"/>
            <a:ext cx="986309" cy="18797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63;p28">
            <a:extLst>
              <a:ext uri="{FF2B5EF4-FFF2-40B4-BE49-F238E27FC236}">
                <a16:creationId xmlns:a16="http://schemas.microsoft.com/office/drawing/2014/main" id="{FF2990DA-FF25-4BA2-949F-504F40133063}"/>
              </a:ext>
            </a:extLst>
          </p:cNvPr>
          <p:cNvSpPr txBox="1"/>
          <p:nvPr/>
        </p:nvSpPr>
        <p:spPr>
          <a:xfrm>
            <a:off x="7769940" y="3032201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54;p28">
            <a:extLst>
              <a:ext uri="{FF2B5EF4-FFF2-40B4-BE49-F238E27FC236}">
                <a16:creationId xmlns:a16="http://schemas.microsoft.com/office/drawing/2014/main" id="{2C82E785-67E4-4B02-9DAF-E58148A68AE0}"/>
              </a:ext>
            </a:extLst>
          </p:cNvPr>
          <p:cNvSpPr txBox="1"/>
          <p:nvPr/>
        </p:nvSpPr>
        <p:spPr>
          <a:xfrm>
            <a:off x="9992966" y="117699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48;p28">
            <a:extLst>
              <a:ext uri="{FF2B5EF4-FFF2-40B4-BE49-F238E27FC236}">
                <a16:creationId xmlns:a16="http://schemas.microsoft.com/office/drawing/2014/main" id="{D9C4A2C7-065D-4671-8543-860FF9881D04}"/>
              </a:ext>
            </a:extLst>
          </p:cNvPr>
          <p:cNvSpPr/>
          <p:nvPr/>
        </p:nvSpPr>
        <p:spPr>
          <a:xfrm>
            <a:off x="7759867" y="5914496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56;p28">
            <a:extLst>
              <a:ext uri="{FF2B5EF4-FFF2-40B4-BE49-F238E27FC236}">
                <a16:creationId xmlns:a16="http://schemas.microsoft.com/office/drawing/2014/main" id="{91388204-8067-4EA8-98A4-FDE8FC9F873B}"/>
              </a:ext>
            </a:extLst>
          </p:cNvPr>
          <p:cNvSpPr/>
          <p:nvPr/>
        </p:nvSpPr>
        <p:spPr>
          <a:xfrm>
            <a:off x="8194767" y="1497595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66;p28">
            <a:extLst>
              <a:ext uri="{FF2B5EF4-FFF2-40B4-BE49-F238E27FC236}">
                <a16:creationId xmlns:a16="http://schemas.microsoft.com/office/drawing/2014/main" id="{EF2C1DFA-7C79-4765-AB32-F82010B97F78}"/>
              </a:ext>
            </a:extLst>
          </p:cNvPr>
          <p:cNvCxnSpPr>
            <a:cxnSpLocks/>
            <a:stCxn id="78" idx="0"/>
            <a:endCxn id="130" idx="2"/>
          </p:cNvCxnSpPr>
          <p:nvPr/>
        </p:nvCxnSpPr>
        <p:spPr>
          <a:xfrm rot="5400000" flipH="1" flipV="1">
            <a:off x="7138480" y="1756915"/>
            <a:ext cx="1219306" cy="14902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63;p28">
            <a:extLst>
              <a:ext uri="{FF2B5EF4-FFF2-40B4-BE49-F238E27FC236}">
                <a16:creationId xmlns:a16="http://schemas.microsoft.com/office/drawing/2014/main" id="{66577E97-2A89-49D9-A8FC-3FBB90DF4F84}"/>
              </a:ext>
            </a:extLst>
          </p:cNvPr>
          <p:cNvSpPr txBox="1"/>
          <p:nvPr/>
        </p:nvSpPr>
        <p:spPr>
          <a:xfrm>
            <a:off x="8486917" y="70974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52;p28">
            <a:extLst>
              <a:ext uri="{FF2B5EF4-FFF2-40B4-BE49-F238E27FC236}">
                <a16:creationId xmlns:a16="http://schemas.microsoft.com/office/drawing/2014/main" id="{B4461952-CDB2-4A08-B6C6-F0676A57B2E0}"/>
              </a:ext>
            </a:extLst>
          </p:cNvPr>
          <p:cNvSpPr txBox="1"/>
          <p:nvPr/>
        </p:nvSpPr>
        <p:spPr>
          <a:xfrm>
            <a:off x="9286069" y="148336"/>
            <a:ext cx="1149722" cy="40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question_text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52;p28">
            <a:extLst>
              <a:ext uri="{FF2B5EF4-FFF2-40B4-BE49-F238E27FC236}">
                <a16:creationId xmlns:a16="http://schemas.microsoft.com/office/drawing/2014/main" id="{DD388477-3101-45EF-B9F7-4BC64065FD08}"/>
              </a:ext>
            </a:extLst>
          </p:cNvPr>
          <p:cNvSpPr txBox="1"/>
          <p:nvPr/>
        </p:nvSpPr>
        <p:spPr>
          <a:xfrm>
            <a:off x="10985704" y="347206"/>
            <a:ext cx="941070" cy="63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photoimage</a:t>
            </a:r>
          </a:p>
          <a:p>
            <a:endParaRPr lang="es-419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52;p28">
            <a:extLst>
              <a:ext uri="{FF2B5EF4-FFF2-40B4-BE49-F238E27FC236}">
                <a16:creationId xmlns:a16="http://schemas.microsoft.com/office/drawing/2014/main" id="{2A79D5A7-D172-4146-806A-F2C5729FB262}"/>
              </a:ext>
            </a:extLst>
          </p:cNvPr>
          <p:cNvSpPr txBox="1"/>
          <p:nvPr/>
        </p:nvSpPr>
        <p:spPr>
          <a:xfrm>
            <a:off x="9785205" y="5847957"/>
            <a:ext cx="656936" cy="56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</a:t>
            </a: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56;p28">
            <a:extLst>
              <a:ext uri="{FF2B5EF4-FFF2-40B4-BE49-F238E27FC236}">
                <a16:creationId xmlns:a16="http://schemas.microsoft.com/office/drawing/2014/main" id="{4C132894-4637-484B-A426-0409FAE08CA5}"/>
              </a:ext>
            </a:extLst>
          </p:cNvPr>
          <p:cNvSpPr/>
          <p:nvPr/>
        </p:nvSpPr>
        <p:spPr>
          <a:xfrm>
            <a:off x="6040434" y="357789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2;p28">
            <a:extLst>
              <a:ext uri="{FF2B5EF4-FFF2-40B4-BE49-F238E27FC236}">
                <a16:creationId xmlns:a16="http://schemas.microsoft.com/office/drawing/2014/main" id="{F4E997F2-9BBE-4D27-A878-192321FF5E14}"/>
              </a:ext>
            </a:extLst>
          </p:cNvPr>
          <p:cNvSpPr txBox="1"/>
          <p:nvPr/>
        </p:nvSpPr>
        <p:spPr>
          <a:xfrm>
            <a:off x="4234448" y="5714941"/>
            <a:ext cx="981227" cy="127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score, 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sex,</a:t>
            </a:r>
          </a:p>
          <a:p>
            <a:r>
              <a:rPr lang="es-419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expertice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56;p28">
            <a:extLst>
              <a:ext uri="{FF2B5EF4-FFF2-40B4-BE49-F238E27FC236}">
                <a16:creationId xmlns:a16="http://schemas.microsoft.com/office/drawing/2014/main" id="{F0760FE0-EA81-4092-A0A9-F177F5AA6523}"/>
              </a:ext>
            </a:extLst>
          </p:cNvPr>
          <p:cNvSpPr/>
          <p:nvPr/>
        </p:nvSpPr>
        <p:spPr>
          <a:xfrm>
            <a:off x="4287632" y="3062176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6;p28">
            <a:extLst>
              <a:ext uri="{FF2B5EF4-FFF2-40B4-BE49-F238E27FC236}">
                <a16:creationId xmlns:a16="http://schemas.microsoft.com/office/drawing/2014/main" id="{27C3CADA-BA8E-4680-BBFE-FF008B4C68D2}"/>
              </a:ext>
            </a:extLst>
          </p:cNvPr>
          <p:cNvCxnSpPr>
            <a:cxnSpLocks/>
            <a:stCxn id="164" idx="2"/>
            <a:endCxn id="91" idx="0"/>
          </p:cNvCxnSpPr>
          <p:nvPr/>
        </p:nvCxnSpPr>
        <p:spPr>
          <a:xfrm rot="5400000">
            <a:off x="3665860" y="4370900"/>
            <a:ext cx="1834196" cy="63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66;p28">
            <a:extLst>
              <a:ext uri="{FF2B5EF4-FFF2-40B4-BE49-F238E27FC236}">
                <a16:creationId xmlns:a16="http://schemas.microsoft.com/office/drawing/2014/main" id="{0DAE0595-11D9-4164-B9E6-4012DDBCE98D}"/>
              </a:ext>
            </a:extLst>
          </p:cNvPr>
          <p:cNvCxnSpPr>
            <a:cxnSpLocks/>
            <a:stCxn id="61" idx="2"/>
            <a:endCxn id="164" idx="0"/>
          </p:cNvCxnSpPr>
          <p:nvPr/>
        </p:nvCxnSpPr>
        <p:spPr>
          <a:xfrm rot="5400000">
            <a:off x="3789206" y="2265248"/>
            <a:ext cx="1593855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63;p28">
            <a:extLst>
              <a:ext uri="{FF2B5EF4-FFF2-40B4-BE49-F238E27FC236}">
                <a16:creationId xmlns:a16="http://schemas.microsoft.com/office/drawing/2014/main" id="{6B69FD3C-D2A8-4F93-A3A1-8F379C60E8A4}"/>
              </a:ext>
            </a:extLst>
          </p:cNvPr>
          <p:cNvSpPr txBox="1"/>
          <p:nvPr/>
        </p:nvSpPr>
        <p:spPr>
          <a:xfrm>
            <a:off x="4502426" y="4988472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63;p28">
            <a:extLst>
              <a:ext uri="{FF2B5EF4-FFF2-40B4-BE49-F238E27FC236}">
                <a16:creationId xmlns:a16="http://schemas.microsoft.com/office/drawing/2014/main" id="{D77791DB-BE12-4B79-83EB-BB2EE402C51A}"/>
              </a:ext>
            </a:extLst>
          </p:cNvPr>
          <p:cNvSpPr txBox="1"/>
          <p:nvPr/>
        </p:nvSpPr>
        <p:spPr>
          <a:xfrm>
            <a:off x="4539652" y="1479969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48;p28">
            <a:extLst>
              <a:ext uri="{FF2B5EF4-FFF2-40B4-BE49-F238E27FC236}">
                <a16:creationId xmlns:a16="http://schemas.microsoft.com/office/drawing/2014/main" id="{B3529FCE-772A-4828-8780-B8D08BDD57D0}"/>
              </a:ext>
            </a:extLst>
          </p:cNvPr>
          <p:cNvSpPr/>
          <p:nvPr/>
        </p:nvSpPr>
        <p:spPr>
          <a:xfrm>
            <a:off x="430497" y="354327"/>
            <a:ext cx="1771861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66;p28">
            <a:extLst>
              <a:ext uri="{FF2B5EF4-FFF2-40B4-BE49-F238E27FC236}">
                <a16:creationId xmlns:a16="http://schemas.microsoft.com/office/drawing/2014/main" id="{560C34BF-C2B9-4A28-8D70-ACBFCAA20540}"/>
              </a:ext>
            </a:extLst>
          </p:cNvPr>
          <p:cNvCxnSpPr>
            <a:cxnSpLocks/>
            <a:stCxn id="80" idx="1"/>
            <a:endCxn id="147" idx="3"/>
          </p:cNvCxnSpPr>
          <p:nvPr/>
        </p:nvCxnSpPr>
        <p:spPr>
          <a:xfrm rot="10800000" flipV="1">
            <a:off x="6637434" y="544605"/>
            <a:ext cx="1080132" cy="105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66;p28">
            <a:extLst>
              <a:ext uri="{FF2B5EF4-FFF2-40B4-BE49-F238E27FC236}">
                <a16:creationId xmlns:a16="http://schemas.microsoft.com/office/drawing/2014/main" id="{E1CE7C4C-3F54-4A3E-AFA9-5E581CE9823B}"/>
              </a:ext>
            </a:extLst>
          </p:cNvPr>
          <p:cNvCxnSpPr>
            <a:cxnSpLocks/>
            <a:stCxn id="147" idx="1"/>
            <a:endCxn id="61" idx="0"/>
          </p:cNvCxnSpPr>
          <p:nvPr/>
        </p:nvCxnSpPr>
        <p:spPr>
          <a:xfrm rot="10800000" flipV="1">
            <a:off x="4586134" y="555189"/>
            <a:ext cx="1454301" cy="541732"/>
          </a:xfrm>
          <a:prstGeom prst="bentConnector2">
            <a:avLst/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52;p28">
            <a:extLst>
              <a:ext uri="{FF2B5EF4-FFF2-40B4-BE49-F238E27FC236}">
                <a16:creationId xmlns:a16="http://schemas.microsoft.com/office/drawing/2014/main" id="{E9CA90F6-FC35-42B3-A011-21E4D25BE0A3}"/>
              </a:ext>
            </a:extLst>
          </p:cNvPr>
          <p:cNvSpPr txBox="1"/>
          <p:nvPr/>
        </p:nvSpPr>
        <p:spPr>
          <a:xfrm>
            <a:off x="2892139" y="1040016"/>
            <a:ext cx="808064" cy="45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63;p28">
            <a:extLst>
              <a:ext uri="{FF2B5EF4-FFF2-40B4-BE49-F238E27FC236}">
                <a16:creationId xmlns:a16="http://schemas.microsoft.com/office/drawing/2014/main" id="{D9168133-8DB3-43B8-A8FE-466189740FAE}"/>
              </a:ext>
            </a:extLst>
          </p:cNvPr>
          <p:cNvSpPr txBox="1"/>
          <p:nvPr/>
        </p:nvSpPr>
        <p:spPr>
          <a:xfrm>
            <a:off x="4533551" y="758304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63;p28">
            <a:extLst>
              <a:ext uri="{FF2B5EF4-FFF2-40B4-BE49-F238E27FC236}">
                <a16:creationId xmlns:a16="http://schemas.microsoft.com/office/drawing/2014/main" id="{4178AFC8-59F7-4686-94D2-96B580B885E1}"/>
              </a:ext>
            </a:extLst>
          </p:cNvPr>
          <p:cNvSpPr txBox="1"/>
          <p:nvPr/>
        </p:nvSpPr>
        <p:spPr>
          <a:xfrm>
            <a:off x="7256640" y="25919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56;p28">
            <a:extLst>
              <a:ext uri="{FF2B5EF4-FFF2-40B4-BE49-F238E27FC236}">
                <a16:creationId xmlns:a16="http://schemas.microsoft.com/office/drawing/2014/main" id="{AF19091A-60BF-4064-BB3C-37B013E10465}"/>
              </a:ext>
            </a:extLst>
          </p:cNvPr>
          <p:cNvSpPr/>
          <p:nvPr/>
        </p:nvSpPr>
        <p:spPr>
          <a:xfrm>
            <a:off x="1824287" y="162673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49;p28">
            <a:extLst>
              <a:ext uri="{FF2B5EF4-FFF2-40B4-BE49-F238E27FC236}">
                <a16:creationId xmlns:a16="http://schemas.microsoft.com/office/drawing/2014/main" id="{44B96888-6FFC-4054-9732-E2D4D60AA0EA}"/>
              </a:ext>
            </a:extLst>
          </p:cNvPr>
          <p:cNvSpPr txBox="1"/>
          <p:nvPr/>
        </p:nvSpPr>
        <p:spPr>
          <a:xfrm>
            <a:off x="6893769" y="5745142"/>
            <a:ext cx="876171" cy="78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/>
          </a:p>
          <a:p>
            <a:pPr algn="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lang="it-IT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66;p28">
            <a:extLst>
              <a:ext uri="{FF2B5EF4-FFF2-40B4-BE49-F238E27FC236}">
                <a16:creationId xmlns:a16="http://schemas.microsoft.com/office/drawing/2014/main" id="{F6FDD4A0-6F98-48CF-9D12-A94BF5825292}"/>
              </a:ext>
            </a:extLst>
          </p:cNvPr>
          <p:cNvCxnSpPr>
            <a:cxnSpLocks/>
            <a:stCxn id="177" idx="2"/>
            <a:endCxn id="196" idx="0"/>
          </p:cNvCxnSpPr>
          <p:nvPr/>
        </p:nvCxnSpPr>
        <p:spPr>
          <a:xfrm rot="16200000" flipH="1">
            <a:off x="1269102" y="773052"/>
            <a:ext cx="901011" cy="8063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166;p28">
            <a:extLst>
              <a:ext uri="{FF2B5EF4-FFF2-40B4-BE49-F238E27FC236}">
                <a16:creationId xmlns:a16="http://schemas.microsoft.com/office/drawing/2014/main" id="{6CA8C32D-F50B-4F70-A3B9-DB92D61A6F81}"/>
              </a:ext>
            </a:extLst>
          </p:cNvPr>
          <p:cNvCxnSpPr>
            <a:cxnSpLocks/>
            <a:stCxn id="196" idx="2"/>
            <a:endCxn id="53" idx="0"/>
          </p:cNvCxnSpPr>
          <p:nvPr/>
        </p:nvCxnSpPr>
        <p:spPr>
          <a:xfrm rot="16200000" flipH="1">
            <a:off x="1792165" y="2352159"/>
            <a:ext cx="1066053" cy="4048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D85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163;p28">
            <a:extLst>
              <a:ext uri="{FF2B5EF4-FFF2-40B4-BE49-F238E27FC236}">
                <a16:creationId xmlns:a16="http://schemas.microsoft.com/office/drawing/2014/main" id="{0ACB19B7-AFF6-44C0-9D5A-169094B9DBFA}"/>
              </a:ext>
            </a:extLst>
          </p:cNvPr>
          <p:cNvSpPr txBox="1"/>
          <p:nvPr/>
        </p:nvSpPr>
        <p:spPr>
          <a:xfrm>
            <a:off x="1250185" y="758304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163;p28">
            <a:extLst>
              <a:ext uri="{FF2B5EF4-FFF2-40B4-BE49-F238E27FC236}">
                <a16:creationId xmlns:a16="http://schemas.microsoft.com/office/drawing/2014/main" id="{15A19F41-0A2F-4C58-939E-61590F57E539}"/>
              </a:ext>
            </a:extLst>
          </p:cNvPr>
          <p:cNvSpPr txBox="1"/>
          <p:nvPr/>
        </p:nvSpPr>
        <p:spPr>
          <a:xfrm>
            <a:off x="2504355" y="2772566"/>
            <a:ext cx="5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152;p28">
            <a:extLst>
              <a:ext uri="{FF2B5EF4-FFF2-40B4-BE49-F238E27FC236}">
                <a16:creationId xmlns:a16="http://schemas.microsoft.com/office/drawing/2014/main" id="{04DC340A-4D87-4D9C-8A94-75C155C981F6}"/>
              </a:ext>
            </a:extLst>
          </p:cNvPr>
          <p:cNvSpPr txBox="1"/>
          <p:nvPr/>
        </p:nvSpPr>
        <p:spPr>
          <a:xfrm>
            <a:off x="2232159" y="140453"/>
            <a:ext cx="867647" cy="49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52;p28">
            <a:extLst>
              <a:ext uri="{FF2B5EF4-FFF2-40B4-BE49-F238E27FC236}">
                <a16:creationId xmlns:a16="http://schemas.microsoft.com/office/drawing/2014/main" id="{AB3BC695-D319-4962-8246-5A5E17B89113}"/>
              </a:ext>
            </a:extLst>
          </p:cNvPr>
          <p:cNvSpPr txBox="1"/>
          <p:nvPr/>
        </p:nvSpPr>
        <p:spPr>
          <a:xfrm>
            <a:off x="9903030" y="4478752"/>
            <a:ext cx="656936" cy="56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152;p28">
            <a:extLst>
              <a:ext uri="{FF2B5EF4-FFF2-40B4-BE49-F238E27FC236}">
                <a16:creationId xmlns:a16="http://schemas.microsoft.com/office/drawing/2014/main" id="{D955709C-21A6-42D3-9646-2417B3C5EDDD}"/>
              </a:ext>
            </a:extLst>
          </p:cNvPr>
          <p:cNvSpPr txBox="1"/>
          <p:nvPr/>
        </p:nvSpPr>
        <p:spPr>
          <a:xfrm>
            <a:off x="1206295" y="1685688"/>
            <a:ext cx="656936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2;p28">
            <a:extLst>
              <a:ext uri="{FF2B5EF4-FFF2-40B4-BE49-F238E27FC236}">
                <a16:creationId xmlns:a16="http://schemas.microsoft.com/office/drawing/2014/main" id="{64503435-B6D5-4923-B53D-BC2E697DB50F}"/>
              </a:ext>
            </a:extLst>
          </p:cNvPr>
          <p:cNvSpPr txBox="1"/>
          <p:nvPr/>
        </p:nvSpPr>
        <p:spPr>
          <a:xfrm>
            <a:off x="1592110" y="4691726"/>
            <a:ext cx="885000" cy="29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filling 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152;p28">
            <a:extLst>
              <a:ext uri="{FF2B5EF4-FFF2-40B4-BE49-F238E27FC236}">
                <a16:creationId xmlns:a16="http://schemas.microsoft.com/office/drawing/2014/main" id="{60458096-58EC-438A-9EA2-81BDAA3AA346}"/>
              </a:ext>
            </a:extLst>
          </p:cNvPr>
          <p:cNvSpPr txBox="1"/>
          <p:nvPr/>
        </p:nvSpPr>
        <p:spPr>
          <a:xfrm>
            <a:off x="3870491" y="3090618"/>
            <a:ext cx="555473" cy="30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152;p28">
            <a:extLst>
              <a:ext uri="{FF2B5EF4-FFF2-40B4-BE49-F238E27FC236}">
                <a16:creationId xmlns:a16="http://schemas.microsoft.com/office/drawing/2014/main" id="{50975963-86EA-492C-A0CF-6F997BD9886C}"/>
              </a:ext>
            </a:extLst>
          </p:cNvPr>
          <p:cNvSpPr txBox="1"/>
          <p:nvPr/>
        </p:nvSpPr>
        <p:spPr>
          <a:xfrm>
            <a:off x="7331854" y="5037381"/>
            <a:ext cx="1161413" cy="28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152;p28">
            <a:extLst>
              <a:ext uri="{FF2B5EF4-FFF2-40B4-BE49-F238E27FC236}">
                <a16:creationId xmlns:a16="http://schemas.microsoft.com/office/drawing/2014/main" id="{064B9D15-90B3-436B-A987-68163A05F2FC}"/>
              </a:ext>
            </a:extLst>
          </p:cNvPr>
          <p:cNvSpPr txBox="1"/>
          <p:nvPr/>
        </p:nvSpPr>
        <p:spPr>
          <a:xfrm>
            <a:off x="5892801" y="89739"/>
            <a:ext cx="723870" cy="2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152;p28">
            <a:extLst>
              <a:ext uri="{FF2B5EF4-FFF2-40B4-BE49-F238E27FC236}">
                <a16:creationId xmlns:a16="http://schemas.microsoft.com/office/drawing/2014/main" id="{05489B76-A471-4932-A874-D10F7C8E00BC}"/>
              </a:ext>
            </a:extLst>
          </p:cNvPr>
          <p:cNvSpPr txBox="1"/>
          <p:nvPr/>
        </p:nvSpPr>
        <p:spPr>
          <a:xfrm>
            <a:off x="7454264" y="1563961"/>
            <a:ext cx="723870" cy="2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52;p28">
            <a:extLst>
              <a:ext uri="{FF2B5EF4-FFF2-40B4-BE49-F238E27FC236}">
                <a16:creationId xmlns:a16="http://schemas.microsoft.com/office/drawing/2014/main" id="{0E34323A-686C-43B3-B319-2B5E14D604A4}"/>
              </a:ext>
            </a:extLst>
          </p:cNvPr>
          <p:cNvSpPr txBox="1"/>
          <p:nvPr/>
        </p:nvSpPr>
        <p:spPr>
          <a:xfrm>
            <a:off x="7301546" y="1551261"/>
            <a:ext cx="972949" cy="2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composed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152;p28">
            <a:extLst>
              <a:ext uri="{FF2B5EF4-FFF2-40B4-BE49-F238E27FC236}">
                <a16:creationId xmlns:a16="http://schemas.microsoft.com/office/drawing/2014/main" id="{C9D6B4FF-A1B4-4A28-8F6B-E8179D1F845F}"/>
              </a:ext>
            </a:extLst>
          </p:cNvPr>
          <p:cNvSpPr txBox="1"/>
          <p:nvPr/>
        </p:nvSpPr>
        <p:spPr>
          <a:xfrm>
            <a:off x="8714696" y="2763028"/>
            <a:ext cx="972949" cy="2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regarding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52;p28">
            <a:extLst>
              <a:ext uri="{FF2B5EF4-FFF2-40B4-BE49-F238E27FC236}">
                <a16:creationId xmlns:a16="http://schemas.microsoft.com/office/drawing/2014/main" id="{FCDF6781-EB80-4ACC-9081-677D58539A72}"/>
              </a:ext>
            </a:extLst>
          </p:cNvPr>
          <p:cNvSpPr txBox="1"/>
          <p:nvPr/>
        </p:nvSpPr>
        <p:spPr>
          <a:xfrm>
            <a:off x="11116686" y="2733658"/>
            <a:ext cx="972949" cy="2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GB" sz="1200" dirty="0"/>
              <a:t>describing</a:t>
            </a:r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93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9F2CD-17E2-4942-88F6-E5473560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Motivations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8F2C72-1D54-4B29-B4B9-1E15F0A4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We have decided to use a one-to-</a:t>
            </a:r>
            <a:r>
              <a:rPr lang="it-IT" dirty="0" err="1"/>
              <a:t>many</a:t>
            </a:r>
            <a:r>
              <a:rPr lang="it-IT" dirty="0"/>
              <a:t> relationship between </a:t>
            </a:r>
            <a:r>
              <a:rPr lang="en-US" dirty="0"/>
              <a:t>product and questionnaire, so that a product can be related to different questionnaires in different days; using a one-to-one would have been good anyway, but more restrictive.</a:t>
            </a:r>
          </a:p>
          <a:p>
            <a:endParaRPr lang="en-US" dirty="0"/>
          </a:p>
          <a:p>
            <a:r>
              <a:rPr lang="en-US" dirty="0"/>
              <a:t>We have inserted the fields sex, age and expertice into the FilledForm, so that a user can modify his choices everytime that he fills in a form, as required in the specifications. Since the number of these field is fixed to three, we decided to insert them into the FilledForm table, instead of using another one-to-one relationship with FilledForm.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E4835-DD77-402F-9A9A-3624BAED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785" y="2440668"/>
            <a:ext cx="6912429" cy="1325563"/>
          </a:xfrm>
        </p:spPr>
        <p:txBody>
          <a:bodyPr/>
          <a:lstStyle/>
          <a:p>
            <a:r>
              <a:rPr lang="it-IT" dirty="0"/>
              <a:t>SQL Data Definition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CE0DF2A-609F-43A8-995F-288707175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73"/>
          <a:stretch/>
        </p:blipFill>
        <p:spPr>
          <a:xfrm>
            <a:off x="4325257" y="359514"/>
            <a:ext cx="4049052" cy="613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5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6EF6DA4-8BCF-497C-940B-9CA62290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09"/>
          <a:stretch/>
        </p:blipFill>
        <p:spPr>
          <a:xfrm>
            <a:off x="3450477" y="435428"/>
            <a:ext cx="6099923" cy="59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8FE9832-D311-402C-BBFB-1C02F85E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524" y="447317"/>
            <a:ext cx="7697934" cy="59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5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B7D0035-39AC-49E9-856E-2622A1F7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65" y="807357"/>
            <a:ext cx="7926534" cy="52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37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1044</Words>
  <Application>Microsoft Office PowerPoint</Application>
  <PresentationFormat>Widescreen</PresentationFormat>
  <Paragraphs>307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DB2 Project</vt:lpstr>
      <vt:lpstr>Entity Relationship Diagram</vt:lpstr>
      <vt:lpstr>Presentazione standard di PowerPoint</vt:lpstr>
      <vt:lpstr>Motivations</vt:lpstr>
      <vt:lpstr>SQL Data Definition Language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Logical Model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Components (1/2)</vt:lpstr>
      <vt:lpstr>Components: Business Tier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Ludovico Righi</dc:creator>
  <cp:lastModifiedBy>Ludovico Righi</cp:lastModifiedBy>
  <cp:revision>43</cp:revision>
  <dcterms:created xsi:type="dcterms:W3CDTF">2020-12-04T13:33:53Z</dcterms:created>
  <dcterms:modified xsi:type="dcterms:W3CDTF">2021-02-28T17:10:02Z</dcterms:modified>
</cp:coreProperties>
</file>