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87" r:id="rId5"/>
    <p:sldId id="258" r:id="rId6"/>
    <p:sldId id="276" r:id="rId7"/>
    <p:sldId id="277" r:id="rId8"/>
    <p:sldId id="278" r:id="rId9"/>
    <p:sldId id="281" r:id="rId10"/>
    <p:sldId id="284" r:id="rId11"/>
    <p:sldId id="286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bases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JPA exercise: XYZ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method for doing something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 entity A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method(Class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 . .)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Client components</a:t>
            </a:r>
          </a:p>
          <a:p>
            <a:pPr lvl="1"/>
            <a:r>
              <a:rPr lang="en-GB" sz="2000" dirty="0" smtClean="0"/>
              <a:t>Login/Logout (if requested)</a:t>
            </a:r>
          </a:p>
          <a:p>
            <a:pPr lvl="1"/>
            <a:r>
              <a:rPr lang="en-GB" sz="2000" dirty="0" smtClean="0"/>
              <a:t>Servlets</a:t>
            </a:r>
          </a:p>
          <a:p>
            <a:pPr lvl="1"/>
            <a:r>
              <a:rPr lang="en-GB" sz="2000" dirty="0" smtClean="0"/>
              <a:t>Views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Business Components</a:t>
            </a:r>
          </a:p>
          <a:p>
            <a:pPr lvl="1"/>
            <a:r>
              <a:rPr lang="en-GB" dirty="0" smtClean="0"/>
              <a:t>BC1 </a:t>
            </a:r>
          </a:p>
          <a:p>
            <a:pPr lvl="2"/>
            <a:r>
              <a:rPr lang="en-GB" dirty="0" smtClean="0"/>
              <a:t>(stateless or stateful)</a:t>
            </a:r>
          </a:p>
          <a:p>
            <a:pPr lvl="2"/>
            <a:r>
              <a:rPr lang="en-GB" dirty="0"/>
              <a:t>Method </a:t>
            </a:r>
            <a:r>
              <a:rPr lang="en-GB" dirty="0" smtClean="0"/>
              <a:t>BC11</a:t>
            </a:r>
            <a:r>
              <a:rPr lang="en-GB" dirty="0"/>
              <a:t>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 smtClean="0"/>
              <a:t>Method </a:t>
            </a:r>
            <a:r>
              <a:rPr lang="en-GB" dirty="0"/>
              <a:t>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BC2</a:t>
            </a:r>
          </a:p>
          <a:p>
            <a:pPr lvl="2"/>
            <a:r>
              <a:rPr lang="en-GB" dirty="0"/>
              <a:t>(stateless or stateful)</a:t>
            </a:r>
          </a:p>
          <a:p>
            <a:pPr lvl="2"/>
            <a:r>
              <a:rPr lang="en-GB" dirty="0" smtClean="0"/>
              <a:t>Method BC21( </a:t>
            </a:r>
            <a:r>
              <a:rPr lang="en-GB" dirty="0" err="1" smtClean="0"/>
              <a:t>params</a:t>
            </a:r>
            <a:r>
              <a:rPr lang="en-GB" dirty="0" smtClean="0"/>
              <a:t>)</a:t>
            </a:r>
          </a:p>
          <a:p>
            <a:pPr lvl="2"/>
            <a:r>
              <a:rPr lang="en-GB" dirty="0"/>
              <a:t>Method </a:t>
            </a:r>
            <a:r>
              <a:rPr lang="en-GB" dirty="0" smtClean="0"/>
              <a:t>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method for  doing something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requested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 smtClean="0"/>
              <a:t>differunt</a:t>
            </a:r>
            <a:r>
              <a:rPr lang="en-GB" dirty="0" smtClean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</a:t>
            </a:r>
            <a:r>
              <a:rPr lang="en-GB" dirty="0" smtClean="0"/>
              <a:t>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 smtClean="0"/>
              <a:t>longissime</a:t>
            </a:r>
            <a:r>
              <a:rPr lang="en-GB" dirty="0" smtClean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 smtClean="0"/>
              <a:t>atque</a:t>
            </a:r>
            <a:r>
              <a:rPr lang="en-GB" dirty="0" smtClean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</a:t>
            </a:r>
            <a:r>
              <a:rPr lang="en-GB" dirty="0" smtClean="0"/>
              <a:t>important</a:t>
            </a:r>
            <a:r>
              <a:rPr lang="en-GB" dirty="0"/>
              <a:t>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 smtClean="0"/>
              <a:t>aut</a:t>
            </a:r>
            <a:r>
              <a:rPr lang="en-GB" dirty="0" smtClean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 smtClean="0"/>
              <a:t>finibus</a:t>
            </a:r>
            <a:r>
              <a:rPr lang="en-GB" dirty="0" smtClean="0"/>
              <a:t> </a:t>
            </a:r>
            <a:r>
              <a:rPr lang="en-GB" dirty="0"/>
              <a:t>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 smtClean="0"/>
              <a:t>est</a:t>
            </a:r>
            <a:r>
              <a:rPr lang="en-GB" dirty="0" smtClean="0"/>
              <a:t>, </a:t>
            </a:r>
            <a:r>
              <a:rPr lang="en-GB" dirty="0"/>
              <a:t>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 smtClean="0"/>
              <a:t>Garumna</a:t>
            </a:r>
            <a:r>
              <a:rPr lang="en-GB" dirty="0" smtClean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</a:t>
            </a:r>
            <a:r>
              <a:rPr lang="en-GB" dirty="0" smtClean="0"/>
              <a:t>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1166"/>
            <a:ext cx="7886700" cy="52553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Given the specifications</a:t>
            </a:r>
          </a:p>
          <a:p>
            <a:pPr lvl="1"/>
            <a:r>
              <a:rPr lang="en-GB" dirty="0"/>
              <a:t>Design the Entity-Relationship diagram of the data model</a:t>
            </a:r>
          </a:p>
          <a:p>
            <a:pPr lvl="1"/>
            <a:r>
              <a:rPr lang="en-GB" dirty="0"/>
              <a:t>Write the SQL DDL code </a:t>
            </a:r>
            <a:r>
              <a:rPr lang="en-GB" dirty="0" smtClean="0"/>
              <a:t>or draw the graphical model of </a:t>
            </a:r>
            <a:r>
              <a:rPr lang="en-GB" dirty="0"/>
              <a:t>the logical schema corresponding to the ER diagram</a:t>
            </a:r>
          </a:p>
          <a:p>
            <a:pPr lvl="1"/>
            <a:r>
              <a:rPr lang="en-GB" dirty="0"/>
              <a:t>Write the entity classes of the ORM mapping, including annotations for the attributes and </a:t>
            </a:r>
            <a:r>
              <a:rPr lang="en-GB" dirty="0" smtClean="0"/>
              <a:t>for the </a:t>
            </a:r>
            <a:r>
              <a:rPr lang="en-GB" dirty="0"/>
              <a:t>relationships, fetch type of attributes and of relationships, and operation cascading policies for </a:t>
            </a:r>
            <a:r>
              <a:rPr lang="en-GB" dirty="0" smtClean="0"/>
              <a:t>relationships (when not by default). </a:t>
            </a:r>
            <a:r>
              <a:rPr lang="en-GB" dirty="0"/>
              <a:t>Motivate the design </a:t>
            </a:r>
            <a:r>
              <a:rPr lang="en-GB" dirty="0" smtClean="0"/>
              <a:t>choices.</a:t>
            </a:r>
          </a:p>
          <a:p>
            <a:pPr lvl="1"/>
            <a:r>
              <a:rPr lang="en-GB" dirty="0" smtClean="0"/>
              <a:t>Write </a:t>
            </a:r>
            <a:r>
              <a:rPr lang="en-GB" dirty="0"/>
              <a:t>the </a:t>
            </a:r>
            <a:r>
              <a:rPr lang="en-GB" dirty="0" smtClean="0"/>
              <a:t>Java code </a:t>
            </a:r>
            <a:r>
              <a:rPr lang="en-GB" dirty="0"/>
              <a:t>of the </a:t>
            </a:r>
            <a:r>
              <a:rPr lang="en-GB" dirty="0" smtClean="0"/>
              <a:t>entity method necessary for  ….</a:t>
            </a:r>
          </a:p>
          <a:p>
            <a:pPr lvl="1"/>
            <a:r>
              <a:rPr lang="en-GB" dirty="0" smtClean="0"/>
              <a:t>Specify </a:t>
            </a:r>
            <a:r>
              <a:rPr lang="en-GB" dirty="0"/>
              <a:t>the named queries </a:t>
            </a:r>
            <a:r>
              <a:rPr lang="en-GB" dirty="0" smtClean="0"/>
              <a:t>(other than “</a:t>
            </a:r>
            <a:r>
              <a:rPr lang="en-GB" dirty="0" err="1" smtClean="0"/>
              <a:t>checkCredentials</a:t>
            </a:r>
            <a:r>
              <a:rPr lang="en-GB" dirty="0" smtClean="0"/>
              <a:t>”) used </a:t>
            </a:r>
            <a:r>
              <a:rPr lang="en-GB" dirty="0"/>
              <a:t>by the methods of the business objects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List the </a:t>
            </a:r>
            <a:r>
              <a:rPr lang="en-GB" dirty="0" smtClean="0"/>
              <a:t>client and business components </a:t>
            </a:r>
            <a:r>
              <a:rPr lang="en-GB" dirty="0"/>
              <a:t>of the </a:t>
            </a:r>
            <a:r>
              <a:rPr lang="en-GB" dirty="0" smtClean="0"/>
              <a:t>application 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the data access </a:t>
            </a:r>
            <a:r>
              <a:rPr lang="en-GB" dirty="0" smtClean="0"/>
              <a:t>services in the business tier, </a:t>
            </a:r>
            <a:r>
              <a:rPr lang="en-GB" dirty="0"/>
              <a:t>specify the type of the EJB component and write the complete signature of all the business methods. Motivate the design choices</a:t>
            </a:r>
          </a:p>
          <a:p>
            <a:pPr lvl="1"/>
            <a:r>
              <a:rPr lang="en-GB" dirty="0"/>
              <a:t>Write the </a:t>
            </a:r>
            <a:r>
              <a:rPr lang="en-GB" dirty="0" smtClean="0"/>
              <a:t>Java code </a:t>
            </a:r>
            <a:r>
              <a:rPr lang="en-GB" dirty="0"/>
              <a:t>of </a:t>
            </a:r>
            <a:r>
              <a:rPr lang="en-GB" dirty="0" smtClean="0"/>
              <a:t> the </a:t>
            </a:r>
            <a:r>
              <a:rPr lang="en-GB" dirty="0"/>
              <a:t>business </a:t>
            </a:r>
            <a:r>
              <a:rPr lang="en-GB" dirty="0" smtClean="0"/>
              <a:t>methods that …</a:t>
            </a:r>
          </a:p>
        </p:txBody>
      </p:sp>
    </p:spTree>
    <p:extLst>
      <p:ext uri="{BB962C8B-B14F-4D97-AF65-F5344CB8AC3E}">
        <p14:creationId xmlns:p14="http://schemas.microsoft.com/office/powerpoint/2010/main" val="23367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only the requested code</a:t>
            </a:r>
          </a:p>
          <a:p>
            <a:r>
              <a:rPr lang="en-GB" dirty="0" smtClean="0"/>
              <a:t>Do not write code for </a:t>
            </a:r>
            <a:r>
              <a:rPr lang="en-GB" dirty="0" smtClean="0"/>
              <a:t>login/logout and </a:t>
            </a:r>
            <a:r>
              <a:rPr lang="en-GB" dirty="0" err="1" smtClean="0"/>
              <a:t>checkCredentials</a:t>
            </a:r>
            <a:r>
              <a:rPr lang="en-GB" dirty="0" smtClean="0"/>
              <a:t> method</a:t>
            </a:r>
            <a:endParaRPr lang="en-GB" dirty="0" smtClean="0"/>
          </a:p>
          <a:p>
            <a:r>
              <a:rPr lang="en-GB" dirty="0" smtClean="0"/>
              <a:t>Fill this template with the solution, do not change the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7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</a:t>
            </a:r>
            <a:endParaRPr lang="en-GB" dirty="0"/>
          </a:p>
        </p:txBody>
      </p:sp>
      <p:cxnSp>
        <p:nvCxnSpPr>
          <p:cNvPr id="7" name="Elbow Connector 6"/>
          <p:cNvCxnSpPr>
            <a:stCxn id="17" idx="3"/>
            <a:endCxn id="16" idx="2"/>
          </p:cNvCxnSpPr>
          <p:nvPr/>
        </p:nvCxnSpPr>
        <p:spPr>
          <a:xfrm flipV="1">
            <a:off x="6411296" y="4505430"/>
            <a:ext cx="231011" cy="615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0"/>
            <a:endCxn id="18" idx="3"/>
          </p:cNvCxnSpPr>
          <p:nvPr/>
        </p:nvCxnSpPr>
        <p:spPr>
          <a:xfrm rot="16200000" flipV="1">
            <a:off x="5493319" y="2841486"/>
            <a:ext cx="834836" cy="1463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1410" y="35369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987944" y="4129169"/>
            <a:ext cx="46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rel3</a:t>
            </a:r>
            <a:endParaRPr lang="en-GB" sz="1400" dirty="0"/>
          </a:p>
        </p:txBody>
      </p:sp>
      <p:sp>
        <p:nvSpPr>
          <p:cNvPr id="16" name="Diamond 15"/>
          <p:cNvSpPr/>
          <p:nvPr/>
        </p:nvSpPr>
        <p:spPr>
          <a:xfrm>
            <a:off x="6344705" y="3990474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2763" y="5084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1:1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40749" y="5453738"/>
            <a:ext cx="100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Id</a:t>
            </a:r>
          </a:p>
          <a:p>
            <a:r>
              <a:rPr lang="en-GB" sz="1400" dirty="0" smtClean="0"/>
              <a:t>att1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343" y="4065923"/>
            <a:ext cx="46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rel2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4803877" y="4827529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889158" y="2862067"/>
            <a:ext cx="129000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33" name="Elbow Connector 32"/>
          <p:cNvCxnSpPr>
            <a:stCxn id="35" idx="2"/>
            <a:endCxn id="17" idx="1"/>
          </p:cNvCxnSpPr>
          <p:nvPr/>
        </p:nvCxnSpPr>
        <p:spPr>
          <a:xfrm rot="16200000" flipH="1">
            <a:off x="4352918" y="4670141"/>
            <a:ext cx="643810" cy="258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4248167" y="3962334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stCxn id="35" idx="0"/>
            <a:endCxn id="18" idx="2"/>
          </p:cNvCxnSpPr>
          <p:nvPr/>
        </p:nvCxnSpPr>
        <p:spPr>
          <a:xfrm rot="16200000" flipV="1">
            <a:off x="4283403" y="3699968"/>
            <a:ext cx="513126" cy="116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28787" y="2045295"/>
            <a:ext cx="1769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u="sng" dirty="0" smtClean="0"/>
              <a:t>Id,</a:t>
            </a:r>
          </a:p>
          <a:p>
            <a:r>
              <a:rPr lang="en-GB" sz="1400" dirty="0" smtClean="0"/>
              <a:t>Att1,</a:t>
            </a:r>
          </a:p>
          <a:p>
            <a:r>
              <a:rPr lang="en-GB" sz="1400" dirty="0" smtClean="0"/>
              <a:t>Att2</a:t>
            </a:r>
          </a:p>
          <a:p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4494" y="351611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275732" y="51042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80160" y="2862066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3" name="Diamond 42"/>
          <p:cNvSpPr/>
          <p:nvPr/>
        </p:nvSpPr>
        <p:spPr>
          <a:xfrm>
            <a:off x="2826925" y="2898158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49" name="Straight Connector 48"/>
          <p:cNvCxnSpPr>
            <a:stCxn id="42" idx="3"/>
            <a:endCxn id="43" idx="1"/>
          </p:cNvCxnSpPr>
          <p:nvPr/>
        </p:nvCxnSpPr>
        <p:spPr>
          <a:xfrm flipV="1">
            <a:off x="2418147" y="3155636"/>
            <a:ext cx="4087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18" idx="1"/>
          </p:cNvCxnSpPr>
          <p:nvPr/>
        </p:nvCxnSpPr>
        <p:spPr>
          <a:xfrm>
            <a:off x="3422129" y="3155636"/>
            <a:ext cx="467029" cy="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27286" y="322666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3389377" y="32373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2722423" y="2529720"/>
            <a:ext cx="46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rel1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77274" y="3450076"/>
            <a:ext cx="100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Id</a:t>
            </a:r>
          </a:p>
          <a:p>
            <a:r>
              <a:rPr lang="en-GB" sz="1400" dirty="0" smtClean="0"/>
              <a:t>att1</a:t>
            </a: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104758"/>
            <a:ext cx="8399847" cy="338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table1(</a:t>
            </a:r>
            <a:r>
              <a:rPr lang="en-GB" u="sng" dirty="0" smtClean="0"/>
              <a:t>att11</a:t>
            </a:r>
            <a:r>
              <a:rPr lang="en-GB" dirty="0" smtClean="0"/>
              <a:t>,  . .  .att1N)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table2(</a:t>
            </a:r>
            <a:r>
              <a:rPr lang="en-GB" u="sng" dirty="0" smtClean="0"/>
              <a:t>att21</a:t>
            </a:r>
            <a:r>
              <a:rPr lang="en-GB" dirty="0"/>
              <a:t>,  . .  .</a:t>
            </a:r>
            <a:r>
              <a:rPr lang="en-GB" dirty="0" smtClean="0"/>
              <a:t>att2N)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table3(</a:t>
            </a:r>
            <a:r>
              <a:rPr lang="en-GB" u="sng" dirty="0" smtClean="0"/>
              <a:t>att31</a:t>
            </a:r>
            <a:r>
              <a:rPr lang="en-GB" dirty="0"/>
              <a:t>,  . .  .</a:t>
            </a:r>
            <a:r>
              <a:rPr lang="en-GB" dirty="0" smtClean="0"/>
              <a:t>att3N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25566" y="5804034"/>
            <a:ext cx="866274" cy="652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16566" y="5959642"/>
            <a:ext cx="1224011" cy="496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are considerations about the ER and the logical model write them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“rel1”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B … describe ORM </a:t>
            </a:r>
            <a:r>
              <a:rPr lang="en-GB" dirty="0" smtClean="0"/>
              <a:t>here</a:t>
            </a:r>
          </a:p>
          <a:p>
            <a:pPr lvl="1"/>
            <a:r>
              <a:rPr lang="en-GB" dirty="0"/>
              <a:t>including annotations for the attributes and for the relationships, fetch type of attributes and of relationships, and operation cascading policies for </a:t>
            </a:r>
            <a:r>
              <a:rPr lang="en-GB" dirty="0" smtClean="0"/>
              <a:t>relationships  </a:t>
            </a:r>
            <a:endParaRPr lang="en-GB" dirty="0"/>
          </a:p>
          <a:p>
            <a:r>
              <a:rPr lang="en-GB" dirty="0" smtClean="0"/>
              <a:t>B </a:t>
            </a:r>
            <a:r>
              <a:rPr lang="en-GB" dirty="0" smtClean="0">
                <a:sym typeface="Wingdings" panose="05000000000000000000" pitchFamily="2" charset="2"/>
              </a:rPr>
              <a:t> A … describe ORM here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Clone this slide as many times as there are relationships</a:t>
            </a:r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1:1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responsibility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Employee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this slide as may times as there are   </a:t>
            </a:r>
            <a:b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</TotalTime>
  <Words>575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Data bases 2</vt:lpstr>
      <vt:lpstr>Specifications</vt:lpstr>
      <vt:lpstr>Questions</vt:lpstr>
      <vt:lpstr>Warning</vt:lpstr>
      <vt:lpstr>Entity Relationship</vt:lpstr>
      <vt:lpstr>Relational model</vt:lpstr>
      <vt:lpstr>Motivation</vt:lpstr>
      <vt:lpstr>Relationship “rel1” </vt:lpstr>
      <vt:lpstr>Entity Employee</vt:lpstr>
      <vt:lpstr>Entity method for doing something</vt:lpstr>
      <vt:lpstr>Components</vt:lpstr>
      <vt:lpstr>Business method for  doing something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Piero</cp:lastModifiedBy>
  <cp:revision>219</cp:revision>
  <dcterms:created xsi:type="dcterms:W3CDTF">2020-11-06T10:16:45Z</dcterms:created>
  <dcterms:modified xsi:type="dcterms:W3CDTF">2021-01-02T15:31:50Z</dcterms:modified>
</cp:coreProperties>
</file>