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3" r:id="rId4"/>
    <p:sldId id="286" r:id="rId5"/>
    <p:sldId id="285" r:id="rId6"/>
    <p:sldId id="264" r:id="rId7"/>
    <p:sldId id="266" r:id="rId8"/>
    <p:sldId id="267" r:id="rId9"/>
    <p:sldId id="268" r:id="rId10"/>
    <p:sldId id="271" r:id="rId11"/>
    <p:sldId id="270" r:id="rId12"/>
    <p:sldId id="273" r:id="rId13"/>
    <p:sldId id="274" r:id="rId14"/>
    <p:sldId id="275" r:id="rId15"/>
    <p:sldId id="276" r:id="rId16"/>
    <p:sldId id="278" r:id="rId17"/>
    <p:sldId id="279" r:id="rId18"/>
    <p:sldId id="280" r:id="rId19"/>
    <p:sldId id="281" r:id="rId20"/>
    <p:sldId id="298" r:id="rId21"/>
    <p:sldId id="288" r:id="rId22"/>
    <p:sldId id="300" r:id="rId23"/>
    <p:sldId id="289" r:id="rId24"/>
    <p:sldId id="299" r:id="rId25"/>
    <p:sldId id="290" r:id="rId26"/>
    <p:sldId id="301" r:id="rId27"/>
    <p:sldId id="291" r:id="rId28"/>
    <p:sldId id="302" r:id="rId29"/>
    <p:sldId id="292" r:id="rId30"/>
    <p:sldId id="293" r:id="rId31"/>
    <p:sldId id="303" r:id="rId32"/>
    <p:sldId id="294" r:id="rId33"/>
    <p:sldId id="296" r:id="rId34"/>
    <p:sldId id="304" r:id="rId35"/>
    <p:sldId id="297" r:id="rId36"/>
    <p:sldId id="282" r:id="rId37"/>
    <p:sldId id="284" r:id="rId38"/>
    <p:sldId id="305" r:id="rId39"/>
    <p:sldId id="306" r:id="rId40"/>
    <p:sldId id="307"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36" autoAdjust="0"/>
    <p:restoredTop sz="94660"/>
  </p:normalViewPr>
  <p:slideViewPr>
    <p:cSldViewPr snapToGrid="0">
      <p:cViewPr>
        <p:scale>
          <a:sx n="50" d="100"/>
          <a:sy n="50" d="100"/>
        </p:scale>
        <p:origin x="174" y="1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AFF27-BB02-46F1-A650-66ECE99D575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147FE20-6E73-46A3-80D6-F2A683A95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89A0EF6A-E31F-46EB-8F1C-D181992CD7A7}"/>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5" name="Segnaposto piè di pagina 4">
            <a:extLst>
              <a:ext uri="{FF2B5EF4-FFF2-40B4-BE49-F238E27FC236}">
                <a16:creationId xmlns:a16="http://schemas.microsoft.com/office/drawing/2014/main" id="{39B44E34-2743-4744-94EC-AA62E7B7A333}"/>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6989E9F2-539C-42B2-B364-F9F44D9B7647}"/>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21805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6233D-0F53-4BA9-B128-478ADFFE0E09}"/>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7421115C-7205-4CEF-BF32-7B734E483DB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354AE9E-706E-4E48-83E7-D0C8444A400B}"/>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5" name="Segnaposto piè di pagina 4">
            <a:extLst>
              <a:ext uri="{FF2B5EF4-FFF2-40B4-BE49-F238E27FC236}">
                <a16:creationId xmlns:a16="http://schemas.microsoft.com/office/drawing/2014/main" id="{313C189C-AE4D-48A0-84AC-9D8750917EDF}"/>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6B20CD23-9B1D-4E84-8116-E44166065004}"/>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145871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1E56AA5-0ACD-4591-9300-5EEC8BC976B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10E8633-970D-44A7-90AD-B307274887F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A70F7B5F-CB2F-428E-A2F1-3C164490F97F}"/>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5" name="Segnaposto piè di pagina 4">
            <a:extLst>
              <a:ext uri="{FF2B5EF4-FFF2-40B4-BE49-F238E27FC236}">
                <a16:creationId xmlns:a16="http://schemas.microsoft.com/office/drawing/2014/main" id="{FAA1DD12-C7AB-4A36-B8A7-8D4FFF815603}"/>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8977A973-A3A4-4D35-8D8E-A772BCC55F21}"/>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155130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03C26B-FCE2-4E17-B088-4AD304B262B3}"/>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A778A08A-B674-446D-97F1-4B91F2F2601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8A1F018F-0D08-4FD2-97EB-34E132EE1FAD}"/>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5" name="Segnaposto piè di pagina 4">
            <a:extLst>
              <a:ext uri="{FF2B5EF4-FFF2-40B4-BE49-F238E27FC236}">
                <a16:creationId xmlns:a16="http://schemas.microsoft.com/office/drawing/2014/main" id="{CAFDE0EA-FF4B-4A9C-8092-D16FEB7AC7C6}"/>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D25B7AC1-2BF2-49BD-B0C7-D7990C44CD58}"/>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256764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DB7635-820E-4711-A1E0-7C8A5AA3EA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2CD973DB-74D5-4444-9486-686E983CC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48CFD2C-FCC7-4166-8672-7064E62F110D}"/>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5" name="Segnaposto piè di pagina 4">
            <a:extLst>
              <a:ext uri="{FF2B5EF4-FFF2-40B4-BE49-F238E27FC236}">
                <a16:creationId xmlns:a16="http://schemas.microsoft.com/office/drawing/2014/main" id="{0CD859ED-5FE6-4D54-971E-85B124CB6AD9}"/>
              </a:ext>
            </a:extLst>
          </p:cNvPr>
          <p:cNvSpPr>
            <a:spLocks noGrp="1"/>
          </p:cNvSpPr>
          <p:nvPr>
            <p:ph type="ftr" sz="quarter" idx="11"/>
          </p:nvPr>
        </p:nvSpPr>
        <p:spPr/>
        <p:txBody>
          <a:bodyPr/>
          <a:lstStyle/>
          <a:p>
            <a:endParaRPr lang="en-US" dirty="0"/>
          </a:p>
        </p:txBody>
      </p:sp>
      <p:sp>
        <p:nvSpPr>
          <p:cNvPr id="6" name="Segnaposto numero diapositiva 5">
            <a:extLst>
              <a:ext uri="{FF2B5EF4-FFF2-40B4-BE49-F238E27FC236}">
                <a16:creationId xmlns:a16="http://schemas.microsoft.com/office/drawing/2014/main" id="{D2D46AA4-397A-4A51-8331-7ADCE71438FC}"/>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382261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4D3ADA-FE9D-4D96-AB1B-4E35FEBCEAF4}"/>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EDACF27-9684-48BD-A117-46638FAA872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E7317FA8-00B7-4611-B524-BA0A3739A4C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DC357E4D-06C1-480F-98DE-EE0DA1BD6826}"/>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6" name="Segnaposto piè di pagina 5">
            <a:extLst>
              <a:ext uri="{FF2B5EF4-FFF2-40B4-BE49-F238E27FC236}">
                <a16:creationId xmlns:a16="http://schemas.microsoft.com/office/drawing/2014/main" id="{77D92A29-C4F8-4CAE-A4CD-33C2A4078C4F}"/>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71CF11AB-6D10-416C-87A8-F0C25144EA55}"/>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282082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78EE2-0E0F-48F5-A874-5FEF6068CFB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2BF4CA98-E972-4C92-9B5E-A498473BB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54F90AA-5821-4394-B4CE-6FE90CDC033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5DC6856B-BC4B-45A7-8D8A-C5BC0151B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94A8027-2AA3-45EE-9B65-398C6B74418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1AF4993C-0B03-4DAA-8369-805713779517}"/>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8" name="Segnaposto piè di pagina 7">
            <a:extLst>
              <a:ext uri="{FF2B5EF4-FFF2-40B4-BE49-F238E27FC236}">
                <a16:creationId xmlns:a16="http://schemas.microsoft.com/office/drawing/2014/main" id="{1DB68FB4-12D1-447D-A3EA-15A2DA23AF99}"/>
              </a:ext>
            </a:extLst>
          </p:cNvPr>
          <p:cNvSpPr>
            <a:spLocks noGrp="1"/>
          </p:cNvSpPr>
          <p:nvPr>
            <p:ph type="ftr" sz="quarter" idx="11"/>
          </p:nvPr>
        </p:nvSpPr>
        <p:spPr/>
        <p:txBody>
          <a:bodyPr/>
          <a:lstStyle/>
          <a:p>
            <a:endParaRPr lang="en-US" dirty="0"/>
          </a:p>
        </p:txBody>
      </p:sp>
      <p:sp>
        <p:nvSpPr>
          <p:cNvPr id="9" name="Segnaposto numero diapositiva 8">
            <a:extLst>
              <a:ext uri="{FF2B5EF4-FFF2-40B4-BE49-F238E27FC236}">
                <a16:creationId xmlns:a16="http://schemas.microsoft.com/office/drawing/2014/main" id="{92986063-C2D7-417E-A214-E21B013B9692}"/>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107905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32FF33-0067-4EBF-89D3-1D7F5DA24CA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6C249B2B-BE59-44D7-9F26-47AF6E9A5B53}"/>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4" name="Segnaposto piè di pagina 3">
            <a:extLst>
              <a:ext uri="{FF2B5EF4-FFF2-40B4-BE49-F238E27FC236}">
                <a16:creationId xmlns:a16="http://schemas.microsoft.com/office/drawing/2014/main" id="{CCA29271-465D-4933-A58D-672D686AE996}"/>
              </a:ext>
            </a:extLst>
          </p:cNvPr>
          <p:cNvSpPr>
            <a:spLocks noGrp="1"/>
          </p:cNvSpPr>
          <p:nvPr>
            <p:ph type="ftr" sz="quarter" idx="11"/>
          </p:nvPr>
        </p:nvSpPr>
        <p:spPr/>
        <p:txBody>
          <a:bodyPr/>
          <a:lstStyle/>
          <a:p>
            <a:endParaRPr lang="en-US" dirty="0"/>
          </a:p>
        </p:txBody>
      </p:sp>
      <p:sp>
        <p:nvSpPr>
          <p:cNvPr id="5" name="Segnaposto numero diapositiva 4">
            <a:extLst>
              <a:ext uri="{FF2B5EF4-FFF2-40B4-BE49-F238E27FC236}">
                <a16:creationId xmlns:a16="http://schemas.microsoft.com/office/drawing/2014/main" id="{C0EC417E-D1CA-40A9-A0FF-A2FD4E1F7647}"/>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389072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5A31E1F-6C02-47DE-AD77-68FF61EAD98E}"/>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3" name="Segnaposto piè di pagina 2">
            <a:extLst>
              <a:ext uri="{FF2B5EF4-FFF2-40B4-BE49-F238E27FC236}">
                <a16:creationId xmlns:a16="http://schemas.microsoft.com/office/drawing/2014/main" id="{D56BC4F9-A49F-4DD5-A335-9A52A759B1BF}"/>
              </a:ext>
            </a:extLst>
          </p:cNvPr>
          <p:cNvSpPr>
            <a:spLocks noGrp="1"/>
          </p:cNvSpPr>
          <p:nvPr>
            <p:ph type="ftr" sz="quarter" idx="11"/>
          </p:nvPr>
        </p:nvSpPr>
        <p:spPr/>
        <p:txBody>
          <a:bodyPr/>
          <a:lstStyle/>
          <a:p>
            <a:endParaRPr lang="en-US" dirty="0"/>
          </a:p>
        </p:txBody>
      </p:sp>
      <p:sp>
        <p:nvSpPr>
          <p:cNvPr id="4" name="Segnaposto numero diapositiva 3">
            <a:extLst>
              <a:ext uri="{FF2B5EF4-FFF2-40B4-BE49-F238E27FC236}">
                <a16:creationId xmlns:a16="http://schemas.microsoft.com/office/drawing/2014/main" id="{663C2DA0-83FA-48CF-B74E-5A10A29FCC39}"/>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73508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7FEAE3-4E95-4EC7-B691-CE722F1AD1E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32B3787-0206-4984-8460-6929964A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F07ABADE-CDAC-4490-A780-ED6283CB1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A46FF24-C5BC-49F4-8FF1-EFE153B8B674}"/>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6" name="Segnaposto piè di pagina 5">
            <a:extLst>
              <a:ext uri="{FF2B5EF4-FFF2-40B4-BE49-F238E27FC236}">
                <a16:creationId xmlns:a16="http://schemas.microsoft.com/office/drawing/2014/main" id="{D26AB02F-A31A-44F4-ABF0-AD41A1AF9F98}"/>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B82771EA-EFF2-45D8-B887-1477A27F5300}"/>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41560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316026-A8BC-4EDE-A2FA-DC135FB895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7B2E12E4-721E-49E5-B9F8-2D1CF9C150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Segnaposto testo 3">
            <a:extLst>
              <a:ext uri="{FF2B5EF4-FFF2-40B4-BE49-F238E27FC236}">
                <a16:creationId xmlns:a16="http://schemas.microsoft.com/office/drawing/2014/main" id="{704A04C6-8262-4595-B14A-03D03C7BC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3B7D1CB-8E71-4F7B-9271-B9A875AA59E8}"/>
              </a:ext>
            </a:extLst>
          </p:cNvPr>
          <p:cNvSpPr>
            <a:spLocks noGrp="1"/>
          </p:cNvSpPr>
          <p:nvPr>
            <p:ph type="dt" sz="half" idx="10"/>
          </p:nvPr>
        </p:nvSpPr>
        <p:spPr/>
        <p:txBody>
          <a:bodyPr/>
          <a:lstStyle/>
          <a:p>
            <a:fld id="{AFE15163-DA2F-49D8-AEDF-CC6BD4EA0BFD}" type="datetimeFigureOut">
              <a:rPr lang="en-US" smtClean="0"/>
              <a:t>3/1/2021</a:t>
            </a:fld>
            <a:endParaRPr lang="en-US" dirty="0"/>
          </a:p>
        </p:txBody>
      </p:sp>
      <p:sp>
        <p:nvSpPr>
          <p:cNvPr id="6" name="Segnaposto piè di pagina 5">
            <a:extLst>
              <a:ext uri="{FF2B5EF4-FFF2-40B4-BE49-F238E27FC236}">
                <a16:creationId xmlns:a16="http://schemas.microsoft.com/office/drawing/2014/main" id="{FD7C64C4-65CC-4F4A-8789-75FB603E9D0C}"/>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30BCB299-E1FF-4A76-9031-8ABD7622140D}"/>
              </a:ext>
            </a:extLst>
          </p:cNvPr>
          <p:cNvSpPr>
            <a:spLocks noGrp="1"/>
          </p:cNvSpPr>
          <p:nvPr>
            <p:ph type="sldNum" sz="quarter" idx="12"/>
          </p:nvPr>
        </p:nvSpPr>
        <p:spPr/>
        <p:txBody>
          <a:bodyPr/>
          <a:lstStyle/>
          <a:p>
            <a:fld id="{E7D38BB5-114B-4E85-A425-71ED3AAE80E7}" type="slidenum">
              <a:rPr lang="en-US" smtClean="0"/>
              <a:t>‹N›</a:t>
            </a:fld>
            <a:endParaRPr lang="en-US" dirty="0"/>
          </a:p>
        </p:txBody>
      </p:sp>
    </p:spTree>
    <p:extLst>
      <p:ext uri="{BB962C8B-B14F-4D97-AF65-F5344CB8AC3E}">
        <p14:creationId xmlns:p14="http://schemas.microsoft.com/office/powerpoint/2010/main" val="130196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1327FB8-9DB3-4DC5-AA02-05BA1A144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A4B2659E-6A73-41A0-83ED-BCC47BC95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5971C64-D1DF-4951-8719-FF35866769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15163-DA2F-49D8-AEDF-CC6BD4EA0BFD}" type="datetimeFigureOut">
              <a:rPr lang="en-US" smtClean="0"/>
              <a:t>3/1/2021</a:t>
            </a:fld>
            <a:endParaRPr lang="en-US" dirty="0"/>
          </a:p>
        </p:txBody>
      </p:sp>
      <p:sp>
        <p:nvSpPr>
          <p:cNvPr id="5" name="Segnaposto piè di pagina 4">
            <a:extLst>
              <a:ext uri="{FF2B5EF4-FFF2-40B4-BE49-F238E27FC236}">
                <a16:creationId xmlns:a16="http://schemas.microsoft.com/office/drawing/2014/main" id="{4D517446-13C1-46E3-ABAD-9FF90203D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egnaposto numero diapositiva 5">
            <a:extLst>
              <a:ext uri="{FF2B5EF4-FFF2-40B4-BE49-F238E27FC236}">
                <a16:creationId xmlns:a16="http://schemas.microsoft.com/office/drawing/2014/main" id="{29A4C055-54A4-49A1-BC2F-494A83F6F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38BB5-114B-4E85-A425-71ED3AAE80E7}" type="slidenum">
              <a:rPr lang="en-US" smtClean="0"/>
              <a:t>‹N›</a:t>
            </a:fld>
            <a:endParaRPr lang="en-US" dirty="0"/>
          </a:p>
        </p:txBody>
      </p:sp>
    </p:spTree>
    <p:extLst>
      <p:ext uri="{BB962C8B-B14F-4D97-AF65-F5344CB8AC3E}">
        <p14:creationId xmlns:p14="http://schemas.microsoft.com/office/powerpoint/2010/main" val="109383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388BA8-D425-4CE1-A54F-2BCE6EDCFA37}"/>
              </a:ext>
            </a:extLst>
          </p:cNvPr>
          <p:cNvSpPr>
            <a:spLocks noGrp="1"/>
          </p:cNvSpPr>
          <p:nvPr>
            <p:ph type="ctrTitle"/>
          </p:nvPr>
        </p:nvSpPr>
        <p:spPr>
          <a:xfrm>
            <a:off x="1524000" y="744347"/>
            <a:ext cx="9144000" cy="1025459"/>
          </a:xfrm>
        </p:spPr>
        <p:txBody>
          <a:bodyPr/>
          <a:lstStyle/>
          <a:p>
            <a:r>
              <a:rPr lang="en-US" b="1" dirty="0"/>
              <a:t>DB2 Project</a:t>
            </a:r>
          </a:p>
        </p:txBody>
      </p:sp>
      <p:sp>
        <p:nvSpPr>
          <p:cNvPr id="7" name="Subtitle 2">
            <a:extLst>
              <a:ext uri="{FF2B5EF4-FFF2-40B4-BE49-F238E27FC236}">
                <a16:creationId xmlns:a16="http://schemas.microsoft.com/office/drawing/2014/main" id="{24FF5013-8766-4588-B6C4-1C42F7226FD5}"/>
              </a:ext>
            </a:extLst>
          </p:cNvPr>
          <p:cNvSpPr txBox="1">
            <a:spLocks/>
          </p:cNvSpPr>
          <p:nvPr/>
        </p:nvSpPr>
        <p:spPr>
          <a:xfrm>
            <a:off x="2667000" y="1976284"/>
            <a:ext cx="6858000" cy="37165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Gamified marketing application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Group Members: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Ludovico Righi</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Enrico Gherardi</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Arslan Ali</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sysClr val="windowText" lastClr="000000"/>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Academic Year 2020/2021</a:t>
            </a:r>
            <a:endParaRPr kumimoji="0" lang="en-GB"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88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AE4835-DD77-402F-9A9A-3624BAED7BF7}"/>
              </a:ext>
            </a:extLst>
          </p:cNvPr>
          <p:cNvSpPr>
            <a:spLocks noGrp="1"/>
          </p:cNvSpPr>
          <p:nvPr>
            <p:ph type="title"/>
          </p:nvPr>
        </p:nvSpPr>
        <p:spPr>
          <a:xfrm>
            <a:off x="4309835" y="2484211"/>
            <a:ext cx="3572329" cy="1325563"/>
          </a:xfrm>
        </p:spPr>
        <p:txBody>
          <a:bodyPr/>
          <a:lstStyle/>
          <a:p>
            <a:r>
              <a:rPr lang="it-IT" dirty="0"/>
              <a:t>Logical Model </a:t>
            </a:r>
            <a:endParaRPr lang="en-US" dirty="0"/>
          </a:p>
        </p:txBody>
      </p:sp>
    </p:spTree>
    <p:extLst>
      <p:ext uri="{BB962C8B-B14F-4D97-AF65-F5344CB8AC3E}">
        <p14:creationId xmlns:p14="http://schemas.microsoft.com/office/powerpoint/2010/main" val="2981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AAFF64D-4093-4C7E-BCD2-F7474AD47ED9}"/>
              </a:ext>
            </a:extLst>
          </p:cNvPr>
          <p:cNvSpPr>
            <a:spLocks noGrp="1"/>
          </p:cNvSpPr>
          <p:nvPr/>
        </p:nvSpPr>
        <p:spPr>
          <a:xfrm>
            <a:off x="464457" y="246744"/>
            <a:ext cx="9202057" cy="6611256"/>
          </a:xfrm>
          <a:prstGeom prst="rect">
            <a:avLst/>
          </a:prstGeom>
        </p:spPr>
        <p:txBody>
          <a:bodyPr vert="horz" lIns="36000" tIns="45720" rIns="3600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offensive_word(</a:t>
            </a:r>
            <a:r>
              <a:rPr lang="en-GB" sz="2400" u="sng" dirty="0"/>
              <a:t>ID</a:t>
            </a:r>
            <a:r>
              <a:rPr lang="en-GB" sz="2400" dirty="0"/>
              <a:t>, word)</a:t>
            </a:r>
          </a:p>
          <a:p>
            <a:pPr marL="0" indent="0">
              <a:buNone/>
            </a:pPr>
            <a:r>
              <a:rPr lang="en-GB" sz="2400" dirty="0"/>
              <a:t>admn(</a:t>
            </a:r>
            <a:r>
              <a:rPr lang="en-GB" sz="2400" u="sng" dirty="0"/>
              <a:t>ID</a:t>
            </a:r>
            <a:r>
              <a:rPr lang="en-GB" sz="2400" dirty="0"/>
              <a:t>, username, email, password)</a:t>
            </a:r>
          </a:p>
          <a:p>
            <a:pPr marL="0" indent="0">
              <a:buNone/>
            </a:pPr>
            <a:r>
              <a:rPr lang="en-GB" sz="2400" dirty="0"/>
              <a:t>log(</a:t>
            </a:r>
            <a:r>
              <a:rPr lang="en-GB" sz="2400" u="sng" dirty="0"/>
              <a:t>ID</a:t>
            </a:r>
            <a:r>
              <a:rPr lang="en-GB" sz="2400" dirty="0"/>
              <a:t>, user_id, ts)</a:t>
            </a:r>
          </a:p>
          <a:p>
            <a:pPr marL="0" indent="0">
              <a:buNone/>
            </a:pPr>
            <a:endParaRPr lang="en-GB" sz="2400" dirty="0"/>
          </a:p>
          <a:p>
            <a:pPr marL="0" indent="0">
              <a:buNone/>
            </a:pPr>
            <a:r>
              <a:rPr lang="en-GB" sz="2400" dirty="0"/>
              <a:t>usr(</a:t>
            </a:r>
            <a:r>
              <a:rPr lang="en-GB" sz="2400" u="sng" dirty="0"/>
              <a:t>ID</a:t>
            </a:r>
            <a:r>
              <a:rPr lang="en-GB" sz="2400" dirty="0"/>
              <a:t>, username, email, password, banned, daily_points)</a:t>
            </a:r>
          </a:p>
          <a:p>
            <a:pPr marL="0" indent="0">
              <a:buNone/>
            </a:pPr>
            <a:endParaRPr lang="en-GB" sz="2400" dirty="0"/>
          </a:p>
          <a:p>
            <a:pPr marL="0" indent="0">
              <a:buNone/>
            </a:pPr>
            <a:r>
              <a:rPr lang="en-GB" sz="2400" dirty="0"/>
              <a:t>filled_form(</a:t>
            </a:r>
            <a:r>
              <a:rPr lang="en-GB" sz="2400" u="sng" dirty="0"/>
              <a:t>ID</a:t>
            </a:r>
            <a:r>
              <a:rPr lang="en-GB" sz="2400" dirty="0"/>
              <a:t>, user_id, questionnaire_id, date_form, age, sex, expertice, score)</a:t>
            </a:r>
          </a:p>
          <a:p>
            <a:pPr marL="0" indent="0">
              <a:buNone/>
            </a:pPr>
            <a:endParaRPr lang="en-GB" sz="2400" dirty="0"/>
          </a:p>
          <a:p>
            <a:pPr marL="0" indent="0">
              <a:buNone/>
            </a:pPr>
            <a:r>
              <a:rPr lang="en-GB" sz="2400" dirty="0"/>
              <a:t>answer(</a:t>
            </a:r>
            <a:r>
              <a:rPr lang="en-GB" sz="2400" u="sng" dirty="0"/>
              <a:t>ID</a:t>
            </a:r>
            <a:r>
              <a:rPr lang="en-GB" sz="2400" dirty="0"/>
              <a:t>, question_id, form_id, response)</a:t>
            </a:r>
          </a:p>
          <a:p>
            <a:pPr marL="0" indent="0">
              <a:buNone/>
            </a:pPr>
            <a:endParaRPr lang="en-GB" sz="2400" dirty="0"/>
          </a:p>
          <a:p>
            <a:pPr marL="0" indent="0">
              <a:buNone/>
            </a:pPr>
            <a:r>
              <a:rPr lang="en-GB" sz="2400" dirty="0"/>
              <a:t>question(</a:t>
            </a:r>
            <a:r>
              <a:rPr lang="en-GB" sz="2400" u="sng" dirty="0"/>
              <a:t>ID</a:t>
            </a:r>
            <a:r>
              <a:rPr lang="en-GB" sz="2400" dirty="0"/>
              <a:t>, question_text, questionnaire_id)</a:t>
            </a:r>
          </a:p>
          <a:p>
            <a:pPr marL="0" indent="0">
              <a:buNone/>
            </a:pPr>
            <a:endParaRPr lang="en-GB" sz="2400" dirty="0"/>
          </a:p>
          <a:p>
            <a:pPr marL="0" indent="0">
              <a:buNone/>
            </a:pPr>
            <a:r>
              <a:rPr lang="en-GB" sz="2400" dirty="0"/>
              <a:t>questionnaire(</a:t>
            </a:r>
            <a:r>
              <a:rPr lang="en-GB" sz="2400" u="sng" dirty="0"/>
              <a:t>ID</a:t>
            </a:r>
            <a:r>
              <a:rPr lang="en-GB" sz="2400" dirty="0"/>
              <a:t>, date_questionnaire, product_id)</a:t>
            </a:r>
          </a:p>
          <a:p>
            <a:pPr marL="0" indent="0">
              <a:buNone/>
            </a:pPr>
            <a:endParaRPr lang="en-GB" sz="2400" dirty="0"/>
          </a:p>
          <a:p>
            <a:pPr marL="0" indent="0">
              <a:buNone/>
            </a:pPr>
            <a:r>
              <a:rPr lang="en-GB" sz="2400" dirty="0"/>
              <a:t>product(</a:t>
            </a:r>
            <a:r>
              <a:rPr lang="en-GB" sz="2400" u="sng" dirty="0"/>
              <a:t>ID</a:t>
            </a:r>
            <a:r>
              <a:rPr lang="en-GB" sz="2400" dirty="0"/>
              <a:t>, prod_name, photoimage)</a:t>
            </a:r>
          </a:p>
          <a:p>
            <a:pPr marL="0" indent="0">
              <a:buNone/>
            </a:pPr>
            <a:endParaRPr lang="en-GB" sz="2400" dirty="0"/>
          </a:p>
          <a:p>
            <a:pPr marL="0" indent="0">
              <a:buNone/>
            </a:pPr>
            <a:r>
              <a:rPr lang="en-GB" sz="2400" dirty="0"/>
              <a:t>review(</a:t>
            </a:r>
            <a:r>
              <a:rPr lang="en-GB" sz="2400" u="sng" dirty="0"/>
              <a:t>ID</a:t>
            </a:r>
            <a:r>
              <a:rPr lang="en-GB" sz="2400" dirty="0"/>
              <a:t>, product_id, review_text) </a:t>
            </a:r>
          </a:p>
        </p:txBody>
      </p:sp>
      <p:cxnSp>
        <p:nvCxnSpPr>
          <p:cNvPr id="7" name="Straight Arrow Connector 9">
            <a:extLst>
              <a:ext uri="{FF2B5EF4-FFF2-40B4-BE49-F238E27FC236}">
                <a16:creationId xmlns:a16="http://schemas.microsoft.com/office/drawing/2014/main" id="{00B508F6-32FD-48B2-96AA-53FCD441626D}"/>
              </a:ext>
            </a:extLst>
          </p:cNvPr>
          <p:cNvCxnSpPr>
            <a:cxnSpLocks/>
          </p:cNvCxnSpPr>
          <p:nvPr/>
        </p:nvCxnSpPr>
        <p:spPr>
          <a:xfrm flipH="1">
            <a:off x="1146629" y="1219200"/>
            <a:ext cx="493485" cy="464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a:extLst>
              <a:ext uri="{FF2B5EF4-FFF2-40B4-BE49-F238E27FC236}">
                <a16:creationId xmlns:a16="http://schemas.microsoft.com/office/drawing/2014/main" id="{DFACCAE3-1001-4EBB-9D65-D525CDD632EF}"/>
              </a:ext>
            </a:extLst>
          </p:cNvPr>
          <p:cNvCxnSpPr>
            <a:cxnSpLocks/>
          </p:cNvCxnSpPr>
          <p:nvPr/>
        </p:nvCxnSpPr>
        <p:spPr>
          <a:xfrm flipH="1" flipV="1">
            <a:off x="1262744" y="1930401"/>
            <a:ext cx="1161142" cy="4644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9">
            <a:extLst>
              <a:ext uri="{FF2B5EF4-FFF2-40B4-BE49-F238E27FC236}">
                <a16:creationId xmlns:a16="http://schemas.microsoft.com/office/drawing/2014/main" id="{39882F8C-3F2D-4D2A-B4C9-05E1FB33F5B4}"/>
              </a:ext>
            </a:extLst>
          </p:cNvPr>
          <p:cNvCxnSpPr>
            <a:cxnSpLocks/>
          </p:cNvCxnSpPr>
          <p:nvPr/>
        </p:nvCxnSpPr>
        <p:spPr>
          <a:xfrm flipH="1">
            <a:off x="2365828" y="2641601"/>
            <a:ext cx="1901373" cy="1948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9">
            <a:extLst>
              <a:ext uri="{FF2B5EF4-FFF2-40B4-BE49-F238E27FC236}">
                <a16:creationId xmlns:a16="http://schemas.microsoft.com/office/drawing/2014/main" id="{CEB28329-2A70-4B1E-8721-9DDA9F9D689F}"/>
              </a:ext>
            </a:extLst>
          </p:cNvPr>
          <p:cNvCxnSpPr>
            <a:cxnSpLocks/>
          </p:cNvCxnSpPr>
          <p:nvPr/>
        </p:nvCxnSpPr>
        <p:spPr>
          <a:xfrm flipH="1">
            <a:off x="2423887" y="4078514"/>
            <a:ext cx="1770742" cy="5660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9">
            <a:extLst>
              <a:ext uri="{FF2B5EF4-FFF2-40B4-BE49-F238E27FC236}">
                <a16:creationId xmlns:a16="http://schemas.microsoft.com/office/drawing/2014/main" id="{09F35CB4-83E0-40A0-B1B7-1C8F750DBAEB}"/>
              </a:ext>
            </a:extLst>
          </p:cNvPr>
          <p:cNvCxnSpPr>
            <a:cxnSpLocks/>
          </p:cNvCxnSpPr>
          <p:nvPr/>
        </p:nvCxnSpPr>
        <p:spPr>
          <a:xfrm flipH="1">
            <a:off x="1814288" y="3429000"/>
            <a:ext cx="493483" cy="497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9">
            <a:extLst>
              <a:ext uri="{FF2B5EF4-FFF2-40B4-BE49-F238E27FC236}">
                <a16:creationId xmlns:a16="http://schemas.microsoft.com/office/drawing/2014/main" id="{6B22F1A0-21BD-4770-A4BD-4A709364DEEB}"/>
              </a:ext>
            </a:extLst>
          </p:cNvPr>
          <p:cNvCxnSpPr>
            <a:cxnSpLocks/>
          </p:cNvCxnSpPr>
          <p:nvPr/>
        </p:nvCxnSpPr>
        <p:spPr>
          <a:xfrm flipH="1">
            <a:off x="1698173" y="4789714"/>
            <a:ext cx="3773715" cy="573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9">
            <a:extLst>
              <a:ext uri="{FF2B5EF4-FFF2-40B4-BE49-F238E27FC236}">
                <a16:creationId xmlns:a16="http://schemas.microsoft.com/office/drawing/2014/main" id="{77CC64D9-0C4A-48AD-A601-A641C6E939B2}"/>
              </a:ext>
            </a:extLst>
          </p:cNvPr>
          <p:cNvCxnSpPr>
            <a:cxnSpLocks/>
          </p:cNvCxnSpPr>
          <p:nvPr/>
        </p:nvCxnSpPr>
        <p:spPr>
          <a:xfrm flipH="1" flipV="1">
            <a:off x="2177143" y="2649083"/>
            <a:ext cx="1132116" cy="4637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9">
            <a:extLst>
              <a:ext uri="{FF2B5EF4-FFF2-40B4-BE49-F238E27FC236}">
                <a16:creationId xmlns:a16="http://schemas.microsoft.com/office/drawing/2014/main" id="{BBB37B98-0955-452A-98A7-750C3299884D}"/>
              </a:ext>
            </a:extLst>
          </p:cNvPr>
          <p:cNvCxnSpPr>
            <a:cxnSpLocks/>
          </p:cNvCxnSpPr>
          <p:nvPr/>
        </p:nvCxnSpPr>
        <p:spPr>
          <a:xfrm flipH="1" flipV="1">
            <a:off x="1698173" y="5563053"/>
            <a:ext cx="362856" cy="463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8A2-A3B1-4DB0-964D-A3544ED64832}"/>
              </a:ext>
            </a:extLst>
          </p:cNvPr>
          <p:cNvSpPr txBox="1">
            <a:spLocks/>
          </p:cNvSpPr>
          <p:nvPr/>
        </p:nvSpPr>
        <p:spPr>
          <a:xfrm>
            <a:off x="628650" y="365126"/>
            <a:ext cx="7886700" cy="720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Relationship “logging” </a:t>
            </a:r>
          </a:p>
        </p:txBody>
      </p:sp>
      <p:sp>
        <p:nvSpPr>
          <p:cNvPr id="3" name="Content Placeholder 4">
            <a:extLst>
              <a:ext uri="{FF2B5EF4-FFF2-40B4-BE49-F238E27FC236}">
                <a16:creationId xmlns:a16="http://schemas.microsoft.com/office/drawing/2014/main" id="{B366E10D-5E43-4C33-A6A2-02BF080F3BC3}"/>
              </a:ext>
            </a:extLst>
          </p:cNvPr>
          <p:cNvSpPr txBox="1">
            <a:spLocks/>
          </p:cNvSpPr>
          <p:nvPr/>
        </p:nvSpPr>
        <p:spPr>
          <a:xfrm>
            <a:off x="5760653" y="1983563"/>
            <a:ext cx="6081974" cy="32020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User </a:t>
            </a:r>
            <a:r>
              <a:rPr lang="en-GB" dirty="0">
                <a:sym typeface="Wingdings" panose="05000000000000000000" pitchFamily="2" charset="2"/>
              </a:rPr>
              <a:t></a:t>
            </a:r>
            <a:r>
              <a:rPr lang="en-GB" dirty="0"/>
              <a:t> Log: @OneToMany not required, mapped for simplicity</a:t>
            </a:r>
          </a:p>
          <a:p>
            <a:pPr marL="0" indent="0">
              <a:buNone/>
            </a:pPr>
            <a:r>
              <a:rPr lang="en-GB" dirty="0"/>
              <a:t> </a:t>
            </a:r>
          </a:p>
          <a:p>
            <a:r>
              <a:rPr lang="en-GB" dirty="0"/>
              <a:t>Log </a:t>
            </a:r>
            <a:r>
              <a:rPr lang="en-GB" dirty="0">
                <a:sym typeface="Wingdings" panose="05000000000000000000" pitchFamily="2" charset="2"/>
              </a:rPr>
              <a:t>  User: @ManyToOne necessary for retrieving the users who logged in a certain date</a:t>
            </a:r>
          </a:p>
          <a:p>
            <a:pPr lvl="1"/>
            <a:r>
              <a:rPr lang="en-GB" dirty="0">
                <a:sym typeface="Wingdings" panose="05000000000000000000" pitchFamily="2" charset="2"/>
              </a:rPr>
              <a:t>Owner: entity Log</a:t>
            </a:r>
          </a:p>
        </p:txBody>
      </p:sp>
      <p:sp>
        <p:nvSpPr>
          <p:cNvPr id="4" name="Rectangle 5">
            <a:extLst>
              <a:ext uri="{FF2B5EF4-FFF2-40B4-BE49-F238E27FC236}">
                <a16:creationId xmlns:a16="http://schemas.microsoft.com/office/drawing/2014/main" id="{DF408D4E-E24C-4349-A39A-5B2546184FF6}"/>
              </a:ext>
            </a:extLst>
          </p:cNvPr>
          <p:cNvSpPr/>
          <p:nvPr/>
        </p:nvSpPr>
        <p:spPr>
          <a:xfrm>
            <a:off x="3392712"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5" name="Rectangle 6">
            <a:extLst>
              <a:ext uri="{FF2B5EF4-FFF2-40B4-BE49-F238E27FC236}">
                <a16:creationId xmlns:a16="http://schemas.microsoft.com/office/drawing/2014/main" id="{D0292412-2C7A-4E97-B5CA-4B539C4B8037}"/>
              </a:ext>
            </a:extLst>
          </p:cNvPr>
          <p:cNvSpPr/>
          <p:nvPr/>
        </p:nvSpPr>
        <p:spPr>
          <a:xfrm>
            <a:off x="628650"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6" name="Diamond 7">
            <a:extLst>
              <a:ext uri="{FF2B5EF4-FFF2-40B4-BE49-F238E27FC236}">
                <a16:creationId xmlns:a16="http://schemas.microsoft.com/office/drawing/2014/main" id="{FFC12B46-3CC1-49F3-ABA9-45002EF48A73}"/>
              </a:ext>
            </a:extLst>
          </p:cNvPr>
          <p:cNvSpPr/>
          <p:nvPr/>
        </p:nvSpPr>
        <p:spPr>
          <a:xfrm rot="5400000">
            <a:off x="2629102" y="201076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7" name="Straight Connector 8">
            <a:extLst>
              <a:ext uri="{FF2B5EF4-FFF2-40B4-BE49-F238E27FC236}">
                <a16:creationId xmlns:a16="http://schemas.microsoft.com/office/drawing/2014/main" id="{4158593D-2C47-4BE1-A54D-ED9249BC9DE7}"/>
              </a:ext>
            </a:extLst>
          </p:cNvPr>
          <p:cNvCxnSpPr>
            <a:stCxn id="4" idx="1"/>
          </p:cNvCxnSpPr>
          <p:nvPr/>
        </p:nvCxnSpPr>
        <p:spPr>
          <a:xfrm flipH="1">
            <a:off x="3063919" y="221938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CAEAE0DF-1375-47FD-BCB1-C7340049451E}"/>
              </a:ext>
            </a:extLst>
          </p:cNvPr>
          <p:cNvCxnSpPr>
            <a:stCxn id="6" idx="2"/>
          </p:cNvCxnSpPr>
          <p:nvPr/>
        </p:nvCxnSpPr>
        <p:spPr>
          <a:xfrm flipH="1">
            <a:off x="2197569" y="221938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1A758829-9454-42A3-8F5E-B2755A77DF3C}"/>
              </a:ext>
            </a:extLst>
          </p:cNvPr>
          <p:cNvSpPr txBox="1"/>
          <p:nvPr/>
        </p:nvSpPr>
        <p:spPr>
          <a:xfrm>
            <a:off x="2972482" y="2345054"/>
            <a:ext cx="481222" cy="369332"/>
          </a:xfrm>
          <a:prstGeom prst="rect">
            <a:avLst/>
          </a:prstGeom>
          <a:noFill/>
        </p:spPr>
        <p:txBody>
          <a:bodyPr wrap="none" rtlCol="0">
            <a:spAutoFit/>
          </a:bodyPr>
          <a:lstStyle/>
          <a:p>
            <a:r>
              <a:rPr lang="en-GB" dirty="0"/>
              <a:t>1:1</a:t>
            </a:r>
          </a:p>
        </p:txBody>
      </p:sp>
      <p:sp>
        <p:nvSpPr>
          <p:cNvPr id="10" name="TextBox 11">
            <a:extLst>
              <a:ext uri="{FF2B5EF4-FFF2-40B4-BE49-F238E27FC236}">
                <a16:creationId xmlns:a16="http://schemas.microsoft.com/office/drawing/2014/main" id="{702F7FDA-EC0F-405C-BAF0-5FC3C6959A23}"/>
              </a:ext>
            </a:extLst>
          </p:cNvPr>
          <p:cNvSpPr txBox="1"/>
          <p:nvPr/>
        </p:nvSpPr>
        <p:spPr>
          <a:xfrm>
            <a:off x="2248897" y="2349945"/>
            <a:ext cx="513282" cy="369332"/>
          </a:xfrm>
          <a:prstGeom prst="rect">
            <a:avLst/>
          </a:prstGeom>
          <a:noFill/>
        </p:spPr>
        <p:txBody>
          <a:bodyPr wrap="none" rtlCol="0">
            <a:spAutoFit/>
          </a:bodyPr>
          <a:lstStyle/>
          <a:p>
            <a:r>
              <a:rPr lang="en-GB" dirty="0"/>
              <a:t>0:N</a:t>
            </a:r>
          </a:p>
        </p:txBody>
      </p:sp>
      <p:sp>
        <p:nvSpPr>
          <p:cNvPr id="11" name="TextBox 12">
            <a:extLst>
              <a:ext uri="{FF2B5EF4-FFF2-40B4-BE49-F238E27FC236}">
                <a16:creationId xmlns:a16="http://schemas.microsoft.com/office/drawing/2014/main" id="{4F13FFFB-156B-4634-8F64-97C5472E7BE5}"/>
              </a:ext>
            </a:extLst>
          </p:cNvPr>
          <p:cNvSpPr txBox="1"/>
          <p:nvPr/>
        </p:nvSpPr>
        <p:spPr>
          <a:xfrm>
            <a:off x="2375557" y="1638393"/>
            <a:ext cx="863250" cy="369332"/>
          </a:xfrm>
          <a:prstGeom prst="rect">
            <a:avLst/>
          </a:prstGeom>
          <a:noFill/>
        </p:spPr>
        <p:txBody>
          <a:bodyPr wrap="none" rtlCol="0">
            <a:spAutoFit/>
          </a:bodyPr>
          <a:lstStyle/>
          <a:p>
            <a:r>
              <a:rPr lang="en-GB" dirty="0"/>
              <a:t>logging</a:t>
            </a:r>
          </a:p>
        </p:txBody>
      </p:sp>
      <p:sp>
        <p:nvSpPr>
          <p:cNvPr id="12" name="Rectangle 13">
            <a:extLst>
              <a:ext uri="{FF2B5EF4-FFF2-40B4-BE49-F238E27FC236}">
                <a16:creationId xmlns:a16="http://schemas.microsoft.com/office/drawing/2014/main" id="{666B7051-C732-48A7-B994-BDE005BDD8B7}"/>
              </a:ext>
            </a:extLst>
          </p:cNvPr>
          <p:cNvSpPr/>
          <p:nvPr/>
        </p:nvSpPr>
        <p:spPr>
          <a:xfrm>
            <a:off x="3410358"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3" name="Rectangle 14">
            <a:extLst>
              <a:ext uri="{FF2B5EF4-FFF2-40B4-BE49-F238E27FC236}">
                <a16:creationId xmlns:a16="http://schemas.microsoft.com/office/drawing/2014/main" id="{9EB1E803-A48F-4BC3-BF3B-D42B45B6688F}"/>
              </a:ext>
            </a:extLst>
          </p:cNvPr>
          <p:cNvSpPr/>
          <p:nvPr/>
        </p:nvSpPr>
        <p:spPr>
          <a:xfrm>
            <a:off x="646296"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4" name="Straight Connector 15">
            <a:extLst>
              <a:ext uri="{FF2B5EF4-FFF2-40B4-BE49-F238E27FC236}">
                <a16:creationId xmlns:a16="http://schemas.microsoft.com/office/drawing/2014/main" id="{9AB16FBA-240C-491D-B983-A615BDB6B868}"/>
              </a:ext>
            </a:extLst>
          </p:cNvPr>
          <p:cNvCxnSpPr>
            <a:stCxn id="12" idx="1"/>
            <a:endCxn id="13" idx="3"/>
          </p:cNvCxnSpPr>
          <p:nvPr/>
        </p:nvCxnSpPr>
        <p:spPr>
          <a:xfrm flipH="1">
            <a:off x="2215214" y="3642319"/>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6">
            <a:extLst>
              <a:ext uri="{FF2B5EF4-FFF2-40B4-BE49-F238E27FC236}">
                <a16:creationId xmlns:a16="http://schemas.microsoft.com/office/drawing/2014/main" id="{FDF8CFA8-35BF-409B-9E4E-F0C43C51BFB6}"/>
              </a:ext>
            </a:extLst>
          </p:cNvPr>
          <p:cNvSpPr/>
          <p:nvPr/>
        </p:nvSpPr>
        <p:spPr>
          <a:xfrm>
            <a:off x="3418379"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6" name="Rectangle 17">
            <a:extLst>
              <a:ext uri="{FF2B5EF4-FFF2-40B4-BE49-F238E27FC236}">
                <a16:creationId xmlns:a16="http://schemas.microsoft.com/office/drawing/2014/main" id="{58F831B5-5F84-45B6-861E-64333E6484EE}"/>
              </a:ext>
            </a:extLst>
          </p:cNvPr>
          <p:cNvSpPr/>
          <p:nvPr/>
        </p:nvSpPr>
        <p:spPr>
          <a:xfrm>
            <a:off x="654317"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8">
            <a:extLst>
              <a:ext uri="{FF2B5EF4-FFF2-40B4-BE49-F238E27FC236}">
                <a16:creationId xmlns:a16="http://schemas.microsoft.com/office/drawing/2014/main" id="{B9A7A44F-770A-434A-9F41-7D1425E515C2}"/>
              </a:ext>
            </a:extLst>
          </p:cNvPr>
          <p:cNvCxnSpPr>
            <a:stCxn id="15" idx="1"/>
            <a:endCxn id="16" idx="3"/>
          </p:cNvCxnSpPr>
          <p:nvPr/>
        </p:nvCxnSpPr>
        <p:spPr>
          <a:xfrm flipH="1">
            <a:off x="2223235" y="4949751"/>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9">
            <a:extLst>
              <a:ext uri="{FF2B5EF4-FFF2-40B4-BE49-F238E27FC236}">
                <a16:creationId xmlns:a16="http://schemas.microsoft.com/office/drawing/2014/main" id="{49CCB07A-B9CD-4470-9E4A-643925D72FF0}"/>
              </a:ext>
            </a:extLst>
          </p:cNvPr>
          <p:cNvSpPr txBox="1"/>
          <p:nvPr/>
        </p:nvSpPr>
        <p:spPr>
          <a:xfrm>
            <a:off x="3096007" y="3373355"/>
            <a:ext cx="300082" cy="369332"/>
          </a:xfrm>
          <a:prstGeom prst="rect">
            <a:avLst/>
          </a:prstGeom>
          <a:noFill/>
        </p:spPr>
        <p:txBody>
          <a:bodyPr wrap="none" rtlCol="0">
            <a:spAutoFit/>
          </a:bodyPr>
          <a:lstStyle/>
          <a:p>
            <a:r>
              <a:rPr lang="en-GB" dirty="0"/>
              <a:t>*</a:t>
            </a:r>
          </a:p>
        </p:txBody>
      </p:sp>
      <p:sp>
        <p:nvSpPr>
          <p:cNvPr id="19" name="TextBox 20">
            <a:extLst>
              <a:ext uri="{FF2B5EF4-FFF2-40B4-BE49-F238E27FC236}">
                <a16:creationId xmlns:a16="http://schemas.microsoft.com/office/drawing/2014/main" id="{FE4D231A-FD56-4018-9FBA-E337EAAC95DD}"/>
              </a:ext>
            </a:extLst>
          </p:cNvPr>
          <p:cNvSpPr txBox="1"/>
          <p:nvPr/>
        </p:nvSpPr>
        <p:spPr>
          <a:xfrm>
            <a:off x="2210478" y="454763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62231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8A2-A3B1-4DB0-964D-A3544ED64832}"/>
              </a:ext>
            </a:extLst>
          </p:cNvPr>
          <p:cNvSpPr txBox="1">
            <a:spLocks/>
          </p:cNvSpPr>
          <p:nvPr/>
        </p:nvSpPr>
        <p:spPr>
          <a:xfrm>
            <a:off x="628650" y="365126"/>
            <a:ext cx="7886700" cy="720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Relationship “filling in” </a:t>
            </a:r>
          </a:p>
        </p:txBody>
      </p:sp>
      <p:sp>
        <p:nvSpPr>
          <p:cNvPr id="3" name="Content Placeholder 4">
            <a:extLst>
              <a:ext uri="{FF2B5EF4-FFF2-40B4-BE49-F238E27FC236}">
                <a16:creationId xmlns:a16="http://schemas.microsoft.com/office/drawing/2014/main" id="{B366E10D-5E43-4C33-A6A2-02BF080F3BC3}"/>
              </a:ext>
            </a:extLst>
          </p:cNvPr>
          <p:cNvSpPr txBox="1">
            <a:spLocks/>
          </p:cNvSpPr>
          <p:nvPr/>
        </p:nvSpPr>
        <p:spPr>
          <a:xfrm>
            <a:off x="5760653" y="1983563"/>
            <a:ext cx="6081974" cy="41850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User </a:t>
            </a:r>
            <a:r>
              <a:rPr lang="en-GB" dirty="0">
                <a:sym typeface="Wingdings" panose="05000000000000000000" pitchFamily="2" charset="2"/>
              </a:rPr>
              <a:t></a:t>
            </a:r>
            <a:r>
              <a:rPr lang="en-GB" dirty="0"/>
              <a:t> FilledForm: @OneToMany not required, mapped for simplicity</a:t>
            </a:r>
          </a:p>
          <a:p>
            <a:pPr marL="0" indent="0">
              <a:buNone/>
            </a:pPr>
            <a:r>
              <a:rPr lang="en-GB" dirty="0"/>
              <a:t> </a:t>
            </a:r>
          </a:p>
          <a:p>
            <a:r>
              <a:rPr lang="en-GB" dirty="0">
                <a:sym typeface="Wingdings" panose="05000000000000000000" pitchFamily="2" charset="2"/>
              </a:rPr>
              <a:t>FilledForm   User: @ManyToOne necessary for retrieving the users who filled in the Form in a certain date</a:t>
            </a:r>
          </a:p>
          <a:p>
            <a:pPr lvl="1"/>
            <a:r>
              <a:rPr lang="en-GB" dirty="0">
                <a:sym typeface="Wingdings" panose="05000000000000000000" pitchFamily="2" charset="2"/>
              </a:rPr>
              <a:t>Owner: entity FilledForm</a:t>
            </a:r>
          </a:p>
        </p:txBody>
      </p:sp>
      <p:sp>
        <p:nvSpPr>
          <p:cNvPr id="4" name="Rectangle 5">
            <a:extLst>
              <a:ext uri="{FF2B5EF4-FFF2-40B4-BE49-F238E27FC236}">
                <a16:creationId xmlns:a16="http://schemas.microsoft.com/office/drawing/2014/main" id="{DF408D4E-E24C-4349-A39A-5B2546184FF6}"/>
              </a:ext>
            </a:extLst>
          </p:cNvPr>
          <p:cNvSpPr/>
          <p:nvPr/>
        </p:nvSpPr>
        <p:spPr>
          <a:xfrm>
            <a:off x="3392712"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sp>
        <p:nvSpPr>
          <p:cNvPr id="5" name="Rectangle 6">
            <a:extLst>
              <a:ext uri="{FF2B5EF4-FFF2-40B4-BE49-F238E27FC236}">
                <a16:creationId xmlns:a16="http://schemas.microsoft.com/office/drawing/2014/main" id="{D0292412-2C7A-4E97-B5CA-4B539C4B8037}"/>
              </a:ext>
            </a:extLst>
          </p:cNvPr>
          <p:cNvSpPr/>
          <p:nvPr/>
        </p:nvSpPr>
        <p:spPr>
          <a:xfrm>
            <a:off x="628650"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6" name="Diamond 7">
            <a:extLst>
              <a:ext uri="{FF2B5EF4-FFF2-40B4-BE49-F238E27FC236}">
                <a16:creationId xmlns:a16="http://schemas.microsoft.com/office/drawing/2014/main" id="{FFC12B46-3CC1-49F3-ABA9-45002EF48A73}"/>
              </a:ext>
            </a:extLst>
          </p:cNvPr>
          <p:cNvSpPr/>
          <p:nvPr/>
        </p:nvSpPr>
        <p:spPr>
          <a:xfrm rot="5400000">
            <a:off x="2629102" y="201076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7" name="Straight Connector 8">
            <a:extLst>
              <a:ext uri="{FF2B5EF4-FFF2-40B4-BE49-F238E27FC236}">
                <a16:creationId xmlns:a16="http://schemas.microsoft.com/office/drawing/2014/main" id="{4158593D-2C47-4BE1-A54D-ED9249BC9DE7}"/>
              </a:ext>
            </a:extLst>
          </p:cNvPr>
          <p:cNvCxnSpPr>
            <a:stCxn id="4" idx="1"/>
          </p:cNvCxnSpPr>
          <p:nvPr/>
        </p:nvCxnSpPr>
        <p:spPr>
          <a:xfrm flipH="1">
            <a:off x="3063919" y="221938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CAEAE0DF-1375-47FD-BCB1-C7340049451E}"/>
              </a:ext>
            </a:extLst>
          </p:cNvPr>
          <p:cNvCxnSpPr>
            <a:stCxn id="6" idx="2"/>
          </p:cNvCxnSpPr>
          <p:nvPr/>
        </p:nvCxnSpPr>
        <p:spPr>
          <a:xfrm flipH="1">
            <a:off x="2197569" y="221938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1A758829-9454-42A3-8F5E-B2755A77DF3C}"/>
              </a:ext>
            </a:extLst>
          </p:cNvPr>
          <p:cNvSpPr txBox="1"/>
          <p:nvPr/>
        </p:nvSpPr>
        <p:spPr>
          <a:xfrm>
            <a:off x="2972482" y="2345054"/>
            <a:ext cx="481222" cy="369332"/>
          </a:xfrm>
          <a:prstGeom prst="rect">
            <a:avLst/>
          </a:prstGeom>
          <a:noFill/>
        </p:spPr>
        <p:txBody>
          <a:bodyPr wrap="none" rtlCol="0">
            <a:spAutoFit/>
          </a:bodyPr>
          <a:lstStyle/>
          <a:p>
            <a:r>
              <a:rPr lang="en-GB" dirty="0"/>
              <a:t>1:1</a:t>
            </a:r>
          </a:p>
        </p:txBody>
      </p:sp>
      <p:sp>
        <p:nvSpPr>
          <p:cNvPr id="10" name="TextBox 11">
            <a:extLst>
              <a:ext uri="{FF2B5EF4-FFF2-40B4-BE49-F238E27FC236}">
                <a16:creationId xmlns:a16="http://schemas.microsoft.com/office/drawing/2014/main" id="{702F7FDA-EC0F-405C-BAF0-5FC3C6959A23}"/>
              </a:ext>
            </a:extLst>
          </p:cNvPr>
          <p:cNvSpPr txBox="1"/>
          <p:nvPr/>
        </p:nvSpPr>
        <p:spPr>
          <a:xfrm>
            <a:off x="2248897" y="2349945"/>
            <a:ext cx="513282" cy="369332"/>
          </a:xfrm>
          <a:prstGeom prst="rect">
            <a:avLst/>
          </a:prstGeom>
          <a:noFill/>
        </p:spPr>
        <p:txBody>
          <a:bodyPr wrap="none" rtlCol="0">
            <a:spAutoFit/>
          </a:bodyPr>
          <a:lstStyle/>
          <a:p>
            <a:r>
              <a:rPr lang="en-GB" dirty="0"/>
              <a:t>0:N</a:t>
            </a:r>
          </a:p>
        </p:txBody>
      </p:sp>
      <p:sp>
        <p:nvSpPr>
          <p:cNvPr id="11" name="TextBox 12">
            <a:extLst>
              <a:ext uri="{FF2B5EF4-FFF2-40B4-BE49-F238E27FC236}">
                <a16:creationId xmlns:a16="http://schemas.microsoft.com/office/drawing/2014/main" id="{4F13FFFB-156B-4634-8F64-97C5472E7BE5}"/>
              </a:ext>
            </a:extLst>
          </p:cNvPr>
          <p:cNvSpPr txBox="1"/>
          <p:nvPr/>
        </p:nvSpPr>
        <p:spPr>
          <a:xfrm>
            <a:off x="2375557" y="1638393"/>
            <a:ext cx="925253" cy="369332"/>
          </a:xfrm>
          <a:prstGeom prst="rect">
            <a:avLst/>
          </a:prstGeom>
          <a:noFill/>
        </p:spPr>
        <p:txBody>
          <a:bodyPr wrap="none" rtlCol="0">
            <a:spAutoFit/>
          </a:bodyPr>
          <a:lstStyle/>
          <a:p>
            <a:r>
              <a:rPr lang="en-GB" dirty="0"/>
              <a:t>filling in</a:t>
            </a:r>
          </a:p>
        </p:txBody>
      </p:sp>
      <p:sp>
        <p:nvSpPr>
          <p:cNvPr id="12" name="Rectangle 13">
            <a:extLst>
              <a:ext uri="{FF2B5EF4-FFF2-40B4-BE49-F238E27FC236}">
                <a16:creationId xmlns:a16="http://schemas.microsoft.com/office/drawing/2014/main" id="{666B7051-C732-48A7-B994-BDE005BDD8B7}"/>
              </a:ext>
            </a:extLst>
          </p:cNvPr>
          <p:cNvSpPr/>
          <p:nvPr/>
        </p:nvSpPr>
        <p:spPr>
          <a:xfrm>
            <a:off x="3410358"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sp>
        <p:nvSpPr>
          <p:cNvPr id="13" name="Rectangle 14">
            <a:extLst>
              <a:ext uri="{FF2B5EF4-FFF2-40B4-BE49-F238E27FC236}">
                <a16:creationId xmlns:a16="http://schemas.microsoft.com/office/drawing/2014/main" id="{9EB1E803-A48F-4BC3-BF3B-D42B45B6688F}"/>
              </a:ext>
            </a:extLst>
          </p:cNvPr>
          <p:cNvSpPr/>
          <p:nvPr/>
        </p:nvSpPr>
        <p:spPr>
          <a:xfrm>
            <a:off x="646296"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4" name="Straight Connector 15">
            <a:extLst>
              <a:ext uri="{FF2B5EF4-FFF2-40B4-BE49-F238E27FC236}">
                <a16:creationId xmlns:a16="http://schemas.microsoft.com/office/drawing/2014/main" id="{9AB16FBA-240C-491D-B983-A615BDB6B868}"/>
              </a:ext>
            </a:extLst>
          </p:cNvPr>
          <p:cNvCxnSpPr>
            <a:stCxn id="12" idx="1"/>
            <a:endCxn id="13" idx="3"/>
          </p:cNvCxnSpPr>
          <p:nvPr/>
        </p:nvCxnSpPr>
        <p:spPr>
          <a:xfrm flipH="1">
            <a:off x="2215214" y="3642319"/>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6">
            <a:extLst>
              <a:ext uri="{FF2B5EF4-FFF2-40B4-BE49-F238E27FC236}">
                <a16:creationId xmlns:a16="http://schemas.microsoft.com/office/drawing/2014/main" id="{FDF8CFA8-35BF-409B-9E4E-F0C43C51BFB6}"/>
              </a:ext>
            </a:extLst>
          </p:cNvPr>
          <p:cNvSpPr/>
          <p:nvPr/>
        </p:nvSpPr>
        <p:spPr>
          <a:xfrm>
            <a:off x="3418379"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sp>
        <p:nvSpPr>
          <p:cNvPr id="16" name="Rectangle 17">
            <a:extLst>
              <a:ext uri="{FF2B5EF4-FFF2-40B4-BE49-F238E27FC236}">
                <a16:creationId xmlns:a16="http://schemas.microsoft.com/office/drawing/2014/main" id="{58F831B5-5F84-45B6-861E-64333E6484EE}"/>
              </a:ext>
            </a:extLst>
          </p:cNvPr>
          <p:cNvSpPr/>
          <p:nvPr/>
        </p:nvSpPr>
        <p:spPr>
          <a:xfrm>
            <a:off x="654317"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8">
            <a:extLst>
              <a:ext uri="{FF2B5EF4-FFF2-40B4-BE49-F238E27FC236}">
                <a16:creationId xmlns:a16="http://schemas.microsoft.com/office/drawing/2014/main" id="{B9A7A44F-770A-434A-9F41-7D1425E515C2}"/>
              </a:ext>
            </a:extLst>
          </p:cNvPr>
          <p:cNvCxnSpPr>
            <a:stCxn id="15" idx="1"/>
            <a:endCxn id="16" idx="3"/>
          </p:cNvCxnSpPr>
          <p:nvPr/>
        </p:nvCxnSpPr>
        <p:spPr>
          <a:xfrm flipH="1">
            <a:off x="2223235" y="4949751"/>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9">
            <a:extLst>
              <a:ext uri="{FF2B5EF4-FFF2-40B4-BE49-F238E27FC236}">
                <a16:creationId xmlns:a16="http://schemas.microsoft.com/office/drawing/2014/main" id="{49CCB07A-B9CD-4470-9E4A-643925D72FF0}"/>
              </a:ext>
            </a:extLst>
          </p:cNvPr>
          <p:cNvSpPr txBox="1"/>
          <p:nvPr/>
        </p:nvSpPr>
        <p:spPr>
          <a:xfrm>
            <a:off x="3096007" y="3373355"/>
            <a:ext cx="300082" cy="369332"/>
          </a:xfrm>
          <a:prstGeom prst="rect">
            <a:avLst/>
          </a:prstGeom>
          <a:noFill/>
        </p:spPr>
        <p:txBody>
          <a:bodyPr wrap="none" rtlCol="0">
            <a:spAutoFit/>
          </a:bodyPr>
          <a:lstStyle/>
          <a:p>
            <a:r>
              <a:rPr lang="en-GB" dirty="0"/>
              <a:t>*</a:t>
            </a:r>
          </a:p>
        </p:txBody>
      </p:sp>
      <p:sp>
        <p:nvSpPr>
          <p:cNvPr id="19" name="TextBox 20">
            <a:extLst>
              <a:ext uri="{FF2B5EF4-FFF2-40B4-BE49-F238E27FC236}">
                <a16:creationId xmlns:a16="http://schemas.microsoft.com/office/drawing/2014/main" id="{FE4D231A-FD56-4018-9FBA-E337EAAC95DD}"/>
              </a:ext>
            </a:extLst>
          </p:cNvPr>
          <p:cNvSpPr txBox="1"/>
          <p:nvPr/>
        </p:nvSpPr>
        <p:spPr>
          <a:xfrm>
            <a:off x="2210478" y="454763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54040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8A2-A3B1-4DB0-964D-A3544ED64832}"/>
              </a:ext>
            </a:extLst>
          </p:cNvPr>
          <p:cNvSpPr txBox="1">
            <a:spLocks/>
          </p:cNvSpPr>
          <p:nvPr/>
        </p:nvSpPr>
        <p:spPr>
          <a:xfrm>
            <a:off x="628650" y="365126"/>
            <a:ext cx="7886700" cy="720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Relationship “has” </a:t>
            </a:r>
          </a:p>
        </p:txBody>
      </p:sp>
      <p:sp>
        <p:nvSpPr>
          <p:cNvPr id="3" name="Content Placeholder 4">
            <a:extLst>
              <a:ext uri="{FF2B5EF4-FFF2-40B4-BE49-F238E27FC236}">
                <a16:creationId xmlns:a16="http://schemas.microsoft.com/office/drawing/2014/main" id="{B366E10D-5E43-4C33-A6A2-02BF080F3BC3}"/>
              </a:ext>
            </a:extLst>
          </p:cNvPr>
          <p:cNvSpPr txBox="1">
            <a:spLocks/>
          </p:cNvSpPr>
          <p:nvPr/>
        </p:nvSpPr>
        <p:spPr>
          <a:xfrm>
            <a:off x="5760653" y="1983563"/>
            <a:ext cx="6081974" cy="42575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FilledForm </a:t>
            </a:r>
            <a:r>
              <a:rPr lang="en-GB" dirty="0">
                <a:sym typeface="Wingdings" panose="05000000000000000000" pitchFamily="2" charset="2"/>
              </a:rPr>
              <a:t></a:t>
            </a:r>
            <a:r>
              <a:rPr lang="en-GB" dirty="0"/>
              <a:t> Answer: @OneToMany, fetchType.EAGER for retrieving all the answers of a given FilledForm</a:t>
            </a:r>
          </a:p>
          <a:p>
            <a:pPr lvl="1"/>
            <a:r>
              <a:rPr lang="en-GB" dirty="0"/>
              <a:t>CascadeType.PERSIST, CascadeType.REMOVE </a:t>
            </a:r>
          </a:p>
          <a:p>
            <a:pPr marL="457200" lvl="1" indent="0">
              <a:buNone/>
            </a:pPr>
            <a:endParaRPr lang="en-GB" dirty="0"/>
          </a:p>
          <a:p>
            <a:r>
              <a:rPr lang="en-GB" dirty="0">
                <a:sym typeface="Wingdings" panose="05000000000000000000" pitchFamily="2" charset="2"/>
              </a:rPr>
              <a:t>Answer   FilledForm: @ManyToOne not necessary, mapped for simplicity</a:t>
            </a:r>
          </a:p>
          <a:p>
            <a:pPr lvl="1"/>
            <a:r>
              <a:rPr lang="en-GB" dirty="0">
                <a:sym typeface="Wingdings" panose="05000000000000000000" pitchFamily="2" charset="2"/>
              </a:rPr>
              <a:t>Owner: entity Answer</a:t>
            </a:r>
          </a:p>
        </p:txBody>
      </p:sp>
      <p:sp>
        <p:nvSpPr>
          <p:cNvPr id="4" name="Rectangle 5">
            <a:extLst>
              <a:ext uri="{FF2B5EF4-FFF2-40B4-BE49-F238E27FC236}">
                <a16:creationId xmlns:a16="http://schemas.microsoft.com/office/drawing/2014/main" id="{DF408D4E-E24C-4349-A39A-5B2546184FF6}"/>
              </a:ext>
            </a:extLst>
          </p:cNvPr>
          <p:cNvSpPr/>
          <p:nvPr/>
        </p:nvSpPr>
        <p:spPr>
          <a:xfrm>
            <a:off x="3392712"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5" name="Rectangle 6">
            <a:extLst>
              <a:ext uri="{FF2B5EF4-FFF2-40B4-BE49-F238E27FC236}">
                <a16:creationId xmlns:a16="http://schemas.microsoft.com/office/drawing/2014/main" id="{D0292412-2C7A-4E97-B5CA-4B539C4B8037}"/>
              </a:ext>
            </a:extLst>
          </p:cNvPr>
          <p:cNvSpPr/>
          <p:nvPr/>
        </p:nvSpPr>
        <p:spPr>
          <a:xfrm>
            <a:off x="628650"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sp>
        <p:nvSpPr>
          <p:cNvPr id="6" name="Diamond 7">
            <a:extLst>
              <a:ext uri="{FF2B5EF4-FFF2-40B4-BE49-F238E27FC236}">
                <a16:creationId xmlns:a16="http://schemas.microsoft.com/office/drawing/2014/main" id="{FFC12B46-3CC1-49F3-ABA9-45002EF48A73}"/>
              </a:ext>
            </a:extLst>
          </p:cNvPr>
          <p:cNvSpPr/>
          <p:nvPr/>
        </p:nvSpPr>
        <p:spPr>
          <a:xfrm rot="5400000">
            <a:off x="2629102" y="201076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7" name="Straight Connector 8">
            <a:extLst>
              <a:ext uri="{FF2B5EF4-FFF2-40B4-BE49-F238E27FC236}">
                <a16:creationId xmlns:a16="http://schemas.microsoft.com/office/drawing/2014/main" id="{4158593D-2C47-4BE1-A54D-ED9249BC9DE7}"/>
              </a:ext>
            </a:extLst>
          </p:cNvPr>
          <p:cNvCxnSpPr>
            <a:stCxn id="4" idx="1"/>
          </p:cNvCxnSpPr>
          <p:nvPr/>
        </p:nvCxnSpPr>
        <p:spPr>
          <a:xfrm flipH="1">
            <a:off x="3063919" y="221938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CAEAE0DF-1375-47FD-BCB1-C7340049451E}"/>
              </a:ext>
            </a:extLst>
          </p:cNvPr>
          <p:cNvCxnSpPr>
            <a:stCxn id="6" idx="2"/>
          </p:cNvCxnSpPr>
          <p:nvPr/>
        </p:nvCxnSpPr>
        <p:spPr>
          <a:xfrm flipH="1">
            <a:off x="2197569" y="221938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1A758829-9454-42A3-8F5E-B2755A77DF3C}"/>
              </a:ext>
            </a:extLst>
          </p:cNvPr>
          <p:cNvSpPr txBox="1"/>
          <p:nvPr/>
        </p:nvSpPr>
        <p:spPr>
          <a:xfrm>
            <a:off x="2972482" y="2345054"/>
            <a:ext cx="481222" cy="369332"/>
          </a:xfrm>
          <a:prstGeom prst="rect">
            <a:avLst/>
          </a:prstGeom>
          <a:noFill/>
        </p:spPr>
        <p:txBody>
          <a:bodyPr wrap="none" rtlCol="0">
            <a:spAutoFit/>
          </a:bodyPr>
          <a:lstStyle/>
          <a:p>
            <a:r>
              <a:rPr lang="en-GB" dirty="0"/>
              <a:t>1:1</a:t>
            </a:r>
          </a:p>
        </p:txBody>
      </p:sp>
      <p:sp>
        <p:nvSpPr>
          <p:cNvPr id="10" name="TextBox 11">
            <a:extLst>
              <a:ext uri="{FF2B5EF4-FFF2-40B4-BE49-F238E27FC236}">
                <a16:creationId xmlns:a16="http://schemas.microsoft.com/office/drawing/2014/main" id="{702F7FDA-EC0F-405C-BAF0-5FC3C6959A23}"/>
              </a:ext>
            </a:extLst>
          </p:cNvPr>
          <p:cNvSpPr txBox="1"/>
          <p:nvPr/>
        </p:nvSpPr>
        <p:spPr>
          <a:xfrm>
            <a:off x="2248897" y="2349945"/>
            <a:ext cx="513282" cy="369332"/>
          </a:xfrm>
          <a:prstGeom prst="rect">
            <a:avLst/>
          </a:prstGeom>
          <a:noFill/>
        </p:spPr>
        <p:txBody>
          <a:bodyPr wrap="none" rtlCol="0">
            <a:spAutoFit/>
          </a:bodyPr>
          <a:lstStyle/>
          <a:p>
            <a:r>
              <a:rPr lang="en-GB" dirty="0"/>
              <a:t>0:N</a:t>
            </a:r>
          </a:p>
        </p:txBody>
      </p:sp>
      <p:sp>
        <p:nvSpPr>
          <p:cNvPr id="11" name="TextBox 12">
            <a:extLst>
              <a:ext uri="{FF2B5EF4-FFF2-40B4-BE49-F238E27FC236}">
                <a16:creationId xmlns:a16="http://schemas.microsoft.com/office/drawing/2014/main" id="{4F13FFFB-156B-4634-8F64-97C5472E7BE5}"/>
              </a:ext>
            </a:extLst>
          </p:cNvPr>
          <p:cNvSpPr txBox="1"/>
          <p:nvPr/>
        </p:nvSpPr>
        <p:spPr>
          <a:xfrm>
            <a:off x="2617799" y="1561747"/>
            <a:ext cx="506870" cy="369332"/>
          </a:xfrm>
          <a:prstGeom prst="rect">
            <a:avLst/>
          </a:prstGeom>
          <a:noFill/>
        </p:spPr>
        <p:txBody>
          <a:bodyPr wrap="none" rtlCol="0">
            <a:spAutoFit/>
          </a:bodyPr>
          <a:lstStyle/>
          <a:p>
            <a:r>
              <a:rPr lang="en-GB" dirty="0"/>
              <a:t>has</a:t>
            </a:r>
          </a:p>
        </p:txBody>
      </p:sp>
      <p:sp>
        <p:nvSpPr>
          <p:cNvPr id="12" name="Rectangle 13">
            <a:extLst>
              <a:ext uri="{FF2B5EF4-FFF2-40B4-BE49-F238E27FC236}">
                <a16:creationId xmlns:a16="http://schemas.microsoft.com/office/drawing/2014/main" id="{666B7051-C732-48A7-B994-BDE005BDD8B7}"/>
              </a:ext>
            </a:extLst>
          </p:cNvPr>
          <p:cNvSpPr/>
          <p:nvPr/>
        </p:nvSpPr>
        <p:spPr>
          <a:xfrm>
            <a:off x="3410358"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 name="Rectangle 14">
            <a:extLst>
              <a:ext uri="{FF2B5EF4-FFF2-40B4-BE49-F238E27FC236}">
                <a16:creationId xmlns:a16="http://schemas.microsoft.com/office/drawing/2014/main" id="{9EB1E803-A48F-4BC3-BF3B-D42B45B6688F}"/>
              </a:ext>
            </a:extLst>
          </p:cNvPr>
          <p:cNvSpPr/>
          <p:nvPr/>
        </p:nvSpPr>
        <p:spPr>
          <a:xfrm>
            <a:off x="646296"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cxnSp>
        <p:nvCxnSpPr>
          <p:cNvPr id="14" name="Straight Connector 15">
            <a:extLst>
              <a:ext uri="{FF2B5EF4-FFF2-40B4-BE49-F238E27FC236}">
                <a16:creationId xmlns:a16="http://schemas.microsoft.com/office/drawing/2014/main" id="{9AB16FBA-240C-491D-B983-A615BDB6B868}"/>
              </a:ext>
            </a:extLst>
          </p:cNvPr>
          <p:cNvCxnSpPr>
            <a:stCxn id="12" idx="1"/>
            <a:endCxn id="13" idx="3"/>
          </p:cNvCxnSpPr>
          <p:nvPr/>
        </p:nvCxnSpPr>
        <p:spPr>
          <a:xfrm flipH="1">
            <a:off x="2215214" y="3642319"/>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6">
            <a:extLst>
              <a:ext uri="{FF2B5EF4-FFF2-40B4-BE49-F238E27FC236}">
                <a16:creationId xmlns:a16="http://schemas.microsoft.com/office/drawing/2014/main" id="{FDF8CFA8-35BF-409B-9E4E-F0C43C51BFB6}"/>
              </a:ext>
            </a:extLst>
          </p:cNvPr>
          <p:cNvSpPr/>
          <p:nvPr/>
        </p:nvSpPr>
        <p:spPr>
          <a:xfrm>
            <a:off x="3418379"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6" name="Rectangle 17">
            <a:extLst>
              <a:ext uri="{FF2B5EF4-FFF2-40B4-BE49-F238E27FC236}">
                <a16:creationId xmlns:a16="http://schemas.microsoft.com/office/drawing/2014/main" id="{58F831B5-5F84-45B6-861E-64333E6484EE}"/>
              </a:ext>
            </a:extLst>
          </p:cNvPr>
          <p:cNvSpPr/>
          <p:nvPr/>
        </p:nvSpPr>
        <p:spPr>
          <a:xfrm>
            <a:off x="654317"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cxnSp>
        <p:nvCxnSpPr>
          <p:cNvPr id="17" name="Straight Connector 18">
            <a:extLst>
              <a:ext uri="{FF2B5EF4-FFF2-40B4-BE49-F238E27FC236}">
                <a16:creationId xmlns:a16="http://schemas.microsoft.com/office/drawing/2014/main" id="{B9A7A44F-770A-434A-9F41-7D1425E515C2}"/>
              </a:ext>
            </a:extLst>
          </p:cNvPr>
          <p:cNvCxnSpPr>
            <a:stCxn id="15" idx="1"/>
            <a:endCxn id="16" idx="3"/>
          </p:cNvCxnSpPr>
          <p:nvPr/>
        </p:nvCxnSpPr>
        <p:spPr>
          <a:xfrm flipH="1">
            <a:off x="2223235" y="4949751"/>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9">
            <a:extLst>
              <a:ext uri="{FF2B5EF4-FFF2-40B4-BE49-F238E27FC236}">
                <a16:creationId xmlns:a16="http://schemas.microsoft.com/office/drawing/2014/main" id="{49CCB07A-B9CD-4470-9E4A-643925D72FF0}"/>
              </a:ext>
            </a:extLst>
          </p:cNvPr>
          <p:cNvSpPr txBox="1"/>
          <p:nvPr/>
        </p:nvSpPr>
        <p:spPr>
          <a:xfrm>
            <a:off x="3096007" y="3373355"/>
            <a:ext cx="300082" cy="369332"/>
          </a:xfrm>
          <a:prstGeom prst="rect">
            <a:avLst/>
          </a:prstGeom>
          <a:noFill/>
        </p:spPr>
        <p:txBody>
          <a:bodyPr wrap="none" rtlCol="0">
            <a:spAutoFit/>
          </a:bodyPr>
          <a:lstStyle/>
          <a:p>
            <a:r>
              <a:rPr lang="en-GB" dirty="0"/>
              <a:t>*</a:t>
            </a:r>
          </a:p>
        </p:txBody>
      </p:sp>
      <p:sp>
        <p:nvSpPr>
          <p:cNvPr id="19" name="TextBox 20">
            <a:extLst>
              <a:ext uri="{FF2B5EF4-FFF2-40B4-BE49-F238E27FC236}">
                <a16:creationId xmlns:a16="http://schemas.microsoft.com/office/drawing/2014/main" id="{FE4D231A-FD56-4018-9FBA-E337EAAC95DD}"/>
              </a:ext>
            </a:extLst>
          </p:cNvPr>
          <p:cNvSpPr txBox="1"/>
          <p:nvPr/>
        </p:nvSpPr>
        <p:spPr>
          <a:xfrm>
            <a:off x="2210478" y="454763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21880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8A2-A3B1-4DB0-964D-A3544ED64832}"/>
              </a:ext>
            </a:extLst>
          </p:cNvPr>
          <p:cNvSpPr txBox="1">
            <a:spLocks/>
          </p:cNvSpPr>
          <p:nvPr/>
        </p:nvSpPr>
        <p:spPr>
          <a:xfrm>
            <a:off x="628650" y="365126"/>
            <a:ext cx="7886700" cy="720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Relationship “corresponding” </a:t>
            </a:r>
          </a:p>
        </p:txBody>
      </p:sp>
      <p:sp>
        <p:nvSpPr>
          <p:cNvPr id="3" name="Content Placeholder 4">
            <a:extLst>
              <a:ext uri="{FF2B5EF4-FFF2-40B4-BE49-F238E27FC236}">
                <a16:creationId xmlns:a16="http://schemas.microsoft.com/office/drawing/2014/main" id="{B366E10D-5E43-4C33-A6A2-02BF080F3BC3}"/>
              </a:ext>
            </a:extLst>
          </p:cNvPr>
          <p:cNvSpPr txBox="1">
            <a:spLocks/>
          </p:cNvSpPr>
          <p:nvPr/>
        </p:nvSpPr>
        <p:spPr>
          <a:xfrm>
            <a:off x="5588000" y="1983563"/>
            <a:ext cx="6254627" cy="42575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Questionnaire </a:t>
            </a:r>
            <a:r>
              <a:rPr lang="en-GB" dirty="0">
                <a:sym typeface="Wingdings" panose="05000000000000000000" pitchFamily="2" charset="2"/>
              </a:rPr>
              <a:t></a:t>
            </a:r>
            <a:r>
              <a:rPr lang="en-GB" dirty="0"/>
              <a:t> FilledForm: @OneToMany for removing all the forms related to a specific deleted questionnaire with CascadeType.REMOVE</a:t>
            </a:r>
          </a:p>
          <a:p>
            <a:endParaRPr lang="en-GB" dirty="0"/>
          </a:p>
          <a:p>
            <a:r>
              <a:rPr lang="en-GB" dirty="0">
                <a:sym typeface="Wingdings" panose="05000000000000000000" pitchFamily="2" charset="2"/>
              </a:rPr>
              <a:t>FilledForm   Questionnaire: @ManyToOne not necessary, mapped for simplicity</a:t>
            </a:r>
          </a:p>
          <a:p>
            <a:pPr lvl="1"/>
            <a:r>
              <a:rPr lang="en-GB" dirty="0">
                <a:sym typeface="Wingdings" panose="05000000000000000000" pitchFamily="2" charset="2"/>
              </a:rPr>
              <a:t>Owner: entity FilledForm</a:t>
            </a:r>
          </a:p>
        </p:txBody>
      </p:sp>
      <p:sp>
        <p:nvSpPr>
          <p:cNvPr id="4" name="Rectangle 5">
            <a:extLst>
              <a:ext uri="{FF2B5EF4-FFF2-40B4-BE49-F238E27FC236}">
                <a16:creationId xmlns:a16="http://schemas.microsoft.com/office/drawing/2014/main" id="{DF408D4E-E24C-4349-A39A-5B2546184FF6}"/>
              </a:ext>
            </a:extLst>
          </p:cNvPr>
          <p:cNvSpPr/>
          <p:nvPr/>
        </p:nvSpPr>
        <p:spPr>
          <a:xfrm>
            <a:off x="3392712"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sp>
        <p:nvSpPr>
          <p:cNvPr id="5" name="Rectangle 6">
            <a:extLst>
              <a:ext uri="{FF2B5EF4-FFF2-40B4-BE49-F238E27FC236}">
                <a16:creationId xmlns:a16="http://schemas.microsoft.com/office/drawing/2014/main" id="{D0292412-2C7A-4E97-B5CA-4B539C4B8037}"/>
              </a:ext>
            </a:extLst>
          </p:cNvPr>
          <p:cNvSpPr/>
          <p:nvPr/>
        </p:nvSpPr>
        <p:spPr>
          <a:xfrm>
            <a:off x="628650"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6" name="Diamond 7">
            <a:extLst>
              <a:ext uri="{FF2B5EF4-FFF2-40B4-BE49-F238E27FC236}">
                <a16:creationId xmlns:a16="http://schemas.microsoft.com/office/drawing/2014/main" id="{FFC12B46-3CC1-49F3-ABA9-45002EF48A73}"/>
              </a:ext>
            </a:extLst>
          </p:cNvPr>
          <p:cNvSpPr/>
          <p:nvPr/>
        </p:nvSpPr>
        <p:spPr>
          <a:xfrm rot="5400000">
            <a:off x="2629102" y="201076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7" name="Straight Connector 8">
            <a:extLst>
              <a:ext uri="{FF2B5EF4-FFF2-40B4-BE49-F238E27FC236}">
                <a16:creationId xmlns:a16="http://schemas.microsoft.com/office/drawing/2014/main" id="{4158593D-2C47-4BE1-A54D-ED9249BC9DE7}"/>
              </a:ext>
            </a:extLst>
          </p:cNvPr>
          <p:cNvCxnSpPr>
            <a:stCxn id="4" idx="1"/>
          </p:cNvCxnSpPr>
          <p:nvPr/>
        </p:nvCxnSpPr>
        <p:spPr>
          <a:xfrm flipH="1">
            <a:off x="3063919" y="221938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CAEAE0DF-1375-47FD-BCB1-C7340049451E}"/>
              </a:ext>
            </a:extLst>
          </p:cNvPr>
          <p:cNvCxnSpPr>
            <a:stCxn id="6" idx="2"/>
          </p:cNvCxnSpPr>
          <p:nvPr/>
        </p:nvCxnSpPr>
        <p:spPr>
          <a:xfrm flipH="1">
            <a:off x="2197569" y="221938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1A758829-9454-42A3-8F5E-B2755A77DF3C}"/>
              </a:ext>
            </a:extLst>
          </p:cNvPr>
          <p:cNvSpPr txBox="1"/>
          <p:nvPr/>
        </p:nvSpPr>
        <p:spPr>
          <a:xfrm>
            <a:off x="2972482" y="2345054"/>
            <a:ext cx="481222" cy="369332"/>
          </a:xfrm>
          <a:prstGeom prst="rect">
            <a:avLst/>
          </a:prstGeom>
          <a:noFill/>
        </p:spPr>
        <p:txBody>
          <a:bodyPr wrap="none" rtlCol="0">
            <a:spAutoFit/>
          </a:bodyPr>
          <a:lstStyle/>
          <a:p>
            <a:r>
              <a:rPr lang="en-GB" dirty="0"/>
              <a:t>1:1</a:t>
            </a:r>
          </a:p>
        </p:txBody>
      </p:sp>
      <p:sp>
        <p:nvSpPr>
          <p:cNvPr id="10" name="TextBox 11">
            <a:extLst>
              <a:ext uri="{FF2B5EF4-FFF2-40B4-BE49-F238E27FC236}">
                <a16:creationId xmlns:a16="http://schemas.microsoft.com/office/drawing/2014/main" id="{702F7FDA-EC0F-405C-BAF0-5FC3C6959A23}"/>
              </a:ext>
            </a:extLst>
          </p:cNvPr>
          <p:cNvSpPr txBox="1"/>
          <p:nvPr/>
        </p:nvSpPr>
        <p:spPr>
          <a:xfrm>
            <a:off x="2248897" y="2349945"/>
            <a:ext cx="513282" cy="369332"/>
          </a:xfrm>
          <a:prstGeom prst="rect">
            <a:avLst/>
          </a:prstGeom>
          <a:noFill/>
        </p:spPr>
        <p:txBody>
          <a:bodyPr wrap="none" rtlCol="0">
            <a:spAutoFit/>
          </a:bodyPr>
          <a:lstStyle/>
          <a:p>
            <a:r>
              <a:rPr lang="en-GB" dirty="0"/>
              <a:t>0:N</a:t>
            </a:r>
          </a:p>
        </p:txBody>
      </p:sp>
      <p:sp>
        <p:nvSpPr>
          <p:cNvPr id="11" name="TextBox 12">
            <a:extLst>
              <a:ext uri="{FF2B5EF4-FFF2-40B4-BE49-F238E27FC236}">
                <a16:creationId xmlns:a16="http://schemas.microsoft.com/office/drawing/2014/main" id="{4F13FFFB-156B-4634-8F64-97C5472E7BE5}"/>
              </a:ext>
            </a:extLst>
          </p:cNvPr>
          <p:cNvSpPr txBox="1"/>
          <p:nvPr/>
        </p:nvSpPr>
        <p:spPr>
          <a:xfrm>
            <a:off x="2143976" y="1610311"/>
            <a:ext cx="1535870" cy="369332"/>
          </a:xfrm>
          <a:prstGeom prst="rect">
            <a:avLst/>
          </a:prstGeom>
          <a:noFill/>
        </p:spPr>
        <p:txBody>
          <a:bodyPr wrap="none" rtlCol="0">
            <a:spAutoFit/>
          </a:bodyPr>
          <a:lstStyle/>
          <a:p>
            <a:r>
              <a:rPr lang="en-GB" dirty="0"/>
              <a:t>corresponding</a:t>
            </a:r>
          </a:p>
        </p:txBody>
      </p:sp>
      <p:sp>
        <p:nvSpPr>
          <p:cNvPr id="12" name="Rectangle 13">
            <a:extLst>
              <a:ext uri="{FF2B5EF4-FFF2-40B4-BE49-F238E27FC236}">
                <a16:creationId xmlns:a16="http://schemas.microsoft.com/office/drawing/2014/main" id="{666B7051-C732-48A7-B994-BDE005BDD8B7}"/>
              </a:ext>
            </a:extLst>
          </p:cNvPr>
          <p:cNvSpPr/>
          <p:nvPr/>
        </p:nvSpPr>
        <p:spPr>
          <a:xfrm>
            <a:off x="3410358"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sp>
        <p:nvSpPr>
          <p:cNvPr id="13" name="Rectangle 14">
            <a:extLst>
              <a:ext uri="{FF2B5EF4-FFF2-40B4-BE49-F238E27FC236}">
                <a16:creationId xmlns:a16="http://schemas.microsoft.com/office/drawing/2014/main" id="{9EB1E803-A48F-4BC3-BF3B-D42B45B6688F}"/>
              </a:ext>
            </a:extLst>
          </p:cNvPr>
          <p:cNvSpPr/>
          <p:nvPr/>
        </p:nvSpPr>
        <p:spPr>
          <a:xfrm>
            <a:off x="646296"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4" name="Straight Connector 15">
            <a:extLst>
              <a:ext uri="{FF2B5EF4-FFF2-40B4-BE49-F238E27FC236}">
                <a16:creationId xmlns:a16="http://schemas.microsoft.com/office/drawing/2014/main" id="{9AB16FBA-240C-491D-B983-A615BDB6B868}"/>
              </a:ext>
            </a:extLst>
          </p:cNvPr>
          <p:cNvCxnSpPr>
            <a:stCxn id="12" idx="1"/>
            <a:endCxn id="13" idx="3"/>
          </p:cNvCxnSpPr>
          <p:nvPr/>
        </p:nvCxnSpPr>
        <p:spPr>
          <a:xfrm flipH="1">
            <a:off x="2215214" y="3642319"/>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6">
            <a:extLst>
              <a:ext uri="{FF2B5EF4-FFF2-40B4-BE49-F238E27FC236}">
                <a16:creationId xmlns:a16="http://schemas.microsoft.com/office/drawing/2014/main" id="{FDF8CFA8-35BF-409B-9E4E-F0C43C51BFB6}"/>
              </a:ext>
            </a:extLst>
          </p:cNvPr>
          <p:cNvSpPr/>
          <p:nvPr/>
        </p:nvSpPr>
        <p:spPr>
          <a:xfrm>
            <a:off x="3418379"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FilledForm</a:t>
            </a:r>
          </a:p>
        </p:txBody>
      </p:sp>
      <p:sp>
        <p:nvSpPr>
          <p:cNvPr id="16" name="Rectangle 17">
            <a:extLst>
              <a:ext uri="{FF2B5EF4-FFF2-40B4-BE49-F238E27FC236}">
                <a16:creationId xmlns:a16="http://schemas.microsoft.com/office/drawing/2014/main" id="{58F831B5-5F84-45B6-861E-64333E6484EE}"/>
              </a:ext>
            </a:extLst>
          </p:cNvPr>
          <p:cNvSpPr/>
          <p:nvPr/>
        </p:nvSpPr>
        <p:spPr>
          <a:xfrm>
            <a:off x="654317"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7" name="Straight Connector 18">
            <a:extLst>
              <a:ext uri="{FF2B5EF4-FFF2-40B4-BE49-F238E27FC236}">
                <a16:creationId xmlns:a16="http://schemas.microsoft.com/office/drawing/2014/main" id="{B9A7A44F-770A-434A-9F41-7D1425E515C2}"/>
              </a:ext>
            </a:extLst>
          </p:cNvPr>
          <p:cNvCxnSpPr>
            <a:stCxn id="15" idx="1"/>
            <a:endCxn id="16" idx="3"/>
          </p:cNvCxnSpPr>
          <p:nvPr/>
        </p:nvCxnSpPr>
        <p:spPr>
          <a:xfrm flipH="1">
            <a:off x="2223235" y="4949751"/>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9">
            <a:extLst>
              <a:ext uri="{FF2B5EF4-FFF2-40B4-BE49-F238E27FC236}">
                <a16:creationId xmlns:a16="http://schemas.microsoft.com/office/drawing/2014/main" id="{49CCB07A-B9CD-4470-9E4A-643925D72FF0}"/>
              </a:ext>
            </a:extLst>
          </p:cNvPr>
          <p:cNvSpPr txBox="1"/>
          <p:nvPr/>
        </p:nvSpPr>
        <p:spPr>
          <a:xfrm>
            <a:off x="3096007" y="3373355"/>
            <a:ext cx="300082" cy="369332"/>
          </a:xfrm>
          <a:prstGeom prst="rect">
            <a:avLst/>
          </a:prstGeom>
          <a:noFill/>
        </p:spPr>
        <p:txBody>
          <a:bodyPr wrap="none" rtlCol="0">
            <a:spAutoFit/>
          </a:bodyPr>
          <a:lstStyle/>
          <a:p>
            <a:r>
              <a:rPr lang="en-GB" dirty="0"/>
              <a:t>*</a:t>
            </a:r>
          </a:p>
        </p:txBody>
      </p:sp>
      <p:sp>
        <p:nvSpPr>
          <p:cNvPr id="19" name="TextBox 20">
            <a:extLst>
              <a:ext uri="{FF2B5EF4-FFF2-40B4-BE49-F238E27FC236}">
                <a16:creationId xmlns:a16="http://schemas.microsoft.com/office/drawing/2014/main" id="{FE4D231A-FD56-4018-9FBA-E337EAAC95DD}"/>
              </a:ext>
            </a:extLst>
          </p:cNvPr>
          <p:cNvSpPr txBox="1"/>
          <p:nvPr/>
        </p:nvSpPr>
        <p:spPr>
          <a:xfrm>
            <a:off x="2210478" y="454763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39921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8A2-A3B1-4DB0-964D-A3544ED64832}"/>
              </a:ext>
            </a:extLst>
          </p:cNvPr>
          <p:cNvSpPr txBox="1">
            <a:spLocks/>
          </p:cNvSpPr>
          <p:nvPr/>
        </p:nvSpPr>
        <p:spPr>
          <a:xfrm>
            <a:off x="628650" y="365126"/>
            <a:ext cx="7886700" cy="720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Relationship “related” </a:t>
            </a:r>
          </a:p>
        </p:txBody>
      </p:sp>
      <p:sp>
        <p:nvSpPr>
          <p:cNvPr id="3" name="Content Placeholder 4">
            <a:extLst>
              <a:ext uri="{FF2B5EF4-FFF2-40B4-BE49-F238E27FC236}">
                <a16:creationId xmlns:a16="http://schemas.microsoft.com/office/drawing/2014/main" id="{B366E10D-5E43-4C33-A6A2-02BF080F3BC3}"/>
              </a:ext>
            </a:extLst>
          </p:cNvPr>
          <p:cNvSpPr txBox="1">
            <a:spLocks/>
          </p:cNvSpPr>
          <p:nvPr/>
        </p:nvSpPr>
        <p:spPr>
          <a:xfrm>
            <a:off x="5760653" y="1983563"/>
            <a:ext cx="6081974" cy="42575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Question </a:t>
            </a:r>
            <a:r>
              <a:rPr lang="en-GB" dirty="0">
                <a:sym typeface="Wingdings" panose="05000000000000000000" pitchFamily="2" charset="2"/>
              </a:rPr>
              <a:t></a:t>
            </a:r>
            <a:r>
              <a:rPr lang="en-GB" dirty="0"/>
              <a:t> Answer: @OneToMany not necessary, mapped for simplicity. Could be used in future extentions for printing all the answer of a specific question.</a:t>
            </a:r>
          </a:p>
          <a:p>
            <a:pPr marL="0" indent="0">
              <a:buNone/>
            </a:pPr>
            <a:r>
              <a:rPr lang="en-GB" dirty="0"/>
              <a:t> </a:t>
            </a:r>
          </a:p>
          <a:p>
            <a:r>
              <a:rPr lang="en-GB" dirty="0">
                <a:sym typeface="Wingdings" panose="05000000000000000000" pitchFamily="2" charset="2"/>
              </a:rPr>
              <a:t>Answer  </a:t>
            </a:r>
            <a:r>
              <a:rPr lang="en-GB" dirty="0"/>
              <a:t>Question </a:t>
            </a:r>
            <a:r>
              <a:rPr lang="en-GB" dirty="0">
                <a:sym typeface="Wingdings" panose="05000000000000000000" pitchFamily="2" charset="2"/>
              </a:rPr>
              <a:t>: @ManyToOne not necessary, mapped for simplicity. </a:t>
            </a:r>
            <a:r>
              <a:rPr lang="en-GB" dirty="0"/>
              <a:t>Could be used in future extentions for printing the question of a given answer</a:t>
            </a:r>
          </a:p>
          <a:p>
            <a:pPr lvl="1"/>
            <a:r>
              <a:rPr lang="en-GB" dirty="0">
                <a:sym typeface="Wingdings" panose="05000000000000000000" pitchFamily="2" charset="2"/>
              </a:rPr>
              <a:t>Owner: entity Answer</a:t>
            </a:r>
          </a:p>
        </p:txBody>
      </p:sp>
      <p:sp>
        <p:nvSpPr>
          <p:cNvPr id="4" name="Rectangle 5">
            <a:extLst>
              <a:ext uri="{FF2B5EF4-FFF2-40B4-BE49-F238E27FC236}">
                <a16:creationId xmlns:a16="http://schemas.microsoft.com/office/drawing/2014/main" id="{DF408D4E-E24C-4349-A39A-5B2546184FF6}"/>
              </a:ext>
            </a:extLst>
          </p:cNvPr>
          <p:cNvSpPr/>
          <p:nvPr/>
        </p:nvSpPr>
        <p:spPr>
          <a:xfrm>
            <a:off x="3392712"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5" name="Rectangle 6">
            <a:extLst>
              <a:ext uri="{FF2B5EF4-FFF2-40B4-BE49-F238E27FC236}">
                <a16:creationId xmlns:a16="http://schemas.microsoft.com/office/drawing/2014/main" id="{D0292412-2C7A-4E97-B5CA-4B539C4B8037}"/>
              </a:ext>
            </a:extLst>
          </p:cNvPr>
          <p:cNvSpPr/>
          <p:nvPr/>
        </p:nvSpPr>
        <p:spPr>
          <a:xfrm>
            <a:off x="628650"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6" name="Diamond 7">
            <a:extLst>
              <a:ext uri="{FF2B5EF4-FFF2-40B4-BE49-F238E27FC236}">
                <a16:creationId xmlns:a16="http://schemas.microsoft.com/office/drawing/2014/main" id="{FFC12B46-3CC1-49F3-ABA9-45002EF48A73}"/>
              </a:ext>
            </a:extLst>
          </p:cNvPr>
          <p:cNvSpPr/>
          <p:nvPr/>
        </p:nvSpPr>
        <p:spPr>
          <a:xfrm rot="5400000">
            <a:off x="2629102" y="201076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7" name="Straight Connector 8">
            <a:extLst>
              <a:ext uri="{FF2B5EF4-FFF2-40B4-BE49-F238E27FC236}">
                <a16:creationId xmlns:a16="http://schemas.microsoft.com/office/drawing/2014/main" id="{4158593D-2C47-4BE1-A54D-ED9249BC9DE7}"/>
              </a:ext>
            </a:extLst>
          </p:cNvPr>
          <p:cNvCxnSpPr>
            <a:stCxn id="4" idx="1"/>
          </p:cNvCxnSpPr>
          <p:nvPr/>
        </p:nvCxnSpPr>
        <p:spPr>
          <a:xfrm flipH="1">
            <a:off x="3063919" y="221938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CAEAE0DF-1375-47FD-BCB1-C7340049451E}"/>
              </a:ext>
            </a:extLst>
          </p:cNvPr>
          <p:cNvCxnSpPr>
            <a:stCxn id="6" idx="2"/>
          </p:cNvCxnSpPr>
          <p:nvPr/>
        </p:nvCxnSpPr>
        <p:spPr>
          <a:xfrm flipH="1">
            <a:off x="2197569" y="221938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1A758829-9454-42A3-8F5E-B2755A77DF3C}"/>
              </a:ext>
            </a:extLst>
          </p:cNvPr>
          <p:cNvSpPr txBox="1"/>
          <p:nvPr/>
        </p:nvSpPr>
        <p:spPr>
          <a:xfrm>
            <a:off x="2972482" y="2345054"/>
            <a:ext cx="481222" cy="369332"/>
          </a:xfrm>
          <a:prstGeom prst="rect">
            <a:avLst/>
          </a:prstGeom>
          <a:noFill/>
        </p:spPr>
        <p:txBody>
          <a:bodyPr wrap="none" rtlCol="0">
            <a:spAutoFit/>
          </a:bodyPr>
          <a:lstStyle/>
          <a:p>
            <a:r>
              <a:rPr lang="en-GB" dirty="0"/>
              <a:t>1:1</a:t>
            </a:r>
          </a:p>
        </p:txBody>
      </p:sp>
      <p:sp>
        <p:nvSpPr>
          <p:cNvPr id="10" name="TextBox 11">
            <a:extLst>
              <a:ext uri="{FF2B5EF4-FFF2-40B4-BE49-F238E27FC236}">
                <a16:creationId xmlns:a16="http://schemas.microsoft.com/office/drawing/2014/main" id="{702F7FDA-EC0F-405C-BAF0-5FC3C6959A23}"/>
              </a:ext>
            </a:extLst>
          </p:cNvPr>
          <p:cNvSpPr txBox="1"/>
          <p:nvPr/>
        </p:nvSpPr>
        <p:spPr>
          <a:xfrm>
            <a:off x="2248897" y="2349945"/>
            <a:ext cx="513282" cy="369332"/>
          </a:xfrm>
          <a:prstGeom prst="rect">
            <a:avLst/>
          </a:prstGeom>
          <a:noFill/>
        </p:spPr>
        <p:txBody>
          <a:bodyPr wrap="none" rtlCol="0">
            <a:spAutoFit/>
          </a:bodyPr>
          <a:lstStyle/>
          <a:p>
            <a:r>
              <a:rPr lang="en-GB" dirty="0"/>
              <a:t>0:N</a:t>
            </a:r>
          </a:p>
        </p:txBody>
      </p:sp>
      <p:sp>
        <p:nvSpPr>
          <p:cNvPr id="11" name="TextBox 12">
            <a:extLst>
              <a:ext uri="{FF2B5EF4-FFF2-40B4-BE49-F238E27FC236}">
                <a16:creationId xmlns:a16="http://schemas.microsoft.com/office/drawing/2014/main" id="{4F13FFFB-156B-4634-8F64-97C5472E7BE5}"/>
              </a:ext>
            </a:extLst>
          </p:cNvPr>
          <p:cNvSpPr txBox="1"/>
          <p:nvPr/>
        </p:nvSpPr>
        <p:spPr>
          <a:xfrm>
            <a:off x="2407684" y="1610311"/>
            <a:ext cx="850297" cy="369332"/>
          </a:xfrm>
          <a:prstGeom prst="rect">
            <a:avLst/>
          </a:prstGeom>
          <a:noFill/>
        </p:spPr>
        <p:txBody>
          <a:bodyPr wrap="none" rtlCol="0">
            <a:spAutoFit/>
          </a:bodyPr>
          <a:lstStyle/>
          <a:p>
            <a:r>
              <a:rPr lang="en-GB" dirty="0"/>
              <a:t>related</a:t>
            </a:r>
          </a:p>
        </p:txBody>
      </p:sp>
      <p:sp>
        <p:nvSpPr>
          <p:cNvPr id="12" name="Rectangle 13">
            <a:extLst>
              <a:ext uri="{FF2B5EF4-FFF2-40B4-BE49-F238E27FC236}">
                <a16:creationId xmlns:a16="http://schemas.microsoft.com/office/drawing/2014/main" id="{666B7051-C732-48A7-B994-BDE005BDD8B7}"/>
              </a:ext>
            </a:extLst>
          </p:cNvPr>
          <p:cNvSpPr/>
          <p:nvPr/>
        </p:nvSpPr>
        <p:spPr>
          <a:xfrm>
            <a:off x="3410358"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 name="Rectangle 14">
            <a:extLst>
              <a:ext uri="{FF2B5EF4-FFF2-40B4-BE49-F238E27FC236}">
                <a16:creationId xmlns:a16="http://schemas.microsoft.com/office/drawing/2014/main" id="{9EB1E803-A48F-4BC3-BF3B-D42B45B6688F}"/>
              </a:ext>
            </a:extLst>
          </p:cNvPr>
          <p:cNvSpPr/>
          <p:nvPr/>
        </p:nvSpPr>
        <p:spPr>
          <a:xfrm>
            <a:off x="646296"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4" name="Straight Connector 15">
            <a:extLst>
              <a:ext uri="{FF2B5EF4-FFF2-40B4-BE49-F238E27FC236}">
                <a16:creationId xmlns:a16="http://schemas.microsoft.com/office/drawing/2014/main" id="{9AB16FBA-240C-491D-B983-A615BDB6B868}"/>
              </a:ext>
            </a:extLst>
          </p:cNvPr>
          <p:cNvCxnSpPr>
            <a:stCxn id="12" idx="1"/>
            <a:endCxn id="13" idx="3"/>
          </p:cNvCxnSpPr>
          <p:nvPr/>
        </p:nvCxnSpPr>
        <p:spPr>
          <a:xfrm flipH="1">
            <a:off x="2215214" y="3642319"/>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6">
            <a:extLst>
              <a:ext uri="{FF2B5EF4-FFF2-40B4-BE49-F238E27FC236}">
                <a16:creationId xmlns:a16="http://schemas.microsoft.com/office/drawing/2014/main" id="{FDF8CFA8-35BF-409B-9E4E-F0C43C51BFB6}"/>
              </a:ext>
            </a:extLst>
          </p:cNvPr>
          <p:cNvSpPr/>
          <p:nvPr/>
        </p:nvSpPr>
        <p:spPr>
          <a:xfrm>
            <a:off x="3418379"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6" name="Rectangle 17">
            <a:extLst>
              <a:ext uri="{FF2B5EF4-FFF2-40B4-BE49-F238E27FC236}">
                <a16:creationId xmlns:a16="http://schemas.microsoft.com/office/drawing/2014/main" id="{58F831B5-5F84-45B6-861E-64333E6484EE}"/>
              </a:ext>
            </a:extLst>
          </p:cNvPr>
          <p:cNvSpPr/>
          <p:nvPr/>
        </p:nvSpPr>
        <p:spPr>
          <a:xfrm>
            <a:off x="654317"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7" name="Straight Connector 18">
            <a:extLst>
              <a:ext uri="{FF2B5EF4-FFF2-40B4-BE49-F238E27FC236}">
                <a16:creationId xmlns:a16="http://schemas.microsoft.com/office/drawing/2014/main" id="{B9A7A44F-770A-434A-9F41-7D1425E515C2}"/>
              </a:ext>
            </a:extLst>
          </p:cNvPr>
          <p:cNvCxnSpPr>
            <a:stCxn id="15" idx="1"/>
            <a:endCxn id="16" idx="3"/>
          </p:cNvCxnSpPr>
          <p:nvPr/>
        </p:nvCxnSpPr>
        <p:spPr>
          <a:xfrm flipH="1">
            <a:off x="2223235" y="4949751"/>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9">
            <a:extLst>
              <a:ext uri="{FF2B5EF4-FFF2-40B4-BE49-F238E27FC236}">
                <a16:creationId xmlns:a16="http://schemas.microsoft.com/office/drawing/2014/main" id="{49CCB07A-B9CD-4470-9E4A-643925D72FF0}"/>
              </a:ext>
            </a:extLst>
          </p:cNvPr>
          <p:cNvSpPr txBox="1"/>
          <p:nvPr/>
        </p:nvSpPr>
        <p:spPr>
          <a:xfrm>
            <a:off x="3096007" y="3373355"/>
            <a:ext cx="300082" cy="369332"/>
          </a:xfrm>
          <a:prstGeom prst="rect">
            <a:avLst/>
          </a:prstGeom>
          <a:noFill/>
        </p:spPr>
        <p:txBody>
          <a:bodyPr wrap="none" rtlCol="0">
            <a:spAutoFit/>
          </a:bodyPr>
          <a:lstStyle/>
          <a:p>
            <a:r>
              <a:rPr lang="en-GB" dirty="0"/>
              <a:t>*</a:t>
            </a:r>
          </a:p>
        </p:txBody>
      </p:sp>
      <p:sp>
        <p:nvSpPr>
          <p:cNvPr id="19" name="TextBox 20">
            <a:extLst>
              <a:ext uri="{FF2B5EF4-FFF2-40B4-BE49-F238E27FC236}">
                <a16:creationId xmlns:a16="http://schemas.microsoft.com/office/drawing/2014/main" id="{FE4D231A-FD56-4018-9FBA-E337EAAC95DD}"/>
              </a:ext>
            </a:extLst>
          </p:cNvPr>
          <p:cNvSpPr txBox="1"/>
          <p:nvPr/>
        </p:nvSpPr>
        <p:spPr>
          <a:xfrm>
            <a:off x="2210478" y="454763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812287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8A2-A3B1-4DB0-964D-A3544ED64832}"/>
              </a:ext>
            </a:extLst>
          </p:cNvPr>
          <p:cNvSpPr txBox="1">
            <a:spLocks/>
          </p:cNvSpPr>
          <p:nvPr/>
        </p:nvSpPr>
        <p:spPr>
          <a:xfrm>
            <a:off x="628650" y="365126"/>
            <a:ext cx="7886700" cy="720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Relationship “composed” </a:t>
            </a:r>
          </a:p>
        </p:txBody>
      </p:sp>
      <p:sp>
        <p:nvSpPr>
          <p:cNvPr id="3" name="Content Placeholder 4">
            <a:extLst>
              <a:ext uri="{FF2B5EF4-FFF2-40B4-BE49-F238E27FC236}">
                <a16:creationId xmlns:a16="http://schemas.microsoft.com/office/drawing/2014/main" id="{B366E10D-5E43-4C33-A6A2-02BF080F3BC3}"/>
              </a:ext>
            </a:extLst>
          </p:cNvPr>
          <p:cNvSpPr txBox="1">
            <a:spLocks/>
          </p:cNvSpPr>
          <p:nvPr/>
        </p:nvSpPr>
        <p:spPr>
          <a:xfrm>
            <a:off x="5760653" y="1983563"/>
            <a:ext cx="6081974" cy="42575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Questionnaire </a:t>
            </a:r>
            <a:r>
              <a:rPr lang="en-GB" dirty="0">
                <a:sym typeface="Wingdings" panose="05000000000000000000" pitchFamily="2" charset="2"/>
              </a:rPr>
              <a:t></a:t>
            </a:r>
            <a:r>
              <a:rPr lang="en-GB" dirty="0"/>
              <a:t> Question: @OneToMany, fetchType.EAGER for retrieving all the questions of a specific questionnaire</a:t>
            </a:r>
          </a:p>
          <a:p>
            <a:pPr lvl="1"/>
            <a:r>
              <a:rPr lang="en-GB" dirty="0"/>
              <a:t>CascadeType.PERSIST, CascadeType.REMOVE</a:t>
            </a:r>
          </a:p>
          <a:p>
            <a:r>
              <a:rPr lang="en-GB" dirty="0">
                <a:sym typeface="Wingdings" panose="05000000000000000000" pitchFamily="2" charset="2"/>
              </a:rPr>
              <a:t>Question  </a:t>
            </a:r>
            <a:r>
              <a:rPr lang="en-GB" dirty="0"/>
              <a:t>Questionnaire </a:t>
            </a:r>
            <a:r>
              <a:rPr lang="en-GB" dirty="0">
                <a:sym typeface="Wingdings" panose="05000000000000000000" pitchFamily="2" charset="2"/>
              </a:rPr>
              <a:t>: @ManyToOne not necessary, mapped for simplicity</a:t>
            </a:r>
            <a:r>
              <a:rPr lang="en-GB" dirty="0"/>
              <a:t> </a:t>
            </a:r>
          </a:p>
          <a:p>
            <a:pPr lvl="1"/>
            <a:r>
              <a:rPr lang="en-GB" dirty="0">
                <a:sym typeface="Wingdings" panose="05000000000000000000" pitchFamily="2" charset="2"/>
              </a:rPr>
              <a:t>Owner: entity </a:t>
            </a:r>
            <a:r>
              <a:rPr lang="en-GB" dirty="0"/>
              <a:t>Question</a:t>
            </a:r>
            <a:endParaRPr lang="en-GB" dirty="0">
              <a:sym typeface="Wingdings" panose="05000000000000000000" pitchFamily="2" charset="2"/>
            </a:endParaRPr>
          </a:p>
        </p:txBody>
      </p:sp>
      <p:sp>
        <p:nvSpPr>
          <p:cNvPr id="4" name="Rectangle 5">
            <a:extLst>
              <a:ext uri="{FF2B5EF4-FFF2-40B4-BE49-F238E27FC236}">
                <a16:creationId xmlns:a16="http://schemas.microsoft.com/office/drawing/2014/main" id="{DF408D4E-E24C-4349-A39A-5B2546184FF6}"/>
              </a:ext>
            </a:extLst>
          </p:cNvPr>
          <p:cNvSpPr/>
          <p:nvPr/>
        </p:nvSpPr>
        <p:spPr>
          <a:xfrm>
            <a:off x="3392712"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5" name="Rectangle 6">
            <a:extLst>
              <a:ext uri="{FF2B5EF4-FFF2-40B4-BE49-F238E27FC236}">
                <a16:creationId xmlns:a16="http://schemas.microsoft.com/office/drawing/2014/main" id="{D0292412-2C7A-4E97-B5CA-4B539C4B8037}"/>
              </a:ext>
            </a:extLst>
          </p:cNvPr>
          <p:cNvSpPr/>
          <p:nvPr/>
        </p:nvSpPr>
        <p:spPr>
          <a:xfrm>
            <a:off x="628650"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6" name="Diamond 7">
            <a:extLst>
              <a:ext uri="{FF2B5EF4-FFF2-40B4-BE49-F238E27FC236}">
                <a16:creationId xmlns:a16="http://schemas.microsoft.com/office/drawing/2014/main" id="{FFC12B46-3CC1-49F3-ABA9-45002EF48A73}"/>
              </a:ext>
            </a:extLst>
          </p:cNvPr>
          <p:cNvSpPr/>
          <p:nvPr/>
        </p:nvSpPr>
        <p:spPr>
          <a:xfrm rot="5400000">
            <a:off x="2629102" y="201076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7" name="Straight Connector 8">
            <a:extLst>
              <a:ext uri="{FF2B5EF4-FFF2-40B4-BE49-F238E27FC236}">
                <a16:creationId xmlns:a16="http://schemas.microsoft.com/office/drawing/2014/main" id="{4158593D-2C47-4BE1-A54D-ED9249BC9DE7}"/>
              </a:ext>
            </a:extLst>
          </p:cNvPr>
          <p:cNvCxnSpPr>
            <a:stCxn id="4" idx="1"/>
          </p:cNvCxnSpPr>
          <p:nvPr/>
        </p:nvCxnSpPr>
        <p:spPr>
          <a:xfrm flipH="1">
            <a:off x="3063919" y="221938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CAEAE0DF-1375-47FD-BCB1-C7340049451E}"/>
              </a:ext>
            </a:extLst>
          </p:cNvPr>
          <p:cNvCxnSpPr>
            <a:stCxn id="6" idx="2"/>
          </p:cNvCxnSpPr>
          <p:nvPr/>
        </p:nvCxnSpPr>
        <p:spPr>
          <a:xfrm flipH="1">
            <a:off x="2197569" y="221938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1A758829-9454-42A3-8F5E-B2755A77DF3C}"/>
              </a:ext>
            </a:extLst>
          </p:cNvPr>
          <p:cNvSpPr txBox="1"/>
          <p:nvPr/>
        </p:nvSpPr>
        <p:spPr>
          <a:xfrm>
            <a:off x="2972482" y="2345054"/>
            <a:ext cx="481222" cy="369332"/>
          </a:xfrm>
          <a:prstGeom prst="rect">
            <a:avLst/>
          </a:prstGeom>
          <a:noFill/>
        </p:spPr>
        <p:txBody>
          <a:bodyPr wrap="none" rtlCol="0">
            <a:spAutoFit/>
          </a:bodyPr>
          <a:lstStyle/>
          <a:p>
            <a:r>
              <a:rPr lang="en-GB" dirty="0"/>
              <a:t>1:1</a:t>
            </a:r>
          </a:p>
        </p:txBody>
      </p:sp>
      <p:sp>
        <p:nvSpPr>
          <p:cNvPr id="10" name="TextBox 11">
            <a:extLst>
              <a:ext uri="{FF2B5EF4-FFF2-40B4-BE49-F238E27FC236}">
                <a16:creationId xmlns:a16="http://schemas.microsoft.com/office/drawing/2014/main" id="{702F7FDA-EC0F-405C-BAF0-5FC3C6959A23}"/>
              </a:ext>
            </a:extLst>
          </p:cNvPr>
          <p:cNvSpPr txBox="1"/>
          <p:nvPr/>
        </p:nvSpPr>
        <p:spPr>
          <a:xfrm>
            <a:off x="2248897" y="2349945"/>
            <a:ext cx="513282" cy="369332"/>
          </a:xfrm>
          <a:prstGeom prst="rect">
            <a:avLst/>
          </a:prstGeom>
          <a:noFill/>
        </p:spPr>
        <p:txBody>
          <a:bodyPr wrap="none" rtlCol="0">
            <a:spAutoFit/>
          </a:bodyPr>
          <a:lstStyle/>
          <a:p>
            <a:r>
              <a:rPr lang="en-GB" dirty="0"/>
              <a:t>0:N</a:t>
            </a:r>
          </a:p>
        </p:txBody>
      </p:sp>
      <p:sp>
        <p:nvSpPr>
          <p:cNvPr id="11" name="TextBox 12">
            <a:extLst>
              <a:ext uri="{FF2B5EF4-FFF2-40B4-BE49-F238E27FC236}">
                <a16:creationId xmlns:a16="http://schemas.microsoft.com/office/drawing/2014/main" id="{4F13FFFB-156B-4634-8F64-97C5472E7BE5}"/>
              </a:ext>
            </a:extLst>
          </p:cNvPr>
          <p:cNvSpPr txBox="1"/>
          <p:nvPr/>
        </p:nvSpPr>
        <p:spPr>
          <a:xfrm>
            <a:off x="2211883" y="1610311"/>
            <a:ext cx="1157368" cy="369332"/>
          </a:xfrm>
          <a:prstGeom prst="rect">
            <a:avLst/>
          </a:prstGeom>
          <a:noFill/>
        </p:spPr>
        <p:txBody>
          <a:bodyPr wrap="none" rtlCol="0">
            <a:spAutoFit/>
          </a:bodyPr>
          <a:lstStyle/>
          <a:p>
            <a:r>
              <a:rPr lang="en-GB" dirty="0"/>
              <a:t>composed</a:t>
            </a:r>
          </a:p>
        </p:txBody>
      </p:sp>
      <p:sp>
        <p:nvSpPr>
          <p:cNvPr id="12" name="Rectangle 13">
            <a:extLst>
              <a:ext uri="{FF2B5EF4-FFF2-40B4-BE49-F238E27FC236}">
                <a16:creationId xmlns:a16="http://schemas.microsoft.com/office/drawing/2014/main" id="{666B7051-C732-48A7-B994-BDE005BDD8B7}"/>
              </a:ext>
            </a:extLst>
          </p:cNvPr>
          <p:cNvSpPr/>
          <p:nvPr/>
        </p:nvSpPr>
        <p:spPr>
          <a:xfrm>
            <a:off x="3410358"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3" name="Rectangle 14">
            <a:extLst>
              <a:ext uri="{FF2B5EF4-FFF2-40B4-BE49-F238E27FC236}">
                <a16:creationId xmlns:a16="http://schemas.microsoft.com/office/drawing/2014/main" id="{9EB1E803-A48F-4BC3-BF3B-D42B45B6688F}"/>
              </a:ext>
            </a:extLst>
          </p:cNvPr>
          <p:cNvSpPr/>
          <p:nvPr/>
        </p:nvSpPr>
        <p:spPr>
          <a:xfrm>
            <a:off x="646296"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4" name="Straight Connector 15">
            <a:extLst>
              <a:ext uri="{FF2B5EF4-FFF2-40B4-BE49-F238E27FC236}">
                <a16:creationId xmlns:a16="http://schemas.microsoft.com/office/drawing/2014/main" id="{9AB16FBA-240C-491D-B983-A615BDB6B868}"/>
              </a:ext>
            </a:extLst>
          </p:cNvPr>
          <p:cNvCxnSpPr>
            <a:stCxn id="12" idx="1"/>
            <a:endCxn id="13" idx="3"/>
          </p:cNvCxnSpPr>
          <p:nvPr/>
        </p:nvCxnSpPr>
        <p:spPr>
          <a:xfrm flipH="1">
            <a:off x="2215214" y="3642319"/>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6">
            <a:extLst>
              <a:ext uri="{FF2B5EF4-FFF2-40B4-BE49-F238E27FC236}">
                <a16:creationId xmlns:a16="http://schemas.microsoft.com/office/drawing/2014/main" id="{FDF8CFA8-35BF-409B-9E4E-F0C43C51BFB6}"/>
              </a:ext>
            </a:extLst>
          </p:cNvPr>
          <p:cNvSpPr/>
          <p:nvPr/>
        </p:nvSpPr>
        <p:spPr>
          <a:xfrm>
            <a:off x="3418379"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6" name="Rectangle 17">
            <a:extLst>
              <a:ext uri="{FF2B5EF4-FFF2-40B4-BE49-F238E27FC236}">
                <a16:creationId xmlns:a16="http://schemas.microsoft.com/office/drawing/2014/main" id="{58F831B5-5F84-45B6-861E-64333E6484EE}"/>
              </a:ext>
            </a:extLst>
          </p:cNvPr>
          <p:cNvSpPr/>
          <p:nvPr/>
        </p:nvSpPr>
        <p:spPr>
          <a:xfrm>
            <a:off x="654317"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7" name="Straight Connector 18">
            <a:extLst>
              <a:ext uri="{FF2B5EF4-FFF2-40B4-BE49-F238E27FC236}">
                <a16:creationId xmlns:a16="http://schemas.microsoft.com/office/drawing/2014/main" id="{B9A7A44F-770A-434A-9F41-7D1425E515C2}"/>
              </a:ext>
            </a:extLst>
          </p:cNvPr>
          <p:cNvCxnSpPr>
            <a:stCxn id="15" idx="1"/>
            <a:endCxn id="16" idx="3"/>
          </p:cNvCxnSpPr>
          <p:nvPr/>
        </p:nvCxnSpPr>
        <p:spPr>
          <a:xfrm flipH="1">
            <a:off x="2223235" y="4949751"/>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9">
            <a:extLst>
              <a:ext uri="{FF2B5EF4-FFF2-40B4-BE49-F238E27FC236}">
                <a16:creationId xmlns:a16="http://schemas.microsoft.com/office/drawing/2014/main" id="{49CCB07A-B9CD-4470-9E4A-643925D72FF0}"/>
              </a:ext>
            </a:extLst>
          </p:cNvPr>
          <p:cNvSpPr txBox="1"/>
          <p:nvPr/>
        </p:nvSpPr>
        <p:spPr>
          <a:xfrm>
            <a:off x="3096007" y="3373355"/>
            <a:ext cx="300082" cy="369332"/>
          </a:xfrm>
          <a:prstGeom prst="rect">
            <a:avLst/>
          </a:prstGeom>
          <a:noFill/>
        </p:spPr>
        <p:txBody>
          <a:bodyPr wrap="none" rtlCol="0">
            <a:spAutoFit/>
          </a:bodyPr>
          <a:lstStyle/>
          <a:p>
            <a:r>
              <a:rPr lang="en-GB" dirty="0"/>
              <a:t>*</a:t>
            </a:r>
          </a:p>
        </p:txBody>
      </p:sp>
      <p:sp>
        <p:nvSpPr>
          <p:cNvPr id="19" name="TextBox 20">
            <a:extLst>
              <a:ext uri="{FF2B5EF4-FFF2-40B4-BE49-F238E27FC236}">
                <a16:creationId xmlns:a16="http://schemas.microsoft.com/office/drawing/2014/main" id="{FE4D231A-FD56-4018-9FBA-E337EAAC95DD}"/>
              </a:ext>
            </a:extLst>
          </p:cNvPr>
          <p:cNvSpPr txBox="1"/>
          <p:nvPr/>
        </p:nvSpPr>
        <p:spPr>
          <a:xfrm>
            <a:off x="2210478" y="454763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74932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8A2-A3B1-4DB0-964D-A3544ED64832}"/>
              </a:ext>
            </a:extLst>
          </p:cNvPr>
          <p:cNvSpPr txBox="1">
            <a:spLocks/>
          </p:cNvSpPr>
          <p:nvPr/>
        </p:nvSpPr>
        <p:spPr>
          <a:xfrm>
            <a:off x="628650" y="365126"/>
            <a:ext cx="7886700" cy="720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Relationship “regarding” </a:t>
            </a:r>
          </a:p>
        </p:txBody>
      </p:sp>
      <p:sp>
        <p:nvSpPr>
          <p:cNvPr id="3" name="Content Placeholder 4">
            <a:extLst>
              <a:ext uri="{FF2B5EF4-FFF2-40B4-BE49-F238E27FC236}">
                <a16:creationId xmlns:a16="http://schemas.microsoft.com/office/drawing/2014/main" id="{B366E10D-5E43-4C33-A6A2-02BF080F3BC3}"/>
              </a:ext>
            </a:extLst>
          </p:cNvPr>
          <p:cNvSpPr txBox="1">
            <a:spLocks/>
          </p:cNvSpPr>
          <p:nvPr/>
        </p:nvSpPr>
        <p:spPr>
          <a:xfrm>
            <a:off x="5760653" y="1983563"/>
            <a:ext cx="6081974" cy="42575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a:t>
            </a:r>
            <a:r>
              <a:rPr lang="en-GB" dirty="0">
                <a:sym typeface="Wingdings" panose="05000000000000000000" pitchFamily="2" charset="2"/>
              </a:rPr>
              <a:t>Questionnaire </a:t>
            </a:r>
            <a:r>
              <a:rPr lang="en-GB" dirty="0"/>
              <a:t>: @OneToMany not necessary, mapped for simplicity</a:t>
            </a:r>
          </a:p>
          <a:p>
            <a:endParaRPr lang="en-GB" dirty="0"/>
          </a:p>
          <a:p>
            <a:r>
              <a:rPr lang="en-GB" dirty="0">
                <a:sym typeface="Wingdings" panose="05000000000000000000" pitchFamily="2" charset="2"/>
              </a:rPr>
              <a:t>Questionnaire  </a:t>
            </a:r>
            <a:r>
              <a:rPr lang="en-GB" dirty="0"/>
              <a:t>Product </a:t>
            </a:r>
            <a:r>
              <a:rPr lang="en-GB" dirty="0">
                <a:sym typeface="Wingdings" panose="05000000000000000000" pitchFamily="2" charset="2"/>
              </a:rPr>
              <a:t>: @ManyToOne for retrieving the product of the questionnaire of the day</a:t>
            </a:r>
          </a:p>
          <a:p>
            <a:pPr lvl="1"/>
            <a:r>
              <a:rPr lang="en-GB" dirty="0">
                <a:sym typeface="Wingdings" panose="05000000000000000000" pitchFamily="2" charset="2"/>
              </a:rPr>
              <a:t>Owner: entity </a:t>
            </a:r>
            <a:r>
              <a:rPr lang="en-GB" dirty="0"/>
              <a:t>Questionnaire</a:t>
            </a:r>
            <a:endParaRPr lang="en-GB" dirty="0">
              <a:sym typeface="Wingdings" panose="05000000000000000000" pitchFamily="2" charset="2"/>
            </a:endParaRPr>
          </a:p>
        </p:txBody>
      </p:sp>
      <p:sp>
        <p:nvSpPr>
          <p:cNvPr id="4" name="Rectangle 5">
            <a:extLst>
              <a:ext uri="{FF2B5EF4-FFF2-40B4-BE49-F238E27FC236}">
                <a16:creationId xmlns:a16="http://schemas.microsoft.com/office/drawing/2014/main" id="{DF408D4E-E24C-4349-A39A-5B2546184FF6}"/>
              </a:ext>
            </a:extLst>
          </p:cNvPr>
          <p:cNvSpPr/>
          <p:nvPr/>
        </p:nvSpPr>
        <p:spPr>
          <a:xfrm>
            <a:off x="3392712"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5" name="Rectangle 6">
            <a:extLst>
              <a:ext uri="{FF2B5EF4-FFF2-40B4-BE49-F238E27FC236}">
                <a16:creationId xmlns:a16="http://schemas.microsoft.com/office/drawing/2014/main" id="{D0292412-2C7A-4E97-B5CA-4B539C4B8037}"/>
              </a:ext>
            </a:extLst>
          </p:cNvPr>
          <p:cNvSpPr/>
          <p:nvPr/>
        </p:nvSpPr>
        <p:spPr>
          <a:xfrm>
            <a:off x="628650"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6" name="Diamond 7">
            <a:extLst>
              <a:ext uri="{FF2B5EF4-FFF2-40B4-BE49-F238E27FC236}">
                <a16:creationId xmlns:a16="http://schemas.microsoft.com/office/drawing/2014/main" id="{FFC12B46-3CC1-49F3-ABA9-45002EF48A73}"/>
              </a:ext>
            </a:extLst>
          </p:cNvPr>
          <p:cNvSpPr/>
          <p:nvPr/>
        </p:nvSpPr>
        <p:spPr>
          <a:xfrm rot="5400000">
            <a:off x="2629102" y="201076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7" name="Straight Connector 8">
            <a:extLst>
              <a:ext uri="{FF2B5EF4-FFF2-40B4-BE49-F238E27FC236}">
                <a16:creationId xmlns:a16="http://schemas.microsoft.com/office/drawing/2014/main" id="{4158593D-2C47-4BE1-A54D-ED9249BC9DE7}"/>
              </a:ext>
            </a:extLst>
          </p:cNvPr>
          <p:cNvCxnSpPr>
            <a:stCxn id="4" idx="1"/>
          </p:cNvCxnSpPr>
          <p:nvPr/>
        </p:nvCxnSpPr>
        <p:spPr>
          <a:xfrm flipH="1">
            <a:off x="3063919" y="221938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CAEAE0DF-1375-47FD-BCB1-C7340049451E}"/>
              </a:ext>
            </a:extLst>
          </p:cNvPr>
          <p:cNvCxnSpPr>
            <a:stCxn id="6" idx="2"/>
          </p:cNvCxnSpPr>
          <p:nvPr/>
        </p:nvCxnSpPr>
        <p:spPr>
          <a:xfrm flipH="1">
            <a:off x="2197569" y="221938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1A758829-9454-42A3-8F5E-B2755A77DF3C}"/>
              </a:ext>
            </a:extLst>
          </p:cNvPr>
          <p:cNvSpPr txBox="1"/>
          <p:nvPr/>
        </p:nvSpPr>
        <p:spPr>
          <a:xfrm>
            <a:off x="2972482" y="2345054"/>
            <a:ext cx="481222" cy="369332"/>
          </a:xfrm>
          <a:prstGeom prst="rect">
            <a:avLst/>
          </a:prstGeom>
          <a:noFill/>
        </p:spPr>
        <p:txBody>
          <a:bodyPr wrap="none" rtlCol="0">
            <a:spAutoFit/>
          </a:bodyPr>
          <a:lstStyle/>
          <a:p>
            <a:r>
              <a:rPr lang="en-GB" dirty="0"/>
              <a:t>1:1</a:t>
            </a:r>
          </a:p>
        </p:txBody>
      </p:sp>
      <p:sp>
        <p:nvSpPr>
          <p:cNvPr id="10" name="TextBox 11">
            <a:extLst>
              <a:ext uri="{FF2B5EF4-FFF2-40B4-BE49-F238E27FC236}">
                <a16:creationId xmlns:a16="http://schemas.microsoft.com/office/drawing/2014/main" id="{702F7FDA-EC0F-405C-BAF0-5FC3C6959A23}"/>
              </a:ext>
            </a:extLst>
          </p:cNvPr>
          <p:cNvSpPr txBox="1"/>
          <p:nvPr/>
        </p:nvSpPr>
        <p:spPr>
          <a:xfrm>
            <a:off x="2248897" y="2349945"/>
            <a:ext cx="513282" cy="369332"/>
          </a:xfrm>
          <a:prstGeom prst="rect">
            <a:avLst/>
          </a:prstGeom>
          <a:noFill/>
        </p:spPr>
        <p:txBody>
          <a:bodyPr wrap="none" rtlCol="0">
            <a:spAutoFit/>
          </a:bodyPr>
          <a:lstStyle/>
          <a:p>
            <a:r>
              <a:rPr lang="en-GB" dirty="0"/>
              <a:t>0:N</a:t>
            </a:r>
          </a:p>
        </p:txBody>
      </p:sp>
      <p:sp>
        <p:nvSpPr>
          <p:cNvPr id="11" name="TextBox 12">
            <a:extLst>
              <a:ext uri="{FF2B5EF4-FFF2-40B4-BE49-F238E27FC236}">
                <a16:creationId xmlns:a16="http://schemas.microsoft.com/office/drawing/2014/main" id="{4F13FFFB-156B-4634-8F64-97C5472E7BE5}"/>
              </a:ext>
            </a:extLst>
          </p:cNvPr>
          <p:cNvSpPr txBox="1"/>
          <p:nvPr/>
        </p:nvSpPr>
        <p:spPr>
          <a:xfrm>
            <a:off x="2211883" y="1610311"/>
            <a:ext cx="1075103" cy="369332"/>
          </a:xfrm>
          <a:prstGeom prst="rect">
            <a:avLst/>
          </a:prstGeom>
          <a:noFill/>
        </p:spPr>
        <p:txBody>
          <a:bodyPr wrap="none" rtlCol="0">
            <a:spAutoFit/>
          </a:bodyPr>
          <a:lstStyle/>
          <a:p>
            <a:r>
              <a:rPr lang="en-GB" dirty="0"/>
              <a:t>regarding</a:t>
            </a:r>
          </a:p>
        </p:txBody>
      </p:sp>
      <p:sp>
        <p:nvSpPr>
          <p:cNvPr id="12" name="Rectangle 13">
            <a:extLst>
              <a:ext uri="{FF2B5EF4-FFF2-40B4-BE49-F238E27FC236}">
                <a16:creationId xmlns:a16="http://schemas.microsoft.com/office/drawing/2014/main" id="{666B7051-C732-48A7-B994-BDE005BDD8B7}"/>
              </a:ext>
            </a:extLst>
          </p:cNvPr>
          <p:cNvSpPr/>
          <p:nvPr/>
        </p:nvSpPr>
        <p:spPr>
          <a:xfrm>
            <a:off x="3410358"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3" name="Rectangle 14">
            <a:extLst>
              <a:ext uri="{FF2B5EF4-FFF2-40B4-BE49-F238E27FC236}">
                <a16:creationId xmlns:a16="http://schemas.microsoft.com/office/drawing/2014/main" id="{9EB1E803-A48F-4BC3-BF3B-D42B45B6688F}"/>
              </a:ext>
            </a:extLst>
          </p:cNvPr>
          <p:cNvSpPr/>
          <p:nvPr/>
        </p:nvSpPr>
        <p:spPr>
          <a:xfrm>
            <a:off x="646296"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4" name="Straight Connector 15">
            <a:extLst>
              <a:ext uri="{FF2B5EF4-FFF2-40B4-BE49-F238E27FC236}">
                <a16:creationId xmlns:a16="http://schemas.microsoft.com/office/drawing/2014/main" id="{9AB16FBA-240C-491D-B983-A615BDB6B868}"/>
              </a:ext>
            </a:extLst>
          </p:cNvPr>
          <p:cNvCxnSpPr>
            <a:stCxn id="12" idx="1"/>
            <a:endCxn id="13" idx="3"/>
          </p:cNvCxnSpPr>
          <p:nvPr/>
        </p:nvCxnSpPr>
        <p:spPr>
          <a:xfrm flipH="1">
            <a:off x="2215214" y="3642319"/>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6">
            <a:extLst>
              <a:ext uri="{FF2B5EF4-FFF2-40B4-BE49-F238E27FC236}">
                <a16:creationId xmlns:a16="http://schemas.microsoft.com/office/drawing/2014/main" id="{FDF8CFA8-35BF-409B-9E4E-F0C43C51BFB6}"/>
              </a:ext>
            </a:extLst>
          </p:cNvPr>
          <p:cNvSpPr/>
          <p:nvPr/>
        </p:nvSpPr>
        <p:spPr>
          <a:xfrm>
            <a:off x="3418379"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6" name="Rectangle 17">
            <a:extLst>
              <a:ext uri="{FF2B5EF4-FFF2-40B4-BE49-F238E27FC236}">
                <a16:creationId xmlns:a16="http://schemas.microsoft.com/office/drawing/2014/main" id="{58F831B5-5F84-45B6-861E-64333E6484EE}"/>
              </a:ext>
            </a:extLst>
          </p:cNvPr>
          <p:cNvSpPr/>
          <p:nvPr/>
        </p:nvSpPr>
        <p:spPr>
          <a:xfrm>
            <a:off x="654317"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7" name="Straight Connector 18">
            <a:extLst>
              <a:ext uri="{FF2B5EF4-FFF2-40B4-BE49-F238E27FC236}">
                <a16:creationId xmlns:a16="http://schemas.microsoft.com/office/drawing/2014/main" id="{B9A7A44F-770A-434A-9F41-7D1425E515C2}"/>
              </a:ext>
            </a:extLst>
          </p:cNvPr>
          <p:cNvCxnSpPr>
            <a:stCxn id="15" idx="1"/>
            <a:endCxn id="16" idx="3"/>
          </p:cNvCxnSpPr>
          <p:nvPr/>
        </p:nvCxnSpPr>
        <p:spPr>
          <a:xfrm flipH="1">
            <a:off x="2223235" y="4949751"/>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9">
            <a:extLst>
              <a:ext uri="{FF2B5EF4-FFF2-40B4-BE49-F238E27FC236}">
                <a16:creationId xmlns:a16="http://schemas.microsoft.com/office/drawing/2014/main" id="{49CCB07A-B9CD-4470-9E4A-643925D72FF0}"/>
              </a:ext>
            </a:extLst>
          </p:cNvPr>
          <p:cNvSpPr txBox="1"/>
          <p:nvPr/>
        </p:nvSpPr>
        <p:spPr>
          <a:xfrm>
            <a:off x="3096007" y="3373355"/>
            <a:ext cx="300082" cy="369332"/>
          </a:xfrm>
          <a:prstGeom prst="rect">
            <a:avLst/>
          </a:prstGeom>
          <a:noFill/>
        </p:spPr>
        <p:txBody>
          <a:bodyPr wrap="none" rtlCol="0">
            <a:spAutoFit/>
          </a:bodyPr>
          <a:lstStyle/>
          <a:p>
            <a:r>
              <a:rPr lang="en-GB" dirty="0"/>
              <a:t>*</a:t>
            </a:r>
          </a:p>
        </p:txBody>
      </p:sp>
      <p:sp>
        <p:nvSpPr>
          <p:cNvPr id="19" name="TextBox 20">
            <a:extLst>
              <a:ext uri="{FF2B5EF4-FFF2-40B4-BE49-F238E27FC236}">
                <a16:creationId xmlns:a16="http://schemas.microsoft.com/office/drawing/2014/main" id="{FE4D231A-FD56-4018-9FBA-E337EAAC95DD}"/>
              </a:ext>
            </a:extLst>
          </p:cNvPr>
          <p:cNvSpPr txBox="1"/>
          <p:nvPr/>
        </p:nvSpPr>
        <p:spPr>
          <a:xfrm>
            <a:off x="2210478" y="454763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47977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8A2-A3B1-4DB0-964D-A3544ED64832}"/>
              </a:ext>
            </a:extLst>
          </p:cNvPr>
          <p:cNvSpPr txBox="1">
            <a:spLocks/>
          </p:cNvSpPr>
          <p:nvPr/>
        </p:nvSpPr>
        <p:spPr>
          <a:xfrm>
            <a:off x="628650" y="365126"/>
            <a:ext cx="7886700" cy="720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Relationship “describing” </a:t>
            </a:r>
          </a:p>
        </p:txBody>
      </p:sp>
      <p:sp>
        <p:nvSpPr>
          <p:cNvPr id="3" name="Content Placeholder 4">
            <a:extLst>
              <a:ext uri="{FF2B5EF4-FFF2-40B4-BE49-F238E27FC236}">
                <a16:creationId xmlns:a16="http://schemas.microsoft.com/office/drawing/2014/main" id="{B366E10D-5E43-4C33-A6A2-02BF080F3BC3}"/>
              </a:ext>
            </a:extLst>
          </p:cNvPr>
          <p:cNvSpPr txBox="1">
            <a:spLocks/>
          </p:cNvSpPr>
          <p:nvPr/>
        </p:nvSpPr>
        <p:spPr>
          <a:xfrm>
            <a:off x="5760653" y="1983563"/>
            <a:ext cx="6081974" cy="42575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Review</a:t>
            </a:r>
            <a:r>
              <a:rPr lang="en-GB" dirty="0">
                <a:sym typeface="Wingdings" panose="05000000000000000000" pitchFamily="2" charset="2"/>
              </a:rPr>
              <a:t> </a:t>
            </a:r>
            <a:r>
              <a:rPr lang="en-GB" dirty="0"/>
              <a:t>: @OneToMan, fetchType.EAGER for retrieving all the reviews of the product of the day</a:t>
            </a:r>
          </a:p>
          <a:p>
            <a:endParaRPr lang="en-GB" dirty="0"/>
          </a:p>
          <a:p>
            <a:r>
              <a:rPr lang="en-GB" dirty="0"/>
              <a:t>Review</a:t>
            </a:r>
            <a:r>
              <a:rPr lang="en-GB" dirty="0">
                <a:sym typeface="Wingdings" panose="05000000000000000000" pitchFamily="2" charset="2"/>
              </a:rPr>
              <a:t>  </a:t>
            </a:r>
            <a:r>
              <a:rPr lang="en-GB" dirty="0"/>
              <a:t>Product </a:t>
            </a:r>
            <a:r>
              <a:rPr lang="en-GB" dirty="0">
                <a:sym typeface="Wingdings" panose="05000000000000000000" pitchFamily="2" charset="2"/>
              </a:rPr>
              <a:t>: @ManyToOne not necessary, mapped for simplicity</a:t>
            </a:r>
          </a:p>
          <a:p>
            <a:pPr lvl="1"/>
            <a:r>
              <a:rPr lang="en-GB" dirty="0">
                <a:sym typeface="Wingdings" panose="05000000000000000000" pitchFamily="2" charset="2"/>
              </a:rPr>
              <a:t>Owner: entity </a:t>
            </a:r>
            <a:r>
              <a:rPr lang="en-GB" dirty="0"/>
              <a:t>Review</a:t>
            </a:r>
            <a:endParaRPr lang="en-GB" dirty="0">
              <a:sym typeface="Wingdings" panose="05000000000000000000" pitchFamily="2" charset="2"/>
            </a:endParaRPr>
          </a:p>
        </p:txBody>
      </p:sp>
      <p:sp>
        <p:nvSpPr>
          <p:cNvPr id="4" name="Rectangle 5">
            <a:extLst>
              <a:ext uri="{FF2B5EF4-FFF2-40B4-BE49-F238E27FC236}">
                <a16:creationId xmlns:a16="http://schemas.microsoft.com/office/drawing/2014/main" id="{DF408D4E-E24C-4349-A39A-5B2546184FF6}"/>
              </a:ext>
            </a:extLst>
          </p:cNvPr>
          <p:cNvSpPr/>
          <p:nvPr/>
        </p:nvSpPr>
        <p:spPr>
          <a:xfrm>
            <a:off x="3392712"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5" name="Rectangle 6">
            <a:extLst>
              <a:ext uri="{FF2B5EF4-FFF2-40B4-BE49-F238E27FC236}">
                <a16:creationId xmlns:a16="http://schemas.microsoft.com/office/drawing/2014/main" id="{D0292412-2C7A-4E97-B5CA-4B539C4B8037}"/>
              </a:ext>
            </a:extLst>
          </p:cNvPr>
          <p:cNvSpPr/>
          <p:nvPr/>
        </p:nvSpPr>
        <p:spPr>
          <a:xfrm>
            <a:off x="628650" y="198356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6" name="Diamond 7">
            <a:extLst>
              <a:ext uri="{FF2B5EF4-FFF2-40B4-BE49-F238E27FC236}">
                <a16:creationId xmlns:a16="http://schemas.microsoft.com/office/drawing/2014/main" id="{FFC12B46-3CC1-49F3-ABA9-45002EF48A73}"/>
              </a:ext>
            </a:extLst>
          </p:cNvPr>
          <p:cNvSpPr/>
          <p:nvPr/>
        </p:nvSpPr>
        <p:spPr>
          <a:xfrm rot="5400000">
            <a:off x="2629102" y="201076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7" name="Straight Connector 8">
            <a:extLst>
              <a:ext uri="{FF2B5EF4-FFF2-40B4-BE49-F238E27FC236}">
                <a16:creationId xmlns:a16="http://schemas.microsoft.com/office/drawing/2014/main" id="{4158593D-2C47-4BE1-A54D-ED9249BC9DE7}"/>
              </a:ext>
            </a:extLst>
          </p:cNvPr>
          <p:cNvCxnSpPr>
            <a:stCxn id="4" idx="1"/>
          </p:cNvCxnSpPr>
          <p:nvPr/>
        </p:nvCxnSpPr>
        <p:spPr>
          <a:xfrm flipH="1">
            <a:off x="3063919" y="221938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CAEAE0DF-1375-47FD-BCB1-C7340049451E}"/>
              </a:ext>
            </a:extLst>
          </p:cNvPr>
          <p:cNvCxnSpPr>
            <a:stCxn id="6" idx="2"/>
          </p:cNvCxnSpPr>
          <p:nvPr/>
        </p:nvCxnSpPr>
        <p:spPr>
          <a:xfrm flipH="1">
            <a:off x="2197569" y="221938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1A758829-9454-42A3-8F5E-B2755A77DF3C}"/>
              </a:ext>
            </a:extLst>
          </p:cNvPr>
          <p:cNvSpPr txBox="1"/>
          <p:nvPr/>
        </p:nvSpPr>
        <p:spPr>
          <a:xfrm>
            <a:off x="2972482" y="2345054"/>
            <a:ext cx="481222" cy="369332"/>
          </a:xfrm>
          <a:prstGeom prst="rect">
            <a:avLst/>
          </a:prstGeom>
          <a:noFill/>
        </p:spPr>
        <p:txBody>
          <a:bodyPr wrap="none" rtlCol="0">
            <a:spAutoFit/>
          </a:bodyPr>
          <a:lstStyle/>
          <a:p>
            <a:r>
              <a:rPr lang="en-GB" dirty="0"/>
              <a:t>1:1</a:t>
            </a:r>
          </a:p>
        </p:txBody>
      </p:sp>
      <p:sp>
        <p:nvSpPr>
          <p:cNvPr id="10" name="TextBox 11">
            <a:extLst>
              <a:ext uri="{FF2B5EF4-FFF2-40B4-BE49-F238E27FC236}">
                <a16:creationId xmlns:a16="http://schemas.microsoft.com/office/drawing/2014/main" id="{702F7FDA-EC0F-405C-BAF0-5FC3C6959A23}"/>
              </a:ext>
            </a:extLst>
          </p:cNvPr>
          <p:cNvSpPr txBox="1"/>
          <p:nvPr/>
        </p:nvSpPr>
        <p:spPr>
          <a:xfrm>
            <a:off x="2248897" y="2349945"/>
            <a:ext cx="513282" cy="369332"/>
          </a:xfrm>
          <a:prstGeom prst="rect">
            <a:avLst/>
          </a:prstGeom>
          <a:noFill/>
        </p:spPr>
        <p:txBody>
          <a:bodyPr wrap="none" rtlCol="0">
            <a:spAutoFit/>
          </a:bodyPr>
          <a:lstStyle/>
          <a:p>
            <a:r>
              <a:rPr lang="en-GB" dirty="0"/>
              <a:t>0:N</a:t>
            </a:r>
          </a:p>
        </p:txBody>
      </p:sp>
      <p:sp>
        <p:nvSpPr>
          <p:cNvPr id="11" name="TextBox 12">
            <a:extLst>
              <a:ext uri="{FF2B5EF4-FFF2-40B4-BE49-F238E27FC236}">
                <a16:creationId xmlns:a16="http://schemas.microsoft.com/office/drawing/2014/main" id="{4F13FFFB-156B-4634-8F64-97C5472E7BE5}"/>
              </a:ext>
            </a:extLst>
          </p:cNvPr>
          <p:cNvSpPr txBox="1"/>
          <p:nvPr/>
        </p:nvSpPr>
        <p:spPr>
          <a:xfrm>
            <a:off x="2211883" y="1610311"/>
            <a:ext cx="1148071" cy="369332"/>
          </a:xfrm>
          <a:prstGeom prst="rect">
            <a:avLst/>
          </a:prstGeom>
          <a:noFill/>
        </p:spPr>
        <p:txBody>
          <a:bodyPr wrap="none" rtlCol="0">
            <a:spAutoFit/>
          </a:bodyPr>
          <a:lstStyle/>
          <a:p>
            <a:r>
              <a:rPr lang="en-GB" dirty="0"/>
              <a:t>describing</a:t>
            </a:r>
          </a:p>
        </p:txBody>
      </p:sp>
      <p:sp>
        <p:nvSpPr>
          <p:cNvPr id="12" name="Rectangle 13">
            <a:extLst>
              <a:ext uri="{FF2B5EF4-FFF2-40B4-BE49-F238E27FC236}">
                <a16:creationId xmlns:a16="http://schemas.microsoft.com/office/drawing/2014/main" id="{666B7051-C732-48A7-B994-BDE005BDD8B7}"/>
              </a:ext>
            </a:extLst>
          </p:cNvPr>
          <p:cNvSpPr/>
          <p:nvPr/>
        </p:nvSpPr>
        <p:spPr>
          <a:xfrm>
            <a:off x="3410358"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13" name="Rectangle 14">
            <a:extLst>
              <a:ext uri="{FF2B5EF4-FFF2-40B4-BE49-F238E27FC236}">
                <a16:creationId xmlns:a16="http://schemas.microsoft.com/office/drawing/2014/main" id="{9EB1E803-A48F-4BC3-BF3B-D42B45B6688F}"/>
              </a:ext>
            </a:extLst>
          </p:cNvPr>
          <p:cNvSpPr/>
          <p:nvPr/>
        </p:nvSpPr>
        <p:spPr>
          <a:xfrm>
            <a:off x="646296" y="3406500"/>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4" name="Straight Connector 15">
            <a:extLst>
              <a:ext uri="{FF2B5EF4-FFF2-40B4-BE49-F238E27FC236}">
                <a16:creationId xmlns:a16="http://schemas.microsoft.com/office/drawing/2014/main" id="{9AB16FBA-240C-491D-B983-A615BDB6B868}"/>
              </a:ext>
            </a:extLst>
          </p:cNvPr>
          <p:cNvCxnSpPr>
            <a:stCxn id="12" idx="1"/>
            <a:endCxn id="13" idx="3"/>
          </p:cNvCxnSpPr>
          <p:nvPr/>
        </p:nvCxnSpPr>
        <p:spPr>
          <a:xfrm flipH="1">
            <a:off x="2215214" y="3642319"/>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6">
            <a:extLst>
              <a:ext uri="{FF2B5EF4-FFF2-40B4-BE49-F238E27FC236}">
                <a16:creationId xmlns:a16="http://schemas.microsoft.com/office/drawing/2014/main" id="{FDF8CFA8-35BF-409B-9E4E-F0C43C51BFB6}"/>
              </a:ext>
            </a:extLst>
          </p:cNvPr>
          <p:cNvSpPr/>
          <p:nvPr/>
        </p:nvSpPr>
        <p:spPr>
          <a:xfrm>
            <a:off x="3418379"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16" name="Rectangle 17">
            <a:extLst>
              <a:ext uri="{FF2B5EF4-FFF2-40B4-BE49-F238E27FC236}">
                <a16:creationId xmlns:a16="http://schemas.microsoft.com/office/drawing/2014/main" id="{58F831B5-5F84-45B6-861E-64333E6484EE}"/>
              </a:ext>
            </a:extLst>
          </p:cNvPr>
          <p:cNvSpPr/>
          <p:nvPr/>
        </p:nvSpPr>
        <p:spPr>
          <a:xfrm>
            <a:off x="654317" y="471393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7" name="Straight Connector 18">
            <a:extLst>
              <a:ext uri="{FF2B5EF4-FFF2-40B4-BE49-F238E27FC236}">
                <a16:creationId xmlns:a16="http://schemas.microsoft.com/office/drawing/2014/main" id="{B9A7A44F-770A-434A-9F41-7D1425E515C2}"/>
              </a:ext>
            </a:extLst>
          </p:cNvPr>
          <p:cNvCxnSpPr>
            <a:stCxn id="15" idx="1"/>
            <a:endCxn id="16" idx="3"/>
          </p:cNvCxnSpPr>
          <p:nvPr/>
        </p:nvCxnSpPr>
        <p:spPr>
          <a:xfrm flipH="1">
            <a:off x="2223235" y="4949751"/>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9">
            <a:extLst>
              <a:ext uri="{FF2B5EF4-FFF2-40B4-BE49-F238E27FC236}">
                <a16:creationId xmlns:a16="http://schemas.microsoft.com/office/drawing/2014/main" id="{49CCB07A-B9CD-4470-9E4A-643925D72FF0}"/>
              </a:ext>
            </a:extLst>
          </p:cNvPr>
          <p:cNvSpPr txBox="1"/>
          <p:nvPr/>
        </p:nvSpPr>
        <p:spPr>
          <a:xfrm>
            <a:off x="3096007" y="3373355"/>
            <a:ext cx="300082" cy="369332"/>
          </a:xfrm>
          <a:prstGeom prst="rect">
            <a:avLst/>
          </a:prstGeom>
          <a:noFill/>
        </p:spPr>
        <p:txBody>
          <a:bodyPr wrap="none" rtlCol="0">
            <a:spAutoFit/>
          </a:bodyPr>
          <a:lstStyle/>
          <a:p>
            <a:r>
              <a:rPr lang="en-GB" dirty="0"/>
              <a:t>*</a:t>
            </a:r>
          </a:p>
        </p:txBody>
      </p:sp>
      <p:sp>
        <p:nvSpPr>
          <p:cNvPr id="19" name="TextBox 20">
            <a:extLst>
              <a:ext uri="{FF2B5EF4-FFF2-40B4-BE49-F238E27FC236}">
                <a16:creationId xmlns:a16="http://schemas.microsoft.com/office/drawing/2014/main" id="{FE4D231A-FD56-4018-9FBA-E337EAAC95DD}"/>
              </a:ext>
            </a:extLst>
          </p:cNvPr>
          <p:cNvSpPr txBox="1"/>
          <p:nvPr/>
        </p:nvSpPr>
        <p:spPr>
          <a:xfrm>
            <a:off x="2210478" y="454763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52792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AE4835-DD77-402F-9A9A-3624BAED7BF7}"/>
              </a:ext>
            </a:extLst>
          </p:cNvPr>
          <p:cNvSpPr>
            <a:spLocks noGrp="1"/>
          </p:cNvSpPr>
          <p:nvPr>
            <p:ph type="title"/>
          </p:nvPr>
        </p:nvSpPr>
        <p:spPr>
          <a:xfrm>
            <a:off x="2639785" y="2440668"/>
            <a:ext cx="6912429" cy="1325563"/>
          </a:xfrm>
        </p:spPr>
        <p:txBody>
          <a:bodyPr/>
          <a:lstStyle/>
          <a:p>
            <a:r>
              <a:rPr lang="it-IT" dirty="0"/>
              <a:t>Entity Relationship Diagram</a:t>
            </a:r>
            <a:endParaRPr lang="en-US" dirty="0"/>
          </a:p>
        </p:txBody>
      </p:sp>
    </p:spTree>
    <p:extLst>
      <p:ext uri="{BB962C8B-B14F-4D97-AF65-F5344CB8AC3E}">
        <p14:creationId xmlns:p14="http://schemas.microsoft.com/office/powerpoint/2010/main" val="1689151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9F2CD-17E2-4942-88F6-E5473560121A}"/>
              </a:ext>
            </a:extLst>
          </p:cNvPr>
          <p:cNvSpPr>
            <a:spLocks noGrp="1"/>
          </p:cNvSpPr>
          <p:nvPr>
            <p:ph type="title"/>
          </p:nvPr>
        </p:nvSpPr>
        <p:spPr/>
        <p:txBody>
          <a:bodyPr/>
          <a:lstStyle/>
          <a:p>
            <a:r>
              <a:rPr lang="it-IT" dirty="0"/>
              <a:t>Entities</a:t>
            </a:r>
            <a:endParaRPr lang="en-US" dirty="0"/>
          </a:p>
        </p:txBody>
      </p:sp>
      <p:sp>
        <p:nvSpPr>
          <p:cNvPr id="3" name="Segnaposto contenuto 2">
            <a:extLst>
              <a:ext uri="{FF2B5EF4-FFF2-40B4-BE49-F238E27FC236}">
                <a16:creationId xmlns:a16="http://schemas.microsoft.com/office/drawing/2014/main" id="{5E8F2C72-1D54-4B29-B4B9-1E15F0A404D6}"/>
              </a:ext>
            </a:extLst>
          </p:cNvPr>
          <p:cNvSpPr>
            <a:spLocks noGrp="1"/>
          </p:cNvSpPr>
          <p:nvPr>
            <p:ph idx="1"/>
          </p:nvPr>
        </p:nvSpPr>
        <p:spPr/>
        <p:txBody>
          <a:bodyPr>
            <a:normAutofit/>
          </a:bodyPr>
          <a:lstStyle/>
          <a:p>
            <a:r>
              <a:rPr lang="it-IT" dirty="0"/>
              <a:t>In the following slides are reported the Entities that have been used with the motivations of the NamedQueries and their main methods.</a:t>
            </a:r>
          </a:p>
          <a:p>
            <a:r>
              <a:rPr lang="it-IT" dirty="0"/>
              <a:t>All the Entities have been mapped exactly as just described in the preceding slides.</a:t>
            </a:r>
            <a:endParaRPr lang="en-US" dirty="0"/>
          </a:p>
        </p:txBody>
      </p:sp>
    </p:spTree>
    <p:extLst>
      <p:ext uri="{BB962C8B-B14F-4D97-AF65-F5344CB8AC3E}">
        <p14:creationId xmlns:p14="http://schemas.microsoft.com/office/powerpoint/2010/main" val="1059617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649514" y="-78939"/>
            <a:ext cx="10515600" cy="1325563"/>
          </a:xfrm>
        </p:spPr>
        <p:txBody>
          <a:bodyPr/>
          <a:lstStyle/>
          <a:p>
            <a:r>
              <a:rPr lang="it-IT" dirty="0"/>
              <a:t>Admin</a:t>
            </a:r>
            <a:endParaRPr lang="en-US" dirty="0"/>
          </a:p>
        </p:txBody>
      </p:sp>
      <p:sp>
        <p:nvSpPr>
          <p:cNvPr id="4" name="CasellaDiTesto 3">
            <a:extLst>
              <a:ext uri="{FF2B5EF4-FFF2-40B4-BE49-F238E27FC236}">
                <a16:creationId xmlns:a16="http://schemas.microsoft.com/office/drawing/2014/main" id="{1D583D64-89F1-44BE-9556-4B5C9EE35179}"/>
              </a:ext>
            </a:extLst>
          </p:cNvPr>
          <p:cNvSpPr txBox="1"/>
          <p:nvPr/>
        </p:nvSpPr>
        <p:spPr>
          <a:xfrm>
            <a:off x="838200" y="1472843"/>
            <a:ext cx="10134600" cy="4247317"/>
          </a:xfrm>
          <a:prstGeom prst="rect">
            <a:avLst/>
          </a:prstGeom>
          <a:noFill/>
        </p:spPr>
        <p:txBody>
          <a:bodyPr wrap="square">
            <a:spAutoFit/>
          </a:bodyPr>
          <a:lstStyle/>
          <a:p>
            <a:pPr algn="l"/>
            <a:r>
              <a:rPr lang="en-US" sz="1800" dirty="0">
                <a:solidFill>
                  <a:srgbClr val="646464"/>
                </a:solidFill>
                <a:latin typeface="Consolas" panose="020B0609020204030204" pitchFamily="49" charset="0"/>
              </a:rPr>
              <a:t>@Entity</a:t>
            </a:r>
          </a:p>
          <a:p>
            <a:pPr algn="l"/>
            <a:r>
              <a:rPr lang="de-DE" sz="1800" dirty="0">
                <a:solidFill>
                  <a:srgbClr val="646464"/>
                </a:solidFill>
                <a:latin typeface="Consolas" panose="020B0609020204030204" pitchFamily="49" charset="0"/>
              </a:rPr>
              <a:t>@Table</a:t>
            </a:r>
            <a:r>
              <a:rPr lang="de-DE" sz="1800" dirty="0">
                <a:solidFill>
                  <a:srgbClr val="000000"/>
                </a:solidFill>
                <a:latin typeface="Consolas" panose="020B0609020204030204" pitchFamily="49" charset="0"/>
              </a:rPr>
              <a:t>(name = </a:t>
            </a:r>
            <a:r>
              <a:rPr lang="de-DE" sz="1800" dirty="0">
                <a:solidFill>
                  <a:srgbClr val="2A00FF"/>
                </a:solidFill>
                <a:latin typeface="Consolas" panose="020B0609020204030204" pitchFamily="49" charset="0"/>
              </a:rPr>
              <a:t>"admn"</a:t>
            </a:r>
            <a:r>
              <a:rPr lang="de-DE" sz="1800" dirty="0">
                <a:solidFill>
                  <a:srgbClr val="000000"/>
                </a:solidFill>
                <a:latin typeface="Consolas" panose="020B0609020204030204" pitchFamily="49" charset="0"/>
              </a:rPr>
              <a:t>, schema = </a:t>
            </a:r>
            <a:r>
              <a:rPr lang="de-DE" sz="1800" dirty="0">
                <a:solidFill>
                  <a:srgbClr val="2A00FF"/>
                </a:solidFill>
                <a:latin typeface="Consolas" panose="020B0609020204030204" pitchFamily="49" charset="0"/>
              </a:rPr>
              <a:t>"db_easyr"</a:t>
            </a:r>
            <a:r>
              <a:rPr lang="de-DE" sz="1800" dirty="0">
                <a:solidFill>
                  <a:srgbClr val="000000"/>
                </a:solidFill>
                <a:latin typeface="Consolas" panose="020B0609020204030204" pitchFamily="49" charset="0"/>
              </a:rPr>
              <a:t>)</a:t>
            </a:r>
          </a:p>
          <a:p>
            <a:pPr algn="l"/>
            <a:r>
              <a:rPr lang="en-US" sz="1800" dirty="0">
                <a:solidFill>
                  <a:srgbClr val="646464"/>
                </a:solidFill>
                <a:latin typeface="Consolas" panose="020B0609020204030204" pitchFamily="49" charset="0"/>
              </a:rPr>
              <a:t>@NamedQuery</a:t>
            </a:r>
            <a:r>
              <a:rPr lang="en-US" sz="1800" dirty="0">
                <a:solidFill>
                  <a:srgbClr val="000000"/>
                </a:solidFill>
                <a:latin typeface="Consolas" panose="020B0609020204030204" pitchFamily="49" charset="0"/>
              </a:rPr>
              <a:t>(name = </a:t>
            </a:r>
            <a:r>
              <a:rPr lang="en-US" sz="1800" dirty="0">
                <a:solidFill>
                  <a:srgbClr val="2A00FF"/>
                </a:solidFill>
                <a:latin typeface="Consolas" panose="020B0609020204030204" pitchFamily="49" charset="0"/>
              </a:rPr>
              <a:t>"Admin.checkCredentials"</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query = </a:t>
            </a:r>
            <a:r>
              <a:rPr lang="en-US" sz="1800" dirty="0">
                <a:solidFill>
                  <a:srgbClr val="2A00FF"/>
                </a:solidFill>
                <a:latin typeface="Consolas" panose="020B0609020204030204" pitchFamily="49" charset="0"/>
              </a:rPr>
              <a:t>"SELECT a FROM Admin a  WHERE a.username = ?1 and a.password = ?2"</a:t>
            </a:r>
            <a:r>
              <a:rPr lang="en-US" sz="1800" dirty="0">
                <a:solidFill>
                  <a:srgbClr val="000000"/>
                </a:solidFill>
                <a:latin typeface="Consolas" panose="020B0609020204030204" pitchFamily="49" charset="0"/>
              </a:rPr>
              <a:t>)</a:t>
            </a:r>
          </a:p>
          <a:p>
            <a:pPr algn="l"/>
            <a:endParaRPr lang="en-US" sz="1800" dirty="0">
              <a:solidFill>
                <a:srgbClr val="000000"/>
              </a:solidFill>
              <a:latin typeface="Consolas" panose="020B0609020204030204" pitchFamily="49" charset="0"/>
            </a:endParaRP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Admin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Serializable {</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@Id</a:t>
            </a:r>
          </a:p>
          <a:p>
            <a:pPr algn="l"/>
            <a:r>
              <a:rPr lang="en-US" sz="1800" dirty="0">
                <a:solidFill>
                  <a:srgbClr val="646464"/>
                </a:solidFill>
                <a:latin typeface="Consolas" panose="020B0609020204030204" pitchFamily="49" charset="0"/>
              </a:rPr>
              <a:t>@GeneratedValue</a:t>
            </a:r>
            <a:r>
              <a:rPr lang="en-US" sz="1800" dirty="0">
                <a:solidFill>
                  <a:srgbClr val="000000"/>
                </a:solidFill>
                <a:latin typeface="Consolas" panose="020B0609020204030204" pitchFamily="49" charset="0"/>
              </a:rPr>
              <a:t>(strategy = GenerationType.</a:t>
            </a:r>
            <a:r>
              <a:rPr lang="en-US" sz="1800" b="1" i="1" dirty="0">
                <a:solidFill>
                  <a:srgbClr val="0000C0"/>
                </a:solidFill>
                <a:latin typeface="Consolas" panose="020B0609020204030204" pitchFamily="49" charset="0"/>
              </a:rPr>
              <a:t>IDENTITY</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Integer </a:t>
            </a:r>
            <a:r>
              <a:rPr lang="en-US" sz="1800" b="1" dirty="0">
                <a:solidFill>
                  <a:srgbClr val="0000C0"/>
                </a:solidFill>
                <a:latin typeface="Consolas" panose="020B0609020204030204" pitchFamily="49" charset="0"/>
              </a:rPr>
              <a:t>id</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a:solidFill>
                  <a:srgbClr val="0000C0"/>
                </a:solidFill>
                <a:latin typeface="Consolas" panose="020B0609020204030204" pitchFamily="49" charset="0"/>
              </a:rPr>
              <a:t>username</a:t>
            </a:r>
            <a:r>
              <a:rPr lang="en-US"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a:solidFill>
                  <a:srgbClr val="0000C0"/>
                </a:solidFill>
                <a:latin typeface="Consolas" panose="020B0609020204030204" pitchFamily="49" charset="0"/>
              </a:rPr>
              <a:t>email</a:t>
            </a:r>
            <a:r>
              <a:rPr lang="en-US"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a:solidFill>
                  <a:srgbClr val="0000C0"/>
                </a:solidFill>
                <a:latin typeface="Consolas" panose="020B0609020204030204" pitchFamily="49" charset="0"/>
              </a:rPr>
              <a:t>password</a:t>
            </a:r>
            <a:r>
              <a:rPr lang="en-US" sz="1800" b="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683721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9F2CD-17E2-4942-88F6-E5473560121A}"/>
              </a:ext>
            </a:extLst>
          </p:cNvPr>
          <p:cNvSpPr>
            <a:spLocks noGrp="1"/>
          </p:cNvSpPr>
          <p:nvPr>
            <p:ph type="title"/>
          </p:nvPr>
        </p:nvSpPr>
        <p:spPr/>
        <p:txBody>
          <a:bodyPr/>
          <a:lstStyle/>
          <a:p>
            <a:r>
              <a:rPr lang="it-IT" dirty="0"/>
              <a:t>Motivations</a:t>
            </a:r>
            <a:endParaRPr lang="en-US" dirty="0"/>
          </a:p>
        </p:txBody>
      </p:sp>
      <p:sp>
        <p:nvSpPr>
          <p:cNvPr id="3" name="Segnaposto contenuto 2">
            <a:extLst>
              <a:ext uri="{FF2B5EF4-FFF2-40B4-BE49-F238E27FC236}">
                <a16:creationId xmlns:a16="http://schemas.microsoft.com/office/drawing/2014/main" id="{5E8F2C72-1D54-4B29-B4B9-1E15F0A404D6}"/>
              </a:ext>
            </a:extLst>
          </p:cNvPr>
          <p:cNvSpPr>
            <a:spLocks noGrp="1"/>
          </p:cNvSpPr>
          <p:nvPr>
            <p:ph idx="1"/>
          </p:nvPr>
        </p:nvSpPr>
        <p:spPr/>
        <p:txBody>
          <a:bodyPr>
            <a:normAutofit/>
          </a:bodyPr>
          <a:lstStyle/>
          <a:p>
            <a:r>
              <a:rPr lang="it-IT" b="1" dirty="0"/>
              <a:t>checkCredentials</a:t>
            </a:r>
            <a:r>
              <a:rPr lang="it-IT" dirty="0"/>
              <a:t> is used to check if exists an admin with certain username and password.</a:t>
            </a:r>
          </a:p>
          <a:p>
            <a:endParaRPr lang="it-IT" dirty="0"/>
          </a:p>
          <a:p>
            <a:endParaRPr lang="en-US" dirty="0"/>
          </a:p>
        </p:txBody>
      </p:sp>
    </p:spTree>
    <p:extLst>
      <p:ext uri="{BB962C8B-B14F-4D97-AF65-F5344CB8AC3E}">
        <p14:creationId xmlns:p14="http://schemas.microsoft.com/office/powerpoint/2010/main" val="277613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400050" y="-124252"/>
            <a:ext cx="10515600" cy="1325563"/>
          </a:xfrm>
        </p:spPr>
        <p:txBody>
          <a:bodyPr/>
          <a:lstStyle/>
          <a:p>
            <a:r>
              <a:rPr lang="it-IT" dirty="0"/>
              <a:t>User</a:t>
            </a:r>
            <a:endParaRPr lang="en-US" dirty="0"/>
          </a:p>
        </p:txBody>
      </p:sp>
      <p:sp>
        <p:nvSpPr>
          <p:cNvPr id="5" name="CasellaDiTesto 4">
            <a:extLst>
              <a:ext uri="{FF2B5EF4-FFF2-40B4-BE49-F238E27FC236}">
                <a16:creationId xmlns:a16="http://schemas.microsoft.com/office/drawing/2014/main" id="{E9A44066-FCFB-425B-8675-A378EA3EA21A}"/>
              </a:ext>
            </a:extLst>
          </p:cNvPr>
          <p:cNvSpPr txBox="1"/>
          <p:nvPr/>
        </p:nvSpPr>
        <p:spPr>
          <a:xfrm>
            <a:off x="400049" y="1201311"/>
            <a:ext cx="5841093" cy="4770537"/>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de-DE" sz="1600" dirty="0">
                <a:solidFill>
                  <a:srgbClr val="646464"/>
                </a:solidFill>
                <a:latin typeface="Consolas" panose="020B0609020204030204" pitchFamily="49" charset="0"/>
              </a:rPr>
              <a:t>@Table</a:t>
            </a:r>
            <a:r>
              <a:rPr lang="de-DE" sz="1600" dirty="0">
                <a:solidFill>
                  <a:srgbClr val="000000"/>
                </a:solidFill>
                <a:latin typeface="Consolas" panose="020B0609020204030204" pitchFamily="49" charset="0"/>
              </a:rPr>
              <a:t>(name = </a:t>
            </a:r>
            <a:r>
              <a:rPr lang="de-DE" sz="1600" dirty="0">
                <a:solidFill>
                  <a:srgbClr val="2A00FF"/>
                </a:solidFill>
                <a:latin typeface="Consolas" panose="020B0609020204030204" pitchFamily="49" charset="0"/>
              </a:rPr>
              <a:t>"usr"</a:t>
            </a:r>
            <a:r>
              <a:rPr lang="de-DE" sz="1600" dirty="0">
                <a:solidFill>
                  <a:srgbClr val="000000"/>
                </a:solidFill>
                <a:latin typeface="Consolas" panose="020B0609020204030204" pitchFamily="49" charset="0"/>
              </a:rPr>
              <a:t>, schema = </a:t>
            </a:r>
            <a:r>
              <a:rPr lang="de-DE" sz="1600" dirty="0">
                <a:solidFill>
                  <a:srgbClr val="2A00FF"/>
                </a:solidFill>
                <a:latin typeface="Consolas" panose="020B0609020204030204" pitchFamily="49" charset="0"/>
              </a:rPr>
              <a:t>"db_easyr"</a:t>
            </a:r>
            <a:r>
              <a:rPr lang="de-DE"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@NamedQueries</a:t>
            </a:r>
            <a:r>
              <a:rPr lang="en-US"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@NamedQuery</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"User.checkCredentials"</a:t>
            </a:r>
            <a:r>
              <a:rPr lang="en-US" sz="1600" dirty="0">
                <a:solidFill>
                  <a:srgbClr val="000000"/>
                </a:solidFill>
                <a:latin typeface="Consolas" panose="020B0609020204030204" pitchFamily="49" charset="0"/>
              </a:rPr>
              <a:t>, query = </a:t>
            </a:r>
            <a:r>
              <a:rPr lang="en-US" sz="1600" dirty="0">
                <a:solidFill>
                  <a:srgbClr val="2A00FF"/>
                </a:solidFill>
                <a:latin typeface="Consolas" panose="020B0609020204030204" pitchFamily="49" charset="0"/>
              </a:rPr>
              <a:t>"SELECT u FROM User u  WHERE u.username = ?1 and u.password = ?2"</a:t>
            </a:r>
            <a:r>
              <a:rPr lang="en-US"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@NamedQuery</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"User.getLeaderboard"</a:t>
            </a:r>
            <a:r>
              <a:rPr lang="en-US" sz="1600" dirty="0">
                <a:solidFill>
                  <a:srgbClr val="000000"/>
                </a:solidFill>
                <a:latin typeface="Consolas" panose="020B0609020204030204" pitchFamily="49" charset="0"/>
              </a:rPr>
              <a:t>, query = </a:t>
            </a:r>
            <a:r>
              <a:rPr lang="en-US" sz="1600" dirty="0">
                <a:solidFill>
                  <a:srgbClr val="2A00FF"/>
                </a:solidFill>
                <a:latin typeface="Consolas" panose="020B0609020204030204" pitchFamily="49" charset="0"/>
              </a:rPr>
              <a:t>"SELECT u FROM User u WHERE u.points&gt;0 ORDER BY u.points DESC"</a:t>
            </a:r>
            <a:r>
              <a:rPr lang="en-US"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@NamedQuery</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"User.hasDoneDailyQuestionnaire"</a:t>
            </a:r>
            <a:r>
              <a:rPr lang="en-US" sz="1600" dirty="0">
                <a:solidFill>
                  <a:srgbClr val="000000"/>
                </a:solidFill>
                <a:latin typeface="Consolas" panose="020B0609020204030204" pitchFamily="49" charset="0"/>
              </a:rPr>
              <a:t>, query = </a:t>
            </a:r>
            <a:r>
              <a:rPr lang="en-US" sz="1600" dirty="0">
                <a:solidFill>
                  <a:srgbClr val="2A00FF"/>
                </a:solidFill>
                <a:latin typeface="Consolas" panose="020B0609020204030204" pitchFamily="49" charset="0"/>
              </a:rPr>
              <a:t>"SELECT u FROM User u, FilledForm f WHERE f.user = u AND f.date = CURRENT_DATE AND u.id = ?1"</a:t>
            </a:r>
            <a:r>
              <a:rPr lang="en-US"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@NamedQuery</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"User.hasDoneQuestionnaireByDate"</a:t>
            </a:r>
            <a:r>
              <a:rPr lang="en-US" sz="1600" dirty="0">
                <a:solidFill>
                  <a:srgbClr val="000000"/>
                </a:solidFill>
                <a:latin typeface="Consolas" panose="020B0609020204030204" pitchFamily="49" charset="0"/>
              </a:rPr>
              <a:t>, query = </a:t>
            </a:r>
            <a:r>
              <a:rPr lang="en-US" sz="1600" dirty="0">
                <a:solidFill>
                  <a:srgbClr val="2A00FF"/>
                </a:solidFill>
                <a:latin typeface="Consolas" panose="020B0609020204030204" pitchFamily="49" charset="0"/>
              </a:rPr>
              <a:t>"SELECT u FROM User u, FilledForm f WHERE f.user = u AND f.date = ?1"</a:t>
            </a:r>
            <a:r>
              <a:rPr lang="en-US"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 </a:t>
            </a:r>
            <a:endParaRPr lang="en-US" sz="1600" dirty="0">
              <a:solidFill>
                <a:srgbClr val="000000"/>
              </a:solidFill>
              <a:latin typeface="Consolas" panose="020B0609020204030204" pitchFamily="49" charset="0"/>
            </a:endParaRPr>
          </a:p>
          <a:p>
            <a:pPr algn="l"/>
            <a:endParaRPr lang="en-US" sz="1600" dirty="0">
              <a:latin typeface="Consolas" panose="020B0609020204030204" pitchFamily="49" charset="0"/>
            </a:endParaRPr>
          </a:p>
        </p:txBody>
      </p:sp>
      <p:sp>
        <p:nvSpPr>
          <p:cNvPr id="6" name="CasellaDiTesto 5">
            <a:extLst>
              <a:ext uri="{FF2B5EF4-FFF2-40B4-BE49-F238E27FC236}">
                <a16:creationId xmlns:a16="http://schemas.microsoft.com/office/drawing/2014/main" id="{86D529EF-5BD7-44C4-A243-68D578434EFC}"/>
              </a:ext>
            </a:extLst>
          </p:cNvPr>
          <p:cNvSpPr txBox="1"/>
          <p:nvPr/>
        </p:nvSpPr>
        <p:spPr>
          <a:xfrm>
            <a:off x="6362700" y="533192"/>
            <a:ext cx="6096000" cy="5401479"/>
          </a:xfrm>
          <a:prstGeom prst="rect">
            <a:avLst/>
          </a:prstGeom>
          <a:noFill/>
        </p:spPr>
        <p:txBody>
          <a:bodyPr wrap="square">
            <a:spAutoFit/>
          </a:bodyPr>
          <a:lstStyle/>
          <a:p>
            <a:pPr algn="l"/>
            <a:r>
              <a:rPr lang="it-IT" sz="1500" dirty="0">
                <a:solidFill>
                  <a:srgbClr val="646464"/>
                </a:solidFill>
                <a:latin typeface="Consolas" panose="020B0609020204030204" pitchFamily="49" charset="0"/>
              </a:rPr>
              <a:t> </a:t>
            </a:r>
            <a:endParaRPr lang="en-US" sz="1500" dirty="0">
              <a:solidFill>
                <a:srgbClr val="000000"/>
              </a:solidFill>
              <a:latin typeface="Consolas" panose="020B0609020204030204" pitchFamily="49" charset="0"/>
            </a:endParaRPr>
          </a:p>
          <a:p>
            <a:pPr algn="l"/>
            <a:endParaRPr lang="en-US" sz="1500" dirty="0">
              <a:latin typeface="Consolas" panose="020B0609020204030204" pitchFamily="49" charset="0"/>
            </a:endParaRPr>
          </a:p>
          <a:p>
            <a:pPr algn="l"/>
            <a:r>
              <a:rPr lang="en-US" sz="1500" b="1" dirty="0">
                <a:solidFill>
                  <a:srgbClr val="7F0055"/>
                </a:solidFill>
                <a:latin typeface="Consolas" panose="020B0609020204030204" pitchFamily="49" charset="0"/>
              </a:rPr>
              <a:t>public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class</a:t>
            </a:r>
            <a:r>
              <a:rPr lang="en-US" sz="1500" b="1" dirty="0">
                <a:solidFill>
                  <a:srgbClr val="000000"/>
                </a:solidFill>
                <a:latin typeface="Consolas" panose="020B0609020204030204" pitchFamily="49" charset="0"/>
              </a:rPr>
              <a:t> User </a:t>
            </a:r>
            <a:r>
              <a:rPr lang="en-US" sz="1500" b="1" dirty="0">
                <a:solidFill>
                  <a:srgbClr val="7F0055"/>
                </a:solidFill>
                <a:latin typeface="Consolas" panose="020B0609020204030204" pitchFamily="49" charset="0"/>
              </a:rPr>
              <a:t>implements</a:t>
            </a:r>
            <a:r>
              <a:rPr lang="en-US" sz="1500" b="1" dirty="0">
                <a:solidFill>
                  <a:srgbClr val="000000"/>
                </a:solidFill>
                <a:latin typeface="Consolas" panose="020B0609020204030204" pitchFamily="49" charset="0"/>
              </a:rPr>
              <a:t> Serializable {</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static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final</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long</a:t>
            </a:r>
            <a:r>
              <a:rPr lang="en-US" sz="1500" b="1" dirty="0">
                <a:solidFill>
                  <a:srgbClr val="000000"/>
                </a:solidFill>
                <a:latin typeface="Consolas" panose="020B0609020204030204" pitchFamily="49" charset="0"/>
              </a:rPr>
              <a:t> </a:t>
            </a:r>
            <a:r>
              <a:rPr lang="en-US" sz="1500" b="1" i="1" dirty="0">
                <a:solidFill>
                  <a:srgbClr val="0000C0"/>
                </a:solidFill>
                <a:latin typeface="Consolas" panose="020B0609020204030204" pitchFamily="49" charset="0"/>
              </a:rPr>
              <a:t>serialVersionUID</a:t>
            </a:r>
            <a:r>
              <a:rPr lang="en-US" sz="1500" b="1" i="1" dirty="0">
                <a:solidFill>
                  <a:srgbClr val="000000"/>
                </a:solidFill>
                <a:latin typeface="Consolas" panose="020B0609020204030204" pitchFamily="49" charset="0"/>
              </a:rPr>
              <a:t> = 1L;</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@Id</a:t>
            </a:r>
          </a:p>
          <a:p>
            <a:pPr algn="l"/>
            <a:r>
              <a:rPr lang="en-US" sz="1500" dirty="0">
                <a:solidFill>
                  <a:srgbClr val="646464"/>
                </a:solidFill>
                <a:latin typeface="Consolas" panose="020B0609020204030204" pitchFamily="49" charset="0"/>
              </a:rPr>
              <a:t>@GeneratedValue</a:t>
            </a:r>
            <a:r>
              <a:rPr lang="en-US" sz="1500" dirty="0">
                <a:solidFill>
                  <a:srgbClr val="000000"/>
                </a:solidFill>
                <a:latin typeface="Consolas" panose="020B0609020204030204" pitchFamily="49" charset="0"/>
              </a:rPr>
              <a:t>(strategy = GenerationType.</a:t>
            </a:r>
            <a:r>
              <a:rPr lang="en-US" sz="1500" b="1" i="1" dirty="0">
                <a:solidFill>
                  <a:srgbClr val="0000C0"/>
                </a:solidFill>
                <a:latin typeface="Consolas" panose="020B0609020204030204" pitchFamily="49" charset="0"/>
              </a:rPr>
              <a:t>IDENTITY</a:t>
            </a:r>
            <a:r>
              <a:rPr lang="en-US" sz="1500" b="1" i="1"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Integer </a:t>
            </a:r>
            <a:r>
              <a:rPr lang="en-US" sz="1500" b="1" dirty="0">
                <a:solidFill>
                  <a:srgbClr val="0000C0"/>
                </a:solidFill>
                <a:latin typeface="Consolas" panose="020B0609020204030204" pitchFamily="49" charset="0"/>
              </a:rPr>
              <a:t>id</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String </a:t>
            </a:r>
            <a:r>
              <a:rPr lang="en-US" sz="1500" b="1" dirty="0">
                <a:solidFill>
                  <a:srgbClr val="0000C0"/>
                </a:solidFill>
                <a:latin typeface="Consolas" panose="020B0609020204030204" pitchFamily="49" charset="0"/>
              </a:rPr>
              <a:t>username</a:t>
            </a:r>
            <a:r>
              <a:rPr lang="en-US" sz="1500" b="1"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String </a:t>
            </a:r>
            <a:r>
              <a:rPr lang="en-US" sz="1500" b="1" dirty="0">
                <a:solidFill>
                  <a:srgbClr val="0000C0"/>
                </a:solidFill>
                <a:latin typeface="Consolas" panose="020B0609020204030204" pitchFamily="49" charset="0"/>
              </a:rPr>
              <a:t>email</a:t>
            </a:r>
            <a:r>
              <a:rPr lang="en-US" sz="1500" b="1"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String </a:t>
            </a:r>
            <a:r>
              <a:rPr lang="en-US" sz="1500" b="1" dirty="0">
                <a:solidFill>
                  <a:srgbClr val="0000C0"/>
                </a:solidFill>
                <a:latin typeface="Consolas" panose="020B0609020204030204" pitchFamily="49" charset="0"/>
              </a:rPr>
              <a:t>password</a:t>
            </a:r>
            <a:r>
              <a:rPr lang="en-US" sz="1500" b="1"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Boolean </a:t>
            </a:r>
            <a:r>
              <a:rPr lang="en-US" sz="1500" b="1" dirty="0">
                <a:solidFill>
                  <a:srgbClr val="0000C0"/>
                </a:solidFill>
                <a:latin typeface="Consolas" panose="020B0609020204030204" pitchFamily="49" charset="0"/>
              </a:rPr>
              <a:t>banned</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@Column</a:t>
            </a:r>
            <a:r>
              <a:rPr lang="en-US" sz="1500" dirty="0">
                <a:solidFill>
                  <a:srgbClr val="000000"/>
                </a:solidFill>
                <a:latin typeface="Consolas" panose="020B0609020204030204" pitchFamily="49" charset="0"/>
              </a:rPr>
              <a:t>(name = </a:t>
            </a:r>
            <a:r>
              <a:rPr lang="en-US" sz="1500" dirty="0">
                <a:solidFill>
                  <a:srgbClr val="2A00FF"/>
                </a:solidFill>
                <a:latin typeface="Consolas" panose="020B0609020204030204" pitchFamily="49" charset="0"/>
              </a:rPr>
              <a:t>"daily_points"</a:t>
            </a:r>
            <a:r>
              <a:rPr lang="en-US" sz="1500"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Integer </a:t>
            </a:r>
            <a:r>
              <a:rPr lang="en-US" sz="1500" b="1" dirty="0">
                <a:solidFill>
                  <a:srgbClr val="0000C0"/>
                </a:solidFill>
                <a:latin typeface="Consolas" panose="020B0609020204030204" pitchFamily="49" charset="0"/>
              </a:rPr>
              <a:t>points</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@OneToMany</a:t>
            </a:r>
            <a:r>
              <a:rPr lang="en-US" sz="1500" dirty="0">
                <a:solidFill>
                  <a:srgbClr val="000000"/>
                </a:solidFill>
                <a:latin typeface="Consolas" panose="020B0609020204030204" pitchFamily="49" charset="0"/>
              </a:rPr>
              <a:t>(mappedBy = </a:t>
            </a:r>
            <a:r>
              <a:rPr lang="en-US" sz="1500" dirty="0">
                <a:solidFill>
                  <a:srgbClr val="2A00FF"/>
                </a:solidFill>
                <a:latin typeface="Consolas" panose="020B0609020204030204" pitchFamily="49" charset="0"/>
              </a:rPr>
              <a:t>"user"</a:t>
            </a:r>
            <a:r>
              <a:rPr lang="en-US" sz="1500"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List&lt;FilledForm&gt; </a:t>
            </a:r>
            <a:r>
              <a:rPr lang="en-US" sz="1500" b="1" dirty="0">
                <a:solidFill>
                  <a:srgbClr val="0000C0"/>
                </a:solidFill>
                <a:latin typeface="Consolas" panose="020B0609020204030204" pitchFamily="49" charset="0"/>
              </a:rPr>
              <a:t>forms</a:t>
            </a:r>
            <a:r>
              <a:rPr lang="en-US" sz="1500" b="1" dirty="0">
                <a:solidFill>
                  <a:srgbClr val="000000"/>
                </a:solidFill>
                <a:latin typeface="Consolas" panose="020B0609020204030204" pitchFamily="49" charset="0"/>
              </a:rPr>
              <a:t> = </a:t>
            </a:r>
            <a:r>
              <a:rPr lang="en-US" sz="1500" b="1" dirty="0">
                <a:solidFill>
                  <a:srgbClr val="7F0055"/>
                </a:solidFill>
                <a:latin typeface="Consolas" panose="020B0609020204030204" pitchFamily="49" charset="0"/>
              </a:rPr>
              <a:t>new</a:t>
            </a:r>
            <a:r>
              <a:rPr lang="en-US" sz="1500" b="1" dirty="0">
                <a:solidFill>
                  <a:srgbClr val="000000"/>
                </a:solidFill>
                <a:latin typeface="Consolas" panose="020B0609020204030204" pitchFamily="49" charset="0"/>
              </a:rPr>
              <a:t> ArrayList&lt;FilledForm&gt;();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@OneToMany</a:t>
            </a:r>
            <a:r>
              <a:rPr lang="en-US" sz="1500" dirty="0">
                <a:solidFill>
                  <a:srgbClr val="000000"/>
                </a:solidFill>
                <a:latin typeface="Consolas" panose="020B0609020204030204" pitchFamily="49" charset="0"/>
              </a:rPr>
              <a:t>(mappedBy = </a:t>
            </a:r>
            <a:r>
              <a:rPr lang="en-US" sz="1500" dirty="0">
                <a:solidFill>
                  <a:srgbClr val="2A00FF"/>
                </a:solidFill>
                <a:latin typeface="Consolas" panose="020B0609020204030204" pitchFamily="49" charset="0"/>
              </a:rPr>
              <a:t>"user"</a:t>
            </a:r>
            <a:r>
              <a:rPr lang="en-US" sz="1500"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List&lt;Log&gt; </a:t>
            </a:r>
            <a:r>
              <a:rPr lang="en-US" sz="1500" b="1" dirty="0">
                <a:solidFill>
                  <a:srgbClr val="0000C0"/>
                </a:solidFill>
                <a:latin typeface="Consolas" panose="020B0609020204030204" pitchFamily="49" charset="0"/>
              </a:rPr>
              <a:t>logs</a:t>
            </a:r>
            <a:r>
              <a:rPr lang="en-US" sz="15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26987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9F2CD-17E2-4942-88F6-E5473560121A}"/>
              </a:ext>
            </a:extLst>
          </p:cNvPr>
          <p:cNvSpPr>
            <a:spLocks noGrp="1"/>
          </p:cNvSpPr>
          <p:nvPr>
            <p:ph type="title"/>
          </p:nvPr>
        </p:nvSpPr>
        <p:spPr/>
        <p:txBody>
          <a:bodyPr/>
          <a:lstStyle/>
          <a:p>
            <a:r>
              <a:rPr lang="it-IT" dirty="0"/>
              <a:t>Motivations</a:t>
            </a:r>
            <a:endParaRPr lang="en-US" dirty="0"/>
          </a:p>
        </p:txBody>
      </p:sp>
      <p:sp>
        <p:nvSpPr>
          <p:cNvPr id="3" name="Segnaposto contenuto 2">
            <a:extLst>
              <a:ext uri="{FF2B5EF4-FFF2-40B4-BE49-F238E27FC236}">
                <a16:creationId xmlns:a16="http://schemas.microsoft.com/office/drawing/2014/main" id="{5E8F2C72-1D54-4B29-B4B9-1E15F0A404D6}"/>
              </a:ext>
            </a:extLst>
          </p:cNvPr>
          <p:cNvSpPr>
            <a:spLocks noGrp="1"/>
          </p:cNvSpPr>
          <p:nvPr>
            <p:ph idx="1"/>
          </p:nvPr>
        </p:nvSpPr>
        <p:spPr/>
        <p:txBody>
          <a:bodyPr>
            <a:normAutofit/>
          </a:bodyPr>
          <a:lstStyle/>
          <a:p>
            <a:r>
              <a:rPr lang="it-IT" b="1" dirty="0"/>
              <a:t>checkCredentials</a:t>
            </a:r>
            <a:r>
              <a:rPr lang="it-IT" dirty="0"/>
              <a:t> is used to check if exists a user with certain username and password.</a:t>
            </a:r>
          </a:p>
          <a:p>
            <a:r>
              <a:rPr lang="it-IT" b="1" dirty="0"/>
              <a:t>getLeaderboard</a:t>
            </a:r>
            <a:r>
              <a:rPr lang="it-IT" dirty="0"/>
              <a:t> is used to build the learderboard retrieving all the users orderd by descending points that have done the questionnaire of the day. </a:t>
            </a:r>
          </a:p>
          <a:p>
            <a:r>
              <a:rPr lang="it-IT" b="1" dirty="0"/>
              <a:t>hasDoneDailyQuestionnaire</a:t>
            </a:r>
            <a:r>
              <a:rPr lang="it-IT" dirty="0"/>
              <a:t>: is used for checking if a specific user has done the questionnaire of the day.</a:t>
            </a:r>
          </a:p>
          <a:p>
            <a:r>
              <a:rPr lang="it-IT" b="1" dirty="0"/>
              <a:t>hasDoneQuestionnaireByDate</a:t>
            </a:r>
            <a:r>
              <a:rPr lang="it-IT" dirty="0"/>
              <a:t>: is used for retrieving all the users that have done the questionnaire in a specific date.</a:t>
            </a:r>
          </a:p>
          <a:p>
            <a:endParaRPr lang="it-IT" dirty="0"/>
          </a:p>
          <a:p>
            <a:endParaRPr lang="en-US" dirty="0"/>
          </a:p>
        </p:txBody>
      </p:sp>
    </p:spTree>
    <p:extLst>
      <p:ext uri="{BB962C8B-B14F-4D97-AF65-F5344CB8AC3E}">
        <p14:creationId xmlns:p14="http://schemas.microsoft.com/office/powerpoint/2010/main" val="1877062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400050" y="-124252"/>
            <a:ext cx="10515600" cy="1325563"/>
          </a:xfrm>
        </p:spPr>
        <p:txBody>
          <a:bodyPr/>
          <a:lstStyle/>
          <a:p>
            <a:r>
              <a:rPr lang="it-IT" dirty="0"/>
              <a:t>Log</a:t>
            </a:r>
            <a:endParaRPr lang="en-US" dirty="0"/>
          </a:p>
        </p:txBody>
      </p:sp>
      <p:sp>
        <p:nvSpPr>
          <p:cNvPr id="8" name="CasellaDiTesto 7">
            <a:extLst>
              <a:ext uri="{FF2B5EF4-FFF2-40B4-BE49-F238E27FC236}">
                <a16:creationId xmlns:a16="http://schemas.microsoft.com/office/drawing/2014/main" id="{C1BAD0BA-8596-482B-85B3-B947E52C9E01}"/>
              </a:ext>
            </a:extLst>
          </p:cNvPr>
          <p:cNvSpPr txBox="1"/>
          <p:nvPr/>
        </p:nvSpPr>
        <p:spPr>
          <a:xfrm>
            <a:off x="522514" y="989549"/>
            <a:ext cx="11480800" cy="5401479"/>
          </a:xfrm>
          <a:prstGeom prst="rect">
            <a:avLst/>
          </a:prstGeom>
          <a:noFill/>
        </p:spPr>
        <p:txBody>
          <a:bodyPr wrap="square">
            <a:spAutoFit/>
          </a:bodyPr>
          <a:lstStyle/>
          <a:p>
            <a:pPr algn="l"/>
            <a:r>
              <a:rPr lang="en-US" sz="1500" dirty="0">
                <a:solidFill>
                  <a:srgbClr val="646464"/>
                </a:solidFill>
                <a:latin typeface="Consolas" panose="020B0609020204030204" pitchFamily="49" charset="0"/>
              </a:rPr>
              <a:t>@Entity</a:t>
            </a:r>
          </a:p>
          <a:p>
            <a:pPr algn="l"/>
            <a:r>
              <a:rPr lang="de-DE" sz="1500" dirty="0">
                <a:solidFill>
                  <a:srgbClr val="646464"/>
                </a:solidFill>
                <a:latin typeface="Consolas" panose="020B0609020204030204" pitchFamily="49" charset="0"/>
              </a:rPr>
              <a:t>@Table</a:t>
            </a:r>
            <a:r>
              <a:rPr lang="de-DE" sz="1500" dirty="0">
                <a:solidFill>
                  <a:srgbClr val="000000"/>
                </a:solidFill>
                <a:latin typeface="Consolas" panose="020B0609020204030204" pitchFamily="49" charset="0"/>
              </a:rPr>
              <a:t>(name = </a:t>
            </a:r>
            <a:r>
              <a:rPr lang="de-DE" sz="1500" dirty="0">
                <a:solidFill>
                  <a:srgbClr val="2A00FF"/>
                </a:solidFill>
                <a:latin typeface="Consolas" panose="020B0609020204030204" pitchFamily="49" charset="0"/>
              </a:rPr>
              <a:t>"log"</a:t>
            </a:r>
            <a:r>
              <a:rPr lang="de-DE" sz="1500" dirty="0">
                <a:solidFill>
                  <a:srgbClr val="000000"/>
                </a:solidFill>
                <a:latin typeface="Consolas" panose="020B0609020204030204" pitchFamily="49" charset="0"/>
              </a:rPr>
              <a:t>, schema = </a:t>
            </a:r>
            <a:r>
              <a:rPr lang="de-DE" sz="1500" dirty="0">
                <a:solidFill>
                  <a:srgbClr val="2A00FF"/>
                </a:solidFill>
                <a:latin typeface="Consolas" panose="020B0609020204030204" pitchFamily="49" charset="0"/>
              </a:rPr>
              <a:t>"db_easyr"</a:t>
            </a:r>
            <a:r>
              <a:rPr lang="de-DE" sz="1500" dirty="0">
                <a:solidFill>
                  <a:srgbClr val="000000"/>
                </a:solidFill>
                <a:latin typeface="Consolas" panose="020B0609020204030204" pitchFamily="49" charset="0"/>
              </a:rPr>
              <a:t>)</a:t>
            </a:r>
          </a:p>
          <a:p>
            <a:pPr algn="l"/>
            <a:r>
              <a:rPr lang="en-US" sz="1500" dirty="0">
                <a:solidFill>
                  <a:srgbClr val="646464"/>
                </a:solidFill>
                <a:latin typeface="Consolas" panose="020B0609020204030204" pitchFamily="49" charset="0"/>
              </a:rPr>
              <a:t>@NamedQuery</a:t>
            </a:r>
            <a:r>
              <a:rPr lang="en-US" sz="1500" dirty="0">
                <a:solidFill>
                  <a:srgbClr val="000000"/>
                </a:solidFill>
                <a:latin typeface="Consolas" panose="020B0609020204030204" pitchFamily="49" charset="0"/>
              </a:rPr>
              <a:t>(name = </a:t>
            </a:r>
            <a:r>
              <a:rPr lang="en-US" sz="1500" dirty="0">
                <a:solidFill>
                  <a:srgbClr val="2A00FF"/>
                </a:solidFill>
                <a:latin typeface="Consolas" panose="020B0609020204030204" pitchFamily="49" charset="0"/>
              </a:rPr>
              <a:t>"Log.hasOpenedQuestionnaireByDate"</a:t>
            </a:r>
            <a:r>
              <a:rPr lang="en-US" sz="1500" dirty="0">
                <a:solidFill>
                  <a:srgbClr val="000000"/>
                </a:solidFill>
                <a:latin typeface="Consolas" panose="020B0609020204030204" pitchFamily="49" charset="0"/>
              </a:rPr>
              <a:t>, query = </a:t>
            </a:r>
            <a:r>
              <a:rPr lang="en-US" sz="1500" dirty="0">
                <a:solidFill>
                  <a:srgbClr val="2A00FF"/>
                </a:solidFill>
                <a:latin typeface="Consolas" panose="020B0609020204030204" pitchFamily="49" charset="0"/>
              </a:rPr>
              <a:t>"SELECT DISTINCT l.user FROM Log l WHERE l.date = ?1 AND l.user.banned=false"</a:t>
            </a:r>
            <a:r>
              <a:rPr lang="en-US" sz="1500"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public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class</a:t>
            </a:r>
            <a:r>
              <a:rPr lang="en-US" sz="1500" b="1" dirty="0">
                <a:solidFill>
                  <a:srgbClr val="000000"/>
                </a:solidFill>
                <a:latin typeface="Consolas" panose="020B0609020204030204" pitchFamily="49" charset="0"/>
              </a:rPr>
              <a:t> Log </a:t>
            </a:r>
            <a:r>
              <a:rPr lang="en-US" sz="1500" b="1" dirty="0">
                <a:solidFill>
                  <a:srgbClr val="7F0055"/>
                </a:solidFill>
                <a:latin typeface="Consolas" panose="020B0609020204030204" pitchFamily="49" charset="0"/>
              </a:rPr>
              <a:t>implements</a:t>
            </a:r>
            <a:r>
              <a:rPr lang="en-US" sz="1500" b="1" dirty="0">
                <a:solidFill>
                  <a:srgbClr val="000000"/>
                </a:solidFill>
                <a:latin typeface="Consolas" panose="020B0609020204030204" pitchFamily="49" charset="0"/>
              </a:rPr>
              <a:t> Serializable {</a:t>
            </a:r>
          </a:p>
          <a:p>
            <a:pPr algn="l"/>
            <a:endParaRPr lang="en-US" sz="1500" dirty="0">
              <a:latin typeface="Consolas" panose="020B0609020204030204" pitchFamily="49" charset="0"/>
            </a:endParaRP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static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final</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long</a:t>
            </a:r>
            <a:r>
              <a:rPr lang="en-US" sz="1500" b="1" dirty="0">
                <a:solidFill>
                  <a:srgbClr val="000000"/>
                </a:solidFill>
                <a:latin typeface="Consolas" panose="020B0609020204030204" pitchFamily="49" charset="0"/>
              </a:rPr>
              <a:t> </a:t>
            </a:r>
            <a:r>
              <a:rPr lang="en-US" sz="1500" b="1" i="1" dirty="0">
                <a:solidFill>
                  <a:srgbClr val="0000C0"/>
                </a:solidFill>
                <a:latin typeface="Consolas" panose="020B0609020204030204" pitchFamily="49" charset="0"/>
              </a:rPr>
              <a:t>serialVersionUID</a:t>
            </a:r>
            <a:r>
              <a:rPr lang="en-US" sz="1500" b="1" i="1" dirty="0">
                <a:solidFill>
                  <a:srgbClr val="000000"/>
                </a:solidFill>
                <a:latin typeface="Consolas" panose="020B0609020204030204" pitchFamily="49" charset="0"/>
              </a:rPr>
              <a:t> = 1L;</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@Id</a:t>
            </a:r>
          </a:p>
          <a:p>
            <a:pPr algn="l"/>
            <a:r>
              <a:rPr lang="en-US" sz="1500" dirty="0">
                <a:solidFill>
                  <a:srgbClr val="646464"/>
                </a:solidFill>
                <a:latin typeface="Consolas" panose="020B0609020204030204" pitchFamily="49" charset="0"/>
              </a:rPr>
              <a:t>@GeneratedValue</a:t>
            </a:r>
            <a:r>
              <a:rPr lang="en-US" sz="1500" dirty="0">
                <a:solidFill>
                  <a:srgbClr val="000000"/>
                </a:solidFill>
                <a:latin typeface="Consolas" panose="020B0609020204030204" pitchFamily="49" charset="0"/>
              </a:rPr>
              <a:t>(strategy = GenerationType.</a:t>
            </a:r>
            <a:r>
              <a:rPr lang="en-US" sz="1500" b="1" i="1" dirty="0">
                <a:solidFill>
                  <a:srgbClr val="0000C0"/>
                </a:solidFill>
                <a:latin typeface="Consolas" panose="020B0609020204030204" pitchFamily="49" charset="0"/>
              </a:rPr>
              <a:t>IDENTITY</a:t>
            </a:r>
            <a:r>
              <a:rPr lang="en-US" sz="1500" b="1" i="1"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Integer </a:t>
            </a:r>
            <a:r>
              <a:rPr lang="en-US" sz="1500" b="1" dirty="0">
                <a:solidFill>
                  <a:srgbClr val="0000C0"/>
                </a:solidFill>
                <a:latin typeface="Consolas" panose="020B0609020204030204" pitchFamily="49" charset="0"/>
              </a:rPr>
              <a:t>id</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@ManyToOne</a:t>
            </a:r>
          </a:p>
          <a:p>
            <a:pPr algn="l"/>
            <a:r>
              <a:rPr lang="en-US" sz="1500" dirty="0">
                <a:solidFill>
                  <a:srgbClr val="646464"/>
                </a:solidFill>
                <a:latin typeface="Consolas" panose="020B0609020204030204" pitchFamily="49" charset="0"/>
              </a:rPr>
              <a:t>@JoinColumn</a:t>
            </a:r>
            <a:r>
              <a:rPr lang="en-US" sz="1500" dirty="0">
                <a:solidFill>
                  <a:srgbClr val="000000"/>
                </a:solidFill>
                <a:latin typeface="Consolas" panose="020B0609020204030204" pitchFamily="49" charset="0"/>
              </a:rPr>
              <a:t>(name = </a:t>
            </a:r>
            <a:r>
              <a:rPr lang="en-US" sz="1500" dirty="0">
                <a:solidFill>
                  <a:srgbClr val="2A00FF"/>
                </a:solidFill>
                <a:latin typeface="Consolas" panose="020B0609020204030204" pitchFamily="49" charset="0"/>
              </a:rPr>
              <a:t>"user_id"</a:t>
            </a:r>
            <a:r>
              <a:rPr lang="en-US" sz="1500"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User </a:t>
            </a:r>
            <a:r>
              <a:rPr lang="en-US" sz="1500" b="1" dirty="0">
                <a:solidFill>
                  <a:srgbClr val="0000C0"/>
                </a:solidFill>
                <a:latin typeface="Consolas" panose="020B0609020204030204" pitchFamily="49" charset="0"/>
              </a:rPr>
              <a:t>user</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@Temporal</a:t>
            </a:r>
            <a:r>
              <a:rPr lang="en-US" sz="1500" dirty="0">
                <a:solidFill>
                  <a:srgbClr val="000000"/>
                </a:solidFill>
                <a:latin typeface="Consolas" panose="020B0609020204030204" pitchFamily="49" charset="0"/>
              </a:rPr>
              <a:t>(TemporalType.</a:t>
            </a:r>
            <a:r>
              <a:rPr lang="en-US" sz="1500" b="1" i="1" dirty="0">
                <a:solidFill>
                  <a:srgbClr val="0000C0"/>
                </a:solidFill>
                <a:latin typeface="Consolas" panose="020B0609020204030204" pitchFamily="49" charset="0"/>
              </a:rPr>
              <a:t>DATE</a:t>
            </a:r>
            <a:r>
              <a:rPr lang="en-US" sz="1500" b="1" i="1" dirty="0">
                <a:solidFill>
                  <a:srgbClr val="000000"/>
                </a:solidFill>
                <a:latin typeface="Consolas" panose="020B0609020204030204" pitchFamily="49" charset="0"/>
              </a:rPr>
              <a:t>)</a:t>
            </a:r>
          </a:p>
          <a:p>
            <a:pPr algn="l"/>
            <a:r>
              <a:rPr lang="en-US" sz="1500" dirty="0">
                <a:solidFill>
                  <a:srgbClr val="646464"/>
                </a:solidFill>
                <a:latin typeface="Consolas" panose="020B0609020204030204" pitchFamily="49" charset="0"/>
              </a:rPr>
              <a:t>@Column</a:t>
            </a:r>
            <a:r>
              <a:rPr lang="en-US" sz="1500" dirty="0">
                <a:solidFill>
                  <a:srgbClr val="000000"/>
                </a:solidFill>
                <a:latin typeface="Consolas" panose="020B0609020204030204" pitchFamily="49" charset="0"/>
              </a:rPr>
              <a:t>(name = </a:t>
            </a:r>
            <a:r>
              <a:rPr lang="en-US" sz="1500" dirty="0">
                <a:solidFill>
                  <a:srgbClr val="2A00FF"/>
                </a:solidFill>
                <a:latin typeface="Consolas" panose="020B0609020204030204" pitchFamily="49" charset="0"/>
              </a:rPr>
              <a:t>"date_log"</a:t>
            </a:r>
            <a:r>
              <a:rPr lang="en-US" sz="1500"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Date </a:t>
            </a:r>
            <a:r>
              <a:rPr lang="en-US" sz="1500" b="1" dirty="0">
                <a:solidFill>
                  <a:srgbClr val="0000C0"/>
                </a:solidFill>
                <a:latin typeface="Consolas" panose="020B0609020204030204" pitchFamily="49" charset="0"/>
              </a:rPr>
              <a:t>date</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@Temporal</a:t>
            </a:r>
            <a:r>
              <a:rPr lang="en-US" sz="1500" dirty="0">
                <a:solidFill>
                  <a:srgbClr val="000000"/>
                </a:solidFill>
                <a:latin typeface="Consolas" panose="020B0609020204030204" pitchFamily="49" charset="0"/>
              </a:rPr>
              <a:t>(TemporalType.</a:t>
            </a:r>
            <a:r>
              <a:rPr lang="en-US" sz="1500" b="1" i="1" dirty="0">
                <a:solidFill>
                  <a:srgbClr val="0000C0"/>
                </a:solidFill>
                <a:latin typeface="Consolas" panose="020B0609020204030204" pitchFamily="49" charset="0"/>
              </a:rPr>
              <a:t>TIMESTAMP</a:t>
            </a:r>
            <a:r>
              <a:rPr lang="en-US" sz="1500" b="1" i="1" dirty="0">
                <a:solidFill>
                  <a:srgbClr val="000000"/>
                </a:solidFill>
                <a:latin typeface="Consolas" panose="020B0609020204030204" pitchFamily="49" charset="0"/>
              </a:rPr>
              <a:t>)</a:t>
            </a:r>
          </a:p>
          <a:p>
            <a:pPr algn="l"/>
            <a:r>
              <a:rPr lang="en-US" sz="1500" dirty="0">
                <a:solidFill>
                  <a:srgbClr val="646464"/>
                </a:solidFill>
                <a:latin typeface="Consolas" panose="020B0609020204030204" pitchFamily="49" charset="0"/>
              </a:rPr>
              <a:t>@Column</a:t>
            </a:r>
            <a:r>
              <a:rPr lang="en-US" sz="1500" dirty="0">
                <a:solidFill>
                  <a:srgbClr val="000000"/>
                </a:solidFill>
                <a:latin typeface="Consolas" panose="020B0609020204030204" pitchFamily="49" charset="0"/>
              </a:rPr>
              <a:t>(name = </a:t>
            </a:r>
            <a:r>
              <a:rPr lang="en-US" sz="1500" dirty="0">
                <a:solidFill>
                  <a:srgbClr val="2A00FF"/>
                </a:solidFill>
                <a:latin typeface="Consolas" panose="020B0609020204030204" pitchFamily="49" charset="0"/>
              </a:rPr>
              <a:t>"ts"</a:t>
            </a:r>
            <a:r>
              <a:rPr lang="en-US" sz="1500"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Date </a:t>
            </a:r>
            <a:r>
              <a:rPr lang="en-US" sz="1500" b="1" dirty="0">
                <a:solidFill>
                  <a:srgbClr val="0000C0"/>
                </a:solidFill>
                <a:latin typeface="Consolas" panose="020B0609020204030204" pitchFamily="49" charset="0"/>
              </a:rPr>
              <a:t>timestamp</a:t>
            </a:r>
            <a:r>
              <a:rPr lang="en-US" sz="1500" b="1" dirty="0">
                <a:solidFill>
                  <a:srgbClr val="000000"/>
                </a:solidFill>
                <a:latin typeface="Consolas" panose="020B0609020204030204" pitchFamily="49" charset="0"/>
              </a:rPr>
              <a:t>;</a:t>
            </a:r>
            <a:endParaRPr lang="en-US" sz="1500" dirty="0"/>
          </a:p>
        </p:txBody>
      </p:sp>
    </p:spTree>
    <p:extLst>
      <p:ext uri="{BB962C8B-B14F-4D97-AF65-F5344CB8AC3E}">
        <p14:creationId xmlns:p14="http://schemas.microsoft.com/office/powerpoint/2010/main" val="1332221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9F2CD-17E2-4942-88F6-E5473560121A}"/>
              </a:ext>
            </a:extLst>
          </p:cNvPr>
          <p:cNvSpPr>
            <a:spLocks noGrp="1"/>
          </p:cNvSpPr>
          <p:nvPr>
            <p:ph type="title"/>
          </p:nvPr>
        </p:nvSpPr>
        <p:spPr/>
        <p:txBody>
          <a:bodyPr/>
          <a:lstStyle/>
          <a:p>
            <a:r>
              <a:rPr lang="it-IT" dirty="0"/>
              <a:t>Motivations</a:t>
            </a:r>
            <a:endParaRPr lang="en-US" dirty="0"/>
          </a:p>
        </p:txBody>
      </p:sp>
      <p:sp>
        <p:nvSpPr>
          <p:cNvPr id="3" name="Segnaposto contenuto 2">
            <a:extLst>
              <a:ext uri="{FF2B5EF4-FFF2-40B4-BE49-F238E27FC236}">
                <a16:creationId xmlns:a16="http://schemas.microsoft.com/office/drawing/2014/main" id="{5E8F2C72-1D54-4B29-B4B9-1E15F0A404D6}"/>
              </a:ext>
            </a:extLst>
          </p:cNvPr>
          <p:cNvSpPr>
            <a:spLocks noGrp="1"/>
          </p:cNvSpPr>
          <p:nvPr>
            <p:ph idx="1"/>
          </p:nvPr>
        </p:nvSpPr>
        <p:spPr/>
        <p:txBody>
          <a:bodyPr>
            <a:normAutofit/>
          </a:bodyPr>
          <a:lstStyle/>
          <a:p>
            <a:r>
              <a:rPr lang="it-IT" b="1" dirty="0"/>
              <a:t>hasOpenedQuestionnaireByDate</a:t>
            </a:r>
            <a:r>
              <a:rPr lang="it-IT" dirty="0"/>
              <a:t> is used for retrieving all the users ( that have not been banned) that have at least opened the questionnaire in a specific date, so that then we can infer who canceled the questionnaire in the Admin inspection page.</a:t>
            </a:r>
          </a:p>
          <a:p>
            <a:endParaRPr lang="en-US" dirty="0"/>
          </a:p>
        </p:txBody>
      </p:sp>
    </p:spTree>
    <p:extLst>
      <p:ext uri="{BB962C8B-B14F-4D97-AF65-F5344CB8AC3E}">
        <p14:creationId xmlns:p14="http://schemas.microsoft.com/office/powerpoint/2010/main" val="4173900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400050" y="-124252"/>
            <a:ext cx="10515600" cy="1325563"/>
          </a:xfrm>
        </p:spPr>
        <p:txBody>
          <a:bodyPr/>
          <a:lstStyle/>
          <a:p>
            <a:r>
              <a:rPr lang="it-IT" dirty="0"/>
              <a:t>Product</a:t>
            </a:r>
            <a:endParaRPr lang="en-US" dirty="0"/>
          </a:p>
        </p:txBody>
      </p:sp>
      <p:sp>
        <p:nvSpPr>
          <p:cNvPr id="7" name="CasellaDiTesto 6">
            <a:extLst>
              <a:ext uri="{FF2B5EF4-FFF2-40B4-BE49-F238E27FC236}">
                <a16:creationId xmlns:a16="http://schemas.microsoft.com/office/drawing/2014/main" id="{6DD2E8F4-9C2D-4B14-B964-AF99D802B146}"/>
              </a:ext>
            </a:extLst>
          </p:cNvPr>
          <p:cNvSpPr txBox="1"/>
          <p:nvPr/>
        </p:nvSpPr>
        <p:spPr>
          <a:xfrm>
            <a:off x="507999" y="828664"/>
            <a:ext cx="11524343" cy="5401479"/>
          </a:xfrm>
          <a:prstGeom prst="rect">
            <a:avLst/>
          </a:prstGeom>
          <a:noFill/>
        </p:spPr>
        <p:txBody>
          <a:bodyPr wrap="square">
            <a:spAutoFit/>
          </a:bodyPr>
          <a:lstStyle/>
          <a:p>
            <a:pPr algn="l"/>
            <a:r>
              <a:rPr lang="en-US" sz="1500" dirty="0">
                <a:solidFill>
                  <a:srgbClr val="646464"/>
                </a:solidFill>
                <a:latin typeface="Consolas" panose="020B0609020204030204" pitchFamily="49" charset="0"/>
              </a:rPr>
              <a:t>@Entity</a:t>
            </a:r>
          </a:p>
          <a:p>
            <a:pPr algn="l"/>
            <a:r>
              <a:rPr lang="en-US" sz="1500" dirty="0">
                <a:solidFill>
                  <a:srgbClr val="646464"/>
                </a:solidFill>
                <a:latin typeface="Consolas" panose="020B0609020204030204" pitchFamily="49" charset="0"/>
              </a:rPr>
              <a:t>@Table</a:t>
            </a:r>
            <a:r>
              <a:rPr lang="en-US" sz="1500" dirty="0">
                <a:solidFill>
                  <a:srgbClr val="000000"/>
                </a:solidFill>
                <a:latin typeface="Consolas" panose="020B0609020204030204" pitchFamily="49" charset="0"/>
              </a:rPr>
              <a:t>(name = </a:t>
            </a:r>
            <a:r>
              <a:rPr lang="en-US" sz="1500" dirty="0">
                <a:solidFill>
                  <a:srgbClr val="2A00FF"/>
                </a:solidFill>
                <a:latin typeface="Consolas" panose="020B0609020204030204" pitchFamily="49" charset="0"/>
              </a:rPr>
              <a:t>"product"</a:t>
            </a:r>
            <a:r>
              <a:rPr lang="en-US" sz="1500" dirty="0">
                <a:solidFill>
                  <a:srgbClr val="000000"/>
                </a:solidFill>
                <a:latin typeface="Consolas" panose="020B0609020204030204" pitchFamily="49" charset="0"/>
              </a:rPr>
              <a:t>, schema = </a:t>
            </a:r>
            <a:r>
              <a:rPr lang="en-US" sz="1500" dirty="0">
                <a:solidFill>
                  <a:srgbClr val="2A00FF"/>
                </a:solidFill>
                <a:latin typeface="Consolas" panose="020B0609020204030204" pitchFamily="49" charset="0"/>
              </a:rPr>
              <a:t>"db_easyr"</a:t>
            </a:r>
            <a:r>
              <a:rPr lang="en-US" sz="1500" dirty="0">
                <a:solidFill>
                  <a:srgbClr val="000000"/>
                </a:solidFill>
                <a:latin typeface="Consolas" panose="020B0609020204030204" pitchFamily="49" charset="0"/>
              </a:rPr>
              <a:t>)</a:t>
            </a:r>
          </a:p>
          <a:p>
            <a:pPr algn="l"/>
            <a:r>
              <a:rPr lang="en-US" sz="1500" dirty="0">
                <a:solidFill>
                  <a:srgbClr val="646464"/>
                </a:solidFill>
                <a:latin typeface="Consolas" panose="020B0609020204030204" pitchFamily="49" charset="0"/>
              </a:rPr>
              <a:t>@NamedQuery</a:t>
            </a:r>
            <a:r>
              <a:rPr lang="en-US" sz="1500" dirty="0">
                <a:solidFill>
                  <a:srgbClr val="000000"/>
                </a:solidFill>
                <a:latin typeface="Consolas" panose="020B0609020204030204" pitchFamily="49" charset="0"/>
              </a:rPr>
              <a:t>(name = </a:t>
            </a:r>
            <a:r>
              <a:rPr lang="en-US" sz="1500" dirty="0">
                <a:solidFill>
                  <a:srgbClr val="2A00FF"/>
                </a:solidFill>
                <a:latin typeface="Consolas" panose="020B0609020204030204" pitchFamily="49" charset="0"/>
              </a:rPr>
              <a:t>"Product.getProdOfToday"</a:t>
            </a:r>
            <a:r>
              <a:rPr lang="en-US" sz="1500" dirty="0">
                <a:solidFill>
                  <a:srgbClr val="000000"/>
                </a:solidFill>
                <a:latin typeface="Consolas" panose="020B0609020204030204" pitchFamily="49" charset="0"/>
              </a:rPr>
              <a:t>, query = </a:t>
            </a:r>
            <a:r>
              <a:rPr lang="en-US" sz="1500" dirty="0">
                <a:solidFill>
                  <a:srgbClr val="2A00FF"/>
                </a:solidFill>
                <a:latin typeface="Consolas" panose="020B0609020204030204" pitchFamily="49" charset="0"/>
              </a:rPr>
              <a:t>"SELECT p FROM Questionnaire q JOIN q.product p WHERE q.date=CURRENT_DATE"</a:t>
            </a:r>
            <a:r>
              <a:rPr lang="en-US" sz="1500" dirty="0">
                <a:solidFill>
                  <a:srgbClr val="000000"/>
                </a:solidFill>
                <a:latin typeface="Consolas" panose="020B0609020204030204" pitchFamily="49" charset="0"/>
              </a:rPr>
              <a:t>)</a:t>
            </a:r>
            <a:endParaRPr lang="en-US" sz="1500" dirty="0">
              <a:latin typeface="Consolas" panose="020B0609020204030204" pitchFamily="49" charset="0"/>
            </a:endParaRPr>
          </a:p>
          <a:p>
            <a:pPr algn="l"/>
            <a:r>
              <a:rPr lang="en-US" sz="1500" b="1" dirty="0">
                <a:solidFill>
                  <a:srgbClr val="7F0055"/>
                </a:solidFill>
                <a:latin typeface="Consolas" panose="020B0609020204030204" pitchFamily="49" charset="0"/>
              </a:rPr>
              <a:t>public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class</a:t>
            </a:r>
            <a:r>
              <a:rPr lang="en-US" sz="1500" b="1" dirty="0">
                <a:solidFill>
                  <a:srgbClr val="000000"/>
                </a:solidFill>
                <a:latin typeface="Consolas" panose="020B0609020204030204" pitchFamily="49" charset="0"/>
              </a:rPr>
              <a:t> Product </a:t>
            </a:r>
            <a:r>
              <a:rPr lang="en-US" sz="1500" b="1" dirty="0">
                <a:solidFill>
                  <a:srgbClr val="7F0055"/>
                </a:solidFill>
                <a:latin typeface="Consolas" panose="020B0609020204030204" pitchFamily="49" charset="0"/>
              </a:rPr>
              <a:t>implements</a:t>
            </a:r>
            <a:r>
              <a:rPr lang="en-US" sz="1500" b="1" dirty="0">
                <a:solidFill>
                  <a:srgbClr val="000000"/>
                </a:solidFill>
                <a:latin typeface="Consolas" panose="020B0609020204030204" pitchFamily="49" charset="0"/>
              </a:rPr>
              <a:t> Serializable {</a:t>
            </a:r>
          </a:p>
          <a:p>
            <a:pPr algn="l"/>
            <a:endParaRPr lang="en-US" sz="1500" dirty="0">
              <a:latin typeface="Consolas" panose="020B0609020204030204" pitchFamily="49" charset="0"/>
            </a:endParaRP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static</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final</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long</a:t>
            </a:r>
            <a:r>
              <a:rPr lang="en-US" sz="1500" b="1" dirty="0">
                <a:solidFill>
                  <a:srgbClr val="000000"/>
                </a:solidFill>
                <a:latin typeface="Consolas" panose="020B0609020204030204" pitchFamily="49" charset="0"/>
              </a:rPr>
              <a:t> </a:t>
            </a:r>
            <a:r>
              <a:rPr lang="en-US" sz="1500" b="1" i="1" dirty="0">
                <a:solidFill>
                  <a:srgbClr val="0000C0"/>
                </a:solidFill>
                <a:latin typeface="Consolas" panose="020B0609020204030204" pitchFamily="49" charset="0"/>
              </a:rPr>
              <a:t>serialVersionUID</a:t>
            </a:r>
            <a:r>
              <a:rPr lang="en-US" sz="1500" b="1" i="1" dirty="0">
                <a:solidFill>
                  <a:srgbClr val="000000"/>
                </a:solidFill>
                <a:latin typeface="Consolas" panose="020B0609020204030204" pitchFamily="49" charset="0"/>
              </a:rPr>
              <a:t> = 1L;</a:t>
            </a:r>
          </a:p>
          <a:p>
            <a:pPr algn="l"/>
            <a:r>
              <a:rPr lang="en-US" sz="1500" dirty="0">
                <a:solidFill>
                  <a:srgbClr val="646464"/>
                </a:solidFill>
                <a:latin typeface="Consolas" panose="020B0609020204030204" pitchFamily="49" charset="0"/>
              </a:rPr>
              <a:t>@Id</a:t>
            </a:r>
          </a:p>
          <a:p>
            <a:pPr algn="l"/>
            <a:r>
              <a:rPr lang="en-US" sz="1500" dirty="0">
                <a:solidFill>
                  <a:srgbClr val="646464"/>
                </a:solidFill>
                <a:latin typeface="Consolas" panose="020B0609020204030204" pitchFamily="49" charset="0"/>
              </a:rPr>
              <a:t>@GeneratedValue</a:t>
            </a:r>
            <a:r>
              <a:rPr lang="en-US" sz="1500" dirty="0">
                <a:solidFill>
                  <a:srgbClr val="000000"/>
                </a:solidFill>
                <a:latin typeface="Consolas" panose="020B0609020204030204" pitchFamily="49" charset="0"/>
              </a:rPr>
              <a:t>(strategy = GenerationType.</a:t>
            </a:r>
            <a:r>
              <a:rPr lang="en-US" sz="1500" b="1" i="1" dirty="0">
                <a:solidFill>
                  <a:srgbClr val="0000C0"/>
                </a:solidFill>
                <a:latin typeface="Consolas" panose="020B0609020204030204" pitchFamily="49" charset="0"/>
              </a:rPr>
              <a:t>IDENTITY</a:t>
            </a:r>
            <a:r>
              <a:rPr lang="en-US" sz="1500" b="1" i="1"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Integer </a:t>
            </a:r>
            <a:r>
              <a:rPr lang="en-US" sz="1500" b="1" dirty="0">
                <a:solidFill>
                  <a:srgbClr val="0000C0"/>
                </a:solidFill>
                <a:latin typeface="Consolas" panose="020B0609020204030204" pitchFamily="49" charset="0"/>
              </a:rPr>
              <a:t>id</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@OneToMany</a:t>
            </a:r>
            <a:r>
              <a:rPr lang="en-US" sz="1500" dirty="0">
                <a:solidFill>
                  <a:srgbClr val="000000"/>
                </a:solidFill>
                <a:latin typeface="Consolas" panose="020B0609020204030204" pitchFamily="49" charset="0"/>
              </a:rPr>
              <a:t>(mappedBy = </a:t>
            </a:r>
            <a:r>
              <a:rPr lang="en-US" sz="1500" dirty="0">
                <a:solidFill>
                  <a:srgbClr val="2A00FF"/>
                </a:solidFill>
                <a:latin typeface="Consolas" panose="020B0609020204030204" pitchFamily="49" charset="0"/>
              </a:rPr>
              <a:t>"product"</a:t>
            </a:r>
            <a:r>
              <a:rPr lang="en-US" sz="1500" dirty="0">
                <a:solidFill>
                  <a:srgbClr val="000000"/>
                </a:solidFill>
                <a:latin typeface="Consolas" panose="020B0609020204030204" pitchFamily="49" charset="0"/>
              </a:rPr>
              <a:t>)</a:t>
            </a:r>
          </a:p>
          <a:p>
            <a:pPr algn="l"/>
            <a:r>
              <a:rPr lang="fr-FR" sz="1500" b="1" dirty="0">
                <a:solidFill>
                  <a:srgbClr val="7F0055"/>
                </a:solidFill>
                <a:latin typeface="Consolas" panose="020B0609020204030204" pitchFamily="49" charset="0"/>
              </a:rPr>
              <a:t>private</a:t>
            </a:r>
            <a:r>
              <a:rPr lang="fr-FR" sz="1500" b="1" dirty="0">
                <a:solidFill>
                  <a:srgbClr val="000000"/>
                </a:solidFill>
                <a:latin typeface="Consolas" panose="020B0609020204030204" pitchFamily="49" charset="0"/>
              </a:rPr>
              <a:t> List&lt;Questionnaire&gt; </a:t>
            </a:r>
            <a:r>
              <a:rPr lang="fr-FR" sz="1500" b="1" dirty="0">
                <a:solidFill>
                  <a:srgbClr val="0000C0"/>
                </a:solidFill>
                <a:latin typeface="Consolas" panose="020B0609020204030204" pitchFamily="49" charset="0"/>
              </a:rPr>
              <a:t>questionnaires</a:t>
            </a:r>
            <a:r>
              <a:rPr lang="fr-FR" sz="1500" b="1" dirty="0">
                <a:solidFill>
                  <a:srgbClr val="000000"/>
                </a:solidFill>
                <a:latin typeface="Consolas" panose="020B0609020204030204" pitchFamily="49" charset="0"/>
              </a:rPr>
              <a:t> = </a:t>
            </a:r>
            <a:r>
              <a:rPr lang="fr-FR" sz="1500" b="1" dirty="0">
                <a:solidFill>
                  <a:srgbClr val="7F0055"/>
                </a:solidFill>
                <a:latin typeface="Consolas" panose="020B0609020204030204" pitchFamily="49" charset="0"/>
              </a:rPr>
              <a:t>new</a:t>
            </a:r>
            <a:r>
              <a:rPr lang="fr-FR" sz="1500" b="1" dirty="0">
                <a:solidFill>
                  <a:srgbClr val="000000"/>
                </a:solidFill>
                <a:latin typeface="Consolas" panose="020B0609020204030204" pitchFamily="49" charset="0"/>
              </a:rPr>
              <a:t> ArrayList&lt;Questionnaire&gt;();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@OneToMany</a:t>
            </a:r>
            <a:r>
              <a:rPr lang="en-US" sz="1500" dirty="0">
                <a:solidFill>
                  <a:srgbClr val="000000"/>
                </a:solidFill>
                <a:latin typeface="Consolas" panose="020B0609020204030204" pitchFamily="49" charset="0"/>
              </a:rPr>
              <a:t>(mappedBy = </a:t>
            </a:r>
            <a:r>
              <a:rPr lang="en-US" sz="1500" dirty="0">
                <a:solidFill>
                  <a:srgbClr val="2A00FF"/>
                </a:solidFill>
                <a:latin typeface="Consolas" panose="020B0609020204030204" pitchFamily="49" charset="0"/>
              </a:rPr>
              <a:t>"product"</a:t>
            </a:r>
            <a:r>
              <a:rPr lang="en-US" sz="1500" dirty="0">
                <a:solidFill>
                  <a:srgbClr val="000000"/>
                </a:solidFill>
                <a:latin typeface="Consolas" panose="020B0609020204030204" pitchFamily="49" charset="0"/>
              </a:rPr>
              <a:t>, fetch = FetchType.</a:t>
            </a:r>
            <a:r>
              <a:rPr lang="en-US" sz="1500" b="1" i="1" dirty="0">
                <a:solidFill>
                  <a:srgbClr val="0000C0"/>
                </a:solidFill>
                <a:latin typeface="Consolas" panose="020B0609020204030204" pitchFamily="49" charset="0"/>
              </a:rPr>
              <a:t>EAGER</a:t>
            </a:r>
            <a:r>
              <a:rPr lang="en-US" sz="1500" b="1" i="1"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List&lt;Review&gt; </a:t>
            </a:r>
            <a:r>
              <a:rPr lang="en-US" sz="1500" b="1" dirty="0">
                <a:solidFill>
                  <a:srgbClr val="0000C0"/>
                </a:solidFill>
                <a:latin typeface="Consolas" panose="020B0609020204030204" pitchFamily="49" charset="0"/>
              </a:rPr>
              <a:t>reviews</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@Basic</a:t>
            </a:r>
            <a:r>
              <a:rPr lang="en-US" sz="1500" dirty="0">
                <a:solidFill>
                  <a:srgbClr val="000000"/>
                </a:solidFill>
                <a:latin typeface="Consolas" panose="020B0609020204030204" pitchFamily="49" charset="0"/>
              </a:rPr>
              <a:t>(fetch = FetchType.</a:t>
            </a:r>
            <a:r>
              <a:rPr lang="en-US" sz="1500" b="1" i="1" dirty="0">
                <a:solidFill>
                  <a:srgbClr val="0000C0"/>
                </a:solidFill>
                <a:latin typeface="Consolas" panose="020B0609020204030204" pitchFamily="49" charset="0"/>
              </a:rPr>
              <a:t>EAGER</a:t>
            </a:r>
            <a:r>
              <a:rPr lang="en-US" sz="1500" b="1" i="1" dirty="0">
                <a:solidFill>
                  <a:srgbClr val="000000"/>
                </a:solidFill>
                <a:latin typeface="Consolas" panose="020B0609020204030204" pitchFamily="49" charset="0"/>
              </a:rPr>
              <a:t>)</a:t>
            </a:r>
          </a:p>
          <a:p>
            <a:pPr algn="l"/>
            <a:r>
              <a:rPr lang="en-US" sz="1500" dirty="0">
                <a:solidFill>
                  <a:srgbClr val="646464"/>
                </a:solidFill>
                <a:latin typeface="Consolas" panose="020B0609020204030204" pitchFamily="49" charset="0"/>
              </a:rPr>
              <a:t>@Lob</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a:t>
            </a:r>
            <a:r>
              <a:rPr lang="en-US" sz="1500" b="1" dirty="0">
                <a:solidFill>
                  <a:srgbClr val="7F0055"/>
                </a:solidFill>
                <a:latin typeface="Consolas" panose="020B0609020204030204" pitchFamily="49" charset="0"/>
              </a:rPr>
              <a:t>byte</a:t>
            </a:r>
            <a:r>
              <a:rPr lang="en-US" sz="1500" b="1" dirty="0">
                <a:solidFill>
                  <a:srgbClr val="000000"/>
                </a:solidFill>
                <a:latin typeface="Consolas" panose="020B0609020204030204" pitchFamily="49" charset="0"/>
              </a:rPr>
              <a:t>[] </a:t>
            </a:r>
            <a:r>
              <a:rPr lang="en-US" sz="1500" b="1" dirty="0">
                <a:solidFill>
                  <a:srgbClr val="0000C0"/>
                </a:solidFill>
                <a:latin typeface="Consolas" panose="020B0609020204030204" pitchFamily="49" charset="0"/>
              </a:rPr>
              <a:t>photoimage</a:t>
            </a:r>
            <a:r>
              <a:rPr lang="en-US" sz="1500" b="1" dirty="0">
                <a:solidFill>
                  <a:srgbClr val="000000"/>
                </a:solidFill>
                <a:latin typeface="Consolas" panose="020B0609020204030204" pitchFamily="49" charset="0"/>
              </a:rPr>
              <a:t>;</a:t>
            </a:r>
          </a:p>
          <a:p>
            <a:pPr algn="l"/>
            <a:endParaRPr lang="en-US" sz="1500" dirty="0">
              <a:latin typeface="Consolas" panose="020B0609020204030204" pitchFamily="49" charset="0"/>
            </a:endParaRPr>
          </a:p>
          <a:p>
            <a:pPr algn="l"/>
            <a:r>
              <a:rPr lang="en-US" sz="1500" dirty="0">
                <a:solidFill>
                  <a:srgbClr val="646464"/>
                </a:solidFill>
                <a:latin typeface="Consolas" panose="020B0609020204030204" pitchFamily="49" charset="0"/>
              </a:rPr>
              <a:t>@Column</a:t>
            </a:r>
            <a:r>
              <a:rPr lang="en-US" sz="1500" dirty="0">
                <a:solidFill>
                  <a:srgbClr val="000000"/>
                </a:solidFill>
                <a:latin typeface="Consolas" panose="020B0609020204030204" pitchFamily="49" charset="0"/>
              </a:rPr>
              <a:t>(name = </a:t>
            </a:r>
            <a:r>
              <a:rPr lang="en-US" sz="1500" dirty="0">
                <a:solidFill>
                  <a:srgbClr val="2A00FF"/>
                </a:solidFill>
                <a:latin typeface="Consolas" panose="020B0609020204030204" pitchFamily="49" charset="0"/>
              </a:rPr>
              <a:t>"prod_name"</a:t>
            </a:r>
            <a:r>
              <a:rPr lang="en-US" sz="1500" dirty="0">
                <a:solidFill>
                  <a:srgbClr val="000000"/>
                </a:solidFill>
                <a:latin typeface="Consolas" panose="020B0609020204030204" pitchFamily="49" charset="0"/>
              </a:rPr>
              <a:t>)</a:t>
            </a:r>
          </a:p>
          <a:p>
            <a:pPr algn="l"/>
            <a:r>
              <a:rPr lang="en-US" sz="1500" b="1" dirty="0">
                <a:solidFill>
                  <a:srgbClr val="7F0055"/>
                </a:solidFill>
                <a:latin typeface="Consolas" panose="020B0609020204030204" pitchFamily="49" charset="0"/>
              </a:rPr>
              <a:t>private</a:t>
            </a:r>
            <a:r>
              <a:rPr lang="en-US" sz="1500" b="1" dirty="0">
                <a:solidFill>
                  <a:srgbClr val="000000"/>
                </a:solidFill>
                <a:latin typeface="Consolas" panose="020B0609020204030204" pitchFamily="49" charset="0"/>
              </a:rPr>
              <a:t> String </a:t>
            </a:r>
            <a:r>
              <a:rPr lang="en-US" sz="1500" b="1" dirty="0">
                <a:solidFill>
                  <a:srgbClr val="0000C0"/>
                </a:solidFill>
                <a:latin typeface="Consolas" panose="020B0609020204030204" pitchFamily="49" charset="0"/>
              </a:rPr>
              <a:t>name</a:t>
            </a:r>
            <a:r>
              <a:rPr lang="en-US" sz="1500" b="1" dirty="0">
                <a:solidFill>
                  <a:srgbClr val="000000"/>
                </a:solidFill>
                <a:latin typeface="Consolas" panose="020B0609020204030204" pitchFamily="49" charset="0"/>
              </a:rPr>
              <a:t>;</a:t>
            </a:r>
            <a:endParaRPr lang="en-US" sz="1500" dirty="0"/>
          </a:p>
        </p:txBody>
      </p:sp>
    </p:spTree>
    <p:extLst>
      <p:ext uri="{BB962C8B-B14F-4D97-AF65-F5344CB8AC3E}">
        <p14:creationId xmlns:p14="http://schemas.microsoft.com/office/powerpoint/2010/main" val="443864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9F2CD-17E2-4942-88F6-E5473560121A}"/>
              </a:ext>
            </a:extLst>
          </p:cNvPr>
          <p:cNvSpPr>
            <a:spLocks noGrp="1"/>
          </p:cNvSpPr>
          <p:nvPr>
            <p:ph type="title"/>
          </p:nvPr>
        </p:nvSpPr>
        <p:spPr/>
        <p:txBody>
          <a:bodyPr/>
          <a:lstStyle/>
          <a:p>
            <a:r>
              <a:rPr lang="it-IT" dirty="0"/>
              <a:t>Motivations</a:t>
            </a:r>
            <a:endParaRPr lang="en-US" dirty="0"/>
          </a:p>
        </p:txBody>
      </p:sp>
      <p:sp>
        <p:nvSpPr>
          <p:cNvPr id="3" name="Segnaposto contenuto 2">
            <a:extLst>
              <a:ext uri="{FF2B5EF4-FFF2-40B4-BE49-F238E27FC236}">
                <a16:creationId xmlns:a16="http://schemas.microsoft.com/office/drawing/2014/main" id="{5E8F2C72-1D54-4B29-B4B9-1E15F0A404D6}"/>
              </a:ext>
            </a:extLst>
          </p:cNvPr>
          <p:cNvSpPr>
            <a:spLocks noGrp="1"/>
          </p:cNvSpPr>
          <p:nvPr>
            <p:ph idx="1"/>
          </p:nvPr>
        </p:nvSpPr>
        <p:spPr/>
        <p:txBody>
          <a:bodyPr>
            <a:normAutofit/>
          </a:bodyPr>
          <a:lstStyle/>
          <a:p>
            <a:r>
              <a:rPr lang="it-IT" b="1" dirty="0"/>
              <a:t>getProdOfToday</a:t>
            </a:r>
            <a:r>
              <a:rPr lang="it-IT" dirty="0"/>
              <a:t> is used for retrieving the product of the day. Notice that, as already stated, the product does not have the attribute date, because we wanted to permit more questionnaires related to the same product in different dates. For this reason, we have to join the product table with the questionnaire table.</a:t>
            </a:r>
          </a:p>
          <a:p>
            <a:r>
              <a:rPr lang="it-IT" dirty="0"/>
              <a:t>Notice also that the fecthType with the Reviews is EAGER because we want to display all the Reviews, if any, in the homepage.</a:t>
            </a:r>
          </a:p>
          <a:p>
            <a:endParaRPr lang="en-US" dirty="0"/>
          </a:p>
        </p:txBody>
      </p:sp>
    </p:spTree>
    <p:extLst>
      <p:ext uri="{BB962C8B-B14F-4D97-AF65-F5344CB8AC3E}">
        <p14:creationId xmlns:p14="http://schemas.microsoft.com/office/powerpoint/2010/main" val="3006404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400050" y="-124252"/>
            <a:ext cx="10515600" cy="1325563"/>
          </a:xfrm>
        </p:spPr>
        <p:txBody>
          <a:bodyPr/>
          <a:lstStyle/>
          <a:p>
            <a:r>
              <a:rPr lang="it-IT" dirty="0"/>
              <a:t>Review</a:t>
            </a:r>
            <a:endParaRPr lang="en-US" dirty="0"/>
          </a:p>
        </p:txBody>
      </p:sp>
      <p:sp>
        <p:nvSpPr>
          <p:cNvPr id="7" name="CasellaDiTesto 6">
            <a:extLst>
              <a:ext uri="{FF2B5EF4-FFF2-40B4-BE49-F238E27FC236}">
                <a16:creationId xmlns:a16="http://schemas.microsoft.com/office/drawing/2014/main" id="{6DD2E8F4-9C2D-4B14-B964-AF99D802B146}"/>
              </a:ext>
            </a:extLst>
          </p:cNvPr>
          <p:cNvSpPr txBox="1"/>
          <p:nvPr/>
        </p:nvSpPr>
        <p:spPr>
          <a:xfrm>
            <a:off x="508000" y="1089921"/>
            <a:ext cx="7126514" cy="4524315"/>
          </a:xfrm>
          <a:prstGeom prst="rect">
            <a:avLst/>
          </a:prstGeom>
          <a:noFill/>
        </p:spPr>
        <p:txBody>
          <a:bodyPr wrap="square">
            <a:spAutoFit/>
          </a:bodyPr>
          <a:lstStyle/>
          <a:p>
            <a:pPr algn="l"/>
            <a:r>
              <a:rPr lang="en-US" sz="1800" dirty="0">
                <a:solidFill>
                  <a:srgbClr val="646464"/>
                </a:solidFill>
                <a:latin typeface="Consolas" panose="020B0609020204030204" pitchFamily="49" charset="0"/>
              </a:rPr>
              <a:t>@Entity</a:t>
            </a:r>
          </a:p>
          <a:p>
            <a:pPr algn="l"/>
            <a:r>
              <a:rPr lang="en-US" sz="1800" dirty="0">
                <a:solidFill>
                  <a:srgbClr val="646464"/>
                </a:solidFill>
                <a:latin typeface="Consolas" panose="020B0609020204030204" pitchFamily="49" charset="0"/>
              </a:rPr>
              <a:t>@Table</a:t>
            </a:r>
            <a:r>
              <a:rPr lang="en-US" sz="1800" dirty="0">
                <a:solidFill>
                  <a:srgbClr val="000000"/>
                </a:solidFill>
                <a:latin typeface="Consolas" panose="020B0609020204030204" pitchFamily="49" charset="0"/>
              </a:rPr>
              <a:t>(name = </a:t>
            </a:r>
            <a:r>
              <a:rPr lang="en-US" sz="1800" dirty="0">
                <a:solidFill>
                  <a:srgbClr val="2A00FF"/>
                </a:solidFill>
                <a:latin typeface="Consolas" panose="020B0609020204030204" pitchFamily="49" charset="0"/>
              </a:rPr>
              <a:t>"review"</a:t>
            </a:r>
            <a:r>
              <a:rPr lang="en-US" sz="1800" dirty="0">
                <a:solidFill>
                  <a:srgbClr val="000000"/>
                </a:solidFill>
                <a:latin typeface="Consolas" panose="020B0609020204030204" pitchFamily="49" charset="0"/>
              </a:rPr>
              <a:t>, schema = </a:t>
            </a:r>
            <a:r>
              <a:rPr lang="en-US" sz="1800" dirty="0">
                <a:solidFill>
                  <a:srgbClr val="2A00FF"/>
                </a:solidFill>
                <a:latin typeface="Consolas" panose="020B0609020204030204" pitchFamily="49" charset="0"/>
              </a:rPr>
              <a:t>"db_easyr"</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Review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Serializable {</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@Id</a:t>
            </a:r>
          </a:p>
          <a:p>
            <a:pPr algn="l"/>
            <a:r>
              <a:rPr lang="en-US" sz="1800" dirty="0">
                <a:solidFill>
                  <a:srgbClr val="646464"/>
                </a:solidFill>
                <a:latin typeface="Consolas" panose="020B0609020204030204" pitchFamily="49" charset="0"/>
              </a:rPr>
              <a:t>@GeneratedValue</a:t>
            </a:r>
            <a:r>
              <a:rPr lang="en-US" sz="1800" dirty="0">
                <a:solidFill>
                  <a:srgbClr val="000000"/>
                </a:solidFill>
                <a:latin typeface="Consolas" panose="020B0609020204030204" pitchFamily="49" charset="0"/>
              </a:rPr>
              <a:t>(strategy = GenerationType.</a:t>
            </a:r>
            <a:r>
              <a:rPr lang="en-US" sz="1800" b="1" i="1" dirty="0">
                <a:solidFill>
                  <a:srgbClr val="0000C0"/>
                </a:solidFill>
                <a:latin typeface="Consolas" panose="020B0609020204030204" pitchFamily="49" charset="0"/>
              </a:rPr>
              <a:t>IDENTITY</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Integer </a:t>
            </a:r>
            <a:r>
              <a:rPr lang="en-US" sz="1800" b="1" dirty="0">
                <a:solidFill>
                  <a:srgbClr val="0000C0"/>
                </a:solidFill>
                <a:latin typeface="Consolas" panose="020B0609020204030204" pitchFamily="49" charset="0"/>
              </a:rPr>
              <a:t>id</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@ManyToOne</a:t>
            </a:r>
          </a:p>
          <a:p>
            <a:pPr algn="l"/>
            <a:r>
              <a:rPr lang="en-US" sz="1800" dirty="0">
                <a:solidFill>
                  <a:srgbClr val="646464"/>
                </a:solidFill>
                <a:latin typeface="Consolas" panose="020B0609020204030204" pitchFamily="49" charset="0"/>
              </a:rPr>
              <a:t>@JoinColumn</a:t>
            </a:r>
            <a:r>
              <a:rPr lang="en-US" sz="1800" dirty="0">
                <a:solidFill>
                  <a:srgbClr val="000000"/>
                </a:solidFill>
                <a:latin typeface="Consolas" panose="020B0609020204030204" pitchFamily="49" charset="0"/>
              </a:rPr>
              <a:t>(name = </a:t>
            </a:r>
            <a:r>
              <a:rPr lang="en-US" sz="1800" dirty="0">
                <a:solidFill>
                  <a:srgbClr val="2A00FF"/>
                </a:solidFill>
                <a:latin typeface="Consolas" panose="020B0609020204030204" pitchFamily="49" charset="0"/>
              </a:rPr>
              <a:t>"product_id"</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Product </a:t>
            </a:r>
            <a:r>
              <a:rPr lang="en-US" sz="1800" b="1" dirty="0">
                <a:solidFill>
                  <a:srgbClr val="0000C0"/>
                </a:solidFill>
                <a:latin typeface="Consolas" panose="020B0609020204030204" pitchFamily="49" charset="0"/>
              </a:rPr>
              <a:t>product</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@Column</a:t>
            </a:r>
            <a:r>
              <a:rPr lang="en-US" sz="1800" dirty="0">
                <a:solidFill>
                  <a:srgbClr val="000000"/>
                </a:solidFill>
                <a:latin typeface="Consolas" panose="020B0609020204030204" pitchFamily="49" charset="0"/>
              </a:rPr>
              <a:t> (name=</a:t>
            </a:r>
            <a:r>
              <a:rPr lang="en-US" sz="1800" dirty="0">
                <a:solidFill>
                  <a:srgbClr val="2A00FF"/>
                </a:solidFill>
                <a:latin typeface="Consolas" panose="020B0609020204030204" pitchFamily="49" charset="0"/>
              </a:rPr>
              <a:t>"review_text"</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a:solidFill>
                  <a:srgbClr val="0000C0"/>
                </a:solidFill>
                <a:latin typeface="Consolas" panose="020B0609020204030204" pitchFamily="49" charset="0"/>
              </a:rPr>
              <a:t>text</a:t>
            </a:r>
            <a:r>
              <a:rPr lang="en-US" sz="1800" b="1" dirty="0">
                <a:solidFill>
                  <a:srgbClr val="000000"/>
                </a:solidFill>
                <a:latin typeface="Consolas" panose="020B0609020204030204" pitchFamily="49" charset="0"/>
              </a:rPr>
              <a:t>;</a:t>
            </a:r>
            <a:endParaRPr lang="en-US" sz="1500" dirty="0"/>
          </a:p>
        </p:txBody>
      </p:sp>
    </p:spTree>
    <p:extLst>
      <p:ext uri="{BB962C8B-B14F-4D97-AF65-F5344CB8AC3E}">
        <p14:creationId xmlns:p14="http://schemas.microsoft.com/office/powerpoint/2010/main" val="115367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Google Shape;149;p28">
            <a:extLst>
              <a:ext uri="{FF2B5EF4-FFF2-40B4-BE49-F238E27FC236}">
                <a16:creationId xmlns:a16="http://schemas.microsoft.com/office/drawing/2014/main" id="{672FED58-3855-421E-8246-54495746BC9A}"/>
              </a:ext>
            </a:extLst>
          </p:cNvPr>
          <p:cNvSpPr txBox="1"/>
          <p:nvPr/>
        </p:nvSpPr>
        <p:spPr>
          <a:xfrm>
            <a:off x="917840" y="2872228"/>
            <a:ext cx="1027081" cy="1242087"/>
          </a:xfrm>
          <a:prstGeom prst="rect">
            <a:avLst/>
          </a:prstGeom>
          <a:noFill/>
          <a:ln>
            <a:noFill/>
          </a:ln>
        </p:spPr>
        <p:txBody>
          <a:bodyPr spcFirstLastPara="1" wrap="square" lIns="91425" tIns="45700" rIns="91425" bIns="45700" anchor="t" anchorCtr="0">
            <a:noAutofit/>
          </a:bodyPr>
          <a:lstStyle/>
          <a:p>
            <a:pPr algn="r"/>
            <a:r>
              <a:rPr lang="es-419" sz="1200" b="1" dirty="0">
                <a:solidFill>
                  <a:schemeClr val="dk1"/>
                </a:solidFill>
                <a:latin typeface="Calibri"/>
                <a:ea typeface="Calibri"/>
                <a:cs typeface="Calibri"/>
                <a:sym typeface="Calibri"/>
              </a:rPr>
              <a:t>ID</a:t>
            </a:r>
            <a:endParaRPr sz="1200" b="1" dirty="0"/>
          </a:p>
          <a:p>
            <a:pPr algn="r"/>
            <a:r>
              <a:rPr lang="en-US" sz="1200" dirty="0">
                <a:solidFill>
                  <a:schemeClr val="dk1"/>
                </a:solidFill>
                <a:latin typeface="Calibri"/>
                <a:ea typeface="Calibri"/>
                <a:cs typeface="Calibri"/>
                <a:sym typeface="Calibri"/>
              </a:rPr>
              <a:t>username</a:t>
            </a:r>
          </a:p>
          <a:p>
            <a:pPr algn="r"/>
            <a:r>
              <a:rPr lang="es-419" sz="1200" dirty="0">
                <a:solidFill>
                  <a:schemeClr val="dk1"/>
                </a:solidFill>
                <a:latin typeface="Calibri"/>
                <a:ea typeface="Calibri"/>
                <a:cs typeface="Calibri"/>
                <a:sym typeface="Calibri"/>
              </a:rPr>
              <a:t>password</a:t>
            </a:r>
            <a:endParaRPr sz="1200" dirty="0">
              <a:solidFill>
                <a:schemeClr val="dk1"/>
              </a:solidFill>
              <a:latin typeface="Calibri"/>
              <a:ea typeface="Calibri"/>
              <a:cs typeface="Calibri"/>
              <a:sym typeface="Calibri"/>
            </a:endParaRPr>
          </a:p>
          <a:p>
            <a:pPr algn="r"/>
            <a:r>
              <a:rPr lang="es-419" sz="1200" dirty="0">
                <a:solidFill>
                  <a:schemeClr val="dk1"/>
                </a:solidFill>
                <a:latin typeface="Calibri"/>
                <a:ea typeface="Calibri"/>
                <a:cs typeface="Calibri"/>
                <a:sym typeface="Calibri"/>
              </a:rPr>
              <a:t>email</a:t>
            </a:r>
          </a:p>
          <a:p>
            <a:pPr algn="r"/>
            <a:r>
              <a:rPr lang="en-US" sz="1200" dirty="0">
                <a:solidFill>
                  <a:schemeClr val="dk1"/>
                </a:solidFill>
                <a:latin typeface="Calibri"/>
                <a:ea typeface="Calibri"/>
                <a:cs typeface="Calibri"/>
                <a:sym typeface="Calibri"/>
              </a:rPr>
              <a:t>banned,</a:t>
            </a:r>
          </a:p>
          <a:p>
            <a:pPr algn="r"/>
            <a:r>
              <a:rPr lang="en-US" sz="1200" dirty="0">
                <a:solidFill>
                  <a:schemeClr val="dk1"/>
                </a:solidFill>
                <a:latin typeface="Calibri"/>
                <a:ea typeface="Calibri"/>
                <a:cs typeface="Calibri"/>
                <a:sym typeface="Calibri"/>
              </a:rPr>
              <a:t>daily_points</a:t>
            </a:r>
            <a:endParaRPr lang="it-IT" sz="1200" dirty="0">
              <a:solidFill>
                <a:schemeClr val="dk1"/>
              </a:solidFill>
              <a:latin typeface="Calibri"/>
              <a:ea typeface="Calibri"/>
              <a:cs typeface="Calibri"/>
              <a:sym typeface="Calibri"/>
            </a:endParaRPr>
          </a:p>
          <a:p>
            <a:pPr algn="r"/>
            <a:endParaRPr lang="it-IT" sz="1200" dirty="0">
              <a:solidFill>
                <a:schemeClr val="dk1"/>
              </a:solidFill>
              <a:latin typeface="Calibri"/>
              <a:ea typeface="Calibri"/>
              <a:cs typeface="Calibri"/>
              <a:sym typeface="Calibri"/>
            </a:endParaRPr>
          </a:p>
        </p:txBody>
      </p:sp>
      <p:sp>
        <p:nvSpPr>
          <p:cNvPr id="26" name="Google Shape;150;p28">
            <a:extLst>
              <a:ext uri="{FF2B5EF4-FFF2-40B4-BE49-F238E27FC236}">
                <a16:creationId xmlns:a16="http://schemas.microsoft.com/office/drawing/2014/main" id="{0C3B297B-DBCA-44E7-8492-C9DC5951AFAE}"/>
              </a:ext>
            </a:extLst>
          </p:cNvPr>
          <p:cNvSpPr/>
          <p:nvPr/>
        </p:nvSpPr>
        <p:spPr>
          <a:xfrm>
            <a:off x="1993446" y="3087591"/>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User</a:t>
            </a:r>
            <a:endParaRPr dirty="0">
              <a:solidFill>
                <a:schemeClr val="dk1"/>
              </a:solidFill>
              <a:latin typeface="Calibri"/>
              <a:ea typeface="Calibri"/>
              <a:cs typeface="Calibri"/>
              <a:sym typeface="Calibri"/>
            </a:endParaRPr>
          </a:p>
        </p:txBody>
      </p:sp>
      <p:sp>
        <p:nvSpPr>
          <p:cNvPr id="53" name="Google Shape;150;p28">
            <a:extLst>
              <a:ext uri="{FF2B5EF4-FFF2-40B4-BE49-F238E27FC236}">
                <a16:creationId xmlns:a16="http://schemas.microsoft.com/office/drawing/2014/main" id="{496E9124-D842-42DD-9DB7-3238417C7256}"/>
              </a:ext>
            </a:extLst>
          </p:cNvPr>
          <p:cNvSpPr/>
          <p:nvPr/>
        </p:nvSpPr>
        <p:spPr>
          <a:xfrm>
            <a:off x="1993446" y="3087591"/>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User</a:t>
            </a:r>
            <a:endParaRPr dirty="0">
              <a:solidFill>
                <a:schemeClr val="dk1"/>
              </a:solidFill>
              <a:latin typeface="Calibri"/>
              <a:ea typeface="Calibri"/>
              <a:cs typeface="Calibri"/>
              <a:sym typeface="Calibri"/>
            </a:endParaRPr>
          </a:p>
        </p:txBody>
      </p:sp>
      <p:sp>
        <p:nvSpPr>
          <p:cNvPr id="54" name="Google Shape;152;p28">
            <a:extLst>
              <a:ext uri="{FF2B5EF4-FFF2-40B4-BE49-F238E27FC236}">
                <a16:creationId xmlns:a16="http://schemas.microsoft.com/office/drawing/2014/main" id="{E0D8182E-8672-491D-8A81-EC2AD701B85C}"/>
              </a:ext>
            </a:extLst>
          </p:cNvPr>
          <p:cNvSpPr txBox="1"/>
          <p:nvPr/>
        </p:nvSpPr>
        <p:spPr>
          <a:xfrm>
            <a:off x="5681998" y="3052756"/>
            <a:ext cx="656936" cy="563054"/>
          </a:xfrm>
          <a:prstGeom prst="rect">
            <a:avLst/>
          </a:prstGeom>
          <a:noFill/>
          <a:ln>
            <a:noFill/>
          </a:ln>
        </p:spPr>
        <p:txBody>
          <a:bodyPr spcFirstLastPara="1" wrap="square" lIns="91425" tIns="45700" rIns="91425" bIns="45700" anchor="t" anchorCtr="0">
            <a:noAutofit/>
          </a:bodyPr>
          <a:lstStyle/>
          <a:p>
            <a:r>
              <a:rPr lang="es-419" sz="1200" b="1" dirty="0">
                <a:solidFill>
                  <a:schemeClr val="dk1"/>
                </a:solidFill>
                <a:latin typeface="Calibri"/>
                <a:ea typeface="Calibri"/>
                <a:cs typeface="Calibri"/>
                <a:sym typeface="Calibri"/>
              </a:rPr>
              <a:t>ID</a:t>
            </a:r>
            <a:endParaRPr sz="1200" b="1"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date</a:t>
            </a:r>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p:txBody>
      </p:sp>
      <p:sp>
        <p:nvSpPr>
          <p:cNvPr id="61" name="Google Shape;148;p28">
            <a:extLst>
              <a:ext uri="{FF2B5EF4-FFF2-40B4-BE49-F238E27FC236}">
                <a16:creationId xmlns:a16="http://schemas.microsoft.com/office/drawing/2014/main" id="{1374A8EA-FE93-417B-AD6A-9DA814B3049D}"/>
              </a:ext>
            </a:extLst>
          </p:cNvPr>
          <p:cNvSpPr/>
          <p:nvPr/>
        </p:nvSpPr>
        <p:spPr>
          <a:xfrm>
            <a:off x="3700202" y="1096921"/>
            <a:ext cx="1771861"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Answer</a:t>
            </a:r>
            <a:endParaRPr dirty="0">
              <a:solidFill>
                <a:schemeClr val="dk1"/>
              </a:solidFill>
              <a:latin typeface="Calibri"/>
              <a:ea typeface="Calibri"/>
              <a:cs typeface="Calibri"/>
              <a:sym typeface="Calibri"/>
            </a:endParaRPr>
          </a:p>
        </p:txBody>
      </p:sp>
      <p:sp>
        <p:nvSpPr>
          <p:cNvPr id="63" name="Google Shape;163;p28">
            <a:extLst>
              <a:ext uri="{FF2B5EF4-FFF2-40B4-BE49-F238E27FC236}">
                <a16:creationId xmlns:a16="http://schemas.microsoft.com/office/drawing/2014/main" id="{CF18414F-B3FB-426D-8FFD-449AA9448693}"/>
              </a:ext>
            </a:extLst>
          </p:cNvPr>
          <p:cNvSpPr txBox="1"/>
          <p:nvPr/>
        </p:nvSpPr>
        <p:spPr>
          <a:xfrm>
            <a:off x="2486318" y="3493272"/>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0:N</a:t>
            </a:r>
            <a:endParaRPr sz="1600" dirty="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F34C8140-AF1C-491D-9B43-31116FE51494}"/>
              </a:ext>
            </a:extLst>
          </p:cNvPr>
          <p:cNvSpPr/>
          <p:nvPr/>
        </p:nvSpPr>
        <p:spPr>
          <a:xfrm>
            <a:off x="10442141" y="1231938"/>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Product</a:t>
            </a:r>
            <a:endParaRPr dirty="0">
              <a:solidFill>
                <a:schemeClr val="dk1"/>
              </a:solidFill>
              <a:latin typeface="Calibri"/>
              <a:ea typeface="Calibri"/>
              <a:cs typeface="Calibri"/>
              <a:sym typeface="Calibri"/>
            </a:endParaRPr>
          </a:p>
        </p:txBody>
      </p:sp>
      <p:sp>
        <p:nvSpPr>
          <p:cNvPr id="70" name="Google Shape;150;p28">
            <a:extLst>
              <a:ext uri="{FF2B5EF4-FFF2-40B4-BE49-F238E27FC236}">
                <a16:creationId xmlns:a16="http://schemas.microsoft.com/office/drawing/2014/main" id="{D8A78C6A-0B29-428E-B215-8C0AE23FFBD6}"/>
              </a:ext>
            </a:extLst>
          </p:cNvPr>
          <p:cNvSpPr/>
          <p:nvPr/>
        </p:nvSpPr>
        <p:spPr>
          <a:xfrm>
            <a:off x="10435791" y="4478753"/>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Review</a:t>
            </a:r>
            <a:endParaRPr dirty="0">
              <a:solidFill>
                <a:schemeClr val="dk1"/>
              </a:solidFill>
              <a:latin typeface="Calibri"/>
              <a:ea typeface="Calibri"/>
              <a:cs typeface="Calibri"/>
              <a:sym typeface="Calibri"/>
            </a:endParaRPr>
          </a:p>
        </p:txBody>
      </p:sp>
      <p:sp>
        <p:nvSpPr>
          <p:cNvPr id="71" name="Google Shape;156;p28">
            <a:extLst>
              <a:ext uri="{FF2B5EF4-FFF2-40B4-BE49-F238E27FC236}">
                <a16:creationId xmlns:a16="http://schemas.microsoft.com/office/drawing/2014/main" id="{5FF61028-37BE-4C1C-8AE3-80A606AE9B06}"/>
              </a:ext>
            </a:extLst>
          </p:cNvPr>
          <p:cNvSpPr/>
          <p:nvPr/>
        </p:nvSpPr>
        <p:spPr>
          <a:xfrm>
            <a:off x="10687204" y="284841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73" name="Google Shape;166;p28">
            <a:extLst>
              <a:ext uri="{FF2B5EF4-FFF2-40B4-BE49-F238E27FC236}">
                <a16:creationId xmlns:a16="http://schemas.microsoft.com/office/drawing/2014/main" id="{3C7611B3-A262-4FB4-9574-D30987A9EEDE}"/>
              </a:ext>
            </a:extLst>
          </p:cNvPr>
          <p:cNvCxnSpPr>
            <a:cxnSpLocks/>
            <a:stCxn id="71" idx="0"/>
            <a:endCxn id="69" idx="2"/>
          </p:cNvCxnSpPr>
          <p:nvPr/>
        </p:nvCxnSpPr>
        <p:spPr>
          <a:xfrm rot="16200000" flipV="1">
            <a:off x="10370162" y="2232868"/>
            <a:ext cx="1221673" cy="9413"/>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75" name="Google Shape;166;p28">
            <a:extLst>
              <a:ext uri="{FF2B5EF4-FFF2-40B4-BE49-F238E27FC236}">
                <a16:creationId xmlns:a16="http://schemas.microsoft.com/office/drawing/2014/main" id="{D7D650E6-4BC2-4390-8085-264C376BD145}"/>
              </a:ext>
            </a:extLst>
          </p:cNvPr>
          <p:cNvCxnSpPr>
            <a:cxnSpLocks/>
            <a:stCxn id="70" idx="0"/>
            <a:endCxn id="71" idx="2"/>
          </p:cNvCxnSpPr>
          <p:nvPr/>
        </p:nvCxnSpPr>
        <p:spPr>
          <a:xfrm rot="5400000" flipH="1" flipV="1">
            <a:off x="10360051" y="3853101"/>
            <a:ext cx="1235542" cy="1576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76" name="Google Shape;154;p28">
            <a:extLst>
              <a:ext uri="{FF2B5EF4-FFF2-40B4-BE49-F238E27FC236}">
                <a16:creationId xmlns:a16="http://schemas.microsoft.com/office/drawing/2014/main" id="{3D51572D-91C4-44B7-BBB2-F73377FD91FB}"/>
              </a:ext>
            </a:extLst>
          </p:cNvPr>
          <p:cNvSpPr txBox="1"/>
          <p:nvPr/>
        </p:nvSpPr>
        <p:spPr>
          <a:xfrm>
            <a:off x="10991291" y="4196877"/>
            <a:ext cx="567000" cy="231000"/>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
        <p:nvSpPr>
          <p:cNvPr id="77" name="Google Shape;154;p28">
            <a:extLst>
              <a:ext uri="{FF2B5EF4-FFF2-40B4-BE49-F238E27FC236}">
                <a16:creationId xmlns:a16="http://schemas.microsoft.com/office/drawing/2014/main" id="{093EBDA8-6465-4985-9B1D-053515F847E3}"/>
              </a:ext>
            </a:extLst>
          </p:cNvPr>
          <p:cNvSpPr txBox="1"/>
          <p:nvPr/>
        </p:nvSpPr>
        <p:spPr>
          <a:xfrm>
            <a:off x="10985704" y="1663746"/>
            <a:ext cx="567000" cy="231000"/>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0:N</a:t>
            </a:r>
            <a:endParaRPr sz="1400" dirty="0">
              <a:solidFill>
                <a:schemeClr val="dk1"/>
              </a:solidFill>
              <a:latin typeface="Calibri"/>
              <a:ea typeface="Calibri"/>
              <a:cs typeface="Calibri"/>
              <a:sym typeface="Calibri"/>
            </a:endParaRPr>
          </a:p>
        </p:txBody>
      </p:sp>
      <p:sp>
        <p:nvSpPr>
          <p:cNvPr id="78" name="Google Shape;150;p28">
            <a:extLst>
              <a:ext uri="{FF2B5EF4-FFF2-40B4-BE49-F238E27FC236}">
                <a16:creationId xmlns:a16="http://schemas.microsoft.com/office/drawing/2014/main" id="{EB788561-9155-40E0-9E67-D32A6136E0AF}"/>
              </a:ext>
            </a:extLst>
          </p:cNvPr>
          <p:cNvSpPr/>
          <p:nvPr/>
        </p:nvSpPr>
        <p:spPr>
          <a:xfrm>
            <a:off x="6233649" y="3111701"/>
            <a:ext cx="1538701"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Questionnaire</a:t>
            </a:r>
            <a:endParaRPr dirty="0">
              <a:solidFill>
                <a:schemeClr val="dk1"/>
              </a:solidFill>
              <a:latin typeface="Calibri"/>
              <a:ea typeface="Calibri"/>
              <a:cs typeface="Calibri"/>
              <a:sym typeface="Calibri"/>
            </a:endParaRPr>
          </a:p>
        </p:txBody>
      </p:sp>
      <p:sp>
        <p:nvSpPr>
          <p:cNvPr id="80" name="Google Shape;150;p28">
            <a:extLst>
              <a:ext uri="{FF2B5EF4-FFF2-40B4-BE49-F238E27FC236}">
                <a16:creationId xmlns:a16="http://schemas.microsoft.com/office/drawing/2014/main" id="{1900C191-7467-40C1-AEBD-2CCC1D622A60}"/>
              </a:ext>
            </a:extLst>
          </p:cNvPr>
          <p:cNvSpPr/>
          <p:nvPr/>
        </p:nvSpPr>
        <p:spPr>
          <a:xfrm>
            <a:off x="7717566" y="347206"/>
            <a:ext cx="1538701"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Question</a:t>
            </a:r>
            <a:endParaRPr dirty="0">
              <a:solidFill>
                <a:schemeClr val="dk1"/>
              </a:solidFill>
              <a:latin typeface="Calibri"/>
              <a:ea typeface="Calibri"/>
              <a:cs typeface="Calibri"/>
              <a:sym typeface="Calibri"/>
            </a:endParaRPr>
          </a:p>
        </p:txBody>
      </p:sp>
      <p:cxnSp>
        <p:nvCxnSpPr>
          <p:cNvPr id="83" name="Google Shape;166;p28">
            <a:extLst>
              <a:ext uri="{FF2B5EF4-FFF2-40B4-BE49-F238E27FC236}">
                <a16:creationId xmlns:a16="http://schemas.microsoft.com/office/drawing/2014/main" id="{52E5B6AC-1717-43B1-8A55-825D78D35244}"/>
              </a:ext>
            </a:extLst>
          </p:cNvPr>
          <p:cNvCxnSpPr>
            <a:cxnSpLocks/>
            <a:stCxn id="80" idx="2"/>
            <a:endCxn id="130" idx="0"/>
          </p:cNvCxnSpPr>
          <p:nvPr/>
        </p:nvCxnSpPr>
        <p:spPr>
          <a:xfrm rot="16200000" flipH="1">
            <a:off x="8112298" y="1116625"/>
            <a:ext cx="755589" cy="6350"/>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86" name="Google Shape;150;p28">
            <a:extLst>
              <a:ext uri="{FF2B5EF4-FFF2-40B4-BE49-F238E27FC236}">
                <a16:creationId xmlns:a16="http://schemas.microsoft.com/office/drawing/2014/main" id="{0DB5AD5C-CDE3-45F1-BEAA-1CB8C8CD8EBF}"/>
              </a:ext>
            </a:extLst>
          </p:cNvPr>
          <p:cNvSpPr/>
          <p:nvPr/>
        </p:nvSpPr>
        <p:spPr>
          <a:xfrm>
            <a:off x="10394953" y="5891096"/>
            <a:ext cx="1748126"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OffensiveWords</a:t>
            </a:r>
            <a:endParaRPr dirty="0">
              <a:solidFill>
                <a:schemeClr val="dk1"/>
              </a:solidFill>
              <a:latin typeface="Calibri"/>
              <a:ea typeface="Calibri"/>
              <a:cs typeface="Calibri"/>
              <a:sym typeface="Calibri"/>
            </a:endParaRPr>
          </a:p>
        </p:txBody>
      </p:sp>
      <p:sp>
        <p:nvSpPr>
          <p:cNvPr id="91" name="Google Shape;150;p28">
            <a:extLst>
              <a:ext uri="{FF2B5EF4-FFF2-40B4-BE49-F238E27FC236}">
                <a16:creationId xmlns:a16="http://schemas.microsoft.com/office/drawing/2014/main" id="{753A520A-DD93-4CAF-84E0-609D9DE6C86B}"/>
              </a:ext>
            </a:extLst>
          </p:cNvPr>
          <p:cNvSpPr/>
          <p:nvPr/>
        </p:nvSpPr>
        <p:spPr>
          <a:xfrm>
            <a:off x="3996799" y="5291172"/>
            <a:ext cx="1165969"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FilledForm</a:t>
            </a:r>
          </a:p>
        </p:txBody>
      </p:sp>
      <p:cxnSp>
        <p:nvCxnSpPr>
          <p:cNvPr id="92" name="Google Shape;166;p28">
            <a:extLst>
              <a:ext uri="{FF2B5EF4-FFF2-40B4-BE49-F238E27FC236}">
                <a16:creationId xmlns:a16="http://schemas.microsoft.com/office/drawing/2014/main" id="{0FAC71B6-0F30-43ED-9871-CBF512CE7207}"/>
              </a:ext>
            </a:extLst>
          </p:cNvPr>
          <p:cNvCxnSpPr>
            <a:cxnSpLocks/>
            <a:stCxn id="100" idx="0"/>
            <a:endCxn id="53" idx="2"/>
          </p:cNvCxnSpPr>
          <p:nvPr/>
        </p:nvCxnSpPr>
        <p:spPr>
          <a:xfrm rot="16200000" flipV="1">
            <a:off x="1949308" y="4060680"/>
            <a:ext cx="1162927" cy="6350"/>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95" name="Google Shape;166;p28">
            <a:extLst>
              <a:ext uri="{FF2B5EF4-FFF2-40B4-BE49-F238E27FC236}">
                <a16:creationId xmlns:a16="http://schemas.microsoft.com/office/drawing/2014/main" id="{53235CB5-DD4C-459D-A9FD-070F85028618}"/>
              </a:ext>
            </a:extLst>
          </p:cNvPr>
          <p:cNvCxnSpPr>
            <a:cxnSpLocks/>
            <a:stCxn id="111" idx="0"/>
            <a:endCxn id="78" idx="2"/>
          </p:cNvCxnSpPr>
          <p:nvPr/>
        </p:nvCxnSpPr>
        <p:spPr>
          <a:xfrm rot="16200000" flipV="1">
            <a:off x="6267000" y="4242502"/>
            <a:ext cx="1472047" cy="46"/>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100" name="Google Shape;156;p28">
            <a:extLst>
              <a:ext uri="{FF2B5EF4-FFF2-40B4-BE49-F238E27FC236}">
                <a16:creationId xmlns:a16="http://schemas.microsoft.com/office/drawing/2014/main" id="{A4850B79-1BF5-4CEF-90E0-551F6BEBD16D}"/>
              </a:ext>
            </a:extLst>
          </p:cNvPr>
          <p:cNvSpPr/>
          <p:nvPr/>
        </p:nvSpPr>
        <p:spPr>
          <a:xfrm>
            <a:off x="2235446" y="4645318"/>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103" name="Google Shape;166;p28">
            <a:extLst>
              <a:ext uri="{FF2B5EF4-FFF2-40B4-BE49-F238E27FC236}">
                <a16:creationId xmlns:a16="http://schemas.microsoft.com/office/drawing/2014/main" id="{CE7C9777-19CD-4C70-93BA-C8DEFA3D2BD9}"/>
              </a:ext>
            </a:extLst>
          </p:cNvPr>
          <p:cNvCxnSpPr>
            <a:cxnSpLocks/>
            <a:stCxn id="100" idx="2"/>
            <a:endCxn id="91" idx="1"/>
          </p:cNvCxnSpPr>
          <p:nvPr/>
        </p:nvCxnSpPr>
        <p:spPr>
          <a:xfrm rot="16200000" flipH="1">
            <a:off x="3041145" y="4532918"/>
            <a:ext cx="448454" cy="1462853"/>
          </a:xfrm>
          <a:prstGeom prst="bentConnector2">
            <a:avLst/>
          </a:prstGeom>
          <a:noFill/>
          <a:ln w="9525" cap="flat" cmpd="sng">
            <a:solidFill>
              <a:srgbClr val="3D85C6"/>
            </a:solidFill>
            <a:prstDash val="solid"/>
            <a:round/>
            <a:headEnd type="none" w="med" len="med"/>
            <a:tailEnd type="none" w="med" len="med"/>
          </a:ln>
        </p:spPr>
      </p:cxnSp>
      <p:sp>
        <p:nvSpPr>
          <p:cNvPr id="106" name="Google Shape;163;p28">
            <a:extLst>
              <a:ext uri="{FF2B5EF4-FFF2-40B4-BE49-F238E27FC236}">
                <a16:creationId xmlns:a16="http://schemas.microsoft.com/office/drawing/2014/main" id="{50DAA385-73EC-42F5-8B2D-642952C519F6}"/>
              </a:ext>
            </a:extLst>
          </p:cNvPr>
          <p:cNvSpPr txBox="1"/>
          <p:nvPr/>
        </p:nvSpPr>
        <p:spPr>
          <a:xfrm>
            <a:off x="3591102" y="5441658"/>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1:1</a:t>
            </a:r>
            <a:endParaRPr sz="1600" dirty="0">
              <a:solidFill>
                <a:schemeClr val="dk1"/>
              </a:solidFill>
              <a:latin typeface="Calibri"/>
              <a:ea typeface="Calibri"/>
              <a:cs typeface="Calibri"/>
              <a:sym typeface="Calibri"/>
            </a:endParaRPr>
          </a:p>
        </p:txBody>
      </p:sp>
      <p:sp>
        <p:nvSpPr>
          <p:cNvPr id="110" name="Google Shape;163;p28">
            <a:extLst>
              <a:ext uri="{FF2B5EF4-FFF2-40B4-BE49-F238E27FC236}">
                <a16:creationId xmlns:a16="http://schemas.microsoft.com/office/drawing/2014/main" id="{BF3C8B19-507E-46B4-B76E-91CC9EDEACF1}"/>
              </a:ext>
            </a:extLst>
          </p:cNvPr>
          <p:cNvSpPr txBox="1"/>
          <p:nvPr/>
        </p:nvSpPr>
        <p:spPr>
          <a:xfrm>
            <a:off x="5156545" y="5463307"/>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1:1</a:t>
            </a:r>
            <a:endParaRPr sz="1600" dirty="0">
              <a:solidFill>
                <a:schemeClr val="dk1"/>
              </a:solidFill>
              <a:latin typeface="Calibri"/>
              <a:ea typeface="Calibri"/>
              <a:cs typeface="Calibri"/>
              <a:sym typeface="Calibri"/>
            </a:endParaRPr>
          </a:p>
        </p:txBody>
      </p:sp>
      <p:sp>
        <p:nvSpPr>
          <p:cNvPr id="111" name="Google Shape;156;p28">
            <a:extLst>
              <a:ext uri="{FF2B5EF4-FFF2-40B4-BE49-F238E27FC236}">
                <a16:creationId xmlns:a16="http://schemas.microsoft.com/office/drawing/2014/main" id="{17E76E0E-E582-4C5C-8262-EACBDD2352B9}"/>
              </a:ext>
            </a:extLst>
          </p:cNvPr>
          <p:cNvSpPr/>
          <p:nvPr/>
        </p:nvSpPr>
        <p:spPr>
          <a:xfrm>
            <a:off x="6704546" y="4978548"/>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112" name="Google Shape;166;p28">
            <a:extLst>
              <a:ext uri="{FF2B5EF4-FFF2-40B4-BE49-F238E27FC236}">
                <a16:creationId xmlns:a16="http://schemas.microsoft.com/office/drawing/2014/main" id="{4E67B3E0-1CF4-4602-8A1B-084E324A7698}"/>
              </a:ext>
            </a:extLst>
          </p:cNvPr>
          <p:cNvCxnSpPr>
            <a:cxnSpLocks/>
            <a:stCxn id="111" idx="2"/>
            <a:endCxn id="91" idx="3"/>
          </p:cNvCxnSpPr>
          <p:nvPr/>
        </p:nvCxnSpPr>
        <p:spPr>
          <a:xfrm rot="5400000">
            <a:off x="6025295" y="4510821"/>
            <a:ext cx="115224" cy="1840278"/>
          </a:xfrm>
          <a:prstGeom prst="bentConnector2">
            <a:avLst/>
          </a:prstGeom>
          <a:noFill/>
          <a:ln w="9525" cap="flat" cmpd="sng">
            <a:solidFill>
              <a:srgbClr val="3D85C6"/>
            </a:solidFill>
            <a:prstDash val="solid"/>
            <a:round/>
            <a:headEnd type="none" w="med" len="med"/>
            <a:tailEnd type="none" w="med" len="med"/>
          </a:ln>
        </p:spPr>
      </p:cxnSp>
      <p:sp>
        <p:nvSpPr>
          <p:cNvPr id="115" name="Google Shape;163;p28">
            <a:extLst>
              <a:ext uri="{FF2B5EF4-FFF2-40B4-BE49-F238E27FC236}">
                <a16:creationId xmlns:a16="http://schemas.microsoft.com/office/drawing/2014/main" id="{D5E0FA3E-3B9E-4A49-989E-CD982A8CF2C4}"/>
              </a:ext>
            </a:extLst>
          </p:cNvPr>
          <p:cNvSpPr txBox="1"/>
          <p:nvPr/>
        </p:nvSpPr>
        <p:spPr>
          <a:xfrm>
            <a:off x="6969736" y="3468317"/>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0:N</a:t>
            </a:r>
            <a:endParaRPr sz="1600" dirty="0">
              <a:solidFill>
                <a:schemeClr val="dk1"/>
              </a:solidFill>
              <a:latin typeface="Calibri"/>
              <a:ea typeface="Calibri"/>
              <a:cs typeface="Calibri"/>
              <a:sym typeface="Calibri"/>
            </a:endParaRPr>
          </a:p>
        </p:txBody>
      </p:sp>
      <p:sp>
        <p:nvSpPr>
          <p:cNvPr id="117" name="Google Shape;163;p28">
            <a:extLst>
              <a:ext uri="{FF2B5EF4-FFF2-40B4-BE49-F238E27FC236}">
                <a16:creationId xmlns:a16="http://schemas.microsoft.com/office/drawing/2014/main" id="{DC595CDF-03FA-486C-B41B-11958D233AB4}"/>
              </a:ext>
            </a:extLst>
          </p:cNvPr>
          <p:cNvSpPr txBox="1"/>
          <p:nvPr/>
        </p:nvSpPr>
        <p:spPr>
          <a:xfrm>
            <a:off x="6940964" y="2755334"/>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0:N</a:t>
            </a:r>
            <a:endParaRPr sz="1600" dirty="0">
              <a:solidFill>
                <a:schemeClr val="dk1"/>
              </a:solidFill>
              <a:latin typeface="Calibri"/>
              <a:ea typeface="Calibri"/>
              <a:cs typeface="Calibri"/>
              <a:sym typeface="Calibri"/>
            </a:endParaRPr>
          </a:p>
        </p:txBody>
      </p:sp>
      <p:sp>
        <p:nvSpPr>
          <p:cNvPr id="118" name="Google Shape;156;p28">
            <a:extLst>
              <a:ext uri="{FF2B5EF4-FFF2-40B4-BE49-F238E27FC236}">
                <a16:creationId xmlns:a16="http://schemas.microsoft.com/office/drawing/2014/main" id="{FB457A01-A212-460A-A99A-5628D88517B4}"/>
              </a:ext>
            </a:extLst>
          </p:cNvPr>
          <p:cNvSpPr/>
          <p:nvPr/>
        </p:nvSpPr>
        <p:spPr>
          <a:xfrm>
            <a:off x="8858832" y="311170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119" name="Google Shape;166;p28">
            <a:extLst>
              <a:ext uri="{FF2B5EF4-FFF2-40B4-BE49-F238E27FC236}">
                <a16:creationId xmlns:a16="http://schemas.microsoft.com/office/drawing/2014/main" id="{4871C548-2E44-4785-8807-6694972B2404}"/>
              </a:ext>
            </a:extLst>
          </p:cNvPr>
          <p:cNvCxnSpPr>
            <a:cxnSpLocks/>
            <a:stCxn id="118" idx="1"/>
            <a:endCxn id="78" idx="3"/>
          </p:cNvCxnSpPr>
          <p:nvPr/>
        </p:nvCxnSpPr>
        <p:spPr>
          <a:xfrm rot="10800000">
            <a:off x="7772350" y="3309101"/>
            <a:ext cx="1086482" cy="12700"/>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122" name="Google Shape;166;p28">
            <a:extLst>
              <a:ext uri="{FF2B5EF4-FFF2-40B4-BE49-F238E27FC236}">
                <a16:creationId xmlns:a16="http://schemas.microsoft.com/office/drawing/2014/main" id="{A0BB9FBA-33A3-4766-A074-88B8919891A5}"/>
              </a:ext>
            </a:extLst>
          </p:cNvPr>
          <p:cNvCxnSpPr>
            <a:cxnSpLocks/>
            <a:stCxn id="118" idx="3"/>
            <a:endCxn id="69" idx="1"/>
          </p:cNvCxnSpPr>
          <p:nvPr/>
        </p:nvCxnSpPr>
        <p:spPr>
          <a:xfrm flipV="1">
            <a:off x="9455832" y="1429338"/>
            <a:ext cx="986309" cy="187976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127" name="Google Shape;163;p28">
            <a:extLst>
              <a:ext uri="{FF2B5EF4-FFF2-40B4-BE49-F238E27FC236}">
                <a16:creationId xmlns:a16="http://schemas.microsoft.com/office/drawing/2014/main" id="{FF2990DA-FF25-4BA2-949F-504F40133063}"/>
              </a:ext>
            </a:extLst>
          </p:cNvPr>
          <p:cNvSpPr txBox="1"/>
          <p:nvPr/>
        </p:nvSpPr>
        <p:spPr>
          <a:xfrm>
            <a:off x="7769940" y="3032201"/>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1:1</a:t>
            </a:r>
            <a:endParaRPr sz="1600" dirty="0">
              <a:solidFill>
                <a:schemeClr val="dk1"/>
              </a:solidFill>
              <a:latin typeface="Calibri"/>
              <a:ea typeface="Calibri"/>
              <a:cs typeface="Calibri"/>
              <a:sym typeface="Calibri"/>
            </a:endParaRPr>
          </a:p>
        </p:txBody>
      </p:sp>
      <p:sp>
        <p:nvSpPr>
          <p:cNvPr id="128" name="Google Shape;154;p28">
            <a:extLst>
              <a:ext uri="{FF2B5EF4-FFF2-40B4-BE49-F238E27FC236}">
                <a16:creationId xmlns:a16="http://schemas.microsoft.com/office/drawing/2014/main" id="{2C82E785-67E4-4B02-9DAF-E58148A68AE0}"/>
              </a:ext>
            </a:extLst>
          </p:cNvPr>
          <p:cNvSpPr txBox="1"/>
          <p:nvPr/>
        </p:nvSpPr>
        <p:spPr>
          <a:xfrm>
            <a:off x="9992966" y="1176990"/>
            <a:ext cx="567000" cy="231000"/>
          </a:xfrm>
          <a:prstGeom prst="rect">
            <a:avLst/>
          </a:prstGeom>
          <a:noFill/>
          <a:ln>
            <a:noFill/>
          </a:ln>
        </p:spPr>
        <p:txBody>
          <a:bodyPr spcFirstLastPara="1" wrap="square" lIns="91425" tIns="45700" rIns="91425" bIns="45700" anchor="t" anchorCtr="0">
            <a:noAutofit/>
          </a:bodyPr>
          <a:lstStyle/>
          <a:p>
            <a:r>
              <a:rPr lang="es-419" sz="1400" dirty="0">
                <a:solidFill>
                  <a:schemeClr val="dk1"/>
                </a:solidFill>
                <a:latin typeface="Calibri"/>
                <a:ea typeface="Calibri"/>
                <a:cs typeface="Calibri"/>
                <a:sym typeface="Calibri"/>
              </a:rPr>
              <a:t>0:N</a:t>
            </a:r>
            <a:endParaRPr sz="1400" dirty="0">
              <a:solidFill>
                <a:schemeClr val="dk1"/>
              </a:solidFill>
              <a:latin typeface="Calibri"/>
              <a:ea typeface="Calibri"/>
              <a:cs typeface="Calibri"/>
              <a:sym typeface="Calibri"/>
            </a:endParaRPr>
          </a:p>
        </p:txBody>
      </p:sp>
      <p:sp>
        <p:nvSpPr>
          <p:cNvPr id="129" name="Google Shape;148;p28">
            <a:extLst>
              <a:ext uri="{FF2B5EF4-FFF2-40B4-BE49-F238E27FC236}">
                <a16:creationId xmlns:a16="http://schemas.microsoft.com/office/drawing/2014/main" id="{D9C4A2C7-065D-4671-8543-860FF9881D04}"/>
              </a:ext>
            </a:extLst>
          </p:cNvPr>
          <p:cNvSpPr/>
          <p:nvPr/>
        </p:nvSpPr>
        <p:spPr>
          <a:xfrm>
            <a:off x="7759867" y="5914496"/>
            <a:ext cx="1771861"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Admin</a:t>
            </a:r>
            <a:endParaRPr dirty="0">
              <a:solidFill>
                <a:schemeClr val="dk1"/>
              </a:solidFill>
              <a:latin typeface="Calibri"/>
              <a:ea typeface="Calibri"/>
              <a:cs typeface="Calibri"/>
              <a:sym typeface="Calibri"/>
            </a:endParaRPr>
          </a:p>
        </p:txBody>
      </p:sp>
      <p:sp>
        <p:nvSpPr>
          <p:cNvPr id="130" name="Google Shape;156;p28">
            <a:extLst>
              <a:ext uri="{FF2B5EF4-FFF2-40B4-BE49-F238E27FC236}">
                <a16:creationId xmlns:a16="http://schemas.microsoft.com/office/drawing/2014/main" id="{91388204-8067-4EA8-98A4-FDE8FC9F873B}"/>
              </a:ext>
            </a:extLst>
          </p:cNvPr>
          <p:cNvSpPr/>
          <p:nvPr/>
        </p:nvSpPr>
        <p:spPr>
          <a:xfrm>
            <a:off x="8194767" y="1497595"/>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134" name="Google Shape;166;p28">
            <a:extLst>
              <a:ext uri="{FF2B5EF4-FFF2-40B4-BE49-F238E27FC236}">
                <a16:creationId xmlns:a16="http://schemas.microsoft.com/office/drawing/2014/main" id="{EF2C1DFA-7C79-4765-AB32-F82010B97F78}"/>
              </a:ext>
            </a:extLst>
          </p:cNvPr>
          <p:cNvCxnSpPr>
            <a:cxnSpLocks/>
            <a:stCxn id="78" idx="0"/>
            <a:endCxn id="130" idx="2"/>
          </p:cNvCxnSpPr>
          <p:nvPr/>
        </p:nvCxnSpPr>
        <p:spPr>
          <a:xfrm rot="5400000" flipH="1" flipV="1">
            <a:off x="7138480" y="1756915"/>
            <a:ext cx="1219306" cy="1490267"/>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141" name="Google Shape;163;p28">
            <a:extLst>
              <a:ext uri="{FF2B5EF4-FFF2-40B4-BE49-F238E27FC236}">
                <a16:creationId xmlns:a16="http://schemas.microsoft.com/office/drawing/2014/main" id="{66577E97-2A89-49D9-A8FC-3FBB90DF4F84}"/>
              </a:ext>
            </a:extLst>
          </p:cNvPr>
          <p:cNvSpPr txBox="1"/>
          <p:nvPr/>
        </p:nvSpPr>
        <p:spPr>
          <a:xfrm>
            <a:off x="8486917" y="709742"/>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1:1</a:t>
            </a:r>
            <a:endParaRPr sz="1600" dirty="0">
              <a:solidFill>
                <a:schemeClr val="dk1"/>
              </a:solidFill>
              <a:latin typeface="Calibri"/>
              <a:ea typeface="Calibri"/>
              <a:cs typeface="Calibri"/>
              <a:sym typeface="Calibri"/>
            </a:endParaRPr>
          </a:p>
        </p:txBody>
      </p:sp>
      <p:sp>
        <p:nvSpPr>
          <p:cNvPr id="142" name="Google Shape;152;p28">
            <a:extLst>
              <a:ext uri="{FF2B5EF4-FFF2-40B4-BE49-F238E27FC236}">
                <a16:creationId xmlns:a16="http://schemas.microsoft.com/office/drawing/2014/main" id="{B4461952-CDB2-4A08-B6C6-F0676A57B2E0}"/>
              </a:ext>
            </a:extLst>
          </p:cNvPr>
          <p:cNvSpPr txBox="1"/>
          <p:nvPr/>
        </p:nvSpPr>
        <p:spPr>
          <a:xfrm>
            <a:off x="9286069" y="148336"/>
            <a:ext cx="1149722" cy="406852"/>
          </a:xfrm>
          <a:prstGeom prst="rect">
            <a:avLst/>
          </a:prstGeom>
          <a:noFill/>
          <a:ln>
            <a:noFill/>
          </a:ln>
        </p:spPr>
        <p:txBody>
          <a:bodyPr spcFirstLastPara="1" wrap="square" lIns="91425" tIns="45700" rIns="91425" bIns="45700" anchor="t" anchorCtr="0">
            <a:noAutofit/>
          </a:bodyPr>
          <a:lstStyle/>
          <a:p>
            <a:r>
              <a:rPr lang="es-419" sz="1200" b="1" dirty="0">
                <a:solidFill>
                  <a:schemeClr val="dk1"/>
                </a:solidFill>
                <a:latin typeface="Calibri"/>
                <a:ea typeface="Calibri"/>
                <a:cs typeface="Calibri"/>
                <a:sym typeface="Calibri"/>
              </a:rPr>
              <a:t>ID</a:t>
            </a:r>
            <a:endParaRPr sz="1200" b="1"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question_text</a:t>
            </a:r>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p:txBody>
      </p:sp>
      <p:sp>
        <p:nvSpPr>
          <p:cNvPr id="143" name="Google Shape;152;p28">
            <a:extLst>
              <a:ext uri="{FF2B5EF4-FFF2-40B4-BE49-F238E27FC236}">
                <a16:creationId xmlns:a16="http://schemas.microsoft.com/office/drawing/2014/main" id="{DD388477-3101-45EF-B9F7-4BC64065FD08}"/>
              </a:ext>
            </a:extLst>
          </p:cNvPr>
          <p:cNvSpPr txBox="1"/>
          <p:nvPr/>
        </p:nvSpPr>
        <p:spPr>
          <a:xfrm>
            <a:off x="10985704" y="347206"/>
            <a:ext cx="941070" cy="639436"/>
          </a:xfrm>
          <a:prstGeom prst="rect">
            <a:avLst/>
          </a:prstGeom>
          <a:noFill/>
          <a:ln>
            <a:noFill/>
          </a:ln>
        </p:spPr>
        <p:txBody>
          <a:bodyPr spcFirstLastPara="1" wrap="square" lIns="91425" tIns="45700" rIns="91425" bIns="45700" anchor="t" anchorCtr="0">
            <a:noAutofit/>
          </a:bodyPr>
          <a:lstStyle/>
          <a:p>
            <a:r>
              <a:rPr lang="es-419" sz="1200" b="1" dirty="0">
                <a:solidFill>
                  <a:schemeClr val="dk1"/>
                </a:solidFill>
                <a:latin typeface="Calibri"/>
                <a:ea typeface="Calibri"/>
                <a:cs typeface="Calibri"/>
                <a:sym typeface="Calibri"/>
              </a:rPr>
              <a:t>ID</a:t>
            </a:r>
            <a:endParaRPr sz="1200" b="1"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name,</a:t>
            </a:r>
          </a:p>
          <a:p>
            <a:r>
              <a:rPr lang="es-419" sz="1200" dirty="0">
                <a:solidFill>
                  <a:schemeClr val="dk1"/>
                </a:solidFill>
                <a:latin typeface="Calibri"/>
                <a:ea typeface="Calibri"/>
                <a:cs typeface="Calibri"/>
                <a:sym typeface="Calibri"/>
              </a:rPr>
              <a:t>photoimage</a:t>
            </a:r>
          </a:p>
          <a:p>
            <a:endParaRPr lang="es-419"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p:txBody>
      </p:sp>
      <p:sp>
        <p:nvSpPr>
          <p:cNvPr id="144" name="Google Shape;152;p28">
            <a:extLst>
              <a:ext uri="{FF2B5EF4-FFF2-40B4-BE49-F238E27FC236}">
                <a16:creationId xmlns:a16="http://schemas.microsoft.com/office/drawing/2014/main" id="{2A79D5A7-D172-4146-806A-F2C5729FB262}"/>
              </a:ext>
            </a:extLst>
          </p:cNvPr>
          <p:cNvSpPr txBox="1"/>
          <p:nvPr/>
        </p:nvSpPr>
        <p:spPr>
          <a:xfrm>
            <a:off x="9785205" y="5847957"/>
            <a:ext cx="656936" cy="563054"/>
          </a:xfrm>
          <a:prstGeom prst="rect">
            <a:avLst/>
          </a:prstGeom>
          <a:noFill/>
          <a:ln>
            <a:noFill/>
          </a:ln>
        </p:spPr>
        <p:txBody>
          <a:bodyPr spcFirstLastPara="1" wrap="square" lIns="91425" tIns="45700" rIns="91425" bIns="45700" anchor="t" anchorCtr="0">
            <a:noAutofit/>
          </a:bodyPr>
          <a:lstStyle/>
          <a:p>
            <a:r>
              <a:rPr lang="es-419" b="1" dirty="0">
                <a:solidFill>
                  <a:schemeClr val="dk1"/>
                </a:solidFill>
                <a:latin typeface="Calibri"/>
                <a:ea typeface="Calibri"/>
                <a:cs typeface="Calibri"/>
                <a:sym typeface="Calibri"/>
              </a:rPr>
              <a:t>ID</a:t>
            </a:r>
            <a:endParaRPr b="1" dirty="0">
              <a:solidFill>
                <a:schemeClr val="dk1"/>
              </a:solidFill>
              <a:latin typeface="Calibri"/>
              <a:ea typeface="Calibri"/>
              <a:cs typeface="Calibri"/>
              <a:sym typeface="Calibri"/>
            </a:endParaRPr>
          </a:p>
          <a:p>
            <a:r>
              <a:rPr lang="es-419" sz="1600" dirty="0">
                <a:solidFill>
                  <a:schemeClr val="dk1"/>
                </a:solidFill>
                <a:latin typeface="Calibri"/>
                <a:ea typeface="Calibri"/>
                <a:cs typeface="Calibri"/>
                <a:sym typeface="Calibri"/>
              </a:rPr>
              <a:t>Word</a:t>
            </a:r>
          </a:p>
          <a:p>
            <a:endParaRPr sz="1600" dirty="0">
              <a:solidFill>
                <a:schemeClr val="dk1"/>
              </a:solidFill>
              <a:latin typeface="Calibri"/>
              <a:ea typeface="Calibri"/>
              <a:cs typeface="Calibri"/>
              <a:sym typeface="Calibri"/>
            </a:endParaRPr>
          </a:p>
          <a:p>
            <a:endParaRPr sz="1600" dirty="0">
              <a:solidFill>
                <a:schemeClr val="dk1"/>
              </a:solidFill>
              <a:latin typeface="Calibri"/>
              <a:ea typeface="Calibri"/>
              <a:cs typeface="Calibri"/>
              <a:sym typeface="Calibri"/>
            </a:endParaRPr>
          </a:p>
          <a:p>
            <a:endParaRPr sz="1600" dirty="0">
              <a:solidFill>
                <a:schemeClr val="dk1"/>
              </a:solidFill>
              <a:latin typeface="Calibri"/>
              <a:ea typeface="Calibri"/>
              <a:cs typeface="Calibri"/>
              <a:sym typeface="Calibri"/>
            </a:endParaRPr>
          </a:p>
          <a:p>
            <a:endParaRPr sz="1600" dirty="0">
              <a:solidFill>
                <a:schemeClr val="dk1"/>
              </a:solidFill>
              <a:latin typeface="Calibri"/>
              <a:ea typeface="Calibri"/>
              <a:cs typeface="Calibri"/>
              <a:sym typeface="Calibri"/>
            </a:endParaRPr>
          </a:p>
        </p:txBody>
      </p:sp>
      <p:sp>
        <p:nvSpPr>
          <p:cNvPr id="147" name="Google Shape;156;p28">
            <a:extLst>
              <a:ext uri="{FF2B5EF4-FFF2-40B4-BE49-F238E27FC236}">
                <a16:creationId xmlns:a16="http://schemas.microsoft.com/office/drawing/2014/main" id="{4C132894-4637-484B-A426-0409FAE08CA5}"/>
              </a:ext>
            </a:extLst>
          </p:cNvPr>
          <p:cNvSpPr/>
          <p:nvPr/>
        </p:nvSpPr>
        <p:spPr>
          <a:xfrm>
            <a:off x="6040434" y="357789"/>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153" name="Google Shape;152;p28">
            <a:extLst>
              <a:ext uri="{FF2B5EF4-FFF2-40B4-BE49-F238E27FC236}">
                <a16:creationId xmlns:a16="http://schemas.microsoft.com/office/drawing/2014/main" id="{F4E997F2-9BBE-4D27-A878-192321FF5E14}"/>
              </a:ext>
            </a:extLst>
          </p:cNvPr>
          <p:cNvSpPr txBox="1"/>
          <p:nvPr/>
        </p:nvSpPr>
        <p:spPr>
          <a:xfrm>
            <a:off x="4234448" y="5714941"/>
            <a:ext cx="981227" cy="1279507"/>
          </a:xfrm>
          <a:prstGeom prst="rect">
            <a:avLst/>
          </a:prstGeom>
          <a:noFill/>
          <a:ln>
            <a:noFill/>
          </a:ln>
        </p:spPr>
        <p:txBody>
          <a:bodyPr spcFirstLastPara="1" wrap="square" lIns="91425" tIns="45700" rIns="91425" bIns="45700" anchor="t" anchorCtr="0">
            <a:noAutofit/>
          </a:bodyPr>
          <a:lstStyle/>
          <a:p>
            <a:r>
              <a:rPr lang="es-419" sz="1200" b="1" dirty="0">
                <a:solidFill>
                  <a:schemeClr val="dk1"/>
                </a:solidFill>
                <a:latin typeface="Calibri"/>
                <a:ea typeface="Calibri"/>
                <a:cs typeface="Calibri"/>
                <a:sym typeface="Calibri"/>
              </a:rPr>
              <a:t>ID</a:t>
            </a:r>
            <a:endParaRPr sz="1200" b="1"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date,</a:t>
            </a:r>
          </a:p>
          <a:p>
            <a:r>
              <a:rPr lang="es-419" sz="1200" dirty="0">
                <a:solidFill>
                  <a:schemeClr val="dk1"/>
                </a:solidFill>
                <a:latin typeface="Calibri"/>
                <a:ea typeface="Calibri"/>
                <a:cs typeface="Calibri"/>
                <a:sym typeface="Calibri"/>
              </a:rPr>
              <a:t>score, </a:t>
            </a:r>
          </a:p>
          <a:p>
            <a:r>
              <a:rPr lang="es-419" sz="1200" dirty="0">
                <a:solidFill>
                  <a:schemeClr val="dk1"/>
                </a:solidFill>
                <a:latin typeface="Calibri"/>
                <a:ea typeface="Calibri"/>
                <a:cs typeface="Calibri"/>
                <a:sym typeface="Calibri"/>
              </a:rPr>
              <a:t>sex,</a:t>
            </a:r>
          </a:p>
          <a:p>
            <a:r>
              <a:rPr lang="es-419" sz="1200" dirty="0">
                <a:solidFill>
                  <a:schemeClr val="dk1"/>
                </a:solidFill>
                <a:latin typeface="Calibri"/>
                <a:ea typeface="Calibri"/>
                <a:cs typeface="Calibri"/>
                <a:sym typeface="Calibri"/>
              </a:rPr>
              <a:t>age,</a:t>
            </a:r>
          </a:p>
          <a:p>
            <a:r>
              <a:rPr lang="es-419" sz="1200" dirty="0">
                <a:solidFill>
                  <a:schemeClr val="dk1"/>
                </a:solidFill>
                <a:latin typeface="Calibri"/>
                <a:ea typeface="Calibri"/>
                <a:cs typeface="Calibri"/>
                <a:sym typeface="Calibri"/>
              </a:rPr>
              <a:t>expertice</a:t>
            </a:r>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p:txBody>
      </p:sp>
      <p:sp>
        <p:nvSpPr>
          <p:cNvPr id="164" name="Google Shape;156;p28">
            <a:extLst>
              <a:ext uri="{FF2B5EF4-FFF2-40B4-BE49-F238E27FC236}">
                <a16:creationId xmlns:a16="http://schemas.microsoft.com/office/drawing/2014/main" id="{F0760FE0-EA81-4092-A0A9-F177F5AA6523}"/>
              </a:ext>
            </a:extLst>
          </p:cNvPr>
          <p:cNvSpPr/>
          <p:nvPr/>
        </p:nvSpPr>
        <p:spPr>
          <a:xfrm>
            <a:off x="4287632" y="306217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cxnSp>
        <p:nvCxnSpPr>
          <p:cNvPr id="165" name="Google Shape;166;p28">
            <a:extLst>
              <a:ext uri="{FF2B5EF4-FFF2-40B4-BE49-F238E27FC236}">
                <a16:creationId xmlns:a16="http://schemas.microsoft.com/office/drawing/2014/main" id="{27C3CADA-BA8E-4680-BBFE-FF008B4C68D2}"/>
              </a:ext>
            </a:extLst>
          </p:cNvPr>
          <p:cNvCxnSpPr>
            <a:cxnSpLocks/>
            <a:stCxn id="164" idx="2"/>
            <a:endCxn id="91" idx="0"/>
          </p:cNvCxnSpPr>
          <p:nvPr/>
        </p:nvCxnSpPr>
        <p:spPr>
          <a:xfrm rot="5400000">
            <a:off x="3665860" y="4370900"/>
            <a:ext cx="1834196" cy="6348"/>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171" name="Google Shape;166;p28">
            <a:extLst>
              <a:ext uri="{FF2B5EF4-FFF2-40B4-BE49-F238E27FC236}">
                <a16:creationId xmlns:a16="http://schemas.microsoft.com/office/drawing/2014/main" id="{0DAE0595-11D9-4164-B9E6-4012DDBCE98D}"/>
              </a:ext>
            </a:extLst>
          </p:cNvPr>
          <p:cNvCxnSpPr>
            <a:cxnSpLocks/>
            <a:stCxn id="61" idx="2"/>
            <a:endCxn id="164" idx="0"/>
          </p:cNvCxnSpPr>
          <p:nvPr/>
        </p:nvCxnSpPr>
        <p:spPr>
          <a:xfrm rot="5400000">
            <a:off x="3789206" y="2265248"/>
            <a:ext cx="1593855" cy="1"/>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175" name="Google Shape;163;p28">
            <a:extLst>
              <a:ext uri="{FF2B5EF4-FFF2-40B4-BE49-F238E27FC236}">
                <a16:creationId xmlns:a16="http://schemas.microsoft.com/office/drawing/2014/main" id="{6B69FD3C-D2A8-4F93-A3A1-8F379C60E8A4}"/>
              </a:ext>
            </a:extLst>
          </p:cNvPr>
          <p:cNvSpPr txBox="1"/>
          <p:nvPr/>
        </p:nvSpPr>
        <p:spPr>
          <a:xfrm>
            <a:off x="4502426" y="4988472"/>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0:N</a:t>
            </a:r>
            <a:endParaRPr sz="1600" dirty="0">
              <a:solidFill>
                <a:schemeClr val="dk1"/>
              </a:solidFill>
              <a:latin typeface="Calibri"/>
              <a:ea typeface="Calibri"/>
              <a:cs typeface="Calibri"/>
              <a:sym typeface="Calibri"/>
            </a:endParaRPr>
          </a:p>
        </p:txBody>
      </p:sp>
      <p:sp>
        <p:nvSpPr>
          <p:cNvPr id="176" name="Google Shape;163;p28">
            <a:extLst>
              <a:ext uri="{FF2B5EF4-FFF2-40B4-BE49-F238E27FC236}">
                <a16:creationId xmlns:a16="http://schemas.microsoft.com/office/drawing/2014/main" id="{D77791DB-BE12-4B79-83EB-BB2EE402C51A}"/>
              </a:ext>
            </a:extLst>
          </p:cNvPr>
          <p:cNvSpPr txBox="1"/>
          <p:nvPr/>
        </p:nvSpPr>
        <p:spPr>
          <a:xfrm>
            <a:off x="4539652" y="1479969"/>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1:1</a:t>
            </a:r>
            <a:endParaRPr sz="1600" dirty="0">
              <a:solidFill>
                <a:schemeClr val="dk1"/>
              </a:solidFill>
              <a:latin typeface="Calibri"/>
              <a:ea typeface="Calibri"/>
              <a:cs typeface="Calibri"/>
              <a:sym typeface="Calibri"/>
            </a:endParaRPr>
          </a:p>
        </p:txBody>
      </p:sp>
      <p:sp>
        <p:nvSpPr>
          <p:cNvPr id="177" name="Google Shape;148;p28">
            <a:extLst>
              <a:ext uri="{FF2B5EF4-FFF2-40B4-BE49-F238E27FC236}">
                <a16:creationId xmlns:a16="http://schemas.microsoft.com/office/drawing/2014/main" id="{B3529FCE-772A-4828-8780-B8D08BDD57D0}"/>
              </a:ext>
            </a:extLst>
          </p:cNvPr>
          <p:cNvSpPr/>
          <p:nvPr/>
        </p:nvSpPr>
        <p:spPr>
          <a:xfrm>
            <a:off x="430497" y="354327"/>
            <a:ext cx="1771861"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Log</a:t>
            </a:r>
            <a:endParaRPr dirty="0">
              <a:solidFill>
                <a:schemeClr val="dk1"/>
              </a:solidFill>
              <a:latin typeface="Calibri"/>
              <a:ea typeface="Calibri"/>
              <a:cs typeface="Calibri"/>
              <a:sym typeface="Calibri"/>
            </a:endParaRPr>
          </a:p>
        </p:txBody>
      </p:sp>
      <p:cxnSp>
        <p:nvCxnSpPr>
          <p:cNvPr id="178" name="Google Shape;166;p28">
            <a:extLst>
              <a:ext uri="{FF2B5EF4-FFF2-40B4-BE49-F238E27FC236}">
                <a16:creationId xmlns:a16="http://schemas.microsoft.com/office/drawing/2014/main" id="{560C34BF-C2B9-4A28-8D70-ACBFCAA20540}"/>
              </a:ext>
            </a:extLst>
          </p:cNvPr>
          <p:cNvCxnSpPr>
            <a:cxnSpLocks/>
            <a:stCxn id="80" idx="1"/>
            <a:endCxn id="147" idx="3"/>
          </p:cNvCxnSpPr>
          <p:nvPr/>
        </p:nvCxnSpPr>
        <p:spPr>
          <a:xfrm rot="10800000" flipV="1">
            <a:off x="6637434" y="544605"/>
            <a:ext cx="1080132" cy="10583"/>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181" name="Google Shape;166;p28">
            <a:extLst>
              <a:ext uri="{FF2B5EF4-FFF2-40B4-BE49-F238E27FC236}">
                <a16:creationId xmlns:a16="http://schemas.microsoft.com/office/drawing/2014/main" id="{E1CE7C4C-3F54-4A3E-AFA9-5E581CE9823B}"/>
              </a:ext>
            </a:extLst>
          </p:cNvPr>
          <p:cNvCxnSpPr>
            <a:cxnSpLocks/>
            <a:stCxn id="147" idx="1"/>
            <a:endCxn id="61" idx="0"/>
          </p:cNvCxnSpPr>
          <p:nvPr/>
        </p:nvCxnSpPr>
        <p:spPr>
          <a:xfrm rot="10800000" flipV="1">
            <a:off x="4586134" y="555189"/>
            <a:ext cx="1454301" cy="541732"/>
          </a:xfrm>
          <a:prstGeom prst="bentConnector2">
            <a:avLst/>
          </a:prstGeom>
          <a:noFill/>
          <a:ln w="9525" cap="flat" cmpd="sng">
            <a:solidFill>
              <a:srgbClr val="3D85C6"/>
            </a:solidFill>
            <a:prstDash val="solid"/>
            <a:round/>
            <a:headEnd type="none" w="med" len="med"/>
            <a:tailEnd type="none" w="med" len="med"/>
          </a:ln>
        </p:spPr>
      </p:cxnSp>
      <p:sp>
        <p:nvSpPr>
          <p:cNvPr id="193" name="Google Shape;152;p28">
            <a:extLst>
              <a:ext uri="{FF2B5EF4-FFF2-40B4-BE49-F238E27FC236}">
                <a16:creationId xmlns:a16="http://schemas.microsoft.com/office/drawing/2014/main" id="{E9CA90F6-FC35-42B3-A011-21E4D25BE0A3}"/>
              </a:ext>
            </a:extLst>
          </p:cNvPr>
          <p:cNvSpPr txBox="1"/>
          <p:nvPr/>
        </p:nvSpPr>
        <p:spPr>
          <a:xfrm>
            <a:off x="2892139" y="1040016"/>
            <a:ext cx="808064" cy="457579"/>
          </a:xfrm>
          <a:prstGeom prst="rect">
            <a:avLst/>
          </a:prstGeom>
          <a:noFill/>
          <a:ln>
            <a:noFill/>
          </a:ln>
        </p:spPr>
        <p:txBody>
          <a:bodyPr spcFirstLastPara="1" wrap="square" lIns="91425" tIns="45700" rIns="91425" bIns="45700" anchor="t" anchorCtr="0">
            <a:noAutofit/>
          </a:bodyPr>
          <a:lstStyle/>
          <a:p>
            <a:r>
              <a:rPr lang="es-419" sz="1200" b="1" dirty="0">
                <a:solidFill>
                  <a:schemeClr val="dk1"/>
                </a:solidFill>
                <a:latin typeface="Calibri"/>
                <a:ea typeface="Calibri"/>
                <a:cs typeface="Calibri"/>
                <a:sym typeface="Calibri"/>
              </a:rPr>
              <a:t>ID</a:t>
            </a:r>
            <a:endParaRPr sz="1200" b="1"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response</a:t>
            </a: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p:txBody>
      </p:sp>
      <p:sp>
        <p:nvSpPr>
          <p:cNvPr id="194" name="Google Shape;163;p28">
            <a:extLst>
              <a:ext uri="{FF2B5EF4-FFF2-40B4-BE49-F238E27FC236}">
                <a16:creationId xmlns:a16="http://schemas.microsoft.com/office/drawing/2014/main" id="{D9168133-8DB3-43B8-A8FE-466189740FAE}"/>
              </a:ext>
            </a:extLst>
          </p:cNvPr>
          <p:cNvSpPr txBox="1"/>
          <p:nvPr/>
        </p:nvSpPr>
        <p:spPr>
          <a:xfrm>
            <a:off x="4533551" y="758304"/>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1:1</a:t>
            </a:r>
            <a:endParaRPr sz="1600" dirty="0">
              <a:solidFill>
                <a:schemeClr val="dk1"/>
              </a:solidFill>
              <a:latin typeface="Calibri"/>
              <a:ea typeface="Calibri"/>
              <a:cs typeface="Calibri"/>
              <a:sym typeface="Calibri"/>
            </a:endParaRPr>
          </a:p>
        </p:txBody>
      </p:sp>
      <p:sp>
        <p:nvSpPr>
          <p:cNvPr id="195" name="Google Shape;163;p28">
            <a:extLst>
              <a:ext uri="{FF2B5EF4-FFF2-40B4-BE49-F238E27FC236}">
                <a16:creationId xmlns:a16="http://schemas.microsoft.com/office/drawing/2014/main" id="{4178AFC8-59F7-4686-94D2-96B580B885E1}"/>
              </a:ext>
            </a:extLst>
          </p:cNvPr>
          <p:cNvSpPr txBox="1"/>
          <p:nvPr/>
        </p:nvSpPr>
        <p:spPr>
          <a:xfrm>
            <a:off x="7256640" y="259196"/>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0:N</a:t>
            </a:r>
            <a:endParaRPr sz="1600" dirty="0">
              <a:solidFill>
                <a:schemeClr val="dk1"/>
              </a:solidFill>
              <a:latin typeface="Calibri"/>
              <a:ea typeface="Calibri"/>
              <a:cs typeface="Calibri"/>
              <a:sym typeface="Calibri"/>
            </a:endParaRPr>
          </a:p>
        </p:txBody>
      </p:sp>
      <p:sp>
        <p:nvSpPr>
          <p:cNvPr id="196" name="Google Shape;156;p28">
            <a:extLst>
              <a:ext uri="{FF2B5EF4-FFF2-40B4-BE49-F238E27FC236}">
                <a16:creationId xmlns:a16="http://schemas.microsoft.com/office/drawing/2014/main" id="{AF19091A-60BF-4064-BB3C-37B013E10465}"/>
              </a:ext>
            </a:extLst>
          </p:cNvPr>
          <p:cNvSpPr/>
          <p:nvPr/>
        </p:nvSpPr>
        <p:spPr>
          <a:xfrm>
            <a:off x="1824287" y="1626738"/>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dirty="0">
              <a:solidFill>
                <a:schemeClr val="dk1"/>
              </a:solidFill>
              <a:latin typeface="Calibri"/>
              <a:ea typeface="Calibri"/>
              <a:cs typeface="Calibri"/>
              <a:sym typeface="Calibri"/>
            </a:endParaRPr>
          </a:p>
        </p:txBody>
      </p:sp>
      <p:sp>
        <p:nvSpPr>
          <p:cNvPr id="197" name="Google Shape;149;p28">
            <a:extLst>
              <a:ext uri="{FF2B5EF4-FFF2-40B4-BE49-F238E27FC236}">
                <a16:creationId xmlns:a16="http://schemas.microsoft.com/office/drawing/2014/main" id="{44B96888-6FFC-4054-9732-E2D4D60AA0EA}"/>
              </a:ext>
            </a:extLst>
          </p:cNvPr>
          <p:cNvSpPr txBox="1"/>
          <p:nvPr/>
        </p:nvSpPr>
        <p:spPr>
          <a:xfrm>
            <a:off x="6893769" y="5745142"/>
            <a:ext cx="876171" cy="786623"/>
          </a:xfrm>
          <a:prstGeom prst="rect">
            <a:avLst/>
          </a:prstGeom>
          <a:noFill/>
          <a:ln>
            <a:noFill/>
          </a:ln>
        </p:spPr>
        <p:txBody>
          <a:bodyPr spcFirstLastPara="1" wrap="square" lIns="91425" tIns="45700" rIns="91425" bIns="45700" anchor="t" anchorCtr="0">
            <a:noAutofit/>
          </a:bodyPr>
          <a:lstStyle/>
          <a:p>
            <a:pPr algn="r"/>
            <a:r>
              <a:rPr lang="es-419" sz="1200" b="1" dirty="0">
                <a:solidFill>
                  <a:schemeClr val="dk1"/>
                </a:solidFill>
                <a:latin typeface="Calibri"/>
                <a:ea typeface="Calibri"/>
                <a:cs typeface="Calibri"/>
                <a:sym typeface="Calibri"/>
              </a:rPr>
              <a:t>ID</a:t>
            </a:r>
            <a:endParaRPr sz="1200" b="1" dirty="0"/>
          </a:p>
          <a:p>
            <a:pPr algn="r"/>
            <a:r>
              <a:rPr lang="en-US" sz="1200" dirty="0">
                <a:solidFill>
                  <a:schemeClr val="dk1"/>
                </a:solidFill>
                <a:latin typeface="Calibri"/>
                <a:ea typeface="Calibri"/>
                <a:cs typeface="Calibri"/>
                <a:sym typeface="Calibri"/>
              </a:rPr>
              <a:t>username</a:t>
            </a:r>
          </a:p>
          <a:p>
            <a:pPr algn="r"/>
            <a:r>
              <a:rPr lang="es-419" sz="1200" dirty="0">
                <a:solidFill>
                  <a:schemeClr val="dk1"/>
                </a:solidFill>
                <a:latin typeface="Calibri"/>
                <a:ea typeface="Calibri"/>
                <a:cs typeface="Calibri"/>
                <a:sym typeface="Calibri"/>
              </a:rPr>
              <a:t>password</a:t>
            </a:r>
            <a:endParaRPr sz="1200" dirty="0">
              <a:solidFill>
                <a:schemeClr val="dk1"/>
              </a:solidFill>
              <a:latin typeface="Calibri"/>
              <a:ea typeface="Calibri"/>
              <a:cs typeface="Calibri"/>
              <a:sym typeface="Calibri"/>
            </a:endParaRPr>
          </a:p>
          <a:p>
            <a:pPr algn="r"/>
            <a:r>
              <a:rPr lang="es-419" sz="1200" dirty="0">
                <a:solidFill>
                  <a:schemeClr val="dk1"/>
                </a:solidFill>
                <a:latin typeface="Calibri"/>
                <a:ea typeface="Calibri"/>
                <a:cs typeface="Calibri"/>
                <a:sym typeface="Calibri"/>
              </a:rPr>
              <a:t>email</a:t>
            </a:r>
            <a:endParaRPr lang="it-IT" sz="1200" dirty="0">
              <a:solidFill>
                <a:schemeClr val="dk1"/>
              </a:solidFill>
              <a:latin typeface="Calibri"/>
              <a:ea typeface="Calibri"/>
              <a:cs typeface="Calibri"/>
              <a:sym typeface="Calibri"/>
            </a:endParaRPr>
          </a:p>
          <a:p>
            <a:pPr algn="r"/>
            <a:endParaRPr lang="it-IT" sz="1200" dirty="0">
              <a:solidFill>
                <a:schemeClr val="dk1"/>
              </a:solidFill>
              <a:latin typeface="Calibri"/>
              <a:ea typeface="Calibri"/>
              <a:cs typeface="Calibri"/>
              <a:sym typeface="Calibri"/>
            </a:endParaRPr>
          </a:p>
        </p:txBody>
      </p:sp>
      <p:cxnSp>
        <p:nvCxnSpPr>
          <p:cNvPr id="198" name="Google Shape;166;p28">
            <a:extLst>
              <a:ext uri="{FF2B5EF4-FFF2-40B4-BE49-F238E27FC236}">
                <a16:creationId xmlns:a16="http://schemas.microsoft.com/office/drawing/2014/main" id="{F6FDD4A0-6F98-48CF-9D12-A94BF5825292}"/>
              </a:ext>
            </a:extLst>
          </p:cNvPr>
          <p:cNvCxnSpPr>
            <a:cxnSpLocks/>
            <a:stCxn id="177" idx="2"/>
            <a:endCxn id="196" idx="0"/>
          </p:cNvCxnSpPr>
          <p:nvPr/>
        </p:nvCxnSpPr>
        <p:spPr>
          <a:xfrm rot="16200000" flipH="1">
            <a:off x="1269102" y="773052"/>
            <a:ext cx="901011" cy="806359"/>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201" name="Google Shape;166;p28">
            <a:extLst>
              <a:ext uri="{FF2B5EF4-FFF2-40B4-BE49-F238E27FC236}">
                <a16:creationId xmlns:a16="http://schemas.microsoft.com/office/drawing/2014/main" id="{6CA8C32D-F50B-4F70-A3B9-DB92D61A6F81}"/>
              </a:ext>
            </a:extLst>
          </p:cNvPr>
          <p:cNvCxnSpPr>
            <a:cxnSpLocks/>
            <a:stCxn id="196" idx="2"/>
            <a:endCxn id="53" idx="0"/>
          </p:cNvCxnSpPr>
          <p:nvPr/>
        </p:nvCxnSpPr>
        <p:spPr>
          <a:xfrm rot="16200000" flipH="1">
            <a:off x="1792165" y="2352159"/>
            <a:ext cx="1066053" cy="404809"/>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204" name="Google Shape;163;p28">
            <a:extLst>
              <a:ext uri="{FF2B5EF4-FFF2-40B4-BE49-F238E27FC236}">
                <a16:creationId xmlns:a16="http://schemas.microsoft.com/office/drawing/2014/main" id="{0ACB19B7-AFF6-44C0-9D5A-169094B9DBFA}"/>
              </a:ext>
            </a:extLst>
          </p:cNvPr>
          <p:cNvSpPr txBox="1"/>
          <p:nvPr/>
        </p:nvSpPr>
        <p:spPr>
          <a:xfrm>
            <a:off x="1250185" y="758304"/>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1:1</a:t>
            </a:r>
            <a:endParaRPr sz="1600" dirty="0">
              <a:solidFill>
                <a:schemeClr val="dk1"/>
              </a:solidFill>
              <a:latin typeface="Calibri"/>
              <a:ea typeface="Calibri"/>
              <a:cs typeface="Calibri"/>
              <a:sym typeface="Calibri"/>
            </a:endParaRPr>
          </a:p>
        </p:txBody>
      </p:sp>
      <p:sp>
        <p:nvSpPr>
          <p:cNvPr id="205" name="Google Shape;163;p28">
            <a:extLst>
              <a:ext uri="{FF2B5EF4-FFF2-40B4-BE49-F238E27FC236}">
                <a16:creationId xmlns:a16="http://schemas.microsoft.com/office/drawing/2014/main" id="{15A19F41-0A2F-4C58-939E-61590F57E539}"/>
              </a:ext>
            </a:extLst>
          </p:cNvPr>
          <p:cNvSpPr txBox="1"/>
          <p:nvPr/>
        </p:nvSpPr>
        <p:spPr>
          <a:xfrm>
            <a:off x="2504355" y="2772566"/>
            <a:ext cx="5133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0:N</a:t>
            </a:r>
            <a:endParaRPr sz="1600" dirty="0">
              <a:solidFill>
                <a:schemeClr val="dk1"/>
              </a:solidFill>
              <a:latin typeface="Calibri"/>
              <a:ea typeface="Calibri"/>
              <a:cs typeface="Calibri"/>
              <a:sym typeface="Calibri"/>
            </a:endParaRPr>
          </a:p>
        </p:txBody>
      </p:sp>
      <p:sp>
        <p:nvSpPr>
          <p:cNvPr id="207" name="Google Shape;152;p28">
            <a:extLst>
              <a:ext uri="{FF2B5EF4-FFF2-40B4-BE49-F238E27FC236}">
                <a16:creationId xmlns:a16="http://schemas.microsoft.com/office/drawing/2014/main" id="{04DC340A-4D87-4D9C-8A94-75C155C981F6}"/>
              </a:ext>
            </a:extLst>
          </p:cNvPr>
          <p:cNvSpPr txBox="1"/>
          <p:nvPr/>
        </p:nvSpPr>
        <p:spPr>
          <a:xfrm>
            <a:off x="2232159" y="140453"/>
            <a:ext cx="867647" cy="492593"/>
          </a:xfrm>
          <a:prstGeom prst="rect">
            <a:avLst/>
          </a:prstGeom>
          <a:noFill/>
          <a:ln>
            <a:noFill/>
          </a:ln>
        </p:spPr>
        <p:txBody>
          <a:bodyPr spcFirstLastPara="1" wrap="square" lIns="91425" tIns="45700" rIns="91425" bIns="45700" anchor="t" anchorCtr="0">
            <a:noAutofit/>
          </a:bodyPr>
          <a:lstStyle/>
          <a:p>
            <a:r>
              <a:rPr lang="es-419" sz="1200" b="1" dirty="0">
                <a:solidFill>
                  <a:schemeClr val="dk1"/>
                </a:solidFill>
                <a:latin typeface="Calibri"/>
                <a:ea typeface="Calibri"/>
                <a:cs typeface="Calibri"/>
                <a:sym typeface="Calibri"/>
              </a:rPr>
              <a:t>ID</a:t>
            </a:r>
            <a:endParaRPr sz="1200" b="1" dirty="0">
              <a:solidFill>
                <a:schemeClr val="dk1"/>
              </a:solidFill>
              <a:latin typeface="Calibri"/>
              <a:ea typeface="Calibri"/>
              <a:cs typeface="Calibri"/>
              <a:sym typeface="Calibri"/>
            </a:endParaRPr>
          </a:p>
          <a:p>
            <a:r>
              <a:rPr lang="it-IT" sz="1200" dirty="0">
                <a:solidFill>
                  <a:schemeClr val="dk1"/>
                </a:solidFill>
                <a:latin typeface="Calibri"/>
                <a:ea typeface="Calibri"/>
                <a:cs typeface="Calibri"/>
                <a:sym typeface="Calibri"/>
              </a:rPr>
              <a:t>timestamp</a:t>
            </a:r>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p:txBody>
      </p:sp>
      <p:sp>
        <p:nvSpPr>
          <p:cNvPr id="68" name="Google Shape;152;p28">
            <a:extLst>
              <a:ext uri="{FF2B5EF4-FFF2-40B4-BE49-F238E27FC236}">
                <a16:creationId xmlns:a16="http://schemas.microsoft.com/office/drawing/2014/main" id="{AB3BC695-D319-4962-8246-5A5E17B89113}"/>
              </a:ext>
            </a:extLst>
          </p:cNvPr>
          <p:cNvSpPr txBox="1"/>
          <p:nvPr/>
        </p:nvSpPr>
        <p:spPr>
          <a:xfrm>
            <a:off x="9903030" y="4478752"/>
            <a:ext cx="656936" cy="563054"/>
          </a:xfrm>
          <a:prstGeom prst="rect">
            <a:avLst/>
          </a:prstGeom>
          <a:noFill/>
          <a:ln>
            <a:noFill/>
          </a:ln>
        </p:spPr>
        <p:txBody>
          <a:bodyPr spcFirstLastPara="1" wrap="square" lIns="91425" tIns="45700" rIns="91425" bIns="45700" anchor="t" anchorCtr="0">
            <a:noAutofit/>
          </a:bodyPr>
          <a:lstStyle/>
          <a:p>
            <a:r>
              <a:rPr lang="es-419" sz="1200" b="1" dirty="0">
                <a:solidFill>
                  <a:schemeClr val="dk1"/>
                </a:solidFill>
                <a:latin typeface="Calibri"/>
                <a:ea typeface="Calibri"/>
                <a:cs typeface="Calibri"/>
                <a:sym typeface="Calibri"/>
              </a:rPr>
              <a:t>ID</a:t>
            </a:r>
            <a:endParaRPr sz="1200" b="1"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text</a:t>
            </a: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a:p>
            <a:endParaRPr sz="1200" dirty="0">
              <a:solidFill>
                <a:schemeClr val="dk1"/>
              </a:solidFill>
              <a:latin typeface="Calibri"/>
              <a:ea typeface="Calibri"/>
              <a:cs typeface="Calibri"/>
              <a:sym typeface="Calibri"/>
            </a:endParaRPr>
          </a:p>
        </p:txBody>
      </p:sp>
      <p:sp>
        <p:nvSpPr>
          <p:cNvPr id="72" name="Google Shape;152;p28">
            <a:extLst>
              <a:ext uri="{FF2B5EF4-FFF2-40B4-BE49-F238E27FC236}">
                <a16:creationId xmlns:a16="http://schemas.microsoft.com/office/drawing/2014/main" id="{D955709C-21A6-42D3-9646-2417B3C5EDDD}"/>
              </a:ext>
            </a:extLst>
          </p:cNvPr>
          <p:cNvSpPr txBox="1"/>
          <p:nvPr/>
        </p:nvSpPr>
        <p:spPr>
          <a:xfrm>
            <a:off x="1206295" y="1685688"/>
            <a:ext cx="656936" cy="276900"/>
          </a:xfrm>
          <a:prstGeom prst="rect">
            <a:avLst/>
          </a:prstGeom>
          <a:noFill/>
          <a:ln>
            <a:noFill/>
          </a:ln>
        </p:spPr>
        <p:txBody>
          <a:bodyPr spcFirstLastPara="1" wrap="square" lIns="91425" tIns="45700" rIns="91425" bIns="45700" anchor="t" anchorCtr="0">
            <a:noAutofit/>
          </a:bodyPr>
          <a:lstStyle/>
          <a:p>
            <a:r>
              <a:rPr lang="it-IT" sz="1200" dirty="0">
                <a:solidFill>
                  <a:schemeClr val="dk1"/>
                </a:solidFill>
                <a:latin typeface="Calibri"/>
                <a:ea typeface="Calibri"/>
                <a:cs typeface="Calibri"/>
                <a:sym typeface="Calibri"/>
              </a:rPr>
              <a:t>logging</a:t>
            </a:r>
            <a:endParaRPr sz="1200" dirty="0">
              <a:solidFill>
                <a:schemeClr val="dk1"/>
              </a:solidFill>
              <a:latin typeface="Calibri"/>
              <a:ea typeface="Calibri"/>
              <a:cs typeface="Calibri"/>
              <a:sym typeface="Calibri"/>
            </a:endParaRPr>
          </a:p>
        </p:txBody>
      </p:sp>
      <p:sp>
        <p:nvSpPr>
          <p:cNvPr id="74" name="Google Shape;152;p28">
            <a:extLst>
              <a:ext uri="{FF2B5EF4-FFF2-40B4-BE49-F238E27FC236}">
                <a16:creationId xmlns:a16="http://schemas.microsoft.com/office/drawing/2014/main" id="{64503435-B6D5-4923-B53D-BC2E697DB50F}"/>
              </a:ext>
            </a:extLst>
          </p:cNvPr>
          <p:cNvSpPr txBox="1"/>
          <p:nvPr/>
        </p:nvSpPr>
        <p:spPr>
          <a:xfrm>
            <a:off x="1592110" y="4691726"/>
            <a:ext cx="885000" cy="296746"/>
          </a:xfrm>
          <a:prstGeom prst="rect">
            <a:avLst/>
          </a:prstGeom>
          <a:noFill/>
          <a:ln>
            <a:noFill/>
          </a:ln>
        </p:spPr>
        <p:txBody>
          <a:bodyPr spcFirstLastPara="1" wrap="square" lIns="91425" tIns="45700" rIns="91425" bIns="45700" anchor="t" anchorCtr="0">
            <a:noAutofit/>
          </a:bodyPr>
          <a:lstStyle/>
          <a:p>
            <a:r>
              <a:rPr lang="it-IT" sz="1200" dirty="0">
                <a:solidFill>
                  <a:schemeClr val="dk1"/>
                </a:solidFill>
                <a:latin typeface="Calibri"/>
                <a:ea typeface="Calibri"/>
                <a:cs typeface="Calibri"/>
                <a:sym typeface="Calibri"/>
              </a:rPr>
              <a:t>filling in</a:t>
            </a:r>
            <a:endParaRPr sz="1200" dirty="0">
              <a:solidFill>
                <a:schemeClr val="dk1"/>
              </a:solidFill>
              <a:latin typeface="Calibri"/>
              <a:ea typeface="Calibri"/>
              <a:cs typeface="Calibri"/>
              <a:sym typeface="Calibri"/>
            </a:endParaRPr>
          </a:p>
        </p:txBody>
      </p:sp>
      <p:sp>
        <p:nvSpPr>
          <p:cNvPr id="79" name="Google Shape;152;p28">
            <a:extLst>
              <a:ext uri="{FF2B5EF4-FFF2-40B4-BE49-F238E27FC236}">
                <a16:creationId xmlns:a16="http://schemas.microsoft.com/office/drawing/2014/main" id="{60458096-58EC-438A-9EA2-81BDAA3AA346}"/>
              </a:ext>
            </a:extLst>
          </p:cNvPr>
          <p:cNvSpPr txBox="1"/>
          <p:nvPr/>
        </p:nvSpPr>
        <p:spPr>
          <a:xfrm>
            <a:off x="3870491" y="3090618"/>
            <a:ext cx="555473" cy="305186"/>
          </a:xfrm>
          <a:prstGeom prst="rect">
            <a:avLst/>
          </a:prstGeom>
          <a:noFill/>
          <a:ln>
            <a:noFill/>
          </a:ln>
        </p:spPr>
        <p:txBody>
          <a:bodyPr spcFirstLastPara="1" wrap="square" lIns="91425" tIns="45700" rIns="91425" bIns="45700" anchor="t" anchorCtr="0">
            <a:noAutofit/>
          </a:bodyPr>
          <a:lstStyle/>
          <a:p>
            <a:r>
              <a:rPr lang="it-IT" sz="1200" dirty="0">
                <a:solidFill>
                  <a:schemeClr val="dk1"/>
                </a:solidFill>
                <a:latin typeface="Calibri"/>
                <a:ea typeface="Calibri"/>
                <a:cs typeface="Calibri"/>
                <a:sym typeface="Calibri"/>
              </a:rPr>
              <a:t>has</a:t>
            </a:r>
            <a:endParaRPr sz="1200" dirty="0">
              <a:solidFill>
                <a:schemeClr val="dk1"/>
              </a:solidFill>
              <a:latin typeface="Calibri"/>
              <a:ea typeface="Calibri"/>
              <a:cs typeface="Calibri"/>
              <a:sym typeface="Calibri"/>
            </a:endParaRPr>
          </a:p>
        </p:txBody>
      </p:sp>
      <p:sp>
        <p:nvSpPr>
          <p:cNvPr id="81" name="Google Shape;152;p28">
            <a:extLst>
              <a:ext uri="{FF2B5EF4-FFF2-40B4-BE49-F238E27FC236}">
                <a16:creationId xmlns:a16="http://schemas.microsoft.com/office/drawing/2014/main" id="{50975963-86EA-492C-A0CF-6F997BD9886C}"/>
              </a:ext>
            </a:extLst>
          </p:cNvPr>
          <p:cNvSpPr txBox="1"/>
          <p:nvPr/>
        </p:nvSpPr>
        <p:spPr>
          <a:xfrm>
            <a:off x="7331854" y="5037381"/>
            <a:ext cx="1161413" cy="284345"/>
          </a:xfrm>
          <a:prstGeom prst="rect">
            <a:avLst/>
          </a:prstGeom>
          <a:noFill/>
          <a:ln>
            <a:noFill/>
          </a:ln>
        </p:spPr>
        <p:txBody>
          <a:bodyPr spcFirstLastPara="1" wrap="square" lIns="91425" tIns="45700" rIns="91425" bIns="45700" anchor="t" anchorCtr="0">
            <a:noAutofit/>
          </a:bodyPr>
          <a:lstStyle/>
          <a:p>
            <a:r>
              <a:rPr lang="it-IT" sz="1200" dirty="0">
                <a:solidFill>
                  <a:schemeClr val="dk1"/>
                </a:solidFill>
                <a:latin typeface="Calibri"/>
                <a:ea typeface="Calibri"/>
                <a:cs typeface="Calibri"/>
                <a:sym typeface="Calibri"/>
              </a:rPr>
              <a:t>corresponding</a:t>
            </a:r>
            <a:endParaRPr sz="1200" dirty="0">
              <a:solidFill>
                <a:schemeClr val="dk1"/>
              </a:solidFill>
              <a:latin typeface="Calibri"/>
              <a:ea typeface="Calibri"/>
              <a:cs typeface="Calibri"/>
              <a:sym typeface="Calibri"/>
            </a:endParaRPr>
          </a:p>
        </p:txBody>
      </p:sp>
      <p:sp>
        <p:nvSpPr>
          <p:cNvPr id="82" name="Google Shape;152;p28">
            <a:extLst>
              <a:ext uri="{FF2B5EF4-FFF2-40B4-BE49-F238E27FC236}">
                <a16:creationId xmlns:a16="http://schemas.microsoft.com/office/drawing/2014/main" id="{064B9D15-90B3-436B-A987-68163A05F2FC}"/>
              </a:ext>
            </a:extLst>
          </p:cNvPr>
          <p:cNvSpPr txBox="1"/>
          <p:nvPr/>
        </p:nvSpPr>
        <p:spPr>
          <a:xfrm>
            <a:off x="5892801" y="89739"/>
            <a:ext cx="723870" cy="208880"/>
          </a:xfrm>
          <a:prstGeom prst="rect">
            <a:avLst/>
          </a:prstGeom>
          <a:noFill/>
          <a:ln>
            <a:noFill/>
          </a:ln>
        </p:spPr>
        <p:txBody>
          <a:bodyPr spcFirstLastPara="1" wrap="square" lIns="91425" tIns="45700" rIns="91425" bIns="45700" anchor="t" anchorCtr="0">
            <a:noAutofit/>
          </a:bodyPr>
          <a:lstStyle/>
          <a:p>
            <a:r>
              <a:rPr lang="it-IT" sz="1200" dirty="0">
                <a:solidFill>
                  <a:schemeClr val="dk1"/>
                </a:solidFill>
                <a:latin typeface="Calibri"/>
                <a:ea typeface="Calibri"/>
                <a:cs typeface="Calibri"/>
                <a:sym typeface="Calibri"/>
              </a:rPr>
              <a:t>related</a:t>
            </a:r>
            <a:endParaRPr sz="1200" dirty="0">
              <a:solidFill>
                <a:schemeClr val="dk1"/>
              </a:solidFill>
              <a:latin typeface="Calibri"/>
              <a:ea typeface="Calibri"/>
              <a:cs typeface="Calibri"/>
              <a:sym typeface="Calibri"/>
            </a:endParaRPr>
          </a:p>
        </p:txBody>
      </p:sp>
      <p:sp>
        <p:nvSpPr>
          <p:cNvPr id="84" name="Google Shape;152;p28">
            <a:extLst>
              <a:ext uri="{FF2B5EF4-FFF2-40B4-BE49-F238E27FC236}">
                <a16:creationId xmlns:a16="http://schemas.microsoft.com/office/drawing/2014/main" id="{05489B76-A471-4932-A874-D10F7C8E00BC}"/>
              </a:ext>
            </a:extLst>
          </p:cNvPr>
          <p:cNvSpPr txBox="1"/>
          <p:nvPr/>
        </p:nvSpPr>
        <p:spPr>
          <a:xfrm>
            <a:off x="7454264" y="1563961"/>
            <a:ext cx="723870" cy="208880"/>
          </a:xfrm>
          <a:prstGeom prst="rect">
            <a:avLst/>
          </a:prstGeom>
          <a:noFill/>
          <a:ln>
            <a:noFill/>
          </a:ln>
        </p:spPr>
        <p:txBody>
          <a:bodyPr spcFirstLastPara="1" wrap="square" lIns="91425" tIns="45700" rIns="91425" bIns="45700" anchor="t" anchorCtr="0">
            <a:noAutofit/>
          </a:bodyPr>
          <a:lstStyle/>
          <a:p>
            <a:endParaRPr sz="1200" dirty="0">
              <a:solidFill>
                <a:schemeClr val="dk1"/>
              </a:solidFill>
              <a:latin typeface="Calibri"/>
              <a:ea typeface="Calibri"/>
              <a:cs typeface="Calibri"/>
              <a:sym typeface="Calibri"/>
            </a:endParaRPr>
          </a:p>
        </p:txBody>
      </p:sp>
      <p:sp>
        <p:nvSpPr>
          <p:cNvPr id="85" name="Google Shape;152;p28">
            <a:extLst>
              <a:ext uri="{FF2B5EF4-FFF2-40B4-BE49-F238E27FC236}">
                <a16:creationId xmlns:a16="http://schemas.microsoft.com/office/drawing/2014/main" id="{0E34323A-686C-43B3-B319-2B5E14D604A4}"/>
              </a:ext>
            </a:extLst>
          </p:cNvPr>
          <p:cNvSpPr txBox="1"/>
          <p:nvPr/>
        </p:nvSpPr>
        <p:spPr>
          <a:xfrm>
            <a:off x="7301546" y="1551261"/>
            <a:ext cx="972949" cy="205608"/>
          </a:xfrm>
          <a:prstGeom prst="rect">
            <a:avLst/>
          </a:prstGeom>
          <a:noFill/>
          <a:ln>
            <a:noFill/>
          </a:ln>
        </p:spPr>
        <p:txBody>
          <a:bodyPr spcFirstLastPara="1" wrap="square" lIns="91425" tIns="45700" rIns="91425" bIns="45700" anchor="t" anchorCtr="0">
            <a:noAutofit/>
          </a:bodyPr>
          <a:lstStyle/>
          <a:p>
            <a:r>
              <a:rPr lang="it-IT" sz="1200" dirty="0">
                <a:solidFill>
                  <a:schemeClr val="dk1"/>
                </a:solidFill>
                <a:latin typeface="Calibri"/>
                <a:ea typeface="Calibri"/>
                <a:cs typeface="Calibri"/>
                <a:sym typeface="Calibri"/>
              </a:rPr>
              <a:t>composed </a:t>
            </a:r>
            <a:endParaRPr sz="1200" dirty="0">
              <a:solidFill>
                <a:schemeClr val="dk1"/>
              </a:solidFill>
              <a:latin typeface="Calibri"/>
              <a:ea typeface="Calibri"/>
              <a:cs typeface="Calibri"/>
              <a:sym typeface="Calibri"/>
            </a:endParaRPr>
          </a:p>
        </p:txBody>
      </p:sp>
      <p:sp>
        <p:nvSpPr>
          <p:cNvPr id="87" name="Google Shape;152;p28">
            <a:extLst>
              <a:ext uri="{FF2B5EF4-FFF2-40B4-BE49-F238E27FC236}">
                <a16:creationId xmlns:a16="http://schemas.microsoft.com/office/drawing/2014/main" id="{C9D6B4FF-A1B4-4A28-8F6B-E8179D1F845F}"/>
              </a:ext>
            </a:extLst>
          </p:cNvPr>
          <p:cNvSpPr txBox="1"/>
          <p:nvPr/>
        </p:nvSpPr>
        <p:spPr>
          <a:xfrm>
            <a:off x="8714696" y="2763028"/>
            <a:ext cx="972949" cy="205608"/>
          </a:xfrm>
          <a:prstGeom prst="rect">
            <a:avLst/>
          </a:prstGeom>
          <a:noFill/>
          <a:ln>
            <a:noFill/>
          </a:ln>
        </p:spPr>
        <p:txBody>
          <a:bodyPr spcFirstLastPara="1" wrap="square" lIns="91425" tIns="45700" rIns="91425" bIns="45700" anchor="t" anchorCtr="0">
            <a:noAutofit/>
          </a:bodyPr>
          <a:lstStyle/>
          <a:p>
            <a:r>
              <a:rPr lang="it-IT" sz="1200" dirty="0">
                <a:solidFill>
                  <a:schemeClr val="dk1"/>
                </a:solidFill>
                <a:latin typeface="Calibri"/>
                <a:ea typeface="Calibri"/>
                <a:cs typeface="Calibri"/>
                <a:sym typeface="Calibri"/>
              </a:rPr>
              <a:t>regarding</a:t>
            </a:r>
            <a:endParaRPr sz="1200" dirty="0">
              <a:solidFill>
                <a:schemeClr val="dk1"/>
              </a:solidFill>
              <a:latin typeface="Calibri"/>
              <a:ea typeface="Calibri"/>
              <a:cs typeface="Calibri"/>
              <a:sym typeface="Calibri"/>
            </a:endParaRPr>
          </a:p>
        </p:txBody>
      </p:sp>
      <p:sp>
        <p:nvSpPr>
          <p:cNvPr id="88" name="Google Shape;152;p28">
            <a:extLst>
              <a:ext uri="{FF2B5EF4-FFF2-40B4-BE49-F238E27FC236}">
                <a16:creationId xmlns:a16="http://schemas.microsoft.com/office/drawing/2014/main" id="{FCDF6781-EB80-4ACC-9081-677D58539A72}"/>
              </a:ext>
            </a:extLst>
          </p:cNvPr>
          <p:cNvSpPr txBox="1"/>
          <p:nvPr/>
        </p:nvSpPr>
        <p:spPr>
          <a:xfrm>
            <a:off x="11116686" y="2733658"/>
            <a:ext cx="972949" cy="205608"/>
          </a:xfrm>
          <a:prstGeom prst="rect">
            <a:avLst/>
          </a:prstGeom>
          <a:noFill/>
          <a:ln>
            <a:noFill/>
          </a:ln>
        </p:spPr>
        <p:txBody>
          <a:bodyPr spcFirstLastPara="1" wrap="square" lIns="91425" tIns="45700" rIns="91425" bIns="45700" anchor="t" anchorCtr="0">
            <a:noAutofit/>
          </a:bodyPr>
          <a:lstStyle/>
          <a:p>
            <a:r>
              <a:rPr lang="en-GB" sz="1200" dirty="0"/>
              <a:t>describing</a:t>
            </a:r>
            <a:r>
              <a:rPr lang="it-IT"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4932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400050" y="-124252"/>
            <a:ext cx="10515600" cy="1325563"/>
          </a:xfrm>
        </p:spPr>
        <p:txBody>
          <a:bodyPr/>
          <a:lstStyle/>
          <a:p>
            <a:r>
              <a:rPr lang="it-IT" dirty="0"/>
              <a:t>Questionnaire</a:t>
            </a:r>
            <a:endParaRPr lang="en-US" dirty="0"/>
          </a:p>
        </p:txBody>
      </p:sp>
      <p:sp>
        <p:nvSpPr>
          <p:cNvPr id="5" name="CasellaDiTesto 4">
            <a:extLst>
              <a:ext uri="{FF2B5EF4-FFF2-40B4-BE49-F238E27FC236}">
                <a16:creationId xmlns:a16="http://schemas.microsoft.com/office/drawing/2014/main" id="{5E468CF8-F526-4A62-BE45-042655AE3557}"/>
              </a:ext>
            </a:extLst>
          </p:cNvPr>
          <p:cNvSpPr txBox="1"/>
          <p:nvPr/>
        </p:nvSpPr>
        <p:spPr>
          <a:xfrm>
            <a:off x="400050" y="1137910"/>
            <a:ext cx="5695950" cy="5755422"/>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fr-FR" sz="1600" dirty="0">
                <a:solidFill>
                  <a:srgbClr val="646464"/>
                </a:solidFill>
                <a:latin typeface="Consolas" panose="020B0609020204030204" pitchFamily="49" charset="0"/>
              </a:rPr>
              <a:t>@Table</a:t>
            </a:r>
            <a:r>
              <a:rPr lang="fr-FR" sz="1600" dirty="0">
                <a:solidFill>
                  <a:srgbClr val="000000"/>
                </a:solidFill>
                <a:latin typeface="Consolas" panose="020B0609020204030204" pitchFamily="49" charset="0"/>
              </a:rPr>
              <a:t>(name = </a:t>
            </a:r>
            <a:r>
              <a:rPr lang="fr-FR" sz="1600" dirty="0">
                <a:solidFill>
                  <a:srgbClr val="2A00FF"/>
                </a:solidFill>
                <a:latin typeface="Consolas" panose="020B0609020204030204" pitchFamily="49" charset="0"/>
              </a:rPr>
              <a:t>"questionnaire"</a:t>
            </a:r>
            <a:r>
              <a:rPr lang="fr-FR" sz="1600" dirty="0">
                <a:solidFill>
                  <a:srgbClr val="000000"/>
                </a:solidFill>
                <a:latin typeface="Consolas" panose="020B0609020204030204" pitchFamily="49" charset="0"/>
              </a:rPr>
              <a:t>, schema = </a:t>
            </a:r>
            <a:r>
              <a:rPr lang="fr-FR" sz="1600" dirty="0">
                <a:solidFill>
                  <a:srgbClr val="2A00FF"/>
                </a:solidFill>
                <a:latin typeface="Consolas" panose="020B0609020204030204" pitchFamily="49" charset="0"/>
              </a:rPr>
              <a:t>"db_easyr"</a:t>
            </a:r>
            <a:r>
              <a:rPr lang="fr-FR" sz="1600"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@NamedQueries</a:t>
            </a:r>
            <a:r>
              <a:rPr lang="en-US"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@NamedQuery</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"Questionnaire.getQuestOfToday"</a:t>
            </a:r>
            <a:r>
              <a:rPr lang="en-US" sz="1600" dirty="0">
                <a:solidFill>
                  <a:srgbClr val="000000"/>
                </a:solidFill>
                <a:latin typeface="Consolas" panose="020B0609020204030204" pitchFamily="49" charset="0"/>
              </a:rPr>
              <a:t>, query = </a:t>
            </a:r>
            <a:r>
              <a:rPr lang="en-US" sz="1600" dirty="0">
                <a:solidFill>
                  <a:srgbClr val="2A00FF"/>
                </a:solidFill>
                <a:latin typeface="Consolas" panose="020B0609020204030204" pitchFamily="49" charset="0"/>
              </a:rPr>
              <a:t>"SELECT q FROM Questionnaire q WHERE q.date=CURRENT_DATE"</a:t>
            </a:r>
            <a:r>
              <a:rPr lang="en-US"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@NamedQuery</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"Questionnaire.getQuestByDate"</a:t>
            </a:r>
            <a:r>
              <a:rPr lang="en-US" sz="1600" dirty="0">
                <a:solidFill>
                  <a:srgbClr val="000000"/>
                </a:solidFill>
                <a:latin typeface="Consolas" panose="020B0609020204030204" pitchFamily="49" charset="0"/>
              </a:rPr>
              <a:t>, query = </a:t>
            </a:r>
            <a:r>
              <a:rPr lang="en-US" sz="1600" dirty="0">
                <a:solidFill>
                  <a:srgbClr val="2A00FF"/>
                </a:solidFill>
                <a:latin typeface="Consolas" panose="020B0609020204030204" pitchFamily="49" charset="0"/>
              </a:rPr>
              <a:t>"SELECT q FROM Questionnaire q WHERE q.date= ?1"</a:t>
            </a:r>
            <a:r>
              <a:rPr lang="en-US" sz="1600" dirty="0">
                <a:solidFill>
                  <a:srgbClr val="000000"/>
                </a:solidFill>
                <a:latin typeface="Consolas" panose="020B0609020204030204" pitchFamily="49" charset="0"/>
              </a:rPr>
              <a:t>) })</a:t>
            </a:r>
          </a:p>
          <a:p>
            <a:pPr algn="l"/>
            <a:endParaRPr lang="en-US" sz="1600" dirty="0">
              <a:latin typeface="Consolas" panose="020B0609020204030204" pitchFamily="49" charset="0"/>
            </a:endParaRPr>
          </a:p>
          <a:p>
            <a:pPr algn="l"/>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 Questionnaire </a:t>
            </a:r>
            <a:r>
              <a:rPr lang="fr-FR" sz="1600" b="1" dirty="0">
                <a:solidFill>
                  <a:srgbClr val="7F0055"/>
                </a:solidFill>
                <a:latin typeface="Consolas" panose="020B0609020204030204" pitchFamily="49" charset="0"/>
              </a:rPr>
              <a:t>implements</a:t>
            </a:r>
            <a:r>
              <a:rPr lang="fr-FR" sz="1600" b="1" dirty="0">
                <a:solidFill>
                  <a:srgbClr val="000000"/>
                </a:solidFill>
                <a:latin typeface="Consolas" panose="020B0609020204030204" pitchFamily="49" charset="0"/>
              </a:rPr>
              <a:t> Serializable {</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final</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long</a:t>
            </a:r>
            <a:r>
              <a:rPr lang="en-US" sz="1600" b="1" dirty="0">
                <a:solidFill>
                  <a:srgbClr val="000000"/>
                </a:solidFill>
                <a:latin typeface="Consolas" panose="020B0609020204030204" pitchFamily="49" charset="0"/>
              </a:rPr>
              <a:t> </a:t>
            </a:r>
            <a:r>
              <a:rPr lang="en-US" sz="1600" b="1" i="1" dirty="0">
                <a:solidFill>
                  <a:srgbClr val="0000C0"/>
                </a:solidFill>
                <a:latin typeface="Consolas" panose="020B0609020204030204" pitchFamily="49" charset="0"/>
              </a:rPr>
              <a:t>serialVersionUID</a:t>
            </a:r>
            <a:r>
              <a:rPr lang="en-US" sz="1600" b="1" i="1" dirty="0">
                <a:solidFill>
                  <a:srgbClr val="000000"/>
                </a:solidFill>
                <a:latin typeface="Consolas" panose="020B0609020204030204" pitchFamily="49" charset="0"/>
              </a:rPr>
              <a:t> = 1L;</a:t>
            </a:r>
          </a:p>
          <a:p>
            <a:pPr algn="l"/>
            <a:r>
              <a:rPr lang="en-US" sz="1600" dirty="0">
                <a:solidFill>
                  <a:srgbClr val="646464"/>
                </a:solidFill>
                <a:latin typeface="Consolas" panose="020B0609020204030204" pitchFamily="49" charset="0"/>
              </a:rPr>
              <a:t>@Id</a:t>
            </a:r>
          </a:p>
          <a:p>
            <a:pPr algn="l"/>
            <a:r>
              <a:rPr lang="en-US" sz="1600" dirty="0">
                <a:solidFill>
                  <a:srgbClr val="646464"/>
                </a:solidFill>
                <a:latin typeface="Consolas" panose="020B0609020204030204" pitchFamily="49" charset="0"/>
              </a:rPr>
              <a:t>@GeneratedValue</a:t>
            </a:r>
            <a:r>
              <a:rPr lang="en-US" sz="1600" dirty="0">
                <a:solidFill>
                  <a:srgbClr val="000000"/>
                </a:solidFill>
                <a:latin typeface="Consolas" panose="020B0609020204030204" pitchFamily="49" charset="0"/>
              </a:rPr>
              <a:t>(strategy = GenerationType.</a:t>
            </a:r>
            <a:r>
              <a:rPr lang="en-US" sz="1600" b="1" i="1" dirty="0">
                <a:solidFill>
                  <a:srgbClr val="0000C0"/>
                </a:solidFill>
                <a:latin typeface="Consolas" panose="020B0609020204030204" pitchFamily="49" charset="0"/>
              </a:rPr>
              <a:t>IDENTITY</a:t>
            </a:r>
            <a:r>
              <a:rPr lang="en-US" sz="1600" b="1" i="1"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Integer </a:t>
            </a:r>
            <a:r>
              <a:rPr lang="en-US" sz="1600" b="1" dirty="0">
                <a:solidFill>
                  <a:srgbClr val="0000C0"/>
                </a:solidFill>
                <a:latin typeface="Consolas" panose="020B0609020204030204" pitchFamily="49" charset="0"/>
              </a:rPr>
              <a:t>id</a:t>
            </a:r>
            <a:r>
              <a:rPr lang="en-US" sz="1600" b="1" dirty="0">
                <a:solidFill>
                  <a:srgbClr val="000000"/>
                </a:solidFill>
                <a:latin typeface="Consolas" panose="020B0609020204030204" pitchFamily="49" charset="0"/>
              </a:rPr>
              <a:t>;</a:t>
            </a:r>
          </a:p>
          <a:p>
            <a:pPr algn="l"/>
            <a:endParaRPr lang="en-US" sz="1600" b="1" i="1" dirty="0">
              <a:solidFill>
                <a:srgbClr val="000000"/>
              </a:solidFill>
              <a:latin typeface="Consolas" panose="020B0609020204030204" pitchFamily="49" charset="0"/>
            </a:endParaRPr>
          </a:p>
          <a:p>
            <a:pPr algn="l"/>
            <a:endParaRPr lang="en-US" sz="1600" dirty="0">
              <a:latin typeface="Consolas" panose="020B0609020204030204" pitchFamily="49" charset="0"/>
            </a:endParaRPr>
          </a:p>
          <a:p>
            <a:pPr algn="l"/>
            <a:r>
              <a:rPr lang="it-IT" sz="1600" dirty="0">
                <a:solidFill>
                  <a:srgbClr val="646464"/>
                </a:solidFill>
                <a:latin typeface="Consolas" panose="020B0609020204030204" pitchFamily="49" charset="0"/>
              </a:rPr>
              <a:t> </a:t>
            </a:r>
            <a:endParaRPr lang="en-US" sz="1600" dirty="0"/>
          </a:p>
        </p:txBody>
      </p:sp>
      <p:sp>
        <p:nvSpPr>
          <p:cNvPr id="6" name="CasellaDiTesto 5">
            <a:extLst>
              <a:ext uri="{FF2B5EF4-FFF2-40B4-BE49-F238E27FC236}">
                <a16:creationId xmlns:a16="http://schemas.microsoft.com/office/drawing/2014/main" id="{F91710CF-B4C4-4AE7-A1D5-A2967E98C87D}"/>
              </a:ext>
            </a:extLst>
          </p:cNvPr>
          <p:cNvSpPr txBox="1"/>
          <p:nvPr/>
        </p:nvSpPr>
        <p:spPr>
          <a:xfrm>
            <a:off x="6313716" y="674400"/>
            <a:ext cx="5180692" cy="6155531"/>
          </a:xfrm>
          <a:prstGeom prst="rect">
            <a:avLst/>
          </a:prstGeom>
          <a:noFill/>
        </p:spPr>
        <p:txBody>
          <a:bodyPr wrap="square">
            <a:spAutoFit/>
          </a:bodyPr>
          <a:lstStyle/>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@OneToMany</a:t>
            </a:r>
            <a:r>
              <a:rPr lang="en-US" sz="1600" dirty="0">
                <a:solidFill>
                  <a:srgbClr val="000000"/>
                </a:solidFill>
                <a:latin typeface="Consolas" panose="020B0609020204030204" pitchFamily="49" charset="0"/>
              </a:rPr>
              <a:t>(mappedBy = </a:t>
            </a:r>
            <a:r>
              <a:rPr lang="en-US" sz="1600" dirty="0">
                <a:solidFill>
                  <a:srgbClr val="2A00FF"/>
                </a:solidFill>
                <a:latin typeface="Consolas" panose="020B0609020204030204" pitchFamily="49" charset="0"/>
              </a:rPr>
              <a:t>"questionnaire"</a:t>
            </a:r>
            <a:r>
              <a:rPr lang="en-US" sz="1600" dirty="0">
                <a:solidFill>
                  <a:srgbClr val="000000"/>
                </a:solidFill>
                <a:latin typeface="Consolas" panose="020B0609020204030204" pitchFamily="49" charset="0"/>
              </a:rPr>
              <a:t>, cascade= CascadeType.</a:t>
            </a:r>
            <a:r>
              <a:rPr lang="en-US" sz="1600" b="1" i="1" dirty="0">
                <a:solidFill>
                  <a:srgbClr val="0000C0"/>
                </a:solidFill>
                <a:latin typeface="Consolas" panose="020B0609020204030204" pitchFamily="49" charset="0"/>
              </a:rPr>
              <a:t>REMOVE</a:t>
            </a:r>
            <a:r>
              <a:rPr lang="en-US" sz="1600" b="1" i="1"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List&lt;FilledForm&gt; </a:t>
            </a:r>
            <a:r>
              <a:rPr lang="en-US" sz="1600" b="1" dirty="0">
                <a:solidFill>
                  <a:srgbClr val="0000C0"/>
                </a:solidFill>
                <a:latin typeface="Consolas" panose="020B0609020204030204" pitchFamily="49" charset="0"/>
              </a:rPr>
              <a:t>forms</a:t>
            </a:r>
            <a:r>
              <a:rPr lang="en-US" sz="1600" b="1"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@Temporal</a:t>
            </a:r>
            <a:r>
              <a:rPr lang="en-US" sz="1600" dirty="0">
                <a:solidFill>
                  <a:srgbClr val="000000"/>
                </a:solidFill>
                <a:latin typeface="Consolas" panose="020B0609020204030204" pitchFamily="49" charset="0"/>
              </a:rPr>
              <a:t>(TemporalType.</a:t>
            </a:r>
            <a:r>
              <a:rPr lang="en-US" sz="1600" b="1" i="1" dirty="0">
                <a:solidFill>
                  <a:srgbClr val="0000C0"/>
                </a:solidFill>
                <a:latin typeface="Consolas" panose="020B0609020204030204" pitchFamily="49" charset="0"/>
              </a:rPr>
              <a:t>DATE</a:t>
            </a:r>
            <a:r>
              <a:rPr lang="en-US" sz="1600" b="1" i="1"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@Column</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"date_questionnaire"</a:t>
            </a:r>
            <a:r>
              <a:rPr lang="en-US" sz="1600"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Date </a:t>
            </a:r>
            <a:r>
              <a:rPr lang="en-US" sz="1600" b="1" dirty="0">
                <a:solidFill>
                  <a:srgbClr val="0000C0"/>
                </a:solidFill>
                <a:latin typeface="Consolas" panose="020B0609020204030204" pitchFamily="49" charset="0"/>
              </a:rPr>
              <a:t>date</a:t>
            </a:r>
            <a:r>
              <a:rPr lang="en-US" sz="1600" b="1"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@ManyToOne</a:t>
            </a:r>
          </a:p>
          <a:p>
            <a:pPr algn="l"/>
            <a:r>
              <a:rPr lang="en-US" sz="1600" dirty="0">
                <a:solidFill>
                  <a:srgbClr val="646464"/>
                </a:solidFill>
                <a:latin typeface="Consolas" panose="020B0609020204030204" pitchFamily="49" charset="0"/>
              </a:rPr>
              <a:t>@JoinColumn</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"product_id"</a:t>
            </a:r>
            <a:r>
              <a:rPr lang="en-US" sz="1600"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Product </a:t>
            </a:r>
            <a:r>
              <a:rPr lang="en-US" sz="1600" b="1" dirty="0">
                <a:solidFill>
                  <a:srgbClr val="0000C0"/>
                </a:solidFill>
                <a:latin typeface="Consolas" panose="020B0609020204030204" pitchFamily="49" charset="0"/>
              </a:rPr>
              <a:t>product</a:t>
            </a:r>
            <a:r>
              <a:rPr lang="en-US" sz="1600" b="1"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@OneToMany</a:t>
            </a:r>
            <a:r>
              <a:rPr lang="en-US" sz="1600" dirty="0">
                <a:solidFill>
                  <a:srgbClr val="000000"/>
                </a:solidFill>
                <a:latin typeface="Consolas" panose="020B0609020204030204" pitchFamily="49" charset="0"/>
              </a:rPr>
              <a:t>(mappedBy = </a:t>
            </a:r>
            <a:r>
              <a:rPr lang="en-US" sz="1600" dirty="0">
                <a:solidFill>
                  <a:srgbClr val="2A00FF"/>
                </a:solidFill>
                <a:latin typeface="Consolas" panose="020B0609020204030204" pitchFamily="49" charset="0"/>
              </a:rPr>
              <a:t>"questionnaire"</a:t>
            </a:r>
            <a:r>
              <a:rPr lang="en-US" sz="1600" dirty="0">
                <a:solidFill>
                  <a:srgbClr val="000000"/>
                </a:solidFill>
                <a:latin typeface="Consolas" panose="020B0609020204030204" pitchFamily="49" charset="0"/>
              </a:rPr>
              <a:t>, fetch = FetchType.</a:t>
            </a:r>
            <a:r>
              <a:rPr lang="en-US" sz="1600" b="1" i="1" dirty="0">
                <a:solidFill>
                  <a:srgbClr val="0000C0"/>
                </a:solidFill>
                <a:latin typeface="Consolas" panose="020B0609020204030204" pitchFamily="49" charset="0"/>
              </a:rPr>
              <a:t>EAGER</a:t>
            </a:r>
            <a:r>
              <a:rPr lang="en-US" sz="1600" b="1" i="1" dirty="0">
                <a:solidFill>
                  <a:srgbClr val="000000"/>
                </a:solidFill>
                <a:latin typeface="Consolas" panose="020B0609020204030204" pitchFamily="49" charset="0"/>
              </a:rPr>
              <a:t>, cascade = { CascadeType.</a:t>
            </a:r>
            <a:r>
              <a:rPr lang="en-US" sz="1600" b="1" i="1" dirty="0">
                <a:solidFill>
                  <a:srgbClr val="0000C0"/>
                </a:solidFill>
                <a:latin typeface="Consolas" panose="020B0609020204030204" pitchFamily="49" charset="0"/>
              </a:rPr>
              <a:t>PERSIST</a:t>
            </a:r>
            <a:r>
              <a:rPr lang="en-US" sz="1600" b="1" i="1" dirty="0">
                <a:solidFill>
                  <a:srgbClr val="000000"/>
                </a:solidFill>
                <a:latin typeface="Consolas" panose="020B0609020204030204" pitchFamily="49" charset="0"/>
              </a:rPr>
              <a:t>, CascadeType.</a:t>
            </a:r>
            <a:r>
              <a:rPr lang="en-US" sz="1600" b="1" i="1" dirty="0">
                <a:solidFill>
                  <a:srgbClr val="0000C0"/>
                </a:solidFill>
                <a:latin typeface="Consolas" panose="020B0609020204030204" pitchFamily="49" charset="0"/>
              </a:rPr>
              <a:t>REMOVE</a:t>
            </a:r>
            <a:r>
              <a:rPr lang="en-US" sz="1600" b="1" i="1" dirty="0">
                <a:solidFill>
                  <a:srgbClr val="000000"/>
                </a:solidFill>
                <a:latin typeface="Consolas" panose="020B0609020204030204" pitchFamily="49" charset="0"/>
              </a:rPr>
              <a:t> })</a:t>
            </a:r>
          </a:p>
          <a:p>
            <a:pPr algn="l"/>
            <a:r>
              <a:rPr lang="fr-FR" sz="1600" b="1" dirty="0">
                <a:solidFill>
                  <a:srgbClr val="7F0055"/>
                </a:solidFill>
                <a:latin typeface="Consolas" panose="020B0609020204030204" pitchFamily="49" charset="0"/>
              </a:rPr>
              <a:t>private</a:t>
            </a:r>
            <a:r>
              <a:rPr lang="fr-FR" sz="1600" b="1" dirty="0">
                <a:solidFill>
                  <a:srgbClr val="000000"/>
                </a:solidFill>
                <a:latin typeface="Consolas" panose="020B0609020204030204" pitchFamily="49" charset="0"/>
              </a:rPr>
              <a:t> List&lt;Question&gt; </a:t>
            </a:r>
            <a:r>
              <a:rPr lang="fr-FR" sz="1600" b="1" dirty="0">
                <a:solidFill>
                  <a:srgbClr val="0000C0"/>
                </a:solidFill>
                <a:latin typeface="Consolas" panose="020B0609020204030204" pitchFamily="49" charset="0"/>
              </a:rPr>
              <a:t>questions</a:t>
            </a:r>
            <a:r>
              <a:rPr lang="fr-FR" sz="1600" b="1" dirty="0">
                <a:solidFill>
                  <a:srgbClr val="000000"/>
                </a:solidFill>
                <a:latin typeface="Consolas" panose="020B0609020204030204" pitchFamily="49" charset="0"/>
              </a:rPr>
              <a:t> = </a:t>
            </a:r>
            <a:r>
              <a:rPr lang="fr-FR" sz="1600" b="1" dirty="0">
                <a:solidFill>
                  <a:srgbClr val="7F0055"/>
                </a:solidFill>
                <a:latin typeface="Consolas" panose="020B0609020204030204" pitchFamily="49" charset="0"/>
              </a:rPr>
              <a:t>new</a:t>
            </a:r>
            <a:r>
              <a:rPr lang="fr-FR" sz="1600" b="1" dirty="0">
                <a:solidFill>
                  <a:srgbClr val="000000"/>
                </a:solidFill>
                <a:latin typeface="Consolas" panose="020B0609020204030204" pitchFamily="49" charset="0"/>
              </a:rPr>
              <a:t> ArrayList&lt;Question&gt;();</a:t>
            </a:r>
          </a:p>
          <a:p>
            <a:pPr algn="l"/>
            <a:endParaRPr lang="fr-FR" sz="1600" b="1" dirty="0">
              <a:solidFill>
                <a:srgbClr val="000000"/>
              </a:solidFill>
              <a:latin typeface="Consolas" panose="020B0609020204030204" pitchFamily="49" charset="0"/>
            </a:endParaRPr>
          </a:p>
          <a:p>
            <a:pPr algn="l"/>
            <a:r>
              <a:rPr lang="fr-FR" sz="1800" b="1" dirty="0">
                <a:solidFill>
                  <a:srgbClr val="7F0055"/>
                </a:solidFill>
                <a:latin typeface="Consolas" panose="020B0609020204030204" pitchFamily="49" charset="0"/>
              </a:rPr>
              <a:t>public</a:t>
            </a:r>
            <a:r>
              <a:rPr lang="fr-FR" sz="1800" b="1" dirty="0">
                <a:solidFill>
                  <a:srgbClr val="000000"/>
                </a:solidFill>
                <a:latin typeface="Consolas" panose="020B0609020204030204" pitchFamily="49" charset="0"/>
              </a:rPr>
              <a:t> </a:t>
            </a:r>
            <a:r>
              <a:rPr lang="fr-FR" sz="1800" b="1" dirty="0">
                <a:solidFill>
                  <a:srgbClr val="7F0055"/>
                </a:solidFill>
                <a:latin typeface="Consolas" panose="020B0609020204030204" pitchFamily="49" charset="0"/>
              </a:rPr>
              <a:t>void</a:t>
            </a:r>
            <a:r>
              <a:rPr lang="fr-FR" sz="1800" b="1" dirty="0">
                <a:solidFill>
                  <a:srgbClr val="000000"/>
                </a:solidFill>
                <a:latin typeface="Consolas" panose="020B0609020204030204" pitchFamily="49" charset="0"/>
              </a:rPr>
              <a:t> addQuestion(Question </a:t>
            </a:r>
            <a:r>
              <a:rPr lang="fr-FR" sz="1800" b="1" dirty="0">
                <a:solidFill>
                  <a:srgbClr val="6A3E3E"/>
                </a:solidFill>
                <a:latin typeface="Consolas" panose="020B0609020204030204" pitchFamily="49" charset="0"/>
              </a:rPr>
              <a:t>question</a:t>
            </a:r>
            <a:r>
              <a:rPr lang="fr-FR"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getQuestions().add(</a:t>
            </a:r>
            <a:r>
              <a:rPr lang="en-US" sz="1800" dirty="0">
                <a:solidFill>
                  <a:srgbClr val="6A3E3E"/>
                </a:solidFill>
                <a:latin typeface="Consolas" panose="020B0609020204030204" pitchFamily="49" charset="0"/>
              </a:rPr>
              <a:t>question</a:t>
            </a:r>
            <a:r>
              <a:rPr lang="en-US" sz="1800" dirty="0">
                <a:solidFill>
                  <a:srgbClr val="000000"/>
                </a:solidFill>
                <a:latin typeface="Consolas" panose="020B0609020204030204" pitchFamily="49" charset="0"/>
              </a:rPr>
              <a:t>);</a:t>
            </a:r>
          </a:p>
          <a:p>
            <a:pPr algn="l"/>
            <a:r>
              <a:rPr lang="en-US" sz="1800" dirty="0">
                <a:solidFill>
                  <a:srgbClr val="6A3E3E"/>
                </a:solidFill>
                <a:latin typeface="Consolas" panose="020B0609020204030204" pitchFamily="49" charset="0"/>
              </a:rPr>
              <a:t>question</a:t>
            </a:r>
            <a:r>
              <a:rPr lang="en-US" sz="1800" dirty="0">
                <a:solidFill>
                  <a:srgbClr val="000000"/>
                </a:solidFill>
                <a:latin typeface="Consolas" panose="020B0609020204030204" pitchFamily="49" charset="0"/>
              </a:rPr>
              <a:t>.setQuestionnaire(</a:t>
            </a:r>
            <a:r>
              <a:rPr lang="en-US" sz="1800" b="1" dirty="0">
                <a:solidFill>
                  <a:srgbClr val="7F0055"/>
                </a:solidFill>
                <a:latin typeface="Consolas" panose="020B0609020204030204" pitchFamily="49" charset="0"/>
              </a:rPr>
              <a:t>this</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460453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9F2CD-17E2-4942-88F6-E5473560121A}"/>
              </a:ext>
            </a:extLst>
          </p:cNvPr>
          <p:cNvSpPr>
            <a:spLocks noGrp="1"/>
          </p:cNvSpPr>
          <p:nvPr>
            <p:ph type="title"/>
          </p:nvPr>
        </p:nvSpPr>
        <p:spPr/>
        <p:txBody>
          <a:bodyPr/>
          <a:lstStyle/>
          <a:p>
            <a:r>
              <a:rPr lang="it-IT" dirty="0"/>
              <a:t>Motivations</a:t>
            </a:r>
            <a:endParaRPr lang="en-US" dirty="0"/>
          </a:p>
        </p:txBody>
      </p:sp>
      <p:sp>
        <p:nvSpPr>
          <p:cNvPr id="3" name="Segnaposto contenuto 2">
            <a:extLst>
              <a:ext uri="{FF2B5EF4-FFF2-40B4-BE49-F238E27FC236}">
                <a16:creationId xmlns:a16="http://schemas.microsoft.com/office/drawing/2014/main" id="{5E8F2C72-1D54-4B29-B4B9-1E15F0A404D6}"/>
              </a:ext>
            </a:extLst>
          </p:cNvPr>
          <p:cNvSpPr>
            <a:spLocks noGrp="1"/>
          </p:cNvSpPr>
          <p:nvPr>
            <p:ph idx="1"/>
          </p:nvPr>
        </p:nvSpPr>
        <p:spPr/>
        <p:txBody>
          <a:bodyPr>
            <a:normAutofit lnSpcReduction="10000"/>
          </a:bodyPr>
          <a:lstStyle/>
          <a:p>
            <a:r>
              <a:rPr lang="it-IT" sz="2300" b="1" dirty="0"/>
              <a:t>getQuestOfToday</a:t>
            </a:r>
            <a:r>
              <a:rPr lang="it-IT" sz="2300" dirty="0"/>
              <a:t> is used for retrieving the questionnaire of the day.</a:t>
            </a:r>
          </a:p>
          <a:p>
            <a:r>
              <a:rPr lang="it-IT" sz="2300" b="1" dirty="0"/>
              <a:t>getQuestByDate </a:t>
            </a:r>
            <a:r>
              <a:rPr lang="it-IT" sz="2300" dirty="0"/>
              <a:t>is used for retrieving a specific questionnaire of a certain date, so that then the Admin can delete it.</a:t>
            </a:r>
          </a:p>
          <a:p>
            <a:endParaRPr lang="it-IT" sz="2300" b="1" dirty="0"/>
          </a:p>
          <a:p>
            <a:r>
              <a:rPr lang="it-IT" sz="2300" dirty="0"/>
              <a:t> Notice also that the fecthType with the Questions is </a:t>
            </a:r>
            <a:r>
              <a:rPr lang="it-IT" sz="2300" b="1" dirty="0"/>
              <a:t>EAGER</a:t>
            </a:r>
            <a:r>
              <a:rPr lang="it-IT" sz="2300" dirty="0"/>
              <a:t> because we want to display all the Questions in the questionnairepage.</a:t>
            </a:r>
          </a:p>
          <a:p>
            <a:r>
              <a:rPr lang="it-IT" sz="2300" dirty="0"/>
              <a:t>We have used a </a:t>
            </a:r>
            <a:r>
              <a:rPr lang="it-IT" sz="2300" b="1" dirty="0"/>
              <a:t>PERSIST</a:t>
            </a:r>
            <a:r>
              <a:rPr lang="it-IT" sz="2300" dirty="0"/>
              <a:t> and </a:t>
            </a:r>
            <a:r>
              <a:rPr lang="it-IT" sz="2300" b="1" dirty="0"/>
              <a:t>REMOVE</a:t>
            </a:r>
            <a:r>
              <a:rPr lang="it-IT" sz="2300" dirty="0"/>
              <a:t> cascading with Questions so that when a Questionnaire is either created or removed the same happens for all the related Questions.</a:t>
            </a:r>
          </a:p>
          <a:p>
            <a:r>
              <a:rPr lang="it-IT" sz="2300" dirty="0"/>
              <a:t>For the same reason, we have also used </a:t>
            </a:r>
            <a:r>
              <a:rPr lang="it-IT" sz="2300" b="1" dirty="0"/>
              <a:t>REMOVE</a:t>
            </a:r>
            <a:r>
              <a:rPr lang="it-IT" sz="2300" dirty="0"/>
              <a:t> cascading with FilledForm.</a:t>
            </a:r>
          </a:p>
          <a:p>
            <a:r>
              <a:rPr lang="it-IT" sz="2300" dirty="0"/>
              <a:t>The method </a:t>
            </a:r>
            <a:r>
              <a:rPr lang="it-IT" sz="2300" b="1" dirty="0"/>
              <a:t>addQuestion () </a:t>
            </a:r>
            <a:r>
              <a:rPr lang="it-IT" sz="2300" dirty="0"/>
              <a:t>is used for keeping updated both sides of the relationship between Questionnaire and Questions.</a:t>
            </a:r>
          </a:p>
          <a:p>
            <a:endParaRPr lang="it-IT" sz="2300" dirty="0"/>
          </a:p>
          <a:p>
            <a:endParaRPr lang="it-IT" sz="2300" dirty="0"/>
          </a:p>
          <a:p>
            <a:endParaRPr lang="it-IT" sz="2300" dirty="0"/>
          </a:p>
          <a:p>
            <a:endParaRPr lang="en-US" sz="2300" dirty="0"/>
          </a:p>
        </p:txBody>
      </p:sp>
    </p:spTree>
    <p:extLst>
      <p:ext uri="{BB962C8B-B14F-4D97-AF65-F5344CB8AC3E}">
        <p14:creationId xmlns:p14="http://schemas.microsoft.com/office/powerpoint/2010/main" val="1347389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400050" y="-124252"/>
            <a:ext cx="10515600" cy="1325563"/>
          </a:xfrm>
        </p:spPr>
        <p:txBody>
          <a:bodyPr/>
          <a:lstStyle/>
          <a:p>
            <a:r>
              <a:rPr lang="it-IT" dirty="0"/>
              <a:t>Question</a:t>
            </a:r>
            <a:endParaRPr lang="en-US" dirty="0"/>
          </a:p>
        </p:txBody>
      </p:sp>
      <p:sp>
        <p:nvSpPr>
          <p:cNvPr id="7" name="CasellaDiTesto 6">
            <a:extLst>
              <a:ext uri="{FF2B5EF4-FFF2-40B4-BE49-F238E27FC236}">
                <a16:creationId xmlns:a16="http://schemas.microsoft.com/office/drawing/2014/main" id="{92B95C42-A172-4C4B-B0FC-E47BAC94E797}"/>
              </a:ext>
            </a:extLst>
          </p:cNvPr>
          <p:cNvSpPr txBox="1"/>
          <p:nvPr/>
        </p:nvSpPr>
        <p:spPr>
          <a:xfrm>
            <a:off x="653143" y="1044645"/>
            <a:ext cx="7431314" cy="5078313"/>
          </a:xfrm>
          <a:prstGeom prst="rect">
            <a:avLst/>
          </a:prstGeom>
          <a:noFill/>
        </p:spPr>
        <p:txBody>
          <a:bodyPr wrap="square">
            <a:spAutoFit/>
          </a:bodyPr>
          <a:lstStyle/>
          <a:p>
            <a:pPr algn="l"/>
            <a:r>
              <a:rPr lang="en-US" sz="1800" dirty="0">
                <a:solidFill>
                  <a:srgbClr val="646464"/>
                </a:solidFill>
                <a:latin typeface="Consolas" panose="020B0609020204030204" pitchFamily="49" charset="0"/>
              </a:rPr>
              <a:t>@Entity</a:t>
            </a:r>
          </a:p>
          <a:p>
            <a:pPr algn="l"/>
            <a:r>
              <a:rPr lang="en-US" sz="1800" dirty="0">
                <a:solidFill>
                  <a:srgbClr val="646464"/>
                </a:solidFill>
                <a:latin typeface="Consolas" panose="020B0609020204030204" pitchFamily="49" charset="0"/>
              </a:rPr>
              <a:t>@Table</a:t>
            </a:r>
            <a:r>
              <a:rPr lang="en-US" sz="1800" dirty="0">
                <a:solidFill>
                  <a:srgbClr val="000000"/>
                </a:solidFill>
                <a:latin typeface="Consolas" panose="020B0609020204030204" pitchFamily="49" charset="0"/>
              </a:rPr>
              <a:t>(name = </a:t>
            </a:r>
            <a:r>
              <a:rPr lang="en-US" sz="1800" dirty="0">
                <a:solidFill>
                  <a:srgbClr val="2A00FF"/>
                </a:solidFill>
                <a:latin typeface="Consolas" panose="020B0609020204030204" pitchFamily="49" charset="0"/>
              </a:rPr>
              <a:t>"question"</a:t>
            </a:r>
            <a:r>
              <a:rPr lang="en-US" sz="1800" dirty="0">
                <a:solidFill>
                  <a:srgbClr val="000000"/>
                </a:solidFill>
                <a:latin typeface="Consolas" panose="020B0609020204030204" pitchFamily="49" charset="0"/>
              </a:rPr>
              <a:t>, schema = </a:t>
            </a:r>
            <a:r>
              <a:rPr lang="en-US" sz="1800" dirty="0">
                <a:solidFill>
                  <a:srgbClr val="2A00FF"/>
                </a:solidFill>
                <a:latin typeface="Consolas" panose="020B0609020204030204" pitchFamily="49" charset="0"/>
              </a:rPr>
              <a:t>"db_easyr"</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Question </a:t>
            </a:r>
            <a:r>
              <a:rPr lang="en-US" sz="1800" b="1" dirty="0">
                <a:solidFill>
                  <a:srgbClr val="7F0055"/>
                </a:solidFill>
                <a:latin typeface="Consolas" panose="020B0609020204030204" pitchFamily="49" charset="0"/>
              </a:rPr>
              <a:t>implements</a:t>
            </a:r>
            <a:r>
              <a:rPr lang="en-US" sz="1800" b="1" dirty="0">
                <a:solidFill>
                  <a:srgbClr val="000000"/>
                </a:solidFill>
                <a:latin typeface="Consolas" panose="020B0609020204030204" pitchFamily="49" charset="0"/>
              </a:rPr>
              <a:t> Serializable {</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long</a:t>
            </a:r>
            <a:r>
              <a:rPr lang="en-US" sz="1800" b="1" dirty="0">
                <a:solidFill>
                  <a:srgbClr val="000000"/>
                </a:solidFill>
                <a:latin typeface="Consolas" panose="020B0609020204030204" pitchFamily="49" charset="0"/>
              </a:rPr>
              <a:t> </a:t>
            </a:r>
            <a:r>
              <a:rPr lang="en-US" sz="1800" b="1" i="1" dirty="0">
                <a:solidFill>
                  <a:srgbClr val="0000C0"/>
                </a:solidFill>
                <a:latin typeface="Consolas" panose="020B0609020204030204" pitchFamily="49" charset="0"/>
              </a:rPr>
              <a:t>serialVersionUID</a:t>
            </a:r>
            <a:r>
              <a:rPr lang="en-US" sz="1800" b="1" i="1" dirty="0">
                <a:solidFill>
                  <a:srgbClr val="000000"/>
                </a:solidFill>
                <a:latin typeface="Consolas" panose="020B0609020204030204" pitchFamily="49" charset="0"/>
              </a:rPr>
              <a:t> = 1L;</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@Id</a:t>
            </a:r>
          </a:p>
          <a:p>
            <a:pPr algn="l"/>
            <a:r>
              <a:rPr lang="en-US" sz="1800" dirty="0">
                <a:solidFill>
                  <a:srgbClr val="646464"/>
                </a:solidFill>
                <a:latin typeface="Consolas" panose="020B0609020204030204" pitchFamily="49" charset="0"/>
              </a:rPr>
              <a:t>@GeneratedValue</a:t>
            </a:r>
            <a:r>
              <a:rPr lang="en-US" sz="1800" dirty="0">
                <a:solidFill>
                  <a:srgbClr val="000000"/>
                </a:solidFill>
                <a:latin typeface="Consolas" panose="020B0609020204030204" pitchFamily="49" charset="0"/>
              </a:rPr>
              <a:t>(strategy = GenerationType.</a:t>
            </a:r>
            <a:r>
              <a:rPr lang="en-US" sz="1800" b="1" i="1" dirty="0">
                <a:solidFill>
                  <a:srgbClr val="0000C0"/>
                </a:solidFill>
                <a:latin typeface="Consolas" panose="020B0609020204030204" pitchFamily="49" charset="0"/>
              </a:rPr>
              <a:t>IDENTITY</a:t>
            </a:r>
            <a:r>
              <a:rPr lang="en-US" sz="1800" b="1" i="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Integer </a:t>
            </a:r>
            <a:r>
              <a:rPr lang="en-US" sz="1800" b="1" dirty="0">
                <a:solidFill>
                  <a:srgbClr val="0000C0"/>
                </a:solidFill>
                <a:latin typeface="Consolas" panose="020B0609020204030204" pitchFamily="49" charset="0"/>
              </a:rPr>
              <a:t>id</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@Column</a:t>
            </a:r>
            <a:r>
              <a:rPr lang="en-US" sz="1800" dirty="0">
                <a:solidFill>
                  <a:srgbClr val="000000"/>
                </a:solidFill>
                <a:latin typeface="Consolas" panose="020B0609020204030204" pitchFamily="49" charset="0"/>
              </a:rPr>
              <a:t>(name = </a:t>
            </a:r>
            <a:r>
              <a:rPr lang="en-US" sz="1800" dirty="0">
                <a:solidFill>
                  <a:srgbClr val="2A00FF"/>
                </a:solidFill>
                <a:latin typeface="Consolas" panose="020B0609020204030204" pitchFamily="49" charset="0"/>
              </a:rPr>
              <a:t>"question_text"</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String </a:t>
            </a:r>
            <a:r>
              <a:rPr lang="en-US" sz="1800" b="1" dirty="0">
                <a:solidFill>
                  <a:srgbClr val="0000C0"/>
                </a:solidFill>
                <a:latin typeface="Consolas" panose="020B0609020204030204" pitchFamily="49" charset="0"/>
              </a:rPr>
              <a:t>text</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@OneToMany</a:t>
            </a:r>
            <a:r>
              <a:rPr lang="en-US" sz="1800" dirty="0">
                <a:solidFill>
                  <a:srgbClr val="000000"/>
                </a:solidFill>
                <a:latin typeface="Consolas" panose="020B0609020204030204" pitchFamily="49" charset="0"/>
              </a:rPr>
              <a:t>(mappedBy = </a:t>
            </a:r>
            <a:r>
              <a:rPr lang="en-US" sz="1800" dirty="0">
                <a:solidFill>
                  <a:srgbClr val="2A00FF"/>
                </a:solidFill>
                <a:latin typeface="Consolas" panose="020B0609020204030204" pitchFamily="49" charset="0"/>
              </a:rPr>
              <a:t>"question"</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List&lt;Answer&gt; </a:t>
            </a:r>
            <a:r>
              <a:rPr lang="en-US" sz="1800" b="1" dirty="0">
                <a:solidFill>
                  <a:srgbClr val="0000C0"/>
                </a:solidFill>
                <a:latin typeface="Consolas" panose="020B0609020204030204" pitchFamily="49" charset="0"/>
              </a:rPr>
              <a:t>answers</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646464"/>
                </a:solidFill>
                <a:latin typeface="Consolas" panose="020B0609020204030204" pitchFamily="49" charset="0"/>
              </a:rPr>
              <a:t>@ManyToOne</a:t>
            </a:r>
          </a:p>
          <a:p>
            <a:pPr algn="l"/>
            <a:r>
              <a:rPr lang="en-US" sz="1800" dirty="0">
                <a:solidFill>
                  <a:srgbClr val="646464"/>
                </a:solidFill>
                <a:latin typeface="Consolas" panose="020B0609020204030204" pitchFamily="49" charset="0"/>
              </a:rPr>
              <a:t>@JoinColumn</a:t>
            </a:r>
            <a:r>
              <a:rPr lang="en-US" sz="1800" dirty="0">
                <a:solidFill>
                  <a:srgbClr val="000000"/>
                </a:solidFill>
                <a:latin typeface="Consolas" panose="020B0609020204030204" pitchFamily="49" charset="0"/>
              </a:rPr>
              <a:t>(name = </a:t>
            </a:r>
            <a:r>
              <a:rPr lang="en-US" sz="1800" dirty="0">
                <a:solidFill>
                  <a:srgbClr val="2A00FF"/>
                </a:solidFill>
                <a:latin typeface="Consolas" panose="020B0609020204030204" pitchFamily="49" charset="0"/>
              </a:rPr>
              <a:t>"questionnaire_id"</a:t>
            </a:r>
            <a:r>
              <a:rPr lang="en-US"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private</a:t>
            </a:r>
            <a:r>
              <a:rPr lang="en-US" sz="1800" b="1" dirty="0">
                <a:solidFill>
                  <a:srgbClr val="000000"/>
                </a:solidFill>
                <a:latin typeface="Consolas" panose="020B0609020204030204" pitchFamily="49" charset="0"/>
              </a:rPr>
              <a:t> Questionnaire </a:t>
            </a:r>
            <a:r>
              <a:rPr lang="en-US" sz="1800" b="1" dirty="0">
                <a:solidFill>
                  <a:srgbClr val="0000C0"/>
                </a:solidFill>
                <a:latin typeface="Consolas" panose="020B0609020204030204" pitchFamily="49" charset="0"/>
              </a:rPr>
              <a:t>questionnaire</a:t>
            </a:r>
            <a:r>
              <a:rPr lang="en-US" sz="18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22479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400050" y="-124252"/>
            <a:ext cx="10515600" cy="1325563"/>
          </a:xfrm>
        </p:spPr>
        <p:txBody>
          <a:bodyPr/>
          <a:lstStyle/>
          <a:p>
            <a:r>
              <a:rPr lang="it-IT" dirty="0"/>
              <a:t>FilledForm</a:t>
            </a:r>
            <a:endParaRPr lang="en-US" dirty="0"/>
          </a:p>
        </p:txBody>
      </p:sp>
      <p:sp>
        <p:nvSpPr>
          <p:cNvPr id="5" name="CasellaDiTesto 4">
            <a:extLst>
              <a:ext uri="{FF2B5EF4-FFF2-40B4-BE49-F238E27FC236}">
                <a16:creationId xmlns:a16="http://schemas.microsoft.com/office/drawing/2014/main" id="{83D00C11-AF0F-4FD0-9D48-21D38DBF326C}"/>
              </a:ext>
            </a:extLst>
          </p:cNvPr>
          <p:cNvSpPr txBox="1"/>
          <p:nvPr/>
        </p:nvSpPr>
        <p:spPr>
          <a:xfrm>
            <a:off x="284842" y="856423"/>
            <a:ext cx="5695950" cy="6001643"/>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"filled_form"</a:t>
            </a:r>
            <a:r>
              <a:rPr lang="en-US" sz="1600" dirty="0">
                <a:solidFill>
                  <a:srgbClr val="000000"/>
                </a:solidFill>
                <a:latin typeface="Consolas" panose="020B0609020204030204" pitchFamily="49" charset="0"/>
              </a:rPr>
              <a:t>, schema = </a:t>
            </a:r>
            <a:r>
              <a:rPr lang="en-US" sz="1600" dirty="0">
                <a:solidFill>
                  <a:srgbClr val="2A00FF"/>
                </a:solidFill>
                <a:latin typeface="Consolas" panose="020B0609020204030204" pitchFamily="49" charset="0"/>
              </a:rPr>
              <a:t>"db_easyr"</a:t>
            </a:r>
            <a:r>
              <a:rPr lang="en-US" sz="1600"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@NamedQuery</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"FilledForm.retrieveAnswersByDate"</a:t>
            </a:r>
            <a:r>
              <a:rPr lang="en-US" sz="1600" dirty="0">
                <a:solidFill>
                  <a:srgbClr val="000000"/>
                </a:solidFill>
                <a:latin typeface="Consolas" panose="020B0609020204030204" pitchFamily="49" charset="0"/>
              </a:rPr>
              <a:t>, query = </a:t>
            </a:r>
            <a:r>
              <a:rPr lang="en-US" sz="1600" dirty="0">
                <a:solidFill>
                  <a:srgbClr val="2A00FF"/>
                </a:solidFill>
                <a:latin typeface="Consolas" panose="020B0609020204030204" pitchFamily="49" charset="0"/>
              </a:rPr>
              <a:t>"SELECT f FROM FilledForm f  WHERE f.date = ?1"</a:t>
            </a:r>
            <a:r>
              <a:rPr lang="en-US" sz="1600"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FilledForm </a:t>
            </a:r>
            <a:r>
              <a:rPr lang="en-US" sz="1600" b="1" dirty="0">
                <a:solidFill>
                  <a:srgbClr val="7F0055"/>
                </a:solidFill>
                <a:latin typeface="Consolas" panose="020B0609020204030204" pitchFamily="49" charset="0"/>
              </a:rPr>
              <a:t>implements</a:t>
            </a:r>
            <a:r>
              <a:rPr lang="en-US" sz="1600" b="1" dirty="0">
                <a:solidFill>
                  <a:srgbClr val="000000"/>
                </a:solidFill>
                <a:latin typeface="Consolas" panose="020B0609020204030204" pitchFamily="49" charset="0"/>
              </a:rPr>
              <a:t> Serializable {</a:t>
            </a:r>
          </a:p>
          <a:p>
            <a:pPr algn="l"/>
            <a:endParaRPr lang="en-US" sz="1600" dirty="0">
              <a:latin typeface="Consolas" panose="020B0609020204030204" pitchFamily="49" charset="0"/>
            </a:endParaRP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final</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long</a:t>
            </a:r>
            <a:r>
              <a:rPr lang="en-US" sz="1600" b="1" dirty="0">
                <a:solidFill>
                  <a:srgbClr val="000000"/>
                </a:solidFill>
                <a:latin typeface="Consolas" panose="020B0609020204030204" pitchFamily="49" charset="0"/>
              </a:rPr>
              <a:t> </a:t>
            </a:r>
            <a:r>
              <a:rPr lang="en-US" sz="1600" b="1" i="1" dirty="0">
                <a:solidFill>
                  <a:srgbClr val="0000C0"/>
                </a:solidFill>
                <a:latin typeface="Consolas" panose="020B0609020204030204" pitchFamily="49" charset="0"/>
              </a:rPr>
              <a:t>serialVersionUID</a:t>
            </a:r>
            <a:r>
              <a:rPr lang="en-US" sz="1600" b="1" i="1" dirty="0">
                <a:solidFill>
                  <a:srgbClr val="000000"/>
                </a:solidFill>
                <a:latin typeface="Consolas" panose="020B0609020204030204" pitchFamily="49" charset="0"/>
              </a:rPr>
              <a:t> = 1L;</a:t>
            </a:r>
          </a:p>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@Id</a:t>
            </a:r>
          </a:p>
          <a:p>
            <a:pPr algn="l"/>
            <a:r>
              <a:rPr lang="en-US" sz="1600" dirty="0">
                <a:solidFill>
                  <a:srgbClr val="646464"/>
                </a:solidFill>
                <a:latin typeface="Consolas" panose="020B0609020204030204" pitchFamily="49" charset="0"/>
              </a:rPr>
              <a:t>@GeneratedValue</a:t>
            </a:r>
            <a:r>
              <a:rPr lang="en-US" sz="1600" dirty="0">
                <a:solidFill>
                  <a:srgbClr val="000000"/>
                </a:solidFill>
                <a:latin typeface="Consolas" panose="020B0609020204030204" pitchFamily="49" charset="0"/>
              </a:rPr>
              <a:t>(strategy = GenerationType.</a:t>
            </a:r>
            <a:r>
              <a:rPr lang="en-US" sz="1600" b="1" i="1" dirty="0">
                <a:solidFill>
                  <a:srgbClr val="0000C0"/>
                </a:solidFill>
                <a:latin typeface="Consolas" panose="020B0609020204030204" pitchFamily="49" charset="0"/>
              </a:rPr>
              <a:t>IDENTITY</a:t>
            </a:r>
            <a:r>
              <a:rPr lang="en-US" sz="1600" b="1" i="1"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Integer </a:t>
            </a:r>
            <a:r>
              <a:rPr lang="en-US" sz="1600" b="1" dirty="0">
                <a:solidFill>
                  <a:srgbClr val="0000C0"/>
                </a:solidFill>
                <a:latin typeface="Consolas" panose="020B0609020204030204" pitchFamily="49" charset="0"/>
              </a:rPr>
              <a:t>id</a:t>
            </a:r>
            <a:r>
              <a:rPr lang="en-US" sz="1600" b="1" dirty="0">
                <a:solidFill>
                  <a:srgbClr val="000000"/>
                </a:solidFill>
                <a:latin typeface="Consolas" panose="020B0609020204030204" pitchFamily="49" charset="0"/>
              </a:rPr>
              <a:t>; </a:t>
            </a:r>
          </a:p>
          <a:p>
            <a:pPr algn="l"/>
            <a:endParaRPr lang="en-US" sz="1600" b="1" dirty="0">
              <a:solidFill>
                <a:srgbClr val="000000"/>
              </a:solidFill>
              <a:latin typeface="Consolas" panose="020B0609020204030204" pitchFamily="49" charset="0"/>
            </a:endParaRPr>
          </a:p>
          <a:p>
            <a:pPr algn="l"/>
            <a:r>
              <a:rPr lang="en-US" sz="1600" dirty="0">
                <a:solidFill>
                  <a:srgbClr val="646464"/>
                </a:solidFill>
                <a:latin typeface="Consolas" panose="020B0609020204030204" pitchFamily="49" charset="0"/>
              </a:rPr>
              <a:t>@ManyToOne</a:t>
            </a:r>
          </a:p>
          <a:p>
            <a:pPr algn="l"/>
            <a:r>
              <a:rPr lang="en-US" sz="1600" dirty="0">
                <a:solidFill>
                  <a:srgbClr val="646464"/>
                </a:solidFill>
                <a:latin typeface="Consolas" panose="020B0609020204030204" pitchFamily="49" charset="0"/>
              </a:rPr>
              <a:t>@JoinColumn</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"user_id"</a:t>
            </a:r>
            <a:r>
              <a:rPr lang="en-US" sz="1600"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User </a:t>
            </a:r>
            <a:r>
              <a:rPr lang="en-US" sz="1600" b="1" dirty="0">
                <a:solidFill>
                  <a:srgbClr val="0000C0"/>
                </a:solidFill>
                <a:latin typeface="Consolas" panose="020B0609020204030204" pitchFamily="49" charset="0"/>
              </a:rPr>
              <a:t>user</a:t>
            </a:r>
            <a:r>
              <a:rPr lang="en-US" sz="1600" b="1"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@ManyToOne</a:t>
            </a:r>
          </a:p>
          <a:p>
            <a:pPr algn="l"/>
            <a:r>
              <a:rPr lang="en-US" sz="1600" dirty="0">
                <a:solidFill>
                  <a:srgbClr val="646464"/>
                </a:solidFill>
                <a:latin typeface="Consolas" panose="020B0609020204030204" pitchFamily="49" charset="0"/>
              </a:rPr>
              <a:t>@JoinColumn</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"questionnaire_id"</a:t>
            </a:r>
            <a:r>
              <a:rPr lang="en-US" sz="1600"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Questionnaire </a:t>
            </a:r>
            <a:r>
              <a:rPr lang="en-US" sz="1600" b="1" dirty="0">
                <a:solidFill>
                  <a:srgbClr val="0000C0"/>
                </a:solidFill>
                <a:latin typeface="Consolas" panose="020B0609020204030204" pitchFamily="49" charset="0"/>
              </a:rPr>
              <a:t>questionnaire</a:t>
            </a:r>
            <a:r>
              <a:rPr lang="en-US" sz="1600" b="1" dirty="0">
                <a:solidFill>
                  <a:srgbClr val="000000"/>
                </a:solidFill>
                <a:latin typeface="Consolas" panose="020B0609020204030204" pitchFamily="49" charset="0"/>
              </a:rPr>
              <a:t>;</a:t>
            </a:r>
          </a:p>
          <a:p>
            <a:pPr algn="l"/>
            <a:endParaRPr lang="en-US" sz="1600" b="1" dirty="0">
              <a:solidFill>
                <a:srgbClr val="000000"/>
              </a:solidFill>
              <a:latin typeface="Consolas" panose="020B0609020204030204" pitchFamily="49" charset="0"/>
            </a:endParaRPr>
          </a:p>
          <a:p>
            <a:pPr algn="l"/>
            <a:endParaRPr lang="en-US" sz="1600" dirty="0"/>
          </a:p>
        </p:txBody>
      </p:sp>
      <p:sp>
        <p:nvSpPr>
          <p:cNvPr id="6" name="CasellaDiTesto 5">
            <a:extLst>
              <a:ext uri="{FF2B5EF4-FFF2-40B4-BE49-F238E27FC236}">
                <a16:creationId xmlns:a16="http://schemas.microsoft.com/office/drawing/2014/main" id="{BDC60B30-023E-4B90-9C8A-A11DF07EE717}"/>
              </a:ext>
            </a:extLst>
          </p:cNvPr>
          <p:cNvSpPr txBox="1"/>
          <p:nvPr/>
        </p:nvSpPr>
        <p:spPr>
          <a:xfrm>
            <a:off x="6668406" y="856423"/>
            <a:ext cx="5238751" cy="5016758"/>
          </a:xfrm>
          <a:prstGeom prst="rect">
            <a:avLst/>
          </a:prstGeom>
          <a:noFill/>
        </p:spPr>
        <p:txBody>
          <a:bodyPr wrap="square">
            <a:spAutoFit/>
          </a:bodyPr>
          <a:lstStyle/>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@OneToMany</a:t>
            </a:r>
            <a:r>
              <a:rPr lang="en-US" sz="1600" dirty="0">
                <a:solidFill>
                  <a:srgbClr val="000000"/>
                </a:solidFill>
                <a:latin typeface="Consolas" panose="020B0609020204030204" pitchFamily="49" charset="0"/>
              </a:rPr>
              <a:t>(mappedBy = </a:t>
            </a:r>
            <a:r>
              <a:rPr lang="en-US" sz="1600" dirty="0">
                <a:solidFill>
                  <a:srgbClr val="2A00FF"/>
                </a:solidFill>
                <a:latin typeface="Consolas" panose="020B0609020204030204" pitchFamily="49" charset="0"/>
              </a:rPr>
              <a:t>"form"</a:t>
            </a:r>
            <a:r>
              <a:rPr lang="en-US" sz="1600" dirty="0">
                <a:solidFill>
                  <a:srgbClr val="000000"/>
                </a:solidFill>
                <a:latin typeface="Consolas" panose="020B0609020204030204" pitchFamily="49" charset="0"/>
              </a:rPr>
              <a:t>, cascade = { CascadeType.</a:t>
            </a:r>
            <a:r>
              <a:rPr lang="en-US" sz="1600" b="1" i="1" dirty="0">
                <a:solidFill>
                  <a:srgbClr val="0000C0"/>
                </a:solidFill>
                <a:latin typeface="Consolas" panose="020B0609020204030204" pitchFamily="49" charset="0"/>
              </a:rPr>
              <a:t>PERSIST</a:t>
            </a:r>
            <a:r>
              <a:rPr lang="en-US" sz="1600" b="1" i="1" dirty="0">
                <a:solidFill>
                  <a:srgbClr val="000000"/>
                </a:solidFill>
                <a:latin typeface="Consolas" panose="020B0609020204030204" pitchFamily="49" charset="0"/>
              </a:rPr>
              <a:t>, CascadeType.</a:t>
            </a:r>
            <a:r>
              <a:rPr lang="en-US" sz="1600" b="1" i="1" dirty="0">
                <a:solidFill>
                  <a:srgbClr val="0000C0"/>
                </a:solidFill>
                <a:latin typeface="Consolas" panose="020B0609020204030204" pitchFamily="49" charset="0"/>
              </a:rPr>
              <a:t>REMOVE</a:t>
            </a:r>
            <a:r>
              <a:rPr lang="en-US" sz="1600" b="1" i="1" dirty="0">
                <a:solidFill>
                  <a:srgbClr val="000000"/>
                </a:solidFill>
                <a:latin typeface="Consolas" panose="020B0609020204030204" pitchFamily="49" charset="0"/>
              </a:rPr>
              <a:t> }, fetch = FetchType.</a:t>
            </a:r>
            <a:r>
              <a:rPr lang="en-US" sz="1600" b="1" i="1" dirty="0">
                <a:solidFill>
                  <a:srgbClr val="0000C0"/>
                </a:solidFill>
                <a:latin typeface="Consolas" panose="020B0609020204030204" pitchFamily="49" charset="0"/>
              </a:rPr>
              <a:t>EAGER</a:t>
            </a:r>
            <a:r>
              <a:rPr lang="en-US" sz="1600" b="1" i="1"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List&lt;Answer&gt; </a:t>
            </a:r>
            <a:r>
              <a:rPr lang="en-US" sz="1600" b="1" dirty="0">
                <a:solidFill>
                  <a:srgbClr val="0000C0"/>
                </a:solidFill>
                <a:latin typeface="Consolas" panose="020B0609020204030204" pitchFamily="49" charset="0"/>
              </a:rPr>
              <a:t>answers</a:t>
            </a:r>
            <a:r>
              <a:rPr lang="en-US" sz="1600" b="1"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ArrayList&lt;Answer&gt;();</a:t>
            </a:r>
          </a:p>
          <a:p>
            <a:pPr algn="l"/>
            <a:endParaRPr lang="en-US" sz="1600" dirty="0">
              <a:latin typeface="Consolas" panose="020B0609020204030204" pitchFamily="49" charset="0"/>
            </a:endParaRPr>
          </a:p>
          <a:p>
            <a:pPr algn="l"/>
            <a:r>
              <a:rPr lang="en-US" sz="1600" dirty="0">
                <a:solidFill>
                  <a:srgbClr val="646464"/>
                </a:solidFill>
                <a:latin typeface="Consolas" panose="020B0609020204030204" pitchFamily="49" charset="0"/>
              </a:rPr>
              <a:t>@Temporal</a:t>
            </a:r>
            <a:r>
              <a:rPr lang="en-US" sz="1600" dirty="0">
                <a:solidFill>
                  <a:srgbClr val="000000"/>
                </a:solidFill>
                <a:latin typeface="Consolas" panose="020B0609020204030204" pitchFamily="49" charset="0"/>
              </a:rPr>
              <a:t>(TemporalType.</a:t>
            </a:r>
            <a:r>
              <a:rPr lang="en-US" sz="1600" b="1" i="1" dirty="0">
                <a:solidFill>
                  <a:srgbClr val="0000C0"/>
                </a:solidFill>
                <a:latin typeface="Consolas" panose="020B0609020204030204" pitchFamily="49" charset="0"/>
              </a:rPr>
              <a:t>DATE</a:t>
            </a:r>
            <a:r>
              <a:rPr lang="en-US" sz="1600" b="1" i="1" dirty="0">
                <a:solidFill>
                  <a:srgbClr val="000000"/>
                </a:solidFill>
                <a:latin typeface="Consolas" panose="020B0609020204030204" pitchFamily="49" charset="0"/>
              </a:rPr>
              <a:t>)</a:t>
            </a:r>
          </a:p>
          <a:p>
            <a:pPr algn="l"/>
            <a:r>
              <a:rPr lang="en-US" sz="1600" dirty="0">
                <a:solidFill>
                  <a:srgbClr val="646464"/>
                </a:solidFill>
                <a:latin typeface="Consolas" panose="020B0609020204030204" pitchFamily="49" charset="0"/>
              </a:rPr>
              <a:t>@Column</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"date_form"</a:t>
            </a:r>
            <a:r>
              <a:rPr lang="en-US" sz="1600"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Date </a:t>
            </a:r>
            <a:r>
              <a:rPr lang="en-US" sz="1600" b="1" dirty="0">
                <a:solidFill>
                  <a:srgbClr val="0000C0"/>
                </a:solidFill>
                <a:latin typeface="Consolas" panose="020B0609020204030204" pitchFamily="49" charset="0"/>
              </a:rPr>
              <a:t>date</a:t>
            </a:r>
            <a:r>
              <a:rPr lang="en-US" sz="1600" b="1"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Integer </a:t>
            </a:r>
            <a:r>
              <a:rPr lang="en-US" sz="1600" b="1" dirty="0">
                <a:solidFill>
                  <a:srgbClr val="0000C0"/>
                </a:solidFill>
                <a:latin typeface="Consolas" panose="020B0609020204030204" pitchFamily="49" charset="0"/>
              </a:rPr>
              <a:t>age</a:t>
            </a:r>
            <a:r>
              <a:rPr lang="en-US" sz="1600" b="1"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String </a:t>
            </a:r>
            <a:r>
              <a:rPr lang="en-US" sz="1600" b="1" dirty="0">
                <a:solidFill>
                  <a:srgbClr val="0000C0"/>
                </a:solidFill>
                <a:latin typeface="Consolas" panose="020B0609020204030204" pitchFamily="49" charset="0"/>
              </a:rPr>
              <a:t>sex</a:t>
            </a:r>
            <a:r>
              <a:rPr lang="en-US" sz="1600" b="1"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String </a:t>
            </a:r>
            <a:r>
              <a:rPr lang="en-US" sz="1600" b="1" dirty="0">
                <a:solidFill>
                  <a:srgbClr val="0000C0"/>
                </a:solidFill>
                <a:latin typeface="Consolas" panose="020B0609020204030204" pitchFamily="49" charset="0"/>
              </a:rPr>
              <a:t>expertice</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pPr algn="l"/>
            <a:r>
              <a:rPr lang="en-US" sz="1600" b="1" dirty="0">
                <a:solidFill>
                  <a:srgbClr val="7F0055"/>
                </a:solidFill>
                <a:latin typeface="Consolas" panose="020B0609020204030204" pitchFamily="49" charset="0"/>
              </a:rPr>
              <a:t>private</a:t>
            </a:r>
            <a:r>
              <a:rPr lang="en-US" sz="1600" b="1" dirty="0">
                <a:solidFill>
                  <a:srgbClr val="000000"/>
                </a:solidFill>
                <a:latin typeface="Consolas" panose="020B0609020204030204" pitchFamily="49" charset="0"/>
              </a:rPr>
              <a:t> Integer </a:t>
            </a:r>
            <a:r>
              <a:rPr lang="en-US" sz="1600" b="1" u="sng" dirty="0">
                <a:solidFill>
                  <a:srgbClr val="0000C0"/>
                </a:solidFill>
                <a:latin typeface="Consolas" panose="020B0609020204030204" pitchFamily="49" charset="0"/>
              </a:rPr>
              <a:t>score</a:t>
            </a:r>
            <a:r>
              <a:rPr lang="en-US" sz="1600" b="1" u="sng" dirty="0">
                <a:solidFill>
                  <a:srgbClr val="000000"/>
                </a:solidFill>
                <a:latin typeface="Consolas" panose="020B0609020204030204" pitchFamily="49" charset="0"/>
              </a:rPr>
              <a:t>;</a:t>
            </a:r>
          </a:p>
          <a:p>
            <a:pPr algn="l"/>
            <a:endParaRPr lang="en-US" sz="1600" b="1" u="sng" dirty="0">
              <a:solidFill>
                <a:srgbClr val="000000"/>
              </a:solidFill>
              <a:latin typeface="Consolas" panose="020B0609020204030204" pitchFamily="49" charset="0"/>
            </a:endParaRPr>
          </a:p>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addAnswer(Answer </a:t>
            </a:r>
            <a:r>
              <a:rPr lang="en-US" sz="1600" b="1" dirty="0">
                <a:solidFill>
                  <a:srgbClr val="6A3E3E"/>
                </a:solidFill>
                <a:latin typeface="Consolas" panose="020B0609020204030204" pitchFamily="49" charset="0"/>
              </a:rPr>
              <a:t>answer</a:t>
            </a:r>
            <a:r>
              <a:rPr lang="en-US" sz="1600" b="1"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getAnswers().add(</a:t>
            </a:r>
            <a:r>
              <a:rPr lang="en-US" sz="1600" dirty="0">
                <a:solidFill>
                  <a:srgbClr val="6A3E3E"/>
                </a:solidFill>
                <a:latin typeface="Consolas" panose="020B0609020204030204" pitchFamily="49" charset="0"/>
              </a:rPr>
              <a:t>answer</a:t>
            </a:r>
            <a:r>
              <a:rPr lang="en-US" sz="1600" dirty="0">
                <a:solidFill>
                  <a:srgbClr val="000000"/>
                </a:solidFill>
                <a:latin typeface="Consolas" panose="020B0609020204030204" pitchFamily="49" charset="0"/>
              </a:rPr>
              <a:t>);</a:t>
            </a:r>
          </a:p>
          <a:p>
            <a:pPr algn="l"/>
            <a:r>
              <a:rPr lang="en-US" sz="1600" dirty="0">
                <a:solidFill>
                  <a:srgbClr val="6A3E3E"/>
                </a:solidFill>
                <a:latin typeface="Consolas" panose="020B0609020204030204" pitchFamily="49" charset="0"/>
              </a:rPr>
              <a:t>answer</a:t>
            </a:r>
            <a:r>
              <a:rPr lang="en-US" sz="1600" dirty="0">
                <a:solidFill>
                  <a:srgbClr val="000000"/>
                </a:solidFill>
                <a:latin typeface="Consolas" panose="020B0609020204030204" pitchFamily="49" charset="0"/>
              </a:rPr>
              <a:t>.setForm(</a:t>
            </a:r>
            <a:r>
              <a:rPr lang="en-US" sz="1600" b="1" dirty="0">
                <a:solidFill>
                  <a:srgbClr val="7F0055"/>
                </a:solidFill>
                <a:latin typeface="Consolas" panose="020B0609020204030204" pitchFamily="49" charset="0"/>
              </a:rPr>
              <a:t>this</a:t>
            </a:r>
            <a:r>
              <a:rPr lang="en-US" sz="1600" b="1"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773931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9F2CD-17E2-4942-88F6-E5473560121A}"/>
              </a:ext>
            </a:extLst>
          </p:cNvPr>
          <p:cNvSpPr>
            <a:spLocks noGrp="1"/>
          </p:cNvSpPr>
          <p:nvPr>
            <p:ph type="title"/>
          </p:nvPr>
        </p:nvSpPr>
        <p:spPr/>
        <p:txBody>
          <a:bodyPr/>
          <a:lstStyle/>
          <a:p>
            <a:r>
              <a:rPr lang="it-IT" dirty="0"/>
              <a:t>Motivations</a:t>
            </a:r>
            <a:endParaRPr lang="en-US" dirty="0"/>
          </a:p>
        </p:txBody>
      </p:sp>
      <p:sp>
        <p:nvSpPr>
          <p:cNvPr id="3" name="Segnaposto contenuto 2">
            <a:extLst>
              <a:ext uri="{FF2B5EF4-FFF2-40B4-BE49-F238E27FC236}">
                <a16:creationId xmlns:a16="http://schemas.microsoft.com/office/drawing/2014/main" id="{5E8F2C72-1D54-4B29-B4B9-1E15F0A404D6}"/>
              </a:ext>
            </a:extLst>
          </p:cNvPr>
          <p:cNvSpPr>
            <a:spLocks noGrp="1"/>
          </p:cNvSpPr>
          <p:nvPr>
            <p:ph idx="1"/>
          </p:nvPr>
        </p:nvSpPr>
        <p:spPr/>
        <p:txBody>
          <a:bodyPr>
            <a:normAutofit/>
          </a:bodyPr>
          <a:lstStyle/>
          <a:p>
            <a:r>
              <a:rPr lang="it-IT" sz="2300" b="1" dirty="0"/>
              <a:t>retrieveAnswersByDate</a:t>
            </a:r>
            <a:r>
              <a:rPr lang="it-IT" sz="2300" dirty="0"/>
              <a:t> is used for retrieving all the filled forms of a specific questionnaire given its date.</a:t>
            </a:r>
            <a:endParaRPr lang="it-IT" sz="2300" b="1" dirty="0"/>
          </a:p>
          <a:p>
            <a:r>
              <a:rPr lang="it-IT" sz="2300" dirty="0"/>
              <a:t> Notice also that the fecthType with the Answer is </a:t>
            </a:r>
            <a:r>
              <a:rPr lang="it-IT" sz="2300" b="1" dirty="0"/>
              <a:t>EAGER</a:t>
            </a:r>
            <a:r>
              <a:rPr lang="it-IT" sz="2300" dirty="0"/>
              <a:t> because we want to display to the Admin all the Answers in the inspection page.</a:t>
            </a:r>
          </a:p>
          <a:p>
            <a:r>
              <a:rPr lang="it-IT" sz="2300" dirty="0"/>
              <a:t>We have used a </a:t>
            </a:r>
            <a:r>
              <a:rPr lang="it-IT" sz="2300" b="1" dirty="0"/>
              <a:t>PERSIST</a:t>
            </a:r>
            <a:r>
              <a:rPr lang="it-IT" sz="2300" dirty="0"/>
              <a:t> and </a:t>
            </a:r>
            <a:r>
              <a:rPr lang="it-IT" sz="2300" b="1" dirty="0"/>
              <a:t>REMOVE</a:t>
            </a:r>
            <a:r>
              <a:rPr lang="it-IT" sz="2300" dirty="0"/>
              <a:t> cascading with Answer so that when a FilledForm is either created or removed the same happens for all the related Answers.</a:t>
            </a:r>
          </a:p>
          <a:p>
            <a:r>
              <a:rPr lang="it-IT" sz="2300" dirty="0"/>
              <a:t> </a:t>
            </a:r>
          </a:p>
          <a:p>
            <a:r>
              <a:rPr lang="it-IT" sz="2300" dirty="0"/>
              <a:t>The method </a:t>
            </a:r>
            <a:r>
              <a:rPr lang="it-IT" sz="2300" b="1" dirty="0"/>
              <a:t>addAnswer() </a:t>
            </a:r>
            <a:r>
              <a:rPr lang="it-IT" sz="2300" dirty="0"/>
              <a:t>is used for keeping updated both sides of the relationship between FilledForm and Answer.</a:t>
            </a:r>
          </a:p>
          <a:p>
            <a:endParaRPr lang="it-IT" sz="2300" dirty="0"/>
          </a:p>
          <a:p>
            <a:endParaRPr lang="it-IT" sz="2300" dirty="0"/>
          </a:p>
          <a:p>
            <a:endParaRPr lang="it-IT" sz="2300" dirty="0"/>
          </a:p>
          <a:p>
            <a:endParaRPr lang="en-US" sz="2300" dirty="0"/>
          </a:p>
        </p:txBody>
      </p:sp>
    </p:spTree>
    <p:extLst>
      <p:ext uri="{BB962C8B-B14F-4D97-AF65-F5344CB8AC3E}">
        <p14:creationId xmlns:p14="http://schemas.microsoft.com/office/powerpoint/2010/main" val="4147070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B61A9-3698-49E7-9634-4638815C4730}"/>
              </a:ext>
            </a:extLst>
          </p:cNvPr>
          <p:cNvSpPr>
            <a:spLocks noGrp="1"/>
          </p:cNvSpPr>
          <p:nvPr>
            <p:ph type="title"/>
          </p:nvPr>
        </p:nvSpPr>
        <p:spPr>
          <a:xfrm>
            <a:off x="400050" y="-124252"/>
            <a:ext cx="10515600" cy="1325563"/>
          </a:xfrm>
        </p:spPr>
        <p:txBody>
          <a:bodyPr/>
          <a:lstStyle/>
          <a:p>
            <a:r>
              <a:rPr lang="it-IT" dirty="0"/>
              <a:t>Answer</a:t>
            </a:r>
            <a:endParaRPr lang="en-US" dirty="0"/>
          </a:p>
        </p:txBody>
      </p:sp>
      <p:sp>
        <p:nvSpPr>
          <p:cNvPr id="7" name="CasellaDiTesto 6">
            <a:extLst>
              <a:ext uri="{FF2B5EF4-FFF2-40B4-BE49-F238E27FC236}">
                <a16:creationId xmlns:a16="http://schemas.microsoft.com/office/drawing/2014/main" id="{FE5FF08C-138F-4A20-B55F-9A4371DA89B2}"/>
              </a:ext>
            </a:extLst>
          </p:cNvPr>
          <p:cNvSpPr txBox="1"/>
          <p:nvPr/>
        </p:nvSpPr>
        <p:spPr>
          <a:xfrm>
            <a:off x="638629" y="933946"/>
            <a:ext cx="9027886" cy="4801314"/>
          </a:xfrm>
          <a:prstGeom prst="rect">
            <a:avLst/>
          </a:prstGeom>
          <a:noFill/>
        </p:spPr>
        <p:txBody>
          <a:bodyPr wrap="square">
            <a:spAutoFit/>
          </a:bodyPr>
          <a:lstStyle/>
          <a:p>
            <a:pPr algn="l"/>
            <a:r>
              <a:rPr lang="en-US" sz="1700" dirty="0">
                <a:solidFill>
                  <a:srgbClr val="646464"/>
                </a:solidFill>
                <a:latin typeface="Consolas" panose="020B0609020204030204" pitchFamily="49" charset="0"/>
              </a:rPr>
              <a:t>@Entity</a:t>
            </a:r>
          </a:p>
          <a:p>
            <a:pPr algn="l"/>
            <a:r>
              <a:rPr lang="de-DE" sz="1700" dirty="0">
                <a:solidFill>
                  <a:srgbClr val="646464"/>
                </a:solidFill>
                <a:latin typeface="Consolas" panose="020B0609020204030204" pitchFamily="49" charset="0"/>
              </a:rPr>
              <a:t>@Table</a:t>
            </a:r>
            <a:r>
              <a:rPr lang="de-DE" sz="1700" dirty="0">
                <a:solidFill>
                  <a:srgbClr val="000000"/>
                </a:solidFill>
                <a:latin typeface="Consolas" panose="020B0609020204030204" pitchFamily="49" charset="0"/>
              </a:rPr>
              <a:t>(name = </a:t>
            </a:r>
            <a:r>
              <a:rPr lang="de-DE" sz="1700" dirty="0">
                <a:solidFill>
                  <a:srgbClr val="2A00FF"/>
                </a:solidFill>
                <a:latin typeface="Consolas" panose="020B0609020204030204" pitchFamily="49" charset="0"/>
              </a:rPr>
              <a:t>"answer"</a:t>
            </a:r>
            <a:r>
              <a:rPr lang="de-DE" sz="1700" dirty="0">
                <a:solidFill>
                  <a:srgbClr val="000000"/>
                </a:solidFill>
                <a:latin typeface="Consolas" panose="020B0609020204030204" pitchFamily="49" charset="0"/>
              </a:rPr>
              <a:t>, schema = </a:t>
            </a:r>
            <a:r>
              <a:rPr lang="de-DE" sz="1700" dirty="0">
                <a:solidFill>
                  <a:srgbClr val="2A00FF"/>
                </a:solidFill>
                <a:latin typeface="Consolas" panose="020B0609020204030204" pitchFamily="49" charset="0"/>
              </a:rPr>
              <a:t>"db_easyr"</a:t>
            </a:r>
            <a:r>
              <a:rPr lang="de-DE" sz="1700" dirty="0">
                <a:solidFill>
                  <a:srgbClr val="000000"/>
                </a:solidFill>
                <a:latin typeface="Consolas" panose="020B0609020204030204" pitchFamily="49" charset="0"/>
              </a:rPr>
              <a:t>)</a:t>
            </a:r>
          </a:p>
          <a:p>
            <a:pPr algn="l"/>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public</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class</a:t>
            </a:r>
            <a:r>
              <a:rPr lang="en-US" sz="1700" b="1" dirty="0">
                <a:solidFill>
                  <a:srgbClr val="000000"/>
                </a:solidFill>
                <a:latin typeface="Consolas" panose="020B0609020204030204" pitchFamily="49" charset="0"/>
              </a:rPr>
              <a:t> Answer </a:t>
            </a:r>
            <a:r>
              <a:rPr lang="en-US" sz="1700" b="1" dirty="0">
                <a:solidFill>
                  <a:srgbClr val="7F0055"/>
                </a:solidFill>
                <a:latin typeface="Consolas" panose="020B0609020204030204" pitchFamily="49" charset="0"/>
              </a:rPr>
              <a:t>implements</a:t>
            </a:r>
            <a:r>
              <a:rPr lang="en-US" sz="1700" b="1" dirty="0">
                <a:solidFill>
                  <a:srgbClr val="000000"/>
                </a:solidFill>
                <a:latin typeface="Consolas" panose="020B0609020204030204" pitchFamily="49" charset="0"/>
              </a:rPr>
              <a:t> Serializable {</a:t>
            </a:r>
          </a:p>
          <a:p>
            <a:pPr algn="l"/>
            <a:r>
              <a:rPr lang="en-US" sz="1700" b="1" dirty="0">
                <a:solidFill>
                  <a:srgbClr val="7F0055"/>
                </a:solidFill>
                <a:latin typeface="Consolas" panose="020B0609020204030204" pitchFamily="49" charset="0"/>
              </a:rPr>
              <a:t>private</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static</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final</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long</a:t>
            </a:r>
            <a:r>
              <a:rPr lang="en-US" sz="1700" b="1" dirty="0">
                <a:solidFill>
                  <a:srgbClr val="000000"/>
                </a:solidFill>
                <a:latin typeface="Consolas" panose="020B0609020204030204" pitchFamily="49" charset="0"/>
              </a:rPr>
              <a:t> </a:t>
            </a:r>
            <a:r>
              <a:rPr lang="en-US" sz="1700" b="1" i="1" dirty="0">
                <a:solidFill>
                  <a:srgbClr val="0000C0"/>
                </a:solidFill>
                <a:latin typeface="Consolas" panose="020B0609020204030204" pitchFamily="49" charset="0"/>
              </a:rPr>
              <a:t>serialVersionUID</a:t>
            </a:r>
            <a:r>
              <a:rPr lang="en-US" sz="1700" b="1" i="1" dirty="0">
                <a:solidFill>
                  <a:srgbClr val="000000"/>
                </a:solidFill>
                <a:latin typeface="Consolas" panose="020B0609020204030204" pitchFamily="49" charset="0"/>
              </a:rPr>
              <a:t> = 1L;</a:t>
            </a:r>
          </a:p>
          <a:p>
            <a:pPr algn="l"/>
            <a:endParaRPr lang="en-US" sz="1700" dirty="0">
              <a:latin typeface="Consolas" panose="020B0609020204030204" pitchFamily="49" charset="0"/>
            </a:endParaRPr>
          </a:p>
          <a:p>
            <a:pPr algn="l"/>
            <a:r>
              <a:rPr lang="en-US" sz="1700" dirty="0">
                <a:solidFill>
                  <a:srgbClr val="646464"/>
                </a:solidFill>
                <a:latin typeface="Consolas" panose="020B0609020204030204" pitchFamily="49" charset="0"/>
              </a:rPr>
              <a:t>@Id</a:t>
            </a:r>
          </a:p>
          <a:p>
            <a:pPr algn="l"/>
            <a:r>
              <a:rPr lang="en-US" sz="1700" dirty="0">
                <a:solidFill>
                  <a:srgbClr val="646464"/>
                </a:solidFill>
                <a:latin typeface="Consolas" panose="020B0609020204030204" pitchFamily="49" charset="0"/>
              </a:rPr>
              <a:t>@GeneratedValue</a:t>
            </a:r>
            <a:r>
              <a:rPr lang="en-US" sz="1700" dirty="0">
                <a:solidFill>
                  <a:srgbClr val="000000"/>
                </a:solidFill>
                <a:latin typeface="Consolas" panose="020B0609020204030204" pitchFamily="49" charset="0"/>
              </a:rPr>
              <a:t>(strategy = GenerationType.</a:t>
            </a:r>
            <a:r>
              <a:rPr lang="en-US" sz="1700" b="1" i="1" dirty="0">
                <a:solidFill>
                  <a:srgbClr val="0000C0"/>
                </a:solidFill>
                <a:latin typeface="Consolas" panose="020B0609020204030204" pitchFamily="49" charset="0"/>
              </a:rPr>
              <a:t>IDENTITY</a:t>
            </a:r>
            <a:r>
              <a:rPr lang="en-US" sz="1700" b="1" i="1" dirty="0">
                <a:solidFill>
                  <a:srgbClr val="000000"/>
                </a:solidFill>
                <a:latin typeface="Consolas" panose="020B0609020204030204" pitchFamily="49" charset="0"/>
              </a:rPr>
              <a:t>)</a:t>
            </a:r>
          </a:p>
          <a:p>
            <a:pPr algn="l"/>
            <a:r>
              <a:rPr lang="en-US" sz="1700" b="1" dirty="0">
                <a:solidFill>
                  <a:srgbClr val="7F0055"/>
                </a:solidFill>
                <a:latin typeface="Consolas" panose="020B0609020204030204" pitchFamily="49" charset="0"/>
              </a:rPr>
              <a:t>private</a:t>
            </a:r>
            <a:r>
              <a:rPr lang="en-US" sz="1700" b="1" dirty="0">
                <a:solidFill>
                  <a:srgbClr val="000000"/>
                </a:solidFill>
                <a:latin typeface="Consolas" panose="020B0609020204030204" pitchFamily="49" charset="0"/>
              </a:rPr>
              <a:t> Integer </a:t>
            </a:r>
            <a:r>
              <a:rPr lang="en-US" sz="1700" b="1" dirty="0">
                <a:solidFill>
                  <a:srgbClr val="0000C0"/>
                </a:solidFill>
                <a:latin typeface="Consolas" panose="020B0609020204030204" pitchFamily="49" charset="0"/>
              </a:rPr>
              <a:t>id</a:t>
            </a:r>
            <a:r>
              <a:rPr lang="en-US" sz="1700" b="1" dirty="0">
                <a:solidFill>
                  <a:srgbClr val="000000"/>
                </a:solidFill>
                <a:latin typeface="Consolas" panose="020B0609020204030204" pitchFamily="49" charset="0"/>
              </a:rPr>
              <a:t>;</a:t>
            </a:r>
          </a:p>
          <a:p>
            <a:pPr algn="l"/>
            <a:endParaRPr lang="en-US" sz="1700" dirty="0">
              <a:latin typeface="Consolas" panose="020B0609020204030204" pitchFamily="49" charset="0"/>
            </a:endParaRPr>
          </a:p>
          <a:p>
            <a:pPr algn="l"/>
            <a:r>
              <a:rPr lang="en-US" sz="1700" dirty="0">
                <a:solidFill>
                  <a:srgbClr val="646464"/>
                </a:solidFill>
                <a:latin typeface="Consolas" panose="020B0609020204030204" pitchFamily="49" charset="0"/>
              </a:rPr>
              <a:t>@ManyToOne</a:t>
            </a:r>
          </a:p>
          <a:p>
            <a:pPr algn="l"/>
            <a:r>
              <a:rPr lang="en-US" sz="1700" dirty="0">
                <a:solidFill>
                  <a:srgbClr val="646464"/>
                </a:solidFill>
                <a:latin typeface="Consolas" panose="020B0609020204030204" pitchFamily="49" charset="0"/>
              </a:rPr>
              <a:t>@JoinColumn</a:t>
            </a:r>
            <a:r>
              <a:rPr lang="en-US" sz="1700" dirty="0">
                <a:solidFill>
                  <a:srgbClr val="000000"/>
                </a:solidFill>
                <a:latin typeface="Consolas" panose="020B0609020204030204" pitchFamily="49" charset="0"/>
              </a:rPr>
              <a:t>(name = </a:t>
            </a:r>
            <a:r>
              <a:rPr lang="en-US" sz="1700" dirty="0">
                <a:solidFill>
                  <a:srgbClr val="2A00FF"/>
                </a:solidFill>
                <a:latin typeface="Consolas" panose="020B0609020204030204" pitchFamily="49" charset="0"/>
              </a:rPr>
              <a:t>"question_id"</a:t>
            </a:r>
            <a:r>
              <a:rPr lang="en-US" sz="1700" dirty="0">
                <a:solidFill>
                  <a:srgbClr val="000000"/>
                </a:solidFill>
                <a:latin typeface="Consolas" panose="020B0609020204030204" pitchFamily="49" charset="0"/>
              </a:rPr>
              <a:t>)</a:t>
            </a:r>
          </a:p>
          <a:p>
            <a:pPr algn="l"/>
            <a:r>
              <a:rPr lang="en-US" sz="1700" b="1" dirty="0">
                <a:solidFill>
                  <a:srgbClr val="7F0055"/>
                </a:solidFill>
                <a:latin typeface="Consolas" panose="020B0609020204030204" pitchFamily="49" charset="0"/>
              </a:rPr>
              <a:t>private</a:t>
            </a:r>
            <a:r>
              <a:rPr lang="en-US" sz="1700" b="1" dirty="0">
                <a:solidFill>
                  <a:srgbClr val="000000"/>
                </a:solidFill>
                <a:latin typeface="Consolas" panose="020B0609020204030204" pitchFamily="49" charset="0"/>
              </a:rPr>
              <a:t> Question </a:t>
            </a:r>
            <a:r>
              <a:rPr lang="en-US" sz="1700" b="1" dirty="0">
                <a:solidFill>
                  <a:srgbClr val="0000C0"/>
                </a:solidFill>
                <a:latin typeface="Consolas" panose="020B0609020204030204" pitchFamily="49" charset="0"/>
              </a:rPr>
              <a:t>question</a:t>
            </a:r>
            <a:r>
              <a:rPr lang="en-US" sz="1700" b="1" dirty="0">
                <a:solidFill>
                  <a:srgbClr val="000000"/>
                </a:solidFill>
                <a:latin typeface="Consolas" panose="020B0609020204030204" pitchFamily="49" charset="0"/>
              </a:rPr>
              <a:t>;</a:t>
            </a:r>
          </a:p>
          <a:p>
            <a:pPr algn="l"/>
            <a:endParaRPr lang="en-US" sz="1700" dirty="0">
              <a:latin typeface="Consolas" panose="020B0609020204030204" pitchFamily="49" charset="0"/>
            </a:endParaRPr>
          </a:p>
          <a:p>
            <a:pPr algn="l"/>
            <a:r>
              <a:rPr lang="en-US" sz="1700" dirty="0">
                <a:solidFill>
                  <a:srgbClr val="646464"/>
                </a:solidFill>
                <a:latin typeface="Consolas" panose="020B0609020204030204" pitchFamily="49" charset="0"/>
              </a:rPr>
              <a:t>@ManyToOne</a:t>
            </a:r>
            <a:r>
              <a:rPr lang="en-US" sz="1700" dirty="0">
                <a:solidFill>
                  <a:srgbClr val="000000"/>
                </a:solidFill>
                <a:latin typeface="Consolas" panose="020B0609020204030204" pitchFamily="49" charset="0"/>
              </a:rPr>
              <a:t>  </a:t>
            </a:r>
          </a:p>
          <a:p>
            <a:pPr algn="l"/>
            <a:r>
              <a:rPr lang="en-US" sz="1700" dirty="0">
                <a:solidFill>
                  <a:srgbClr val="646464"/>
                </a:solidFill>
                <a:latin typeface="Consolas" panose="020B0609020204030204" pitchFamily="49" charset="0"/>
              </a:rPr>
              <a:t>@JoinColumn</a:t>
            </a:r>
            <a:r>
              <a:rPr lang="en-US" sz="1700" dirty="0">
                <a:solidFill>
                  <a:srgbClr val="000000"/>
                </a:solidFill>
                <a:latin typeface="Consolas" panose="020B0609020204030204" pitchFamily="49" charset="0"/>
              </a:rPr>
              <a:t>(name=</a:t>
            </a:r>
            <a:r>
              <a:rPr lang="en-US" sz="1700" dirty="0">
                <a:solidFill>
                  <a:srgbClr val="2A00FF"/>
                </a:solidFill>
                <a:latin typeface="Consolas" panose="020B0609020204030204" pitchFamily="49" charset="0"/>
              </a:rPr>
              <a:t>"form_id"</a:t>
            </a:r>
            <a:r>
              <a:rPr lang="en-US" sz="1700" dirty="0">
                <a:solidFill>
                  <a:srgbClr val="000000"/>
                </a:solidFill>
                <a:latin typeface="Consolas" panose="020B0609020204030204" pitchFamily="49" charset="0"/>
              </a:rPr>
              <a:t>)</a:t>
            </a:r>
          </a:p>
          <a:p>
            <a:pPr algn="l"/>
            <a:r>
              <a:rPr lang="en-US" sz="1700" b="1" dirty="0">
                <a:solidFill>
                  <a:srgbClr val="7F0055"/>
                </a:solidFill>
                <a:latin typeface="Consolas" panose="020B0609020204030204" pitchFamily="49" charset="0"/>
              </a:rPr>
              <a:t>private</a:t>
            </a:r>
            <a:r>
              <a:rPr lang="en-US" sz="1700" b="1" dirty="0">
                <a:solidFill>
                  <a:srgbClr val="000000"/>
                </a:solidFill>
                <a:latin typeface="Consolas" panose="020B0609020204030204" pitchFamily="49" charset="0"/>
              </a:rPr>
              <a:t> FilledForm </a:t>
            </a:r>
            <a:r>
              <a:rPr lang="en-US" sz="1700" b="1" dirty="0">
                <a:solidFill>
                  <a:srgbClr val="0000C0"/>
                </a:solidFill>
                <a:latin typeface="Consolas" panose="020B0609020204030204" pitchFamily="49" charset="0"/>
              </a:rPr>
              <a:t>form</a:t>
            </a:r>
            <a:r>
              <a:rPr lang="en-US" sz="1700" b="1" dirty="0">
                <a:solidFill>
                  <a:srgbClr val="000000"/>
                </a:solidFill>
                <a:latin typeface="Consolas" panose="020B0609020204030204" pitchFamily="49" charset="0"/>
              </a:rPr>
              <a:t>;</a:t>
            </a:r>
          </a:p>
          <a:p>
            <a:pPr algn="l"/>
            <a:endParaRPr lang="en-US" sz="1700" dirty="0">
              <a:latin typeface="Consolas" panose="020B0609020204030204" pitchFamily="49" charset="0"/>
            </a:endParaRPr>
          </a:p>
          <a:p>
            <a:pPr algn="l"/>
            <a:r>
              <a:rPr lang="en-US" sz="1700" b="1" dirty="0">
                <a:solidFill>
                  <a:srgbClr val="7F0055"/>
                </a:solidFill>
                <a:latin typeface="Consolas" panose="020B0609020204030204" pitchFamily="49" charset="0"/>
              </a:rPr>
              <a:t>private</a:t>
            </a:r>
            <a:r>
              <a:rPr lang="en-US" sz="1700" b="1" dirty="0">
                <a:solidFill>
                  <a:srgbClr val="000000"/>
                </a:solidFill>
                <a:latin typeface="Consolas" panose="020B0609020204030204" pitchFamily="49" charset="0"/>
              </a:rPr>
              <a:t> String </a:t>
            </a:r>
            <a:r>
              <a:rPr lang="en-US" sz="1700" b="1" dirty="0">
                <a:solidFill>
                  <a:srgbClr val="0000C0"/>
                </a:solidFill>
                <a:latin typeface="Consolas" panose="020B0609020204030204" pitchFamily="49" charset="0"/>
              </a:rPr>
              <a:t>response</a:t>
            </a:r>
            <a:r>
              <a:rPr lang="en-US" sz="1700" b="1" dirty="0">
                <a:solidFill>
                  <a:srgbClr val="000000"/>
                </a:solidFill>
                <a:latin typeface="Consolas" panose="020B0609020204030204" pitchFamily="49" charset="0"/>
              </a:rPr>
              <a:t>;</a:t>
            </a:r>
            <a:endParaRPr lang="en-US" sz="1700" dirty="0"/>
          </a:p>
        </p:txBody>
      </p:sp>
    </p:spTree>
    <p:extLst>
      <p:ext uri="{BB962C8B-B14F-4D97-AF65-F5344CB8AC3E}">
        <p14:creationId xmlns:p14="http://schemas.microsoft.com/office/powerpoint/2010/main" val="101666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5574CE-9242-4E56-8271-03ACA97064C5}"/>
              </a:ext>
            </a:extLst>
          </p:cNvPr>
          <p:cNvSpPr>
            <a:spLocks noGrp="1"/>
          </p:cNvSpPr>
          <p:nvPr>
            <p:ph type="title"/>
          </p:nvPr>
        </p:nvSpPr>
        <p:spPr/>
        <p:txBody>
          <a:bodyPr/>
          <a:lstStyle/>
          <a:p>
            <a:r>
              <a:rPr lang="it-IT" dirty="0"/>
              <a:t>Components (1/2)</a:t>
            </a:r>
            <a:endParaRPr lang="en-US" dirty="0"/>
          </a:p>
        </p:txBody>
      </p:sp>
      <p:sp>
        <p:nvSpPr>
          <p:cNvPr id="3" name="Segnaposto contenuto 2">
            <a:extLst>
              <a:ext uri="{FF2B5EF4-FFF2-40B4-BE49-F238E27FC236}">
                <a16:creationId xmlns:a16="http://schemas.microsoft.com/office/drawing/2014/main" id="{29CF5356-C5B6-44E2-A4A1-4AACA501065B}"/>
              </a:ext>
            </a:extLst>
          </p:cNvPr>
          <p:cNvSpPr>
            <a:spLocks noGrp="1"/>
          </p:cNvSpPr>
          <p:nvPr>
            <p:ph idx="1"/>
          </p:nvPr>
        </p:nvSpPr>
        <p:spPr>
          <a:xfrm>
            <a:off x="1188279" y="1568951"/>
            <a:ext cx="3896032" cy="4667250"/>
          </a:xfrm>
        </p:spPr>
        <p:txBody>
          <a:bodyPr>
            <a:normAutofit fontScale="77500" lnSpcReduction="20000"/>
          </a:bodyPr>
          <a:lstStyle/>
          <a:p>
            <a:r>
              <a:rPr lang="it-IT" b="1" dirty="0"/>
              <a:t>Client (User)</a:t>
            </a:r>
          </a:p>
          <a:p>
            <a:pPr lvl="1"/>
            <a:r>
              <a:rPr lang="en-US" dirty="0"/>
              <a:t>CheckLogin</a:t>
            </a:r>
          </a:p>
          <a:p>
            <a:pPr lvl="1"/>
            <a:r>
              <a:rPr lang="en-US" dirty="0"/>
              <a:t>GoToHomePage</a:t>
            </a:r>
          </a:p>
          <a:p>
            <a:pPr lvl="1"/>
            <a:r>
              <a:rPr lang="en-US" dirty="0"/>
              <a:t>GoToLeaderboardPage</a:t>
            </a:r>
          </a:p>
          <a:p>
            <a:pPr lvl="1"/>
            <a:r>
              <a:rPr lang="en-US" dirty="0"/>
              <a:t>GoToQuestionnairePage</a:t>
            </a:r>
          </a:p>
          <a:p>
            <a:pPr lvl="1"/>
            <a:r>
              <a:rPr lang="en-US" dirty="0"/>
              <a:t>GoToRegistrationPage</a:t>
            </a:r>
          </a:p>
          <a:p>
            <a:pPr lvl="1"/>
            <a:r>
              <a:rPr lang="en-US" dirty="0"/>
              <a:t>GoToStatisticsPage</a:t>
            </a:r>
          </a:p>
          <a:p>
            <a:pPr lvl="1"/>
            <a:r>
              <a:rPr lang="en-US" dirty="0"/>
              <a:t>GoToThanksPage</a:t>
            </a:r>
          </a:p>
          <a:p>
            <a:pPr lvl="1"/>
            <a:r>
              <a:rPr lang="en-US" dirty="0"/>
              <a:t>Logout</a:t>
            </a:r>
          </a:p>
          <a:p>
            <a:pPr lvl="1"/>
            <a:r>
              <a:rPr lang="en-US" dirty="0"/>
              <a:t>UserRegistration</a:t>
            </a:r>
          </a:p>
          <a:p>
            <a:pPr lvl="1"/>
            <a:r>
              <a:rPr lang="en-US" dirty="0"/>
              <a:t>index.html</a:t>
            </a:r>
          </a:p>
          <a:p>
            <a:pPr lvl="1"/>
            <a:r>
              <a:rPr lang="en-US" dirty="0"/>
              <a:t>Home.html</a:t>
            </a:r>
          </a:p>
          <a:p>
            <a:pPr lvl="1"/>
            <a:r>
              <a:rPr lang="en-US" dirty="0"/>
              <a:t>LeaderboardPage.html</a:t>
            </a:r>
          </a:p>
          <a:p>
            <a:pPr lvl="1"/>
            <a:r>
              <a:rPr lang="en-US" dirty="0"/>
              <a:t>QuestionnairePage.html</a:t>
            </a:r>
          </a:p>
          <a:p>
            <a:pPr lvl="1"/>
            <a:r>
              <a:rPr lang="en-US" dirty="0"/>
              <a:t>RegistrationPage.html</a:t>
            </a:r>
          </a:p>
          <a:p>
            <a:pPr lvl="1"/>
            <a:r>
              <a:rPr lang="en-US" dirty="0"/>
              <a:t>StatisticsPage.html</a:t>
            </a:r>
          </a:p>
          <a:p>
            <a:pPr lvl="1"/>
            <a:r>
              <a:rPr lang="en-US" dirty="0"/>
              <a:t>ThanksPage.html</a:t>
            </a:r>
          </a:p>
          <a:p>
            <a:pPr lvl="1"/>
            <a:endParaRPr lang="en-US" dirty="0"/>
          </a:p>
          <a:p>
            <a:pPr lvl="1"/>
            <a:endParaRPr lang="en-US" dirty="0"/>
          </a:p>
          <a:p>
            <a:pPr lvl="1"/>
            <a:endParaRPr lang="en-US" dirty="0"/>
          </a:p>
          <a:p>
            <a:pPr lvl="1"/>
            <a:endParaRPr lang="en-US" dirty="0"/>
          </a:p>
          <a:p>
            <a:pPr lvl="1"/>
            <a:endParaRPr lang="en-US" dirty="0"/>
          </a:p>
        </p:txBody>
      </p:sp>
      <p:sp>
        <p:nvSpPr>
          <p:cNvPr id="5" name="Segnaposto contenuto 2">
            <a:extLst>
              <a:ext uri="{FF2B5EF4-FFF2-40B4-BE49-F238E27FC236}">
                <a16:creationId xmlns:a16="http://schemas.microsoft.com/office/drawing/2014/main" id="{C289B6E1-0D21-4833-97EB-ECC1602911E8}"/>
              </a:ext>
            </a:extLst>
          </p:cNvPr>
          <p:cNvSpPr txBox="1">
            <a:spLocks/>
          </p:cNvSpPr>
          <p:nvPr/>
        </p:nvSpPr>
        <p:spPr>
          <a:xfrm>
            <a:off x="6560185" y="1568951"/>
            <a:ext cx="3596148" cy="46672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t>Client (Admin)</a:t>
            </a:r>
          </a:p>
          <a:p>
            <a:pPr lvl="1"/>
            <a:r>
              <a:rPr lang="it-IT" dirty="0"/>
              <a:t>CheckLogin</a:t>
            </a:r>
          </a:p>
          <a:p>
            <a:pPr lvl="1"/>
            <a:r>
              <a:rPr lang="it-IT" dirty="0"/>
              <a:t>CreateQuestionnaire</a:t>
            </a:r>
          </a:p>
          <a:p>
            <a:pPr lvl="1"/>
            <a:r>
              <a:rPr lang="it-IT" dirty="0"/>
              <a:t>DeleteQuestionnaire</a:t>
            </a:r>
          </a:p>
          <a:p>
            <a:pPr lvl="1"/>
            <a:r>
              <a:rPr lang="it-IT" dirty="0"/>
              <a:t>GetStatistics</a:t>
            </a:r>
          </a:p>
          <a:p>
            <a:pPr lvl="1"/>
            <a:r>
              <a:rPr lang="it-IT" dirty="0"/>
              <a:t>GoToCreationPage</a:t>
            </a:r>
          </a:p>
          <a:p>
            <a:pPr lvl="1"/>
            <a:r>
              <a:rPr lang="it-IT" dirty="0"/>
              <a:t>GoToDeletionPage</a:t>
            </a:r>
          </a:p>
          <a:p>
            <a:pPr lvl="1"/>
            <a:r>
              <a:rPr lang="it-IT" dirty="0"/>
              <a:t>GoToHomePage</a:t>
            </a:r>
          </a:p>
          <a:p>
            <a:pPr lvl="1"/>
            <a:r>
              <a:rPr lang="it-IT" dirty="0"/>
              <a:t>GoToInspectionPage</a:t>
            </a:r>
          </a:p>
          <a:p>
            <a:pPr lvl="1"/>
            <a:r>
              <a:rPr lang="it-IT" dirty="0"/>
              <a:t>Logout</a:t>
            </a:r>
          </a:p>
          <a:p>
            <a:pPr lvl="1"/>
            <a:r>
              <a:rPr lang="it-IT" dirty="0"/>
              <a:t>PrintQuestions</a:t>
            </a:r>
          </a:p>
          <a:p>
            <a:pPr lvl="1"/>
            <a:r>
              <a:rPr lang="it-IT" dirty="0"/>
              <a:t>index.html</a:t>
            </a:r>
          </a:p>
          <a:p>
            <a:pPr lvl="1"/>
            <a:r>
              <a:rPr lang="it-IT" dirty="0"/>
              <a:t>CreationPage.html</a:t>
            </a:r>
          </a:p>
          <a:p>
            <a:pPr lvl="1"/>
            <a:r>
              <a:rPr lang="it-IT" dirty="0"/>
              <a:t>DeletionPage.html</a:t>
            </a:r>
          </a:p>
          <a:p>
            <a:pPr lvl="1"/>
            <a:r>
              <a:rPr lang="it-IT" dirty="0"/>
              <a:t>Home.html</a:t>
            </a:r>
          </a:p>
          <a:p>
            <a:pPr lvl="1"/>
            <a:r>
              <a:rPr lang="it-IT" dirty="0"/>
              <a:t>InspectionPage.html</a:t>
            </a:r>
          </a:p>
          <a:p>
            <a:pPr lvl="1"/>
            <a:endParaRPr lang="en-US" dirty="0"/>
          </a:p>
        </p:txBody>
      </p:sp>
    </p:spTree>
    <p:extLst>
      <p:ext uri="{BB962C8B-B14F-4D97-AF65-F5344CB8AC3E}">
        <p14:creationId xmlns:p14="http://schemas.microsoft.com/office/powerpoint/2010/main" val="1325934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5574CE-9242-4E56-8271-03ACA97064C5}"/>
              </a:ext>
            </a:extLst>
          </p:cNvPr>
          <p:cNvSpPr>
            <a:spLocks noGrp="1"/>
          </p:cNvSpPr>
          <p:nvPr>
            <p:ph type="title"/>
          </p:nvPr>
        </p:nvSpPr>
        <p:spPr/>
        <p:txBody>
          <a:bodyPr/>
          <a:lstStyle/>
          <a:p>
            <a:r>
              <a:rPr lang="it-IT" dirty="0"/>
              <a:t>Components: Business Tier (2/2)</a:t>
            </a:r>
            <a:endParaRPr lang="en-US" dirty="0"/>
          </a:p>
        </p:txBody>
      </p:sp>
      <p:sp>
        <p:nvSpPr>
          <p:cNvPr id="7" name="Segnaposto contenuto 2">
            <a:extLst>
              <a:ext uri="{FF2B5EF4-FFF2-40B4-BE49-F238E27FC236}">
                <a16:creationId xmlns:a16="http://schemas.microsoft.com/office/drawing/2014/main" id="{24C4EEAB-C1C9-451F-8D1D-FF8BD5509D8A}"/>
              </a:ext>
            </a:extLst>
          </p:cNvPr>
          <p:cNvSpPr txBox="1">
            <a:spLocks/>
          </p:cNvSpPr>
          <p:nvPr/>
        </p:nvSpPr>
        <p:spPr>
          <a:xfrm>
            <a:off x="609600" y="1535028"/>
            <a:ext cx="5486401" cy="46299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b="1" dirty="0"/>
              <a:t>@Stateless UserService</a:t>
            </a:r>
          </a:p>
          <a:p>
            <a:pPr lvl="2"/>
            <a:r>
              <a:rPr lang="en-US" dirty="0"/>
              <a:t>checkCredentials(String usrn, String pwd)</a:t>
            </a:r>
          </a:p>
          <a:p>
            <a:pPr lvl="2"/>
            <a:r>
              <a:rPr lang="en-US" dirty="0"/>
              <a:t>checkIfBanned(Integer userId)</a:t>
            </a:r>
          </a:p>
          <a:p>
            <a:pPr lvl="2"/>
            <a:r>
              <a:rPr lang="it-IT" dirty="0"/>
              <a:t>hasDoneDailyQuestionnaire(Integer userId)</a:t>
            </a:r>
          </a:p>
          <a:p>
            <a:pPr lvl="2"/>
            <a:r>
              <a:rPr lang="it-IT" dirty="0"/>
              <a:t>hasDoneQuestionnaireByDate(Date date)</a:t>
            </a:r>
          </a:p>
          <a:p>
            <a:pPr lvl="2"/>
            <a:r>
              <a:rPr lang="it-IT" dirty="0"/>
              <a:t>saveLog(User user)</a:t>
            </a:r>
          </a:p>
          <a:p>
            <a:pPr lvl="2"/>
            <a:r>
              <a:rPr lang="it-IT" dirty="0"/>
              <a:t>registerUser(String usrn, String email, String pwd)</a:t>
            </a:r>
          </a:p>
          <a:p>
            <a:pPr lvl="2"/>
            <a:r>
              <a:rPr lang="it-IT" dirty="0"/>
              <a:t>getLeaderboard(Integer userId)</a:t>
            </a:r>
          </a:p>
          <a:p>
            <a:pPr lvl="2"/>
            <a:r>
              <a:rPr lang="it-IT" dirty="0"/>
              <a:t>hasOpenedQuestionnaireByDate(Date date)</a:t>
            </a:r>
          </a:p>
          <a:p>
            <a:pPr lvl="1"/>
            <a:r>
              <a:rPr lang="it-IT" b="1" dirty="0"/>
              <a:t>@Stateless QuestionnaireService</a:t>
            </a:r>
          </a:p>
          <a:p>
            <a:pPr lvl="2"/>
            <a:r>
              <a:rPr lang="it-IT" dirty="0"/>
              <a:t>getQuestionnaireOfToday() </a:t>
            </a:r>
          </a:p>
          <a:p>
            <a:pPr lvl="2"/>
            <a:r>
              <a:rPr lang="fr-FR" dirty="0"/>
              <a:t>saveQuestionnaire(Date date, Product product, List&lt;Question&gt; questions)</a:t>
            </a:r>
          </a:p>
          <a:p>
            <a:pPr lvl="2"/>
            <a:r>
              <a:rPr lang="it-IT" dirty="0"/>
              <a:t>deleteQuestionnaire(Date date)</a:t>
            </a:r>
          </a:p>
          <a:p>
            <a:pPr lvl="1"/>
            <a:endParaRPr lang="en-US" dirty="0"/>
          </a:p>
        </p:txBody>
      </p:sp>
      <p:sp>
        <p:nvSpPr>
          <p:cNvPr id="8" name="Segnaposto contenuto 2">
            <a:extLst>
              <a:ext uri="{FF2B5EF4-FFF2-40B4-BE49-F238E27FC236}">
                <a16:creationId xmlns:a16="http://schemas.microsoft.com/office/drawing/2014/main" id="{381F2256-6A1F-4752-A434-8221082D353D}"/>
              </a:ext>
            </a:extLst>
          </p:cNvPr>
          <p:cNvSpPr txBox="1">
            <a:spLocks/>
          </p:cNvSpPr>
          <p:nvPr/>
        </p:nvSpPr>
        <p:spPr>
          <a:xfrm>
            <a:off x="5926394" y="1535028"/>
            <a:ext cx="5656005" cy="495784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b="1" dirty="0"/>
              <a:t>@Stateless FilledFormService</a:t>
            </a:r>
          </a:p>
          <a:p>
            <a:pPr lvl="2"/>
            <a:r>
              <a:rPr lang="en-US" dirty="0"/>
              <a:t> saveFilledForm(User user, Questionnaire questionnaire, List&lt;Answer&gt; answers, Integer age, String sex, String expertice)</a:t>
            </a:r>
          </a:p>
          <a:p>
            <a:pPr lvl="2"/>
            <a:r>
              <a:rPr lang="it-IT" dirty="0"/>
              <a:t>retrieveByDate(Date date)</a:t>
            </a:r>
          </a:p>
          <a:p>
            <a:pPr lvl="2"/>
            <a:r>
              <a:rPr lang="it-IT" dirty="0"/>
              <a:t>deleteFilledForm(Integer formId)</a:t>
            </a:r>
          </a:p>
          <a:p>
            <a:pPr lvl="1"/>
            <a:r>
              <a:rPr lang="it-IT" b="1" dirty="0"/>
              <a:t>@Stateless AnswerService</a:t>
            </a:r>
          </a:p>
          <a:p>
            <a:pPr lvl="2"/>
            <a:r>
              <a:rPr lang="it-IT" dirty="0"/>
              <a:t>saveAnswers(List&lt;String&gt; answers, List&lt;Question&gt; questions)</a:t>
            </a:r>
          </a:p>
          <a:p>
            <a:pPr lvl="1"/>
            <a:r>
              <a:rPr lang="it-IT" dirty="0"/>
              <a:t> </a:t>
            </a:r>
            <a:r>
              <a:rPr lang="it-IT" b="1" dirty="0"/>
              <a:t>@Stateless ProductService</a:t>
            </a:r>
          </a:p>
          <a:p>
            <a:pPr lvl="2"/>
            <a:r>
              <a:rPr lang="it-IT" dirty="0"/>
              <a:t>getProductOfToday()</a:t>
            </a:r>
          </a:p>
          <a:p>
            <a:pPr lvl="2"/>
            <a:r>
              <a:rPr lang="en-US" dirty="0"/>
              <a:t>createProduct(byte[] photoimage, String name)</a:t>
            </a:r>
            <a:endParaRPr lang="it-IT" dirty="0"/>
          </a:p>
          <a:p>
            <a:pPr lvl="1"/>
            <a:r>
              <a:rPr lang="it-IT" b="1" dirty="0"/>
              <a:t>@Stateless AdminService</a:t>
            </a:r>
          </a:p>
          <a:p>
            <a:pPr lvl="2"/>
            <a:r>
              <a:rPr lang="en-US" dirty="0"/>
              <a:t>checkCredentials(String usrn, String pwd)</a:t>
            </a:r>
          </a:p>
          <a:p>
            <a:pPr lvl="1"/>
            <a:r>
              <a:rPr lang="it-IT" b="1" dirty="0"/>
              <a:t>@Stateless QuestionService</a:t>
            </a:r>
          </a:p>
          <a:p>
            <a:pPr lvl="2"/>
            <a:r>
              <a:rPr lang="it-IT" dirty="0"/>
              <a:t>saveQuestions(List&lt;String&gt; questions)</a:t>
            </a:r>
          </a:p>
          <a:p>
            <a:pPr marL="914400" lvl="2" indent="0">
              <a:buNone/>
            </a:pPr>
            <a:r>
              <a:rPr lang="en-US" dirty="0"/>
              <a:t> </a:t>
            </a:r>
            <a:endParaRPr lang="it-IT" dirty="0"/>
          </a:p>
          <a:p>
            <a:pPr lvl="1"/>
            <a:endParaRPr lang="it-IT" dirty="0"/>
          </a:p>
          <a:p>
            <a:pPr lvl="1"/>
            <a:endParaRPr lang="it-IT" dirty="0"/>
          </a:p>
          <a:p>
            <a:pPr lvl="1"/>
            <a:endParaRPr lang="it-IT" dirty="0"/>
          </a:p>
          <a:p>
            <a:pPr lvl="1"/>
            <a:endParaRPr lang="en-US" dirty="0"/>
          </a:p>
        </p:txBody>
      </p:sp>
      <p:sp>
        <p:nvSpPr>
          <p:cNvPr id="5" name="Titolo 1">
            <a:extLst>
              <a:ext uri="{FF2B5EF4-FFF2-40B4-BE49-F238E27FC236}">
                <a16:creationId xmlns:a16="http://schemas.microsoft.com/office/drawing/2014/main" id="{8CF95F0E-5640-447B-ACBC-683853256966}"/>
              </a:ext>
            </a:extLst>
          </p:cNvPr>
          <p:cNvSpPr txBox="1">
            <a:spLocks/>
          </p:cNvSpPr>
          <p:nvPr/>
        </p:nvSpPr>
        <p:spPr>
          <a:xfrm>
            <a:off x="1057656" y="6018006"/>
            <a:ext cx="10972799" cy="768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ts val="1000"/>
              </a:spcBef>
              <a:spcAft>
                <a:spcPts val="0"/>
              </a:spcAft>
              <a:buClrTx/>
              <a:buSzTx/>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Stateless EJBs because all the method calls are independent of the session state</a:t>
            </a:r>
          </a:p>
        </p:txBody>
      </p:sp>
    </p:spTree>
    <p:extLst>
      <p:ext uri="{BB962C8B-B14F-4D97-AF65-F5344CB8AC3E}">
        <p14:creationId xmlns:p14="http://schemas.microsoft.com/office/powerpoint/2010/main" val="370001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5574CE-9242-4E56-8271-03ACA97064C5}"/>
              </a:ext>
            </a:extLst>
          </p:cNvPr>
          <p:cNvSpPr>
            <a:spLocks noGrp="1"/>
          </p:cNvSpPr>
          <p:nvPr>
            <p:ph type="title"/>
          </p:nvPr>
        </p:nvSpPr>
        <p:spPr/>
        <p:txBody>
          <a:bodyPr/>
          <a:lstStyle/>
          <a:p>
            <a:r>
              <a:rPr lang="en-GB" dirty="0"/>
              <a:t>Example of business method (1/3)</a:t>
            </a:r>
            <a:endParaRPr lang="en-US" dirty="0"/>
          </a:p>
        </p:txBody>
      </p:sp>
      <p:sp>
        <p:nvSpPr>
          <p:cNvPr id="6" name="CasellaDiTesto 5">
            <a:extLst>
              <a:ext uri="{FF2B5EF4-FFF2-40B4-BE49-F238E27FC236}">
                <a16:creationId xmlns:a16="http://schemas.microsoft.com/office/drawing/2014/main" id="{BE48F27E-0917-4222-BA49-B2E2B709ECC9}"/>
              </a:ext>
            </a:extLst>
          </p:cNvPr>
          <p:cNvSpPr txBox="1"/>
          <p:nvPr/>
        </p:nvSpPr>
        <p:spPr>
          <a:xfrm>
            <a:off x="838200" y="1690688"/>
            <a:ext cx="11012424" cy="4278094"/>
          </a:xfrm>
          <a:prstGeom prst="rect">
            <a:avLst/>
          </a:prstGeom>
          <a:noFill/>
        </p:spPr>
        <p:txBody>
          <a:bodyPr wrap="square">
            <a:spAutoFit/>
          </a:bodyPr>
          <a:lstStyle/>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FilledForm saveFilledForm(User </a:t>
            </a:r>
            <a:r>
              <a:rPr lang="en-US" sz="1600" b="1" dirty="0">
                <a:solidFill>
                  <a:srgbClr val="6A3E3E"/>
                </a:solidFill>
                <a:latin typeface="Consolas" panose="020B0609020204030204" pitchFamily="49" charset="0"/>
              </a:rPr>
              <a:t>user</a:t>
            </a:r>
            <a:r>
              <a:rPr lang="en-US" sz="1600" b="1" dirty="0">
                <a:solidFill>
                  <a:srgbClr val="000000"/>
                </a:solidFill>
                <a:latin typeface="Consolas" panose="020B0609020204030204" pitchFamily="49" charset="0"/>
              </a:rPr>
              <a:t>, Questionnaire </a:t>
            </a:r>
            <a:r>
              <a:rPr lang="en-US" sz="1600" b="1" dirty="0">
                <a:solidFill>
                  <a:srgbClr val="6A3E3E"/>
                </a:solidFill>
                <a:latin typeface="Consolas" panose="020B0609020204030204" pitchFamily="49" charset="0"/>
              </a:rPr>
              <a:t>questionnaire</a:t>
            </a:r>
            <a:r>
              <a:rPr lang="en-US" sz="1600" b="1" dirty="0">
                <a:solidFill>
                  <a:srgbClr val="000000"/>
                </a:solidFill>
                <a:latin typeface="Consolas" panose="020B0609020204030204" pitchFamily="49" charset="0"/>
              </a:rPr>
              <a:t>, List&lt;Answer&gt; </a:t>
            </a:r>
            <a:r>
              <a:rPr lang="en-US" sz="1600" b="1" dirty="0">
                <a:solidFill>
                  <a:srgbClr val="6A3E3E"/>
                </a:solidFill>
                <a:latin typeface="Consolas" panose="020B0609020204030204" pitchFamily="49" charset="0"/>
              </a:rPr>
              <a:t>answers</a:t>
            </a:r>
            <a:r>
              <a:rPr lang="en-US" sz="1600" b="1" dirty="0">
                <a:solidFill>
                  <a:srgbClr val="000000"/>
                </a:solidFill>
                <a:latin typeface="Consolas" panose="020B0609020204030204" pitchFamily="49" charset="0"/>
              </a:rPr>
              <a:t>, Integer </a:t>
            </a:r>
            <a:r>
              <a:rPr lang="en-US" sz="1600" b="1" dirty="0">
                <a:solidFill>
                  <a:srgbClr val="6A3E3E"/>
                </a:solidFill>
                <a:latin typeface="Consolas" panose="020B0609020204030204" pitchFamily="49" charset="0"/>
              </a:rPr>
              <a:t>age</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String </a:t>
            </a:r>
            <a:r>
              <a:rPr lang="en-US" sz="1600" dirty="0">
                <a:solidFill>
                  <a:srgbClr val="6A3E3E"/>
                </a:solidFill>
                <a:latin typeface="Consolas" panose="020B0609020204030204" pitchFamily="49" charset="0"/>
              </a:rPr>
              <a:t>sex</a:t>
            </a:r>
            <a:r>
              <a:rPr lang="en-US" sz="1600" dirty="0">
                <a:solidFill>
                  <a:srgbClr val="000000"/>
                </a:solidFill>
                <a:latin typeface="Consolas" panose="020B0609020204030204" pitchFamily="49" charset="0"/>
              </a:rPr>
              <a:t>, String </a:t>
            </a:r>
            <a:r>
              <a:rPr lang="en-US" sz="1600" dirty="0">
                <a:solidFill>
                  <a:srgbClr val="6A3E3E"/>
                </a:solidFill>
                <a:latin typeface="Consolas" panose="020B0609020204030204" pitchFamily="49" charset="0"/>
              </a:rPr>
              <a:t>expertice</a:t>
            </a: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throws</a:t>
            </a:r>
            <a:r>
              <a:rPr lang="en-US" sz="1600" b="1" dirty="0">
                <a:solidFill>
                  <a:srgbClr val="000000"/>
                </a:solidFill>
                <a:latin typeface="Consolas" panose="020B0609020204030204" pitchFamily="49" charset="0"/>
              </a:rPr>
              <a:t> SQLException {</a:t>
            </a:r>
          </a:p>
          <a:p>
            <a:pPr algn="l"/>
            <a:endParaRPr lang="en-US" sz="1600" dirty="0">
              <a:latin typeface="Consolas" panose="020B0609020204030204" pitchFamily="49" charset="0"/>
            </a:endParaRPr>
          </a:p>
          <a:p>
            <a:pPr algn="l"/>
            <a:r>
              <a:rPr lang="en-US" sz="1600" dirty="0">
                <a:solidFill>
                  <a:srgbClr val="000000"/>
                </a:solidFill>
                <a:latin typeface="Consolas" panose="020B0609020204030204" pitchFamily="49" charset="0"/>
              </a:rPr>
              <a:t>FilledForm </a:t>
            </a:r>
            <a:r>
              <a:rPr lang="en-US" sz="1600" dirty="0">
                <a:solidFill>
                  <a:srgbClr val="6A3E3E"/>
                </a:solidFill>
                <a:latin typeface="Consolas" panose="020B0609020204030204" pitchFamily="49" charset="0"/>
              </a:rPr>
              <a:t>form</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null</a:t>
            </a:r>
            <a:r>
              <a:rPr lang="en-US" sz="1600" b="1" dirty="0">
                <a:solidFill>
                  <a:srgbClr val="000000"/>
                </a:solidFill>
                <a:latin typeface="Consolas" panose="020B0609020204030204" pitchFamily="49" charset="0"/>
              </a:rPr>
              <a:t>;</a:t>
            </a:r>
          </a:p>
          <a:p>
            <a:pPr algn="l"/>
            <a:r>
              <a:rPr lang="en-US" sz="1600" dirty="0">
                <a:solidFill>
                  <a:srgbClr val="6A3E3E"/>
                </a:solidFill>
                <a:latin typeface="Consolas" panose="020B0609020204030204" pitchFamily="49" charset="0"/>
              </a:rPr>
              <a:t>form</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FilledForm(</a:t>
            </a:r>
            <a:r>
              <a:rPr lang="en-US" sz="1600" b="1" dirty="0">
                <a:solidFill>
                  <a:srgbClr val="6A3E3E"/>
                </a:solidFill>
                <a:latin typeface="Consolas" panose="020B0609020204030204" pitchFamily="49" charset="0"/>
              </a:rPr>
              <a:t>user</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questionnaire</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age</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sex</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expertice</a:t>
            </a:r>
            <a:r>
              <a:rPr lang="en-US" sz="1600" b="1"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b="1" dirty="0">
                <a:solidFill>
                  <a:srgbClr val="7F0055"/>
                </a:solidFill>
                <a:latin typeface="Consolas" panose="020B0609020204030204" pitchFamily="49" charset="0"/>
              </a:rPr>
              <a:t>for</a:t>
            </a:r>
            <a:r>
              <a:rPr lang="en-US" sz="1600" b="1" dirty="0">
                <a:solidFill>
                  <a:srgbClr val="000000"/>
                </a:solidFill>
                <a:latin typeface="Consolas" panose="020B0609020204030204" pitchFamily="49" charset="0"/>
              </a:rPr>
              <a:t> (Answer </a:t>
            </a:r>
            <a:r>
              <a:rPr lang="en-US" sz="1600" b="1" dirty="0">
                <a:solidFill>
                  <a:srgbClr val="6A3E3E"/>
                </a:solidFill>
                <a:latin typeface="Consolas" panose="020B0609020204030204" pitchFamily="49" charset="0"/>
              </a:rPr>
              <a:t>a</a:t>
            </a:r>
            <a:r>
              <a:rPr lang="en-US" sz="1600" b="1" dirty="0">
                <a:solidFill>
                  <a:srgbClr val="000000"/>
                </a:solidFill>
                <a:latin typeface="Consolas" panose="020B0609020204030204" pitchFamily="49" charset="0"/>
              </a:rPr>
              <a:t> : </a:t>
            </a:r>
            <a:r>
              <a:rPr lang="en-US" sz="1600" b="1" dirty="0">
                <a:solidFill>
                  <a:srgbClr val="6A3E3E"/>
                </a:solidFill>
                <a:latin typeface="Consolas" panose="020B0609020204030204" pitchFamily="49" charset="0"/>
              </a:rPr>
              <a:t>answers</a:t>
            </a:r>
            <a:r>
              <a:rPr lang="en-US" sz="1600" b="1" dirty="0">
                <a:solidFill>
                  <a:srgbClr val="000000"/>
                </a:solidFill>
                <a:latin typeface="Consolas" panose="020B0609020204030204" pitchFamily="49" charset="0"/>
              </a:rPr>
              <a:t>) {</a:t>
            </a:r>
          </a:p>
          <a:p>
            <a:pPr algn="l"/>
            <a:endParaRPr lang="en-US" sz="1600" dirty="0">
              <a:latin typeface="Consolas" panose="020B0609020204030204" pitchFamily="49" charset="0"/>
            </a:endParaRPr>
          </a:p>
          <a:p>
            <a:pPr algn="l"/>
            <a:r>
              <a:rPr lang="en-US" sz="1600" dirty="0">
                <a:solidFill>
                  <a:srgbClr val="6A3E3E"/>
                </a:solidFill>
                <a:latin typeface="Consolas" panose="020B0609020204030204" pitchFamily="49" charset="0"/>
              </a:rPr>
              <a:t>  form</a:t>
            </a:r>
            <a:r>
              <a:rPr lang="en-US" sz="1600" dirty="0">
                <a:solidFill>
                  <a:srgbClr val="000000"/>
                </a:solidFill>
                <a:latin typeface="Consolas" panose="020B0609020204030204" pitchFamily="49" charset="0"/>
              </a:rPr>
              <a:t>.addAnswer(</a:t>
            </a:r>
            <a:r>
              <a:rPr lang="en-US" sz="1600" dirty="0">
                <a:solidFill>
                  <a:srgbClr val="6A3E3E"/>
                </a:solidFill>
                <a:latin typeface="Consolas" panose="020B0609020204030204" pitchFamily="49" charset="0"/>
              </a:rPr>
              <a:t>a</a:t>
            </a:r>
            <a:r>
              <a:rPr lang="en-US" sz="1600" dirty="0">
                <a:solidFill>
                  <a:srgbClr val="000000"/>
                </a:solidFill>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dirty="0">
                <a:solidFill>
                  <a:srgbClr val="6A3E3E"/>
                </a:solidFill>
                <a:latin typeface="Consolas" panose="020B0609020204030204" pitchFamily="49" charset="0"/>
              </a:rPr>
              <a:t>questionnaire</a:t>
            </a:r>
            <a:r>
              <a:rPr lang="en-US" sz="1600" dirty="0">
                <a:solidFill>
                  <a:srgbClr val="000000"/>
                </a:solidFill>
                <a:latin typeface="Consolas" panose="020B0609020204030204" pitchFamily="49" charset="0"/>
              </a:rPr>
              <a:t>.addFilledForm(</a:t>
            </a:r>
            <a:r>
              <a:rPr lang="en-US" sz="1600" dirty="0">
                <a:solidFill>
                  <a:srgbClr val="6A3E3E"/>
                </a:solidFill>
                <a:latin typeface="Consolas" panose="020B0609020204030204" pitchFamily="49" charset="0"/>
              </a:rPr>
              <a:t>form</a:t>
            </a:r>
            <a:r>
              <a:rPr lang="en-US" sz="1600" dirty="0">
                <a:solidFill>
                  <a:srgbClr val="000000"/>
                </a:solidFill>
                <a:latin typeface="Consolas" panose="020B0609020204030204" pitchFamily="49" charset="0"/>
              </a:rPr>
              <a:t>);</a:t>
            </a:r>
            <a:endParaRPr lang="en-US" sz="1600" dirty="0">
              <a:latin typeface="Consolas" panose="020B0609020204030204" pitchFamily="49" charset="0"/>
            </a:endParaRPr>
          </a:p>
          <a:p>
            <a:pPr algn="l"/>
            <a:r>
              <a:rPr lang="en-US" sz="1600" dirty="0">
                <a:solidFill>
                  <a:srgbClr val="6A3E3E"/>
                </a:solidFill>
                <a:latin typeface="Consolas" panose="020B0609020204030204" pitchFamily="49" charset="0"/>
              </a:rPr>
              <a:t>user</a:t>
            </a:r>
            <a:r>
              <a:rPr lang="en-US" sz="1600" dirty="0">
                <a:solidFill>
                  <a:srgbClr val="000000"/>
                </a:solidFill>
                <a:latin typeface="Consolas" panose="020B0609020204030204" pitchFamily="49" charset="0"/>
              </a:rPr>
              <a:t>.getForms().add(</a:t>
            </a:r>
            <a:r>
              <a:rPr lang="en-US" sz="1600" dirty="0">
                <a:solidFill>
                  <a:srgbClr val="6A3E3E"/>
                </a:solidFill>
                <a:latin typeface="Consolas" panose="020B0609020204030204" pitchFamily="49" charset="0"/>
              </a:rPr>
              <a:t>form</a:t>
            </a:r>
            <a:r>
              <a:rPr lang="en-US" sz="1600" dirty="0">
                <a:solidFill>
                  <a:srgbClr val="000000"/>
                </a:solidFill>
                <a:latin typeface="Consolas" panose="020B0609020204030204" pitchFamily="49" charset="0"/>
              </a:rPr>
              <a:t>);</a:t>
            </a:r>
          </a:p>
          <a:p>
            <a:pPr algn="l"/>
            <a:r>
              <a:rPr lang="en-US" sz="1600" dirty="0">
                <a:solidFill>
                  <a:srgbClr val="0000C0"/>
                </a:solidFill>
                <a:latin typeface="Consolas" panose="020B0609020204030204" pitchFamily="49" charset="0"/>
              </a:rPr>
              <a:t>em</a:t>
            </a:r>
            <a:r>
              <a:rPr lang="en-US" sz="1600" dirty="0">
                <a:solidFill>
                  <a:srgbClr val="000000"/>
                </a:solidFill>
                <a:latin typeface="Consolas" panose="020B0609020204030204" pitchFamily="49" charset="0"/>
              </a:rPr>
              <a:t>.persist(</a:t>
            </a:r>
            <a:r>
              <a:rPr lang="en-US" sz="1600" dirty="0">
                <a:solidFill>
                  <a:srgbClr val="6A3E3E"/>
                </a:solidFill>
                <a:latin typeface="Consolas" panose="020B0609020204030204" pitchFamily="49" charset="0"/>
              </a:rPr>
              <a:t>form</a:t>
            </a:r>
            <a:r>
              <a:rPr lang="en-US" sz="1600" dirty="0">
                <a:solidFill>
                  <a:srgbClr val="000000"/>
                </a:solidFill>
                <a:latin typeface="Consolas" panose="020B0609020204030204" pitchFamily="49" charset="0"/>
              </a:rPr>
              <a:t>);</a:t>
            </a:r>
          </a:p>
          <a:p>
            <a:pPr algn="l"/>
            <a:endParaRPr lang="en-US" sz="1600" dirty="0">
              <a:latin typeface="Consolas" panose="020B0609020204030204" pitchFamily="49" charset="0"/>
            </a:endParaRPr>
          </a:p>
          <a:p>
            <a:pPr algn="l"/>
            <a:r>
              <a:rPr lang="en-US" sz="1600" b="1" dirty="0">
                <a:solidFill>
                  <a:srgbClr val="7F0055"/>
                </a:solidFill>
                <a:latin typeface="Consolas" panose="020B0609020204030204" pitchFamily="49" charset="0"/>
              </a:rPr>
              <a:t>return</a:t>
            </a:r>
            <a:r>
              <a:rPr lang="en-US" sz="1600" b="1" dirty="0">
                <a:solidFill>
                  <a:srgbClr val="000000"/>
                </a:solidFill>
                <a:latin typeface="Consolas" panose="020B0609020204030204" pitchFamily="49" charset="0"/>
              </a:rPr>
              <a:t> </a:t>
            </a:r>
            <a:r>
              <a:rPr lang="en-US" sz="1600" b="1" dirty="0">
                <a:solidFill>
                  <a:srgbClr val="6A3E3E"/>
                </a:solidFill>
                <a:latin typeface="Consolas" panose="020B0609020204030204" pitchFamily="49" charset="0"/>
              </a:rPr>
              <a:t>form</a:t>
            </a:r>
            <a:r>
              <a:rPr lang="en-US" sz="1600" b="1"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810251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5574CE-9242-4E56-8271-03ACA97064C5}"/>
              </a:ext>
            </a:extLst>
          </p:cNvPr>
          <p:cNvSpPr>
            <a:spLocks noGrp="1"/>
          </p:cNvSpPr>
          <p:nvPr>
            <p:ph type="title"/>
          </p:nvPr>
        </p:nvSpPr>
        <p:spPr/>
        <p:txBody>
          <a:bodyPr/>
          <a:lstStyle/>
          <a:p>
            <a:r>
              <a:rPr lang="en-GB" dirty="0"/>
              <a:t>Example of business method (2/3)</a:t>
            </a:r>
            <a:endParaRPr lang="en-US" dirty="0"/>
          </a:p>
        </p:txBody>
      </p:sp>
      <p:sp>
        <p:nvSpPr>
          <p:cNvPr id="5" name="CasellaDiTesto 4">
            <a:extLst>
              <a:ext uri="{FF2B5EF4-FFF2-40B4-BE49-F238E27FC236}">
                <a16:creationId xmlns:a16="http://schemas.microsoft.com/office/drawing/2014/main" id="{94CD29D5-2A8D-4EFD-8E33-500CFF69AD17}"/>
              </a:ext>
            </a:extLst>
          </p:cNvPr>
          <p:cNvSpPr txBox="1"/>
          <p:nvPr/>
        </p:nvSpPr>
        <p:spPr>
          <a:xfrm>
            <a:off x="838200" y="1690688"/>
            <a:ext cx="11410950" cy="4247317"/>
          </a:xfrm>
          <a:prstGeom prst="rect">
            <a:avLst/>
          </a:prstGeom>
          <a:noFill/>
        </p:spPr>
        <p:txBody>
          <a:bodyPr wrap="square">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deleteQuestionnaire(Date </a:t>
            </a:r>
            <a:r>
              <a:rPr lang="en-US" sz="1800" b="1" dirty="0">
                <a:solidFill>
                  <a:srgbClr val="6A3E3E"/>
                </a:solidFill>
                <a:latin typeface="Consolas" panose="020B0609020204030204" pitchFamily="49" charset="0"/>
              </a:rPr>
              <a:t>date</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throws</a:t>
            </a:r>
            <a:r>
              <a:rPr lang="en-US" sz="1800" b="1" dirty="0">
                <a:solidFill>
                  <a:srgbClr val="000000"/>
                </a:solidFill>
                <a:latin typeface="Consolas" panose="020B0609020204030204" pitchFamily="49" charset="0"/>
              </a:rPr>
              <a:t> Exception {</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Questionnaire </a:t>
            </a:r>
            <a:r>
              <a:rPr lang="en-US" sz="1800" dirty="0">
                <a:solidFill>
                  <a:srgbClr val="6A3E3E"/>
                </a:solidFill>
                <a:latin typeface="Consolas" panose="020B0609020204030204" pitchFamily="49" charset="0"/>
              </a:rPr>
              <a:t>questionnaire</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null</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try</a:t>
            </a:r>
            <a:r>
              <a:rPr lang="en-US" sz="1800" b="1" dirty="0">
                <a:solidFill>
                  <a:srgbClr val="000000"/>
                </a:solidFill>
                <a:latin typeface="Consolas" panose="020B0609020204030204" pitchFamily="49" charset="0"/>
              </a:rPr>
              <a:t> {</a:t>
            </a:r>
          </a:p>
          <a:p>
            <a:pPr algn="l"/>
            <a:r>
              <a:rPr lang="fr-FR" sz="1800" dirty="0">
                <a:solidFill>
                  <a:srgbClr val="6A3E3E"/>
                </a:solidFill>
                <a:latin typeface="Consolas" panose="020B0609020204030204" pitchFamily="49" charset="0"/>
              </a:rPr>
              <a:t>  questionnaire</a:t>
            </a:r>
            <a:r>
              <a:rPr lang="fr-FR" sz="1800" dirty="0">
                <a:solidFill>
                  <a:srgbClr val="000000"/>
                </a:solidFill>
                <a:latin typeface="Consolas" panose="020B0609020204030204" pitchFamily="49" charset="0"/>
              </a:rPr>
              <a:t> = </a:t>
            </a:r>
            <a:r>
              <a:rPr lang="fr-FR" sz="1800" dirty="0">
                <a:solidFill>
                  <a:srgbClr val="0000C0"/>
                </a:solidFill>
                <a:latin typeface="Consolas" panose="020B0609020204030204" pitchFamily="49" charset="0"/>
              </a:rPr>
              <a:t>em</a:t>
            </a:r>
            <a:r>
              <a:rPr lang="fr-FR" sz="1800" dirty="0">
                <a:solidFill>
                  <a:srgbClr val="000000"/>
                </a:solidFill>
                <a:latin typeface="Consolas" panose="020B0609020204030204" pitchFamily="49" charset="0"/>
              </a:rPr>
              <a:t>.createNamedQuery(</a:t>
            </a:r>
            <a:r>
              <a:rPr lang="fr-FR" sz="1800" dirty="0">
                <a:solidFill>
                  <a:srgbClr val="2A00FF"/>
                </a:solidFill>
                <a:latin typeface="Consolas" panose="020B0609020204030204" pitchFamily="49" charset="0"/>
              </a:rPr>
              <a:t>"Questionnaire.getQuestByDate"</a:t>
            </a:r>
            <a:r>
              <a:rPr lang="fr-FR" sz="1800" dirty="0">
                <a:solidFill>
                  <a:srgbClr val="000000"/>
                </a:solidFill>
                <a:latin typeface="Consolas" panose="020B0609020204030204" pitchFamily="49" charset="0"/>
              </a:rPr>
              <a:t>,  </a:t>
            </a:r>
          </a:p>
          <a:p>
            <a:pPr algn="l"/>
            <a:r>
              <a:rPr lang="fr-FR" dirty="0">
                <a:solidFill>
                  <a:srgbClr val="000000"/>
                </a:solidFill>
                <a:latin typeface="Consolas" panose="020B0609020204030204" pitchFamily="49" charset="0"/>
              </a:rPr>
              <a:t>  </a:t>
            </a:r>
            <a:r>
              <a:rPr lang="fr-FR" sz="1800" dirty="0">
                <a:solidFill>
                  <a:srgbClr val="000000"/>
                </a:solidFill>
                <a:latin typeface="Consolas" panose="020B0609020204030204" pitchFamily="49" charset="0"/>
              </a:rPr>
              <a:t>Questionnaire.</a:t>
            </a:r>
            <a:r>
              <a:rPr lang="fr-FR" sz="1800" b="1" dirty="0">
                <a:solidFill>
                  <a:srgbClr val="7F0055"/>
                </a:solidFill>
                <a:latin typeface="Consolas" panose="020B0609020204030204" pitchFamily="49" charset="0"/>
              </a:rPr>
              <a:t>class</a:t>
            </a:r>
            <a:r>
              <a:rPr lang="fr-FR" sz="1800" b="1"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.setParameter(1, </a:t>
            </a:r>
            <a:r>
              <a:rPr lang="en-US" sz="1800" dirty="0">
                <a:solidFill>
                  <a:srgbClr val="6A3E3E"/>
                </a:solidFill>
                <a:latin typeface="Consolas" panose="020B0609020204030204" pitchFamily="49" charset="0"/>
              </a:rPr>
              <a:t>date</a:t>
            </a:r>
            <a:r>
              <a:rPr lang="en-US" sz="1800" dirty="0">
                <a:solidFill>
                  <a:srgbClr val="000000"/>
                </a:solidFill>
                <a:latin typeface="Consolas" panose="020B0609020204030204" pitchFamily="49" charset="0"/>
              </a:rPr>
              <a:t>).getSingleResult();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catch</a:t>
            </a:r>
            <a:r>
              <a:rPr lang="en-US" sz="1800" b="1" dirty="0">
                <a:solidFill>
                  <a:srgbClr val="000000"/>
                </a:solidFill>
                <a:latin typeface="Consolas" panose="020B0609020204030204" pitchFamily="49" charset="0"/>
              </a:rPr>
              <a:t> (Exception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endParaRPr lang="en-US" sz="1800" b="1" dirty="0">
              <a:solidFill>
                <a:srgbClr val="000000"/>
              </a:solidFill>
              <a:latin typeface="Consolas" panose="020B0609020204030204" pitchFamily="49" charset="0"/>
            </a:endParaRPr>
          </a:p>
          <a:p>
            <a:pPr algn="l"/>
            <a:r>
              <a:rPr lang="en-US" sz="1800" b="1" dirty="0">
                <a:solidFill>
                  <a:srgbClr val="7F0055"/>
                </a:solidFill>
                <a:latin typeface="Consolas" panose="020B0609020204030204" pitchFamily="49" charset="0"/>
              </a:rPr>
              <a:t>  throw</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Exception(</a:t>
            </a:r>
            <a:r>
              <a:rPr lang="en-US" sz="1800" b="1" dirty="0">
                <a:solidFill>
                  <a:srgbClr val="2A00FF"/>
                </a:solidFill>
                <a:latin typeface="Consolas" panose="020B0609020204030204" pitchFamily="49" charset="0"/>
              </a:rPr>
              <a:t>"Error searching the questionnaire"</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C0"/>
                </a:solidFill>
                <a:latin typeface="Consolas" panose="020B0609020204030204" pitchFamily="49" charset="0"/>
              </a:rPr>
              <a:t>em</a:t>
            </a:r>
            <a:r>
              <a:rPr lang="en-US" sz="1800" dirty="0">
                <a:solidFill>
                  <a:srgbClr val="000000"/>
                </a:solidFill>
                <a:latin typeface="Consolas" panose="020B0609020204030204" pitchFamily="49" charset="0"/>
              </a:rPr>
              <a:t>.remove(</a:t>
            </a:r>
            <a:r>
              <a:rPr lang="en-US" sz="1800" dirty="0">
                <a:solidFill>
                  <a:srgbClr val="6A3E3E"/>
                </a:solidFill>
                <a:latin typeface="Consolas" panose="020B0609020204030204" pitchFamily="49" charset="0"/>
              </a:rPr>
              <a:t>questionnaire</a:t>
            </a:r>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70685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9F2CD-17E2-4942-88F6-E5473560121A}"/>
              </a:ext>
            </a:extLst>
          </p:cNvPr>
          <p:cNvSpPr>
            <a:spLocks noGrp="1"/>
          </p:cNvSpPr>
          <p:nvPr>
            <p:ph type="title"/>
          </p:nvPr>
        </p:nvSpPr>
        <p:spPr/>
        <p:txBody>
          <a:bodyPr/>
          <a:lstStyle/>
          <a:p>
            <a:r>
              <a:rPr lang="it-IT" dirty="0"/>
              <a:t>Motivations</a:t>
            </a:r>
            <a:endParaRPr lang="en-US" dirty="0"/>
          </a:p>
        </p:txBody>
      </p:sp>
      <p:sp>
        <p:nvSpPr>
          <p:cNvPr id="3" name="Segnaposto contenuto 2">
            <a:extLst>
              <a:ext uri="{FF2B5EF4-FFF2-40B4-BE49-F238E27FC236}">
                <a16:creationId xmlns:a16="http://schemas.microsoft.com/office/drawing/2014/main" id="{5E8F2C72-1D54-4B29-B4B9-1E15F0A404D6}"/>
              </a:ext>
            </a:extLst>
          </p:cNvPr>
          <p:cNvSpPr>
            <a:spLocks noGrp="1"/>
          </p:cNvSpPr>
          <p:nvPr>
            <p:ph idx="1"/>
          </p:nvPr>
        </p:nvSpPr>
        <p:spPr/>
        <p:txBody>
          <a:bodyPr>
            <a:normAutofit lnSpcReduction="10000"/>
          </a:bodyPr>
          <a:lstStyle/>
          <a:p>
            <a:r>
              <a:rPr lang="it-IT" dirty="0"/>
              <a:t>We have decided to use a one-to-many relationship between </a:t>
            </a:r>
            <a:r>
              <a:rPr lang="en-US" dirty="0"/>
              <a:t>product and questionnaire, so that a product can be related to different questionnaires in different days; using a one-to-one would have been good anyway, but more restrictive.</a:t>
            </a:r>
          </a:p>
          <a:p>
            <a:endParaRPr lang="en-US" dirty="0"/>
          </a:p>
          <a:p>
            <a:r>
              <a:rPr lang="en-US" dirty="0"/>
              <a:t>We have inserted the fields sex, age and expertice into the FilledForm, so that a user can modify his choices everytime that he fills in a form, as required in the specifications. Since the number of these field is fixed to three, we decided to insert them into the FilledForm table, instead of using another one-to-one relationship with FilledForm.</a:t>
            </a:r>
          </a:p>
          <a:p>
            <a:endParaRPr lang="en-US" dirty="0"/>
          </a:p>
        </p:txBody>
      </p:sp>
    </p:spTree>
    <p:extLst>
      <p:ext uri="{BB962C8B-B14F-4D97-AF65-F5344CB8AC3E}">
        <p14:creationId xmlns:p14="http://schemas.microsoft.com/office/powerpoint/2010/main" val="1143340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5574CE-9242-4E56-8271-03ACA97064C5}"/>
              </a:ext>
            </a:extLst>
          </p:cNvPr>
          <p:cNvSpPr>
            <a:spLocks noGrp="1"/>
          </p:cNvSpPr>
          <p:nvPr>
            <p:ph type="title"/>
          </p:nvPr>
        </p:nvSpPr>
        <p:spPr/>
        <p:txBody>
          <a:bodyPr/>
          <a:lstStyle/>
          <a:p>
            <a:r>
              <a:rPr lang="en-GB" dirty="0"/>
              <a:t>Example of business method (3/3)</a:t>
            </a:r>
            <a:endParaRPr lang="en-US" dirty="0"/>
          </a:p>
        </p:txBody>
      </p:sp>
      <p:sp>
        <p:nvSpPr>
          <p:cNvPr id="6" name="CasellaDiTesto 5">
            <a:extLst>
              <a:ext uri="{FF2B5EF4-FFF2-40B4-BE49-F238E27FC236}">
                <a16:creationId xmlns:a16="http://schemas.microsoft.com/office/drawing/2014/main" id="{6150DD15-59C1-4CCF-B4D2-EA886EAB3194}"/>
              </a:ext>
            </a:extLst>
          </p:cNvPr>
          <p:cNvSpPr txBox="1"/>
          <p:nvPr/>
        </p:nvSpPr>
        <p:spPr>
          <a:xfrm>
            <a:off x="666750" y="1414562"/>
            <a:ext cx="11144250" cy="4524315"/>
          </a:xfrm>
          <a:prstGeom prst="rect">
            <a:avLst/>
          </a:prstGeom>
          <a:noFill/>
        </p:spPr>
        <p:txBody>
          <a:bodyPr wrap="square">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Product getProductOfToday() </a:t>
            </a:r>
            <a:r>
              <a:rPr lang="en-US" sz="1800" b="1" dirty="0">
                <a:solidFill>
                  <a:srgbClr val="7F0055"/>
                </a:solidFill>
                <a:latin typeface="Consolas" panose="020B0609020204030204" pitchFamily="49" charset="0"/>
              </a:rPr>
              <a:t>throws</a:t>
            </a:r>
            <a:r>
              <a:rPr lang="en-US" sz="1800" b="1" dirty="0">
                <a:solidFill>
                  <a:srgbClr val="000000"/>
                </a:solidFill>
                <a:latin typeface="Consolas" panose="020B0609020204030204" pitchFamily="49" charset="0"/>
              </a:rPr>
              <a:t> Exception {</a:t>
            </a:r>
          </a:p>
          <a:p>
            <a:pPr algn="l"/>
            <a:r>
              <a:rPr lang="en-US" sz="1800" dirty="0">
                <a:solidFill>
                  <a:srgbClr val="000000"/>
                </a:solidFill>
                <a:latin typeface="Consolas" panose="020B0609020204030204" pitchFamily="49" charset="0"/>
              </a:rPr>
              <a:t>List&lt;Product&gt; </a:t>
            </a:r>
            <a:r>
              <a:rPr lang="en-US" sz="1800" dirty="0">
                <a:solidFill>
                  <a:srgbClr val="6A3E3E"/>
                </a:solidFill>
                <a:latin typeface="Consolas" panose="020B0609020204030204" pitchFamily="49" charset="0"/>
              </a:rPr>
              <a:t>prod</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null</a:t>
            </a:r>
            <a:r>
              <a:rPr lang="en-US" sz="1800" b="1"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try</a:t>
            </a:r>
            <a:r>
              <a:rPr lang="en-US" sz="1800" b="1" dirty="0">
                <a:solidFill>
                  <a:srgbClr val="000000"/>
                </a:solidFill>
                <a:latin typeface="Consolas" panose="020B0609020204030204" pitchFamily="49" charset="0"/>
              </a:rPr>
              <a:t> {</a:t>
            </a:r>
          </a:p>
          <a:p>
            <a:pPr algn="l"/>
            <a:r>
              <a:rPr lang="en-US" sz="1800" dirty="0">
                <a:solidFill>
                  <a:srgbClr val="6A3E3E"/>
                </a:solidFill>
                <a:latin typeface="Consolas" panose="020B0609020204030204" pitchFamily="49" charset="0"/>
              </a:rPr>
              <a:t>prod</a:t>
            </a:r>
            <a:r>
              <a:rPr lang="en-US" sz="1800" dirty="0">
                <a:solidFill>
                  <a:srgbClr val="000000"/>
                </a:solidFill>
                <a:latin typeface="Consolas" panose="020B0609020204030204" pitchFamily="49" charset="0"/>
              </a:rPr>
              <a:t> = </a:t>
            </a:r>
            <a:r>
              <a:rPr lang="en-US" sz="1800" dirty="0">
                <a:solidFill>
                  <a:srgbClr val="0000C0"/>
                </a:solidFill>
                <a:latin typeface="Consolas" panose="020B0609020204030204" pitchFamily="49" charset="0"/>
              </a:rPr>
              <a:t>em</a:t>
            </a:r>
            <a:r>
              <a:rPr lang="en-US" sz="1800" dirty="0">
                <a:solidFill>
                  <a:srgbClr val="000000"/>
                </a:solidFill>
                <a:latin typeface="Consolas" panose="020B0609020204030204" pitchFamily="49" charset="0"/>
              </a:rPr>
              <a:t>.createNamedQuery(</a:t>
            </a:r>
            <a:r>
              <a:rPr lang="en-US" sz="1800" dirty="0">
                <a:solidFill>
                  <a:srgbClr val="2A00FF"/>
                </a:solidFill>
                <a:latin typeface="Consolas" panose="020B0609020204030204" pitchFamily="49" charset="0"/>
              </a:rPr>
              <a:t>"Product.getProdOfToday"</a:t>
            </a:r>
            <a:r>
              <a:rPr lang="en-US" sz="1800" dirty="0">
                <a:solidFill>
                  <a:srgbClr val="000000"/>
                </a:solidFill>
                <a:latin typeface="Consolas" panose="020B0609020204030204" pitchFamily="49" charset="0"/>
              </a:rPr>
              <a:t>, Product.</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).getResultList();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catch</a:t>
            </a:r>
            <a:r>
              <a:rPr lang="en-US" sz="1800" b="1" dirty="0">
                <a:solidFill>
                  <a:srgbClr val="000000"/>
                </a:solidFill>
                <a:latin typeface="Consolas" panose="020B0609020204030204" pitchFamily="49" charset="0"/>
              </a:rPr>
              <a:t> (Exception </a:t>
            </a:r>
            <a:r>
              <a:rPr lang="en-US" sz="1800" b="1" dirty="0">
                <a:solidFill>
                  <a:srgbClr val="6A3E3E"/>
                </a:solidFill>
                <a:latin typeface="Consolas" panose="020B0609020204030204" pitchFamily="49" charset="0"/>
              </a:rPr>
              <a:t>e</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throw</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Exception(</a:t>
            </a:r>
            <a:r>
              <a:rPr lang="en-US" sz="1800" b="1" dirty="0">
                <a:solidFill>
                  <a:srgbClr val="2A00FF"/>
                </a:solidFill>
                <a:latin typeface="Consolas" panose="020B0609020204030204" pitchFamily="49" charset="0"/>
              </a:rPr>
              <a:t>"Could not find the product of the day"</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prod</a:t>
            </a:r>
            <a:r>
              <a:rPr lang="en-US" sz="1800" b="1" dirty="0">
                <a:solidFill>
                  <a:srgbClr val="000000"/>
                </a:solidFill>
                <a:latin typeface="Consolas" panose="020B0609020204030204" pitchFamily="49" charset="0"/>
              </a:rPr>
              <a:t>.isEmpty()) {</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null</a:t>
            </a:r>
            <a:r>
              <a:rPr lang="en-US" sz="1800" b="1" dirty="0">
                <a:solidFill>
                  <a:srgbClr val="000000"/>
                </a:solidFill>
                <a:latin typeface="Consolas" panose="020B0609020204030204" pitchFamily="49" charset="0"/>
              </a:rPr>
              <a:t>;</a:t>
            </a:r>
          </a:p>
          <a:p>
            <a:pPr algn="l"/>
            <a:endParaRPr lang="en-US" sz="1800" dirty="0">
              <a:latin typeface="Consolas" panose="020B0609020204030204" pitchFamily="49" charset="0"/>
            </a:endParaRP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else</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prod</a:t>
            </a:r>
            <a:r>
              <a:rPr lang="en-US" sz="1800" b="1" dirty="0">
                <a:solidFill>
                  <a:srgbClr val="000000"/>
                </a:solidFill>
                <a:latin typeface="Consolas" panose="020B0609020204030204" pitchFamily="49" charset="0"/>
              </a:rPr>
              <a:t>.get(0);</a:t>
            </a:r>
          </a:p>
          <a:p>
            <a:pPr algn="l"/>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2763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AE4835-DD77-402F-9A9A-3624BAED7BF7}"/>
              </a:ext>
            </a:extLst>
          </p:cNvPr>
          <p:cNvSpPr>
            <a:spLocks noGrp="1"/>
          </p:cNvSpPr>
          <p:nvPr>
            <p:ph type="title"/>
          </p:nvPr>
        </p:nvSpPr>
        <p:spPr>
          <a:xfrm>
            <a:off x="2639785" y="2440668"/>
            <a:ext cx="6912429" cy="1325563"/>
          </a:xfrm>
        </p:spPr>
        <p:txBody>
          <a:bodyPr/>
          <a:lstStyle/>
          <a:p>
            <a:r>
              <a:rPr lang="it-IT" dirty="0"/>
              <a:t>SQL Data Definition Language</a:t>
            </a:r>
            <a:endParaRPr lang="en-US" dirty="0"/>
          </a:p>
        </p:txBody>
      </p:sp>
    </p:spTree>
    <p:extLst>
      <p:ext uri="{BB962C8B-B14F-4D97-AF65-F5344CB8AC3E}">
        <p14:creationId xmlns:p14="http://schemas.microsoft.com/office/powerpoint/2010/main" val="281726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CE0DF2A-609F-43A8-995F-288707175FF4}"/>
              </a:ext>
            </a:extLst>
          </p:cNvPr>
          <p:cNvPicPr>
            <a:picLocks noChangeAspect="1"/>
          </p:cNvPicPr>
          <p:nvPr/>
        </p:nvPicPr>
        <p:blipFill rotWithShape="1">
          <a:blip r:embed="rId2"/>
          <a:srcRect r="35373"/>
          <a:stretch/>
        </p:blipFill>
        <p:spPr>
          <a:xfrm>
            <a:off x="4325257" y="359514"/>
            <a:ext cx="4049052" cy="6138971"/>
          </a:xfrm>
          <a:prstGeom prst="rect">
            <a:avLst/>
          </a:prstGeom>
        </p:spPr>
      </p:pic>
    </p:spTree>
    <p:extLst>
      <p:ext uri="{BB962C8B-B14F-4D97-AF65-F5344CB8AC3E}">
        <p14:creationId xmlns:p14="http://schemas.microsoft.com/office/powerpoint/2010/main" val="332785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66EF6DA4-8BCF-497C-940B-9CA622903FBD}"/>
              </a:ext>
            </a:extLst>
          </p:cNvPr>
          <p:cNvPicPr>
            <a:picLocks noChangeAspect="1"/>
          </p:cNvPicPr>
          <p:nvPr/>
        </p:nvPicPr>
        <p:blipFill rotWithShape="1">
          <a:blip r:embed="rId2"/>
          <a:srcRect r="8509"/>
          <a:stretch/>
        </p:blipFill>
        <p:spPr>
          <a:xfrm>
            <a:off x="3450477" y="435428"/>
            <a:ext cx="6099923" cy="5987143"/>
          </a:xfrm>
          <a:prstGeom prst="rect">
            <a:avLst/>
          </a:prstGeom>
        </p:spPr>
      </p:pic>
    </p:spTree>
    <p:extLst>
      <p:ext uri="{BB962C8B-B14F-4D97-AF65-F5344CB8AC3E}">
        <p14:creationId xmlns:p14="http://schemas.microsoft.com/office/powerpoint/2010/main" val="37883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78FE9832-D311-402C-BBFB-1C02F85E9EC5}"/>
              </a:ext>
            </a:extLst>
          </p:cNvPr>
          <p:cNvPicPr>
            <a:picLocks noChangeAspect="1"/>
          </p:cNvPicPr>
          <p:nvPr/>
        </p:nvPicPr>
        <p:blipFill>
          <a:blip r:embed="rId2"/>
          <a:stretch>
            <a:fillRect/>
          </a:stretch>
        </p:blipFill>
        <p:spPr>
          <a:xfrm>
            <a:off x="3434524" y="447317"/>
            <a:ext cx="7697934" cy="5963366"/>
          </a:xfrm>
          <a:prstGeom prst="rect">
            <a:avLst/>
          </a:prstGeom>
        </p:spPr>
      </p:pic>
    </p:spTree>
    <p:extLst>
      <p:ext uri="{BB962C8B-B14F-4D97-AF65-F5344CB8AC3E}">
        <p14:creationId xmlns:p14="http://schemas.microsoft.com/office/powerpoint/2010/main" val="131105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B7D0035-39AC-49E9-856E-2622A1F7928F}"/>
              </a:ext>
            </a:extLst>
          </p:cNvPr>
          <p:cNvPicPr>
            <a:picLocks noChangeAspect="1"/>
          </p:cNvPicPr>
          <p:nvPr/>
        </p:nvPicPr>
        <p:blipFill>
          <a:blip r:embed="rId2"/>
          <a:stretch>
            <a:fillRect/>
          </a:stretch>
        </p:blipFill>
        <p:spPr>
          <a:xfrm>
            <a:off x="3317565" y="807357"/>
            <a:ext cx="7926534" cy="5243286"/>
          </a:xfrm>
          <a:prstGeom prst="rect">
            <a:avLst/>
          </a:prstGeom>
        </p:spPr>
      </p:pic>
    </p:spTree>
    <p:extLst>
      <p:ext uri="{BB962C8B-B14F-4D97-AF65-F5344CB8AC3E}">
        <p14:creationId xmlns:p14="http://schemas.microsoft.com/office/powerpoint/2010/main" val="204273727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3113</Words>
  <Application>Microsoft Office PowerPoint</Application>
  <PresentationFormat>Widescreen</PresentationFormat>
  <Paragraphs>611</Paragraphs>
  <Slides>40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40</vt:i4>
      </vt:variant>
    </vt:vector>
  </HeadingPairs>
  <TitlesOfParts>
    <vt:vector size="45" baseType="lpstr">
      <vt:lpstr>Arial</vt:lpstr>
      <vt:lpstr>Calibri</vt:lpstr>
      <vt:lpstr>Calibri Light</vt:lpstr>
      <vt:lpstr>Consolas</vt:lpstr>
      <vt:lpstr>Tema di Office</vt:lpstr>
      <vt:lpstr>DB2 Project</vt:lpstr>
      <vt:lpstr>Entity Relationship Diagram</vt:lpstr>
      <vt:lpstr>Presentazione standard di PowerPoint</vt:lpstr>
      <vt:lpstr>Motivations</vt:lpstr>
      <vt:lpstr>SQL Data Definition Language</vt:lpstr>
      <vt:lpstr>Presentazione standard di PowerPoint</vt:lpstr>
      <vt:lpstr>Presentazione standard di PowerPoint</vt:lpstr>
      <vt:lpstr>Presentazione standard di PowerPoint</vt:lpstr>
      <vt:lpstr>Presentazione standard di PowerPoint</vt:lpstr>
      <vt:lpstr>Logical Model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Entities</vt:lpstr>
      <vt:lpstr>Admin</vt:lpstr>
      <vt:lpstr>Motivations</vt:lpstr>
      <vt:lpstr>User</vt:lpstr>
      <vt:lpstr>Motivations</vt:lpstr>
      <vt:lpstr>Log</vt:lpstr>
      <vt:lpstr>Motivations</vt:lpstr>
      <vt:lpstr>Product</vt:lpstr>
      <vt:lpstr>Motivations</vt:lpstr>
      <vt:lpstr>Review</vt:lpstr>
      <vt:lpstr>Questionnaire</vt:lpstr>
      <vt:lpstr>Motivations</vt:lpstr>
      <vt:lpstr>Question</vt:lpstr>
      <vt:lpstr>FilledForm</vt:lpstr>
      <vt:lpstr>Motivations</vt:lpstr>
      <vt:lpstr>Answer</vt:lpstr>
      <vt:lpstr>Components (1/2)</vt:lpstr>
      <vt:lpstr>Components: Business Tier (2/2)</vt:lpstr>
      <vt:lpstr>Example of business method (1/3)</vt:lpstr>
      <vt:lpstr>Example of business method (2/3)</vt:lpstr>
      <vt:lpstr>Example of business method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Ludovico Righi</dc:creator>
  <cp:lastModifiedBy>Ludovico Righi</cp:lastModifiedBy>
  <cp:revision>58</cp:revision>
  <dcterms:created xsi:type="dcterms:W3CDTF">2020-12-04T13:33:53Z</dcterms:created>
  <dcterms:modified xsi:type="dcterms:W3CDTF">2021-03-01T10:48:26Z</dcterms:modified>
</cp:coreProperties>
</file>