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klearn.org/modules/generated/sklearn.preprocessing.StandardScaler.html" TargetMode="External"/><Relationship Id="rId2" Type="http://schemas.openxmlformats.org/officeDocument/2006/relationships/hyperlink" Target="https://keras.io/api/optimiz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ltarion.com/knowledge-center/documentation/modeling-view/build-an-ai-model/loss-functions/categorical-crossentropy" TargetMode="External"/><Relationship Id="rId4" Type="http://schemas.openxmlformats.org/officeDocument/2006/relationships/hyperlink" Target="https://scikit-learn.org/stable/modules/generated/sklearn.preprocessing.OneHotEncode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sk-SK" sz="5400">
                <a:solidFill>
                  <a:srgbClr val="FFFFFF"/>
                </a:solidFill>
              </a:rPr>
              <a:t>Klasifikácia</a:t>
            </a:r>
            <a:r>
              <a:rPr lang="en-GB" sz="5400">
                <a:solidFill>
                  <a:srgbClr val="FFFFFF"/>
                </a:solidFill>
              </a:rPr>
              <a:t> </a:t>
            </a:r>
            <a:r>
              <a:rPr lang="sk-SK" sz="5400">
                <a:solidFill>
                  <a:srgbClr val="FFFFFF"/>
                </a:solidFill>
              </a:rPr>
              <a:t>cien</a:t>
            </a:r>
            <a:r>
              <a:rPr lang="en-GB" sz="5400">
                <a:solidFill>
                  <a:srgbClr val="FFFFFF"/>
                </a:solidFill>
              </a:rPr>
              <a:t> pre </a:t>
            </a:r>
            <a:r>
              <a:rPr lang="sk-SK" sz="5400">
                <a:solidFill>
                  <a:srgbClr val="FFFFFF"/>
                </a:solidFill>
              </a:rPr>
              <a:t>mobilné</a:t>
            </a:r>
            <a:r>
              <a:rPr lang="en-GB" sz="5400">
                <a:solidFill>
                  <a:srgbClr val="FFFFFF"/>
                </a:solidFill>
              </a:rPr>
              <a:t> </a:t>
            </a:r>
            <a:r>
              <a:rPr lang="sk-SK" sz="5400">
                <a:solidFill>
                  <a:srgbClr val="FFFFFF"/>
                </a:solidFill>
              </a:rPr>
              <a:t>zariadenia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r>
              <a:rPr lang="sk-SK" sz="1800">
                <a:solidFill>
                  <a:srgbClr val="FFFFFF"/>
                </a:solidFill>
              </a:rPr>
              <a:t>Ľudovít Laca</a:t>
            </a:r>
            <a:endParaRPr lang="en-GB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004876-495E-4834-801E-69D9BEDE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F01CCD-E442-4AC2-8DE0-9F7A412D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300" y="2249487"/>
            <a:ext cx="10591060" cy="3541714"/>
          </a:xfrm>
        </p:spPr>
        <p:txBody>
          <a:bodyPr>
            <a:normAutofit lnSpcReduction="10000"/>
          </a:bodyPr>
          <a:lstStyle/>
          <a:p>
            <a:r>
              <a:rPr lang="sk-SK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https://builtin.com/data-science/how-build-neural-network-keras</a:t>
            </a:r>
          </a:p>
          <a:p>
            <a:r>
              <a:rPr lang="sk-SK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https://keras.io/api/optimizers/</a:t>
            </a:r>
            <a:endParaRPr lang="sk-SK" dirty="0"/>
          </a:p>
          <a:p>
            <a:r>
              <a:rPr lang="sk-SK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https://sklearn.org/modules/generated/sklearn.preprocessing.StandardScaler.html</a:t>
            </a:r>
            <a:endParaRPr lang="sk-SK" dirty="0"/>
          </a:p>
          <a:p>
            <a:r>
              <a:rPr lang="sk-SK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https://scikit-learn.org/stable/modules/generated/sklearn.preprocessing.OneHotEncoder.html</a:t>
            </a:r>
            <a:endParaRPr lang="sk-SK" dirty="0"/>
          </a:p>
          <a:p>
            <a:r>
              <a:rPr lang="sk-SK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https://peltarion.com/knowledge-center/documentation/modeling-view/build-an-ai-model/loss-functions/categorical-crossentropy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391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Použitý </a:t>
            </a:r>
            <a:r>
              <a:rPr lang="sk-SK" dirty="0" err="1"/>
              <a:t>dataset</a:t>
            </a:r>
            <a:endParaRPr lang="en-GB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6" y="2058376"/>
            <a:ext cx="10945283" cy="1442753"/>
          </a:xfrm>
        </p:spPr>
      </p:pic>
      <p:sp>
        <p:nvSpPr>
          <p:cNvPr id="5" name="TextovéPole 4"/>
          <p:cNvSpPr txBox="1"/>
          <p:nvPr/>
        </p:nvSpPr>
        <p:spPr>
          <a:xfrm>
            <a:off x="1479665" y="3782291"/>
            <a:ext cx="34497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000" dirty="0"/>
              <a:t>4 cenové kategórie mobilov: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0</a:t>
            </a:r>
            <a:r>
              <a:rPr lang="sk-SK" sz="2000" dirty="0"/>
              <a:t> - </a:t>
            </a:r>
            <a:r>
              <a:rPr lang="en-GB" sz="2000" dirty="0"/>
              <a:t>(</a:t>
            </a:r>
            <a:r>
              <a:rPr lang="sk-SK" sz="2000" dirty="0"/>
              <a:t>nízka</a:t>
            </a:r>
            <a:r>
              <a:rPr lang="en-GB" sz="2000" dirty="0"/>
              <a:t>)</a:t>
            </a:r>
            <a:endParaRPr lang="sk-S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1</a:t>
            </a:r>
            <a:r>
              <a:rPr lang="sk-SK" sz="2000" dirty="0"/>
              <a:t> - </a:t>
            </a:r>
            <a:r>
              <a:rPr lang="en-GB" sz="2000" dirty="0"/>
              <a:t>(</a:t>
            </a:r>
            <a:r>
              <a:rPr lang="sk-SK" sz="2000" dirty="0"/>
              <a:t>stredná</a:t>
            </a:r>
            <a:r>
              <a:rPr lang="en-GB" sz="2000" dirty="0"/>
              <a:t>)</a:t>
            </a:r>
            <a:endParaRPr lang="sk-S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2</a:t>
            </a:r>
            <a:r>
              <a:rPr lang="sk-SK" sz="2000" dirty="0"/>
              <a:t> - </a:t>
            </a:r>
            <a:r>
              <a:rPr lang="en-GB" sz="2000" dirty="0"/>
              <a:t>(</a:t>
            </a:r>
            <a:r>
              <a:rPr lang="sk-SK" sz="2000" dirty="0"/>
              <a:t>vysoká</a:t>
            </a:r>
            <a:r>
              <a:rPr lang="en-GB" sz="2000" dirty="0"/>
              <a:t>)</a:t>
            </a:r>
            <a:endParaRPr lang="sk-S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3</a:t>
            </a:r>
            <a:r>
              <a:rPr lang="sk-SK" sz="2000" dirty="0"/>
              <a:t> - </a:t>
            </a:r>
            <a:r>
              <a:rPr lang="en-GB" sz="2000" dirty="0"/>
              <a:t>(</a:t>
            </a:r>
            <a:r>
              <a:rPr lang="sk-SK" sz="2000" dirty="0"/>
              <a:t>veľmi vysoká</a:t>
            </a:r>
            <a:r>
              <a:rPr lang="en-GB" sz="2000" dirty="0"/>
              <a:t>)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5544025" y="3809328"/>
            <a:ext cx="5070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000" dirty="0"/>
              <a:t>Zistenie cenovej kategórie mobilu pomocou jeho parametrov: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000" dirty="0"/>
              <a:t>20 stĺpcov – </a:t>
            </a:r>
            <a:r>
              <a:rPr lang="sk-SK" sz="2000" dirty="0">
                <a:solidFill>
                  <a:srgbClr val="FFC000"/>
                </a:solidFill>
              </a:rPr>
              <a:t>vlastnosti mobilu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000" dirty="0"/>
              <a:t>1 stĺpec – </a:t>
            </a:r>
            <a:r>
              <a:rPr lang="sk-SK" sz="2000" dirty="0">
                <a:solidFill>
                  <a:srgbClr val="92D050"/>
                </a:solidFill>
              </a:rPr>
              <a:t>cenová kategória mobilu</a:t>
            </a:r>
            <a:endParaRPr lang="en-GB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0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Predpríprava</a:t>
            </a:r>
            <a:r>
              <a:rPr lang="en-GB" dirty="0"/>
              <a:t> </a:t>
            </a:r>
            <a:r>
              <a:rPr lang="en-GB" dirty="0" err="1"/>
              <a:t>dát</a:t>
            </a:r>
            <a:r>
              <a:rPr lang="sk-SK" dirty="0"/>
              <a:t> – Normalizácia </a:t>
            </a:r>
            <a:endParaRPr lang="en-GB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124684" y="2673564"/>
            <a:ext cx="3812328" cy="532026"/>
          </a:xfrm>
        </p:spPr>
        <p:txBody>
          <a:bodyPr/>
          <a:lstStyle/>
          <a:p>
            <a:r>
              <a:rPr lang="sk-SK" dirty="0" err="1"/>
              <a:t>Ne</a:t>
            </a:r>
            <a:r>
              <a:rPr lang="en-GB" dirty="0" err="1"/>
              <a:t>normalizované</a:t>
            </a:r>
            <a:r>
              <a:rPr lang="sk-SK" dirty="0"/>
              <a:t> dáta </a:t>
            </a:r>
            <a:endParaRPr lang="en-GB" dirty="0"/>
          </a:p>
        </p:txBody>
      </p:sp>
      <p:pic>
        <p:nvPicPr>
          <p:cNvPr id="7" name="Zástupný symbol pro obsah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16" y="3327613"/>
            <a:ext cx="4327696" cy="3116839"/>
          </a:xfrm>
        </p:spPr>
      </p:pic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7350712" y="2673564"/>
            <a:ext cx="3266982" cy="532026"/>
          </a:xfrm>
        </p:spPr>
        <p:txBody>
          <a:bodyPr/>
          <a:lstStyle/>
          <a:p>
            <a:r>
              <a:rPr lang="en-GB" dirty="0" err="1"/>
              <a:t>Normalizované</a:t>
            </a:r>
            <a:r>
              <a:rPr lang="sk-SK" dirty="0"/>
              <a:t> dáta</a:t>
            </a:r>
            <a:endParaRPr lang="en-GB" dirty="0"/>
          </a:p>
        </p:txBody>
      </p:sp>
      <p:pic>
        <p:nvPicPr>
          <p:cNvPr id="8" name="Zástupný symbol pro obsah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715" y="3327613"/>
            <a:ext cx="4327696" cy="3116839"/>
          </a:xfr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4B2F1E9C-D0FA-46E3-A6D9-1D74B02D57B3}"/>
              </a:ext>
            </a:extLst>
          </p:cNvPr>
          <p:cNvSpPr txBox="1"/>
          <p:nvPr/>
        </p:nvSpPr>
        <p:spPr>
          <a:xfrm>
            <a:off x="1141411" y="1788767"/>
            <a:ext cx="790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Na jej implementáciu som použil </a:t>
            </a:r>
            <a:r>
              <a:rPr lang="sk-SK" dirty="0" err="1"/>
              <a:t>StandardScaler</a:t>
            </a:r>
            <a:r>
              <a:rPr lang="sk-SK" dirty="0"/>
              <a:t> z knižnice </a:t>
            </a:r>
            <a:r>
              <a:rPr lang="sk-SK" dirty="0" err="1"/>
              <a:t>sklearn.preprocessing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40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CC1D1-F5C2-42CE-88B1-2709FD3F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/>
              <a:t>Predpríprava dát</a:t>
            </a:r>
            <a:r>
              <a:rPr lang="sk-SK"/>
              <a:t> – One Hot Encoder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D30B83-D967-4CAE-A0CF-CCC175BD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sk-SK" dirty="0"/>
              <a:t>príprava na algoritmus</a:t>
            </a:r>
          </a:p>
          <a:p>
            <a:r>
              <a:rPr lang="sk-SK" dirty="0"/>
              <a:t>získanie lepšej predpovede </a:t>
            </a:r>
          </a:p>
          <a:p>
            <a:r>
              <a:rPr lang="sk-SK" dirty="0"/>
              <a:t>4 cenové kategórie mobilov: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 </a:t>
            </a:r>
            <a:r>
              <a:rPr lang="en-GB" dirty="0"/>
              <a:t>0</a:t>
            </a:r>
            <a:r>
              <a:rPr lang="sk-SK" dirty="0"/>
              <a:t> - </a:t>
            </a:r>
            <a:r>
              <a:rPr lang="en-GB" dirty="0"/>
              <a:t>(</a:t>
            </a:r>
            <a:r>
              <a:rPr lang="sk-SK" dirty="0"/>
              <a:t>nízka</a:t>
            </a:r>
            <a:r>
              <a:rPr lang="en-GB" dirty="0"/>
              <a:t>)</a:t>
            </a: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 </a:t>
            </a:r>
            <a:r>
              <a:rPr lang="en-GB" dirty="0"/>
              <a:t>1</a:t>
            </a:r>
            <a:r>
              <a:rPr lang="sk-SK" dirty="0"/>
              <a:t> - </a:t>
            </a:r>
            <a:r>
              <a:rPr lang="en-GB" dirty="0"/>
              <a:t>(</a:t>
            </a:r>
            <a:r>
              <a:rPr lang="sk-SK" dirty="0"/>
              <a:t>stredná</a:t>
            </a:r>
            <a:r>
              <a:rPr lang="en-GB" dirty="0"/>
              <a:t>)</a:t>
            </a: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 </a:t>
            </a:r>
            <a:r>
              <a:rPr lang="en-GB" dirty="0"/>
              <a:t>2</a:t>
            </a:r>
            <a:r>
              <a:rPr lang="sk-SK" dirty="0"/>
              <a:t> - </a:t>
            </a:r>
            <a:r>
              <a:rPr lang="en-GB" dirty="0"/>
              <a:t>(</a:t>
            </a:r>
            <a:r>
              <a:rPr lang="sk-SK" dirty="0"/>
              <a:t>vysoká</a:t>
            </a:r>
            <a:r>
              <a:rPr lang="en-GB" dirty="0"/>
              <a:t>)</a:t>
            </a: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 </a:t>
            </a:r>
            <a:r>
              <a:rPr lang="en-GB" dirty="0"/>
              <a:t>3</a:t>
            </a:r>
            <a:r>
              <a:rPr lang="sk-SK" dirty="0"/>
              <a:t> - </a:t>
            </a:r>
            <a:r>
              <a:rPr lang="en-GB" dirty="0"/>
              <a:t>(</a:t>
            </a:r>
            <a:r>
              <a:rPr lang="sk-SK" dirty="0"/>
              <a:t>veľmi vysoká</a:t>
            </a:r>
            <a:r>
              <a:rPr lang="en-GB" dirty="0"/>
              <a:t>)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85BC520-7891-4C92-B251-82C96275C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27" b="2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31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C442EAC-65EF-405F-AE12-DE79315B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sk-SK" sz="3400" dirty="0"/>
              <a:t>Typ neurónovej siete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2AE987-A6D8-4E1B-8563-AC0634D97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801813"/>
            <a:ext cx="5751237" cy="3989388"/>
          </a:xfrm>
        </p:spPr>
        <p:txBody>
          <a:bodyPr anchor="ctr">
            <a:normAutofit/>
          </a:bodyPr>
          <a:lstStyle/>
          <a:p>
            <a:r>
              <a:rPr lang="sk-SK" dirty="0"/>
              <a:t>knižnica </a:t>
            </a:r>
            <a:r>
              <a:rPr lang="sk-SK" dirty="0" err="1"/>
              <a:t>Keras</a:t>
            </a:r>
            <a:endParaRPr lang="sk-SK" dirty="0"/>
          </a:p>
          <a:p>
            <a:r>
              <a:rPr lang="sk-SK" dirty="0"/>
              <a:t>Sekvenčný model – jeden vstup, jeden výstup</a:t>
            </a:r>
          </a:p>
          <a:p>
            <a:r>
              <a:rPr lang="sk-SK" dirty="0"/>
              <a:t>Rozdelenie dát na </a:t>
            </a:r>
            <a:r>
              <a:rPr lang="sk-SK" dirty="0" err="1"/>
              <a:t>trénovacie</a:t>
            </a:r>
            <a:r>
              <a:rPr lang="sk-SK" dirty="0"/>
              <a:t>(80%) a testovacie(20%)</a:t>
            </a:r>
          </a:p>
          <a:p>
            <a:r>
              <a:rPr lang="sk-SK" dirty="0"/>
              <a:t>Nutnosť zistiť, či model dokáže predikovať na ešte nikdy nevidených dátach </a:t>
            </a:r>
          </a:p>
          <a:p>
            <a:endParaRPr lang="sk-SK" dirty="0"/>
          </a:p>
          <a:p>
            <a:endParaRPr lang="sk-SK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550DE6B6-7F17-4338-80A1-E81E7231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2" y="5753100"/>
            <a:ext cx="8235278" cy="3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5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63CA72-8C01-4936-861B-8FB48FC9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 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E4348BD7-0538-4A75-B529-EAF714095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276" y="6239482"/>
            <a:ext cx="9640135" cy="259102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2D07CFD-7367-48DB-897F-05B9B864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276" y="5763847"/>
            <a:ext cx="9493441" cy="259101"/>
          </a:xfrm>
          <a:prstGeom prst="rect">
            <a:avLst/>
          </a:prstGeom>
        </p:spPr>
      </p:pic>
      <p:pic>
        <p:nvPicPr>
          <p:cNvPr id="9" name="Obrázok 8" descr="Obrázok, na ktorom je text&#10;&#10;Automaticky generovaný popis">
            <a:extLst>
              <a:ext uri="{FF2B5EF4-FFF2-40B4-BE49-F238E27FC236}">
                <a16:creationId xmlns:a16="http://schemas.microsoft.com/office/drawing/2014/main" id="{0A91D9B1-8793-4E5D-B4BF-339CD38EA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700" y="4360429"/>
            <a:ext cx="6845112" cy="1186884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4C0942EE-5217-46DB-856A-8B4151507B5D}"/>
              </a:ext>
            </a:extLst>
          </p:cNvPr>
          <p:cNvSpPr txBox="1"/>
          <p:nvPr/>
        </p:nvSpPr>
        <p:spPr>
          <a:xfrm>
            <a:off x="1141413" y="2313622"/>
            <a:ext cx="54191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err="1"/>
              <a:t>Relu</a:t>
            </a:r>
            <a:r>
              <a:rPr lang="sk-SK" sz="2000" dirty="0"/>
              <a:t> (</a:t>
            </a:r>
            <a:r>
              <a:rPr lang="sk-SK" sz="2000" dirty="0" err="1"/>
              <a:t>Rectified</a:t>
            </a:r>
            <a:r>
              <a:rPr lang="sk-SK" sz="2000" dirty="0"/>
              <a:t> </a:t>
            </a:r>
            <a:r>
              <a:rPr lang="sk-SK" sz="2000" dirty="0" err="1"/>
              <a:t>Linear</a:t>
            </a:r>
            <a:r>
              <a:rPr lang="sk-SK" sz="2000" dirty="0"/>
              <a:t> </a:t>
            </a:r>
            <a:r>
              <a:rPr lang="sk-SK" sz="2000" dirty="0" err="1"/>
              <a:t>Unit</a:t>
            </a:r>
            <a:r>
              <a:rPr lang="sk-SK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dosahovala lepšie výsledky ako </a:t>
            </a:r>
            <a:r>
              <a:rPr lang="sk-SK" sz="2000" dirty="0" err="1"/>
              <a:t>sigmoid</a:t>
            </a:r>
            <a:endParaRPr lang="sk-S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výpočtovo efektívnejšie na výpočet ako </a:t>
            </a:r>
            <a:r>
              <a:rPr lang="sk-SK" sz="2000" dirty="0" err="1"/>
              <a:t>sigmoid</a:t>
            </a:r>
            <a:endParaRPr lang="sk-S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2000" dirty="0"/>
          </a:p>
          <a:p>
            <a:r>
              <a:rPr lang="sk-SK" sz="2000" dirty="0" err="1"/>
              <a:t>categorical_crossentropy</a:t>
            </a:r>
            <a:endParaRPr lang="sk-SK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som použil ako stratovú funkciu keďže mám viaceré cenové triedy telefónov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32EC4953-54CA-4085-B5EF-2DEA5B86AE6B}"/>
              </a:ext>
            </a:extLst>
          </p:cNvPr>
          <p:cNvSpPr txBox="1"/>
          <p:nvPr/>
        </p:nvSpPr>
        <p:spPr>
          <a:xfrm>
            <a:off x="6977848" y="2307943"/>
            <a:ext cx="44477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err="1"/>
              <a:t>adam</a:t>
            </a:r>
            <a:endParaRPr lang="sk-S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po vyskúšaní viacerých </a:t>
            </a:r>
            <a:r>
              <a:rPr lang="sk-SK" sz="2000" dirty="0" err="1"/>
              <a:t>optimalizátorov</a:t>
            </a:r>
            <a:r>
              <a:rPr lang="sk-SK" sz="2000" dirty="0"/>
              <a:t>, </a:t>
            </a:r>
            <a:r>
              <a:rPr lang="sk-SK" sz="2000" dirty="0" err="1"/>
              <a:t>adam</a:t>
            </a:r>
            <a:r>
              <a:rPr lang="sk-SK" sz="2000" dirty="0"/>
              <a:t> mal najlepšie výsledky</a:t>
            </a:r>
          </a:p>
        </p:txBody>
      </p:sp>
    </p:spTree>
    <p:extLst>
      <p:ext uri="{BB962C8B-B14F-4D97-AF65-F5344CB8AC3E}">
        <p14:creationId xmlns:p14="http://schemas.microsoft.com/office/powerpoint/2010/main" val="404414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A8049C-2077-4967-8B1E-FE4D79E7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Neurónová sieť – Výsledky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E117169-104E-40C2-90A4-5FF3E393C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945" y="2388918"/>
            <a:ext cx="5005375" cy="3540973"/>
          </a:xfr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C5BC185B-71C4-4A9F-9E58-409FE4389E54}"/>
              </a:ext>
            </a:extLst>
          </p:cNvPr>
          <p:cNvSpPr txBox="1"/>
          <p:nvPr/>
        </p:nvSpPr>
        <p:spPr>
          <a:xfrm>
            <a:off x="6023310" y="2587558"/>
            <a:ext cx="55720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  </a:t>
            </a:r>
            <a:r>
              <a:rPr lang="en-US" sz="2000" dirty="0"/>
              <a:t> </a:t>
            </a:r>
            <a:r>
              <a:rPr lang="sk-SK" sz="2000" dirty="0"/>
              <a:t>		  </a:t>
            </a:r>
            <a:r>
              <a:rPr lang="en-US" sz="2000" dirty="0"/>
              <a:t>precision   recall  </a:t>
            </a:r>
            <a:r>
              <a:rPr lang="sk-SK" sz="2000" dirty="0"/>
              <a:t> </a:t>
            </a:r>
            <a:r>
              <a:rPr lang="en-US" sz="2000" dirty="0"/>
              <a:t>f1-score   support</a:t>
            </a:r>
          </a:p>
          <a:p>
            <a:endParaRPr lang="en-US" sz="2000" dirty="0"/>
          </a:p>
          <a:p>
            <a:r>
              <a:rPr lang="en-US" sz="2000" dirty="0"/>
              <a:t>           0       0.98      0.89      0.93        93</a:t>
            </a:r>
          </a:p>
          <a:p>
            <a:r>
              <a:rPr lang="en-US" sz="2000" dirty="0"/>
              <a:t>           1       0.87      0.93      0.90       104</a:t>
            </a:r>
          </a:p>
          <a:p>
            <a:r>
              <a:rPr lang="en-US" sz="2000" dirty="0"/>
              <a:t>           2       0.88      0.91      0.89        87</a:t>
            </a:r>
          </a:p>
          <a:p>
            <a:r>
              <a:rPr lang="en-US" sz="2000" dirty="0"/>
              <a:t>           3       0.96      0.95      0.96       116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sk-SK" sz="2000" dirty="0"/>
              <a:t>  </a:t>
            </a:r>
            <a:r>
              <a:rPr lang="en-US" sz="2000" dirty="0"/>
              <a:t>accuracy                           </a:t>
            </a:r>
            <a:r>
              <a:rPr lang="sk-SK" sz="2000" dirty="0"/>
              <a:t>   </a:t>
            </a:r>
            <a:r>
              <a:rPr lang="en-US" sz="2000" dirty="0"/>
              <a:t>0.92       400</a:t>
            </a:r>
          </a:p>
          <a:p>
            <a:r>
              <a:rPr lang="en-US" sz="2000" dirty="0"/>
              <a:t>macro avg     </a:t>
            </a:r>
            <a:r>
              <a:rPr lang="sk-SK" sz="2000" dirty="0"/>
              <a:t>0</a:t>
            </a:r>
            <a:r>
              <a:rPr lang="en-US" sz="2000" dirty="0"/>
              <a:t>.92      0.92      0.92       400</a:t>
            </a:r>
          </a:p>
          <a:p>
            <a:r>
              <a:rPr lang="sk-SK" sz="2000" dirty="0"/>
              <a:t>w</a:t>
            </a:r>
            <a:r>
              <a:rPr lang="en-US" sz="2000" dirty="0" err="1"/>
              <a:t>eigh</a:t>
            </a:r>
            <a:r>
              <a:rPr lang="sk-SK" sz="2000" dirty="0"/>
              <a:t>t.</a:t>
            </a:r>
            <a:r>
              <a:rPr lang="en-US" sz="2000" dirty="0"/>
              <a:t> avg</a:t>
            </a:r>
            <a:r>
              <a:rPr lang="sk-SK" sz="2000" dirty="0"/>
              <a:t> </a:t>
            </a:r>
            <a:r>
              <a:rPr lang="en-US" sz="2000" dirty="0"/>
              <a:t> </a:t>
            </a:r>
            <a:r>
              <a:rPr lang="sk-SK" sz="2000" dirty="0"/>
              <a:t>  </a:t>
            </a:r>
            <a:r>
              <a:rPr lang="en-US" sz="2000" dirty="0"/>
              <a:t>0.92 </a:t>
            </a:r>
            <a:r>
              <a:rPr lang="sk-SK" sz="2000" dirty="0"/>
              <a:t> </a:t>
            </a:r>
            <a:r>
              <a:rPr lang="en-US" sz="2000" dirty="0"/>
              <a:t>   </a:t>
            </a:r>
            <a:r>
              <a:rPr lang="sk-SK" sz="2000" dirty="0"/>
              <a:t> </a:t>
            </a:r>
            <a:r>
              <a:rPr lang="en-US" sz="2000" dirty="0"/>
              <a:t>0.92     </a:t>
            </a:r>
            <a:r>
              <a:rPr lang="sk-SK" sz="2000" dirty="0"/>
              <a:t> </a:t>
            </a:r>
            <a:r>
              <a:rPr lang="en-US" sz="2000" dirty="0"/>
              <a:t>0.92   </a:t>
            </a:r>
            <a:r>
              <a:rPr lang="sk-SK" sz="2000" dirty="0"/>
              <a:t> </a:t>
            </a:r>
            <a:r>
              <a:rPr lang="en-US" sz="2000" dirty="0"/>
              <a:t>   </a:t>
            </a:r>
            <a:r>
              <a:rPr lang="sk-SK" sz="2000" dirty="0"/>
              <a:t> </a:t>
            </a:r>
            <a:r>
              <a:rPr lang="en-US" sz="2000" dirty="0"/>
              <a:t>400</a:t>
            </a:r>
            <a:endParaRPr lang="sk-SK" sz="2000" dirty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14028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0C5D75-5097-4B70-8F20-B1498E0D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pPr algn="ctr"/>
            <a:r>
              <a:rPr lang="sk-SK"/>
              <a:t>Neurónová sieť Výsledky</a:t>
            </a:r>
            <a:endParaRPr lang="sk-SK" dirty="0"/>
          </a:p>
        </p:txBody>
      </p:sp>
      <p:sp>
        <p:nvSpPr>
          <p:cNvPr id="14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468E1EB8-04BE-48D9-80A1-D6B3CA7D0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77" y="859073"/>
            <a:ext cx="3651986" cy="263018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DB03987-98B4-4B99-A0B9-2CACD7790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789" y="3489261"/>
            <a:ext cx="3496344" cy="251809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4C69E2-D6C1-428A-9666-603D1DCE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5139690" cy="3541714"/>
          </a:xfrm>
        </p:spPr>
        <p:txBody>
          <a:bodyPr>
            <a:normAutofit/>
          </a:bodyPr>
          <a:lstStyle/>
          <a:p>
            <a:r>
              <a:rPr lang="sk-SK" dirty="0"/>
              <a:t>zobrazenie grafov - </a:t>
            </a:r>
            <a:r>
              <a:rPr lang="sk-SK" dirty="0" err="1"/>
              <a:t>matplotlib.pyplot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6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0301BB25-27F5-4873-BB91-B7FBB9F7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Ďakujem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2243117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Teplá modrá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338</Words>
  <Application>Microsoft Office PowerPoint</Application>
  <PresentationFormat>Širokouhlá</PresentationFormat>
  <Paragraphs>57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Tw Cen MT</vt:lpstr>
      <vt:lpstr>Obvod</vt:lpstr>
      <vt:lpstr>Klasifikácia cien pre mobilné zariadenia</vt:lpstr>
      <vt:lpstr>Použitý dataset</vt:lpstr>
      <vt:lpstr>Predpríprava dát – Normalizácia </vt:lpstr>
      <vt:lpstr>Predpríprava dát – One Hot Encoder</vt:lpstr>
      <vt:lpstr>Typ neurónovej siete</vt:lpstr>
      <vt:lpstr>Neurónová sieť </vt:lpstr>
      <vt:lpstr>Neurónová sieť – Výsledky</vt:lpstr>
      <vt:lpstr>Neurónová sieť Výsledky</vt:lpstr>
      <vt:lpstr>Ďakujem za pozornosť!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Klasifikácia cien pre mobilné zariadenia</dc:title>
  <dc:creator>Pattoo Laca</dc:creator>
  <cp:lastModifiedBy>Ľudovít Laca</cp:lastModifiedBy>
  <cp:revision>26</cp:revision>
  <dcterms:created xsi:type="dcterms:W3CDTF">2021-05-02T11:27:27Z</dcterms:created>
  <dcterms:modified xsi:type="dcterms:W3CDTF">2021-05-05T17:44:11Z</dcterms:modified>
</cp:coreProperties>
</file>