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72" r:id="rId3"/>
    <p:sldId id="27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5"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ru-RU"/>
              <a:t>Образец заголовка</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2AD5BE25-636E-45A5-BD2D-5BFE2ACCD4A6}" type="datetimeFigureOut">
              <a:rPr lang="ru-RU" smtClean="0"/>
              <a:t>12.01.2023</a:t>
            </a:fld>
            <a:endParaRPr lang="ru-RU"/>
          </a:p>
        </p:txBody>
      </p:sp>
      <p:sp>
        <p:nvSpPr>
          <p:cNvPr id="5" name="Footer Placeholder 4"/>
          <p:cNvSpPr>
            <a:spLocks noGrp="1"/>
          </p:cNvSpPr>
          <p:nvPr>
            <p:ph type="ftr" sz="quarter" idx="11"/>
          </p:nvPr>
        </p:nvSpPr>
        <p:spPr>
          <a:xfrm>
            <a:off x="2416500" y="329307"/>
            <a:ext cx="4973915" cy="309201"/>
          </a:xfrm>
        </p:spPr>
        <p:txBody>
          <a:bodyPr/>
          <a:lstStyle/>
          <a:p>
            <a:endParaRPr lang="ru-RU"/>
          </a:p>
        </p:txBody>
      </p:sp>
      <p:sp>
        <p:nvSpPr>
          <p:cNvPr id="6" name="Slide Number Placeholder 5"/>
          <p:cNvSpPr>
            <a:spLocks noGrp="1"/>
          </p:cNvSpPr>
          <p:nvPr>
            <p:ph type="sldNum" sz="quarter" idx="12"/>
          </p:nvPr>
        </p:nvSpPr>
        <p:spPr>
          <a:xfrm>
            <a:off x="1437664" y="798973"/>
            <a:ext cx="811019" cy="503578"/>
          </a:xfrm>
        </p:spPr>
        <p:txBody>
          <a:bodyPr/>
          <a:lstStyle/>
          <a:p>
            <a:fld id="{536F9DD6-10A3-43DD-BBA0-A71B943AC9F9}" type="slidenum">
              <a:rPr lang="ru-RU" smtClean="0"/>
              <a:t>‹#›</a:t>
            </a:fld>
            <a:endParaRPr lang="ru-RU"/>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061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AD5BE25-636E-45A5-BD2D-5BFE2ACCD4A6}" type="datetimeFigureOut">
              <a:rPr lang="ru-RU" smtClean="0"/>
              <a:t>12.01.2023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6F9DD6-10A3-43DD-BBA0-A71B943AC9F9}" type="slidenum">
              <a:rPr lang="ru-RU" smtClean="0"/>
              <a:t>‹#›</a:t>
            </a:fld>
            <a:endParaRPr lang="ru-RU"/>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2219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AD5BE25-636E-45A5-BD2D-5BFE2ACCD4A6}" type="datetimeFigureOut">
              <a:rPr lang="ru-RU" smtClean="0"/>
              <a:t>12.01.2023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6F9DD6-10A3-43DD-BBA0-A71B943AC9F9}" type="slidenum">
              <a:rPr lang="ru-RU" smtClean="0"/>
              <a:t>‹#›</a:t>
            </a:fld>
            <a:endParaRPr lang="ru-RU"/>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6749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AD5BE25-636E-45A5-BD2D-5BFE2ACCD4A6}" type="datetimeFigureOut">
              <a:rPr lang="ru-RU" smtClean="0"/>
              <a:t>12.01.2023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6F9DD6-10A3-43DD-BBA0-A71B943AC9F9}" type="slidenum">
              <a:rPr lang="ru-RU" smtClean="0"/>
              <a:t>‹#›</a:t>
            </a:fld>
            <a:endParaRPr lang="ru-RU"/>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7477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ru-RU"/>
              <a:t>Образец заголовка</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AD5BE25-636E-45A5-BD2D-5BFE2ACCD4A6}" type="datetimeFigureOut">
              <a:rPr lang="ru-RU" smtClean="0"/>
              <a:t>12.01.2023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6F9DD6-10A3-43DD-BBA0-A71B943AC9F9}" type="slidenum">
              <a:rPr lang="ru-RU" smtClean="0"/>
              <a:t>‹#›</a:t>
            </a:fld>
            <a:endParaRPr lang="ru-RU"/>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122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2AD5BE25-636E-45A5-BD2D-5BFE2ACCD4A6}" type="datetimeFigureOut">
              <a:rPr lang="ru-RU" smtClean="0"/>
              <a:t>12.01.2023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36F9DD6-10A3-43DD-BBA0-A71B943AC9F9}" type="slidenum">
              <a:rPr lang="ru-RU" smtClean="0"/>
              <a:t>‹#›</a:t>
            </a:fld>
            <a:endParaRPr lang="ru-RU"/>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064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447191" y="2824269"/>
            <a:ext cx="4645152" cy="264445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412362" y="2821491"/>
            <a:ext cx="4645152" cy="263737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2AD5BE25-636E-45A5-BD2D-5BFE2ACCD4A6}" type="datetimeFigureOut">
              <a:rPr lang="ru-RU" smtClean="0"/>
              <a:t>12.01.2023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36F9DD6-10A3-43DD-BBA0-A71B943AC9F9}" type="slidenum">
              <a:rPr lang="ru-RU" smtClean="0"/>
              <a:t>‹#›</a:t>
            </a:fld>
            <a:endParaRPr lang="ru-RU"/>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4717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2AD5BE25-636E-45A5-BD2D-5BFE2ACCD4A6}" type="datetimeFigureOut">
              <a:rPr lang="ru-RU" smtClean="0"/>
              <a:t>12.01.2023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36F9DD6-10A3-43DD-BBA0-A71B943AC9F9}" type="slidenum">
              <a:rPr lang="ru-RU" smtClean="0"/>
              <a:t>‹#›</a:t>
            </a:fld>
            <a:endParaRPr lang="ru-RU"/>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3312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D5BE25-636E-45A5-BD2D-5BFE2ACCD4A6}" type="datetimeFigureOut">
              <a:rPr lang="ru-RU" smtClean="0"/>
              <a:t>12.01.2023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36F9DD6-10A3-43DD-BBA0-A71B943AC9F9}" type="slidenum">
              <a:rPr lang="ru-RU" smtClean="0"/>
              <a:t>‹#›</a:t>
            </a:fld>
            <a:endParaRPr lang="ru-RU"/>
          </a:p>
        </p:txBody>
      </p:sp>
    </p:spTree>
    <p:extLst>
      <p:ext uri="{BB962C8B-B14F-4D97-AF65-F5344CB8AC3E}">
        <p14:creationId xmlns:p14="http://schemas.microsoft.com/office/powerpoint/2010/main" val="515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ru-RU"/>
              <a:t>Образец заголовка</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2AD5BE25-636E-45A5-BD2D-5BFE2ACCD4A6}" type="datetimeFigureOut">
              <a:rPr lang="ru-RU" smtClean="0"/>
              <a:t>12.01.2023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36F9DD6-10A3-43DD-BBA0-A71B943AC9F9}" type="slidenum">
              <a:rPr lang="ru-RU" smtClean="0"/>
              <a:t>‹#›</a:t>
            </a:fld>
            <a:endParaRPr lang="ru-RU"/>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3348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AD5BE25-636E-45A5-BD2D-5BFE2ACCD4A6}" type="datetimeFigureOut">
              <a:rPr lang="ru-RU" smtClean="0"/>
              <a:t>12.01.2023</a:t>
            </a:fld>
            <a:endParaRPr lang="ru-RU"/>
          </a:p>
        </p:txBody>
      </p:sp>
      <p:sp>
        <p:nvSpPr>
          <p:cNvPr id="6" name="Footer Placeholder 5"/>
          <p:cNvSpPr>
            <a:spLocks noGrp="1"/>
          </p:cNvSpPr>
          <p:nvPr>
            <p:ph type="ftr" sz="quarter" idx="11"/>
          </p:nvPr>
        </p:nvSpPr>
        <p:spPr>
          <a:xfrm>
            <a:off x="1447382" y="318640"/>
            <a:ext cx="5541004" cy="320931"/>
          </a:xfrm>
        </p:spPr>
        <p:txBody>
          <a:bodyPr/>
          <a:lstStyle/>
          <a:p>
            <a:endParaRPr lang="ru-RU"/>
          </a:p>
        </p:txBody>
      </p:sp>
      <p:sp>
        <p:nvSpPr>
          <p:cNvPr id="7" name="Slide Number Placeholder 6"/>
          <p:cNvSpPr>
            <a:spLocks noGrp="1"/>
          </p:cNvSpPr>
          <p:nvPr>
            <p:ph type="sldNum" sz="quarter" idx="12"/>
          </p:nvPr>
        </p:nvSpPr>
        <p:spPr/>
        <p:txBody>
          <a:bodyPr/>
          <a:lstStyle/>
          <a:p>
            <a:fld id="{536F9DD6-10A3-43DD-BBA0-A71B943AC9F9}" type="slidenum">
              <a:rPr lang="ru-RU" smtClean="0"/>
              <a:t>‹#›</a:t>
            </a:fld>
            <a:endParaRPr lang="ru-RU"/>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0963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AD5BE25-636E-45A5-BD2D-5BFE2ACCD4A6}" type="datetimeFigureOut">
              <a:rPr lang="ru-RU" smtClean="0"/>
              <a:t>12.01.2023</a:t>
            </a:fld>
            <a:endParaRPr lang="ru-RU"/>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36F9DD6-10A3-43DD-BBA0-A71B943AC9F9}" type="slidenum">
              <a:rPr lang="ru-RU" smtClean="0"/>
              <a:t>‹#›</a:t>
            </a:fld>
            <a:endParaRPr lang="ru-RU"/>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75927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semantic-release/semantic-release"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BFFCF-6C72-431F-9E2A-3F3A62482E41}"/>
              </a:ext>
            </a:extLst>
          </p:cNvPr>
          <p:cNvSpPr>
            <a:spLocks noGrp="1"/>
          </p:cNvSpPr>
          <p:nvPr>
            <p:ph type="ctrTitle"/>
          </p:nvPr>
        </p:nvSpPr>
        <p:spPr>
          <a:xfrm>
            <a:off x="3182066" y="2708876"/>
            <a:ext cx="8637072" cy="821847"/>
          </a:xfrm>
        </p:spPr>
        <p:txBody>
          <a:bodyPr>
            <a:normAutofit fontScale="90000"/>
          </a:bodyPr>
          <a:lstStyle/>
          <a:p>
            <a:r>
              <a:rPr lang="ru-RU" dirty="0"/>
              <a:t>Сравнение </a:t>
            </a:r>
            <a:r>
              <a:rPr lang="en-US" dirty="0"/>
              <a:t>CI/CD</a:t>
            </a:r>
            <a:endParaRPr lang="ru-RU" dirty="0"/>
          </a:p>
        </p:txBody>
      </p:sp>
      <p:sp>
        <p:nvSpPr>
          <p:cNvPr id="3" name="Подзаголовок 2">
            <a:extLst>
              <a:ext uri="{FF2B5EF4-FFF2-40B4-BE49-F238E27FC236}">
                <a16:creationId xmlns:a16="http://schemas.microsoft.com/office/drawing/2014/main" id="{541A1AE2-ECCA-495D-8A86-861B340AA682}"/>
              </a:ext>
            </a:extLst>
          </p:cNvPr>
          <p:cNvSpPr>
            <a:spLocks noGrp="1"/>
          </p:cNvSpPr>
          <p:nvPr>
            <p:ph type="subTitle" idx="1"/>
          </p:nvPr>
        </p:nvSpPr>
        <p:spPr>
          <a:xfrm>
            <a:off x="0" y="5284718"/>
            <a:ext cx="8637072" cy="977621"/>
          </a:xfrm>
        </p:spPr>
        <p:txBody>
          <a:bodyPr/>
          <a:lstStyle/>
          <a:p>
            <a:pPr>
              <a:spcBef>
                <a:spcPts val="0"/>
              </a:spcBef>
            </a:pPr>
            <a:r>
              <a:rPr lang="ru-RU" dirty="0">
                <a:solidFill>
                  <a:srgbClr val="00B0F0"/>
                </a:solidFill>
              </a:rPr>
              <a:t>РАБОТУ ВЫПОЛНИЛ:</a:t>
            </a:r>
          </a:p>
          <a:p>
            <a:pPr>
              <a:spcBef>
                <a:spcPts val="0"/>
              </a:spcBef>
            </a:pPr>
            <a:r>
              <a:rPr lang="ru-RU" dirty="0" err="1">
                <a:solidFill>
                  <a:srgbClr val="00B0F0"/>
                </a:solidFill>
              </a:rPr>
              <a:t>Болдов</a:t>
            </a:r>
            <a:r>
              <a:rPr lang="ru-RU" dirty="0">
                <a:solidFill>
                  <a:srgbClr val="00B0F0"/>
                </a:solidFill>
              </a:rPr>
              <a:t> Никита 3-2ИС</a:t>
            </a:r>
          </a:p>
        </p:txBody>
      </p:sp>
    </p:spTree>
    <p:extLst>
      <p:ext uri="{BB962C8B-B14F-4D97-AF65-F5344CB8AC3E}">
        <p14:creationId xmlns:p14="http://schemas.microsoft.com/office/powerpoint/2010/main" val="1367619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B94F2EE-F7F7-47BC-8F67-73659CD6BBA3}"/>
              </a:ext>
            </a:extLst>
          </p:cNvPr>
          <p:cNvSpPr/>
          <p:nvPr/>
        </p:nvSpPr>
        <p:spPr>
          <a:xfrm>
            <a:off x="3048000" y="612845"/>
            <a:ext cx="6096000" cy="5632311"/>
          </a:xfrm>
          <a:prstGeom prst="rect">
            <a:avLst/>
          </a:prstGeom>
        </p:spPr>
        <p:txBody>
          <a:bodyPr>
            <a:spAutoFit/>
          </a:bodyPr>
          <a:lstStyle/>
          <a:p>
            <a:r>
              <a:rPr lang="ru-RU" dirty="0">
                <a:solidFill>
                  <a:srgbClr val="222222"/>
                </a:solidFill>
                <a:latin typeface="Verdana" panose="020B0604030504040204" pitchFamily="34" charset="0"/>
              </a:rPr>
              <a:t>Через некоторое время разработчик открывает новый пул-</a:t>
            </a:r>
            <a:r>
              <a:rPr lang="ru-RU" dirty="0" err="1">
                <a:solidFill>
                  <a:srgbClr val="222222"/>
                </a:solidFill>
                <a:latin typeface="Verdana" panose="020B0604030504040204" pitchFamily="34" charset="0"/>
              </a:rPr>
              <a:t>реквест</a:t>
            </a:r>
            <a:r>
              <a:rPr lang="ru-RU" dirty="0">
                <a:solidFill>
                  <a:srgbClr val="222222"/>
                </a:solidFill>
                <a:latin typeface="Verdana" panose="020B0604030504040204" pitchFamily="34" charset="0"/>
              </a:rPr>
              <a:t>. А затем внезапно понимает, что тестовое покрытие составляет всего 30%. Итак, для успешного завершения задачи необходимо дополнительно покрыть тестами не менее 30% кода продукта. Как вы можете догадаться, это почти неразрешимая проблема для пятилетнего проекта.</a:t>
            </a:r>
          </a:p>
          <a:p>
            <a:r>
              <a:rPr lang="ru-RU" dirty="0">
                <a:solidFill>
                  <a:srgbClr val="222222"/>
                </a:solidFill>
                <a:latin typeface="Verdana" panose="020B0604030504040204" pitchFamily="34" charset="0"/>
              </a:rPr>
              <a:t>Что если проверять только предстоящие изменения кода, а не весь продукт? Если разработчик изменил 200 строк в пул-</a:t>
            </a:r>
            <a:r>
              <a:rPr lang="ru-RU" dirty="0" err="1">
                <a:solidFill>
                  <a:srgbClr val="222222"/>
                </a:solidFill>
                <a:latin typeface="Verdana" panose="020B0604030504040204" pitchFamily="34" charset="0"/>
              </a:rPr>
              <a:t>реквесте</a:t>
            </a:r>
            <a:r>
              <a:rPr lang="ru-RU" dirty="0">
                <a:solidFill>
                  <a:srgbClr val="222222"/>
                </a:solidFill>
                <a:latin typeface="Verdana" panose="020B0604030504040204" pitchFamily="34" charset="0"/>
              </a:rPr>
              <a:t>, ему потребуется покрыть не менее половины из них (120), если граница тестового покрытия равна 60%. В таком случае не будет необходимости проходить через тонны модулей, которые не являются частью задачи. Это может решить проблему. Как применить это к проекту? К счастью, решение есть.</a:t>
            </a:r>
          </a:p>
          <a:p>
            <a:br>
              <a:rPr lang="ru-RU" dirty="0"/>
            </a:br>
            <a:endParaRPr lang="ru-RU" dirty="0"/>
          </a:p>
        </p:txBody>
      </p:sp>
    </p:spTree>
    <p:extLst>
      <p:ext uri="{BB962C8B-B14F-4D97-AF65-F5344CB8AC3E}">
        <p14:creationId xmlns:p14="http://schemas.microsoft.com/office/powerpoint/2010/main" val="1995717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7AB384C8-EB92-4D8F-B60A-E4AC9D99E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9610" y="186430"/>
            <a:ext cx="5932779" cy="5841507"/>
          </a:xfrm>
          <a:prstGeom prst="rect">
            <a:avLst/>
          </a:prstGeom>
        </p:spPr>
      </p:pic>
    </p:spTree>
    <p:extLst>
      <p:ext uri="{BB962C8B-B14F-4D97-AF65-F5344CB8AC3E}">
        <p14:creationId xmlns:p14="http://schemas.microsoft.com/office/powerpoint/2010/main" val="3314397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95844CAE-3DA7-4319-94AF-E9D366B3D20C}"/>
              </a:ext>
            </a:extLst>
          </p:cNvPr>
          <p:cNvSpPr/>
          <p:nvPr/>
        </p:nvSpPr>
        <p:spPr>
          <a:xfrm>
            <a:off x="2148396" y="889844"/>
            <a:ext cx="7581530" cy="4801314"/>
          </a:xfrm>
          <a:prstGeom prst="rect">
            <a:avLst/>
          </a:prstGeom>
        </p:spPr>
        <p:txBody>
          <a:bodyPr wrap="square">
            <a:spAutoFit/>
          </a:bodyPr>
          <a:lstStyle/>
          <a:p>
            <a:r>
              <a:rPr lang="ru-RU" dirty="0"/>
              <a:t>Здесь показано, как отчет </a:t>
            </a:r>
            <a:r>
              <a:rPr lang="ru-RU" dirty="0" err="1"/>
              <a:t>Jacoco</a:t>
            </a:r>
            <a:r>
              <a:rPr lang="ru-RU" dirty="0"/>
              <a:t> отправляется на сервер тестового покрытия. </a:t>
            </a:r>
          </a:p>
          <a:p>
            <a:endParaRPr lang="ru-RU" dirty="0"/>
          </a:p>
          <a:p>
            <a:pPr algn="ctr"/>
            <a:r>
              <a:rPr lang="ru-RU" dirty="0"/>
              <a:t>SONARCLOUD  —  ОДНО ИЗ САМЫХ ПОПУЛЯРНЫХ РЕШЕНИЙ. </a:t>
            </a:r>
          </a:p>
          <a:p>
            <a:endParaRPr lang="ru-RU" dirty="0"/>
          </a:p>
          <a:p>
            <a:r>
              <a:rPr lang="ru-RU" dirty="0"/>
              <a:t>Сервер хранит статистику предыдущих вычислений. Это полезно для расчета тестового покрытия предстоящих изменений, а также всего кода. Затем результат анализа отправляется на сервер CI, который отправляет его обратно на сервер Git. Этот рабочий процесс дает возможность внедрить культуру обязательного тестирования на любом этапе разработки продукта, потому что проверяются только новые изменения. Примерно то же применимо и к стилю кода. Можно попробовать плагин </a:t>
            </a:r>
            <a:r>
              <a:rPr lang="ru-RU" dirty="0" err="1"/>
              <a:t>Checkstyle</a:t>
            </a:r>
            <a:r>
              <a:rPr lang="ru-RU" dirty="0"/>
              <a:t>. Он автоматически завершает сборку с ошибкой, если в ней нарушается любое из заявленных требований, например код содержит неиспользуемый импорт. Кроме того, попробуйте посмотреть на облачные сервисы, которые выполняют анализ кода и показывают результат в виде набора диаграмм (</a:t>
            </a:r>
            <a:r>
              <a:rPr lang="ru-RU" dirty="0" err="1"/>
              <a:t>SonarCloud</a:t>
            </a:r>
            <a:r>
              <a:rPr lang="ru-RU" dirty="0"/>
              <a:t> тоже так умеет).</a:t>
            </a:r>
          </a:p>
        </p:txBody>
      </p:sp>
    </p:spTree>
    <p:extLst>
      <p:ext uri="{BB962C8B-B14F-4D97-AF65-F5344CB8AC3E}">
        <p14:creationId xmlns:p14="http://schemas.microsoft.com/office/powerpoint/2010/main" val="363571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231364A8-AC0D-40F0-B32B-53A6852C3C08}"/>
              </a:ext>
            </a:extLst>
          </p:cNvPr>
          <p:cNvSpPr/>
          <p:nvPr/>
        </p:nvSpPr>
        <p:spPr>
          <a:xfrm>
            <a:off x="410424" y="380351"/>
            <a:ext cx="6096000" cy="2031325"/>
          </a:xfrm>
          <a:prstGeom prst="rect">
            <a:avLst/>
          </a:prstGeom>
        </p:spPr>
        <p:txBody>
          <a:bodyPr>
            <a:spAutoFit/>
          </a:bodyPr>
          <a:lstStyle/>
          <a:p>
            <a:r>
              <a:rPr lang="ru-RU" b="1" dirty="0">
                <a:latin typeface="roboto"/>
              </a:rPr>
              <a:t>CD</a:t>
            </a:r>
          </a:p>
          <a:p>
            <a:r>
              <a:rPr lang="ru-RU" dirty="0">
                <a:solidFill>
                  <a:srgbClr val="222222"/>
                </a:solidFill>
                <a:latin typeface="Verdana" panose="020B0604030504040204" pitchFamily="34" charset="0"/>
              </a:rPr>
              <a:t>Непрерывная поставка (</a:t>
            </a:r>
            <a:r>
              <a:rPr lang="ru-RU" dirty="0" err="1">
                <a:solidFill>
                  <a:srgbClr val="222222"/>
                </a:solidFill>
                <a:latin typeface="Verdana" panose="020B0604030504040204" pitchFamily="34" charset="0"/>
              </a:rPr>
              <a:t>Continuous</a:t>
            </a:r>
            <a:r>
              <a:rPr lang="ru-RU" dirty="0">
                <a:solidFill>
                  <a:srgbClr val="222222"/>
                </a:solidFill>
                <a:latin typeface="Verdana" panose="020B0604030504040204" pitchFamily="34" charset="0"/>
              </a:rPr>
              <a:t> </a:t>
            </a:r>
            <a:r>
              <a:rPr lang="ru-RU" dirty="0" err="1">
                <a:solidFill>
                  <a:srgbClr val="222222"/>
                </a:solidFill>
                <a:latin typeface="Verdana" panose="020B0604030504040204" pitchFamily="34" charset="0"/>
              </a:rPr>
              <a:t>Delivery</a:t>
            </a:r>
            <a:r>
              <a:rPr lang="ru-RU" dirty="0">
                <a:solidFill>
                  <a:srgbClr val="222222"/>
                </a:solidFill>
                <a:latin typeface="Verdana" panose="020B0604030504040204" pitchFamily="34" charset="0"/>
              </a:rPr>
              <a:t>) описывает процесс автоматического развертывания новой версии продукта.</a:t>
            </a:r>
          </a:p>
          <a:p>
            <a:r>
              <a:rPr lang="ru-RU" dirty="0">
                <a:solidFill>
                  <a:srgbClr val="222222"/>
                </a:solidFill>
                <a:latin typeface="Verdana" panose="020B0604030504040204" pitchFamily="34" charset="0"/>
              </a:rPr>
              <a:t>Внесем некоторые изменения в схему CI. Вот как может выглядеть процесс CI/CD в реальном проекте.</a:t>
            </a:r>
            <a:endParaRPr lang="ru-RU" b="0" i="0" dirty="0">
              <a:solidFill>
                <a:srgbClr val="222222"/>
              </a:solidFill>
              <a:effectLst/>
              <a:latin typeface="Verdana" panose="020B0604030504040204" pitchFamily="34" charset="0"/>
            </a:endParaRPr>
          </a:p>
        </p:txBody>
      </p:sp>
      <p:pic>
        <p:nvPicPr>
          <p:cNvPr id="4" name="Рисунок 3">
            <a:extLst>
              <a:ext uri="{FF2B5EF4-FFF2-40B4-BE49-F238E27FC236}">
                <a16:creationId xmlns:a16="http://schemas.microsoft.com/office/drawing/2014/main" id="{DE9E6BC7-6C3C-4162-B715-E622B3549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8870" y="978301"/>
            <a:ext cx="5773474" cy="4901397"/>
          </a:xfrm>
          <a:prstGeom prst="rect">
            <a:avLst/>
          </a:prstGeom>
        </p:spPr>
      </p:pic>
    </p:spTree>
    <p:extLst>
      <p:ext uri="{BB962C8B-B14F-4D97-AF65-F5344CB8AC3E}">
        <p14:creationId xmlns:p14="http://schemas.microsoft.com/office/powerpoint/2010/main" val="4112188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C3FEF9E7-BEF2-44E5-8C94-5FEE3C052087}"/>
              </a:ext>
            </a:extLst>
          </p:cNvPr>
          <p:cNvSpPr/>
          <p:nvPr/>
        </p:nvSpPr>
        <p:spPr>
          <a:xfrm>
            <a:off x="2512381" y="0"/>
            <a:ext cx="6915705" cy="6186309"/>
          </a:xfrm>
          <a:prstGeom prst="rect">
            <a:avLst/>
          </a:prstGeom>
        </p:spPr>
        <p:txBody>
          <a:bodyPr wrap="square">
            <a:spAutoFit/>
          </a:bodyPr>
          <a:lstStyle/>
          <a:p>
            <a:r>
              <a:rPr lang="ru-RU" dirty="0">
                <a:solidFill>
                  <a:srgbClr val="222222"/>
                </a:solidFill>
                <a:latin typeface="Verdana" panose="020B0604030504040204" pitchFamily="34" charset="0"/>
              </a:rPr>
              <a:t>Во-первых, сервер CI теперь называется сервером CI/CD. Дело в том, что задачи CI и CD часто выполняются с помощью одного и того же диспетчера задач. Поэтому мы рассматриваем именно этот подход.</a:t>
            </a:r>
          </a:p>
          <a:p>
            <a:endParaRPr lang="ru-RU" dirty="0">
              <a:solidFill>
                <a:srgbClr val="222222"/>
              </a:solidFill>
              <a:latin typeface="Verdana" panose="020B0604030504040204" pitchFamily="34" charset="0"/>
            </a:endParaRPr>
          </a:p>
          <a:p>
            <a:pPr algn="ctr"/>
            <a:r>
              <a:rPr lang="ru-RU" i="1" cap="all" dirty="0"/>
              <a:t>ТЕМ НЕ МЕНЕЕ ЭТО НЕ ОБЯЗАТЕЛЬНО . НАПРИМЕР, МОЖНО ДЕЛЕГИРОВАТЬ ЗАДАЧИ CI В GITLAB CI, А ЗАДАЧИ CD  —  В JENKINS.</a:t>
            </a:r>
          </a:p>
          <a:p>
            <a:endParaRPr lang="ru-RU" dirty="0">
              <a:solidFill>
                <a:srgbClr val="222222"/>
              </a:solidFill>
              <a:latin typeface="Verdana" panose="020B0604030504040204" pitchFamily="34" charset="0"/>
            </a:endParaRPr>
          </a:p>
          <a:p>
            <a:r>
              <a:rPr lang="ru-RU" dirty="0"/>
              <a:t>Правая часть схемы представляет CI  —  то, что мы уже обсуждали раньше. В левой части  —  CD. Задача CD создает проект (или повторно использует артефакты, созданные на этапе CI) и развертывает его на конечном сервере.</a:t>
            </a:r>
          </a:p>
          <a:p>
            <a:endParaRPr lang="ru-RU" dirty="0"/>
          </a:p>
          <a:p>
            <a:pPr algn="ctr"/>
            <a:r>
              <a:rPr lang="ru-RU" i="1" cap="all" dirty="0"/>
              <a:t>СТОИТ ОТМЕТИТЬ, ЧТО В ДАННОМ СЛУЧАЕ СЕРВЕР  —  ЭТО АБСТРАКЦИЯ. НАПРИМЕР, РАЗВЕРТЫВАНИЕ МОЖЕТ БЫТЬ ПРОДОЛЖЕНО В КЛАСТЕРЕ KUBERNETES. ТАКИМ ОБРАЗОМ, МОЖЕТ БЫТЬ НЕСКОЛЬКО СЕРВЕРОВ.</a:t>
            </a:r>
            <a:endParaRPr lang="ru-RU" dirty="0"/>
          </a:p>
          <a:p>
            <a:endParaRPr lang="ru-RU" dirty="0"/>
          </a:p>
          <a:p>
            <a:r>
              <a:rPr lang="ru-RU" dirty="0"/>
              <a:t>После завершения этапа развертывания обычно отправляются электронные письма. Например, сервер CD может уведомлять подписчиков об успешном или неудачном развертывании.</a:t>
            </a:r>
          </a:p>
        </p:txBody>
      </p:sp>
    </p:spTree>
    <p:extLst>
      <p:ext uri="{BB962C8B-B14F-4D97-AF65-F5344CB8AC3E}">
        <p14:creationId xmlns:p14="http://schemas.microsoft.com/office/powerpoint/2010/main" val="138332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CA6E303-1B0D-4E38-9830-72E9E58A135B}"/>
              </a:ext>
            </a:extLst>
          </p:cNvPr>
          <p:cNvSpPr/>
          <p:nvPr/>
        </p:nvSpPr>
        <p:spPr>
          <a:xfrm>
            <a:off x="3163410" y="843677"/>
            <a:ext cx="6096000" cy="2585323"/>
          </a:xfrm>
          <a:prstGeom prst="rect">
            <a:avLst/>
          </a:prstGeom>
        </p:spPr>
        <p:txBody>
          <a:bodyPr>
            <a:spAutoFit/>
          </a:bodyPr>
          <a:lstStyle/>
          <a:p>
            <a:r>
              <a:rPr lang="ru-RU" dirty="0">
                <a:solidFill>
                  <a:srgbClr val="222222"/>
                </a:solidFill>
                <a:latin typeface="Verdana" panose="020B0604030504040204" pitchFamily="34" charset="0"/>
              </a:rPr>
              <a:t>В любом случае, остается важный вопрос. Когда надо запускать задачи CD? Триггеры могут быть разными.</a:t>
            </a:r>
          </a:p>
          <a:p>
            <a:pPr marL="342900" indent="-342900">
              <a:buFont typeface="+mj-lt"/>
              <a:buAutoNum type="arabicPeriod"/>
            </a:pPr>
            <a:r>
              <a:rPr lang="ru-RU" dirty="0">
                <a:solidFill>
                  <a:srgbClr val="222222"/>
                </a:solidFill>
                <a:latin typeface="Verdana" panose="020B0604030504040204" pitchFamily="34" charset="0"/>
              </a:rPr>
              <a:t>Развертывание после каждого слияния пул-</a:t>
            </a:r>
            <a:r>
              <a:rPr lang="ru-RU" dirty="0" err="1">
                <a:solidFill>
                  <a:srgbClr val="222222"/>
                </a:solidFill>
                <a:latin typeface="Verdana" panose="020B0604030504040204" pitchFamily="34" charset="0"/>
              </a:rPr>
              <a:t>реквестов</a:t>
            </a:r>
            <a:r>
              <a:rPr lang="ru-RU" dirty="0">
                <a:solidFill>
                  <a:srgbClr val="222222"/>
                </a:solidFill>
                <a:latin typeface="Verdana" panose="020B0604030504040204" pitchFamily="34" charset="0"/>
              </a:rPr>
              <a:t>.</a:t>
            </a:r>
          </a:p>
          <a:p>
            <a:pPr marL="342900" indent="-342900">
              <a:buFont typeface="+mj-lt"/>
              <a:buAutoNum type="arabicPeriod"/>
            </a:pPr>
            <a:r>
              <a:rPr lang="ru-RU" dirty="0">
                <a:solidFill>
                  <a:srgbClr val="222222"/>
                </a:solidFill>
                <a:latin typeface="Verdana" panose="020B0604030504040204" pitchFamily="34" charset="0"/>
              </a:rPr>
              <a:t>Развертывание в соответствии с графиком.</a:t>
            </a:r>
          </a:p>
          <a:p>
            <a:pPr marL="342900" indent="-342900">
              <a:buFont typeface="+mj-lt"/>
              <a:buAutoNum type="arabicPeriod"/>
            </a:pPr>
            <a:r>
              <a:rPr lang="ru-RU" dirty="0">
                <a:solidFill>
                  <a:srgbClr val="222222"/>
                </a:solidFill>
                <a:latin typeface="Verdana" panose="020B0604030504040204" pitchFamily="34" charset="0"/>
              </a:rPr>
              <a:t>Развертывание после того, как каждый пул-</a:t>
            </a:r>
            <a:r>
              <a:rPr lang="ru-RU" dirty="0" err="1">
                <a:solidFill>
                  <a:srgbClr val="222222"/>
                </a:solidFill>
                <a:latin typeface="Verdana" panose="020B0604030504040204" pitchFamily="34" charset="0"/>
              </a:rPr>
              <a:t>реквест</a:t>
            </a:r>
            <a:r>
              <a:rPr lang="ru-RU" dirty="0">
                <a:solidFill>
                  <a:srgbClr val="222222"/>
                </a:solidFill>
                <a:latin typeface="Verdana" panose="020B0604030504040204" pitchFamily="34" charset="0"/>
              </a:rPr>
              <a:t> сливается с конкретной веткой.</a:t>
            </a:r>
          </a:p>
          <a:p>
            <a:pPr marL="342900" indent="-342900">
              <a:buFont typeface="+mj-lt"/>
              <a:buAutoNum type="arabicPeriod"/>
            </a:pPr>
            <a:r>
              <a:rPr lang="ru-RU" dirty="0">
                <a:solidFill>
                  <a:srgbClr val="222222"/>
                </a:solidFill>
                <a:latin typeface="Verdana" panose="020B0604030504040204" pitchFamily="34" charset="0"/>
              </a:rPr>
              <a:t>Комбинированный вариант.</a:t>
            </a:r>
            <a:endParaRPr lang="ru-RU" b="0" i="0" dirty="0">
              <a:solidFill>
                <a:srgbClr val="222222"/>
              </a:solidFill>
              <a:effectLst/>
              <a:latin typeface="Verdana" panose="020B0604030504040204" pitchFamily="34" charset="0"/>
            </a:endParaRPr>
          </a:p>
        </p:txBody>
      </p:sp>
    </p:spTree>
    <p:extLst>
      <p:ext uri="{BB962C8B-B14F-4D97-AF65-F5344CB8AC3E}">
        <p14:creationId xmlns:p14="http://schemas.microsoft.com/office/powerpoint/2010/main" val="3599304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93315943-8752-4F3C-9E93-773FF296C0F3}"/>
              </a:ext>
            </a:extLst>
          </p:cNvPr>
          <p:cNvSpPr/>
          <p:nvPr/>
        </p:nvSpPr>
        <p:spPr>
          <a:xfrm>
            <a:off x="3048000" y="264942"/>
            <a:ext cx="6096000" cy="5632311"/>
          </a:xfrm>
          <a:prstGeom prst="rect">
            <a:avLst/>
          </a:prstGeom>
        </p:spPr>
        <p:txBody>
          <a:bodyPr>
            <a:spAutoFit/>
          </a:bodyPr>
          <a:lstStyle/>
          <a:p>
            <a:r>
              <a:rPr lang="ru-RU" dirty="0">
                <a:solidFill>
                  <a:srgbClr val="222222"/>
                </a:solidFill>
                <a:latin typeface="Verdana" panose="020B0604030504040204" pitchFamily="34" charset="0"/>
              </a:rPr>
              <a:t>Первый вариант задает процесс таким образом, чтобы задачи CI и CD всегда выполнялись последовательно. Этот подход довольно популярен в разработке с открытым исходным кодом. Библиотека </a:t>
            </a:r>
            <a:r>
              <a:rPr lang="ru-RU" dirty="0" err="1">
                <a:solidFill>
                  <a:srgbClr val="4B77BE"/>
                </a:solidFill>
                <a:latin typeface="Verdana" panose="020B0604030504040204" pitchFamily="34" charset="0"/>
                <a:hlinkClick r:id="rId2"/>
              </a:rPr>
              <a:t>Semantic</a:t>
            </a:r>
            <a:r>
              <a:rPr lang="ru-RU" dirty="0">
                <a:solidFill>
                  <a:srgbClr val="4B77BE"/>
                </a:solidFill>
                <a:latin typeface="Verdana" panose="020B0604030504040204" pitchFamily="34" charset="0"/>
                <a:hlinkClick r:id="rId2"/>
              </a:rPr>
              <a:t> </a:t>
            </a:r>
            <a:r>
              <a:rPr lang="ru-RU" dirty="0" err="1">
                <a:solidFill>
                  <a:srgbClr val="4B77BE"/>
                </a:solidFill>
                <a:latin typeface="Verdana" panose="020B0604030504040204" pitchFamily="34" charset="0"/>
                <a:hlinkClick r:id="rId2"/>
              </a:rPr>
              <a:t>Release</a:t>
            </a:r>
            <a:r>
              <a:rPr lang="ru-RU" dirty="0">
                <a:solidFill>
                  <a:srgbClr val="222222"/>
                </a:solidFill>
                <a:latin typeface="Verdana" panose="020B0604030504040204" pitchFamily="34" charset="0"/>
              </a:rPr>
              <a:t> помогает настроить проект для прозрачной интеграции этого процесса.</a:t>
            </a:r>
          </a:p>
          <a:p>
            <a:endParaRPr lang="ru-RU" dirty="0">
              <a:solidFill>
                <a:srgbClr val="222222"/>
              </a:solidFill>
              <a:latin typeface="Verdana" panose="020B0604030504040204" pitchFamily="34" charset="0"/>
            </a:endParaRPr>
          </a:p>
          <a:p>
            <a:pPr algn="ctr"/>
            <a:r>
              <a:rPr lang="ru-RU" dirty="0">
                <a:solidFill>
                  <a:srgbClr val="222222"/>
                </a:solidFill>
                <a:latin typeface="Verdana" panose="020B0604030504040204" pitchFamily="34" charset="0"/>
              </a:rPr>
              <a:t>ВАЖНО БЫТЬ В КУРСЕ ОПРЕДЕЛЕНИЯ DEPLOY (РАЗВЕРТЫВАНИЯ). ЭТО НЕ ОБЯЗАТЕЛЬНО ОЗНАЧАЕТ, ЧТО ГДЕ-ТО ЧТО-ТО ЗАПУСКАЕТСЯ. ЕСЛИ ВЫ РАЗРАБАТЫВАЕТЕ БИБЛИОТЕКУ, ТО НИКАКОГО ЗАПУСКА НЕ ПРОИСХОДИТ. В ТАКОМ СЛУЧАЕ ПРОЦЕСС РАЗВЕРТЫВАНИЯ ОЗНАЧАЕТ ВЫПУСК НОВОЙ ВЕРСИИ БИБЛИОТЕКИ.</a:t>
            </a:r>
          </a:p>
          <a:p>
            <a:endParaRPr lang="ru-RU" dirty="0"/>
          </a:p>
          <a:p>
            <a:r>
              <a:rPr lang="ru-RU" dirty="0"/>
              <a:t>Второй вариант не зависит от процесса CI. Потому что проект развертывается в соответствии с некоторым предопределенным графиком. Например, каждый день в час утра.</a:t>
            </a:r>
          </a:p>
        </p:txBody>
      </p:sp>
    </p:spTree>
    <p:extLst>
      <p:ext uri="{BB962C8B-B14F-4D97-AF65-F5344CB8AC3E}">
        <p14:creationId xmlns:p14="http://schemas.microsoft.com/office/powerpoint/2010/main" val="2357924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A1D05B17-E431-4637-95BC-84E5B5EDA63D}"/>
              </a:ext>
            </a:extLst>
          </p:cNvPr>
          <p:cNvSpPr/>
          <p:nvPr/>
        </p:nvSpPr>
        <p:spPr>
          <a:xfrm>
            <a:off x="3048000" y="1582341"/>
            <a:ext cx="6096000" cy="3693319"/>
          </a:xfrm>
          <a:prstGeom prst="rect">
            <a:avLst/>
          </a:prstGeom>
        </p:spPr>
        <p:txBody>
          <a:bodyPr>
            <a:spAutoFit/>
          </a:bodyPr>
          <a:lstStyle/>
          <a:p>
            <a:r>
              <a:rPr lang="ru-RU" dirty="0"/>
              <a:t>Третий вариант аналогичен первому, но есть и отличия. Предположим, что у нас в репозитории есть две основные ветки: ветка разработки </a:t>
            </a:r>
            <a:r>
              <a:rPr lang="ru-RU" dirty="0" err="1"/>
              <a:t>develop</a:t>
            </a:r>
            <a:r>
              <a:rPr lang="ru-RU" dirty="0"/>
              <a:t> и главная ветка </a:t>
            </a:r>
            <a:r>
              <a:rPr lang="ru-RU" dirty="0" err="1"/>
              <a:t>master</a:t>
            </a:r>
            <a:r>
              <a:rPr lang="ru-RU" dirty="0"/>
              <a:t>. В ветке разработки содержатся наиболее актуальные изменения, а в мастер-ветке  —  только релизы. Если нужно развернуть только главную ветку, нет необходимости запускать CD при слиянии с </a:t>
            </a:r>
            <a:r>
              <a:rPr lang="ru-RU" dirty="0" err="1"/>
              <a:t>develop</a:t>
            </a:r>
            <a:r>
              <a:rPr lang="ru-RU" dirty="0"/>
              <a:t>.</a:t>
            </a:r>
          </a:p>
          <a:p>
            <a:endParaRPr lang="ru-RU" dirty="0"/>
          </a:p>
          <a:p>
            <a:r>
              <a:rPr lang="ru-RU" dirty="0"/>
              <a:t>Последний вариант  —  это совокупность всех подходов. Например, ветка разработки может быть развернута в соответствии с расписанием в среде разработки. А мастер-ветка развертывается в рабочей среде при каждом слиянии пул-</a:t>
            </a:r>
            <a:r>
              <a:rPr lang="ru-RU" dirty="0" err="1"/>
              <a:t>реквестов</a:t>
            </a:r>
            <a:r>
              <a:rPr lang="ru-RU" dirty="0"/>
              <a:t>.</a:t>
            </a:r>
          </a:p>
        </p:txBody>
      </p:sp>
    </p:spTree>
    <p:extLst>
      <p:ext uri="{BB962C8B-B14F-4D97-AF65-F5344CB8AC3E}">
        <p14:creationId xmlns:p14="http://schemas.microsoft.com/office/powerpoint/2010/main" val="1733022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F9228C8F-CCD3-4B12-9CAC-4F7E1F0CA53A}"/>
              </a:ext>
            </a:extLst>
          </p:cNvPr>
          <p:cNvSpPr/>
          <p:nvPr/>
        </p:nvSpPr>
        <p:spPr>
          <a:xfrm>
            <a:off x="414291" y="97823"/>
            <a:ext cx="11363418" cy="5632311"/>
          </a:xfrm>
          <a:prstGeom prst="rect">
            <a:avLst/>
          </a:prstGeom>
        </p:spPr>
        <p:txBody>
          <a:bodyPr wrap="square">
            <a:spAutoFit/>
          </a:bodyPr>
          <a:lstStyle/>
          <a:p>
            <a:r>
              <a:rPr lang="ru-RU" b="1" dirty="0">
                <a:latin typeface="roboto"/>
              </a:rPr>
              <a:t>Инструменты</a:t>
            </a:r>
          </a:p>
          <a:p>
            <a:r>
              <a:rPr lang="ru-RU" dirty="0">
                <a:solidFill>
                  <a:srgbClr val="222222"/>
                </a:solidFill>
                <a:latin typeface="Verdana" panose="020B0604030504040204" pitchFamily="34" charset="0"/>
              </a:rPr>
              <a:t>Рынок предлагает десятки решений для автоматизации процессов CI/CD. Взглянем на некоторые из них.</a:t>
            </a:r>
          </a:p>
          <a:p>
            <a:pPr>
              <a:buFont typeface="+mj-lt"/>
              <a:buAutoNum type="arabicPeriod"/>
            </a:pPr>
            <a:r>
              <a:rPr lang="ru-RU" dirty="0" err="1">
                <a:solidFill>
                  <a:schemeClr val="accent1"/>
                </a:solidFill>
                <a:latin typeface="Verdana" panose="020B0604030504040204" pitchFamily="34" charset="0"/>
              </a:rPr>
              <a:t>Jenkins</a:t>
            </a:r>
            <a:r>
              <a:rPr lang="ru-RU" dirty="0">
                <a:solidFill>
                  <a:srgbClr val="222222"/>
                </a:solidFill>
                <a:latin typeface="Verdana" panose="020B0604030504040204" pitchFamily="34" charset="0"/>
              </a:rPr>
              <a:t>  —  один из самых востребованных инструментов CI/CD в мире. Его популярность связана с политикой открытого исходного кода  —  пользоваться им можно бесплатно. </a:t>
            </a:r>
            <a:r>
              <a:rPr lang="ru-RU" dirty="0" err="1">
                <a:solidFill>
                  <a:srgbClr val="222222"/>
                </a:solidFill>
                <a:latin typeface="Verdana" panose="020B0604030504040204" pitchFamily="34" charset="0"/>
              </a:rPr>
              <a:t>Jenkins</a:t>
            </a:r>
            <a:r>
              <a:rPr lang="ru-RU" dirty="0">
                <a:solidFill>
                  <a:srgbClr val="222222"/>
                </a:solidFill>
                <a:latin typeface="Verdana" panose="020B0604030504040204" pitchFamily="34" charset="0"/>
              </a:rPr>
              <a:t> позволяет императивно описывать конвейеры сборки с помощью </a:t>
            </a:r>
            <a:r>
              <a:rPr lang="ru-RU" dirty="0" err="1">
                <a:solidFill>
                  <a:srgbClr val="222222"/>
                </a:solidFill>
                <a:latin typeface="Verdana" panose="020B0604030504040204" pitchFamily="34" charset="0"/>
              </a:rPr>
              <a:t>Groovy</a:t>
            </a:r>
            <a:r>
              <a:rPr lang="ru-RU" dirty="0">
                <a:solidFill>
                  <a:srgbClr val="222222"/>
                </a:solidFill>
                <a:latin typeface="Verdana" panose="020B0604030504040204" pitchFamily="34" charset="0"/>
              </a:rPr>
              <a:t>. Это обеспечивает большую гибкость, но требует более высокого уровня компетентности.</a:t>
            </a:r>
          </a:p>
          <a:p>
            <a:pPr>
              <a:buFont typeface="+mj-lt"/>
              <a:buAutoNum type="arabicPeriod"/>
            </a:pPr>
            <a:r>
              <a:rPr lang="ru-RU" dirty="0" err="1">
                <a:solidFill>
                  <a:schemeClr val="accent1"/>
                </a:solidFill>
                <a:latin typeface="Verdana" panose="020B0604030504040204" pitchFamily="34" charset="0"/>
              </a:rPr>
              <a:t>GitHub</a:t>
            </a:r>
            <a:r>
              <a:rPr lang="ru-RU" dirty="0">
                <a:solidFill>
                  <a:schemeClr val="accent1"/>
                </a:solidFill>
                <a:latin typeface="Verdana" panose="020B0604030504040204" pitchFamily="34" charset="0"/>
              </a:rPr>
              <a:t> </a:t>
            </a:r>
            <a:r>
              <a:rPr lang="ru-RU" dirty="0" err="1">
                <a:solidFill>
                  <a:schemeClr val="accent1"/>
                </a:solidFill>
                <a:latin typeface="Verdana" panose="020B0604030504040204" pitchFamily="34" charset="0"/>
              </a:rPr>
              <a:t>Actions</a:t>
            </a:r>
            <a:r>
              <a:rPr lang="ru-RU" dirty="0">
                <a:solidFill>
                  <a:srgbClr val="222222"/>
                </a:solidFill>
                <a:latin typeface="Verdana" panose="020B0604030504040204" pitchFamily="34" charset="0"/>
              </a:rPr>
              <a:t>  —  инструмент CI/CD, который включен в </a:t>
            </a:r>
            <a:r>
              <a:rPr lang="ru-RU" dirty="0" err="1">
                <a:solidFill>
                  <a:srgbClr val="222222"/>
                </a:solidFill>
                <a:latin typeface="Verdana" panose="020B0604030504040204" pitchFamily="34" charset="0"/>
              </a:rPr>
              <a:t>GitHub</a:t>
            </a:r>
            <a:r>
              <a:rPr lang="ru-RU" dirty="0">
                <a:solidFill>
                  <a:srgbClr val="222222"/>
                </a:solidFill>
                <a:latin typeface="Verdana" panose="020B0604030504040204" pitchFamily="34" charset="0"/>
              </a:rPr>
              <a:t> и </a:t>
            </a:r>
            <a:r>
              <a:rPr lang="ru-RU" dirty="0" err="1">
                <a:solidFill>
                  <a:srgbClr val="222222"/>
                </a:solidFill>
                <a:latin typeface="Verdana" panose="020B0604030504040204" pitchFamily="34" charset="0"/>
              </a:rPr>
              <a:t>GitHub</a:t>
            </a:r>
            <a:r>
              <a:rPr lang="ru-RU" dirty="0">
                <a:solidFill>
                  <a:srgbClr val="222222"/>
                </a:solidFill>
                <a:latin typeface="Verdana" panose="020B0604030504040204" pitchFamily="34" charset="0"/>
              </a:rPr>
              <a:t> </a:t>
            </a:r>
            <a:r>
              <a:rPr lang="ru-RU" dirty="0" err="1">
                <a:solidFill>
                  <a:srgbClr val="222222"/>
                </a:solidFill>
                <a:latin typeface="Verdana" panose="020B0604030504040204" pitchFamily="34" charset="0"/>
              </a:rPr>
              <a:t>Enterprise</a:t>
            </a:r>
            <a:r>
              <a:rPr lang="ru-RU" dirty="0">
                <a:solidFill>
                  <a:srgbClr val="222222"/>
                </a:solidFill>
                <a:latin typeface="Verdana" panose="020B0604030504040204" pitchFamily="34" charset="0"/>
              </a:rPr>
              <a:t>. В отличие от </a:t>
            </a:r>
            <a:r>
              <a:rPr lang="ru-RU" dirty="0" err="1">
                <a:solidFill>
                  <a:srgbClr val="222222"/>
                </a:solidFill>
                <a:latin typeface="Verdana" panose="020B0604030504040204" pitchFamily="34" charset="0"/>
              </a:rPr>
              <a:t>Jenkins</a:t>
            </a:r>
            <a:r>
              <a:rPr lang="ru-RU" dirty="0">
                <a:solidFill>
                  <a:srgbClr val="222222"/>
                </a:solidFill>
                <a:latin typeface="Verdana" panose="020B0604030504040204" pitchFamily="34" charset="0"/>
              </a:rPr>
              <a:t>, </a:t>
            </a:r>
            <a:r>
              <a:rPr lang="ru-RU" dirty="0" err="1">
                <a:solidFill>
                  <a:srgbClr val="222222"/>
                </a:solidFill>
                <a:latin typeface="Verdana" panose="020B0604030504040204" pitchFamily="34" charset="0"/>
              </a:rPr>
              <a:t>GitHub</a:t>
            </a:r>
            <a:r>
              <a:rPr lang="ru-RU" dirty="0">
                <a:solidFill>
                  <a:srgbClr val="222222"/>
                </a:solidFill>
                <a:latin typeface="Verdana" panose="020B0604030504040204" pitchFamily="34" charset="0"/>
              </a:rPr>
              <a:t> </a:t>
            </a:r>
            <a:r>
              <a:rPr lang="ru-RU" dirty="0" err="1">
                <a:solidFill>
                  <a:srgbClr val="222222"/>
                </a:solidFill>
                <a:latin typeface="Verdana" panose="020B0604030504040204" pitchFamily="34" charset="0"/>
              </a:rPr>
              <a:t>Actions</a:t>
            </a:r>
            <a:r>
              <a:rPr lang="ru-RU" dirty="0">
                <a:solidFill>
                  <a:srgbClr val="222222"/>
                </a:solidFill>
                <a:latin typeface="Verdana" panose="020B0604030504040204" pitchFamily="34" charset="0"/>
              </a:rPr>
              <a:t> предоставляет декларативные сборки с конфигурацией YAML. Кроме того, решение имеет множество интеграций с различными системами обеспечения качества (например, </a:t>
            </a:r>
            <a:r>
              <a:rPr lang="ru-RU" dirty="0" err="1">
                <a:solidFill>
                  <a:srgbClr val="222222"/>
                </a:solidFill>
                <a:latin typeface="Verdana" panose="020B0604030504040204" pitchFamily="34" charset="0"/>
              </a:rPr>
              <a:t>SonarCube</a:t>
            </a:r>
            <a:r>
              <a:rPr lang="ru-RU" dirty="0">
                <a:solidFill>
                  <a:srgbClr val="222222"/>
                </a:solidFill>
                <a:latin typeface="Verdana" panose="020B0604030504040204" pitchFamily="34" charset="0"/>
              </a:rPr>
              <a:t>). Благодаря этому сборка может быть описана всего в нескольких строках.</a:t>
            </a:r>
          </a:p>
          <a:p>
            <a:pPr>
              <a:buFont typeface="+mj-lt"/>
              <a:buAutoNum type="arabicPeriod"/>
            </a:pPr>
            <a:r>
              <a:rPr lang="ru-RU" dirty="0" err="1">
                <a:solidFill>
                  <a:schemeClr val="accent1"/>
                </a:solidFill>
                <a:latin typeface="Verdana" panose="020B0604030504040204" pitchFamily="34" charset="0"/>
              </a:rPr>
              <a:t>GitLab</a:t>
            </a:r>
            <a:r>
              <a:rPr lang="ru-RU" dirty="0">
                <a:solidFill>
                  <a:schemeClr val="accent1"/>
                </a:solidFill>
                <a:latin typeface="Verdana" panose="020B0604030504040204" pitchFamily="34" charset="0"/>
              </a:rPr>
              <a:t> CI</a:t>
            </a:r>
            <a:r>
              <a:rPr lang="ru-RU" dirty="0">
                <a:solidFill>
                  <a:srgbClr val="222222"/>
                </a:solidFill>
                <a:latin typeface="Verdana" panose="020B0604030504040204" pitchFamily="34" charset="0"/>
              </a:rPr>
              <a:t>  —  инструмент, напоминающий </a:t>
            </a:r>
            <a:r>
              <a:rPr lang="ru-RU" dirty="0" err="1">
                <a:solidFill>
                  <a:srgbClr val="222222"/>
                </a:solidFill>
                <a:latin typeface="Verdana" panose="020B0604030504040204" pitchFamily="34" charset="0"/>
              </a:rPr>
              <a:t>GitHub</a:t>
            </a:r>
            <a:r>
              <a:rPr lang="ru-RU" dirty="0">
                <a:solidFill>
                  <a:srgbClr val="222222"/>
                </a:solidFill>
                <a:latin typeface="Verdana" panose="020B0604030504040204" pitchFamily="34" charset="0"/>
              </a:rPr>
              <a:t> </a:t>
            </a:r>
            <a:r>
              <a:rPr lang="ru-RU" dirty="0" err="1">
                <a:solidFill>
                  <a:srgbClr val="222222"/>
                </a:solidFill>
                <a:latin typeface="Verdana" panose="020B0604030504040204" pitchFamily="34" charset="0"/>
              </a:rPr>
              <a:t>Actions</a:t>
            </a:r>
            <a:r>
              <a:rPr lang="ru-RU" dirty="0">
                <a:solidFill>
                  <a:srgbClr val="222222"/>
                </a:solidFill>
                <a:latin typeface="Verdana" panose="020B0604030504040204" pitchFamily="34" charset="0"/>
              </a:rPr>
              <a:t>, но со своими особенностями. Например, он может указывать на конкретные тесты, из-за которых сборка завершилась неудачно.</a:t>
            </a:r>
          </a:p>
          <a:p>
            <a:pPr>
              <a:buFont typeface="+mj-lt"/>
              <a:buAutoNum type="arabicPeriod"/>
            </a:pPr>
            <a:r>
              <a:rPr lang="ru-RU" dirty="0" err="1">
                <a:solidFill>
                  <a:schemeClr val="accent1"/>
                </a:solidFill>
                <a:latin typeface="Verdana" panose="020B0604030504040204" pitchFamily="34" charset="0"/>
              </a:rPr>
              <a:t>Travis</a:t>
            </a:r>
            <a:r>
              <a:rPr lang="ru-RU" dirty="0">
                <a:solidFill>
                  <a:schemeClr val="accent1"/>
                </a:solidFill>
                <a:latin typeface="Verdana" panose="020B0604030504040204" pitchFamily="34" charset="0"/>
              </a:rPr>
              <a:t> CI</a:t>
            </a:r>
            <a:r>
              <a:rPr lang="ru-RU" dirty="0">
                <a:solidFill>
                  <a:srgbClr val="222222"/>
                </a:solidFill>
                <a:latin typeface="Verdana" panose="020B0604030504040204" pitchFamily="34" charset="0"/>
              </a:rPr>
              <a:t>  —  облачный сервис CI/CD. Он предлагает различные возможности, которые не требуют сложной настройки. Например, шифрование данных, которые должны быть скрыты в общедоступном хранилище. Кроме того, приятным бонусом является то, что </a:t>
            </a:r>
            <a:r>
              <a:rPr lang="ru-RU" dirty="0" err="1">
                <a:solidFill>
                  <a:srgbClr val="222222"/>
                </a:solidFill>
                <a:latin typeface="Verdana" panose="020B0604030504040204" pitchFamily="34" charset="0"/>
              </a:rPr>
              <a:t>Travis</a:t>
            </a:r>
            <a:r>
              <a:rPr lang="ru-RU" dirty="0">
                <a:solidFill>
                  <a:srgbClr val="222222"/>
                </a:solidFill>
                <a:latin typeface="Verdana" panose="020B0604030504040204" pitchFamily="34" charset="0"/>
              </a:rPr>
              <a:t> CI можно абсолютно бесплатно применять к общедоступным проектам с открытым исходным кодом на </a:t>
            </a:r>
            <a:r>
              <a:rPr lang="ru-RU" dirty="0" err="1">
                <a:solidFill>
                  <a:srgbClr val="222222"/>
                </a:solidFill>
                <a:latin typeface="Verdana" panose="020B0604030504040204" pitchFamily="34" charset="0"/>
              </a:rPr>
              <a:t>GitHub</a:t>
            </a:r>
            <a:r>
              <a:rPr lang="ru-RU" dirty="0">
                <a:solidFill>
                  <a:srgbClr val="222222"/>
                </a:solidFill>
                <a:latin typeface="Verdana" panose="020B0604030504040204" pitchFamily="34" charset="0"/>
              </a:rPr>
              <a:t>, </a:t>
            </a:r>
            <a:r>
              <a:rPr lang="ru-RU" dirty="0" err="1">
                <a:solidFill>
                  <a:srgbClr val="222222"/>
                </a:solidFill>
                <a:latin typeface="Verdana" panose="020B0604030504040204" pitchFamily="34" charset="0"/>
              </a:rPr>
              <a:t>GitLab</a:t>
            </a:r>
            <a:r>
              <a:rPr lang="ru-RU" dirty="0">
                <a:solidFill>
                  <a:srgbClr val="222222"/>
                </a:solidFill>
                <a:latin typeface="Verdana" panose="020B0604030504040204" pitchFamily="34" charset="0"/>
              </a:rPr>
              <a:t> и </a:t>
            </a:r>
            <a:r>
              <a:rPr lang="ru-RU" dirty="0" err="1">
                <a:solidFill>
                  <a:srgbClr val="222222"/>
                </a:solidFill>
                <a:latin typeface="Verdana" panose="020B0604030504040204" pitchFamily="34" charset="0"/>
              </a:rPr>
              <a:t>BitBucket</a:t>
            </a:r>
            <a:r>
              <a:rPr lang="ru-RU" dirty="0">
                <a:solidFill>
                  <a:srgbClr val="222222"/>
                </a:solidFill>
                <a:latin typeface="Verdana" panose="020B0604030504040204" pitchFamily="34" charset="0"/>
              </a:rPr>
              <a:t>.</a:t>
            </a:r>
            <a:endParaRPr lang="ru-RU" b="0" i="0" dirty="0">
              <a:solidFill>
                <a:srgbClr val="222222"/>
              </a:solidFill>
              <a:effectLst/>
              <a:latin typeface="Verdana" panose="020B0604030504040204" pitchFamily="34" charset="0"/>
            </a:endParaRPr>
          </a:p>
        </p:txBody>
      </p:sp>
    </p:spTree>
    <p:extLst>
      <p:ext uri="{BB962C8B-B14F-4D97-AF65-F5344CB8AC3E}">
        <p14:creationId xmlns:p14="http://schemas.microsoft.com/office/powerpoint/2010/main" val="1167517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F38192B2-B71F-407A-968F-B288A9D94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9676" y="3375178"/>
            <a:ext cx="2143125" cy="2133600"/>
          </a:xfrm>
          <a:prstGeom prst="rect">
            <a:avLst/>
          </a:prstGeom>
        </p:spPr>
      </p:pic>
      <p:pic>
        <p:nvPicPr>
          <p:cNvPr id="5" name="Рисунок 4">
            <a:extLst>
              <a:ext uri="{FF2B5EF4-FFF2-40B4-BE49-F238E27FC236}">
                <a16:creationId xmlns:a16="http://schemas.microsoft.com/office/drawing/2014/main" id="{7DAD20D8-36FA-4693-A707-463F7D2F62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733" y="3160819"/>
            <a:ext cx="2562317" cy="2562317"/>
          </a:xfrm>
          <a:prstGeom prst="rect">
            <a:avLst/>
          </a:prstGeom>
        </p:spPr>
      </p:pic>
      <p:pic>
        <p:nvPicPr>
          <p:cNvPr id="7" name="Рисунок 6">
            <a:extLst>
              <a:ext uri="{FF2B5EF4-FFF2-40B4-BE49-F238E27FC236}">
                <a16:creationId xmlns:a16="http://schemas.microsoft.com/office/drawing/2014/main" id="{068E30B7-8A74-4196-A913-C217D99896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9678" y="328541"/>
            <a:ext cx="2143125" cy="2143125"/>
          </a:xfrm>
          <a:prstGeom prst="rect">
            <a:avLst/>
          </a:prstGeom>
        </p:spPr>
      </p:pic>
      <p:pic>
        <p:nvPicPr>
          <p:cNvPr id="9" name="Рисунок 8">
            <a:extLst>
              <a:ext uri="{FF2B5EF4-FFF2-40B4-BE49-F238E27FC236}">
                <a16:creationId xmlns:a16="http://schemas.microsoft.com/office/drawing/2014/main" id="{5413E712-0FDF-4888-9E54-AF55165809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9256" y="235673"/>
            <a:ext cx="1819275" cy="2328862"/>
          </a:xfrm>
          <a:prstGeom prst="rect">
            <a:avLst/>
          </a:prstGeom>
        </p:spPr>
      </p:pic>
      <p:sp>
        <p:nvSpPr>
          <p:cNvPr id="10" name="Прямоугольник 9">
            <a:extLst>
              <a:ext uri="{FF2B5EF4-FFF2-40B4-BE49-F238E27FC236}">
                <a16:creationId xmlns:a16="http://schemas.microsoft.com/office/drawing/2014/main" id="{FB7231A1-93DD-4CA9-AD38-54CE968A32CD}"/>
              </a:ext>
            </a:extLst>
          </p:cNvPr>
          <p:cNvSpPr/>
          <p:nvPr/>
        </p:nvSpPr>
        <p:spPr>
          <a:xfrm>
            <a:off x="2259359" y="2775203"/>
            <a:ext cx="1039067" cy="369332"/>
          </a:xfrm>
          <a:prstGeom prst="rect">
            <a:avLst/>
          </a:prstGeom>
        </p:spPr>
        <p:txBody>
          <a:bodyPr wrap="none">
            <a:spAutoFit/>
          </a:bodyPr>
          <a:lstStyle/>
          <a:p>
            <a:r>
              <a:rPr lang="ru-RU" dirty="0" err="1">
                <a:solidFill>
                  <a:schemeClr val="accent1"/>
                </a:solidFill>
                <a:latin typeface="Verdana" panose="020B0604030504040204" pitchFamily="34" charset="0"/>
              </a:rPr>
              <a:t>Jenkins</a:t>
            </a:r>
            <a:endParaRPr lang="ru-RU" dirty="0"/>
          </a:p>
        </p:txBody>
      </p:sp>
      <p:sp>
        <p:nvSpPr>
          <p:cNvPr id="11" name="Прямоугольник 10">
            <a:extLst>
              <a:ext uri="{FF2B5EF4-FFF2-40B4-BE49-F238E27FC236}">
                <a16:creationId xmlns:a16="http://schemas.microsoft.com/office/drawing/2014/main" id="{A0F99FED-6221-4DEB-A11B-C6EE5EDDBCF6}"/>
              </a:ext>
            </a:extLst>
          </p:cNvPr>
          <p:cNvSpPr/>
          <p:nvPr/>
        </p:nvSpPr>
        <p:spPr>
          <a:xfrm>
            <a:off x="8461706" y="2651282"/>
            <a:ext cx="982961" cy="369332"/>
          </a:xfrm>
          <a:prstGeom prst="rect">
            <a:avLst/>
          </a:prstGeom>
        </p:spPr>
        <p:txBody>
          <a:bodyPr wrap="none">
            <a:spAutoFit/>
          </a:bodyPr>
          <a:lstStyle/>
          <a:p>
            <a:r>
              <a:rPr lang="en-US" dirty="0">
                <a:solidFill>
                  <a:schemeClr val="accent1"/>
                </a:solidFill>
                <a:latin typeface="Verdana" panose="020B0604030504040204" pitchFamily="34" charset="0"/>
              </a:rPr>
              <a:t>GitHub</a:t>
            </a:r>
            <a:endParaRPr lang="ru-RU" dirty="0"/>
          </a:p>
        </p:txBody>
      </p:sp>
      <p:sp>
        <p:nvSpPr>
          <p:cNvPr id="12" name="Прямоугольник 11">
            <a:extLst>
              <a:ext uri="{FF2B5EF4-FFF2-40B4-BE49-F238E27FC236}">
                <a16:creationId xmlns:a16="http://schemas.microsoft.com/office/drawing/2014/main" id="{D300884B-3DD5-48E8-B976-41E33343F22A}"/>
              </a:ext>
            </a:extLst>
          </p:cNvPr>
          <p:cNvSpPr/>
          <p:nvPr/>
        </p:nvSpPr>
        <p:spPr>
          <a:xfrm>
            <a:off x="8461706" y="5569549"/>
            <a:ext cx="1227067" cy="369332"/>
          </a:xfrm>
          <a:prstGeom prst="rect">
            <a:avLst/>
          </a:prstGeom>
        </p:spPr>
        <p:txBody>
          <a:bodyPr wrap="none">
            <a:spAutoFit/>
          </a:bodyPr>
          <a:lstStyle/>
          <a:p>
            <a:r>
              <a:rPr lang="en-US" dirty="0">
                <a:solidFill>
                  <a:schemeClr val="accent1"/>
                </a:solidFill>
                <a:latin typeface="Verdana" panose="020B0604030504040204" pitchFamily="34" charset="0"/>
              </a:rPr>
              <a:t>Travis CL</a:t>
            </a:r>
            <a:endParaRPr lang="ru-RU" dirty="0"/>
          </a:p>
        </p:txBody>
      </p:sp>
      <p:sp>
        <p:nvSpPr>
          <p:cNvPr id="13" name="Прямоугольник 12">
            <a:extLst>
              <a:ext uri="{FF2B5EF4-FFF2-40B4-BE49-F238E27FC236}">
                <a16:creationId xmlns:a16="http://schemas.microsoft.com/office/drawing/2014/main" id="{8569A788-2E50-44DC-9621-C5998B9DBCD1}"/>
              </a:ext>
            </a:extLst>
          </p:cNvPr>
          <p:cNvSpPr/>
          <p:nvPr/>
        </p:nvSpPr>
        <p:spPr>
          <a:xfrm>
            <a:off x="2259359" y="5569549"/>
            <a:ext cx="865943" cy="369332"/>
          </a:xfrm>
          <a:prstGeom prst="rect">
            <a:avLst/>
          </a:prstGeom>
        </p:spPr>
        <p:txBody>
          <a:bodyPr wrap="none">
            <a:spAutoFit/>
          </a:bodyPr>
          <a:lstStyle/>
          <a:p>
            <a:r>
              <a:rPr lang="en-US" dirty="0">
                <a:solidFill>
                  <a:schemeClr val="accent1"/>
                </a:solidFill>
                <a:latin typeface="Verdana" panose="020B0604030504040204" pitchFamily="34" charset="0"/>
              </a:rPr>
              <a:t>Gitlab</a:t>
            </a:r>
            <a:endParaRPr lang="ru-RU" dirty="0"/>
          </a:p>
        </p:txBody>
      </p:sp>
    </p:spTree>
    <p:extLst>
      <p:ext uri="{BB962C8B-B14F-4D97-AF65-F5344CB8AC3E}">
        <p14:creationId xmlns:p14="http://schemas.microsoft.com/office/powerpoint/2010/main" val="166614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13AD787F-E29E-4EA8-89FD-561485E5EB5E}"/>
              </a:ext>
            </a:extLst>
          </p:cNvPr>
          <p:cNvSpPr/>
          <p:nvPr/>
        </p:nvSpPr>
        <p:spPr>
          <a:xfrm>
            <a:off x="3048000" y="1754638"/>
            <a:ext cx="6096000" cy="1200329"/>
          </a:xfrm>
          <a:prstGeom prst="rect">
            <a:avLst/>
          </a:prstGeom>
        </p:spPr>
        <p:txBody>
          <a:bodyPr>
            <a:spAutoFit/>
          </a:bodyPr>
          <a:lstStyle/>
          <a:p>
            <a:r>
              <a:rPr lang="ru-RU" dirty="0"/>
              <a:t>Одна из первых крупных стратегий ветвления, которая завоевала популярность. </a:t>
            </a:r>
            <a:r>
              <a:rPr lang="ru-RU" b="1" dirty="0"/>
              <a:t>Git Flow</a:t>
            </a:r>
            <a:r>
              <a:rPr lang="ru-RU" dirty="0"/>
              <a:t> описывает несколько веток для разработки, релизов и взаимодействия между ними.</a:t>
            </a:r>
          </a:p>
        </p:txBody>
      </p:sp>
      <p:pic>
        <p:nvPicPr>
          <p:cNvPr id="3" name="Рисунок 2">
            <a:extLst>
              <a:ext uri="{FF2B5EF4-FFF2-40B4-BE49-F238E27FC236}">
                <a16:creationId xmlns:a16="http://schemas.microsoft.com/office/drawing/2014/main" id="{B5C0D0F1-5B94-4E6B-81F4-9450468CD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26684" y="2954967"/>
            <a:ext cx="3938631" cy="2622535"/>
          </a:xfrm>
          <a:prstGeom prst="rect">
            <a:avLst/>
          </a:prstGeom>
        </p:spPr>
      </p:pic>
    </p:spTree>
    <p:extLst>
      <p:ext uri="{BB962C8B-B14F-4D97-AF65-F5344CB8AC3E}">
        <p14:creationId xmlns:p14="http://schemas.microsoft.com/office/powerpoint/2010/main" val="3521693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9D4F67E-BF65-4E36-86CC-4423FEB53D26}"/>
              </a:ext>
            </a:extLst>
          </p:cNvPr>
          <p:cNvSpPr/>
          <p:nvPr/>
        </p:nvSpPr>
        <p:spPr>
          <a:xfrm>
            <a:off x="2479829" y="2413337"/>
            <a:ext cx="8342050" cy="1015663"/>
          </a:xfrm>
          <a:prstGeom prst="rect">
            <a:avLst/>
          </a:prstGeom>
        </p:spPr>
        <p:txBody>
          <a:bodyPr wrap="square">
            <a:spAutoFit/>
          </a:bodyPr>
          <a:lstStyle/>
          <a:p>
            <a:r>
              <a:rPr lang="ru-RU" sz="6000" b="1" dirty="0"/>
              <a:t>Спасибо за внимание!</a:t>
            </a:r>
            <a:endParaRPr lang="en-US" sz="6000" dirty="0"/>
          </a:p>
        </p:txBody>
      </p:sp>
    </p:spTree>
    <p:extLst>
      <p:ext uri="{BB962C8B-B14F-4D97-AF65-F5344CB8AC3E}">
        <p14:creationId xmlns:p14="http://schemas.microsoft.com/office/powerpoint/2010/main" val="923473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28BD68AD-D6B0-4B6E-92E6-293A8B352E57}"/>
              </a:ext>
            </a:extLst>
          </p:cNvPr>
          <p:cNvSpPr/>
          <p:nvPr/>
        </p:nvSpPr>
        <p:spPr>
          <a:xfrm>
            <a:off x="3048000" y="2690336"/>
            <a:ext cx="6096000" cy="1477328"/>
          </a:xfrm>
          <a:prstGeom prst="rect">
            <a:avLst/>
          </a:prstGeom>
        </p:spPr>
        <p:txBody>
          <a:bodyPr>
            <a:spAutoFit/>
          </a:bodyPr>
          <a:lstStyle/>
          <a:p>
            <a:r>
              <a:rPr lang="ru-RU" b="1" dirty="0"/>
              <a:t> </a:t>
            </a:r>
            <a:r>
              <a:rPr lang="en-US" b="1" dirty="0"/>
              <a:t>Git Flow </a:t>
            </a:r>
            <a:r>
              <a:rPr lang="ru-RU" b="1" dirty="0"/>
              <a:t>мы можем использовать следующие типы веток:</a:t>
            </a:r>
            <a:endParaRPr lang="ru-RU" dirty="0"/>
          </a:p>
          <a:p>
            <a:r>
              <a:rPr lang="en-US" dirty="0"/>
              <a:t>Feature branches.</a:t>
            </a:r>
          </a:p>
          <a:p>
            <a:r>
              <a:rPr lang="en-US" dirty="0"/>
              <a:t>Release branches.</a:t>
            </a:r>
          </a:p>
          <a:p>
            <a:r>
              <a:rPr lang="en-US" dirty="0"/>
              <a:t>Hotfix branches.</a:t>
            </a:r>
          </a:p>
        </p:txBody>
      </p:sp>
    </p:spTree>
    <p:extLst>
      <p:ext uri="{BB962C8B-B14F-4D97-AF65-F5344CB8AC3E}">
        <p14:creationId xmlns:p14="http://schemas.microsoft.com/office/powerpoint/2010/main" val="56000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DAD34E4-9DA4-4251-927F-5AEA78CE2086}"/>
              </a:ext>
            </a:extLst>
          </p:cNvPr>
          <p:cNvSpPr/>
          <p:nvPr/>
        </p:nvSpPr>
        <p:spPr>
          <a:xfrm>
            <a:off x="562252" y="190299"/>
            <a:ext cx="6096000" cy="4524315"/>
          </a:xfrm>
          <a:prstGeom prst="rect">
            <a:avLst/>
          </a:prstGeom>
        </p:spPr>
        <p:txBody>
          <a:bodyPr>
            <a:spAutoFit/>
          </a:bodyPr>
          <a:lstStyle/>
          <a:p>
            <a:r>
              <a:rPr lang="ru-RU" dirty="0">
                <a:solidFill>
                  <a:srgbClr val="222222"/>
                </a:solidFill>
                <a:latin typeface="Verdana" panose="020B0604030504040204" pitchFamily="34" charset="0"/>
              </a:rPr>
              <a:t>Основная цель любого программного проекта  —  заработать деньги за счет автоматизации бизнес-процесса. Чем быстрее будут выходить новые версии для клиентов, тем лучше для компании.</a:t>
            </a:r>
          </a:p>
          <a:p>
            <a:r>
              <a:rPr lang="ru-RU" dirty="0">
                <a:solidFill>
                  <a:srgbClr val="222222"/>
                </a:solidFill>
                <a:latin typeface="Verdana" panose="020B0604030504040204" pitchFamily="34" charset="0"/>
              </a:rPr>
              <a:t>Как ускорить процесс выпуска? Можно делать это вручную. Например, подключиться к удаленному серверу через SSH, клонировать репозиторий с новым кодом, собрать его и запустить из командной строки. Этот подход работает, но он неэффективен. Поэтому сегодня мы обсудим автоматизацию самого процесса выпуска и разработки продукта.</a:t>
            </a:r>
          </a:p>
          <a:p>
            <a:r>
              <a:rPr lang="ru-RU" dirty="0">
                <a:solidFill>
                  <a:srgbClr val="222222"/>
                </a:solidFill>
                <a:latin typeface="Verdana" panose="020B0604030504040204" pitchFamily="34" charset="0"/>
              </a:rPr>
              <a:t>CI и CD  —  это две аббревиатуры, обозначающие непрерывную интеграцию и непрерывную доставку.</a:t>
            </a:r>
            <a:endParaRPr lang="ru-RU" b="0" i="0" dirty="0">
              <a:solidFill>
                <a:srgbClr val="222222"/>
              </a:solidFill>
              <a:effectLst/>
              <a:latin typeface="Verdana" panose="020B0604030504040204" pitchFamily="34" charset="0"/>
            </a:endParaRPr>
          </a:p>
        </p:txBody>
      </p:sp>
      <p:pic>
        <p:nvPicPr>
          <p:cNvPr id="5" name="Рисунок 4">
            <a:extLst>
              <a:ext uri="{FF2B5EF4-FFF2-40B4-BE49-F238E27FC236}">
                <a16:creationId xmlns:a16="http://schemas.microsoft.com/office/drawing/2014/main" id="{61748A2A-FF32-42ED-9A80-BD52AB78E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624" y="190299"/>
            <a:ext cx="2781300" cy="1962150"/>
          </a:xfrm>
          <a:prstGeom prst="rect">
            <a:avLst/>
          </a:prstGeom>
        </p:spPr>
      </p:pic>
      <p:pic>
        <p:nvPicPr>
          <p:cNvPr id="6" name="Объект 4">
            <a:extLst>
              <a:ext uri="{FF2B5EF4-FFF2-40B4-BE49-F238E27FC236}">
                <a16:creationId xmlns:a16="http://schemas.microsoft.com/office/drawing/2014/main" id="{2A98CAE3-B55C-49DF-BF6C-E410EB794682}"/>
              </a:ext>
            </a:extLst>
          </p:cNvPr>
          <p:cNvPicPr>
            <a:picLocks noChangeAspect="1"/>
          </p:cNvPicPr>
          <p:nvPr/>
        </p:nvPicPr>
        <p:blipFill>
          <a:blip r:embed="rId3"/>
          <a:stretch>
            <a:fillRect/>
          </a:stretch>
        </p:blipFill>
        <p:spPr>
          <a:xfrm>
            <a:off x="7561940" y="2636668"/>
            <a:ext cx="4464982" cy="2232491"/>
          </a:xfrm>
          <a:prstGeom prst="rect">
            <a:avLst/>
          </a:prstGeom>
        </p:spPr>
      </p:pic>
    </p:spTree>
    <p:extLst>
      <p:ext uri="{BB962C8B-B14F-4D97-AF65-F5344CB8AC3E}">
        <p14:creationId xmlns:p14="http://schemas.microsoft.com/office/powerpoint/2010/main" val="307040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C2EC3218-4BF7-481A-91DE-395439BFF626}"/>
              </a:ext>
            </a:extLst>
          </p:cNvPr>
          <p:cNvSpPr/>
          <p:nvPr/>
        </p:nvSpPr>
        <p:spPr>
          <a:xfrm>
            <a:off x="340311" y="1333805"/>
            <a:ext cx="6096000" cy="2308324"/>
          </a:xfrm>
          <a:prstGeom prst="rect">
            <a:avLst/>
          </a:prstGeom>
        </p:spPr>
        <p:txBody>
          <a:bodyPr>
            <a:spAutoFit/>
          </a:bodyPr>
          <a:lstStyle/>
          <a:p>
            <a:r>
              <a:rPr lang="ru-RU" b="1" dirty="0">
                <a:latin typeface="roboto"/>
              </a:rPr>
              <a:t>CI</a:t>
            </a:r>
          </a:p>
          <a:p>
            <a:r>
              <a:rPr lang="ru-RU" dirty="0">
                <a:solidFill>
                  <a:srgbClr val="222222"/>
                </a:solidFill>
                <a:latin typeface="Verdana" panose="020B0604030504040204" pitchFamily="34" charset="0"/>
              </a:rPr>
              <a:t>Непрерывная интеграция (</a:t>
            </a:r>
            <a:r>
              <a:rPr lang="ru-RU" dirty="0" err="1">
                <a:solidFill>
                  <a:srgbClr val="222222"/>
                </a:solidFill>
                <a:latin typeface="Verdana" panose="020B0604030504040204" pitchFamily="34" charset="0"/>
              </a:rPr>
              <a:t>Continuous</a:t>
            </a:r>
            <a:r>
              <a:rPr lang="ru-RU" dirty="0">
                <a:solidFill>
                  <a:srgbClr val="222222"/>
                </a:solidFill>
                <a:latin typeface="Verdana" panose="020B0604030504040204" pitchFamily="34" charset="0"/>
              </a:rPr>
              <a:t> </a:t>
            </a:r>
            <a:r>
              <a:rPr lang="ru-RU" dirty="0" err="1">
                <a:solidFill>
                  <a:srgbClr val="222222"/>
                </a:solidFill>
                <a:latin typeface="Verdana" panose="020B0604030504040204" pitchFamily="34" charset="0"/>
              </a:rPr>
              <a:t>Integration</a:t>
            </a:r>
            <a:r>
              <a:rPr lang="ru-RU" dirty="0">
                <a:solidFill>
                  <a:srgbClr val="222222"/>
                </a:solidFill>
                <a:latin typeface="Verdana" panose="020B0604030504040204" pitchFamily="34" charset="0"/>
              </a:rPr>
              <a:t>)</a:t>
            </a:r>
            <a:r>
              <a:rPr lang="ru-RU" i="1" dirty="0">
                <a:solidFill>
                  <a:srgbClr val="222222"/>
                </a:solidFill>
                <a:latin typeface="Verdana" panose="020B0604030504040204" pitchFamily="34" charset="0"/>
              </a:rPr>
              <a:t> </a:t>
            </a:r>
            <a:r>
              <a:rPr lang="ru-RU" dirty="0">
                <a:solidFill>
                  <a:srgbClr val="222222"/>
                </a:solidFill>
                <a:latin typeface="Verdana" panose="020B0604030504040204" pitchFamily="34" charset="0"/>
              </a:rPr>
              <a:t>описывает процесс поступления изменений в репозиторий. Взглянем на простую схему, которая показывает пример командной разработки.</a:t>
            </a:r>
          </a:p>
          <a:p>
            <a:br>
              <a:rPr lang="ru-RU" dirty="0"/>
            </a:br>
            <a:endParaRPr lang="ru-RU" dirty="0"/>
          </a:p>
        </p:txBody>
      </p:sp>
      <p:pic>
        <p:nvPicPr>
          <p:cNvPr id="4" name="Рисунок 3">
            <a:extLst>
              <a:ext uri="{FF2B5EF4-FFF2-40B4-BE49-F238E27FC236}">
                <a16:creationId xmlns:a16="http://schemas.microsoft.com/office/drawing/2014/main" id="{2D200419-7C91-4DAB-8FBC-990B2A864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9527" y="0"/>
            <a:ext cx="7248525" cy="5991225"/>
          </a:xfrm>
          <a:prstGeom prst="rect">
            <a:avLst/>
          </a:prstGeom>
        </p:spPr>
      </p:pic>
    </p:spTree>
    <p:extLst>
      <p:ext uri="{BB962C8B-B14F-4D97-AF65-F5344CB8AC3E}">
        <p14:creationId xmlns:p14="http://schemas.microsoft.com/office/powerpoint/2010/main" val="3103599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A8FCA50-7D24-4440-A4FF-70639C7ADA6D}"/>
              </a:ext>
            </a:extLst>
          </p:cNvPr>
          <p:cNvSpPr/>
          <p:nvPr/>
        </p:nvSpPr>
        <p:spPr>
          <a:xfrm>
            <a:off x="1926454" y="506028"/>
            <a:ext cx="8700117" cy="4801314"/>
          </a:xfrm>
          <a:prstGeom prst="rect">
            <a:avLst/>
          </a:prstGeom>
        </p:spPr>
        <p:txBody>
          <a:bodyPr wrap="square">
            <a:spAutoFit/>
          </a:bodyPr>
          <a:lstStyle/>
          <a:p>
            <a:r>
              <a:rPr lang="ru-RU" dirty="0">
                <a:solidFill>
                  <a:srgbClr val="222222"/>
                </a:solidFill>
                <a:latin typeface="Verdana" panose="020B0604030504040204" pitchFamily="34" charset="0"/>
              </a:rPr>
              <a:t>Группа людей может работать одновременно, но все изменения в конечном итоге переносятся в мастер-ветку. И даже такая простая модель вызывает вопросы.</a:t>
            </a:r>
          </a:p>
          <a:p>
            <a:pPr marL="342900" indent="-342900">
              <a:buFont typeface="+mj-lt"/>
              <a:buAutoNum type="arabicPeriod"/>
            </a:pPr>
            <a:r>
              <a:rPr lang="ru-RU" dirty="0">
                <a:solidFill>
                  <a:srgbClr val="222222"/>
                </a:solidFill>
                <a:latin typeface="Verdana" panose="020B0604030504040204" pitchFamily="34" charset="0"/>
              </a:rPr>
              <a:t>Как узнать, что код, который отправляется в главную ветку, скомпилируется?</a:t>
            </a:r>
          </a:p>
          <a:p>
            <a:pPr marL="342900" indent="-342900">
              <a:buFont typeface="+mj-lt"/>
              <a:buAutoNum type="arabicPeriod"/>
            </a:pPr>
            <a:r>
              <a:rPr lang="ru-RU" dirty="0">
                <a:solidFill>
                  <a:srgbClr val="222222"/>
                </a:solidFill>
                <a:latin typeface="Verdana" panose="020B0604030504040204" pitchFamily="34" charset="0"/>
              </a:rPr>
              <a:t>Нужно, чтобы разработчики писали тесты для кода. Как убедиться, что </a:t>
            </a:r>
            <a:r>
              <a:rPr lang="ru-RU" dirty="0">
                <a:solidFill>
                  <a:srgbClr val="FF0000"/>
                </a:solidFill>
                <a:latin typeface="Verdana" panose="020B0604030504040204" pitchFamily="34" charset="0"/>
              </a:rPr>
              <a:t>покрытие кода</a:t>
            </a:r>
            <a:r>
              <a:rPr lang="ru-RU" dirty="0">
                <a:latin typeface="Verdana" panose="020B0604030504040204" pitchFamily="34" charset="0"/>
              </a:rPr>
              <a:t> </a:t>
            </a:r>
            <a:r>
              <a:rPr lang="ru-RU" dirty="0">
                <a:solidFill>
                  <a:srgbClr val="222222"/>
                </a:solidFill>
                <a:latin typeface="Verdana" panose="020B0604030504040204" pitchFamily="34" charset="0"/>
              </a:rPr>
              <a:t>не уменьшается?</a:t>
            </a:r>
          </a:p>
          <a:p>
            <a:pPr marL="342900" indent="-342900">
              <a:buFont typeface="+mj-lt"/>
              <a:buAutoNum type="arabicPeriod"/>
            </a:pPr>
            <a:r>
              <a:rPr lang="ru-RU" dirty="0">
                <a:solidFill>
                  <a:srgbClr val="222222"/>
                </a:solidFill>
                <a:latin typeface="Verdana" panose="020B0604030504040204" pitchFamily="34" charset="0"/>
              </a:rPr>
              <a:t>Все члены команды должны форматировать код в соответствии с предписанным стилем программирования. Как проверять возможные нарушения?</a:t>
            </a:r>
          </a:p>
          <a:p>
            <a:r>
              <a:rPr lang="ru-RU" dirty="0">
                <a:solidFill>
                  <a:srgbClr val="222222"/>
                </a:solidFill>
                <a:latin typeface="Verdana" panose="020B0604030504040204" pitchFamily="34" charset="0"/>
              </a:rPr>
              <a:t>Конечно, все описанные требования могут быть проверены вручную. Хотя такому подходу недостает организованности. Более того, становится все труднее поддерживать этот процесс, когда команда растет. CI придуман для автоматизации обозначенных задач.</a:t>
            </a:r>
          </a:p>
          <a:p>
            <a:r>
              <a:rPr lang="ru-RU" dirty="0">
                <a:solidFill>
                  <a:srgbClr val="222222"/>
                </a:solidFill>
                <a:latin typeface="Verdana" panose="020B0604030504040204" pitchFamily="34" charset="0"/>
              </a:rPr>
              <a:t>Начнем с первого пункта. Как убедиться, что предстоящие изменения не испортят сборку? Для этого нужно добавить в схему еще один блок.</a:t>
            </a:r>
            <a:endParaRPr lang="ru-RU" b="0" i="0" dirty="0">
              <a:solidFill>
                <a:srgbClr val="222222"/>
              </a:solidFill>
              <a:effectLst/>
              <a:latin typeface="Verdana" panose="020B0604030504040204" pitchFamily="34" charset="0"/>
            </a:endParaRPr>
          </a:p>
        </p:txBody>
      </p:sp>
    </p:spTree>
    <p:extLst>
      <p:ext uri="{BB962C8B-B14F-4D97-AF65-F5344CB8AC3E}">
        <p14:creationId xmlns:p14="http://schemas.microsoft.com/office/powerpoint/2010/main" val="2428954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7BA902D7-DB2F-4FC4-B296-B2C664D51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688" y="97654"/>
            <a:ext cx="5710482" cy="5939161"/>
          </a:xfrm>
          <a:prstGeom prst="rect">
            <a:avLst/>
          </a:prstGeom>
        </p:spPr>
      </p:pic>
    </p:spTree>
    <p:extLst>
      <p:ext uri="{BB962C8B-B14F-4D97-AF65-F5344CB8AC3E}">
        <p14:creationId xmlns:p14="http://schemas.microsoft.com/office/powerpoint/2010/main" val="198004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18B31BF0-31BE-446E-B894-0255A42EAE9E}"/>
              </a:ext>
            </a:extLst>
          </p:cNvPr>
          <p:cNvSpPr/>
          <p:nvPr/>
        </p:nvSpPr>
        <p:spPr>
          <a:xfrm>
            <a:off x="2897080" y="311004"/>
            <a:ext cx="6096000" cy="5632311"/>
          </a:xfrm>
          <a:prstGeom prst="rect">
            <a:avLst/>
          </a:prstGeom>
        </p:spPr>
        <p:txBody>
          <a:bodyPr>
            <a:spAutoFit/>
          </a:bodyPr>
          <a:lstStyle/>
          <a:p>
            <a:r>
              <a:rPr lang="ru-RU" dirty="0"/>
              <a:t>Большинство процессов CI описываются в соответствии с этим алгоритмом.</a:t>
            </a:r>
          </a:p>
          <a:p>
            <a:endParaRPr lang="ru-RU" dirty="0"/>
          </a:p>
          <a:p>
            <a:r>
              <a:rPr lang="ru-RU" dirty="0"/>
              <a:t>При каждом открытии пул-</a:t>
            </a:r>
            <a:r>
              <a:rPr lang="ru-RU" dirty="0" err="1"/>
              <a:t>реквеста</a:t>
            </a:r>
            <a:r>
              <a:rPr lang="ru-RU" dirty="0"/>
              <a:t> (а также при внесении новых изменений) сервер Git отправляет уведомление на сервер CI.</a:t>
            </a:r>
          </a:p>
          <a:p>
            <a:r>
              <a:rPr lang="ru-RU" dirty="0"/>
              <a:t>Сервер CI клонирует репозиторий, проверяет исходную ветку (например, </a:t>
            </a:r>
            <a:r>
              <a:rPr lang="ru-RU" dirty="0" err="1"/>
              <a:t>bugfix</a:t>
            </a:r>
            <a:r>
              <a:rPr lang="ru-RU" dirty="0"/>
              <a:t>/</a:t>
            </a:r>
            <a:r>
              <a:rPr lang="ru-RU" dirty="0" err="1"/>
              <a:t>wrong-sorting</a:t>
            </a:r>
            <a:r>
              <a:rPr lang="ru-RU" dirty="0"/>
              <a:t>) и сливает ее с основной веткой.</a:t>
            </a:r>
          </a:p>
          <a:p>
            <a:r>
              <a:rPr lang="ru-RU" dirty="0"/>
              <a:t>Затем запускается сценарий сборки. Например, ./</a:t>
            </a:r>
            <a:r>
              <a:rPr lang="ru-RU" dirty="0" err="1"/>
              <a:t>gradlew</a:t>
            </a:r>
            <a:r>
              <a:rPr lang="ru-RU" dirty="0"/>
              <a:t> </a:t>
            </a:r>
            <a:r>
              <a:rPr lang="ru-RU" dirty="0" err="1"/>
              <a:t>build</a:t>
            </a:r>
            <a:r>
              <a:rPr lang="ru-RU" dirty="0"/>
              <a:t>.</a:t>
            </a:r>
          </a:p>
          <a:p>
            <a:r>
              <a:rPr lang="ru-RU" dirty="0"/>
              <a:t>Если команда возвращает код 0, то сборка выполнена успешно. В противном случае она рассматривается как неудачная.</a:t>
            </a:r>
          </a:p>
          <a:p>
            <a:r>
              <a:rPr lang="ru-RU" dirty="0"/>
              <a:t>Сервер CI отправляет запрос с результатом сборки на сервер Git.</a:t>
            </a:r>
          </a:p>
          <a:p>
            <a:r>
              <a:rPr lang="ru-RU" dirty="0"/>
              <a:t>Если сборка прошла успешно, то пул-</a:t>
            </a:r>
            <a:r>
              <a:rPr lang="ru-RU" dirty="0" err="1"/>
              <a:t>реквесту</a:t>
            </a:r>
            <a:r>
              <a:rPr lang="ru-RU" dirty="0"/>
              <a:t> разрешается слияние. В противном случае слияние блокируется.</a:t>
            </a:r>
          </a:p>
          <a:p>
            <a:r>
              <a:rPr lang="ru-RU" dirty="0"/>
              <a:t>Этот процесс гарантирует, что любой код, который отправляется в </a:t>
            </a:r>
            <a:r>
              <a:rPr lang="ru-RU" dirty="0" err="1"/>
              <a:t>master</a:t>
            </a:r>
            <a:r>
              <a:rPr lang="ru-RU" dirty="0"/>
              <a:t>, не нарушает дальнейшие сборки.</a:t>
            </a:r>
          </a:p>
        </p:txBody>
      </p:sp>
    </p:spTree>
    <p:extLst>
      <p:ext uri="{BB962C8B-B14F-4D97-AF65-F5344CB8AC3E}">
        <p14:creationId xmlns:p14="http://schemas.microsoft.com/office/powerpoint/2010/main" val="763993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7380832-4AA9-4977-B81A-C5242D6A483B}"/>
              </a:ext>
            </a:extLst>
          </p:cNvPr>
          <p:cNvSpPr/>
          <p:nvPr/>
        </p:nvSpPr>
        <p:spPr>
          <a:xfrm>
            <a:off x="2831977" y="197346"/>
            <a:ext cx="6498453" cy="5909310"/>
          </a:xfrm>
          <a:prstGeom prst="rect">
            <a:avLst/>
          </a:prstGeom>
        </p:spPr>
        <p:txBody>
          <a:bodyPr wrap="square">
            <a:spAutoFit/>
          </a:bodyPr>
          <a:lstStyle/>
          <a:p>
            <a:r>
              <a:rPr lang="ru-RU" b="1" dirty="0">
                <a:latin typeface="roboto"/>
              </a:rPr>
              <a:t>Проверка тестового покрытия</a:t>
            </a:r>
          </a:p>
          <a:p>
            <a:r>
              <a:rPr lang="ru-RU" dirty="0">
                <a:solidFill>
                  <a:srgbClr val="222222"/>
                </a:solidFill>
                <a:latin typeface="Verdana" panose="020B0604030504040204" pitchFamily="34" charset="0"/>
              </a:rPr>
              <a:t>Усложним задачу. Предположим, что нужно установить минимальную планку тестового покрытия. Таким образом, в любой момент охват главной ветки тестами не должен быть ниже 50%. Плагин</a:t>
            </a:r>
            <a:r>
              <a:rPr lang="ru-RU" dirty="0">
                <a:solidFill>
                  <a:srgbClr val="FF0000"/>
                </a:solidFill>
                <a:latin typeface="Verdana" panose="020B0604030504040204" pitchFamily="34" charset="0"/>
              </a:rPr>
              <a:t> </a:t>
            </a:r>
            <a:r>
              <a:rPr lang="ru-RU" dirty="0" err="1">
                <a:solidFill>
                  <a:srgbClr val="FF0000"/>
                </a:solidFill>
                <a:latin typeface="Verdana" panose="020B0604030504040204" pitchFamily="34" charset="0"/>
              </a:rPr>
              <a:t>Jacoco</a:t>
            </a:r>
            <a:r>
              <a:rPr lang="ru-RU" dirty="0">
                <a:solidFill>
                  <a:srgbClr val="222222"/>
                </a:solidFill>
                <a:latin typeface="Verdana" panose="020B0604030504040204" pitchFamily="34" charset="0"/>
              </a:rPr>
              <a:t> способен с легкостью решить эту проблему. Достаточно настроить его так, чтобы сборка завершалась неудачно, если значение тестового покрытия меньше установленного.</a:t>
            </a:r>
          </a:p>
          <a:p>
            <a:r>
              <a:rPr lang="ru-RU" dirty="0">
                <a:solidFill>
                  <a:srgbClr val="222222"/>
                </a:solidFill>
                <a:latin typeface="Verdana" panose="020B0604030504040204" pitchFamily="34" charset="0"/>
              </a:rPr>
              <a:t>Реализовать данный подход  —  проще простого. Но есть одно “но”: он сработает только в том случае, если плагин был настроен с момента запуска проекта.</a:t>
            </a:r>
          </a:p>
          <a:p>
            <a:r>
              <a:rPr lang="ru-RU" dirty="0">
                <a:solidFill>
                  <a:srgbClr val="222222"/>
                </a:solidFill>
                <a:latin typeface="Verdana" panose="020B0604030504040204" pitchFamily="34" charset="0"/>
              </a:rPr>
              <a:t>Представьте, что вы работаете над продуктом с пятилетней историей. С момента первого </a:t>
            </a:r>
            <a:r>
              <a:rPr lang="ru-RU" dirty="0" err="1">
                <a:solidFill>
                  <a:srgbClr val="222222"/>
                </a:solidFill>
                <a:latin typeface="Verdana" panose="020B0604030504040204" pitchFamily="34" charset="0"/>
              </a:rPr>
              <a:t>коммита</a:t>
            </a:r>
            <a:r>
              <a:rPr lang="ru-RU" dirty="0">
                <a:solidFill>
                  <a:srgbClr val="222222"/>
                </a:solidFill>
                <a:latin typeface="Verdana" panose="020B0604030504040204" pitchFamily="34" charset="0"/>
              </a:rPr>
              <a:t> проверка тестового покрытия не проводилась. Разработчики добавляли тесты случайным образом, без какой-либо дисциплины. Но однажды вы решили увеличить количество тестов. Вы настраиваете плагин </a:t>
            </a:r>
            <a:r>
              <a:rPr lang="ru-RU" dirty="0" err="1">
                <a:solidFill>
                  <a:srgbClr val="222222"/>
                </a:solidFill>
                <a:latin typeface="Verdana" panose="020B0604030504040204" pitchFamily="34" charset="0"/>
              </a:rPr>
              <a:t>Jacoco</a:t>
            </a:r>
            <a:r>
              <a:rPr lang="ru-RU" dirty="0">
                <a:solidFill>
                  <a:srgbClr val="222222"/>
                </a:solidFill>
                <a:latin typeface="Verdana" panose="020B0604030504040204" pitchFamily="34" charset="0"/>
              </a:rPr>
              <a:t> таким образом, чтобы минимальная планка равнялась 60%.</a:t>
            </a:r>
            <a:endParaRPr lang="ru-RU" b="0" i="0" dirty="0">
              <a:solidFill>
                <a:srgbClr val="222222"/>
              </a:solidFill>
              <a:effectLst/>
              <a:latin typeface="Verdana" panose="020B0604030504040204" pitchFamily="34" charset="0"/>
            </a:endParaRPr>
          </a:p>
        </p:txBody>
      </p:sp>
    </p:spTree>
    <p:extLst>
      <p:ext uri="{BB962C8B-B14F-4D97-AF65-F5344CB8AC3E}">
        <p14:creationId xmlns:p14="http://schemas.microsoft.com/office/powerpoint/2010/main" val="307482085"/>
      </p:ext>
    </p:extLst>
  </p:cSld>
  <p:clrMapOvr>
    <a:masterClrMapping/>
  </p:clrMapOvr>
</p:sld>
</file>

<file path=ppt/theme/theme1.xml><?xml version="1.0" encoding="utf-8"?>
<a:theme xmlns:a="http://schemas.openxmlformats.org/drawingml/2006/main" name="Галерея">
  <a:themeElements>
    <a:clrScheme name="Галерея">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Галерея">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алерея">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39</TotalTime>
  <Words>601</Words>
  <Application>Microsoft Office PowerPoint</Application>
  <PresentationFormat>Широкоэкранный</PresentationFormat>
  <Paragraphs>77</Paragraphs>
  <Slides>20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20</vt:i4>
      </vt:variant>
    </vt:vector>
  </HeadingPairs>
  <TitlesOfParts>
    <vt:vector size="25" baseType="lpstr">
      <vt:lpstr>Arial</vt:lpstr>
      <vt:lpstr>Gill Sans MT</vt:lpstr>
      <vt:lpstr>roboto</vt:lpstr>
      <vt:lpstr>Verdana</vt:lpstr>
      <vt:lpstr>Галерея</vt:lpstr>
      <vt:lpstr>Сравнение CI/CD</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Сравнение CI/CD</dc:title>
  <dc:creator>comp0715</dc:creator>
  <cp:lastModifiedBy>comp0715</cp:lastModifiedBy>
  <cp:revision>4</cp:revision>
  <dcterms:created xsi:type="dcterms:W3CDTF">2023-01-12T11:36:39Z</dcterms:created>
  <dcterms:modified xsi:type="dcterms:W3CDTF">2023-01-12T12:16:21Z</dcterms:modified>
</cp:coreProperties>
</file>