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4" r:id="rId7"/>
    <p:sldId id="263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8" r:id="rId22"/>
    <p:sldId id="276" r:id="rId23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126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634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1646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994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7274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695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9331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177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892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5645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1468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D568-1EFE-4166-82E5-8B3763499ACC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B3A0-52A6-4B6C-9BF3-E944481CB5C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8081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Pumpējošais – 0,1</a:t>
            </a:r>
            <a:br>
              <a:rPr lang="lv-LV" dirty="0" smtClean="0"/>
            </a:br>
            <a:r>
              <a:rPr lang="lv-LV" dirty="0" smtClean="0"/>
              <a:t>Zondējošais – 0,2; 0,3; 0,4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lv-LV" dirty="0" smtClean="0"/>
              <a:t>Jauda:</a:t>
            </a:r>
          </a:p>
          <a:p>
            <a:r>
              <a:rPr lang="lv-LV" dirty="0" smtClean="0"/>
              <a:t>Pumpējošā – 0,99 </a:t>
            </a:r>
            <a:r>
              <a:rPr lang="lv-LV" dirty="0" err="1" smtClean="0"/>
              <a:t>mW</a:t>
            </a:r>
            <a:endParaRPr lang="lv-LV" dirty="0" smtClean="0"/>
          </a:p>
          <a:p>
            <a:r>
              <a:rPr lang="lv-LV" dirty="0" smtClean="0"/>
              <a:t>Zondējošā – 5,0 </a:t>
            </a:r>
            <a:r>
              <a:rPr lang="el-GR" dirty="0" smtClean="0"/>
              <a:t>μ</a:t>
            </a:r>
            <a:r>
              <a:rPr lang="lv-LV" dirty="0" smtClean="0"/>
              <a:t>W</a:t>
            </a:r>
          </a:p>
          <a:p>
            <a:endParaRPr lang="lv-LV" dirty="0" smtClean="0"/>
          </a:p>
          <a:p>
            <a:r>
              <a:rPr lang="lv-LV" dirty="0" smtClean="0"/>
              <a:t>16.01.2024</a:t>
            </a:r>
          </a:p>
          <a:p>
            <a:endParaRPr lang="lv-LV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7305"/>
            <a:ext cx="5111750" cy="334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32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Filtrs 1 – BN* + 0,3</a:t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612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𝝁</m:t>
                    </m:r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lv-LV" i="1">
                              <a:latin typeface="Cambria Math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Filtrs 2 – bez filtra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- 29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=852,3521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19888"/>
            <a:ext cx="5111750" cy="335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7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Filtrs 1 – BN* + 0,3</a:t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612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𝝁</m:t>
                    </m:r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/>
              <p:cNvSpPr txBox="1">
                <a:spLocks/>
              </p:cNvSpPr>
              <p:nvPr/>
            </p:nvSpPr>
            <p:spPr>
              <a:xfrm>
                <a:off x="589863" y="1587499"/>
                <a:ext cx="3008313" cy="46910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34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Filtrs 2 – 0,1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- 18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/>
                      </a:rPr>
                      <m:t>𝜇</m:t>
                    </m:r>
                    <m:r>
                      <a:rPr lang="lv-LV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i="1" smtClean="0">
                        <a:latin typeface="Cambria Math"/>
                      </a:rPr>
                      <m:t>𝜆</m:t>
                    </m:r>
                    <m:r>
                      <a:rPr lang="lv-LV" i="1" smtClean="0">
                        <a:latin typeface="Cambria Math"/>
                      </a:rPr>
                      <m:t>=852,3522 </m:t>
                    </m:r>
                    <m:r>
                      <a:rPr lang="lv-LV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r>
                  <a:rPr lang="lv-LV" dirty="0" smtClean="0"/>
                  <a:t>*bez nosaukuma</a:t>
                </a:r>
              </a:p>
            </p:txBody>
          </p:sp>
        </mc:Choice>
        <mc:Fallback xmlns="">
          <p:sp>
            <p:nvSpPr>
              <p:cNvPr id="10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3" y="1587499"/>
                <a:ext cx="3008313" cy="4691063"/>
              </a:xfrm>
              <a:prstGeom prst="rect">
                <a:avLst/>
              </a:prstGeom>
              <a:blipFill rotWithShape="1">
                <a:blip r:embed="rId3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2314"/>
            <a:ext cx="5111750" cy="3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Filtrs 1 – BN* + 0,3</a:t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612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𝝁</m:t>
                    </m:r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/>
              <p:cNvSpPr txBox="1">
                <a:spLocks noGrp="1"/>
              </p:cNvSpPr>
              <p:nvPr>
                <p:ph type="body" sz="half" idx="2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77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Filtrs 2 – 0,3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- 8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/>
                      </a:rPr>
                      <m:t>𝜇</m:t>
                    </m:r>
                    <m:r>
                      <a:rPr lang="lv-LV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i="1" smtClean="0">
                        <a:latin typeface="Cambria Math"/>
                      </a:rPr>
                      <m:t>𝜆</m:t>
                    </m:r>
                    <m:r>
                      <a:rPr lang="lv-LV" i="1" smtClean="0">
                        <a:latin typeface="Cambria Math"/>
                      </a:rPr>
                      <m:t>=852,3521 </m:t>
                    </m:r>
                    <m:r>
                      <a:rPr lang="lv-LV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r>
                  <a:rPr lang="lv-LV" dirty="0" smtClean="0"/>
                  <a:t>*bez nosaukuma</a:t>
                </a:r>
              </a:p>
            </p:txBody>
          </p:sp>
        </mc:Choice>
        <mc:Fallback xmlns="">
          <p:sp>
            <p:nvSpPr>
              <p:cNvPr id="11" name="Tex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1608"/>
            <a:ext cx="5111750" cy="335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4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Filtrs 1 – BN* + 0,3</a:t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612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𝝁</m:t>
                    </m:r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122</m:t>
                          </m:r>
                        </m:den>
                      </m:f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0,6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- 5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=852,3520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4810"/>
            <a:ext cx="5111750" cy="334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1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Filtrs 1 – BN* + 0,6 + 0,1</a:t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300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𝝁</m:t>
                    </m:r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bez filtra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- 14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=852,3521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4033"/>
            <a:ext cx="5111750" cy="335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0,2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- 6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=852,3522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395536" y="260648"/>
                <a:ext cx="3008313" cy="11620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0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lv-LV" dirty="0" smtClean="0"/>
                  <a:t>Filtrs 1 – BN* + 0,6 + 0,1</a:t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300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/>
                      </a:rPr>
                      <m:t>𝝁</m:t>
                    </m:r>
                    <m:r>
                      <a:rPr lang="lv-LV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8"/>
                <a:ext cx="3008313" cy="1162050"/>
              </a:xfrm>
              <a:prstGeom prst="rect">
                <a:avLst/>
              </a:prstGeom>
              <a:blipFill rotWithShape="1">
                <a:blip r:embed="rId3"/>
                <a:stretch>
                  <a:fillRect l="-2231" b="-94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4895"/>
            <a:ext cx="5111750" cy="334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150</m:t>
                          </m:r>
                        </m:den>
                      </m:f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0,2+0,3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- 2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=852,3521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Filtrs 1 – BN* + 0,6 + 0,1</a:t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300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𝝁</m:t>
                    </m:r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6534"/>
            <a:ext cx="5111750" cy="33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122</m:t>
                          </m:r>
                        </m:den>
                      </m:f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0,6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- 5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=852,3520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pPr algn="r"/>
                <a:r>
                  <a:rPr lang="lv-LV" b="0" dirty="0" err="1" smtClean="0"/>
                  <a:t>averaged</a:t>
                </a:r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2"/>
                <a:stretch>
                  <a:fillRect l="-406" r="-6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Filtrs 1 – BN* + 0,6 + 0,1</a:t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300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𝝁</m:t>
                    </m:r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19031"/>
            <a:ext cx="5111750" cy="336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/>
        </p:nvSpPr>
        <p:spPr>
          <a:xfrm>
            <a:off x="6454070" y="1859862"/>
            <a:ext cx="108012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4" name="Straight Arrow Connector 5"/>
          <p:cNvCxnSpPr>
            <a:stCxn id="3" idx="1"/>
          </p:cNvCxnSpPr>
          <p:nvPr/>
        </p:nvCxnSpPr>
        <p:spPr>
          <a:xfrm flipH="1" flipV="1">
            <a:off x="1841623" y="2020227"/>
            <a:ext cx="4612447" cy="556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7"/>
          <p:cNvCxnSpPr/>
          <p:nvPr/>
        </p:nvCxnSpPr>
        <p:spPr>
          <a:xfrm flipH="1">
            <a:off x="1821552" y="2075886"/>
            <a:ext cx="24007" cy="31501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9"/>
          <p:cNvCxnSpPr/>
          <p:nvPr/>
        </p:nvCxnSpPr>
        <p:spPr>
          <a:xfrm>
            <a:off x="1817833" y="5236400"/>
            <a:ext cx="3441587" cy="5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0"/>
          <p:cNvCxnSpPr/>
          <p:nvPr/>
        </p:nvCxnSpPr>
        <p:spPr>
          <a:xfrm flipH="1">
            <a:off x="2988644" y="5293767"/>
            <a:ext cx="2225962" cy="1368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 flipV="1">
            <a:off x="3004767" y="4289660"/>
            <a:ext cx="0" cy="10441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4"/>
          <p:cNvCxnSpPr/>
          <p:nvPr/>
        </p:nvCxnSpPr>
        <p:spPr>
          <a:xfrm flipH="1">
            <a:off x="5589974" y="1859862"/>
            <a:ext cx="288032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9"/>
          <p:cNvCxnSpPr/>
          <p:nvPr/>
        </p:nvCxnSpPr>
        <p:spPr>
          <a:xfrm>
            <a:off x="5733990" y="2075886"/>
            <a:ext cx="0" cy="9721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1"/>
          <p:cNvCxnSpPr/>
          <p:nvPr/>
        </p:nvCxnSpPr>
        <p:spPr>
          <a:xfrm>
            <a:off x="5733990" y="3047994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2"/>
          <p:cNvCxnSpPr/>
          <p:nvPr/>
        </p:nvCxnSpPr>
        <p:spPr>
          <a:xfrm flipH="1" flipV="1">
            <a:off x="1684438" y="3027758"/>
            <a:ext cx="288032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7"/>
          <p:cNvGrpSpPr/>
          <p:nvPr/>
        </p:nvGrpSpPr>
        <p:grpSpPr>
          <a:xfrm>
            <a:off x="1619672" y="1851227"/>
            <a:ext cx="368918" cy="432048"/>
            <a:chOff x="746698" y="2420888"/>
            <a:chExt cx="368918" cy="432048"/>
          </a:xfrm>
        </p:grpSpPr>
        <p:cxnSp>
          <p:nvCxnSpPr>
            <p:cNvPr id="15" name="Straight Connector 15"/>
            <p:cNvCxnSpPr/>
            <p:nvPr/>
          </p:nvCxnSpPr>
          <p:spPr>
            <a:xfrm flipH="1">
              <a:off x="827584" y="2420888"/>
              <a:ext cx="288032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2"/>
            <p:cNvCxnSpPr/>
            <p:nvPr/>
          </p:nvCxnSpPr>
          <p:spPr>
            <a:xfrm flipH="1" flipV="1">
              <a:off x="948578" y="245640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4"/>
            <p:cNvCxnSpPr/>
            <p:nvPr/>
          </p:nvCxnSpPr>
          <p:spPr>
            <a:xfrm flipH="1" flipV="1">
              <a:off x="889078" y="256441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5"/>
            <p:cNvCxnSpPr/>
            <p:nvPr/>
          </p:nvCxnSpPr>
          <p:spPr>
            <a:xfrm flipH="1" flipV="1">
              <a:off x="818706" y="267242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6"/>
            <p:cNvCxnSpPr/>
            <p:nvPr/>
          </p:nvCxnSpPr>
          <p:spPr>
            <a:xfrm flipH="1" flipV="1">
              <a:off x="746698" y="2780928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8"/>
          <p:cNvGrpSpPr/>
          <p:nvPr/>
        </p:nvGrpSpPr>
        <p:grpSpPr>
          <a:xfrm flipV="1">
            <a:off x="1592931" y="5055885"/>
            <a:ext cx="368918" cy="432048"/>
            <a:chOff x="746698" y="2420888"/>
            <a:chExt cx="368918" cy="432048"/>
          </a:xfrm>
        </p:grpSpPr>
        <p:cxnSp>
          <p:nvCxnSpPr>
            <p:cNvPr id="21" name="Straight Connector 39"/>
            <p:cNvCxnSpPr/>
            <p:nvPr/>
          </p:nvCxnSpPr>
          <p:spPr>
            <a:xfrm flipH="1">
              <a:off x="827584" y="2420888"/>
              <a:ext cx="288032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40"/>
            <p:cNvCxnSpPr/>
            <p:nvPr/>
          </p:nvCxnSpPr>
          <p:spPr>
            <a:xfrm flipH="1" flipV="1">
              <a:off x="948578" y="245640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1"/>
            <p:cNvCxnSpPr/>
            <p:nvPr/>
          </p:nvCxnSpPr>
          <p:spPr>
            <a:xfrm flipH="1" flipV="1">
              <a:off x="889078" y="256441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2"/>
            <p:cNvCxnSpPr/>
            <p:nvPr/>
          </p:nvCxnSpPr>
          <p:spPr>
            <a:xfrm flipH="1" flipV="1">
              <a:off x="818706" y="267242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3"/>
            <p:cNvCxnSpPr/>
            <p:nvPr/>
          </p:nvCxnSpPr>
          <p:spPr>
            <a:xfrm flipH="1" flipV="1">
              <a:off x="746698" y="2780928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44"/>
          <p:cNvGrpSpPr/>
          <p:nvPr/>
        </p:nvGrpSpPr>
        <p:grpSpPr>
          <a:xfrm flipV="1">
            <a:off x="5501526" y="2818910"/>
            <a:ext cx="368918" cy="432048"/>
            <a:chOff x="746698" y="2420888"/>
            <a:chExt cx="368918" cy="432048"/>
          </a:xfrm>
        </p:grpSpPr>
        <p:cxnSp>
          <p:nvCxnSpPr>
            <p:cNvPr id="27" name="Straight Connector 45"/>
            <p:cNvCxnSpPr/>
            <p:nvPr/>
          </p:nvCxnSpPr>
          <p:spPr>
            <a:xfrm flipH="1">
              <a:off x="827584" y="2420888"/>
              <a:ext cx="288032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46"/>
            <p:cNvCxnSpPr/>
            <p:nvPr/>
          </p:nvCxnSpPr>
          <p:spPr>
            <a:xfrm flipH="1" flipV="1">
              <a:off x="948578" y="245640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7"/>
            <p:cNvCxnSpPr/>
            <p:nvPr/>
          </p:nvCxnSpPr>
          <p:spPr>
            <a:xfrm flipH="1" flipV="1">
              <a:off x="889078" y="256441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8"/>
            <p:cNvCxnSpPr/>
            <p:nvPr/>
          </p:nvCxnSpPr>
          <p:spPr>
            <a:xfrm flipH="1" flipV="1">
              <a:off x="818706" y="267242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9"/>
            <p:cNvCxnSpPr/>
            <p:nvPr/>
          </p:nvCxnSpPr>
          <p:spPr>
            <a:xfrm flipH="1" flipV="1">
              <a:off x="746698" y="2780928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62"/>
          <p:cNvGrpSpPr/>
          <p:nvPr/>
        </p:nvGrpSpPr>
        <p:grpSpPr>
          <a:xfrm>
            <a:off x="2752739" y="3670397"/>
            <a:ext cx="504056" cy="595801"/>
            <a:chOff x="3240236" y="2420888"/>
            <a:chExt cx="504056" cy="595801"/>
          </a:xfrm>
        </p:grpSpPr>
        <p:sp>
          <p:nvSpPr>
            <p:cNvPr id="37" name="Rectangle 60"/>
            <p:cNvSpPr/>
            <p:nvPr/>
          </p:nvSpPr>
          <p:spPr>
            <a:xfrm>
              <a:off x="3240236" y="2420888"/>
              <a:ext cx="504056" cy="486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sp>
          <p:nvSpPr>
            <p:cNvPr id="38" name="Oval 61"/>
            <p:cNvSpPr/>
            <p:nvPr/>
          </p:nvSpPr>
          <p:spPr>
            <a:xfrm>
              <a:off x="3384252" y="2831233"/>
              <a:ext cx="216024" cy="1854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</p:grpSp>
      <p:sp>
        <p:nvSpPr>
          <p:cNvPr id="39" name="Flowchart: Direct Access Storage 63"/>
          <p:cNvSpPr/>
          <p:nvPr/>
        </p:nvSpPr>
        <p:spPr>
          <a:xfrm>
            <a:off x="3546534" y="4984011"/>
            <a:ext cx="864096" cy="519095"/>
          </a:xfrm>
          <a:prstGeom prst="flowChartMagneticDrum">
            <a:avLst/>
          </a:prstGeom>
          <a:solidFill>
            <a:srgbClr val="4F81BD">
              <a:alpha val="16863"/>
            </a:srgb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grpSp>
        <p:nvGrpSpPr>
          <p:cNvPr id="40" name="Group 66"/>
          <p:cNvGrpSpPr/>
          <p:nvPr/>
        </p:nvGrpSpPr>
        <p:grpSpPr>
          <a:xfrm>
            <a:off x="6460929" y="2724814"/>
            <a:ext cx="655955" cy="622175"/>
            <a:chOff x="7120401" y="2721868"/>
            <a:chExt cx="655955" cy="622175"/>
          </a:xfrm>
        </p:grpSpPr>
        <p:sp>
          <p:nvSpPr>
            <p:cNvPr id="41" name="Flowchart: Direct Access Storage 65"/>
            <p:cNvSpPr/>
            <p:nvPr/>
          </p:nvSpPr>
          <p:spPr>
            <a:xfrm flipH="1">
              <a:off x="7300421" y="2854418"/>
              <a:ext cx="475935" cy="35707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sp>
          <p:nvSpPr>
            <p:cNvPr id="42" name="Flowchart: Direct Access Storage 64"/>
            <p:cNvSpPr/>
            <p:nvPr/>
          </p:nvSpPr>
          <p:spPr>
            <a:xfrm flipH="1">
              <a:off x="7120401" y="2721868"/>
              <a:ext cx="360040" cy="62217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82062" y="1787854"/>
            <a:ext cx="1008112" cy="36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Lāzers</a:t>
            </a:r>
            <a:endParaRPr lang="lv-LV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25" y="50413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 smtClean="0"/>
              <a:t>Cs</a:t>
            </a:r>
            <a:endParaRPr lang="lv-LV" dirty="0"/>
          </a:p>
        </p:txBody>
      </p:sp>
      <p:sp>
        <p:nvSpPr>
          <p:cNvPr id="45" name="TextBox 44"/>
          <p:cNvSpPr txBox="1"/>
          <p:nvPr/>
        </p:nvSpPr>
        <p:spPr>
          <a:xfrm>
            <a:off x="2768964" y="36912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PD</a:t>
            </a:r>
            <a:endParaRPr lang="lv-LV" dirty="0"/>
          </a:p>
        </p:txBody>
      </p:sp>
      <p:sp>
        <p:nvSpPr>
          <p:cNvPr id="47" name="Oval 72"/>
          <p:cNvSpPr/>
          <p:nvPr/>
        </p:nvSpPr>
        <p:spPr>
          <a:xfrm>
            <a:off x="4543476" y="5052653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8" name="Oval 73"/>
          <p:cNvSpPr/>
          <p:nvPr/>
        </p:nvSpPr>
        <p:spPr>
          <a:xfrm>
            <a:off x="2806767" y="4549421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9" name="Oval 74"/>
          <p:cNvSpPr/>
          <p:nvPr/>
        </p:nvSpPr>
        <p:spPr>
          <a:xfrm>
            <a:off x="2698755" y="182660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0" name="TextBox 49"/>
          <p:cNvSpPr txBox="1"/>
          <p:nvPr/>
        </p:nvSpPr>
        <p:spPr>
          <a:xfrm>
            <a:off x="2753406" y="1841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1</a:t>
            </a:r>
            <a:endParaRPr lang="lv-LV" dirty="0"/>
          </a:p>
        </p:txBody>
      </p:sp>
      <p:sp>
        <p:nvSpPr>
          <p:cNvPr id="52" name="TextBox 51"/>
          <p:cNvSpPr txBox="1"/>
          <p:nvPr/>
        </p:nvSpPr>
        <p:spPr>
          <a:xfrm>
            <a:off x="2860751" y="4576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3</a:t>
            </a:r>
            <a:endParaRPr lang="lv-LV" dirty="0"/>
          </a:p>
        </p:txBody>
      </p:sp>
      <p:sp>
        <p:nvSpPr>
          <p:cNvPr id="53" name="TextBox 52"/>
          <p:cNvSpPr txBox="1"/>
          <p:nvPr/>
        </p:nvSpPr>
        <p:spPr>
          <a:xfrm>
            <a:off x="4590875" y="5064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4</a:t>
            </a:r>
            <a:endParaRPr lang="lv-LV" dirty="0"/>
          </a:p>
        </p:txBody>
      </p:sp>
      <p:cxnSp>
        <p:nvCxnSpPr>
          <p:cNvPr id="58" name="Straight Connector 22"/>
          <p:cNvCxnSpPr/>
          <p:nvPr/>
        </p:nvCxnSpPr>
        <p:spPr>
          <a:xfrm flipH="1" flipV="1">
            <a:off x="2874405" y="5109934"/>
            <a:ext cx="288032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38"/>
          <p:cNvGrpSpPr/>
          <p:nvPr/>
        </p:nvGrpSpPr>
        <p:grpSpPr>
          <a:xfrm flipV="1">
            <a:off x="5139187" y="5031002"/>
            <a:ext cx="362339" cy="390084"/>
            <a:chOff x="1115616" y="2420888"/>
            <a:chExt cx="362339" cy="390084"/>
          </a:xfrm>
        </p:grpSpPr>
        <p:cxnSp>
          <p:nvCxnSpPr>
            <p:cNvPr id="64" name="Straight Connector 39"/>
            <p:cNvCxnSpPr/>
            <p:nvPr/>
          </p:nvCxnSpPr>
          <p:spPr>
            <a:xfrm>
              <a:off x="1115616" y="2420888"/>
              <a:ext cx="287613" cy="390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40"/>
            <p:cNvCxnSpPr/>
            <p:nvPr/>
          </p:nvCxnSpPr>
          <p:spPr>
            <a:xfrm flipH="1" flipV="1">
              <a:off x="1138172" y="2436194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1"/>
            <p:cNvCxnSpPr/>
            <p:nvPr/>
          </p:nvCxnSpPr>
          <p:spPr>
            <a:xfrm flipH="1" flipV="1">
              <a:off x="1191035" y="2527795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42"/>
            <p:cNvCxnSpPr/>
            <p:nvPr/>
          </p:nvCxnSpPr>
          <p:spPr>
            <a:xfrm flipH="1" flipV="1">
              <a:off x="1270174" y="2634703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3"/>
            <p:cNvCxnSpPr/>
            <p:nvPr/>
          </p:nvCxnSpPr>
          <p:spPr>
            <a:xfrm flipH="1" flipV="1">
              <a:off x="1341181" y="2745227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44"/>
          <p:cNvGrpSpPr/>
          <p:nvPr/>
        </p:nvGrpSpPr>
        <p:grpSpPr>
          <a:xfrm flipV="1">
            <a:off x="5116071" y="3071787"/>
            <a:ext cx="419869" cy="432048"/>
            <a:chOff x="827584" y="2420888"/>
            <a:chExt cx="419869" cy="432048"/>
          </a:xfrm>
        </p:grpSpPr>
        <p:cxnSp>
          <p:nvCxnSpPr>
            <p:cNvPr id="80" name="Straight Connector 45"/>
            <p:cNvCxnSpPr/>
            <p:nvPr/>
          </p:nvCxnSpPr>
          <p:spPr>
            <a:xfrm flipH="1">
              <a:off x="827584" y="2420888"/>
              <a:ext cx="288032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46"/>
            <p:cNvCxnSpPr/>
            <p:nvPr/>
          </p:nvCxnSpPr>
          <p:spPr>
            <a:xfrm flipH="1" flipV="1">
              <a:off x="1110679" y="2439935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47"/>
            <p:cNvCxnSpPr/>
            <p:nvPr/>
          </p:nvCxnSpPr>
          <p:spPr>
            <a:xfrm flipH="1" flipV="1">
              <a:off x="1022598" y="256471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48"/>
            <p:cNvCxnSpPr/>
            <p:nvPr/>
          </p:nvCxnSpPr>
          <p:spPr>
            <a:xfrm flipH="1" flipV="1">
              <a:off x="948578" y="2674933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49"/>
            <p:cNvCxnSpPr/>
            <p:nvPr/>
          </p:nvCxnSpPr>
          <p:spPr>
            <a:xfrm flipH="1" flipV="1">
              <a:off x="889078" y="278074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Virsraksts 91"/>
          <p:cNvSpPr txBox="1">
            <a:spLocks noGrp="1"/>
          </p:cNvSpPr>
          <p:nvPr>
            <p:ph type="title"/>
          </p:nvPr>
        </p:nvSpPr>
        <p:spPr>
          <a:xfrm>
            <a:off x="457200" y="30752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v-LV" sz="1600" dirty="0" smtClean="0"/>
              <a:t>1 – Filtrs pumpējošam staram</a:t>
            </a:r>
          </a:p>
          <a:p>
            <a:pPr algn="l"/>
            <a:r>
              <a:rPr lang="lv-LV" sz="1600" dirty="0" smtClean="0"/>
              <a:t>2 – Filtrs zondējošam staram</a:t>
            </a:r>
          </a:p>
          <a:p>
            <a:pPr algn="l"/>
            <a:r>
              <a:rPr lang="lv-LV" sz="1600" dirty="0" smtClean="0"/>
              <a:t>3 – Jaudas mērīšana </a:t>
            </a:r>
            <a:r>
              <a:rPr lang="lv-LV" sz="1600" dirty="0"/>
              <a:t>zondējošam </a:t>
            </a:r>
            <a:r>
              <a:rPr lang="lv-LV" sz="1600" dirty="0" smtClean="0"/>
              <a:t>staram</a:t>
            </a:r>
          </a:p>
          <a:p>
            <a:pPr algn="l"/>
            <a:r>
              <a:rPr lang="lv-LV" sz="1600" dirty="0" smtClean="0"/>
              <a:t>4 – Jaudas mērīšana </a:t>
            </a:r>
            <a:r>
              <a:rPr lang="lv-LV" sz="1600" dirty="0"/>
              <a:t>pumpējošam staram</a:t>
            </a:r>
          </a:p>
        </p:txBody>
      </p:sp>
      <p:cxnSp>
        <p:nvCxnSpPr>
          <p:cNvPr id="93" name="Straight Arrow Connector 10"/>
          <p:cNvCxnSpPr/>
          <p:nvPr/>
        </p:nvCxnSpPr>
        <p:spPr>
          <a:xfrm>
            <a:off x="1858906" y="3243782"/>
            <a:ext cx="3414528" cy="649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0"/>
          <p:cNvCxnSpPr/>
          <p:nvPr/>
        </p:nvCxnSpPr>
        <p:spPr>
          <a:xfrm flipH="1">
            <a:off x="5237065" y="3308724"/>
            <a:ext cx="22355" cy="192769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71"/>
          <p:cNvSpPr/>
          <p:nvPr/>
        </p:nvSpPr>
        <p:spPr>
          <a:xfrm>
            <a:off x="5061420" y="4089237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1" name="TextBox 50"/>
          <p:cNvSpPr txBox="1"/>
          <p:nvPr/>
        </p:nvSpPr>
        <p:spPr>
          <a:xfrm>
            <a:off x="5108577" y="4101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2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4694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CsD2 – </a:t>
                </a:r>
                <a:r>
                  <a:rPr lang="en-US" dirty="0" smtClean="0"/>
                  <a:t>fg4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lv-LV" dirty="0" smtClean="0"/>
                  <a:t>Filtrs </a:t>
                </a:r>
                <a:r>
                  <a:rPr lang="lv-LV" dirty="0" smtClean="0"/>
                  <a:t>1 – BN*</a:t>
                </a:r>
                <a:r>
                  <a:rPr lang="en-US" dirty="0" smtClean="0"/>
                  <a:t> + 0.3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</a:t>
                </a:r>
                <a:r>
                  <a:rPr lang="en-US" dirty="0" smtClean="0"/>
                  <a:t> 0.9 m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⋅0.03</m:t>
                      </m:r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0,</a:t>
                </a:r>
                <a:r>
                  <a:rPr lang="en-US" dirty="0"/>
                  <a:t>6</a:t>
                </a:r>
                <a:endParaRPr lang="lv-LV" dirty="0" smtClean="0"/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</a:t>
                </a:r>
                <a:r>
                  <a:rPr lang="en-US" dirty="0" smtClean="0"/>
                  <a:t>31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=852,3526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  <a:endParaRPr lang="lv-LV" dirty="0" smtClean="0"/>
              </a:p>
              <a:p>
                <a:r>
                  <a:rPr lang="en-US" dirty="0" smtClean="0"/>
                  <a:t>I = 117 mA</a:t>
                </a:r>
              </a:p>
              <a:p>
                <a:endParaRPr lang="en-US" dirty="0" smtClean="0"/>
              </a:p>
              <a:p>
                <a:endParaRPr lang="lv-LV" dirty="0"/>
              </a:p>
              <a:p>
                <a:r>
                  <a:rPr lang="en-US" dirty="0" smtClean="0"/>
                  <a:t>02</a:t>
                </a:r>
                <a:r>
                  <a:rPr lang="lv-LV" dirty="0" smtClean="0"/>
                  <a:t>.0</a:t>
                </a:r>
                <a:r>
                  <a:rPr lang="en-US" dirty="0" smtClean="0"/>
                  <a:t>2</a:t>
                </a:r>
                <a:r>
                  <a:rPr lang="lv-LV" dirty="0" smtClean="0"/>
                  <a:t>.2024</a:t>
                </a:r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pPr algn="r"/>
                <a:endParaRPr lang="en-US" dirty="0"/>
              </a:p>
              <a:p>
                <a:pPr algn="r"/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Satura vietturis 1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75050" y="1129222"/>
            <a:ext cx="5111750" cy="41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4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Pumpējošais – 0,1</a:t>
            </a:r>
            <a:br>
              <a:rPr lang="lv-LV" dirty="0" smtClean="0"/>
            </a:br>
            <a:r>
              <a:rPr lang="lv-LV" dirty="0" smtClean="0"/>
              <a:t>Zondējošais – 0,2; 0,3; 0,6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lv-LV" dirty="0" smtClean="0"/>
              <a:t>Jauda:</a:t>
            </a:r>
          </a:p>
          <a:p>
            <a:r>
              <a:rPr lang="lv-LV" dirty="0" smtClean="0"/>
              <a:t>Pumpējošā – 0,99 </a:t>
            </a:r>
            <a:r>
              <a:rPr lang="lv-LV" dirty="0" err="1" smtClean="0"/>
              <a:t>mW</a:t>
            </a:r>
            <a:endParaRPr lang="lv-LV" dirty="0" smtClean="0"/>
          </a:p>
          <a:p>
            <a:r>
              <a:rPr lang="lv-LV" dirty="0" smtClean="0"/>
              <a:t>Zondējošā – 5,8 </a:t>
            </a:r>
            <a:r>
              <a:rPr lang="el-GR" dirty="0" smtClean="0"/>
              <a:t>μ</a:t>
            </a:r>
            <a:r>
              <a:rPr lang="lv-LV" dirty="0" smtClean="0"/>
              <a:t>W</a:t>
            </a:r>
          </a:p>
          <a:p>
            <a:endParaRPr lang="lv-LV" dirty="0"/>
          </a:p>
          <a:p>
            <a:r>
              <a:rPr lang="lv-LV" dirty="0" smtClean="0"/>
              <a:t>16.01.24</a:t>
            </a:r>
          </a:p>
          <a:p>
            <a:endParaRPr lang="lv-LV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280834"/>
            <a:ext cx="5111750" cy="383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85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atura vietturis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129222"/>
            <a:ext cx="5111750" cy="41407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CsD2 – fg3</a:t>
                </a:r>
                <a:br>
                  <a:rPr lang="en-US" dirty="0" smtClean="0"/>
                </a:br>
                <a:r>
                  <a:rPr lang="lv-LV" dirty="0" smtClean="0"/>
                  <a:t>Filtrs </a:t>
                </a:r>
                <a:r>
                  <a:rPr lang="lv-LV" dirty="0" smtClean="0"/>
                  <a:t>1 – BN*</a:t>
                </a:r>
                <a:r>
                  <a:rPr lang="en-US" dirty="0" smtClean="0"/>
                  <a:t> + 0.3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</a:t>
                </a:r>
                <a:r>
                  <a:rPr lang="en-US" dirty="0" smtClean="0"/>
                  <a:t> </a:t>
                </a:r>
                <a:r>
                  <a:rPr lang="en-US" dirty="0" smtClean="0"/>
                  <a:t>0.8 </a:t>
                </a:r>
                <a:r>
                  <a:rPr lang="en-US" dirty="0" smtClean="0"/>
                  <a:t>m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⋅0.03</m:t>
                      </m:r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0,</a:t>
                </a:r>
                <a:r>
                  <a:rPr lang="en-US" dirty="0"/>
                  <a:t>6</a:t>
                </a:r>
                <a:endParaRPr lang="lv-LV" dirty="0" smtClean="0"/>
              </a:p>
              <a:p>
                <a:r>
                  <a:rPr lang="lv-LV" dirty="0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– </a:t>
                </a:r>
                <a:r>
                  <a:rPr lang="en-US" dirty="0"/>
                  <a:t>1</a:t>
                </a:r>
                <a:r>
                  <a:rPr lang="en-US" dirty="0"/>
                  <a:t>5</a:t>
                </a:r>
                <a:r>
                  <a:rPr lang="en-US" dirty="0" smtClean="0"/>
                  <a:t>.5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=852,3526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  <a:endParaRPr lang="lv-LV" dirty="0" smtClean="0"/>
              </a:p>
              <a:p>
                <a:r>
                  <a:rPr lang="en-US" dirty="0" smtClean="0"/>
                  <a:t>I = 105 mA</a:t>
                </a:r>
              </a:p>
              <a:p>
                <a:endParaRPr lang="en-US" dirty="0" smtClean="0"/>
              </a:p>
              <a:p>
                <a:endParaRPr lang="lv-LV" dirty="0"/>
              </a:p>
              <a:p>
                <a:r>
                  <a:rPr lang="en-US" dirty="0" smtClean="0"/>
                  <a:t>02</a:t>
                </a:r>
                <a:r>
                  <a:rPr lang="lv-LV" dirty="0" smtClean="0"/>
                  <a:t>.0</a:t>
                </a:r>
                <a:r>
                  <a:rPr lang="en-US" dirty="0" smtClean="0"/>
                  <a:t>2</a:t>
                </a:r>
                <a:r>
                  <a:rPr lang="lv-LV" dirty="0" smtClean="0"/>
                  <a:t>.2024</a:t>
                </a:r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pPr algn="r"/>
                <a:endParaRPr lang="en-US" dirty="0"/>
              </a:p>
              <a:p>
                <a:pPr algn="r"/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05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atura vietturis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129222"/>
            <a:ext cx="5111750" cy="4140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Filtrs 1 – BN*</a:t>
                </a:r>
                <a:r>
                  <a:rPr lang="en-US" dirty="0" smtClean="0"/>
                  <a:t> + 0.6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</a:t>
                </a:r>
                <a:r>
                  <a:rPr lang="en-US" dirty="0" smtClean="0"/>
                  <a:t>0.6 m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⋅0.1</m:t>
                      </m:r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</a:t>
                </a:r>
                <a:r>
                  <a:rPr lang="en-US" dirty="0" smtClean="0"/>
                  <a:t>bez </a:t>
                </a:r>
                <a:r>
                  <a:rPr lang="en-US" dirty="0" err="1" smtClean="0"/>
                  <a:t>filtra</a:t>
                </a:r>
                <a:endParaRPr lang="lv-LV" dirty="0" smtClean="0"/>
              </a:p>
              <a:p>
                <a:r>
                  <a:rPr lang="lv-LV" dirty="0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– </a:t>
                </a:r>
                <a:r>
                  <a:rPr lang="en-US" dirty="0"/>
                  <a:t>6</a:t>
                </a:r>
                <a:r>
                  <a:rPr lang="en-US" dirty="0" smtClean="0"/>
                  <a:t>4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=852,3526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en-US" dirty="0" smtClean="0"/>
                  <a:t>02</a:t>
                </a:r>
                <a:r>
                  <a:rPr lang="lv-LV" dirty="0" smtClean="0"/>
                  <a:t>.0</a:t>
                </a:r>
                <a:r>
                  <a:rPr lang="en-US" dirty="0" smtClean="0"/>
                  <a:t>2</a:t>
                </a:r>
                <a:r>
                  <a:rPr lang="lv-LV" dirty="0" smtClean="0"/>
                  <a:t>.2024</a:t>
                </a:r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pPr algn="r"/>
                <a:endParaRPr lang="en-US" dirty="0"/>
              </a:p>
              <a:p>
                <a:pPr algn="r"/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7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atura vietturis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129222"/>
            <a:ext cx="5111750" cy="4140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Filtrs 1 – BN*</a:t>
                </a:r>
                <a:r>
                  <a:rPr lang="en-US" dirty="0" smtClean="0"/>
                  <a:t> + 0.3 + 0.3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err="1" smtClean="0"/>
                  <a:t>Pump</a:t>
                </a:r>
                <a:r>
                  <a:rPr lang="lv-LV" dirty="0" smtClean="0"/>
                  <a:t> – </a:t>
                </a:r>
                <a:r>
                  <a:rPr lang="en-US" dirty="0" smtClean="0"/>
                  <a:t>0.4 m</a:t>
                </a:r>
                <a14:m>
                  <m:oMath xmlns:m="http://schemas.openxmlformats.org/officeDocument/2006/math">
                    <m:r>
                      <a:rPr lang="lv-LV" b="1" i="1" smtClean="0">
                        <a:latin typeface="Cambria Math"/>
                      </a:rPr>
                      <m:t>𝑾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2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lv-LV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0,</a:t>
                </a:r>
                <a:r>
                  <a:rPr lang="en-US" dirty="0" smtClean="0"/>
                  <a:t>1 + 0.2</a:t>
                </a:r>
                <a:endParaRPr lang="lv-LV" dirty="0" smtClean="0"/>
              </a:p>
              <a:p>
                <a:r>
                  <a:rPr lang="lv-LV" dirty="0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– </a:t>
                </a:r>
                <a:r>
                  <a:rPr lang="en-US" dirty="0" smtClean="0"/>
                  <a:t>20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=852,3526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en-US" dirty="0" smtClean="0"/>
                  <a:t>02</a:t>
                </a:r>
                <a:r>
                  <a:rPr lang="lv-LV" dirty="0" smtClean="0"/>
                  <a:t>.0</a:t>
                </a:r>
                <a:r>
                  <a:rPr lang="en-US" dirty="0" smtClean="0"/>
                  <a:t>2</a:t>
                </a:r>
                <a:r>
                  <a:rPr lang="lv-LV" dirty="0" smtClean="0"/>
                  <a:t>.2024</a:t>
                </a:r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pPr algn="r"/>
                <a:endParaRPr lang="en-US" dirty="0"/>
              </a:p>
              <a:p>
                <a:pPr algn="r"/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41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Pumpējošais – 0,1</a:t>
            </a:r>
            <a:br>
              <a:rPr lang="lv-LV" dirty="0" smtClean="0"/>
            </a:br>
            <a:r>
              <a:rPr lang="lv-LV" dirty="0" smtClean="0"/>
              <a:t>Zondējošais – 0,2; 0,3; 0,5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lv-LV" dirty="0" smtClean="0"/>
              <a:t>Jauda:</a:t>
            </a:r>
          </a:p>
          <a:p>
            <a:r>
              <a:rPr lang="lv-LV" dirty="0" smtClean="0"/>
              <a:t>Pumpējošā – 0,99 </a:t>
            </a:r>
            <a:r>
              <a:rPr lang="lv-LV" dirty="0" err="1" smtClean="0"/>
              <a:t>mW</a:t>
            </a:r>
            <a:endParaRPr lang="lv-LV" dirty="0" smtClean="0"/>
          </a:p>
          <a:p>
            <a:r>
              <a:rPr lang="lv-LV" dirty="0" smtClean="0"/>
              <a:t>Zondējošā – 5,5 </a:t>
            </a:r>
            <a:r>
              <a:rPr lang="el-GR" dirty="0" smtClean="0"/>
              <a:t>μ</a:t>
            </a:r>
            <a:r>
              <a:rPr lang="lv-LV" dirty="0" smtClean="0"/>
              <a:t>W</a:t>
            </a:r>
          </a:p>
          <a:p>
            <a:endParaRPr lang="lv-LV" dirty="0" smtClean="0"/>
          </a:p>
          <a:p>
            <a:r>
              <a:rPr lang="lv-LV" dirty="0"/>
              <a:t>16.01.24</a:t>
            </a:r>
          </a:p>
          <a:p>
            <a:endParaRPr lang="lv-LV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278345"/>
            <a:ext cx="5111750" cy="384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85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885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 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092280" y="1844824"/>
            <a:ext cx="108012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483768" y="2060848"/>
            <a:ext cx="460851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83768" y="2060848"/>
            <a:ext cx="0" cy="1944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3768" y="4005064"/>
            <a:ext cx="446449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92264" y="4077072"/>
            <a:ext cx="345600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92264" y="3032956"/>
            <a:ext cx="0" cy="10441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28184" y="1844824"/>
            <a:ext cx="288032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72200" y="2060848"/>
            <a:ext cx="0" cy="9721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72200" y="3032956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348248" y="3861048"/>
            <a:ext cx="288032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945312" y="3730136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257882" y="1836189"/>
            <a:ext cx="368918" cy="432048"/>
            <a:chOff x="746698" y="2420888"/>
            <a:chExt cx="368918" cy="43204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827584" y="2420888"/>
              <a:ext cx="288032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948578" y="245640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889078" y="256441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818706" y="267242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746698" y="2780928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V="1">
            <a:off x="2257882" y="3774002"/>
            <a:ext cx="368918" cy="432048"/>
            <a:chOff x="746698" y="2420888"/>
            <a:chExt cx="368918" cy="43204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827584" y="2420888"/>
              <a:ext cx="288032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948578" y="245640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889078" y="256441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818706" y="267242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746698" y="2780928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flipV="1">
            <a:off x="6139736" y="2803872"/>
            <a:ext cx="368918" cy="432048"/>
            <a:chOff x="746698" y="2420888"/>
            <a:chExt cx="368918" cy="432048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827584" y="2420888"/>
              <a:ext cx="288032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948578" y="245640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889078" y="256441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818706" y="2672420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746698" y="2780928"/>
              <a:ext cx="1367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 flipH="1" flipV="1">
            <a:off x="6939232" y="3763886"/>
            <a:ext cx="136774" cy="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948264" y="3916286"/>
            <a:ext cx="136774" cy="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948264" y="4068686"/>
            <a:ext cx="136774" cy="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948264" y="4221086"/>
            <a:ext cx="136774" cy="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40236" y="2429766"/>
            <a:ext cx="504056" cy="595801"/>
            <a:chOff x="3240236" y="2420888"/>
            <a:chExt cx="504056" cy="595801"/>
          </a:xfrm>
        </p:grpSpPr>
        <p:sp>
          <p:nvSpPr>
            <p:cNvPr id="61" name="Rectangle 60"/>
            <p:cNvSpPr/>
            <p:nvPr/>
          </p:nvSpPr>
          <p:spPr>
            <a:xfrm>
              <a:off x="3240236" y="2420888"/>
              <a:ext cx="504056" cy="486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sp>
          <p:nvSpPr>
            <p:cNvPr id="62" name="Oval 61"/>
            <p:cNvSpPr/>
            <p:nvPr/>
          </p:nvSpPr>
          <p:spPr>
            <a:xfrm>
              <a:off x="3384252" y="2831233"/>
              <a:ext cx="216024" cy="1854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</p:grpSp>
      <p:sp>
        <p:nvSpPr>
          <p:cNvPr id="64" name="Flowchart: Direct Access Storage 63"/>
          <p:cNvSpPr/>
          <p:nvPr/>
        </p:nvSpPr>
        <p:spPr>
          <a:xfrm>
            <a:off x="4860032" y="3774002"/>
            <a:ext cx="864096" cy="519095"/>
          </a:xfrm>
          <a:prstGeom prst="flowChartMagneticDrum">
            <a:avLst/>
          </a:prstGeom>
          <a:solidFill>
            <a:srgbClr val="4F81BD">
              <a:alpha val="16863"/>
            </a:srgb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grpSp>
        <p:nvGrpSpPr>
          <p:cNvPr id="67" name="Group 66"/>
          <p:cNvGrpSpPr/>
          <p:nvPr/>
        </p:nvGrpSpPr>
        <p:grpSpPr>
          <a:xfrm>
            <a:off x="7108068" y="2721868"/>
            <a:ext cx="655955" cy="622175"/>
            <a:chOff x="7120401" y="2721868"/>
            <a:chExt cx="655955" cy="622175"/>
          </a:xfrm>
        </p:grpSpPr>
        <p:sp>
          <p:nvSpPr>
            <p:cNvPr id="66" name="Flowchart: Direct Access Storage 65"/>
            <p:cNvSpPr/>
            <p:nvPr/>
          </p:nvSpPr>
          <p:spPr>
            <a:xfrm flipH="1">
              <a:off x="7300421" y="2854418"/>
              <a:ext cx="475935" cy="35707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sp>
          <p:nvSpPr>
            <p:cNvPr id="65" name="Flowchart: Direct Access Storage 64"/>
            <p:cNvSpPr/>
            <p:nvPr/>
          </p:nvSpPr>
          <p:spPr>
            <a:xfrm flipH="1">
              <a:off x="7120401" y="2721868"/>
              <a:ext cx="360040" cy="62217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020272" y="1772816"/>
            <a:ext cx="1008112" cy="36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Lāzers</a:t>
            </a:r>
            <a:endParaRPr lang="lv-LV" dirty="0"/>
          </a:p>
        </p:txBody>
      </p:sp>
      <p:sp>
        <p:nvSpPr>
          <p:cNvPr id="69" name="TextBox 68"/>
          <p:cNvSpPr txBox="1"/>
          <p:nvPr/>
        </p:nvSpPr>
        <p:spPr>
          <a:xfrm>
            <a:off x="4860032" y="37170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 smtClean="0"/>
              <a:t>Cs</a:t>
            </a:r>
            <a:endParaRPr lang="lv-LV" dirty="0"/>
          </a:p>
        </p:txBody>
      </p:sp>
      <p:sp>
        <p:nvSpPr>
          <p:cNvPr id="70" name="TextBox 69"/>
          <p:cNvSpPr txBox="1"/>
          <p:nvPr/>
        </p:nvSpPr>
        <p:spPr>
          <a:xfrm>
            <a:off x="3203848" y="234888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PD</a:t>
            </a:r>
            <a:endParaRPr lang="lv-LV" dirty="0"/>
          </a:p>
        </p:txBody>
      </p:sp>
      <p:sp>
        <p:nvSpPr>
          <p:cNvPr id="72" name="Oval 71"/>
          <p:cNvSpPr/>
          <p:nvPr/>
        </p:nvSpPr>
        <p:spPr>
          <a:xfrm>
            <a:off x="6208123" y="3846009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3" name="Oval 72"/>
          <p:cNvSpPr/>
          <p:nvPr/>
        </p:nvSpPr>
        <p:spPr>
          <a:xfrm>
            <a:off x="4211960" y="3835549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4" name="Oval 73"/>
          <p:cNvSpPr/>
          <p:nvPr/>
        </p:nvSpPr>
        <p:spPr>
          <a:xfrm>
            <a:off x="3294264" y="3292717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5" name="Oval 74"/>
          <p:cNvSpPr/>
          <p:nvPr/>
        </p:nvSpPr>
        <p:spPr>
          <a:xfrm>
            <a:off x="2284784" y="234890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6" name="TextBox 75"/>
          <p:cNvSpPr txBox="1"/>
          <p:nvPr/>
        </p:nvSpPr>
        <p:spPr>
          <a:xfrm>
            <a:off x="2338768" y="2362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1</a:t>
            </a:r>
            <a:endParaRPr lang="lv-LV" dirty="0"/>
          </a:p>
        </p:txBody>
      </p:sp>
      <p:sp>
        <p:nvSpPr>
          <p:cNvPr id="77" name="TextBox 76"/>
          <p:cNvSpPr txBox="1"/>
          <p:nvPr/>
        </p:nvSpPr>
        <p:spPr>
          <a:xfrm>
            <a:off x="6255280" y="3861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2</a:t>
            </a:r>
            <a:endParaRPr lang="lv-LV" dirty="0"/>
          </a:p>
        </p:txBody>
      </p:sp>
      <p:sp>
        <p:nvSpPr>
          <p:cNvPr id="78" name="TextBox 77"/>
          <p:cNvSpPr txBox="1"/>
          <p:nvPr/>
        </p:nvSpPr>
        <p:spPr>
          <a:xfrm>
            <a:off x="3348248" y="331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3</a:t>
            </a:r>
            <a:endParaRPr lang="lv-LV" dirty="0"/>
          </a:p>
        </p:txBody>
      </p:sp>
      <p:sp>
        <p:nvSpPr>
          <p:cNvPr id="79" name="TextBox 78"/>
          <p:cNvSpPr txBox="1"/>
          <p:nvPr/>
        </p:nvSpPr>
        <p:spPr>
          <a:xfrm>
            <a:off x="4259117" y="3859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4</a:t>
            </a:r>
            <a:endParaRPr lang="lv-LV" dirty="0"/>
          </a:p>
        </p:txBody>
      </p:sp>
      <p:sp>
        <p:nvSpPr>
          <p:cNvPr id="80" name="TextBox 79"/>
          <p:cNvSpPr txBox="1"/>
          <p:nvPr/>
        </p:nvSpPr>
        <p:spPr>
          <a:xfrm>
            <a:off x="539552" y="465313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1 – Filtrs pumpējošam staram</a:t>
            </a:r>
          </a:p>
          <a:p>
            <a:r>
              <a:rPr lang="lv-LV" dirty="0" smtClean="0"/>
              <a:t>2 – Filtrs zondējošam staram</a:t>
            </a:r>
          </a:p>
          <a:p>
            <a:r>
              <a:rPr lang="lv-LV" dirty="0" smtClean="0"/>
              <a:t>3 – Jaudas mērīšana </a:t>
            </a:r>
            <a:r>
              <a:rPr lang="lv-LV" dirty="0"/>
              <a:t>zondējošam </a:t>
            </a:r>
            <a:r>
              <a:rPr lang="lv-LV" dirty="0" smtClean="0"/>
              <a:t>staram</a:t>
            </a:r>
          </a:p>
          <a:p>
            <a:r>
              <a:rPr lang="lv-LV" dirty="0" smtClean="0"/>
              <a:t>4 – Jaudas mērīšana </a:t>
            </a:r>
            <a:r>
              <a:rPr lang="lv-LV" dirty="0"/>
              <a:t>pumpējošam staram</a:t>
            </a:r>
          </a:p>
        </p:txBody>
      </p:sp>
    </p:spTree>
    <p:extLst>
      <p:ext uri="{BB962C8B-B14F-4D97-AF65-F5344CB8AC3E}">
        <p14:creationId xmlns:p14="http://schemas.microsoft.com/office/powerpoint/2010/main" val="8125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Filtrs 1 – BN* filtrs</a:t>
            </a:r>
            <a:br>
              <a:rPr lang="lv-LV" dirty="0" smtClean="0"/>
            </a:br>
            <a:r>
              <a:rPr lang="lv-LV" dirty="0" err="1" smtClean="0"/>
              <a:t>Pump</a:t>
            </a:r>
            <a:r>
              <a:rPr lang="lv-LV" dirty="0" smtClean="0"/>
              <a:t> – 1,35mW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lv-LV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lv-LV" b="0" i="1" smtClean="0">
                              <a:latin typeface="Cambria Math"/>
                            </a:rPr>
                            <m:t>/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Filtrs 2 – bez filtra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- 64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=852,3520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</a:p>
              <a:p>
                <a:endParaRPr lang="lv-LV" dirty="0"/>
              </a:p>
              <a:p>
                <a:r>
                  <a:rPr lang="lv-LV" b="0" dirty="0" smtClean="0"/>
                  <a:t>23.01.2024</a:t>
                </a:r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609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4810"/>
            <a:ext cx="5111750" cy="334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Filtrs 1 – BN* filtrs</a:t>
            </a:r>
            <a:br>
              <a:rPr lang="lv-LV" dirty="0" smtClean="0"/>
            </a:br>
            <a:r>
              <a:rPr lang="lv-LV" dirty="0" err="1" smtClean="0"/>
              <a:t>Pump</a:t>
            </a:r>
            <a:r>
              <a:rPr lang="lv-LV" dirty="0" smtClean="0"/>
              <a:t> – 1,35mW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lv-LV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lv-LV" i="1">
                              <a:latin typeface="Cambria Math"/>
                            </a:rPr>
                            <m:t>/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Filtrs 2 – 0,1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- 41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=852,3520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18176"/>
            <a:ext cx="5111750" cy="336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Filtrs 1 – BN* filtrs</a:t>
            </a:r>
            <a:br>
              <a:rPr lang="lv-LV" dirty="0" smtClean="0"/>
            </a:br>
            <a:r>
              <a:rPr lang="lv-LV" dirty="0" err="1" smtClean="0"/>
              <a:t>Pump</a:t>
            </a:r>
            <a:r>
              <a:rPr lang="lv-LV" dirty="0" smtClean="0"/>
              <a:t> – 1,35mW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lv-LV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lv-LV" i="1">
                              <a:latin typeface="Cambria Math"/>
                            </a:rPr>
                            <m:t>/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59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Filtrs 2 – 0,2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- 22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=852,3520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1532"/>
            <a:ext cx="5111750" cy="335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Filtrs 1 – BN* filtrs</a:t>
            </a:r>
            <a:br>
              <a:rPr lang="lv-LV" dirty="0" smtClean="0"/>
            </a:br>
            <a:r>
              <a:rPr lang="lv-LV" dirty="0" err="1" smtClean="0"/>
              <a:t>Pump</a:t>
            </a:r>
            <a:r>
              <a:rPr lang="lv-LV" dirty="0" smtClean="0"/>
              <a:t> – 1,35mW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lv-LV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lv-LV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lv-LV" i="1">
                              <a:latin typeface="Cambria Math"/>
                            </a:rPr>
                            <m:t>/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86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Filtrs 2 – 0,1+0,2</a:t>
                </a:r>
              </a:p>
              <a:p>
                <a:r>
                  <a:rPr lang="lv-LV" dirty="0" err="1" smtClean="0"/>
                  <a:t>Probe</a:t>
                </a:r>
                <a:r>
                  <a:rPr lang="lv-LV" dirty="0"/>
                  <a:t> </a:t>
                </a:r>
                <a:r>
                  <a:rPr lang="lv-LV" dirty="0" smtClean="0"/>
                  <a:t>- 15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𝜇</m:t>
                    </m:r>
                    <m:r>
                      <a:rPr lang="lv-LV" b="0" i="1" smtClean="0">
                        <a:latin typeface="Cambria Math"/>
                      </a:rPr>
                      <m:t>𝑊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𝜆</m:t>
                    </m:r>
                    <m:r>
                      <a:rPr lang="lv-LV" b="0" i="1" smtClean="0">
                        <a:latin typeface="Cambria Math"/>
                      </a:rPr>
                      <m:t>=852,3520 </m:t>
                    </m:r>
                    <m:r>
                      <a:rPr lang="lv-LV" b="0" i="1" smtClean="0">
                        <a:latin typeface="Cambria Math"/>
                      </a:rPr>
                      <m:t>𝑛𝑚</m:t>
                    </m:r>
                  </m:oMath>
                </a14:m>
                <a:r>
                  <a:rPr lang="lv-LV" b="0" dirty="0" smtClean="0"/>
                  <a:t> </a:t>
                </a:r>
              </a:p>
              <a:p>
                <a:endParaRPr lang="lv-LV" dirty="0"/>
              </a:p>
              <a:p>
                <a:r>
                  <a:rPr lang="lv-LV" dirty="0" smtClean="0"/>
                  <a:t>23.01.2024</a:t>
                </a:r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endParaRPr lang="lv-LV" dirty="0"/>
              </a:p>
              <a:p>
                <a:endParaRPr lang="lv-LV" b="0" dirty="0" smtClean="0"/>
              </a:p>
              <a:p>
                <a:r>
                  <a:rPr lang="lv-LV" dirty="0" smtClean="0"/>
                  <a:t>*bez nosaukuma</a:t>
                </a:r>
                <a:endParaRPr lang="lv-LV" b="0" dirty="0" smtClean="0"/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17385"/>
            <a:ext cx="5111750" cy="336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3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214</Words>
  <Application>Microsoft Office PowerPoint</Application>
  <PresentationFormat>Slaidrāde ekrānā (4:3)</PresentationFormat>
  <Paragraphs>335</Paragraphs>
  <Slides>22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Pumpējošais – 0,1 Zondējošais – 0,2; 0,3; 0,4</vt:lpstr>
      <vt:lpstr>Pumpējošais – 0,1 Zondējošais – 0,2; 0,3; 0,6</vt:lpstr>
      <vt:lpstr>Pumpējošais – 0,1 Zondējošais – 0,2; 0,3; 0,5</vt:lpstr>
      <vt:lpstr>PowerPoint prezentācija</vt:lpstr>
      <vt:lpstr> </vt:lpstr>
      <vt:lpstr>Filtrs 1 – BN* filtrs Pump – 1,35mW</vt:lpstr>
      <vt:lpstr>Filtrs 1 – BN* filtrs Pump – 1,35mW</vt:lpstr>
      <vt:lpstr>Filtrs 1 – BN* filtrs Pump – 1,35mW</vt:lpstr>
      <vt:lpstr>Filtrs 1 – BN* filtrs Pump – 1,35mW</vt:lpstr>
      <vt:lpstr>Filtrs 1 – BN* + 0,3 Pump – 612μW</vt:lpstr>
      <vt:lpstr>Filtrs 1 – BN* + 0,3 Pump – 612μW</vt:lpstr>
      <vt:lpstr>Filtrs 1 – BN* + 0,3 Pump – 612μW</vt:lpstr>
      <vt:lpstr>Filtrs 1 – BN* + 0,3 Pump – 612μW</vt:lpstr>
      <vt:lpstr>Filtrs 1 – BN* + 0,6 + 0,1 Pump – 300μW</vt:lpstr>
      <vt:lpstr>PowerPoint prezentācija</vt:lpstr>
      <vt:lpstr>Filtrs 1 – BN* + 0,6 + 0,1 Pump – 300μW</vt:lpstr>
      <vt:lpstr>Filtrs 1 – BN* + 0,6 + 0,1 Pump – 300μW</vt:lpstr>
      <vt:lpstr>1 – Filtrs pumpējošam staram 2 – Filtrs zondējošam staram 3 – Jaudas mērīšana zondējošam staram 4 – Jaudas mērīšana pumpējošam staram</vt:lpstr>
      <vt:lpstr>CsD2 – fg4 Filtrs 1 – BN* + 0.3 Pump –  0.9 mW</vt:lpstr>
      <vt:lpstr>CsD2 – fg3 Filtrs 1 – BN* + 0.3 Pump –  0.8 mW</vt:lpstr>
      <vt:lpstr>Filtrs 1 – BN* + 0.6 Pump – 0.6 mW</vt:lpstr>
      <vt:lpstr>Filtrs 1 – BN* + 0.3 + 0.3 Pump – 0.4 mW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arturs</dc:creator>
  <cp:lastModifiedBy>Windows User</cp:lastModifiedBy>
  <cp:revision>34</cp:revision>
  <dcterms:created xsi:type="dcterms:W3CDTF">2024-01-16T15:11:30Z</dcterms:created>
  <dcterms:modified xsi:type="dcterms:W3CDTF">2024-02-02T14:45:28Z</dcterms:modified>
</cp:coreProperties>
</file>