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cb0ee0e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cb0ee0e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Conv: layer finds pattern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filters: number of different filters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kernel size: analyses 6 time steps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strides: shifts 1 time step and again analyses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padding=causal: adds 0 on the left of the filter -&gt; no future time steps will be considered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cb0ee0ea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cb0ee0ea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cb0ee0ea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cb0ee0e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de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np.arange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12670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12700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de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12700-12670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)[::</a:t>
            </a:r>
            <a:r>
              <a:rPr lang="de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plt.plot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np.arange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j+</a:t>
            </a:r>
            <a:r>
              <a:rPr lang="de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Y_pred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,:],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color=</a:t>
            </a:r>
            <a:r>
              <a:rPr lang="de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plt.scatter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np.arange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j+</a:t>
            </a:r>
            <a:r>
              <a:rPr lang="de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Y_pred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,:],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color=</a:t>
            </a:r>
            <a:r>
              <a:rPr lang="de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plt.plot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12670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de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12700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cb0ee0ea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cb0ee0ea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cb0ee0ea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cb0ee0e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cb0ee0ea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cb0ee0ea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promising </a:t>
            </a:r>
            <a:r>
              <a:rPr lang="de"/>
              <a:t>using</a:t>
            </a:r>
            <a:r>
              <a:rPr lang="de"/>
              <a:t> of NN for this “easy AI” -&gt; maybe as application for overflooding projection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cb0ee0ea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cb0ee0ea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c8cd8ee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c8cd8ee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c8cd8ee7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c8cd8ee7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Link oder sowas einfügen um Janikas Visualisierung abspielen zu können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Daran dann zeigen wie Windstärke und Richtung maßgebend sind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c8cd8ee7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c8cd8ee7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Aufbau des besagten Modells waren 2 LSTM layer, 1 hidden dense layer mit dropouts, output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Vorhersage bezieht sich nur auf Gezeiten, nicht auf Wasserstand -&gt; Einfluss des Luftdrucks wurde bspw abgezogen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cb0ee0e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cb0ee0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c8cd8ee7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c8cd8ee7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cb0ee0e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cb0ee0e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b0ee0e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b0ee0e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cb0ee0ea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cb0ee0e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9805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80575"/>
            <a:ext cx="8520600" cy="3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logs.helmholtz.de/kuestenforschung/2023/07/28/erstmalige-rekonstruktion-der-sturmflut-vom-februar-1825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jyu_RDwQ0uNFS8Fx4p-U4d8zmKh1seq0/view" TargetMode="External"/><Relationship Id="rId4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ydroonline.hpanet.de/" TargetMode="External"/><Relationship Id="rId4" Type="http://schemas.openxmlformats.org/officeDocument/2006/relationships/hyperlink" Target="https://hydroonline.hpanet.de/" TargetMode="External"/><Relationship Id="rId5" Type="http://schemas.openxmlformats.org/officeDocument/2006/relationships/hyperlink" Target="https://hydroonline.hpanet.de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21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 Series Prediction of the Tide Gauge in St. Pauli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08.01.2024 -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Janika Rhein, Ludwig Meder and Hannes Sandberg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 Definition and Evaluation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9805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Trainable/Total parameters: 141606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75" y="980575"/>
            <a:ext cx="7463649" cy="33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 Definition and Evaluation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9805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RMSE = 8.8 cm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107" y="904575"/>
            <a:ext cx="5236194" cy="39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701" y="720350"/>
            <a:ext cx="5463250" cy="40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Challenges and Errors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9699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/>
              <a:t>Preprocessing dataset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/>
              <a:t>Storm events - 	Undersampling: 2408 windows instead of 192202</a:t>
            </a:r>
            <a:br>
              <a:rPr lang="de"/>
            </a:br>
            <a:r>
              <a:rPr lang="de"/>
              <a:t>				RMSE: 99.4cm!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de"/>
              <a:t>Training time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075" y="2692000"/>
            <a:ext cx="3921618" cy="21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751" y="2792406"/>
            <a:ext cx="3517249" cy="18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650" y="1852675"/>
            <a:ext cx="3768800" cy="28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Discussion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9805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Overall RMSE = 8 cm </a:t>
            </a:r>
            <a:br>
              <a:rPr lang="de"/>
            </a:br>
            <a:r>
              <a:rPr lang="de"/>
              <a:t>difference of mean flood water level to overflooding: 77 cm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Possible improvements - considering: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more wind locations (Shetland Islands)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precipitation and melting snow of river’s drainage area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Improving undersampling</a:t>
            </a:r>
            <a:r>
              <a:rPr lang="de"/>
              <a:t>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more overflooding events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decrease threshold of overflooding from 3.50m to 2.90m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 and Future Work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9805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Considering another wind location: Shetland Islands (German Bay boundary)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Using 6h wind forecast as additional input parameters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Improving model architecture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Undersampling: Lower threshold 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References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9805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Animation: </a:t>
            </a:r>
            <a:r>
              <a:rPr lang="de" sz="1600" u="sng">
                <a:solidFill>
                  <a:schemeClr val="hlink"/>
                </a:solidFill>
                <a:hlinkClick r:id="rId3"/>
              </a:rPr>
              <a:t>https://blogs.helmholtz.de/kuestenforschung/2023/07/28/erstmalige-rekonstruktion-der-sturmflut-vom-februar-1825/</a:t>
            </a:r>
            <a:r>
              <a:rPr lang="de" sz="1600"/>
              <a:t> (last access: 07.01.2024)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Paper: Yang, Cheng-Hong, Chih-Hsien Wu, and Chih-Min Hsieh. "Long short-term memory recurrent neural network for tidal level forecasting." IEEE Access 8 (2020): 159389-159401.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Other sources: </a:t>
            </a:r>
            <a:br>
              <a:rPr lang="de" sz="1600"/>
            </a:br>
            <a:r>
              <a:rPr lang="de" sz="1600"/>
              <a:t>Federal Maritime and Hydrographic Agency (</a:t>
            </a:r>
            <a:r>
              <a:rPr lang="de" sz="1600"/>
              <a:t>BSH)</a:t>
            </a:r>
            <a:br>
              <a:rPr lang="de" sz="1600"/>
            </a:br>
            <a:r>
              <a:rPr lang="de" sz="1600"/>
              <a:t>German Weather Service (DWD)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2500"/>
              <a:t>Questions?</a:t>
            </a:r>
            <a:endParaRPr sz="2500"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805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River Elbe is affected by tides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Mean high water St. Pauli: 	2.13 m &gt; NHN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Flooded parking lot: 		2.90 m &gt; NHN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Flooded fish auction house: 	3.50 m &gt; NHN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At German Bay, </a:t>
            </a:r>
            <a:br>
              <a:rPr lang="de"/>
            </a:br>
            <a:r>
              <a:rPr lang="de"/>
              <a:t>water level mainly depends on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astronomical</a:t>
            </a:r>
            <a:r>
              <a:rPr lang="de"/>
              <a:t> tides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wind speed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wind direction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NHN - Normal Height Null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669200" y="4383475"/>
            <a:ext cx="41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1"/>
                </a:solidFill>
              </a:rPr>
              <a:t>https://commons.wikimedia.org/wiki/File:Sturmflut_Fischmarkt_Hamburg.jpg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975" y="2507600"/>
            <a:ext cx="4076498" cy="196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 - Visualization of historical storm surge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805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73" name="Google Shape;73;p15" title="Pegel_4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805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45950" y="1015975"/>
            <a:ext cx="38523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" sz="2000">
                <a:solidFill>
                  <a:schemeClr val="dk1"/>
                </a:solidFill>
              </a:rPr>
              <a:t>tidal wave travels </a:t>
            </a:r>
            <a:r>
              <a:rPr lang="de" sz="2000">
                <a:solidFill>
                  <a:schemeClr val="dk1"/>
                </a:solidFill>
              </a:rPr>
              <a:t>counterclockwise</a:t>
            </a:r>
            <a:r>
              <a:rPr lang="de" sz="2000">
                <a:solidFill>
                  <a:schemeClr val="dk1"/>
                </a:solidFill>
              </a:rPr>
              <a:t> through North Sea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" sz="2000">
                <a:solidFill>
                  <a:schemeClr val="dk1"/>
                </a:solidFill>
              </a:rPr>
              <a:t>wind measurements from Helgoland are </a:t>
            </a:r>
            <a:r>
              <a:rPr lang="de" sz="2000">
                <a:solidFill>
                  <a:schemeClr val="dk1"/>
                </a:solidFill>
              </a:rPr>
              <a:t>representative</a:t>
            </a:r>
            <a:r>
              <a:rPr lang="de" sz="2000">
                <a:solidFill>
                  <a:schemeClr val="dk1"/>
                </a:solidFill>
              </a:rPr>
              <a:t> for German Bay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Literature Review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9805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Descriptions of time series forecasts architectures by Tensor Flow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Paper: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Long Short-Term Memory Recurrent Neural Network for Tidal Level Forecasting by Yang et al. (2020)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Compares LSTM model with 6 different models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tidal water level of 21 years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LSTM had best performance with RMSE = 4.9cm for </a:t>
            </a:r>
            <a:r>
              <a:rPr lang="de"/>
              <a:t>forecasting</a:t>
            </a:r>
            <a:r>
              <a:rPr lang="de"/>
              <a:t> period of 30 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RMSE = root mean square error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characteristics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775800" y="1255625"/>
            <a:ext cx="45750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Availability</a:t>
            </a:r>
            <a:r>
              <a:rPr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Continuous minutely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Commencement</a:t>
            </a:r>
            <a:r>
              <a:rPr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Since 1999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  <a:r>
              <a:rPr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Freely accessible at</a:t>
            </a:r>
            <a:r>
              <a:rPr lang="de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de" sz="1200">
                <a:solidFill>
                  <a:srgbClr val="4A86E8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hydroonline.hpanet.de</a:t>
            </a:r>
            <a:endParaRPr sz="12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775800" y="3422900"/>
            <a:ext cx="41370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Availability</a:t>
            </a:r>
            <a:r>
              <a:rPr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Continuous hourly data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Commencement</a:t>
            </a:r>
            <a:r>
              <a:rPr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Since 1959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  <a:r>
              <a:rPr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Freely accessible at</a:t>
            </a:r>
            <a:r>
              <a:rPr lang="de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de" sz="1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opendata.dwd.de</a:t>
            </a:r>
            <a:endParaRPr sz="12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839450" y="857300"/>
            <a:ext cx="4673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FFFFFF"/>
                </a:solidFill>
              </a:rPr>
              <a:t>Water Level Data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775800" y="2966600"/>
            <a:ext cx="4673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FFFFFF"/>
                </a:solidFill>
              </a:rPr>
              <a:t>Wind Data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118999"/>
            <a:ext cx="2280207" cy="187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8800" y="3119000"/>
            <a:ext cx="2190801" cy="18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" y="857300"/>
            <a:ext cx="3979067" cy="210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 characteristics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250" y="1390700"/>
            <a:ext cx="3841050" cy="288534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79350" y="905650"/>
            <a:ext cx="4029900" cy="3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</a:rPr>
              <a:t>Preprocessing: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" sz="2000">
                <a:solidFill>
                  <a:schemeClr val="dk1"/>
                </a:solidFill>
              </a:rPr>
              <a:t>Reduction of tide resolution from minutely to hourly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" sz="2000">
                <a:solidFill>
                  <a:schemeClr val="dk1"/>
                </a:solidFill>
              </a:rPr>
              <a:t>Cleaning of extreme outliers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" sz="2000">
                <a:solidFill>
                  <a:schemeClr val="dk1"/>
                </a:solidFill>
              </a:rPr>
              <a:t>Gradient cleaning to handle gradient outliers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" sz="2000">
                <a:solidFill>
                  <a:schemeClr val="dk1"/>
                </a:solidFill>
              </a:rPr>
              <a:t>Linear interpolation of gaps smaller than 6 hours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" sz="2000">
                <a:solidFill>
                  <a:schemeClr val="dk1"/>
                </a:solidFill>
              </a:rPr>
              <a:t>Vectorization of wind data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de" sz="2000">
                <a:solidFill>
                  <a:schemeClr val="dk1"/>
                </a:solidFill>
              </a:rPr>
              <a:t>Combining data into continuous data frames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915050" y="857300"/>
            <a:ext cx="402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</a:rPr>
              <a:t>Result</a:t>
            </a:r>
            <a:r>
              <a:rPr lang="de" sz="2000">
                <a:solidFill>
                  <a:schemeClr val="dk1"/>
                </a:solidFill>
              </a:rPr>
              <a:t>: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09675" y="3970575"/>
            <a:ext cx="4061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572000" y="4114800"/>
            <a:ext cx="457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79700" y="27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Baseline Model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15950" y="3690225"/>
            <a:ext cx="7702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</a:rPr>
              <a:t>RMSE_1hour = 12.32 cm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</a:rPr>
              <a:t>RMSE_6hour = &gt;20 cm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624" y="848800"/>
            <a:ext cx="5597825" cy="27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656" y="848800"/>
            <a:ext cx="5597770" cy="27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950" y="1073463"/>
            <a:ext cx="2081052" cy="23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 Definition and Evaluation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9805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Hyperparameter used for all models: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optimizer: Adam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loss function: mean squared error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dense layer activation function: ReLu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Input: 144 units consisting of 48 time steps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tidal water level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wind speed u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wind speed v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Output: 6 units (time steps) tidal water level</a:t>
            </a:r>
            <a:br>
              <a:rPr lang="de"/>
            </a:br>
            <a:r>
              <a:rPr lang="de"/>
              <a:t>		activation function: linear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2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 Definition and Evaluation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980575"/>
            <a:ext cx="8520600" cy="3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NN - Neural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LSTM - Long Short Term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RMSE - Root Mean Square Error 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875" y="857300"/>
            <a:ext cx="5849425" cy="291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8264550" y="3418175"/>
            <a:ext cx="756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8.8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