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5645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3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85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9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07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3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1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97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1734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23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4EC743F4-8769-40B4-85DF-6CB8DE9F66AA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FF2BD96E-3838-45D2-9031-D3AF67C920A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22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7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ieć połączonych kropek">
            <a:extLst>
              <a:ext uri="{FF2B5EF4-FFF2-40B4-BE49-F238E27FC236}">
                <a16:creationId xmlns:a16="http://schemas.microsoft.com/office/drawing/2014/main" id="{36A4D143-A6A0-5645-4EED-C80155B738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03" r="442" b="1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092D32E-B1E6-4335-BD86-8461882A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003300" y="-1052423"/>
            <a:ext cx="6857999" cy="8883647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60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8D7900A-3F12-36C2-4531-03A9C2AB2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000" y="395289"/>
            <a:ext cx="4075200" cy="222668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b="1">
                <a:solidFill>
                  <a:srgbClr val="FFFFFF"/>
                </a:solidFill>
              </a:rPr>
              <a:t>WDUM</a:t>
            </a:r>
            <a:br>
              <a:rPr lang="pl-PL" b="1">
                <a:solidFill>
                  <a:srgbClr val="FFFFFF"/>
                </a:solidFill>
              </a:rPr>
            </a:br>
            <a:r>
              <a:rPr lang="pl-PL" b="1">
                <a:solidFill>
                  <a:srgbClr val="FFFFFF"/>
                </a:solidFill>
              </a:rPr>
              <a:t>Milestone 3.</a:t>
            </a:r>
            <a:br>
              <a:rPr lang="pl-PL">
                <a:solidFill>
                  <a:srgbClr val="FFFFFF"/>
                </a:solidFill>
              </a:rPr>
            </a:br>
            <a:endParaRPr lang="pl-PL">
              <a:solidFill>
                <a:srgbClr val="FFFFFF"/>
              </a:solidFill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72FDE90-B5DA-1982-63C7-CEB3012A0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000" y="4248000"/>
            <a:ext cx="4075200" cy="1520975"/>
          </a:xfrm>
        </p:spPr>
        <p:txBody>
          <a:bodyPr>
            <a:normAutofit/>
          </a:bodyPr>
          <a:lstStyle/>
          <a:p>
            <a:r>
              <a:rPr lang="pl-PL">
                <a:solidFill>
                  <a:srgbClr val="FFFFFF">
                    <a:alpha val="90000"/>
                  </a:srgbClr>
                </a:solidFill>
              </a:rPr>
              <a:t>Ludwik Madej</a:t>
            </a:r>
            <a:br>
              <a:rPr lang="pl-PL">
                <a:solidFill>
                  <a:srgbClr val="FFFFFF">
                    <a:alpha val="90000"/>
                  </a:srgbClr>
                </a:solidFill>
              </a:rPr>
            </a:br>
            <a:r>
              <a:rPr lang="pl-PL">
                <a:solidFill>
                  <a:srgbClr val="FFFFFF">
                    <a:alpha val="90000"/>
                  </a:srgbClr>
                </a:solidFill>
              </a:rPr>
              <a:t>Szymon Kiełtyka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3D83BC4-A03A-4B80-BE2E-AB1542ABA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F6F3D9A-452B-4940-9828-23E2DA52F7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C141C93-0464-49A4-80F9-CBA4B47321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0FBE46EE-1DFB-4A24-A727-EABB7534FB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8" name="Freeform 68">
                  <a:extLst>
                    <a:ext uri="{FF2B5EF4-FFF2-40B4-BE49-F238E27FC236}">
                      <a16:creationId xmlns:a16="http://schemas.microsoft.com/office/drawing/2014/main" id="{2892A7AB-12E4-4169-836F-A0D0C91B7F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9" name="Freeform 69">
                  <a:extLst>
                    <a:ext uri="{FF2B5EF4-FFF2-40B4-BE49-F238E27FC236}">
                      <a16:creationId xmlns:a16="http://schemas.microsoft.com/office/drawing/2014/main" id="{1F214575-72DE-4088-8694-62F426EF7DD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Line 70">
                  <a:extLst>
                    <a:ext uri="{FF2B5EF4-FFF2-40B4-BE49-F238E27FC236}">
                      <a16:creationId xmlns:a16="http://schemas.microsoft.com/office/drawing/2014/main" id="{DE02F19E-EAED-436A-985B-21E4AFF3ECF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748F1F2-C6CE-4B1D-BC12-02955EA2BA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5" name="Freeform 68">
                  <a:extLst>
                    <a:ext uri="{FF2B5EF4-FFF2-40B4-BE49-F238E27FC236}">
                      <a16:creationId xmlns:a16="http://schemas.microsoft.com/office/drawing/2014/main" id="{80A5916D-E677-43F6-96A9-E16E5A8431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Freeform 69">
                  <a:extLst>
                    <a:ext uri="{FF2B5EF4-FFF2-40B4-BE49-F238E27FC236}">
                      <a16:creationId xmlns:a16="http://schemas.microsoft.com/office/drawing/2014/main" id="{115C4984-068B-47EF-9298-FC8384998B5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7" name="Line 70">
                  <a:extLst>
                    <a:ext uri="{FF2B5EF4-FFF2-40B4-BE49-F238E27FC236}">
                      <a16:creationId xmlns:a16="http://schemas.microsoft.com/office/drawing/2014/main" id="{8E1D9610-842B-4FB4-912A-67F61723EBF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40144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85A881D-98A0-3088-E031-9F2F3B325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38E3B08-BCD1-637A-B8DC-DF2255904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214" y="3769360"/>
            <a:ext cx="5491431" cy="1341120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Accuracy</a:t>
            </a:r>
            <a:r>
              <a:rPr lang="pl-PL" dirty="0"/>
              <a:t>: 97,26%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44A028B-C599-F92E-B618-9D51BC313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14" y="395289"/>
            <a:ext cx="5491431" cy="194151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3325D25-503D-C7A0-427C-E5A91AF7E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14" y="2448560"/>
            <a:ext cx="5504642" cy="98044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8C0361A2-9B97-153D-D256-13DBE9A1A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146" y="395289"/>
            <a:ext cx="5687477" cy="4811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44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F357BA-8E66-773D-7E32-EA65DFF8C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967E31F-C041-333A-B92E-751DDDAC7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898" y="3210560"/>
            <a:ext cx="10746702" cy="2515556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Accuracy</a:t>
            </a:r>
            <a:r>
              <a:rPr lang="pl-PL" dirty="0"/>
              <a:t>: 97,19%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1AC9667-3D23-E8F0-2A4A-A77E5EDA1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26" y="395289"/>
            <a:ext cx="5954329" cy="170783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C4D97E1E-2021-7B9D-FBF3-4A1460445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26" y="2280920"/>
            <a:ext cx="5954329" cy="421640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B4489573-EAF3-5FE6-51D3-A7ADFC8B9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676" y="395288"/>
            <a:ext cx="5485426" cy="4451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99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2F3168D-DD02-AA17-0319-44F711FA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C49CE19-70B0-4582-EF6D-8F31F2275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96" y="3550925"/>
            <a:ext cx="10697804" cy="2175191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Accuracy</a:t>
            </a:r>
            <a:r>
              <a:rPr lang="pl-PL" dirty="0"/>
              <a:t>: 97,17%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5C7FCFB-B0D5-419D-9314-F2898BD8B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97" y="395288"/>
            <a:ext cx="5789355" cy="217519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612F61B-F962-A886-C62C-1343050DA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796" y="2748278"/>
            <a:ext cx="5789355" cy="452121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616E260C-B0C5-9CA7-665B-76152ADF1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2080" y="395287"/>
            <a:ext cx="5436901" cy="439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538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tare duże drzewa">
            <a:extLst>
              <a:ext uri="{FF2B5EF4-FFF2-40B4-BE49-F238E27FC236}">
                <a16:creationId xmlns:a16="http://schemas.microsoft.com/office/drawing/2014/main" id="{E8F681D7-89DB-90D1-3DB1-9E9AFCE3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70" b="4947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A37A00C5-850C-E1AA-9222-9340EA89B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>
            <a:normAutofit/>
          </a:bodyPr>
          <a:lstStyle/>
          <a:p>
            <a:r>
              <a:rPr lang="pl-PL" dirty="0" err="1">
                <a:solidFill>
                  <a:srgbClr val="FFFFFF"/>
                </a:solidFill>
              </a:rPr>
              <a:t>Decision</a:t>
            </a:r>
            <a:r>
              <a:rPr lang="pl-PL" dirty="0">
                <a:solidFill>
                  <a:srgbClr val="FFFFFF"/>
                </a:solidFill>
              </a:rPr>
              <a:t> </a:t>
            </a:r>
            <a:r>
              <a:rPr lang="pl-PL" dirty="0" err="1">
                <a:solidFill>
                  <a:srgbClr val="FFFFFF"/>
                </a:solidFill>
              </a:rPr>
              <a:t>Trees</a:t>
            </a:r>
            <a:endParaRPr lang="pl-PL" dirty="0">
              <a:solidFill>
                <a:srgbClr val="FFFFFF"/>
              </a:solidFill>
            </a:endParaRP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74AB5352-AF39-5621-E7C4-81E635C1D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/>
          <a:p>
            <a:endParaRPr lang="pl-PL">
              <a:solidFill>
                <a:srgbClr val="FFFFFF">
                  <a:alpha val="80000"/>
                </a:srgb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65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17BC686-34D5-CEAB-886B-6F71D366A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977" y="3535680"/>
            <a:ext cx="10415492" cy="1132205"/>
          </a:xfrm>
        </p:spPr>
        <p:txBody>
          <a:bodyPr/>
          <a:lstStyle/>
          <a:p>
            <a:r>
              <a:rPr lang="pl-PL" dirty="0"/>
              <a:t>Train </a:t>
            </a:r>
            <a:r>
              <a:rPr lang="pl-PL" dirty="0" err="1"/>
              <a:t>Accuracy</a:t>
            </a:r>
            <a:r>
              <a:rPr lang="pl-PL" dirty="0"/>
              <a:t>: 98,09%</a:t>
            </a:r>
            <a:br>
              <a:rPr lang="pl-PL" dirty="0"/>
            </a:br>
            <a:r>
              <a:rPr lang="pl-PL" dirty="0" err="1"/>
              <a:t>Validation</a:t>
            </a:r>
            <a:r>
              <a:rPr lang="pl-PL" dirty="0"/>
              <a:t> </a:t>
            </a:r>
            <a:r>
              <a:rPr lang="pl-PL" dirty="0" err="1"/>
              <a:t>Accuracy</a:t>
            </a:r>
            <a:r>
              <a:rPr lang="pl-PL" dirty="0"/>
              <a:t>: 98,07%</a:t>
            </a:r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1C115D98-5A15-E31A-1E37-F992CF082B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5977" y="2973347"/>
            <a:ext cx="5181601" cy="172720"/>
          </a:xfr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09E9E570-14DF-922E-65C1-48AACB47F9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77" y="395289"/>
            <a:ext cx="5289678" cy="243935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042AE83B-E9A6-B5F1-8C38-03331D29C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5360" y="3535680"/>
            <a:ext cx="3951738" cy="3199026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8DE50F0-AD9E-59E0-5C88-5D2EF1A1D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5360" y="233542"/>
            <a:ext cx="3951738" cy="330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06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AA47E1-E106-48A1-3622-08340FB5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4BADD4-ECB5-9DEF-43AE-A9822A01C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8EFF9EB-DC73-A9AF-7E1C-F1BE06C1B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55" y="331672"/>
            <a:ext cx="6442839" cy="2685848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8A58DA0-1036-5B29-F70B-26075446F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5126" y="395289"/>
            <a:ext cx="3747985" cy="6258209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7546340F-3C37-55AB-AE3F-3B688BDC8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15" y="3221269"/>
            <a:ext cx="5836850" cy="20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587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Komórki nerwowe ludzkiego mózgu">
            <a:extLst>
              <a:ext uri="{FF2B5EF4-FFF2-40B4-BE49-F238E27FC236}">
                <a16:creationId xmlns:a16="http://schemas.microsoft.com/office/drawing/2014/main" id="{ADE149B5-EEF9-69E9-0431-B7F5F1FB25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16714" y="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" y="1"/>
            <a:ext cx="10033000" cy="6858000"/>
          </a:xfrm>
          <a:prstGeom prst="rect">
            <a:avLst/>
          </a:prstGeom>
          <a:gradFill flip="none" rotWithShape="1">
            <a:gsLst>
              <a:gs pos="40000">
                <a:srgbClr val="000000">
                  <a:alpha val="35000"/>
                </a:srgbClr>
              </a:gs>
              <a:gs pos="60000">
                <a:srgbClr val="000000">
                  <a:alpha val="35000"/>
                </a:srgbClr>
              </a:gs>
              <a:gs pos="2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80000">
                <a:srgbClr val="000000">
                  <a:alpha val="2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15D25E99-0CBA-6E7D-37D0-78349A3C8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7100" y="1089025"/>
            <a:ext cx="77978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b="1" dirty="0">
                <a:solidFill>
                  <a:srgbClr val="FFFFFF"/>
                </a:solidFill>
              </a:rPr>
              <a:t>Deep Neural Networks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14350AE-EC1C-4F25-89C0-954A46AD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E4B8450-1C95-4531-850D-7F686AC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69F795D-66E2-4432-87F1-7E13EA56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E870852C-150C-4471-870D-11A27F46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30" name="Freeform 68">
                  <a:extLst>
                    <a:ext uri="{FF2B5EF4-FFF2-40B4-BE49-F238E27FC236}">
                      <a16:creationId xmlns:a16="http://schemas.microsoft.com/office/drawing/2014/main" id="{81089950-4556-4EE5-B23C-9FA83C28F1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69">
                  <a:extLst>
                    <a:ext uri="{FF2B5EF4-FFF2-40B4-BE49-F238E27FC236}">
                      <a16:creationId xmlns:a16="http://schemas.microsoft.com/office/drawing/2014/main" id="{12CF34BC-E280-4CBF-AF4A-7F778162E8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" name="Line 70">
                  <a:extLst>
                    <a:ext uri="{FF2B5EF4-FFF2-40B4-BE49-F238E27FC236}">
                      <a16:creationId xmlns:a16="http://schemas.microsoft.com/office/drawing/2014/main" id="{22B8AF45-EA47-4AF8-B61A-9803450AE8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443807CF-0501-40E7-BFD0-D82647E71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776C808B-231E-40AC-849E-C32F2B8E2F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2363355C-504A-42FE-8E50-40CA0B20A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938C58D4-333C-44D7-B4AB-5550D5C880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28593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0AA525D-2243-BC37-A784-737BCC94E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39" y="740728"/>
            <a:ext cx="4724022" cy="89503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5FE54C0-3323-1BE5-EBCC-E00F5F0B3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75" y="2508039"/>
            <a:ext cx="4734586" cy="3781953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2DB3E230-66C4-E9C0-2364-D95FE48CA440}"/>
              </a:ext>
            </a:extLst>
          </p:cNvPr>
          <p:cNvSpPr txBox="1"/>
          <p:nvPr/>
        </p:nvSpPr>
        <p:spPr>
          <a:xfrm>
            <a:off x="366139" y="1910080"/>
            <a:ext cx="4734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Accuracy</a:t>
            </a:r>
            <a:r>
              <a:rPr lang="pl-PL" dirty="0"/>
              <a:t>: 98,00%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C127980D-D81E-B21E-3471-30F9925920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0" y="397055"/>
            <a:ext cx="5110480" cy="123870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682D2633-6C01-B69A-CB5F-64E227096A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4342" y="2498513"/>
            <a:ext cx="4629796" cy="3791479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6D3058E-D8F8-11D1-DFCD-CEFF4CFCA047}"/>
              </a:ext>
            </a:extLst>
          </p:cNvPr>
          <p:cNvSpPr txBox="1"/>
          <p:nvPr/>
        </p:nvSpPr>
        <p:spPr>
          <a:xfrm>
            <a:off x="6844342" y="1882470"/>
            <a:ext cx="4494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Accuracy</a:t>
            </a:r>
            <a:r>
              <a:rPr lang="pl-PL" dirty="0"/>
              <a:t>: 98,12%</a:t>
            </a:r>
          </a:p>
        </p:txBody>
      </p:sp>
    </p:spTree>
    <p:extLst>
      <p:ext uri="{BB962C8B-B14F-4D97-AF65-F5344CB8AC3E}">
        <p14:creationId xmlns:p14="http://schemas.microsoft.com/office/powerpoint/2010/main" val="3146072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Świetliki w lesie o zmierzchu">
            <a:extLst>
              <a:ext uri="{FF2B5EF4-FFF2-40B4-BE49-F238E27FC236}">
                <a16:creationId xmlns:a16="http://schemas.microsoft.com/office/drawing/2014/main" id="{666F93CC-6C4A-9E47-4854-7A95D1A368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045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0347D675-B5F0-E79A-ABC4-1B3191B2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200" y="1096965"/>
            <a:ext cx="7977600" cy="208569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Random Forest Classifier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59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C9A94475-9F48-1548-8A06-FDC717006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50" y="395288"/>
            <a:ext cx="4783252" cy="207359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EFEEF939-BA58-4519-7254-916D4A7D6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50" y="2630112"/>
            <a:ext cx="4554470" cy="198844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893FF161-2E71-A71D-EF32-F00D1604E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82" y="3189033"/>
            <a:ext cx="4188101" cy="3367068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C413A04A-2602-E0FF-1F12-A9F5231B1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882" y="3189033"/>
            <a:ext cx="4310865" cy="346576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3087E078-EFA6-4A99-5ABE-F6BF9B357D8B}"/>
              </a:ext>
            </a:extLst>
          </p:cNvPr>
          <p:cNvSpPr txBox="1"/>
          <p:nvPr/>
        </p:nvSpPr>
        <p:spPr>
          <a:xfrm>
            <a:off x="1544320" y="2828956"/>
            <a:ext cx="368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Accuracy</a:t>
            </a:r>
            <a:r>
              <a:rPr lang="pl-PL" dirty="0"/>
              <a:t>: 97,97%</a:t>
            </a:r>
          </a:p>
        </p:txBody>
      </p:sp>
      <p:pic>
        <p:nvPicPr>
          <p:cNvPr id="13" name="Obraz 12">
            <a:extLst>
              <a:ext uri="{FF2B5EF4-FFF2-40B4-BE49-F238E27FC236}">
                <a16:creationId xmlns:a16="http://schemas.microsoft.com/office/drawing/2014/main" id="{E4D56D43-0904-8AE6-EF7E-E596AE428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5940" y="461328"/>
            <a:ext cx="4847179" cy="2007551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5E285A17-7520-AF23-5355-3A776007E5CD}"/>
              </a:ext>
            </a:extLst>
          </p:cNvPr>
          <p:cNvSpPr txBox="1"/>
          <p:nvPr/>
        </p:nvSpPr>
        <p:spPr>
          <a:xfrm>
            <a:off x="7729937" y="2819701"/>
            <a:ext cx="3683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Accuracy</a:t>
            </a:r>
            <a:r>
              <a:rPr lang="pl-PL" dirty="0"/>
              <a:t>: 97,97%</a:t>
            </a:r>
          </a:p>
        </p:txBody>
      </p:sp>
      <p:pic>
        <p:nvPicPr>
          <p:cNvPr id="18" name="Obraz 17">
            <a:extLst>
              <a:ext uri="{FF2B5EF4-FFF2-40B4-BE49-F238E27FC236}">
                <a16:creationId xmlns:a16="http://schemas.microsoft.com/office/drawing/2014/main" id="{3AA3D27E-6766-4660-FDC9-4D4E7CBD4D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46153" y="2561947"/>
            <a:ext cx="4458322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711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927E31-BD58-B67C-6B0A-DEB14D6E1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l-PL" sz="5000" b="1" dirty="0" err="1"/>
              <a:t>Final</a:t>
            </a:r>
            <a:r>
              <a:rPr lang="pl-PL" sz="5000" b="1" dirty="0"/>
              <a:t> </a:t>
            </a:r>
            <a:r>
              <a:rPr lang="pl-PL" sz="5000" b="1" dirty="0" err="1"/>
              <a:t>DataFrame</a:t>
            </a:r>
            <a:endParaRPr lang="pl-PL" sz="5000" b="1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D7C90327-12A6-9DD8-4047-3B3F24AA0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770" y="1807867"/>
            <a:ext cx="9464459" cy="4557608"/>
          </a:xfrm>
        </p:spPr>
      </p:pic>
    </p:spTree>
    <p:extLst>
      <p:ext uri="{BB962C8B-B14F-4D97-AF65-F5344CB8AC3E}">
        <p14:creationId xmlns:p14="http://schemas.microsoft.com/office/powerpoint/2010/main" val="534837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5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Kody na papierze">
            <a:extLst>
              <a:ext uri="{FF2B5EF4-FFF2-40B4-BE49-F238E27FC236}">
                <a16:creationId xmlns:a16="http://schemas.microsoft.com/office/drawing/2014/main" id="{0E5391AD-D27E-0B2A-0BB5-FE2D76E285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08" b="12122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A04FF3D-8F04-293F-9554-B7FBA8F9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200" y="1096965"/>
            <a:ext cx="7977600" cy="2085696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pl-PL" sz="4800" dirty="0" err="1">
                <a:solidFill>
                  <a:srgbClr val="FFFFFF"/>
                </a:solidFill>
                <a:latin typeface="Comic Sam"/>
              </a:rPr>
              <a:t>Thanks</a:t>
            </a:r>
            <a:r>
              <a:rPr lang="pl-PL" sz="4800" dirty="0">
                <a:solidFill>
                  <a:srgbClr val="FFFFFF"/>
                </a:solidFill>
                <a:latin typeface="Comic Sam"/>
              </a:rPr>
              <a:t> for </a:t>
            </a:r>
            <a:r>
              <a:rPr lang="pl-PL" sz="4800" dirty="0" err="1">
                <a:solidFill>
                  <a:srgbClr val="FFFFFF"/>
                </a:solidFill>
                <a:latin typeface="Comic Sam"/>
              </a:rPr>
              <a:t>your</a:t>
            </a:r>
            <a:r>
              <a:rPr lang="pl-PL" sz="4800" dirty="0">
                <a:solidFill>
                  <a:srgbClr val="FFFFFF"/>
                </a:solidFill>
                <a:latin typeface="Comic Sam"/>
              </a:rPr>
              <a:t> </a:t>
            </a:r>
            <a:r>
              <a:rPr lang="pl-PL" sz="4800" dirty="0" err="1">
                <a:solidFill>
                  <a:srgbClr val="FFFFFF"/>
                </a:solidFill>
                <a:latin typeface="Comic Sam"/>
              </a:rPr>
              <a:t>attention</a:t>
            </a:r>
            <a:r>
              <a:rPr lang="pl-PL" sz="4800" dirty="0">
                <a:solidFill>
                  <a:srgbClr val="FFFFFF"/>
                </a:solidFill>
                <a:latin typeface="Comic Sam"/>
              </a:rPr>
              <a:t>!</a:t>
            </a:r>
            <a:endParaRPr lang="en-US" sz="4800" dirty="0">
              <a:solidFill>
                <a:srgbClr val="FFFFFF"/>
              </a:solidFill>
              <a:latin typeface="Comic Sam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66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053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4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52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ztuczna inteligencja, a zaufanie">
            <a:extLst>
              <a:ext uri="{FF2B5EF4-FFF2-40B4-BE49-F238E27FC236}">
                <a16:creationId xmlns:a16="http://schemas.microsoft.com/office/drawing/2014/main" id="{8D8C00F5-D958-C878-9C3B-F1960C002C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7548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8" name="Rectangle 1057">
            <a:extLst>
              <a:ext uri="{FF2B5EF4-FFF2-40B4-BE49-F238E27FC236}">
                <a16:creationId xmlns:a16="http://schemas.microsoft.com/office/drawing/2014/main" id="{767E5D14-5396-4D7B-996A-7BFD00576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500" y="1"/>
            <a:ext cx="10033000" cy="6858000"/>
          </a:xfrm>
          <a:prstGeom prst="rect">
            <a:avLst/>
          </a:prstGeom>
          <a:gradFill flip="none" rotWithShape="1">
            <a:gsLst>
              <a:gs pos="40000">
                <a:srgbClr val="000000">
                  <a:alpha val="35000"/>
                </a:srgbClr>
              </a:gs>
              <a:gs pos="60000">
                <a:srgbClr val="000000">
                  <a:alpha val="35000"/>
                </a:srgbClr>
              </a:gs>
              <a:gs pos="20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0"/>
                </a:srgbClr>
              </a:gs>
              <a:gs pos="80000">
                <a:srgbClr val="000000">
                  <a:alpha val="2000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E806B8E-08DB-5988-DCE8-3718911C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9542" y="1127628"/>
            <a:ext cx="7797800" cy="153295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6000" b="1" dirty="0">
                <a:solidFill>
                  <a:srgbClr val="FFFFFF"/>
                </a:solidFill>
              </a:rPr>
              <a:t>Modelling</a:t>
            </a:r>
          </a:p>
        </p:txBody>
      </p:sp>
      <p:grpSp>
        <p:nvGrpSpPr>
          <p:cNvPr id="1060" name="Group 1059">
            <a:extLst>
              <a:ext uri="{FF2B5EF4-FFF2-40B4-BE49-F238E27FC236}">
                <a16:creationId xmlns:a16="http://schemas.microsoft.com/office/drawing/2014/main" id="{E14350AE-EC1C-4F25-89C0-954A46AD8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87925" y="2840038"/>
            <a:ext cx="2216150" cy="1177924"/>
            <a:chOff x="4987925" y="2840038"/>
            <a:chExt cx="2216150" cy="1177924"/>
          </a:xfrm>
        </p:grpSpPr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AE4B8450-1C95-4531-850D-7F686ACF70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62" name="Group 1061">
              <a:extLst>
                <a:ext uri="{FF2B5EF4-FFF2-40B4-BE49-F238E27FC236}">
                  <a16:creationId xmlns:a16="http://schemas.microsoft.com/office/drawing/2014/main" id="{769F795D-66E2-4432-87F1-7E13EA568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E870852C-150C-4471-870D-11A27F46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068" name="Freeform 68">
                  <a:extLst>
                    <a:ext uri="{FF2B5EF4-FFF2-40B4-BE49-F238E27FC236}">
                      <a16:creationId xmlns:a16="http://schemas.microsoft.com/office/drawing/2014/main" id="{81089950-4556-4EE5-B23C-9FA83C28F10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9" name="Freeform 69">
                  <a:extLst>
                    <a:ext uri="{FF2B5EF4-FFF2-40B4-BE49-F238E27FC236}">
                      <a16:creationId xmlns:a16="http://schemas.microsoft.com/office/drawing/2014/main" id="{12CF34BC-E280-4CBF-AF4A-7F778162E8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70" name="Line 70">
                  <a:extLst>
                    <a:ext uri="{FF2B5EF4-FFF2-40B4-BE49-F238E27FC236}">
                      <a16:creationId xmlns:a16="http://schemas.microsoft.com/office/drawing/2014/main" id="{22B8AF45-EA47-4AF8-B61A-9803450AE8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443807CF-0501-40E7-BFD0-D82647E71E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1065" name="Freeform 68">
                  <a:extLst>
                    <a:ext uri="{FF2B5EF4-FFF2-40B4-BE49-F238E27FC236}">
                      <a16:creationId xmlns:a16="http://schemas.microsoft.com/office/drawing/2014/main" id="{776C808B-231E-40AC-849E-C32F2B8E2F4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6" name="Freeform 69">
                  <a:extLst>
                    <a:ext uri="{FF2B5EF4-FFF2-40B4-BE49-F238E27FC236}">
                      <a16:creationId xmlns:a16="http://schemas.microsoft.com/office/drawing/2014/main" id="{2363355C-504A-42FE-8E50-40CA0B20AF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067" name="Line 70">
                  <a:extLst>
                    <a:ext uri="{FF2B5EF4-FFF2-40B4-BE49-F238E27FC236}">
                      <a16:creationId xmlns:a16="http://schemas.microsoft.com/office/drawing/2014/main" id="{938C58D4-333C-44D7-B4AB-5550D5C8806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22E9DF1-A411-A6FF-2EF3-0F08C1AFB0E6}"/>
              </a:ext>
            </a:extLst>
          </p:cNvPr>
          <p:cNvSpPr txBox="1"/>
          <p:nvPr/>
        </p:nvSpPr>
        <p:spPr>
          <a:xfrm>
            <a:off x="3568936" y="6488669"/>
            <a:ext cx="51609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>
                <a:solidFill>
                  <a:schemeClr val="bg1"/>
                </a:solidFill>
              </a:rPr>
              <a:t>https://www.erp-view.pl/it-solutions/31047-sztuczna-inteligencja-a-zaufanie.html</a:t>
            </a:r>
          </a:p>
        </p:txBody>
      </p:sp>
    </p:spTree>
    <p:extLst>
      <p:ext uri="{BB962C8B-B14F-4D97-AF65-F5344CB8AC3E}">
        <p14:creationId xmlns:p14="http://schemas.microsoft.com/office/powerpoint/2010/main" val="356421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AE0C0B2A-3FD1-4235-A16E-0ED1E028A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9494E066-0146-46E9-BAF1-C33240ABA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2058" name="Group 2057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2060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1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059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 useBgFill="1">
        <p:nvSpPr>
          <p:cNvPr id="2063" name="Rectangle 2062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06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4AE8E2D-A730-B560-5177-F06DA6B5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395289"/>
            <a:ext cx="4075200" cy="2226688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ctr"/>
            <a:r>
              <a:rPr lang="en-US" sz="4800"/>
              <a:t>K-Nearest Neighbours</a:t>
            </a:r>
          </a:p>
        </p:txBody>
      </p: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50F37AA1-A09B-4E28-987B-38E5060E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19525" y="2840038"/>
            <a:ext cx="2216150" cy="1177924"/>
            <a:chOff x="4987925" y="2840038"/>
            <a:chExt cx="2216150" cy="1177924"/>
          </a:xfrm>
        </p:grpSpPr>
        <p:sp>
          <p:nvSpPr>
            <p:cNvPr id="2066" name="Rectangle 2065">
              <a:extLst>
                <a:ext uri="{FF2B5EF4-FFF2-40B4-BE49-F238E27FC236}">
                  <a16:creationId xmlns:a16="http://schemas.microsoft.com/office/drawing/2014/main" id="{9874D018-FDBA-4AD4-8C74-17D41F4FB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87925" y="2840038"/>
              <a:ext cx="2216150" cy="1177924"/>
            </a:xfrm>
            <a:prstGeom prst="rect">
              <a:avLst/>
            </a:prstGeom>
            <a:solidFill>
              <a:schemeClr val="bg2">
                <a:alpha val="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067" name="Group 2066">
              <a:extLst>
                <a:ext uri="{FF2B5EF4-FFF2-40B4-BE49-F238E27FC236}">
                  <a16:creationId xmlns:a16="http://schemas.microsoft.com/office/drawing/2014/main" id="{DB43F5C4-EF74-49F4-97CB-97938DDC2F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0702" y="2912637"/>
              <a:ext cx="1080000" cy="1080000"/>
              <a:chOff x="6879023" y="2912637"/>
              <a:chExt cx="1080000" cy="1080000"/>
            </a:xfrm>
          </p:grpSpPr>
          <p:grpSp>
            <p:nvGrpSpPr>
              <p:cNvPr id="2068" name="Group 2067">
                <a:extLst>
                  <a:ext uri="{FF2B5EF4-FFF2-40B4-BE49-F238E27FC236}">
                    <a16:creationId xmlns:a16="http://schemas.microsoft.com/office/drawing/2014/main" id="{B74E0761-A6EC-4896-A2D4-97A0AF0AA0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60443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073" name="Freeform 68">
                  <a:extLst>
                    <a:ext uri="{FF2B5EF4-FFF2-40B4-BE49-F238E27FC236}">
                      <a16:creationId xmlns:a16="http://schemas.microsoft.com/office/drawing/2014/main" id="{E02DDA0C-BC2F-4EA7-B34E-E0A38B82BA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4" name="Freeform 69">
                  <a:extLst>
                    <a:ext uri="{FF2B5EF4-FFF2-40B4-BE49-F238E27FC236}">
                      <a16:creationId xmlns:a16="http://schemas.microsoft.com/office/drawing/2014/main" id="{CF13B05D-4163-4B4E-A2D2-FA7ED946823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5" name="Line 70">
                  <a:extLst>
                    <a:ext uri="{FF2B5EF4-FFF2-40B4-BE49-F238E27FC236}">
                      <a16:creationId xmlns:a16="http://schemas.microsoft.com/office/drawing/2014/main" id="{6D222543-B140-45C1-A731-C56E6B3A17C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69" name="Group 2068">
                <a:extLst>
                  <a:ext uri="{FF2B5EF4-FFF2-40B4-BE49-F238E27FC236}">
                    <a16:creationId xmlns:a16="http://schemas.microsoft.com/office/drawing/2014/main" id="{21D25868-4B38-41A5-8DA7-BB01E85342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916369" y="2912637"/>
                <a:ext cx="317159" cy="1080000"/>
                <a:chOff x="4799744" y="2905614"/>
                <a:chExt cx="317159" cy="1080000"/>
              </a:xfrm>
            </p:grpSpPr>
            <p:sp>
              <p:nvSpPr>
                <p:cNvPr id="2070" name="Freeform 68">
                  <a:extLst>
                    <a:ext uri="{FF2B5EF4-FFF2-40B4-BE49-F238E27FC236}">
                      <a16:creationId xmlns:a16="http://schemas.microsoft.com/office/drawing/2014/main" id="{9BA6FA89-CCD8-4CC0-954F-FBBFA59737E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799744" y="2905614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1" name="Freeform 69">
                  <a:extLst>
                    <a:ext uri="{FF2B5EF4-FFF2-40B4-BE49-F238E27FC236}">
                      <a16:creationId xmlns:a16="http://schemas.microsoft.com/office/drawing/2014/main" id="{73005E59-2B44-4A62-A8F1-504FB1706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4959516" y="2905614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072" name="Line 70">
                  <a:extLst>
                    <a:ext uri="{FF2B5EF4-FFF2-40B4-BE49-F238E27FC236}">
                      <a16:creationId xmlns:a16="http://schemas.microsoft.com/office/drawing/2014/main" id="{C9AB3E16-8B92-47B2-BA2E-02935767A80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ShapeType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4959516" y="2905614"/>
                  <a:ext cx="0" cy="1080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2050" name="Picture 2" descr="Opłatek na tort SĄSIEDZI WZ.I">
            <a:extLst>
              <a:ext uri="{FF2B5EF4-FFF2-40B4-BE49-F238E27FC236}">
                <a16:creationId xmlns:a16="http://schemas.microsoft.com/office/drawing/2014/main" id="{01917DB5-6877-2CFB-29E1-D0E4CC794F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5" r="8029"/>
          <a:stretch/>
        </p:blipFill>
        <p:spPr bwMode="auto">
          <a:xfrm>
            <a:off x="6080462" y="6306"/>
            <a:ext cx="61115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7C7092FE-169A-4BA2-8D73-E3BF46967AD0}"/>
              </a:ext>
            </a:extLst>
          </p:cNvPr>
          <p:cNvSpPr txBox="1"/>
          <p:nvPr/>
        </p:nvSpPr>
        <p:spPr>
          <a:xfrm>
            <a:off x="7465023" y="6494975"/>
            <a:ext cx="38616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000" dirty="0"/>
              <a:t>https://kiccake.pl/pl/p/Oplatek-na-tort-SASIEDZI-WZ.I/11931</a:t>
            </a:r>
          </a:p>
        </p:txBody>
      </p:sp>
    </p:spTree>
    <p:extLst>
      <p:ext uri="{BB962C8B-B14F-4D97-AF65-F5344CB8AC3E}">
        <p14:creationId xmlns:p14="http://schemas.microsoft.com/office/powerpoint/2010/main" val="6948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F48D068-D05D-5890-B4D7-EEA510D6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/>
              <a:t>GridSearch</a:t>
            </a:r>
            <a:endParaRPr lang="pl-PL" dirty="0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5484CFEE-E52E-B110-FE88-1BE837CCD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4462" y="4317895"/>
            <a:ext cx="5023076" cy="2112647"/>
          </a:xfr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68F20E6C-72E8-1819-C9F9-C8A6BA571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0312" y="1612002"/>
            <a:ext cx="5571376" cy="260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63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3D90FD-8A24-09EF-20F3-2D067B820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9" name="Symbol zastępczy zawartości 8">
            <a:extLst>
              <a:ext uri="{FF2B5EF4-FFF2-40B4-BE49-F238E27FC236}">
                <a16:creationId xmlns:a16="http://schemas.microsoft.com/office/drawing/2014/main" id="{FBD3F17E-1420-8D3B-391A-FCE11B365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200" y="2509519"/>
            <a:ext cx="4679879" cy="4034379"/>
          </a:xfr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BFEA638-6FB4-1381-25F8-95EF3E29D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160" y="981370"/>
            <a:ext cx="9532535" cy="301028"/>
          </a:xfrm>
          <a:prstGeom prst="rect">
            <a:avLst/>
          </a:prstGeom>
        </p:spPr>
      </p:pic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561EB62-6B7C-12EE-34F8-E575B283AFE0}"/>
              </a:ext>
            </a:extLst>
          </p:cNvPr>
          <p:cNvSpPr txBox="1"/>
          <p:nvPr/>
        </p:nvSpPr>
        <p:spPr>
          <a:xfrm>
            <a:off x="532200" y="1877961"/>
            <a:ext cx="4679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 err="1"/>
              <a:t>Validation</a:t>
            </a:r>
            <a:r>
              <a:rPr lang="pl-PL" dirty="0"/>
              <a:t> set : 99,59% </a:t>
            </a:r>
            <a:r>
              <a:rPr lang="pl-PL" dirty="0" err="1"/>
              <a:t>Accuracy</a:t>
            </a:r>
            <a:endParaRPr lang="pl-PL" dirty="0"/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2A4F19A1-1672-B7A1-88C3-8A8D7055B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4540" y="2509519"/>
            <a:ext cx="5268060" cy="4010585"/>
          </a:xfrm>
          <a:prstGeom prst="rect">
            <a:avLst/>
          </a:prstGeom>
        </p:spPr>
      </p:pic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5620F50-EDA4-6FF1-B897-5DB5F356396E}"/>
              </a:ext>
            </a:extLst>
          </p:cNvPr>
          <p:cNvSpPr txBox="1"/>
          <p:nvPr/>
        </p:nvSpPr>
        <p:spPr>
          <a:xfrm>
            <a:off x="5934540" y="1877961"/>
            <a:ext cx="513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dirty="0"/>
              <a:t>Training Set</a:t>
            </a:r>
          </a:p>
        </p:txBody>
      </p:sp>
    </p:spTree>
    <p:extLst>
      <p:ext uri="{BB962C8B-B14F-4D97-AF65-F5344CB8AC3E}">
        <p14:creationId xmlns:p14="http://schemas.microsoft.com/office/powerpoint/2010/main" val="942595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F4CD6D0-88B6-45F4-AC60-54587D3C9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czby z giełdy">
            <a:extLst>
              <a:ext uri="{FF2B5EF4-FFF2-40B4-BE49-F238E27FC236}">
                <a16:creationId xmlns:a16="http://schemas.microsoft.com/office/drawing/2014/main" id="{3DC676B2-9FFB-63B9-ADAF-9F25D3C9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558" b="7172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CFCE6BC-4706-49A2-816A-A44669F98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48637" y="1"/>
            <a:ext cx="8894726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4902"/>
                </a:srgbClr>
              </a:gs>
              <a:gs pos="80000">
                <a:srgbClr val="000000">
                  <a:alpha val="0"/>
                </a:srgbClr>
              </a:gs>
              <a:gs pos="51000">
                <a:srgbClr val="000000">
                  <a:alpha val="2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ytuł 3">
            <a:extLst>
              <a:ext uri="{FF2B5EF4-FFF2-40B4-BE49-F238E27FC236}">
                <a16:creationId xmlns:a16="http://schemas.microsoft.com/office/drawing/2014/main" id="{F25C8E29-7D17-0B4D-287D-151146E43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>
            <a:normAutofit/>
          </a:bodyPr>
          <a:lstStyle/>
          <a:p>
            <a:r>
              <a:rPr lang="pl-PL" sz="6000" b="1" dirty="0" err="1">
                <a:solidFill>
                  <a:srgbClr val="FFFFFF"/>
                </a:solidFill>
              </a:rPr>
              <a:t>Logistic</a:t>
            </a:r>
            <a:r>
              <a:rPr lang="pl-PL" sz="6000" b="1" dirty="0">
                <a:solidFill>
                  <a:srgbClr val="FFFFFF"/>
                </a:solidFill>
              </a:rPr>
              <a:t> </a:t>
            </a:r>
            <a:r>
              <a:rPr lang="pl-PL" sz="6000" b="1" dirty="0" err="1">
                <a:solidFill>
                  <a:srgbClr val="FFFFFF"/>
                </a:solidFill>
              </a:rPr>
              <a:t>Regression</a:t>
            </a:r>
            <a:endParaRPr lang="pl-PL" sz="6000" b="1" dirty="0">
              <a:solidFill>
                <a:srgbClr val="FFFFFF"/>
              </a:solidFill>
            </a:endParaRP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BF32DDD7-5C60-2E82-6408-3FD64145BC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/>
          <a:p>
            <a:endParaRPr lang="pl-PL">
              <a:solidFill>
                <a:srgbClr val="FFFFFF">
                  <a:alpha val="80000"/>
                </a:srgb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7C23BC-DAA6-40E1-8166-B8C4439D1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763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D59EC3-8F3A-F209-16B3-077D30F4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GridSearchCV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ACE59D0-CA4A-6FCF-DE12-56A52F7CB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0" y="4338320"/>
            <a:ext cx="5360600" cy="1387796"/>
          </a:xfrm>
        </p:spPr>
        <p:txBody>
          <a:bodyPr/>
          <a:lstStyle/>
          <a:p>
            <a:r>
              <a:rPr lang="pl-PL" dirty="0" err="1"/>
              <a:t>Accuracy</a:t>
            </a:r>
            <a:r>
              <a:rPr lang="pl-PL" dirty="0"/>
              <a:t>: 97.18%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CFC8613-2AAA-B2C3-3525-DD29EF297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587" y="2065230"/>
            <a:ext cx="6417836" cy="1872820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89DE8C06-25DB-26FB-F90F-15CF3C288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577" y="2065230"/>
            <a:ext cx="5006743" cy="404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348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5156F4-34A5-F0C2-A86D-21871EC2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41E454B-68CC-7C5C-2175-00D9FC7EA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0" y="3911600"/>
            <a:ext cx="4572000" cy="1814516"/>
          </a:xfrm>
        </p:spPr>
        <p:txBody>
          <a:bodyPr/>
          <a:lstStyle/>
          <a:p>
            <a:pPr marL="0" indent="0">
              <a:buNone/>
            </a:pPr>
            <a:r>
              <a:rPr lang="pl-PL" dirty="0" err="1"/>
              <a:t>Accuracy</a:t>
            </a:r>
            <a:r>
              <a:rPr lang="pl-PL" dirty="0"/>
              <a:t>: 97.2%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328926B-3099-E8F9-9607-C927C2C79B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7" y="395288"/>
            <a:ext cx="6216075" cy="2850405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F917C6C7-7D50-7FA3-A7AB-47A46260C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880" y="395288"/>
            <a:ext cx="5066023" cy="41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21309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116</Words>
  <Application>Microsoft Office PowerPoint</Application>
  <PresentationFormat>Panoramiczny</PresentationFormat>
  <Paragraphs>26</Paragraphs>
  <Slides>20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6" baseType="lpstr">
      <vt:lpstr>Arial</vt:lpstr>
      <vt:lpstr>Avenir Next LT Pro</vt:lpstr>
      <vt:lpstr>Comic Sam</vt:lpstr>
      <vt:lpstr>Goudy Old Style</vt:lpstr>
      <vt:lpstr>Wingdings</vt:lpstr>
      <vt:lpstr>FrostyVTI</vt:lpstr>
      <vt:lpstr>WDUM Milestone 3. </vt:lpstr>
      <vt:lpstr>Final DataFrame</vt:lpstr>
      <vt:lpstr>Modelling</vt:lpstr>
      <vt:lpstr>K-Nearest Neighbours</vt:lpstr>
      <vt:lpstr>GridSearch</vt:lpstr>
      <vt:lpstr>Prezentacja programu PowerPoint</vt:lpstr>
      <vt:lpstr>Logistic Regression</vt:lpstr>
      <vt:lpstr>GridSearchCV</vt:lpstr>
      <vt:lpstr>Prezentacja programu PowerPoint</vt:lpstr>
      <vt:lpstr>Prezentacja programu PowerPoint</vt:lpstr>
      <vt:lpstr>Prezentacja programu PowerPoint</vt:lpstr>
      <vt:lpstr>Prezentacja programu PowerPoint</vt:lpstr>
      <vt:lpstr>Decision Trees</vt:lpstr>
      <vt:lpstr>Train Accuracy: 98,09% Validation Accuracy: 98,07%</vt:lpstr>
      <vt:lpstr>Prezentacja programu PowerPoint</vt:lpstr>
      <vt:lpstr>Deep Neural Networks</vt:lpstr>
      <vt:lpstr>Prezentacja programu PowerPoint</vt:lpstr>
      <vt:lpstr>Random Forest Classifier</vt:lpstr>
      <vt:lpstr>Prezentacja programu PowerPoint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Madej Ludwik (STUD)</dc:creator>
  <cp:lastModifiedBy>Madej Ludwik (STUD)</cp:lastModifiedBy>
  <cp:revision>8</cp:revision>
  <dcterms:created xsi:type="dcterms:W3CDTF">2025-04-28T11:23:08Z</dcterms:created>
  <dcterms:modified xsi:type="dcterms:W3CDTF">2025-04-28T12:22:37Z</dcterms:modified>
</cp:coreProperties>
</file>