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800066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66"/>
  </p:normalViewPr>
  <p:slideViewPr>
    <p:cSldViewPr snapToGrid="0" snapToObjects="1">
      <p:cViewPr varScale="1">
        <p:scale>
          <a:sx n="70" d="100"/>
          <a:sy n="70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78E4-3862-9848-8018-67AA3B69DECC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2C95-5F87-E24E-BC2A-3E39CD3B04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92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78E4-3862-9848-8018-67AA3B69DECC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2C95-5F87-E24E-BC2A-3E39CD3B04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78E4-3862-9848-8018-67AA3B69DECC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2C95-5F87-E24E-BC2A-3E39CD3B04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78E4-3862-9848-8018-67AA3B69DECC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2C95-5F87-E24E-BC2A-3E39CD3B04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33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78E4-3862-9848-8018-67AA3B69DECC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2C95-5F87-E24E-BC2A-3E39CD3B04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93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78E4-3862-9848-8018-67AA3B69DECC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2C95-5F87-E24E-BC2A-3E39CD3B04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90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78E4-3862-9848-8018-67AA3B69DECC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2C95-5F87-E24E-BC2A-3E39CD3B04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0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78E4-3862-9848-8018-67AA3B69DECC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2C95-5F87-E24E-BC2A-3E39CD3B04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59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78E4-3862-9848-8018-67AA3B69DECC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2C95-5F87-E24E-BC2A-3E39CD3B04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78E4-3862-9848-8018-67AA3B69DECC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2C95-5F87-E24E-BC2A-3E39CD3B04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78E4-3862-9848-8018-67AA3B69DECC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2C95-5F87-E24E-BC2A-3E39CD3B04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B78E4-3862-9848-8018-67AA3B69DECC}" type="datetimeFigureOut">
              <a:rPr kumimoji="1" lang="zh-CN" altLang="en-US" smtClean="0"/>
              <a:t>2017/11/19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52C95-5F87-E24E-BC2A-3E39CD3B04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45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93084" y="1126398"/>
            <a:ext cx="2427316" cy="764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Asset-backed securit</a:t>
            </a:r>
            <a:r>
              <a:rPr kumimoji="1" lang="en-US" altLang="zh-CN" dirty="0"/>
              <a:t>ies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资产支持证券（</a:t>
            </a:r>
            <a:r>
              <a:rPr kumimoji="1" lang="en-US" altLang="zh-CN" dirty="0"/>
              <a:t>ABS</a:t>
            </a:r>
            <a:r>
              <a:rPr kumimoji="1" lang="zh-CN" altLang="en-US" dirty="0"/>
              <a:t>）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25193" y="2464703"/>
            <a:ext cx="2826328" cy="764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Mortgage</a:t>
            </a:r>
            <a:r>
              <a:rPr kumimoji="1" lang="en-US" altLang="zh-CN" dirty="0"/>
              <a:t>-backed securities</a:t>
            </a:r>
          </a:p>
          <a:p>
            <a:pPr algn="ctr"/>
            <a:r>
              <a:rPr kumimoji="1" lang="zh-CN" altLang="en-US" dirty="0"/>
              <a:t>按揭</a:t>
            </a:r>
            <a:r>
              <a:rPr kumimoji="1" lang="zh-CN" altLang="en-US" dirty="0"/>
              <a:t>支持证券（</a:t>
            </a:r>
            <a:r>
              <a:rPr kumimoji="1" lang="en-US" altLang="zh-CN" dirty="0"/>
              <a:t>MBS</a:t>
            </a:r>
            <a:r>
              <a:rPr kumimoji="1" lang="zh-CN" altLang="en-US" dirty="0"/>
              <a:t>）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94119" y="3873087"/>
            <a:ext cx="3059084" cy="9644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Residential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mortgage</a:t>
            </a:r>
            <a:r>
              <a:rPr kumimoji="1" lang="en-US" altLang="zh-CN" dirty="0"/>
              <a:t>-backed securities</a:t>
            </a:r>
          </a:p>
          <a:p>
            <a:pPr algn="ctr"/>
            <a:r>
              <a:rPr kumimoji="1" lang="zh-CN" altLang="en-US" dirty="0"/>
              <a:t>住宅按揭支持证券（</a:t>
            </a:r>
            <a:r>
              <a:rPr kumimoji="1" lang="en-US" altLang="zh-CN" dirty="0"/>
              <a:t>RMBS</a:t>
            </a:r>
            <a:r>
              <a:rPr kumimoji="1" lang="zh-CN" altLang="en-US" dirty="0"/>
              <a:t>）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38357" y="3873087"/>
            <a:ext cx="3505200" cy="9644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Commercial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mortgage</a:t>
            </a:r>
            <a:r>
              <a:rPr kumimoji="1" lang="en-US" altLang="zh-CN" dirty="0"/>
              <a:t>-backed securities</a:t>
            </a:r>
          </a:p>
          <a:p>
            <a:pPr algn="ctr"/>
            <a:r>
              <a:rPr kumimoji="1" lang="zh-CN" altLang="en-US" dirty="0"/>
              <a:t>商业房产按揭支持证券（</a:t>
            </a:r>
            <a:r>
              <a:rPr kumimoji="1" lang="en-US" altLang="zh-CN" dirty="0"/>
              <a:t>CMBS</a:t>
            </a:r>
            <a:r>
              <a:rPr kumimoji="1" lang="zh-CN" altLang="en-US" dirty="0"/>
              <a:t>）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2519" y="5455086"/>
            <a:ext cx="2743200" cy="764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Agency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MBS</a:t>
            </a:r>
            <a:endParaRPr kumimoji="1" lang="zh-CN" altLang="en-US" dirty="0"/>
          </a:p>
          <a:p>
            <a:pPr algn="ctr"/>
            <a:r>
              <a:rPr kumimoji="1" lang="zh-CN" altLang="en-US" dirty="0"/>
              <a:t>房地美、房利美</a:t>
            </a:r>
            <a:r>
              <a:rPr kumimoji="1" lang="en-US" altLang="zh-CN" dirty="0"/>
              <a:t>MBS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345580" y="5455086"/>
            <a:ext cx="2743200" cy="764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Private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label</a:t>
            </a:r>
            <a:r>
              <a:rPr kumimoji="1" lang="zh-CN" altLang="en-US" dirty="0"/>
              <a:t> </a:t>
            </a:r>
            <a:r>
              <a:rPr kumimoji="1" lang="en-US" altLang="zh-CN" dirty="0"/>
              <a:t>MBS</a:t>
            </a:r>
            <a:endParaRPr kumimoji="1" lang="zh-CN" altLang="en-US" dirty="0"/>
          </a:p>
          <a:p>
            <a:pPr algn="ctr"/>
            <a:r>
              <a:rPr kumimoji="1" lang="zh-CN" altLang="en-US" dirty="0"/>
              <a:t>普通金融机构</a:t>
            </a:r>
            <a:r>
              <a:rPr kumimoji="1" lang="en-US" altLang="zh-CN" dirty="0"/>
              <a:t>MBS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217293" y="2464703"/>
            <a:ext cx="2743200" cy="764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Non-mortgage ABS</a:t>
            </a:r>
            <a:endParaRPr kumimoji="1" lang="zh-CN" altLang="en-US" dirty="0"/>
          </a:p>
          <a:p>
            <a:pPr algn="ctr"/>
            <a:r>
              <a:rPr kumimoji="1" lang="zh-CN" altLang="en-US" dirty="0"/>
              <a:t>非</a:t>
            </a:r>
            <a:r>
              <a:rPr kumimoji="1" lang="zh-CN" altLang="en-US" dirty="0"/>
              <a:t>按揭</a:t>
            </a:r>
            <a:r>
              <a:rPr kumimoji="1" lang="en-US" altLang="zh-CN" dirty="0"/>
              <a:t>ABS</a:t>
            </a:r>
            <a:endParaRPr kumimoji="1" lang="en-US" altLang="zh-CN" dirty="0"/>
          </a:p>
        </p:txBody>
      </p:sp>
      <p:cxnSp>
        <p:nvCxnSpPr>
          <p:cNvPr id="16" name="直线连接符 15"/>
          <p:cNvCxnSpPr>
            <a:stCxn id="4" idx="2"/>
            <a:endCxn id="10" idx="0"/>
          </p:cNvCxnSpPr>
          <p:nvPr/>
        </p:nvCxnSpPr>
        <p:spPr>
          <a:xfrm>
            <a:off x="7806742" y="1890486"/>
            <a:ext cx="3782151" cy="574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5" idx="2"/>
            <a:endCxn id="7" idx="0"/>
          </p:cNvCxnSpPr>
          <p:nvPr/>
        </p:nvCxnSpPr>
        <p:spPr>
          <a:xfrm>
            <a:off x="5138357" y="3228791"/>
            <a:ext cx="1752600" cy="644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5" idx="2"/>
            <a:endCxn id="6" idx="0"/>
          </p:cNvCxnSpPr>
          <p:nvPr/>
        </p:nvCxnSpPr>
        <p:spPr>
          <a:xfrm flipH="1">
            <a:off x="3223661" y="3228791"/>
            <a:ext cx="1914696" cy="644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/>
          <p:cNvCxnSpPr>
            <a:stCxn id="6" idx="2"/>
            <a:endCxn id="9" idx="0"/>
          </p:cNvCxnSpPr>
          <p:nvPr/>
        </p:nvCxnSpPr>
        <p:spPr>
          <a:xfrm>
            <a:off x="3223662" y="4837518"/>
            <a:ext cx="1493519" cy="617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endCxn id="8" idx="0"/>
          </p:cNvCxnSpPr>
          <p:nvPr/>
        </p:nvCxnSpPr>
        <p:spPr>
          <a:xfrm flipH="1">
            <a:off x="1694119" y="4837518"/>
            <a:ext cx="1584958" cy="617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9071919" y="3873087"/>
            <a:ext cx="1304269" cy="764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/>
              <a:t>Auto loans</a:t>
            </a:r>
            <a:endParaRPr kumimoji="1" lang="zh-CN" altLang="en-US" dirty="0"/>
          </a:p>
          <a:p>
            <a:pPr algn="ctr"/>
            <a:r>
              <a:rPr kumimoji="1" lang="zh-CN" altLang="en-US" dirty="0" smtClean="0"/>
              <a:t>汽车贷款</a:t>
            </a:r>
            <a:endParaRPr kumimoji="1" lang="en-US" altLang="zh-CN" dirty="0"/>
          </a:p>
        </p:txBody>
      </p:sp>
      <p:sp>
        <p:nvSpPr>
          <p:cNvPr id="35" name="矩形 34"/>
          <p:cNvSpPr/>
          <p:nvPr/>
        </p:nvSpPr>
        <p:spPr>
          <a:xfrm>
            <a:off x="10824519" y="3873087"/>
            <a:ext cx="1528749" cy="764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/>
              <a:t>Student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loans</a:t>
            </a:r>
            <a:endParaRPr kumimoji="1" lang="zh-CN" altLang="en-US" dirty="0"/>
          </a:p>
          <a:p>
            <a:pPr algn="ctr"/>
            <a:r>
              <a:rPr kumimoji="1" lang="zh-CN" altLang="en-US" dirty="0" smtClean="0"/>
              <a:t>学生贷款</a:t>
            </a:r>
            <a:endParaRPr kumimoji="1" lang="en-US" altLang="zh-CN" dirty="0"/>
          </a:p>
        </p:txBody>
      </p:sp>
      <p:sp>
        <p:nvSpPr>
          <p:cNvPr id="36" name="矩形 35"/>
          <p:cNvSpPr/>
          <p:nvPr/>
        </p:nvSpPr>
        <p:spPr>
          <a:xfrm>
            <a:off x="12801599" y="3856128"/>
            <a:ext cx="2270154" cy="764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/>
              <a:t>Credit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receivable</a:t>
            </a:r>
            <a:endParaRPr kumimoji="1" lang="zh-CN" altLang="en-US" dirty="0"/>
          </a:p>
          <a:p>
            <a:pPr algn="ctr"/>
            <a:r>
              <a:rPr kumimoji="1" lang="zh-CN" altLang="en-US" dirty="0" smtClean="0"/>
              <a:t>信用卡应收款</a:t>
            </a:r>
            <a:endParaRPr kumimoji="1" lang="en-US" altLang="zh-CN" dirty="0"/>
          </a:p>
        </p:txBody>
      </p:sp>
      <p:cxnSp>
        <p:nvCxnSpPr>
          <p:cNvPr id="39" name="直线连接符 38"/>
          <p:cNvCxnSpPr>
            <a:stCxn id="4" idx="2"/>
            <a:endCxn id="5" idx="0"/>
          </p:cNvCxnSpPr>
          <p:nvPr/>
        </p:nvCxnSpPr>
        <p:spPr>
          <a:xfrm flipH="1">
            <a:off x="5138357" y="1890486"/>
            <a:ext cx="2668385" cy="574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线连接符 41"/>
          <p:cNvCxnSpPr>
            <a:stCxn id="10" idx="2"/>
            <a:endCxn id="34" idx="0"/>
          </p:cNvCxnSpPr>
          <p:nvPr/>
        </p:nvCxnSpPr>
        <p:spPr>
          <a:xfrm flipH="1">
            <a:off x="9724054" y="3228791"/>
            <a:ext cx="1864839" cy="644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线连接符 44"/>
          <p:cNvCxnSpPr>
            <a:stCxn id="36" idx="0"/>
            <a:endCxn id="10" idx="2"/>
          </p:cNvCxnSpPr>
          <p:nvPr/>
        </p:nvCxnSpPr>
        <p:spPr>
          <a:xfrm flipH="1" flipV="1">
            <a:off x="11588893" y="3228791"/>
            <a:ext cx="2347783" cy="627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/>
          <p:cNvCxnSpPr>
            <a:stCxn id="10" idx="2"/>
            <a:endCxn id="35" idx="0"/>
          </p:cNvCxnSpPr>
          <p:nvPr/>
        </p:nvCxnSpPr>
        <p:spPr>
          <a:xfrm>
            <a:off x="11588893" y="3228791"/>
            <a:ext cx="1" cy="644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5520084" y="3848373"/>
            <a:ext cx="2270154" cy="764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</a:t>
            </a:r>
            <a:r>
              <a:rPr kumimoji="1" lang="en-US" altLang="zh-CN" dirty="0" smtClean="0"/>
              <a:t>tc.</a:t>
            </a:r>
            <a:endParaRPr kumimoji="1" lang="en-US" altLang="zh-CN" dirty="0"/>
          </a:p>
        </p:txBody>
      </p:sp>
      <p:cxnSp>
        <p:nvCxnSpPr>
          <p:cNvPr id="52" name="直线连接符 51"/>
          <p:cNvCxnSpPr>
            <a:stCxn id="51" idx="0"/>
          </p:cNvCxnSpPr>
          <p:nvPr/>
        </p:nvCxnSpPr>
        <p:spPr>
          <a:xfrm flipH="1" flipV="1">
            <a:off x="11627707" y="3204078"/>
            <a:ext cx="5027454" cy="644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591516" y="644602"/>
            <a:ext cx="7708671" cy="28134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91516" y="644602"/>
            <a:ext cx="2927083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/>
              <a:t>ollateralized debt obligation</a:t>
            </a:r>
            <a:endParaRPr lang="zh-CN" altLang="en-US" dirty="0"/>
          </a:p>
          <a:p>
            <a:r>
              <a:rPr lang="zh-CN" altLang="en-US" b="1" dirty="0"/>
              <a:t>担保债务凭证</a:t>
            </a:r>
          </a:p>
        </p:txBody>
      </p:sp>
      <p:sp>
        <p:nvSpPr>
          <p:cNvPr id="18" name="矩形 17"/>
          <p:cNvSpPr/>
          <p:nvPr/>
        </p:nvSpPr>
        <p:spPr>
          <a:xfrm>
            <a:off x="3683456" y="1487406"/>
            <a:ext cx="2835142" cy="764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Mortgage</a:t>
            </a:r>
            <a:r>
              <a:rPr kumimoji="1" lang="en-US" altLang="zh-CN" dirty="0"/>
              <a:t>-backed securities</a:t>
            </a:r>
          </a:p>
          <a:p>
            <a:pPr algn="ctr"/>
            <a:r>
              <a:rPr kumimoji="1" lang="zh-CN" altLang="en-US" dirty="0"/>
              <a:t>按揭</a:t>
            </a:r>
            <a:r>
              <a:rPr kumimoji="1" lang="zh-CN" altLang="en-US" dirty="0"/>
              <a:t>支持证券（</a:t>
            </a:r>
            <a:r>
              <a:rPr kumimoji="1" lang="en-US" altLang="zh-CN" dirty="0"/>
              <a:t>MBS</a:t>
            </a:r>
            <a:r>
              <a:rPr kumimoji="1" lang="zh-CN" altLang="en-US" dirty="0"/>
              <a:t>）</a:t>
            </a:r>
            <a:endParaRPr kumimoji="1"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847584" y="1495147"/>
            <a:ext cx="1847697" cy="764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Corporate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bonds</a:t>
            </a:r>
            <a:endParaRPr kumimoji="1" lang="zh-CN" altLang="en-US" dirty="0"/>
          </a:p>
          <a:p>
            <a:pPr algn="ctr"/>
            <a:r>
              <a:rPr kumimoji="1" lang="zh-CN" altLang="en-US" dirty="0"/>
              <a:t>公司债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968340" y="1495147"/>
            <a:ext cx="2158539" cy="764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/>
              <a:t>Non-mortgage ABS</a:t>
            </a:r>
            <a:endParaRPr kumimoji="1" lang="zh-CN" altLang="en-US" dirty="0"/>
          </a:p>
          <a:p>
            <a:pPr algn="ctr"/>
            <a:r>
              <a:rPr kumimoji="1" lang="zh-CN" altLang="en-US" dirty="0"/>
              <a:t>非</a:t>
            </a:r>
            <a:r>
              <a:rPr kumimoji="1" lang="zh-CN" altLang="en-US" dirty="0"/>
              <a:t>按揭</a:t>
            </a:r>
            <a:r>
              <a:rPr kumimoji="1" lang="en-US" altLang="zh-CN" dirty="0"/>
              <a:t>ABS</a:t>
            </a:r>
            <a:endParaRPr kumimoji="1" lang="en-US" altLang="zh-CN" dirty="0"/>
          </a:p>
        </p:txBody>
      </p:sp>
      <p:sp>
        <p:nvSpPr>
          <p:cNvPr id="26" name="矩形 25"/>
          <p:cNvSpPr/>
          <p:nvPr/>
        </p:nvSpPr>
        <p:spPr>
          <a:xfrm>
            <a:off x="3683456" y="2539252"/>
            <a:ext cx="1947450" cy="764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Sovereign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debt</a:t>
            </a:r>
            <a:endParaRPr kumimoji="1" lang="zh-CN" altLang="en-US" dirty="0"/>
          </a:p>
          <a:p>
            <a:pPr algn="ctr"/>
            <a:r>
              <a:rPr kumimoji="1" lang="zh-CN" altLang="en-US" dirty="0"/>
              <a:t>主权债务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907109" y="2535381"/>
            <a:ext cx="1947450" cy="764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/>
              <a:t>etc..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106</Words>
  <Application>Microsoft Macintosh PowerPoint</Application>
  <PresentationFormat>自定义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Ludy SU</dc:creator>
  <cp:lastModifiedBy>Ludy SU</cp:lastModifiedBy>
  <cp:revision>7</cp:revision>
  <dcterms:created xsi:type="dcterms:W3CDTF">2017-11-19T08:33:43Z</dcterms:created>
  <dcterms:modified xsi:type="dcterms:W3CDTF">2017-11-19T10:07:07Z</dcterms:modified>
</cp:coreProperties>
</file>