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3"/>
  </p:normalViewPr>
  <p:slideViewPr>
    <p:cSldViewPr snapToGrid="0" snapToObjects="1">
      <p:cViewPr varScale="1">
        <p:scale>
          <a:sx n="137" d="100"/>
          <a:sy n="137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FB09-1403-FA4E-AA24-D2BEDFFB316E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2E5D2-5C22-3346-A66B-71E0D6DA94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2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2E5D2-5C22-3346-A66B-71E0D6DA94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F16D-F44D-2A48-BC56-F70439A8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C311-A2F5-6C40-A72B-3E85BC4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0D86-35E6-F24E-9568-2971C67D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4BF1-A1EF-5741-BCF2-DC8B20B4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6C78-7263-674E-B8A4-ABADAFF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9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18E8-8373-C446-ABF3-F76688AF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6504-01FB-4846-94F1-7AAED8D20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C300-3F46-0A47-9809-5506649F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3198-C9DF-A34A-82C5-640B8D3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00F8-4570-F240-90CE-C5A210AA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0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17499-0F3B-EE44-AAE0-0E76577B1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1C39B-210C-CC4D-922A-7D657E6A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B399-71CD-AE49-8D21-04347787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A393-335E-D047-BD9A-734F15D6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D5B3-7E83-0840-ADEE-56D71615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41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7AC1-FED2-C443-B449-FA7268E7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6408-6CEC-0B4C-9947-14E19B82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1D3F-0AC4-AE4C-B1B9-4C132C1D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9FBC-EABB-6E48-981C-2414B3CB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5396-82E3-B344-9AC0-F8FCD007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099441" cy="365125"/>
          </a:xfrm>
        </p:spPr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4E51B-283F-0245-8ABB-EB5FEC9383CE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4166"/>
            <a:ext cx="98718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47BBF91-2119-6A43-8D9C-A43C74AB8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05" y="5906813"/>
            <a:ext cx="551591" cy="7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32A-3827-6F44-A77F-6C8EF3B3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83587-5A92-1E47-9691-51B949B3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A54C-4F18-CF4F-8B19-832D0D3D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053-38B7-FF43-9C03-6B3EF005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5051-615B-1741-8A43-078D8910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8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6F46-56DD-A341-8C88-8A64ABAC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BCDA-648A-814B-9909-EAEAF1F0C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072E-CDA3-2B4B-B887-A96A26C4E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A892-F8A2-724F-9EE8-58C8136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CA59-7490-4540-9C7C-3262C0B4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5AA7-07B4-2742-951E-7F705C64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4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ED6D-3741-5546-AF46-2D919F58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8050-A88F-9648-B3C4-B4F81344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3137-3462-A84F-96D2-863489EE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63B6B-F813-C84A-9896-C37F5606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E879-C563-0F49-9EEE-E5C6A9937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E69F-ABF1-1841-86DE-18DA379F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5972A-8629-BA45-9288-FABFBCF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FE5CD-7834-7347-8E49-4FF8CFD6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9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7554-0333-6D40-8786-5A1CECEE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09053-186D-2E48-8BA5-DF809A59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49A8-64FA-FF4F-B7D9-37D4329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AB72B-2CAE-3647-8E7F-3226799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3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4331D-71EF-5E4D-809E-CB41CE98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D76BF-6B27-AB48-99DE-A2A9FB73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B413-0A06-6445-9ED0-CB1384BB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5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A4E7-6B0B-8346-893F-73F77525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0EDA-AE0E-F744-8204-66E678E5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096CD-C464-C746-99DF-58B8B006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B1A2E-8143-6745-BA9C-D58235B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588B-ED14-194B-90FA-ADEEFD4B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4F89-4EE4-ED48-ABAB-C9377A93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08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9382-7B12-2247-B6C4-A3C5FF35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05687-0FFD-164D-8FA8-7B973AD48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8241-8F52-AD4F-A968-E026FEA0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59C5-1C23-C543-BEDB-401ED297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A780-D0DC-0A4F-9CCF-8A5EFF88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C4AA3-50DC-204C-A255-B1A5628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7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E4C9-A8A3-4945-8A1C-40DCBEBB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CC26-F422-C149-9ECF-1C4A7ED5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9133-209A-B947-8AAD-874CD61E2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B097-7894-214B-9071-1AB13DE7F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3D7E-F08C-A148-B259-3576D78C7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40157590-F1B2-F14A-A306-35BAEB20B43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7812D-7B99-7248-9FDB-E987FF2E28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6406" y="0"/>
            <a:ext cx="868559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DF3349-846A-C549-8DE7-5B4DE57E5BCD}"/>
              </a:ext>
            </a:extLst>
          </p:cNvPr>
          <p:cNvSpPr/>
          <p:nvPr/>
        </p:nvSpPr>
        <p:spPr>
          <a:xfrm>
            <a:off x="1" y="0"/>
            <a:ext cx="350640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-GB" sz="3600" dirty="0">
                <a:solidFill>
                  <a:schemeClr val="tx1"/>
                </a:solidFill>
                <a:latin typeface="Helvetica Light" panose="020B0403020202020204" pitchFamily="34" charset="0"/>
              </a:rPr>
              <a:t>Artist recognition with computer vision</a:t>
            </a: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Introduction</a:t>
            </a: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Course: Applications of Image and Video Processing</a:t>
            </a:r>
            <a:endParaRPr lang="en-GB" sz="36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lvl="0"/>
            <a:r>
              <a:rPr lang="en" sz="2000" dirty="0">
                <a:solidFill>
                  <a:prstClr val="black"/>
                </a:solidFill>
                <a:latin typeface="Helvetica Light" panose="020B0403020202020204" pitchFamily="34" charset="0"/>
              </a:rPr>
              <a:t>Maastricht University</a:t>
            </a:r>
            <a:endParaRPr lang="en-GB" sz="3600" dirty="0">
              <a:solidFill>
                <a:prstClr val="black"/>
              </a:solidFill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4A3C4-5DD2-074A-99ED-4EB168AE7E71}"/>
              </a:ext>
            </a:extLst>
          </p:cNvPr>
          <p:cNvSpPr/>
          <p:nvPr/>
        </p:nvSpPr>
        <p:spPr>
          <a:xfrm>
            <a:off x="8456992" y="5971835"/>
            <a:ext cx="3506407" cy="61436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>
                <a:solidFill>
                  <a:schemeClr val="tx1"/>
                </a:solidFill>
                <a:latin typeface="Helvetica Light" panose="020B0403020202020204" pitchFamily="34" charset="0"/>
              </a:rPr>
              <a:t>Lukas Schreiner</a:t>
            </a:r>
          </a:p>
        </p:txBody>
      </p:sp>
    </p:spTree>
    <p:extLst>
      <p:ext uri="{BB962C8B-B14F-4D97-AF65-F5344CB8AC3E}">
        <p14:creationId xmlns:p14="http://schemas.microsoft.com/office/powerpoint/2010/main" val="995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04D-C4E3-2A4C-A790-76AC5CA4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69BA-7937-6344-9C26-0BC0E041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EC0B-ECA0-D849-AEF6-E684A8C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35-3A60-B144-B2D7-9528BF1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D1ED3-518D-A441-AA6B-E20FDE69F60C}"/>
              </a:ext>
            </a:extLst>
          </p:cNvPr>
          <p:cNvSpPr/>
          <p:nvPr/>
        </p:nvSpPr>
        <p:spPr>
          <a:xfrm>
            <a:off x="685801" y="1822077"/>
            <a:ext cx="10667999" cy="250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Data </a:t>
            </a:r>
            <a:r>
              <a:rPr lang="en-GB" sz="2000" i="1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preprocessing</a:t>
            </a:r>
            <a:r>
              <a:rPr lang="en-GB" sz="20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r>
              <a:rPr lang="en-GB" sz="20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Automatic categorization of art collections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Forgery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</a:rPr>
              <a:t>Neural Style Transfer </a:t>
            </a:r>
          </a:p>
          <a:p>
            <a:endParaRPr lang="en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59FD-4B80-A54A-ACFB-8E3EA708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22B9-7E1B-104F-8AEE-CC880568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AF2E-0707-5F46-BFFF-5A9C8C6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Applications of Image and Video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1405-96AD-D146-A9F2-6F899176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81172-1044-DD4A-B826-36D456DFC9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3855375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6D5224-839B-1F45-8EA4-28130A824E4B}"/>
              </a:ext>
            </a:extLst>
          </p:cNvPr>
          <p:cNvSpPr txBox="1">
            <a:spLocks/>
          </p:cNvSpPr>
          <p:nvPr/>
        </p:nvSpPr>
        <p:spPr>
          <a:xfrm>
            <a:off x="4693574" y="517525"/>
            <a:ext cx="6812625" cy="1325563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GB"/>
              <a:t>Project 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FAC5-EB3E-2D47-B0DF-98AA7510A06D}"/>
              </a:ext>
            </a:extLst>
          </p:cNvPr>
          <p:cNvSpPr/>
          <p:nvPr/>
        </p:nvSpPr>
        <p:spPr>
          <a:xfrm>
            <a:off x="4789944" y="1995487"/>
            <a:ext cx="5781686" cy="301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  <a:latin typeface="Helvetica Light" panose="020B0403020202020204" pitchFamily="34" charset="0"/>
              </a:rPr>
              <a:t>Train a classifier that is able to estimate </a:t>
            </a:r>
          </a:p>
          <a:p>
            <a:endParaRPr lang="en-GB" sz="200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  <a:latin typeface="Helvetica Light" panose="020B0403020202020204" pitchFamily="34" charset="0"/>
              </a:rPr>
              <a:t>Artist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  <a:latin typeface="Helvetica Light" panose="020B0403020202020204" pitchFamily="34" charset="0"/>
              </a:rPr>
              <a:t>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  <a:latin typeface="Helvetica Light" panose="020B0403020202020204" pitchFamily="34" charset="0"/>
              </a:rPr>
              <a:t>Artistic Movement</a:t>
            </a:r>
          </a:p>
          <a:p>
            <a:pPr lvl="1"/>
            <a:endParaRPr lang="en-GB" sz="200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  <a:latin typeface="Helvetica Light" panose="020B0403020202020204" pitchFamily="34" charset="0"/>
              </a:rPr>
              <a:t>Test various models from the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  <a:latin typeface="Helvetica Light" panose="020B0403020202020204" pitchFamily="34" charset="0"/>
              </a:rPr>
              <a:t>Frequency domain filtering, sharpening filters</a:t>
            </a:r>
          </a:p>
          <a:p>
            <a:endParaRPr lang="en-GB" sz="200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9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DD65-A7C5-A144-8816-D244A241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F99E-DE76-2445-AF3B-8524051D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2CD5-875D-7D4F-842F-6B18DC1E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Applications of Image and Video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0DB9-4524-4A42-A028-ED1EE333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6ACAA-56C2-124A-AA38-D3263CB67320}"/>
              </a:ext>
            </a:extLst>
          </p:cNvPr>
          <p:cNvSpPr/>
          <p:nvPr/>
        </p:nvSpPr>
        <p:spPr>
          <a:xfrm>
            <a:off x="2654825" y="1599535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atin typeface="Helvetica Light" panose="020B0403020202020204" pitchFamily="34" charset="0"/>
              </a:rPr>
              <a:t>PigeoNET</a:t>
            </a:r>
            <a:r>
              <a:rPr lang="en-GB" baseline="30000">
                <a:latin typeface="Helvetica Light" panose="020B0403020202020204" pitchFamily="34" charset="0"/>
              </a:rPr>
              <a:t>1</a:t>
            </a:r>
            <a:endParaRPr lang="en-GB" baseline="30000"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74BA6-C022-9D45-80C7-7FC2C96FE3A5}"/>
              </a:ext>
            </a:extLst>
          </p:cNvPr>
          <p:cNvSpPr/>
          <p:nvPr/>
        </p:nvSpPr>
        <p:spPr>
          <a:xfrm>
            <a:off x="771807" y="5642322"/>
            <a:ext cx="90685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>
                <a:latin typeface="Helvetica Light" panose="020B0403020202020204" pitchFamily="34" charset="0"/>
              </a:rPr>
              <a:t>1 Van Noord, </a:t>
            </a:r>
            <a:r>
              <a:rPr lang="en-GB" sz="800" err="1">
                <a:latin typeface="Helvetica Light" panose="020B0403020202020204" pitchFamily="34" charset="0"/>
              </a:rPr>
              <a:t>Nanne</a:t>
            </a:r>
            <a:r>
              <a:rPr lang="en-GB" sz="800">
                <a:latin typeface="Helvetica Light" panose="020B0403020202020204" pitchFamily="34" charset="0"/>
              </a:rPr>
              <a:t>, Ella Hendriks, and Eric Postma. "Toward discovery of the artist's style: Learning to recognize artists by their artworks." IEEE Signal Processing Magazine 32.4 (2015): 46-54.</a:t>
            </a:r>
          </a:p>
          <a:p>
            <a:r>
              <a:rPr lang="en-GB" sz="800">
                <a:latin typeface="Helvetica Light" panose="020B0403020202020204" pitchFamily="34" charset="0"/>
              </a:rPr>
              <a:t>2 </a:t>
            </a:r>
            <a:r>
              <a:rPr lang="de-DE" sz="800" err="1">
                <a:latin typeface="Helvetica Light" panose="020B0403020202020204" pitchFamily="34" charset="0"/>
              </a:rPr>
              <a:t>Mensink</a:t>
            </a:r>
            <a:r>
              <a:rPr lang="de-DE" sz="800">
                <a:latin typeface="Helvetica Light" panose="020B0403020202020204" pitchFamily="34" charset="0"/>
              </a:rPr>
              <a:t>, Thomas, </a:t>
            </a:r>
            <a:r>
              <a:rPr lang="de-DE" sz="800" err="1">
                <a:latin typeface="Helvetica Light" panose="020B0403020202020204" pitchFamily="34" charset="0"/>
              </a:rPr>
              <a:t>and</a:t>
            </a:r>
            <a:r>
              <a:rPr lang="de-DE" sz="800">
                <a:latin typeface="Helvetica Light" panose="020B0403020202020204" pitchFamily="34" charset="0"/>
              </a:rPr>
              <a:t> Jan Van </a:t>
            </a:r>
            <a:r>
              <a:rPr lang="de-DE" sz="800" err="1">
                <a:latin typeface="Helvetica Light" panose="020B0403020202020204" pitchFamily="34" charset="0"/>
              </a:rPr>
              <a:t>Gemert</a:t>
            </a:r>
            <a:r>
              <a:rPr lang="de-DE" sz="800">
                <a:latin typeface="Helvetica Light" panose="020B0403020202020204" pitchFamily="34" charset="0"/>
              </a:rPr>
              <a:t>. "The </a:t>
            </a:r>
            <a:r>
              <a:rPr lang="de-DE" sz="800" err="1">
                <a:latin typeface="Helvetica Light" panose="020B0403020202020204" pitchFamily="34" charset="0"/>
              </a:rPr>
              <a:t>rijksmuseum</a:t>
            </a:r>
            <a:r>
              <a:rPr lang="de-DE" sz="800">
                <a:latin typeface="Helvetica Light" panose="020B0403020202020204" pitchFamily="34" charset="0"/>
              </a:rPr>
              <a:t> </a:t>
            </a:r>
            <a:r>
              <a:rPr lang="de-DE" sz="800" err="1">
                <a:latin typeface="Helvetica Light" panose="020B0403020202020204" pitchFamily="34" charset="0"/>
              </a:rPr>
              <a:t>challenge</a:t>
            </a:r>
            <a:r>
              <a:rPr lang="de-DE" sz="800">
                <a:latin typeface="Helvetica Light" panose="020B0403020202020204" pitchFamily="34" charset="0"/>
              </a:rPr>
              <a:t>: Museum-</a:t>
            </a:r>
            <a:r>
              <a:rPr lang="de-DE" sz="800" err="1">
                <a:latin typeface="Helvetica Light" panose="020B0403020202020204" pitchFamily="34" charset="0"/>
              </a:rPr>
              <a:t>centered</a:t>
            </a:r>
            <a:r>
              <a:rPr lang="de-DE" sz="800">
                <a:latin typeface="Helvetica Light" panose="020B0403020202020204" pitchFamily="34" charset="0"/>
              </a:rPr>
              <a:t> </a:t>
            </a:r>
            <a:r>
              <a:rPr lang="de-DE" sz="800" err="1">
                <a:latin typeface="Helvetica Light" panose="020B0403020202020204" pitchFamily="34" charset="0"/>
              </a:rPr>
              <a:t>visual</a:t>
            </a:r>
            <a:r>
              <a:rPr lang="de-DE" sz="800">
                <a:latin typeface="Helvetica Light" panose="020B0403020202020204" pitchFamily="34" charset="0"/>
              </a:rPr>
              <a:t> </a:t>
            </a:r>
            <a:r>
              <a:rPr lang="de-DE" sz="800" err="1">
                <a:latin typeface="Helvetica Light" panose="020B0403020202020204" pitchFamily="34" charset="0"/>
              </a:rPr>
              <a:t>recognition</a:t>
            </a:r>
            <a:r>
              <a:rPr lang="de-DE" sz="800">
                <a:latin typeface="Helvetica Light" panose="020B0403020202020204" pitchFamily="34" charset="0"/>
              </a:rPr>
              <a:t>." </a:t>
            </a:r>
            <a:r>
              <a:rPr lang="de-DE" sz="800" err="1">
                <a:latin typeface="Helvetica Light" panose="020B0403020202020204" pitchFamily="34" charset="0"/>
              </a:rPr>
              <a:t>Proceedings</a:t>
            </a:r>
            <a:r>
              <a:rPr lang="de-DE" sz="800">
                <a:latin typeface="Helvetica Light" panose="020B0403020202020204" pitchFamily="34" charset="0"/>
              </a:rPr>
              <a:t> </a:t>
            </a:r>
            <a:r>
              <a:rPr lang="de-DE" sz="800" err="1">
                <a:latin typeface="Helvetica Light" panose="020B0403020202020204" pitchFamily="34" charset="0"/>
              </a:rPr>
              <a:t>of</a:t>
            </a:r>
            <a:r>
              <a:rPr lang="de-DE" sz="800">
                <a:latin typeface="Helvetica Light" panose="020B0403020202020204" pitchFamily="34" charset="0"/>
              </a:rPr>
              <a:t> International Conference on Multimedia </a:t>
            </a:r>
            <a:r>
              <a:rPr lang="de-DE" sz="800" err="1">
                <a:latin typeface="Helvetica Light" panose="020B0403020202020204" pitchFamily="34" charset="0"/>
              </a:rPr>
              <a:t>Retrieval</a:t>
            </a:r>
            <a:r>
              <a:rPr lang="de-DE" sz="800">
                <a:latin typeface="Helvetica Light" panose="020B0403020202020204" pitchFamily="34" charset="0"/>
              </a:rPr>
              <a:t>. 2014.</a:t>
            </a:r>
            <a:r>
              <a:rPr lang="de-DE" sz="1000">
                <a:latin typeface="Helvetica Light" panose="020B0403020202020204" pitchFamily="34" charset="0"/>
              </a:rPr>
              <a:t> </a:t>
            </a:r>
            <a:endParaRPr lang="en-GB" sz="800">
              <a:latin typeface="Helvetica Light" panose="020B0403020202020204" pitchFamily="34" charset="0"/>
            </a:endParaRPr>
          </a:p>
          <a:p>
            <a:r>
              <a:rPr lang="en-GB" sz="800">
                <a:latin typeface="Helvetica Light" panose="020B0403020202020204" pitchFamily="34" charset="0"/>
              </a:rPr>
              <a:t>3 </a:t>
            </a:r>
            <a:r>
              <a:rPr lang="en" sz="800" err="1">
                <a:latin typeface="Helvetica Light" panose="020B0403020202020204" pitchFamily="34" charset="0"/>
              </a:rPr>
              <a:t>Lecoutre</a:t>
            </a:r>
            <a:r>
              <a:rPr lang="en" sz="800">
                <a:latin typeface="Helvetica Light" panose="020B0403020202020204" pitchFamily="34" charset="0"/>
              </a:rPr>
              <a:t>, Adrian, Benjamin </a:t>
            </a:r>
            <a:r>
              <a:rPr lang="en" sz="800" err="1">
                <a:latin typeface="Helvetica Light" panose="020B0403020202020204" pitchFamily="34" charset="0"/>
              </a:rPr>
              <a:t>Negrevergne</a:t>
            </a:r>
            <a:r>
              <a:rPr lang="en" sz="800">
                <a:latin typeface="Helvetica Light" panose="020B0403020202020204" pitchFamily="34" charset="0"/>
              </a:rPr>
              <a:t>, and Florian </a:t>
            </a:r>
            <a:r>
              <a:rPr lang="en" sz="800" err="1">
                <a:latin typeface="Helvetica Light" panose="020B0403020202020204" pitchFamily="34" charset="0"/>
              </a:rPr>
              <a:t>Yger</a:t>
            </a:r>
            <a:r>
              <a:rPr lang="en" sz="800">
                <a:latin typeface="Helvetica Light" panose="020B0403020202020204" pitchFamily="34" charset="0"/>
              </a:rPr>
              <a:t>. "Recognizing art style automatically in painting with deep learning." Asian conference on machine learning. PMLR, 2017</a:t>
            </a:r>
          </a:p>
          <a:p>
            <a:r>
              <a:rPr lang="en" sz="800">
                <a:latin typeface="Helvetica Light" panose="020B0403020202020204" pitchFamily="34" charset="0"/>
              </a:rPr>
              <a:t>4 </a:t>
            </a:r>
            <a:r>
              <a:rPr lang="de-DE" sz="800">
                <a:latin typeface="Helvetica Light" panose="020B0403020202020204" pitchFamily="34" charset="0"/>
              </a:rPr>
              <a:t>https://</a:t>
            </a:r>
            <a:r>
              <a:rPr lang="de-DE" sz="800" err="1">
                <a:latin typeface="Helvetica Light" panose="020B0403020202020204" pitchFamily="34" charset="0"/>
              </a:rPr>
              <a:t>paperswithcode.com</a:t>
            </a:r>
            <a:r>
              <a:rPr lang="de-DE" sz="800">
                <a:latin typeface="Helvetica Light" panose="020B0403020202020204" pitchFamily="34" charset="0"/>
              </a:rPr>
              <a:t>/</a:t>
            </a:r>
            <a:r>
              <a:rPr lang="de-DE" sz="800" err="1">
                <a:latin typeface="Helvetica Light" panose="020B0403020202020204" pitchFamily="34" charset="0"/>
              </a:rPr>
              <a:t>dataset</a:t>
            </a:r>
            <a:r>
              <a:rPr lang="de-DE" sz="800">
                <a:latin typeface="Helvetica Light" panose="020B0403020202020204" pitchFamily="34" charset="0"/>
              </a:rPr>
              <a:t>/</a:t>
            </a:r>
            <a:r>
              <a:rPr lang="de-DE" sz="800" err="1">
                <a:latin typeface="Helvetica Light" panose="020B0403020202020204" pitchFamily="34" charset="0"/>
              </a:rPr>
              <a:t>wikiart</a:t>
            </a:r>
            <a:endParaRPr lang="en-GB" sz="800">
              <a:latin typeface="Helvetica Light" panose="020B0403020202020204" pitchFamily="34" charset="0"/>
            </a:endParaRPr>
          </a:p>
          <a:p>
            <a:endParaRPr lang="en-GB" sz="80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ED30F-A02B-9B4D-8F69-0D943DBDA559}"/>
              </a:ext>
            </a:extLst>
          </p:cNvPr>
          <p:cNvSpPr/>
          <p:nvPr/>
        </p:nvSpPr>
        <p:spPr>
          <a:xfrm>
            <a:off x="935092" y="2336715"/>
            <a:ext cx="3974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Based on </a:t>
            </a:r>
            <a:r>
              <a:rPr lang="en-GB" err="1">
                <a:latin typeface="Helvetica Light" panose="020B0403020202020204" pitchFamily="34" charset="0"/>
              </a:rPr>
              <a:t>AlexNet</a:t>
            </a:r>
            <a:endParaRPr lang="en-GB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Rijksmuseum Challenge dataset</a:t>
            </a:r>
            <a:r>
              <a:rPr lang="en-GB" baseline="30000">
                <a:latin typeface="Helvetica Light" panose="020B0403020202020204" pitchFamily="3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Ability to discover dual authorship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Accuracy 52%-78%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CF509-438A-F747-BA93-C8ACB25400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7659" y="3715314"/>
            <a:ext cx="1972474" cy="16138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EEC1F2-6B74-234C-B0C4-34C4EAE7BB57}"/>
              </a:ext>
            </a:extLst>
          </p:cNvPr>
          <p:cNvSpPr/>
          <p:nvPr/>
        </p:nvSpPr>
        <p:spPr>
          <a:xfrm>
            <a:off x="7493882" y="1603819"/>
            <a:ext cx="3916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>
                <a:latin typeface="Helvetica Light" panose="020B0403020202020204" pitchFamily="34" charset="0"/>
              </a:rPr>
              <a:t>Recognizing Art Style Automatically </a:t>
            </a:r>
          </a:p>
          <a:p>
            <a:pPr algn="ctr"/>
            <a:r>
              <a:rPr lang="en">
                <a:latin typeface="Helvetica Light" panose="020B0403020202020204" pitchFamily="34" charset="0"/>
              </a:rPr>
              <a:t>with deep learning</a:t>
            </a:r>
            <a:r>
              <a:rPr lang="en" baseline="30000">
                <a:latin typeface="Helvetica Light" panose="020B0403020202020204" pitchFamily="34" charset="0"/>
              </a:rPr>
              <a:t>2</a:t>
            </a:r>
            <a:endParaRPr lang="en">
              <a:latin typeface="Helvetica Light" panose="020B0403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86FC3A-0F28-784A-A024-233F2AC731A9}"/>
              </a:ext>
            </a:extLst>
          </p:cNvPr>
          <p:cNvCxnSpPr>
            <a:cxnSpLocks/>
          </p:cNvCxnSpPr>
          <p:nvPr/>
        </p:nvCxnSpPr>
        <p:spPr>
          <a:xfrm>
            <a:off x="6096000" y="1922700"/>
            <a:ext cx="0" cy="26452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A6A36-3BF1-ED43-B615-D29DEF353302}"/>
              </a:ext>
            </a:extLst>
          </p:cNvPr>
          <p:cNvSpPr/>
          <p:nvPr/>
        </p:nvSpPr>
        <p:spPr>
          <a:xfrm>
            <a:off x="7205264" y="2466834"/>
            <a:ext cx="42682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>
                <a:latin typeface="Helvetica Light" panose="020B0403020202020204" pitchFamily="34" charset="0"/>
              </a:rPr>
              <a:t>AlexNet</a:t>
            </a:r>
            <a:r>
              <a:rPr lang="en-GB">
                <a:latin typeface="Helvetica Light" panose="020B0403020202020204" pitchFamily="34" charset="0"/>
              </a:rPr>
              <a:t>, </a:t>
            </a:r>
            <a:r>
              <a:rPr lang="en-GB" err="1">
                <a:latin typeface="Helvetica Light" panose="020B0403020202020204" pitchFamily="34" charset="0"/>
              </a:rPr>
              <a:t>ResNet</a:t>
            </a:r>
            <a:r>
              <a:rPr lang="en-GB">
                <a:latin typeface="Helvetica Light" panose="020B0403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Transfer learning on 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>
                <a:latin typeface="Helvetica Light" panose="020B0403020202020204" pitchFamily="34" charset="0"/>
              </a:rPr>
              <a:t>Wikipaintings</a:t>
            </a:r>
            <a:r>
              <a:rPr lang="en-GB">
                <a:latin typeface="Helvetica Light" panose="020B0403020202020204" pitchFamily="34" charset="0"/>
              </a:rPr>
              <a:t> dataset</a:t>
            </a:r>
            <a:r>
              <a:rPr lang="en-GB" baseline="30000">
                <a:latin typeface="Helvetica Light" panose="020B0403020202020204" pitchFamily="34" charset="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Accuracy 62%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Performance </a:t>
            </a:r>
            <a:r>
              <a:rPr lang="en-GB" u="sng">
                <a:latin typeface="Helvetica Light" panose="020B0403020202020204" pitchFamily="34" charset="0"/>
              </a:rPr>
              <a:t>varies widely between </a:t>
            </a:r>
            <a:r>
              <a:rPr lang="en-GB">
                <a:latin typeface="Helvetica Light" panose="020B0403020202020204" pitchFamily="34" charset="0"/>
              </a:rPr>
              <a:t>different art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7580-AF4D-014B-9995-E2FFC86E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4B31-C929-CA42-96E1-261B39BE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2EF3-E8C0-1E41-BEE7-198ED9AB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Applications of Image and Video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7D21-1B2A-FC44-BF79-14F52FD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en-GB" smtClean="0"/>
              <a:t>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264F7-894F-7843-A3DE-7C5DFA76BE2E}"/>
              </a:ext>
            </a:extLst>
          </p:cNvPr>
          <p:cNvSpPr/>
          <p:nvPr/>
        </p:nvSpPr>
        <p:spPr>
          <a:xfrm>
            <a:off x="1243516" y="1724472"/>
            <a:ext cx="1397168" cy="53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>
                <a:solidFill>
                  <a:schemeClr val="tx1"/>
                </a:solidFill>
                <a:latin typeface="Helvetica Light" panose="020B0403020202020204" pitchFamily="34" charset="0"/>
              </a:rPr>
              <a:t>Data</a:t>
            </a:r>
            <a:endParaRPr lang="en-GB" sz="2400">
              <a:solidFill>
                <a:prstClr val="black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239AC4-EC4A-594F-9ED8-8E8933F20126}"/>
              </a:ext>
            </a:extLst>
          </p:cNvPr>
          <p:cNvCxnSpPr>
            <a:cxnSpLocks/>
          </p:cNvCxnSpPr>
          <p:nvPr/>
        </p:nvCxnSpPr>
        <p:spPr>
          <a:xfrm>
            <a:off x="3214145" y="2550275"/>
            <a:ext cx="0" cy="31109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D7AFE24-26B1-354F-A6FE-536A818028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516" y="2792677"/>
            <a:ext cx="1397168" cy="5326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A0E3D0-D2DD-8847-8728-647078C722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734"/>
          <a:stretch/>
        </p:blipFill>
        <p:spPr>
          <a:xfrm>
            <a:off x="1380312" y="3689706"/>
            <a:ext cx="1123576" cy="609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0F3E9-09B5-7A43-8017-626E4106C8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0489" y="4583858"/>
            <a:ext cx="1103223" cy="11032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37BE40-B7E0-CF42-B09D-A1B8418CEEF4}"/>
              </a:ext>
            </a:extLst>
          </p:cNvPr>
          <p:cNvSpPr/>
          <p:nvPr/>
        </p:nvSpPr>
        <p:spPr>
          <a:xfrm>
            <a:off x="3816927" y="2550275"/>
            <a:ext cx="33899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The literature suggest to use a rather deep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Alex-Net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err="1">
                <a:latin typeface="Helvetica Light" panose="020B0403020202020204" pitchFamily="34" charset="0"/>
              </a:rPr>
              <a:t>ResNet</a:t>
            </a:r>
            <a:endParaRPr lang="en-GB">
              <a:latin typeface="Helvetica Light" panose="020B04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U-Net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Dropout, Regularization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Helvetica Light" panose="020B0403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4D86F-14A0-3642-947A-7031CFE0F7C1}"/>
              </a:ext>
            </a:extLst>
          </p:cNvPr>
          <p:cNvSpPr/>
          <p:nvPr/>
        </p:nvSpPr>
        <p:spPr>
          <a:xfrm>
            <a:off x="7801288" y="2588275"/>
            <a:ext cx="34365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Uneven distribution of labels might become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Some artistic styles are rather similar and hard to distinguish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Helvetica Light" panose="020B0403020202020204" pitchFamily="34" charset="0"/>
              </a:rPr>
              <a:t>For other styles (e.g. surrealism) each picture looks very different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Helvetica Light" panose="020B04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2251EA-18D5-9346-BF2F-4D66AF411A39}"/>
              </a:ext>
            </a:extLst>
          </p:cNvPr>
          <p:cNvSpPr/>
          <p:nvPr/>
        </p:nvSpPr>
        <p:spPr>
          <a:xfrm>
            <a:off x="3758695" y="1724472"/>
            <a:ext cx="3506406" cy="53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>
                <a:solidFill>
                  <a:schemeClr val="tx1"/>
                </a:solidFill>
                <a:latin typeface="Helvetica Light" panose="020B0403020202020204" pitchFamily="34" charset="0"/>
              </a:rPr>
              <a:t>Method</a:t>
            </a:r>
            <a:endParaRPr lang="en-GB" sz="2400">
              <a:solidFill>
                <a:prstClr val="black"/>
              </a:solidFill>
              <a:latin typeface="Helvetica Light" panose="020B04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1E50FF-5037-1D4D-9326-CAF37BC51559}"/>
              </a:ext>
            </a:extLst>
          </p:cNvPr>
          <p:cNvSpPr/>
          <p:nvPr/>
        </p:nvSpPr>
        <p:spPr>
          <a:xfrm>
            <a:off x="7766354" y="1724472"/>
            <a:ext cx="3506406" cy="53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>
                <a:solidFill>
                  <a:schemeClr val="tx1"/>
                </a:solidFill>
                <a:latin typeface="Helvetica Light" panose="020B0403020202020204" pitchFamily="34" charset="0"/>
              </a:rPr>
              <a:t>Potential Challenges</a:t>
            </a:r>
          </a:p>
          <a:p>
            <a:pPr algn="ctr"/>
            <a:endParaRPr lang="en-GB" sz="2400">
              <a:solidFill>
                <a:prstClr val="black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613B29-ECFD-4B47-A0E0-ED1835714B11}"/>
              </a:ext>
            </a:extLst>
          </p:cNvPr>
          <p:cNvCxnSpPr>
            <a:cxnSpLocks/>
          </p:cNvCxnSpPr>
          <p:nvPr/>
        </p:nvCxnSpPr>
        <p:spPr>
          <a:xfrm>
            <a:off x="7557545" y="2501152"/>
            <a:ext cx="0" cy="31600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1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EF6D2E-7259-BD4C-9D8C-582A30E3CB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4B31-C929-CA42-96E1-261B39BE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09.11.21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2EF3-E8C0-1E41-BEE7-198ED9AB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Applications of Image and Video Processing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7D21-1B2A-FC44-BF79-14F52FD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7590-F1B2-F14A-A306-35BAEB20B43B}" type="slidenum">
              <a:rPr lang="de-DE" smtClean="0"/>
              <a:t>6</a:t>
            </a:fld>
            <a:endParaRPr lang="de-D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30422E-025A-2B44-B9CF-8642151F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38608-68B1-2A47-A69C-1914B939CBB6}"/>
              </a:ext>
            </a:extLst>
          </p:cNvPr>
          <p:cNvSpPr/>
          <p:nvPr/>
        </p:nvSpPr>
        <p:spPr>
          <a:xfrm>
            <a:off x="838200" y="1690688"/>
            <a:ext cx="10515600" cy="265271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400">
                <a:solidFill>
                  <a:schemeClr val="tx1"/>
                </a:solidFill>
                <a:latin typeface="Helvetica Light" panose="020B0403020202020204" pitchFamily="34" charset="0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Mensink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, Thomas,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and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 Jan Van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Gemert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. "The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rijksmuseum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challenge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: Museum-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centered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visual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recognition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." 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Proceedings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of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 International Conference on Multimedia 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Retrieval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. 2014.</a:t>
            </a:r>
            <a:r>
              <a:rPr lang="de-DE" sz="2400">
                <a:solidFill>
                  <a:schemeClr val="tx1"/>
                </a:solidFill>
                <a:latin typeface="Helvetica Light" panose="020B04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tx1"/>
                </a:solidFill>
                <a:latin typeface="Helvetica Light" panose="020B0403020202020204" pitchFamily="34" charset="0"/>
              </a:rPr>
              <a:t>Lecoutre</a:t>
            </a:r>
            <a:r>
              <a:rPr lang="en">
                <a:solidFill>
                  <a:schemeClr val="tx1"/>
                </a:solidFill>
                <a:latin typeface="Helvetica Light" panose="020B0403020202020204" pitchFamily="34" charset="0"/>
              </a:rPr>
              <a:t>, Adrian, Benjamin </a:t>
            </a:r>
            <a:r>
              <a:rPr lang="en" err="1">
                <a:solidFill>
                  <a:schemeClr val="tx1"/>
                </a:solidFill>
                <a:latin typeface="Helvetica Light" panose="020B0403020202020204" pitchFamily="34" charset="0"/>
              </a:rPr>
              <a:t>Negrevergne</a:t>
            </a:r>
            <a:r>
              <a:rPr lang="en">
                <a:solidFill>
                  <a:schemeClr val="tx1"/>
                </a:solidFill>
                <a:latin typeface="Helvetica Light" panose="020B0403020202020204" pitchFamily="34" charset="0"/>
              </a:rPr>
              <a:t>, and Florian </a:t>
            </a:r>
            <a:r>
              <a:rPr lang="en" err="1">
                <a:solidFill>
                  <a:schemeClr val="tx1"/>
                </a:solidFill>
                <a:latin typeface="Helvetica Light" panose="020B0403020202020204" pitchFamily="34" charset="0"/>
              </a:rPr>
              <a:t>Yger</a:t>
            </a:r>
            <a:r>
              <a:rPr lang="en">
                <a:solidFill>
                  <a:schemeClr val="tx1"/>
                </a:solidFill>
                <a:latin typeface="Helvetica Light" panose="020B0403020202020204" pitchFamily="34" charset="0"/>
              </a:rPr>
              <a:t>. "Recognizing art style automatically in painting with deep learning." Asian conference on machine learning. PMLR,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https://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paperswithcode.com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/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dataset</a:t>
            </a:r>
            <a:r>
              <a:rPr lang="de-DE">
                <a:solidFill>
                  <a:schemeClr val="tx1"/>
                </a:solidFill>
                <a:latin typeface="Helvetica Light" panose="020B0403020202020204" pitchFamily="34" charset="0"/>
              </a:rPr>
              <a:t>/</a:t>
            </a:r>
            <a:r>
              <a:rPr lang="de-DE" err="1">
                <a:solidFill>
                  <a:schemeClr val="tx1"/>
                </a:solidFill>
                <a:latin typeface="Helvetica Light" panose="020B0403020202020204" pitchFamily="34" charset="0"/>
              </a:rPr>
              <a:t>wikiart</a:t>
            </a:r>
            <a:endParaRPr lang="en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>
                <a:solidFill>
                  <a:schemeClr val="tx1"/>
                </a:solidFill>
                <a:latin typeface="Helvetica Light" panose="020B0403020202020204" pitchFamily="34" charset="0"/>
              </a:rPr>
              <a:t>Van Noord, </a:t>
            </a:r>
            <a:r>
              <a:rPr lang="en" err="1">
                <a:solidFill>
                  <a:schemeClr val="tx1"/>
                </a:solidFill>
                <a:latin typeface="Helvetica Light" panose="020B0403020202020204" pitchFamily="34" charset="0"/>
              </a:rPr>
              <a:t>Nanne</a:t>
            </a:r>
            <a:r>
              <a:rPr lang="en">
                <a:solidFill>
                  <a:schemeClr val="tx1"/>
                </a:solidFill>
                <a:latin typeface="Helvetica Light" panose="020B0403020202020204" pitchFamily="34" charset="0"/>
              </a:rPr>
              <a:t>, Ella Hendriks, and Eric Postma. "Toward discovery of the artist's style: Learning to recognize artists by their artworks." IEEE Signal Processing Magazine 32.4 (2015): .</a:t>
            </a:r>
          </a:p>
        </p:txBody>
      </p:sp>
    </p:spTree>
    <p:extLst>
      <p:ext uri="{BB962C8B-B14F-4D97-AF65-F5344CB8AC3E}">
        <p14:creationId xmlns:p14="http://schemas.microsoft.com/office/powerpoint/2010/main" val="9308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421</Words>
  <Application>Microsoft Office PowerPoint</Application>
  <PresentationFormat>Widescreen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Light</vt:lpstr>
      <vt:lpstr>Office Theme</vt:lpstr>
      <vt:lpstr>PowerPoint Presentation</vt:lpstr>
      <vt:lpstr>Overview</vt:lpstr>
      <vt:lpstr>Project goal</vt:lpstr>
      <vt:lpstr>Related Work</vt:lpstr>
      <vt:lpstr>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Schreiner, Lukas</dc:creator>
  <cp:lastModifiedBy>Schreiner, Lukas (Stud. DKE)</cp:lastModifiedBy>
  <cp:revision>27</cp:revision>
  <cp:lastPrinted>2021-11-11T12:31:08Z</cp:lastPrinted>
  <dcterms:created xsi:type="dcterms:W3CDTF">2021-11-05T16:58:27Z</dcterms:created>
  <dcterms:modified xsi:type="dcterms:W3CDTF">2021-11-25T06:29:28Z</dcterms:modified>
</cp:coreProperties>
</file>