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7" r:id="rId6"/>
    <p:sldId id="258" r:id="rId7"/>
    <p:sldId id="268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4" autoAdjust="0"/>
    <p:restoredTop sz="94663"/>
  </p:normalViewPr>
  <p:slideViewPr>
    <p:cSldViewPr snapToGrid="0" snapToObjects="1">
      <p:cViewPr varScale="1">
        <p:scale>
          <a:sx n="137" d="100"/>
          <a:sy n="137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FB09-1403-FA4E-AA24-D2BEDFFB316E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2E5D2-5C22-3346-A66B-71E0D6DA94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2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2E5D2-5C22-3346-A66B-71E0D6DA94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8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F16D-F44D-2A48-BC56-F70439A8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C311-A2F5-6C40-A72B-3E85BC4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0D86-35E6-F24E-9568-2971C67D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4BF1-A1EF-5741-BCF2-DC8B20B4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6C78-7263-674E-B8A4-ABADAFFD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9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18E8-8373-C446-ABF3-F76688AF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6504-01FB-4846-94F1-7AAED8D2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C300-3F46-0A47-9809-5506649F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3198-C9DF-A34A-82C5-640B8D3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00F8-4570-F240-90CE-C5A210AA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0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17499-0F3B-EE44-AAE0-0E76577B1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1C39B-210C-CC4D-922A-7D657E6A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B399-71CD-AE49-8D21-04347787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A393-335E-D047-BD9A-734F15D6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D5B3-7E83-0840-ADEE-56D71615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41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7AC1-FED2-C443-B449-FA7268E7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6408-6CEC-0B4C-9947-14E19B82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1D3F-0AC4-AE4C-B1B9-4C132C1D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9FBC-EABB-6E48-981C-2414B3CB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5396-82E3-B344-9AC0-F8FCD007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099441" cy="365125"/>
          </a:xfrm>
        </p:spPr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4E51B-283F-0245-8ABB-EB5FEC9383CE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4166"/>
            <a:ext cx="98718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47BBF91-2119-6A43-8D9C-A43C74AB8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05" y="5906813"/>
            <a:ext cx="551591" cy="7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32A-3827-6F44-A77F-6C8EF3B3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83587-5A92-1E47-9691-51B949B3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A54C-4F18-CF4F-8B19-832D0D3D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E053-38B7-FF43-9C03-6B3EF005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5051-615B-1741-8A43-078D8910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8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6F46-56DD-A341-8C88-8A64ABAC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BCDA-648A-814B-9909-EAEAF1F0C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072E-CDA3-2B4B-B887-A96A26C4E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A892-F8A2-724F-9EE8-58C8136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CA59-7490-4540-9C7C-3262C0B4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5AA7-07B4-2742-951E-7F705C64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4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ED6D-3741-5546-AF46-2D919F58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8050-A88F-9648-B3C4-B4F81344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D3137-3462-A84F-96D2-863489EE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63B6B-F813-C84A-9896-C37F5606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BE879-C563-0F49-9EEE-E5C6A9937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4E69F-ABF1-1841-86DE-18DA379F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5972A-8629-BA45-9288-FABFBCF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FE5CD-7834-7347-8E49-4FF8CFD6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9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7554-0333-6D40-8786-5A1CECEE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09053-186D-2E48-8BA5-DF809A59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749A8-64FA-FF4F-B7D9-37D43298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AB72B-2CAE-3647-8E7F-3226799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3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4331D-71EF-5E4D-809E-CB41CE98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D76BF-6B27-AB48-99DE-A2A9FB73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B413-0A06-6445-9ED0-CB1384BB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5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A4E7-6B0B-8346-893F-73F77525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0EDA-AE0E-F744-8204-66E678E5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096CD-C464-C746-99DF-58B8B006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B1A2E-8143-6745-BA9C-D58235B8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588B-ED14-194B-90FA-ADEEFD4B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4F89-4EE4-ED48-ABAB-C9377A93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08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9382-7B12-2247-B6C4-A3C5FF35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05687-0FFD-164D-8FA8-7B973AD48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E8241-8F52-AD4F-A968-E026FEA0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459C5-1C23-C543-BEDB-401ED297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A780-D0DC-0A4F-9CCF-8A5EFF88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C4AA3-50DC-204C-A255-B1A5628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7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0E4C9-A8A3-4945-8A1C-40DCBEBB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CC26-F422-C149-9ECF-1C4A7ED5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9133-209A-B947-8AAD-874CD61E2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B097-7894-214B-9071-1AB13DE7F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3D7E-F08C-A148-B259-3576D78C7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40157590-F1B2-F14A-A306-35BAEB20B43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7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data/Dataset#prefetch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tensorflow.org/api_docs/python/tf/keras/applications/resnet50/preprocess_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tensorflow.org/api_docs/python/tf/data/experimental/ignore_erro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callbacks/ModelCheckpoint" TargetMode="External"/><Relationship Id="rId2" Type="http://schemas.openxmlformats.org/officeDocument/2006/relationships/hyperlink" Target="https://keras.io/api/callbacks/reduce_lr_on_platea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tensorboar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7812D-7B99-7248-9FDB-E987FF2E28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6406" y="0"/>
            <a:ext cx="868559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DF3349-846A-C549-8DE7-5B4DE57E5BCD}"/>
              </a:ext>
            </a:extLst>
          </p:cNvPr>
          <p:cNvSpPr/>
          <p:nvPr/>
        </p:nvSpPr>
        <p:spPr>
          <a:xfrm>
            <a:off x="1" y="0"/>
            <a:ext cx="350640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r>
              <a:rPr lang="en-GB" sz="3600" dirty="0">
                <a:solidFill>
                  <a:schemeClr val="tx1"/>
                </a:solidFill>
                <a:latin typeface="Helvetica Light" panose="020B0403020202020204" pitchFamily="34" charset="0"/>
              </a:rPr>
              <a:t>Artist recognition with computer vision</a:t>
            </a: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r>
              <a:rPr lang="en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Intermediate </a:t>
            </a: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Presentation</a:t>
            </a: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r>
              <a:rPr lang="en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Course: Applications of Image and Video Processing</a:t>
            </a:r>
            <a:endParaRPr lang="en-GB" sz="36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lvl="0"/>
            <a:r>
              <a:rPr lang="en" sz="2000" dirty="0">
                <a:solidFill>
                  <a:prstClr val="black"/>
                </a:solidFill>
                <a:latin typeface="Helvetica Light" panose="020B0403020202020204" pitchFamily="34" charset="0"/>
              </a:rPr>
              <a:t>Maastricht University</a:t>
            </a:r>
            <a:endParaRPr lang="en-GB" sz="3600" dirty="0">
              <a:solidFill>
                <a:prstClr val="black"/>
              </a:solidFill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4A3C4-5DD2-074A-99ED-4EB168AE7E71}"/>
              </a:ext>
            </a:extLst>
          </p:cNvPr>
          <p:cNvSpPr/>
          <p:nvPr/>
        </p:nvSpPr>
        <p:spPr>
          <a:xfrm>
            <a:off x="8456992" y="5971835"/>
            <a:ext cx="3506407" cy="61436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>
                <a:solidFill>
                  <a:schemeClr val="tx1"/>
                </a:solidFill>
                <a:latin typeface="Helvetica Light" panose="020B0403020202020204" pitchFamily="34" charset="0"/>
              </a:rPr>
              <a:t>Lukas Schreiner</a:t>
            </a:r>
          </a:p>
        </p:txBody>
      </p:sp>
    </p:spTree>
    <p:extLst>
      <p:ext uri="{BB962C8B-B14F-4D97-AF65-F5344CB8AC3E}">
        <p14:creationId xmlns:p14="http://schemas.microsoft.com/office/powerpoint/2010/main" val="9953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ter, transport, watercraft, outdoor&#10;&#10;Description automatically generated">
            <a:extLst>
              <a:ext uri="{FF2B5EF4-FFF2-40B4-BE49-F238E27FC236}">
                <a16:creationId xmlns:a16="http://schemas.microsoft.com/office/drawing/2014/main" id="{488A86FA-8DDD-4F41-B481-9A808CCA2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9" r="23471"/>
          <a:stretch/>
        </p:blipFill>
        <p:spPr>
          <a:xfrm>
            <a:off x="6513095" y="0"/>
            <a:ext cx="567890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534FD-A88F-44D5-B392-93E6CE8B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chemeClr val="tx1"/>
                </a:solidFill>
                <a:latin typeface="Helvetica Light" panose="020B0403020202020204" pitchFamily="34" charset="0"/>
              </a:rPr>
              <a:t>Outlook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BCBE-F8A9-41D3-8D12-7314E0E2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9280-9A0D-4FD5-8C96-55553B80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71B6-77C8-4FA3-8E22-A019C3B3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10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30E6C-40B0-41FC-B032-640D07B2BB4A}"/>
              </a:ext>
            </a:extLst>
          </p:cNvPr>
          <p:cNvSpPr/>
          <p:nvPr/>
        </p:nvSpPr>
        <p:spPr>
          <a:xfrm>
            <a:off x="685801" y="1822076"/>
            <a:ext cx="4239125" cy="3775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Stabilising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Increase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Try deeper models (ResNet150)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Data Augmentation, 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Include more Information in the labels (year, art epoch)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Analyse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7403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D04D-C4E3-2A4C-A790-76AC5CA4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69BA-7937-6344-9C26-0BC0E041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 dirty="0"/>
              <a:t>25.11.21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EC0B-ECA0-D849-AEF6-E684A8CE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35-3A60-B144-B2D7-9528BF18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D1ED3-518D-A441-AA6B-E20FDE69F60C}"/>
              </a:ext>
            </a:extLst>
          </p:cNvPr>
          <p:cNvSpPr/>
          <p:nvPr/>
        </p:nvSpPr>
        <p:spPr>
          <a:xfrm>
            <a:off x="1138989" y="1822076"/>
            <a:ext cx="3433011" cy="3775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Pre-processing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Set 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ResNet50</a:t>
            </a:r>
          </a:p>
          <a:p>
            <a:pPr lvl="1"/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Issues &amp; Challenges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7096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D04D-C4E3-2A4C-A790-76AC5CA4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Art500k Dataset</a:t>
            </a:r>
            <a:r>
              <a:rPr lang="en-GB" baseline="30000" dirty="0"/>
              <a:t>1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69BA-7937-6344-9C26-0BC0E041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EC0B-ECA0-D849-AEF6-E684A8CE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35-3A60-B144-B2D7-9528BF18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3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83711-AA4F-4889-90D0-3CAB9A6521F9}"/>
              </a:ext>
            </a:extLst>
          </p:cNvPr>
          <p:cNvSpPr/>
          <p:nvPr/>
        </p:nvSpPr>
        <p:spPr>
          <a:xfrm>
            <a:off x="838200" y="365702"/>
            <a:ext cx="3558308" cy="475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</a:rPr>
              <a:t>Data -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E56D5-B69D-4C2C-9901-94864BE01149}"/>
              </a:ext>
            </a:extLst>
          </p:cNvPr>
          <p:cNvSpPr/>
          <p:nvPr/>
        </p:nvSpPr>
        <p:spPr>
          <a:xfrm>
            <a:off x="773545" y="1589079"/>
            <a:ext cx="3558308" cy="475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2000" baseline="30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CBF32-591A-4BEA-96A2-FDB14362D057}"/>
              </a:ext>
            </a:extLst>
          </p:cNvPr>
          <p:cNvSpPr txBox="1"/>
          <p:nvPr/>
        </p:nvSpPr>
        <p:spPr>
          <a:xfrm>
            <a:off x="745837" y="6095396"/>
            <a:ext cx="10083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Helvetica Light" panose="020B0403020202020204" pitchFamily="34" charset="0"/>
              </a:rPr>
              <a:t>1: Hui Mao, Ming Cheung, and James She.  </a:t>
            </a:r>
            <a:r>
              <a:rPr lang="en-US" sz="800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Deepart</a:t>
            </a:r>
            <a:r>
              <a:rPr lang="en-US" sz="800" dirty="0">
                <a:solidFill>
                  <a:schemeClr val="tx1"/>
                </a:solidFill>
                <a:latin typeface="Helvetica Light" panose="020B0403020202020204" pitchFamily="34" charset="0"/>
              </a:rPr>
              <a:t>:  Learning joint representations of </a:t>
            </a:r>
            <a:r>
              <a:rPr lang="en-US" sz="800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visualarts</a:t>
            </a:r>
            <a:r>
              <a:rPr lang="en-US" sz="800" dirty="0">
                <a:solidFill>
                  <a:schemeClr val="tx1"/>
                </a:solidFill>
                <a:latin typeface="Helvetica Light" panose="020B0403020202020204" pitchFamily="34" charset="0"/>
              </a:rPr>
              <a:t>.  </a:t>
            </a:r>
            <a:r>
              <a:rPr lang="en-US" sz="800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InProceedings</a:t>
            </a:r>
            <a:r>
              <a:rPr lang="en-US" sz="800" dirty="0">
                <a:solidFill>
                  <a:schemeClr val="tx1"/>
                </a:solidFill>
                <a:latin typeface="Helvetica Light" panose="020B0403020202020204" pitchFamily="34" charset="0"/>
              </a:rPr>
              <a:t> of the 25th ACM international conference on Multimedia, pages 1183–1191. ACM, 2017</a:t>
            </a:r>
            <a:endParaRPr lang="en-CH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218549-1E63-4D05-B3FE-B81BBFA2C6B0}"/>
              </a:ext>
            </a:extLst>
          </p:cNvPr>
          <p:cNvSpPr/>
          <p:nvPr/>
        </p:nvSpPr>
        <p:spPr>
          <a:xfrm>
            <a:off x="4896120" y="1747096"/>
            <a:ext cx="5928057" cy="3169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The whole dataset set contains 767k  artworks from 41k different artists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270k artworks from 8k artists are contained as a file (for the rest, links are provided)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The </a:t>
            </a:r>
            <a:r>
              <a:rPr lang="en-GB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50 artists with the most artworks are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There are ~500 - ~2.5k artwork per artist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The constraint dataset includes 39’962 artworks</a:t>
            </a:r>
          </a:p>
        </p:txBody>
      </p:sp>
      <p:pic>
        <p:nvPicPr>
          <p:cNvPr id="26" name="Picture 2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7436FFA-680D-4A12-ACDF-099C1FEA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8" y="1589079"/>
            <a:ext cx="5765614" cy="43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2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D04D-C4E3-2A4C-A790-76AC5CA4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69BA-7937-6344-9C26-0BC0E041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EC0B-ECA0-D849-AEF6-E684A8CE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35-3A60-B144-B2D7-9528BF18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4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83711-AA4F-4889-90D0-3CAB9A6521F9}"/>
              </a:ext>
            </a:extLst>
          </p:cNvPr>
          <p:cNvSpPr/>
          <p:nvPr/>
        </p:nvSpPr>
        <p:spPr>
          <a:xfrm>
            <a:off x="838200" y="365702"/>
            <a:ext cx="3558308" cy="475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</a:rPr>
              <a:t>Data - Dataset</a:t>
            </a:r>
          </a:p>
        </p:txBody>
      </p:sp>
      <p:pic>
        <p:nvPicPr>
          <p:cNvPr id="12" name="Picture 11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D6847C02-BA2F-4F81-A029-14337981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90" y="1919037"/>
            <a:ext cx="1922721" cy="30239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BC0C7F-D0FD-430F-8BCC-D8CB19A4AAF5}"/>
              </a:ext>
            </a:extLst>
          </p:cNvPr>
          <p:cNvSpPr/>
          <p:nvPr/>
        </p:nvSpPr>
        <p:spPr>
          <a:xfrm>
            <a:off x="1003462" y="5074526"/>
            <a:ext cx="2149377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Helvetica Light" panose="020B0403020202020204" pitchFamily="34" charset="0"/>
              </a:rPr>
              <a:t>Alfred Eisenstaedt – 50S Primarily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B0AEC-581F-4037-BA64-D1A3A9502F02}"/>
              </a:ext>
            </a:extLst>
          </p:cNvPr>
          <p:cNvSpPr/>
          <p:nvPr/>
        </p:nvSpPr>
        <p:spPr>
          <a:xfrm>
            <a:off x="4556288" y="4935270"/>
            <a:ext cx="2149377" cy="493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Light" panose="020B0403020202020204" pitchFamily="34" charset="0"/>
              </a:rPr>
              <a:t>Albrecht </a:t>
            </a:r>
            <a:r>
              <a:rPr lang="en-US" sz="1000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Dürer</a:t>
            </a:r>
            <a:r>
              <a:rPr lang="en-US" sz="1000" dirty="0">
                <a:solidFill>
                  <a:schemeClr val="tx1"/>
                </a:solidFill>
                <a:latin typeface="Helvetica Light" panose="020B0403020202020204" pitchFamily="34" charset="0"/>
              </a:rPr>
              <a:t> – A young hare</a:t>
            </a:r>
            <a:endParaRPr lang="en-GB" sz="1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pic>
        <p:nvPicPr>
          <p:cNvPr id="17" name="Picture 16" descr="A picture containing graffiti, painting, painted&#10;&#10;Description automatically generated">
            <a:extLst>
              <a:ext uri="{FF2B5EF4-FFF2-40B4-BE49-F238E27FC236}">
                <a16:creationId xmlns:a16="http://schemas.microsoft.com/office/drawing/2014/main" id="{110BB5E4-7C90-416F-8CC2-724EFA27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33" y="1919037"/>
            <a:ext cx="2496472" cy="30199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C5B0DD-9C2A-468A-A8FC-54506228CF29}"/>
              </a:ext>
            </a:extLst>
          </p:cNvPr>
          <p:cNvSpPr/>
          <p:nvPr/>
        </p:nvSpPr>
        <p:spPr>
          <a:xfrm>
            <a:off x="8208381" y="4935270"/>
            <a:ext cx="2149377" cy="493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Helvetica Light" panose="020B0403020202020204" pitchFamily="34" charset="0"/>
              </a:rPr>
              <a:t>Picasso – </a:t>
            </a:r>
            <a:r>
              <a:rPr lang="en-US" sz="1000" dirty="0">
                <a:solidFill>
                  <a:schemeClr val="tx1"/>
                </a:solidFill>
                <a:latin typeface="Helvetica Light" panose="020B0403020202020204" pitchFamily="34" charset="0"/>
              </a:rPr>
              <a:t>Head of a Woman</a:t>
            </a:r>
            <a:endParaRPr lang="en-GB" sz="1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pic>
        <p:nvPicPr>
          <p:cNvPr id="25" name="Picture 24" descr="A picture containing cat, mammal, lagomorph, ground&#10;&#10;Description automatically generated">
            <a:extLst>
              <a:ext uri="{FF2B5EF4-FFF2-40B4-BE49-F238E27FC236}">
                <a16:creationId xmlns:a16="http://schemas.microsoft.com/office/drawing/2014/main" id="{AF620AB9-7E43-4517-903B-AAE1C6C6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39" y="1919037"/>
            <a:ext cx="2734275" cy="30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4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D04D-C4E3-2A4C-A790-76AC5CA4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Data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69BA-7937-6344-9C26-0BC0E041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EC0B-ECA0-D849-AEF6-E684A8CE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35-3A60-B144-B2D7-9528BF18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5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83711-AA4F-4889-90D0-3CAB9A6521F9}"/>
              </a:ext>
            </a:extLst>
          </p:cNvPr>
          <p:cNvSpPr/>
          <p:nvPr/>
        </p:nvSpPr>
        <p:spPr>
          <a:xfrm>
            <a:off x="838200" y="365702"/>
            <a:ext cx="3558308" cy="475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</a:rPr>
              <a:t>Data -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</a:rPr>
              <a:t>Preprocessing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CBF32-591A-4BEA-96A2-FDB14362D057}"/>
              </a:ext>
            </a:extLst>
          </p:cNvPr>
          <p:cNvSpPr txBox="1"/>
          <p:nvPr/>
        </p:nvSpPr>
        <p:spPr>
          <a:xfrm>
            <a:off x="848669" y="5790309"/>
            <a:ext cx="1008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Light" panose="020B0403020202020204" pitchFamily="34" charset="0"/>
              </a:rPr>
              <a:t>1: </a:t>
            </a:r>
            <a:r>
              <a:rPr lang="en-US" sz="800" dirty="0">
                <a:latin typeface="Helvetica Light" panose="020B04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https://www.tensorflow.org/api_docs/python/tf/keras/applications/resnet50/preprocess_input</a:t>
            </a:r>
            <a:endParaRPr lang="en-US" sz="800" dirty="0">
              <a:latin typeface="Helvetica Light" panose="020B0403020202020204" pitchFamily="34" charset="0"/>
            </a:endParaRPr>
          </a:p>
          <a:p>
            <a:r>
              <a:rPr lang="en-US" sz="800" dirty="0">
                <a:latin typeface="Helvetica Light" panose="020B0403020202020204" pitchFamily="34" charset="0"/>
              </a:rPr>
              <a:t>2: </a:t>
            </a:r>
            <a:r>
              <a:rPr lang="en-US" sz="800" dirty="0">
                <a:latin typeface="Helvetica Light" panose="020B04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https://www.tensorflow.org/api_docs/python/tf/data/Dataset#prefetch</a:t>
            </a:r>
            <a:endParaRPr lang="en-US" sz="800" dirty="0">
              <a:latin typeface="Helvetica Light" panose="020B0403020202020204" pitchFamily="34" charset="0"/>
            </a:endParaRPr>
          </a:p>
          <a:p>
            <a:r>
              <a:rPr lang="en-US" sz="800" dirty="0">
                <a:latin typeface="Helvetica Light" panose="020B0403020202020204" pitchFamily="34" charset="0"/>
              </a:rPr>
              <a:t>3: </a:t>
            </a:r>
            <a:r>
              <a:rPr lang="en-US" sz="800" dirty="0">
                <a:latin typeface="Helvetica Light" panose="020B04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https://www.tensorflow.org/api_docs/python/tf/data/experimental/ignore_errors</a:t>
            </a:r>
            <a:endParaRPr lang="en-US" sz="800" dirty="0">
              <a:latin typeface="Helvetica Light" panose="020B0403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D5F73CB-D2EE-43D3-B8F2-E119BAAA861C}"/>
              </a:ext>
            </a:extLst>
          </p:cNvPr>
          <p:cNvSpPr/>
          <p:nvPr/>
        </p:nvSpPr>
        <p:spPr>
          <a:xfrm>
            <a:off x="1040044" y="1573642"/>
            <a:ext cx="2868842" cy="707391"/>
          </a:xfrm>
          <a:prstGeom prst="homePlat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1FC91DD-6209-4CDF-899D-EAA1D3E61668}"/>
              </a:ext>
            </a:extLst>
          </p:cNvPr>
          <p:cNvSpPr/>
          <p:nvPr/>
        </p:nvSpPr>
        <p:spPr>
          <a:xfrm>
            <a:off x="4038601" y="1573642"/>
            <a:ext cx="3339420" cy="707391"/>
          </a:xfrm>
          <a:prstGeom prst="chevr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B7067-55FA-48DD-82DC-02B9D91FE5AF}"/>
              </a:ext>
            </a:extLst>
          </p:cNvPr>
          <p:cNvSpPr/>
          <p:nvPr/>
        </p:nvSpPr>
        <p:spPr>
          <a:xfrm>
            <a:off x="1474559" y="1725484"/>
            <a:ext cx="2093537" cy="403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file handling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177B08-E321-4167-B875-7CF4A711D84C}"/>
              </a:ext>
            </a:extLst>
          </p:cNvPr>
          <p:cNvSpPr/>
          <p:nvPr/>
        </p:nvSpPr>
        <p:spPr>
          <a:xfrm>
            <a:off x="4843800" y="1725484"/>
            <a:ext cx="2093537" cy="403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prepare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52C96-48F6-40E9-A2AF-89DF537CA73E}"/>
              </a:ext>
            </a:extLst>
          </p:cNvPr>
          <p:cNvSpPr/>
          <p:nvPr/>
        </p:nvSpPr>
        <p:spPr>
          <a:xfrm>
            <a:off x="1040044" y="2438738"/>
            <a:ext cx="2541356" cy="189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Merge subsets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Convert to JPEG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Filter out files that are damaged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9E641-7642-48AB-9DFE-5FE0312B61C9}"/>
              </a:ext>
            </a:extLst>
          </p:cNvPr>
          <p:cNvSpPr/>
          <p:nvPr/>
        </p:nvSpPr>
        <p:spPr>
          <a:xfrm>
            <a:off x="3964727" y="2438738"/>
            <a:ext cx="3283580" cy="3169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Rescale images to (128, 128,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Convert from RGB to BGR, each color channel is zero-centered with respect to the ImageNet dataset</a:t>
            </a:r>
            <a:r>
              <a:rPr lang="en-US" sz="2000" baseline="30000" dirty="0">
                <a:solidFill>
                  <a:schemeClr val="tx1"/>
                </a:solidFill>
                <a:latin typeface="Helvetica Light" panose="020B0403020202020204" pitchFamily="34" charset="0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Improve memory performance</a:t>
            </a:r>
            <a:r>
              <a:rPr lang="en-US" sz="2000" baseline="30000" dirty="0">
                <a:solidFill>
                  <a:schemeClr val="tx1"/>
                </a:solidFill>
                <a:latin typeface="Helvetica Light" panose="020B0403020202020204" pitchFamily="34" charset="0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Ignore dataset errors</a:t>
            </a:r>
            <a:r>
              <a:rPr lang="en-US" sz="2000" baseline="30000" dirty="0">
                <a:solidFill>
                  <a:schemeClr val="tx1"/>
                </a:solidFill>
                <a:latin typeface="Helvetica Light" panose="020B0403020202020204" pitchFamily="34" charset="0"/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ADA0B7C-BC5E-434E-A361-C65D5E72AA75}"/>
              </a:ext>
            </a:extLst>
          </p:cNvPr>
          <p:cNvSpPr/>
          <p:nvPr/>
        </p:nvSpPr>
        <p:spPr>
          <a:xfrm>
            <a:off x="7378021" y="1573642"/>
            <a:ext cx="3339420" cy="707391"/>
          </a:xfrm>
          <a:prstGeom prst="chevr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87663C-85BF-498C-B85E-4A841CD9025F}"/>
              </a:ext>
            </a:extLst>
          </p:cNvPr>
          <p:cNvSpPr/>
          <p:nvPr/>
        </p:nvSpPr>
        <p:spPr>
          <a:xfrm>
            <a:off x="8342991" y="1581518"/>
            <a:ext cx="2093537" cy="699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data augmentation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8FB649-538D-4F36-9C05-F20484AA5395}"/>
              </a:ext>
            </a:extLst>
          </p:cNvPr>
          <p:cNvSpPr txBox="1"/>
          <p:nvPr/>
        </p:nvSpPr>
        <p:spPr>
          <a:xfrm>
            <a:off x="7531585" y="2591476"/>
            <a:ext cx="28897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Helvetica Light" panose="020B0403020202020204" pitchFamily="34" charset="0"/>
              </a:rPr>
              <a:t>Apply random flip</a:t>
            </a:r>
            <a:endParaRPr lang="en-GB" dirty="0">
              <a:latin typeface="Helvetica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Helvetica Light" panose="020B0403020202020204" pitchFamily="34" charset="0"/>
              </a:rPr>
              <a:t>Apply random rotation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Helvetica Light" panose="020B0403020202020204" pitchFamily="34" charset="0"/>
              </a:rPr>
              <a:t>Doubles the size of the dataset</a:t>
            </a:r>
          </a:p>
          <a:p>
            <a:r>
              <a:rPr lang="en-GB" sz="1800" i="1" dirty="0">
                <a:solidFill>
                  <a:schemeClr val="accent6"/>
                </a:solidFill>
                <a:latin typeface="Helvetica Light" panose="020B0403020202020204" pitchFamily="34" charset="0"/>
              </a:rPr>
              <a:t>To be</a:t>
            </a:r>
            <a:r>
              <a:rPr lang="en-GB" i="1" dirty="0">
                <a:solidFill>
                  <a:schemeClr val="accent6"/>
                </a:solidFill>
                <a:latin typeface="Helvetica Light" panose="020B0403020202020204" pitchFamily="34" charset="0"/>
              </a:rPr>
              <a:t> expanded</a:t>
            </a:r>
            <a:endParaRPr lang="en-GB" sz="1800" i="1" dirty="0">
              <a:solidFill>
                <a:schemeClr val="accent6"/>
              </a:solidFill>
              <a:latin typeface="Helvetica Light" panose="020B0403020202020204" pitchFamily="34" charset="0"/>
            </a:endParaRPr>
          </a:p>
        </p:txBody>
      </p:sp>
      <p:pic>
        <p:nvPicPr>
          <p:cNvPr id="4100" name="Picture 4" descr="Free Folder Icon, Symbol. PNG, SVG Download.">
            <a:extLst>
              <a:ext uri="{FF2B5EF4-FFF2-40B4-BE49-F238E27FC236}">
                <a16:creationId xmlns:a16="http://schemas.microsoft.com/office/drawing/2014/main" id="{4B7C4252-478D-4895-AA77-A4C6A592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8" y="1644882"/>
            <a:ext cx="564910" cy="56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281D398-9874-4107-8A12-060CED7C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7" y="1695580"/>
            <a:ext cx="435188" cy="46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ilter icon vector isolated on white background for your web and mobile app  design:: tasmeemME.com">
            <a:extLst>
              <a:ext uri="{FF2B5EF4-FFF2-40B4-BE49-F238E27FC236}">
                <a16:creationId xmlns:a16="http://schemas.microsoft.com/office/drawing/2014/main" id="{0676EA32-28E1-4774-A304-76A197A6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43" y="1547781"/>
            <a:ext cx="759113" cy="7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4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59FD-4B80-A54A-ACFB-8E3EA708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22B9-7E1B-104F-8AEE-CC880568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AF2E-0707-5F46-BFFF-5A9C8C6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Applications of Image and Video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1405-96AD-D146-A9F2-6F899176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81172-1044-DD4A-B826-36D456DFC9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3855375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86D5224-839B-1F45-8EA4-28130A824E4B}"/>
              </a:ext>
            </a:extLst>
          </p:cNvPr>
          <p:cNvSpPr txBox="1">
            <a:spLocks/>
          </p:cNvSpPr>
          <p:nvPr/>
        </p:nvSpPr>
        <p:spPr>
          <a:xfrm>
            <a:off x="4693574" y="517525"/>
            <a:ext cx="6812625" cy="1325563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Project goals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FAC5-EB3E-2D47-B0DF-98AA7510A06D}"/>
              </a:ext>
            </a:extLst>
          </p:cNvPr>
          <p:cNvSpPr/>
          <p:nvPr/>
        </p:nvSpPr>
        <p:spPr>
          <a:xfrm>
            <a:off x="5006328" y="1995487"/>
            <a:ext cx="5066032" cy="322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Train a classifier that is able to estimate </a:t>
            </a:r>
          </a:p>
          <a:p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Artist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Artistic Movement</a:t>
            </a:r>
          </a:p>
          <a:p>
            <a:pPr lvl="1"/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Test various models from the literature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Frequency domain filtering, sharpening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Data augmentation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BE3C635-75D8-437C-924D-32681B8EF102}"/>
              </a:ext>
            </a:extLst>
          </p:cNvPr>
          <p:cNvSpPr/>
          <p:nvPr/>
        </p:nvSpPr>
        <p:spPr>
          <a:xfrm rot="16200000">
            <a:off x="4718872" y="2622094"/>
            <a:ext cx="209783" cy="365125"/>
          </a:xfrm>
          <a:prstGeom prst="downArrow">
            <a:avLst>
              <a:gd name="adj1" fmla="val 54715"/>
              <a:gd name="adj2" fmla="val 7564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F9446EA-C5AF-457E-97CC-D3C38756733F}"/>
              </a:ext>
            </a:extLst>
          </p:cNvPr>
          <p:cNvSpPr/>
          <p:nvPr/>
        </p:nvSpPr>
        <p:spPr>
          <a:xfrm rot="16200000">
            <a:off x="4718874" y="3840956"/>
            <a:ext cx="209783" cy="365125"/>
          </a:xfrm>
          <a:prstGeom prst="downArrow">
            <a:avLst>
              <a:gd name="adj1" fmla="val 54715"/>
              <a:gd name="adj2" fmla="val 7564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CC612B8-3676-42D2-8273-D0C5B8EFB0D4}"/>
              </a:ext>
            </a:extLst>
          </p:cNvPr>
          <p:cNvSpPr/>
          <p:nvPr/>
        </p:nvSpPr>
        <p:spPr>
          <a:xfrm rot="16200000">
            <a:off x="4718873" y="4775133"/>
            <a:ext cx="209783" cy="365125"/>
          </a:xfrm>
          <a:prstGeom prst="downArrow">
            <a:avLst>
              <a:gd name="adj1" fmla="val 54715"/>
              <a:gd name="adj2" fmla="val 7564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21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4FD-A88F-44D5-B392-93E6CE8B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settings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BCBE-F8A9-41D3-8D12-7314E0E2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9280-9A0D-4FD5-8C96-55553B80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71B6-77C8-4FA3-8E22-A019C3B3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7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1A39D-C0C3-4A46-96EA-9E7160A4F52F}"/>
              </a:ext>
            </a:extLst>
          </p:cNvPr>
          <p:cNvSpPr/>
          <p:nvPr/>
        </p:nvSpPr>
        <p:spPr>
          <a:xfrm>
            <a:off x="838200" y="365702"/>
            <a:ext cx="3558308" cy="475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</a:rPr>
              <a:t>Model – Set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5E33D-A6C1-4790-A9CB-A7E0C0BFA669}"/>
              </a:ext>
            </a:extLst>
          </p:cNvPr>
          <p:cNvSpPr/>
          <p:nvPr/>
        </p:nvSpPr>
        <p:spPr>
          <a:xfrm>
            <a:off x="5235116" y="1925195"/>
            <a:ext cx="5409618" cy="1383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Call-backs: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ReduceLROnPlateau</a:t>
            </a:r>
            <a:r>
              <a:rPr lang="en-GB" sz="2000" baseline="30000" dirty="0">
                <a:solidFill>
                  <a:schemeClr val="tx1"/>
                </a:solidFill>
                <a:latin typeface="Helvetica Light" panose="020B0403020202020204" pitchFamily="34" charset="0"/>
              </a:rPr>
              <a:t>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ModelCheckpoint</a:t>
            </a:r>
            <a:r>
              <a:rPr lang="en-GB" sz="2000" baseline="30000" dirty="0">
                <a:solidFill>
                  <a:schemeClr val="tx1"/>
                </a:solidFill>
                <a:latin typeface="Helvetica Light" panose="020B0403020202020204" pitchFamily="34" charset="0"/>
              </a:rPr>
              <a:t>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TensorBoard</a:t>
            </a:r>
            <a:r>
              <a:rPr lang="en-GB" sz="2000" baseline="30000" dirty="0">
                <a:solidFill>
                  <a:schemeClr val="tx1"/>
                </a:solidFill>
                <a:latin typeface="Helvetica Light" panose="020B0403020202020204" pitchFamily="34" charset="0"/>
              </a:rPr>
              <a:t>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baseline="30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AEC06-5C22-4618-90D1-D103A07F29C4}"/>
              </a:ext>
            </a:extLst>
          </p:cNvPr>
          <p:cNvSpPr txBox="1"/>
          <p:nvPr/>
        </p:nvSpPr>
        <p:spPr>
          <a:xfrm>
            <a:off x="838200" y="5654551"/>
            <a:ext cx="58697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Light" panose="020B0403020202020204" pitchFamily="34" charset="0"/>
              </a:rPr>
              <a:t>1: </a:t>
            </a:r>
            <a:r>
              <a:rPr lang="en-US" sz="800" dirty="0" err="1">
                <a:latin typeface="Helvetica Light" panose="020B0403020202020204" pitchFamily="34" charset="0"/>
              </a:rPr>
              <a:t>Kingma</a:t>
            </a:r>
            <a:r>
              <a:rPr lang="en-US" sz="800" dirty="0">
                <a:latin typeface="Helvetica Light" panose="020B0403020202020204" pitchFamily="34" charset="0"/>
              </a:rPr>
              <a:t>, </a:t>
            </a:r>
            <a:r>
              <a:rPr lang="en-US" sz="800" dirty="0" err="1">
                <a:latin typeface="Helvetica Light" panose="020B0403020202020204" pitchFamily="34" charset="0"/>
              </a:rPr>
              <a:t>Diederik</a:t>
            </a:r>
            <a:r>
              <a:rPr lang="en-US" sz="800" dirty="0">
                <a:latin typeface="Helvetica Light" panose="020B0403020202020204" pitchFamily="34" charset="0"/>
              </a:rPr>
              <a:t> P., and Jimmy Ba. "Adam: A method for stochastic optimization." </a:t>
            </a:r>
            <a:r>
              <a:rPr lang="en-US" sz="800" dirty="0" err="1">
                <a:latin typeface="Helvetica Light" panose="020B0403020202020204" pitchFamily="34" charset="0"/>
              </a:rPr>
              <a:t>arXiv</a:t>
            </a:r>
            <a:r>
              <a:rPr lang="en-US" sz="800" dirty="0">
                <a:latin typeface="Helvetica Light" panose="020B0403020202020204" pitchFamily="34" charset="0"/>
              </a:rPr>
              <a:t> preprint arXiv:1412.6980 (2014)</a:t>
            </a:r>
          </a:p>
          <a:p>
            <a:r>
              <a:rPr lang="en-US" sz="800" dirty="0">
                <a:latin typeface="Helvetica Light" panose="020B0403020202020204" pitchFamily="34" charset="0"/>
              </a:rPr>
              <a:t>2: </a:t>
            </a:r>
            <a:r>
              <a:rPr lang="en-US" sz="800" dirty="0">
                <a:latin typeface="Helvetica Light" panose="020B04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https://keras.io/api/callbacks/reduce_lr_on_plateau/</a:t>
            </a:r>
            <a:endParaRPr lang="en-US" sz="800" dirty="0">
              <a:latin typeface="Helvetica Light" panose="020B0403020202020204" pitchFamily="34" charset="0"/>
            </a:endParaRPr>
          </a:p>
          <a:p>
            <a:r>
              <a:rPr lang="en-US" sz="800" dirty="0">
                <a:latin typeface="Helvetica Light" panose="020B0403020202020204" pitchFamily="34" charset="0"/>
              </a:rPr>
              <a:t>3: </a:t>
            </a:r>
            <a:r>
              <a:rPr lang="en-US" sz="800" dirty="0">
                <a:latin typeface="Helvetica Light" panose="020B04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https://www.tensorflow.org/api_docs/python/tf/keras/callbacks/ModelCheckpoint</a:t>
            </a:r>
            <a:endParaRPr lang="en-US" sz="800" dirty="0">
              <a:latin typeface="Helvetica Light" panose="020B0403020202020204" pitchFamily="34" charset="0"/>
            </a:endParaRPr>
          </a:p>
          <a:p>
            <a:r>
              <a:rPr lang="en-US" sz="800" dirty="0">
                <a:latin typeface="Helvetica Light" panose="020B0403020202020204" pitchFamily="34" charset="0"/>
              </a:rPr>
              <a:t>4: </a:t>
            </a:r>
            <a:r>
              <a:rPr lang="en-US" sz="800" dirty="0">
                <a:latin typeface="Helvetica Light" panose="020B04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https://www.tensorflow.org/tensorboard</a:t>
            </a:r>
            <a:endParaRPr lang="en-US" sz="800" dirty="0"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99D87-6EBB-4E27-BF07-1D6361F1C884}"/>
              </a:ext>
            </a:extLst>
          </p:cNvPr>
          <p:cNvSpPr txBox="1"/>
          <p:nvPr/>
        </p:nvSpPr>
        <p:spPr>
          <a:xfrm>
            <a:off x="838200" y="1925194"/>
            <a:ext cx="423637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Helvetica Light" panose="020B0403020202020204" pitchFamily="34" charset="0"/>
              </a:rPr>
              <a:t>Adam optimizer</a:t>
            </a:r>
            <a:r>
              <a:rPr lang="en-GB" baseline="30000" dirty="0">
                <a:latin typeface="Helvetica Light" panose="020B0403020202020204" pitchFamily="34" charset="0"/>
              </a:rPr>
              <a:t>1</a:t>
            </a:r>
            <a:endParaRPr lang="en-GB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Helvetica Light" panose="020B0403020202020204" pitchFamily="34" charset="0"/>
              </a:rPr>
              <a:t>Initial learning rate: 1e-5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Helvetica Light" panose="020B0403020202020204" pitchFamily="34" charset="0"/>
              </a:rPr>
              <a:t>Categorial Cross Entropy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Helvetica Light" panose="020B0403020202020204" pitchFamily="34" charset="0"/>
              </a:rPr>
              <a:t>No. Epochs: 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Helvetica Light" panose="020B0403020202020204" pitchFamily="34" charset="0"/>
              </a:rPr>
              <a:t>Batch size: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elvetica Light" panose="020B0403020202020204" pitchFamily="34" charset="0"/>
              </a:rPr>
              <a:t>Rescale images to (128, 128,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90% training set, 10%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Data is shuffled </a:t>
            </a:r>
            <a:endParaRPr lang="en-US" sz="18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7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eview: ResNet — Winner of ILSVRC 2015 (Image Classification, Localization,  Detection) | by Sik-Ho Tsang | Towards Data Science">
            <a:extLst>
              <a:ext uri="{FF2B5EF4-FFF2-40B4-BE49-F238E27FC236}">
                <a16:creationId xmlns:a16="http://schemas.microsoft.com/office/drawing/2014/main" id="{9313183B-AD2C-4DD0-8B00-F50E30A81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7" r="7522" b="64242"/>
          <a:stretch/>
        </p:blipFill>
        <p:spPr bwMode="auto">
          <a:xfrm rot="5400000">
            <a:off x="-2766220" y="2766219"/>
            <a:ext cx="68580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534FD-A88F-44D5-B392-93E6CE8B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564" y="365125"/>
            <a:ext cx="10028236" cy="1325563"/>
          </a:xfrm>
        </p:spPr>
        <p:txBody>
          <a:bodyPr/>
          <a:lstStyle/>
          <a:p>
            <a:r>
              <a:rPr lang="en-GB" sz="4400" dirty="0">
                <a:solidFill>
                  <a:schemeClr val="tx1"/>
                </a:solidFill>
                <a:latin typeface="Helvetica Light" panose="020B0403020202020204" pitchFamily="34" charset="0"/>
              </a:rPr>
              <a:t>Model architecture based on ResNet50</a:t>
            </a:r>
            <a:r>
              <a:rPr lang="en-GB" sz="4400" baseline="30000" dirty="0">
                <a:solidFill>
                  <a:schemeClr val="tx1"/>
                </a:solidFill>
                <a:latin typeface="Helvetica Light" panose="020B0403020202020204" pitchFamily="34" charset="0"/>
              </a:rPr>
              <a:t>1</a:t>
            </a:r>
            <a:endParaRPr lang="en-CH" baseline="30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BCBE-F8A9-41D3-8D12-7314E0E2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5564" y="6356350"/>
            <a:ext cx="2743200" cy="365125"/>
          </a:xfrm>
        </p:spPr>
        <p:txBody>
          <a:bodyPr/>
          <a:lstStyle/>
          <a:p>
            <a:r>
              <a:rPr lang="en-CH" dirty="0"/>
              <a:t>25.11.21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9280-9A0D-4FD5-8C96-55553B80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71B6-77C8-4FA3-8E22-A019C3B3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8</a:t>
            </a:fld>
            <a:endParaRPr lang="de-DE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1A8852F4-75C3-4FDA-BEB3-465B1B8DC8D4}"/>
              </a:ext>
            </a:extLst>
          </p:cNvPr>
          <p:cNvSpPr/>
          <p:nvPr/>
        </p:nvSpPr>
        <p:spPr>
          <a:xfrm>
            <a:off x="2962381" y="3067238"/>
            <a:ext cx="2994486" cy="1158706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F9A01C-85F2-4030-BBC2-AEADFD497326}"/>
              </a:ext>
            </a:extLst>
          </p:cNvPr>
          <p:cNvSpPr txBox="1"/>
          <p:nvPr/>
        </p:nvSpPr>
        <p:spPr>
          <a:xfrm>
            <a:off x="3673385" y="2345936"/>
            <a:ext cx="1788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Light" panose="020B0403020202020204" pitchFamily="34" charset="0"/>
              </a:rPr>
              <a:t>ResNet50</a:t>
            </a:r>
            <a:endParaRPr lang="en-C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5A3C2-696A-43A0-9154-C5BCED9EE62E}"/>
              </a:ext>
            </a:extLst>
          </p:cNvPr>
          <p:cNvSpPr txBox="1"/>
          <p:nvPr/>
        </p:nvSpPr>
        <p:spPr>
          <a:xfrm>
            <a:off x="2886560" y="2851794"/>
            <a:ext cx="17886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Helvetica Light" panose="020B0403020202020204" pitchFamily="34" charset="0"/>
              </a:rPr>
              <a:t>Non trainable</a:t>
            </a:r>
            <a:endParaRPr lang="en-CH" sz="800" dirty="0"/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488E0AE-5DFC-4FBB-A1F4-D8513F54E7CF}"/>
              </a:ext>
            </a:extLst>
          </p:cNvPr>
          <p:cNvSpPr/>
          <p:nvPr/>
        </p:nvSpPr>
        <p:spPr>
          <a:xfrm>
            <a:off x="5528169" y="3067238"/>
            <a:ext cx="1161614" cy="1158706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756CF0-4B4F-401E-8EC1-3BD7F58AB974}"/>
              </a:ext>
            </a:extLst>
          </p:cNvPr>
          <p:cNvSpPr txBox="1"/>
          <p:nvPr/>
        </p:nvSpPr>
        <p:spPr>
          <a:xfrm>
            <a:off x="2953482" y="4225944"/>
            <a:ext cx="3840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Total params: 23,862,258</a:t>
            </a:r>
          </a:p>
          <a:p>
            <a:r>
              <a:rPr lang="en-CH" sz="800" dirty="0"/>
              <a:t>Trainable params: 15,250,162</a:t>
            </a:r>
          </a:p>
          <a:p>
            <a:r>
              <a:rPr lang="en-CH" sz="800" dirty="0"/>
              <a:t>Non-trainable params: 8,612,096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32E1BC-C5EC-48D5-BFD8-664813A9256F}"/>
              </a:ext>
            </a:extLst>
          </p:cNvPr>
          <p:cNvSpPr txBox="1"/>
          <p:nvPr/>
        </p:nvSpPr>
        <p:spPr>
          <a:xfrm>
            <a:off x="5479889" y="2851794"/>
            <a:ext cx="716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Helvetica Light" panose="020B0403020202020204" pitchFamily="34" charset="0"/>
              </a:rPr>
              <a:t>Trainable</a:t>
            </a:r>
            <a:endParaRPr lang="en-CH" sz="8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BFF7C28-2018-4CF1-9A96-A15216118841}"/>
              </a:ext>
            </a:extLst>
          </p:cNvPr>
          <p:cNvSpPr/>
          <p:nvPr/>
        </p:nvSpPr>
        <p:spPr>
          <a:xfrm rot="5400000">
            <a:off x="4480465" y="1110866"/>
            <a:ext cx="174504" cy="336231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E5EE43-82B3-47AE-BC04-EC0F7C73D7A4}"/>
              </a:ext>
            </a:extLst>
          </p:cNvPr>
          <p:cNvSpPr/>
          <p:nvPr/>
        </p:nvSpPr>
        <p:spPr>
          <a:xfrm>
            <a:off x="3340427" y="3334978"/>
            <a:ext cx="1947915" cy="589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Helvetica Light" panose="020B0403020202020204" pitchFamily="34" charset="0"/>
              </a:rPr>
              <a:t>Pretrained on ImageNet</a:t>
            </a:r>
            <a:r>
              <a:rPr lang="en-GB" baseline="30000" dirty="0">
                <a:solidFill>
                  <a:schemeClr val="tx1"/>
                </a:solidFill>
                <a:latin typeface="Helvetica Light" panose="020B0403020202020204" pitchFamily="34" charset="0"/>
              </a:rPr>
              <a:t>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baseline="30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-GB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9CDD67-DB54-46F7-B60B-098819F61B99}"/>
              </a:ext>
            </a:extLst>
          </p:cNvPr>
          <p:cNvSpPr txBox="1"/>
          <p:nvPr/>
        </p:nvSpPr>
        <p:spPr>
          <a:xfrm>
            <a:off x="1341851" y="5947818"/>
            <a:ext cx="7719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Light" panose="020B0403020202020204" pitchFamily="34" charset="0"/>
              </a:rPr>
              <a:t>1: He, </a:t>
            </a:r>
            <a:r>
              <a:rPr lang="en-US" sz="800" dirty="0" err="1">
                <a:latin typeface="Helvetica Light" panose="020B0403020202020204" pitchFamily="34" charset="0"/>
              </a:rPr>
              <a:t>Kaiming</a:t>
            </a:r>
            <a:r>
              <a:rPr lang="en-US" sz="800" dirty="0">
                <a:latin typeface="Helvetica Light" panose="020B0403020202020204" pitchFamily="34" charset="0"/>
              </a:rPr>
              <a:t>, et al. "Deep residual learning for image recognition." Proceedings of the IEEE conference on computer vision and pattern recognition. 2016.2</a:t>
            </a:r>
          </a:p>
          <a:p>
            <a:r>
              <a:rPr lang="en-US" sz="800" dirty="0">
                <a:latin typeface="Helvetica Light" panose="020B0403020202020204" pitchFamily="34" charset="0"/>
              </a:rPr>
              <a:t>2: https://image-net.org/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E138543C-E7AE-432D-8F0D-9A141185A57A}"/>
              </a:ext>
            </a:extLst>
          </p:cNvPr>
          <p:cNvSpPr/>
          <p:nvPr/>
        </p:nvSpPr>
        <p:spPr>
          <a:xfrm>
            <a:off x="6676404" y="3067238"/>
            <a:ext cx="3424797" cy="1158706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C0C09C2-202C-46F5-A22A-3C8210139B18}"/>
              </a:ext>
            </a:extLst>
          </p:cNvPr>
          <p:cNvSpPr/>
          <p:nvPr/>
        </p:nvSpPr>
        <p:spPr>
          <a:xfrm>
            <a:off x="6972441" y="2868512"/>
            <a:ext cx="365125" cy="3651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3x</a:t>
            </a:r>
            <a:endParaRPr lang="en-CH" sz="105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C1E054-D19B-47C1-A213-A1B6EF898859}"/>
              </a:ext>
            </a:extLst>
          </p:cNvPr>
          <p:cNvSpPr/>
          <p:nvPr/>
        </p:nvSpPr>
        <p:spPr>
          <a:xfrm>
            <a:off x="7307656" y="3176824"/>
            <a:ext cx="2472703" cy="110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Helvetica Light" panose="020B0403020202020204" pitchFamily="34" charset="0"/>
              </a:rPr>
              <a:t>Fully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Helvetica Light" panose="020B0403020202020204" pitchFamily="34" charset="0"/>
              </a:rPr>
              <a:t>Dropout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Helvetica Light" panose="020B0403020202020204" pitchFamily="34" charset="0"/>
              </a:rPr>
              <a:t>Batch Normalization</a:t>
            </a:r>
            <a:endParaRPr lang="en-GB" baseline="30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-GB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7F17C4-549B-43BC-824B-D729E9096798}"/>
              </a:ext>
            </a:extLst>
          </p:cNvPr>
          <p:cNvSpPr/>
          <p:nvPr/>
        </p:nvSpPr>
        <p:spPr>
          <a:xfrm>
            <a:off x="10177592" y="3370695"/>
            <a:ext cx="1286291" cy="480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Helvetica Light" panose="020B0403020202020204" pitchFamily="34" charset="0"/>
              </a:rPr>
              <a:t>50 Classes</a:t>
            </a:r>
            <a:endParaRPr lang="en-GB" baseline="30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73C550-D291-42F5-B725-8647E3A4D05C}"/>
              </a:ext>
            </a:extLst>
          </p:cNvPr>
          <p:cNvSpPr/>
          <p:nvPr/>
        </p:nvSpPr>
        <p:spPr>
          <a:xfrm>
            <a:off x="1365924" y="3368467"/>
            <a:ext cx="1476544" cy="480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Helvetica Light" panose="020B0403020202020204" pitchFamily="34" charset="0"/>
              </a:rPr>
              <a:t>(128, 128, 3)</a:t>
            </a:r>
            <a:endParaRPr lang="en-GB" baseline="30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6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9D3781-0A33-42D9-86ED-0EB3C9ABBDA8}"/>
              </a:ext>
            </a:extLst>
          </p:cNvPr>
          <p:cNvSpPr/>
          <p:nvPr/>
        </p:nvSpPr>
        <p:spPr>
          <a:xfrm>
            <a:off x="6096000" y="2078216"/>
            <a:ext cx="4913398" cy="18183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044A0A-0602-4BAE-9A98-1EFFA517D24A}"/>
              </a:ext>
            </a:extLst>
          </p:cNvPr>
          <p:cNvSpPr/>
          <p:nvPr/>
        </p:nvSpPr>
        <p:spPr>
          <a:xfrm>
            <a:off x="573002" y="2078221"/>
            <a:ext cx="4913398" cy="18183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C31F8E-196B-48F5-BC98-00F0A2C67B7A}"/>
              </a:ext>
            </a:extLst>
          </p:cNvPr>
          <p:cNvSpPr/>
          <p:nvPr/>
        </p:nvSpPr>
        <p:spPr>
          <a:xfrm>
            <a:off x="573002" y="4343963"/>
            <a:ext cx="4913398" cy="18183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382D5-564A-43B6-AEC6-D84BC25D6633}"/>
              </a:ext>
            </a:extLst>
          </p:cNvPr>
          <p:cNvSpPr/>
          <p:nvPr/>
        </p:nvSpPr>
        <p:spPr>
          <a:xfrm>
            <a:off x="6096000" y="4343367"/>
            <a:ext cx="4913398" cy="1834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534FD-A88F-44D5-B392-93E6CE8B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chemeClr val="tx1"/>
                </a:solidFill>
                <a:latin typeface="Helvetica Light" panose="020B0403020202020204" pitchFamily="34" charset="0"/>
              </a:rPr>
              <a:t>Issues &amp; Challenges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BCBE-F8A9-41D3-8D12-7314E0E2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25.11.21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9280-9A0D-4FD5-8C96-55553B80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71B6-77C8-4FA3-8E22-A019C3B3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9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8230E1-0EB6-47C2-A433-295C85446922}"/>
              </a:ext>
            </a:extLst>
          </p:cNvPr>
          <p:cNvSpPr/>
          <p:nvPr/>
        </p:nvSpPr>
        <p:spPr>
          <a:xfrm>
            <a:off x="8371896" y="2296829"/>
            <a:ext cx="2575581" cy="1290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 pitchFamily="34" charset="0"/>
              </a:rPr>
              <a:t>Insufficient shuffling leads to the validation set consisting of only unknown artists</a:t>
            </a:r>
          </a:p>
          <a:p>
            <a:endParaRPr lang="en-GB" sz="14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47F32-31F9-4D66-ADAA-AA9635B46304}"/>
              </a:ext>
            </a:extLst>
          </p:cNvPr>
          <p:cNvSpPr/>
          <p:nvPr/>
        </p:nvSpPr>
        <p:spPr>
          <a:xfrm>
            <a:off x="2681833" y="2132201"/>
            <a:ext cx="2713533" cy="155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 pitchFamily="34" charset="0"/>
              </a:rPr>
              <a:t>Test set only contains very few “easy”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 pitchFamily="34" charset="0"/>
              </a:rPr>
              <a:t>Bug in when handling the image files leads to a disproportion distribution of data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 pitchFamily="34" charset="0"/>
              </a:rPr>
              <a:t>Use more epochs</a:t>
            </a:r>
          </a:p>
          <a:p>
            <a:endParaRPr lang="en-GB" sz="14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C406E0-D03B-465F-B419-88D517C2072D}"/>
              </a:ext>
            </a:extLst>
          </p:cNvPr>
          <p:cNvSpPr/>
          <p:nvPr/>
        </p:nvSpPr>
        <p:spPr>
          <a:xfrm>
            <a:off x="362287" y="2157468"/>
            <a:ext cx="365125" cy="3651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n-CH" dirty="0">
              <a:solidFill>
                <a:srgbClr val="C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C34D74-0AE1-49E4-AC4A-1EDA6B81D399}"/>
              </a:ext>
            </a:extLst>
          </p:cNvPr>
          <p:cNvSpPr/>
          <p:nvPr/>
        </p:nvSpPr>
        <p:spPr>
          <a:xfrm>
            <a:off x="362286" y="4464240"/>
            <a:ext cx="365125" cy="3651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  <a:endParaRPr lang="en-CH" dirty="0">
              <a:solidFill>
                <a:srgbClr val="C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C737FE-7D44-472D-94CA-36AF90FAE5B7}"/>
              </a:ext>
            </a:extLst>
          </p:cNvPr>
          <p:cNvSpPr/>
          <p:nvPr/>
        </p:nvSpPr>
        <p:spPr>
          <a:xfrm>
            <a:off x="5887683" y="2157468"/>
            <a:ext cx="365125" cy="3651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  <a:endParaRPr lang="en-CH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66CB60-CCFE-4995-8619-AC3912E69CAD}"/>
              </a:ext>
            </a:extLst>
          </p:cNvPr>
          <p:cNvSpPr/>
          <p:nvPr/>
        </p:nvSpPr>
        <p:spPr>
          <a:xfrm>
            <a:off x="5870937" y="4464240"/>
            <a:ext cx="349205" cy="3651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  <a:endParaRPr lang="en-CH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2E4A8-2F49-4277-BC42-0597AE564E91}"/>
              </a:ext>
            </a:extLst>
          </p:cNvPr>
          <p:cNvSpPr txBox="1"/>
          <p:nvPr/>
        </p:nvSpPr>
        <p:spPr>
          <a:xfrm>
            <a:off x="2555958" y="4776388"/>
            <a:ext cx="2508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 pitchFamily="34" charset="0"/>
              </a:rPr>
              <a:t>Decrease image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 pitchFamily="34" charset="0"/>
              </a:rPr>
              <a:t>Decrease Batch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117FB-729B-4BF0-BFAD-7635F97878B5}"/>
              </a:ext>
            </a:extLst>
          </p:cNvPr>
          <p:cNvSpPr txBox="1"/>
          <p:nvPr/>
        </p:nvSpPr>
        <p:spPr>
          <a:xfrm>
            <a:off x="573002" y="1728643"/>
            <a:ext cx="398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Helvetica Light" panose="020B0403020202020204" pitchFamily="34" charset="0"/>
              </a:rPr>
              <a:t>Validation error </a:t>
            </a:r>
            <a:r>
              <a:rPr lang="en-US" b="1" dirty="0">
                <a:solidFill>
                  <a:schemeClr val="tx1"/>
                </a:solidFill>
                <a:latin typeface="Helvetica Light" panose="020B0403020202020204" pitchFamily="34" charset="0"/>
              </a:rPr>
              <a:t>is below training error</a:t>
            </a:r>
            <a:endParaRPr lang="en-GB" b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AA6D2F-9904-49E0-8072-6BAE833F6D77}"/>
              </a:ext>
            </a:extLst>
          </p:cNvPr>
          <p:cNvSpPr txBox="1"/>
          <p:nvPr/>
        </p:nvSpPr>
        <p:spPr>
          <a:xfrm>
            <a:off x="6096000" y="1677036"/>
            <a:ext cx="513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Validation error stay</a:t>
            </a:r>
            <a:r>
              <a:rPr lang="en-US" sz="18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s constant</a:t>
            </a:r>
            <a:endParaRPr lang="en-GB" sz="1800" b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AF21EC-E245-4228-A40C-2190F7E1A982}"/>
              </a:ext>
            </a:extLst>
          </p:cNvPr>
          <p:cNvSpPr txBox="1"/>
          <p:nvPr/>
        </p:nvSpPr>
        <p:spPr>
          <a:xfrm>
            <a:off x="8473905" y="4553792"/>
            <a:ext cx="23548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 pitchFamily="34" charset="0"/>
              </a:rPr>
              <a:t>Model is diverging, exploding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 Light" panose="020B0403020202020204" pitchFamily="34" charset="0"/>
              </a:rPr>
              <a:t>Decrease learning rate, reduce it over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975572-F372-4454-924B-4F724C34A3C0}"/>
              </a:ext>
            </a:extLst>
          </p:cNvPr>
          <p:cNvSpPr txBox="1"/>
          <p:nvPr/>
        </p:nvSpPr>
        <p:spPr>
          <a:xfrm>
            <a:off x="573002" y="4002926"/>
            <a:ext cx="362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Hardware running out of memory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83C301-C44A-4AE3-98B6-C7404C4F1742}"/>
              </a:ext>
            </a:extLst>
          </p:cNvPr>
          <p:cNvSpPr/>
          <p:nvPr/>
        </p:nvSpPr>
        <p:spPr>
          <a:xfrm>
            <a:off x="6507384" y="2343967"/>
            <a:ext cx="1878180" cy="13021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A9DD5D-9212-43AA-B3D8-15AE0A23F5A1}"/>
              </a:ext>
            </a:extLst>
          </p:cNvPr>
          <p:cNvSpPr txBox="1"/>
          <p:nvPr/>
        </p:nvSpPr>
        <p:spPr>
          <a:xfrm>
            <a:off x="6096000" y="4005489"/>
            <a:ext cx="491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Validation error becomes </a:t>
            </a:r>
            <a:r>
              <a:rPr lang="en-GB" sz="1800" b="1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NaN</a:t>
            </a:r>
            <a:endParaRPr lang="en-GB" sz="1800" b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19FDB9-6679-4E44-84EF-495C898E8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2636" y="2410718"/>
            <a:ext cx="1953207" cy="118376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AFA052D-F7F3-4BF9-AA60-D6F1ED6C25FB}"/>
              </a:ext>
            </a:extLst>
          </p:cNvPr>
          <p:cNvSpPr/>
          <p:nvPr/>
        </p:nvSpPr>
        <p:spPr>
          <a:xfrm>
            <a:off x="803653" y="2352311"/>
            <a:ext cx="1878180" cy="13021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FCFB958-9E91-4222-B864-C16DF23A7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576" y="2538150"/>
            <a:ext cx="1730708" cy="1048914"/>
          </a:xfrm>
          <a:prstGeom prst="rect">
            <a:avLst/>
          </a:prstGeom>
        </p:spPr>
      </p:pic>
      <p:pic>
        <p:nvPicPr>
          <p:cNvPr id="6150" name="Picture 6" descr="Out of Memory!! - YouTube">
            <a:extLst>
              <a:ext uri="{FF2B5EF4-FFF2-40B4-BE49-F238E27FC236}">
                <a16:creationId xmlns:a16="http://schemas.microsoft.com/office/drawing/2014/main" id="{DCA891FF-5F41-45D7-B87E-8B717AAF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2"/>
              </a:clrFrom>
              <a:clrTo>
                <a:srgbClr val="00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0" y="4788026"/>
            <a:ext cx="1171781" cy="88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2429A97-01A8-429D-914B-89D1315950A0}"/>
              </a:ext>
            </a:extLst>
          </p:cNvPr>
          <p:cNvSpPr/>
          <p:nvPr/>
        </p:nvSpPr>
        <p:spPr>
          <a:xfrm>
            <a:off x="6507384" y="4667479"/>
            <a:ext cx="1878180" cy="13021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5887454-ECBE-4FFF-9D5B-F842C93FB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53533" y="4806680"/>
            <a:ext cx="1785881" cy="10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9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7352</TotalTime>
  <Words>732</Words>
  <Application>Microsoft Office PowerPoint</Application>
  <PresentationFormat>Widescreen</PresentationFormat>
  <Paragraphs>166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Light</vt:lpstr>
      <vt:lpstr>Office Theme</vt:lpstr>
      <vt:lpstr>PowerPoint Presentation</vt:lpstr>
      <vt:lpstr>Overview</vt:lpstr>
      <vt:lpstr>Art500k Dataset1</vt:lpstr>
      <vt:lpstr>Examples</vt:lpstr>
      <vt:lpstr>Data handling</vt:lpstr>
      <vt:lpstr>Project goal</vt:lpstr>
      <vt:lpstr>Model settings</vt:lpstr>
      <vt:lpstr>Model architecture based on ResNet501</vt:lpstr>
      <vt:lpstr>Issues &amp; Challenges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Schreiner, Lukas</dc:creator>
  <cp:lastModifiedBy>Schreiner, Lukas (Stud. DKE)</cp:lastModifiedBy>
  <cp:revision>28</cp:revision>
  <cp:lastPrinted>2021-11-11T12:31:08Z</cp:lastPrinted>
  <dcterms:created xsi:type="dcterms:W3CDTF">2021-11-05T16:58:27Z</dcterms:created>
  <dcterms:modified xsi:type="dcterms:W3CDTF">2021-11-25T06:30:25Z</dcterms:modified>
</cp:coreProperties>
</file>