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1lMXgkVpXFjoI3rvb5vsL2pFi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CD9BA0-0225-401B-9EAA-D38FE14AA1FF}">
  <a:tblStyle styleId="{C6CD9BA0-0225-401B-9EAA-D38FE14AA1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d874b789a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3d874b78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874b789a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3d874b789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d874b789a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3d874b789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874b789a_1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3d874b789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d874b789a_1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3d874b789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b="1" sz="2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DO NOT USE] - Guidelines Slides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2" type="subTitle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9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35787" l="9957" r="10513" t="35734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2086350" y="2109501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/>
              <a:t>Data Lake Value Proposition</a:t>
            </a:r>
            <a:endParaRPr b="0" sz="2200"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Jeffrey Lueken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Business Value of Data Lake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968" y="1314274"/>
            <a:ext cx="7802064" cy="251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 Lake Architecture</a:t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500" y="1046650"/>
            <a:ext cx="6317000" cy="354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35787" l="9957" r="10513" t="35734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/>
              <a:t>THANK YOU</a:t>
            </a:r>
            <a:endParaRPr b="0" sz="2200"/>
          </a:p>
        </p:txBody>
      </p:sp>
      <p:sp>
        <p:nvSpPr>
          <p:cNvPr id="144" name="Google Shape;144;p8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a Data Lake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Components of a Data Lake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 Lake vs Data Warehouse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Business Value of Data Lake Solution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idx="1" type="body"/>
          </p:nvPr>
        </p:nvSpPr>
        <p:spPr>
          <a:xfrm>
            <a:off x="605400" y="1787750"/>
            <a:ext cx="5535756" cy="1701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data lake is a centralized repository that allows you to store all your structured and unstructured data at any scale. </a:t>
            </a:r>
            <a:endParaRPr/>
          </a:p>
        </p:txBody>
      </p:sp>
      <p:sp>
        <p:nvSpPr>
          <p:cNvPr id="66" name="Google Shape;66;p3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is a Data Lake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778" y="2341428"/>
            <a:ext cx="4248822" cy="232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d874b789a_1_0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Components of Data Lake</a:t>
            </a:r>
            <a:endParaRPr/>
          </a:p>
        </p:txBody>
      </p:sp>
      <p:pic>
        <p:nvPicPr>
          <p:cNvPr id="74" name="Google Shape;74;g13d874b789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00" y="1513930"/>
            <a:ext cx="7520200" cy="237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d874b789a_1_21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Components of Data Lake</a:t>
            </a:r>
            <a:endParaRPr/>
          </a:p>
        </p:txBody>
      </p:sp>
      <p:pic>
        <p:nvPicPr>
          <p:cNvPr id="80" name="Google Shape;80;g13d874b789a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705" y="1825886"/>
            <a:ext cx="7268590" cy="207674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3d874b789a_1_21"/>
          <p:cNvSpPr txBox="1"/>
          <p:nvPr/>
        </p:nvSpPr>
        <p:spPr>
          <a:xfrm>
            <a:off x="1119675" y="4152125"/>
            <a:ext cx="671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Data Ingestion</a:t>
            </a:r>
            <a:r>
              <a:rPr lang="en-US" sz="1300">
                <a:solidFill>
                  <a:schemeClr val="dk1"/>
                </a:solidFill>
              </a:rPr>
              <a:t> allows connectors to get data from different data sources and load data into the data lake.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g13d874b789a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75" y="1537218"/>
            <a:ext cx="7480450" cy="236540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g13d874b789a_1_21"/>
          <p:cNvSpPr/>
          <p:nvPr/>
        </p:nvSpPr>
        <p:spPr>
          <a:xfrm>
            <a:off x="2565925" y="1629425"/>
            <a:ext cx="5901600" cy="2181000"/>
          </a:xfrm>
          <a:prstGeom prst="rect">
            <a:avLst/>
          </a:prstGeom>
          <a:solidFill>
            <a:srgbClr val="FFFFFF">
              <a:alpha val="5991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874b789a_1_2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Components of Data Lake</a:t>
            </a:r>
            <a:endParaRPr/>
          </a:p>
        </p:txBody>
      </p:sp>
      <p:pic>
        <p:nvPicPr>
          <p:cNvPr id="89" name="Google Shape;89;g13d874b789a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705" y="1825886"/>
            <a:ext cx="7268590" cy="20767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3d874b789a_1_28"/>
          <p:cNvSpPr txBox="1"/>
          <p:nvPr/>
        </p:nvSpPr>
        <p:spPr>
          <a:xfrm>
            <a:off x="1119675" y="4152125"/>
            <a:ext cx="671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Data Processing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where the purpose is to transform the source data to a data model that is ready for analysis and reporting.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g13d874b789a_1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75" y="1589343"/>
            <a:ext cx="7480450" cy="236540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g13d874b789a_1_28"/>
          <p:cNvSpPr/>
          <p:nvPr/>
        </p:nvSpPr>
        <p:spPr>
          <a:xfrm>
            <a:off x="397325" y="1773750"/>
            <a:ext cx="1807200" cy="2181000"/>
          </a:xfrm>
          <a:prstGeom prst="rect">
            <a:avLst/>
          </a:prstGeom>
          <a:solidFill>
            <a:srgbClr val="FFFFFF">
              <a:alpha val="5991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3d874b789a_1_28"/>
          <p:cNvSpPr/>
          <p:nvPr/>
        </p:nvSpPr>
        <p:spPr>
          <a:xfrm>
            <a:off x="4433100" y="1681550"/>
            <a:ext cx="4105500" cy="2181000"/>
          </a:xfrm>
          <a:prstGeom prst="rect">
            <a:avLst/>
          </a:prstGeom>
          <a:solidFill>
            <a:srgbClr val="FFFFFF">
              <a:alpha val="5991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d874b789a_1_3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Components of Data Lake</a:t>
            </a:r>
            <a:endParaRPr/>
          </a:p>
        </p:txBody>
      </p:sp>
      <p:pic>
        <p:nvPicPr>
          <p:cNvPr id="99" name="Google Shape;99;g13d874b789a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705" y="1825886"/>
            <a:ext cx="7268590" cy="2076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3d874b789a_1_36"/>
          <p:cNvSpPr txBox="1"/>
          <p:nvPr/>
        </p:nvSpPr>
        <p:spPr>
          <a:xfrm>
            <a:off x="1119675" y="4152125"/>
            <a:ext cx="671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Data Storage</a:t>
            </a:r>
            <a:r>
              <a:rPr lang="en-US" sz="1300">
                <a:solidFill>
                  <a:schemeClr val="dk1"/>
                </a:solidFill>
              </a:rPr>
              <a:t> must be scalable, cost-effective, allow fast access to data, and support various data formats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g13d874b789a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200" y="1669253"/>
            <a:ext cx="1273233" cy="21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3d874b789a_1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4725" y="1827726"/>
            <a:ext cx="1273225" cy="20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3d874b789a_1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775" y="1589343"/>
            <a:ext cx="7480450" cy="236540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g13d874b789a_1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775" y="1589343"/>
            <a:ext cx="7480450" cy="236540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g13d874b789a_1_36"/>
          <p:cNvSpPr/>
          <p:nvPr/>
        </p:nvSpPr>
        <p:spPr>
          <a:xfrm>
            <a:off x="478950" y="1773750"/>
            <a:ext cx="3731400" cy="2181000"/>
          </a:xfrm>
          <a:prstGeom prst="rect">
            <a:avLst/>
          </a:prstGeom>
          <a:solidFill>
            <a:srgbClr val="FFFFFF">
              <a:alpha val="5991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3d874b789a_1_36"/>
          <p:cNvSpPr/>
          <p:nvPr/>
        </p:nvSpPr>
        <p:spPr>
          <a:xfrm>
            <a:off x="5924925" y="1825875"/>
            <a:ext cx="2507700" cy="2181000"/>
          </a:xfrm>
          <a:prstGeom prst="rect">
            <a:avLst/>
          </a:prstGeom>
          <a:solidFill>
            <a:srgbClr val="FFFFFF">
              <a:alpha val="5991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874b789a_1_50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Components of Data Lake</a:t>
            </a:r>
            <a:endParaRPr/>
          </a:p>
        </p:txBody>
      </p:sp>
      <p:pic>
        <p:nvPicPr>
          <p:cNvPr id="112" name="Google Shape;112;g13d874b789a_1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705" y="1825886"/>
            <a:ext cx="7268590" cy="2076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3d874b789a_1_50"/>
          <p:cNvSpPr txBox="1"/>
          <p:nvPr/>
        </p:nvSpPr>
        <p:spPr>
          <a:xfrm>
            <a:off x="1119675" y="4152125"/>
            <a:ext cx="671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Data Governance</a:t>
            </a:r>
            <a:r>
              <a:rPr lang="en-US" sz="1300">
                <a:solidFill>
                  <a:schemeClr val="dk1"/>
                </a:solidFill>
              </a:rPr>
              <a:t> is a process of managing the availability, usability, security, and integrity of the data in an organization.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g13d874b789a_1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200" y="1669253"/>
            <a:ext cx="1273233" cy="21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3d874b789a_1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4725" y="1827726"/>
            <a:ext cx="1273225" cy="20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3d874b789a_1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775" y="1589343"/>
            <a:ext cx="7480450" cy="236540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g13d874b789a_1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775" y="1589343"/>
            <a:ext cx="7480450" cy="236540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g13d874b789a_1_50"/>
          <p:cNvSpPr/>
          <p:nvPr/>
        </p:nvSpPr>
        <p:spPr>
          <a:xfrm>
            <a:off x="605400" y="1827725"/>
            <a:ext cx="1492200" cy="2181000"/>
          </a:xfrm>
          <a:prstGeom prst="rect">
            <a:avLst/>
          </a:prstGeom>
          <a:solidFill>
            <a:srgbClr val="FFFFFF">
              <a:alpha val="5991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d874b789a_1_50"/>
          <p:cNvSpPr/>
          <p:nvPr/>
        </p:nvSpPr>
        <p:spPr>
          <a:xfrm>
            <a:off x="2251000" y="1827725"/>
            <a:ext cx="3452400" cy="2181000"/>
          </a:xfrm>
          <a:prstGeom prst="rect">
            <a:avLst/>
          </a:prstGeom>
          <a:solidFill>
            <a:srgbClr val="FFFFFF">
              <a:alpha val="5991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 Lake vs Data Warehouse</a:t>
            </a:r>
            <a:endParaRPr/>
          </a:p>
        </p:txBody>
      </p:sp>
      <p:graphicFrame>
        <p:nvGraphicFramePr>
          <p:cNvPr id="125" name="Google Shape;125;p5"/>
          <p:cNvGraphicFramePr/>
          <p:nvPr/>
        </p:nvGraphicFramePr>
        <p:xfrm>
          <a:off x="1942947" y="10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{C6CD9BA0-0225-401B-9EAA-D38FE14AA1FF}</a:tableStyleId>
              </a:tblPr>
              <a:tblGrid>
                <a:gridCol w="1046775"/>
                <a:gridCol w="1863575"/>
                <a:gridCol w="1863575"/>
              </a:tblGrid>
              <a:tr h="28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Characteristics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Lake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Warehouse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Non-relational and relational IoT devices, web sites, mobile apps, social media, and corporate applications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Relational from transactional systems, operational databases, and line of </a:t>
                      </a:r>
                      <a:r>
                        <a:rPr lang="en-US" sz="800"/>
                        <a:t>business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applications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Written at the time of analysis (schema-on-read)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Designed prior to the DW implementation (schema-on-write)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Price/Performance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 results getting faster using low-cost storage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Fastest query results using higher cost storage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Quality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Any data that may or may not be curated (ie. raw data)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Highly curated data that serves as the central version of the truth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Users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scientists, Data developers, and Business analysts (using curated data)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analysts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Analytics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Learning, Predictive analytics, data discovery and profiling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 reporting, BI and visualizations</a:t>
                      </a:r>
                      <a:endParaRPr/>
                    </a:p>
                  </a:txBody>
                  <a:tcPr marT="7000" marB="0" marR="7000" marL="7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Jeffrey Lueken</dc:creator>
</cp:coreProperties>
</file>