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ontserrat" panose="00000500000000000000" pitchFamily="2" charset="0"/>
      <p:regular r:id="rId13"/>
    </p:embeddedFont>
  </p:embeddedFont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1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75474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Estadística Descriptiva y Análisis Bivariado</a:t>
            </a:r>
            <a:endParaRPr lang="es-CL" sz="4450" noProof="0" dirty="0"/>
          </a:p>
        </p:txBody>
      </p:sp>
      <p:sp>
        <p:nvSpPr>
          <p:cNvPr id="4" name="Text 1"/>
          <p:cNvSpPr/>
          <p:nvPr/>
        </p:nvSpPr>
        <p:spPr>
          <a:xfrm>
            <a:off x="758309" y="450508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Conceptos Clave, Medidas y Herramientas para el Análisis de Datos.</a:t>
            </a:r>
            <a:endParaRPr lang="es-CL" sz="1700" noProof="0" dirty="0"/>
          </a:p>
        </p:txBody>
      </p:sp>
      <p:sp>
        <p:nvSpPr>
          <p:cNvPr id="5" name="Shape 2"/>
          <p:cNvSpPr/>
          <p:nvPr/>
        </p:nvSpPr>
        <p:spPr>
          <a:xfrm>
            <a:off x="758309" y="5111710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29" y="5119330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13128" y="5095518"/>
            <a:ext cx="5601295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s-CL" sz="2100" b="1" noProof="0" dirty="0" err="1">
                <a:solidFill>
                  <a:srgbClr val="384653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</a:t>
            </a:r>
            <a:r>
              <a:rPr lang="es-CL" sz="2100" b="1" noProof="0" dirty="0">
                <a:solidFill>
                  <a:srgbClr val="384653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JAVIER ENRIQUE LUENGO ABARZUA</a:t>
            </a:r>
            <a:endParaRPr lang="es-CL" sz="210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21777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Conclusiones</a:t>
            </a:r>
            <a:endParaRPr lang="es-CL" sz="4450" noProof="0" dirty="0"/>
          </a:p>
        </p:txBody>
      </p:sp>
      <p:sp>
        <p:nvSpPr>
          <p:cNvPr id="4" name="Text 1"/>
          <p:cNvSpPr/>
          <p:nvPr/>
        </p:nvSpPr>
        <p:spPr>
          <a:xfrm>
            <a:off x="758309" y="225540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Herramientas esenciales para la toma de decisiones.</a:t>
            </a:r>
            <a:endParaRPr lang="es-CL" sz="1700" noProof="0" dirty="0"/>
          </a:p>
        </p:txBody>
      </p:sp>
      <p:sp>
        <p:nvSpPr>
          <p:cNvPr id="5" name="Shape 2"/>
          <p:cNvSpPr/>
          <p:nvPr/>
        </p:nvSpPr>
        <p:spPr>
          <a:xfrm>
            <a:off x="758309" y="2845832"/>
            <a:ext cx="3705463" cy="1974652"/>
          </a:xfrm>
          <a:prstGeom prst="roundRect">
            <a:avLst>
              <a:gd name="adj" fmla="val 1645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sp>
        <p:nvSpPr>
          <p:cNvPr id="6" name="Text 3"/>
          <p:cNvSpPr/>
          <p:nvPr/>
        </p:nvSpPr>
        <p:spPr>
          <a:xfrm>
            <a:off x="982504" y="30700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Comprensión de Datos</a:t>
            </a:r>
            <a:endParaRPr lang="es-CL" sz="2200" noProof="0" dirty="0"/>
          </a:p>
        </p:txBody>
      </p:sp>
      <p:sp>
        <p:nvSpPr>
          <p:cNvPr id="7" name="Text 4"/>
          <p:cNvSpPr/>
          <p:nvPr/>
        </p:nvSpPr>
        <p:spPr>
          <a:xfrm>
            <a:off x="982504" y="3556159"/>
            <a:ext cx="325707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estadística descriptiva revela patrones y características.</a:t>
            </a:r>
            <a:endParaRPr lang="es-CL" sz="1700" noProof="0" dirty="0"/>
          </a:p>
        </p:txBody>
      </p:sp>
      <p:sp>
        <p:nvSpPr>
          <p:cNvPr id="8" name="Shape 5"/>
          <p:cNvSpPr/>
          <p:nvPr/>
        </p:nvSpPr>
        <p:spPr>
          <a:xfrm>
            <a:off x="4680347" y="2845832"/>
            <a:ext cx="3705463" cy="1974652"/>
          </a:xfrm>
          <a:prstGeom prst="roundRect">
            <a:avLst>
              <a:gd name="adj" fmla="val 1645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sp>
        <p:nvSpPr>
          <p:cNvPr id="9" name="Text 6"/>
          <p:cNvSpPr/>
          <p:nvPr/>
        </p:nvSpPr>
        <p:spPr>
          <a:xfrm>
            <a:off x="4904542" y="30700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Análisis de Relaciones</a:t>
            </a:r>
            <a:endParaRPr lang="es-CL" sz="2200" noProof="0" dirty="0"/>
          </a:p>
        </p:txBody>
      </p:sp>
      <p:sp>
        <p:nvSpPr>
          <p:cNvPr id="10" name="Text 7"/>
          <p:cNvSpPr/>
          <p:nvPr/>
        </p:nvSpPr>
        <p:spPr>
          <a:xfrm>
            <a:off x="4904542" y="3556159"/>
            <a:ext cx="32570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análisis bivariado explora conexiones entre variables.</a:t>
            </a:r>
            <a:endParaRPr lang="es-CL" sz="1700" noProof="0" dirty="0"/>
          </a:p>
        </p:txBody>
      </p:sp>
      <p:sp>
        <p:nvSpPr>
          <p:cNvPr id="11" name="Shape 8"/>
          <p:cNvSpPr/>
          <p:nvPr/>
        </p:nvSpPr>
        <p:spPr>
          <a:xfrm>
            <a:off x="758309" y="5037058"/>
            <a:ext cx="3705463" cy="1974652"/>
          </a:xfrm>
          <a:prstGeom prst="roundRect">
            <a:avLst>
              <a:gd name="adj" fmla="val 1645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sp>
        <p:nvSpPr>
          <p:cNvPr id="12" name="Text 9"/>
          <p:cNvSpPr/>
          <p:nvPr/>
        </p:nvSpPr>
        <p:spPr>
          <a:xfrm>
            <a:off x="982504" y="52612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Toma de Decisiones</a:t>
            </a:r>
            <a:endParaRPr lang="es-CL" sz="2200" noProof="0" dirty="0"/>
          </a:p>
        </p:txBody>
      </p:sp>
      <p:sp>
        <p:nvSpPr>
          <p:cNvPr id="13" name="Text 10"/>
          <p:cNvSpPr/>
          <p:nvPr/>
        </p:nvSpPr>
        <p:spPr>
          <a:xfrm>
            <a:off x="982504" y="5747385"/>
            <a:ext cx="32570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Ambos son cruciales para decisiones informadas.</a:t>
            </a:r>
            <a:endParaRPr lang="es-CL" sz="1700" noProof="0" dirty="0"/>
          </a:p>
        </p:txBody>
      </p:sp>
      <p:sp>
        <p:nvSpPr>
          <p:cNvPr id="14" name="Shape 11"/>
          <p:cNvSpPr/>
          <p:nvPr/>
        </p:nvSpPr>
        <p:spPr>
          <a:xfrm>
            <a:off x="4680347" y="5037058"/>
            <a:ext cx="3705463" cy="1974652"/>
          </a:xfrm>
          <a:prstGeom prst="roundRect">
            <a:avLst>
              <a:gd name="adj" fmla="val 1645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sp>
        <p:nvSpPr>
          <p:cNvPr id="15" name="Text 12"/>
          <p:cNvSpPr/>
          <p:nvPr/>
        </p:nvSpPr>
        <p:spPr>
          <a:xfrm>
            <a:off x="4904542" y="52612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Python</a:t>
            </a:r>
            <a:endParaRPr lang="es-CL" sz="2200" noProof="0" dirty="0"/>
          </a:p>
        </p:txBody>
      </p:sp>
      <p:sp>
        <p:nvSpPr>
          <p:cNvPr id="16" name="Text 13"/>
          <p:cNvSpPr/>
          <p:nvPr/>
        </p:nvSpPr>
        <p:spPr>
          <a:xfrm>
            <a:off x="4904542" y="5747385"/>
            <a:ext cx="325707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Herramienta para el análisis de datos que veremos a continuación.</a:t>
            </a:r>
            <a:endParaRPr lang="es-CL" sz="1700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36421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Introducción a la Estadística Descriptiva</a:t>
            </a:r>
            <a:endParaRPr lang="es-CL" sz="4450" noProof="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3152418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16499" y="324314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Resumir Datos</a:t>
            </a:r>
            <a:endParaRPr lang="es-CL" sz="2200" noProof="0" dirty="0"/>
          </a:p>
        </p:txBody>
      </p:sp>
      <p:sp>
        <p:nvSpPr>
          <p:cNvPr id="6" name="Text 2"/>
          <p:cNvSpPr/>
          <p:nvPr/>
        </p:nvSpPr>
        <p:spPr>
          <a:xfrm>
            <a:off x="1516499" y="3729276"/>
            <a:ext cx="68691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Organiza y condensa grandes conjuntos de datos.</a:t>
            </a:r>
            <a:endParaRPr lang="es-CL" sz="1700" noProof="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547116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16499" y="463784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Analizar Información</a:t>
            </a:r>
            <a:endParaRPr lang="es-CL" sz="2200" noProof="0" dirty="0"/>
          </a:p>
        </p:txBody>
      </p:sp>
      <p:sp>
        <p:nvSpPr>
          <p:cNvPr id="9" name="Text 4"/>
          <p:cNvSpPr/>
          <p:nvPr/>
        </p:nvSpPr>
        <p:spPr>
          <a:xfrm>
            <a:off x="1516499" y="5123974"/>
            <a:ext cx="68691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Examina patrones y características clave.</a:t>
            </a:r>
            <a:endParaRPr lang="es-CL" sz="1700" noProof="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5941814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16499" y="60325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Visualizar Resultados</a:t>
            </a:r>
            <a:endParaRPr lang="es-CL" sz="2200" noProof="0" dirty="0"/>
          </a:p>
        </p:txBody>
      </p:sp>
      <p:sp>
        <p:nvSpPr>
          <p:cNvPr id="12" name="Text 6"/>
          <p:cNvSpPr/>
          <p:nvPr/>
        </p:nvSpPr>
        <p:spPr>
          <a:xfrm>
            <a:off x="1516499" y="6518672"/>
            <a:ext cx="68691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Presenta los hallazgos de forma clara y efectiva.</a:t>
            </a:r>
            <a:endParaRPr lang="es-CL" sz="1700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0988"/>
            <a:ext cx="751701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Medidas de Tendencia Central</a:t>
            </a:r>
            <a:endParaRPr lang="es-CL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58309" y="238696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Valores que representan el centro de un conjunto de datos.</a:t>
            </a:r>
            <a:endParaRPr lang="es-CL" sz="1700" noProof="0" dirty="0"/>
          </a:p>
        </p:txBody>
      </p:sp>
      <p:sp>
        <p:nvSpPr>
          <p:cNvPr id="4" name="Text 2"/>
          <p:cNvSpPr/>
          <p:nvPr/>
        </p:nvSpPr>
        <p:spPr>
          <a:xfrm>
            <a:off x="758309" y="31939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Media</a:t>
            </a:r>
            <a:endParaRPr lang="es-CL" sz="2200" noProof="0" dirty="0"/>
          </a:p>
        </p:txBody>
      </p:sp>
      <p:sp>
        <p:nvSpPr>
          <p:cNvPr id="5" name="Text 3"/>
          <p:cNvSpPr/>
          <p:nvPr/>
        </p:nvSpPr>
        <p:spPr>
          <a:xfrm>
            <a:off x="758309" y="376678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promedio de todos los valores.</a:t>
            </a:r>
            <a:endParaRPr lang="es-CL" sz="1700" noProof="0" dirty="0"/>
          </a:p>
        </p:txBody>
      </p:sp>
      <p:sp>
        <p:nvSpPr>
          <p:cNvPr id="6" name="Text 4"/>
          <p:cNvSpPr/>
          <p:nvPr/>
        </p:nvSpPr>
        <p:spPr>
          <a:xfrm>
            <a:off x="758309" y="43300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Mediana</a:t>
            </a:r>
            <a:endParaRPr lang="es-CL" sz="2200" noProof="0" dirty="0"/>
          </a:p>
        </p:txBody>
      </p:sp>
      <p:sp>
        <p:nvSpPr>
          <p:cNvPr id="7" name="Text 5"/>
          <p:cNvSpPr/>
          <p:nvPr/>
        </p:nvSpPr>
        <p:spPr>
          <a:xfrm>
            <a:off x="758309" y="490287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valor central en un conjunto ordenado.</a:t>
            </a:r>
            <a:endParaRPr lang="es-CL" sz="1700" noProof="0" dirty="0"/>
          </a:p>
        </p:txBody>
      </p:sp>
      <p:sp>
        <p:nvSpPr>
          <p:cNvPr id="8" name="Text 6"/>
          <p:cNvSpPr/>
          <p:nvPr/>
        </p:nvSpPr>
        <p:spPr>
          <a:xfrm>
            <a:off x="758309" y="546615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Moda</a:t>
            </a:r>
            <a:endParaRPr lang="es-CL" sz="2200" noProof="0" dirty="0"/>
          </a:p>
        </p:txBody>
      </p:sp>
      <p:sp>
        <p:nvSpPr>
          <p:cNvPr id="9" name="Text 7"/>
          <p:cNvSpPr/>
          <p:nvPr/>
        </p:nvSpPr>
        <p:spPr>
          <a:xfrm>
            <a:off x="758309" y="603896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valor que aparece con mayor frecuencia.</a:t>
            </a:r>
            <a:endParaRPr lang="es-CL" sz="1700" noProof="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39" y="3221117"/>
            <a:ext cx="6292572" cy="2873693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9831586" y="6094809"/>
            <a:ext cx="216575" cy="216575"/>
          </a:xfrm>
          <a:prstGeom prst="roundRect">
            <a:avLst>
              <a:gd name="adj" fmla="val 8444"/>
            </a:avLst>
          </a:prstGeom>
          <a:solidFill>
            <a:srgbClr val="0C2C41"/>
          </a:solidFill>
          <a:ln/>
        </p:spPr>
        <p:txBody>
          <a:bodyPr/>
          <a:lstStyle/>
          <a:p>
            <a:endParaRPr lang="es-CL" noProof="0" dirty="0"/>
          </a:p>
        </p:txBody>
      </p:sp>
      <p:sp>
        <p:nvSpPr>
          <p:cNvPr id="12" name="Text 9"/>
          <p:cNvSpPr/>
          <p:nvPr/>
        </p:nvSpPr>
        <p:spPr>
          <a:xfrm>
            <a:off x="10109121" y="6094809"/>
            <a:ext cx="548045" cy="216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Valor</a:t>
            </a:r>
            <a:endParaRPr lang="es-CL" sz="1700" noProof="0" dirty="0"/>
          </a:p>
        </p:txBody>
      </p:sp>
      <p:sp>
        <p:nvSpPr>
          <p:cNvPr id="13" name="Shape 10"/>
          <p:cNvSpPr/>
          <p:nvPr/>
        </p:nvSpPr>
        <p:spPr>
          <a:xfrm>
            <a:off x="10809565" y="6094809"/>
            <a:ext cx="216575" cy="216575"/>
          </a:xfrm>
          <a:prstGeom prst="roundRect">
            <a:avLst>
              <a:gd name="adj" fmla="val 8444"/>
            </a:avLst>
          </a:prstGeom>
          <a:solidFill>
            <a:srgbClr val="1B6493"/>
          </a:solidFill>
          <a:ln/>
        </p:spPr>
        <p:txBody>
          <a:bodyPr/>
          <a:lstStyle/>
          <a:p>
            <a:endParaRPr lang="es-CL" noProof="0" dirty="0"/>
          </a:p>
        </p:txBody>
      </p:sp>
      <p:sp>
        <p:nvSpPr>
          <p:cNvPr id="14" name="Text 11"/>
          <p:cNvSpPr/>
          <p:nvPr/>
        </p:nvSpPr>
        <p:spPr>
          <a:xfrm>
            <a:off x="11087100" y="6094809"/>
            <a:ext cx="1200745" cy="216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Frecuencia</a:t>
            </a:r>
            <a:endParaRPr lang="es-CL" sz="1700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3106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Medidas de Dispersión</a:t>
            </a:r>
            <a:endParaRPr lang="es-CL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58309" y="196869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Indican la variabilidad de los datos.</a:t>
            </a:r>
            <a:endParaRPr lang="es-CL" sz="1700" noProof="0" dirty="0"/>
          </a:p>
        </p:txBody>
      </p:sp>
      <p:sp>
        <p:nvSpPr>
          <p:cNvPr id="4" name="Text 2"/>
          <p:cNvSpPr/>
          <p:nvPr/>
        </p:nvSpPr>
        <p:spPr>
          <a:xfrm>
            <a:off x="758309" y="27757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Desviación Estándar</a:t>
            </a:r>
            <a:endParaRPr lang="es-CL" sz="2200" noProof="0" dirty="0"/>
          </a:p>
        </p:txBody>
      </p:sp>
      <p:sp>
        <p:nvSpPr>
          <p:cNvPr id="5" name="Text 3"/>
          <p:cNvSpPr/>
          <p:nvPr/>
        </p:nvSpPr>
        <p:spPr>
          <a:xfrm>
            <a:off x="758309" y="3348514"/>
            <a:ext cx="606468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Dispersión promedio de los datos respecto a la media.</a:t>
            </a:r>
            <a:endParaRPr lang="es-CL" sz="1700" noProof="0" dirty="0"/>
          </a:p>
        </p:txBody>
      </p:sp>
      <p:sp>
        <p:nvSpPr>
          <p:cNvPr id="6" name="Text 4"/>
          <p:cNvSpPr/>
          <p:nvPr/>
        </p:nvSpPr>
        <p:spPr>
          <a:xfrm>
            <a:off x="758309" y="391179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Varianza</a:t>
            </a:r>
            <a:endParaRPr lang="es-CL" sz="2200" noProof="0" dirty="0"/>
          </a:p>
        </p:txBody>
      </p:sp>
      <p:sp>
        <p:nvSpPr>
          <p:cNvPr id="7" name="Text 5"/>
          <p:cNvSpPr/>
          <p:nvPr/>
        </p:nvSpPr>
        <p:spPr>
          <a:xfrm>
            <a:off x="758309" y="4484608"/>
            <a:ext cx="606468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cuadrado de la desviación estándar.</a:t>
            </a:r>
            <a:endParaRPr lang="es-CL" sz="1700" noProof="0" dirty="0"/>
          </a:p>
        </p:txBody>
      </p:sp>
      <p:sp>
        <p:nvSpPr>
          <p:cNvPr id="8" name="Text 6"/>
          <p:cNvSpPr/>
          <p:nvPr/>
        </p:nvSpPr>
        <p:spPr>
          <a:xfrm>
            <a:off x="758309" y="5047893"/>
            <a:ext cx="332589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Rango Intercuartílico (IQR)</a:t>
            </a:r>
            <a:endParaRPr lang="es-CL" sz="2200" noProof="0" dirty="0"/>
          </a:p>
        </p:txBody>
      </p:sp>
      <p:sp>
        <p:nvSpPr>
          <p:cNvPr id="9" name="Text 7"/>
          <p:cNvSpPr/>
          <p:nvPr/>
        </p:nvSpPr>
        <p:spPr>
          <a:xfrm>
            <a:off x="758309" y="5620703"/>
            <a:ext cx="606468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Diferencia entre el tercer y primer cuartil.</a:t>
            </a:r>
            <a:endParaRPr lang="es-CL" sz="1700" noProof="0" dirty="0"/>
          </a:p>
        </p:txBody>
      </p:sp>
      <p:sp>
        <p:nvSpPr>
          <p:cNvPr id="10" name="Text 8"/>
          <p:cNvSpPr/>
          <p:nvPr/>
        </p:nvSpPr>
        <p:spPr>
          <a:xfrm>
            <a:off x="758309" y="61839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Rango</a:t>
            </a:r>
            <a:endParaRPr lang="es-CL" sz="2200" noProof="0" dirty="0"/>
          </a:p>
        </p:txBody>
      </p:sp>
      <p:sp>
        <p:nvSpPr>
          <p:cNvPr id="11" name="Text 9"/>
          <p:cNvSpPr/>
          <p:nvPr/>
        </p:nvSpPr>
        <p:spPr>
          <a:xfrm>
            <a:off x="758309" y="6756797"/>
            <a:ext cx="606468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Diferencia entre el valor máximo y mínimo.</a:t>
            </a:r>
            <a:endParaRPr lang="es-CL" sz="1700" noProof="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53" y="2802850"/>
            <a:ext cx="2996446" cy="1403747"/>
          </a:xfrm>
          <a:prstGeom prst="rect">
            <a:avLst/>
          </a:prstGeom>
        </p:spPr>
      </p:pic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253" y="4450318"/>
            <a:ext cx="2996446" cy="176462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10891957" y="2754035"/>
            <a:ext cx="299513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s-CL" sz="1700" noProof="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1957" y="3344466"/>
            <a:ext cx="2995136" cy="1769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8371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Cuartiles y Percentiles</a:t>
            </a:r>
            <a:endParaRPr lang="es-CL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58309" y="232969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Dividen los datos en segmentos iguales.</a:t>
            </a:r>
            <a:endParaRPr lang="es-CL" sz="1700" noProof="0" dirty="0"/>
          </a:p>
        </p:txBody>
      </p:sp>
      <p:sp>
        <p:nvSpPr>
          <p:cNvPr id="4" name="Text 2"/>
          <p:cNvSpPr/>
          <p:nvPr/>
        </p:nvSpPr>
        <p:spPr>
          <a:xfrm>
            <a:off x="758309" y="313670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Cuartiles</a:t>
            </a:r>
            <a:endParaRPr lang="es-CL" sz="2200" noProof="0" dirty="0"/>
          </a:p>
        </p:txBody>
      </p:sp>
      <p:sp>
        <p:nvSpPr>
          <p:cNvPr id="5" name="Text 3"/>
          <p:cNvSpPr/>
          <p:nvPr/>
        </p:nvSpPr>
        <p:spPr>
          <a:xfrm>
            <a:off x="758309" y="3709511"/>
            <a:ext cx="612469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Dividen los datos en cuatro partes iguales.</a:t>
            </a:r>
            <a:endParaRPr lang="es-CL" sz="1700" noProof="0" dirty="0"/>
          </a:p>
        </p:txBody>
      </p:sp>
      <p:sp>
        <p:nvSpPr>
          <p:cNvPr id="6" name="Text 4"/>
          <p:cNvSpPr/>
          <p:nvPr/>
        </p:nvSpPr>
        <p:spPr>
          <a:xfrm>
            <a:off x="758309" y="427279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Deciles</a:t>
            </a:r>
            <a:endParaRPr lang="es-CL" sz="2200" noProof="0" dirty="0"/>
          </a:p>
        </p:txBody>
      </p:sp>
      <p:sp>
        <p:nvSpPr>
          <p:cNvPr id="7" name="Text 5"/>
          <p:cNvSpPr/>
          <p:nvPr/>
        </p:nvSpPr>
        <p:spPr>
          <a:xfrm>
            <a:off x="758309" y="4845606"/>
            <a:ext cx="612469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Dividen los datos en diez partes iguales.</a:t>
            </a:r>
            <a:endParaRPr lang="es-CL" sz="1700" noProof="0" dirty="0"/>
          </a:p>
        </p:txBody>
      </p:sp>
      <p:sp>
        <p:nvSpPr>
          <p:cNvPr id="8" name="Text 6"/>
          <p:cNvSpPr/>
          <p:nvPr/>
        </p:nvSpPr>
        <p:spPr>
          <a:xfrm>
            <a:off x="758309" y="54088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Percentiles</a:t>
            </a:r>
            <a:endParaRPr lang="es-CL" sz="2200" noProof="0" dirty="0"/>
          </a:p>
        </p:txBody>
      </p:sp>
      <p:sp>
        <p:nvSpPr>
          <p:cNvPr id="9" name="Text 7"/>
          <p:cNvSpPr/>
          <p:nvPr/>
        </p:nvSpPr>
        <p:spPr>
          <a:xfrm>
            <a:off x="758309" y="5981700"/>
            <a:ext cx="612469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Dividen los datos en cien partes iguales.</a:t>
            </a:r>
            <a:endParaRPr lang="es-CL" sz="1700" noProof="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61" y="3163848"/>
            <a:ext cx="6460331" cy="1115378"/>
          </a:xfrm>
          <a:prstGeom prst="rect">
            <a:avLst/>
          </a:prstGeom>
        </p:spPr>
      </p:pic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61" y="4522946"/>
            <a:ext cx="6460331" cy="996791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261" y="5763458"/>
            <a:ext cx="6460331" cy="10387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350883"/>
            <a:ext cx="703695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Distribución de Frecuencias</a:t>
            </a:r>
            <a:endParaRPr lang="es-CL" sz="4450" noProof="0" dirty="0"/>
          </a:p>
        </p:txBody>
      </p:sp>
      <p:sp>
        <p:nvSpPr>
          <p:cNvPr id="4" name="Text 1"/>
          <p:cNvSpPr/>
          <p:nvPr/>
        </p:nvSpPr>
        <p:spPr>
          <a:xfrm>
            <a:off x="6244709" y="238851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Organiza los datos en categorías y cuenta su ocurrencia.</a:t>
            </a:r>
            <a:endParaRPr lang="es-CL" sz="1700" noProof="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2978944"/>
            <a:ext cx="1083231" cy="12999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52861" y="31955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Organización de Datos</a:t>
            </a:r>
            <a:endParaRPr lang="es-CL" sz="2200" noProof="0" dirty="0"/>
          </a:p>
        </p:txBody>
      </p:sp>
      <p:sp>
        <p:nvSpPr>
          <p:cNvPr id="7" name="Text 3"/>
          <p:cNvSpPr/>
          <p:nvPr/>
        </p:nvSpPr>
        <p:spPr>
          <a:xfrm>
            <a:off x="7652861" y="3681651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Agrupa los valores en intervalos o categorías.</a:t>
            </a:r>
            <a:endParaRPr lang="es-CL" sz="1700" noProof="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4278868"/>
            <a:ext cx="1083231" cy="129992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52861" y="449544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Conteo de Categorías</a:t>
            </a:r>
            <a:endParaRPr lang="es-CL" sz="2200" noProof="0" dirty="0"/>
          </a:p>
        </p:txBody>
      </p:sp>
      <p:sp>
        <p:nvSpPr>
          <p:cNvPr id="10" name="Text 5"/>
          <p:cNvSpPr/>
          <p:nvPr/>
        </p:nvSpPr>
        <p:spPr>
          <a:xfrm>
            <a:off x="7652861" y="4981575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Registra la frecuencia de cada grupo.</a:t>
            </a:r>
            <a:endParaRPr lang="es-CL" sz="1700" noProof="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5578792"/>
            <a:ext cx="1083231" cy="129992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652861" y="5795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Visualización</a:t>
            </a:r>
            <a:endParaRPr lang="es-CL" sz="2200" noProof="0" dirty="0"/>
          </a:p>
        </p:txBody>
      </p:sp>
      <p:sp>
        <p:nvSpPr>
          <p:cNvPr id="13" name="Text 7"/>
          <p:cNvSpPr/>
          <p:nvPr/>
        </p:nvSpPr>
        <p:spPr>
          <a:xfrm>
            <a:off x="7652861" y="6281499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Representa con un histograma para ver la forma.</a:t>
            </a:r>
            <a:endParaRPr lang="es-CL" sz="1700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15860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Asimetría y Curtosis</a:t>
            </a:r>
            <a:endParaRPr lang="es-CL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58309" y="330458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Describen la forma de la distribución de los datos.</a:t>
            </a:r>
            <a:endParaRPr lang="es-CL" sz="1700" noProof="0" dirty="0"/>
          </a:p>
        </p:txBody>
      </p:sp>
      <p:sp>
        <p:nvSpPr>
          <p:cNvPr id="4" name="Text 2"/>
          <p:cNvSpPr/>
          <p:nvPr/>
        </p:nvSpPr>
        <p:spPr>
          <a:xfrm>
            <a:off x="758309" y="41115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Asimetría</a:t>
            </a:r>
            <a:endParaRPr lang="es-CL" sz="2200" noProof="0" dirty="0"/>
          </a:p>
        </p:txBody>
      </p:sp>
      <p:sp>
        <p:nvSpPr>
          <p:cNvPr id="5" name="Text 3"/>
          <p:cNvSpPr/>
          <p:nvPr/>
        </p:nvSpPr>
        <p:spPr>
          <a:xfrm>
            <a:off x="758309" y="468439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Mide el sesgo de la distribución.</a:t>
            </a:r>
            <a:endParaRPr lang="es-CL" sz="1700" noProof="0" dirty="0"/>
          </a:p>
        </p:txBody>
      </p:sp>
      <p:sp>
        <p:nvSpPr>
          <p:cNvPr id="6" name="Text 4"/>
          <p:cNvSpPr/>
          <p:nvPr/>
        </p:nvSpPr>
        <p:spPr>
          <a:xfrm>
            <a:off x="758309" y="522601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Positiva: cola a la derecha.</a:t>
            </a:r>
            <a:endParaRPr lang="es-CL" sz="1700" noProof="0" dirty="0"/>
          </a:p>
        </p:txBody>
      </p:sp>
      <p:sp>
        <p:nvSpPr>
          <p:cNvPr id="7" name="Text 5"/>
          <p:cNvSpPr/>
          <p:nvPr/>
        </p:nvSpPr>
        <p:spPr>
          <a:xfrm>
            <a:off x="758309" y="564844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Negativa: cola a la izquierda.</a:t>
            </a:r>
            <a:endParaRPr lang="es-CL" sz="1700" noProof="0" dirty="0"/>
          </a:p>
        </p:txBody>
      </p:sp>
      <p:sp>
        <p:nvSpPr>
          <p:cNvPr id="8" name="Text 6"/>
          <p:cNvSpPr/>
          <p:nvPr/>
        </p:nvSpPr>
        <p:spPr>
          <a:xfrm>
            <a:off x="7587139" y="41115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Curtosis</a:t>
            </a:r>
            <a:endParaRPr lang="es-CL" sz="2200" noProof="0" dirty="0"/>
          </a:p>
        </p:txBody>
      </p:sp>
      <p:sp>
        <p:nvSpPr>
          <p:cNvPr id="9" name="Text 7"/>
          <p:cNvSpPr/>
          <p:nvPr/>
        </p:nvSpPr>
        <p:spPr>
          <a:xfrm>
            <a:off x="7587139" y="468439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Mide la forma de las colas de la distribución.</a:t>
            </a:r>
            <a:endParaRPr lang="es-CL" sz="1700" noProof="0" dirty="0"/>
          </a:p>
        </p:txBody>
      </p:sp>
      <p:sp>
        <p:nvSpPr>
          <p:cNvPr id="10" name="Text 8"/>
          <p:cNvSpPr/>
          <p:nvPr/>
        </p:nvSpPr>
        <p:spPr>
          <a:xfrm>
            <a:off x="7587139" y="522601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Leptocúrtica: colas gruesas.</a:t>
            </a:r>
            <a:endParaRPr lang="es-CL" sz="1700" noProof="0" dirty="0"/>
          </a:p>
        </p:txBody>
      </p:sp>
      <p:sp>
        <p:nvSpPr>
          <p:cNvPr id="11" name="Text 9"/>
          <p:cNvSpPr/>
          <p:nvPr/>
        </p:nvSpPr>
        <p:spPr>
          <a:xfrm>
            <a:off x="7587139" y="564844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s-CL" sz="1700" noProof="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Platicúrtica</a:t>
            </a: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colas delgadas.</a:t>
            </a:r>
            <a:endParaRPr lang="es-CL" sz="17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4357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02788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Análisis Bivariado</a:t>
            </a:r>
            <a:endParaRPr lang="es-CL" sz="4450" noProof="0" dirty="0"/>
          </a:p>
        </p:txBody>
      </p:sp>
      <p:sp>
        <p:nvSpPr>
          <p:cNvPr id="4" name="Text 1"/>
          <p:cNvSpPr/>
          <p:nvPr/>
        </p:nvSpPr>
        <p:spPr>
          <a:xfrm>
            <a:off x="758309" y="506551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Examina la relación entre dos variables.</a:t>
            </a:r>
            <a:endParaRPr lang="es-CL" sz="1700" noProof="0" dirty="0"/>
          </a:p>
        </p:txBody>
      </p:sp>
      <p:sp>
        <p:nvSpPr>
          <p:cNvPr id="5" name="Shape 2"/>
          <p:cNvSpPr/>
          <p:nvPr/>
        </p:nvSpPr>
        <p:spPr>
          <a:xfrm>
            <a:off x="758309" y="5655945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7" y="5685889"/>
            <a:ext cx="342067" cy="42755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62326" y="573035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Relación</a:t>
            </a:r>
            <a:endParaRPr lang="es-CL" sz="2200" noProof="0" dirty="0"/>
          </a:p>
        </p:txBody>
      </p:sp>
      <p:sp>
        <p:nvSpPr>
          <p:cNvPr id="8" name="Text 4"/>
          <p:cNvSpPr/>
          <p:nvPr/>
        </p:nvSpPr>
        <p:spPr>
          <a:xfrm>
            <a:off x="1462326" y="6216491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Identifica cómo una variable afecta a la otra.</a:t>
            </a:r>
            <a:endParaRPr lang="es-CL" sz="1700" noProof="0" dirty="0"/>
          </a:p>
        </p:txBody>
      </p:sp>
      <p:sp>
        <p:nvSpPr>
          <p:cNvPr id="9" name="Shape 5"/>
          <p:cNvSpPr/>
          <p:nvPr/>
        </p:nvSpPr>
        <p:spPr>
          <a:xfrm>
            <a:off x="5219819" y="5655945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507" y="5685889"/>
            <a:ext cx="342067" cy="42755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923836" y="573035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Visualización</a:t>
            </a:r>
            <a:endParaRPr lang="es-CL" sz="2200" noProof="0" dirty="0"/>
          </a:p>
        </p:txBody>
      </p:sp>
      <p:sp>
        <p:nvSpPr>
          <p:cNvPr id="12" name="Text 7"/>
          <p:cNvSpPr/>
          <p:nvPr/>
        </p:nvSpPr>
        <p:spPr>
          <a:xfrm>
            <a:off x="5923836" y="6216491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Usa gráficos de dispersión para mostrar patrones.</a:t>
            </a:r>
            <a:endParaRPr lang="es-CL" sz="1700" noProof="0" dirty="0"/>
          </a:p>
        </p:txBody>
      </p:sp>
      <p:sp>
        <p:nvSpPr>
          <p:cNvPr id="13" name="Shape 8"/>
          <p:cNvSpPr/>
          <p:nvPr/>
        </p:nvSpPr>
        <p:spPr>
          <a:xfrm>
            <a:off x="9681329" y="5655945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s-CL" noProof="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017" y="5685889"/>
            <a:ext cx="342067" cy="42755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85346" y="573035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Comparación</a:t>
            </a:r>
            <a:endParaRPr lang="es-CL" sz="2200" noProof="0" dirty="0"/>
          </a:p>
        </p:txBody>
      </p:sp>
      <p:sp>
        <p:nvSpPr>
          <p:cNvPr id="16" name="Text 10"/>
          <p:cNvSpPr/>
          <p:nvPr/>
        </p:nvSpPr>
        <p:spPr>
          <a:xfrm>
            <a:off x="10385346" y="6216491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Permite entender la interacción entre variables.</a:t>
            </a:r>
            <a:endParaRPr lang="es-CL" sz="170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43176"/>
            <a:ext cx="685169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s-CL" sz="445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Correlación entre Variables</a:t>
            </a:r>
            <a:endParaRPr lang="es-CL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58309" y="1789152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Mide la fuerza y dirección de la relación lineal.</a:t>
            </a:r>
            <a:endParaRPr lang="es-CL" sz="1700" noProof="0" dirty="0"/>
          </a:p>
        </p:txBody>
      </p:sp>
      <p:sp>
        <p:nvSpPr>
          <p:cNvPr id="4" name="Text 2"/>
          <p:cNvSpPr/>
          <p:nvPr/>
        </p:nvSpPr>
        <p:spPr>
          <a:xfrm>
            <a:off x="758309" y="2596158"/>
            <a:ext cx="292846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Correlación positiva (1)</a:t>
            </a:r>
            <a:endParaRPr lang="es-CL" sz="2200" noProof="0" dirty="0"/>
          </a:p>
        </p:txBody>
      </p:sp>
      <p:sp>
        <p:nvSpPr>
          <p:cNvPr id="5" name="Text 3"/>
          <p:cNvSpPr/>
          <p:nvPr/>
        </p:nvSpPr>
        <p:spPr>
          <a:xfrm>
            <a:off x="758309" y="316896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/>
              <a:t>Relación directamente proporcional entre las variables</a:t>
            </a:r>
          </a:p>
        </p:txBody>
      </p:sp>
      <p:sp>
        <p:nvSpPr>
          <p:cNvPr id="6" name="Text 4"/>
          <p:cNvSpPr/>
          <p:nvPr/>
        </p:nvSpPr>
        <p:spPr>
          <a:xfrm>
            <a:off x="758309" y="3732252"/>
            <a:ext cx="318623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s-CL" sz="2200" b="1" noProof="0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Correlación negativa (-1)</a:t>
            </a:r>
            <a:endParaRPr lang="es-CL" sz="2200" noProof="0" dirty="0"/>
          </a:p>
        </p:txBody>
      </p:sp>
      <p:sp>
        <p:nvSpPr>
          <p:cNvPr id="7" name="Text 5"/>
          <p:cNvSpPr/>
          <p:nvPr/>
        </p:nvSpPr>
        <p:spPr>
          <a:xfrm>
            <a:off x="758309" y="430506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s-CL" sz="1700" noProof="0" dirty="0"/>
              <a:t>Relación inversamente proporcional entre las variables</a:t>
            </a:r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39" y="2623304"/>
            <a:ext cx="6292572" cy="4719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422</Words>
  <Application>Microsoft Office PowerPoint</Application>
  <PresentationFormat>Personalizado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Montserrat</vt:lpstr>
      <vt:lpstr>Arial</vt:lpstr>
      <vt:lpstr>Montserrat Bold</vt:lpstr>
      <vt:lpstr>Barlow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Javier  Luengo Abarzúa</cp:lastModifiedBy>
  <cp:revision>3</cp:revision>
  <dcterms:created xsi:type="dcterms:W3CDTF">2025-06-09T00:20:05Z</dcterms:created>
  <dcterms:modified xsi:type="dcterms:W3CDTF">2025-06-09T20:10:06Z</dcterms:modified>
</cp:coreProperties>
</file>