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Source Code Pro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20" Type="http://schemas.openxmlformats.org/officeDocument/2006/relationships/slide" Target="slides/slide16.xml"/><Relationship Id="rId42" Type="http://schemas.openxmlformats.org/officeDocument/2006/relationships/font" Target="fonts/SourceCodePro-regular.fntdata"/><Relationship Id="rId41" Type="http://schemas.openxmlformats.org/officeDocument/2006/relationships/font" Target="fonts/AmaticSC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bold.fntdata"/><Relationship Id="rId10" Type="http://schemas.openxmlformats.org/officeDocument/2006/relationships/slide" Target="slides/slide6.xml"/><Relationship Id="rId32" Type="http://schemas.openxmlformats.org/officeDocument/2006/relationships/font" Target="fonts/Raleway-regular.fntdata"/><Relationship Id="rId13" Type="http://schemas.openxmlformats.org/officeDocument/2006/relationships/slide" Target="slides/slide9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8.xml"/><Relationship Id="rId34" Type="http://schemas.openxmlformats.org/officeDocument/2006/relationships/font" Target="fonts/Raleway-italic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.fntdata"/><Relationship Id="rId14" Type="http://schemas.openxmlformats.org/officeDocument/2006/relationships/slide" Target="slides/slide10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3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Open the main websites for illustration e.g ihub.co.ke, brightermonday.co.ke, linkedin.com, angel.co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Open the main websites for illustration e.g ihub.co.ke, brightermonday.co.ke, linkedin.com, angel.co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* Not common but be prepared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To talk about this in subsequent slides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685800" y="1583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  <a:defRPr b="1" i="0" sz="4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Proxima Nova"/>
              <a:buNone/>
              <a:defRPr b="1"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roxima Nova"/>
              <a:buNone/>
              <a:defRPr b="0" i="0" sz="3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7519500" y="100"/>
            <a:ext cx="1624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88900" lvl="1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88900" lvl="2" marL="914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88900" lvl="3" marL="1371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88900" lvl="4" marL="18288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88900" lvl="5" marL="22860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88900" lvl="6" marL="2743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●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88900" lvl="7" marL="32004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○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88900" lvl="8" marL="3657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roxima Nova"/>
              <a:buChar char="■"/>
              <a:defRPr b="0" i="0" sz="1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ihub.co.ke/jobs" TargetMode="External"/><Relationship Id="rId4" Type="http://schemas.openxmlformats.org/officeDocument/2006/relationships/hyperlink" Target="https://kaziplus.com" TargetMode="External"/><Relationship Id="rId5" Type="http://schemas.openxmlformats.org/officeDocument/2006/relationships/hyperlink" Target="https://www.linkedin.com/job/home" TargetMode="External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shortlist.net/ken/" TargetMode="External"/><Relationship Id="rId4" Type="http://schemas.openxmlformats.org/officeDocument/2006/relationships/hyperlink" Target="https://angel.co/jobs" TargetMode="External"/><Relationship Id="rId5" Type="http://schemas.openxmlformats.org/officeDocument/2006/relationships/hyperlink" Target="https://www.brightermonday.co.ke" TargetMode="External"/><Relationship Id="rId6" Type="http://schemas.openxmlformats.org/officeDocument/2006/relationships/hyperlink" Target="http://www.summitrecruitment-search.com/jobs/" TargetMode="External"/><Relationship Id="rId7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A84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65325" y="1261350"/>
            <a:ext cx="84624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7200" u="none" cap="none" strike="noStrike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Job Search</a:t>
            </a:r>
          </a:p>
        </p:txBody>
      </p:sp>
      <p:pic>
        <p:nvPicPr>
          <p:cNvPr descr="logo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434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Who and How - Your Cohort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85450" y="1354674"/>
            <a:ext cx="8229600" cy="385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Use your cohort friends as  “Job Search Teams”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Job searches conducted in a vacuum = isolating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Communicate daily! Use Slack! </a:t>
            </a: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 Moringa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Outcomes Staff and Use the Cohort Channel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We must all share responsibility for each other, b/c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more fun this way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part of a community with shared experiences!</a:t>
            </a:r>
          </a:p>
        </p:txBody>
      </p:sp>
      <p:pic>
        <p:nvPicPr>
          <p:cNvPr descr="logo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3901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Who and How - Tech Mentors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85450" y="1247550"/>
            <a:ext cx="8229600" cy="31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2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partners in crime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2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2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TM’s available for Mock Interviews &amp; check ins</a:t>
            </a: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22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2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They thrive off being your </a:t>
            </a:r>
            <a:r>
              <a:rPr lang="en" sz="22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</a:t>
            </a:r>
            <a:r>
              <a:rPr b="0" i="0" lang="en" sz="22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counterpart</a:t>
            </a:r>
          </a:p>
        </p:txBody>
      </p:sp>
      <p:pic>
        <p:nvPicPr>
          <p:cNvPr descr="logo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685800" y="128941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Mechanics of a Job Search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685800" y="2449227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The Process Look Like? </a:t>
            </a:r>
          </a:p>
        </p:txBody>
      </p:sp>
      <p:pic>
        <p:nvPicPr>
          <p:cNvPr descr="logo.jp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Basics: Getting in the Water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8675"/>
            <a:ext cx="85206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recruiting is a two way street--they are actively seeking you, and you are seeking them. Don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’t let anyone tell you: “There’s no JOB!!!”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fixate on one company or job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common mistake...there is nothing wrong with having a couple of dream jobs, but you must be realistic and 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continually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refill your pipeline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Know that this is a numbers game! The more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jobs you apply to, the greater your chances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  <p:pic>
        <p:nvPicPr>
          <p:cNvPr descr="logo.jp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Basics: What shou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ld I know?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647575"/>
            <a:ext cx="8403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Sector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tartup or a big company? 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Compensation?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Culture, fit, hours etc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others saying?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ead Tech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Blogs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Research the company online, understand the in and out of the company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your new career and industry--become familiar with it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Where are you connected/ networked? Use it!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Consider: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Moringa School developers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get great jobs, and our hiring rate is high, because our grads put in the hard work -- It’s not magic, it’s determination</a:t>
            </a:r>
          </a:p>
        </p:txBody>
      </p:sp>
      <p:pic>
        <p:nvPicPr>
          <p:cNvPr descr="logo.jp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748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: What should I ask myself?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83850" y="953750"/>
            <a:ext cx="84030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Front Door AND Back Door.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you go about locating great job opportunities?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 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Legwork on researching opportunities and companies.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pay attention to how long jobs are staying open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" sz="1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</a:t>
            </a:r>
            <a:r>
              <a:rPr lang="en" sz="1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Know who you ARE!!!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 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Keep an eye on what products, services, &amp; technologies you are most interested in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Ask yourself what you are passionate about and what will make you happy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Familiarize yourselves on several industries and learn the major players 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Use resources like </a:t>
            </a:r>
            <a:r>
              <a:rPr lang="en" sz="1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google</a:t>
            </a:r>
            <a:r>
              <a:rPr b="0" i="0" lang="en" sz="1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to build your knowledge base</a:t>
            </a:r>
          </a:p>
        </p:txBody>
      </p:sp>
      <p:pic>
        <p:nvPicPr>
          <p:cNvPr descr="logo.jp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Basics: Where Do I Apply? 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967475"/>
            <a:ext cx="8520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Some of the best resources for locating jobs: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iHub Jobs</a:t>
            </a: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https://ihub.co.ke/jobs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Kazi+</a:t>
            </a: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https://kaziplus.com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</a:t>
            </a: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0" i="0" lang="en" sz="30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https://www.linkedin.com/job/home</a:t>
            </a:r>
            <a:r>
              <a:rPr b="0" i="0" lang="en" sz="30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- </a:t>
            </a:r>
            <a:r>
              <a:rPr i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a strong profile. Use keywords (Nairobi, Software Developer etc)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Fuzu</a:t>
            </a:r>
            <a:r>
              <a:rPr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(https://www.fuzu.com/)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Basics: Where Do I Apply?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967475"/>
            <a:ext cx="85206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Some of the best resources for locating jobs: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Shortlist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https://www.shortlist.net/ken/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Angellist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0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https://angel.co/jobs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- </a:t>
            </a:r>
            <a:r>
              <a:rPr b="0" i="1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a strong pro</a:t>
            </a:r>
            <a:r>
              <a:rPr i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file. Use keywords (Nairobi, Software Developer etc)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Brighter Monday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https://www.brightermonday.co.ke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r>
              <a:rPr i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Use keywords (Nairobi, Software Developer etc)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Summit Recruitment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http://www.summitrecruitment-search.com/jobs/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). </a:t>
            </a:r>
            <a:r>
              <a:rPr i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Use keywords (Nairobi, Software Developer etc)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173" name="Shape 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Prep yourself 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Expressing Interest/Applying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Phone Screen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Challenge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Tech Interview/The Onsite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Following Up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*Receiving Offer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Negotiate Offer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*Sign Offer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28375" y="1663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Stages of the Job Search </a:t>
            </a:r>
          </a:p>
        </p:txBody>
      </p:sp>
      <p:pic>
        <p:nvPicPr>
          <p:cNvPr descr="logo.jp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71450" y="41530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1: Expressing Interest/Applying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093850"/>
            <a:ext cx="85206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●"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Your first communication with a company is crucial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resume, cover letter and portfolio serve as a movie trailer like fast and furious trailer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As a package, they should communicate why YOU are an IDEAL candidate for THAT PARTICULAR JOB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Small talk = Big Impact.  Practice elevator pitch.  Know your audience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Be persistent yet patient.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Be your authentic (yet polished) self (AKA Always be Prepared!)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Let them know if you have a deadline.  It’s great to have other offers. It implies that you are in high demand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Make it easy for networks to help you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Char char="○"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Be energetic, but don’t scare them away!</a:t>
            </a:r>
          </a:p>
        </p:txBody>
      </p:sp>
      <p:pic>
        <p:nvPicPr>
          <p:cNvPr descr="logo.jpg"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910450"/>
            <a:ext cx="77724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Your Job search is not... </a:t>
            </a:r>
          </a:p>
        </p:txBody>
      </p:sp>
      <p:pic>
        <p:nvPicPr>
          <p:cNvPr descr="logo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2: Phone Screen*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28675"/>
            <a:ext cx="8520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Immediately after applying and p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rior to a phone screen, you need to do some basic research about the company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Know product and their stack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challenges facing the company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PS’s are: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conducted by a tech recruiter with minimal technical skills- usually a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gatekeeper to the engineers (HR P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ERSON)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most often behavioral interviews; coding typically not required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familiarity with stack will win points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be polite, genuine, responsive and energetic (not scary!)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Treat the interviewer as a peer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Take cues, and be prepared to ask questions - strateg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ic ones</a:t>
            </a:r>
          </a:p>
        </p:txBody>
      </p:sp>
      <p:pic>
        <p:nvPicPr>
          <p:cNvPr descr="logo.jp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71450" y="445800"/>
            <a:ext cx="84597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3: The Onsite / Tech Interviews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27075" y="1124325"/>
            <a:ext cx="84597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Interview!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deeper dive to tech skills -- looking for role/team match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Lots of coding and problem solving.  </a:t>
            </a:r>
          </a:p>
          <a:p>
            <a:pPr indent="0" lvl="2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you continue to practice toy problems, data structures, algorithms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Communicate Effectively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Ask clarifying questions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Talk through every part of the question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Code, verify, and think AUDIBLY - Listen to what the interviewers say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attitude and energy</a:t>
            </a: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847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4: Following Up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33950" y="893575"/>
            <a:ext cx="8876099" cy="4068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should I follow up? --&gt; 5 business days 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max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Be visible, but </a:t>
            </a: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not annoying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emails are </a:t>
            </a: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to stay on the brains of your hiring team (should be sent within 24 hrs of interview)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847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Offer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33950" y="893575"/>
            <a:ext cx="88761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Depending on the company, the offer can come in after the two interviews.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Read the offer contract well before signing.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24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</a:t>
            </a: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MS OUTCOMES 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immediately when you get your offer-- we will help you! </a:t>
            </a:r>
          </a:p>
        </p:txBody>
      </p:sp>
      <p:pic>
        <p:nvPicPr>
          <p:cNvPr descr="logo.jp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0" y="1946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 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: Negotiating Your Offer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0" y="927650"/>
            <a:ext cx="9003900" cy="4113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ONLY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negotiate </a:t>
            </a: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AFTER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you: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Are SURE you’d want to work at the company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Have a formal offer letter in hand 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absolutely nothing wrong with negotiating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Every negotiation is different--what you ask for and what you can expect varies tremendously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MS OUTCOMES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team always available to assist.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1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88500" y="1554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Salary!!!</a:t>
            </a:r>
          </a:p>
        </p:txBody>
      </p:sp>
      <p:pic>
        <p:nvPicPr>
          <p:cNvPr descr="logo.jp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" type="body"/>
          </p:nvPr>
        </p:nvSpPr>
        <p:spPr>
          <a:xfrm>
            <a:off x="488500" y="901800"/>
            <a:ext cx="8553000" cy="4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How much is too much?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How much is appropriate??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 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the company. Early stage or established company?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DO: 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Know your competency level. Ask yourself questions like: “Do I have a working product?” “What’s my experience level?” “What are my strengths and weaknesses?” etc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1"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For an entry level developer (full stack or mobile), anything between </a:t>
            </a:r>
            <a:r>
              <a:rPr b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40,000 - 60,000 KSH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gross salary.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i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IF YOU HAVE OPPORTUNITY TO WORK WITH AN ORGANISATION WHERE YOU CAN GAIN ENOUGH EXPERIENCE, DO NOT LET SALARY SERVE AS A FACTOR FOR NOT ACCEPTING THE OFFER!! E.g GOOGLE!!! 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i="1"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GET YOUR FEET IN!</a:t>
            </a: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551100" y="4056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Dealing with Rejection</a:t>
            </a:r>
          </a:p>
        </p:txBody>
      </p:sp>
      <p:pic>
        <p:nvPicPr>
          <p:cNvPr descr="logo.jp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-376075" y="1176700"/>
            <a:ext cx="93603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Know this, you MIGHT not get all the jobs you apply for.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In fact, probably only 60-70% will work out!!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But you must know how to deal with the rejection!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18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See them as an opportunity to do better.</a:t>
            </a:r>
          </a:p>
          <a:p>
            <a:pPr indent="0" lvl="2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Get feedback from recruiters. Ask them why you didn’t make it! Use those feedback to your advantage!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224646"/>
            <a:ext cx="82296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sz="36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Any Question??</a:t>
            </a:r>
          </a:p>
        </p:txBody>
      </p:sp>
      <p:pic>
        <p:nvPicPr>
          <p:cNvPr descr="logo.jp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605466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x.jp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5549"/>
            <a:ext cx="3008125" cy="2005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s_lazy_cat_5901_332995_xlarge.jpe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125" y="1515933"/>
            <a:ext cx="3429174" cy="3272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ed-me_o_1101655.jpg" id="75" name="Shape 75"/>
          <p:cNvPicPr preferRelativeResize="0"/>
          <p:nvPr/>
        </p:nvPicPr>
        <p:blipFill rotWithShape="1">
          <a:blip r:embed="rId5">
            <a:alphaModFix/>
          </a:blip>
          <a:srcRect b="3716" l="0" r="0" t="0"/>
          <a:stretch/>
        </p:blipFill>
        <p:spPr>
          <a:xfrm>
            <a:off x="5788299" y="305550"/>
            <a:ext cx="3429175" cy="36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1605466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Your Job search is more like this... </a:t>
            </a:r>
          </a:p>
        </p:txBody>
      </p:sp>
      <p:pic>
        <p:nvPicPr>
          <p:cNvPr descr="logo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06150" y="61225"/>
            <a:ext cx="1677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this...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27652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roxima Nova"/>
              <a:buNone/>
            </a:pPr>
            <a:r>
              <a:t/>
            </a:r>
            <a:endParaRPr b="0" i="0" sz="30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8275"/>
            <a:ext cx="9144000" cy="444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276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To start, Let’s Debug our Th</a:t>
            </a:r>
            <a:r>
              <a:rPr lang="en" sz="36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oughts</a:t>
            </a: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Nerves &amp; adrenaline = absolutely acceptable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Internalizing fear = 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Hakuna Matata!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all in this! Pamo</a:t>
            </a: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ja!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Truth!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REMEMBER: We are here to ensure your subjective reality</a:t>
            </a:r>
            <a:r>
              <a:rPr b="1" lang="en" sz="2400" u="sng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is in line with objective reality.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1" i="0" sz="2400" u="sng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Ok great. Now...let’s talk about what your job search will actually look like! </a:t>
            </a:r>
          </a:p>
        </p:txBody>
      </p:sp>
      <p:pic>
        <p:nvPicPr>
          <p:cNvPr descr="logo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36750"/>
            <a:ext cx="8520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Prep </a:t>
            </a:r>
            <a:r>
              <a:rPr b="1"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ourself 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Expressing Interest/Applying</a:t>
            </a:r>
          </a:p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REJECTION! REJECTION!! REJECTION!!!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Phone Screen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Challenge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Tech Interview/The Onsite 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REJECTION! REJECTION!! REJECTION!!!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Following Up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*Receiving Offer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Negotiate Offer </a:t>
            </a:r>
          </a:p>
          <a:p>
            <a: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Proxima Nova"/>
              <a:buAutoNum type="arabicPeriod"/>
            </a:pPr>
            <a:r>
              <a:rPr b="1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*Sign Offer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700" y="-155236"/>
            <a:ext cx="82296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Stages of the Job Search </a:t>
            </a:r>
          </a:p>
        </p:txBody>
      </p:sp>
      <p:pic>
        <p:nvPicPr>
          <p:cNvPr descr="logo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2525" y="1961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Who and How - You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54000" y="941000"/>
            <a:ext cx="8691000" cy="4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Your job search must be your #1 priority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AT ALL COSTS resist the urge to dive into projects and to ignore your job search - your job search will not go away until you get a job.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24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ignore your pipeline</a:t>
            </a:r>
            <a:r>
              <a:rPr b="0" i="0" lang="en" sz="2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--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failure to </a:t>
            </a: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constantly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apply to jobs is the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death knell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of a successful job search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 job search is a </a:t>
            </a: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big output of energy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&amp; sometimes it can be hard to see the light at the end of the tunnel--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to PREP YOURSELF for success-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Set the same hours every day to apply to jobs -- strategy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communicate with Outcomes -- DAILY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come to </a:t>
            </a: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MS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if you can/want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Plan time every day to relax, exercise, or see 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4345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36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Basics - The Team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5450" y="1247550"/>
            <a:ext cx="8229600" cy="31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The most important part of the team is </a:t>
            </a:r>
            <a:r>
              <a:rPr b="0" i="0" lang="en" sz="1800" u="sng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all of you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STUDENT RUN JOB SEARCH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1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Only you</a:t>
            </a: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can get yourself a job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to give you an extra boost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with Moringa School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Outcomes Team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Cohort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b="0" i="0" lang="en" sz="18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Alums!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650" y="0"/>
            <a:ext cx="1606350" cy="7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