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hadows Into Light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ShadowsIn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ddd2e7f2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ddd2e7f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ddd2e7f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ddd2e7f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ddd2e7f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ddd2e7f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Cotton qin isolated cotton seed from cotton fiber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○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50 pound/day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○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Increases demand for slave labor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○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(picture above is his cotton gin)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In 1980 computers made the vehicle vision possible 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○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Not perfect, needed cable systems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6f7816d8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6f7816d8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Are the current agricultural robots we have today, use today mostly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Harvesting</a:t>
            </a: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and picking is the most popular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Seeding and planting is emerging recently;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 lot of things have the line blurred between we already have it or it is close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○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Hard to tell, different websites give different results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Livestock: Milk cows, rear sheep, push feed, clean manure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dd2e7f2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dd2e7f2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Automation tech into bio-systems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○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Agriculture, forestry, greenhouse, </a:t>
            </a: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horticulture</a:t>
            </a: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, </a:t>
            </a: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fisheries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Some people have weed control already?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Since it has been getting more attention in recent years, partly due to the over 9 billion population estimations of 2050.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6f7816d8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6f7816d8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Estimated Increased an average of 40% every two years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This is due to the fact that it is drawing new professionals, companies and investors.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ddd2e7f2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ddd2e7f2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3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The job is both and bad thing, less original agricultural jobs, but the new ones are more technology focused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Lowers cost of farming itself, and </a:t>
            </a: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probably</a:t>
            </a: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food in the market.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Job: making and fixing the robots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t/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ddd2e7f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ddd2e7f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3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Emotionally, the art of farming will not feel the same, like how some farms who are not mass producing things will take better care of their animals, yet due to a higher price, less people buy from them, and not many are willing to do so.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Hard on farmers who stick to it by hand and efforts and appreciation for farming will likely drop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dd2e7f2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ddd2e7f2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3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Old jobs get replaced by new ones, regarding the same field basically.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○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Do some research on jobs you may like, in a few years, it may be replaced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Currently used for many things, plans have been made to add to that list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They can be an advantageous and a disadvantage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Same idea as a lot of current jobs that is under pressure from developing technologies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1200"/>
              <a:buFont typeface="Shadows Into Light"/>
              <a:buChar char="●"/>
            </a:pPr>
            <a:r>
              <a:rPr lang="en" sz="12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Some people lose jobs, others gain, if the same amount of new jobs will be available as the old are losing debatable</a:t>
            </a:r>
            <a:endParaRPr sz="12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grifarming.in/agricultural-robots-advantages-automation-history-future" TargetMode="External"/><Relationship Id="rId4" Type="http://schemas.openxmlformats.org/officeDocument/2006/relationships/hyperlink" Target="https://www.sussexvt.k12.de.us/science/The%20History%20of%20the%20World%201500-1899/Eli%20Whitney%20Invents%20the%20Cotton%20Gin.htm" TargetMode="External"/><Relationship Id="rId9" Type="http://schemas.openxmlformats.org/officeDocument/2006/relationships/hyperlink" Target="https://www.freepik.com/free-photos-vectors/farming-robot" TargetMode="External"/><Relationship Id="rId5" Type="http://schemas.openxmlformats.org/officeDocument/2006/relationships/hyperlink" Target="https://www.online-sciences.com/robotics/agricultural-robots-advantages-and-disadvantages/#:~:text=The%20robots%20in%20the%20agricultural,too%20dangerous%20for%20the%20operators." TargetMode="External"/><Relationship Id="rId6" Type="http://schemas.openxmlformats.org/officeDocument/2006/relationships/hyperlink" Target="https://www.automate.org/blogs/robotics-in-agriculture-types-and-applications" TargetMode="External"/><Relationship Id="rId7" Type="http://schemas.openxmlformats.org/officeDocument/2006/relationships/hyperlink" Target="https://www.statista.com/statistics/1290013/agricultural-robot-global-market-unit-volume/" TargetMode="External"/><Relationship Id="rId8" Type="http://schemas.openxmlformats.org/officeDocument/2006/relationships/hyperlink" Target="https://www.smithsonianmag.com/innovation/five-roles-robots-will-play-future-farming-18097324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1" Type="http://schemas.openxmlformats.org/officeDocument/2006/relationships/slide" Target="/ppt/slides/slide10.xml"/><Relationship Id="rId10" Type="http://schemas.openxmlformats.org/officeDocument/2006/relationships/slide" Target="/ppt/slides/slide9.xml"/><Relationship Id="rId9" Type="http://schemas.openxmlformats.org/officeDocument/2006/relationships/slide" Target="/ppt/slides/slide8.xml"/><Relationship Id="rId5" Type="http://schemas.openxmlformats.org/officeDocument/2006/relationships/slide" Target="/ppt/slides/slide5.xml"/><Relationship Id="rId6" Type="http://schemas.openxmlformats.org/officeDocument/2006/relationships/slide" Target="/ppt/slides/slide5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ussexvt.k12.de.us/science/The%20History%20of%20the%20World%201500-1899/Eli%20Whitney%20Invents%20the%20Cotton%20Gin.htm" TargetMode="External"/><Relationship Id="rId4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pik.com/free-photo/senior-man-watering-his-plants-his-garden-with-sprinkle-man-black-apron_10065458.htm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5671250" y="31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64212" y="1369000"/>
            <a:ext cx="7815578" cy="12027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Agricultural Robots​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3272600" y="2571750"/>
            <a:ext cx="2598801" cy="3696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Zheng, Sharon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0" y="664100"/>
            <a:ext cx="91440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000"/>
              <a:buFont typeface="Shadows Into Light"/>
              <a:buChar char="●"/>
            </a:pPr>
            <a:r>
              <a:rPr lang="en" sz="20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Agrifarming</a:t>
            </a:r>
            <a:endParaRPr sz="20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000"/>
              <a:buFont typeface="Shadows Into Light"/>
              <a:buChar char="●"/>
            </a:pPr>
            <a:r>
              <a:rPr lang="en" sz="20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Eli Whitney Invents the Cotton Gin</a:t>
            </a:r>
            <a:endParaRPr sz="20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000"/>
              <a:buFont typeface="Shadows Into Light"/>
              <a:buChar char="●"/>
            </a:pPr>
            <a:r>
              <a:rPr lang="en" sz="20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Agricultural robots advantages, disadvantages</a:t>
            </a:r>
            <a:endParaRPr sz="20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000"/>
              <a:buFont typeface="Shadows Into Light"/>
              <a:buChar char="●"/>
            </a:pPr>
            <a:r>
              <a:rPr lang="en" sz="20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Agriculture robot types</a:t>
            </a:r>
            <a:endParaRPr sz="20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000"/>
              <a:buFont typeface="Shadows Into Light"/>
              <a:buChar char="●"/>
            </a:pPr>
            <a:r>
              <a:rPr lang="en" sz="20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Agricultural robots Market(Global)</a:t>
            </a:r>
            <a:endParaRPr sz="20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000"/>
              <a:buFont typeface="Shadows Into Light"/>
              <a:buChar char="●"/>
            </a:pPr>
            <a:r>
              <a:rPr lang="en" sz="20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Robots in the future of Farming</a:t>
            </a:r>
            <a:endParaRPr sz="20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000"/>
              <a:buFont typeface="Shadows Into Light"/>
              <a:buChar char="●"/>
            </a:pPr>
            <a:r>
              <a:rPr lang="en" sz="20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(Robot) Farming Photos</a:t>
            </a:r>
            <a:endParaRPr sz="20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1000" y="74555"/>
            <a:ext cx="2709511" cy="4682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References</a:t>
            </a:r>
          </a:p>
        </p:txBody>
      </p:sp>
      <p:sp>
        <p:nvSpPr>
          <p:cNvPr id="139" name="Google Shape;139;p22"/>
          <p:cNvSpPr/>
          <p:nvPr/>
        </p:nvSpPr>
        <p:spPr>
          <a:xfrm>
            <a:off x="9899" y="0"/>
            <a:ext cx="2847900" cy="6171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9900" y="690750"/>
            <a:ext cx="3635100" cy="371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-1404718">
            <a:off x="1789653" y="1915444"/>
            <a:ext cx="3236779" cy="264727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385342">
            <a:off x="5012851" y="-331761"/>
            <a:ext cx="6715864" cy="516437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1000" y="74555"/>
            <a:ext cx="2188730" cy="4246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Overview</a:t>
            </a:r>
          </a:p>
        </p:txBody>
      </p:sp>
      <p:sp>
        <p:nvSpPr>
          <p:cNvPr id="65" name="Google Shape;65;p14"/>
          <p:cNvSpPr/>
          <p:nvPr/>
        </p:nvSpPr>
        <p:spPr>
          <a:xfrm>
            <a:off x="9906" y="0"/>
            <a:ext cx="2321100" cy="6171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822000" y="2028575"/>
            <a:ext cx="1855550" cy="2383850"/>
          </a:xfrm>
          <a:custGeom>
            <a:rect b="b" l="l" r="r" t="t"/>
            <a:pathLst>
              <a:path extrusionOk="0" h="95354" w="74222">
                <a:moveTo>
                  <a:pt x="46877" y="95354"/>
                </a:moveTo>
                <a:lnTo>
                  <a:pt x="45141" y="70179"/>
                </a:lnTo>
                <a:lnTo>
                  <a:pt x="0" y="63669"/>
                </a:lnTo>
                <a:lnTo>
                  <a:pt x="43839" y="42834"/>
                </a:lnTo>
                <a:lnTo>
                  <a:pt x="42050" y="0"/>
                </a:lnTo>
                <a:lnTo>
                  <a:pt x="74222" y="33285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Google Shape;67;p14"/>
          <p:cNvSpPr/>
          <p:nvPr/>
        </p:nvSpPr>
        <p:spPr>
          <a:xfrm>
            <a:off x="4704375" y="1114125"/>
            <a:ext cx="2188800" cy="6171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944476" y="2195800"/>
            <a:ext cx="1986000" cy="3759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0" y="664100"/>
            <a:ext cx="45720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History​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History 2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 and Implementati</a:t>
            </a:r>
            <a:r>
              <a:rPr lang="en" sz="25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 and Implementation 2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Pros​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Cons​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Summary​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 u="sng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References​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824150" y="3746675"/>
            <a:ext cx="1015750" cy="334975"/>
          </a:xfrm>
          <a:custGeom>
            <a:rect b="b" l="l" r="r" t="t"/>
            <a:pathLst>
              <a:path extrusionOk="0" h="13399" w="40630">
                <a:moveTo>
                  <a:pt x="0" y="6916"/>
                </a:moveTo>
                <a:lnTo>
                  <a:pt x="40630" y="13399"/>
                </a:lnTo>
                <a:lnTo>
                  <a:pt x="28095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Google Shape;71;p14"/>
          <p:cNvSpPr/>
          <p:nvPr/>
        </p:nvSpPr>
        <p:spPr>
          <a:xfrm>
            <a:off x="5466625" y="3692078"/>
            <a:ext cx="788800" cy="162100"/>
          </a:xfrm>
          <a:custGeom>
            <a:rect b="b" l="l" r="r" t="t"/>
            <a:pathLst>
              <a:path extrusionOk="0" h="6484" w="31552">
                <a:moveTo>
                  <a:pt x="4754" y="0"/>
                </a:moveTo>
                <a:lnTo>
                  <a:pt x="0" y="6484"/>
                </a:lnTo>
                <a:lnTo>
                  <a:pt x="31552" y="43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4"/>
          <p:cNvSpPr/>
          <p:nvPr/>
        </p:nvSpPr>
        <p:spPr>
          <a:xfrm>
            <a:off x="3824150" y="3704025"/>
            <a:ext cx="2539200" cy="9399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676850" y="2201475"/>
            <a:ext cx="259350" cy="378200"/>
          </a:xfrm>
          <a:custGeom>
            <a:rect b="b" l="l" r="r" t="t"/>
            <a:pathLst>
              <a:path extrusionOk="0" h="15128" w="10374">
                <a:moveTo>
                  <a:pt x="0" y="15128"/>
                </a:moveTo>
                <a:lnTo>
                  <a:pt x="10374" y="5619"/>
                </a:lnTo>
                <a:lnTo>
                  <a:pt x="6484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Google Shape;74;p14"/>
          <p:cNvSpPr/>
          <p:nvPr/>
        </p:nvSpPr>
        <p:spPr>
          <a:xfrm>
            <a:off x="6071725" y="1142500"/>
            <a:ext cx="443050" cy="583525"/>
          </a:xfrm>
          <a:custGeom>
            <a:rect b="b" l="l" r="r" t="t"/>
            <a:pathLst>
              <a:path extrusionOk="0" h="23341" w="17722">
                <a:moveTo>
                  <a:pt x="17722" y="2334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0" y="793600"/>
            <a:ext cx="45720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Also called an agribot or agbot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 revolution in agriculture occurred due to machines (1752-1900)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Robotics introduced in 1920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1974 - Eli Whitney’s cotton gin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1950s and 1960s - research of autonomous agricultural vehicles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1000" y="74555"/>
            <a:ext cx="1779767" cy="5680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History</a:t>
            </a:r>
          </a:p>
        </p:txBody>
      </p:sp>
      <p:pic>
        <p:nvPicPr>
          <p:cNvPr id="81" name="Google Shape;81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950" y="642600"/>
            <a:ext cx="4225750" cy="4008775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5"/>
          <p:cNvSpPr/>
          <p:nvPr/>
        </p:nvSpPr>
        <p:spPr>
          <a:xfrm>
            <a:off x="9900" y="0"/>
            <a:ext cx="1930200" cy="6642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1000" y="793600"/>
            <a:ext cx="4225800" cy="37299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4572000" y="732700"/>
            <a:ext cx="4476600" cy="38238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572000" y="784650"/>
            <a:ext cx="45720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Machines h</a:t>
            </a: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ave been used and improved for decades now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Harvesting and picking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Use for livestock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Seeding and planting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Sorting and packing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1000" y="74555"/>
            <a:ext cx="2223932" cy="5680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History 2</a:t>
            </a:r>
          </a:p>
        </p:txBody>
      </p:sp>
      <p:sp>
        <p:nvSpPr>
          <p:cNvPr id="91" name="Google Shape;91;p16"/>
          <p:cNvSpPr/>
          <p:nvPr/>
        </p:nvSpPr>
        <p:spPr>
          <a:xfrm>
            <a:off x="9900" y="0"/>
            <a:ext cx="2388900" cy="6642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5" y="882425"/>
            <a:ext cx="2388900" cy="1593706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griculturе 4.0 Smart farm with autonomous and wireless technology. Agriculture 4.0 robot farming stock illustrations"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425" y="2809375"/>
            <a:ext cx="2620674" cy="1747125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0" y="1040950"/>
            <a:ext cx="45720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Emerging applications are robots/drones for weed control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Fertilizing</a:t>
            </a: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, irrigation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More appliances for precision agriculture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61000" y="74555"/>
            <a:ext cx="5839374" cy="5827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Plan and Implementation</a:t>
            </a:r>
          </a:p>
        </p:txBody>
      </p:sp>
      <p:sp>
        <p:nvSpPr>
          <p:cNvPr id="100" name="Google Shape;100;p17"/>
          <p:cNvSpPr/>
          <p:nvPr/>
        </p:nvSpPr>
        <p:spPr>
          <a:xfrm>
            <a:off x="9900" y="74550"/>
            <a:ext cx="5984700" cy="6186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lying drone above the rice or padddy field,technology agriculture concept. Flying drone above the rice or padddy field,technology agriculture concept. robot farming stock pictures, royalty-free photos &amp; images"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350" y="1198825"/>
            <a:ext cx="4702649" cy="25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61000" y="74555"/>
            <a:ext cx="6289234" cy="5827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Plan and Implementation 2</a:t>
            </a:r>
          </a:p>
        </p:txBody>
      </p:sp>
      <p:pic>
        <p:nvPicPr>
          <p:cNvPr id="107" name="Google Shape;107;p18" title="Agricultural Robot Global Market Value (Billion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313" y="870862"/>
            <a:ext cx="6575376" cy="4065774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8"/>
          <p:cNvSpPr/>
          <p:nvPr/>
        </p:nvSpPr>
        <p:spPr>
          <a:xfrm>
            <a:off x="9900" y="0"/>
            <a:ext cx="6458400" cy="6573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0" y="664100"/>
            <a:ext cx="45720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Do not get sick/ need time off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Fewer error, higher speeds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Higher quality products can be sensed more </a:t>
            </a: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accurately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reduce use of </a:t>
            </a: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pesticides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Creates a job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Can do things harmful to workers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Lowers cost of farming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1000" y="74555"/>
            <a:ext cx="995489" cy="4361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Pros</a:t>
            </a:r>
          </a:p>
        </p:txBody>
      </p:sp>
      <p:sp>
        <p:nvSpPr>
          <p:cNvPr id="115" name="Google Shape;115;p19"/>
          <p:cNvSpPr/>
          <p:nvPr/>
        </p:nvSpPr>
        <p:spPr>
          <a:xfrm>
            <a:off x="9903" y="0"/>
            <a:ext cx="1185000" cy="6171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obot sweeper picks sweet pepper. Robot sweeper picks sweet pepper. Smart farming. Technology in agriculture. robot farming pros stock illustrations"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50" y="1144075"/>
            <a:ext cx="4665850" cy="31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0" y="664100"/>
            <a:ext cx="45720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Pricing </a:t>
            </a: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competitive</a:t>
            </a: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, 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Cost a lot of money to make/buy robots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Need </a:t>
            </a: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maintenance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Some farmers lose jobs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Can change the emotional appear of agriculture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Energy issues costly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No real </a:t>
            </a: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intelligence</a:t>
            </a: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, which is needed sometimes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61000" y="74555"/>
            <a:ext cx="1062787" cy="4241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Cons</a:t>
            </a:r>
          </a:p>
        </p:txBody>
      </p:sp>
      <p:sp>
        <p:nvSpPr>
          <p:cNvPr id="123" name="Google Shape;123;p20"/>
          <p:cNvSpPr/>
          <p:nvPr/>
        </p:nvSpPr>
        <p:spPr>
          <a:xfrm>
            <a:off x="9903" y="0"/>
            <a:ext cx="1266900" cy="6171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ree photo senior man watering his plants in his garden with sprinkle. man in a black apron." id="124" name="Google Shape;124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950" y="1671925"/>
            <a:ext cx="4140899" cy="27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0" y="664100"/>
            <a:ext cx="47718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Good and Bad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○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Job gets replaced with another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This market is predicted to go up by a lot, a good thing to some.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●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More food produced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71B0"/>
              </a:buClr>
              <a:buSzPts val="2500"/>
              <a:buFont typeface="Shadows Into Light"/>
              <a:buChar char="○"/>
            </a:pPr>
            <a:r>
              <a:rPr lang="en" sz="2500">
                <a:solidFill>
                  <a:srgbClr val="2071B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Great considering amount of people predicted</a:t>
            </a:r>
            <a:endParaRPr sz="2500">
              <a:solidFill>
                <a:srgbClr val="2071B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1000" y="74555"/>
            <a:ext cx="2171129" cy="54461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4A86E8">
                        <a:alpha val="48235"/>
                      </a:srgbClr>
                    </a:gs>
                  </a:gsLst>
                  <a:lin ang="5400012" scaled="0"/>
                </a:gradFill>
                <a:latin typeface="Comic Sans MS"/>
              </a:rPr>
              <a:t>Summary</a:t>
            </a:r>
          </a:p>
        </p:txBody>
      </p:sp>
      <p:sp>
        <p:nvSpPr>
          <p:cNvPr id="131" name="Google Shape;131;p21"/>
          <p:cNvSpPr/>
          <p:nvPr/>
        </p:nvSpPr>
        <p:spPr>
          <a:xfrm>
            <a:off x="9906" y="0"/>
            <a:ext cx="2321100" cy="617100"/>
          </a:xfrm>
          <a:prstGeom prst="rect">
            <a:avLst/>
          </a:prstGeom>
          <a:noFill/>
          <a:ln cap="flat" cmpd="sng" w="19050">
            <a:solidFill>
              <a:srgbClr val="207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ree vector man thinking concept illustration"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425" y="534599"/>
            <a:ext cx="3837600" cy="38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