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9" r:id="rId4"/>
  </p:sldMasterIdLst>
  <p:notesMasterIdLst>
    <p:notesMasterId r:id="rId13"/>
  </p:notesMasterIdLst>
  <p:handoutMasterIdLst>
    <p:handoutMasterId r:id="rId14"/>
  </p:handoutMasterIdLst>
  <p:sldIdLst>
    <p:sldId id="282" r:id="rId5"/>
    <p:sldId id="427" r:id="rId6"/>
    <p:sldId id="471" r:id="rId7"/>
    <p:sldId id="474" r:id="rId8"/>
    <p:sldId id="485" r:id="rId9"/>
    <p:sldId id="482" r:id="rId10"/>
    <p:sldId id="483" r:id="rId11"/>
    <p:sldId id="484"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B6B4"/>
    <a:srgbClr val="9E8A86"/>
    <a:srgbClr val="C2B7B5"/>
    <a:srgbClr val="9F8B87"/>
    <a:srgbClr val="C4B9B7"/>
    <a:srgbClr val="A08C88"/>
    <a:srgbClr val="A6928E"/>
    <a:srgbClr val="E4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Estilo Médio 4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012" autoAdjust="0"/>
  </p:normalViewPr>
  <p:slideViewPr>
    <p:cSldViewPr snapToGrid="0" snapToObjects="1">
      <p:cViewPr varScale="1">
        <p:scale>
          <a:sx n="71" d="100"/>
          <a:sy n="71"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3ADEBAD-F3D6-4305-AFBC-8ED68D7A8C8C}" type="datetime1">
              <a:rPr lang="en-US"/>
              <a:pPr>
                <a:defRPr/>
              </a:pPr>
              <a:t>7/17/2022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AA6AF64-33FF-45CF-9C82-A65E37BBEC7D}" type="slidenum">
              <a:rPr lang="en-US"/>
              <a:pPr>
                <a:defRPr/>
              </a:pPr>
              <a:t>‹nº›</a:t>
            </a:fld>
            <a:endParaRPr lang="en-US"/>
          </a:p>
        </p:txBody>
      </p:sp>
    </p:spTree>
    <p:extLst>
      <p:ext uri="{BB962C8B-B14F-4D97-AF65-F5344CB8AC3E}">
        <p14:creationId xmlns:p14="http://schemas.microsoft.com/office/powerpoint/2010/main" val="15623982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C0B9737-6C81-49FD-AA5F-1624B80CF0B3}" type="datetime1">
              <a:rPr lang="en-US"/>
              <a:pPr>
                <a:defRPr/>
              </a:pPr>
              <a:t>7/17/2022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noProof="0"/>
              <a:t>Click to edit Master text styles</a:t>
            </a:r>
          </a:p>
          <a:p>
            <a:pPr lvl="1"/>
            <a:r>
              <a:rPr lang="x-none" noProof="0"/>
              <a:t>Second level</a:t>
            </a:r>
          </a:p>
          <a:p>
            <a:pPr lvl="2"/>
            <a:r>
              <a:rPr lang="x-none" noProof="0"/>
              <a:t>Third level</a:t>
            </a:r>
          </a:p>
          <a:p>
            <a:pPr lvl="3"/>
            <a:r>
              <a:rPr lang="x-none" noProof="0"/>
              <a:t>Fourth level</a:t>
            </a:r>
          </a:p>
          <a:p>
            <a:pPr lvl="4"/>
            <a:r>
              <a:rPr lang="x-non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BAA51B4D-390E-4A9F-BDD3-E9F340A4AA9E}" type="slidenum">
              <a:rPr lang="en-US"/>
              <a:pPr>
                <a:defRPr/>
              </a:pPr>
              <a:t>‹nº›</a:t>
            </a:fld>
            <a:endParaRPr lang="en-US"/>
          </a:p>
        </p:txBody>
      </p:sp>
    </p:spTree>
    <p:extLst>
      <p:ext uri="{BB962C8B-B14F-4D97-AF65-F5344CB8AC3E}">
        <p14:creationId xmlns:p14="http://schemas.microsoft.com/office/powerpoint/2010/main" val="2040258498"/>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BR" altLang="pt-BR" smtClean="0"/>
          </a:p>
        </p:txBody>
      </p:sp>
      <p:sp>
        <p:nvSpPr>
          <p:cNvPr id="11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5104AC77-178F-4E7C-B96E-C84866AE0697}" type="slidenum">
              <a:rPr lang="en-US" altLang="pt-BR">
                <a:latin typeface="Calibri" panose="020F0502020204030204" pitchFamily="34" charset="0"/>
              </a:rPr>
              <a:pPr fontAlgn="base">
                <a:spcBef>
                  <a:spcPct val="0"/>
                </a:spcBef>
                <a:spcAft>
                  <a:spcPct val="0"/>
                </a:spcAft>
              </a:pPr>
              <a:t>3</a:t>
            </a:fld>
            <a:endParaRPr lang="en-US" altLang="pt-BR">
              <a:latin typeface="Calibri" panose="020F0502020204030204" pitchFamily="34" charset="0"/>
            </a:endParaRPr>
          </a:p>
        </p:txBody>
      </p:sp>
    </p:spTree>
    <p:extLst>
      <p:ext uri="{BB962C8B-B14F-4D97-AF65-F5344CB8AC3E}">
        <p14:creationId xmlns:p14="http://schemas.microsoft.com/office/powerpoint/2010/main" val="374383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BR" altLang="pt-BR" smtClean="0"/>
          </a:p>
        </p:txBody>
      </p:sp>
      <p:sp>
        <p:nvSpPr>
          <p:cNvPr id="13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7A775210-C98B-49AC-B7B3-228949184FD1}" type="slidenum">
              <a:rPr lang="en-US" altLang="pt-BR">
                <a:latin typeface="Calibri" panose="020F0502020204030204" pitchFamily="34" charset="0"/>
              </a:rPr>
              <a:pPr fontAlgn="base">
                <a:spcBef>
                  <a:spcPct val="0"/>
                </a:spcBef>
                <a:spcAft>
                  <a:spcPct val="0"/>
                </a:spcAft>
              </a:pPr>
              <a:t>4</a:t>
            </a:fld>
            <a:endParaRPr lang="en-US" altLang="pt-BR">
              <a:latin typeface="Calibri" panose="020F0502020204030204" pitchFamily="34" charset="0"/>
            </a:endParaRPr>
          </a:p>
        </p:txBody>
      </p:sp>
    </p:spTree>
    <p:extLst>
      <p:ext uri="{BB962C8B-B14F-4D97-AF65-F5344CB8AC3E}">
        <p14:creationId xmlns:p14="http://schemas.microsoft.com/office/powerpoint/2010/main" val="216812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BR" altLang="pt-BR" smtClean="0"/>
          </a:p>
        </p:txBody>
      </p:sp>
      <p:sp>
        <p:nvSpPr>
          <p:cNvPr id="15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6F699A82-2875-42ED-BC45-813CD1AE4F64}" type="slidenum">
              <a:rPr lang="en-US" altLang="pt-BR">
                <a:latin typeface="Calibri" panose="020F0502020204030204" pitchFamily="34" charset="0"/>
              </a:rPr>
              <a:pPr fontAlgn="base">
                <a:spcBef>
                  <a:spcPct val="0"/>
                </a:spcBef>
                <a:spcAft>
                  <a:spcPct val="0"/>
                </a:spcAft>
              </a:pPr>
              <a:t>6</a:t>
            </a:fld>
            <a:endParaRPr lang="en-US" altLang="pt-BR">
              <a:latin typeface="Calibri" panose="020F0502020204030204" pitchFamily="34" charset="0"/>
            </a:endParaRPr>
          </a:p>
        </p:txBody>
      </p:sp>
    </p:spTree>
    <p:extLst>
      <p:ext uri="{BB962C8B-B14F-4D97-AF65-F5344CB8AC3E}">
        <p14:creationId xmlns:p14="http://schemas.microsoft.com/office/powerpoint/2010/main" val="167529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BR" altLang="pt-BR" smtClean="0"/>
          </a:p>
        </p:txBody>
      </p:sp>
      <p:sp>
        <p:nvSpPr>
          <p:cNvPr id="17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D03D0293-D9F9-4DC3-8735-817DE7C45B73}" type="slidenum">
              <a:rPr lang="en-US" altLang="pt-BR">
                <a:latin typeface="Calibri" panose="020F0502020204030204" pitchFamily="34" charset="0"/>
              </a:rPr>
              <a:pPr fontAlgn="base">
                <a:spcBef>
                  <a:spcPct val="0"/>
                </a:spcBef>
                <a:spcAft>
                  <a:spcPct val="0"/>
                </a:spcAft>
              </a:pPr>
              <a:t>7</a:t>
            </a:fld>
            <a:endParaRPr lang="en-US" altLang="pt-BR">
              <a:latin typeface="Calibri" panose="020F0502020204030204" pitchFamily="34" charset="0"/>
            </a:endParaRPr>
          </a:p>
        </p:txBody>
      </p:sp>
    </p:spTree>
    <p:extLst>
      <p:ext uri="{BB962C8B-B14F-4D97-AF65-F5344CB8AC3E}">
        <p14:creationId xmlns:p14="http://schemas.microsoft.com/office/powerpoint/2010/main" val="3986003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o corrido">
    <p:spTree>
      <p:nvGrpSpPr>
        <p:cNvPr id="1" name=""/>
        <p:cNvGrpSpPr/>
        <p:nvPr/>
      </p:nvGrpSpPr>
      <p:grpSpPr>
        <a:xfrm>
          <a:off x="0" y="0"/>
          <a:ext cx="0" cy="0"/>
          <a:chOff x="0" y="0"/>
          <a:chExt cx="0" cy="0"/>
        </a:xfrm>
      </p:grpSpPr>
      <p:pic>
        <p:nvPicPr>
          <p:cNvPr id="2" name="Imagem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88" y="-4763"/>
            <a:ext cx="9372601" cy="693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65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o duas colunas">
    <p:spTree>
      <p:nvGrpSpPr>
        <p:cNvPr id="1" name=""/>
        <p:cNvGrpSpPr/>
        <p:nvPr/>
      </p:nvGrpSpPr>
      <p:grpSpPr>
        <a:xfrm>
          <a:off x="0" y="0"/>
          <a:ext cx="0" cy="0"/>
          <a:chOff x="0" y="0"/>
          <a:chExt cx="0" cy="0"/>
        </a:xfrm>
      </p:grpSpPr>
      <p:pic>
        <p:nvPicPr>
          <p:cNvPr id="3" name="Imagem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 y="-9525"/>
            <a:ext cx="9218613"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a:extLst>
              <a:ext uri="{FF2B5EF4-FFF2-40B4-BE49-F238E27FC236}"/>
            </a:extLst>
          </p:cNvPr>
          <p:cNvSpPr>
            <a:spLocks noGrp="1"/>
          </p:cNvSpPr>
          <p:nvPr>
            <p:ph type="title"/>
          </p:nvPr>
        </p:nvSpPr>
        <p:spPr>
          <a:xfrm>
            <a:off x="852854" y="3343152"/>
            <a:ext cx="7781192" cy="1633293"/>
          </a:xfrm>
          <a:prstGeom prst="rect">
            <a:avLst/>
          </a:prstGeom>
        </p:spPr>
        <p:txBody>
          <a:bodyPr rtlCol="0" anchor="t">
            <a:normAutofit/>
          </a:bodyPr>
          <a:lstStyle>
            <a:lvl1pPr>
              <a:defRPr sz="4000">
                <a:solidFill>
                  <a:schemeClr val="bg1"/>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06101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ópicos duas colunas">
    <p:spTree>
      <p:nvGrpSpPr>
        <p:cNvPr id="1" name=""/>
        <p:cNvGrpSpPr/>
        <p:nvPr/>
      </p:nvGrpSpPr>
      <p:grpSpPr>
        <a:xfrm>
          <a:off x="0" y="0"/>
          <a:ext cx="0" cy="0"/>
          <a:chOff x="0" y="0"/>
          <a:chExt cx="0" cy="0"/>
        </a:xfrm>
      </p:grpSpPr>
      <p:pic>
        <p:nvPicPr>
          <p:cNvPr id="2" name="Imagem 6"/>
          <p:cNvPicPr>
            <a:picLocks noChangeAspect="1"/>
          </p:cNvPicPr>
          <p:nvPr/>
        </p:nvPicPr>
        <p:blipFill>
          <a:blip r:embed="rId2">
            <a:extLst>
              <a:ext uri="{28A0092B-C50C-407E-A947-70E740481C1C}">
                <a14:useLocalDpi xmlns:a14="http://schemas.microsoft.com/office/drawing/2010/main" val="0"/>
              </a:ext>
            </a:extLst>
          </a:blip>
          <a:srcRect l="2277"/>
          <a:stretch>
            <a:fillRect/>
          </a:stretch>
        </p:blipFill>
        <p:spPr bwMode="auto">
          <a:xfrm>
            <a:off x="0" y="-12700"/>
            <a:ext cx="914400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0" y="604838"/>
            <a:ext cx="9509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1"/>
          <p:cNvSpPr txBox="1">
            <a:spLocks/>
          </p:cNvSpPr>
          <p:nvPr/>
        </p:nvSpPr>
        <p:spPr bwMode="auto">
          <a:xfrm>
            <a:off x="614363" y="3530600"/>
            <a:ext cx="7469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endParaRPr lang="pt-BR" altLang="pt-BR" b="1">
              <a:solidFill>
                <a:srgbClr val="A6A6A6"/>
              </a:solidFill>
            </a:endParaRPr>
          </a:p>
        </p:txBody>
      </p:sp>
      <p:sp>
        <p:nvSpPr>
          <p:cNvPr id="5" name="Título 1"/>
          <p:cNvSpPr txBox="1">
            <a:spLocks/>
          </p:cNvSpPr>
          <p:nvPr/>
        </p:nvSpPr>
        <p:spPr>
          <a:xfrm>
            <a:off x="446088" y="123825"/>
            <a:ext cx="8229600" cy="571500"/>
          </a:xfrm>
          <a:prstGeom prst="rect">
            <a:avLst/>
          </a:prstGeom>
        </p:spPr>
        <p:txBody>
          <a:bodyPr anchor="ctr">
            <a:normAutofit/>
          </a:bodyPr>
          <a:lstStyle/>
          <a:p>
            <a:pPr defTabSz="914400" eaLnBrk="1" fontAlgn="auto" hangingPunct="1">
              <a:spcAft>
                <a:spcPts val="0"/>
              </a:spcAft>
              <a:defRPr/>
            </a:pPr>
            <a:r>
              <a:rPr lang="pt-BR" b="1" spc="100" dirty="0">
                <a:solidFill>
                  <a:srgbClr val="5C3831"/>
                </a:solidFill>
                <a:ea typeface="+mj-ea"/>
                <a:cs typeface="Arial" pitchFamily="34" charset="0"/>
              </a:rPr>
              <a:t>CURSO DE EXCEL</a:t>
            </a:r>
            <a:endParaRPr lang="pt-BR" b="1" spc="100" dirty="0">
              <a:solidFill>
                <a:srgbClr val="5C3831"/>
              </a:solidFill>
              <a:ea typeface="+mj-ea"/>
              <a:cs typeface="Arial" pitchFamily="34" charset="0"/>
            </a:endParaRPr>
          </a:p>
        </p:txBody>
      </p:sp>
      <p:sp>
        <p:nvSpPr>
          <p:cNvPr id="6" name="Título 1"/>
          <p:cNvSpPr txBox="1">
            <a:spLocks/>
          </p:cNvSpPr>
          <p:nvPr/>
        </p:nvSpPr>
        <p:spPr>
          <a:xfrm>
            <a:off x="446088" y="571500"/>
            <a:ext cx="7431087" cy="409575"/>
          </a:xfrm>
          <a:prstGeom prst="rect">
            <a:avLst/>
          </a:prstGeom>
        </p:spPr>
        <p:txBody>
          <a:bodyPr anchor="ctr">
            <a:normAutofit/>
          </a:bodyPr>
          <a:lstStyle/>
          <a:p>
            <a:pPr defTabSz="914400" eaLnBrk="1" fontAlgn="auto" hangingPunct="1">
              <a:spcAft>
                <a:spcPts val="0"/>
              </a:spcAft>
              <a:defRPr/>
            </a:pPr>
            <a:r>
              <a:rPr lang="pt-BR" sz="1400" b="1" spc="100" dirty="0">
                <a:solidFill>
                  <a:schemeClr val="tx1">
                    <a:lumMod val="65000"/>
                    <a:lumOff val="35000"/>
                  </a:schemeClr>
                </a:solidFill>
                <a:ea typeface="+mj-ea"/>
                <a:cs typeface="Arial" pitchFamily="34" charset="0"/>
              </a:rPr>
              <a:t>Aula 4</a:t>
            </a:r>
            <a:endParaRPr lang="pt-BR" sz="1400" b="1" spc="100" dirty="0">
              <a:solidFill>
                <a:schemeClr val="tx1">
                  <a:lumMod val="65000"/>
                  <a:lumOff val="35000"/>
                </a:schemeClr>
              </a:solidFill>
              <a:ea typeface="+mj-ea"/>
              <a:cs typeface="Arial" pitchFamily="34" charset="0"/>
            </a:endParaRPr>
          </a:p>
        </p:txBody>
      </p:sp>
    </p:spTree>
    <p:extLst>
      <p:ext uri="{BB962C8B-B14F-4D97-AF65-F5344CB8AC3E}">
        <p14:creationId xmlns:p14="http://schemas.microsoft.com/office/powerpoint/2010/main" val="170169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ópicos duas colunas">
    <p:spTree>
      <p:nvGrpSpPr>
        <p:cNvPr id="1" name=""/>
        <p:cNvGrpSpPr/>
        <p:nvPr/>
      </p:nvGrpSpPr>
      <p:grpSpPr>
        <a:xfrm>
          <a:off x="0" y="0"/>
          <a:ext cx="0" cy="0"/>
          <a:chOff x="0" y="0"/>
          <a:chExt cx="0" cy="0"/>
        </a:xfrm>
      </p:grpSpPr>
      <p:sp>
        <p:nvSpPr>
          <p:cNvPr id="2" name="Título 1"/>
          <p:cNvSpPr txBox="1">
            <a:spLocks/>
          </p:cNvSpPr>
          <p:nvPr/>
        </p:nvSpPr>
        <p:spPr bwMode="auto">
          <a:xfrm>
            <a:off x="614363" y="3530600"/>
            <a:ext cx="7469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endParaRPr lang="pt-BR" altLang="pt-BR" b="1">
              <a:solidFill>
                <a:srgbClr val="A6A6A6"/>
              </a:solidFill>
            </a:endParaRPr>
          </a:p>
        </p:txBody>
      </p:sp>
      <p:pic>
        <p:nvPicPr>
          <p:cNvPr id="3" name="Imagem 7"/>
          <p:cNvPicPr>
            <a:picLocks noChangeAspect="1"/>
          </p:cNvPicPr>
          <p:nvPr/>
        </p:nvPicPr>
        <p:blipFill>
          <a:blip r:embed="rId2">
            <a:extLst>
              <a:ext uri="{28A0092B-C50C-407E-A947-70E740481C1C}">
                <a14:useLocalDpi xmlns:a14="http://schemas.microsoft.com/office/drawing/2010/main" val="0"/>
              </a:ext>
            </a:extLst>
          </a:blip>
          <a:srcRect l="4657" t="23032" r="2115" b="14113"/>
          <a:stretch>
            <a:fillRect/>
          </a:stretch>
        </p:blipFill>
        <p:spPr bwMode="auto">
          <a:xfrm>
            <a:off x="-71438" y="0"/>
            <a:ext cx="92948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4900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Título do Slide</a:t>
            </a:r>
            <a:endParaRPr lang="en-US" altLang="pt-BR" smtClean="0"/>
          </a:p>
        </p:txBody>
      </p:sp>
      <p:sp>
        <p:nvSpPr>
          <p:cNvPr id="1027" name="Text Placeholder 2"/>
          <p:cNvSpPr>
            <a:spLocks noGrp="1"/>
          </p:cNvSpPr>
          <p:nvPr>
            <p:ph type="body" idx="1"/>
          </p:nvPr>
        </p:nvSpPr>
        <p:spPr bwMode="auto">
          <a:xfrm>
            <a:off x="457200" y="1223963"/>
            <a:ext cx="82296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Tópico nível 1</a:t>
            </a:r>
          </a:p>
          <a:p>
            <a:pPr lvl="1"/>
            <a:r>
              <a:rPr lang="pt-BR" altLang="pt-BR" smtClean="0"/>
              <a:t>Tópico nível 2</a:t>
            </a:r>
          </a:p>
          <a:p>
            <a:pPr lvl="2"/>
            <a:r>
              <a:rPr lang="pt-BR" altLang="pt-BR" smtClean="0"/>
              <a:t>Tópico nível 3</a:t>
            </a:r>
          </a:p>
          <a:p>
            <a:pPr lvl="3"/>
            <a:r>
              <a:rPr lang="pt-BR" altLang="pt-BR" smtClean="0"/>
              <a:t>Tópico nível 4</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dirty="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Inserir Rodapé (caso necessário)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F66F1B9-4D5B-4FB8-AB81-3B7BC7F95CF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Lst>
  <p:hf hdr="0" dt="0"/>
  <p:txStyles>
    <p:titleStyle>
      <a:lvl1pPr algn="l" defTabSz="457200" rtl="0" eaLnBrk="1" fontAlgn="base" hangingPunct="1">
        <a:spcBef>
          <a:spcPct val="0"/>
        </a:spcBef>
        <a:spcAft>
          <a:spcPct val="0"/>
        </a:spcAft>
        <a:defRPr sz="3200" kern="1200">
          <a:solidFill>
            <a:srgbClr val="404040"/>
          </a:solidFill>
          <a:latin typeface="+mj-lt"/>
          <a:ea typeface="Helvetica Neue"/>
          <a:cs typeface="Helvetica Neue"/>
        </a:defRPr>
      </a:lvl1pPr>
      <a:lvl2pPr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2pPr>
      <a:lvl3pPr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3pPr>
      <a:lvl4pPr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4pPr>
      <a:lvl5pPr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5pPr>
      <a:lvl6pPr marL="457200"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6pPr>
      <a:lvl7pPr marL="914400"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7pPr>
      <a:lvl8pPr marL="1371600"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8pPr>
      <a:lvl9pPr marL="1828800" algn="l" defTabSz="457200" rtl="0" eaLnBrk="1" fontAlgn="base" hangingPunct="1">
        <a:spcBef>
          <a:spcPct val="0"/>
        </a:spcBef>
        <a:spcAft>
          <a:spcPct val="0"/>
        </a:spcAft>
        <a:defRPr sz="3200">
          <a:solidFill>
            <a:srgbClr val="404040"/>
          </a:solidFill>
          <a:latin typeface="Arial" panose="020B0604020202020204" pitchFamily="34" charset="0"/>
          <a:ea typeface="Helvetica Neue"/>
          <a:cs typeface="Helvetica Neue"/>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400" kern="1200">
          <a:solidFill>
            <a:srgbClr val="595959"/>
          </a:solidFill>
          <a:latin typeface="+mn-lt"/>
          <a:ea typeface="Helvetica Neue"/>
          <a:cs typeface="Helvetica Neue"/>
        </a:defRPr>
      </a:lvl1pPr>
      <a:lvl2pPr marL="742950" indent="-285750" algn="l" defTabSz="457200" rtl="0" eaLnBrk="1" fontAlgn="base" hangingPunct="1">
        <a:spcBef>
          <a:spcPct val="20000"/>
        </a:spcBef>
        <a:spcAft>
          <a:spcPct val="0"/>
        </a:spcAft>
        <a:buFont typeface="Arial" panose="020B0604020202020204" pitchFamily="34" charset="0"/>
        <a:buChar char="–"/>
        <a:defRPr sz="2000" kern="1200">
          <a:solidFill>
            <a:srgbClr val="595959"/>
          </a:solidFill>
          <a:latin typeface="+mn-lt"/>
          <a:ea typeface="Helvetica Neue"/>
          <a:cs typeface="Helvetica Neue"/>
        </a:defRPr>
      </a:lvl2pPr>
      <a:lvl3pPr marL="1143000" indent="-2286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mn-lt"/>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mn-lt"/>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ad.rj.senac.b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laceholder 1"/>
          <p:cNvSpPr>
            <a:spLocks noGrp="1"/>
          </p:cNvSpPr>
          <p:nvPr>
            <p:ph type="title"/>
          </p:nvPr>
        </p:nvSpPr>
        <p:spPr>
          <a:xfrm>
            <a:off x="852488" y="3343275"/>
            <a:ext cx="7781925" cy="1633538"/>
          </a:xfrm>
        </p:spPr>
        <p:txBody>
          <a:bodyPr/>
          <a:lstStyle/>
          <a:p>
            <a:r>
              <a:rPr lang="pt-BR" altLang="pt-BR" smtClean="0"/>
              <a:t>Curso de Excel</a:t>
            </a:r>
            <a:endParaRPr lang="en-US" altLang="pt-BR"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042988" y="4076700"/>
            <a:ext cx="6926262" cy="571500"/>
          </a:xfrm>
          <a:prstGeom prst="rect">
            <a:avLst/>
          </a:prstGeom>
        </p:spPr>
        <p:txBody>
          <a:bodyPr anchor="ctr"/>
          <a:lstStyle/>
          <a:p>
            <a:pPr defTabSz="914400" eaLnBrk="1" fontAlgn="auto" hangingPunct="1">
              <a:spcAft>
                <a:spcPts val="0"/>
              </a:spcAft>
              <a:defRPr/>
            </a:pPr>
            <a:endParaRPr lang="pt-BR" sz="3200" spc="100" dirty="0">
              <a:solidFill>
                <a:schemeClr val="bg1"/>
              </a:solidFill>
              <a:ea typeface="+mj-ea"/>
              <a:cs typeface="Arial" pitchFamily="34" charset="0"/>
            </a:endParaRPr>
          </a:p>
        </p:txBody>
      </p:sp>
      <p:sp>
        <p:nvSpPr>
          <p:cNvPr id="4" name="Título 1"/>
          <p:cNvSpPr txBox="1">
            <a:spLocks/>
          </p:cNvSpPr>
          <p:nvPr/>
        </p:nvSpPr>
        <p:spPr>
          <a:xfrm>
            <a:off x="1042988" y="3573463"/>
            <a:ext cx="7672387" cy="571500"/>
          </a:xfrm>
          <a:prstGeom prst="rect">
            <a:avLst/>
          </a:prstGeom>
        </p:spPr>
        <p:txBody>
          <a:bodyPr anchor="ctr"/>
          <a:lstStyle/>
          <a:p>
            <a:pPr defTabSz="914400" eaLnBrk="1" fontAlgn="auto" hangingPunct="1">
              <a:spcAft>
                <a:spcPts val="0"/>
              </a:spcAft>
              <a:defRPr/>
            </a:pPr>
            <a:r>
              <a:rPr lang="pt-BR" sz="3600" b="1" spc="100" dirty="0">
                <a:solidFill>
                  <a:schemeClr val="bg1"/>
                </a:solidFill>
                <a:ea typeface="+mj-ea"/>
                <a:cs typeface="Arial" pitchFamily="34" charset="0"/>
              </a:rPr>
              <a:t>Aula 4</a:t>
            </a:r>
            <a:endParaRPr lang="pt-BR" sz="3600" b="1" spc="100" dirty="0">
              <a:solidFill>
                <a:schemeClr val="bg1"/>
              </a:solidFill>
              <a:ea typeface="+mj-ea"/>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Image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3598863"/>
            <a:ext cx="3627438"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ítulo 1"/>
          <p:cNvSpPr txBox="1">
            <a:spLocks/>
          </p:cNvSpPr>
          <p:nvPr/>
        </p:nvSpPr>
        <p:spPr bwMode="auto">
          <a:xfrm>
            <a:off x="260350" y="2439988"/>
            <a:ext cx="5262563"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panose="020B0604020202020204" pitchFamily="34" charset="0"/>
              </a:defRPr>
            </a:lvl1pPr>
            <a:lvl2pPr marL="530225" indent="-2651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ts val="2100"/>
              </a:lnSpc>
              <a:spcAft>
                <a:spcPts val="300"/>
              </a:spcAft>
              <a:buClr>
                <a:srgbClr val="5C3831"/>
              </a:buClr>
              <a:buFont typeface="Arial" panose="020B0604020202020204" pitchFamily="34" charset="0"/>
              <a:buChar char="•"/>
            </a:pPr>
            <a:r>
              <a:rPr lang="pt-BR" altLang="pt-BR"/>
              <a:t>Fórmulas e funções: Conceitos e Aplicação:</a:t>
            </a:r>
          </a:p>
          <a:p>
            <a:pPr lvl="1" eaLnBrk="1" hangingPunct="1">
              <a:spcAft>
                <a:spcPts val="300"/>
              </a:spcAft>
              <a:buFont typeface="Wingdings" panose="05000000000000000000" pitchFamily="2" charset="2"/>
              <a:buChar char="§"/>
            </a:pPr>
            <a:r>
              <a:rPr lang="pt-BR" altLang="pt-BR"/>
              <a:t>Função Lógica: SE.</a:t>
            </a:r>
          </a:p>
          <a:p>
            <a:pPr eaLnBrk="1" hangingPunct="1">
              <a:lnSpc>
                <a:spcPts val="2100"/>
              </a:lnSpc>
              <a:spcAft>
                <a:spcPts val="300"/>
              </a:spcAft>
              <a:buClr>
                <a:srgbClr val="5C3831"/>
              </a:buClr>
              <a:buFont typeface="Arial" panose="020B0604020202020204" pitchFamily="34" charset="0"/>
              <a:buChar char="•"/>
            </a:pPr>
            <a:r>
              <a:rPr lang="pt-BR" altLang="pt-BR"/>
              <a:t>Classificar e filtrar dados;</a:t>
            </a:r>
          </a:p>
          <a:p>
            <a:pPr eaLnBrk="1" hangingPunct="1">
              <a:lnSpc>
                <a:spcPts val="2100"/>
              </a:lnSpc>
              <a:spcAft>
                <a:spcPts val="300"/>
              </a:spcAft>
              <a:buClr>
                <a:srgbClr val="5C3831"/>
              </a:buClr>
              <a:buFont typeface="Arial" panose="020B0604020202020204" pitchFamily="34" charset="0"/>
              <a:buChar char="•"/>
            </a:pPr>
            <a:r>
              <a:rPr lang="pt-BR" altLang="pt-BR"/>
              <a:t>Remover duplicatas.</a:t>
            </a:r>
            <a:endParaRPr lang="pt-BR" altLang="pt-BR">
              <a:solidFill>
                <a:srgbClr val="000000"/>
              </a:solidFill>
            </a:endParaRPr>
          </a:p>
        </p:txBody>
      </p:sp>
      <p:sp>
        <p:nvSpPr>
          <p:cNvPr id="7" name="Título 1"/>
          <p:cNvSpPr txBox="1">
            <a:spLocks/>
          </p:cNvSpPr>
          <p:nvPr/>
        </p:nvSpPr>
        <p:spPr>
          <a:xfrm>
            <a:off x="260350" y="1895475"/>
            <a:ext cx="8229600" cy="428625"/>
          </a:xfrm>
          <a:prstGeom prst="rect">
            <a:avLst/>
          </a:prstGeom>
        </p:spPr>
        <p:txBody>
          <a:bodyPr anchor="ctr"/>
          <a:lstStyle/>
          <a:p>
            <a:pPr defTabSz="914400" eaLnBrk="1" fontAlgn="auto" hangingPunct="1">
              <a:spcAft>
                <a:spcPts val="0"/>
              </a:spcAft>
              <a:defRPr/>
            </a:pPr>
            <a:r>
              <a:rPr lang="pt-BR" sz="2600" dirty="0">
                <a:solidFill>
                  <a:srgbClr val="5C3831"/>
                </a:solidFill>
                <a:ea typeface="+mj-ea"/>
                <a:cs typeface="Arial" pitchFamily="34" charset="0"/>
              </a:rPr>
              <a:t>Conhecimentos:</a:t>
            </a:r>
            <a:endParaRPr lang="pt-BR" sz="2600" dirty="0">
              <a:solidFill>
                <a:srgbClr val="5C3831"/>
              </a:solidFill>
              <a:ea typeface="+mj-ea"/>
              <a:cs typeface="Arial" pitchFamily="34" charset="0"/>
            </a:endParaRPr>
          </a:p>
        </p:txBody>
      </p:sp>
      <p:sp>
        <p:nvSpPr>
          <p:cNvPr id="3" name="Retângulo 2"/>
          <p:cNvSpPr/>
          <p:nvPr/>
        </p:nvSpPr>
        <p:spPr>
          <a:xfrm>
            <a:off x="260350" y="4903788"/>
            <a:ext cx="5064125" cy="1189037"/>
          </a:xfrm>
          <a:prstGeom prst="rect">
            <a:avLst/>
          </a:prstGeom>
        </p:spPr>
        <p:txBody>
          <a:bodyPr>
            <a:spAutoFit/>
          </a:bodyPr>
          <a:lstStyle/>
          <a:p>
            <a:pPr eaLnBrk="1" fontAlgn="auto" hangingPunct="1">
              <a:lnSpc>
                <a:spcPct val="107000"/>
              </a:lnSpc>
              <a:spcBef>
                <a:spcPts val="0"/>
              </a:spcBef>
              <a:spcAft>
                <a:spcPts val="600"/>
              </a:spcAft>
              <a:defRPr/>
            </a:pPr>
            <a:r>
              <a:rPr lang="pt-BR" sz="2600" dirty="0">
                <a:solidFill>
                  <a:srgbClr val="5C3831"/>
                </a:solidFill>
                <a:ea typeface="+mj-ea"/>
                <a:cs typeface="Arial" pitchFamily="34" charset="0"/>
              </a:rPr>
              <a:t>Habilidade</a:t>
            </a:r>
            <a:r>
              <a:rPr lang="pt-BR" dirty="0">
                <a:latin typeface="+mn-lt"/>
              </a:rPr>
              <a:t>: </a:t>
            </a:r>
          </a:p>
          <a:p>
            <a:pPr marL="285750" indent="-285750" eaLnBrk="1" fontAlgn="auto" hangingPunct="1">
              <a:lnSpc>
                <a:spcPct val="107000"/>
              </a:lnSpc>
              <a:spcBef>
                <a:spcPts val="0"/>
              </a:spcBef>
              <a:spcAft>
                <a:spcPts val="600"/>
              </a:spcAft>
              <a:buFont typeface="Arial" panose="020B0604020202020204" pitchFamily="34" charset="0"/>
              <a:buChar char="•"/>
              <a:defRPr/>
            </a:pPr>
            <a:r>
              <a:rPr lang="pt-BR" dirty="0">
                <a:latin typeface="+mn-lt"/>
              </a:rPr>
              <a:t>Operar </a:t>
            </a:r>
            <a:r>
              <a:rPr lang="pt-BR" dirty="0">
                <a:latin typeface="+mn-lt"/>
              </a:rPr>
              <a:t>planilhas utilizando fórmulas e funções e aplicando recursos de formatação.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txBox="1">
            <a:spLocks/>
          </p:cNvSpPr>
          <p:nvPr/>
        </p:nvSpPr>
        <p:spPr bwMode="auto">
          <a:xfrm>
            <a:off x="403225" y="2198688"/>
            <a:ext cx="70897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r>
              <a:rPr lang="pt-BR" altLang="pt-BR" b="1"/>
              <a:t>Função Lógica: SE</a:t>
            </a:r>
          </a:p>
        </p:txBody>
      </p:sp>
      <p:sp>
        <p:nvSpPr>
          <p:cNvPr id="14" name="CaixaDeTexto 13"/>
          <p:cNvSpPr txBox="1"/>
          <p:nvPr/>
        </p:nvSpPr>
        <p:spPr>
          <a:xfrm>
            <a:off x="403225" y="2784475"/>
            <a:ext cx="8213725" cy="3795713"/>
          </a:xfrm>
          <a:prstGeom prst="rect">
            <a:avLst/>
          </a:prstGeom>
          <a:solidFill>
            <a:srgbClr val="5C3831">
              <a:alpha val="16000"/>
            </a:srgbClr>
          </a:solidFill>
        </p:spPr>
        <p:txBody>
          <a:bodyPr lIns="108000" tIns="108000" rIns="2592000" bIns="108000">
            <a:spAutoFit/>
          </a:bodyPr>
          <a:lstStyle/>
          <a:p>
            <a:pPr marL="285750" indent="-285750" eaLnBrk="1" fontAlgn="auto" hangingPunct="1">
              <a:spcBef>
                <a:spcPts val="0"/>
              </a:spcBef>
              <a:spcAft>
                <a:spcPts val="0"/>
              </a:spcAft>
              <a:buFont typeface="Arial" panose="020B0604020202020204" pitchFamily="34" charset="0"/>
              <a:buChar char="•"/>
              <a:defRPr/>
            </a:pPr>
            <a:r>
              <a:rPr lang="pt-BR" sz="1400" b="1" dirty="0">
                <a:latin typeface="+mn-lt"/>
              </a:rPr>
              <a:t>Função SE:</a:t>
            </a:r>
            <a:r>
              <a:rPr lang="pt-BR" sz="1400" dirty="0">
                <a:latin typeface="+mn-lt"/>
              </a:rPr>
              <a:t> </a:t>
            </a:r>
            <a:r>
              <a:rPr lang="pt-BR" sz="1400" dirty="0">
                <a:latin typeface="+mn-lt"/>
              </a:rPr>
              <a:t>é uma das funções mais populares do Excel e permite que você faça comparações lógicas entre um valor e aquilo que você espera</a:t>
            </a:r>
            <a:r>
              <a:rPr lang="pt-BR" sz="1400" dirty="0">
                <a:latin typeface="+mn-lt"/>
              </a:rPr>
              <a:t>. </a:t>
            </a:r>
          </a:p>
          <a:p>
            <a:pPr marL="285750" indent="-285750" eaLnBrk="1" fontAlgn="auto" hangingPunct="1">
              <a:spcBef>
                <a:spcPts val="0"/>
              </a:spcBef>
              <a:spcAft>
                <a:spcPts val="0"/>
              </a:spcAft>
              <a:buFont typeface="Arial" panose="020B0604020202020204" pitchFamily="34" charset="0"/>
              <a:buChar char="•"/>
              <a:defRPr/>
            </a:pPr>
            <a:endParaRPr lang="pt-BR" sz="1400" dirty="0">
              <a:latin typeface="+mn-lt"/>
            </a:endParaRPr>
          </a:p>
          <a:p>
            <a:pPr marL="285750" indent="-285750" eaLnBrk="1" fontAlgn="auto" hangingPunct="1">
              <a:spcBef>
                <a:spcPts val="0"/>
              </a:spcBef>
              <a:spcAft>
                <a:spcPts val="0"/>
              </a:spcAft>
              <a:defRPr/>
            </a:pPr>
            <a:r>
              <a:rPr lang="pt-BR" sz="1400" dirty="0">
                <a:latin typeface="+mn-lt"/>
              </a:rPr>
              <a:t>Por exemplo 1, SE simples com resposta de texto:</a:t>
            </a:r>
            <a:endParaRPr lang="pt-BR" sz="1400" dirty="0">
              <a:latin typeface="+mn-lt"/>
            </a:endParaRPr>
          </a:p>
          <a:p>
            <a:pPr eaLnBrk="1" fontAlgn="auto" hangingPunct="1">
              <a:spcBef>
                <a:spcPts val="0"/>
              </a:spcBef>
              <a:spcAft>
                <a:spcPts val="0"/>
              </a:spcAft>
              <a:tabLst>
                <a:tab pos="4129088" algn="l"/>
              </a:tabLst>
              <a:defRPr/>
            </a:pPr>
            <a:r>
              <a:rPr lang="pt-BR" sz="1400" b="1" dirty="0">
                <a:latin typeface="+mn-lt"/>
              </a:rPr>
              <a:t>=</a:t>
            </a:r>
            <a:r>
              <a:rPr lang="pt-BR" sz="1400" b="1" dirty="0">
                <a:latin typeface="+mn-lt"/>
              </a:rPr>
              <a:t>SE(C2&gt;B2;"Acima do </a:t>
            </a:r>
            <a:r>
              <a:rPr lang="pt-BR" sz="1400" b="1" dirty="0" err="1">
                <a:latin typeface="+mn-lt"/>
              </a:rPr>
              <a:t>orçamento";"Dentro</a:t>
            </a:r>
            <a:r>
              <a:rPr lang="pt-BR" sz="1400" b="1" dirty="0">
                <a:latin typeface="+mn-lt"/>
              </a:rPr>
              <a:t> do orçamento</a:t>
            </a:r>
            <a:r>
              <a:rPr lang="pt-BR" sz="1400" b="1" dirty="0">
                <a:latin typeface="+mn-lt"/>
              </a:rPr>
              <a:t>") </a:t>
            </a:r>
            <a:r>
              <a:rPr lang="pt-BR" sz="1400" dirty="0">
                <a:latin typeface="+mn-lt"/>
              </a:rPr>
              <a:t>- </a:t>
            </a:r>
            <a:r>
              <a:rPr lang="pt-BR" sz="1400" dirty="0">
                <a:latin typeface="+mn-lt"/>
              </a:rPr>
              <a:t>a</a:t>
            </a:r>
            <a:r>
              <a:rPr lang="pt-BR" sz="1400" dirty="0">
                <a:latin typeface="+mn-lt"/>
              </a:rPr>
              <a:t> </a:t>
            </a:r>
            <a:r>
              <a:rPr lang="pt-BR" sz="1400" dirty="0">
                <a:latin typeface="+mn-lt"/>
              </a:rPr>
              <a:t>função SE em D2 está </a:t>
            </a:r>
            <a:r>
              <a:rPr lang="pt-BR" sz="1400" dirty="0">
                <a:latin typeface="+mn-lt"/>
              </a:rPr>
              <a:t>dizendo </a:t>
            </a:r>
            <a:r>
              <a:rPr lang="pt-BR" sz="1400" i="1" dirty="0">
                <a:latin typeface="+mn-lt"/>
              </a:rPr>
              <a:t>SE(C2 </a:t>
            </a:r>
            <a:r>
              <a:rPr lang="pt-BR" sz="1400" i="1" dirty="0">
                <a:latin typeface="+mn-lt"/>
              </a:rPr>
              <a:t>é maior que B2, retorne "Acima do orçamento", caso contrário, retorne "Dentro do orçamento</a:t>
            </a:r>
            <a:r>
              <a:rPr lang="pt-BR" sz="1400" i="1" dirty="0">
                <a:latin typeface="+mn-lt"/>
              </a:rPr>
              <a:t>")</a:t>
            </a:r>
          </a:p>
          <a:p>
            <a:pPr eaLnBrk="1" fontAlgn="auto" hangingPunct="1">
              <a:spcBef>
                <a:spcPts val="0"/>
              </a:spcBef>
              <a:spcAft>
                <a:spcPts val="0"/>
              </a:spcAft>
              <a:tabLst>
                <a:tab pos="4129088" algn="l"/>
              </a:tabLst>
              <a:defRPr/>
            </a:pPr>
            <a:endParaRPr lang="pt-BR" sz="1050" dirty="0">
              <a:latin typeface="+mn-lt"/>
            </a:endParaRPr>
          </a:p>
          <a:p>
            <a:pPr eaLnBrk="1" fontAlgn="auto" hangingPunct="1">
              <a:spcBef>
                <a:spcPts val="0"/>
              </a:spcBef>
              <a:spcAft>
                <a:spcPts val="0"/>
              </a:spcAft>
              <a:tabLst>
                <a:tab pos="4129088" algn="l"/>
              </a:tabLst>
              <a:defRPr/>
            </a:pPr>
            <a:r>
              <a:rPr lang="pt-BR" sz="1400" dirty="0">
                <a:latin typeface="+mn-lt"/>
              </a:rPr>
              <a:t>Por exemplo </a:t>
            </a:r>
            <a:r>
              <a:rPr lang="pt-BR" sz="1400" dirty="0">
                <a:latin typeface="+mn-lt"/>
              </a:rPr>
              <a:t>2, </a:t>
            </a:r>
            <a:r>
              <a:rPr lang="pt-BR" sz="1400" dirty="0">
                <a:latin typeface="+mn-lt"/>
              </a:rPr>
              <a:t>SE simples com resposta </a:t>
            </a:r>
            <a:r>
              <a:rPr lang="pt-BR" sz="1400" dirty="0">
                <a:latin typeface="+mn-lt"/>
              </a:rPr>
              <a:t>para um cálculo:</a:t>
            </a:r>
            <a:endParaRPr lang="pt-BR" sz="1400" dirty="0">
              <a:latin typeface="+mn-lt"/>
            </a:endParaRPr>
          </a:p>
          <a:p>
            <a:pPr eaLnBrk="1" fontAlgn="auto" hangingPunct="1">
              <a:spcBef>
                <a:spcPts val="0"/>
              </a:spcBef>
              <a:spcAft>
                <a:spcPts val="0"/>
              </a:spcAft>
              <a:tabLst>
                <a:tab pos="4129088" algn="l"/>
              </a:tabLst>
              <a:defRPr/>
            </a:pPr>
            <a:r>
              <a:rPr lang="pt-BR" sz="1400" b="1" dirty="0">
                <a:latin typeface="+mn-lt"/>
              </a:rPr>
              <a:t>=SE(E7</a:t>
            </a:r>
            <a:r>
              <a:rPr lang="pt-BR" sz="1400" b="1" dirty="0">
                <a:latin typeface="+mn-lt"/>
              </a:rPr>
              <a:t>="Sim";</a:t>
            </a:r>
            <a:r>
              <a:rPr lang="pt-BR" sz="1400" b="1" dirty="0">
                <a:latin typeface="+mn-lt"/>
              </a:rPr>
              <a:t>F5*8%;0</a:t>
            </a:r>
            <a:r>
              <a:rPr lang="pt-BR" sz="1400" b="1" dirty="0">
                <a:latin typeface="+mn-lt"/>
              </a:rPr>
              <a:t>)</a:t>
            </a:r>
            <a:r>
              <a:rPr lang="pt-BR" sz="1400" b="1" dirty="0">
                <a:latin typeface="+mn-lt"/>
              </a:rPr>
              <a:t> </a:t>
            </a:r>
            <a:r>
              <a:rPr lang="pt-BR" sz="1400" dirty="0">
                <a:latin typeface="+mn-lt"/>
              </a:rPr>
              <a:t>-</a:t>
            </a:r>
            <a:r>
              <a:rPr lang="pt-BR" sz="1400" dirty="0">
                <a:latin typeface="+mn-lt"/>
              </a:rPr>
              <a:t> pensando no cálculo de um imposto a 8%. Se a célula E7="Sim", a função vai calcular 8% do valor que existe na célula F5, caso contrário, nenhum Imposto será calculado e terá como retorno o valor 0).</a:t>
            </a:r>
          </a:p>
          <a:p>
            <a:pPr eaLnBrk="1" fontAlgn="auto" hangingPunct="1">
              <a:spcBef>
                <a:spcPts val="0"/>
              </a:spcBef>
              <a:spcAft>
                <a:spcPts val="0"/>
              </a:spcAft>
              <a:tabLst>
                <a:tab pos="4129088" algn="l"/>
              </a:tabLst>
              <a:defRPr/>
            </a:pPr>
            <a:endParaRPr lang="pt-BR" sz="1200" b="1" dirty="0">
              <a:latin typeface="+mn-lt"/>
            </a:endParaRPr>
          </a:p>
          <a:p>
            <a:pPr marL="265113" eaLnBrk="1" fontAlgn="auto" hangingPunct="1">
              <a:spcBef>
                <a:spcPts val="0"/>
              </a:spcBef>
              <a:spcAft>
                <a:spcPts val="0"/>
              </a:spcAft>
              <a:tabLst>
                <a:tab pos="4129088" algn="l"/>
              </a:tabLst>
              <a:defRPr/>
            </a:pPr>
            <a:r>
              <a:rPr lang="pt-BR" sz="1400" i="1" dirty="0">
                <a:latin typeface="+mn-lt"/>
              </a:rPr>
              <a:t>Importante: uma </a:t>
            </a:r>
            <a:r>
              <a:rPr lang="pt-BR" sz="1400" i="1" dirty="0">
                <a:latin typeface="+mn-lt"/>
              </a:rPr>
              <a:t>instrução SE pode ter </a:t>
            </a:r>
            <a:r>
              <a:rPr lang="pt-BR" sz="1400" i="1" dirty="0">
                <a:latin typeface="+mn-lt"/>
              </a:rPr>
              <a:t>dois ou mais </a:t>
            </a:r>
            <a:r>
              <a:rPr lang="pt-BR" sz="1400" i="1" dirty="0">
                <a:latin typeface="+mn-lt"/>
              </a:rPr>
              <a:t>resultados. </a:t>
            </a:r>
            <a:endParaRPr lang="pt-BR" sz="1400" dirty="0">
              <a:latin typeface="+mn-lt"/>
            </a:endParaRPr>
          </a:p>
        </p:txBody>
      </p:sp>
      <p:sp>
        <p:nvSpPr>
          <p:cNvPr id="8" name="Título 1"/>
          <p:cNvSpPr txBox="1">
            <a:spLocks/>
          </p:cNvSpPr>
          <p:nvPr/>
        </p:nvSpPr>
        <p:spPr>
          <a:xfrm>
            <a:off x="403225" y="1757363"/>
            <a:ext cx="8229600" cy="428625"/>
          </a:xfrm>
          <a:prstGeom prst="rect">
            <a:avLst/>
          </a:prstGeom>
        </p:spPr>
        <p:txBody>
          <a:bodyPr anchor="ctr"/>
          <a:lstStyle/>
          <a:p>
            <a:pPr defTabSz="914400" eaLnBrk="1" fontAlgn="auto" hangingPunct="1">
              <a:spcAft>
                <a:spcPts val="0"/>
              </a:spcAft>
              <a:defRPr/>
            </a:pPr>
            <a:r>
              <a:rPr lang="pt-BR" sz="2600" dirty="0">
                <a:solidFill>
                  <a:srgbClr val="5C3831"/>
                </a:solidFill>
                <a:ea typeface="+mj-ea"/>
                <a:cs typeface="Arial" pitchFamily="34" charset="0"/>
              </a:rPr>
              <a:t>Fórmulas </a:t>
            </a:r>
            <a:r>
              <a:rPr lang="pt-BR" sz="2600" dirty="0">
                <a:solidFill>
                  <a:srgbClr val="5C3831"/>
                </a:solidFill>
                <a:ea typeface="+mj-ea"/>
                <a:cs typeface="Arial" pitchFamily="34" charset="0"/>
              </a:rPr>
              <a:t>e funções: Conceitos e </a:t>
            </a:r>
            <a:r>
              <a:rPr lang="pt-BR" sz="2600" dirty="0">
                <a:solidFill>
                  <a:srgbClr val="5C3831"/>
                </a:solidFill>
                <a:ea typeface="+mj-ea"/>
                <a:cs typeface="Arial" pitchFamily="34" charset="0"/>
              </a:rPr>
              <a:t>Aplicação</a:t>
            </a:r>
            <a:endParaRPr lang="pt-BR" sz="2600" dirty="0">
              <a:solidFill>
                <a:srgbClr val="5C3831"/>
              </a:solidFill>
              <a:ea typeface="+mj-ea"/>
              <a:cs typeface="Arial" pitchFamily="34" charset="0"/>
            </a:endParaRPr>
          </a:p>
        </p:txBody>
      </p:sp>
      <p:pic>
        <p:nvPicPr>
          <p:cNvPr id="1229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3" y="3810000"/>
            <a:ext cx="2519362" cy="1612900"/>
          </a:xfrm>
          <a:prstGeom prst="rect">
            <a:avLst/>
          </a:prstGeom>
          <a:noFill/>
          <a:ln w="38100">
            <a:solidFill>
              <a:srgbClr val="5C383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514069" y="1770529"/>
            <a:ext cx="7782766" cy="4782320"/>
          </a:xfrm>
          <a:prstGeom prst="rect">
            <a:avLst/>
          </a:prstGeom>
        </p:spPr>
      </p:pic>
    </p:spTree>
    <p:extLst>
      <p:ext uri="{BB962C8B-B14F-4D97-AF65-F5344CB8AC3E}">
        <p14:creationId xmlns:p14="http://schemas.microsoft.com/office/powerpoint/2010/main" val="922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ítulo 1"/>
          <p:cNvSpPr txBox="1">
            <a:spLocks/>
          </p:cNvSpPr>
          <p:nvPr/>
        </p:nvSpPr>
        <p:spPr bwMode="auto">
          <a:xfrm>
            <a:off x="300038" y="2185988"/>
            <a:ext cx="7091362"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r>
              <a:rPr lang="pt-BR" altLang="pt-BR" b="1"/>
              <a:t>Definições</a:t>
            </a:r>
          </a:p>
        </p:txBody>
      </p:sp>
      <p:sp>
        <p:nvSpPr>
          <p:cNvPr id="8" name="Título 1"/>
          <p:cNvSpPr txBox="1">
            <a:spLocks/>
          </p:cNvSpPr>
          <p:nvPr/>
        </p:nvSpPr>
        <p:spPr>
          <a:xfrm>
            <a:off x="300038" y="1744663"/>
            <a:ext cx="8229600" cy="428625"/>
          </a:xfrm>
          <a:prstGeom prst="rect">
            <a:avLst/>
          </a:prstGeom>
        </p:spPr>
        <p:txBody>
          <a:bodyPr anchor="ctr"/>
          <a:lstStyle/>
          <a:p>
            <a:pPr defTabSz="914400" eaLnBrk="1" fontAlgn="auto" hangingPunct="1">
              <a:spcAft>
                <a:spcPts val="0"/>
              </a:spcAft>
              <a:defRPr/>
            </a:pPr>
            <a:r>
              <a:rPr lang="pt-BR" sz="2600" dirty="0">
                <a:solidFill>
                  <a:srgbClr val="5C3831"/>
                </a:solidFill>
                <a:ea typeface="+mj-ea"/>
                <a:cs typeface="Arial" pitchFamily="34" charset="0"/>
              </a:rPr>
              <a:t>Classificar e Filtrar Dados:</a:t>
            </a:r>
            <a:endParaRPr lang="pt-BR" sz="2600" dirty="0">
              <a:solidFill>
                <a:srgbClr val="5C3831"/>
              </a:solidFill>
              <a:ea typeface="+mj-ea"/>
              <a:cs typeface="Arial" pitchFamily="34" charset="0"/>
            </a:endParaRPr>
          </a:p>
        </p:txBody>
      </p:sp>
      <p:sp>
        <p:nvSpPr>
          <p:cNvPr id="2" name="CaixaDeTexto 1"/>
          <p:cNvSpPr txBox="1"/>
          <p:nvPr/>
        </p:nvSpPr>
        <p:spPr>
          <a:xfrm>
            <a:off x="300038" y="2553587"/>
            <a:ext cx="8229600" cy="1477328"/>
          </a:xfrm>
          <a:prstGeom prst="rect">
            <a:avLst/>
          </a:prstGeom>
          <a:noFill/>
        </p:spPr>
        <p:txBody>
          <a:bodyPr wrap="square" rtlCol="0">
            <a:spAutoFit/>
          </a:bodyPr>
          <a:lstStyle/>
          <a:p>
            <a:r>
              <a:rPr lang="pt-BR" altLang="pt-BR" b="1" dirty="0" smtClean="0"/>
              <a:t>Classificar Dados:</a:t>
            </a:r>
            <a:r>
              <a:rPr lang="pt-BR" altLang="pt-BR" dirty="0" smtClean="0"/>
              <a:t> a classificação é uma das ferramentas mais comuns para gerenciamento de dados. No Excel, você pode classificar a tabela por uma ou mais colunas, em ordem crescente ou decrescente, ou pode fazer uma classificação personalizada.</a:t>
            </a:r>
          </a:p>
          <a:p>
            <a:endParaRPr lang="pt-BR" dirty="0"/>
          </a:p>
        </p:txBody>
      </p:sp>
      <p:sp>
        <p:nvSpPr>
          <p:cNvPr id="3" name="CaixaDeTexto 2"/>
          <p:cNvSpPr txBox="1"/>
          <p:nvPr/>
        </p:nvSpPr>
        <p:spPr>
          <a:xfrm>
            <a:off x="300038" y="4235823"/>
            <a:ext cx="8023691" cy="1118255"/>
          </a:xfrm>
          <a:prstGeom prst="rect">
            <a:avLst/>
          </a:prstGeom>
          <a:noFill/>
        </p:spPr>
        <p:txBody>
          <a:bodyPr wrap="square" rtlCol="0">
            <a:spAutoFit/>
          </a:bodyPr>
          <a:lstStyle/>
          <a:p>
            <a:pPr eaLnBrk="1" hangingPunct="1">
              <a:lnSpc>
                <a:spcPts val="2000"/>
              </a:lnSpc>
              <a:buFont typeface="Arial" panose="020B0604020202020204" pitchFamily="34" charset="0"/>
              <a:buChar char="•"/>
            </a:pPr>
            <a:r>
              <a:rPr lang="pt-BR" altLang="pt-BR" b="1" smtClean="0"/>
              <a:t>Filtrar Dados:</a:t>
            </a:r>
            <a:r>
              <a:rPr lang="pt-BR" altLang="pt-BR" smtClean="0"/>
              <a:t> use o filtro automático em Excel para mostrar os dados desejados e ocultar o restante. Depois de filtrar os dados em um intervalo de células ou tabela, você pode reaplicar um filtro para obter resultados atualizados ou limpar um filtro para exibir novamente todos os dados.</a:t>
            </a:r>
            <a:endParaRPr lang="pt-BR" alt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txBox="1">
            <a:spLocks/>
          </p:cNvSpPr>
          <p:nvPr/>
        </p:nvSpPr>
        <p:spPr bwMode="auto">
          <a:xfrm>
            <a:off x="403225" y="2198688"/>
            <a:ext cx="70897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r>
              <a:rPr lang="pt-BR" altLang="pt-BR" b="1"/>
              <a:t>Definição</a:t>
            </a:r>
          </a:p>
        </p:txBody>
      </p:sp>
      <p:sp>
        <p:nvSpPr>
          <p:cNvPr id="16387" name="CaixaDeTexto 13"/>
          <p:cNvSpPr txBox="1">
            <a:spLocks noChangeArrowheads="1"/>
          </p:cNvSpPr>
          <p:nvPr/>
        </p:nvSpPr>
        <p:spPr bwMode="auto">
          <a:xfrm>
            <a:off x="403225" y="2863850"/>
            <a:ext cx="8213725" cy="3108325"/>
          </a:xfrm>
          <a:prstGeom prst="rect">
            <a:avLst/>
          </a:prstGeom>
          <a:solidFill>
            <a:srgbClr val="5C3831">
              <a:alpha val="1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360000" rIns="3600000" bIns="360000">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150000"/>
              </a:lnSpc>
              <a:buFont typeface="Arial" panose="020B0604020202020204" pitchFamily="34" charset="0"/>
              <a:buChar char="•"/>
            </a:pPr>
            <a:r>
              <a:rPr lang="pt-BR" altLang="pt-BR" sz="1500" b="1"/>
              <a:t>Remover duplicatas:</a:t>
            </a:r>
            <a:r>
              <a:rPr lang="pt-BR" altLang="pt-BR" sz="1500"/>
              <a:t> quando você usa o recurso Remover Duplicatas, os dados duplicados são permanentemente excluídos. Antes de excluir essas duplicatas, é uma boa ideia copiar os dados originais em outra planilha para que você não perca nenhuma informação acidentalmente.</a:t>
            </a:r>
          </a:p>
        </p:txBody>
      </p:sp>
      <p:sp>
        <p:nvSpPr>
          <p:cNvPr id="8" name="Título 1"/>
          <p:cNvSpPr txBox="1">
            <a:spLocks/>
          </p:cNvSpPr>
          <p:nvPr/>
        </p:nvSpPr>
        <p:spPr>
          <a:xfrm>
            <a:off x="403225" y="1757363"/>
            <a:ext cx="8229600" cy="428625"/>
          </a:xfrm>
          <a:prstGeom prst="rect">
            <a:avLst/>
          </a:prstGeom>
        </p:spPr>
        <p:txBody>
          <a:bodyPr anchor="ctr"/>
          <a:lstStyle/>
          <a:p>
            <a:pPr defTabSz="914400" eaLnBrk="1" fontAlgn="auto" hangingPunct="1">
              <a:spcAft>
                <a:spcPts val="0"/>
              </a:spcAft>
              <a:defRPr/>
            </a:pPr>
            <a:r>
              <a:rPr lang="pt-BR" sz="2600" dirty="0">
                <a:solidFill>
                  <a:srgbClr val="5C3831"/>
                </a:solidFill>
                <a:ea typeface="+mj-ea"/>
                <a:cs typeface="Arial" pitchFamily="34" charset="0"/>
              </a:rPr>
              <a:t>Remover duplicatas:</a:t>
            </a:r>
            <a:endParaRPr lang="pt-BR" sz="2600" dirty="0">
              <a:solidFill>
                <a:srgbClr val="5C3831"/>
              </a:solidFill>
              <a:ea typeface="+mj-ea"/>
              <a:cs typeface="Arial" pitchFamily="34" charset="0"/>
            </a:endParaRPr>
          </a:p>
        </p:txBody>
      </p:sp>
      <p:sp>
        <p:nvSpPr>
          <p:cNvPr id="13" name="Retângulo 12"/>
          <p:cNvSpPr/>
          <p:nvPr/>
        </p:nvSpPr>
        <p:spPr>
          <a:xfrm>
            <a:off x="5299075" y="2900363"/>
            <a:ext cx="3216275" cy="3138487"/>
          </a:xfrm>
          <a:prstGeom prst="rect">
            <a:avLst/>
          </a:prstGeom>
        </p:spPr>
        <p:txBody>
          <a:bodyPr>
            <a:spAutoFit/>
          </a:bodyPr>
          <a:lstStyle/>
          <a:p>
            <a:pPr algn="ctr" eaLnBrk="1" fontAlgn="auto" hangingPunct="1">
              <a:lnSpc>
                <a:spcPct val="150000"/>
              </a:lnSpc>
              <a:spcBef>
                <a:spcPts val="0"/>
              </a:spcBef>
              <a:spcAft>
                <a:spcPts val="0"/>
              </a:spcAft>
              <a:defRPr/>
            </a:pPr>
            <a:r>
              <a:rPr lang="pt-BR" sz="2000" b="1" dirty="0">
                <a:cs typeface="Arial" pitchFamily="34" charset="0"/>
              </a:rPr>
              <a:t>Exemplificando</a:t>
            </a:r>
            <a:endParaRPr lang="pt-BR" sz="2000" dirty="0">
              <a:latin typeface="+mn-lt"/>
            </a:endParaRPr>
          </a:p>
          <a:p>
            <a:pPr algn="ctr" eaLnBrk="1" fontAlgn="auto" hangingPunct="1">
              <a:lnSpc>
                <a:spcPct val="150000"/>
              </a:lnSpc>
              <a:spcBef>
                <a:spcPts val="0"/>
              </a:spcBef>
              <a:spcAft>
                <a:spcPts val="0"/>
              </a:spcAft>
              <a:defRPr/>
            </a:pPr>
            <a:r>
              <a:rPr lang="pt-BR" sz="1600" dirty="0">
                <a:latin typeface="+mn-lt"/>
              </a:rPr>
              <a:t>Material </a:t>
            </a:r>
            <a:r>
              <a:rPr lang="pt-BR" sz="1600" dirty="0">
                <a:latin typeface="+mn-lt"/>
              </a:rPr>
              <a:t>digital disponível em: </a:t>
            </a:r>
            <a:r>
              <a:rPr lang="pt-BR" sz="1600" u="sng" dirty="0">
                <a:latin typeface="+mn-lt"/>
                <a:hlinkClick r:id="rId3"/>
              </a:rPr>
              <a:t>https://ead.rj.senac.br/</a:t>
            </a:r>
            <a:r>
              <a:rPr lang="pt-BR" sz="1600" dirty="0">
                <a:latin typeface="+mn-lt"/>
              </a:rPr>
              <a:t> </a:t>
            </a:r>
            <a:endParaRPr lang="pt-BR" sz="1600" dirty="0">
              <a:latin typeface="+mn-lt"/>
            </a:endParaRPr>
          </a:p>
          <a:p>
            <a:pPr eaLnBrk="1" fontAlgn="auto" hangingPunct="1">
              <a:lnSpc>
                <a:spcPct val="150000"/>
              </a:lnSpc>
              <a:spcBef>
                <a:spcPts val="0"/>
              </a:spcBef>
              <a:spcAft>
                <a:spcPts val="0"/>
              </a:spcAft>
              <a:defRPr/>
            </a:pPr>
            <a:endParaRPr lang="pt-BR" sz="1600" dirty="0">
              <a:latin typeface="+mn-lt"/>
            </a:endParaRP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pt-BR" sz="1600" b="1" dirty="0">
                <a:latin typeface="+mn-lt"/>
              </a:rPr>
              <a:t>Classificar e filtrar </a:t>
            </a:r>
            <a:r>
              <a:rPr lang="pt-BR" sz="1600" b="1" dirty="0">
                <a:latin typeface="+mn-lt"/>
              </a:rPr>
              <a:t>dados:</a:t>
            </a:r>
            <a:endParaRPr lang="pt-BR" sz="1600" b="1" dirty="0">
              <a:latin typeface="+mn-lt"/>
            </a:endParaRPr>
          </a:p>
          <a:p>
            <a:pPr algn="just" eaLnBrk="1" fontAlgn="auto" hangingPunct="1">
              <a:lnSpc>
                <a:spcPct val="150000"/>
              </a:lnSpc>
              <a:spcBef>
                <a:spcPts val="0"/>
              </a:spcBef>
              <a:spcAft>
                <a:spcPts val="0"/>
              </a:spcAft>
              <a:defRPr/>
            </a:pPr>
            <a:r>
              <a:rPr lang="pt-BR" sz="1600" dirty="0">
                <a:cs typeface="Arial" pitchFamily="34" charset="0"/>
              </a:rPr>
              <a:t>p</a:t>
            </a:r>
            <a:r>
              <a:rPr lang="pt-BR" sz="1600" dirty="0">
                <a:latin typeface="+mn-lt"/>
              </a:rPr>
              <a:t>lanilhas disponível para </a:t>
            </a:r>
            <a:r>
              <a:rPr lang="pt-BR" sz="1600" dirty="0">
                <a:latin typeface="+mn-lt"/>
              </a:rPr>
              <a:t>baixar: </a:t>
            </a:r>
            <a:r>
              <a:rPr lang="pt-BR" sz="1600" b="1" dirty="0">
                <a:latin typeface="+mn-lt"/>
              </a:rPr>
              <a:t>Excel Básico - Classificação de dados e </a:t>
            </a:r>
            <a:r>
              <a:rPr lang="pt-BR" sz="1600" b="1" dirty="0">
                <a:latin typeface="+mn-lt"/>
              </a:rPr>
              <a:t>filtros.xlsx</a:t>
            </a:r>
            <a:endParaRPr lang="pt-BR" sz="1600" b="1" dirty="0">
              <a:solidFill>
                <a:schemeClr val="tx1">
                  <a:lumMod val="75000"/>
                  <a:lumOff val="25000"/>
                </a:schemeClr>
              </a:solidFill>
              <a:cs typeface="Arial" pitchFamily="34" charset="0"/>
            </a:endParaRPr>
          </a:p>
        </p:txBody>
      </p:sp>
      <p:sp>
        <p:nvSpPr>
          <p:cNvPr id="9" name="Retângulo 8"/>
          <p:cNvSpPr/>
          <p:nvPr/>
        </p:nvSpPr>
        <p:spPr>
          <a:xfrm>
            <a:off x="5183188" y="2319338"/>
            <a:ext cx="3567112" cy="4332287"/>
          </a:xfrm>
          <a:prstGeom prst="rect">
            <a:avLst/>
          </a:prstGeom>
          <a:solidFill>
            <a:srgbClr val="A8CD7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pt-BR" dirty="0"/>
          </a:p>
        </p:txBody>
      </p:sp>
      <p:pic>
        <p:nvPicPr>
          <p:cNvPr id="16391" name="Imagem 9" descr="ICONE_DICA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1775" y="1855788"/>
            <a:ext cx="863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tângulo 16"/>
          <p:cNvSpPr/>
          <p:nvPr/>
        </p:nvSpPr>
        <p:spPr>
          <a:xfrm>
            <a:off x="5211763" y="2752725"/>
            <a:ext cx="3603625" cy="3786188"/>
          </a:xfrm>
          <a:prstGeom prst="rect">
            <a:avLst/>
          </a:prstGeom>
        </p:spPr>
        <p:txBody>
          <a:bodyPr>
            <a:spAutoFit/>
          </a:bodyPr>
          <a:lstStyle/>
          <a:p>
            <a:pPr algn="ctr" eaLnBrk="1" fontAlgn="auto" hangingPunct="1">
              <a:spcBef>
                <a:spcPts val="0"/>
              </a:spcBef>
              <a:spcAft>
                <a:spcPts val="0"/>
              </a:spcAft>
              <a:defRPr/>
            </a:pPr>
            <a:r>
              <a:rPr lang="pt-BR" sz="2000" b="1" dirty="0">
                <a:cs typeface="Arial" pitchFamily="34" charset="0"/>
              </a:rPr>
              <a:t>Dica</a:t>
            </a:r>
          </a:p>
          <a:p>
            <a:pPr eaLnBrk="1" fontAlgn="auto" hangingPunct="1">
              <a:lnSpc>
                <a:spcPts val="2100"/>
              </a:lnSpc>
              <a:spcBef>
                <a:spcPts val="1200"/>
              </a:spcBef>
              <a:spcAft>
                <a:spcPts val="0"/>
              </a:spcAft>
              <a:defRPr/>
            </a:pPr>
            <a:r>
              <a:rPr lang="pt-BR" sz="1400" dirty="0">
                <a:latin typeface="+mn-lt"/>
              </a:rPr>
              <a:t>Às </a:t>
            </a:r>
            <a:r>
              <a:rPr lang="pt-BR" sz="1400" dirty="0">
                <a:latin typeface="+mn-lt"/>
              </a:rPr>
              <a:t>vezes, é útil ter dados duplicados, </a:t>
            </a:r>
            <a:r>
              <a:rPr lang="pt-BR" sz="1400" dirty="0">
                <a:latin typeface="+mn-lt"/>
              </a:rPr>
              <a:t>mas eles podem </a:t>
            </a:r>
            <a:r>
              <a:rPr lang="pt-BR" sz="1400" dirty="0">
                <a:latin typeface="+mn-lt"/>
              </a:rPr>
              <a:t>dificultar a interpretação dos seus dados. </a:t>
            </a:r>
            <a:r>
              <a:rPr lang="pt-BR" sz="1400" dirty="0">
                <a:latin typeface="+mn-lt"/>
              </a:rPr>
              <a:t>Use a </a:t>
            </a:r>
            <a:r>
              <a:rPr lang="pt-BR" sz="1400" dirty="0">
                <a:latin typeface="+mn-lt"/>
              </a:rPr>
              <a:t>formatação condicional para encontrar e realçar dados </a:t>
            </a:r>
            <a:r>
              <a:rPr lang="pt-BR" sz="1400" dirty="0">
                <a:latin typeface="+mn-lt"/>
              </a:rPr>
              <a:t>duplicados. Você pode </a:t>
            </a:r>
            <a:r>
              <a:rPr lang="pt-BR" sz="1400" dirty="0">
                <a:latin typeface="+mn-lt"/>
              </a:rPr>
              <a:t>revisar as duplicatas e decidir se quer removê-las</a:t>
            </a:r>
            <a:r>
              <a:rPr lang="pt-BR" sz="1400" dirty="0">
                <a:latin typeface="+mn-lt"/>
              </a:rPr>
              <a:t>.</a:t>
            </a:r>
          </a:p>
          <a:p>
            <a:pPr eaLnBrk="1" fontAlgn="auto" hangingPunct="1">
              <a:lnSpc>
                <a:spcPts val="2100"/>
              </a:lnSpc>
              <a:spcBef>
                <a:spcPts val="0"/>
              </a:spcBef>
              <a:spcAft>
                <a:spcPts val="0"/>
              </a:spcAft>
              <a:defRPr/>
            </a:pPr>
            <a:r>
              <a:rPr lang="pt-BR" sz="1400" dirty="0">
                <a:latin typeface="+mn-lt"/>
              </a:rPr>
              <a:t>Exemplo:</a:t>
            </a:r>
          </a:p>
          <a:p>
            <a:pPr marL="176213" indent="-176213" eaLnBrk="1" fontAlgn="auto" hangingPunct="1">
              <a:lnSpc>
                <a:spcPts val="2100"/>
              </a:lnSpc>
              <a:spcBef>
                <a:spcPts val="0"/>
              </a:spcBef>
              <a:spcAft>
                <a:spcPts val="0"/>
              </a:spcAft>
              <a:buFont typeface="+mj-lt"/>
              <a:buAutoNum type="arabicPeriod"/>
              <a:defRPr/>
            </a:pPr>
            <a:r>
              <a:rPr lang="pt-BR" sz="1400" dirty="0">
                <a:latin typeface="+mn-lt"/>
              </a:rPr>
              <a:t>Selecione </a:t>
            </a:r>
            <a:r>
              <a:rPr lang="pt-BR" sz="1400" dirty="0">
                <a:latin typeface="+mn-lt"/>
              </a:rPr>
              <a:t>as células que você quer </a:t>
            </a:r>
            <a:r>
              <a:rPr lang="pt-BR" sz="1400" dirty="0">
                <a:latin typeface="+mn-lt"/>
              </a:rPr>
              <a:t>verificar;</a:t>
            </a:r>
          </a:p>
          <a:p>
            <a:pPr marL="176213" indent="-176213" eaLnBrk="1" fontAlgn="auto" hangingPunct="1">
              <a:lnSpc>
                <a:spcPts val="2100"/>
              </a:lnSpc>
              <a:spcBef>
                <a:spcPts val="0"/>
              </a:spcBef>
              <a:spcAft>
                <a:spcPts val="0"/>
              </a:spcAft>
              <a:buFont typeface="+mj-lt"/>
              <a:buAutoNum type="arabicPeriod"/>
              <a:defRPr/>
            </a:pPr>
            <a:r>
              <a:rPr lang="pt-BR" sz="1400" dirty="0">
                <a:latin typeface="+mn-lt"/>
              </a:rPr>
              <a:t>Clique </a:t>
            </a:r>
            <a:r>
              <a:rPr lang="pt-BR" sz="1400" dirty="0">
                <a:latin typeface="+mn-lt"/>
              </a:rPr>
              <a:t>em </a:t>
            </a:r>
            <a:r>
              <a:rPr lang="pt-BR" sz="1400" b="1" dirty="0">
                <a:latin typeface="+mn-lt"/>
              </a:rPr>
              <a:t>Página Inicial</a:t>
            </a:r>
            <a:r>
              <a:rPr lang="pt-BR" sz="1400" dirty="0">
                <a:latin typeface="+mn-lt"/>
              </a:rPr>
              <a:t> &gt; </a:t>
            </a:r>
            <a:r>
              <a:rPr lang="pt-BR" sz="1400" b="1" dirty="0">
                <a:latin typeface="+mn-lt"/>
              </a:rPr>
              <a:t>Formatação </a:t>
            </a:r>
            <a:r>
              <a:rPr lang="pt-BR" sz="1400" b="1" dirty="0">
                <a:latin typeface="+mn-lt"/>
              </a:rPr>
              <a:t>Condicional</a:t>
            </a:r>
            <a:r>
              <a:rPr lang="pt-BR" sz="1400" dirty="0">
                <a:latin typeface="+mn-lt"/>
              </a:rPr>
              <a:t> </a:t>
            </a:r>
            <a:r>
              <a:rPr lang="pt-BR" sz="1400" dirty="0">
                <a:latin typeface="+mn-lt"/>
              </a:rPr>
              <a:t>&gt; </a:t>
            </a:r>
            <a:r>
              <a:rPr lang="pt-BR" sz="1400" b="1" dirty="0">
                <a:latin typeface="+mn-lt"/>
              </a:rPr>
              <a:t>Realçar </a:t>
            </a:r>
            <a:r>
              <a:rPr lang="pt-BR" sz="1400" b="1" dirty="0">
                <a:latin typeface="+mn-lt"/>
              </a:rPr>
              <a:t>Regras das Células</a:t>
            </a:r>
            <a:r>
              <a:rPr lang="pt-BR" sz="1400" dirty="0">
                <a:latin typeface="+mn-lt"/>
              </a:rPr>
              <a:t> &gt; </a:t>
            </a:r>
            <a:r>
              <a:rPr lang="pt-BR" sz="1400" b="1" dirty="0">
                <a:latin typeface="+mn-lt"/>
              </a:rPr>
              <a:t>Valores Duplicados</a:t>
            </a:r>
            <a:r>
              <a:rPr lang="pt-BR" sz="1400" dirty="0">
                <a:latin typeface="+mn-lt"/>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27038" y="2162175"/>
            <a:ext cx="8229600" cy="4356100"/>
          </a:xfrm>
          <a:prstGeom prst="rect">
            <a:avLst/>
          </a:prstGeom>
          <a:solidFill>
            <a:srgbClr val="EDC3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dirty="0"/>
          </a:p>
        </p:txBody>
      </p:sp>
      <p:sp>
        <p:nvSpPr>
          <p:cNvPr id="3" name="Retângulo 2"/>
          <p:cNvSpPr/>
          <p:nvPr/>
        </p:nvSpPr>
        <p:spPr>
          <a:xfrm>
            <a:off x="581819" y="2650296"/>
            <a:ext cx="7964488" cy="2400657"/>
          </a:xfrm>
          <a:prstGeom prst="rect">
            <a:avLst/>
          </a:prstGeom>
        </p:spPr>
        <p:txBody>
          <a:bodyPr>
            <a:spAutoFit/>
          </a:bodyPr>
          <a:lstStyle/>
          <a:p>
            <a:pPr algn="ctr" eaLnBrk="1" fontAlgn="auto" hangingPunct="1">
              <a:lnSpc>
                <a:spcPct val="150000"/>
              </a:lnSpc>
              <a:spcBef>
                <a:spcPts val="0"/>
              </a:spcBef>
              <a:spcAft>
                <a:spcPts val="0"/>
              </a:spcAft>
              <a:defRPr/>
            </a:pPr>
            <a:r>
              <a:rPr lang="pt-BR" sz="2000" b="1" dirty="0">
                <a:cs typeface="Arial" pitchFamily="34" charset="0"/>
              </a:rPr>
              <a:t>Exemplificando</a:t>
            </a:r>
            <a:endParaRPr lang="pt-BR" sz="2000" dirty="0">
              <a:latin typeface="+mn-lt"/>
            </a:endParaRPr>
          </a:p>
          <a:p>
            <a:pPr algn="ctr" eaLnBrk="1" fontAlgn="auto" hangingPunct="1">
              <a:lnSpc>
                <a:spcPct val="150000"/>
              </a:lnSpc>
              <a:spcBef>
                <a:spcPts val="0"/>
              </a:spcBef>
              <a:spcAft>
                <a:spcPts val="0"/>
              </a:spcAft>
              <a:defRPr/>
            </a:pPr>
            <a:r>
              <a:rPr lang="pt-BR" sz="1600" dirty="0"/>
              <a:t>Consulte material disponibilizado no Campus Digital: </a:t>
            </a:r>
            <a:endParaRPr lang="pt-BR" sz="1600" dirty="0">
              <a:latin typeface="+mn-lt"/>
            </a:endParaRP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pt-BR" sz="1600" b="1" dirty="0"/>
              <a:t>Classificar e filtrar dados:</a:t>
            </a:r>
          </a:p>
          <a:p>
            <a:pPr algn="just" eaLnBrk="1" fontAlgn="auto" hangingPunct="1">
              <a:lnSpc>
                <a:spcPct val="150000"/>
              </a:lnSpc>
              <a:spcBef>
                <a:spcPts val="0"/>
              </a:spcBef>
              <a:spcAft>
                <a:spcPts val="0"/>
              </a:spcAft>
              <a:defRPr/>
            </a:pPr>
            <a:r>
              <a:rPr lang="pt-BR" sz="1600" dirty="0">
                <a:cs typeface="Arial" pitchFamily="34" charset="0"/>
              </a:rPr>
              <a:t>p</a:t>
            </a:r>
            <a:r>
              <a:rPr lang="pt-BR" sz="1600" dirty="0"/>
              <a:t>lanilhas disponível para baixar: </a:t>
            </a:r>
            <a:r>
              <a:rPr lang="pt-BR" sz="1600" b="1" dirty="0"/>
              <a:t>Excel Básico - Classificação de dados e filtros.xlsx</a:t>
            </a:r>
            <a:endParaRPr lang="pt-BR" sz="1600" b="1" dirty="0">
              <a:solidFill>
                <a:schemeClr val="tx1">
                  <a:lumMod val="75000"/>
                  <a:lumOff val="25000"/>
                </a:schemeClr>
              </a:solidFill>
              <a:cs typeface="Arial" pitchFamily="34" charset="0"/>
            </a:endParaRPr>
          </a:p>
          <a:p>
            <a:pPr algn="just" eaLnBrk="1" fontAlgn="auto" hangingPunct="1">
              <a:lnSpc>
                <a:spcPct val="150000"/>
              </a:lnSpc>
              <a:spcBef>
                <a:spcPts val="0"/>
              </a:spcBef>
              <a:spcAft>
                <a:spcPts val="0"/>
              </a:spcAft>
              <a:defRPr/>
            </a:pPr>
            <a:endParaRPr lang="pt-BR" sz="1600" b="1" dirty="0">
              <a:solidFill>
                <a:schemeClr val="tx1">
                  <a:lumMod val="75000"/>
                  <a:lumOff val="25000"/>
                </a:schemeClr>
              </a:solidFill>
              <a:cs typeface="Arial" pitchFamily="34" charset="0"/>
            </a:endParaRPr>
          </a:p>
        </p:txBody>
      </p:sp>
      <p:pic>
        <p:nvPicPr>
          <p:cNvPr id="18436" name="Imagem 3" descr="ICONE_EXEMPLICAND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32263" y="163353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94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Personalizada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2530_EXCEL_AULA4 [Somente leitura]" id="{EA8736FF-6701-425C-9FF1-40A2816727FB}" vid="{1B0938FC-E6A0-4AC0-B4D6-AED5384B3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0C5EE97584524D8F40D3D51BC711BC" ma:contentTypeVersion="6" ma:contentTypeDescription="Create a new document." ma:contentTypeScope="" ma:versionID="06cac8ef55751ae6b482fc29ae41ad6e">
  <xsd:schema xmlns:xsd="http://www.w3.org/2001/XMLSchema" xmlns:xs="http://www.w3.org/2001/XMLSchema" xmlns:p="http://schemas.microsoft.com/office/2006/metadata/properties" xmlns:ns2="d554e6a7-be51-4cd8-a69d-f566562127f5" xmlns:ns3="b1744c8d-66c7-481b-b1a9-76cf2dfcccea" targetNamespace="http://schemas.microsoft.com/office/2006/metadata/properties" ma:root="true" ma:fieldsID="a492e0eebb545a68187a046e0da0c41d" ns2:_="" ns3:_="">
    <xsd:import namespace="d554e6a7-be51-4cd8-a69d-f566562127f5"/>
    <xsd:import namespace="b1744c8d-66c7-481b-b1a9-76cf2dfccc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54e6a7-be51-4cd8-a69d-f566562127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744c8d-66c7-481b-b1a9-76cf2dfccc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35D804-C256-40AB-8460-5D3BAA02161E}">
  <ds:schemaRefs>
    <ds:schemaRef ds:uri="http://schemas.microsoft.com/sharepoint/v3/contenttype/forms"/>
  </ds:schemaRefs>
</ds:datastoreItem>
</file>

<file path=customXml/itemProps2.xml><?xml version="1.0" encoding="utf-8"?>
<ds:datastoreItem xmlns:ds="http://schemas.openxmlformats.org/officeDocument/2006/customXml" ds:itemID="{A9BD7623-AD32-46CD-B01F-2E710C30F0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54e6a7-be51-4cd8-a69d-f566562127f5"/>
    <ds:schemaRef ds:uri="b1744c8d-66c7-481b-b1a9-76cf2dfcc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D193CD-743F-4DDB-B35D-D2F497A24F61}">
  <ds:schemaRef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d554e6a7-be51-4cd8-a69d-f566562127f5"/>
    <ds:schemaRef ds:uri="http://purl.org/dc/terms/"/>
    <ds:schemaRef ds:uri="http://schemas.microsoft.com/office/infopath/2007/PartnerControls"/>
    <ds:schemaRef ds:uri="b1744c8d-66c7-481b-b1a9-76cf2dfccce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PPT_Excel_12530_AULA4_200528</Template>
  <TotalTime>21</TotalTime>
  <Words>435</Words>
  <Application>Microsoft Office PowerPoint</Application>
  <PresentationFormat>Apresentação na tela (4:3)</PresentationFormat>
  <Paragraphs>45</Paragraphs>
  <Slides>8</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Helvetica Neue</vt:lpstr>
      <vt:lpstr>Calibri</vt:lpstr>
      <vt:lpstr>Wingdings</vt:lpstr>
      <vt:lpstr>Tema do Office</vt:lpstr>
      <vt:lpstr>Curso de Excel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Excel</dc:title>
  <dc:creator>Conta da Microsoft</dc:creator>
  <cp:lastModifiedBy>Conta da Microsoft</cp:lastModifiedBy>
  <cp:revision>3</cp:revision>
  <dcterms:created xsi:type="dcterms:W3CDTF">2022-07-17T17:50:35Z</dcterms:created>
  <dcterms:modified xsi:type="dcterms:W3CDTF">2022-07-17T18:12:03Z</dcterms:modified>
  <cp:category>TI</cp:category>
</cp:coreProperties>
</file>