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8" r:id="rId5"/>
    <p:sldId id="269" r:id="rId6"/>
    <p:sldId id="258" r:id="rId7"/>
    <p:sldId id="264" r:id="rId8"/>
    <p:sldId id="266" r:id="rId9"/>
    <p:sldId id="265" r:id="rId10"/>
    <p:sldId id="267" r:id="rId11"/>
    <p:sldId id="260" r:id="rId12"/>
    <p:sldId id="25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353B350-BF9A-4EFE-B599-1A8FB1218C31}">
          <p14:sldIdLst>
            <p14:sldId id="256"/>
            <p14:sldId id="257"/>
            <p14:sldId id="262"/>
            <p14:sldId id="268"/>
            <p14:sldId id="269"/>
            <p14:sldId id="258"/>
            <p14:sldId id="264"/>
            <p14:sldId id="266"/>
            <p14:sldId id="265"/>
            <p14:sldId id="267"/>
            <p14:sldId id="260"/>
            <p14:sldId id="25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AD6DA-D3B1-4977-883D-3621A266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4B822D-EC39-41D9-A245-C17248BF0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62226-C739-4642-86FD-2C4BE3CA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27AC4-701A-4082-B75B-B73C819A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2E660-5E95-4541-92C0-39FD24B1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40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BD5B7-5840-444B-9425-AA5F8224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318586-2F39-4F7E-8293-51955D377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F33730-B689-46AA-8C72-A5D0B8C0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0B2FA5-761B-41D5-BD63-3B1A8657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E72C9-5192-4447-BF05-CE315825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99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FD6938-5155-407F-84CF-D1005FE0C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A94627-4457-442E-9AFB-89A95E6EF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DD8B4-98DA-4421-A718-626B1CBF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B52C0-0917-4C29-AE20-F7C047D6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C2768C-87C9-4D42-91CE-31B09E4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9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6888B-E2EC-42E4-9EA3-C13FEEA8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0B52C-1E9A-4E89-B280-80CEBB14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FA7F6A-1979-4252-B40E-642C46AC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F63AD7-3507-458C-9097-63DC5571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7D25EA-C698-4581-9E94-6511D605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18305-86FD-4F79-B428-83F0F9B6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3A72A8-C766-499C-9B5A-A139EC53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C094D9-E429-4B57-B276-845C5195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BCD2D-B171-45B7-B395-A30227CF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688E74-7FD0-40F1-A1E9-77956897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06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3D28E-3C43-4215-A2F7-01717289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DAD1D-817E-4D12-9D45-13B4A131A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A9A7C4-3A16-4158-9111-6D968FEAE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830BA-F161-4C4E-8D68-BDCDCAFF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8FF13-96CE-4FE8-B446-644A71E1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91A3A9-0AB0-4DBF-B05F-2A99481A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06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9C9E7-BF82-4DFE-A126-18A85D22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2F3D47-79EE-4CA3-B4ED-40ADA49F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7D6E73-E4E8-46C5-93C1-2E84F63DE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231D4B-9E5E-4148-ACDC-F52BED6C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8CEA87-2E33-4624-AF50-5CA648EC3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3B3A5B-8642-4B33-8012-E8925760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394802-8C80-4B3A-BFDB-46CE71E4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37010B-F200-4EB0-9ED2-5C818CED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4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39B3D-7F01-4787-9303-6FE43EA0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61E64E-F59F-4812-9A98-074A1C3B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A1AC26-E476-44C7-B76A-6463A916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AD9C8C-1618-453C-B935-B7CC6BEB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1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D74197-6455-4F0E-AFA0-19881099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292C1F-3944-4F5B-A591-8FD1D0D3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9FC62A-0DDB-48F6-B5A5-3D0C4628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3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1528B-D85F-4BA9-8196-19070A62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93FD5-ED5C-4FD9-ADA3-36E0558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4D014E-9B06-4950-A6F5-1AB928A5D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844CC-EE0B-40D7-83E7-EF837A85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62D194-ED16-47B9-9551-A6CC46DE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98951-AFEF-4901-BC5C-6CDECF80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5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FA830-0B05-4275-9686-7A2C9135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16BB73-A824-49D1-9906-F6CDD7D91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2D067B-DDED-4EAC-92D7-DE60FFB1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85BEDD-E5FE-4B32-872D-B5E49B03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20233F-B656-47B1-B436-AA6DEAA3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6E4F8F-E1F9-482D-BF66-D0F340D6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46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54AEF-589C-47CC-8103-38C71D30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99F817-20CE-43EE-8EF8-EC1B6364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684265-351E-454B-916F-A79F2BD31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95B33-9D39-493D-B9E8-01CC2FDE2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CF6F9F-46B1-4F48-A0D9-FB4EBB29F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39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AC0B4-5280-46C7-9B58-511F07312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Параллельное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17115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F1AC9-D66C-497E-BDE5-F4D3DEF0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BC01A-2D87-4F0A-8358-1B52A87A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21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Применяется когда невозможна какая-либо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другая связь между асинхронными задачами.</a:t>
            </a:r>
          </a:p>
          <a:p>
            <a:pPr marL="0" indent="0">
              <a:buNone/>
            </a:pPr>
            <a:r>
              <a:rPr lang="ru-RU" b="1" dirty="0"/>
              <a:t>Плюсы</a:t>
            </a:r>
            <a:r>
              <a:rPr lang="ru-RU" dirty="0"/>
              <a:t>:</a:t>
            </a:r>
          </a:p>
          <a:p>
            <a:r>
              <a:rPr lang="ru-RU" dirty="0"/>
              <a:t>позволяет организовать взаимодействие между разнородными компонентами</a:t>
            </a:r>
          </a:p>
          <a:p>
            <a:pPr marL="0" indent="0">
              <a:buNone/>
            </a:pPr>
            <a:r>
              <a:rPr lang="ru-RU" b="1" dirty="0"/>
              <a:t>Минусы</a:t>
            </a:r>
            <a:r>
              <a:rPr lang="ru-RU" dirty="0"/>
              <a:t>:</a:t>
            </a:r>
            <a:endParaRPr lang="en-US" dirty="0"/>
          </a:p>
          <a:p>
            <a:r>
              <a:rPr lang="ru-RU" dirty="0"/>
              <a:t>использует механизмы среды выполнения – медленно</a:t>
            </a:r>
          </a:p>
          <a:p>
            <a:r>
              <a:rPr lang="ru-RU" dirty="0"/>
              <a:t>всегда происходит копирование данных </a:t>
            </a:r>
          </a:p>
          <a:p>
            <a:pPr marL="0" indent="0">
              <a:buNone/>
            </a:pPr>
            <a:r>
              <a:rPr lang="ru-RU" b="1" dirty="0"/>
              <a:t>Примеры</a:t>
            </a:r>
            <a:r>
              <a:rPr lang="ru-RU" dirty="0"/>
              <a:t>: </a:t>
            </a:r>
            <a:r>
              <a:rPr lang="en-US" dirty="0"/>
              <a:t>REST API</a:t>
            </a:r>
            <a:r>
              <a:rPr lang="ru-RU" dirty="0"/>
              <a:t>,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SendMessage</a:t>
            </a:r>
            <a:r>
              <a:rPr lang="en-US" dirty="0"/>
              <a:t>, Android Intent (</a:t>
            </a:r>
            <a:r>
              <a:rPr lang="ru-RU" dirty="0"/>
              <a:t>Намерение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92B0603-819A-4C13-B3B6-9B126E670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21" y="365125"/>
            <a:ext cx="3216479" cy="24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6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FB15B-F016-4EF5-B721-15FD019D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365125"/>
            <a:ext cx="10788242" cy="1325563"/>
          </a:xfrm>
        </p:spPr>
        <p:txBody>
          <a:bodyPr>
            <a:normAutofit/>
          </a:bodyPr>
          <a:lstStyle/>
          <a:p>
            <a:r>
              <a:rPr lang="ru-RU" dirty="0"/>
              <a:t>Ошибки при написании параллельного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E174D-02BB-452A-90B7-F259922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гонки</a:t>
            </a:r>
            <a:r>
              <a:rPr lang="en-US" dirty="0"/>
              <a:t> (Race Condition)</a:t>
            </a:r>
            <a:endParaRPr lang="ru-RU" dirty="0"/>
          </a:p>
          <a:p>
            <a:r>
              <a:rPr lang="ru-RU" dirty="0"/>
              <a:t>Взаимная блокировка</a:t>
            </a:r>
            <a:r>
              <a:rPr lang="en-US" dirty="0"/>
              <a:t> (Deadlock)</a:t>
            </a:r>
          </a:p>
          <a:p>
            <a:r>
              <a:rPr lang="ru-RU" dirty="0"/>
              <a:t>Голодание </a:t>
            </a:r>
            <a:r>
              <a:rPr lang="en-US" dirty="0"/>
              <a:t>(Starvation) </a:t>
            </a: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бесконечное ожидание разделяемого ресурса</a:t>
            </a:r>
            <a:br>
              <a:rPr lang="en-US" dirty="0"/>
            </a:br>
            <a:r>
              <a:rPr lang="ru-RU" dirty="0"/>
              <a:t>(проблема алгоритма планирования)</a:t>
            </a:r>
          </a:p>
          <a:p>
            <a:r>
              <a:rPr lang="ru-RU" dirty="0"/>
              <a:t>Ожидание занятости (</a:t>
            </a:r>
            <a:r>
              <a:rPr lang="en-US" dirty="0"/>
              <a:t>spinning</a:t>
            </a:r>
            <a:r>
              <a:rPr lang="ru-RU" dirty="0"/>
              <a:t>) </a:t>
            </a:r>
            <a:br>
              <a:rPr lang="en-US" dirty="0"/>
            </a:br>
            <a:r>
              <a:rPr lang="en-US" dirty="0"/>
              <a:t>-</a:t>
            </a:r>
            <a:r>
              <a:rPr lang="ru-RU" dirty="0"/>
              <a:t> частый опрос доступности ресурса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B7058CB-8145-4231-B3C5-FDBCB5CE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28" y="3804903"/>
            <a:ext cx="2687972" cy="268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9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72C82-5694-4BD9-8FD0-E2537644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99A75-24EA-4482-A6B5-EE2EE4E3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Rabaey</a:t>
            </a:r>
            <a:r>
              <a:rPr lang="en-US" dirty="0"/>
              <a:t>, Jan M. </a:t>
            </a:r>
            <a:r>
              <a:rPr lang="en-US" i="1" dirty="0"/>
              <a:t>Digital integrated circuits : a design perspective</a:t>
            </a:r>
            <a:r>
              <a:rPr lang="en-US" dirty="0"/>
              <a:t>.</a:t>
            </a:r>
            <a:r>
              <a:rPr lang="pt-BR" dirty="0"/>
              <a:t> 2nd edition</a:t>
            </a:r>
            <a:r>
              <a:rPr lang="en-US" dirty="0"/>
              <a:t> (1999), Upper Saddle River, N.J.: Prentice-Hall. p.175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Ахо</a:t>
            </a:r>
            <a:r>
              <a:rPr lang="ru-RU" dirty="0"/>
              <a:t> А.В., Лам М.С., Сети Р., Ульман Д.Д. Компиляторы: принципы, технологии и инструментарий. 2 изд. // Москва, Вильямс, 2018г. 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08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6193A-B340-4D6A-943E-0522665C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126" y="365125"/>
            <a:ext cx="6482674" cy="1325563"/>
          </a:xfrm>
        </p:spPr>
        <p:txBody>
          <a:bodyPr/>
          <a:lstStyle/>
          <a:p>
            <a:r>
              <a:rPr lang="ru-RU" dirty="0"/>
              <a:t>Контактная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EE9A3F-5482-4A22-BF44-472A4F76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126" y="1825625"/>
            <a:ext cx="6482673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D9B284-E02F-412F-AA05-2C9A2C21B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4032926" cy="59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49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B0648-F14B-4861-A9AE-363C5D67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731"/>
            <a:ext cx="10515600" cy="750611"/>
          </a:xfrm>
        </p:spPr>
        <p:txBody>
          <a:bodyPr/>
          <a:lstStyle/>
          <a:p>
            <a:r>
              <a:rPr lang="ru-RU" dirty="0"/>
              <a:t>Предпосылки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C7AA4-F461-4F52-B50E-E73EA1C9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Многозадачность</a:t>
            </a:r>
            <a:r>
              <a:rPr lang="en-US" sz="2400" dirty="0"/>
              <a:t> (multitasking)</a:t>
            </a:r>
            <a:r>
              <a:rPr lang="ru-RU" sz="2400" dirty="0"/>
              <a:t> ОС</a:t>
            </a:r>
          </a:p>
          <a:p>
            <a:r>
              <a:rPr lang="ru-RU" sz="2400" dirty="0"/>
              <a:t>Повышение отзывчивости системы</a:t>
            </a:r>
          </a:p>
          <a:p>
            <a:r>
              <a:rPr lang="ru-RU" sz="2400" dirty="0"/>
              <a:t>Ускорение работы (уменьшаются затраты ресурсов на переключение контекста, одновременное выполнение нескольких задач (</a:t>
            </a:r>
            <a:r>
              <a:rPr lang="en-US" sz="2400" dirty="0"/>
              <a:t>Parallelism </a:t>
            </a:r>
            <a:r>
              <a:rPr lang="ru-RU" sz="2400" dirty="0"/>
              <a:t>вместо </a:t>
            </a:r>
            <a:r>
              <a:rPr lang="en-US" sz="2400" dirty="0"/>
              <a:t>Concurrency</a:t>
            </a:r>
            <a:r>
              <a:rPr lang="ru-RU" sz="2400" dirty="0"/>
              <a:t>))</a:t>
            </a:r>
          </a:p>
          <a:p>
            <a:pPr marL="0" indent="0">
              <a:buNone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Физические ограничения</a:t>
            </a:r>
          </a:p>
          <a:p>
            <a:r>
              <a:rPr lang="ru-RU" sz="2400" dirty="0"/>
              <a:t>Замедление роста производительности вычислительных единиц</a:t>
            </a:r>
          </a:p>
          <a:p>
            <a:r>
              <a:rPr lang="ru-RU" sz="2400" dirty="0"/>
              <a:t>Повышение энергоэффективности </a:t>
            </a:r>
          </a:p>
          <a:p>
            <a:r>
              <a:rPr lang="ru-RU" sz="2400" dirty="0"/>
              <a:t>Меньше площадь чипа - ниже себестоимость (меньший процент брака, проще техпроцесс)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Потребляемую мощность</a:t>
            </a:r>
            <a:r>
              <a:rPr lang="en-US" sz="2400" dirty="0"/>
              <a:t> </a:t>
            </a:r>
            <a:r>
              <a:rPr lang="ru-RU" sz="2400" dirty="0"/>
              <a:t>чипа можно оценить как</a:t>
            </a:r>
            <a:r>
              <a:rPr lang="en-US" sz="2400" dirty="0"/>
              <a:t> P = C * V^2 * F, 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С</a:t>
            </a:r>
            <a:r>
              <a:rPr lang="ru-RU" sz="2400" dirty="0"/>
              <a:t> – электрическая ёмкость чипа,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dirty="0"/>
              <a:t> – </a:t>
            </a:r>
            <a:r>
              <a:rPr lang="ru-RU" sz="2400" dirty="0"/>
              <a:t>напряжение,</a:t>
            </a:r>
            <a:r>
              <a:rPr lang="en-US" sz="2400" dirty="0"/>
              <a:t> </a:t>
            </a:r>
            <a:r>
              <a:rPr lang="en-US" sz="2400" b="1" dirty="0"/>
              <a:t>F</a:t>
            </a:r>
            <a:r>
              <a:rPr lang="en-US" sz="2400" dirty="0"/>
              <a:t> – </a:t>
            </a:r>
            <a:r>
              <a:rPr lang="ru-RU" sz="2400" dirty="0"/>
              <a:t>тактовая частота </a:t>
            </a:r>
            <a:r>
              <a:rPr lang="en-US" sz="2400" dirty="0"/>
              <a:t>[1]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0442BE-5C92-43B4-86D7-DC9939B2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260" y="305731"/>
            <a:ext cx="3778540" cy="17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4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09EC720-199F-4481-AEF0-862C3DC73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7" y="1967525"/>
            <a:ext cx="101822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9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12BBB-A532-4666-B74A-6FAC374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Параллелизм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DA7E2-7505-4BC4-AFE5-794DAD99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Синхронизованный / асинхронный</a:t>
            </a:r>
          </a:p>
          <a:p>
            <a:r>
              <a:rPr lang="ru-RU" dirty="0"/>
              <a:t>Процесс / поток (нить) / задача (волокно)</a:t>
            </a:r>
          </a:p>
          <a:p>
            <a:r>
              <a:rPr lang="ru-RU" dirty="0"/>
              <a:t>Степень зернистости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A2B4AF-D94E-41A0-83E2-93E5A9B5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05435"/>
            <a:ext cx="5257800" cy="348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16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D30ED-3B2E-4CEA-BD10-9C7E3930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Синхронизованный параллелизм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26FCAA-9EF7-4CA8-8B9A-E1C9770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Сопрограммы (</a:t>
            </a:r>
            <a:r>
              <a:rPr lang="en-US" dirty="0"/>
              <a:t>Coroutine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b="1" dirty="0"/>
              <a:t>Примеры</a:t>
            </a:r>
            <a:r>
              <a:rPr lang="ru-RU" dirty="0"/>
              <a:t>: генераторы в </a:t>
            </a:r>
            <a:r>
              <a:rPr lang="en-US" dirty="0"/>
              <a:t>Python</a:t>
            </a:r>
            <a:r>
              <a:rPr lang="ru-RU" dirty="0"/>
              <a:t>, </a:t>
            </a:r>
            <a:r>
              <a:rPr lang="en-US" dirty="0" err="1"/>
              <a:t>IEnumerator</a:t>
            </a:r>
            <a:r>
              <a:rPr lang="ru-RU" dirty="0"/>
              <a:t> в </a:t>
            </a:r>
            <a:r>
              <a:rPr lang="en-US" dirty="0"/>
              <a:t>C#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2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456D5980-04E8-40CD-AED2-CE9D4A9EF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54902"/>
              </p:ext>
            </p:extLst>
          </p:nvPr>
        </p:nvGraphicFramePr>
        <p:xfrm>
          <a:off x="838201" y="1392572"/>
          <a:ext cx="10515600" cy="431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784">
                  <a:extLst>
                    <a:ext uri="{9D8B030D-6E8A-4147-A177-3AD203B41FA5}">
                      <a16:colId xmlns:a16="http://schemas.microsoft.com/office/drawing/2014/main" val="3182628359"/>
                    </a:ext>
                  </a:extLst>
                </a:gridCol>
                <a:gridCol w="7989816">
                  <a:extLst>
                    <a:ext uri="{9D8B030D-6E8A-4147-A177-3AD203B41FA5}">
                      <a16:colId xmlns:a16="http://schemas.microsoft.com/office/drawing/2014/main" val="3452425742"/>
                    </a:ext>
                  </a:extLst>
                </a:gridCol>
              </a:tblGrid>
              <a:tr h="559130">
                <a:tc>
                  <a:txBody>
                    <a:bodyPr/>
                    <a:lstStyle/>
                    <a:p>
                      <a:r>
                        <a:rPr lang="ru-RU" dirty="0"/>
                        <a:t>Проблемы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Решения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37773"/>
                  </a:ext>
                </a:extLst>
              </a:tr>
              <a:tr h="1378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Синхронизация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Блокировки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Барьеры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Атомарные операции (</a:t>
                      </a:r>
                      <a:r>
                        <a:rPr lang="en-US" dirty="0"/>
                        <a:t>load-link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store-conditional</a:t>
                      </a:r>
                      <a:r>
                        <a:rPr lang="ru-RU" dirty="0"/>
                        <a:t>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Test-and-set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Compare-and-swap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Fetch-and-add</a:t>
                      </a:r>
                      <a:r>
                        <a:rPr lang="ru-RU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Lock-free </a:t>
                      </a:r>
                      <a:r>
                        <a:rPr lang="ru-RU" dirty="0"/>
                        <a:t>алгоритмы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63290"/>
                  </a:ext>
                </a:extLst>
              </a:tr>
              <a:tr h="1655614">
                <a:tc>
                  <a:txBody>
                    <a:bodyPr/>
                    <a:lstStyle/>
                    <a:p>
                      <a:r>
                        <a:rPr lang="ru-RU" dirty="0"/>
                        <a:t>Обратная связь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Передача делегатов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Предоставление интерфейсов слушателей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(</a:t>
                      </a:r>
                      <a:r>
                        <a:rPr lang="en-US" b="1" dirty="0"/>
                        <a:t>Listener</a:t>
                      </a:r>
                      <a:r>
                        <a:rPr lang="ru-RU" dirty="0"/>
                        <a:t>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Async</a:t>
                      </a:r>
                      <a:r>
                        <a:rPr lang="ru-RU" dirty="0"/>
                        <a:t> (запуск асинхронной задачи), </a:t>
                      </a:r>
                      <a:r>
                        <a:rPr lang="en-US" b="1" dirty="0"/>
                        <a:t>Await</a:t>
                      </a:r>
                      <a:r>
                        <a:rPr lang="ru-RU" dirty="0"/>
                        <a:t> (ожидание результата) и </a:t>
                      </a:r>
                      <a:r>
                        <a:rPr lang="en-US" b="1" dirty="0"/>
                        <a:t>Future</a:t>
                      </a:r>
                      <a:r>
                        <a:rPr lang="ru-RU" b="1" dirty="0"/>
                        <a:t>/</a:t>
                      </a:r>
                      <a:r>
                        <a:rPr lang="en-US" b="1" dirty="0"/>
                        <a:t>Promise</a:t>
                      </a:r>
                      <a:r>
                        <a:rPr lang="ru-RU" b="1" dirty="0"/>
                        <a:t>/</a:t>
                      </a:r>
                      <a:r>
                        <a:rPr lang="en-US" b="1" dirty="0"/>
                        <a:t>Delay</a:t>
                      </a:r>
                      <a:r>
                        <a:rPr lang="ru-RU" b="1" dirty="0"/>
                        <a:t>/</a:t>
                      </a:r>
                      <a:r>
                        <a:rPr lang="en-US" b="1" dirty="0"/>
                        <a:t>Deferred/Task</a:t>
                      </a:r>
                      <a:r>
                        <a:rPr lang="ru-RU" dirty="0"/>
                        <a:t> (отложенный результат)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Отправка сообщений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89319"/>
                  </a:ext>
                </a:extLst>
              </a:tr>
              <a:tr h="559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Планирование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Использование встроенных средств языка</a:t>
                      </a:r>
                      <a:r>
                        <a:rPr lang="en-US" dirty="0"/>
                        <a:t> (</a:t>
                      </a:r>
                      <a:r>
                        <a:rPr lang="ru-RU" dirty="0"/>
                        <a:t>Например, пул потоков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Создание своих класса-планировщика и классов-исполнителей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47780"/>
                  </a:ext>
                </a:extLst>
              </a:tr>
            </a:tbl>
          </a:graphicData>
        </a:graphic>
      </p:graphicFrame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EF07135-04C6-4E8C-9208-5E88AAE1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834501"/>
          </a:xfrm>
        </p:spPr>
        <p:txBody>
          <a:bodyPr/>
          <a:lstStyle/>
          <a:p>
            <a:r>
              <a:rPr lang="ru-RU" dirty="0"/>
              <a:t>Асинхронный параллелизм</a:t>
            </a:r>
          </a:p>
        </p:txBody>
      </p:sp>
    </p:spTree>
    <p:extLst>
      <p:ext uri="{BB962C8B-B14F-4D97-AF65-F5344CB8AC3E}">
        <p14:creationId xmlns:p14="http://schemas.microsoft.com/office/powerpoint/2010/main" val="379710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E9CAD-FB62-4ECF-AD5B-F4FB7AB5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8607" cy="1325563"/>
          </a:xfrm>
        </p:spPr>
        <p:txBody>
          <a:bodyPr>
            <a:normAutofit/>
          </a:bodyPr>
          <a:lstStyle/>
          <a:p>
            <a:r>
              <a:rPr lang="ru-RU" dirty="0"/>
              <a:t>Передача делегатов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Delegate</a:t>
            </a:r>
            <a:r>
              <a:rPr lang="en-US" dirty="0"/>
              <a:t>/</a:t>
            </a:r>
            <a:r>
              <a:rPr lang="en-US" b="1" dirty="0"/>
              <a:t>Functional interface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71A42-EB29-4826-87D4-0086EC1F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Применяется когда для каждого использования асинхронного                          метода требуется уникальная реакция на события.</a:t>
            </a:r>
          </a:p>
          <a:p>
            <a:pPr marL="0" indent="0">
              <a:buNone/>
            </a:pPr>
            <a:r>
              <a:rPr lang="ru-RU" dirty="0"/>
              <a:t>Можно встретить понятие </a:t>
            </a:r>
            <a:r>
              <a:rPr lang="en-US" b="1" dirty="0"/>
              <a:t>Continuation-passing style </a:t>
            </a:r>
            <a:r>
              <a:rPr lang="ru-RU" b="1" dirty="0"/>
              <a:t>(</a:t>
            </a:r>
            <a:r>
              <a:rPr lang="en-US" b="1" dirty="0"/>
              <a:t>CPS</a:t>
            </a:r>
            <a:r>
              <a:rPr lang="en-US" dirty="0"/>
              <a:t>) </a:t>
            </a:r>
            <a:r>
              <a:rPr lang="ru-RU" dirty="0"/>
              <a:t>- передача продолжений.</a:t>
            </a:r>
          </a:p>
          <a:p>
            <a:pPr marL="0" indent="0">
              <a:buNone/>
            </a:pPr>
            <a:r>
              <a:rPr lang="ru-RU" b="1" dirty="0"/>
              <a:t>Плюсы</a:t>
            </a:r>
            <a:r>
              <a:rPr lang="ru-RU" dirty="0"/>
              <a:t>:</a:t>
            </a:r>
          </a:p>
          <a:p>
            <a:r>
              <a:rPr lang="ru-RU" dirty="0"/>
              <a:t>не блокируется основной поток</a:t>
            </a:r>
          </a:p>
          <a:p>
            <a:pPr marL="0" indent="0">
              <a:buNone/>
            </a:pPr>
            <a:r>
              <a:rPr lang="ru-RU" b="1" dirty="0"/>
              <a:t>Минусы</a:t>
            </a:r>
            <a:r>
              <a:rPr lang="ru-RU" dirty="0"/>
              <a:t>: </a:t>
            </a:r>
          </a:p>
          <a:p>
            <a:r>
              <a:rPr lang="ru-RU" dirty="0"/>
              <a:t>выполняются в том же потоке что и асинхронная задача (зависит от реализации)</a:t>
            </a:r>
          </a:p>
          <a:p>
            <a:r>
              <a:rPr lang="ru-RU" dirty="0"/>
              <a:t>как правило медленнее прямого исполнения кода (использование механизмов рефлексии, если компилятор не смог/не стал по каким либо причинам оптимизировать код)</a:t>
            </a:r>
          </a:p>
          <a:p>
            <a:r>
              <a:rPr lang="ru-RU" dirty="0"/>
              <a:t>усложняется чтение кода при описании делегата «на месте»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B3E0485-C349-4DC6-8AB9-A1669C61A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277" y="365125"/>
            <a:ext cx="2491530" cy="16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12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C3A45-AB05-4B4C-9421-A2E200EE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Предоставление интерфейсов слушателей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/>
              <a:t>Listener</a:t>
            </a:r>
            <a:r>
              <a:rPr lang="ru-RU" dirty="0"/>
              <a:t>) (реализация модели актёров)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4EEC0-109F-44EF-8649-D84024A7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Применяется когда предполагается однотипная реакция на события асинхронной задачи</a:t>
            </a:r>
          </a:p>
          <a:p>
            <a:pPr marL="0" indent="0">
              <a:buNone/>
            </a:pPr>
            <a:r>
              <a:rPr lang="ru-RU" b="1" dirty="0"/>
              <a:t>Плюсы</a:t>
            </a:r>
            <a:r>
              <a:rPr lang="ru-RU" dirty="0"/>
              <a:t>: </a:t>
            </a:r>
          </a:p>
          <a:p>
            <a:r>
              <a:rPr lang="ru-RU" dirty="0"/>
              <a:t>не блокируется основной поток</a:t>
            </a:r>
          </a:p>
          <a:p>
            <a:r>
              <a:rPr lang="ru-RU" dirty="0"/>
              <a:t>прямые вызовы (зависит от реализации)</a:t>
            </a:r>
          </a:p>
          <a:p>
            <a:r>
              <a:rPr lang="ru-RU" dirty="0"/>
              <a:t>хорошая читаемость кода</a:t>
            </a:r>
          </a:p>
          <a:p>
            <a:pPr marL="0" indent="0">
              <a:buNone/>
            </a:pPr>
            <a:r>
              <a:rPr lang="ru-RU" b="1" dirty="0"/>
              <a:t>Минусы</a:t>
            </a:r>
            <a:r>
              <a:rPr lang="ru-RU" dirty="0"/>
              <a:t>: </a:t>
            </a:r>
          </a:p>
          <a:p>
            <a:r>
              <a:rPr lang="ru-RU" dirty="0"/>
              <a:t>методы слушателя выполняются в том же потоке что и асинхронная задача (зависит от реализации)</a:t>
            </a:r>
            <a:endParaRPr lang="en-US" dirty="0"/>
          </a:p>
          <a:p>
            <a:r>
              <a:rPr lang="ru-RU" dirty="0"/>
              <a:t>необходимо реализовать класс, реализующий интерфейс слушателя и передать его в класс асинхронной задачи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CACDFB5-099B-4B34-B9DA-27DB5846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63" y="2315426"/>
            <a:ext cx="2562138" cy="203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191C6-0ADB-45FA-8214-146E7455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632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Async</a:t>
            </a:r>
            <a:r>
              <a:rPr lang="ru-RU" sz="4000" dirty="0"/>
              <a:t>, </a:t>
            </a:r>
            <a:r>
              <a:rPr lang="en-US" sz="4000" b="1" dirty="0"/>
              <a:t>Await</a:t>
            </a:r>
            <a:r>
              <a:rPr lang="ru-RU" sz="4000" dirty="0"/>
              <a:t> и </a:t>
            </a:r>
            <a:r>
              <a:rPr lang="en-US" sz="4000" b="1" dirty="0"/>
              <a:t>Future</a:t>
            </a:r>
            <a:r>
              <a:rPr lang="ru-RU" sz="4000" b="1" dirty="0"/>
              <a:t>/</a:t>
            </a:r>
            <a:r>
              <a:rPr lang="en-US" sz="4000" b="1" dirty="0"/>
              <a:t>Promise</a:t>
            </a:r>
            <a:r>
              <a:rPr lang="ru-RU" sz="4000" b="1" dirty="0"/>
              <a:t>/</a:t>
            </a:r>
            <a:r>
              <a:rPr lang="en-US" sz="4000" b="1" dirty="0"/>
              <a:t>Delay</a:t>
            </a:r>
            <a:r>
              <a:rPr lang="ru-RU" sz="4000" b="1" dirty="0"/>
              <a:t>/</a:t>
            </a:r>
            <a:r>
              <a:rPr lang="en-US" sz="4000" b="1" dirty="0"/>
              <a:t>Deferred/Task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7FED1-BEA5-41B1-9B61-30B170DD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Применяется когда необходимо получить и обработать результат от нескольких асинхронных задач, или начать выполнение какой-либо задачи заранее.</a:t>
            </a:r>
          </a:p>
          <a:p>
            <a:pPr marL="0" indent="0">
              <a:buNone/>
            </a:pPr>
            <a:r>
              <a:rPr lang="en-US" b="1" dirty="0"/>
              <a:t>Async</a:t>
            </a:r>
            <a:r>
              <a:rPr lang="ru-RU" dirty="0"/>
              <a:t> (запуск асинхронной задачи)</a:t>
            </a:r>
          </a:p>
          <a:p>
            <a:pPr marL="0" indent="0">
              <a:buNone/>
            </a:pPr>
            <a:r>
              <a:rPr lang="en-US" b="1" dirty="0"/>
              <a:t>Await</a:t>
            </a:r>
            <a:r>
              <a:rPr lang="ru-RU" dirty="0"/>
              <a:t> (ожидание результата)</a:t>
            </a:r>
          </a:p>
          <a:p>
            <a:pPr marL="0" indent="0">
              <a:buNone/>
            </a:pPr>
            <a:r>
              <a:rPr lang="en-US" b="1" dirty="0"/>
              <a:t>Future</a:t>
            </a:r>
            <a:r>
              <a:rPr lang="ru-RU" b="1" dirty="0"/>
              <a:t>/</a:t>
            </a:r>
            <a:r>
              <a:rPr lang="en-US" b="1" dirty="0"/>
              <a:t>Promise</a:t>
            </a:r>
            <a:r>
              <a:rPr lang="ru-RU" b="1" dirty="0"/>
              <a:t>/</a:t>
            </a:r>
            <a:r>
              <a:rPr lang="en-US" b="1" dirty="0"/>
              <a:t>Delay</a:t>
            </a:r>
            <a:r>
              <a:rPr lang="ru-RU" b="1" dirty="0"/>
              <a:t>/</a:t>
            </a:r>
            <a:r>
              <a:rPr lang="en-US" b="1" dirty="0"/>
              <a:t>Deferred/Task</a:t>
            </a:r>
            <a:r>
              <a:rPr lang="ru-RU" dirty="0"/>
              <a:t> (отложенный результат)</a:t>
            </a:r>
          </a:p>
          <a:p>
            <a:pPr marL="0" indent="0">
              <a:buNone/>
            </a:pPr>
            <a:r>
              <a:rPr lang="ru-RU" dirty="0"/>
              <a:t>Плюсы: </a:t>
            </a:r>
          </a:p>
          <a:p>
            <a:r>
              <a:rPr lang="ru-RU" dirty="0"/>
              <a:t>хорошая читаемость кода</a:t>
            </a:r>
          </a:p>
          <a:p>
            <a:r>
              <a:rPr lang="ru-RU" dirty="0"/>
              <a:t>обработка результата происходит в основном потоке</a:t>
            </a:r>
          </a:p>
          <a:p>
            <a:pPr marL="0" indent="0">
              <a:buNone/>
            </a:pPr>
            <a:r>
              <a:rPr lang="ru-RU" dirty="0"/>
              <a:t>Минусы: </a:t>
            </a:r>
          </a:p>
          <a:p>
            <a:r>
              <a:rPr lang="ru-RU" dirty="0"/>
              <a:t>блокируется основной поток</a:t>
            </a:r>
            <a:endParaRPr lang="en-US" b="1" dirty="0"/>
          </a:p>
          <a:p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8728153-A53A-4C6A-9A2C-4F7E1913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584" y="3917659"/>
            <a:ext cx="2575215" cy="257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54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585</Words>
  <Application>Microsoft Office PowerPoint</Application>
  <PresentationFormat>Широкоэкранный</PresentationFormat>
  <Paragraphs>82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Тема Office</vt:lpstr>
      <vt:lpstr>Параллельное программирование</vt:lpstr>
      <vt:lpstr>Предпосылки</vt:lpstr>
      <vt:lpstr>Презентация PowerPoint</vt:lpstr>
      <vt:lpstr>Параллелизм задач</vt:lpstr>
      <vt:lpstr>Синхронизованный параллелизм</vt:lpstr>
      <vt:lpstr>Асинхронный параллелизм</vt:lpstr>
      <vt:lpstr>Передача делегатов  (Delegate/Functional interface)</vt:lpstr>
      <vt:lpstr>Предоставление интерфейсов слушателей (Listener) (реализация модели актёров)</vt:lpstr>
      <vt:lpstr>Async, Await и Future/Promise/Delay/Deferred/Task</vt:lpstr>
      <vt:lpstr>Отправка сообщений</vt:lpstr>
      <vt:lpstr>Ошибки при написании параллельного кода</vt:lpstr>
      <vt:lpstr>Источники</vt:lpstr>
      <vt:lpstr>Контактная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Зубов</dc:creator>
  <cp:lastModifiedBy>Михаил Зубов</cp:lastModifiedBy>
  <cp:revision>71</cp:revision>
  <dcterms:created xsi:type="dcterms:W3CDTF">2020-02-20T20:50:14Z</dcterms:created>
  <dcterms:modified xsi:type="dcterms:W3CDTF">2020-02-27T06:42:21Z</dcterms:modified>
</cp:coreProperties>
</file>