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ED684F-7AFA-4FC2-BFD0-9B68D4B277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472CC5-9B69-4E79-9E6C-7462A8BC20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919D39-67EA-4BE1-9584-0A9CD8B21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A8F14-BE4B-4178-9DE4-58F0791E4448}" type="datetimeFigureOut">
              <a:rPr lang="ru-RU" smtClean="0"/>
              <a:t>16.03.2019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355605-E29A-4425-B4A0-C4188B297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EC3483-A811-4C89-937C-BE9E88A0F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DC5ED-D23D-46A5-BD28-4FBF2339C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6563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2DA058-DB77-4903-8B57-588249DC0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9313E89-AEC4-428E-A475-4B92DAB49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78496B-AF3E-4151-B3C2-1F8E6F45F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A8F14-BE4B-4178-9DE4-58F0791E4448}" type="datetimeFigureOut">
              <a:rPr lang="ru-RU" smtClean="0"/>
              <a:t>16.03.2019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CDD60C-8F41-48F3-8B33-F343467CE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45FCAE-3651-4294-A6D0-6D1F86978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DC5ED-D23D-46A5-BD28-4FBF2339C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321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4909FA5-23E9-45EA-B390-64A2D5A0D3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AA4ED12-E051-4D30-BB6E-A83A4BCD7A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BC0C66-EC6C-4DFB-8E97-7C74CC883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A8F14-BE4B-4178-9DE4-58F0791E4448}" type="datetimeFigureOut">
              <a:rPr lang="ru-RU" smtClean="0"/>
              <a:t>16.03.2019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C4A8B2-CFF0-45BE-BD63-2B07F6713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07E770-0416-46D6-933A-9C9A8B2D1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DC5ED-D23D-46A5-BD28-4FBF2339C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7915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12951A-A5AD-40AE-AF06-DAAF0C9F9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044B6E-AE75-4413-92B1-38E5B225D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0FD084-A801-42A1-82ED-066DDAEB4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A8F14-BE4B-4178-9DE4-58F0791E4448}" type="datetimeFigureOut">
              <a:rPr lang="ru-RU" smtClean="0"/>
              <a:t>16.03.2019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90C640-C4F8-4C12-AAED-BC904FA42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B13958-DA83-4152-93BF-3E13F9AC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DC5ED-D23D-46A5-BD28-4FBF2339C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5243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12A7C0-0B40-458C-BCF6-DE9E35490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E96BC68-6E8D-424A-AB46-17DE39C72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84B500-BB7F-4DA9-9039-DC2D73611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A8F14-BE4B-4178-9DE4-58F0791E4448}" type="datetimeFigureOut">
              <a:rPr lang="ru-RU" smtClean="0"/>
              <a:t>16.03.2019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A878E2-22E7-48D4-AF57-55FFDB060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A2CC62-752F-4BED-AD40-6E5B01496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DC5ED-D23D-46A5-BD28-4FBF2339C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7603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02D2DD-8915-4403-88E3-41E436FFD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9E59C2-0AC6-471D-A5F7-8DE4EAB0FB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C535447-5872-4106-BA29-DE980E9A7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1DE1E16-9AAD-4D49-B6C7-9E1BAB4DD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A8F14-BE4B-4178-9DE4-58F0791E4448}" type="datetimeFigureOut">
              <a:rPr lang="ru-RU" smtClean="0"/>
              <a:t>16.03.2019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7194768-4CE4-476A-A3E3-4529E977D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78EBA77-B835-45C0-882D-784EB4E53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DC5ED-D23D-46A5-BD28-4FBF2339C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912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2C6BA9-FCA4-4CFF-AB16-5D58591B1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5673CDA-75F6-409E-9BA0-FB6C9786A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DB4FC07-8F5E-4C24-9150-FCAE37532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CE3A30B-ED8C-49B4-B27B-F640D3BB71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09247D9-1F38-4044-AA38-F97D765EA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BF8ADCD-B4E7-44BA-904A-22942BE34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A8F14-BE4B-4178-9DE4-58F0791E4448}" type="datetimeFigureOut">
              <a:rPr lang="ru-RU" smtClean="0"/>
              <a:t>16.03.2019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E2D4101-E747-4296-980E-8E8BFA4CF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EC8BEC8-C702-42D0-9166-A75046272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DC5ED-D23D-46A5-BD28-4FBF2339C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5740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6B83F7-3C77-4F8B-91A6-C60F6F4FD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BBA0924-971E-41F7-A120-C0970A2C6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A8F14-BE4B-4178-9DE4-58F0791E4448}" type="datetimeFigureOut">
              <a:rPr lang="ru-RU" smtClean="0"/>
              <a:t>16.03.2019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E1F11C6-05DD-4AC2-A3EB-2769AE2C1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C822FFE-6BB6-4DF8-AA20-DFD1B0B70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DC5ED-D23D-46A5-BD28-4FBF2339C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1202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0BB6CC6-0618-4698-A4DD-2CEA12828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A8F14-BE4B-4178-9DE4-58F0791E4448}" type="datetimeFigureOut">
              <a:rPr lang="ru-RU" smtClean="0"/>
              <a:t>16.03.2019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897A41A-2F70-44C6-A28F-6AF143AC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B6B6A7D-C1FD-4E36-A7F2-61503FB0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DC5ED-D23D-46A5-BD28-4FBF2339C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1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81E692-1F62-4843-A75A-B3CEF89FD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214180-EAE0-4AE5-AB94-A52D4672B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0ED9EF4-A3ED-446C-8089-579F91BE6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0683145-A073-455D-AA4E-B73E97D9D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A8F14-BE4B-4178-9DE4-58F0791E4448}" type="datetimeFigureOut">
              <a:rPr lang="ru-RU" smtClean="0"/>
              <a:t>16.03.2019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2E960C4-82AE-42BF-BE65-653A6D556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F74CFEF-C2B6-4B20-9130-80613DACE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DC5ED-D23D-46A5-BD28-4FBF2339C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3592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516ECF-ACB2-43B0-B74A-269A86321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A2137F4-B8E3-4E33-A8DB-6A550E8BDD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94CCB81-EF0F-4A89-88A0-0A4F884FA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DEEE44E-AF3B-4402-9325-F7E060F67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A8F14-BE4B-4178-9DE4-58F0791E4448}" type="datetimeFigureOut">
              <a:rPr lang="ru-RU" smtClean="0"/>
              <a:t>16.03.2019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C8A41F5-1434-43B2-9440-DCA40126A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F8CE7D4-33A0-4522-8293-9528BF0C8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DC5ED-D23D-46A5-BD28-4FBF2339C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5369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54E860-E191-4147-BE18-14E9442C8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E636415-457C-4D5A-91C3-90702E2B0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C51DF0-27D4-4CE8-A2B9-2474190C90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A8F14-BE4B-4178-9DE4-58F0791E4448}" type="datetimeFigureOut">
              <a:rPr lang="ru-RU" smtClean="0"/>
              <a:t>16.03.2019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B00DF9-C7BB-4D0A-A299-F78701A3B0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8ABA78-6651-4A53-8385-E32FAF3DCF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DC5ED-D23D-46A5-BD28-4FBF2339C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6240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regexcrossword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21C47A-95AB-4C4D-AFE0-6692A57E47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Regular Expressions (</a:t>
            </a:r>
            <a:r>
              <a:rPr lang="en-US" b="1" dirty="0" err="1"/>
              <a:t>RegExp</a:t>
            </a:r>
            <a:r>
              <a:rPr lang="en-US" b="1" dirty="0"/>
              <a:t>). </a:t>
            </a:r>
            <a:r>
              <a:rPr lang="ru-RU" b="1" dirty="0"/>
              <a:t>Р</a:t>
            </a:r>
            <a:r>
              <a:rPr lang="en-US" b="1" dirty="0" err="1"/>
              <a:t>егулярные</a:t>
            </a:r>
            <a:r>
              <a:rPr lang="en-US" b="1" dirty="0"/>
              <a:t> </a:t>
            </a:r>
            <a:r>
              <a:rPr lang="en-US" b="1" dirty="0" err="1"/>
              <a:t>выражения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B481611-49A7-4932-94D7-DA209A2F72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8633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C26445-1DAF-4222-B010-D05E5AF07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8000" dirty="0"/>
              <a:t>Перечисление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455629-1852-4CBB-A955-87AA1B920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|</a:t>
            </a:r>
            <a:r>
              <a:rPr lang="en-US" dirty="0"/>
              <a:t> </a:t>
            </a:r>
            <a:r>
              <a:rPr lang="ru-RU" dirty="0"/>
              <a:t>позволяет проверить, удовлетворяет ли строка хотя бы одному из шаблонов.</a:t>
            </a:r>
          </a:p>
          <a:p>
            <a:pPr marL="0" indent="0">
              <a:lnSpc>
                <a:spcPct val="150000"/>
              </a:lnSpc>
              <a:buNone/>
            </a:pPr>
            <a:endParaRPr lang="ru-RU" dirty="0"/>
          </a:p>
          <a:p>
            <a:pPr marL="0" indent="0">
              <a:lnSpc>
                <a:spcPct val="150000"/>
              </a:lnSpc>
              <a:buNone/>
            </a:pPr>
            <a:r>
              <a:rPr lang="ru-RU" dirty="0"/>
              <a:t>(?:</a:t>
            </a:r>
            <a:r>
              <a:rPr lang="ru-RU" dirty="0" err="1"/>
              <a:t>a|b|c|d</a:t>
            </a:r>
            <a:r>
              <a:rPr lang="ru-RU" dirty="0"/>
              <a:t>) полностью эквивалентно [</a:t>
            </a:r>
            <a:r>
              <a:rPr lang="ru-RU" dirty="0" err="1"/>
              <a:t>abcd</a:t>
            </a:r>
            <a:r>
              <a:rPr lang="ru-RU" dirty="0"/>
              <a:t>] (второй вариант предпочтительнее в силу производительности и читаемости).</a:t>
            </a:r>
          </a:p>
          <a:p>
            <a:pPr marL="0" indent="0">
              <a:lnSpc>
                <a:spcPct val="100000"/>
              </a:lnSpc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40775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C26445-1DAF-4222-B010-D05E5AF07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8000"/>
              <a:t>Где потренироваться?</a:t>
            </a:r>
            <a:endParaRPr lang="ru-RU" sz="8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455629-1852-4CBB-A955-87AA1B920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ru-RU" sz="2400" dirty="0">
              <a:hlinkClick r:id="rId2"/>
            </a:endParaRPr>
          </a:p>
          <a:p>
            <a:pPr marL="0" indent="0">
              <a:lnSpc>
                <a:spcPct val="100000"/>
              </a:lnSpc>
              <a:buNone/>
            </a:pPr>
            <a:endParaRPr lang="ru-RU" sz="2400" dirty="0">
              <a:hlinkClick r:id="rId2"/>
            </a:endParaRPr>
          </a:p>
          <a:p>
            <a:pPr marL="0" indent="0">
              <a:lnSpc>
                <a:spcPct val="100000"/>
              </a:lnSpc>
              <a:buNone/>
            </a:pPr>
            <a:endParaRPr lang="ru-RU" sz="2400" dirty="0">
              <a:hlinkClick r:id="rId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hlinkClick r:id="rId2"/>
              </a:rPr>
              <a:t>https://regexcrossword.com/</a:t>
            </a:r>
            <a:r>
              <a:rPr lang="ru-RU" sz="2400" dirty="0"/>
              <a:t> - кроссворды из регулярных выражений.</a:t>
            </a:r>
          </a:p>
        </p:txBody>
      </p:sp>
    </p:spTree>
    <p:extLst>
      <p:ext uri="{BB962C8B-B14F-4D97-AF65-F5344CB8AC3E}">
        <p14:creationId xmlns:p14="http://schemas.microsoft.com/office/powerpoint/2010/main" val="2177402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C26445-1DAF-4222-B010-D05E5AF07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dirty="0" err="1"/>
              <a:t>RegExp</a:t>
            </a:r>
            <a:endParaRPr lang="ru-RU" sz="8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455629-1852-4CBB-A955-87AA1B920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ru-RU" sz="3600" dirty="0"/>
              <a:t>Регулярные выражения предназначены для описания шаблонов строк.</a:t>
            </a:r>
            <a:endParaRPr lang="en-US" sz="3600" dirty="0"/>
          </a:p>
          <a:p>
            <a:pPr>
              <a:lnSpc>
                <a:spcPct val="150000"/>
              </a:lnSpc>
            </a:pPr>
            <a:r>
              <a:rPr lang="ru-RU" sz="3600" dirty="0"/>
              <a:t>Регистр имеет значение.</a:t>
            </a:r>
            <a:endParaRPr lang="en-US" sz="3600" dirty="0"/>
          </a:p>
          <a:p>
            <a:pPr>
              <a:lnSpc>
                <a:spcPct val="150000"/>
              </a:lnSpc>
            </a:pPr>
            <a:r>
              <a:rPr lang="ru-RU" sz="3600" dirty="0"/>
              <a:t>Символы </a:t>
            </a:r>
            <a:r>
              <a:rPr lang="ru-RU" sz="3600" b="1" dirty="0"/>
              <a:t>^ . $ * + - ? { } [ ] \ | / ( )</a:t>
            </a:r>
            <a:r>
              <a:rPr lang="ru-RU" sz="3600" dirty="0"/>
              <a:t> нужно экранировать с помощью </a:t>
            </a:r>
            <a:r>
              <a:rPr lang="ru-RU" sz="3600" b="1" dirty="0"/>
              <a:t>/</a:t>
            </a:r>
            <a:r>
              <a:rPr lang="ru-RU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9180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C26445-1DAF-4222-B010-D05E5AF07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8000" dirty="0"/>
              <a:t>Наборы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455629-1852-4CBB-A955-87AA1B920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50000"/>
              </a:lnSpc>
            </a:pPr>
            <a:r>
              <a:rPr lang="ru-RU" sz="3600" dirty="0"/>
              <a:t>Набор символов записывается в квадратных скобках [ ].</a:t>
            </a:r>
            <a:endParaRPr lang="en-US" sz="3600" dirty="0"/>
          </a:p>
          <a:p>
            <a:pPr marL="0" indent="0">
              <a:lnSpc>
                <a:spcPct val="150000"/>
              </a:lnSpc>
              <a:buNone/>
            </a:pPr>
            <a:r>
              <a:rPr lang="ru-RU" sz="3600" i="1" dirty="0"/>
              <a:t>Например</a:t>
            </a:r>
            <a:r>
              <a:rPr lang="ru-RU" sz="3600" dirty="0"/>
              <a:t>: [</a:t>
            </a:r>
            <a:r>
              <a:rPr lang="ru-RU" sz="3600" dirty="0" err="1"/>
              <a:t>абв</a:t>
            </a:r>
            <a:r>
              <a:rPr lang="ru-RU" sz="3600" dirty="0"/>
              <a:t>] означает любой из символов а, б или в.</a:t>
            </a:r>
          </a:p>
          <a:p>
            <a:pPr>
              <a:lnSpc>
                <a:spcPct val="150000"/>
              </a:lnSpc>
            </a:pPr>
            <a:r>
              <a:rPr lang="ru-RU" sz="3600" dirty="0"/>
              <a:t>^ в начале набора означает инверсию.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3600" i="1" dirty="0"/>
              <a:t>Например</a:t>
            </a:r>
            <a:r>
              <a:rPr lang="ru-RU" sz="3600" dirty="0"/>
              <a:t>: [^</a:t>
            </a:r>
            <a:r>
              <a:rPr lang="ru-RU" sz="3600" dirty="0" err="1"/>
              <a:t>абв</a:t>
            </a:r>
            <a:r>
              <a:rPr lang="ru-RU" sz="3600" dirty="0"/>
              <a:t>] означает любой символ, кроме а, б или в.</a:t>
            </a:r>
          </a:p>
          <a:p>
            <a:pPr>
              <a:lnSpc>
                <a:spcPct val="150000"/>
              </a:lnSpc>
            </a:pPr>
            <a:r>
              <a:rPr lang="ru-RU" sz="3600" dirty="0"/>
              <a:t>- позволяет задавать диапазоны.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3600" i="1" dirty="0"/>
              <a:t>Например</a:t>
            </a:r>
            <a:r>
              <a:rPr lang="ru-RU" sz="3600" dirty="0"/>
              <a:t>: [а-г] означает любой из символов а, б, в или г.</a:t>
            </a:r>
          </a:p>
          <a:p>
            <a:pPr>
              <a:lnSpc>
                <a:spcPct val="150000"/>
              </a:lnSpc>
            </a:pPr>
            <a:r>
              <a:rPr lang="ru-RU" sz="3600" b="1" dirty="0"/>
              <a:t>Замечание</a:t>
            </a:r>
            <a:r>
              <a:rPr lang="ru-RU" sz="3600" dirty="0"/>
              <a:t>: буква «ё» не включается в общий диапазон букв, и её нужно указывать отдельно.</a:t>
            </a:r>
          </a:p>
          <a:p>
            <a:pPr>
              <a:lnSpc>
                <a:spcPct val="150000"/>
              </a:lnSpc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26728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C26445-1DAF-4222-B010-D05E5AF07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dirty="0"/>
              <a:t>C</a:t>
            </a:r>
            <a:r>
              <a:rPr lang="ru-RU" sz="8000" dirty="0" err="1"/>
              <a:t>пециальные</a:t>
            </a:r>
            <a:r>
              <a:rPr lang="ru-RU" sz="8000" dirty="0"/>
              <a:t> шаблоны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455629-1852-4CBB-A955-87AA1B920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ru-RU" sz="3600" b="1" dirty="0"/>
              <a:t>\s</a:t>
            </a:r>
            <a:r>
              <a:rPr lang="ru-RU" sz="3600" dirty="0"/>
              <a:t> – любой разделительный символ (пробел, табуляция, перенос строки и т.п.).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ru-RU" sz="3600" b="1" dirty="0"/>
              <a:t>\d</a:t>
            </a:r>
            <a:r>
              <a:rPr lang="ru-RU" sz="3600" dirty="0"/>
              <a:t> – любая цифра.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ru-RU" sz="3600" b="1" dirty="0"/>
              <a:t>\w</a:t>
            </a:r>
            <a:r>
              <a:rPr lang="ru-RU" sz="3600" dirty="0"/>
              <a:t> – любой символ латиницы, любая цифра или нижнее подчёркивание.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ru-RU" sz="3600" b="1" dirty="0"/>
              <a:t>Примечание</a:t>
            </a:r>
            <a:r>
              <a:rPr lang="ru-RU" sz="3600" dirty="0"/>
              <a:t>: если использовать заглавные буквы, то получится инверсия.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ru-RU" sz="3600" b="1" dirty="0"/>
              <a:t>.</a:t>
            </a:r>
            <a:r>
              <a:rPr lang="ru-RU" sz="3600" dirty="0"/>
              <a:t> – любой символ.</a:t>
            </a:r>
          </a:p>
        </p:txBody>
      </p:sp>
    </p:spTree>
    <p:extLst>
      <p:ext uri="{BB962C8B-B14F-4D97-AF65-F5344CB8AC3E}">
        <p14:creationId xmlns:p14="http://schemas.microsoft.com/office/powerpoint/2010/main" val="1878212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C26445-1DAF-4222-B010-D05E5AF07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8000" dirty="0"/>
              <a:t>Якоря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455629-1852-4CBB-A955-87AA1B920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sz="3600" b="1" dirty="0"/>
              <a:t>^</a:t>
            </a:r>
            <a:r>
              <a:rPr lang="en-US" sz="3600" dirty="0"/>
              <a:t> - </a:t>
            </a:r>
            <a:r>
              <a:rPr lang="ru-RU" sz="3600" dirty="0"/>
              <a:t>начало текста</a:t>
            </a:r>
            <a:endParaRPr lang="en-US" sz="3600" b="1" dirty="0"/>
          </a:p>
          <a:p>
            <a:pPr marL="0" indent="0">
              <a:lnSpc>
                <a:spcPct val="170000"/>
              </a:lnSpc>
              <a:buNone/>
            </a:pPr>
            <a:r>
              <a:rPr lang="en-US" sz="3600" b="1" dirty="0"/>
              <a:t>$</a:t>
            </a:r>
            <a:r>
              <a:rPr lang="ru-RU" sz="3600" dirty="0"/>
              <a:t> - конец текста</a:t>
            </a:r>
            <a:endParaRPr lang="ru-RU" sz="3600" b="1" dirty="0"/>
          </a:p>
          <a:p>
            <a:pPr marL="0" indent="0">
              <a:lnSpc>
                <a:spcPct val="170000"/>
              </a:lnSpc>
              <a:buNone/>
            </a:pPr>
            <a:r>
              <a:rPr lang="ru-RU" sz="3600" b="1" dirty="0"/>
              <a:t>Примеры: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ru-RU" sz="3600" dirty="0"/>
              <a:t>^Начало - соответствует строке, начинающейся с символов «Начало».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ru-RU" sz="3600" dirty="0"/>
              <a:t>конец$ - соответствует строке, заканчивающейся на символы «конец».</a:t>
            </a:r>
          </a:p>
        </p:txBody>
      </p:sp>
    </p:spTree>
    <p:extLst>
      <p:ext uri="{BB962C8B-B14F-4D97-AF65-F5344CB8AC3E}">
        <p14:creationId xmlns:p14="http://schemas.microsoft.com/office/powerpoint/2010/main" val="98293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C26445-1DAF-4222-B010-D05E5AF07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8000" dirty="0"/>
              <a:t>Квантификаторы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EAAB268A-4210-4716-8F0F-F641784E95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083951"/>
              </p:ext>
            </p:extLst>
          </p:nvPr>
        </p:nvGraphicFramePr>
        <p:xfrm>
          <a:off x="838200" y="1690688"/>
          <a:ext cx="10515600" cy="3935480"/>
        </p:xfrm>
        <a:graphic>
          <a:graphicData uri="http://schemas.openxmlformats.org/drawingml/2006/table">
            <a:tbl>
              <a:tblPr firstRow="1" firstCol="1" bandRow="1"/>
              <a:tblGrid>
                <a:gridCol w="2112569">
                  <a:extLst>
                    <a:ext uri="{9D8B030D-6E8A-4147-A177-3AD203B41FA5}">
                      <a16:colId xmlns:a16="http://schemas.microsoft.com/office/drawing/2014/main" val="3613078558"/>
                    </a:ext>
                  </a:extLst>
                </a:gridCol>
                <a:gridCol w="3500082">
                  <a:extLst>
                    <a:ext uri="{9D8B030D-6E8A-4147-A177-3AD203B41FA5}">
                      <a16:colId xmlns:a16="http://schemas.microsoft.com/office/drawing/2014/main" val="744809793"/>
                    </a:ext>
                  </a:extLst>
                </a:gridCol>
                <a:gridCol w="1440376">
                  <a:extLst>
                    <a:ext uri="{9D8B030D-6E8A-4147-A177-3AD203B41FA5}">
                      <a16:colId xmlns:a16="http://schemas.microsoft.com/office/drawing/2014/main" val="362461006"/>
                    </a:ext>
                  </a:extLst>
                </a:gridCol>
                <a:gridCol w="3462573">
                  <a:extLst>
                    <a:ext uri="{9D8B030D-6E8A-4147-A177-3AD203B41FA5}">
                      <a16:colId xmlns:a16="http://schemas.microsoft.com/office/drawing/2014/main" val="30451950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Квантификатор</a:t>
                      </a:r>
                      <a:endParaRPr lang="ru-RU" sz="2400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Число повторений</a:t>
                      </a:r>
                      <a:endParaRPr lang="ru-RU" sz="24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Пример</a:t>
                      </a:r>
                      <a:endParaRPr lang="ru-RU" sz="24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Подходящие строки</a:t>
                      </a:r>
                      <a:endParaRPr lang="ru-RU" sz="24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0780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{n}</a:t>
                      </a:r>
                      <a:endParaRPr lang="ru-RU" sz="24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Ровно n раз</a:t>
                      </a:r>
                      <a:endParaRPr lang="ru-RU" sz="24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Ха{3}ха</a:t>
                      </a:r>
                      <a:endParaRPr lang="ru-RU" sz="24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Хаааха</a:t>
                      </a:r>
                      <a:endParaRPr lang="ru-RU" sz="24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2465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{m,n}</a:t>
                      </a:r>
                      <a:endParaRPr lang="ru-RU" sz="24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От m до n включительно</a:t>
                      </a:r>
                      <a:endParaRPr lang="ru-RU" sz="24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Ха{2,4}ха</a:t>
                      </a:r>
                      <a:endParaRPr lang="ru-RU" sz="24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Хаа, Хааа, Хааааха</a:t>
                      </a:r>
                      <a:endParaRPr lang="ru-RU" sz="24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781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{m,}</a:t>
                      </a:r>
                      <a:endParaRPr lang="ru-RU" sz="24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Не менее m</a:t>
                      </a:r>
                      <a:endParaRPr lang="ru-RU" sz="24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Ха{2,}ха</a:t>
                      </a:r>
                      <a:endParaRPr lang="ru-RU" sz="24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ru-RU" sz="24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Хааха</a:t>
                      </a:r>
                      <a:r>
                        <a:rPr lang="ru-RU" sz="2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24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Хаааха</a:t>
                      </a:r>
                      <a:r>
                        <a:rPr lang="ru-RU" sz="2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и т. д.</a:t>
                      </a:r>
                      <a:endParaRPr lang="ru-RU" sz="2400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7816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{,n}</a:t>
                      </a:r>
                      <a:endParaRPr lang="ru-RU" sz="24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Не более n</a:t>
                      </a:r>
                      <a:endParaRPr lang="ru-RU" sz="24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Ха{,3}ха</a:t>
                      </a:r>
                      <a:endParaRPr lang="ru-RU" sz="24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ru-RU" sz="24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Хха</a:t>
                      </a:r>
                      <a:r>
                        <a:rPr lang="ru-RU" sz="2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24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Хаха</a:t>
                      </a:r>
                      <a:r>
                        <a:rPr lang="ru-RU" sz="2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24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Хааха</a:t>
                      </a:r>
                      <a:r>
                        <a:rPr lang="ru-RU" sz="2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24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Хаааха</a:t>
                      </a:r>
                      <a:endParaRPr lang="ru-RU" sz="2400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154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? или 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{0,1}</a:t>
                      </a:r>
                      <a:endParaRPr lang="ru-RU" sz="24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Ноль или одно вхождение</a:t>
                      </a:r>
                      <a:endParaRPr lang="ru-RU" sz="2400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Ха?ха</a:t>
                      </a:r>
                      <a:endParaRPr lang="ru-RU" sz="24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Хха, Хаха</a:t>
                      </a:r>
                      <a:endParaRPr lang="ru-RU" sz="24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4286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* </a:t>
                      </a:r>
                      <a:r>
                        <a:rPr lang="ru-RU" sz="2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или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{0,}</a:t>
                      </a:r>
                      <a:endParaRPr lang="ru-RU" sz="24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Ноль или более</a:t>
                      </a:r>
                      <a:endParaRPr lang="ru-RU" sz="24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Ха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ru-RU" sz="2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ха</a:t>
                      </a:r>
                      <a:endParaRPr lang="ru-RU" sz="24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Хха, Хаха, Хааха и т. д.</a:t>
                      </a:r>
                      <a:endParaRPr lang="ru-RU" sz="24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34498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 или 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{1,}</a:t>
                      </a:r>
                      <a:endParaRPr lang="ru-RU" sz="24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Одно или более</a:t>
                      </a:r>
                      <a:endParaRPr lang="ru-RU" sz="24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Ха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ru-RU" sz="2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ха</a:t>
                      </a:r>
                      <a:endParaRPr lang="ru-RU" sz="24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ru-RU" sz="24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Хаха</a:t>
                      </a:r>
                      <a:r>
                        <a:rPr lang="ru-RU" sz="2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24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Хааха</a:t>
                      </a:r>
                      <a:r>
                        <a:rPr lang="ru-RU" sz="2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и т. д.</a:t>
                      </a:r>
                      <a:endParaRPr lang="ru-RU" sz="2400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29181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086B94F-569B-4C29-AE29-98BF07D7BEA0}"/>
              </a:ext>
            </a:extLst>
          </p:cNvPr>
          <p:cNvSpPr txBox="1"/>
          <p:nvPr/>
        </p:nvSpPr>
        <p:spPr>
          <a:xfrm>
            <a:off x="838200" y="5821960"/>
            <a:ext cx="9842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Квантификатор применяется только к символу, который стоит перед ним.</a:t>
            </a:r>
          </a:p>
        </p:txBody>
      </p:sp>
    </p:spTree>
    <p:extLst>
      <p:ext uri="{BB962C8B-B14F-4D97-AF65-F5344CB8AC3E}">
        <p14:creationId xmlns:p14="http://schemas.microsoft.com/office/powerpoint/2010/main" val="635391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C26445-1DAF-4222-B010-D05E5AF07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sz="8000" dirty="0"/>
              <a:t>Ленивая квантификация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455629-1852-4CBB-A955-87AA1B920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400" dirty="0"/>
              <a:t>По умолчанию квантификаторы работают по т.н. жадному алгоритму — стараются вернуть как можно более длинную строку, соответствующую условию.</a:t>
            </a:r>
          </a:p>
          <a:p>
            <a:pPr>
              <a:lnSpc>
                <a:spcPct val="100000"/>
              </a:lnSpc>
            </a:pPr>
            <a:r>
              <a:rPr lang="ru-RU" sz="2400" dirty="0"/>
              <a:t>С помощью добавления справа к квантификатору символа </a:t>
            </a:r>
            <a:r>
              <a:rPr lang="ru-RU" sz="2400" b="1" dirty="0"/>
              <a:t>?</a:t>
            </a:r>
            <a:r>
              <a:rPr lang="ru-RU" sz="2400" dirty="0"/>
              <a:t> можно объявить его ленивым.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400" b="1" dirty="0"/>
              <a:t>Пример</a:t>
            </a:r>
            <a:r>
              <a:rPr lang="ru-RU" sz="2400" dirty="0"/>
              <a:t>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400" dirty="0"/>
              <a:t>для строки </a:t>
            </a:r>
            <a:r>
              <a:rPr lang="en-US" sz="2400" dirty="0"/>
              <a:t>&lt;div&gt;&lt;</a:t>
            </a:r>
            <a:r>
              <a:rPr lang="en-US" sz="2400" dirty="0" err="1"/>
              <a:t>img</a:t>
            </a:r>
            <a:r>
              <a:rPr lang="en-US" sz="2400" dirty="0"/>
              <a:t> </a:t>
            </a:r>
            <a:r>
              <a:rPr lang="en-US" sz="2400" dirty="0" err="1"/>
              <a:t>src</a:t>
            </a:r>
            <a:r>
              <a:rPr lang="en-US" sz="2400" dirty="0"/>
              <a:t>="http://apps-oracle.ru/logo2.png" alt=""/&gt;&lt;/div&gt;</a:t>
            </a:r>
            <a:endParaRPr lang="ru-RU" sz="24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2400" dirty="0"/>
              <a:t>&lt;.*&gt; вернёт </a:t>
            </a:r>
            <a:r>
              <a:rPr lang="en-US" sz="2400" dirty="0"/>
              <a:t>&lt;div&gt;&lt;</a:t>
            </a:r>
            <a:r>
              <a:rPr lang="en-US" sz="2400" dirty="0" err="1"/>
              <a:t>img</a:t>
            </a:r>
            <a:r>
              <a:rPr lang="en-US" sz="2400" dirty="0"/>
              <a:t> </a:t>
            </a:r>
            <a:r>
              <a:rPr lang="en-US" sz="2400" dirty="0" err="1"/>
              <a:t>src</a:t>
            </a:r>
            <a:r>
              <a:rPr lang="en-US" sz="2400" dirty="0"/>
              <a:t>="http://apps-oracle.ru/logo2.png" alt=""/&gt;&lt;/div&gt;</a:t>
            </a:r>
            <a:r>
              <a:rPr lang="ru-RU" sz="2400" dirty="0"/>
              <a:t>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400" dirty="0"/>
              <a:t>а &lt;.*?&gt; вернёт </a:t>
            </a:r>
            <a:r>
              <a:rPr lang="en-US" sz="2400" dirty="0"/>
              <a:t>&lt;div&gt;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4612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C26445-1DAF-4222-B010-D05E5AF07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sz="8000" dirty="0"/>
              <a:t>Ревнивая квантификация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455629-1852-4CBB-A955-87AA1B920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dirty="0"/>
              <a:t>Для увеличения скорости поиска можно запретить возвращаться к предыдущим символам, для поиска возможных соответствий.</a:t>
            </a:r>
          </a:p>
          <a:p>
            <a:pPr>
              <a:lnSpc>
                <a:spcPct val="100000"/>
              </a:lnSpc>
            </a:pPr>
            <a:r>
              <a:rPr lang="ru-RU" dirty="0"/>
              <a:t>С помощью добавления справа к квантификатору символа </a:t>
            </a:r>
            <a:r>
              <a:rPr lang="ru-RU" b="1" dirty="0"/>
              <a:t>+</a:t>
            </a:r>
            <a:r>
              <a:rPr lang="ru-RU" dirty="0"/>
              <a:t> можно объявить его ревнивым.</a:t>
            </a:r>
          </a:p>
          <a:p>
            <a:pPr marL="0" indent="0">
              <a:lnSpc>
                <a:spcPct val="100000"/>
              </a:lnSpc>
              <a:buNone/>
            </a:pPr>
            <a:endParaRPr lang="ru-RU" b="1" dirty="0"/>
          </a:p>
          <a:p>
            <a:pPr marL="0" indent="0">
              <a:lnSpc>
                <a:spcPct val="100000"/>
              </a:lnSpc>
              <a:buNone/>
            </a:pPr>
            <a:r>
              <a:rPr lang="ru-RU" b="1" dirty="0"/>
              <a:t>Пример</a:t>
            </a:r>
            <a:r>
              <a:rPr lang="ru-RU" dirty="0"/>
              <a:t>. Дана строка «</a:t>
            </a:r>
            <a:r>
              <a:rPr lang="en-US" dirty="0" err="1"/>
              <a:t>ababa</a:t>
            </a:r>
            <a:r>
              <a:rPr lang="en-US" dirty="0"/>
              <a:t>»</a:t>
            </a:r>
            <a:r>
              <a:rPr lang="ru-RU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ab*a</a:t>
            </a:r>
            <a:r>
              <a:rPr lang="ru-RU" dirty="0"/>
              <a:t> найдёт «</a:t>
            </a:r>
            <a:r>
              <a:rPr lang="en-US" dirty="0"/>
              <a:t>aba</a:t>
            </a:r>
            <a:r>
              <a:rPr lang="ru-RU" dirty="0"/>
              <a:t>», «</a:t>
            </a:r>
            <a:r>
              <a:rPr lang="en-US" dirty="0"/>
              <a:t>aba</a:t>
            </a:r>
            <a:r>
              <a:rPr lang="ru-RU" dirty="0"/>
              <a:t>».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ab*+a</a:t>
            </a:r>
            <a:r>
              <a:rPr lang="ru-RU" dirty="0"/>
              <a:t> найдёт только «</a:t>
            </a:r>
            <a:r>
              <a:rPr lang="en-US" dirty="0"/>
              <a:t>aba</a:t>
            </a:r>
            <a:r>
              <a:rPr lang="ru-RU" dirty="0"/>
              <a:t>».</a:t>
            </a:r>
          </a:p>
          <a:p>
            <a:pPr>
              <a:lnSpc>
                <a:spcPct val="100000"/>
              </a:lnSpc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79275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C26445-1DAF-4222-B010-D05E5AF07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8000" dirty="0"/>
              <a:t>Скобочные группы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455629-1852-4CBB-A955-87AA1B920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400" dirty="0"/>
              <a:t>() позволяют применять квантификаторы к группам шаблонов.</a:t>
            </a:r>
          </a:p>
          <a:p>
            <a:pPr>
              <a:lnSpc>
                <a:spcPct val="100000"/>
              </a:lnSpc>
            </a:pPr>
            <a:r>
              <a:rPr lang="ru-RU" sz="2400" dirty="0"/>
              <a:t>Результат поиска по скобочной группе запоминается, доступ к нему можно получить в последующих частях регулярного выражения с помощью ссылки «\</a:t>
            </a:r>
            <a:r>
              <a:rPr lang="en-US" sz="2400" dirty="0"/>
              <a:t>n</a:t>
            </a:r>
            <a:r>
              <a:rPr lang="ru-RU" sz="2400" dirty="0"/>
              <a:t>», где </a:t>
            </a:r>
            <a:r>
              <a:rPr lang="en-US" sz="2400" dirty="0"/>
              <a:t>n </a:t>
            </a:r>
            <a:r>
              <a:rPr lang="ru-RU" sz="2400" dirty="0"/>
              <a:t>— цифра от 1 до 9</a:t>
            </a:r>
            <a:r>
              <a:rPr lang="en-US" sz="24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400" b="1" dirty="0"/>
              <a:t>Пример</a:t>
            </a:r>
            <a:r>
              <a:rPr lang="ru-RU" sz="2400" dirty="0"/>
              <a:t>. Выражению (\</a:t>
            </a:r>
            <a:r>
              <a:rPr lang="en-US" sz="2400" dirty="0"/>
              <a:t>w)(\w)\1\2</a:t>
            </a:r>
            <a:r>
              <a:rPr lang="ru-RU" sz="2400" dirty="0"/>
              <a:t> соответствуют строки «</a:t>
            </a:r>
            <a:r>
              <a:rPr lang="ru-RU" sz="2400" dirty="0" err="1"/>
              <a:t>aaaa</a:t>
            </a:r>
            <a:r>
              <a:rPr lang="ru-RU" sz="2400" dirty="0"/>
              <a:t>», «</a:t>
            </a:r>
            <a:r>
              <a:rPr lang="ru-RU" sz="2400" dirty="0" err="1"/>
              <a:t>abab</a:t>
            </a:r>
            <a:r>
              <a:rPr lang="ru-RU" sz="2400" dirty="0"/>
              <a:t>»,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400" dirty="0"/>
              <a:t>но не соответствует «</a:t>
            </a:r>
            <a:r>
              <a:rPr lang="ru-RU" sz="2400" dirty="0" err="1"/>
              <a:t>aabb</a:t>
            </a:r>
            <a:r>
              <a:rPr lang="ru-RU" sz="2400" dirty="0"/>
              <a:t>».</a:t>
            </a:r>
          </a:p>
          <a:p>
            <a:pPr>
              <a:lnSpc>
                <a:spcPct val="100000"/>
              </a:lnSpc>
            </a:pPr>
            <a:r>
              <a:rPr lang="ru-RU" sz="2400" dirty="0"/>
              <a:t>Если выражение берётся в скобки только для применения к ней квантификатора (не планируется запоминать результат поиска по этой группе), то после первой скобки стоит добавить «?:».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400" b="1" dirty="0"/>
              <a:t>Пример.</a:t>
            </a:r>
            <a:r>
              <a:rPr lang="ru-RU" sz="2400" dirty="0"/>
              <a:t> (?:[</a:t>
            </a:r>
            <a:r>
              <a:rPr lang="ru-RU" sz="2400" dirty="0" err="1"/>
              <a:t>abcd</a:t>
            </a:r>
            <a:r>
              <a:rPr lang="ru-RU" sz="2400" dirty="0"/>
              <a:t>]+\w)</a:t>
            </a:r>
          </a:p>
        </p:txBody>
      </p:sp>
    </p:spTree>
    <p:extLst>
      <p:ext uri="{BB962C8B-B14F-4D97-AF65-F5344CB8AC3E}">
        <p14:creationId xmlns:p14="http://schemas.microsoft.com/office/powerpoint/2010/main" val="5726684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5780</TotalTime>
  <Words>667</Words>
  <Application>Microsoft Office PowerPoint</Application>
  <PresentationFormat>Широкоэкранный</PresentationFormat>
  <Paragraphs>89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Regular Expressions (RegExp). Регулярные выражения.</vt:lpstr>
      <vt:lpstr>RegExp</vt:lpstr>
      <vt:lpstr>Наборы</vt:lpstr>
      <vt:lpstr>Cпециальные шаблоны</vt:lpstr>
      <vt:lpstr>Якоря</vt:lpstr>
      <vt:lpstr>Квантификаторы</vt:lpstr>
      <vt:lpstr>Ленивая квантификация</vt:lpstr>
      <vt:lpstr>Ревнивая квантификация</vt:lpstr>
      <vt:lpstr>Скобочные группы</vt:lpstr>
      <vt:lpstr>Перечисление</vt:lpstr>
      <vt:lpstr>Где потренироваться?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 (RegExp). Регулярные выражения.</dc:title>
  <dc:creator>Михаил Зубов</dc:creator>
  <cp:lastModifiedBy>Михаил Зубов</cp:lastModifiedBy>
  <cp:revision>33</cp:revision>
  <dcterms:created xsi:type="dcterms:W3CDTF">2019-03-14T06:25:02Z</dcterms:created>
  <dcterms:modified xsi:type="dcterms:W3CDTF">2019-03-20T19:29:31Z</dcterms:modified>
</cp:coreProperties>
</file>