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6858000" type="letter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6600"/>
    <a:srgbClr val="6600FF"/>
    <a:srgbClr val="CC99FF"/>
    <a:srgbClr val="9999FF"/>
    <a:srgbClr val="80000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5396" autoAdjust="0"/>
  </p:normalViewPr>
  <p:slideViewPr>
    <p:cSldViewPr snapToGrid="0">
      <p:cViewPr varScale="1">
        <p:scale>
          <a:sx n="130" d="100"/>
          <a:sy n="130" d="100"/>
        </p:scale>
        <p:origin x="-1038" y="-78"/>
      </p:cViewPr>
      <p:guideLst>
        <p:guide orient="horz" pos="3216"/>
        <p:guide pos="2976"/>
      </p:guideLst>
    </p:cSldViewPr>
  </p:slideViewPr>
  <p:outlineViewPr>
    <p:cViewPr>
      <p:scale>
        <a:sx n="33" d="100"/>
        <a:sy n="33" d="100"/>
      </p:scale>
      <p:origin x="0" y="12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08" y="-6"/>
      </p:cViewPr>
      <p:guideLst>
        <p:guide orient="horz" pos="29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08" tIns="46104" rIns="92208" bIns="4610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08" tIns="46104" rIns="92208" bIns="46104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08" tIns="46104" rIns="92208" bIns="4610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1BC1AD27-2C21-422A-B1D9-5FFFD1C95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4" tIns="46546" rIns="93094" bIns="46546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4" tIns="46546" rIns="93094" bIns="4654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06075C66-7E38-418D-9155-8EB9A07FF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overview_ slide 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5588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OE_color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WIND HEADER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949736" y="6160138"/>
            <a:ext cx="490242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</a:t>
            </a:r>
            <a:endParaRPr lang="en-US" sz="800" dirty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8" name="Picture 9" descr="NNSAclr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6400800"/>
            <a:ext cx="990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LOGO.5.jpg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60000" contrast="-70000"/>
          </a:blip>
          <a:srcRect r="24455"/>
          <a:stretch>
            <a:fillRect/>
          </a:stretch>
        </p:blipFill>
        <p:spPr bwMode="auto">
          <a:xfrm>
            <a:off x="5402263" y="1436688"/>
            <a:ext cx="374173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ea typeface="ＭＳ Ｐゴシック" pitchFamily="-112" charset="-128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 smtClean="0">
                <a:ea typeface="ＭＳ Ｐゴシック" pitchFamily="-112" charset="-128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228600"/>
            <a:ext cx="18478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228600"/>
            <a:ext cx="53911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3" y="228600"/>
            <a:ext cx="73152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60475"/>
            <a:ext cx="36195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2100" y="1260475"/>
            <a:ext cx="36195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3" y="228600"/>
            <a:ext cx="73152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150" y="1296988"/>
            <a:ext cx="36195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83050" y="1296988"/>
            <a:ext cx="36195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11150" y="3638550"/>
            <a:ext cx="7391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63" y="228600"/>
            <a:ext cx="73152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0" y="1296988"/>
            <a:ext cx="7391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150" y="3638550"/>
            <a:ext cx="7391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296988"/>
            <a:ext cx="855345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60475"/>
            <a:ext cx="3619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260475"/>
            <a:ext cx="3619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WIND HEADER.psd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7" descr="overview_ slide mast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676400"/>
            <a:ext cx="9145588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296988"/>
            <a:ext cx="7391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228600"/>
            <a:ext cx="73152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5" descr="DOE_color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28600" y="617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3B5BA7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1pPr>
      <a:lvl2pPr marL="514350" indent="-171450" algn="l" rtl="0" eaLnBrk="0" fontAlgn="base" hangingPunct="0">
        <a:spcBef>
          <a:spcPct val="20000"/>
        </a:spcBef>
        <a:spcAft>
          <a:spcPct val="0"/>
        </a:spcAft>
        <a:buClr>
          <a:srgbClr val="386DC4"/>
        </a:buClr>
        <a:buSzPct val="75000"/>
        <a:buFont typeface="Helvetica CE"/>
        <a:buChar char="•"/>
        <a:defRPr sz="2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5000"/>
        <a:buFont typeface="Wingdings" pitchFamily="2" charset="2"/>
        <a:buChar char="w"/>
        <a:defRPr sz="2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61.5 m blade layup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402" y="1296988"/>
            <a:ext cx="4725619" cy="5040312"/>
          </a:xfrm>
        </p:spPr>
        <p:txBody>
          <a:bodyPr/>
          <a:lstStyle/>
          <a:p>
            <a:r>
              <a:rPr lang="en-US" sz="1600" dirty="0" smtClean="0"/>
              <a:t>Intended uses for blade model</a:t>
            </a:r>
          </a:p>
          <a:p>
            <a:pPr lvl="1"/>
            <a:r>
              <a:rPr lang="en-US" sz="1600" dirty="0" smtClean="0"/>
              <a:t>A starting point for blade design optimization or parameter studies</a:t>
            </a:r>
          </a:p>
          <a:p>
            <a:pPr lvl="1"/>
            <a:r>
              <a:rPr lang="en-US" sz="1600" dirty="0" smtClean="0"/>
              <a:t>Blade structural design tool verifications and validations</a:t>
            </a:r>
          </a:p>
          <a:p>
            <a:r>
              <a:rPr lang="en-US" sz="1600" dirty="0" smtClean="0"/>
              <a:t>IEC Turbine Class I-B (same as NREL 5 MW)</a:t>
            </a:r>
          </a:p>
          <a:p>
            <a:r>
              <a:rPr lang="en-US" sz="1600" dirty="0" smtClean="0"/>
              <a:t>120 m rotor size (same as NREL 5 MW)</a:t>
            </a:r>
          </a:p>
          <a:p>
            <a:r>
              <a:rPr lang="en-US" sz="1600" dirty="0" smtClean="0"/>
              <a:t>Not intended uses for blade model</a:t>
            </a:r>
          </a:p>
          <a:p>
            <a:pPr lvl="1"/>
            <a:r>
              <a:rPr lang="en-US" sz="1600" dirty="0" smtClean="0"/>
              <a:t>Not a model for effective CFD simulation; Ray Chow’s 5 MW blade model is more appropriate</a:t>
            </a:r>
          </a:p>
          <a:p>
            <a:pPr lvl="1"/>
            <a:r>
              <a:rPr lang="en-US" sz="1600" dirty="0" smtClean="0"/>
              <a:t>Not an optimal blade design; an optimized blade was created </a:t>
            </a:r>
            <a:r>
              <a:rPr lang="en-US" sz="1600" dirty="0"/>
              <a:t>and documented in SAND2014-3136, Effects of Increasing Tip Velocity on Wind Turbine Rotor Design</a:t>
            </a:r>
            <a:endParaRPr lang="en-US" sz="1600" dirty="0" smtClean="0"/>
          </a:p>
          <a:p>
            <a:r>
              <a:rPr lang="en-US" sz="1600" dirty="0" smtClean="0"/>
              <a:t>Blade geometry</a:t>
            </a:r>
          </a:p>
          <a:p>
            <a:pPr lvl="1"/>
            <a:r>
              <a:rPr lang="en-US" sz="1600" dirty="0" smtClean="0"/>
              <a:t>Replicated the chord, twist, and thickness schedule of the NREL 5 MW reference</a:t>
            </a:r>
          </a:p>
          <a:p>
            <a:pPr lvl="1"/>
            <a:r>
              <a:rPr lang="en-US" sz="1600" dirty="0" smtClean="0"/>
              <a:t>Used the same airfoils as the NREL 5 MW reference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1" y="2314684"/>
            <a:ext cx="3847793" cy="234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8" y="1798737"/>
            <a:ext cx="1908043" cy="126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49" y="3717874"/>
            <a:ext cx="1595609" cy="49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8060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61.5 m blade layup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45" y="1514112"/>
            <a:ext cx="4707004" cy="209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252149"/>
              </p:ext>
            </p:extLst>
          </p:nvPr>
        </p:nvGraphicFramePr>
        <p:xfrm>
          <a:off x="5390503" y="3972154"/>
          <a:ext cx="2285746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873"/>
                <a:gridCol w="1142873"/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IEC</a:t>
                      </a:r>
                      <a:r>
                        <a:rPr lang="en-US" sz="1400" baseline="0" dirty="0" smtClean="0"/>
                        <a:t> DLC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Desc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DLC 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NTM</a:t>
                      </a:r>
                      <a:endParaRPr lang="en-US" sz="1400" dirty="0"/>
                    </a:p>
                  </a:txBody>
                  <a:tcPr/>
                </a:tc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DLC 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ETM</a:t>
                      </a:r>
                      <a:endParaRPr lang="en-US" sz="1400" dirty="0"/>
                    </a:p>
                  </a:txBody>
                  <a:tcPr/>
                </a:tc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DLC 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ECD</a:t>
                      </a:r>
                      <a:endParaRPr lang="en-US" sz="1400" dirty="0"/>
                    </a:p>
                  </a:txBody>
                  <a:tcPr/>
                </a:tc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DLC 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EWS</a:t>
                      </a:r>
                      <a:endParaRPr lang="en-US" sz="1400" dirty="0"/>
                    </a:p>
                  </a:txBody>
                  <a:tcPr/>
                </a:tc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DLC 6.1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EWM50</a:t>
                      </a:r>
                      <a:endParaRPr lang="en-US" sz="1400" dirty="0"/>
                    </a:p>
                  </a:txBody>
                  <a:tcPr/>
                </a:tc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DLC 6.2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EEWM01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0015" y="3650285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Design load cases used</a:t>
            </a:r>
            <a:endParaRPr lang="en-US" sz="1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1150" y="1296988"/>
            <a:ext cx="405269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5BA7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charset="-128"/>
                <a:cs typeface="ＭＳ Ｐゴシック" charset="-128"/>
              </a:defRPr>
            </a:lvl1pPr>
            <a:lvl2pPr marL="5143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6DC4"/>
              </a:buClr>
              <a:buSzPct val="75000"/>
              <a:buFont typeface="Helvetica CE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600" kern="0" dirty="0" smtClean="0"/>
              <a:t>Materials</a:t>
            </a:r>
          </a:p>
          <a:p>
            <a:pPr lvl="1"/>
            <a:r>
              <a:rPr lang="en-US" sz="1600" kern="0" dirty="0" smtClean="0"/>
              <a:t>Materials properties were the same as the Sandia 100 m blade model; blade construction is glass fiber with carbon fiber spar caps</a:t>
            </a:r>
          </a:p>
          <a:p>
            <a:r>
              <a:rPr lang="en-US" sz="1600" kern="0" dirty="0" smtClean="0"/>
              <a:t>Blade layup design requirements</a:t>
            </a:r>
          </a:p>
          <a:p>
            <a:pPr lvl="1"/>
            <a:r>
              <a:rPr lang="en-US" sz="1600" kern="0" dirty="0" smtClean="0"/>
              <a:t>Meet or exceed a subset of basic IEC design criteria</a:t>
            </a:r>
          </a:p>
          <a:p>
            <a:pPr lvl="1"/>
            <a:r>
              <a:rPr lang="en-US" sz="1600" kern="0" dirty="0" smtClean="0"/>
              <a:t>Matched overall mass of NREL 5MW blade—17,740 kg</a:t>
            </a:r>
          </a:p>
          <a:p>
            <a:pPr lvl="1"/>
            <a:r>
              <a:rPr lang="en-US" sz="1600" kern="0" dirty="0" smtClean="0"/>
              <a:t>Safety factors for material strengths and loads were defined using a simple approach that is based on IEC</a:t>
            </a:r>
          </a:p>
          <a:p>
            <a:pPr lvl="1"/>
            <a:r>
              <a:rPr lang="en-US" sz="1600" kern="0" dirty="0" err="1" smtClean="0"/>
              <a:t>IECWind</a:t>
            </a:r>
            <a:r>
              <a:rPr lang="en-US" sz="1600" kern="0" dirty="0" smtClean="0"/>
              <a:t> was used to generate load cases</a:t>
            </a:r>
          </a:p>
          <a:p>
            <a:pPr lvl="1"/>
            <a:r>
              <a:rPr lang="en-US" sz="1600" kern="0" dirty="0" smtClean="0"/>
              <a:t>Panel buckling, composite fatigue, and maximum blade tip deflection were used to drive the layup design</a:t>
            </a:r>
          </a:p>
          <a:p>
            <a:pPr lvl="1"/>
            <a:endParaRPr lang="en-US" sz="1600" kern="0" dirty="0" smtClean="0"/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32259860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10">
      <a:dk1>
        <a:srgbClr val="000000"/>
      </a:dk1>
      <a:lt1>
        <a:srgbClr val="FFFFFF"/>
      </a:lt1>
      <a:dk2>
        <a:srgbClr val="0033CC"/>
      </a:dk2>
      <a:lt2>
        <a:srgbClr val="0033CC"/>
      </a:lt2>
      <a:accent1>
        <a:srgbClr val="FF99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B90000"/>
      </a:accent6>
      <a:hlink>
        <a:srgbClr val="CC0000"/>
      </a:hlink>
      <a:folHlink>
        <a:srgbClr val="999966"/>
      </a:folHlink>
    </a:clrScheme>
    <a:fontScheme name="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00FFFF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10">
        <a:dk1>
          <a:srgbClr val="000000"/>
        </a:dk1>
        <a:lt1>
          <a:srgbClr val="FFFFFF"/>
        </a:lt1>
        <a:dk2>
          <a:srgbClr val="0033CC"/>
        </a:dk2>
        <a:lt2>
          <a:srgbClr val="0033CC"/>
        </a:lt2>
        <a:accent1>
          <a:srgbClr val="FF99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B90000"/>
        </a:accent6>
        <a:hlink>
          <a:srgbClr val="CC0000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8D34FF3200E34FB92F4FA9D93BF256" ma:contentTypeVersion="0" ma:contentTypeDescription="Create a new document." ma:contentTypeScope="" ma:versionID="32db337d49f21ff0aeadb19bfcb333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2FA1F8-BD12-481B-B02D-34C4382EF754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9C468B-3B33-48DC-AA30-334501206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6AEC84-78C7-44A3-87BC-D1A917C03E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24049</TotalTime>
  <Words>243</Words>
  <Application>Microsoft Office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Level</vt:lpstr>
      <vt:lpstr>61.5 m blade layup</vt:lpstr>
      <vt:lpstr>61.5 m blade layup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Sandia Corporate Overview - Core group</dc:title>
  <dc:creator>Brian Resor (SNL)</dc:creator>
  <dc:description>Version of January 2009</dc:description>
  <cp:lastModifiedBy>Brian R. Resor</cp:lastModifiedBy>
  <cp:revision>1616</cp:revision>
  <cp:lastPrinted>2006-12-21T19:46:24Z</cp:lastPrinted>
  <dcterms:modified xsi:type="dcterms:W3CDTF">2014-05-22T16:34:10Z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0x0101001D8D34FF3200E34FB92F4FA9D93BF256</vt:lpwstr>
  </property>
</Properties>
</file>