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4B5F89-FA2A-4AA3-A9C9-B2F9C3CD6F40}">
  <a:tblStyle styleId="{3E4B5F89-FA2A-4AA3-A9C9-B2F9C3CD6F4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ee9c4d823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ee9c4d823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ee9c4d823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ee9c4d823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ee9c4d823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ee9c4d823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ee9c4d823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ee9c4d823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f96c54cc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f96c54cc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144ca9554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144ca955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44ca955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44ca955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0355f24c4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0355f24c4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f96e60759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f96e60759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f96e60759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f96e60759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ee9c4d823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ee9c4d823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f96c54cc3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f96c54cc3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2eeec16d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32eeec16d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32eeec16d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32eeec16d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ee9c4d823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ee9c4d823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144ca9554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144ca9554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ee9c4d823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ee9c4d823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ee9c4d823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ee9c4d823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0355f24c4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0355f24c4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ee9c4d823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e9c4d823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ee9c4d823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ee9c4d823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ee9c4d823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ee9c4d823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ee9c4d823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ee9c4d823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ee9c4d823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ee9c4d823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ee9c4d823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ee9c4d823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e9c4d823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e9c4d823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sifisheriessciences.com/journal/index.php/journal/article/view/1507/1543" TargetMode="External"/><Relationship Id="rId4" Type="http://schemas.openxmlformats.org/officeDocument/2006/relationships/hyperlink" Target="https://sifisheriessciences.com/journal/index.php/journal/article/view/1507/154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081775" y="734772"/>
            <a:ext cx="6543300" cy="15030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4705"/>
              <a:buFont typeface="Arial"/>
              <a:buNone/>
            </a:pPr>
            <a:r>
              <a:rPr b="1" lang="en" sz="1700">
                <a:latin typeface="Times New Roman"/>
                <a:ea typeface="Times New Roman"/>
                <a:cs typeface="Times New Roman"/>
                <a:sym typeface="Times New Roman"/>
              </a:rPr>
              <a:t>                        </a:t>
            </a:r>
            <a:endParaRPr b="1" sz="17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64705"/>
              <a:buFont typeface="Arial"/>
              <a:buNone/>
            </a:pPr>
            <a:r>
              <a:t/>
            </a:r>
            <a:endParaRPr b="1" sz="17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64705"/>
              <a:buFont typeface="Arial"/>
              <a:buNone/>
            </a:pPr>
            <a:r>
              <a:t/>
            </a:r>
            <a:endParaRPr b="1" sz="1700">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ct val="64705"/>
              <a:buFont typeface="Arial"/>
              <a:buNone/>
            </a:pPr>
            <a:r>
              <a:rPr b="1" lang="en" sz="1700">
                <a:latin typeface="Times New Roman"/>
                <a:ea typeface="Times New Roman"/>
                <a:cs typeface="Times New Roman"/>
                <a:sym typeface="Times New Roman"/>
              </a:rPr>
              <a:t>  </a:t>
            </a:r>
            <a:r>
              <a:rPr b="1" lang="en" sz="2833">
                <a:latin typeface="Times New Roman"/>
                <a:ea typeface="Times New Roman"/>
                <a:cs typeface="Times New Roman"/>
                <a:sym typeface="Times New Roman"/>
              </a:rPr>
              <a:t>Project Review</a:t>
            </a:r>
            <a:endParaRPr b="1" sz="2833">
              <a:latin typeface="Times New Roman"/>
              <a:ea typeface="Times New Roman"/>
              <a:cs typeface="Times New Roman"/>
              <a:sym typeface="Times New Roman"/>
            </a:endParaRPr>
          </a:p>
          <a:p>
            <a:pPr indent="0" lvl="0" marL="0" rtl="0" algn="ctr">
              <a:spcBef>
                <a:spcPts val="0"/>
              </a:spcBef>
              <a:spcAft>
                <a:spcPts val="0"/>
              </a:spcAft>
              <a:buNone/>
            </a:pPr>
            <a:r>
              <a:t/>
            </a:r>
            <a:endParaRPr sz="2344">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166821" y="103996"/>
            <a:ext cx="1354375" cy="1435225"/>
          </a:xfrm>
          <a:prstGeom prst="rect">
            <a:avLst/>
          </a:prstGeom>
          <a:noFill/>
          <a:ln>
            <a:noFill/>
          </a:ln>
        </p:spPr>
      </p:pic>
      <p:pic>
        <p:nvPicPr>
          <p:cNvPr id="56" name="Google Shape;56;p13"/>
          <p:cNvPicPr preferRelativeResize="0"/>
          <p:nvPr/>
        </p:nvPicPr>
        <p:blipFill>
          <a:blip r:embed="rId4">
            <a:alphaModFix/>
          </a:blip>
          <a:stretch>
            <a:fillRect/>
          </a:stretch>
        </p:blipFill>
        <p:spPr>
          <a:xfrm>
            <a:off x="7576000" y="226250"/>
            <a:ext cx="1354375" cy="1354375"/>
          </a:xfrm>
          <a:prstGeom prst="rect">
            <a:avLst/>
          </a:prstGeom>
          <a:noFill/>
          <a:ln>
            <a:noFill/>
          </a:ln>
        </p:spPr>
      </p:pic>
      <p:sp>
        <p:nvSpPr>
          <p:cNvPr id="57" name="Google Shape;57;p13"/>
          <p:cNvSpPr txBox="1"/>
          <p:nvPr/>
        </p:nvSpPr>
        <p:spPr>
          <a:xfrm>
            <a:off x="244925" y="3361225"/>
            <a:ext cx="3767700" cy="155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chemeClr val="dk1"/>
                </a:solidFill>
                <a:latin typeface="Times New Roman"/>
                <a:ea typeface="Times New Roman"/>
                <a:cs typeface="Times New Roman"/>
                <a:sym typeface="Times New Roman"/>
              </a:rPr>
              <a:t>Student Members:</a:t>
            </a:r>
            <a:endParaRPr b="1" sz="19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000">
                <a:solidFill>
                  <a:schemeClr val="dk1"/>
                </a:solidFill>
                <a:latin typeface="Times New Roman"/>
                <a:ea typeface="Times New Roman"/>
                <a:cs typeface="Times New Roman"/>
                <a:sym typeface="Times New Roman"/>
              </a:rPr>
              <a:t>Shruti V.V(310619104132)</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000">
                <a:solidFill>
                  <a:schemeClr val="dk1"/>
                </a:solidFill>
                <a:latin typeface="Times New Roman"/>
                <a:ea typeface="Times New Roman"/>
                <a:cs typeface="Times New Roman"/>
                <a:sym typeface="Times New Roman"/>
              </a:rPr>
              <a:t>Shriraaman S(310619104130)</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2000">
                <a:solidFill>
                  <a:schemeClr val="dk1"/>
                </a:solidFill>
                <a:latin typeface="Times New Roman"/>
                <a:ea typeface="Times New Roman"/>
                <a:cs typeface="Times New Roman"/>
                <a:sym typeface="Times New Roman"/>
              </a:rPr>
              <a:t>Vasanth G(310619104159)</a:t>
            </a:r>
            <a:endParaRPr sz="2000">
              <a:solidFill>
                <a:schemeClr val="dk1"/>
              </a:solidFill>
              <a:latin typeface="Times New Roman"/>
              <a:ea typeface="Times New Roman"/>
              <a:cs typeface="Times New Roman"/>
              <a:sym typeface="Times New Roman"/>
            </a:endParaRPr>
          </a:p>
        </p:txBody>
      </p:sp>
      <p:sp>
        <p:nvSpPr>
          <p:cNvPr id="58" name="Google Shape;58;p13"/>
          <p:cNvSpPr txBox="1"/>
          <p:nvPr/>
        </p:nvSpPr>
        <p:spPr>
          <a:xfrm>
            <a:off x="933325" y="2045188"/>
            <a:ext cx="71151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400">
                <a:solidFill>
                  <a:srgbClr val="C00000"/>
                </a:solidFill>
                <a:latin typeface="Times New Roman"/>
                <a:ea typeface="Times New Roman"/>
                <a:cs typeface="Times New Roman"/>
                <a:sym typeface="Times New Roman"/>
              </a:rPr>
              <a:t>Detecting and Determining Degree of Suicidal Ideation on Tweets Using LSTM and Machine Learning Models</a:t>
            </a:r>
            <a:endParaRPr sz="2400">
              <a:solidFill>
                <a:srgbClr val="C00000"/>
              </a:solidFill>
              <a:latin typeface="Times New Roman"/>
              <a:ea typeface="Times New Roman"/>
              <a:cs typeface="Times New Roman"/>
              <a:sym typeface="Times New Roman"/>
            </a:endParaRPr>
          </a:p>
        </p:txBody>
      </p:sp>
      <p:sp>
        <p:nvSpPr>
          <p:cNvPr id="59" name="Google Shape;59;p13"/>
          <p:cNvSpPr txBox="1"/>
          <p:nvPr/>
        </p:nvSpPr>
        <p:spPr>
          <a:xfrm>
            <a:off x="6062000" y="3422375"/>
            <a:ext cx="3000000" cy="116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chemeClr val="dk1"/>
                </a:solidFill>
                <a:latin typeface="Times New Roman"/>
                <a:ea typeface="Times New Roman"/>
                <a:cs typeface="Times New Roman"/>
                <a:sym typeface="Times New Roman"/>
              </a:rPr>
              <a:t>Supervisor:</a:t>
            </a:r>
            <a:endParaRPr b="1"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Dr. Deepa.J</a:t>
            </a:r>
            <a:endParaRPr sz="19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Assistant Professor</a:t>
            </a:r>
            <a:endParaRPr sz="1900">
              <a:solidFill>
                <a:schemeClr val="dk1"/>
              </a:solidFill>
              <a:latin typeface="Times New Roman"/>
              <a:ea typeface="Times New Roman"/>
              <a:cs typeface="Times New Roman"/>
              <a:sym typeface="Times New Roman"/>
            </a:endParaRPr>
          </a:p>
        </p:txBody>
      </p:sp>
      <p:pic>
        <p:nvPicPr>
          <p:cNvPr id="60" name="Google Shape;60;p13"/>
          <p:cNvPicPr preferRelativeResize="0"/>
          <p:nvPr/>
        </p:nvPicPr>
        <p:blipFill>
          <a:blip r:embed="rId5">
            <a:alphaModFix/>
          </a:blip>
          <a:stretch>
            <a:fillRect/>
          </a:stretch>
        </p:blipFill>
        <p:spPr>
          <a:xfrm>
            <a:off x="-81125" y="54285"/>
            <a:ext cx="9144000" cy="1554480"/>
          </a:xfrm>
          <a:prstGeom prst="rect">
            <a:avLst/>
          </a:prstGeom>
          <a:noFill/>
          <a:ln>
            <a:noFill/>
          </a:ln>
        </p:spPr>
      </p:pic>
      <p:sp>
        <p:nvSpPr>
          <p:cNvPr id="61" name="Google Shape;6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132625"/>
            <a:ext cx="8520600" cy="572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4400">
                <a:solidFill>
                  <a:srgbClr val="C00000"/>
                </a:solidFill>
                <a:latin typeface="Times New Roman"/>
                <a:ea typeface="Times New Roman"/>
                <a:cs typeface="Times New Roman"/>
                <a:sym typeface="Times New Roman"/>
              </a:rPr>
              <a:t>List of modules</a:t>
            </a:r>
            <a:endParaRPr sz="4400">
              <a:solidFill>
                <a:srgbClr val="C00000"/>
              </a:solidFill>
              <a:latin typeface="Times New Roman"/>
              <a:ea typeface="Times New Roman"/>
              <a:cs typeface="Times New Roman"/>
              <a:sym typeface="Times New Roman"/>
            </a:endParaRPr>
          </a:p>
        </p:txBody>
      </p:sp>
      <p:sp>
        <p:nvSpPr>
          <p:cNvPr id="123" name="Google Shape;123;p22"/>
          <p:cNvSpPr txBox="1"/>
          <p:nvPr>
            <p:ph idx="1" type="body"/>
          </p:nvPr>
        </p:nvSpPr>
        <p:spPr>
          <a:xfrm>
            <a:off x="311700" y="997250"/>
            <a:ext cx="8520600" cy="387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1.Module 1:</a:t>
            </a:r>
            <a:endParaRPr sz="1900">
              <a:solidFill>
                <a:schemeClr val="dk1"/>
              </a:solidFill>
              <a:latin typeface="Times New Roman"/>
              <a:ea typeface="Times New Roman"/>
              <a:cs typeface="Times New Roman"/>
              <a:sym typeface="Times New Roman"/>
            </a:endParaRPr>
          </a:p>
          <a:p>
            <a:pPr indent="-349250" lvl="0" marL="457200" rtl="0" algn="l">
              <a:spcBef>
                <a:spcPts val="40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Data collection</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Data preprocessing</a:t>
            </a:r>
            <a:endParaRPr sz="1900">
              <a:solidFill>
                <a:schemeClr val="dk1"/>
              </a:solidFill>
              <a:latin typeface="Times New Roman"/>
              <a:ea typeface="Times New Roman"/>
              <a:cs typeface="Times New Roman"/>
              <a:sym typeface="Times New Roman"/>
            </a:endParaRPr>
          </a:p>
          <a:p>
            <a:pPr indent="0" lvl="0" marL="0" rtl="0" algn="l">
              <a:spcBef>
                <a:spcPts val="400"/>
              </a:spcBef>
              <a:spcAft>
                <a:spcPts val="0"/>
              </a:spcAft>
              <a:buClr>
                <a:schemeClr val="dk1"/>
              </a:buClr>
              <a:buSzPts val="1100"/>
              <a:buFont typeface="Arial"/>
              <a:buNone/>
            </a:pPr>
            <a:r>
              <a:t/>
            </a:r>
            <a:endParaRPr sz="1900">
              <a:solidFill>
                <a:schemeClr val="dk1"/>
              </a:solidFill>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2.Module 2:</a:t>
            </a:r>
            <a:endParaRPr sz="1900">
              <a:solidFill>
                <a:schemeClr val="dk1"/>
              </a:solidFill>
              <a:latin typeface="Times New Roman"/>
              <a:ea typeface="Times New Roman"/>
              <a:cs typeface="Times New Roman"/>
              <a:sym typeface="Times New Roman"/>
            </a:endParaRPr>
          </a:p>
          <a:p>
            <a:pPr indent="-349250" lvl="0" marL="457200" rtl="0" algn="l">
              <a:spcBef>
                <a:spcPts val="40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Splitting dataset</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Feature extraction</a:t>
            </a:r>
            <a:endParaRPr sz="1900">
              <a:solidFill>
                <a:schemeClr val="dk1"/>
              </a:solidFill>
              <a:latin typeface="Times New Roman"/>
              <a:ea typeface="Times New Roman"/>
              <a:cs typeface="Times New Roman"/>
              <a:sym typeface="Times New Roman"/>
            </a:endParaRPr>
          </a:p>
          <a:p>
            <a:pPr indent="0" lvl="0" marL="0" rtl="0" algn="l">
              <a:spcBef>
                <a:spcPts val="400"/>
              </a:spcBef>
              <a:spcAft>
                <a:spcPts val="0"/>
              </a:spcAft>
              <a:buClr>
                <a:schemeClr val="dk1"/>
              </a:buClr>
              <a:buSzPts val="1100"/>
              <a:buFont typeface="Arial"/>
              <a:buNone/>
            </a:pPr>
            <a:r>
              <a:t/>
            </a:r>
            <a:endParaRPr sz="1900">
              <a:solidFill>
                <a:schemeClr val="dk1"/>
              </a:solidFill>
              <a:latin typeface="Times New Roman"/>
              <a:ea typeface="Times New Roman"/>
              <a:cs typeface="Times New Roman"/>
              <a:sym typeface="Times New Roman"/>
            </a:endParaRPr>
          </a:p>
          <a:p>
            <a:pPr indent="0" lvl="0" marL="0" rtl="0" algn="l">
              <a:spcBef>
                <a:spcPts val="6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3.Module 3:</a:t>
            </a:r>
            <a:endParaRPr sz="1900">
              <a:solidFill>
                <a:schemeClr val="dk1"/>
              </a:solidFill>
              <a:latin typeface="Times New Roman"/>
              <a:ea typeface="Times New Roman"/>
              <a:cs typeface="Times New Roman"/>
              <a:sym typeface="Times New Roman"/>
            </a:endParaRPr>
          </a:p>
          <a:p>
            <a:pPr indent="-349250" lvl="0" marL="457200" rtl="0" algn="l">
              <a:spcBef>
                <a:spcPts val="40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Building model</a:t>
            </a:r>
            <a:endParaRPr sz="1900">
              <a:solidFill>
                <a:schemeClr val="dk1"/>
              </a:solidFill>
              <a:latin typeface="Times New Roman"/>
              <a:ea typeface="Times New Roman"/>
              <a:cs typeface="Times New Roman"/>
              <a:sym typeface="Times New Roman"/>
            </a:endParaRPr>
          </a:p>
          <a:p>
            <a:pPr indent="-349250" lvl="0" marL="457200" rtl="0" algn="l">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Determining the degree</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900">
              <a:latin typeface="Times New Roman"/>
              <a:ea typeface="Times New Roman"/>
              <a:cs typeface="Times New Roman"/>
              <a:sym typeface="Times New Roman"/>
            </a:endParaRPr>
          </a:p>
        </p:txBody>
      </p:sp>
      <p:sp>
        <p:nvSpPr>
          <p:cNvPr id="124" name="Google Shape;12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72300"/>
            <a:ext cx="8520600" cy="572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sz="3600">
                <a:solidFill>
                  <a:srgbClr val="C00000"/>
                </a:solidFill>
                <a:latin typeface="Times New Roman"/>
                <a:ea typeface="Times New Roman"/>
                <a:cs typeface="Times New Roman"/>
                <a:sym typeface="Times New Roman"/>
              </a:rPr>
              <a:t>M</a:t>
            </a:r>
            <a:r>
              <a:rPr lang="en" sz="3600">
                <a:solidFill>
                  <a:srgbClr val="C00000"/>
                </a:solidFill>
                <a:latin typeface="Times New Roman"/>
                <a:ea typeface="Times New Roman"/>
                <a:cs typeface="Times New Roman"/>
                <a:sym typeface="Times New Roman"/>
              </a:rPr>
              <a:t>odule I - Data collection and preprocessing</a:t>
            </a:r>
            <a:endParaRPr sz="3600">
              <a:solidFill>
                <a:srgbClr val="C00000"/>
              </a:solidFill>
              <a:latin typeface="Times New Roman"/>
              <a:ea typeface="Times New Roman"/>
              <a:cs typeface="Times New Roman"/>
              <a:sym typeface="Times New Roman"/>
            </a:endParaRPr>
          </a:p>
        </p:txBody>
      </p:sp>
      <p:sp>
        <p:nvSpPr>
          <p:cNvPr id="130" name="Google Shape;130;p23"/>
          <p:cNvSpPr txBox="1"/>
          <p:nvPr>
            <p:ph idx="1" type="body"/>
          </p:nvPr>
        </p:nvSpPr>
        <p:spPr>
          <a:xfrm>
            <a:off x="186600" y="645000"/>
            <a:ext cx="8770800" cy="4250100"/>
          </a:xfrm>
          <a:prstGeom prst="rect">
            <a:avLst/>
          </a:prstGeom>
        </p:spPr>
        <p:txBody>
          <a:bodyPr anchorCtr="0" anchor="t" bIns="91425" lIns="91425" spcFirstLastPara="1" rIns="91425" wrap="square" tIns="91425">
            <a:noAutofit/>
          </a:bodyPr>
          <a:lstStyle/>
          <a:p>
            <a:pPr indent="-387350" lvl="0" marL="457200" rtl="0" algn="l">
              <a:lnSpc>
                <a:spcPct val="100000"/>
              </a:lnSpc>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Input - dataset was collected from twitter using TWEEPY and then preprocessed.</a:t>
            </a:r>
            <a:endParaRPr sz="2500">
              <a:solidFill>
                <a:schemeClr val="dk1"/>
              </a:solidFill>
              <a:latin typeface="Times New Roman"/>
              <a:ea typeface="Times New Roman"/>
              <a:cs typeface="Times New Roman"/>
              <a:sym typeface="Times New Roman"/>
            </a:endParaRPr>
          </a:p>
          <a:p>
            <a:pPr indent="-387350" lvl="0" marL="457200" rtl="0" algn="l">
              <a:lnSpc>
                <a:spcPct val="100000"/>
              </a:lnSpc>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Output- Preprocessed tweets from twitter.</a:t>
            </a:r>
            <a:endParaRPr sz="2500">
              <a:solidFill>
                <a:schemeClr val="dk1"/>
              </a:solidFill>
              <a:latin typeface="Times New Roman"/>
              <a:ea typeface="Times New Roman"/>
              <a:cs typeface="Times New Roman"/>
              <a:sym typeface="Times New Roman"/>
            </a:endParaRPr>
          </a:p>
          <a:p>
            <a:pPr indent="-387350" lvl="0" marL="457200" rtl="0" algn="l">
              <a:lnSpc>
                <a:spcPct val="100000"/>
              </a:lnSpc>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Description :</a:t>
            </a:r>
            <a:endParaRPr sz="2500">
              <a:solidFill>
                <a:schemeClr val="dk1"/>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rPr lang="en" sz="2500">
                <a:solidFill>
                  <a:schemeClr val="dk1"/>
                </a:solidFill>
                <a:latin typeface="Times New Roman"/>
                <a:ea typeface="Times New Roman"/>
                <a:cs typeface="Times New Roman"/>
                <a:sym typeface="Times New Roman"/>
              </a:rPr>
              <a:t>1. </a:t>
            </a:r>
            <a:r>
              <a:rPr lang="en" sz="2500">
                <a:solidFill>
                  <a:schemeClr val="dk1"/>
                </a:solidFill>
                <a:latin typeface="Times New Roman"/>
                <a:ea typeface="Times New Roman"/>
                <a:cs typeface="Times New Roman"/>
                <a:sym typeface="Times New Roman"/>
              </a:rPr>
              <a:t>A simple set of statistics were collected about their profile as well as their tweets (5988  tweets from 329 users)</a:t>
            </a:r>
            <a:endParaRPr sz="2500">
              <a:solidFill>
                <a:schemeClr val="dk1"/>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rPr lang="en" sz="2500">
                <a:solidFill>
                  <a:schemeClr val="dk1"/>
                </a:solidFill>
                <a:latin typeface="Times New Roman"/>
                <a:ea typeface="Times New Roman"/>
                <a:cs typeface="Times New Roman"/>
                <a:sym typeface="Times New Roman"/>
              </a:rPr>
              <a:t>2.In data preprocessing </a:t>
            </a:r>
            <a:r>
              <a:rPr lang="en" sz="2500">
                <a:solidFill>
                  <a:schemeClr val="dk1"/>
                </a:solidFill>
                <a:latin typeface="Times New Roman"/>
                <a:ea typeface="Times New Roman"/>
                <a:cs typeface="Times New Roman"/>
                <a:sym typeface="Times New Roman"/>
              </a:rPr>
              <a:t>URL links present in user posts ,stop words like ’a’, ’an’,   ’the’, etc and non-ASCII characters were removed.Stemming and POS tagging were also performed.</a:t>
            </a:r>
            <a:endParaRPr sz="2500">
              <a:solidFill>
                <a:schemeClr val="dk1"/>
              </a:solidFill>
              <a:latin typeface="Times New Roman"/>
              <a:ea typeface="Times New Roman"/>
              <a:cs typeface="Times New Roman"/>
              <a:sym typeface="Times New Roman"/>
            </a:endParaRPr>
          </a:p>
          <a:p>
            <a:pPr indent="0" lvl="0" marL="914400" rtl="0" algn="r">
              <a:lnSpc>
                <a:spcPct val="100000"/>
              </a:lnSpc>
              <a:spcBef>
                <a:spcPts val="1200"/>
              </a:spcBef>
              <a:spcAft>
                <a:spcPts val="1200"/>
              </a:spcAft>
              <a:buNone/>
            </a:pPr>
            <a:r>
              <a:t/>
            </a:r>
            <a:endParaRPr sz="1700">
              <a:solidFill>
                <a:schemeClr val="dk1"/>
              </a:solidFill>
              <a:latin typeface="Times New Roman"/>
              <a:ea typeface="Times New Roman"/>
              <a:cs typeface="Times New Roman"/>
              <a:sym typeface="Times New Roman"/>
            </a:endParaRPr>
          </a:p>
        </p:txBody>
      </p:sp>
      <p:sp>
        <p:nvSpPr>
          <p:cNvPr id="131" name="Google Shape;13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63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800">
                <a:solidFill>
                  <a:srgbClr val="C00000"/>
                </a:solidFill>
                <a:latin typeface="Times New Roman"/>
                <a:ea typeface="Times New Roman"/>
                <a:cs typeface="Times New Roman"/>
                <a:sym typeface="Times New Roman"/>
              </a:rPr>
              <a:t>Functional Architecture of Module I</a:t>
            </a:r>
            <a:endParaRPr sz="3800">
              <a:solidFill>
                <a:srgbClr val="C00000"/>
              </a:solidFill>
              <a:latin typeface="Times New Roman"/>
              <a:ea typeface="Times New Roman"/>
              <a:cs typeface="Times New Roman"/>
              <a:sym typeface="Times New Roman"/>
            </a:endParaRPr>
          </a:p>
        </p:txBody>
      </p:sp>
      <p:pic>
        <p:nvPicPr>
          <p:cNvPr id="137" name="Google Shape;137;p24"/>
          <p:cNvPicPr preferRelativeResize="0"/>
          <p:nvPr/>
        </p:nvPicPr>
        <p:blipFill rotWithShape="1">
          <a:blip r:embed="rId3">
            <a:alphaModFix/>
          </a:blip>
          <a:srcRect b="18413" l="12940" r="13949" t="0"/>
          <a:stretch/>
        </p:blipFill>
        <p:spPr>
          <a:xfrm>
            <a:off x="2213700" y="797600"/>
            <a:ext cx="4867976" cy="4076801"/>
          </a:xfrm>
          <a:prstGeom prst="rect">
            <a:avLst/>
          </a:prstGeom>
          <a:noFill/>
          <a:ln>
            <a:noFill/>
          </a:ln>
        </p:spPr>
      </p:pic>
      <p:sp>
        <p:nvSpPr>
          <p:cNvPr id="138" name="Google Shape;13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60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000">
                <a:solidFill>
                  <a:srgbClr val="C00000"/>
                </a:solidFill>
                <a:latin typeface="Times New Roman"/>
                <a:ea typeface="Times New Roman"/>
                <a:cs typeface="Times New Roman"/>
                <a:sym typeface="Times New Roman"/>
              </a:rPr>
              <a:t>Module II - </a:t>
            </a:r>
            <a:r>
              <a:rPr lang="en" sz="4000">
                <a:solidFill>
                  <a:srgbClr val="C00000"/>
                </a:solidFill>
                <a:latin typeface="Times New Roman"/>
                <a:ea typeface="Times New Roman"/>
                <a:cs typeface="Times New Roman"/>
                <a:sym typeface="Times New Roman"/>
              </a:rPr>
              <a:t>Feature Extraction</a:t>
            </a:r>
            <a:endParaRPr sz="4000">
              <a:solidFill>
                <a:srgbClr val="C00000"/>
              </a:solidFill>
              <a:latin typeface="Times New Roman"/>
              <a:ea typeface="Times New Roman"/>
              <a:cs typeface="Times New Roman"/>
              <a:sym typeface="Times New Roman"/>
            </a:endParaRPr>
          </a:p>
        </p:txBody>
      </p:sp>
      <p:sp>
        <p:nvSpPr>
          <p:cNvPr id="144" name="Google Shape;144;p25"/>
          <p:cNvSpPr txBox="1"/>
          <p:nvPr>
            <p:ph idx="1" type="body"/>
          </p:nvPr>
        </p:nvSpPr>
        <p:spPr>
          <a:xfrm>
            <a:off x="424575" y="1017600"/>
            <a:ext cx="8105700" cy="4282500"/>
          </a:xfrm>
          <a:prstGeom prst="rect">
            <a:avLst/>
          </a:prstGeom>
        </p:spPr>
        <p:txBody>
          <a:bodyPr anchorCtr="0" anchor="t" bIns="91425" lIns="91425" spcFirstLastPara="1" rIns="91425" wrap="square" tIns="91425">
            <a:noAutofit/>
          </a:bodyPr>
          <a:lstStyle/>
          <a:p>
            <a:pPr indent="-419100" lvl="0" marL="457200" marR="609600" rtl="0" algn="l">
              <a:lnSpc>
                <a:spcPct val="105000"/>
              </a:lnSpc>
              <a:spcBef>
                <a:spcPts val="0"/>
              </a:spcBef>
              <a:spcAft>
                <a:spcPts val="0"/>
              </a:spcAft>
              <a:buClr>
                <a:schemeClr val="dk1"/>
              </a:buClr>
              <a:buSzPts val="3000"/>
              <a:buFont typeface="Times New Roman"/>
              <a:buChar char="●"/>
            </a:pPr>
            <a:r>
              <a:rPr lang="en" sz="3000">
                <a:solidFill>
                  <a:schemeClr val="dk1"/>
                </a:solidFill>
                <a:latin typeface="Times New Roman"/>
                <a:ea typeface="Times New Roman"/>
                <a:cs typeface="Times New Roman"/>
                <a:sym typeface="Times New Roman"/>
              </a:rPr>
              <a:t>Input:fully preprocessed tweets</a:t>
            </a:r>
            <a:endParaRPr sz="3000">
              <a:solidFill>
                <a:schemeClr val="dk1"/>
              </a:solidFill>
              <a:latin typeface="Times New Roman"/>
              <a:ea typeface="Times New Roman"/>
              <a:cs typeface="Times New Roman"/>
              <a:sym typeface="Times New Roman"/>
            </a:endParaRPr>
          </a:p>
          <a:p>
            <a:pPr indent="-419100" lvl="0" marL="457200" marR="609600" rtl="0" algn="l">
              <a:lnSpc>
                <a:spcPct val="105000"/>
              </a:lnSpc>
              <a:spcBef>
                <a:spcPts val="0"/>
              </a:spcBef>
              <a:spcAft>
                <a:spcPts val="0"/>
              </a:spcAft>
              <a:buClr>
                <a:schemeClr val="dk1"/>
              </a:buClr>
              <a:buSzPts val="3000"/>
              <a:buFont typeface="Times New Roman"/>
              <a:buChar char="●"/>
            </a:pPr>
            <a:r>
              <a:rPr lang="en" sz="3000">
                <a:solidFill>
                  <a:schemeClr val="dk1"/>
                </a:solidFill>
                <a:latin typeface="Times New Roman"/>
                <a:ea typeface="Times New Roman"/>
                <a:cs typeface="Times New Roman"/>
                <a:sym typeface="Times New Roman"/>
              </a:rPr>
              <a:t>Output:feature vectors for the model</a:t>
            </a:r>
            <a:endParaRPr sz="3000">
              <a:solidFill>
                <a:schemeClr val="dk1"/>
              </a:solidFill>
              <a:latin typeface="Times New Roman"/>
              <a:ea typeface="Times New Roman"/>
              <a:cs typeface="Times New Roman"/>
              <a:sym typeface="Times New Roman"/>
            </a:endParaRPr>
          </a:p>
          <a:p>
            <a:pPr indent="-419100" lvl="0" marL="457200" rtl="0" algn="l">
              <a:lnSpc>
                <a:spcPct val="105000"/>
              </a:lnSpc>
              <a:spcBef>
                <a:spcPts val="0"/>
              </a:spcBef>
              <a:spcAft>
                <a:spcPts val="0"/>
              </a:spcAft>
              <a:buClr>
                <a:schemeClr val="dk1"/>
              </a:buClr>
              <a:buSzPts val="3000"/>
              <a:buFont typeface="Times New Roman"/>
              <a:buChar char="●"/>
            </a:pPr>
            <a:r>
              <a:rPr lang="en" sz="3000">
                <a:solidFill>
                  <a:schemeClr val="dk1"/>
                </a:solidFill>
                <a:latin typeface="Times New Roman"/>
                <a:ea typeface="Times New Roman"/>
                <a:cs typeface="Times New Roman"/>
                <a:sym typeface="Times New Roman"/>
              </a:rPr>
              <a:t>Description: The preprocessed tweets undergo tokenization,vectorization,padding and embedding to finally get feature vectors which were then passed to the lstm model for training and testing.</a:t>
            </a:r>
            <a:endParaRPr sz="3000">
              <a:latin typeface="Times New Roman"/>
              <a:ea typeface="Times New Roman"/>
              <a:cs typeface="Times New Roman"/>
              <a:sym typeface="Times New Roman"/>
            </a:endParaRPr>
          </a:p>
        </p:txBody>
      </p:sp>
      <p:sp>
        <p:nvSpPr>
          <p:cNvPr id="145" name="Google Shape;14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180125"/>
            <a:ext cx="8520600" cy="837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990"/>
              <a:buFont typeface="Arial"/>
              <a:buNone/>
            </a:pPr>
            <a:r>
              <a:rPr lang="en" sz="3900">
                <a:solidFill>
                  <a:srgbClr val="C00000"/>
                </a:solidFill>
                <a:latin typeface="Times New Roman"/>
                <a:ea typeface="Times New Roman"/>
                <a:cs typeface="Times New Roman"/>
                <a:sym typeface="Times New Roman"/>
              </a:rPr>
              <a:t>Functional Architecture of Module II</a:t>
            </a:r>
            <a:endParaRPr sz="3900">
              <a:solidFill>
                <a:srgbClr val="C00000"/>
              </a:solidFill>
              <a:latin typeface="Times New Roman"/>
              <a:ea typeface="Times New Roman"/>
              <a:cs typeface="Times New Roman"/>
              <a:sym typeface="Times New Roman"/>
            </a:endParaRPr>
          </a:p>
        </p:txBody>
      </p:sp>
      <p:pic>
        <p:nvPicPr>
          <p:cNvPr id="151" name="Google Shape;151;p26"/>
          <p:cNvPicPr preferRelativeResize="0"/>
          <p:nvPr/>
        </p:nvPicPr>
        <p:blipFill>
          <a:blip r:embed="rId3">
            <a:alphaModFix/>
          </a:blip>
          <a:stretch>
            <a:fillRect/>
          </a:stretch>
        </p:blipFill>
        <p:spPr>
          <a:xfrm>
            <a:off x="2231650" y="1017725"/>
            <a:ext cx="4680696" cy="3820976"/>
          </a:xfrm>
          <a:prstGeom prst="rect">
            <a:avLst/>
          </a:prstGeom>
          <a:noFill/>
          <a:ln>
            <a:noFill/>
          </a:ln>
        </p:spPr>
      </p:pic>
      <p:sp>
        <p:nvSpPr>
          <p:cNvPr id="152" name="Google Shape;15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291675"/>
            <a:ext cx="8520600" cy="72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891"/>
              <a:buFont typeface="Arial"/>
              <a:buNone/>
            </a:pPr>
            <a:r>
              <a:rPr lang="en" sz="3820">
                <a:solidFill>
                  <a:srgbClr val="C00000"/>
                </a:solidFill>
                <a:latin typeface="Times New Roman"/>
                <a:ea typeface="Times New Roman"/>
                <a:cs typeface="Times New Roman"/>
                <a:sym typeface="Times New Roman"/>
              </a:rPr>
              <a:t>Module III - Building model (LSTM)</a:t>
            </a:r>
            <a:endParaRPr sz="3820">
              <a:solidFill>
                <a:srgbClr val="C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891"/>
              <a:buFont typeface="Arial"/>
              <a:buNone/>
            </a:pPr>
            <a:r>
              <a:t/>
            </a:r>
            <a:endParaRPr sz="2295">
              <a:latin typeface="Times New Roman"/>
              <a:ea typeface="Times New Roman"/>
              <a:cs typeface="Times New Roman"/>
              <a:sym typeface="Times New Roman"/>
            </a:endParaRPr>
          </a:p>
        </p:txBody>
      </p:sp>
      <p:sp>
        <p:nvSpPr>
          <p:cNvPr id="158" name="Google Shape;158;p27"/>
          <p:cNvSpPr txBox="1"/>
          <p:nvPr>
            <p:ph idx="1" type="body"/>
          </p:nvPr>
        </p:nvSpPr>
        <p:spPr>
          <a:xfrm>
            <a:off x="311700" y="1152475"/>
            <a:ext cx="8520600" cy="3799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Input:processed feature vectors of tweet data</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Output:a model that predicts the suicidality of each tweets and assigns a degree of suicidal ideation to the user profile basaed on the level of their suicidality.</a:t>
            </a:r>
            <a:endParaRPr sz="2100">
              <a:solidFill>
                <a:schemeClr val="dk1"/>
              </a:solidFill>
              <a:latin typeface="Times New Roman"/>
              <a:ea typeface="Times New Roman"/>
              <a:cs typeface="Times New Roman"/>
              <a:sym typeface="Times New Roman"/>
            </a:endParaRPr>
          </a:p>
          <a:p>
            <a:pPr indent="-361950" lvl="0" marL="457200" rtl="0" algn="l">
              <a:spcBef>
                <a:spcPts val="0"/>
              </a:spcBef>
              <a:spcAft>
                <a:spcPts val="0"/>
              </a:spcAft>
              <a:buClr>
                <a:schemeClr val="dk1"/>
              </a:buClr>
              <a:buSzPts val="2100"/>
              <a:buFont typeface="Times New Roman"/>
              <a:buChar char="●"/>
            </a:pPr>
            <a:r>
              <a:rPr lang="en" sz="2100">
                <a:solidFill>
                  <a:schemeClr val="dk1"/>
                </a:solidFill>
                <a:latin typeface="Times New Roman"/>
                <a:ea typeface="Times New Roman"/>
                <a:cs typeface="Times New Roman"/>
                <a:sym typeface="Times New Roman"/>
              </a:rPr>
              <a:t>Description:The LSTM model , after beginning with an accuracy of 96%, achieved a validation accuracy of 91% during the course of an operating period consisting of 16 epochs.With the use of cross-entropy measurements, the validation loss was reduced to a value as low as 0.22, which is a considerable improvement when compared with the initial value of 0.37.</a:t>
            </a:r>
            <a:endParaRPr sz="21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900"/>
          </a:p>
        </p:txBody>
      </p:sp>
      <p:sp>
        <p:nvSpPr>
          <p:cNvPr id="159" name="Google Shape;15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142950"/>
            <a:ext cx="8520600" cy="874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990"/>
              <a:buFont typeface="Arial"/>
              <a:buNone/>
            </a:pPr>
            <a:r>
              <a:rPr lang="en" sz="3900">
                <a:solidFill>
                  <a:srgbClr val="C00000"/>
                </a:solidFill>
                <a:latin typeface="Times New Roman"/>
                <a:ea typeface="Times New Roman"/>
                <a:cs typeface="Times New Roman"/>
                <a:sym typeface="Times New Roman"/>
              </a:rPr>
              <a:t>Functional Architecture of Module III</a:t>
            </a:r>
            <a:endParaRPr sz="3900">
              <a:solidFill>
                <a:srgbClr val="C00000"/>
              </a:solidFill>
              <a:latin typeface="Times New Roman"/>
              <a:ea typeface="Times New Roman"/>
              <a:cs typeface="Times New Roman"/>
              <a:sym typeface="Times New Roman"/>
            </a:endParaRPr>
          </a:p>
        </p:txBody>
      </p:sp>
      <p:pic>
        <p:nvPicPr>
          <p:cNvPr id="165" name="Google Shape;165;p28"/>
          <p:cNvPicPr preferRelativeResize="0"/>
          <p:nvPr/>
        </p:nvPicPr>
        <p:blipFill>
          <a:blip r:embed="rId3">
            <a:alphaModFix/>
          </a:blip>
          <a:stretch>
            <a:fillRect/>
          </a:stretch>
        </p:blipFill>
        <p:spPr>
          <a:xfrm>
            <a:off x="1683925" y="872000"/>
            <a:ext cx="5776151" cy="4213374"/>
          </a:xfrm>
          <a:prstGeom prst="rect">
            <a:avLst/>
          </a:prstGeom>
          <a:noFill/>
          <a:ln>
            <a:noFill/>
          </a:ln>
        </p:spPr>
      </p:pic>
      <p:sp>
        <p:nvSpPr>
          <p:cNvPr id="166" name="Google Shape;16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80975"/>
            <a:ext cx="8520600" cy="67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800">
                <a:solidFill>
                  <a:srgbClr val="C00000"/>
                </a:solidFill>
                <a:latin typeface="Times New Roman"/>
                <a:ea typeface="Times New Roman"/>
                <a:cs typeface="Times New Roman"/>
                <a:sym typeface="Times New Roman"/>
              </a:rPr>
              <a:t>Implementation</a:t>
            </a:r>
            <a:endParaRPr sz="3800">
              <a:solidFill>
                <a:srgbClr val="C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72" name="Google Shape;172;p29"/>
          <p:cNvSpPr txBox="1"/>
          <p:nvPr>
            <p:ph idx="1" type="body"/>
          </p:nvPr>
        </p:nvSpPr>
        <p:spPr>
          <a:xfrm>
            <a:off x="0" y="927675"/>
            <a:ext cx="9144000" cy="421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Times New Roman"/>
                <a:ea typeface="Times New Roman"/>
                <a:cs typeface="Times New Roman"/>
                <a:sym typeface="Times New Roman"/>
              </a:rPr>
              <a:t>Dataset information:  </a:t>
            </a:r>
            <a:r>
              <a:rPr lang="en"/>
              <a:t>                                           </a:t>
            </a:r>
            <a:r>
              <a:rPr lang="en" sz="1500">
                <a:solidFill>
                  <a:schemeClr val="dk1"/>
                </a:solidFill>
                <a:latin typeface="Times New Roman"/>
                <a:ea typeface="Times New Roman"/>
                <a:cs typeface="Times New Roman"/>
                <a:sym typeface="Times New Roman"/>
              </a:rPr>
              <a:t>T</a:t>
            </a:r>
            <a:r>
              <a:rPr lang="en" sz="1500">
                <a:solidFill>
                  <a:schemeClr val="dk1"/>
                </a:solidFill>
                <a:latin typeface="Times New Roman"/>
                <a:ea typeface="Times New Roman"/>
                <a:cs typeface="Times New Roman"/>
                <a:sym typeface="Times New Roman"/>
              </a:rPr>
              <a:t>op 30 most active users with </a:t>
            </a:r>
            <a:r>
              <a:rPr lang="en" sz="1500">
                <a:solidFill>
                  <a:schemeClr val="dk1"/>
                </a:solidFill>
                <a:latin typeface="Times New Roman"/>
                <a:ea typeface="Times New Roman"/>
                <a:cs typeface="Times New Roman"/>
                <a:sym typeface="Times New Roman"/>
              </a:rPr>
              <a:t>more than 17 </a:t>
            </a:r>
            <a:r>
              <a:rPr lang="en" sz="1500">
                <a:solidFill>
                  <a:schemeClr val="dk1"/>
                </a:solidFill>
                <a:latin typeface="Times New Roman"/>
                <a:ea typeface="Times New Roman"/>
                <a:cs typeface="Times New Roman"/>
                <a:sym typeface="Times New Roman"/>
              </a:rPr>
              <a:t>tweets</a:t>
            </a:r>
            <a:endParaRPr sz="1500">
              <a:solidFill>
                <a:schemeClr val="dk1"/>
              </a:solidFill>
              <a:latin typeface="Times New Roman"/>
              <a:ea typeface="Times New Roman"/>
              <a:cs typeface="Times New Roman"/>
              <a:sym typeface="Times New Roman"/>
            </a:endParaRPr>
          </a:p>
        </p:txBody>
      </p:sp>
      <p:pic>
        <p:nvPicPr>
          <p:cNvPr id="173" name="Google Shape;173;p29"/>
          <p:cNvPicPr preferRelativeResize="0"/>
          <p:nvPr/>
        </p:nvPicPr>
        <p:blipFill rotWithShape="1">
          <a:blip r:embed="rId3">
            <a:alphaModFix/>
          </a:blip>
          <a:srcRect b="0" l="0" r="68074" t="0"/>
          <a:stretch/>
        </p:blipFill>
        <p:spPr>
          <a:xfrm>
            <a:off x="91825" y="1673925"/>
            <a:ext cx="3871651" cy="2939150"/>
          </a:xfrm>
          <a:prstGeom prst="rect">
            <a:avLst/>
          </a:prstGeom>
          <a:noFill/>
          <a:ln>
            <a:noFill/>
          </a:ln>
        </p:spPr>
      </p:pic>
      <p:pic>
        <p:nvPicPr>
          <p:cNvPr id="174" name="Google Shape;174;p29"/>
          <p:cNvPicPr preferRelativeResize="0"/>
          <p:nvPr/>
        </p:nvPicPr>
        <p:blipFill>
          <a:blip r:embed="rId4">
            <a:alphaModFix/>
          </a:blip>
          <a:stretch>
            <a:fillRect/>
          </a:stretch>
        </p:blipFill>
        <p:spPr>
          <a:xfrm>
            <a:off x="4945600" y="1673925"/>
            <a:ext cx="3638550" cy="3343275"/>
          </a:xfrm>
          <a:prstGeom prst="rect">
            <a:avLst/>
          </a:prstGeom>
          <a:noFill/>
          <a:ln>
            <a:noFill/>
          </a:ln>
        </p:spPr>
      </p:pic>
      <p:sp>
        <p:nvSpPr>
          <p:cNvPr id="175" name="Google Shape;17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147575"/>
            <a:ext cx="8520600" cy="87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4000">
                <a:solidFill>
                  <a:srgbClr val="C00000"/>
                </a:solidFill>
                <a:latin typeface="Times New Roman"/>
                <a:ea typeface="Times New Roman"/>
                <a:cs typeface="Times New Roman"/>
                <a:sym typeface="Times New Roman"/>
              </a:rPr>
              <a:t>Implementation</a:t>
            </a:r>
            <a:endParaRPr sz="4000">
              <a:solidFill>
                <a:srgbClr val="C00000"/>
              </a:solidFill>
              <a:latin typeface="Times New Roman"/>
              <a:ea typeface="Times New Roman"/>
              <a:cs typeface="Times New Roman"/>
              <a:sym typeface="Times New Roman"/>
            </a:endParaRPr>
          </a:p>
        </p:txBody>
      </p:sp>
      <p:pic>
        <p:nvPicPr>
          <p:cNvPr id="181" name="Google Shape;181;p30"/>
          <p:cNvPicPr preferRelativeResize="0"/>
          <p:nvPr/>
        </p:nvPicPr>
        <p:blipFill>
          <a:blip r:embed="rId3">
            <a:alphaModFix/>
          </a:blip>
          <a:stretch>
            <a:fillRect/>
          </a:stretch>
        </p:blipFill>
        <p:spPr>
          <a:xfrm>
            <a:off x="0" y="1314750"/>
            <a:ext cx="9144000" cy="3243255"/>
          </a:xfrm>
          <a:prstGeom prst="rect">
            <a:avLst/>
          </a:prstGeom>
          <a:noFill/>
          <a:ln>
            <a:noFill/>
          </a:ln>
        </p:spPr>
      </p:pic>
      <p:sp>
        <p:nvSpPr>
          <p:cNvPr id="182" name="Google Shape;182;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135175"/>
            <a:ext cx="8520600" cy="76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4000">
                <a:solidFill>
                  <a:srgbClr val="C00000"/>
                </a:solidFill>
                <a:latin typeface="Times New Roman"/>
                <a:ea typeface="Times New Roman"/>
                <a:cs typeface="Times New Roman"/>
                <a:sym typeface="Times New Roman"/>
              </a:rPr>
              <a:t>Implementation</a:t>
            </a:r>
            <a:endParaRPr sz="4000">
              <a:solidFill>
                <a:srgbClr val="C0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990"/>
              <a:buFont typeface="Arial"/>
              <a:buNone/>
            </a:pPr>
            <a:r>
              <a:t/>
            </a:r>
            <a:endParaRPr sz="2588">
              <a:latin typeface="Times New Roman"/>
              <a:ea typeface="Times New Roman"/>
              <a:cs typeface="Times New Roman"/>
              <a:sym typeface="Times New Roman"/>
            </a:endParaRPr>
          </a:p>
        </p:txBody>
      </p:sp>
      <p:sp>
        <p:nvSpPr>
          <p:cNvPr id="188" name="Google Shape;18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1"/>
          <p:cNvPicPr preferRelativeResize="0"/>
          <p:nvPr/>
        </p:nvPicPr>
        <p:blipFill>
          <a:blip r:embed="rId3">
            <a:alphaModFix/>
          </a:blip>
          <a:stretch>
            <a:fillRect/>
          </a:stretch>
        </p:blipFill>
        <p:spPr>
          <a:xfrm>
            <a:off x="0" y="1167606"/>
            <a:ext cx="9144000" cy="3386138"/>
          </a:xfrm>
          <a:prstGeom prst="rect">
            <a:avLst/>
          </a:prstGeom>
          <a:noFill/>
          <a:ln>
            <a:noFill/>
          </a:ln>
        </p:spPr>
      </p:pic>
      <p:sp>
        <p:nvSpPr>
          <p:cNvPr id="190" name="Google Shape;19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311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400">
                <a:solidFill>
                  <a:srgbClr val="C00000"/>
                </a:solidFill>
                <a:latin typeface="Times New Roman"/>
                <a:ea typeface="Times New Roman"/>
                <a:cs typeface="Times New Roman"/>
                <a:sym typeface="Times New Roman"/>
              </a:rPr>
              <a:t>Introduction</a:t>
            </a:r>
            <a:r>
              <a:rPr lang="en" sz="4400">
                <a:latin typeface="Times New Roman"/>
                <a:ea typeface="Times New Roman"/>
                <a:cs typeface="Times New Roman"/>
                <a:sym typeface="Times New Roman"/>
              </a:rPr>
              <a:t> </a:t>
            </a:r>
            <a:endParaRPr sz="4400">
              <a:latin typeface="Times New Roman"/>
              <a:ea typeface="Times New Roman"/>
              <a:cs typeface="Times New Roman"/>
              <a:sym typeface="Times New Roman"/>
            </a:endParaRPr>
          </a:p>
        </p:txBody>
      </p:sp>
      <p:sp>
        <p:nvSpPr>
          <p:cNvPr id="67" name="Google Shape;67;p14"/>
          <p:cNvSpPr txBox="1"/>
          <p:nvPr>
            <p:ph idx="1" type="body"/>
          </p:nvPr>
        </p:nvSpPr>
        <p:spPr>
          <a:xfrm>
            <a:off x="311700" y="1197375"/>
            <a:ext cx="8697900" cy="38652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Suicide is a public health problem since there are 8,00,000 suicide deaths each year worldwide.</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SI is commonly referred to as having a wish to die, thinking about dying, or making plans to commit suicide. However, because they are not frequently and openly articulated, these ideas are hard to identify and quantify.</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On social media platforms like Twitter, Reddit, or Instagram, psychological anguish relating to subjectively perceived stressful life events and conditions that may support suicidal ideation and suicide is being shared more frequently . </a:t>
            </a:r>
            <a:endParaRPr sz="1900">
              <a:solidFill>
                <a:schemeClr val="dk1"/>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Suicide rates have been linked to the percentage of Twitter users who posted messages that include risk factors for suicide. </a:t>
            </a:r>
            <a:endParaRPr sz="19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Clr>
                <a:schemeClr val="dk1"/>
              </a:buClr>
              <a:buSzPts val="605"/>
              <a:buFont typeface="Arial"/>
              <a:buNone/>
            </a:pPr>
            <a:r>
              <a:t/>
            </a:r>
            <a:endParaRPr sz="14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1200"/>
              </a:spcAft>
              <a:buSzPts val="605"/>
              <a:buNone/>
            </a:pPr>
            <a:r>
              <a:t/>
            </a:r>
            <a:endParaRPr sz="1200"/>
          </a:p>
        </p:txBody>
      </p:sp>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118125"/>
            <a:ext cx="8520600" cy="62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000">
                <a:solidFill>
                  <a:srgbClr val="C00000"/>
                </a:solidFill>
                <a:latin typeface="Times New Roman"/>
                <a:ea typeface="Times New Roman"/>
                <a:cs typeface="Times New Roman"/>
                <a:sym typeface="Times New Roman"/>
              </a:rPr>
              <a:t>Implementation</a:t>
            </a:r>
            <a:endParaRPr sz="4000">
              <a:solidFill>
                <a:srgbClr val="C00000"/>
              </a:solidFill>
              <a:latin typeface="Times New Roman"/>
              <a:ea typeface="Times New Roman"/>
              <a:cs typeface="Times New Roman"/>
              <a:sym typeface="Times New Roman"/>
            </a:endParaRPr>
          </a:p>
        </p:txBody>
      </p:sp>
      <p:pic>
        <p:nvPicPr>
          <p:cNvPr id="196" name="Google Shape;196;p32"/>
          <p:cNvPicPr preferRelativeResize="0"/>
          <p:nvPr/>
        </p:nvPicPr>
        <p:blipFill rotWithShape="1">
          <a:blip r:embed="rId3">
            <a:alphaModFix/>
          </a:blip>
          <a:srcRect b="12137" l="2959" r="0" t="22711"/>
          <a:stretch/>
        </p:blipFill>
        <p:spPr>
          <a:xfrm>
            <a:off x="311700" y="1163250"/>
            <a:ext cx="8403450" cy="3456574"/>
          </a:xfrm>
          <a:prstGeom prst="rect">
            <a:avLst/>
          </a:prstGeom>
          <a:noFill/>
          <a:ln>
            <a:noFill/>
          </a:ln>
        </p:spPr>
      </p:pic>
      <p:sp>
        <p:nvSpPr>
          <p:cNvPr id="197" name="Google Shape;19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435650" y="2343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300">
                <a:solidFill>
                  <a:srgbClr val="C00000"/>
                </a:solidFill>
                <a:latin typeface="Times New Roman"/>
                <a:ea typeface="Times New Roman"/>
                <a:cs typeface="Times New Roman"/>
                <a:sym typeface="Times New Roman"/>
              </a:rPr>
              <a:t>Performance Evaluation</a:t>
            </a:r>
            <a:endParaRPr sz="4300">
              <a:solidFill>
                <a:srgbClr val="C00000"/>
              </a:solidFill>
            </a:endParaRPr>
          </a:p>
        </p:txBody>
      </p:sp>
      <p:sp>
        <p:nvSpPr>
          <p:cNvPr id="203" name="Google Shape;203;p33"/>
          <p:cNvSpPr txBox="1"/>
          <p:nvPr>
            <p:ph idx="1" type="body"/>
          </p:nvPr>
        </p:nvSpPr>
        <p:spPr>
          <a:xfrm>
            <a:off x="197850" y="948550"/>
            <a:ext cx="8520600" cy="3714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900">
                <a:solidFill>
                  <a:schemeClr val="dk1"/>
                </a:solidFill>
                <a:latin typeface="Times New Roman"/>
                <a:ea typeface="Times New Roman"/>
                <a:cs typeface="Times New Roman"/>
                <a:sym typeface="Times New Roman"/>
              </a:rPr>
              <a:t>Comparative analysis of the different models and their accuracy:</a:t>
            </a:r>
            <a:endParaRPr sz="1900">
              <a:solidFill>
                <a:schemeClr val="dk1"/>
              </a:solidFill>
              <a:latin typeface="Times New Roman"/>
              <a:ea typeface="Times New Roman"/>
              <a:cs typeface="Times New Roman"/>
              <a:sym typeface="Times New Roman"/>
            </a:endParaRPr>
          </a:p>
        </p:txBody>
      </p:sp>
      <p:pic>
        <p:nvPicPr>
          <p:cNvPr id="204" name="Google Shape;204;p33"/>
          <p:cNvPicPr preferRelativeResize="0"/>
          <p:nvPr/>
        </p:nvPicPr>
        <p:blipFill>
          <a:blip r:embed="rId3">
            <a:alphaModFix/>
          </a:blip>
          <a:stretch>
            <a:fillRect/>
          </a:stretch>
        </p:blipFill>
        <p:spPr>
          <a:xfrm>
            <a:off x="197850" y="1691050"/>
            <a:ext cx="4200426" cy="3053774"/>
          </a:xfrm>
          <a:prstGeom prst="rect">
            <a:avLst/>
          </a:prstGeom>
          <a:noFill/>
          <a:ln>
            <a:noFill/>
          </a:ln>
        </p:spPr>
      </p:pic>
      <p:sp>
        <p:nvSpPr>
          <p:cNvPr id="205" name="Google Shape;20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6" name="Google Shape;206;p33"/>
          <p:cNvPicPr preferRelativeResize="0"/>
          <p:nvPr/>
        </p:nvPicPr>
        <p:blipFill>
          <a:blip r:embed="rId4">
            <a:alphaModFix/>
          </a:blip>
          <a:stretch>
            <a:fillRect/>
          </a:stretch>
        </p:blipFill>
        <p:spPr>
          <a:xfrm>
            <a:off x="4572000" y="1777200"/>
            <a:ext cx="4068925" cy="2965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73200"/>
            <a:ext cx="8520600" cy="41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520">
                <a:solidFill>
                  <a:srgbClr val="C00000"/>
                </a:solidFill>
                <a:latin typeface="Times New Roman"/>
                <a:ea typeface="Times New Roman"/>
                <a:cs typeface="Times New Roman"/>
                <a:sym typeface="Times New Roman"/>
              </a:rPr>
              <a:t>Test Cases</a:t>
            </a:r>
            <a:endParaRPr sz="3520">
              <a:solidFill>
                <a:srgbClr val="C00000"/>
              </a:solidFill>
              <a:latin typeface="Times New Roman"/>
              <a:ea typeface="Times New Roman"/>
              <a:cs typeface="Times New Roman"/>
              <a:sym typeface="Times New Roman"/>
            </a:endParaRPr>
          </a:p>
        </p:txBody>
      </p:sp>
      <p:graphicFrame>
        <p:nvGraphicFramePr>
          <p:cNvPr id="212" name="Google Shape;212;p34"/>
          <p:cNvGraphicFramePr/>
          <p:nvPr/>
        </p:nvGraphicFramePr>
        <p:xfrm>
          <a:off x="485225" y="769405"/>
          <a:ext cx="3000000" cy="3000000"/>
        </p:xfrm>
        <a:graphic>
          <a:graphicData uri="http://schemas.openxmlformats.org/drawingml/2006/table">
            <a:tbl>
              <a:tblPr>
                <a:noFill/>
                <a:tableStyleId>{3E4B5F89-FA2A-4AA3-A9C9-B2F9C3CD6F40}</a:tableStyleId>
              </a:tblPr>
              <a:tblGrid>
                <a:gridCol w="2130150"/>
                <a:gridCol w="2130150"/>
                <a:gridCol w="2130150"/>
                <a:gridCol w="2130150"/>
              </a:tblGrid>
              <a:tr h="618175">
                <a:tc>
                  <a:txBody>
                    <a:bodyPr/>
                    <a:lstStyle/>
                    <a:p>
                      <a:pPr indent="0" lvl="0" marL="0" rtl="0" algn="ctr">
                        <a:spcBef>
                          <a:spcPts val="0"/>
                        </a:spcBef>
                        <a:spcAft>
                          <a:spcPts val="0"/>
                        </a:spcAft>
                        <a:buNone/>
                      </a:pPr>
                      <a:r>
                        <a:rPr b="1" lang="en" sz="1500">
                          <a:solidFill>
                            <a:schemeClr val="dk1"/>
                          </a:solidFill>
                          <a:latin typeface="Times New Roman"/>
                          <a:ea typeface="Times New Roman"/>
                          <a:cs typeface="Times New Roman"/>
                          <a:sym typeface="Times New Roman"/>
                        </a:rPr>
                        <a:t>Test Case</a:t>
                      </a:r>
                      <a:endParaRPr sz="1500"/>
                    </a:p>
                  </a:txBody>
                  <a:tcPr marT="91425" marB="91425" marR="91425" marL="91425">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000"/>
                        <a:buFont typeface="Arial"/>
                        <a:buNone/>
                      </a:pPr>
                      <a:r>
                        <a:rPr b="1" lang="en" sz="1500">
                          <a:solidFill>
                            <a:schemeClr val="dk1"/>
                          </a:solidFill>
                          <a:latin typeface="Times New Roman"/>
                          <a:ea typeface="Times New Roman"/>
                          <a:cs typeface="Times New Roman"/>
                          <a:sym typeface="Times New Roman"/>
                        </a:rPr>
                        <a:t>Actual Result</a:t>
                      </a:r>
                      <a:endParaRPr b="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p>
                  </a:txBody>
                  <a:tcPr marT="91425" marB="91425" marR="91425" marL="91425"/>
                </a:tc>
                <a:tc>
                  <a:txBody>
                    <a:bodyPr/>
                    <a:lstStyle/>
                    <a:p>
                      <a:pPr indent="0" lvl="0" marL="0" rtl="0" algn="ctr">
                        <a:spcBef>
                          <a:spcPts val="0"/>
                        </a:spcBef>
                        <a:spcAft>
                          <a:spcPts val="0"/>
                        </a:spcAft>
                        <a:buClr>
                          <a:schemeClr val="dk1"/>
                        </a:buClr>
                        <a:buSzPts val="1000"/>
                        <a:buFont typeface="Arial"/>
                        <a:buNone/>
                      </a:pPr>
                      <a:r>
                        <a:rPr b="1" lang="en" sz="1500">
                          <a:solidFill>
                            <a:schemeClr val="dk1"/>
                          </a:solidFill>
                          <a:latin typeface="Times New Roman"/>
                          <a:ea typeface="Times New Roman"/>
                          <a:cs typeface="Times New Roman"/>
                          <a:sym typeface="Times New Roman"/>
                        </a:rPr>
                        <a:t>Expected Result</a:t>
                      </a:r>
                      <a:endParaRPr b="1"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p>
                  </a:txBody>
                  <a:tcPr marT="91425" marB="91425" marR="91425" marL="91425"/>
                </a:tc>
                <a:tc>
                  <a:txBody>
                    <a:bodyPr/>
                    <a:lstStyle/>
                    <a:p>
                      <a:pPr indent="0" lvl="0" marL="0" rtl="0" algn="ctr">
                        <a:spcBef>
                          <a:spcPts val="0"/>
                        </a:spcBef>
                        <a:spcAft>
                          <a:spcPts val="0"/>
                        </a:spcAft>
                        <a:buClr>
                          <a:schemeClr val="dk1"/>
                        </a:buClr>
                        <a:buSzPts val="1000"/>
                        <a:buFont typeface="Arial"/>
                        <a:buNone/>
                      </a:pPr>
                      <a:r>
                        <a:rPr b="1" lang="en">
                          <a:solidFill>
                            <a:schemeClr val="dk1"/>
                          </a:solidFill>
                          <a:latin typeface="Times New Roman"/>
                          <a:ea typeface="Times New Roman"/>
                          <a:cs typeface="Times New Roman"/>
                          <a:sym typeface="Times New Roman"/>
                        </a:rPr>
                        <a:t>Pass/Fail</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p>
                  </a:txBody>
                  <a:tcPr marT="91425" marB="91425" marR="91425" marL="91425"/>
                </a:tc>
              </a:tr>
              <a:tr h="765375">
                <a:tc>
                  <a:txBody>
                    <a:bodyPr/>
                    <a:lstStyle/>
                    <a:p>
                      <a:pPr indent="0" lvl="0" marL="0" marR="0" rtl="0" algn="l">
                        <a:lnSpc>
                          <a:spcPct val="100000"/>
                        </a:lnSpc>
                        <a:spcBef>
                          <a:spcPts val="0"/>
                        </a:spcBef>
                        <a:spcAft>
                          <a:spcPts val="0"/>
                        </a:spcAft>
                        <a:buClr>
                          <a:srgbClr val="000000"/>
                        </a:buClr>
                        <a:buSzPts val="1000"/>
                        <a:buFont typeface="Arial"/>
                        <a:buNone/>
                      </a:pPr>
                      <a:r>
                        <a:rPr lang="en" sz="1200" u="none" cap="none" strike="noStrike">
                          <a:latin typeface="Times New Roman"/>
                          <a:ea typeface="Times New Roman"/>
                          <a:cs typeface="Times New Roman"/>
                          <a:sym typeface="Times New Roman"/>
                        </a:rPr>
                        <a:t>Detection of </a:t>
                      </a:r>
                      <a:r>
                        <a:rPr lang="en" sz="1200">
                          <a:latin typeface="Times New Roman"/>
                          <a:ea typeface="Times New Roman"/>
                          <a:cs typeface="Times New Roman"/>
                          <a:sym typeface="Times New Roman"/>
                        </a:rPr>
                        <a:t>suicidal tweets from a set</a:t>
                      </a:r>
                      <a:endParaRPr sz="12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000"/>
                        <a:buFont typeface="Arial"/>
                        <a:buNone/>
                      </a:pPr>
                      <a:r>
                        <a:rPr lang="en" sz="1200">
                          <a:solidFill>
                            <a:schemeClr val="dk1"/>
                          </a:solidFill>
                          <a:latin typeface="Times New Roman"/>
                          <a:ea typeface="Times New Roman"/>
                          <a:cs typeface="Times New Roman"/>
                          <a:sym typeface="Times New Roman"/>
                        </a:rPr>
                        <a:t>True positives and false positives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p>
                  </a:txBody>
                  <a:tcPr marT="91425" marB="91425" marR="91425" marL="91425">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Clr>
                          <a:schemeClr val="dk1"/>
                        </a:buClr>
                        <a:buSzPts val="1000"/>
                        <a:buFont typeface="Arial"/>
                        <a:buNone/>
                      </a:pPr>
                      <a:r>
                        <a:rPr lang="en" sz="1200">
                          <a:solidFill>
                            <a:schemeClr val="dk1"/>
                          </a:solidFill>
                          <a:latin typeface="Times New Roman"/>
                          <a:ea typeface="Times New Roman"/>
                          <a:cs typeface="Times New Roman"/>
                          <a:sym typeface="Times New Roman"/>
                        </a:rPr>
                        <a:t>High accuracy and recall</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Clr>
                          <a:schemeClr val="dk1"/>
                        </a:buClr>
                        <a:buSzPts val="1000"/>
                        <a:buFont typeface="Arial"/>
                        <a:buNone/>
                      </a:pPr>
                      <a:r>
                        <a:rPr lang="en" sz="1300">
                          <a:solidFill>
                            <a:schemeClr val="dk1"/>
                          </a:solidFill>
                          <a:latin typeface="Times New Roman"/>
                          <a:ea typeface="Times New Roman"/>
                          <a:cs typeface="Times New Roman"/>
                          <a:sym typeface="Times New Roman"/>
                        </a:rPr>
                        <a:t>Pass</a:t>
                      </a:r>
                      <a:endParaRPr sz="1700"/>
                    </a:p>
                  </a:txBody>
                  <a:tcPr marT="91425" marB="91425" marR="91425" marL="91425"/>
                </a:tc>
              </a:tr>
              <a:tr h="765375">
                <a:tc>
                  <a:txBody>
                    <a:bodyPr/>
                    <a:lstStyle/>
                    <a:p>
                      <a:pPr indent="0" lvl="0" marL="0" rtl="0" algn="l">
                        <a:spcBef>
                          <a:spcPts val="0"/>
                        </a:spcBef>
                        <a:spcAft>
                          <a:spcPts val="0"/>
                        </a:spcAft>
                        <a:buClr>
                          <a:schemeClr val="dk1"/>
                        </a:buClr>
                        <a:buSzPts val="1000"/>
                        <a:buFont typeface="Arial"/>
                        <a:buNone/>
                      </a:pPr>
                      <a:r>
                        <a:rPr lang="en" sz="1200">
                          <a:solidFill>
                            <a:schemeClr val="dk1"/>
                          </a:solidFill>
                          <a:latin typeface="Times New Roman"/>
                          <a:ea typeface="Times New Roman"/>
                          <a:cs typeface="Times New Roman"/>
                          <a:sym typeface="Times New Roman"/>
                        </a:rPr>
                        <a:t>Detection of non suicidal tweets from a set</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
                        <a:buFont typeface="Arial"/>
                        <a:buNone/>
                      </a:pPr>
                      <a:r>
                        <a:t/>
                      </a:r>
                      <a:endParaRPr sz="1000">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000"/>
                        <a:buFont typeface="Arial"/>
                        <a:buNone/>
                      </a:pPr>
                      <a:r>
                        <a:rPr lang="en" sz="1200">
                          <a:solidFill>
                            <a:schemeClr val="dk1"/>
                          </a:solidFill>
                          <a:latin typeface="Times New Roman"/>
                          <a:ea typeface="Times New Roman"/>
                          <a:cs typeface="Times New Roman"/>
                          <a:sym typeface="Times New Roman"/>
                        </a:rPr>
                        <a:t>True negatives and false negatives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p>
                  </a:txBody>
                  <a:tcPr marT="91425" marB="91425" marR="91425" marL="91425">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Clr>
                          <a:schemeClr val="dk1"/>
                        </a:buClr>
                        <a:buSzPts val="1000"/>
                        <a:buFont typeface="Arial"/>
                        <a:buNone/>
                      </a:pPr>
                      <a:r>
                        <a:rPr lang="en" sz="1200">
                          <a:solidFill>
                            <a:schemeClr val="dk1"/>
                          </a:solidFill>
                          <a:latin typeface="Times New Roman"/>
                          <a:ea typeface="Times New Roman"/>
                          <a:cs typeface="Times New Roman"/>
                          <a:sym typeface="Times New Roman"/>
                        </a:rPr>
                        <a:t>High accuracy and recall</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Clr>
                          <a:schemeClr val="dk1"/>
                        </a:buClr>
                        <a:buSzPts val="1000"/>
                        <a:buFont typeface="Arial"/>
                        <a:buNone/>
                      </a:pPr>
                      <a:r>
                        <a:rPr lang="en" sz="1300">
                          <a:solidFill>
                            <a:schemeClr val="dk1"/>
                          </a:solidFill>
                          <a:latin typeface="Times New Roman"/>
                          <a:ea typeface="Times New Roman"/>
                          <a:cs typeface="Times New Roman"/>
                          <a:sym typeface="Times New Roman"/>
                        </a:rPr>
                        <a:t>Pass</a:t>
                      </a:r>
                      <a:endParaRPr sz="1700"/>
                    </a:p>
                  </a:txBody>
                  <a:tcPr marT="91425" marB="91425" marR="91425" marL="91425"/>
                </a:tc>
              </a:tr>
              <a:tr h="498175">
                <a:tc>
                  <a:txBody>
                    <a:bodyPr/>
                    <a:lstStyle/>
                    <a:p>
                      <a:pPr indent="0" lvl="0" marL="0" marR="0" rtl="0" algn="l">
                        <a:lnSpc>
                          <a:spcPct val="100000"/>
                        </a:lnSpc>
                        <a:spcBef>
                          <a:spcPts val="0"/>
                        </a:spcBef>
                        <a:spcAft>
                          <a:spcPts val="0"/>
                        </a:spcAft>
                        <a:buClr>
                          <a:srgbClr val="000000"/>
                        </a:buClr>
                        <a:buSzPts val="1000"/>
                        <a:buFont typeface="Arial"/>
                        <a:buNone/>
                      </a:pPr>
                      <a:r>
                        <a:rPr lang="en" sz="1200">
                          <a:latin typeface="Times New Roman"/>
                          <a:ea typeface="Times New Roman"/>
                          <a:cs typeface="Times New Roman"/>
                          <a:sym typeface="Times New Roman"/>
                        </a:rPr>
                        <a:t>Displaying</a:t>
                      </a:r>
                      <a:r>
                        <a:rPr lang="en" sz="1200">
                          <a:latin typeface="Times New Roman"/>
                          <a:ea typeface="Times New Roman"/>
                          <a:cs typeface="Times New Roman"/>
                          <a:sym typeface="Times New Roman"/>
                        </a:rPr>
                        <a:t> the degree of user profile</a:t>
                      </a:r>
                      <a:endParaRPr sz="1200" u="none" cap="none" strike="noStrike">
                        <a:latin typeface="Times New Roman"/>
                        <a:ea typeface="Times New Roman"/>
                        <a:cs typeface="Times New Roman"/>
                        <a:sym typeface="Times New Roman"/>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Level of user profile displayed</a:t>
                      </a:r>
                      <a:endParaRPr sz="1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Level of user profile displayed</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latin typeface="Times New Roman"/>
                          <a:ea typeface="Times New Roman"/>
                          <a:cs typeface="Times New Roman"/>
                          <a:sym typeface="Times New Roman"/>
                        </a:rPr>
                        <a:t>Pass</a:t>
                      </a:r>
                      <a:endParaRPr sz="1200">
                        <a:latin typeface="Times New Roman"/>
                        <a:ea typeface="Times New Roman"/>
                        <a:cs typeface="Times New Roman"/>
                        <a:sym typeface="Times New Roman"/>
                      </a:endParaRPr>
                    </a:p>
                  </a:txBody>
                  <a:tcPr marT="91425" marB="91425" marR="91425" marL="91425"/>
                </a:tc>
              </a:tr>
              <a:tr h="7948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Output is perfectly displayed if all the fields are selected</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Degree is displayed</a:t>
                      </a:r>
                      <a:endParaRPr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Degree is displayed</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Pass</a:t>
                      </a:r>
                      <a:endParaRPr/>
                    </a:p>
                  </a:txBody>
                  <a:tcPr marT="91425" marB="91425" marR="91425" marL="91425"/>
                </a:tc>
              </a:tr>
              <a:tr h="75065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It displays the following if any one of the files is left empty</a:t>
                      </a:r>
                      <a:endParaRPr sz="13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It displays the following if any one of the files is left empty</a:t>
                      </a:r>
                      <a:endParaRPr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Please enter the values and do not leave anything empty</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Pass</a:t>
                      </a:r>
                      <a:endParaRPr/>
                    </a:p>
                  </a:txBody>
                  <a:tcPr marT="91425" marB="91425" marR="91425" marL="91425"/>
                </a:tc>
              </a:tr>
            </a:tbl>
          </a:graphicData>
        </a:graphic>
      </p:graphicFrame>
      <p:sp>
        <p:nvSpPr>
          <p:cNvPr id="213" name="Google Shape;213;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269550" y="77625"/>
            <a:ext cx="8520600" cy="82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400">
                <a:solidFill>
                  <a:srgbClr val="C00000"/>
                </a:solidFill>
                <a:latin typeface="Times New Roman"/>
                <a:ea typeface="Times New Roman"/>
                <a:cs typeface="Times New Roman"/>
                <a:sym typeface="Times New Roman"/>
              </a:rPr>
              <a:t>System Requirements</a:t>
            </a:r>
            <a:endParaRPr sz="4400">
              <a:solidFill>
                <a:srgbClr val="C00000"/>
              </a:solidFill>
              <a:latin typeface="Times New Roman"/>
              <a:ea typeface="Times New Roman"/>
              <a:cs typeface="Times New Roman"/>
              <a:sym typeface="Times New Roman"/>
            </a:endParaRPr>
          </a:p>
        </p:txBody>
      </p:sp>
      <p:sp>
        <p:nvSpPr>
          <p:cNvPr id="219" name="Google Shape;219;p35"/>
          <p:cNvSpPr txBox="1"/>
          <p:nvPr>
            <p:ph idx="1" type="body"/>
          </p:nvPr>
        </p:nvSpPr>
        <p:spPr>
          <a:xfrm>
            <a:off x="311700" y="1061400"/>
            <a:ext cx="8436300" cy="4082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Software Requirements:</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Operating System  </a:t>
            </a:r>
            <a:r>
              <a:rPr lang="en" sz="2000">
                <a:solidFill>
                  <a:schemeClr val="dk1"/>
                </a:solidFill>
                <a:latin typeface="Times New Roman"/>
                <a:ea typeface="Times New Roman"/>
                <a:cs typeface="Times New Roman"/>
                <a:sym typeface="Times New Roman"/>
              </a:rPr>
              <a:t> </a:t>
            </a:r>
            <a:r>
              <a:rPr lang="en" sz="2000">
                <a:solidFill>
                  <a:schemeClr val="dk1"/>
                </a:solidFill>
                <a:latin typeface="Times New Roman"/>
                <a:ea typeface="Times New Roman"/>
                <a:cs typeface="Times New Roman"/>
                <a:sym typeface="Times New Roman"/>
              </a:rPr>
              <a:t>: Windows 10 or later</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Tool : Anaconda with Jupyter Notebook</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Hardware Requirements:</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Processor  : Intel i3</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Hard disk  : minimum 10 GB</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RAM    	   : minimum 4 GB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Technology Used:</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Python</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220" name="Google Shape;22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167725"/>
            <a:ext cx="8520600" cy="84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320">
                <a:solidFill>
                  <a:srgbClr val="C00000"/>
                </a:solidFill>
                <a:latin typeface="Times New Roman"/>
                <a:ea typeface="Times New Roman"/>
                <a:cs typeface="Times New Roman"/>
                <a:sym typeface="Times New Roman"/>
              </a:rPr>
              <a:t>LIST OF PUBLICATIONS</a:t>
            </a:r>
            <a:endParaRPr sz="3420">
              <a:solidFill>
                <a:srgbClr val="C00000"/>
              </a:solidFill>
              <a:latin typeface="Times New Roman"/>
              <a:ea typeface="Times New Roman"/>
              <a:cs typeface="Times New Roman"/>
              <a:sym typeface="Times New Roman"/>
            </a:endParaRPr>
          </a:p>
        </p:txBody>
      </p:sp>
      <p:sp>
        <p:nvSpPr>
          <p:cNvPr id="226" name="Google Shape;226;p36"/>
          <p:cNvSpPr txBox="1"/>
          <p:nvPr/>
        </p:nvSpPr>
        <p:spPr>
          <a:xfrm>
            <a:off x="602325" y="1376450"/>
            <a:ext cx="8061900" cy="1777800"/>
          </a:xfrm>
          <a:prstGeom prst="rect">
            <a:avLst/>
          </a:prstGeom>
          <a:noFill/>
          <a:ln>
            <a:noFill/>
          </a:ln>
        </p:spPr>
        <p:txBody>
          <a:bodyPr anchorCtr="0" anchor="t" bIns="91425" lIns="91425" spcFirstLastPara="1" rIns="91425" wrap="square" tIns="91425">
            <a:spAutoFit/>
          </a:bodyPr>
          <a:lstStyle/>
          <a:p>
            <a:pPr indent="-228600" lvl="0" marL="0" rtl="0" algn="l">
              <a:lnSpc>
                <a:spcPct val="150000"/>
              </a:lnSpc>
              <a:spcBef>
                <a:spcPts val="1200"/>
              </a:spcBef>
              <a:spcAft>
                <a:spcPts val="0"/>
              </a:spcAft>
              <a:buNone/>
            </a:pPr>
            <a:r>
              <a:rPr lang="en">
                <a:solidFill>
                  <a:schemeClr val="dk1"/>
                </a:solidFill>
                <a:latin typeface="Times New Roman"/>
                <a:ea typeface="Times New Roman"/>
                <a:cs typeface="Times New Roman"/>
                <a:sym typeface="Times New Roman"/>
              </a:rPr>
              <a:t>1.</a:t>
            </a:r>
            <a:r>
              <a:rPr lang="en" sz="700">
                <a:solidFill>
                  <a:schemeClr val="dk1"/>
                </a:solidFill>
                <a:latin typeface="Times New Roman"/>
                <a:ea typeface="Times New Roman"/>
                <a:cs typeface="Times New Roman"/>
                <a:sym typeface="Times New Roman"/>
              </a:rPr>
              <a:t>  </a:t>
            </a:r>
            <a:r>
              <a:rPr lang="en" sz="900">
                <a:solidFill>
                  <a:schemeClr val="dk1"/>
                </a:solidFill>
                <a:latin typeface="Times New Roman"/>
                <a:ea typeface="Times New Roman"/>
                <a:cs typeface="Times New Roman"/>
                <a:sym typeface="Times New Roman"/>
              </a:rPr>
              <a:t>  </a:t>
            </a:r>
            <a:r>
              <a:rPr lang="en" sz="1700">
                <a:solidFill>
                  <a:schemeClr val="dk1"/>
                </a:solidFill>
                <a:latin typeface="Times New Roman"/>
                <a:ea typeface="Times New Roman"/>
                <a:cs typeface="Times New Roman"/>
                <a:sym typeface="Times New Roman"/>
              </a:rPr>
              <a:t>Eleventh International Conference On Contemporary Engineering And Technology May 1st - 2nd, 2023 Chennai, India.</a:t>
            </a:r>
            <a:endParaRPr sz="1700">
              <a:solidFill>
                <a:schemeClr val="dk1"/>
              </a:solidFill>
              <a:latin typeface="Times New Roman"/>
              <a:ea typeface="Times New Roman"/>
              <a:cs typeface="Times New Roman"/>
              <a:sym typeface="Times New Roman"/>
            </a:endParaRPr>
          </a:p>
          <a:p>
            <a:pPr indent="-228600" lvl="0" marL="0" rtl="0" algn="l">
              <a:lnSpc>
                <a:spcPct val="150000"/>
              </a:lnSpc>
              <a:spcBef>
                <a:spcPts val="1200"/>
              </a:spcBef>
              <a:spcAft>
                <a:spcPts val="1200"/>
              </a:spcAft>
              <a:buNone/>
            </a:pPr>
            <a:r>
              <a:rPr lang="en" sz="1700">
                <a:solidFill>
                  <a:schemeClr val="dk1"/>
                </a:solidFill>
                <a:latin typeface="Times New Roman"/>
                <a:ea typeface="Times New Roman"/>
                <a:cs typeface="Times New Roman"/>
                <a:sym typeface="Times New Roman"/>
              </a:rPr>
              <a:t>2.</a:t>
            </a:r>
            <a:r>
              <a:rPr lang="en" sz="1000">
                <a:solidFill>
                  <a:schemeClr val="dk1"/>
                </a:solidFill>
                <a:latin typeface="Times New Roman"/>
                <a:ea typeface="Times New Roman"/>
                <a:cs typeface="Times New Roman"/>
                <a:sym typeface="Times New Roman"/>
              </a:rPr>
              <a:t>   </a:t>
            </a:r>
            <a:r>
              <a:rPr lang="en" sz="10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b="1" lang="en" sz="1600" u="sng">
                <a:solidFill>
                  <a:schemeClr val="hlink"/>
                </a:solidFill>
                <a:latin typeface="Times New Roman"/>
                <a:ea typeface="Times New Roman"/>
                <a:cs typeface="Times New Roman"/>
                <a:sym typeface="Times New Roman"/>
                <a:hlinkClick r:id="rId4"/>
              </a:rPr>
              <a:t>https://sifisheriessciences.com/journal/index.php/journal/article/view/1507/1543</a:t>
            </a:r>
            <a:r>
              <a:rPr b="1" lang="en" sz="16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   </a:t>
            </a:r>
            <a:r>
              <a:rPr lang="en" sz="1700">
                <a:solidFill>
                  <a:schemeClr val="dk1"/>
                </a:solidFill>
                <a:latin typeface="Times New Roman"/>
                <a:ea typeface="Times New Roman"/>
                <a:cs typeface="Times New Roman"/>
                <a:sym typeface="Times New Roman"/>
              </a:rPr>
              <a:t>Journal of Survey in Fisheries Science.</a:t>
            </a:r>
            <a:endParaRPr sz="1700">
              <a:solidFill>
                <a:schemeClr val="dk1"/>
              </a:solidFill>
              <a:latin typeface="Times New Roman"/>
              <a:ea typeface="Times New Roman"/>
              <a:cs typeface="Times New Roman"/>
              <a:sym typeface="Times New Roman"/>
            </a:endParaRPr>
          </a:p>
        </p:txBody>
      </p:sp>
      <p:sp>
        <p:nvSpPr>
          <p:cNvPr id="227" name="Google Shape;22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250025" y="283900"/>
            <a:ext cx="86439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ts val="891"/>
              <a:buFont typeface="Arial"/>
              <a:buNone/>
            </a:pPr>
            <a:r>
              <a:rPr lang="en" sz="4400">
                <a:solidFill>
                  <a:srgbClr val="C00000"/>
                </a:solidFill>
                <a:latin typeface="Times New Roman"/>
                <a:ea typeface="Times New Roman"/>
                <a:cs typeface="Times New Roman"/>
                <a:sym typeface="Times New Roman"/>
              </a:rPr>
              <a:t>References</a:t>
            </a:r>
            <a:endParaRPr sz="2500">
              <a:latin typeface="Times New Roman"/>
              <a:ea typeface="Times New Roman"/>
              <a:cs typeface="Times New Roman"/>
              <a:sym typeface="Times New Roman"/>
            </a:endParaRPr>
          </a:p>
        </p:txBody>
      </p:sp>
      <p:sp>
        <p:nvSpPr>
          <p:cNvPr id="233" name="Google Shape;233;p37"/>
          <p:cNvSpPr txBox="1"/>
          <p:nvPr>
            <p:ph idx="1" type="body"/>
          </p:nvPr>
        </p:nvSpPr>
        <p:spPr>
          <a:xfrm>
            <a:off x="311675" y="1084875"/>
            <a:ext cx="8520600" cy="3966300"/>
          </a:xfrm>
          <a:prstGeom prst="rect">
            <a:avLst/>
          </a:prstGeom>
        </p:spPr>
        <p:txBody>
          <a:bodyPr anchorCtr="0" anchor="t" bIns="91425" lIns="91425" spcFirstLastPara="1" rIns="91425" wrap="square" tIns="91425">
            <a:normAutofit fontScale="25000" lnSpcReduction="20000"/>
          </a:bodyPr>
          <a:lstStyle/>
          <a:p>
            <a:pPr indent="-228600" lvl="0" marL="0" rtl="0" algn="l">
              <a:spcBef>
                <a:spcPts val="1200"/>
              </a:spcBef>
              <a:spcAft>
                <a:spcPts val="0"/>
              </a:spcAft>
              <a:buClr>
                <a:schemeClr val="dk1"/>
              </a:buClr>
              <a:buSzPct val="25581"/>
              <a:buFont typeface="Arial"/>
              <a:buNone/>
            </a:pPr>
            <a:r>
              <a:rPr lang="en" sz="4300">
                <a:solidFill>
                  <a:schemeClr val="dk1"/>
                </a:solidFill>
                <a:latin typeface="Times New Roman"/>
                <a:ea typeface="Times New Roman"/>
                <a:cs typeface="Times New Roman"/>
                <a:sym typeface="Times New Roman"/>
              </a:rPr>
              <a:t>[1]</a:t>
            </a:r>
            <a:r>
              <a:rPr lang="en" sz="3600">
                <a:solidFill>
                  <a:schemeClr val="dk1"/>
                </a:solidFill>
                <a:latin typeface="Times New Roman"/>
                <a:ea typeface="Times New Roman"/>
                <a:cs typeface="Times New Roman"/>
                <a:sym typeface="Times New Roman"/>
              </a:rPr>
              <a:t> </a:t>
            </a:r>
            <a:r>
              <a:rPr lang="en" sz="3600">
                <a:solidFill>
                  <a:srgbClr val="222222"/>
                </a:solidFill>
                <a:highlight>
                  <a:srgbClr val="FFFFFF"/>
                </a:highlight>
                <a:latin typeface="Times New Roman"/>
                <a:ea typeface="Times New Roman"/>
                <a:cs typeface="Times New Roman"/>
                <a:sym typeface="Times New Roman"/>
              </a:rPr>
              <a:t>Elayan, Suzanne, Martin Sykora, Ketan Shankardass, Colin Robertson, Rob Feick, Krystelle Shaughnessy, Lawrence Haydn, and Tom Jackson. "The stresscapes ontology system: detecting and measuring stress on social media." In </a:t>
            </a:r>
            <a:r>
              <a:rPr i="1" lang="en" sz="3600">
                <a:solidFill>
                  <a:srgbClr val="222222"/>
                </a:solidFill>
                <a:latin typeface="Times New Roman"/>
                <a:ea typeface="Times New Roman"/>
                <a:cs typeface="Times New Roman"/>
                <a:sym typeface="Times New Roman"/>
              </a:rPr>
              <a:t>7th European Conference on Social Media ECSM 2020</a:t>
            </a:r>
            <a:r>
              <a:rPr lang="en" sz="3600">
                <a:solidFill>
                  <a:srgbClr val="222222"/>
                </a:solidFill>
                <a:highlight>
                  <a:srgbClr val="FFFFFF"/>
                </a:highlight>
                <a:latin typeface="Times New Roman"/>
                <a:ea typeface="Times New Roman"/>
                <a:cs typeface="Times New Roman"/>
                <a:sym typeface="Times New Roman"/>
              </a:rPr>
              <a:t>, pp. 74-82. 2020.</a:t>
            </a:r>
            <a:endParaRPr sz="3600">
              <a:solidFill>
                <a:srgbClr val="222222"/>
              </a:solidFill>
              <a:highlight>
                <a:srgbClr val="FFFFFF"/>
              </a:highlight>
              <a:latin typeface="Times New Roman"/>
              <a:ea typeface="Times New Roman"/>
              <a:cs typeface="Times New Roman"/>
              <a:sym typeface="Times New Roman"/>
            </a:endParaRPr>
          </a:p>
          <a:p>
            <a:pPr indent="-228600" lvl="0" marL="0" rtl="0" algn="l">
              <a:spcBef>
                <a:spcPts val="1200"/>
              </a:spcBef>
              <a:spcAft>
                <a:spcPts val="0"/>
              </a:spcAft>
              <a:buClr>
                <a:schemeClr val="dk1"/>
              </a:buClr>
              <a:buSzPct val="30555"/>
              <a:buFont typeface="Arial"/>
              <a:buNone/>
            </a:pPr>
            <a:r>
              <a:rPr lang="en" sz="3600">
                <a:solidFill>
                  <a:schemeClr val="dk1"/>
                </a:solidFill>
                <a:latin typeface="Times New Roman"/>
                <a:ea typeface="Times New Roman"/>
                <a:cs typeface="Times New Roman"/>
                <a:sym typeface="Times New Roman"/>
              </a:rPr>
              <a:t>[2] </a:t>
            </a:r>
            <a:r>
              <a:rPr lang="en" sz="3600">
                <a:solidFill>
                  <a:srgbClr val="222222"/>
                </a:solidFill>
                <a:highlight>
                  <a:srgbClr val="FFFFFF"/>
                </a:highlight>
                <a:latin typeface="Times New Roman"/>
                <a:ea typeface="Times New Roman"/>
                <a:cs typeface="Times New Roman"/>
                <a:sym typeface="Times New Roman"/>
              </a:rPr>
              <a:t>Kumar, Mrinal, Mark Dredze, Glen Coppersmith, and Munmun De Choudhury. "Detecting changes in suicide content manifested in social media following celebrity suicides." In </a:t>
            </a:r>
            <a:r>
              <a:rPr i="1" lang="en" sz="3600">
                <a:solidFill>
                  <a:srgbClr val="222222"/>
                </a:solidFill>
                <a:highlight>
                  <a:srgbClr val="FFFFFF"/>
                </a:highlight>
                <a:latin typeface="Times New Roman"/>
                <a:ea typeface="Times New Roman"/>
                <a:cs typeface="Times New Roman"/>
                <a:sym typeface="Times New Roman"/>
              </a:rPr>
              <a:t>Proceedings of the 26th ACM conference on Hypertext &amp; Social Media</a:t>
            </a:r>
            <a:r>
              <a:rPr lang="en" sz="3600">
                <a:solidFill>
                  <a:srgbClr val="222222"/>
                </a:solidFill>
                <a:highlight>
                  <a:srgbClr val="FFFFFF"/>
                </a:highlight>
                <a:latin typeface="Times New Roman"/>
                <a:ea typeface="Times New Roman"/>
                <a:cs typeface="Times New Roman"/>
                <a:sym typeface="Times New Roman"/>
              </a:rPr>
              <a:t>, pp. 85-94. 2015.</a:t>
            </a:r>
            <a:endParaRPr sz="3600">
              <a:solidFill>
                <a:schemeClr val="dk1"/>
              </a:solidFill>
              <a:highlight>
                <a:srgbClr val="FFFFFF"/>
              </a:highlight>
              <a:latin typeface="Times New Roman"/>
              <a:ea typeface="Times New Roman"/>
              <a:cs typeface="Times New Roman"/>
              <a:sym typeface="Times New Roman"/>
            </a:endParaRPr>
          </a:p>
          <a:p>
            <a:pPr indent="-228600" lvl="0" marL="0" rtl="0" algn="l">
              <a:spcBef>
                <a:spcPts val="1200"/>
              </a:spcBef>
              <a:spcAft>
                <a:spcPts val="0"/>
              </a:spcAft>
              <a:buClr>
                <a:schemeClr val="dk1"/>
              </a:buClr>
              <a:buSzPct val="30555"/>
              <a:buFont typeface="Arial"/>
              <a:buNone/>
            </a:pPr>
            <a:r>
              <a:rPr lang="en" sz="3600">
                <a:solidFill>
                  <a:schemeClr val="dk1"/>
                </a:solidFill>
                <a:latin typeface="Times New Roman"/>
                <a:ea typeface="Times New Roman"/>
                <a:cs typeface="Times New Roman"/>
                <a:sym typeface="Times New Roman"/>
              </a:rPr>
              <a:t>[3] </a:t>
            </a:r>
            <a:r>
              <a:rPr lang="en" sz="3600">
                <a:solidFill>
                  <a:srgbClr val="222222"/>
                </a:solidFill>
                <a:highlight>
                  <a:srgbClr val="FFFFFF"/>
                </a:highlight>
                <a:latin typeface="Times New Roman"/>
                <a:ea typeface="Times New Roman"/>
                <a:cs typeface="Times New Roman"/>
                <a:sym typeface="Times New Roman"/>
              </a:rPr>
              <a:t>Carlyle, Kellie E., Jeanine PD Guidry, Kofoworola Williams, Ariella Tabaac, and Paul B. Perrin. "Suicide conversations on Instagram™: contagion or caring?." </a:t>
            </a:r>
            <a:r>
              <a:rPr i="1" lang="en" sz="3600">
                <a:solidFill>
                  <a:srgbClr val="222222"/>
                </a:solidFill>
                <a:highlight>
                  <a:srgbClr val="FFFFFF"/>
                </a:highlight>
                <a:latin typeface="Times New Roman"/>
                <a:ea typeface="Times New Roman"/>
                <a:cs typeface="Times New Roman"/>
                <a:sym typeface="Times New Roman"/>
              </a:rPr>
              <a:t>Journal of Communication in Healthcare</a:t>
            </a:r>
            <a:r>
              <a:rPr lang="en" sz="3600">
                <a:solidFill>
                  <a:srgbClr val="222222"/>
                </a:solidFill>
                <a:highlight>
                  <a:srgbClr val="FFFFFF"/>
                </a:highlight>
                <a:latin typeface="Times New Roman"/>
                <a:ea typeface="Times New Roman"/>
                <a:cs typeface="Times New Roman"/>
                <a:sym typeface="Times New Roman"/>
              </a:rPr>
              <a:t> 11, no. 1 (2018): 12-18.</a:t>
            </a:r>
            <a:endParaRPr sz="3600">
              <a:solidFill>
                <a:schemeClr val="dk1"/>
              </a:solidFill>
              <a:highlight>
                <a:srgbClr val="FFFFFF"/>
              </a:highlight>
              <a:latin typeface="Times New Roman"/>
              <a:ea typeface="Times New Roman"/>
              <a:cs typeface="Times New Roman"/>
              <a:sym typeface="Times New Roman"/>
            </a:endParaRPr>
          </a:p>
          <a:p>
            <a:pPr indent="-228600" lvl="0" marL="0" rtl="0" algn="l">
              <a:spcBef>
                <a:spcPts val="1200"/>
              </a:spcBef>
              <a:spcAft>
                <a:spcPts val="0"/>
              </a:spcAft>
              <a:buClr>
                <a:schemeClr val="dk1"/>
              </a:buClr>
              <a:buSzPct val="30555"/>
              <a:buFont typeface="Arial"/>
              <a:buNone/>
            </a:pPr>
            <a:r>
              <a:rPr lang="en" sz="3600">
                <a:solidFill>
                  <a:schemeClr val="dk1"/>
                </a:solidFill>
                <a:latin typeface="Times New Roman"/>
                <a:ea typeface="Times New Roman"/>
                <a:cs typeface="Times New Roman"/>
                <a:sym typeface="Times New Roman"/>
              </a:rPr>
              <a:t>[4] </a:t>
            </a:r>
            <a:r>
              <a:rPr lang="en" sz="3600">
                <a:solidFill>
                  <a:srgbClr val="222222"/>
                </a:solidFill>
                <a:highlight>
                  <a:srgbClr val="FFFFFF"/>
                </a:highlight>
                <a:latin typeface="Times New Roman"/>
                <a:ea typeface="Times New Roman"/>
                <a:cs typeface="Times New Roman"/>
                <a:sym typeface="Times New Roman"/>
              </a:rPr>
              <a:t>Tadesse, Michael Mesfin, Hongfei Lin, Bo Xu, and Liang Yang. "Detection of suicide ideation in social media forums using deep learning." </a:t>
            </a:r>
            <a:r>
              <a:rPr i="1" lang="en" sz="3600">
                <a:solidFill>
                  <a:srgbClr val="222222"/>
                </a:solidFill>
                <a:highlight>
                  <a:srgbClr val="FFFFFF"/>
                </a:highlight>
                <a:latin typeface="Times New Roman"/>
                <a:ea typeface="Times New Roman"/>
                <a:cs typeface="Times New Roman"/>
                <a:sym typeface="Times New Roman"/>
              </a:rPr>
              <a:t>Algorithms</a:t>
            </a:r>
            <a:r>
              <a:rPr lang="en" sz="3600">
                <a:solidFill>
                  <a:srgbClr val="222222"/>
                </a:solidFill>
                <a:highlight>
                  <a:srgbClr val="FFFFFF"/>
                </a:highlight>
                <a:latin typeface="Times New Roman"/>
                <a:ea typeface="Times New Roman"/>
                <a:cs typeface="Times New Roman"/>
                <a:sym typeface="Times New Roman"/>
              </a:rPr>
              <a:t> 13, no. 1 (2019): 7.</a:t>
            </a:r>
            <a:endParaRPr sz="3600">
              <a:solidFill>
                <a:schemeClr val="dk1"/>
              </a:solidFill>
              <a:highlight>
                <a:srgbClr val="FFFFFF"/>
              </a:highlight>
              <a:latin typeface="Times New Roman"/>
              <a:ea typeface="Times New Roman"/>
              <a:cs typeface="Times New Roman"/>
              <a:sym typeface="Times New Roman"/>
            </a:endParaRPr>
          </a:p>
          <a:p>
            <a:pPr indent="-228600" lvl="0" marL="0" rtl="0" algn="l">
              <a:spcBef>
                <a:spcPts val="1200"/>
              </a:spcBef>
              <a:spcAft>
                <a:spcPts val="0"/>
              </a:spcAft>
              <a:buClr>
                <a:schemeClr val="dk1"/>
              </a:buClr>
              <a:buSzPct val="30555"/>
              <a:buFont typeface="Arial"/>
              <a:buNone/>
            </a:pPr>
            <a:r>
              <a:rPr lang="en" sz="3600">
                <a:solidFill>
                  <a:schemeClr val="dk1"/>
                </a:solidFill>
                <a:latin typeface="Times New Roman"/>
                <a:ea typeface="Times New Roman"/>
                <a:cs typeface="Times New Roman"/>
                <a:sym typeface="Times New Roman"/>
              </a:rPr>
              <a:t>[5]</a:t>
            </a:r>
            <a:r>
              <a:rPr lang="en" sz="3600">
                <a:solidFill>
                  <a:srgbClr val="222222"/>
                </a:solidFill>
                <a:highlight>
                  <a:srgbClr val="FFFFFF"/>
                </a:highlight>
                <a:latin typeface="Times New Roman"/>
                <a:ea typeface="Times New Roman"/>
                <a:cs typeface="Times New Roman"/>
                <a:sym typeface="Times New Roman"/>
              </a:rPr>
              <a:t>Wang, Jen, Martin Plöderl, Michael Häusermann, and Mitchell G. Weiss. "Understanding suicide attempts among gay men from their self-perceived causes." </a:t>
            </a:r>
            <a:r>
              <a:rPr i="1" lang="en" sz="3600">
                <a:solidFill>
                  <a:srgbClr val="222222"/>
                </a:solidFill>
                <a:highlight>
                  <a:srgbClr val="FFFFFF"/>
                </a:highlight>
                <a:latin typeface="Times New Roman"/>
                <a:ea typeface="Times New Roman"/>
                <a:cs typeface="Times New Roman"/>
                <a:sym typeface="Times New Roman"/>
              </a:rPr>
              <a:t>The Journal of nervous and mental disease</a:t>
            </a:r>
            <a:r>
              <a:rPr lang="en" sz="3600">
                <a:solidFill>
                  <a:srgbClr val="222222"/>
                </a:solidFill>
                <a:highlight>
                  <a:srgbClr val="FFFFFF"/>
                </a:highlight>
                <a:latin typeface="Times New Roman"/>
                <a:ea typeface="Times New Roman"/>
                <a:cs typeface="Times New Roman"/>
                <a:sym typeface="Times New Roman"/>
              </a:rPr>
              <a:t> 203, no. 7 (2015): 499-506.</a:t>
            </a:r>
            <a:endParaRPr sz="3600">
              <a:solidFill>
                <a:schemeClr val="dk1"/>
              </a:solidFill>
              <a:highlight>
                <a:srgbClr val="FFFFFF"/>
              </a:highlight>
              <a:latin typeface="Times New Roman"/>
              <a:ea typeface="Times New Roman"/>
              <a:cs typeface="Times New Roman"/>
              <a:sym typeface="Times New Roman"/>
            </a:endParaRPr>
          </a:p>
          <a:p>
            <a:pPr indent="-228600" lvl="0" marL="0" rtl="0" algn="l">
              <a:spcBef>
                <a:spcPts val="1200"/>
              </a:spcBef>
              <a:spcAft>
                <a:spcPts val="0"/>
              </a:spcAft>
              <a:buClr>
                <a:schemeClr val="dk1"/>
              </a:buClr>
              <a:buSzPct val="30555"/>
              <a:buFont typeface="Arial"/>
              <a:buNone/>
            </a:pPr>
            <a:r>
              <a:rPr lang="en" sz="3600">
                <a:solidFill>
                  <a:schemeClr val="dk1"/>
                </a:solidFill>
                <a:latin typeface="Times New Roman"/>
                <a:ea typeface="Times New Roman"/>
                <a:cs typeface="Times New Roman"/>
                <a:sym typeface="Times New Roman"/>
              </a:rPr>
              <a:t>[6]  </a:t>
            </a:r>
            <a:r>
              <a:rPr lang="en" sz="3600">
                <a:solidFill>
                  <a:srgbClr val="222222"/>
                </a:solidFill>
                <a:highlight>
                  <a:srgbClr val="FFFFFF"/>
                </a:highlight>
                <a:latin typeface="Times New Roman"/>
                <a:ea typeface="Times New Roman"/>
                <a:cs typeface="Times New Roman"/>
                <a:sym typeface="Times New Roman"/>
              </a:rPr>
              <a:t>Jashinsky, Jared, Scott H. Burton, Carl L. Hanson, Josh West, Christophe Giraud-Carrier, Michael D. Barnes, and Trenton Argyle. "Tracking suicide risk factors through Twitter in the US." </a:t>
            </a:r>
            <a:r>
              <a:rPr i="1" lang="en" sz="3600">
                <a:solidFill>
                  <a:srgbClr val="222222"/>
                </a:solidFill>
                <a:highlight>
                  <a:srgbClr val="FFFFFF"/>
                </a:highlight>
                <a:latin typeface="Times New Roman"/>
                <a:ea typeface="Times New Roman"/>
                <a:cs typeface="Times New Roman"/>
                <a:sym typeface="Times New Roman"/>
              </a:rPr>
              <a:t>Crisis</a:t>
            </a:r>
            <a:r>
              <a:rPr lang="en" sz="3600">
                <a:solidFill>
                  <a:srgbClr val="222222"/>
                </a:solidFill>
                <a:highlight>
                  <a:srgbClr val="FFFFFF"/>
                </a:highlight>
                <a:latin typeface="Times New Roman"/>
                <a:ea typeface="Times New Roman"/>
                <a:cs typeface="Times New Roman"/>
                <a:sym typeface="Times New Roman"/>
              </a:rPr>
              <a:t> (2014).</a:t>
            </a:r>
            <a:endParaRPr sz="3600">
              <a:solidFill>
                <a:schemeClr val="dk1"/>
              </a:solidFill>
              <a:latin typeface="Times New Roman"/>
              <a:ea typeface="Times New Roman"/>
              <a:cs typeface="Times New Roman"/>
              <a:sym typeface="Times New Roman"/>
            </a:endParaRPr>
          </a:p>
          <a:p>
            <a:pPr indent="-228600" lvl="0" marL="0" rtl="0" algn="l">
              <a:spcBef>
                <a:spcPts val="1200"/>
              </a:spcBef>
              <a:spcAft>
                <a:spcPts val="0"/>
              </a:spcAft>
              <a:buClr>
                <a:schemeClr val="dk1"/>
              </a:buClr>
              <a:buSzPct val="30555"/>
              <a:buFont typeface="Arial"/>
              <a:buNone/>
            </a:pPr>
            <a:r>
              <a:rPr lang="en" sz="3600">
                <a:solidFill>
                  <a:schemeClr val="dk1"/>
                </a:solidFill>
                <a:latin typeface="Times New Roman"/>
                <a:ea typeface="Times New Roman"/>
                <a:cs typeface="Times New Roman"/>
                <a:sym typeface="Times New Roman"/>
              </a:rPr>
              <a:t>[7] </a:t>
            </a:r>
            <a:r>
              <a:rPr lang="en" sz="3600">
                <a:solidFill>
                  <a:srgbClr val="222222"/>
                </a:solidFill>
                <a:highlight>
                  <a:srgbClr val="FFFFFF"/>
                </a:highlight>
                <a:latin typeface="Times New Roman"/>
                <a:ea typeface="Times New Roman"/>
                <a:cs typeface="Times New Roman"/>
                <a:sym typeface="Times New Roman"/>
              </a:rPr>
              <a:t>Sueki, Hajime, and Jiro Ito. "Suicide prevention through online gatekeeping using search advertising techniques." </a:t>
            </a:r>
            <a:r>
              <a:rPr i="1" lang="en" sz="3600">
                <a:solidFill>
                  <a:srgbClr val="222222"/>
                </a:solidFill>
                <a:highlight>
                  <a:srgbClr val="FFFFFF"/>
                </a:highlight>
                <a:latin typeface="Times New Roman"/>
                <a:ea typeface="Times New Roman"/>
                <a:cs typeface="Times New Roman"/>
                <a:sym typeface="Times New Roman"/>
              </a:rPr>
              <a:t>Crisis</a:t>
            </a:r>
            <a:r>
              <a:rPr lang="en" sz="3600">
                <a:solidFill>
                  <a:srgbClr val="222222"/>
                </a:solidFill>
                <a:highlight>
                  <a:srgbClr val="FFFFFF"/>
                </a:highlight>
                <a:latin typeface="Times New Roman"/>
                <a:ea typeface="Times New Roman"/>
                <a:cs typeface="Times New Roman"/>
                <a:sym typeface="Times New Roman"/>
              </a:rPr>
              <a:t> (2015).</a:t>
            </a:r>
            <a:endParaRPr sz="3600">
              <a:solidFill>
                <a:schemeClr val="dk1"/>
              </a:solidFill>
              <a:highlight>
                <a:srgbClr val="FFFFFF"/>
              </a:highlight>
              <a:latin typeface="Times New Roman"/>
              <a:ea typeface="Times New Roman"/>
              <a:cs typeface="Times New Roman"/>
              <a:sym typeface="Times New Roman"/>
            </a:endParaRPr>
          </a:p>
          <a:p>
            <a:pPr indent="-228600" lvl="0" marL="0" rtl="0" algn="l">
              <a:spcBef>
                <a:spcPts val="1200"/>
              </a:spcBef>
              <a:spcAft>
                <a:spcPts val="0"/>
              </a:spcAft>
              <a:buClr>
                <a:schemeClr val="dk1"/>
              </a:buClr>
              <a:buSzPct val="28208"/>
              <a:buFont typeface="Arial"/>
              <a:buNone/>
            </a:pPr>
            <a:r>
              <a:rPr lang="en" sz="3899">
                <a:solidFill>
                  <a:schemeClr val="dk1"/>
                </a:solidFill>
                <a:latin typeface="Times New Roman"/>
                <a:ea typeface="Times New Roman"/>
                <a:cs typeface="Times New Roman"/>
                <a:sym typeface="Times New Roman"/>
              </a:rPr>
              <a:t>[8]</a:t>
            </a:r>
            <a:r>
              <a:rPr lang="en" sz="3600">
                <a:solidFill>
                  <a:schemeClr val="dk1"/>
                </a:solidFill>
                <a:latin typeface="Times New Roman"/>
                <a:ea typeface="Times New Roman"/>
                <a:cs typeface="Times New Roman"/>
                <a:sym typeface="Times New Roman"/>
              </a:rPr>
              <a:t> </a:t>
            </a:r>
            <a:r>
              <a:rPr lang="en" sz="3600">
                <a:solidFill>
                  <a:srgbClr val="222222"/>
                </a:solidFill>
                <a:highlight>
                  <a:srgbClr val="FFFFFF"/>
                </a:highlight>
                <a:latin typeface="Times New Roman"/>
                <a:ea typeface="Times New Roman"/>
                <a:cs typeface="Times New Roman"/>
                <a:sym typeface="Times New Roman"/>
              </a:rPr>
              <a:t>De Choudhury, Munmun, and Emre Kiciman. "The language of social support in social media and its effect on suicidal ideation risk." In </a:t>
            </a:r>
            <a:r>
              <a:rPr i="1" lang="en" sz="3600">
                <a:solidFill>
                  <a:srgbClr val="222222"/>
                </a:solidFill>
                <a:highlight>
                  <a:srgbClr val="FFFFFF"/>
                </a:highlight>
                <a:latin typeface="Times New Roman"/>
                <a:ea typeface="Times New Roman"/>
                <a:cs typeface="Times New Roman"/>
                <a:sym typeface="Times New Roman"/>
              </a:rPr>
              <a:t>Proceedings of the international AAAI conference on web and social media</a:t>
            </a:r>
            <a:r>
              <a:rPr lang="en" sz="3600">
                <a:solidFill>
                  <a:srgbClr val="222222"/>
                </a:solidFill>
                <a:highlight>
                  <a:srgbClr val="FFFFFF"/>
                </a:highlight>
                <a:latin typeface="Times New Roman"/>
                <a:ea typeface="Times New Roman"/>
                <a:cs typeface="Times New Roman"/>
                <a:sym typeface="Times New Roman"/>
              </a:rPr>
              <a:t>, vol. 11, no. 1, pp. 32-41. 2017.</a:t>
            </a:r>
            <a:endParaRPr sz="3600">
              <a:solidFill>
                <a:schemeClr val="dk1"/>
              </a:solidFill>
              <a:highlight>
                <a:srgbClr val="FFFFFF"/>
              </a:highlight>
              <a:latin typeface="Times New Roman"/>
              <a:ea typeface="Times New Roman"/>
              <a:cs typeface="Times New Roman"/>
              <a:sym typeface="Times New Roman"/>
            </a:endParaRPr>
          </a:p>
          <a:p>
            <a:pPr indent="-228600" lvl="0" marL="0" rtl="0" algn="l">
              <a:spcBef>
                <a:spcPts val="1200"/>
              </a:spcBef>
              <a:spcAft>
                <a:spcPts val="0"/>
              </a:spcAft>
              <a:buClr>
                <a:schemeClr val="dk1"/>
              </a:buClr>
              <a:buSzPct val="28950"/>
              <a:buFont typeface="Arial"/>
              <a:buNone/>
            </a:pPr>
            <a:r>
              <a:rPr lang="en" sz="3799">
                <a:solidFill>
                  <a:schemeClr val="dk1"/>
                </a:solidFill>
                <a:latin typeface="Times New Roman"/>
                <a:ea typeface="Times New Roman"/>
                <a:cs typeface="Times New Roman"/>
                <a:sym typeface="Times New Roman"/>
              </a:rPr>
              <a:t>[9]</a:t>
            </a:r>
            <a:r>
              <a:rPr lang="en" sz="3499">
                <a:solidFill>
                  <a:schemeClr val="dk1"/>
                </a:solidFill>
                <a:latin typeface="Times New Roman"/>
                <a:ea typeface="Times New Roman"/>
                <a:cs typeface="Times New Roman"/>
                <a:sym typeface="Times New Roman"/>
              </a:rPr>
              <a:t> </a:t>
            </a:r>
            <a:r>
              <a:rPr lang="en" sz="3600">
                <a:solidFill>
                  <a:schemeClr val="dk1"/>
                </a:solidFill>
                <a:latin typeface="Times New Roman"/>
                <a:ea typeface="Times New Roman"/>
                <a:cs typeface="Times New Roman"/>
                <a:sym typeface="Times New Roman"/>
              </a:rPr>
              <a:t> </a:t>
            </a:r>
            <a:r>
              <a:rPr lang="en" sz="3600">
                <a:solidFill>
                  <a:srgbClr val="222222"/>
                </a:solidFill>
                <a:highlight>
                  <a:srgbClr val="FFFFFF"/>
                </a:highlight>
                <a:latin typeface="Times New Roman"/>
                <a:ea typeface="Times New Roman"/>
                <a:cs typeface="Times New Roman"/>
                <a:sym typeface="Times New Roman"/>
              </a:rPr>
              <a:t>Naslund, John A., Ameya Bondre, John Torous, and Kelly A. Aschbrenner. "Social media and mental health: benefits, risks, and opportunities for research and practice." </a:t>
            </a:r>
            <a:r>
              <a:rPr i="1" lang="en" sz="3600">
                <a:solidFill>
                  <a:srgbClr val="222222"/>
                </a:solidFill>
                <a:highlight>
                  <a:srgbClr val="FFFFFF"/>
                </a:highlight>
                <a:latin typeface="Times New Roman"/>
                <a:ea typeface="Times New Roman"/>
                <a:cs typeface="Times New Roman"/>
                <a:sym typeface="Times New Roman"/>
              </a:rPr>
              <a:t>Journal of technology in behavioral science</a:t>
            </a:r>
            <a:r>
              <a:rPr lang="en" sz="3600">
                <a:solidFill>
                  <a:srgbClr val="222222"/>
                </a:solidFill>
                <a:highlight>
                  <a:srgbClr val="FFFFFF"/>
                </a:highlight>
                <a:latin typeface="Times New Roman"/>
                <a:ea typeface="Times New Roman"/>
                <a:cs typeface="Times New Roman"/>
                <a:sym typeface="Times New Roman"/>
              </a:rPr>
              <a:t> 5 (2020): 245-257.</a:t>
            </a:r>
            <a:endParaRPr sz="3600">
              <a:solidFill>
                <a:schemeClr val="dk1"/>
              </a:solidFill>
              <a:highlight>
                <a:srgbClr val="FFFFFF"/>
              </a:highlight>
              <a:latin typeface="Times New Roman"/>
              <a:ea typeface="Times New Roman"/>
              <a:cs typeface="Times New Roman"/>
              <a:sym typeface="Times New Roman"/>
            </a:endParaRPr>
          </a:p>
          <a:p>
            <a:pPr indent="-228600" lvl="0" marL="0" rtl="0" algn="l">
              <a:spcBef>
                <a:spcPts val="1200"/>
              </a:spcBef>
              <a:spcAft>
                <a:spcPts val="0"/>
              </a:spcAft>
              <a:buClr>
                <a:schemeClr val="dk1"/>
              </a:buClr>
              <a:buSzPct val="28950"/>
              <a:buFont typeface="Arial"/>
              <a:buNone/>
            </a:pPr>
            <a:r>
              <a:rPr lang="en" sz="3799">
                <a:solidFill>
                  <a:schemeClr val="dk1"/>
                </a:solidFill>
                <a:latin typeface="Times New Roman"/>
                <a:ea typeface="Times New Roman"/>
                <a:cs typeface="Times New Roman"/>
                <a:sym typeface="Times New Roman"/>
              </a:rPr>
              <a:t>[10]</a:t>
            </a:r>
            <a:r>
              <a:rPr lang="en" sz="3499">
                <a:solidFill>
                  <a:schemeClr val="dk1"/>
                </a:solidFill>
                <a:latin typeface="Times New Roman"/>
                <a:ea typeface="Times New Roman"/>
                <a:cs typeface="Times New Roman"/>
                <a:sym typeface="Times New Roman"/>
              </a:rPr>
              <a:t> </a:t>
            </a:r>
            <a:r>
              <a:rPr lang="en" sz="3600">
                <a:solidFill>
                  <a:schemeClr val="dk1"/>
                </a:solidFill>
                <a:latin typeface="Times New Roman"/>
                <a:ea typeface="Times New Roman"/>
                <a:cs typeface="Times New Roman"/>
                <a:sym typeface="Times New Roman"/>
              </a:rPr>
              <a:t> </a:t>
            </a:r>
            <a:r>
              <a:rPr lang="en" sz="3600">
                <a:solidFill>
                  <a:srgbClr val="222222"/>
                </a:solidFill>
                <a:highlight>
                  <a:srgbClr val="FFFFFF"/>
                </a:highlight>
                <a:latin typeface="Times New Roman"/>
                <a:ea typeface="Times New Roman"/>
                <a:cs typeface="Times New Roman"/>
                <a:sym typeface="Times New Roman"/>
              </a:rPr>
              <a:t>Gruebner, Oliver, Martin Sykora, Sarah R. Lowe, Ketan Shankardass, Sandro Galea, and S. V. Subramanian. "Big data opportunities for social behavioral and mental health research." </a:t>
            </a:r>
            <a:r>
              <a:rPr i="1" lang="en" sz="3600">
                <a:solidFill>
                  <a:srgbClr val="222222"/>
                </a:solidFill>
                <a:highlight>
                  <a:srgbClr val="FFFFFF"/>
                </a:highlight>
                <a:latin typeface="Times New Roman"/>
                <a:ea typeface="Times New Roman"/>
                <a:cs typeface="Times New Roman"/>
                <a:sym typeface="Times New Roman"/>
              </a:rPr>
              <a:t>Social science &amp; medicine (1982)</a:t>
            </a:r>
            <a:r>
              <a:rPr lang="en" sz="3600">
                <a:solidFill>
                  <a:srgbClr val="222222"/>
                </a:solidFill>
                <a:highlight>
                  <a:srgbClr val="FFFFFF"/>
                </a:highlight>
                <a:latin typeface="Times New Roman"/>
                <a:ea typeface="Times New Roman"/>
                <a:cs typeface="Times New Roman"/>
                <a:sym typeface="Times New Roman"/>
              </a:rPr>
              <a:t> 189 (2017): 167-169.</a:t>
            </a:r>
            <a:endParaRPr sz="3600">
              <a:solidFill>
                <a:schemeClr val="dk1"/>
              </a:solidFill>
              <a:highlight>
                <a:srgbClr val="FFFFFF"/>
              </a:highlight>
              <a:latin typeface="Times New Roman"/>
              <a:ea typeface="Times New Roman"/>
              <a:cs typeface="Times New Roman"/>
              <a:sym typeface="Times New Roman"/>
            </a:endParaRPr>
          </a:p>
          <a:p>
            <a:pPr indent="-228600" lvl="0" marL="0" rtl="0" algn="l">
              <a:spcBef>
                <a:spcPts val="1200"/>
              </a:spcBef>
              <a:spcAft>
                <a:spcPts val="0"/>
              </a:spcAft>
              <a:buClr>
                <a:schemeClr val="dk1"/>
              </a:buClr>
              <a:buSzPct val="26190"/>
              <a:buFont typeface="Arial"/>
              <a:buNone/>
            </a:pPr>
            <a:r>
              <a:t/>
            </a:r>
            <a:endParaRPr sz="4200">
              <a:solidFill>
                <a:schemeClr val="dk1"/>
              </a:solidFill>
              <a:highlight>
                <a:srgbClr val="FFFFFF"/>
              </a:highlight>
              <a:latin typeface="Times New Roman"/>
              <a:ea typeface="Times New Roman"/>
              <a:cs typeface="Times New Roman"/>
              <a:sym typeface="Times New Roman"/>
            </a:endParaRPr>
          </a:p>
          <a:p>
            <a:pPr indent="0" lvl="0" marL="0" rtl="0" algn="just">
              <a:spcBef>
                <a:spcPts val="300"/>
              </a:spcBef>
              <a:spcAft>
                <a:spcPts val="0"/>
              </a:spcAft>
              <a:buClr>
                <a:schemeClr val="dk1"/>
              </a:buClr>
              <a:buSzPct val="47666"/>
              <a:buFont typeface="Arial"/>
              <a:buNone/>
            </a:pPr>
            <a:r>
              <a:t/>
            </a:r>
            <a:endParaRPr sz="2307">
              <a:solidFill>
                <a:schemeClr val="dk1"/>
              </a:solidFill>
              <a:latin typeface="Times New Roman"/>
              <a:ea typeface="Times New Roman"/>
              <a:cs typeface="Times New Roman"/>
              <a:sym typeface="Times New Roman"/>
            </a:endParaRPr>
          </a:p>
          <a:p>
            <a:pPr indent="0" lvl="0" marL="0" rtl="0" algn="l">
              <a:spcBef>
                <a:spcPts val="800"/>
              </a:spcBef>
              <a:spcAft>
                <a:spcPts val="1200"/>
              </a:spcAft>
              <a:buNone/>
            </a:pPr>
            <a:r>
              <a:t/>
            </a:r>
            <a:endParaRPr/>
          </a:p>
        </p:txBody>
      </p:sp>
      <p:sp>
        <p:nvSpPr>
          <p:cNvPr id="234" name="Google Shape;234;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178000" y="130550"/>
            <a:ext cx="8654400" cy="88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400">
                <a:solidFill>
                  <a:srgbClr val="C00000"/>
                </a:solidFill>
                <a:latin typeface="Times New Roman"/>
                <a:ea typeface="Times New Roman"/>
                <a:cs typeface="Times New Roman"/>
                <a:sym typeface="Times New Roman"/>
              </a:rPr>
              <a:t>References</a:t>
            </a:r>
            <a:endParaRPr sz="4400">
              <a:solidFill>
                <a:srgbClr val="C00000"/>
              </a:solidFill>
              <a:latin typeface="Times New Roman"/>
              <a:ea typeface="Times New Roman"/>
              <a:cs typeface="Times New Roman"/>
              <a:sym typeface="Times New Roman"/>
            </a:endParaRPr>
          </a:p>
        </p:txBody>
      </p:sp>
      <p:sp>
        <p:nvSpPr>
          <p:cNvPr id="240" name="Google Shape;240;p38"/>
          <p:cNvSpPr txBox="1"/>
          <p:nvPr>
            <p:ph idx="1" type="body"/>
          </p:nvPr>
        </p:nvSpPr>
        <p:spPr>
          <a:xfrm>
            <a:off x="178000" y="1017725"/>
            <a:ext cx="8786400" cy="4368000"/>
          </a:xfrm>
          <a:prstGeom prst="rect">
            <a:avLst/>
          </a:prstGeom>
        </p:spPr>
        <p:txBody>
          <a:bodyPr anchorCtr="0" anchor="t" bIns="91425" lIns="91425" spcFirstLastPara="1" rIns="91425" wrap="square" tIns="91425">
            <a:normAutofit fontScale="32500" lnSpcReduction="20000"/>
          </a:bodyPr>
          <a:lstStyle/>
          <a:p>
            <a:pPr indent="0" lvl="0" marL="0" rtl="0" algn="just">
              <a:spcBef>
                <a:spcPts val="300"/>
              </a:spcBef>
              <a:spcAft>
                <a:spcPts val="0"/>
              </a:spcAft>
              <a:buClr>
                <a:schemeClr val="dk1"/>
              </a:buClr>
              <a:buSzPct val="48888"/>
              <a:buFont typeface="Arial"/>
              <a:buNone/>
            </a:pPr>
            <a:r>
              <a:rPr lang="en" sz="2250">
                <a:solidFill>
                  <a:schemeClr val="dk1"/>
                </a:solidFill>
                <a:latin typeface="Times New Roman"/>
                <a:ea typeface="Times New Roman"/>
                <a:cs typeface="Times New Roman"/>
                <a:sym typeface="Times New Roman"/>
              </a:rPr>
              <a:t>[11] </a:t>
            </a:r>
            <a:r>
              <a:rPr lang="en" sz="2750">
                <a:solidFill>
                  <a:srgbClr val="222222"/>
                </a:solidFill>
                <a:highlight>
                  <a:srgbClr val="FFFFFF"/>
                </a:highlight>
                <a:latin typeface="Times New Roman"/>
                <a:ea typeface="Times New Roman"/>
                <a:cs typeface="Times New Roman"/>
                <a:sym typeface="Times New Roman"/>
              </a:rPr>
              <a:t>de Oliveira, Adonias C., Evandro JS Diniz, Silmar Teixeira, and Ariel S. Teles. "How can machine learning identify suicidal ideation from user's texts? Towards the explanation of the Boamente system." </a:t>
            </a:r>
            <a:r>
              <a:rPr i="1" lang="en" sz="2750">
                <a:solidFill>
                  <a:srgbClr val="222222"/>
                </a:solidFill>
                <a:highlight>
                  <a:srgbClr val="FFFFFF"/>
                </a:highlight>
                <a:latin typeface="Times New Roman"/>
                <a:ea typeface="Times New Roman"/>
                <a:cs typeface="Times New Roman"/>
                <a:sym typeface="Times New Roman"/>
              </a:rPr>
              <a:t>Procedia Computer Science</a:t>
            </a:r>
            <a:r>
              <a:rPr lang="en" sz="2750">
                <a:solidFill>
                  <a:srgbClr val="222222"/>
                </a:solidFill>
                <a:highlight>
                  <a:srgbClr val="FFFFFF"/>
                </a:highlight>
                <a:latin typeface="Times New Roman"/>
                <a:ea typeface="Times New Roman"/>
                <a:cs typeface="Times New Roman"/>
                <a:sym typeface="Times New Roman"/>
              </a:rPr>
              <a:t> 206 (2022): 141-150.</a:t>
            </a:r>
            <a:endParaRPr sz="2750">
              <a:solidFill>
                <a:schemeClr val="dk1"/>
              </a:solidFill>
              <a:latin typeface="Times New Roman"/>
              <a:ea typeface="Times New Roman"/>
              <a:cs typeface="Times New Roman"/>
              <a:sym typeface="Times New Roman"/>
            </a:endParaRPr>
          </a:p>
          <a:p>
            <a:pPr indent="0" lvl="0" marL="0" marR="215900" rtl="0" algn="l">
              <a:lnSpc>
                <a:spcPct val="115000"/>
              </a:lnSpc>
              <a:spcBef>
                <a:spcPts val="800"/>
              </a:spcBef>
              <a:spcAft>
                <a:spcPts val="0"/>
              </a:spcAft>
              <a:buClr>
                <a:schemeClr val="dk1"/>
              </a:buClr>
              <a:buSzPct val="40000"/>
              <a:buFont typeface="Arial"/>
              <a:buNone/>
            </a:pPr>
            <a:r>
              <a:rPr lang="en" sz="2750">
                <a:solidFill>
                  <a:schemeClr val="dk1"/>
                </a:solidFill>
                <a:latin typeface="Times New Roman"/>
                <a:ea typeface="Times New Roman"/>
                <a:cs typeface="Times New Roman"/>
                <a:sym typeface="Times New Roman"/>
              </a:rPr>
              <a:t>[12] </a:t>
            </a:r>
            <a:r>
              <a:rPr lang="en" sz="2750">
                <a:solidFill>
                  <a:srgbClr val="222222"/>
                </a:solidFill>
                <a:highlight>
                  <a:srgbClr val="FFFFFF"/>
                </a:highlight>
                <a:latin typeface="Times New Roman"/>
                <a:ea typeface="Times New Roman"/>
                <a:cs typeface="Times New Roman"/>
                <a:sym typeface="Times New Roman"/>
              </a:rPr>
              <a:t>Katchapakirin, Kantinee, Konlakorn Wongpatikaseree, Panida Yomaboot, and Yongyos Kaewpitakkun. "Facebook social media for depression detection in the Thai community." In </a:t>
            </a:r>
            <a:r>
              <a:rPr i="1" lang="en" sz="2750">
                <a:solidFill>
                  <a:srgbClr val="222222"/>
                </a:solidFill>
                <a:highlight>
                  <a:srgbClr val="FFFFFF"/>
                </a:highlight>
                <a:latin typeface="Times New Roman"/>
                <a:ea typeface="Times New Roman"/>
                <a:cs typeface="Times New Roman"/>
                <a:sym typeface="Times New Roman"/>
              </a:rPr>
              <a:t>2018 15th international joint conference on computer science and software engineering (jcsse)</a:t>
            </a:r>
            <a:r>
              <a:rPr lang="en" sz="2750">
                <a:solidFill>
                  <a:srgbClr val="222222"/>
                </a:solidFill>
                <a:highlight>
                  <a:srgbClr val="FFFFFF"/>
                </a:highlight>
                <a:latin typeface="Times New Roman"/>
                <a:ea typeface="Times New Roman"/>
                <a:cs typeface="Times New Roman"/>
                <a:sym typeface="Times New Roman"/>
              </a:rPr>
              <a:t>, pp. 1-6. IEEE, 2018.</a:t>
            </a:r>
            <a:endParaRPr sz="2750">
              <a:solidFill>
                <a:schemeClr val="dk1"/>
              </a:solidFill>
              <a:highlight>
                <a:srgbClr val="FFFFFF"/>
              </a:highlight>
              <a:latin typeface="Times New Roman"/>
              <a:ea typeface="Times New Roman"/>
              <a:cs typeface="Times New Roman"/>
              <a:sym typeface="Times New Roman"/>
            </a:endParaRPr>
          </a:p>
          <a:p>
            <a:pPr indent="0" lvl="0" marL="0" marR="215900" rtl="0" algn="l">
              <a:lnSpc>
                <a:spcPct val="115000"/>
              </a:lnSpc>
              <a:spcBef>
                <a:spcPts val="0"/>
              </a:spcBef>
              <a:spcAft>
                <a:spcPts val="0"/>
              </a:spcAft>
              <a:buClr>
                <a:schemeClr val="dk1"/>
              </a:buClr>
              <a:buSzPct val="40000"/>
              <a:buFont typeface="Arial"/>
              <a:buNone/>
            </a:pPr>
            <a:r>
              <a:t/>
            </a:r>
            <a:endParaRPr sz="2750">
              <a:solidFill>
                <a:schemeClr val="dk1"/>
              </a:solidFill>
              <a:latin typeface="Times New Roman"/>
              <a:ea typeface="Times New Roman"/>
              <a:cs typeface="Times New Roman"/>
              <a:sym typeface="Times New Roman"/>
            </a:endParaRPr>
          </a:p>
          <a:p>
            <a:pPr indent="0" lvl="0" marL="0" marR="215900" rtl="0" algn="l">
              <a:lnSpc>
                <a:spcPct val="115000"/>
              </a:lnSpc>
              <a:spcBef>
                <a:spcPts val="0"/>
              </a:spcBef>
              <a:spcAft>
                <a:spcPts val="0"/>
              </a:spcAft>
              <a:buClr>
                <a:schemeClr val="dk1"/>
              </a:buClr>
              <a:buSzPct val="40000"/>
              <a:buFont typeface="Arial"/>
              <a:buNone/>
            </a:pPr>
            <a:r>
              <a:rPr lang="en" sz="2750">
                <a:solidFill>
                  <a:schemeClr val="dk1"/>
                </a:solidFill>
                <a:latin typeface="Times New Roman"/>
                <a:ea typeface="Times New Roman"/>
                <a:cs typeface="Times New Roman"/>
                <a:sym typeface="Times New Roman"/>
              </a:rPr>
              <a:t>[13]  </a:t>
            </a:r>
            <a:r>
              <a:rPr lang="en" sz="2750">
                <a:solidFill>
                  <a:srgbClr val="222222"/>
                </a:solidFill>
                <a:highlight>
                  <a:srgbClr val="FFFFFF"/>
                </a:highlight>
                <a:latin typeface="Times New Roman"/>
                <a:ea typeface="Times New Roman"/>
                <a:cs typeface="Times New Roman"/>
                <a:sym typeface="Times New Roman"/>
              </a:rPr>
              <a:t>Renjith, Shini, Annie Abraham, Surya B. Jyothi, Lekshmi Chandran, and Jincy Thomson. "An ensemble deep learning technique for detecting suicidal ideation from posts in social media platforms." </a:t>
            </a:r>
            <a:r>
              <a:rPr i="1" lang="en" sz="2750">
                <a:solidFill>
                  <a:srgbClr val="222222"/>
                </a:solidFill>
                <a:highlight>
                  <a:srgbClr val="FFFFFF"/>
                </a:highlight>
                <a:latin typeface="Times New Roman"/>
                <a:ea typeface="Times New Roman"/>
                <a:cs typeface="Times New Roman"/>
                <a:sym typeface="Times New Roman"/>
              </a:rPr>
              <a:t>Journal of King Saud University-Computer and Information Sciences</a:t>
            </a:r>
            <a:r>
              <a:rPr lang="en" sz="2750">
                <a:solidFill>
                  <a:srgbClr val="222222"/>
                </a:solidFill>
                <a:highlight>
                  <a:srgbClr val="FFFFFF"/>
                </a:highlight>
                <a:latin typeface="Times New Roman"/>
                <a:ea typeface="Times New Roman"/>
                <a:cs typeface="Times New Roman"/>
                <a:sym typeface="Times New Roman"/>
              </a:rPr>
              <a:t> 34, no. 10 (2022): 9564-9575.</a:t>
            </a:r>
            <a:endParaRPr sz="2750">
              <a:solidFill>
                <a:schemeClr val="dk1"/>
              </a:solidFill>
              <a:latin typeface="Times New Roman"/>
              <a:ea typeface="Times New Roman"/>
              <a:cs typeface="Times New Roman"/>
              <a:sym typeface="Times New Roman"/>
            </a:endParaRPr>
          </a:p>
          <a:p>
            <a:pPr indent="0" lvl="0" marL="0" marR="215900" rtl="0" algn="l">
              <a:lnSpc>
                <a:spcPct val="115000"/>
              </a:lnSpc>
              <a:spcBef>
                <a:spcPts val="0"/>
              </a:spcBef>
              <a:spcAft>
                <a:spcPts val="0"/>
              </a:spcAft>
              <a:buClr>
                <a:schemeClr val="dk1"/>
              </a:buClr>
              <a:buSzPct val="40000"/>
              <a:buFont typeface="Arial"/>
              <a:buNone/>
            </a:pPr>
            <a:r>
              <a:t/>
            </a:r>
            <a:endParaRPr sz="2750">
              <a:solidFill>
                <a:schemeClr val="dk1"/>
              </a:solidFill>
              <a:latin typeface="Times New Roman"/>
              <a:ea typeface="Times New Roman"/>
              <a:cs typeface="Times New Roman"/>
              <a:sym typeface="Times New Roman"/>
            </a:endParaRPr>
          </a:p>
          <a:p>
            <a:pPr indent="0" lvl="0" marL="0" marR="215900" rtl="0" algn="l">
              <a:lnSpc>
                <a:spcPct val="115000"/>
              </a:lnSpc>
              <a:spcBef>
                <a:spcPts val="0"/>
              </a:spcBef>
              <a:spcAft>
                <a:spcPts val="0"/>
              </a:spcAft>
              <a:buClr>
                <a:schemeClr val="dk1"/>
              </a:buClr>
              <a:buSzPct val="40000"/>
              <a:buFont typeface="Arial"/>
              <a:buNone/>
            </a:pPr>
            <a:r>
              <a:rPr lang="en" sz="2750">
                <a:solidFill>
                  <a:schemeClr val="dk1"/>
                </a:solidFill>
                <a:latin typeface="Times New Roman"/>
                <a:ea typeface="Times New Roman"/>
                <a:cs typeface="Times New Roman"/>
                <a:sym typeface="Times New Roman"/>
              </a:rPr>
              <a:t>[14] </a:t>
            </a:r>
            <a:r>
              <a:rPr lang="en" sz="2750">
                <a:solidFill>
                  <a:srgbClr val="222222"/>
                </a:solidFill>
                <a:highlight>
                  <a:srgbClr val="FFFFFF"/>
                </a:highlight>
                <a:latin typeface="Times New Roman"/>
                <a:ea typeface="Times New Roman"/>
                <a:cs typeface="Times New Roman"/>
                <a:sym typeface="Times New Roman"/>
              </a:rPr>
              <a:t>Lekkas, Damien, Robert J. Klein, and Nicholas C. Jacobson. "Predicting acute suicidal ideation on Instagram using ensemble machine learning models." </a:t>
            </a:r>
            <a:r>
              <a:rPr i="1" lang="en" sz="2750">
                <a:solidFill>
                  <a:srgbClr val="222222"/>
                </a:solidFill>
                <a:highlight>
                  <a:srgbClr val="FFFFFF"/>
                </a:highlight>
                <a:latin typeface="Times New Roman"/>
                <a:ea typeface="Times New Roman"/>
                <a:cs typeface="Times New Roman"/>
                <a:sym typeface="Times New Roman"/>
              </a:rPr>
              <a:t>Internet Interventions</a:t>
            </a:r>
            <a:r>
              <a:rPr lang="en" sz="2750">
                <a:solidFill>
                  <a:srgbClr val="222222"/>
                </a:solidFill>
                <a:highlight>
                  <a:srgbClr val="FFFFFF"/>
                </a:highlight>
                <a:latin typeface="Times New Roman"/>
                <a:ea typeface="Times New Roman"/>
                <a:cs typeface="Times New Roman"/>
                <a:sym typeface="Times New Roman"/>
              </a:rPr>
              <a:t> 25 (2021): 100424.</a:t>
            </a:r>
            <a:endParaRPr sz="2750">
              <a:solidFill>
                <a:srgbClr val="222222"/>
              </a:solidFill>
              <a:highlight>
                <a:srgbClr val="FFFFFF"/>
              </a:highlight>
              <a:latin typeface="Times New Roman"/>
              <a:ea typeface="Times New Roman"/>
              <a:cs typeface="Times New Roman"/>
              <a:sym typeface="Times New Roman"/>
            </a:endParaRPr>
          </a:p>
          <a:p>
            <a:pPr indent="0" lvl="0" marL="0" marR="215900" rtl="0" algn="l">
              <a:lnSpc>
                <a:spcPct val="115000"/>
              </a:lnSpc>
              <a:spcBef>
                <a:spcPts val="0"/>
              </a:spcBef>
              <a:spcAft>
                <a:spcPts val="0"/>
              </a:spcAft>
              <a:buClr>
                <a:schemeClr val="dk1"/>
              </a:buClr>
              <a:buSzPct val="40000"/>
              <a:buFont typeface="Arial"/>
              <a:buNone/>
            </a:pPr>
            <a:r>
              <a:t/>
            </a:r>
            <a:endParaRPr sz="2750">
              <a:solidFill>
                <a:srgbClr val="222222"/>
              </a:solidFill>
              <a:highlight>
                <a:srgbClr val="FFFFFF"/>
              </a:highlight>
              <a:latin typeface="Times New Roman"/>
              <a:ea typeface="Times New Roman"/>
              <a:cs typeface="Times New Roman"/>
              <a:sym typeface="Times New Roman"/>
            </a:endParaRPr>
          </a:p>
          <a:p>
            <a:pPr indent="0" lvl="0" marL="0" marR="596900" rtl="0" algn="l">
              <a:lnSpc>
                <a:spcPct val="115000"/>
              </a:lnSpc>
              <a:spcBef>
                <a:spcPts val="0"/>
              </a:spcBef>
              <a:spcAft>
                <a:spcPts val="0"/>
              </a:spcAft>
              <a:buClr>
                <a:schemeClr val="dk1"/>
              </a:buClr>
              <a:buSzPct val="40000"/>
              <a:buFont typeface="Arial"/>
              <a:buNone/>
            </a:pPr>
            <a:r>
              <a:rPr lang="en" sz="2750">
                <a:solidFill>
                  <a:schemeClr val="dk1"/>
                </a:solidFill>
                <a:latin typeface="Times New Roman"/>
                <a:ea typeface="Times New Roman"/>
                <a:cs typeface="Times New Roman"/>
                <a:sym typeface="Times New Roman"/>
              </a:rPr>
              <a:t>[15]</a:t>
            </a:r>
            <a:r>
              <a:rPr lang="en" sz="2750">
                <a:solidFill>
                  <a:srgbClr val="222222"/>
                </a:solidFill>
                <a:highlight>
                  <a:srgbClr val="FFFFFF"/>
                </a:highlight>
                <a:latin typeface="Times New Roman"/>
                <a:ea typeface="Times New Roman"/>
                <a:cs typeface="Times New Roman"/>
                <a:sym typeface="Times New Roman"/>
              </a:rPr>
              <a:t>Haque, Farsheed, Ragib Un Nur, Shaeekh Al Jahan, Zarar Mahmud, and Faisal Muhammad Shah. "A transformer based approach to detect suicidal ideation using pre-trained language models." In </a:t>
            </a:r>
            <a:r>
              <a:rPr i="1" lang="en" sz="2750">
                <a:solidFill>
                  <a:srgbClr val="222222"/>
                </a:solidFill>
                <a:highlight>
                  <a:srgbClr val="FFFFFF"/>
                </a:highlight>
                <a:latin typeface="Times New Roman"/>
                <a:ea typeface="Times New Roman"/>
                <a:cs typeface="Times New Roman"/>
                <a:sym typeface="Times New Roman"/>
              </a:rPr>
              <a:t>2020 23rd international conference on computer and information technology (ICCIT)</a:t>
            </a:r>
            <a:r>
              <a:rPr lang="en" sz="2750">
                <a:solidFill>
                  <a:srgbClr val="222222"/>
                </a:solidFill>
                <a:highlight>
                  <a:srgbClr val="FFFFFF"/>
                </a:highlight>
                <a:latin typeface="Times New Roman"/>
                <a:ea typeface="Times New Roman"/>
                <a:cs typeface="Times New Roman"/>
                <a:sym typeface="Times New Roman"/>
              </a:rPr>
              <a:t>, pp. 1-5. IEEE, 2020.</a:t>
            </a:r>
            <a:endParaRPr sz="2750">
              <a:solidFill>
                <a:schemeClr val="dk1"/>
              </a:solidFill>
              <a:latin typeface="Times New Roman"/>
              <a:ea typeface="Times New Roman"/>
              <a:cs typeface="Times New Roman"/>
              <a:sym typeface="Times New Roman"/>
            </a:endParaRPr>
          </a:p>
          <a:p>
            <a:pPr indent="0" lvl="0" marL="0" marR="596900" rtl="0" algn="l">
              <a:lnSpc>
                <a:spcPct val="115000"/>
              </a:lnSpc>
              <a:spcBef>
                <a:spcPts val="0"/>
              </a:spcBef>
              <a:spcAft>
                <a:spcPts val="0"/>
              </a:spcAft>
              <a:buClr>
                <a:schemeClr val="dk1"/>
              </a:buClr>
              <a:buSzPct val="40000"/>
              <a:buFont typeface="Arial"/>
              <a:buNone/>
            </a:pPr>
            <a:r>
              <a:t/>
            </a:r>
            <a:endParaRPr sz="2750">
              <a:solidFill>
                <a:schemeClr val="dk1"/>
              </a:solidFill>
              <a:latin typeface="Times New Roman"/>
              <a:ea typeface="Times New Roman"/>
              <a:cs typeface="Times New Roman"/>
              <a:sym typeface="Times New Roman"/>
            </a:endParaRPr>
          </a:p>
          <a:p>
            <a:pPr indent="0" lvl="0" marL="0" marR="596900" rtl="0" algn="l">
              <a:lnSpc>
                <a:spcPct val="115000"/>
              </a:lnSpc>
              <a:spcBef>
                <a:spcPts val="0"/>
              </a:spcBef>
              <a:spcAft>
                <a:spcPts val="0"/>
              </a:spcAft>
              <a:buClr>
                <a:schemeClr val="dk1"/>
              </a:buClr>
              <a:buSzPct val="40000"/>
              <a:buFont typeface="Arial"/>
              <a:buNone/>
            </a:pPr>
            <a:r>
              <a:rPr lang="en" sz="2750">
                <a:solidFill>
                  <a:schemeClr val="dk1"/>
                </a:solidFill>
                <a:latin typeface="Times New Roman"/>
                <a:ea typeface="Times New Roman"/>
                <a:cs typeface="Times New Roman"/>
                <a:sym typeface="Times New Roman"/>
              </a:rPr>
              <a:t>[16]   </a:t>
            </a:r>
            <a:r>
              <a:rPr lang="en" sz="2750">
                <a:solidFill>
                  <a:srgbClr val="222222"/>
                </a:solidFill>
                <a:highlight>
                  <a:srgbClr val="FFFFFF"/>
                </a:highlight>
                <a:latin typeface="Times New Roman"/>
                <a:ea typeface="Times New Roman"/>
                <a:cs typeface="Times New Roman"/>
                <a:sym typeface="Times New Roman"/>
              </a:rPr>
              <a:t>Shah, Faisal Muhammad, Farsheed Haque, Ragib Un Nur, Shaeekh Al Jahan, and Zarar Mamud. "A hybridized feature extraction approach to suicidal ideation detection from social media post." In </a:t>
            </a:r>
            <a:r>
              <a:rPr i="1" lang="en" sz="2750">
                <a:solidFill>
                  <a:srgbClr val="222222"/>
                </a:solidFill>
                <a:highlight>
                  <a:srgbClr val="FFFFFF"/>
                </a:highlight>
                <a:latin typeface="Times New Roman"/>
                <a:ea typeface="Times New Roman"/>
                <a:cs typeface="Times New Roman"/>
                <a:sym typeface="Times New Roman"/>
              </a:rPr>
              <a:t>2020 IEEE Region 10 Symposium (TENSYMP)</a:t>
            </a:r>
            <a:r>
              <a:rPr lang="en" sz="2750">
                <a:solidFill>
                  <a:srgbClr val="222222"/>
                </a:solidFill>
                <a:highlight>
                  <a:srgbClr val="FFFFFF"/>
                </a:highlight>
                <a:latin typeface="Times New Roman"/>
                <a:ea typeface="Times New Roman"/>
                <a:cs typeface="Times New Roman"/>
                <a:sym typeface="Times New Roman"/>
              </a:rPr>
              <a:t>, pp. 985-988. IEEE, 2020.</a:t>
            </a:r>
            <a:endParaRPr sz="2750">
              <a:solidFill>
                <a:schemeClr val="dk1"/>
              </a:solidFill>
              <a:latin typeface="Times New Roman"/>
              <a:ea typeface="Times New Roman"/>
              <a:cs typeface="Times New Roman"/>
              <a:sym typeface="Times New Roman"/>
            </a:endParaRPr>
          </a:p>
          <a:p>
            <a:pPr indent="0" lvl="0" marL="0" marR="152400" rtl="0" algn="l">
              <a:lnSpc>
                <a:spcPct val="115000"/>
              </a:lnSpc>
              <a:spcBef>
                <a:spcPts val="0"/>
              </a:spcBef>
              <a:spcAft>
                <a:spcPts val="0"/>
              </a:spcAft>
              <a:buClr>
                <a:schemeClr val="dk1"/>
              </a:buClr>
              <a:buSzPct val="40000"/>
              <a:buFont typeface="Arial"/>
              <a:buNone/>
            </a:pPr>
            <a:r>
              <a:t/>
            </a:r>
            <a:endParaRPr sz="2750">
              <a:solidFill>
                <a:schemeClr val="dk1"/>
              </a:solidFill>
              <a:latin typeface="Times New Roman"/>
              <a:ea typeface="Times New Roman"/>
              <a:cs typeface="Times New Roman"/>
              <a:sym typeface="Times New Roman"/>
            </a:endParaRPr>
          </a:p>
          <a:p>
            <a:pPr indent="0" lvl="0" marL="0" marR="152400" rtl="0" algn="l">
              <a:lnSpc>
                <a:spcPct val="115000"/>
              </a:lnSpc>
              <a:spcBef>
                <a:spcPts val="0"/>
              </a:spcBef>
              <a:spcAft>
                <a:spcPts val="0"/>
              </a:spcAft>
              <a:buClr>
                <a:schemeClr val="dk1"/>
              </a:buClr>
              <a:buSzPct val="40000"/>
              <a:buFont typeface="Arial"/>
              <a:buNone/>
            </a:pPr>
            <a:r>
              <a:rPr lang="en" sz="2750">
                <a:solidFill>
                  <a:schemeClr val="dk1"/>
                </a:solidFill>
                <a:latin typeface="Times New Roman"/>
                <a:ea typeface="Times New Roman"/>
                <a:cs typeface="Times New Roman"/>
                <a:sym typeface="Times New Roman"/>
              </a:rPr>
              <a:t>[17]  </a:t>
            </a:r>
            <a:r>
              <a:rPr lang="en" sz="2750">
                <a:solidFill>
                  <a:srgbClr val="222222"/>
                </a:solidFill>
                <a:highlight>
                  <a:srgbClr val="FFFFFF"/>
                </a:highlight>
                <a:latin typeface="Times New Roman"/>
                <a:ea typeface="Times New Roman"/>
                <a:cs typeface="Times New Roman"/>
                <a:sym typeface="Times New Roman"/>
              </a:rPr>
              <a:t>Chadha, Akshma, and Baijnath Kaushik. "Machine learning based dataset for finding suicidal ideation on twitter." In </a:t>
            </a:r>
            <a:r>
              <a:rPr i="1" lang="en" sz="2750">
                <a:solidFill>
                  <a:srgbClr val="222222"/>
                </a:solidFill>
                <a:highlight>
                  <a:srgbClr val="FFFFFF"/>
                </a:highlight>
                <a:latin typeface="Times New Roman"/>
                <a:ea typeface="Times New Roman"/>
                <a:cs typeface="Times New Roman"/>
                <a:sym typeface="Times New Roman"/>
              </a:rPr>
              <a:t>2021 Third International Conference on Intelligent Communication Technologies and Virtual Mobile Networks (ICICV)</a:t>
            </a:r>
            <a:r>
              <a:rPr lang="en" sz="2750">
                <a:solidFill>
                  <a:srgbClr val="222222"/>
                </a:solidFill>
                <a:highlight>
                  <a:srgbClr val="FFFFFF"/>
                </a:highlight>
                <a:latin typeface="Times New Roman"/>
                <a:ea typeface="Times New Roman"/>
                <a:cs typeface="Times New Roman"/>
                <a:sym typeface="Times New Roman"/>
              </a:rPr>
              <a:t>, pp. 823-828. IEEE, 2021.</a:t>
            </a:r>
            <a:endParaRPr sz="2750">
              <a:solidFill>
                <a:schemeClr val="dk1"/>
              </a:solidFill>
              <a:latin typeface="Times New Roman"/>
              <a:ea typeface="Times New Roman"/>
              <a:cs typeface="Times New Roman"/>
              <a:sym typeface="Times New Roman"/>
            </a:endParaRPr>
          </a:p>
          <a:p>
            <a:pPr indent="0" lvl="0" marL="0" marR="203200" rtl="0" algn="l">
              <a:lnSpc>
                <a:spcPct val="115000"/>
              </a:lnSpc>
              <a:spcBef>
                <a:spcPts val="0"/>
              </a:spcBef>
              <a:spcAft>
                <a:spcPts val="0"/>
              </a:spcAft>
              <a:buClr>
                <a:schemeClr val="dk1"/>
              </a:buClr>
              <a:buSzPct val="40000"/>
              <a:buFont typeface="Arial"/>
              <a:buNone/>
            </a:pPr>
            <a:r>
              <a:t/>
            </a:r>
            <a:endParaRPr sz="2750">
              <a:solidFill>
                <a:schemeClr val="dk1"/>
              </a:solidFill>
              <a:latin typeface="Times New Roman"/>
              <a:ea typeface="Times New Roman"/>
              <a:cs typeface="Times New Roman"/>
              <a:sym typeface="Times New Roman"/>
            </a:endParaRPr>
          </a:p>
          <a:p>
            <a:pPr indent="0" lvl="0" marL="0" marR="203200" rtl="0" algn="l">
              <a:lnSpc>
                <a:spcPct val="115000"/>
              </a:lnSpc>
              <a:spcBef>
                <a:spcPts val="0"/>
              </a:spcBef>
              <a:spcAft>
                <a:spcPts val="0"/>
              </a:spcAft>
              <a:buClr>
                <a:schemeClr val="dk1"/>
              </a:buClr>
              <a:buSzPct val="40000"/>
              <a:buFont typeface="Arial"/>
              <a:buNone/>
            </a:pPr>
            <a:r>
              <a:rPr lang="en" sz="2750">
                <a:solidFill>
                  <a:schemeClr val="dk1"/>
                </a:solidFill>
                <a:latin typeface="Times New Roman"/>
                <a:ea typeface="Times New Roman"/>
                <a:cs typeface="Times New Roman"/>
                <a:sym typeface="Times New Roman"/>
              </a:rPr>
              <a:t>[18]  </a:t>
            </a:r>
            <a:r>
              <a:rPr lang="en" sz="2750">
                <a:solidFill>
                  <a:srgbClr val="222222"/>
                </a:solidFill>
                <a:highlight>
                  <a:srgbClr val="FFFFFF"/>
                </a:highlight>
                <a:latin typeface="Times New Roman"/>
                <a:ea typeface="Times New Roman"/>
                <a:cs typeface="Times New Roman"/>
                <a:sym typeface="Times New Roman"/>
              </a:rPr>
              <a:t>Cao, Lei, Huijun Zhang, and Ling Feng. "Building and using personal knowledge graph to improve suicidal ideation detection on social media." </a:t>
            </a:r>
            <a:r>
              <a:rPr i="1" lang="en" sz="2750">
                <a:solidFill>
                  <a:srgbClr val="222222"/>
                </a:solidFill>
                <a:highlight>
                  <a:srgbClr val="FFFFFF"/>
                </a:highlight>
                <a:latin typeface="Times New Roman"/>
                <a:ea typeface="Times New Roman"/>
                <a:cs typeface="Times New Roman"/>
                <a:sym typeface="Times New Roman"/>
              </a:rPr>
              <a:t>IEEE Transactions on Multimedia</a:t>
            </a:r>
            <a:r>
              <a:rPr lang="en" sz="2750">
                <a:solidFill>
                  <a:srgbClr val="222222"/>
                </a:solidFill>
                <a:highlight>
                  <a:srgbClr val="FFFFFF"/>
                </a:highlight>
                <a:latin typeface="Times New Roman"/>
                <a:ea typeface="Times New Roman"/>
                <a:cs typeface="Times New Roman"/>
                <a:sym typeface="Times New Roman"/>
              </a:rPr>
              <a:t> 24 (2020): 87-102.</a:t>
            </a:r>
            <a:endParaRPr sz="2750">
              <a:solidFill>
                <a:schemeClr val="dk1"/>
              </a:solidFill>
              <a:latin typeface="Times New Roman"/>
              <a:ea typeface="Times New Roman"/>
              <a:cs typeface="Times New Roman"/>
              <a:sym typeface="Times New Roman"/>
            </a:endParaRPr>
          </a:p>
          <a:p>
            <a:pPr indent="0" lvl="0" marL="0" marR="215900" rtl="0" algn="l">
              <a:lnSpc>
                <a:spcPct val="115000"/>
              </a:lnSpc>
              <a:spcBef>
                <a:spcPts val="0"/>
              </a:spcBef>
              <a:spcAft>
                <a:spcPts val="0"/>
              </a:spcAft>
              <a:buClr>
                <a:schemeClr val="dk1"/>
              </a:buClr>
              <a:buSzPct val="40000"/>
              <a:buFont typeface="Arial"/>
              <a:buNone/>
            </a:pPr>
            <a:r>
              <a:t/>
            </a:r>
            <a:endParaRPr sz="2750">
              <a:solidFill>
                <a:schemeClr val="dk1"/>
              </a:solidFill>
              <a:latin typeface="Times New Roman"/>
              <a:ea typeface="Times New Roman"/>
              <a:cs typeface="Times New Roman"/>
              <a:sym typeface="Times New Roman"/>
            </a:endParaRPr>
          </a:p>
          <a:p>
            <a:pPr indent="0" lvl="0" marL="0" marR="215900" rtl="0" algn="l">
              <a:lnSpc>
                <a:spcPct val="115000"/>
              </a:lnSpc>
              <a:spcBef>
                <a:spcPts val="0"/>
              </a:spcBef>
              <a:spcAft>
                <a:spcPts val="0"/>
              </a:spcAft>
              <a:buClr>
                <a:schemeClr val="dk1"/>
              </a:buClr>
              <a:buSzPct val="40000"/>
              <a:buFont typeface="Arial"/>
              <a:buNone/>
            </a:pPr>
            <a:r>
              <a:rPr lang="en" sz="2750">
                <a:solidFill>
                  <a:schemeClr val="dk1"/>
                </a:solidFill>
                <a:latin typeface="Times New Roman"/>
                <a:ea typeface="Times New Roman"/>
                <a:cs typeface="Times New Roman"/>
                <a:sym typeface="Times New Roman"/>
              </a:rPr>
              <a:t>[19] </a:t>
            </a:r>
            <a:r>
              <a:rPr lang="en" sz="2750">
                <a:solidFill>
                  <a:srgbClr val="222222"/>
                </a:solidFill>
                <a:highlight>
                  <a:srgbClr val="FFFFFF"/>
                </a:highlight>
                <a:latin typeface="Times New Roman"/>
                <a:ea typeface="Times New Roman"/>
                <a:cs typeface="Times New Roman"/>
                <a:sym typeface="Times New Roman"/>
              </a:rPr>
              <a:t>Mittal, Aayush, Abhishek Goyal, and Mohit Mittal. "Data preprocessing based connecting suicidal and help-seeking behaviours." In </a:t>
            </a:r>
            <a:r>
              <a:rPr i="1" lang="en" sz="2750">
                <a:solidFill>
                  <a:srgbClr val="222222"/>
                </a:solidFill>
                <a:highlight>
                  <a:srgbClr val="FFFFFF"/>
                </a:highlight>
                <a:latin typeface="Times New Roman"/>
                <a:ea typeface="Times New Roman"/>
                <a:cs typeface="Times New Roman"/>
                <a:sym typeface="Times New Roman"/>
              </a:rPr>
              <a:t>2021 5th International Conference on Computing Methodologies and Communication (ICCMC)</a:t>
            </a:r>
            <a:r>
              <a:rPr lang="en" sz="2750">
                <a:solidFill>
                  <a:srgbClr val="222222"/>
                </a:solidFill>
                <a:highlight>
                  <a:srgbClr val="FFFFFF"/>
                </a:highlight>
                <a:latin typeface="Times New Roman"/>
                <a:ea typeface="Times New Roman"/>
                <a:cs typeface="Times New Roman"/>
                <a:sym typeface="Times New Roman"/>
              </a:rPr>
              <a:t>, pp. 1824-1830. IEEE, 2021.</a:t>
            </a:r>
            <a:endParaRPr sz="2750">
              <a:solidFill>
                <a:schemeClr val="dk1"/>
              </a:solidFill>
              <a:latin typeface="Times New Roman"/>
              <a:ea typeface="Times New Roman"/>
              <a:cs typeface="Times New Roman"/>
              <a:sym typeface="Times New Roman"/>
            </a:endParaRPr>
          </a:p>
          <a:p>
            <a:pPr indent="0" lvl="0" marL="0" marR="215900" rtl="0" algn="l">
              <a:lnSpc>
                <a:spcPct val="115000"/>
              </a:lnSpc>
              <a:spcBef>
                <a:spcPts val="0"/>
              </a:spcBef>
              <a:spcAft>
                <a:spcPts val="0"/>
              </a:spcAft>
              <a:buClr>
                <a:schemeClr val="dk1"/>
              </a:buClr>
              <a:buSzPct val="40000"/>
              <a:buFont typeface="Arial"/>
              <a:buNone/>
            </a:pPr>
            <a:r>
              <a:t/>
            </a:r>
            <a:endParaRPr sz="2750">
              <a:solidFill>
                <a:schemeClr val="dk1"/>
              </a:solidFill>
              <a:latin typeface="Times New Roman"/>
              <a:ea typeface="Times New Roman"/>
              <a:cs typeface="Times New Roman"/>
              <a:sym typeface="Times New Roman"/>
            </a:endParaRPr>
          </a:p>
          <a:p>
            <a:pPr indent="0" lvl="0" marL="0" marR="215900" rtl="0" algn="l">
              <a:lnSpc>
                <a:spcPct val="115000"/>
              </a:lnSpc>
              <a:spcBef>
                <a:spcPts val="0"/>
              </a:spcBef>
              <a:spcAft>
                <a:spcPts val="0"/>
              </a:spcAft>
              <a:buClr>
                <a:schemeClr val="dk1"/>
              </a:buClr>
              <a:buSzPct val="40000"/>
              <a:buFont typeface="Arial"/>
              <a:buNone/>
            </a:pPr>
            <a:r>
              <a:rPr lang="en" sz="2750">
                <a:solidFill>
                  <a:schemeClr val="dk1"/>
                </a:solidFill>
                <a:latin typeface="Times New Roman"/>
                <a:ea typeface="Times New Roman"/>
                <a:cs typeface="Times New Roman"/>
                <a:sym typeface="Times New Roman"/>
              </a:rPr>
              <a:t>[20]  </a:t>
            </a:r>
            <a:r>
              <a:rPr lang="en" sz="2750">
                <a:solidFill>
                  <a:srgbClr val="222222"/>
                </a:solidFill>
                <a:highlight>
                  <a:srgbClr val="FFFFFF"/>
                </a:highlight>
                <a:latin typeface="Times New Roman"/>
                <a:ea typeface="Times New Roman"/>
                <a:cs typeface="Times New Roman"/>
                <a:sym typeface="Times New Roman"/>
              </a:rPr>
              <a:t>Chatterjee, Moumita, Piyush Kumar, Poulomi Samanta, and Dhrubasish Sarkar. "Suicide ideation detection from online social media: A multi-modal feature based technique." </a:t>
            </a:r>
            <a:r>
              <a:rPr i="1" lang="en" sz="2750">
                <a:solidFill>
                  <a:srgbClr val="222222"/>
                </a:solidFill>
                <a:highlight>
                  <a:srgbClr val="FFFFFF"/>
                </a:highlight>
                <a:latin typeface="Times New Roman"/>
                <a:ea typeface="Times New Roman"/>
                <a:cs typeface="Times New Roman"/>
                <a:sym typeface="Times New Roman"/>
              </a:rPr>
              <a:t>International Journal of Information Management Data Insights</a:t>
            </a:r>
            <a:r>
              <a:rPr lang="en" sz="2750">
                <a:solidFill>
                  <a:srgbClr val="222222"/>
                </a:solidFill>
                <a:highlight>
                  <a:srgbClr val="FFFFFF"/>
                </a:highlight>
                <a:latin typeface="Times New Roman"/>
                <a:ea typeface="Times New Roman"/>
                <a:cs typeface="Times New Roman"/>
                <a:sym typeface="Times New Roman"/>
              </a:rPr>
              <a:t> 2, no. 2 (2022): 100103.</a:t>
            </a:r>
            <a:endParaRPr sz="2750">
              <a:solidFill>
                <a:schemeClr val="dk1"/>
              </a:solidFill>
              <a:latin typeface="Times New Roman"/>
              <a:ea typeface="Times New Roman"/>
              <a:cs typeface="Times New Roman"/>
              <a:sym typeface="Times New Roman"/>
            </a:endParaRPr>
          </a:p>
          <a:p>
            <a:pPr indent="0" lvl="0" marL="0" rtl="0" algn="just">
              <a:spcBef>
                <a:spcPts val="300"/>
              </a:spcBef>
              <a:spcAft>
                <a:spcPts val="800"/>
              </a:spcAft>
              <a:buClr>
                <a:schemeClr val="dk1"/>
              </a:buClr>
              <a:buSzPct val="56954"/>
              <a:buFont typeface="Arial"/>
              <a:buNone/>
            </a:pPr>
            <a:r>
              <a:t/>
            </a:r>
            <a:endParaRPr sz="1931">
              <a:solidFill>
                <a:schemeClr val="dk1"/>
              </a:solidFill>
            </a:endParaRPr>
          </a:p>
        </p:txBody>
      </p:sp>
      <p:sp>
        <p:nvSpPr>
          <p:cNvPr id="241" name="Google Shape;241;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9"/>
          <p:cNvPicPr preferRelativeResize="0"/>
          <p:nvPr/>
        </p:nvPicPr>
        <p:blipFill>
          <a:blip r:embed="rId3">
            <a:alphaModFix/>
          </a:blip>
          <a:stretch>
            <a:fillRect/>
          </a:stretch>
        </p:blipFill>
        <p:spPr>
          <a:xfrm>
            <a:off x="0" y="0"/>
            <a:ext cx="9144001" cy="5143500"/>
          </a:xfrm>
          <a:prstGeom prst="rect">
            <a:avLst/>
          </a:prstGeom>
          <a:noFill/>
          <a:ln>
            <a:noFill/>
          </a:ln>
        </p:spPr>
      </p:pic>
      <p:sp>
        <p:nvSpPr>
          <p:cNvPr id="247" name="Google Shape;247;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2839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400">
                <a:solidFill>
                  <a:srgbClr val="C00000"/>
                </a:solidFill>
                <a:latin typeface="Times New Roman"/>
                <a:ea typeface="Times New Roman"/>
                <a:cs typeface="Times New Roman"/>
                <a:sym typeface="Times New Roman"/>
              </a:rPr>
              <a:t>Objective(s)</a:t>
            </a:r>
            <a:endParaRPr sz="4400">
              <a:solidFill>
                <a:srgbClr val="C00000"/>
              </a:solidFill>
              <a:latin typeface="Times New Roman"/>
              <a:ea typeface="Times New Roman"/>
              <a:cs typeface="Times New Roman"/>
              <a:sym typeface="Times New Roman"/>
            </a:endParaRPr>
          </a:p>
        </p:txBody>
      </p:sp>
      <p:sp>
        <p:nvSpPr>
          <p:cNvPr id="74" name="Google Shape;74;p15"/>
          <p:cNvSpPr txBox="1"/>
          <p:nvPr>
            <p:ph idx="1" type="body"/>
          </p:nvPr>
        </p:nvSpPr>
        <p:spPr>
          <a:xfrm>
            <a:off x="311700" y="1202175"/>
            <a:ext cx="8520600" cy="3416400"/>
          </a:xfrm>
          <a:prstGeom prst="rect">
            <a:avLst/>
          </a:prstGeom>
        </p:spPr>
        <p:txBody>
          <a:bodyPr anchorCtr="0" anchor="t" bIns="91425" lIns="91425" spcFirstLastPara="1" rIns="91425" wrap="square" tIns="91425">
            <a:normAutofit/>
          </a:bodyPr>
          <a:lstStyle/>
          <a:p>
            <a:pPr indent="-374650" lvl="0" marL="457200" rtl="0" algn="l">
              <a:spcBef>
                <a:spcPts val="60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The objective of this project is to find the severity of the Suicidal Ideation from Twitter users using a combination of user profile and linguistic features.</a:t>
            </a:r>
            <a:endParaRPr sz="23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700">
              <a:latin typeface="Times New Roman"/>
              <a:ea typeface="Times New Roman"/>
              <a:cs typeface="Times New Roman"/>
              <a:sym typeface="Times New Roman"/>
            </a:endParaRPr>
          </a:p>
        </p:txBody>
      </p:sp>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08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rgbClr val="C00000"/>
                </a:solidFill>
                <a:latin typeface="Times New Roman"/>
                <a:ea typeface="Times New Roman"/>
                <a:cs typeface="Times New Roman"/>
                <a:sym typeface="Times New Roman"/>
              </a:rPr>
              <a:t>Motivation </a:t>
            </a:r>
            <a:endParaRPr sz="4400">
              <a:solidFill>
                <a:srgbClr val="C00000"/>
              </a:solidFill>
              <a:latin typeface="Times New Roman"/>
              <a:ea typeface="Times New Roman"/>
              <a:cs typeface="Times New Roman"/>
              <a:sym typeface="Times New Roman"/>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77825" lvl="0" marL="457200" rtl="0" algn="l">
              <a:lnSpc>
                <a:spcPct val="95000"/>
              </a:lnSpc>
              <a:spcBef>
                <a:spcPts val="400"/>
              </a:spcBef>
              <a:spcAft>
                <a:spcPts val="0"/>
              </a:spcAft>
              <a:buClr>
                <a:schemeClr val="dk1"/>
              </a:buClr>
              <a:buSzPts val="2350"/>
              <a:buFont typeface="Times New Roman"/>
              <a:buChar char="●"/>
            </a:pPr>
            <a:r>
              <a:rPr lang="en" sz="2350">
                <a:solidFill>
                  <a:schemeClr val="dk1"/>
                </a:solidFill>
                <a:latin typeface="Times New Roman"/>
                <a:ea typeface="Times New Roman"/>
                <a:cs typeface="Times New Roman"/>
                <a:sym typeface="Times New Roman"/>
              </a:rPr>
              <a:t>One of the possible approaches to preventing suicide effectively is early detection of suicidal ideation.</a:t>
            </a:r>
            <a:endParaRPr sz="2350">
              <a:solidFill>
                <a:schemeClr val="dk1"/>
              </a:solidFill>
              <a:latin typeface="Times New Roman"/>
              <a:ea typeface="Times New Roman"/>
              <a:cs typeface="Times New Roman"/>
              <a:sym typeface="Times New Roman"/>
            </a:endParaRPr>
          </a:p>
          <a:p>
            <a:pPr indent="-377825" lvl="0" marL="457200" rtl="0" algn="l">
              <a:lnSpc>
                <a:spcPct val="95000"/>
              </a:lnSpc>
              <a:spcBef>
                <a:spcPts val="0"/>
              </a:spcBef>
              <a:spcAft>
                <a:spcPts val="0"/>
              </a:spcAft>
              <a:buClr>
                <a:schemeClr val="dk1"/>
              </a:buClr>
              <a:buSzPts val="2350"/>
              <a:buFont typeface="Times New Roman"/>
              <a:buChar char="●"/>
            </a:pPr>
            <a:r>
              <a:rPr lang="en" sz="2350">
                <a:solidFill>
                  <a:schemeClr val="dk1"/>
                </a:solidFill>
                <a:latin typeface="Times New Roman"/>
                <a:ea typeface="Times New Roman"/>
                <a:cs typeface="Times New Roman"/>
                <a:sym typeface="Times New Roman"/>
              </a:rPr>
              <a:t>There is a concerning tendency that potential suicide victims post their suicidal thoughts on social websites like Facebook, Twitter, Reddit, and MySpace.</a:t>
            </a:r>
            <a:endParaRPr sz="2350">
              <a:solidFill>
                <a:schemeClr val="dk1"/>
              </a:solidFill>
              <a:latin typeface="Times New Roman"/>
              <a:ea typeface="Times New Roman"/>
              <a:cs typeface="Times New Roman"/>
              <a:sym typeface="Times New Roman"/>
            </a:endParaRPr>
          </a:p>
          <a:p>
            <a:pPr indent="-377825" lvl="0" marL="457200" rtl="0" algn="l">
              <a:lnSpc>
                <a:spcPct val="95000"/>
              </a:lnSpc>
              <a:spcBef>
                <a:spcPts val="0"/>
              </a:spcBef>
              <a:spcAft>
                <a:spcPts val="0"/>
              </a:spcAft>
              <a:buClr>
                <a:schemeClr val="dk1"/>
              </a:buClr>
              <a:buSzPts val="2350"/>
              <a:buFont typeface="Times New Roman"/>
              <a:buChar char="●"/>
            </a:pPr>
            <a:r>
              <a:rPr lang="en" sz="2350">
                <a:solidFill>
                  <a:schemeClr val="dk1"/>
                </a:solidFill>
                <a:latin typeface="Times New Roman"/>
                <a:ea typeface="Times New Roman"/>
                <a:cs typeface="Times New Roman"/>
                <a:sym typeface="Times New Roman"/>
              </a:rPr>
              <a:t>It can provide early warnings for the online users automatically when integrated into the online websites.</a:t>
            </a:r>
            <a:endParaRPr sz="2350">
              <a:solidFill>
                <a:schemeClr val="dk1"/>
              </a:solidFill>
              <a:latin typeface="Times New Roman"/>
              <a:ea typeface="Times New Roman"/>
              <a:cs typeface="Times New Roman"/>
              <a:sym typeface="Times New Roman"/>
            </a:endParaRPr>
          </a:p>
          <a:p>
            <a:pPr indent="0" lvl="0" marL="0" rtl="0" algn="l">
              <a:lnSpc>
                <a:spcPct val="95000"/>
              </a:lnSpc>
              <a:spcBef>
                <a:spcPts val="400"/>
              </a:spcBef>
              <a:spcAft>
                <a:spcPts val="0"/>
              </a:spcAft>
              <a:buClr>
                <a:schemeClr val="dk1"/>
              </a:buClr>
              <a:buSzPts val="935"/>
              <a:buFont typeface="Arial"/>
              <a:buNone/>
            </a:pPr>
            <a:r>
              <a:t/>
            </a:r>
            <a:endParaRPr sz="2550"/>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58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rgbClr val="C00000"/>
                </a:solidFill>
                <a:latin typeface="Times New Roman"/>
                <a:ea typeface="Times New Roman"/>
                <a:cs typeface="Times New Roman"/>
                <a:sym typeface="Times New Roman"/>
              </a:rPr>
              <a:t>Literature Survey</a:t>
            </a:r>
            <a:endParaRPr sz="4400">
              <a:solidFill>
                <a:srgbClr val="C00000"/>
              </a:solidFill>
              <a:latin typeface="Times New Roman"/>
              <a:ea typeface="Times New Roman"/>
              <a:cs typeface="Times New Roman"/>
              <a:sym typeface="Times New Roman"/>
            </a:endParaRPr>
          </a:p>
        </p:txBody>
      </p:sp>
      <p:graphicFrame>
        <p:nvGraphicFramePr>
          <p:cNvPr id="88" name="Google Shape;88;p17"/>
          <p:cNvGraphicFramePr/>
          <p:nvPr/>
        </p:nvGraphicFramePr>
        <p:xfrm>
          <a:off x="193700" y="786550"/>
          <a:ext cx="3000000" cy="3000000"/>
        </p:xfrm>
        <a:graphic>
          <a:graphicData uri="http://schemas.openxmlformats.org/drawingml/2006/table">
            <a:tbl>
              <a:tblPr>
                <a:noFill/>
                <a:tableStyleId>{3E4B5F89-FA2A-4AA3-A9C9-B2F9C3CD6F40}</a:tableStyleId>
              </a:tblPr>
              <a:tblGrid>
                <a:gridCol w="2203250"/>
                <a:gridCol w="2203250"/>
                <a:gridCol w="2203250"/>
                <a:gridCol w="2203250"/>
              </a:tblGrid>
              <a:tr h="8147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Author name</a:t>
                      </a:r>
                      <a:endParaRPr sz="1100" u="none" cap="none" strike="noStrike"/>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4F81BD"/>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lang="en" sz="1400" u="none" cap="none" strike="noStrike"/>
                        <a:t>Title of the paper</a:t>
                      </a:r>
                      <a:endParaRPr sz="11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4F81B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Journal name/scopus/Year</a:t>
                      </a:r>
                      <a:endParaRPr sz="1100" u="none" cap="none" strike="noStrike"/>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4F81B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Concept</a:t>
                      </a:r>
                      <a:endParaRPr sz="1100" u="none" cap="none" strike="noStrike"/>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4F81BD"/>
                    </a:solidFill>
                  </a:tcPr>
                </a:tc>
              </a:tr>
              <a:tr h="1284650">
                <a:tc>
                  <a:txBody>
                    <a:bodyPr/>
                    <a:lstStyle/>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Moumita Chatterjee</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et al</a:t>
                      </a:r>
                      <a:endParaRPr sz="1000"/>
                    </a:p>
                  </a:txBody>
                  <a:tcPr marT="91425" marB="91425" marR="91425" marL="91425">
                    <a:lnT cap="flat" cmpd="sng" w="38100">
                      <a:solidFill>
                        <a:schemeClr val="dk1"/>
                      </a:solidFill>
                      <a:prstDash val="solid"/>
                      <a:round/>
                      <a:headEnd len="sm" w="sm" type="none"/>
                      <a:tailEnd len="sm" w="sm" type="none"/>
                    </a:lnT>
                    <a:solidFill>
                      <a:srgbClr val="CFD7E7"/>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“Suicide ideation detection from online social media: A multi-modal feature based technique.”</a:t>
                      </a:r>
                      <a:endParaRPr sz="1000"/>
                    </a:p>
                  </a:txBody>
                  <a:tcPr marT="91425" marB="91425" marR="91425" marL="91425">
                    <a:lnT cap="flat" cmpd="sng" w="38100">
                      <a:solidFill>
                        <a:schemeClr val="dk1"/>
                      </a:solidFill>
                      <a:prstDash val="solid"/>
                      <a:round/>
                      <a:headEnd len="sm" w="sm" type="none"/>
                      <a:tailEnd len="sm" w="sm" type="none"/>
                    </a:lnT>
                    <a:solidFill>
                      <a:srgbClr val="CFD7E7"/>
                    </a:solidFill>
                  </a:tcPr>
                </a:tc>
                <a:tc>
                  <a:txBody>
                    <a:bodyPr/>
                    <a:lstStyle/>
                    <a:p>
                      <a:pPr indent="0" lvl="0" marL="0" marR="215900" rtl="0" algn="l">
                        <a:lnSpc>
                          <a:spcPct val="115000"/>
                        </a:lnSpc>
                        <a:spcBef>
                          <a:spcPts val="0"/>
                        </a:spcBef>
                        <a:spcAft>
                          <a:spcPts val="0"/>
                        </a:spcAft>
                        <a:buClr>
                          <a:schemeClr val="dk1"/>
                        </a:buClr>
                        <a:buSzPts val="1100"/>
                        <a:buFont typeface="Arial"/>
                        <a:buNone/>
                      </a:pPr>
                      <a:r>
                        <a:rPr lang="en" sz="1000">
                          <a:solidFill>
                            <a:srgbClr val="222222"/>
                          </a:solidFill>
                          <a:latin typeface="Times New Roman"/>
                          <a:ea typeface="Times New Roman"/>
                          <a:cs typeface="Times New Roman"/>
                          <a:sym typeface="Times New Roman"/>
                        </a:rPr>
                        <a:t>International Journal of Information Management Data Insights 2, no. 2 (2022)</a:t>
                      </a:r>
                      <a:endParaRPr sz="1000"/>
                    </a:p>
                  </a:txBody>
                  <a:tcPr marT="91425" marB="91425" marR="91425" marL="91425">
                    <a:lnT cap="flat" cmpd="sng" w="38100">
                      <a:solidFill>
                        <a:schemeClr val="dk1"/>
                      </a:solidFill>
                      <a:prstDash val="solid"/>
                      <a:round/>
                      <a:headEnd len="sm" w="sm" type="none"/>
                      <a:tailEnd len="sm" w="sm" type="none"/>
                    </a:lnT>
                    <a:solidFill>
                      <a:srgbClr val="CFD7E7"/>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The data set was used to extract a number of features, including linguistic, topical, sentimental, personality, TF-IDF, and temporal ones. </a:t>
                      </a:r>
                      <a:endParaRPr sz="1000"/>
                    </a:p>
                  </a:txBody>
                  <a:tcPr marT="91425" marB="91425" marR="91425" marL="91425">
                    <a:lnT cap="flat" cmpd="sng" w="38100">
                      <a:solidFill>
                        <a:schemeClr val="dk1"/>
                      </a:solidFill>
                      <a:prstDash val="solid"/>
                      <a:round/>
                      <a:headEnd len="sm" w="sm" type="none"/>
                      <a:tailEnd len="sm" w="sm" type="none"/>
                    </a:lnT>
                    <a:solidFill>
                      <a:srgbClr val="CFD7E7"/>
                    </a:solidFill>
                  </a:tcPr>
                </a:tc>
              </a:tr>
              <a:tr h="1238600">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Adonias C. de Oliveiraa et al</a:t>
                      </a:r>
                      <a:endParaRPr sz="1000"/>
                    </a:p>
                  </a:txBody>
                  <a:tcPr marT="91425" marB="91425" marR="91425" marL="91425">
                    <a:solidFill>
                      <a:srgbClr val="E8ECF4"/>
                    </a:solidFill>
                  </a:tcPr>
                </a:tc>
                <a:tc>
                  <a:txBody>
                    <a:bodyPr/>
                    <a:lstStyle/>
                    <a:p>
                      <a:pPr indent="0" lvl="0" marL="0" rtl="0" algn="just">
                        <a:lnSpc>
                          <a:spcPct val="115000"/>
                        </a:lnSpc>
                        <a:spcBef>
                          <a:spcPts val="300"/>
                        </a:spcBef>
                        <a:spcAft>
                          <a:spcPts val="800"/>
                        </a:spcAft>
                        <a:buClr>
                          <a:schemeClr val="dk1"/>
                        </a:buClr>
                        <a:buSzPts val="1100"/>
                        <a:buFont typeface="Arial"/>
                        <a:buNone/>
                      </a:pPr>
                      <a:r>
                        <a:rPr lang="en" sz="1000">
                          <a:solidFill>
                            <a:srgbClr val="222222"/>
                          </a:solidFill>
                          <a:latin typeface="Times New Roman"/>
                          <a:ea typeface="Times New Roman"/>
                          <a:cs typeface="Times New Roman"/>
                          <a:sym typeface="Times New Roman"/>
                        </a:rPr>
                        <a:t>"How can machine learning identify suicidal ideation from user's texts? Towards the explanation of the Boamente system." </a:t>
                      </a:r>
                      <a:endParaRPr sz="1000"/>
                    </a:p>
                  </a:txBody>
                  <a:tcPr marT="91425" marB="91425" marR="91425" marL="91425">
                    <a:solidFill>
                      <a:srgbClr val="E8ECF4"/>
                    </a:solidFill>
                  </a:tcPr>
                </a:tc>
                <a:tc>
                  <a:txBody>
                    <a:bodyPr/>
                    <a:lstStyle/>
                    <a:p>
                      <a:pPr indent="0" lvl="0" marL="0" rtl="0" algn="just">
                        <a:lnSpc>
                          <a:spcPct val="115000"/>
                        </a:lnSpc>
                        <a:spcBef>
                          <a:spcPts val="300"/>
                        </a:spcBef>
                        <a:spcAft>
                          <a:spcPts val="800"/>
                        </a:spcAft>
                        <a:buClr>
                          <a:schemeClr val="dk1"/>
                        </a:buClr>
                        <a:buSzPts val="1100"/>
                        <a:buFont typeface="Arial"/>
                        <a:buNone/>
                      </a:pPr>
                      <a:r>
                        <a:rPr lang="en" sz="1000">
                          <a:solidFill>
                            <a:srgbClr val="222222"/>
                          </a:solidFill>
                          <a:latin typeface="Times New Roman"/>
                          <a:ea typeface="Times New Roman"/>
                          <a:cs typeface="Times New Roman"/>
                          <a:sym typeface="Times New Roman"/>
                        </a:rPr>
                        <a:t>Procedia Computer Science 206 (2022)</a:t>
                      </a:r>
                      <a:endParaRPr sz="1000"/>
                    </a:p>
                  </a:txBody>
                  <a:tcPr marT="91425" marB="91425" marR="91425" marL="91425">
                    <a:solidFill>
                      <a:srgbClr val="E8ECF4"/>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This study focused on three best ML-based algorithms-Extra Trees, Random Forest, and C-Support Vector Machine. </a:t>
                      </a:r>
                      <a:endParaRPr sz="1000"/>
                    </a:p>
                  </a:txBody>
                  <a:tcPr marT="91425" marB="91425" marR="91425" marL="91425">
                    <a:solidFill>
                      <a:srgbClr val="E8ECF4"/>
                    </a:solidFill>
                  </a:tcPr>
                </a:tc>
              </a:tr>
              <a:tr h="897100">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Katchapakirin et al</a:t>
                      </a:r>
                      <a:endParaRPr sz="1000"/>
                    </a:p>
                  </a:txBody>
                  <a:tcPr marT="91425" marB="91425" marR="91425" marL="91425">
                    <a:solidFill>
                      <a:srgbClr val="CFD7E7"/>
                    </a:solidFill>
                  </a:tcPr>
                </a:tc>
                <a:tc>
                  <a:txBody>
                    <a:bodyPr/>
                    <a:lstStyle/>
                    <a:p>
                      <a:pPr indent="0" lvl="0" marL="0" rtl="0" algn="just">
                        <a:lnSpc>
                          <a:spcPct val="115000"/>
                        </a:lnSpc>
                        <a:spcBef>
                          <a:spcPts val="300"/>
                        </a:spcBef>
                        <a:spcAft>
                          <a:spcPts val="800"/>
                        </a:spcAft>
                        <a:buClr>
                          <a:schemeClr val="dk1"/>
                        </a:buClr>
                        <a:buSzPts val="1100"/>
                        <a:buFont typeface="Arial"/>
                        <a:buNone/>
                      </a:pPr>
                      <a:r>
                        <a:rPr lang="en" sz="1000">
                          <a:solidFill>
                            <a:srgbClr val="222222"/>
                          </a:solidFill>
                          <a:latin typeface="Times New Roman"/>
                          <a:ea typeface="Times New Roman"/>
                          <a:cs typeface="Times New Roman"/>
                          <a:sym typeface="Times New Roman"/>
                        </a:rPr>
                        <a:t>"How can machine learning identify suicidal ideation from user's texts? Towards the explanation of the Boamente system." </a:t>
                      </a:r>
                      <a:endParaRPr sz="1000"/>
                    </a:p>
                  </a:txBody>
                  <a:tcPr marT="91425" marB="91425" marR="91425" marL="91425">
                    <a:solidFill>
                      <a:srgbClr val="CFD7E7"/>
                    </a:solidFill>
                  </a:tcPr>
                </a:tc>
                <a:tc>
                  <a:txBody>
                    <a:bodyPr/>
                    <a:lstStyle/>
                    <a:p>
                      <a:pPr indent="0" lvl="0" marL="0" marR="215900" rtl="0" algn="l">
                        <a:lnSpc>
                          <a:spcPct val="115000"/>
                        </a:lnSpc>
                        <a:spcBef>
                          <a:spcPts val="0"/>
                        </a:spcBef>
                        <a:spcAft>
                          <a:spcPts val="0"/>
                        </a:spcAft>
                        <a:buClr>
                          <a:schemeClr val="dk1"/>
                        </a:buClr>
                        <a:buSzPts val="1100"/>
                        <a:buFont typeface="Arial"/>
                        <a:buNone/>
                      </a:pPr>
                      <a:r>
                        <a:rPr lang="en" sz="1000">
                          <a:solidFill>
                            <a:srgbClr val="222222"/>
                          </a:solidFill>
                          <a:latin typeface="Times New Roman"/>
                          <a:ea typeface="Times New Roman"/>
                          <a:cs typeface="Times New Roman"/>
                          <a:sym typeface="Times New Roman"/>
                        </a:rPr>
                        <a:t>2018 15th international joint conference on computer science and software engineering (jcsse), pp. 1-6. IEEE, (2018).</a:t>
                      </a:r>
                      <a:endParaRPr sz="1000"/>
                    </a:p>
                  </a:txBody>
                  <a:tcPr marT="91425" marB="91425" marR="91425" marL="91425">
                    <a:solidFill>
                      <a:srgbClr val="CFD7E7"/>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NLP methodologies and ML models were used to detect SI from the facebook datasets of Thai community.</a:t>
                      </a:r>
                      <a:endParaRPr sz="1000"/>
                    </a:p>
                  </a:txBody>
                  <a:tcPr marT="91425" marB="91425" marR="91425" marL="91425">
                    <a:solidFill>
                      <a:srgbClr val="CFD7E7"/>
                    </a:solidFill>
                  </a:tcPr>
                </a:tc>
              </a:tr>
            </a:tbl>
          </a:graphicData>
        </a:graphic>
      </p:graphicFrame>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3200"/>
            <a:ext cx="8520600" cy="55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4400">
                <a:solidFill>
                  <a:srgbClr val="C00000"/>
                </a:solidFill>
                <a:latin typeface="Times New Roman"/>
                <a:ea typeface="Times New Roman"/>
                <a:cs typeface="Times New Roman"/>
                <a:sym typeface="Times New Roman"/>
              </a:rPr>
              <a:t>Literature Survey</a:t>
            </a:r>
            <a:endParaRPr sz="4400">
              <a:solidFill>
                <a:srgbClr val="C00000"/>
              </a:solidFill>
              <a:latin typeface="Times New Roman"/>
              <a:ea typeface="Times New Roman"/>
              <a:cs typeface="Times New Roman"/>
              <a:sym typeface="Times New Roman"/>
            </a:endParaRPr>
          </a:p>
        </p:txBody>
      </p:sp>
      <p:graphicFrame>
        <p:nvGraphicFramePr>
          <p:cNvPr id="95" name="Google Shape;95;p18"/>
          <p:cNvGraphicFramePr/>
          <p:nvPr/>
        </p:nvGraphicFramePr>
        <p:xfrm>
          <a:off x="136500" y="679500"/>
          <a:ext cx="3000000" cy="3000000"/>
        </p:xfrm>
        <a:graphic>
          <a:graphicData uri="http://schemas.openxmlformats.org/drawingml/2006/table">
            <a:tbl>
              <a:tblPr>
                <a:noFill/>
                <a:tableStyleId>{3E4B5F89-FA2A-4AA3-A9C9-B2F9C3CD6F40}</a:tableStyleId>
              </a:tblPr>
              <a:tblGrid>
                <a:gridCol w="2205125"/>
                <a:gridCol w="2205125"/>
                <a:gridCol w="2205125"/>
                <a:gridCol w="2205125"/>
              </a:tblGrid>
              <a:tr h="5690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Author name</a:t>
                      </a:r>
                      <a:endParaRPr sz="1100" u="none" cap="none" strike="noStrike"/>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4F81BD"/>
                    </a:solidFill>
                  </a:tcPr>
                </a:tc>
                <a:tc>
                  <a:txBody>
                    <a:bodyPr/>
                    <a:lstStyle/>
                    <a:p>
                      <a:pPr indent="0" lvl="0" marL="0" marR="0" rtl="0" algn="l">
                        <a:lnSpc>
                          <a:spcPct val="100000"/>
                        </a:lnSpc>
                        <a:spcBef>
                          <a:spcPts val="0"/>
                        </a:spcBef>
                        <a:spcAft>
                          <a:spcPts val="0"/>
                        </a:spcAft>
                        <a:buClr>
                          <a:srgbClr val="000000"/>
                        </a:buClr>
                        <a:buSzPts val="1400"/>
                        <a:buFont typeface="Calibri"/>
                        <a:buNone/>
                      </a:pPr>
                      <a:r>
                        <a:rPr lang="en" sz="1400" u="none" cap="none" strike="noStrike"/>
                        <a:t>Title of the paper</a:t>
                      </a:r>
                      <a:endParaRPr sz="11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4F81B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Journal name/scopus/Year</a:t>
                      </a:r>
                      <a:endParaRPr sz="1100" u="none" cap="none" strike="noStrike"/>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4F81B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Concept</a:t>
                      </a:r>
                      <a:endParaRPr sz="1100" u="none" cap="none" strike="noStrike"/>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4F81BD"/>
                    </a:solidFill>
                  </a:tcPr>
                </a:tc>
              </a:tr>
              <a:tr h="651825">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Shini Renjith et al, </a:t>
                      </a:r>
                      <a:endParaRPr sz="1000">
                        <a:latin typeface="Times New Roman"/>
                        <a:ea typeface="Times New Roman"/>
                        <a:cs typeface="Times New Roman"/>
                        <a:sym typeface="Times New Roman"/>
                      </a:endParaRPr>
                    </a:p>
                  </a:txBody>
                  <a:tcPr marT="91425" marB="91425" marR="91425" marL="91425">
                    <a:lnT cap="flat" cmpd="sng" w="38100">
                      <a:solidFill>
                        <a:schemeClr val="dk1"/>
                      </a:solidFill>
                      <a:prstDash val="solid"/>
                      <a:round/>
                      <a:headEnd len="sm" w="sm" type="none"/>
                      <a:tailEnd len="sm" w="sm" type="none"/>
                    </a:lnT>
                    <a:solidFill>
                      <a:srgbClr val="CFD7E7"/>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 “An ensemble deep learning technique for detecting suicidal ideation from posts in social media platforms.” </a:t>
                      </a:r>
                      <a:endParaRPr sz="1000">
                        <a:latin typeface="Times New Roman"/>
                        <a:ea typeface="Times New Roman"/>
                        <a:cs typeface="Times New Roman"/>
                        <a:sym typeface="Times New Roman"/>
                      </a:endParaRPr>
                    </a:p>
                  </a:txBody>
                  <a:tcPr marT="91425" marB="91425" marR="91425" marL="91425">
                    <a:lnT cap="flat" cmpd="sng" w="38100">
                      <a:solidFill>
                        <a:schemeClr val="dk1"/>
                      </a:solidFill>
                      <a:prstDash val="solid"/>
                      <a:round/>
                      <a:headEnd len="sm" w="sm" type="none"/>
                      <a:tailEnd len="sm" w="sm" type="none"/>
                    </a:lnT>
                    <a:solidFill>
                      <a:srgbClr val="CFD7E7"/>
                    </a:solidFill>
                  </a:tcPr>
                </a:tc>
                <a:tc>
                  <a:txBody>
                    <a:bodyPr/>
                    <a:lstStyle/>
                    <a:p>
                      <a:pPr indent="0" lvl="0" marL="0" marR="215900" rtl="0" algn="l">
                        <a:lnSpc>
                          <a:spcPct val="115000"/>
                        </a:lnSpc>
                        <a:spcBef>
                          <a:spcPts val="0"/>
                        </a:spcBef>
                        <a:spcAft>
                          <a:spcPts val="0"/>
                        </a:spcAft>
                        <a:buClr>
                          <a:schemeClr val="dk1"/>
                        </a:buClr>
                        <a:buSzPts val="1100"/>
                        <a:buFont typeface="Arial"/>
                        <a:buNone/>
                      </a:pPr>
                      <a:r>
                        <a:rPr lang="en" sz="1000">
                          <a:solidFill>
                            <a:srgbClr val="222222"/>
                          </a:solidFill>
                          <a:latin typeface="Times New Roman"/>
                          <a:ea typeface="Times New Roman"/>
                          <a:cs typeface="Times New Roman"/>
                          <a:sym typeface="Times New Roman"/>
                        </a:rPr>
                        <a:t>Journal of King Saud University-Computer and Information Sciences 34, no. 10 (2022).</a:t>
                      </a:r>
                      <a:endParaRPr sz="1000">
                        <a:latin typeface="Times New Roman"/>
                        <a:ea typeface="Times New Roman"/>
                        <a:cs typeface="Times New Roman"/>
                        <a:sym typeface="Times New Roman"/>
                      </a:endParaRPr>
                    </a:p>
                  </a:txBody>
                  <a:tcPr marT="91425" marB="91425" marR="91425" marL="91425">
                    <a:lnT cap="flat" cmpd="sng" w="38100">
                      <a:solidFill>
                        <a:schemeClr val="dk1"/>
                      </a:solidFill>
                      <a:prstDash val="solid"/>
                      <a:round/>
                      <a:headEnd len="sm" w="sm" type="none"/>
                      <a:tailEnd len="sm" w="sm" type="none"/>
                    </a:lnT>
                    <a:solidFill>
                      <a:srgbClr val="CFD7E7"/>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The study introduced a LSTM-Attention-CNN model to detect SI from social media</a:t>
                      </a:r>
                      <a:endParaRPr sz="1000">
                        <a:latin typeface="Times New Roman"/>
                        <a:ea typeface="Times New Roman"/>
                        <a:cs typeface="Times New Roman"/>
                        <a:sym typeface="Times New Roman"/>
                      </a:endParaRPr>
                    </a:p>
                  </a:txBody>
                  <a:tcPr marT="91425" marB="91425" marR="91425" marL="91425">
                    <a:lnT cap="flat" cmpd="sng" w="38100">
                      <a:solidFill>
                        <a:schemeClr val="dk1"/>
                      </a:solidFill>
                      <a:prstDash val="solid"/>
                      <a:round/>
                      <a:headEnd len="sm" w="sm" type="none"/>
                      <a:tailEnd len="sm" w="sm" type="none"/>
                    </a:lnT>
                    <a:solidFill>
                      <a:srgbClr val="CFD7E7"/>
                    </a:solidFill>
                  </a:tcPr>
                </a:tc>
              </a:tr>
              <a:tr h="651825">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Damien Lekkas et al</a:t>
                      </a:r>
                      <a:endParaRPr sz="1000">
                        <a:latin typeface="Times New Roman"/>
                        <a:ea typeface="Times New Roman"/>
                        <a:cs typeface="Times New Roman"/>
                        <a:sym typeface="Times New Roman"/>
                      </a:endParaRPr>
                    </a:p>
                  </a:txBody>
                  <a:tcPr marT="91425" marB="91425" marR="91425" marL="91425">
                    <a:solidFill>
                      <a:srgbClr val="E8ECF4"/>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“Predicting acute suicidal ideation on Instagram using ensemble machine learning models.” </a:t>
                      </a:r>
                      <a:endParaRPr sz="1000">
                        <a:latin typeface="Times New Roman"/>
                        <a:ea typeface="Times New Roman"/>
                        <a:cs typeface="Times New Roman"/>
                        <a:sym typeface="Times New Roman"/>
                      </a:endParaRPr>
                    </a:p>
                  </a:txBody>
                  <a:tcPr marT="91425" marB="91425" marR="91425" marL="91425">
                    <a:solidFill>
                      <a:srgbClr val="E8ECF4"/>
                    </a:solidFill>
                  </a:tcPr>
                </a:tc>
                <a:tc>
                  <a:txBody>
                    <a:bodyPr/>
                    <a:lstStyle/>
                    <a:p>
                      <a:pPr indent="0" lvl="0" marL="0" marR="215900" rtl="0" algn="l">
                        <a:lnSpc>
                          <a:spcPct val="115000"/>
                        </a:lnSpc>
                        <a:spcBef>
                          <a:spcPts val="0"/>
                        </a:spcBef>
                        <a:spcAft>
                          <a:spcPts val="0"/>
                        </a:spcAft>
                        <a:buClr>
                          <a:schemeClr val="dk1"/>
                        </a:buClr>
                        <a:buSzPts val="1100"/>
                        <a:buFont typeface="Arial"/>
                        <a:buNone/>
                      </a:pPr>
                      <a:r>
                        <a:rPr lang="en" sz="1000">
                          <a:solidFill>
                            <a:srgbClr val="222222"/>
                          </a:solidFill>
                          <a:latin typeface="Times New Roman"/>
                          <a:ea typeface="Times New Roman"/>
                          <a:cs typeface="Times New Roman"/>
                          <a:sym typeface="Times New Roman"/>
                        </a:rPr>
                        <a:t>Internet Interventions 25 (2021).</a:t>
                      </a:r>
                      <a:endParaRPr sz="1000">
                        <a:latin typeface="Times New Roman"/>
                        <a:ea typeface="Times New Roman"/>
                        <a:cs typeface="Times New Roman"/>
                        <a:sym typeface="Times New Roman"/>
                      </a:endParaRPr>
                    </a:p>
                  </a:txBody>
                  <a:tcPr marT="91425" marB="91425" marR="91425" marL="91425">
                    <a:solidFill>
                      <a:srgbClr val="E8ECF4"/>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Ensemble ML methodologies were used to predict acute SI from Instagram dataset.</a:t>
                      </a:r>
                      <a:endParaRPr sz="1000">
                        <a:latin typeface="Times New Roman"/>
                        <a:ea typeface="Times New Roman"/>
                        <a:cs typeface="Times New Roman"/>
                        <a:sym typeface="Times New Roman"/>
                      </a:endParaRPr>
                    </a:p>
                  </a:txBody>
                  <a:tcPr marT="91425" marB="91425" marR="91425" marL="91425">
                    <a:solidFill>
                      <a:srgbClr val="E8ECF4"/>
                    </a:solidFill>
                  </a:tcPr>
                </a:tc>
              </a:tr>
              <a:tr h="1149450">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Farsheed Haque et al</a:t>
                      </a:r>
                      <a:endParaRPr sz="1000">
                        <a:latin typeface="Times New Roman"/>
                        <a:ea typeface="Times New Roman"/>
                        <a:cs typeface="Times New Roman"/>
                        <a:sym typeface="Times New Roman"/>
                      </a:endParaRPr>
                    </a:p>
                  </a:txBody>
                  <a:tcPr marT="91425" marB="91425" marR="91425" marL="91425">
                    <a:solidFill>
                      <a:srgbClr val="CFD7E7"/>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"A Transformer Based Approach To Detect Suicidal Ideation Using Pre-Trained Language Models." </a:t>
                      </a:r>
                      <a:endParaRPr sz="1000">
                        <a:latin typeface="Times New Roman"/>
                        <a:ea typeface="Times New Roman"/>
                        <a:cs typeface="Times New Roman"/>
                        <a:sym typeface="Times New Roman"/>
                      </a:endParaRPr>
                    </a:p>
                  </a:txBody>
                  <a:tcPr marT="91425" marB="91425" marR="91425" marL="91425">
                    <a:solidFill>
                      <a:srgbClr val="CFD7E7"/>
                    </a:solidFill>
                  </a:tcPr>
                </a:tc>
                <a:tc>
                  <a:txBody>
                    <a:bodyPr/>
                    <a:lstStyle/>
                    <a:p>
                      <a:pPr indent="0" lvl="0" marL="0" marR="596900" rtl="0" algn="l">
                        <a:lnSpc>
                          <a:spcPct val="115000"/>
                        </a:lnSpc>
                        <a:spcBef>
                          <a:spcPts val="0"/>
                        </a:spcBef>
                        <a:spcAft>
                          <a:spcPts val="0"/>
                        </a:spcAft>
                        <a:buClr>
                          <a:schemeClr val="dk1"/>
                        </a:buClr>
                        <a:buSzPts val="1100"/>
                        <a:buFont typeface="Arial"/>
                        <a:buNone/>
                      </a:pPr>
                      <a:r>
                        <a:rPr lang="en" sz="1000">
                          <a:solidFill>
                            <a:srgbClr val="222222"/>
                          </a:solidFill>
                          <a:latin typeface="Times New Roman"/>
                          <a:ea typeface="Times New Roman"/>
                          <a:cs typeface="Times New Roman"/>
                          <a:sym typeface="Times New Roman"/>
                        </a:rPr>
                        <a:t>2020 23rd international conference on computer and information technology (ICCIT), pp. 1-5. IEEE, (2020).</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txBody>
                  <a:tcPr marT="91425" marB="91425" marR="91425" marL="91425">
                    <a:solidFill>
                      <a:srgbClr val="CFD7E7"/>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In this study transformer models were found to perform better than deep learning models to analyze raw posts and detect SI</a:t>
                      </a:r>
                      <a:endParaRPr sz="1000">
                        <a:latin typeface="Times New Roman"/>
                        <a:ea typeface="Times New Roman"/>
                        <a:cs typeface="Times New Roman"/>
                        <a:sym typeface="Times New Roman"/>
                      </a:endParaRPr>
                    </a:p>
                  </a:txBody>
                  <a:tcPr marT="91425" marB="91425" marR="91425" marL="91425">
                    <a:solidFill>
                      <a:srgbClr val="CFD7E7"/>
                    </a:solidFill>
                  </a:tcPr>
                </a:tc>
              </a:tr>
              <a:tr h="1123425">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Faisal Muhammad Shah et al</a:t>
                      </a:r>
                      <a:endParaRPr sz="1000">
                        <a:latin typeface="Times New Roman"/>
                        <a:ea typeface="Times New Roman"/>
                        <a:cs typeface="Times New Roman"/>
                        <a:sym typeface="Times New Roman"/>
                      </a:endParaRPr>
                    </a:p>
                  </a:txBody>
                  <a:tcPr marT="91425" marB="91425" marR="91425" marL="91425">
                    <a:solidFill>
                      <a:srgbClr val="E8ECF4"/>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 "A Hybridized Feature Extraction Approach To Suicidal Ideation Detection From Social Media Post</a:t>
                      </a:r>
                      <a:r>
                        <a:rPr lang="en" sz="1000">
                          <a:solidFill>
                            <a:schemeClr val="dk1"/>
                          </a:solidFill>
                          <a:latin typeface="Times New Roman"/>
                          <a:ea typeface="Times New Roman"/>
                          <a:cs typeface="Times New Roman"/>
                          <a:sym typeface="Times New Roman"/>
                        </a:rPr>
                        <a:t>.</a:t>
                      </a:r>
                      <a:r>
                        <a:rPr lang="en" sz="1000">
                          <a:solidFill>
                            <a:schemeClr val="dk1"/>
                          </a:solidFill>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txBody>
                  <a:tcPr marT="91425" marB="91425" marR="91425" marL="91425">
                    <a:solidFill>
                      <a:srgbClr val="E8ECF4"/>
                    </a:solidFill>
                  </a:tcPr>
                </a:tc>
                <a:tc>
                  <a:txBody>
                    <a:bodyPr/>
                    <a:lstStyle/>
                    <a:p>
                      <a:pPr indent="0" lvl="0" marL="0" marR="596900" rtl="0" algn="l">
                        <a:lnSpc>
                          <a:spcPct val="115000"/>
                        </a:lnSpc>
                        <a:spcBef>
                          <a:spcPts val="0"/>
                        </a:spcBef>
                        <a:spcAft>
                          <a:spcPts val="0"/>
                        </a:spcAft>
                        <a:buClr>
                          <a:schemeClr val="dk1"/>
                        </a:buClr>
                        <a:buSzPts val="1100"/>
                        <a:buFont typeface="Arial"/>
                        <a:buNone/>
                      </a:pPr>
                      <a:r>
                        <a:rPr lang="en" sz="1000">
                          <a:solidFill>
                            <a:srgbClr val="222222"/>
                          </a:solidFill>
                          <a:latin typeface="Times New Roman"/>
                          <a:ea typeface="Times New Roman"/>
                          <a:cs typeface="Times New Roman"/>
                          <a:sym typeface="Times New Roman"/>
                        </a:rPr>
                        <a:t>2020 IEEE Region 10 Symposium (TENSYMP), pp. 985-988. IEEE, (2020).</a:t>
                      </a:r>
                      <a:endParaRPr sz="1000">
                        <a:latin typeface="Times New Roman"/>
                        <a:ea typeface="Times New Roman"/>
                        <a:cs typeface="Times New Roman"/>
                        <a:sym typeface="Times New Roman"/>
                      </a:endParaRPr>
                    </a:p>
                  </a:txBody>
                  <a:tcPr marT="91425" marB="91425" marR="91425" marL="91425">
                    <a:solidFill>
                      <a:srgbClr val="E8ECF4"/>
                    </a:solidFill>
                  </a:tcPr>
                </a:tc>
                <a:tc>
                  <a:txBody>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The study mainly focussed on the feature selection and best feature extraction methods for the better accuracy of the classification models.</a:t>
                      </a:r>
                      <a:endParaRPr sz="1000">
                        <a:latin typeface="Times New Roman"/>
                        <a:ea typeface="Times New Roman"/>
                        <a:cs typeface="Times New Roman"/>
                        <a:sym typeface="Times New Roman"/>
                      </a:endParaRPr>
                    </a:p>
                  </a:txBody>
                  <a:tcPr marT="91425" marB="91425" marR="91425" marL="91425">
                    <a:solidFill>
                      <a:srgbClr val="E8ECF4"/>
                    </a:solidFill>
                  </a:tcPr>
                </a:tc>
              </a:tr>
            </a:tbl>
          </a:graphicData>
        </a:graphic>
      </p:graphicFrame>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10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420">
                <a:solidFill>
                  <a:srgbClr val="C00000"/>
                </a:solidFill>
                <a:latin typeface="Times New Roman"/>
                <a:ea typeface="Times New Roman"/>
                <a:cs typeface="Times New Roman"/>
                <a:sym typeface="Times New Roman"/>
              </a:rPr>
              <a:t>Issues in Existing system</a:t>
            </a:r>
            <a:endParaRPr sz="3520">
              <a:solidFill>
                <a:srgbClr val="C00000"/>
              </a:solidFill>
              <a:latin typeface="Times New Roman"/>
              <a:ea typeface="Times New Roman"/>
              <a:cs typeface="Times New Roman"/>
              <a:sym typeface="Times New Roman"/>
            </a:endParaRPr>
          </a:p>
        </p:txBody>
      </p:sp>
      <p:sp>
        <p:nvSpPr>
          <p:cNvPr id="102" name="Google Shape;102;p19"/>
          <p:cNvSpPr txBox="1"/>
          <p:nvPr>
            <p:ph idx="1" type="body"/>
          </p:nvPr>
        </p:nvSpPr>
        <p:spPr>
          <a:xfrm>
            <a:off x="311700" y="123922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500"/>
              </a:spcBef>
              <a:spcAft>
                <a:spcPts val="0"/>
              </a:spcAft>
              <a:buClr>
                <a:schemeClr val="dk1"/>
              </a:buClr>
              <a:buSzPts val="1100"/>
              <a:buFont typeface="Arial"/>
              <a:buNone/>
            </a:pPr>
            <a:r>
              <a:rPr lang="en" sz="1700">
                <a:solidFill>
                  <a:schemeClr val="dk1"/>
                </a:solidFill>
              </a:rPr>
              <a:t>•</a:t>
            </a:r>
            <a:r>
              <a:rPr lang="en" sz="1900">
                <a:solidFill>
                  <a:schemeClr val="dk1"/>
                </a:solidFill>
                <a:latin typeface="Times New Roman"/>
                <a:ea typeface="Times New Roman"/>
                <a:cs typeface="Times New Roman"/>
                <a:sym typeface="Times New Roman"/>
              </a:rPr>
              <a:t>From both a psychological and a clinical perspective,collecting data and/or patients is typically expensive, and online data may help  in reducing cost and understanding thoughts and behaviours.</a:t>
            </a:r>
            <a:endParaRPr sz="1900">
              <a:solidFill>
                <a:schemeClr val="dk1"/>
              </a:solidFill>
              <a:latin typeface="Times New Roman"/>
              <a:ea typeface="Times New Roman"/>
              <a:cs typeface="Times New Roman"/>
              <a:sym typeface="Times New Roman"/>
            </a:endParaRPr>
          </a:p>
          <a:p>
            <a:pPr indent="0" lvl="0" marL="0" rtl="0" algn="l">
              <a:spcBef>
                <a:spcPts val="5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•The existing system is mostly binary ,i.e suicidal or non suicidal,it doesn’t take the whole spectrum into consideration.</a:t>
            </a:r>
            <a:endParaRPr sz="1900">
              <a:solidFill>
                <a:schemeClr val="dk1"/>
              </a:solidFill>
              <a:latin typeface="Times New Roman"/>
              <a:ea typeface="Times New Roman"/>
              <a:cs typeface="Times New Roman"/>
              <a:sym typeface="Times New Roman"/>
            </a:endParaRPr>
          </a:p>
          <a:p>
            <a:pPr indent="0" lvl="0" marL="0" rtl="0" algn="l">
              <a:spcBef>
                <a:spcPts val="5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•It doesn’t aid against a wide range of self destructive behaviors like self harm, ED etc.</a:t>
            </a:r>
            <a:endParaRPr sz="1900">
              <a:solidFill>
                <a:schemeClr val="dk1"/>
              </a:solidFill>
              <a:latin typeface="Times New Roman"/>
              <a:ea typeface="Times New Roman"/>
              <a:cs typeface="Times New Roman"/>
              <a:sym typeface="Times New Roman"/>
            </a:endParaRPr>
          </a:p>
          <a:p>
            <a:pPr indent="0" lvl="0" marL="0" rtl="0" algn="l">
              <a:spcBef>
                <a:spcPts val="5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•Simple feature sets and classiﬁcation models are not predictive enough to detect suicidal tendencies.</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2715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rgbClr val="C00000"/>
                </a:solidFill>
                <a:latin typeface="Times New Roman"/>
                <a:ea typeface="Times New Roman"/>
                <a:cs typeface="Times New Roman"/>
                <a:sym typeface="Times New Roman"/>
              </a:rPr>
              <a:t>Proposed System</a:t>
            </a:r>
            <a:endParaRPr sz="4400">
              <a:solidFill>
                <a:srgbClr val="C00000"/>
              </a:solidFill>
              <a:latin typeface="Times New Roman"/>
              <a:ea typeface="Times New Roman"/>
              <a:cs typeface="Times New Roman"/>
              <a:sym typeface="Times New Roman"/>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just">
              <a:lnSpc>
                <a:spcPct val="107000"/>
              </a:lnSpc>
              <a:spcBef>
                <a:spcPts val="50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The proposed system uses twitter as a  tool to examine the mental state of the users.</a:t>
            </a:r>
            <a:endParaRPr sz="1900">
              <a:solidFill>
                <a:schemeClr val="dk1"/>
              </a:solidFill>
              <a:latin typeface="Times New Roman"/>
              <a:ea typeface="Times New Roman"/>
              <a:cs typeface="Times New Roman"/>
              <a:sym typeface="Times New Roman"/>
            </a:endParaRPr>
          </a:p>
          <a:p>
            <a:pPr indent="-349250" lvl="0" marL="457200" rtl="0" algn="just">
              <a:lnSpc>
                <a:spcPct val="107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The system</a:t>
            </a:r>
            <a:r>
              <a:rPr lang="en" sz="1900">
                <a:solidFill>
                  <a:schemeClr val="dk1"/>
                </a:solidFill>
                <a:latin typeface="Times New Roman"/>
                <a:ea typeface="Times New Roman"/>
                <a:cs typeface="Times New Roman"/>
                <a:sym typeface="Times New Roman"/>
              </a:rPr>
              <a:t> does Sentiment Analysis of tweets and employs data preparation, feature extraction, analysis, fusion, classification using LSTM and ML models to find Suicidal Ideation in a profile.</a:t>
            </a:r>
            <a:endParaRPr sz="1900">
              <a:solidFill>
                <a:schemeClr val="dk1"/>
              </a:solidFill>
              <a:latin typeface="Times New Roman"/>
              <a:ea typeface="Times New Roman"/>
              <a:cs typeface="Times New Roman"/>
              <a:sym typeface="Times New Roman"/>
            </a:endParaRPr>
          </a:p>
          <a:p>
            <a:pPr indent="-349250" lvl="0" marL="457200" rtl="0" algn="just">
              <a:lnSpc>
                <a:spcPct val="107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The aim is to improve the results of the suicidal profiles detection by determining more precisely their degree of suicidality.</a:t>
            </a:r>
            <a:endParaRPr sz="1900">
              <a:solidFill>
                <a:schemeClr val="dk1"/>
              </a:solidFill>
              <a:latin typeface="Times New Roman"/>
              <a:ea typeface="Times New Roman"/>
              <a:cs typeface="Times New Roman"/>
              <a:sym typeface="Times New Roman"/>
            </a:endParaRPr>
          </a:p>
          <a:p>
            <a:pPr indent="-349250" lvl="0" marL="457200" rtl="0" algn="just">
              <a:lnSpc>
                <a:spcPct val="107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The vast spectrum of risk is taken into consideration instead of just marking a profile as suicidal or non-suicidal</a:t>
            </a:r>
            <a:r>
              <a:rPr lang="en" sz="1900">
                <a:solidFill>
                  <a:schemeClr val="dk1"/>
                </a:solidFill>
                <a:latin typeface="Times New Roman"/>
                <a:ea typeface="Times New Roman"/>
                <a:cs typeface="Times New Roman"/>
                <a:sym typeface="Times New Roman"/>
              </a:rPr>
              <a:t>.</a:t>
            </a:r>
            <a:endParaRPr sz="1900">
              <a:solidFill>
                <a:schemeClr val="dk1"/>
              </a:solidFill>
              <a:latin typeface="Times New Roman"/>
              <a:ea typeface="Times New Roman"/>
              <a:cs typeface="Times New Roman"/>
              <a:sym typeface="Times New Roman"/>
            </a:endParaRPr>
          </a:p>
          <a:p>
            <a:pPr indent="-349250" lvl="0" marL="457200" rtl="0" algn="just">
              <a:lnSpc>
                <a:spcPct val="107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A degree is assigned to the profile and according to which future decisions can be made.</a:t>
            </a:r>
            <a:endParaRPr sz="1900">
              <a:solidFill>
                <a:schemeClr val="dk1"/>
              </a:solidFill>
              <a:latin typeface="Times New Roman"/>
              <a:ea typeface="Times New Roman"/>
              <a:cs typeface="Times New Roman"/>
              <a:sym typeface="Times New Roman"/>
            </a:endParaRPr>
          </a:p>
          <a:p>
            <a:pPr indent="0" lvl="0" marL="0" rtl="0" algn="l">
              <a:spcBef>
                <a:spcPts val="800"/>
              </a:spcBef>
              <a:spcAft>
                <a:spcPts val="1200"/>
              </a:spcAft>
              <a:buNone/>
            </a:pPr>
            <a:r>
              <a:t/>
            </a:r>
            <a:endParaRPr sz="1700">
              <a:latin typeface="Times New Roman"/>
              <a:ea typeface="Times New Roman"/>
              <a:cs typeface="Times New Roman"/>
              <a:sym typeface="Times New Roman"/>
            </a:endParaRPr>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2691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rgbClr val="C00000"/>
                </a:solidFill>
                <a:latin typeface="Times New Roman"/>
                <a:ea typeface="Times New Roman"/>
                <a:cs typeface="Times New Roman"/>
                <a:sym typeface="Times New Roman"/>
              </a:rPr>
              <a:t>Architecture Diagram</a:t>
            </a:r>
            <a:endParaRPr sz="4400">
              <a:solidFill>
                <a:srgbClr val="C00000"/>
              </a:solidFill>
              <a:latin typeface="Times New Roman"/>
              <a:ea typeface="Times New Roman"/>
              <a:cs typeface="Times New Roman"/>
              <a:sym typeface="Times New Roman"/>
            </a:endParaRPr>
          </a:p>
        </p:txBody>
      </p:sp>
      <p:pic>
        <p:nvPicPr>
          <p:cNvPr id="116" name="Google Shape;116;p21"/>
          <p:cNvPicPr preferRelativeResize="0"/>
          <p:nvPr/>
        </p:nvPicPr>
        <p:blipFill rotWithShape="1">
          <a:blip r:embed="rId3">
            <a:alphaModFix/>
          </a:blip>
          <a:srcRect b="16247" l="0" r="0" t="10266"/>
          <a:stretch/>
        </p:blipFill>
        <p:spPr>
          <a:xfrm>
            <a:off x="1206275" y="1099375"/>
            <a:ext cx="7109548" cy="3673899"/>
          </a:xfrm>
          <a:prstGeom prst="rect">
            <a:avLst/>
          </a:prstGeom>
          <a:noFill/>
          <a:ln>
            <a:noFill/>
          </a:ln>
        </p:spPr>
      </p:pic>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