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6DC5"/>
    <a:srgbClr val="DBD0EC"/>
    <a:srgbClr val="563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9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BF354-12A2-7BA0-410D-51847571B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EDE01-6ADA-5424-2AB6-80D14337C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34C21-7C3E-395C-50DB-4009C10B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26283-9DCF-7A07-442F-2ABD4974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46303-E33A-9C9F-F838-0F53EE44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2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3E49D-2DF4-0EF2-790F-BE6A717A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CE395-D064-E37B-2970-D2A8094A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46CC6-1F49-527E-7EF9-18CC6832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B982D-CA57-918F-5861-61ECCF49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E0821-8642-BFD8-6869-D4711659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8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CA575A-0BC1-1E12-91D3-15243D5FA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C0AEF6-225D-2A70-0045-BED7254C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27456-5876-3787-7586-A5CDA6BC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F00F1-7B2C-141D-54FD-AC43ACE2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03188-4D34-E071-7CA5-0ABC4D4B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6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BF1AE-3EAB-ECB1-E201-DE7392A5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1EF6A-31DA-FCB2-4EBB-F9C96F6D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CFDE0-8DFB-E367-0011-9BADBD5F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995F-5F96-8346-A0B6-B8395717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7DFAA-F181-9081-4F9C-AC0D55FF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4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83E68-0C83-7B2C-8090-FCD11CA8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BEDF5-91DD-97ED-96A0-F7D302E6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994BB-3376-D14C-D93B-5AD57417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69CC6-7663-A636-F371-D6F6CEC7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8F7FA-E870-ED3D-1337-A69D006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4C226-B55A-3F99-A733-7A11EE16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7DF3F-6D21-D100-1102-8A6914C5C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2E6C6-0E99-46E2-9C20-7D137AE5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6FF72-EB81-E2D1-1BE6-FEAB8DF6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64562-A6D0-779F-77DF-D4670A2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0B361-D2A9-E608-7BE9-9B146B37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1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C5C3D-BB29-B77A-8D1F-1CAF4869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43F88-E5D9-5A07-2978-7B5CBC5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EB980-3922-B517-FE71-746132BC4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9437FE-E8B6-70F8-C655-6818E6989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36BA5-3F89-1B5A-A3ED-21BBBF950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DEC9B-0F91-545E-A0A8-2677B76D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1D9244-164D-DEF1-7123-2CB2D7D6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21F5CD-8FB0-21B9-706B-D9B56B98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4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37416-53A1-AA5B-9BE1-5AD1F1F0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F83F8-EF10-F1A6-5F37-D78FEEC6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C5A317-6429-F85E-D1AD-D59D89EA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DAFFF-D55E-A8A4-61C9-464B0967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C54645-D678-76D7-17BA-5E2608B5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DD8609-798C-03EA-9DB3-C4558E55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B2693-95F1-2BAA-7415-6FD0B741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91881-35BA-2DE0-3748-DDE23C96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2CEA2-054C-E37D-F73D-EDB6BA94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DB677-5F30-23A5-0FCC-D01415EF8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808D31-2FEC-825B-DD1D-E015A5A8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89A9E-E093-ABC0-F154-EF39CA60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C6537-7BAE-802F-25EE-62108240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1132B-5260-20BF-78BE-43240CFB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8C29FA-FE1C-330D-3933-636DB4C98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48402-87F2-40AE-5B0C-9BC5667E6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BFABE-1D6E-4B13-4283-84133153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AEBC7-BEC1-482C-B3A6-0855462D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8CB91-CCF7-298A-EDCF-9828643C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63586"/>
            </a:gs>
            <a:gs pos="100000">
              <a:srgbClr val="DBD0EC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D09867-94BC-4B3A-A1F7-ABCF8BE2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41904-84EC-18D8-662D-C5798202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CCB00-9C64-5DCD-E9DA-96E6B067B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9ECF2-DDB9-473F-8004-3886A172C61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C2DBA-85FB-2723-80A3-CF15E1F62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2A819-F1F8-0591-65BD-39916DD1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59C29-A5FF-40FF-B15D-3CA5A1DE9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6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1799303" y="1976283"/>
            <a:ext cx="8593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Road to EDA Tool Developer</a:t>
            </a:r>
            <a:endParaRPr lang="ko-KR" altLang="en-US" sz="4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1B7E-D82B-E404-0C41-8FB95704AF4E}"/>
              </a:ext>
            </a:extLst>
          </p:cNvPr>
          <p:cNvSpPr txBox="1"/>
          <p:nvPr/>
        </p:nvSpPr>
        <p:spPr>
          <a:xfrm>
            <a:off x="7646005" y="4326195"/>
            <a:ext cx="2746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/>
              <a:t>Hyunjong</a:t>
            </a:r>
            <a:r>
              <a:rPr lang="en-US" altLang="ko-KR" sz="2800" dirty="0"/>
              <a:t> Song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705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80" y="363793"/>
            <a:ext cx="55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Results &amp; Layout Output</a:t>
            </a:r>
            <a:endParaRPr lang="ko-KR" altLang="en-US" sz="3200" b="1" dirty="0"/>
          </a:p>
        </p:txBody>
      </p:sp>
      <p:pic>
        <p:nvPicPr>
          <p:cNvPr id="3" name="그림 2" descr="다채로움, 스크린샷, 패턴, 예술이(가) 표시된 사진&#10;&#10;자동 생성된 설명">
            <a:extLst>
              <a:ext uri="{FF2B5EF4-FFF2-40B4-BE49-F238E27FC236}">
                <a16:creationId xmlns:a16="http://schemas.microsoft.com/office/drawing/2014/main" id="{0FE1181B-2880-08F2-6001-F29F13DE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47" y="1750975"/>
            <a:ext cx="4128306" cy="40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79" y="363793"/>
            <a:ext cx="962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Key Learnings &amp; Technical Growth</a:t>
            </a:r>
            <a:endParaRPr lang="ko-KR" altLang="en-US" sz="3200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033D3-ED3B-AB02-0386-95C63211D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349"/>
            <a:ext cx="10515600" cy="4146912"/>
          </a:xfrm>
        </p:spPr>
        <p:txBody>
          <a:bodyPr>
            <a:normAutofit/>
          </a:bodyPr>
          <a:lstStyle/>
          <a:p>
            <a:r>
              <a:rPr lang="en-US" altLang="ko-KR" dirty="0"/>
              <a:t>Understanding of the behaviors of various scripting languages(</a:t>
            </a:r>
            <a:r>
              <a:rPr lang="en-US" altLang="ko-KR" dirty="0" err="1"/>
              <a:t>Makefile</a:t>
            </a:r>
            <a:r>
              <a:rPr lang="en-US" altLang="ko-KR" dirty="0"/>
              <a:t>, </a:t>
            </a:r>
            <a:r>
              <a:rPr lang="en-US" altLang="ko-KR" dirty="0" err="1"/>
              <a:t>Tcl</a:t>
            </a:r>
            <a:r>
              <a:rPr lang="en-US" altLang="ko-KR" dirty="0"/>
              <a:t>, YAML, etc.) enhancing my ability to interpret and debug automated design flows</a:t>
            </a:r>
          </a:p>
          <a:p>
            <a:r>
              <a:rPr lang="en-US" altLang="ko-KR" dirty="0"/>
              <a:t>Understanding of how digital circuits are designed through each stage of the hardware design flow, from RTL to layout</a:t>
            </a:r>
          </a:p>
          <a:p>
            <a:r>
              <a:rPr lang="en-US" altLang="ko-KR" dirty="0"/>
              <a:t>Gained hands-on experience using open-source EDA tools in a Linux environment through the Ubuntu terminal</a:t>
            </a:r>
          </a:p>
          <a:p>
            <a:r>
              <a:rPr lang="en-US" altLang="ko-KR" dirty="0"/>
              <a:t>Gained familiarity with GitHub for managing and tracking project progress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7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79" y="363793"/>
            <a:ext cx="962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Key Learnings &amp; Technical Growth</a:t>
            </a:r>
            <a:endParaRPr lang="ko-K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F2979-B34D-AAB1-9ECA-06BE789319EF}"/>
              </a:ext>
            </a:extLst>
          </p:cNvPr>
          <p:cNvSpPr txBox="1"/>
          <p:nvPr/>
        </p:nvSpPr>
        <p:spPr>
          <a:xfrm>
            <a:off x="2162175" y="3429000"/>
            <a:ext cx="7867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https://github.com/Luffy-HJ/vlsi-lab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0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202984" y="716218"/>
            <a:ext cx="378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Table of contents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2CA04-2C60-3EE0-494A-E32B71784892}"/>
              </a:ext>
            </a:extLst>
          </p:cNvPr>
          <p:cNvSpPr txBox="1"/>
          <p:nvPr/>
        </p:nvSpPr>
        <p:spPr>
          <a:xfrm>
            <a:off x="1000125" y="1885949"/>
            <a:ext cx="103251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Project Overview</a:t>
            </a:r>
          </a:p>
          <a:p>
            <a:r>
              <a:rPr lang="en-US" altLang="ko-KR" sz="3200" dirty="0"/>
              <a:t>2. EDA Flow Summary</a:t>
            </a:r>
          </a:p>
          <a:p>
            <a:r>
              <a:rPr lang="en-US" altLang="ko-KR" sz="3200" dirty="0"/>
              <a:t>3. RTL Design &amp; Simulation</a:t>
            </a:r>
          </a:p>
          <a:p>
            <a:r>
              <a:rPr lang="en-US" altLang="ko-KR" sz="3200" dirty="0"/>
              <a:t>4. Synthesis</a:t>
            </a:r>
          </a:p>
          <a:p>
            <a:r>
              <a:rPr lang="en-US" altLang="ko-KR" sz="3200" dirty="0"/>
              <a:t>5. Place and Route</a:t>
            </a:r>
          </a:p>
          <a:p>
            <a:r>
              <a:rPr lang="en-US" altLang="ko-KR" sz="3200" dirty="0"/>
              <a:t>6. Tool Analysis &amp; Customization</a:t>
            </a:r>
          </a:p>
          <a:p>
            <a:r>
              <a:rPr lang="en-US" altLang="ko-KR" sz="3200" dirty="0"/>
              <a:t>7. Results &amp; Layout Output</a:t>
            </a:r>
          </a:p>
          <a:p>
            <a:r>
              <a:rPr lang="en-US" altLang="ko-KR" sz="3200" dirty="0"/>
              <a:t>8. Key Learnings &amp; Technical Growth</a:t>
            </a:r>
          </a:p>
        </p:txBody>
      </p:sp>
    </p:spTree>
    <p:extLst>
      <p:ext uri="{BB962C8B-B14F-4D97-AF65-F5344CB8AC3E}">
        <p14:creationId xmlns:p14="http://schemas.microsoft.com/office/powerpoint/2010/main" val="265048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80" y="363793"/>
            <a:ext cx="55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Project Overview</a:t>
            </a:r>
            <a:endParaRPr lang="ko-K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86A78-9D6D-43D2-E967-2AB81FECA57E}"/>
              </a:ext>
            </a:extLst>
          </p:cNvPr>
          <p:cNvSpPr txBox="1"/>
          <p:nvPr/>
        </p:nvSpPr>
        <p:spPr>
          <a:xfrm>
            <a:off x="1044461" y="2912089"/>
            <a:ext cx="10103078" cy="15335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800" dirty="0"/>
              <a:t>“From RTL to Silicon: Automating the Digital Design Flow”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07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80" y="363793"/>
            <a:ext cx="55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EDA Flow Summary</a:t>
            </a:r>
            <a:endParaRPr lang="ko-KR" altLang="en-US" sz="3200" b="1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FBAB71E-5301-81AB-B6E7-E07A80222C4B}"/>
              </a:ext>
            </a:extLst>
          </p:cNvPr>
          <p:cNvGrpSpPr/>
          <p:nvPr/>
        </p:nvGrpSpPr>
        <p:grpSpPr>
          <a:xfrm>
            <a:off x="1459716" y="2292779"/>
            <a:ext cx="9272568" cy="2962281"/>
            <a:chOff x="401280" y="1609719"/>
            <a:chExt cx="11389440" cy="363855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012C89A-E74C-E9A8-1A09-ED0D148A1008}"/>
                </a:ext>
              </a:extLst>
            </p:cNvPr>
            <p:cNvSpPr/>
            <p:nvPr/>
          </p:nvSpPr>
          <p:spPr>
            <a:xfrm>
              <a:off x="401280" y="1609719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RTL Design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FC5111-6239-563A-0E14-1BB2AB8E89B0}"/>
                </a:ext>
              </a:extLst>
            </p:cNvPr>
            <p:cNvSpPr/>
            <p:nvPr/>
          </p:nvSpPr>
          <p:spPr>
            <a:xfrm>
              <a:off x="3503168" y="1609720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Simulation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2560DF-C6A0-D4D1-EE77-130BEC35058A}"/>
                </a:ext>
              </a:extLst>
            </p:cNvPr>
            <p:cNvSpPr/>
            <p:nvPr/>
          </p:nvSpPr>
          <p:spPr>
            <a:xfrm>
              <a:off x="9741787" y="1609719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Floorplan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EEECA1-CC61-14BE-93E3-DA2E77B24A1F}"/>
                </a:ext>
              </a:extLst>
            </p:cNvPr>
            <p:cNvSpPr/>
            <p:nvPr/>
          </p:nvSpPr>
          <p:spPr>
            <a:xfrm>
              <a:off x="6622478" y="1609719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Synthesis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0FC3567-29D2-51AF-9201-E5E70A9B3B0E}"/>
                </a:ext>
              </a:extLst>
            </p:cNvPr>
            <p:cNvSpPr/>
            <p:nvPr/>
          </p:nvSpPr>
          <p:spPr>
            <a:xfrm>
              <a:off x="401280" y="4095745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Place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E9C15D-EFCC-C863-3096-4E4F7E13DA48}"/>
                </a:ext>
              </a:extLst>
            </p:cNvPr>
            <p:cNvSpPr/>
            <p:nvPr/>
          </p:nvSpPr>
          <p:spPr>
            <a:xfrm>
              <a:off x="3503167" y="4095746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Route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57DAF7-63E2-B8B3-03E7-46E5201C0158}"/>
                </a:ext>
              </a:extLst>
            </p:cNvPr>
            <p:cNvSpPr/>
            <p:nvPr/>
          </p:nvSpPr>
          <p:spPr>
            <a:xfrm>
              <a:off x="9741786" y="4095746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GDS Export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EAB77DE-8405-B023-39BD-1D75B55CF73D}"/>
                </a:ext>
              </a:extLst>
            </p:cNvPr>
            <p:cNvSpPr/>
            <p:nvPr/>
          </p:nvSpPr>
          <p:spPr>
            <a:xfrm>
              <a:off x="6622478" y="4095746"/>
              <a:ext cx="2048933" cy="115252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3D97CD2-7F7F-B68A-214F-6B308D4CA5E1}"/>
                </a:ext>
              </a:extLst>
            </p:cNvPr>
            <p:cNvCxnSpPr>
              <a:stCxn id="2" idx="3"/>
              <a:endCxn id="13" idx="1"/>
            </p:cNvCxnSpPr>
            <p:nvPr/>
          </p:nvCxnSpPr>
          <p:spPr>
            <a:xfrm>
              <a:off x="2450213" y="2185982"/>
              <a:ext cx="105295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6C74C6-AC3A-1AB4-C764-2495CB7F042D}"/>
                </a:ext>
              </a:extLst>
            </p:cNvPr>
            <p:cNvCxnSpPr>
              <a:stCxn id="13" idx="3"/>
              <a:endCxn id="16" idx="1"/>
            </p:cNvCxnSpPr>
            <p:nvPr/>
          </p:nvCxnSpPr>
          <p:spPr>
            <a:xfrm flipV="1">
              <a:off x="5552101" y="2185982"/>
              <a:ext cx="107037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05F361B-CF5D-BDF6-8776-F967CDB2F1C3}"/>
                </a:ext>
              </a:extLst>
            </p:cNvPr>
            <p:cNvCxnSpPr>
              <a:stCxn id="16" idx="3"/>
              <a:endCxn id="15" idx="1"/>
            </p:cNvCxnSpPr>
            <p:nvPr/>
          </p:nvCxnSpPr>
          <p:spPr>
            <a:xfrm>
              <a:off x="8671411" y="2185982"/>
              <a:ext cx="10703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B993D02C-167A-22D5-4C36-F6F82C6074AE}"/>
                </a:ext>
              </a:extLst>
            </p:cNvPr>
            <p:cNvCxnSpPr>
              <a:stCxn id="15" idx="2"/>
              <a:endCxn id="20" idx="0"/>
            </p:cNvCxnSpPr>
            <p:nvPr/>
          </p:nvCxnSpPr>
          <p:spPr>
            <a:xfrm rot="5400000">
              <a:off x="5429251" y="-1241259"/>
              <a:ext cx="1333501" cy="934050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F25C5A-FED8-A37E-85C1-86E2B6ABC34A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2450213" y="4672008"/>
              <a:ext cx="105295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2CFB2D0-523B-CC83-6519-1E36EAA924A2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>
              <a:off x="5552100" y="4672009"/>
              <a:ext cx="107037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A3FD044-2861-33B2-42AB-AABCE9704791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8671411" y="4672009"/>
              <a:ext cx="10703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440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80" y="363793"/>
            <a:ext cx="55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RTL Design &amp; Simulation</a:t>
            </a:r>
            <a:endParaRPr lang="ko-KR" altLang="en-US" sz="3200" b="1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163F891-2906-7A63-346F-E99773882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29" y="2109338"/>
            <a:ext cx="3231160" cy="3414056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56006E-5A4F-33CD-C54C-59EF059C8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35" y="1286307"/>
            <a:ext cx="1828958" cy="50601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53845F-4F37-06D9-6D45-E0D685E82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44" y="3245458"/>
            <a:ext cx="9542312" cy="11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80" y="363793"/>
            <a:ext cx="55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Synthesis</a:t>
            </a:r>
            <a:endParaRPr lang="ko-KR" altLang="en-US" sz="320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519D87-19AA-BB1B-E2EE-6FD1E5CF221F}"/>
              </a:ext>
            </a:extLst>
          </p:cNvPr>
          <p:cNvGrpSpPr/>
          <p:nvPr/>
        </p:nvGrpSpPr>
        <p:grpSpPr>
          <a:xfrm>
            <a:off x="1929403" y="2560843"/>
            <a:ext cx="2883738" cy="2166273"/>
            <a:chOff x="1929403" y="2560843"/>
            <a:chExt cx="2883738" cy="216627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7D3264C-3442-A8F9-37CE-709DB4821464}"/>
                </a:ext>
              </a:extLst>
            </p:cNvPr>
            <p:cNvGrpSpPr/>
            <p:nvPr/>
          </p:nvGrpSpPr>
          <p:grpSpPr>
            <a:xfrm>
              <a:off x="2346036" y="2560843"/>
              <a:ext cx="2054270" cy="1736314"/>
              <a:chOff x="1348509" y="2318327"/>
              <a:chExt cx="2054270" cy="173631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897936-C7FB-C5B5-7E85-AA85604A0050}"/>
                  </a:ext>
                </a:extLst>
              </p:cNvPr>
              <p:cNvSpPr txBox="1"/>
              <p:nvPr/>
            </p:nvSpPr>
            <p:spPr>
              <a:xfrm>
                <a:off x="1348509" y="2318327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12</a:t>
                </a:r>
                <a:endParaRPr lang="ko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01D4D7-D9B1-C7F6-8F27-38AB90F14BF6}"/>
                  </a:ext>
                </a:extLst>
              </p:cNvPr>
              <p:cNvSpPr txBox="1"/>
              <p:nvPr/>
            </p:nvSpPr>
            <p:spPr>
              <a:xfrm>
                <a:off x="2964839" y="2318327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endParaRPr lang="ko-KR" altLang="en-US" dirty="0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579A37C8-EAA5-F983-F90F-F162DEDDF27E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1786449" y="2502993"/>
                <a:ext cx="117839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006ED80-DE19-E221-F2AB-D4206B555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3745" y="2502993"/>
                <a:ext cx="0" cy="11823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5296B9-C04B-BA5C-855D-6ABEE20AAE26}"/>
                  </a:ext>
                </a:extLst>
              </p:cNvPr>
              <p:cNvSpPr txBox="1"/>
              <p:nvPr/>
            </p:nvSpPr>
            <p:spPr>
              <a:xfrm>
                <a:off x="2218093" y="368530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45631D-7B71-1737-05A7-6A17DE78FD24}"/>
                </a:ext>
              </a:extLst>
            </p:cNvPr>
            <p:cNvSpPr txBox="1"/>
            <p:nvPr/>
          </p:nvSpPr>
          <p:spPr>
            <a:xfrm>
              <a:off x="1929403" y="4357784"/>
              <a:ext cx="2883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Greatest Common Divisor</a:t>
              </a:r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BD1D91-18C6-AFD8-F9DC-C287CC55B4A1}"/>
              </a:ext>
            </a:extLst>
          </p:cNvPr>
          <p:cNvGrpSpPr/>
          <p:nvPr/>
        </p:nvGrpSpPr>
        <p:grpSpPr>
          <a:xfrm>
            <a:off x="7465066" y="2627382"/>
            <a:ext cx="1015729" cy="581890"/>
            <a:chOff x="7528559" y="2389909"/>
            <a:chExt cx="1015729" cy="581890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B43D5136-D0FD-E0ED-B73F-A413D695CCB0}"/>
                </a:ext>
              </a:extLst>
            </p:cNvPr>
            <p:cNvSpPr/>
            <p:nvPr/>
          </p:nvSpPr>
          <p:spPr>
            <a:xfrm>
              <a:off x="7745479" y="2389909"/>
              <a:ext cx="581890" cy="581890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CF93832-124D-D59F-5076-FA0256A7EC2D}"/>
                </a:ext>
              </a:extLst>
            </p:cNvPr>
            <p:cNvCxnSpPr/>
            <p:nvPr/>
          </p:nvCxnSpPr>
          <p:spPr>
            <a:xfrm flipH="1">
              <a:off x="7528560" y="2533650"/>
              <a:ext cx="216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2474B02-B835-E5A3-63EA-8EA3DCBD26CE}"/>
                </a:ext>
              </a:extLst>
            </p:cNvPr>
            <p:cNvCxnSpPr/>
            <p:nvPr/>
          </p:nvCxnSpPr>
          <p:spPr>
            <a:xfrm flipH="1">
              <a:off x="7528559" y="2834640"/>
              <a:ext cx="216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6AB72EA-4C18-A670-E8FE-7FEBE3612E64}"/>
                </a:ext>
              </a:extLst>
            </p:cNvPr>
            <p:cNvCxnSpPr/>
            <p:nvPr/>
          </p:nvCxnSpPr>
          <p:spPr>
            <a:xfrm flipH="1">
              <a:off x="8327369" y="2680854"/>
              <a:ext cx="216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494765-03E0-B2B8-6F6A-72DC0DBBC6CD}"/>
              </a:ext>
            </a:extLst>
          </p:cNvPr>
          <p:cNvGrpSpPr/>
          <p:nvPr/>
        </p:nvGrpSpPr>
        <p:grpSpPr>
          <a:xfrm>
            <a:off x="8949981" y="2627382"/>
            <a:ext cx="1015729" cy="581890"/>
            <a:chOff x="8770619" y="2389909"/>
            <a:chExt cx="1015729" cy="581890"/>
          </a:xfrm>
        </p:grpSpPr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B00052C4-F3FA-223E-077D-14DAE32ACC72}"/>
                </a:ext>
              </a:extLst>
            </p:cNvPr>
            <p:cNvSpPr/>
            <p:nvPr/>
          </p:nvSpPr>
          <p:spPr>
            <a:xfrm>
              <a:off x="8987539" y="2389909"/>
              <a:ext cx="581890" cy="581890"/>
            </a:xfrm>
            <a:prstGeom prst="flowChartDelay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7125E55-C91D-5F2A-7448-295F50BC549D}"/>
                </a:ext>
              </a:extLst>
            </p:cNvPr>
            <p:cNvCxnSpPr/>
            <p:nvPr/>
          </p:nvCxnSpPr>
          <p:spPr>
            <a:xfrm flipH="1">
              <a:off x="8770620" y="2533650"/>
              <a:ext cx="216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FCA2EFF-B4CF-7B32-03E7-BFAD1163C18F}"/>
                </a:ext>
              </a:extLst>
            </p:cNvPr>
            <p:cNvCxnSpPr/>
            <p:nvPr/>
          </p:nvCxnSpPr>
          <p:spPr>
            <a:xfrm flipH="1">
              <a:off x="8770619" y="2834640"/>
              <a:ext cx="216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486C04D-29E9-F366-62EB-FFC953D42B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1680" y="2680854"/>
              <a:ext cx="154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51FF04A-74B5-57D5-A4AD-B5955CBE9CEB}"/>
                </a:ext>
              </a:extLst>
            </p:cNvPr>
            <p:cNvSpPr/>
            <p:nvPr/>
          </p:nvSpPr>
          <p:spPr>
            <a:xfrm>
              <a:off x="9569429" y="2653665"/>
              <a:ext cx="57150" cy="571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E0576DC-9E81-308D-3A9E-CC66C5CCF596}"/>
              </a:ext>
            </a:extLst>
          </p:cNvPr>
          <p:cNvGrpSpPr/>
          <p:nvPr/>
        </p:nvGrpSpPr>
        <p:grpSpPr>
          <a:xfrm>
            <a:off x="8224368" y="4066838"/>
            <a:ext cx="1015729" cy="581891"/>
            <a:chOff x="9965890" y="2389909"/>
            <a:chExt cx="1015729" cy="581891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082D33E-3AD5-E0E5-0181-8C1D215642D1}"/>
                </a:ext>
              </a:extLst>
            </p:cNvPr>
            <p:cNvSpPr/>
            <p:nvPr/>
          </p:nvSpPr>
          <p:spPr>
            <a:xfrm rot="5400000">
              <a:off x="10182809" y="2389909"/>
              <a:ext cx="581891" cy="581891"/>
            </a:xfrm>
            <a:custGeom>
              <a:avLst/>
              <a:gdLst>
                <a:gd name="connsiteX0" fmla="*/ 0 w 581891"/>
                <a:gd name="connsiteY0" fmla="*/ 581891 h 581891"/>
                <a:gd name="connsiteX1" fmla="*/ 290946 w 581891"/>
                <a:gd name="connsiteY1" fmla="*/ 0 h 581891"/>
                <a:gd name="connsiteX2" fmla="*/ 581891 w 581891"/>
                <a:gd name="connsiteY2" fmla="*/ 581891 h 581891"/>
                <a:gd name="connsiteX3" fmla="*/ 0 w 581891"/>
                <a:gd name="connsiteY3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891" h="581891">
                  <a:moveTo>
                    <a:pt x="0" y="581891"/>
                  </a:moveTo>
                  <a:lnTo>
                    <a:pt x="290946" y="0"/>
                  </a:lnTo>
                  <a:lnTo>
                    <a:pt x="581891" y="581891"/>
                  </a:lnTo>
                  <a:lnTo>
                    <a:pt x="0" y="581891"/>
                  </a:lnTo>
                  <a:close/>
                </a:path>
              </a:pathLst>
            </a:custGeom>
            <a:solidFill>
              <a:schemeClr val="bg1"/>
            </a:solidFill>
            <a:ln cap="flat">
              <a:solidFill>
                <a:schemeClr val="accent1">
                  <a:shade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89E5D6F-1AD8-C777-CEA6-D6A374FD4BF9}"/>
                </a:ext>
              </a:extLst>
            </p:cNvPr>
            <p:cNvSpPr/>
            <p:nvPr/>
          </p:nvSpPr>
          <p:spPr>
            <a:xfrm rot="5400000">
              <a:off x="10764699" y="2653665"/>
              <a:ext cx="57150" cy="57150"/>
            </a:xfrm>
            <a:custGeom>
              <a:avLst/>
              <a:gdLst>
                <a:gd name="connsiteX0" fmla="*/ 0 w 57150"/>
                <a:gd name="connsiteY0" fmla="*/ 28575 h 57150"/>
                <a:gd name="connsiteX1" fmla="*/ 28575 w 57150"/>
                <a:gd name="connsiteY1" fmla="*/ 0 h 57150"/>
                <a:gd name="connsiteX2" fmla="*/ 57150 w 57150"/>
                <a:gd name="connsiteY2" fmla="*/ 28575 h 57150"/>
                <a:gd name="connsiteX3" fmla="*/ 28575 w 57150"/>
                <a:gd name="connsiteY3" fmla="*/ 57150 h 57150"/>
                <a:gd name="connsiteX4" fmla="*/ 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0" y="28575"/>
                  </a:move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808DDD6-959B-F855-1EDC-66C0A9B745E2}"/>
                </a:ext>
              </a:extLst>
            </p:cNvPr>
            <p:cNvCxnSpPr/>
            <p:nvPr/>
          </p:nvCxnSpPr>
          <p:spPr>
            <a:xfrm flipH="1">
              <a:off x="9965891" y="2537460"/>
              <a:ext cx="216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4C82B12-7301-3879-4503-8C36BD744FC3}"/>
                </a:ext>
              </a:extLst>
            </p:cNvPr>
            <p:cNvCxnSpPr/>
            <p:nvPr/>
          </p:nvCxnSpPr>
          <p:spPr>
            <a:xfrm flipH="1">
              <a:off x="9965890" y="2838450"/>
              <a:ext cx="216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CA0AE8D-A5EC-17AE-8253-C73EA32C0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26951" y="2680854"/>
              <a:ext cx="154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3A6E8B-70C6-0E4F-AD54-757D598638CB}"/>
              </a:ext>
            </a:extLst>
          </p:cNvPr>
          <p:cNvCxnSpPr>
            <a:cxnSpLocks/>
          </p:cNvCxnSpPr>
          <p:nvPr/>
        </p:nvCxnSpPr>
        <p:spPr>
          <a:xfrm>
            <a:off x="5706115" y="3429000"/>
            <a:ext cx="779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80" y="363793"/>
            <a:ext cx="5565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Place and Route</a:t>
            </a:r>
            <a:endParaRPr lang="ko-KR" altLang="en-US" sz="3200" b="1" dirty="0"/>
          </a:p>
        </p:txBody>
      </p:sp>
      <p:pic>
        <p:nvPicPr>
          <p:cNvPr id="5" name="그림 4" descr="다채로움, 스크린샷, 패턴, 그래픽이(가) 표시된 사진&#10;&#10;자동 생성된 설명">
            <a:extLst>
              <a:ext uri="{FF2B5EF4-FFF2-40B4-BE49-F238E27FC236}">
                <a16:creationId xmlns:a16="http://schemas.microsoft.com/office/drawing/2014/main" id="{0A70590A-2F91-8A61-3DD9-D897DAC9F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1" y="2259950"/>
            <a:ext cx="7562978" cy="29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79" y="363793"/>
            <a:ext cx="639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Tool Analysis &amp; Customization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2D80B-AE29-8C0E-A3C6-BC760E046556}"/>
              </a:ext>
            </a:extLst>
          </p:cNvPr>
          <p:cNvSpPr txBox="1"/>
          <p:nvPr/>
        </p:nvSpPr>
        <p:spPr>
          <a:xfrm>
            <a:off x="416560" y="4110572"/>
            <a:ext cx="11358880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Makefile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D3442-9C1D-9431-E1EE-CCAF3CCA73F6}"/>
              </a:ext>
            </a:extLst>
          </p:cNvPr>
          <p:cNvSpPr txBox="1"/>
          <p:nvPr/>
        </p:nvSpPr>
        <p:spPr>
          <a:xfrm>
            <a:off x="766763" y="3729789"/>
            <a:ext cx="170201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config.mk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21397-9D49-9E02-5375-5A7DE948341E}"/>
              </a:ext>
            </a:extLst>
          </p:cNvPr>
          <p:cNvSpPr txBox="1"/>
          <p:nvPr/>
        </p:nvSpPr>
        <p:spPr>
          <a:xfrm>
            <a:off x="2818984" y="3729789"/>
            <a:ext cx="4806395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variables.mk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4578-6071-6E6F-3C52-835466FCAD06}"/>
              </a:ext>
            </a:extLst>
          </p:cNvPr>
          <p:cNvSpPr txBox="1"/>
          <p:nvPr/>
        </p:nvSpPr>
        <p:spPr>
          <a:xfrm>
            <a:off x="7975582" y="3729789"/>
            <a:ext cx="2078002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preprocessLib.py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A80D1-B160-A914-0631-53BF3AC4B5D7}"/>
              </a:ext>
            </a:extLst>
          </p:cNvPr>
          <p:cNvSpPr txBox="1"/>
          <p:nvPr/>
        </p:nvSpPr>
        <p:spPr>
          <a:xfrm>
            <a:off x="3008399" y="3349006"/>
            <a:ext cx="170201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config.mk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8D41-1677-EEAE-899C-A285BD4BA4C1}"/>
              </a:ext>
            </a:extLst>
          </p:cNvPr>
          <p:cNvSpPr txBox="1"/>
          <p:nvPr/>
        </p:nvSpPr>
        <p:spPr>
          <a:xfrm>
            <a:off x="4904779" y="3349006"/>
            <a:ext cx="250431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defaults.py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78C33-F864-E253-E28D-0FD1CD59AB42}"/>
              </a:ext>
            </a:extLst>
          </p:cNvPr>
          <p:cNvSpPr txBox="1"/>
          <p:nvPr/>
        </p:nvSpPr>
        <p:spPr>
          <a:xfrm>
            <a:off x="5147274" y="2957830"/>
            <a:ext cx="201932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variables.yaml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pic>
        <p:nvPicPr>
          <p:cNvPr id="16" name="그래픽 15" descr="실행 단색으로 채워진">
            <a:extLst>
              <a:ext uri="{FF2B5EF4-FFF2-40B4-BE49-F238E27FC236}">
                <a16:creationId xmlns:a16="http://schemas.microsoft.com/office/drawing/2014/main" id="{44DC7A30-DAEF-892F-F44F-80B902FA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088" y="3117083"/>
            <a:ext cx="623833" cy="62383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AEF810-4FA4-DCC5-AE83-A8159D4426AF}"/>
              </a:ext>
            </a:extLst>
          </p:cNvPr>
          <p:cNvCxnSpPr/>
          <p:nvPr/>
        </p:nvCxnSpPr>
        <p:spPr>
          <a:xfrm>
            <a:off x="10275525" y="4300963"/>
            <a:ext cx="137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AC50E1-A872-E209-D026-61C42FDF6DD5}"/>
              </a:ext>
            </a:extLst>
          </p:cNvPr>
          <p:cNvGrpSpPr/>
          <p:nvPr/>
        </p:nvGrpSpPr>
        <p:grpSpPr>
          <a:xfrm>
            <a:off x="10489130" y="3484416"/>
            <a:ext cx="944442" cy="209596"/>
            <a:chOff x="10384333" y="3520194"/>
            <a:chExt cx="944441" cy="2095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25DDD9-62FB-6468-A6A9-94A3D6E4544F}"/>
                </a:ext>
              </a:extLst>
            </p:cNvPr>
            <p:cNvSpPr/>
            <p:nvPr/>
          </p:nvSpPr>
          <p:spPr>
            <a:xfrm>
              <a:off x="10384333" y="3520194"/>
              <a:ext cx="209595" cy="209595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A67FC4A-B7D1-C462-7E7E-76813FED58E0}"/>
                </a:ext>
              </a:extLst>
            </p:cNvPr>
            <p:cNvSpPr/>
            <p:nvPr/>
          </p:nvSpPr>
          <p:spPr>
            <a:xfrm>
              <a:off x="10751756" y="3520194"/>
              <a:ext cx="209595" cy="209595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3D85A9B-2131-73C6-E855-4EA7C93083CB}"/>
                </a:ext>
              </a:extLst>
            </p:cNvPr>
            <p:cNvSpPr/>
            <p:nvPr/>
          </p:nvSpPr>
          <p:spPr>
            <a:xfrm>
              <a:off x="11119179" y="3520194"/>
              <a:ext cx="209595" cy="209595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58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4F562377-FABE-830F-874C-91E858F77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5324475"/>
            <a:ext cx="1533525" cy="1533525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AF8450-36A9-7F9F-A148-4E67EF8C8A84}"/>
              </a:ext>
            </a:extLst>
          </p:cNvPr>
          <p:cNvSpPr txBox="1"/>
          <p:nvPr/>
        </p:nvSpPr>
        <p:spPr>
          <a:xfrm>
            <a:off x="401279" y="363793"/>
            <a:ext cx="639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Tool Analysis &amp; Customization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2D80B-AE29-8C0E-A3C6-BC760E046556}"/>
              </a:ext>
            </a:extLst>
          </p:cNvPr>
          <p:cNvSpPr txBox="1"/>
          <p:nvPr/>
        </p:nvSpPr>
        <p:spPr>
          <a:xfrm>
            <a:off x="416560" y="4110572"/>
            <a:ext cx="11358880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Makefile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D3442-9C1D-9431-E1EE-CCAF3CCA73F6}"/>
              </a:ext>
            </a:extLst>
          </p:cNvPr>
          <p:cNvSpPr txBox="1"/>
          <p:nvPr/>
        </p:nvSpPr>
        <p:spPr>
          <a:xfrm>
            <a:off x="766763" y="3729789"/>
            <a:ext cx="170201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config.mk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21397-9D49-9E02-5375-5A7DE948341E}"/>
              </a:ext>
            </a:extLst>
          </p:cNvPr>
          <p:cNvSpPr txBox="1"/>
          <p:nvPr/>
        </p:nvSpPr>
        <p:spPr>
          <a:xfrm>
            <a:off x="2818984" y="3729789"/>
            <a:ext cx="4806395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variables.mk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4578-6071-6E6F-3C52-835466FCAD06}"/>
              </a:ext>
            </a:extLst>
          </p:cNvPr>
          <p:cNvSpPr txBox="1"/>
          <p:nvPr/>
        </p:nvSpPr>
        <p:spPr>
          <a:xfrm>
            <a:off x="7975582" y="3729789"/>
            <a:ext cx="2078002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preprocessLib.py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A80D1-B160-A914-0631-53BF3AC4B5D7}"/>
              </a:ext>
            </a:extLst>
          </p:cNvPr>
          <p:cNvSpPr txBox="1"/>
          <p:nvPr/>
        </p:nvSpPr>
        <p:spPr>
          <a:xfrm>
            <a:off x="3008399" y="3349006"/>
            <a:ext cx="170201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config.mk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8D41-1677-EEAE-899C-A285BD4BA4C1}"/>
              </a:ext>
            </a:extLst>
          </p:cNvPr>
          <p:cNvSpPr txBox="1"/>
          <p:nvPr/>
        </p:nvSpPr>
        <p:spPr>
          <a:xfrm>
            <a:off x="4904779" y="3349006"/>
            <a:ext cx="250431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defaults.py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78C33-F864-E253-E28D-0FD1CD59AB42}"/>
              </a:ext>
            </a:extLst>
          </p:cNvPr>
          <p:cNvSpPr txBox="1"/>
          <p:nvPr/>
        </p:nvSpPr>
        <p:spPr>
          <a:xfrm>
            <a:off x="5147274" y="2957830"/>
            <a:ext cx="2019328" cy="38078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accent1">
                      <a:shade val="15000"/>
                    </a:schemeClr>
                  </a:solidFill>
                </a:ln>
              </a:rPr>
              <a:t>variables.yaml</a:t>
            </a:r>
            <a:endParaRPr lang="ko-KR" altLang="en-US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</p:txBody>
      </p:sp>
      <p:pic>
        <p:nvPicPr>
          <p:cNvPr id="16" name="그래픽 15" descr="실행 단색으로 채워진">
            <a:extLst>
              <a:ext uri="{FF2B5EF4-FFF2-40B4-BE49-F238E27FC236}">
                <a16:creationId xmlns:a16="http://schemas.microsoft.com/office/drawing/2014/main" id="{44DC7A30-DAEF-892F-F44F-80B902FA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088" y="3117083"/>
            <a:ext cx="623833" cy="62383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AEF810-4FA4-DCC5-AE83-A8159D4426AF}"/>
              </a:ext>
            </a:extLst>
          </p:cNvPr>
          <p:cNvCxnSpPr/>
          <p:nvPr/>
        </p:nvCxnSpPr>
        <p:spPr>
          <a:xfrm>
            <a:off x="10275525" y="4300963"/>
            <a:ext cx="137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AC50E1-A872-E209-D026-61C42FDF6DD5}"/>
              </a:ext>
            </a:extLst>
          </p:cNvPr>
          <p:cNvGrpSpPr/>
          <p:nvPr/>
        </p:nvGrpSpPr>
        <p:grpSpPr>
          <a:xfrm>
            <a:off x="10489130" y="3484416"/>
            <a:ext cx="944442" cy="209596"/>
            <a:chOff x="10384333" y="3520194"/>
            <a:chExt cx="944441" cy="2095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425DDD9-62FB-6468-A6A9-94A3D6E4544F}"/>
                </a:ext>
              </a:extLst>
            </p:cNvPr>
            <p:cNvSpPr/>
            <p:nvPr/>
          </p:nvSpPr>
          <p:spPr>
            <a:xfrm>
              <a:off x="10384333" y="3520194"/>
              <a:ext cx="209595" cy="209595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A67FC4A-B7D1-C462-7E7E-76813FED58E0}"/>
                </a:ext>
              </a:extLst>
            </p:cNvPr>
            <p:cNvSpPr/>
            <p:nvPr/>
          </p:nvSpPr>
          <p:spPr>
            <a:xfrm>
              <a:off x="10751756" y="3520194"/>
              <a:ext cx="209595" cy="209595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3D85A9B-2131-73C6-E855-4EA7C93083CB}"/>
                </a:ext>
              </a:extLst>
            </p:cNvPr>
            <p:cNvSpPr/>
            <p:nvPr/>
          </p:nvSpPr>
          <p:spPr>
            <a:xfrm>
              <a:off x="11119179" y="3520194"/>
              <a:ext cx="209595" cy="209595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FC9FD063-1202-C1C8-0C9F-28D284822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1" y="2515884"/>
            <a:ext cx="11096238" cy="28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</TotalTime>
  <Words>234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</dc:creator>
  <cp:lastModifiedBy>Song</cp:lastModifiedBy>
  <cp:revision>12</cp:revision>
  <dcterms:created xsi:type="dcterms:W3CDTF">2025-05-16T04:02:08Z</dcterms:created>
  <dcterms:modified xsi:type="dcterms:W3CDTF">2025-05-20T02:58:55Z</dcterms:modified>
</cp:coreProperties>
</file>