
<file path=[Content_Types].xml><?xml version="1.0" encoding="utf-8"?>
<Types xmlns="http://schemas.openxmlformats.org/package/2006/content-types">
  <Default Extension="xml" ContentType="application/xml"/>
  <Default Extension="jpeg" ContentType="image/jpeg"/>
  <Default Extension="tiff" ContentType="image/tiff"/>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2"/>
  </p:notesMasterIdLst>
  <p:sldIdLst>
    <p:sldId id="256" r:id="rId2"/>
    <p:sldId id="258" r:id="rId3"/>
    <p:sldId id="260" r:id="rId4"/>
    <p:sldId id="265" r:id="rId5"/>
    <p:sldId id="270" r:id="rId6"/>
    <p:sldId id="257" r:id="rId7"/>
    <p:sldId id="272" r:id="rId8"/>
    <p:sldId id="271" r:id="rId9"/>
    <p:sldId id="261" r:id="rId10"/>
    <p:sldId id="266" r:id="rId11"/>
    <p:sldId id="267" r:id="rId12"/>
    <p:sldId id="297" r:id="rId13"/>
    <p:sldId id="268" r:id="rId14"/>
    <p:sldId id="269" r:id="rId15"/>
    <p:sldId id="293" r:id="rId16"/>
    <p:sldId id="309" r:id="rId17"/>
    <p:sldId id="291" r:id="rId18"/>
    <p:sldId id="292" r:id="rId19"/>
    <p:sldId id="300" r:id="rId20"/>
    <p:sldId id="299" r:id="rId21"/>
    <p:sldId id="301" r:id="rId22"/>
    <p:sldId id="302" r:id="rId23"/>
    <p:sldId id="298" r:id="rId24"/>
    <p:sldId id="262" r:id="rId25"/>
    <p:sldId id="281" r:id="rId26"/>
    <p:sldId id="282" r:id="rId27"/>
    <p:sldId id="275" r:id="rId28"/>
    <p:sldId id="283" r:id="rId29"/>
    <p:sldId id="284" r:id="rId30"/>
    <p:sldId id="277" r:id="rId31"/>
    <p:sldId id="278" r:id="rId32"/>
    <p:sldId id="279" r:id="rId33"/>
    <p:sldId id="280" r:id="rId34"/>
    <p:sldId id="285" r:id="rId35"/>
    <p:sldId id="286" r:id="rId36"/>
    <p:sldId id="287" r:id="rId37"/>
    <p:sldId id="295" r:id="rId38"/>
    <p:sldId id="316" r:id="rId39"/>
    <p:sldId id="303" r:id="rId40"/>
    <p:sldId id="304" r:id="rId41"/>
    <p:sldId id="317" r:id="rId42"/>
    <p:sldId id="296" r:id="rId43"/>
    <p:sldId id="307" r:id="rId44"/>
    <p:sldId id="308" r:id="rId45"/>
    <p:sldId id="289" r:id="rId46"/>
    <p:sldId id="311" r:id="rId47"/>
    <p:sldId id="312" r:id="rId48"/>
    <p:sldId id="315" r:id="rId49"/>
    <p:sldId id="290" r:id="rId50"/>
    <p:sldId id="305" r:id="rId5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lizabeth Glass" initials="" lastIdx="4"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E8E8E8"/>
    <a:srgbClr val="B3FF47"/>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142" autoAdjust="0"/>
    <p:restoredTop sz="71405" autoAdjust="0"/>
  </p:normalViewPr>
  <p:slideViewPr>
    <p:cSldViewPr snapToGrid="0" snapToObjects="1">
      <p:cViewPr>
        <p:scale>
          <a:sx n="100" d="100"/>
          <a:sy n="100" d="100"/>
        </p:scale>
        <p:origin x="-704" y="1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notesMaster" Target="notesMasters/notesMaster1.xml"/><Relationship Id="rId53" Type="http://schemas.openxmlformats.org/officeDocument/2006/relationships/printerSettings" Target="printerSettings/printerSettings1.bin"/><Relationship Id="rId54" Type="http://schemas.openxmlformats.org/officeDocument/2006/relationships/commentAuthors" Target="commentAuthors.xml"/><Relationship Id="rId55" Type="http://schemas.openxmlformats.org/officeDocument/2006/relationships/presProps" Target="presProps.xml"/><Relationship Id="rId56" Type="http://schemas.openxmlformats.org/officeDocument/2006/relationships/viewProps" Target="viewProps.xml"/><Relationship Id="rId57" Type="http://schemas.openxmlformats.org/officeDocument/2006/relationships/theme" Target="theme/theme1.xml"/><Relationship Id="rId58"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5-09-11T13:33:33.031" idx="4">
    <p:pos x="5022" y="2276"/>
    <p:text>Here we are looking for class engagement again - get them talking about the samples they chose and have them show what reults they got and compare with others.
Review factors that can resutl in major differneces.
Can they get away with only slecting a handful of samples out of 100 and make conclusions?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B6A1B9-0A86-7A4E-8C0C-CD08297FA88D}" type="datetimeFigureOut">
              <a:rPr lang="en-US" smtClean="0"/>
              <a:t>9/8/15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999313-7BED-0A41-ABB2-37ECF3C0903E}" type="slidenum">
              <a:rPr lang="en-US" smtClean="0"/>
              <a:t>‹#›</a:t>
            </a:fld>
            <a:endParaRPr lang="en-US"/>
          </a:p>
        </p:txBody>
      </p:sp>
    </p:spTree>
    <p:extLst>
      <p:ext uri="{BB962C8B-B14F-4D97-AF65-F5344CB8AC3E}">
        <p14:creationId xmlns:p14="http://schemas.microsoft.com/office/powerpoint/2010/main" val="374834779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phyloseq</a:t>
            </a:r>
            <a:endParaRPr lang="en-US" dirty="0"/>
          </a:p>
        </p:txBody>
      </p:sp>
      <p:sp>
        <p:nvSpPr>
          <p:cNvPr id="4" name="Slide Number Placeholder 3"/>
          <p:cNvSpPr>
            <a:spLocks noGrp="1"/>
          </p:cNvSpPr>
          <p:nvPr>
            <p:ph type="sldNum" sz="quarter" idx="10"/>
          </p:nvPr>
        </p:nvSpPr>
        <p:spPr/>
        <p:txBody>
          <a:bodyPr/>
          <a:lstStyle/>
          <a:p>
            <a:fld id="{97999313-7BED-0A41-ABB2-37ECF3C0903E}" type="slidenum">
              <a:rPr lang="en-US" smtClean="0"/>
              <a:t>1</a:t>
            </a:fld>
            <a:endParaRPr lang="en-US"/>
          </a:p>
        </p:txBody>
      </p:sp>
    </p:spTree>
    <p:extLst>
      <p:ext uri="{BB962C8B-B14F-4D97-AF65-F5344CB8AC3E}">
        <p14:creationId xmlns:p14="http://schemas.microsoft.com/office/powerpoint/2010/main" val="9536641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Enzymes examined by </a:t>
            </a:r>
            <a:r>
              <a:rPr lang="en-US" dirty="0" err="1" smtClean="0"/>
              <a:t>Tiedje</a:t>
            </a:r>
            <a:r>
              <a:rPr lang="en-US" dirty="0" smtClean="0"/>
              <a:t> et al in orange rectangle.</a:t>
            </a:r>
          </a:p>
          <a:p>
            <a:endParaRPr lang="en-US" dirty="0"/>
          </a:p>
        </p:txBody>
      </p:sp>
      <p:sp>
        <p:nvSpPr>
          <p:cNvPr id="4" name="Slide Number Placeholder 3"/>
          <p:cNvSpPr>
            <a:spLocks noGrp="1"/>
          </p:cNvSpPr>
          <p:nvPr>
            <p:ph type="sldNum" sz="quarter" idx="10"/>
          </p:nvPr>
        </p:nvSpPr>
        <p:spPr/>
        <p:txBody>
          <a:bodyPr/>
          <a:lstStyle/>
          <a:p>
            <a:fld id="{97999313-7BED-0A41-ABB2-37ECF3C0903E}" type="slidenum">
              <a:rPr lang="en-US" smtClean="0"/>
              <a:t>44</a:t>
            </a:fld>
            <a:endParaRPr lang="en-US"/>
          </a:p>
        </p:txBody>
      </p:sp>
    </p:spTree>
    <p:extLst>
      <p:ext uri="{BB962C8B-B14F-4D97-AF65-F5344CB8AC3E}">
        <p14:creationId xmlns:p14="http://schemas.microsoft.com/office/powerpoint/2010/main" val="2696457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There is another example of downloading data via the CMD-LINE</a:t>
            </a:r>
            <a:r>
              <a:rPr lang="en-US" b="1" baseline="0" dirty="0" smtClean="0"/>
              <a:t> in example 9.</a:t>
            </a:r>
            <a:endParaRPr lang="en-US" b="1" dirty="0"/>
          </a:p>
        </p:txBody>
      </p:sp>
      <p:sp>
        <p:nvSpPr>
          <p:cNvPr id="4" name="Slide Number Placeholder 3"/>
          <p:cNvSpPr>
            <a:spLocks noGrp="1"/>
          </p:cNvSpPr>
          <p:nvPr>
            <p:ph type="sldNum" sz="quarter" idx="10"/>
          </p:nvPr>
        </p:nvSpPr>
        <p:spPr/>
        <p:txBody>
          <a:bodyPr/>
          <a:lstStyle/>
          <a:p>
            <a:fld id="{97999313-7BED-0A41-ABB2-37ECF3C0903E}" type="slidenum">
              <a:rPr lang="en-US" smtClean="0"/>
              <a:t>15</a:t>
            </a:fld>
            <a:endParaRPr lang="en-US"/>
          </a:p>
        </p:txBody>
      </p:sp>
    </p:spTree>
    <p:extLst>
      <p:ext uri="{BB962C8B-B14F-4D97-AF65-F5344CB8AC3E}">
        <p14:creationId xmlns:p14="http://schemas.microsoft.com/office/powerpoint/2010/main" val="867644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999313-7BED-0A41-ABB2-37ECF3C0903E}" type="slidenum">
              <a:rPr lang="en-US" smtClean="0"/>
              <a:t>21</a:t>
            </a:fld>
            <a:endParaRPr lang="en-US"/>
          </a:p>
        </p:txBody>
      </p:sp>
    </p:spTree>
    <p:extLst>
      <p:ext uri="{BB962C8B-B14F-4D97-AF65-F5344CB8AC3E}">
        <p14:creationId xmlns:p14="http://schemas.microsoft.com/office/powerpoint/2010/main" val="2936025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999313-7BED-0A41-ABB2-37ECF3C0903E}" type="slidenum">
              <a:rPr lang="en-US" smtClean="0"/>
              <a:t>27</a:t>
            </a:fld>
            <a:endParaRPr lang="en-US"/>
          </a:p>
        </p:txBody>
      </p:sp>
    </p:spTree>
    <p:extLst>
      <p:ext uri="{BB962C8B-B14F-4D97-AF65-F5344CB8AC3E}">
        <p14:creationId xmlns:p14="http://schemas.microsoft.com/office/powerpoint/2010/main" val="2018494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4000" b="1" dirty="0" smtClean="0"/>
              <a:t>Here a live browse through the Overview should be made.</a:t>
            </a:r>
          </a:p>
          <a:p>
            <a:endParaRPr lang="en-US" sz="4000" b="1" dirty="0" smtClean="0"/>
          </a:p>
          <a:p>
            <a:r>
              <a:rPr lang="en-US" sz="4000" b="1" dirty="0" smtClean="0"/>
              <a:t>Note that quality should be looked at.  Segway</a:t>
            </a:r>
            <a:r>
              <a:rPr lang="en-US" sz="4000" b="1" baseline="0" dirty="0" smtClean="0"/>
              <a:t> into QC section.</a:t>
            </a:r>
            <a:endParaRPr lang="en-US" sz="4000" b="1" dirty="0"/>
          </a:p>
        </p:txBody>
      </p:sp>
      <p:sp>
        <p:nvSpPr>
          <p:cNvPr id="4" name="Slide Number Placeholder 3"/>
          <p:cNvSpPr>
            <a:spLocks noGrp="1"/>
          </p:cNvSpPr>
          <p:nvPr>
            <p:ph type="sldNum" sz="quarter" idx="10"/>
          </p:nvPr>
        </p:nvSpPr>
        <p:spPr/>
        <p:txBody>
          <a:bodyPr/>
          <a:lstStyle/>
          <a:p>
            <a:fld id="{97999313-7BED-0A41-ABB2-37ECF3C0903E}" type="slidenum">
              <a:rPr lang="en-US" smtClean="0"/>
              <a:t>29</a:t>
            </a:fld>
            <a:endParaRPr lang="en-US"/>
          </a:p>
        </p:txBody>
      </p:sp>
    </p:spTree>
    <p:extLst>
      <p:ext uri="{BB962C8B-B14F-4D97-AF65-F5344CB8AC3E}">
        <p14:creationId xmlns:p14="http://schemas.microsoft.com/office/powerpoint/2010/main" val="1087269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Folker – please note that they may run</a:t>
            </a:r>
            <a:r>
              <a:rPr lang="en-US" b="1" baseline="0" dirty="0" smtClean="0"/>
              <a:t> into a problem with the feature limit with the workspace.  </a:t>
            </a:r>
            <a:r>
              <a:rPr lang="en-US" baseline="0" dirty="0" smtClean="0"/>
              <a:t>This may be a great time to talk about how the CLI/R tools can overcome these limits – rather than having to whittle down the data they are looking at.</a:t>
            </a:r>
            <a:endParaRPr lang="en-US" dirty="0"/>
          </a:p>
        </p:txBody>
      </p:sp>
      <p:sp>
        <p:nvSpPr>
          <p:cNvPr id="4" name="Slide Number Placeholder 3"/>
          <p:cNvSpPr>
            <a:spLocks noGrp="1"/>
          </p:cNvSpPr>
          <p:nvPr>
            <p:ph type="sldNum" sz="quarter" idx="10"/>
          </p:nvPr>
        </p:nvSpPr>
        <p:spPr/>
        <p:txBody>
          <a:bodyPr/>
          <a:lstStyle/>
          <a:p>
            <a:fld id="{97999313-7BED-0A41-ABB2-37ECF3C0903E}" type="slidenum">
              <a:rPr lang="en-US" smtClean="0"/>
              <a:t>37</a:t>
            </a:fld>
            <a:endParaRPr lang="en-US"/>
          </a:p>
        </p:txBody>
      </p:sp>
    </p:spTree>
    <p:extLst>
      <p:ext uri="{BB962C8B-B14F-4D97-AF65-F5344CB8AC3E}">
        <p14:creationId xmlns:p14="http://schemas.microsoft.com/office/powerpoint/2010/main" val="4058247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a:t>
            </a:r>
            <a:r>
              <a:rPr lang="en-US" baseline="0" dirty="0" smtClean="0"/>
              <a:t> random healthy patient, fecal samples from HMP with DRISEE scores around 1.</a:t>
            </a:r>
            <a:endParaRPr lang="en-US" dirty="0"/>
          </a:p>
        </p:txBody>
      </p:sp>
      <p:sp>
        <p:nvSpPr>
          <p:cNvPr id="4" name="Slide Number Placeholder 3"/>
          <p:cNvSpPr>
            <a:spLocks noGrp="1"/>
          </p:cNvSpPr>
          <p:nvPr>
            <p:ph type="sldNum" sz="quarter" idx="10"/>
          </p:nvPr>
        </p:nvSpPr>
        <p:spPr/>
        <p:txBody>
          <a:bodyPr/>
          <a:lstStyle/>
          <a:p>
            <a:fld id="{97999313-7BED-0A41-ABB2-37ECF3C0903E}" type="slidenum">
              <a:rPr lang="en-US" smtClean="0"/>
              <a:t>39</a:t>
            </a:fld>
            <a:endParaRPr lang="en-US"/>
          </a:p>
        </p:txBody>
      </p:sp>
    </p:spTree>
    <p:extLst>
      <p:ext uri="{BB962C8B-B14F-4D97-AF65-F5344CB8AC3E}">
        <p14:creationId xmlns:p14="http://schemas.microsoft.com/office/powerpoint/2010/main" val="28813247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Check out the </a:t>
            </a:r>
            <a:r>
              <a:rPr lang="en-US" dirty="0" err="1" smtClean="0"/>
              <a:t>heatmap</a:t>
            </a:r>
            <a:r>
              <a:rPr lang="en-US" dirty="0" smtClean="0"/>
              <a:t> you created – what is the same, different in your sample?  How can you</a:t>
            </a:r>
            <a:r>
              <a:rPr lang="en-US" baseline="0" dirty="0" smtClean="0"/>
              <a:t> more quantitative information?  Create a table!</a:t>
            </a:r>
            <a:endParaRPr lang="en-US" dirty="0"/>
          </a:p>
        </p:txBody>
      </p:sp>
      <p:sp>
        <p:nvSpPr>
          <p:cNvPr id="4" name="Slide Number Placeholder 3"/>
          <p:cNvSpPr>
            <a:spLocks noGrp="1"/>
          </p:cNvSpPr>
          <p:nvPr>
            <p:ph type="sldNum" sz="quarter" idx="10"/>
          </p:nvPr>
        </p:nvSpPr>
        <p:spPr/>
        <p:txBody>
          <a:bodyPr/>
          <a:lstStyle/>
          <a:p>
            <a:fld id="{97999313-7BED-0A41-ABB2-37ECF3C0903E}" type="slidenum">
              <a:rPr lang="en-US" smtClean="0"/>
              <a:t>40</a:t>
            </a:fld>
            <a:endParaRPr lang="en-US"/>
          </a:p>
        </p:txBody>
      </p:sp>
    </p:spTree>
    <p:extLst>
      <p:ext uri="{BB962C8B-B14F-4D97-AF65-F5344CB8AC3E}">
        <p14:creationId xmlns:p14="http://schemas.microsoft.com/office/powerpoint/2010/main" val="8572757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Enzymes examined by </a:t>
            </a:r>
            <a:r>
              <a:rPr lang="en-US" dirty="0" err="1" smtClean="0"/>
              <a:t>Tiedje</a:t>
            </a:r>
            <a:r>
              <a:rPr lang="en-US" dirty="0" smtClean="0"/>
              <a:t> et al in orange rectangle.</a:t>
            </a:r>
            <a:endParaRPr lang="en-US" dirty="0"/>
          </a:p>
        </p:txBody>
      </p:sp>
      <p:sp>
        <p:nvSpPr>
          <p:cNvPr id="4" name="Slide Number Placeholder 3"/>
          <p:cNvSpPr>
            <a:spLocks noGrp="1"/>
          </p:cNvSpPr>
          <p:nvPr>
            <p:ph type="sldNum" sz="quarter" idx="10"/>
          </p:nvPr>
        </p:nvSpPr>
        <p:spPr/>
        <p:txBody>
          <a:bodyPr/>
          <a:lstStyle/>
          <a:p>
            <a:fld id="{97999313-7BED-0A41-ABB2-37ECF3C0903E}" type="slidenum">
              <a:rPr lang="en-US" smtClean="0"/>
              <a:t>43</a:t>
            </a:fld>
            <a:endParaRPr lang="en-US"/>
          </a:p>
        </p:txBody>
      </p:sp>
    </p:spTree>
    <p:extLst>
      <p:ext uri="{BB962C8B-B14F-4D97-AF65-F5344CB8AC3E}">
        <p14:creationId xmlns:p14="http://schemas.microsoft.com/office/powerpoint/2010/main" val="4104628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D7EB58A-7A6A-0642-B680-4B77282166D6}" type="datetimeFigureOut">
              <a:rPr lang="en-US" smtClean="0"/>
              <a:t>9/8/15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96C71E-E21F-CF4D-8F70-954945E56811}" type="slidenum">
              <a:rPr lang="en-US" smtClean="0"/>
              <a:t>‹#›</a:t>
            </a:fld>
            <a:endParaRPr lang="en-US"/>
          </a:p>
        </p:txBody>
      </p:sp>
    </p:spTree>
    <p:extLst>
      <p:ext uri="{BB962C8B-B14F-4D97-AF65-F5344CB8AC3E}">
        <p14:creationId xmlns:p14="http://schemas.microsoft.com/office/powerpoint/2010/main" val="3846936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7EB58A-7A6A-0642-B680-4B77282166D6}" type="datetimeFigureOut">
              <a:rPr lang="en-US" smtClean="0"/>
              <a:t>9/8/15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96C71E-E21F-CF4D-8F70-954945E56811}" type="slidenum">
              <a:rPr lang="en-US" smtClean="0"/>
              <a:t>‹#›</a:t>
            </a:fld>
            <a:endParaRPr lang="en-US"/>
          </a:p>
        </p:txBody>
      </p:sp>
    </p:spTree>
    <p:extLst>
      <p:ext uri="{BB962C8B-B14F-4D97-AF65-F5344CB8AC3E}">
        <p14:creationId xmlns:p14="http://schemas.microsoft.com/office/powerpoint/2010/main" val="83476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7EB58A-7A6A-0642-B680-4B77282166D6}" type="datetimeFigureOut">
              <a:rPr lang="en-US" smtClean="0"/>
              <a:t>9/8/15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96C71E-E21F-CF4D-8F70-954945E56811}" type="slidenum">
              <a:rPr lang="en-US" smtClean="0"/>
              <a:t>‹#›</a:t>
            </a:fld>
            <a:endParaRPr lang="en-US"/>
          </a:p>
        </p:txBody>
      </p:sp>
    </p:spTree>
    <p:extLst>
      <p:ext uri="{BB962C8B-B14F-4D97-AF65-F5344CB8AC3E}">
        <p14:creationId xmlns:p14="http://schemas.microsoft.com/office/powerpoint/2010/main" val="3144673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7EB58A-7A6A-0642-B680-4B77282166D6}" type="datetimeFigureOut">
              <a:rPr lang="en-US" smtClean="0"/>
              <a:t>9/8/15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96C71E-E21F-CF4D-8F70-954945E56811}" type="slidenum">
              <a:rPr lang="en-US" smtClean="0"/>
              <a:t>‹#›</a:t>
            </a:fld>
            <a:endParaRPr lang="en-US"/>
          </a:p>
        </p:txBody>
      </p:sp>
    </p:spTree>
    <p:extLst>
      <p:ext uri="{BB962C8B-B14F-4D97-AF65-F5344CB8AC3E}">
        <p14:creationId xmlns:p14="http://schemas.microsoft.com/office/powerpoint/2010/main" val="2905676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7EB58A-7A6A-0642-B680-4B77282166D6}" type="datetimeFigureOut">
              <a:rPr lang="en-US" smtClean="0"/>
              <a:t>9/8/15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96C71E-E21F-CF4D-8F70-954945E56811}" type="slidenum">
              <a:rPr lang="en-US" smtClean="0"/>
              <a:t>‹#›</a:t>
            </a:fld>
            <a:endParaRPr lang="en-US"/>
          </a:p>
        </p:txBody>
      </p:sp>
    </p:spTree>
    <p:extLst>
      <p:ext uri="{BB962C8B-B14F-4D97-AF65-F5344CB8AC3E}">
        <p14:creationId xmlns:p14="http://schemas.microsoft.com/office/powerpoint/2010/main" val="2525783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D7EB58A-7A6A-0642-B680-4B77282166D6}" type="datetimeFigureOut">
              <a:rPr lang="en-US" smtClean="0"/>
              <a:t>9/8/15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96C71E-E21F-CF4D-8F70-954945E56811}" type="slidenum">
              <a:rPr lang="en-US" smtClean="0"/>
              <a:t>‹#›</a:t>
            </a:fld>
            <a:endParaRPr lang="en-US"/>
          </a:p>
        </p:txBody>
      </p:sp>
    </p:spTree>
    <p:extLst>
      <p:ext uri="{BB962C8B-B14F-4D97-AF65-F5344CB8AC3E}">
        <p14:creationId xmlns:p14="http://schemas.microsoft.com/office/powerpoint/2010/main" val="3182164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7EB58A-7A6A-0642-B680-4B77282166D6}" type="datetimeFigureOut">
              <a:rPr lang="en-US" smtClean="0"/>
              <a:t>9/8/15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96C71E-E21F-CF4D-8F70-954945E56811}" type="slidenum">
              <a:rPr lang="en-US" smtClean="0"/>
              <a:t>‹#›</a:t>
            </a:fld>
            <a:endParaRPr lang="en-US"/>
          </a:p>
        </p:txBody>
      </p:sp>
    </p:spTree>
    <p:extLst>
      <p:ext uri="{BB962C8B-B14F-4D97-AF65-F5344CB8AC3E}">
        <p14:creationId xmlns:p14="http://schemas.microsoft.com/office/powerpoint/2010/main" val="1762190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7EB58A-7A6A-0642-B680-4B77282166D6}" type="datetimeFigureOut">
              <a:rPr lang="en-US" smtClean="0"/>
              <a:t>9/8/15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96C71E-E21F-CF4D-8F70-954945E56811}" type="slidenum">
              <a:rPr lang="en-US" smtClean="0"/>
              <a:t>‹#›</a:t>
            </a:fld>
            <a:endParaRPr lang="en-US"/>
          </a:p>
        </p:txBody>
      </p:sp>
    </p:spTree>
    <p:extLst>
      <p:ext uri="{BB962C8B-B14F-4D97-AF65-F5344CB8AC3E}">
        <p14:creationId xmlns:p14="http://schemas.microsoft.com/office/powerpoint/2010/main" val="4082821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7EB58A-7A6A-0642-B680-4B77282166D6}" type="datetimeFigureOut">
              <a:rPr lang="en-US" smtClean="0"/>
              <a:t>9/8/15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96C71E-E21F-CF4D-8F70-954945E56811}" type="slidenum">
              <a:rPr lang="en-US" smtClean="0"/>
              <a:t>‹#›</a:t>
            </a:fld>
            <a:endParaRPr lang="en-US"/>
          </a:p>
        </p:txBody>
      </p:sp>
    </p:spTree>
    <p:extLst>
      <p:ext uri="{BB962C8B-B14F-4D97-AF65-F5344CB8AC3E}">
        <p14:creationId xmlns:p14="http://schemas.microsoft.com/office/powerpoint/2010/main" val="4168603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7EB58A-7A6A-0642-B680-4B77282166D6}" type="datetimeFigureOut">
              <a:rPr lang="en-US" smtClean="0"/>
              <a:t>9/8/15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96C71E-E21F-CF4D-8F70-954945E56811}" type="slidenum">
              <a:rPr lang="en-US" smtClean="0"/>
              <a:t>‹#›</a:t>
            </a:fld>
            <a:endParaRPr lang="en-US"/>
          </a:p>
        </p:txBody>
      </p:sp>
    </p:spTree>
    <p:extLst>
      <p:ext uri="{BB962C8B-B14F-4D97-AF65-F5344CB8AC3E}">
        <p14:creationId xmlns:p14="http://schemas.microsoft.com/office/powerpoint/2010/main" val="2720311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7EB58A-7A6A-0642-B680-4B77282166D6}" type="datetimeFigureOut">
              <a:rPr lang="en-US" smtClean="0"/>
              <a:t>9/8/15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96C71E-E21F-CF4D-8F70-954945E56811}" type="slidenum">
              <a:rPr lang="en-US" smtClean="0"/>
              <a:t>‹#›</a:t>
            </a:fld>
            <a:endParaRPr lang="en-US"/>
          </a:p>
        </p:txBody>
      </p:sp>
    </p:spTree>
    <p:extLst>
      <p:ext uri="{BB962C8B-B14F-4D97-AF65-F5344CB8AC3E}">
        <p14:creationId xmlns:p14="http://schemas.microsoft.com/office/powerpoint/2010/main" val="367458210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7EB58A-7A6A-0642-B680-4B77282166D6}" type="datetimeFigureOut">
              <a:rPr lang="en-US" smtClean="0"/>
              <a:t>9/8/15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96C71E-E21F-CF4D-8F70-954945E56811}" type="slidenum">
              <a:rPr lang="en-US" smtClean="0"/>
              <a:t>‹#›</a:t>
            </a:fld>
            <a:endParaRPr lang="en-US"/>
          </a:p>
        </p:txBody>
      </p:sp>
    </p:spTree>
    <p:extLst>
      <p:ext uri="{BB962C8B-B14F-4D97-AF65-F5344CB8AC3E}">
        <p14:creationId xmlns:p14="http://schemas.microsoft.com/office/powerpoint/2010/main" val="41480612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tif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2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 Id="rId3" Type="http://schemas.openxmlformats.org/officeDocument/2006/relationships/image" Target="../media/image2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metagenomics.anl.gov"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r-project.org/" TargetMode="External"/><Relationship Id="rId4" Type="http://schemas.openxmlformats.org/officeDocument/2006/relationships/hyperlink" Target="https://github.com/MG-RAST/matR/" TargetMode="External"/><Relationship Id="rId5" Type="http://schemas.openxmlformats.org/officeDocument/2006/relationships/hyperlink" Target="http://www.freebsd.org/" TargetMode="External"/><Relationship Id="rId1" Type="http://schemas.openxmlformats.org/officeDocument/2006/relationships/slideLayout" Target="../slideLayouts/slideLayout2.xml"/><Relationship Id="rId2" Type="http://schemas.openxmlformats.org/officeDocument/2006/relationships/hyperlink" Target="https://pip.pypa.io/en/latest/installing.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solidFill>
                  <a:schemeClr val="bg2">
                    <a:lumMod val="25000"/>
                  </a:schemeClr>
                </a:solidFill>
              </a:rPr>
              <a:t>Folker Meyer</a:t>
            </a:r>
          </a:p>
          <a:p>
            <a:r>
              <a:rPr lang="en-US" dirty="0" smtClean="0"/>
              <a:t>Argonne National Laboratory</a:t>
            </a:r>
            <a:endParaRPr lang="en-US" dirty="0"/>
          </a:p>
        </p:txBody>
      </p:sp>
      <p:grpSp>
        <p:nvGrpSpPr>
          <p:cNvPr id="7" name="Group 6"/>
          <p:cNvGrpSpPr/>
          <p:nvPr/>
        </p:nvGrpSpPr>
        <p:grpSpPr>
          <a:xfrm>
            <a:off x="1371600" y="1056591"/>
            <a:ext cx="6400800" cy="2512109"/>
            <a:chOff x="1371600" y="1056591"/>
            <a:chExt cx="6400800" cy="2512109"/>
          </a:xfrm>
        </p:grpSpPr>
        <p:pic>
          <p:nvPicPr>
            <p:cNvPr id="4" name="Picture 3" descr="mgr-logo.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1056591"/>
              <a:ext cx="6400800" cy="1930400"/>
            </a:xfrm>
            <a:prstGeom prst="rect">
              <a:avLst/>
            </a:prstGeom>
          </p:spPr>
        </p:pic>
        <p:sp>
          <p:nvSpPr>
            <p:cNvPr id="6" name="Rectangle 5"/>
            <p:cNvSpPr/>
            <p:nvPr/>
          </p:nvSpPr>
          <p:spPr>
            <a:xfrm>
              <a:off x="1371600" y="2974291"/>
              <a:ext cx="6400800" cy="594409"/>
            </a:xfrm>
            <a:prstGeom prst="rect">
              <a:avLst/>
            </a:prstGeom>
            <a:solidFill>
              <a:schemeClr val="tx1">
                <a:lumMod val="95000"/>
                <a:lumOff val="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 name="TextBox 7"/>
          <p:cNvSpPr txBox="1"/>
          <p:nvPr/>
        </p:nvSpPr>
        <p:spPr>
          <a:xfrm>
            <a:off x="5948658" y="2974291"/>
            <a:ext cx="1800493" cy="400110"/>
          </a:xfrm>
          <a:prstGeom prst="rect">
            <a:avLst/>
          </a:prstGeom>
          <a:noFill/>
        </p:spPr>
        <p:txBody>
          <a:bodyPr wrap="none" rtlCol="0">
            <a:spAutoFit/>
          </a:bodyPr>
          <a:lstStyle/>
          <a:p>
            <a:r>
              <a:rPr lang="en-US" sz="2000" dirty="0">
                <a:solidFill>
                  <a:srgbClr val="B3FF47"/>
                </a:solidFill>
                <a:latin typeface="American Typewriter"/>
                <a:cs typeface="American Typewriter"/>
              </a:rPr>
              <a:t>v</a:t>
            </a:r>
            <a:r>
              <a:rPr lang="en-US" sz="2000" dirty="0" smtClean="0">
                <a:solidFill>
                  <a:srgbClr val="B3FF47"/>
                </a:solidFill>
                <a:latin typeface="American Typewriter"/>
                <a:cs typeface="American Typewriter"/>
              </a:rPr>
              <a:t>3.6 Tutorial</a:t>
            </a:r>
            <a:endParaRPr lang="en-US" sz="2000" dirty="0">
              <a:solidFill>
                <a:srgbClr val="B3FF47"/>
              </a:solidFill>
              <a:latin typeface="American Typewriter"/>
              <a:cs typeface="American Typewriter"/>
            </a:endParaRPr>
          </a:p>
        </p:txBody>
      </p:sp>
    </p:spTree>
    <p:extLst>
      <p:ext uri="{BB962C8B-B14F-4D97-AF65-F5344CB8AC3E}">
        <p14:creationId xmlns:p14="http://schemas.microsoft.com/office/powerpoint/2010/main" val="331627878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MG-RAST fundamental </a:t>
            </a:r>
            <a:r>
              <a:rPr lang="en-US" dirty="0" smtClean="0"/>
              <a:t>concepts</a:t>
            </a:r>
            <a:br>
              <a:rPr lang="en-US" dirty="0" smtClean="0"/>
            </a:br>
            <a:r>
              <a:rPr lang="en-US" sz="3600" dirty="0" smtClean="0"/>
              <a:t>- service side processing</a:t>
            </a:r>
            <a:endParaRPr lang="en-US" sz="3600" dirty="0"/>
          </a:p>
        </p:txBody>
      </p:sp>
      <p:sp>
        <p:nvSpPr>
          <p:cNvPr id="3" name="Content Placeholder 2"/>
          <p:cNvSpPr>
            <a:spLocks noGrp="1"/>
          </p:cNvSpPr>
          <p:nvPr>
            <p:ph idx="1"/>
          </p:nvPr>
        </p:nvSpPr>
        <p:spPr/>
        <p:txBody>
          <a:bodyPr/>
          <a:lstStyle/>
          <a:p>
            <a:r>
              <a:rPr lang="en-US" dirty="0" smtClean="0"/>
              <a:t>Uses SHOCK storage system</a:t>
            </a:r>
          </a:p>
          <a:p>
            <a:r>
              <a:rPr lang="en-US" dirty="0" smtClean="0"/>
              <a:t>Enables dynamic storage for server side processing.</a:t>
            </a:r>
          </a:p>
          <a:p>
            <a:r>
              <a:rPr lang="en-US" dirty="0" smtClean="0"/>
              <a:t>Makes for faster generation of user defined data “views”.</a:t>
            </a:r>
          </a:p>
          <a:p>
            <a:r>
              <a:rPr lang="en-US" dirty="0" smtClean="0"/>
              <a:t>A </a:t>
            </a:r>
            <a:r>
              <a:rPr lang="en-US" dirty="0"/>
              <a:t>more flexible and yet powerful </a:t>
            </a:r>
            <a:r>
              <a:rPr lang="en-US" dirty="0" smtClean="0"/>
              <a:t>approach.</a:t>
            </a:r>
          </a:p>
          <a:p>
            <a:pPr marL="0" indent="0">
              <a:buNone/>
            </a:pPr>
            <a:r>
              <a:rPr lang="en-US" dirty="0" smtClean="0"/>
              <a:t>&lt;&lt;figure on stats here????&gt;&gt;&gt; </a:t>
            </a:r>
            <a:endParaRPr lang="en-US" dirty="0"/>
          </a:p>
        </p:txBody>
      </p:sp>
    </p:spTree>
    <p:extLst>
      <p:ext uri="{BB962C8B-B14F-4D97-AF65-F5344CB8AC3E}">
        <p14:creationId xmlns:p14="http://schemas.microsoft.com/office/powerpoint/2010/main" val="4173935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MG-RAST fundamental </a:t>
            </a:r>
            <a:r>
              <a:rPr lang="en-US" dirty="0" smtClean="0"/>
              <a:t>concepts</a:t>
            </a:r>
            <a:br>
              <a:rPr lang="en-US" dirty="0" smtClean="0"/>
            </a:br>
            <a:r>
              <a:rPr lang="en-US" sz="3600" dirty="0" smtClean="0"/>
              <a:t>- late binding to parameters</a:t>
            </a:r>
            <a:endParaRPr lang="en-US" sz="3600" dirty="0"/>
          </a:p>
        </p:txBody>
      </p:sp>
      <p:sp>
        <p:nvSpPr>
          <p:cNvPr id="3" name="Content Placeholder 2"/>
          <p:cNvSpPr>
            <a:spLocks noGrp="1"/>
          </p:cNvSpPr>
          <p:nvPr>
            <p:ph idx="1"/>
          </p:nvPr>
        </p:nvSpPr>
        <p:spPr>
          <a:xfrm>
            <a:off x="457200" y="1769530"/>
            <a:ext cx="8229600" cy="4525963"/>
          </a:xfrm>
        </p:spPr>
        <p:txBody>
          <a:bodyPr>
            <a:normAutofit fontScale="92500" lnSpcReduction="10000"/>
          </a:bodyPr>
          <a:lstStyle/>
          <a:p>
            <a:r>
              <a:rPr lang="en-US" dirty="0" smtClean="0"/>
              <a:t>There is no one </a:t>
            </a:r>
            <a:r>
              <a:rPr lang="en-US" dirty="0"/>
              <a:t>size fits </a:t>
            </a:r>
            <a:r>
              <a:rPr lang="en-US" dirty="0" smtClean="0"/>
              <a:t>all to annotation</a:t>
            </a:r>
            <a:endParaRPr lang="en-US" dirty="0"/>
          </a:p>
          <a:p>
            <a:r>
              <a:rPr lang="en-US" dirty="0" smtClean="0"/>
              <a:t>We need </a:t>
            </a:r>
            <a:r>
              <a:rPr lang="en-US" dirty="0"/>
              <a:t>multiple ways of viewing </a:t>
            </a:r>
            <a:r>
              <a:rPr lang="en-US" dirty="0" smtClean="0"/>
              <a:t>the similarities to protein databases.</a:t>
            </a:r>
            <a:endParaRPr lang="en-US" dirty="0"/>
          </a:p>
          <a:p>
            <a:r>
              <a:rPr lang="en-US" dirty="0" smtClean="0"/>
              <a:t>Changing </a:t>
            </a:r>
            <a:r>
              <a:rPr lang="en-US" dirty="0"/>
              <a:t>from one </a:t>
            </a:r>
            <a:r>
              <a:rPr lang="en-US" dirty="0" smtClean="0"/>
              <a:t>database (annotation source) </a:t>
            </a:r>
            <a:r>
              <a:rPr lang="en-US" dirty="0"/>
              <a:t>to </a:t>
            </a:r>
            <a:r>
              <a:rPr lang="en-US" dirty="0" smtClean="0"/>
              <a:t>another or changing cutoffs - changes “the picture”.</a:t>
            </a:r>
          </a:p>
          <a:p>
            <a:pPr marL="0" indent="0">
              <a:buNone/>
            </a:pPr>
            <a:endParaRPr lang="en-US" dirty="0"/>
          </a:p>
          <a:p>
            <a:pPr marL="0" lvl="1" indent="0">
              <a:buNone/>
            </a:pPr>
            <a:r>
              <a:rPr lang="en-US" dirty="0" smtClean="0"/>
              <a:t>Therefore we came up with the M5nr and provide “late </a:t>
            </a:r>
            <a:r>
              <a:rPr lang="en-US" dirty="0"/>
              <a:t>binding to parameters</a:t>
            </a:r>
            <a:r>
              <a:rPr lang="en-US" dirty="0" smtClean="0"/>
              <a:t>” to allow users to make their own choices.</a:t>
            </a:r>
            <a:endParaRPr lang="en-US" dirty="0"/>
          </a:p>
          <a:p>
            <a:pPr marL="0" indent="0">
              <a:buNone/>
            </a:pPr>
            <a:endParaRPr lang="en-US" dirty="0" smtClean="0"/>
          </a:p>
          <a:p>
            <a:pPr marL="0" indent="0">
              <a:buNone/>
            </a:pPr>
            <a:endParaRPr lang="en-US" dirty="0"/>
          </a:p>
          <a:p>
            <a:endParaRPr lang="en-US" dirty="0"/>
          </a:p>
        </p:txBody>
      </p:sp>
    </p:spTree>
    <p:extLst>
      <p:ext uri="{BB962C8B-B14F-4D97-AF65-F5344CB8AC3E}">
        <p14:creationId xmlns:p14="http://schemas.microsoft.com/office/powerpoint/2010/main" val="174978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MG-RAST fundamental </a:t>
            </a:r>
            <a:r>
              <a:rPr lang="en-US" dirty="0" smtClean="0"/>
              <a:t>concepts</a:t>
            </a:r>
            <a:br>
              <a:rPr lang="en-US" dirty="0" smtClean="0"/>
            </a:br>
            <a:r>
              <a:rPr lang="en-US" sz="3600" dirty="0" smtClean="0"/>
              <a:t>- late binding to parameters</a:t>
            </a:r>
            <a:endParaRPr lang="en-US" sz="3600" dirty="0"/>
          </a:p>
        </p:txBody>
      </p:sp>
      <p:sp>
        <p:nvSpPr>
          <p:cNvPr id="3" name="Content Placeholder 2"/>
          <p:cNvSpPr>
            <a:spLocks noGrp="1"/>
          </p:cNvSpPr>
          <p:nvPr>
            <p:ph idx="1"/>
          </p:nvPr>
        </p:nvSpPr>
        <p:spPr>
          <a:xfrm>
            <a:off x="457200" y="1600200"/>
            <a:ext cx="8229600" cy="1735667"/>
          </a:xfrm>
        </p:spPr>
        <p:txBody>
          <a:bodyPr>
            <a:noAutofit/>
          </a:bodyPr>
          <a:lstStyle/>
          <a:p>
            <a:pPr marL="0" indent="0">
              <a:buNone/>
            </a:pPr>
            <a:r>
              <a:rPr lang="en-US" dirty="0" smtClean="0"/>
              <a:t>The M5nr</a:t>
            </a:r>
          </a:p>
          <a:p>
            <a:r>
              <a:rPr lang="en-US" sz="2800" dirty="0"/>
              <a:t>MD5-based non-redundant protein </a:t>
            </a:r>
            <a:r>
              <a:rPr lang="en-US" sz="2800" dirty="0" smtClean="0"/>
              <a:t>database</a:t>
            </a:r>
          </a:p>
          <a:p>
            <a:r>
              <a:rPr lang="en-US" sz="2800" dirty="0" smtClean="0"/>
              <a:t>Common reference for sharing similarity results.</a:t>
            </a:r>
          </a:p>
          <a:p>
            <a:r>
              <a:rPr lang="en-US" sz="2800" dirty="0" smtClean="0"/>
              <a:t>Based on databases from:</a:t>
            </a:r>
          </a:p>
          <a:p>
            <a:pPr marL="0" indent="0">
              <a:buNone/>
            </a:pPr>
            <a:endParaRPr lang="en-US" dirty="0" smtClean="0"/>
          </a:p>
          <a:p>
            <a:pPr marL="0" indent="0">
              <a:buNone/>
            </a:pPr>
            <a:endParaRPr lang="en-US" dirty="0" smtClean="0"/>
          </a:p>
          <a:p>
            <a:pPr marL="0" indent="0">
              <a:buNone/>
            </a:pPr>
            <a:endParaRPr lang="en-US" dirty="0" smtClean="0"/>
          </a:p>
          <a:p>
            <a:endParaRPr lang="en-US" dirty="0"/>
          </a:p>
        </p:txBody>
      </p:sp>
      <p:sp>
        <p:nvSpPr>
          <p:cNvPr id="4" name="Rectangle 3"/>
          <p:cNvSpPr/>
          <p:nvPr/>
        </p:nvSpPr>
        <p:spPr>
          <a:xfrm>
            <a:off x="4775200" y="3200404"/>
            <a:ext cx="4301067" cy="108373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numCol="3" rtlCol="0" anchor="ctr"/>
          <a:lstStyle/>
          <a:p>
            <a:pPr algn="ctr"/>
            <a:r>
              <a:rPr lang="en-US" dirty="0" smtClean="0">
                <a:solidFill>
                  <a:srgbClr val="7F7F7F"/>
                </a:solidFill>
              </a:rPr>
              <a:t>EBI</a:t>
            </a:r>
          </a:p>
          <a:p>
            <a:pPr algn="ctr"/>
            <a:r>
              <a:rPr lang="en-US" dirty="0" smtClean="0">
                <a:solidFill>
                  <a:srgbClr val="7F7F7F"/>
                </a:solidFill>
              </a:rPr>
              <a:t>GO</a:t>
            </a:r>
          </a:p>
          <a:p>
            <a:pPr algn="ctr"/>
            <a:r>
              <a:rPr lang="en-US" dirty="0" smtClean="0">
                <a:solidFill>
                  <a:srgbClr val="7F7F7F"/>
                </a:solidFill>
              </a:rPr>
              <a:t>JGI</a:t>
            </a:r>
          </a:p>
          <a:p>
            <a:pPr algn="ctr"/>
            <a:r>
              <a:rPr lang="en-US" dirty="0" smtClean="0">
                <a:solidFill>
                  <a:srgbClr val="7F7F7F"/>
                </a:solidFill>
              </a:rPr>
              <a:t>KEGG</a:t>
            </a:r>
          </a:p>
          <a:p>
            <a:pPr algn="ctr"/>
            <a:r>
              <a:rPr lang="en-US" dirty="0" smtClean="0">
                <a:solidFill>
                  <a:srgbClr val="7F7F7F"/>
                </a:solidFill>
              </a:rPr>
              <a:t>NCBI</a:t>
            </a:r>
          </a:p>
          <a:p>
            <a:pPr algn="ctr"/>
            <a:r>
              <a:rPr lang="en-US" dirty="0" smtClean="0">
                <a:solidFill>
                  <a:srgbClr val="7F7F7F"/>
                </a:solidFill>
              </a:rPr>
              <a:t>SEED</a:t>
            </a:r>
          </a:p>
          <a:p>
            <a:pPr algn="ctr"/>
            <a:r>
              <a:rPr lang="en-US" dirty="0" err="1" smtClean="0">
                <a:solidFill>
                  <a:srgbClr val="7F7F7F"/>
                </a:solidFill>
              </a:rPr>
              <a:t>Phantome</a:t>
            </a:r>
            <a:endParaRPr lang="en-US" dirty="0" smtClean="0">
              <a:solidFill>
                <a:srgbClr val="7F7F7F"/>
              </a:solidFill>
            </a:endParaRPr>
          </a:p>
          <a:p>
            <a:pPr algn="ctr"/>
            <a:r>
              <a:rPr lang="en-US" dirty="0" err="1" smtClean="0">
                <a:solidFill>
                  <a:srgbClr val="7F7F7F"/>
                </a:solidFill>
              </a:rPr>
              <a:t>UniProt</a:t>
            </a:r>
            <a:endParaRPr lang="en-US" dirty="0" smtClean="0">
              <a:solidFill>
                <a:srgbClr val="7F7F7F"/>
              </a:solidFill>
            </a:endParaRPr>
          </a:p>
          <a:p>
            <a:pPr algn="ctr"/>
            <a:r>
              <a:rPr lang="en-US" dirty="0" smtClean="0">
                <a:solidFill>
                  <a:srgbClr val="7F7F7F"/>
                </a:solidFill>
              </a:rPr>
              <a:t>VBI</a:t>
            </a:r>
          </a:p>
          <a:p>
            <a:pPr algn="ctr"/>
            <a:r>
              <a:rPr lang="en-US" dirty="0" err="1" smtClean="0">
                <a:solidFill>
                  <a:srgbClr val="7F7F7F"/>
                </a:solidFill>
              </a:rPr>
              <a:t>eggNOG</a:t>
            </a:r>
            <a:endParaRPr lang="en-US" dirty="0" smtClean="0">
              <a:solidFill>
                <a:srgbClr val="7F7F7F"/>
              </a:solidFill>
            </a:endParaRPr>
          </a:p>
        </p:txBody>
      </p:sp>
      <p:pic>
        <p:nvPicPr>
          <p:cNvPr id="5" name="Picture 4"/>
          <p:cNvPicPr>
            <a:picLocks noChangeAspect="1"/>
          </p:cNvPicPr>
          <p:nvPr/>
        </p:nvPicPr>
        <p:blipFill>
          <a:blip r:embed="rId2"/>
          <a:stretch>
            <a:fillRect/>
          </a:stretch>
        </p:blipFill>
        <p:spPr>
          <a:xfrm>
            <a:off x="186267" y="4140202"/>
            <a:ext cx="6976533" cy="2616200"/>
          </a:xfrm>
          <a:prstGeom prst="rect">
            <a:avLst/>
          </a:prstGeom>
        </p:spPr>
      </p:pic>
    </p:spTree>
    <p:extLst>
      <p:ext uri="{BB962C8B-B14F-4D97-AF65-F5344CB8AC3E}">
        <p14:creationId xmlns:p14="http://schemas.microsoft.com/office/powerpoint/2010/main" val="2419360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1" algn="ctr" defTabSz="457200" rtl="0">
              <a:spcBef>
                <a:spcPct val="0"/>
              </a:spcBef>
            </a:pPr>
            <a:r>
              <a:rPr lang="en-US" sz="4400" kern="1200" dirty="0">
                <a:solidFill>
                  <a:schemeClr val="tx1"/>
                </a:solidFill>
                <a:latin typeface="+mj-lt"/>
                <a:ea typeface="+mj-ea"/>
                <a:cs typeface="+mj-cs"/>
              </a:rPr>
              <a:t>MG-RAST fundamental concepts</a:t>
            </a:r>
            <a:br>
              <a:rPr lang="en-US" sz="4400" kern="1200" dirty="0">
                <a:solidFill>
                  <a:schemeClr val="tx1"/>
                </a:solidFill>
                <a:latin typeface="+mj-lt"/>
                <a:ea typeface="+mj-ea"/>
                <a:cs typeface="+mj-cs"/>
              </a:rPr>
            </a:br>
            <a:r>
              <a:rPr lang="en-US" sz="3600" dirty="0" smtClean="0"/>
              <a:t>- </a:t>
            </a:r>
            <a:r>
              <a:rPr lang="en-US" sz="3600" dirty="0"/>
              <a:t>s</a:t>
            </a:r>
            <a:r>
              <a:rPr lang="en-US" sz="3600" dirty="0" smtClean="0"/>
              <a:t>mart data structures</a:t>
            </a:r>
            <a:endParaRPr lang="en-US" sz="3600" dirty="0"/>
          </a:p>
        </p:txBody>
      </p:sp>
      <p:sp>
        <p:nvSpPr>
          <p:cNvPr id="3" name="Content Placeholder 2"/>
          <p:cNvSpPr>
            <a:spLocks noGrp="1"/>
          </p:cNvSpPr>
          <p:nvPr>
            <p:ph idx="1"/>
          </p:nvPr>
        </p:nvSpPr>
        <p:spPr>
          <a:xfrm>
            <a:off x="474133" y="1769530"/>
            <a:ext cx="8229600" cy="4525963"/>
          </a:xfrm>
        </p:spPr>
        <p:txBody>
          <a:bodyPr/>
          <a:lstStyle/>
          <a:p>
            <a:r>
              <a:rPr lang="en-US" dirty="0" smtClean="0"/>
              <a:t>MG-RAST has “smart </a:t>
            </a:r>
            <a:r>
              <a:rPr lang="en-US" dirty="0"/>
              <a:t>data </a:t>
            </a:r>
            <a:r>
              <a:rPr lang="en-US" dirty="0" smtClean="0"/>
              <a:t>products” enabling the </a:t>
            </a:r>
            <a:r>
              <a:rPr lang="en-US" dirty="0"/>
              <a:t>user </a:t>
            </a:r>
            <a:r>
              <a:rPr lang="en-US" dirty="0" smtClean="0"/>
              <a:t>-- </a:t>
            </a:r>
            <a:r>
              <a:rPr lang="en-US" b="1" dirty="0" smtClean="0"/>
              <a:t>at </a:t>
            </a:r>
            <a:r>
              <a:rPr lang="en-US" b="1" dirty="0"/>
              <a:t>the time of analysis </a:t>
            </a:r>
            <a:r>
              <a:rPr lang="en-US" dirty="0" smtClean="0"/>
              <a:t>-- to </a:t>
            </a:r>
            <a:r>
              <a:rPr lang="en-US" dirty="0"/>
              <a:t>determine the best </a:t>
            </a:r>
            <a:r>
              <a:rPr lang="en-US" dirty="0" smtClean="0"/>
              <a:t>parameters. </a:t>
            </a:r>
          </a:p>
          <a:p>
            <a:r>
              <a:rPr lang="en-US" dirty="0" smtClean="0"/>
              <a:t>No need to </a:t>
            </a:r>
            <a:r>
              <a:rPr lang="en-US" dirty="0" err="1" smtClean="0"/>
              <a:t>recompute</a:t>
            </a:r>
            <a:r>
              <a:rPr lang="en-US" dirty="0" smtClean="0"/>
              <a:t> data</a:t>
            </a:r>
            <a:r>
              <a:rPr lang="en-US" dirty="0"/>
              <a:t>!</a:t>
            </a:r>
          </a:p>
          <a:p>
            <a:pPr marL="0" indent="0">
              <a:buNone/>
            </a:pPr>
            <a:endParaRPr lang="en-US" dirty="0"/>
          </a:p>
        </p:txBody>
      </p:sp>
    </p:spTree>
    <p:extLst>
      <p:ext uri="{BB962C8B-B14F-4D97-AF65-F5344CB8AC3E}">
        <p14:creationId xmlns:p14="http://schemas.microsoft.com/office/powerpoint/2010/main" val="174978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MG-RAST fundamental </a:t>
            </a:r>
            <a:r>
              <a:rPr lang="en-US" dirty="0" smtClean="0"/>
              <a:t>concepts</a:t>
            </a:r>
            <a:br>
              <a:rPr lang="en-US" dirty="0" smtClean="0"/>
            </a:br>
            <a:r>
              <a:rPr lang="en-US" sz="3600" dirty="0" smtClean="0"/>
              <a:t>- controlled vocabularies</a:t>
            </a:r>
            <a:endParaRPr lang="en-US" sz="3600"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74978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77933C"/>
          </a:solidFill>
        </p:spPr>
        <p:txBody>
          <a:bodyPr/>
          <a:lstStyle/>
          <a:p>
            <a:r>
              <a:rPr lang="en-US" dirty="0" smtClean="0"/>
              <a:t>Example </a:t>
            </a:r>
            <a:r>
              <a:rPr lang="en-US" dirty="0"/>
              <a:t>1</a:t>
            </a:r>
            <a:r>
              <a:rPr lang="en-US" dirty="0" smtClean="0"/>
              <a:t>. Downloading data</a:t>
            </a:r>
            <a:endParaRPr lang="en-US" dirty="0"/>
          </a:p>
        </p:txBody>
      </p:sp>
      <p:sp>
        <p:nvSpPr>
          <p:cNvPr id="3" name="Content Placeholder 2"/>
          <p:cNvSpPr>
            <a:spLocks noGrp="1"/>
          </p:cNvSpPr>
          <p:nvPr>
            <p:ph idx="1"/>
          </p:nvPr>
        </p:nvSpPr>
        <p:spPr>
          <a:xfrm>
            <a:off x="457200" y="1600199"/>
            <a:ext cx="8229600" cy="5116689"/>
          </a:xfrm>
        </p:spPr>
        <p:txBody>
          <a:bodyPr>
            <a:noAutofit/>
          </a:bodyPr>
          <a:lstStyle/>
          <a:p>
            <a:pPr marL="0" indent="0">
              <a:buNone/>
            </a:pPr>
            <a:r>
              <a:rPr lang="en-US" sz="2400" dirty="0" smtClean="0"/>
              <a:t>Various types of data for download is available.</a:t>
            </a:r>
            <a:endParaRPr lang="en-US" sz="2400" dirty="0"/>
          </a:p>
          <a:p>
            <a:pPr marL="0" indent="0">
              <a:buNone/>
            </a:pPr>
            <a:endParaRPr lang="en-US" sz="1000" dirty="0" smtClean="0"/>
          </a:p>
          <a:p>
            <a:pPr marL="0" indent="0">
              <a:buNone/>
            </a:pPr>
            <a:r>
              <a:rPr lang="en-US" sz="2400" dirty="0" smtClean="0"/>
              <a:t>Dedicated Download page for:</a:t>
            </a:r>
          </a:p>
          <a:p>
            <a:pPr lvl="1"/>
            <a:r>
              <a:rPr lang="en-US" sz="2000" dirty="0"/>
              <a:t>Metadata </a:t>
            </a:r>
          </a:p>
          <a:p>
            <a:pPr lvl="1"/>
            <a:r>
              <a:rPr lang="en-US" sz="2000" dirty="0" smtClean="0"/>
              <a:t>Submitted </a:t>
            </a:r>
            <a:r>
              <a:rPr lang="en-US" sz="2000" dirty="0"/>
              <a:t>data – the original user submission </a:t>
            </a:r>
          </a:p>
          <a:p>
            <a:pPr lvl="1"/>
            <a:r>
              <a:rPr lang="en-US" sz="2000" dirty="0" smtClean="0"/>
              <a:t>Analysis results -</a:t>
            </a:r>
            <a:r>
              <a:rPr lang="en-US" sz="2000" dirty="0"/>
              <a:t>– results </a:t>
            </a:r>
            <a:r>
              <a:rPr lang="en-US" sz="2000" dirty="0" smtClean="0"/>
              <a:t>from EACH STEP of </a:t>
            </a:r>
            <a:r>
              <a:rPr lang="en-US" sz="2000" dirty="0"/>
              <a:t>the MG-RAST pipeline. </a:t>
            </a:r>
          </a:p>
          <a:p>
            <a:pPr lvl="1"/>
            <a:r>
              <a:rPr lang="en-US" sz="2000" dirty="0" smtClean="0"/>
              <a:t>Derived data – data based on annotation source and type (taxa or function)</a:t>
            </a:r>
            <a:endParaRPr lang="en-US" sz="2000" dirty="0"/>
          </a:p>
          <a:p>
            <a:pPr marL="0" indent="0">
              <a:buNone/>
            </a:pPr>
            <a:endParaRPr lang="en-US" sz="1000" dirty="0" smtClean="0"/>
          </a:p>
          <a:p>
            <a:pPr marL="0" indent="0">
              <a:buNone/>
            </a:pPr>
            <a:r>
              <a:rPr lang="en-US" sz="2400" dirty="0" smtClean="0"/>
              <a:t>Download from Workbench is also available</a:t>
            </a:r>
            <a:endParaRPr lang="en-US" sz="2400" dirty="0" smtClean="0"/>
          </a:p>
          <a:p>
            <a:pPr marL="0" indent="0">
              <a:buNone/>
            </a:pPr>
            <a:endParaRPr lang="en-US" sz="2400" dirty="0"/>
          </a:p>
          <a:p>
            <a:pPr marL="0" indent="0">
              <a:buNone/>
            </a:pPr>
            <a:r>
              <a:rPr lang="en-US" sz="2400" b="1" dirty="0" smtClean="0"/>
              <a:t>Search </a:t>
            </a:r>
            <a:r>
              <a:rPr lang="en-US" sz="2400" b="1" dirty="0"/>
              <a:t>for metagenome </a:t>
            </a:r>
            <a:r>
              <a:rPr lang="en-US" sz="2400" b="1" dirty="0" smtClean="0"/>
              <a:t>4472164.3 and download the sequence file that was provided at </a:t>
            </a:r>
            <a:r>
              <a:rPr lang="en-US" sz="2400" b="1" dirty="0" smtClean="0"/>
              <a:t>submission and the metadata file.</a:t>
            </a:r>
            <a:endParaRPr lang="en-US" sz="2400" b="1" dirty="0" smtClean="0"/>
          </a:p>
        </p:txBody>
      </p:sp>
    </p:spTree>
    <p:extLst>
      <p:ext uri="{BB962C8B-B14F-4D97-AF65-F5344CB8AC3E}">
        <p14:creationId xmlns:p14="http://schemas.microsoft.com/office/powerpoint/2010/main" val="305039498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Metadata</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Open the metadata file you just downloaded.</a:t>
            </a:r>
          </a:p>
          <a:p>
            <a:pPr lvl="1"/>
            <a:r>
              <a:rPr lang="en-US" dirty="0" smtClean="0"/>
              <a:t>Here is an example of what format the metadata is in.</a:t>
            </a:r>
          </a:p>
          <a:p>
            <a:pPr lvl="1"/>
            <a:r>
              <a:rPr lang="en-US" dirty="0" smtClean="0"/>
              <a:t>Can open and edit in a text editor or excel</a:t>
            </a:r>
          </a:p>
          <a:p>
            <a:pPr lvl="1"/>
            <a:r>
              <a:rPr lang="en-US" dirty="0" smtClean="0"/>
              <a:t>Data is GSC compliant</a:t>
            </a:r>
          </a:p>
          <a:p>
            <a:r>
              <a:rPr lang="en-US" dirty="0" smtClean="0"/>
              <a:t>Metadata critical for analysis!</a:t>
            </a:r>
          </a:p>
          <a:p>
            <a:r>
              <a:rPr lang="en-US" dirty="0" smtClean="0"/>
              <a:t>When submitting metadata  - you can use an excel template we provide or use our online editor (</a:t>
            </a:r>
            <a:r>
              <a:rPr lang="en-US" dirty="0" err="1" smtClean="0"/>
              <a:t>Metazen</a:t>
            </a:r>
            <a:r>
              <a:rPr lang="en-US" dirty="0" smtClean="0"/>
              <a:t>).</a:t>
            </a:r>
          </a:p>
          <a:p>
            <a:pPr lvl="1"/>
            <a:r>
              <a:rPr lang="en-US" dirty="0" smtClean="0"/>
              <a:t>Minimizes effort and reduces complexities of navigating standards.</a:t>
            </a:r>
          </a:p>
          <a:p>
            <a:endParaRPr lang="en-US" dirty="0"/>
          </a:p>
        </p:txBody>
      </p:sp>
    </p:spTree>
    <p:extLst>
      <p:ext uri="{BB962C8B-B14F-4D97-AF65-F5344CB8AC3E}">
        <p14:creationId xmlns:p14="http://schemas.microsoft.com/office/powerpoint/2010/main" val="659131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3">
              <a:lumMod val="75000"/>
            </a:schemeClr>
          </a:solidFill>
        </p:spPr>
        <p:txBody>
          <a:bodyPr/>
          <a:lstStyle/>
          <a:p>
            <a:r>
              <a:rPr lang="en-US" dirty="0" smtClean="0"/>
              <a:t>Exercise 2. Upload and Submission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Typically, users will come in with their own data and/or looking to analyze public data</a:t>
            </a:r>
            <a:r>
              <a:rPr lang="en-US" dirty="0" smtClean="0"/>
              <a:t>. </a:t>
            </a:r>
            <a:endParaRPr lang="en-US" dirty="0"/>
          </a:p>
          <a:p>
            <a:pPr lvl="1"/>
            <a:r>
              <a:rPr lang="en-US" i="1" dirty="0" smtClean="0">
                <a:solidFill>
                  <a:srgbClr val="008000"/>
                </a:solidFill>
              </a:rPr>
              <a:t>You can use the data you just downloaded to try out the upload if you don’t have data of your own.</a:t>
            </a:r>
            <a:endParaRPr lang="en-US" i="1" dirty="0" smtClean="0">
              <a:solidFill>
                <a:srgbClr val="008000"/>
              </a:solidFill>
            </a:endParaRPr>
          </a:p>
          <a:p>
            <a:r>
              <a:rPr lang="en-US" dirty="0" smtClean="0"/>
              <a:t>In order to analyze your data – follow some easy steps to upload and submit data.</a:t>
            </a:r>
          </a:p>
          <a:p>
            <a:r>
              <a:rPr lang="en-US" dirty="0" smtClean="0"/>
              <a:t>Time needed to process data varies considerably (average 2 weeks for WGS), depending on:</a:t>
            </a:r>
          </a:p>
          <a:p>
            <a:pPr lvl="1"/>
            <a:r>
              <a:rPr lang="en-US" dirty="0" smtClean="0"/>
              <a:t> the size of your data set(s), </a:t>
            </a:r>
          </a:p>
          <a:p>
            <a:pPr lvl="1"/>
            <a:r>
              <a:rPr lang="en-US" dirty="0" smtClean="0"/>
              <a:t>whether you provide metadata and </a:t>
            </a:r>
          </a:p>
          <a:p>
            <a:pPr lvl="1"/>
            <a:r>
              <a:rPr lang="en-US" dirty="0" smtClean="0"/>
              <a:t>if you plan to publish data on MG-RAST.</a:t>
            </a:r>
          </a:p>
        </p:txBody>
      </p:sp>
    </p:spTree>
    <p:extLst>
      <p:ext uri="{BB962C8B-B14F-4D97-AF65-F5344CB8AC3E}">
        <p14:creationId xmlns:p14="http://schemas.microsoft.com/office/powerpoint/2010/main" val="371130002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9973"/>
            <a:ext cx="8229600" cy="1143000"/>
          </a:xfrm>
        </p:spPr>
        <p:txBody>
          <a:bodyPr/>
          <a:lstStyle/>
          <a:p>
            <a:r>
              <a:rPr lang="en-US" dirty="0"/>
              <a:t>Uploading to MG-RAST </a:t>
            </a:r>
          </a:p>
        </p:txBody>
      </p:sp>
      <p:sp>
        <p:nvSpPr>
          <p:cNvPr id="3" name="Content Placeholder 2"/>
          <p:cNvSpPr>
            <a:spLocks noGrp="1"/>
          </p:cNvSpPr>
          <p:nvPr>
            <p:ph idx="1"/>
          </p:nvPr>
        </p:nvSpPr>
        <p:spPr>
          <a:xfrm>
            <a:off x="28222" y="1558145"/>
            <a:ext cx="6112933" cy="567267"/>
          </a:xfrm>
        </p:spPr>
        <p:txBody>
          <a:bodyPr>
            <a:noAutofit/>
          </a:bodyPr>
          <a:lstStyle/>
          <a:p>
            <a:r>
              <a:rPr lang="en-US" sz="2400" dirty="0" smtClean="0"/>
              <a:t>Green “up” arrow takes you to </a:t>
            </a:r>
            <a:r>
              <a:rPr lang="en-US" sz="2400" dirty="0" smtClean="0"/>
              <a:t>upload</a:t>
            </a:r>
            <a:endParaRPr lang="en-US" sz="2400" dirty="0" smtClean="0"/>
          </a:p>
        </p:txBody>
      </p:sp>
      <p:pic>
        <p:nvPicPr>
          <p:cNvPr id="5" name="Picture 4" descr="upload_button.png"/>
          <p:cNvPicPr>
            <a:picLocks noChangeAspect="1"/>
          </p:cNvPicPr>
          <p:nvPr/>
        </p:nvPicPr>
        <p:blipFill rotWithShape="1">
          <a:blip r:embed="rId2">
            <a:extLst>
              <a:ext uri="{28A0092B-C50C-407E-A947-70E740481C1C}">
                <a14:useLocalDpi xmlns:a14="http://schemas.microsoft.com/office/drawing/2010/main" val="0"/>
              </a:ext>
            </a:extLst>
          </a:blip>
          <a:srcRect t="9383"/>
          <a:stretch/>
        </p:blipFill>
        <p:spPr>
          <a:xfrm>
            <a:off x="1947331" y="2125412"/>
            <a:ext cx="7162800" cy="4868051"/>
          </a:xfrm>
          <a:prstGeom prst="rect">
            <a:avLst/>
          </a:prstGeom>
        </p:spPr>
      </p:pic>
      <p:sp>
        <p:nvSpPr>
          <p:cNvPr id="6" name="TextBox 5"/>
          <p:cNvSpPr txBox="1"/>
          <p:nvPr/>
        </p:nvSpPr>
        <p:spPr>
          <a:xfrm>
            <a:off x="0" y="2780436"/>
            <a:ext cx="2438400" cy="3416320"/>
          </a:xfrm>
          <a:prstGeom prst="rect">
            <a:avLst/>
          </a:prstGeom>
          <a:noFill/>
        </p:spPr>
        <p:txBody>
          <a:bodyPr wrap="square" rtlCol="0">
            <a:spAutoFit/>
          </a:bodyPr>
          <a:lstStyle/>
          <a:p>
            <a:pPr marL="285750" indent="-285750">
              <a:buFont typeface="Arial"/>
              <a:buChar char="•"/>
            </a:pPr>
            <a:r>
              <a:rPr lang="en-US" sz="2400" dirty="0" smtClean="0"/>
              <a:t>Sequences can </a:t>
            </a:r>
            <a:r>
              <a:rPr lang="en-US" sz="2400" dirty="0"/>
              <a:t>be in FASTA, FASTQ, or SFF format. </a:t>
            </a:r>
            <a:endParaRPr lang="en-US" sz="2400" dirty="0" smtClean="0"/>
          </a:p>
          <a:p>
            <a:pPr marL="285750" indent="-285750">
              <a:buFont typeface="Arial"/>
              <a:buChar char="•"/>
            </a:pPr>
            <a:endParaRPr lang="en-US" sz="2400" dirty="0"/>
          </a:p>
          <a:p>
            <a:pPr marL="285750" indent="-285750">
              <a:buFont typeface="Arial"/>
              <a:buChar char="•"/>
            </a:pPr>
            <a:r>
              <a:rPr lang="en-US" sz="2400" dirty="0"/>
              <a:t>Can be compressed files.</a:t>
            </a:r>
          </a:p>
          <a:p>
            <a:pPr marL="285750" indent="-285750">
              <a:buFont typeface="Arial"/>
              <a:buChar char="•"/>
            </a:pPr>
            <a:endParaRPr lang="en-US" sz="2400" dirty="0"/>
          </a:p>
        </p:txBody>
      </p:sp>
    </p:spTree>
    <p:extLst>
      <p:ext uri="{BB962C8B-B14F-4D97-AF65-F5344CB8AC3E}">
        <p14:creationId xmlns:p14="http://schemas.microsoft.com/office/powerpoint/2010/main" val="180344101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Elements of the file browser</a:t>
            </a:r>
            <a:endParaRPr lang="en-US" dirty="0"/>
          </a:p>
        </p:txBody>
      </p:sp>
      <p:pic>
        <p:nvPicPr>
          <p:cNvPr id="4" name="Picture 3" descr="upload_inbox.png"/>
          <p:cNvPicPr>
            <a:picLocks noChangeAspect="1"/>
          </p:cNvPicPr>
          <p:nvPr/>
        </p:nvPicPr>
        <p:blipFill rotWithShape="1">
          <a:blip r:embed="rId2">
            <a:extLst>
              <a:ext uri="{28A0092B-C50C-407E-A947-70E740481C1C}">
                <a14:useLocalDpi xmlns:a14="http://schemas.microsoft.com/office/drawing/2010/main" val="0"/>
              </a:ext>
            </a:extLst>
          </a:blip>
          <a:srcRect t="5017" b="6800"/>
          <a:stretch/>
        </p:blipFill>
        <p:spPr>
          <a:xfrm>
            <a:off x="677333" y="1637771"/>
            <a:ext cx="7636933" cy="5050895"/>
          </a:xfrm>
          <a:prstGeom prst="rect">
            <a:avLst/>
          </a:prstGeom>
        </p:spPr>
      </p:pic>
    </p:spTree>
    <p:extLst>
      <p:ext uri="{BB962C8B-B14F-4D97-AF65-F5344CB8AC3E}">
        <p14:creationId xmlns:p14="http://schemas.microsoft.com/office/powerpoint/2010/main" val="3676819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MG-RAST is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 system to </a:t>
            </a:r>
            <a:r>
              <a:rPr lang="en-US" dirty="0"/>
              <a:t>support user-driven analysis of </a:t>
            </a:r>
            <a:r>
              <a:rPr lang="en-US" dirty="0" smtClean="0"/>
              <a:t>metagenomic data;</a:t>
            </a:r>
          </a:p>
          <a:p>
            <a:r>
              <a:rPr lang="en-US" dirty="0" smtClean="0"/>
              <a:t>It </a:t>
            </a:r>
            <a:r>
              <a:rPr lang="en-US" dirty="0"/>
              <a:t>offers automated quality control, annotation, comparative analysis, and </a:t>
            </a:r>
            <a:r>
              <a:rPr lang="en-US" dirty="0" smtClean="0"/>
              <a:t>archiving services;</a:t>
            </a:r>
          </a:p>
          <a:p>
            <a:r>
              <a:rPr lang="en-US" dirty="0" smtClean="0"/>
              <a:t>MG-RAST provides </a:t>
            </a:r>
            <a:r>
              <a:rPr lang="en-US" dirty="0"/>
              <a:t>several methods to access </a:t>
            </a:r>
            <a:r>
              <a:rPr lang="en-US" dirty="0" smtClean="0"/>
              <a:t>data and tools;</a:t>
            </a:r>
          </a:p>
          <a:p>
            <a:r>
              <a:rPr lang="en-US" dirty="0" smtClean="0"/>
              <a:t>MG-RAST for data analyses and discovery!</a:t>
            </a:r>
          </a:p>
          <a:p>
            <a:pPr lvl="1"/>
            <a:r>
              <a:rPr lang="en-US" dirty="0" smtClean="0"/>
              <a:t>phylogenetic reconstructions,</a:t>
            </a:r>
          </a:p>
          <a:p>
            <a:pPr lvl="1"/>
            <a:r>
              <a:rPr lang="en-US" dirty="0" smtClean="0"/>
              <a:t>metabolic </a:t>
            </a:r>
            <a:r>
              <a:rPr lang="en-US" dirty="0"/>
              <a:t>reconstructions, </a:t>
            </a:r>
            <a:endParaRPr lang="en-US" dirty="0" smtClean="0"/>
          </a:p>
          <a:p>
            <a:pPr lvl="1"/>
            <a:r>
              <a:rPr lang="en-US" dirty="0"/>
              <a:t>e</a:t>
            </a:r>
            <a:r>
              <a:rPr lang="en-US" dirty="0" smtClean="0"/>
              <a:t>xplore annotation</a:t>
            </a:r>
          </a:p>
          <a:p>
            <a:pPr lvl="1"/>
            <a:r>
              <a:rPr lang="en-US" dirty="0"/>
              <a:t>c</a:t>
            </a:r>
            <a:r>
              <a:rPr lang="en-US" dirty="0" smtClean="0"/>
              <a:t>ompare metagenomes</a:t>
            </a:r>
            <a:endParaRPr lang="en-US" dirty="0"/>
          </a:p>
        </p:txBody>
      </p:sp>
    </p:spTree>
    <p:extLst>
      <p:ext uri="{BB962C8B-B14F-4D97-AF65-F5344CB8AC3E}">
        <p14:creationId xmlns:p14="http://schemas.microsoft.com/office/powerpoint/2010/main" val="268586707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Upload progress</a:t>
            </a:r>
            <a:endParaRPr lang="en-US" dirty="0"/>
          </a:p>
        </p:txBody>
      </p:sp>
      <p:pic>
        <p:nvPicPr>
          <p:cNvPr id="4" name="Picture 3" descr="upload_progres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767" y="1417638"/>
            <a:ext cx="7742767" cy="4589506"/>
          </a:xfrm>
          <a:prstGeom prst="rect">
            <a:avLst/>
          </a:prstGeom>
        </p:spPr>
      </p:pic>
    </p:spTree>
    <p:extLst>
      <p:ext uri="{BB962C8B-B14F-4D97-AF65-F5344CB8AC3E}">
        <p14:creationId xmlns:p14="http://schemas.microsoft.com/office/powerpoint/2010/main" val="24452891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to submit your data</a:t>
            </a:r>
            <a:endParaRPr lang="en-US" dirty="0"/>
          </a:p>
        </p:txBody>
      </p:sp>
      <p:pic>
        <p:nvPicPr>
          <p:cNvPr id="4" name="Picture 3" descr="submission_ope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489" y="1417638"/>
            <a:ext cx="8038311" cy="4919133"/>
          </a:xfrm>
          <a:prstGeom prst="rect">
            <a:avLst/>
          </a:prstGeom>
        </p:spPr>
      </p:pic>
      <p:sp>
        <p:nvSpPr>
          <p:cNvPr id="5" name="TextBox 4"/>
          <p:cNvSpPr txBox="1"/>
          <p:nvPr/>
        </p:nvSpPr>
        <p:spPr>
          <a:xfrm>
            <a:off x="157422" y="2795432"/>
            <a:ext cx="2867980" cy="646331"/>
          </a:xfrm>
          <a:prstGeom prst="rect">
            <a:avLst/>
          </a:prstGeom>
          <a:solidFill>
            <a:schemeClr val="bg1"/>
          </a:solidFill>
        </p:spPr>
        <p:txBody>
          <a:bodyPr wrap="none" rtlCol="0">
            <a:spAutoFit/>
          </a:bodyPr>
          <a:lstStyle/>
          <a:p>
            <a:r>
              <a:rPr lang="en-US" dirty="0" smtClean="0">
                <a:solidFill>
                  <a:srgbClr val="FF0000"/>
                </a:solidFill>
              </a:rPr>
              <a:t>Metadata is important!  </a:t>
            </a:r>
          </a:p>
          <a:p>
            <a:r>
              <a:rPr lang="en-US" dirty="0" smtClean="0">
                <a:solidFill>
                  <a:srgbClr val="FF0000"/>
                </a:solidFill>
              </a:rPr>
              <a:t>Suggested, but not required.</a:t>
            </a:r>
            <a:endParaRPr lang="en-US" dirty="0">
              <a:solidFill>
                <a:srgbClr val="FF0000"/>
              </a:solidFill>
            </a:endParaRPr>
          </a:p>
        </p:txBody>
      </p:sp>
    </p:spTree>
    <p:extLst>
      <p:ext uri="{BB962C8B-B14F-4D97-AF65-F5344CB8AC3E}">
        <p14:creationId xmlns:p14="http://schemas.microsoft.com/office/powerpoint/2010/main" val="36412155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Submission is done …</a:t>
            </a:r>
            <a:endParaRPr lang="en-US" dirty="0"/>
          </a:p>
        </p:txBody>
      </p:sp>
      <p:pic>
        <p:nvPicPr>
          <p:cNvPr id="4" name="Picture 3" descr="submission_don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9614" y="1417638"/>
            <a:ext cx="5664386" cy="5309128"/>
          </a:xfrm>
          <a:prstGeom prst="rect">
            <a:avLst/>
          </a:prstGeom>
        </p:spPr>
      </p:pic>
      <p:sp>
        <p:nvSpPr>
          <p:cNvPr id="6" name="Content Placeholder 2"/>
          <p:cNvSpPr txBox="1">
            <a:spLocks/>
          </p:cNvSpPr>
          <p:nvPr/>
        </p:nvSpPr>
        <p:spPr>
          <a:xfrm>
            <a:off x="304799" y="2569105"/>
            <a:ext cx="2925233" cy="1291695"/>
          </a:xfrm>
          <a:prstGeom prst="rect">
            <a:avLst/>
          </a:prstGeom>
        </p:spPr>
        <p:txBody>
          <a:bodyPr vert="horz" lIns="91440" tIns="45720" rIns="91440" bIns="45720" rtlCol="0">
            <a:normAutofit fontScale="925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dirty="0"/>
              <a:t>w</a:t>
            </a:r>
            <a:r>
              <a:rPr lang="en-US" sz="2800" dirty="0" smtClean="0"/>
              <a:t>hen the completed sections turn green.</a:t>
            </a:r>
            <a:endParaRPr lang="en-US" sz="2800" dirty="0"/>
          </a:p>
        </p:txBody>
      </p:sp>
    </p:spTree>
    <p:extLst>
      <p:ext uri="{BB962C8B-B14F-4D97-AF65-F5344CB8AC3E}">
        <p14:creationId xmlns:p14="http://schemas.microsoft.com/office/powerpoint/2010/main" val="12460853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far along has my data progressed?</a:t>
            </a:r>
            <a:endParaRPr lang="en-US" dirty="0"/>
          </a:p>
        </p:txBody>
      </p:sp>
      <p:pic>
        <p:nvPicPr>
          <p:cNvPr id="9" name="Picture 8" descr="submission_pipeline_view.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731" y="1787992"/>
            <a:ext cx="8525933" cy="2631608"/>
          </a:xfrm>
          <a:prstGeom prst="rect">
            <a:avLst/>
          </a:prstGeom>
        </p:spPr>
      </p:pic>
      <p:sp>
        <p:nvSpPr>
          <p:cNvPr id="10" name="TextBox 9"/>
          <p:cNvSpPr txBox="1"/>
          <p:nvPr/>
        </p:nvSpPr>
        <p:spPr>
          <a:xfrm>
            <a:off x="220133" y="4826000"/>
            <a:ext cx="6371832" cy="1754327"/>
          </a:xfrm>
          <a:prstGeom prst="rect">
            <a:avLst/>
          </a:prstGeom>
          <a:noFill/>
          <a:ln>
            <a:solidFill>
              <a:schemeClr val="tx2">
                <a:lumMod val="40000"/>
                <a:lumOff val="60000"/>
              </a:schemeClr>
            </a:solidFill>
          </a:ln>
        </p:spPr>
        <p:txBody>
          <a:bodyPr wrap="none" rtlCol="0">
            <a:spAutoFit/>
          </a:bodyPr>
          <a:lstStyle/>
          <a:p>
            <a:r>
              <a:rPr lang="en-US" b="1" dirty="0" smtClean="0">
                <a:latin typeface="Courier New"/>
                <a:cs typeface="Courier New"/>
              </a:rPr>
              <a:t>Progress Bar Legend</a:t>
            </a:r>
          </a:p>
          <a:p>
            <a:r>
              <a:rPr lang="en-US" dirty="0" smtClean="0">
                <a:latin typeface="Courier New"/>
                <a:cs typeface="Courier New"/>
              </a:rPr>
              <a:t>Green	= completed successfully</a:t>
            </a:r>
          </a:p>
          <a:p>
            <a:r>
              <a:rPr lang="en-US" dirty="0" smtClean="0">
                <a:latin typeface="Courier New"/>
                <a:cs typeface="Courier New"/>
              </a:rPr>
              <a:t>Blue	= in progress</a:t>
            </a:r>
          </a:p>
          <a:p>
            <a:r>
              <a:rPr lang="en-US" dirty="0" smtClean="0">
                <a:latin typeface="Courier New"/>
                <a:cs typeface="Courier New"/>
              </a:rPr>
              <a:t>Orange	= queued stage</a:t>
            </a:r>
          </a:p>
          <a:p>
            <a:r>
              <a:rPr lang="en-US" dirty="0" smtClean="0">
                <a:latin typeface="Courier New"/>
                <a:cs typeface="Courier New"/>
              </a:rPr>
              <a:t>Red		= error</a:t>
            </a:r>
          </a:p>
          <a:p>
            <a:r>
              <a:rPr lang="en-US" dirty="0" smtClean="0">
                <a:latin typeface="Courier New"/>
                <a:cs typeface="Courier New"/>
              </a:rPr>
              <a:t>Gray	= waiting </a:t>
            </a:r>
            <a:r>
              <a:rPr lang="en-US" dirty="0">
                <a:latin typeface="Courier New"/>
                <a:cs typeface="Courier New"/>
              </a:rPr>
              <a:t>for other stages to </a:t>
            </a:r>
            <a:r>
              <a:rPr lang="en-US" dirty="0" smtClean="0">
                <a:latin typeface="Courier New"/>
                <a:cs typeface="Courier New"/>
              </a:rPr>
              <a:t>complete</a:t>
            </a:r>
            <a:endParaRPr lang="en-US" dirty="0">
              <a:latin typeface="Courier New"/>
              <a:cs typeface="Courier New"/>
            </a:endParaRPr>
          </a:p>
        </p:txBody>
      </p:sp>
    </p:spTree>
    <p:extLst>
      <p:ext uri="{BB962C8B-B14F-4D97-AF65-F5344CB8AC3E}">
        <p14:creationId xmlns:p14="http://schemas.microsoft.com/office/powerpoint/2010/main" val="3346940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MG-RAST to answer scientific questions:   An example study</a:t>
            </a:r>
            <a:endParaRPr lang="en-US" dirty="0"/>
          </a:p>
        </p:txBody>
      </p:sp>
      <p:sp>
        <p:nvSpPr>
          <p:cNvPr id="3" name="Content Placeholder 2"/>
          <p:cNvSpPr>
            <a:spLocks noGrp="1"/>
          </p:cNvSpPr>
          <p:nvPr>
            <p:ph idx="1"/>
          </p:nvPr>
        </p:nvSpPr>
        <p:spPr>
          <a:xfrm>
            <a:off x="457200" y="1722435"/>
            <a:ext cx="8394700" cy="5017029"/>
          </a:xfrm>
        </p:spPr>
        <p:txBody>
          <a:bodyPr>
            <a:noAutofit/>
          </a:bodyPr>
          <a:lstStyle/>
          <a:p>
            <a:r>
              <a:rPr lang="en-US" sz="2400" dirty="0" smtClean="0"/>
              <a:t>Feces samples from HMP </a:t>
            </a:r>
            <a:r>
              <a:rPr lang="en-US" sz="2400" dirty="0"/>
              <a:t>(Human Microbiome Project) consortium. </a:t>
            </a:r>
          </a:p>
          <a:p>
            <a:r>
              <a:rPr lang="en-US" sz="2400" dirty="0" smtClean="0"/>
              <a:t>Study citation:</a:t>
            </a:r>
            <a:endParaRPr lang="en-US" sz="2400" dirty="0" smtClean="0">
              <a:solidFill>
                <a:srgbClr val="3366FF"/>
              </a:solidFill>
            </a:endParaRPr>
          </a:p>
          <a:p>
            <a:pPr lvl="1"/>
            <a:r>
              <a:rPr lang="en-US" sz="2000" dirty="0" smtClean="0">
                <a:solidFill>
                  <a:srgbClr val="008000"/>
                </a:solidFill>
              </a:rPr>
              <a:t>Vital </a:t>
            </a:r>
            <a:r>
              <a:rPr lang="en-US" sz="2000" dirty="0">
                <a:solidFill>
                  <a:srgbClr val="008000"/>
                </a:solidFill>
              </a:rPr>
              <a:t>M, Howe AC, </a:t>
            </a:r>
            <a:r>
              <a:rPr lang="en-US" sz="2000" dirty="0" err="1">
                <a:solidFill>
                  <a:srgbClr val="008000"/>
                </a:solidFill>
              </a:rPr>
              <a:t>Tiedje</a:t>
            </a:r>
            <a:r>
              <a:rPr lang="en-US" sz="2000" dirty="0">
                <a:solidFill>
                  <a:srgbClr val="008000"/>
                </a:solidFill>
              </a:rPr>
              <a:t> JM. </a:t>
            </a:r>
            <a:r>
              <a:rPr lang="en-US" sz="2000" b="1" i="1" dirty="0">
                <a:solidFill>
                  <a:srgbClr val="008000"/>
                </a:solidFill>
              </a:rPr>
              <a:t>Revealing the bacterial butyrate synthesis pathways by analyzing (meta)genomic data</a:t>
            </a:r>
            <a:r>
              <a:rPr lang="en-US" sz="2000" dirty="0">
                <a:solidFill>
                  <a:srgbClr val="008000"/>
                </a:solidFill>
              </a:rPr>
              <a:t>. </a:t>
            </a:r>
            <a:r>
              <a:rPr lang="en-US" sz="2000" dirty="0" err="1">
                <a:solidFill>
                  <a:srgbClr val="008000"/>
                </a:solidFill>
              </a:rPr>
              <a:t>MBio</a:t>
            </a:r>
            <a:r>
              <a:rPr lang="en-US" sz="2000" dirty="0">
                <a:solidFill>
                  <a:srgbClr val="008000"/>
                </a:solidFill>
              </a:rPr>
              <a:t>. 2014 Apr 22;5(2):e00889. PubMed PMID: 24757212</a:t>
            </a:r>
          </a:p>
          <a:p>
            <a:r>
              <a:rPr lang="en-US" sz="2400" dirty="0" smtClean="0"/>
              <a:t>They screened </a:t>
            </a:r>
            <a:r>
              <a:rPr lang="en-US" sz="2400" dirty="0"/>
              <a:t>for butyrate synthesis pathways in 15 metagenomes from stool samples of healthy </a:t>
            </a:r>
            <a:r>
              <a:rPr lang="en-US" sz="2400" dirty="0" smtClean="0"/>
              <a:t>individuals.</a:t>
            </a:r>
          </a:p>
          <a:p>
            <a:pPr lvl="1"/>
            <a:r>
              <a:rPr lang="en-US" sz="2000" dirty="0" smtClean="0"/>
              <a:t>Why</a:t>
            </a:r>
            <a:r>
              <a:rPr lang="en-US" sz="2000" dirty="0"/>
              <a:t>? To understanding the role of butyrate producers in health and disease</a:t>
            </a:r>
            <a:r>
              <a:rPr lang="en-US" sz="2000" dirty="0" smtClean="0"/>
              <a:t>.</a:t>
            </a:r>
          </a:p>
          <a:p>
            <a:pPr lvl="1"/>
            <a:r>
              <a:rPr lang="en-US" sz="2000" dirty="0" smtClean="0"/>
              <a:t>Used “expensive” methods to annotate – Use MG-RAST to screen to reduce compute</a:t>
            </a:r>
            <a:r>
              <a:rPr lang="en-US" sz="2000" dirty="0" smtClean="0"/>
              <a:t>.  </a:t>
            </a:r>
            <a:r>
              <a:rPr lang="en-US" sz="2000" dirty="0" smtClean="0"/>
              <a:t>(e.g. Run pipeline, search and download subset and run through other tools (like </a:t>
            </a:r>
            <a:r>
              <a:rPr lang="en-US" sz="2000" dirty="0" err="1" smtClean="0"/>
              <a:t>Pfam</a:t>
            </a:r>
            <a:r>
              <a:rPr lang="en-US" sz="2000" dirty="0" smtClean="0"/>
              <a:t>).</a:t>
            </a:r>
            <a:endParaRPr lang="en-US" sz="2000" dirty="0" smtClean="0"/>
          </a:p>
        </p:txBody>
      </p:sp>
    </p:spTree>
    <p:extLst>
      <p:ext uri="{BB962C8B-B14F-4D97-AF65-F5344CB8AC3E}">
        <p14:creationId xmlns:p14="http://schemas.microsoft.com/office/powerpoint/2010/main" val="100444992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77933C"/>
          </a:solidFill>
        </p:spPr>
        <p:txBody>
          <a:bodyPr/>
          <a:lstStyle/>
          <a:p>
            <a:r>
              <a:rPr lang="en-US" dirty="0" smtClean="0"/>
              <a:t>Example 3. Finding samples</a:t>
            </a:r>
            <a:endParaRPr lang="en-US" dirty="0"/>
          </a:p>
        </p:txBody>
      </p:sp>
      <p:sp>
        <p:nvSpPr>
          <p:cNvPr id="8" name="TextBox 7"/>
          <p:cNvSpPr txBox="1"/>
          <p:nvPr/>
        </p:nvSpPr>
        <p:spPr>
          <a:xfrm>
            <a:off x="389467" y="5650600"/>
            <a:ext cx="3335866" cy="646331"/>
          </a:xfrm>
          <a:prstGeom prst="rect">
            <a:avLst/>
          </a:prstGeom>
          <a:noFill/>
        </p:spPr>
        <p:txBody>
          <a:bodyPr wrap="square" rtlCol="0">
            <a:spAutoFit/>
          </a:bodyPr>
          <a:lstStyle/>
          <a:p>
            <a:r>
              <a:rPr lang="en-US" dirty="0" smtClean="0">
                <a:solidFill>
                  <a:srgbClr val="FF0000"/>
                </a:solidFill>
              </a:rPr>
              <a:t>You can use the table to filter the HMP samples based on metadata</a:t>
            </a:r>
            <a:endParaRPr lang="en-US" dirty="0">
              <a:solidFill>
                <a:srgbClr val="FF0000"/>
              </a:solidFill>
            </a:endParaRPr>
          </a:p>
        </p:txBody>
      </p:sp>
      <p:cxnSp>
        <p:nvCxnSpPr>
          <p:cNvPr id="9" name="Straight Arrow Connector 8"/>
          <p:cNvCxnSpPr/>
          <p:nvPr/>
        </p:nvCxnSpPr>
        <p:spPr>
          <a:xfrm flipV="1">
            <a:off x="3725333" y="4504267"/>
            <a:ext cx="3048000" cy="146949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pic>
        <p:nvPicPr>
          <p:cNvPr id="11" name="Picture 10"/>
          <p:cNvPicPr>
            <a:picLocks noChangeAspect="1"/>
          </p:cNvPicPr>
          <p:nvPr/>
        </p:nvPicPr>
        <p:blipFill rotWithShape="1">
          <a:blip r:embed="rId2"/>
          <a:srcRect l="-4380"/>
          <a:stretch/>
        </p:blipFill>
        <p:spPr>
          <a:xfrm>
            <a:off x="3539066" y="3383777"/>
            <a:ext cx="5604933" cy="3474223"/>
          </a:xfrm>
          <a:prstGeom prst="rect">
            <a:avLst/>
          </a:prstGeom>
        </p:spPr>
      </p:pic>
      <p:sp>
        <p:nvSpPr>
          <p:cNvPr id="12" name="Content Placeholder 2"/>
          <p:cNvSpPr txBox="1">
            <a:spLocks/>
          </p:cNvSpPr>
          <p:nvPr/>
        </p:nvSpPr>
        <p:spPr>
          <a:xfrm>
            <a:off x="321735" y="1397004"/>
            <a:ext cx="8551334"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The research team used 15 random stool samples from HMP healthy patients. </a:t>
            </a:r>
          </a:p>
          <a:p>
            <a:r>
              <a:rPr lang="en-US" sz="2800" dirty="0" smtClean="0"/>
              <a:t>Go to browse page and filter table by:</a:t>
            </a:r>
            <a:endParaRPr lang="en-US" dirty="0" smtClean="0"/>
          </a:p>
          <a:p>
            <a:pPr lvl="1"/>
            <a:r>
              <a:rPr lang="en-US" sz="2400" dirty="0" smtClean="0"/>
              <a:t>Project: Human Microbiome Project</a:t>
            </a:r>
          </a:p>
          <a:p>
            <a:pPr lvl="1"/>
            <a:r>
              <a:rPr lang="en-US" sz="2400" dirty="0" smtClean="0"/>
              <a:t>Material: Feces</a:t>
            </a:r>
          </a:p>
          <a:p>
            <a:pPr lvl="1"/>
            <a:r>
              <a:rPr lang="en-US" sz="2400" dirty="0" smtClean="0"/>
              <a:t>Disease state: Healthy</a:t>
            </a:r>
          </a:p>
        </p:txBody>
      </p:sp>
      <p:cxnSp>
        <p:nvCxnSpPr>
          <p:cNvPr id="13" name="Straight Arrow Connector 12"/>
          <p:cNvCxnSpPr/>
          <p:nvPr/>
        </p:nvCxnSpPr>
        <p:spPr>
          <a:xfrm flipV="1">
            <a:off x="3725333" y="4792133"/>
            <a:ext cx="1337734" cy="113083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3725333" y="4639733"/>
            <a:ext cx="3403600" cy="1334033"/>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6682170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samples</a:t>
            </a:r>
            <a:endParaRPr lang="en-US" dirty="0"/>
          </a:p>
        </p:txBody>
      </p:sp>
      <p:sp>
        <p:nvSpPr>
          <p:cNvPr id="3" name="Content Placeholder 2"/>
          <p:cNvSpPr>
            <a:spLocks noGrp="1"/>
          </p:cNvSpPr>
          <p:nvPr>
            <p:ph idx="1"/>
          </p:nvPr>
        </p:nvSpPr>
        <p:spPr>
          <a:xfrm>
            <a:off x="457200" y="1210734"/>
            <a:ext cx="8229600" cy="4525963"/>
          </a:xfrm>
        </p:spPr>
        <p:txBody>
          <a:bodyPr>
            <a:normAutofit/>
          </a:bodyPr>
          <a:lstStyle/>
          <a:p>
            <a:pPr marL="0" indent="0">
              <a:buNone/>
            </a:pPr>
            <a:r>
              <a:rPr lang="en-US" sz="2800" dirty="0"/>
              <a:t>You can add </a:t>
            </a:r>
            <a:r>
              <a:rPr lang="en-US" sz="2800" dirty="0" smtClean="0"/>
              <a:t>columns to the Browse table to sort or filter by.</a:t>
            </a:r>
            <a:endParaRPr lang="en-US" sz="2800" dirty="0"/>
          </a:p>
        </p:txBody>
      </p:sp>
      <p:pic>
        <p:nvPicPr>
          <p:cNvPr id="4" name="Picture 3"/>
          <p:cNvPicPr>
            <a:picLocks noChangeAspect="1"/>
          </p:cNvPicPr>
          <p:nvPr/>
        </p:nvPicPr>
        <p:blipFill rotWithShape="1">
          <a:blip r:embed="rId2"/>
          <a:srcRect l="-4380"/>
          <a:stretch/>
        </p:blipFill>
        <p:spPr>
          <a:xfrm>
            <a:off x="1" y="2319866"/>
            <a:ext cx="7078132" cy="4387387"/>
          </a:xfrm>
          <a:prstGeom prst="rect">
            <a:avLst/>
          </a:prstGeom>
        </p:spPr>
      </p:pic>
      <p:sp>
        <p:nvSpPr>
          <p:cNvPr id="5" name="TextBox 4"/>
          <p:cNvSpPr txBox="1"/>
          <p:nvPr/>
        </p:nvSpPr>
        <p:spPr>
          <a:xfrm>
            <a:off x="6129865" y="2387598"/>
            <a:ext cx="2808356" cy="369332"/>
          </a:xfrm>
          <a:prstGeom prst="rect">
            <a:avLst/>
          </a:prstGeom>
          <a:noFill/>
        </p:spPr>
        <p:txBody>
          <a:bodyPr wrap="none" rtlCol="0">
            <a:spAutoFit/>
          </a:bodyPr>
          <a:lstStyle/>
          <a:p>
            <a:r>
              <a:rPr lang="en-US" dirty="0" smtClean="0">
                <a:solidFill>
                  <a:srgbClr val="FF0000"/>
                </a:solidFill>
              </a:rPr>
              <a:t>Add in quality score: DRISEE</a:t>
            </a:r>
            <a:endParaRPr lang="en-US" dirty="0">
              <a:solidFill>
                <a:srgbClr val="FF0000"/>
              </a:solidFill>
            </a:endParaRPr>
          </a:p>
        </p:txBody>
      </p:sp>
      <p:cxnSp>
        <p:nvCxnSpPr>
          <p:cNvPr id="7" name="Straight Arrow Connector 6"/>
          <p:cNvCxnSpPr/>
          <p:nvPr/>
        </p:nvCxnSpPr>
        <p:spPr>
          <a:xfrm flipH="1">
            <a:off x="6502400" y="2756930"/>
            <a:ext cx="1964267" cy="352533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H="1">
            <a:off x="5401733" y="2756930"/>
            <a:ext cx="3064934" cy="95147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9081973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3">
              <a:lumMod val="75000"/>
            </a:schemeClr>
          </a:solidFill>
        </p:spPr>
        <p:txBody>
          <a:bodyPr>
            <a:normAutofit fontScale="90000"/>
          </a:bodyPr>
          <a:lstStyle/>
          <a:p>
            <a:r>
              <a:rPr lang="en-US" dirty="0" smtClean="0"/>
              <a:t>Example 4: Data Quality - Examine Samples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Sort your filtered samples by DRISEE score and see the range of quality.</a:t>
            </a:r>
          </a:p>
          <a:p>
            <a:pPr marL="0" indent="0">
              <a:buNone/>
            </a:pPr>
            <a:endParaRPr lang="en-US" dirty="0"/>
          </a:p>
          <a:p>
            <a:pPr marL="0" indent="0">
              <a:buNone/>
            </a:pPr>
            <a:r>
              <a:rPr lang="en-US" dirty="0" smtClean="0"/>
              <a:t>Look at the one with best quality (lowest score) and the one with the worst (highest score) </a:t>
            </a:r>
          </a:p>
          <a:p>
            <a:pPr marL="0" indent="0">
              <a:buNone/>
            </a:pPr>
            <a:r>
              <a:rPr lang="en-US" dirty="0"/>
              <a:t>	</a:t>
            </a:r>
            <a:r>
              <a:rPr lang="en-US" sz="1500" i="1" dirty="0">
                <a:solidFill>
                  <a:srgbClr val="008000"/>
                </a:solidFill>
              </a:rPr>
              <a:t>Note:  A DRISEE score of zero means the metagenome did not meet standards for calculation. </a:t>
            </a:r>
          </a:p>
          <a:p>
            <a:pPr marL="0" indent="0">
              <a:buNone/>
            </a:pPr>
            <a:endParaRPr lang="en-US" dirty="0" smtClean="0"/>
          </a:p>
          <a:p>
            <a:pPr marL="0" indent="0">
              <a:buNone/>
            </a:pPr>
            <a:r>
              <a:rPr lang="en-US" dirty="0" smtClean="0"/>
              <a:t>Clicking on the metagenome IDs takes you to the Overview page with a summary of the annotation and analysis.  </a:t>
            </a:r>
            <a:endParaRPr lang="en-US" dirty="0"/>
          </a:p>
        </p:txBody>
      </p:sp>
      <p:sp>
        <p:nvSpPr>
          <p:cNvPr id="4" name="Left-Right Arrow 3"/>
          <p:cNvSpPr/>
          <p:nvPr/>
        </p:nvSpPr>
        <p:spPr>
          <a:xfrm>
            <a:off x="4007556" y="2144889"/>
            <a:ext cx="4445000" cy="437444"/>
          </a:xfrm>
          <a:prstGeom prst="leftRightArrow">
            <a:avLst/>
          </a:prstGeom>
          <a:gradFill flip="none" rotWithShape="1">
            <a:gsLst>
              <a:gs pos="0">
                <a:srgbClr val="00FF00"/>
              </a:gs>
              <a:gs pos="100000">
                <a:srgbClr val="FF0000"/>
              </a:gs>
              <a:gs pos="50000">
                <a:srgbClr val="FFFF00"/>
              </a:gs>
            </a:gsLst>
            <a:lin ang="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842626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Metagenome overviews</a:t>
            </a:r>
            <a:endParaRPr lang="en-US" dirty="0"/>
          </a:p>
        </p:txBody>
      </p:sp>
      <p:sp>
        <p:nvSpPr>
          <p:cNvPr id="3" name="Content Placeholder 2"/>
          <p:cNvSpPr>
            <a:spLocks noGrp="1"/>
          </p:cNvSpPr>
          <p:nvPr>
            <p:ph idx="1"/>
          </p:nvPr>
        </p:nvSpPr>
        <p:spPr/>
        <p:txBody>
          <a:bodyPr>
            <a:normAutofit/>
          </a:bodyPr>
          <a:lstStyle/>
          <a:p>
            <a:r>
              <a:rPr lang="en-US" dirty="0" smtClean="0"/>
              <a:t>Provide </a:t>
            </a:r>
            <a:r>
              <a:rPr lang="en-US" dirty="0" smtClean="0"/>
              <a:t>information on:</a:t>
            </a:r>
          </a:p>
          <a:p>
            <a:pPr lvl="1"/>
            <a:r>
              <a:rPr lang="en-US" dirty="0" smtClean="0"/>
              <a:t>Summary of the annotation run </a:t>
            </a:r>
            <a:r>
              <a:rPr lang="en-US" sz="1800" dirty="0" smtClean="0"/>
              <a:t>(annotated</a:t>
            </a:r>
            <a:r>
              <a:rPr lang="en-US" sz="1800" dirty="0" smtClean="0"/>
              <a:t>, </a:t>
            </a:r>
            <a:r>
              <a:rPr lang="en-US" sz="1800" dirty="0" err="1" smtClean="0"/>
              <a:t>unannotated</a:t>
            </a:r>
            <a:r>
              <a:rPr lang="en-US" sz="1800" dirty="0" smtClean="0"/>
              <a:t>)</a:t>
            </a:r>
            <a:endParaRPr lang="en-US" dirty="0" smtClean="0"/>
          </a:p>
          <a:p>
            <a:pPr lvl="1"/>
            <a:r>
              <a:rPr lang="en-US" dirty="0" smtClean="0"/>
              <a:t>QC</a:t>
            </a:r>
            <a:endParaRPr lang="en-US" dirty="0" smtClean="0"/>
          </a:p>
          <a:p>
            <a:pPr lvl="1"/>
            <a:r>
              <a:rPr lang="en-US" dirty="0"/>
              <a:t>T</a:t>
            </a:r>
            <a:r>
              <a:rPr lang="en-US" dirty="0" smtClean="0"/>
              <a:t>axonomic breakdown</a:t>
            </a:r>
          </a:p>
          <a:p>
            <a:pPr lvl="1"/>
            <a:r>
              <a:rPr lang="en-US" dirty="0" smtClean="0"/>
              <a:t>(for WGS) Functional breakdown</a:t>
            </a:r>
          </a:p>
          <a:p>
            <a:pPr lvl="1"/>
            <a:r>
              <a:rPr lang="en-US" dirty="0" smtClean="0"/>
              <a:t>Technical data</a:t>
            </a:r>
          </a:p>
          <a:p>
            <a:pPr lvl="1"/>
            <a:r>
              <a:rPr lang="en-US" dirty="0" smtClean="0"/>
              <a:t>Links to </a:t>
            </a:r>
            <a:r>
              <a:rPr lang="en-US" dirty="0" smtClean="0">
                <a:sym typeface="Wingdings"/>
              </a:rPr>
              <a:t></a:t>
            </a:r>
            <a:endParaRPr lang="en-US" dirty="0"/>
          </a:p>
        </p:txBody>
      </p:sp>
      <p:pic>
        <p:nvPicPr>
          <p:cNvPr id="5" name="Picture 4"/>
          <p:cNvPicPr>
            <a:picLocks noChangeAspect="1"/>
          </p:cNvPicPr>
          <p:nvPr/>
        </p:nvPicPr>
        <p:blipFill>
          <a:blip r:embed="rId2"/>
          <a:stretch>
            <a:fillRect/>
          </a:stretch>
        </p:blipFill>
        <p:spPr>
          <a:xfrm>
            <a:off x="3086099" y="4699000"/>
            <a:ext cx="5132757" cy="793044"/>
          </a:xfrm>
          <a:prstGeom prst="rect">
            <a:avLst/>
          </a:prstGeom>
        </p:spPr>
      </p:pic>
      <p:pic>
        <p:nvPicPr>
          <p:cNvPr id="10" name="Picture 9"/>
          <p:cNvPicPr>
            <a:picLocks noChangeAspect="1"/>
          </p:cNvPicPr>
          <p:nvPr/>
        </p:nvPicPr>
        <p:blipFill>
          <a:blip r:embed="rId3"/>
          <a:stretch>
            <a:fillRect/>
          </a:stretch>
        </p:blipFill>
        <p:spPr>
          <a:xfrm>
            <a:off x="1862666" y="2628275"/>
            <a:ext cx="1452033" cy="699127"/>
          </a:xfrm>
          <a:prstGeom prst="rect">
            <a:avLst/>
          </a:prstGeom>
        </p:spPr>
      </p:pic>
    </p:spTree>
    <p:extLst>
      <p:ext uri="{BB962C8B-B14F-4D97-AF65-F5344CB8AC3E}">
        <p14:creationId xmlns:p14="http://schemas.microsoft.com/office/powerpoint/2010/main" val="41120138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41"/>
            <a:ext cx="8229600" cy="1143000"/>
          </a:xfrm>
        </p:spPr>
        <p:txBody>
          <a:bodyPr/>
          <a:lstStyle/>
          <a:p>
            <a:r>
              <a:rPr lang="en-US" dirty="0" smtClean="0"/>
              <a:t>Example Sections of Overview</a:t>
            </a:r>
            <a:endParaRPr lang="en-US" dirty="0"/>
          </a:p>
        </p:txBody>
      </p:sp>
      <p:pic>
        <p:nvPicPr>
          <p:cNvPr id="4" name="Picture 3"/>
          <p:cNvPicPr>
            <a:picLocks noChangeAspect="1"/>
          </p:cNvPicPr>
          <p:nvPr/>
        </p:nvPicPr>
        <p:blipFill>
          <a:blip r:embed="rId3"/>
          <a:stretch>
            <a:fillRect/>
          </a:stretch>
        </p:blipFill>
        <p:spPr>
          <a:xfrm>
            <a:off x="270933" y="1058333"/>
            <a:ext cx="3048000" cy="2560320"/>
          </a:xfrm>
          <a:prstGeom prst="rect">
            <a:avLst/>
          </a:prstGeom>
        </p:spPr>
      </p:pic>
      <p:pic>
        <p:nvPicPr>
          <p:cNvPr id="5" name="Picture 4"/>
          <p:cNvPicPr>
            <a:picLocks noChangeAspect="1"/>
          </p:cNvPicPr>
          <p:nvPr/>
        </p:nvPicPr>
        <p:blipFill>
          <a:blip r:embed="rId4"/>
          <a:stretch>
            <a:fillRect/>
          </a:stretch>
        </p:blipFill>
        <p:spPr>
          <a:xfrm>
            <a:off x="190500" y="3119966"/>
            <a:ext cx="5250180" cy="3771900"/>
          </a:xfrm>
          <a:prstGeom prst="rect">
            <a:avLst/>
          </a:prstGeom>
        </p:spPr>
      </p:pic>
      <p:pic>
        <p:nvPicPr>
          <p:cNvPr id="6" name="Picture 5"/>
          <p:cNvPicPr>
            <a:picLocks noChangeAspect="1"/>
          </p:cNvPicPr>
          <p:nvPr/>
        </p:nvPicPr>
        <p:blipFill>
          <a:blip r:embed="rId5"/>
          <a:stretch>
            <a:fillRect/>
          </a:stretch>
        </p:blipFill>
        <p:spPr>
          <a:xfrm>
            <a:off x="4236720" y="1312328"/>
            <a:ext cx="4907280" cy="2133600"/>
          </a:xfrm>
          <a:prstGeom prst="rect">
            <a:avLst/>
          </a:prstGeom>
        </p:spPr>
      </p:pic>
      <p:pic>
        <p:nvPicPr>
          <p:cNvPr id="7" name="Picture 6"/>
          <p:cNvPicPr>
            <a:picLocks noChangeAspect="1"/>
          </p:cNvPicPr>
          <p:nvPr/>
        </p:nvPicPr>
        <p:blipFill rotWithShape="1">
          <a:blip r:embed="rId6"/>
          <a:srcRect l="4396" t="3676" r="3883" b="6599"/>
          <a:stretch/>
        </p:blipFill>
        <p:spPr>
          <a:xfrm>
            <a:off x="5706533" y="3703318"/>
            <a:ext cx="3180059" cy="2727981"/>
          </a:xfrm>
          <a:prstGeom prst="rect">
            <a:avLst/>
          </a:prstGeom>
        </p:spPr>
      </p:pic>
    </p:spTree>
    <p:extLst>
      <p:ext uri="{BB962C8B-B14F-4D97-AF65-F5344CB8AC3E}">
        <p14:creationId xmlns:p14="http://schemas.microsoft.com/office/powerpoint/2010/main" val="3943556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Big Picture</a:t>
            </a:r>
            <a:endParaRPr lang="en-US" dirty="0"/>
          </a:p>
        </p:txBody>
      </p:sp>
      <p:pic>
        <p:nvPicPr>
          <p:cNvPr id="4" name="Picture 3" descr="mgr3-6-architecture.png"/>
          <p:cNvPicPr>
            <a:picLocks noChangeAspect="1"/>
          </p:cNvPicPr>
          <p:nvPr/>
        </p:nvPicPr>
        <p:blipFill rotWithShape="1">
          <a:blip r:embed="rId2">
            <a:extLst>
              <a:ext uri="{28A0092B-C50C-407E-A947-70E740481C1C}">
                <a14:useLocalDpi xmlns:a14="http://schemas.microsoft.com/office/drawing/2010/main" val="0"/>
              </a:ext>
            </a:extLst>
          </a:blip>
          <a:srcRect r="3704" b="12153"/>
          <a:stretch/>
        </p:blipFill>
        <p:spPr>
          <a:xfrm>
            <a:off x="186267" y="799561"/>
            <a:ext cx="8805333" cy="6024566"/>
          </a:xfrm>
          <a:prstGeom prst="rect">
            <a:avLst/>
          </a:prstGeom>
        </p:spPr>
      </p:pic>
      <p:sp>
        <p:nvSpPr>
          <p:cNvPr id="6" name="TextBox 5"/>
          <p:cNvSpPr txBox="1"/>
          <p:nvPr/>
        </p:nvSpPr>
        <p:spPr>
          <a:xfrm>
            <a:off x="3486150" y="1612900"/>
            <a:ext cx="1054100" cy="430887"/>
          </a:xfrm>
          <a:prstGeom prst="rect">
            <a:avLst/>
          </a:prstGeom>
          <a:noFill/>
          <a:ln w="28575" cmpd="sng">
            <a:solidFill>
              <a:schemeClr val="tx1">
                <a:lumMod val="75000"/>
                <a:lumOff val="25000"/>
              </a:schemeClr>
            </a:solidFill>
          </a:ln>
        </p:spPr>
        <p:txBody>
          <a:bodyPr wrap="square" rtlCol="0">
            <a:spAutoFit/>
          </a:bodyPr>
          <a:lstStyle/>
          <a:p>
            <a:pPr algn="ctr"/>
            <a:r>
              <a:rPr lang="en-US" sz="1050" dirty="0" smtClean="0">
                <a:solidFill>
                  <a:schemeClr val="tx1">
                    <a:lumMod val="75000"/>
                    <a:lumOff val="25000"/>
                  </a:schemeClr>
                </a:solidFill>
              </a:rPr>
              <a:t>MG-RAST CL Tools</a:t>
            </a:r>
            <a:endParaRPr lang="en-US" sz="1050" dirty="0">
              <a:solidFill>
                <a:schemeClr val="tx1">
                  <a:lumMod val="75000"/>
                  <a:lumOff val="25000"/>
                </a:schemeClr>
              </a:solidFill>
            </a:endParaRPr>
          </a:p>
        </p:txBody>
      </p:sp>
      <p:cxnSp>
        <p:nvCxnSpPr>
          <p:cNvPr id="8" name="Straight Arrow Connector 7"/>
          <p:cNvCxnSpPr/>
          <p:nvPr/>
        </p:nvCxnSpPr>
        <p:spPr>
          <a:xfrm>
            <a:off x="3987800" y="2043787"/>
            <a:ext cx="12700" cy="1448713"/>
          </a:xfrm>
          <a:prstGeom prst="straightConnector1">
            <a:avLst/>
          </a:prstGeom>
          <a:ln>
            <a:solidFill>
              <a:schemeClr val="tx1">
                <a:lumMod val="95000"/>
                <a:lumOff val="5000"/>
              </a:schemeClr>
            </a:solidFill>
            <a:tailEnd type="arrow"/>
          </a:ln>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7226300" y="4648200"/>
            <a:ext cx="1917700" cy="18669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3793383238"/>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trustworthy is my data?</a:t>
            </a:r>
          </a:p>
        </p:txBody>
      </p:sp>
      <p:sp>
        <p:nvSpPr>
          <p:cNvPr id="6" name="Content Placeholder 5"/>
          <p:cNvSpPr>
            <a:spLocks noGrp="1"/>
          </p:cNvSpPr>
          <p:nvPr>
            <p:ph idx="1"/>
          </p:nvPr>
        </p:nvSpPr>
        <p:spPr>
          <a:xfrm>
            <a:off x="457200" y="1417637"/>
            <a:ext cx="8229600" cy="2445989"/>
          </a:xfrm>
        </p:spPr>
        <p:txBody>
          <a:bodyPr>
            <a:normAutofit/>
          </a:bodyPr>
          <a:lstStyle/>
          <a:p>
            <a:pPr marL="0" indent="0">
              <a:buNone/>
            </a:pPr>
            <a:r>
              <a:rPr lang="en-US" dirty="0" smtClean="0"/>
              <a:t>The Overview provides insight into the quality of the sequence data</a:t>
            </a:r>
            <a:r>
              <a:rPr lang="en-US" dirty="0" smtClean="0"/>
              <a:t>.</a:t>
            </a:r>
          </a:p>
          <a:p>
            <a:pPr marL="0" indent="0">
              <a:buNone/>
            </a:pPr>
            <a:endParaRPr lang="en-US" dirty="0"/>
          </a:p>
          <a:p>
            <a:pPr marL="0" indent="0">
              <a:buNone/>
            </a:pPr>
            <a:r>
              <a:rPr lang="en-US" dirty="0" smtClean="0"/>
              <a:t>Why is it so important to know?</a:t>
            </a:r>
            <a:endParaRPr lang="en-US" dirty="0"/>
          </a:p>
        </p:txBody>
      </p:sp>
      <p:sp>
        <p:nvSpPr>
          <p:cNvPr id="7" name="TextBox 6"/>
          <p:cNvSpPr txBox="1"/>
          <p:nvPr/>
        </p:nvSpPr>
        <p:spPr>
          <a:xfrm>
            <a:off x="457199" y="3863627"/>
            <a:ext cx="8398933" cy="2800767"/>
          </a:xfrm>
          <a:prstGeom prst="rect">
            <a:avLst/>
          </a:prstGeom>
          <a:noFill/>
        </p:spPr>
        <p:txBody>
          <a:bodyPr wrap="square" rtlCol="0">
            <a:spAutoFit/>
          </a:bodyPr>
          <a:lstStyle/>
          <a:p>
            <a:r>
              <a:rPr lang="en-US" sz="3200" dirty="0" smtClean="0"/>
              <a:t>Summaries of technical aspects of the sequence quality to enable sequence data triage:</a:t>
            </a:r>
          </a:p>
          <a:p>
            <a:endParaRPr lang="en-US" sz="2800" dirty="0" smtClean="0"/>
          </a:p>
          <a:p>
            <a:pPr marL="742950" lvl="1" indent="-285750">
              <a:buFont typeface="Arial"/>
              <a:buChar char="•"/>
            </a:pPr>
            <a:r>
              <a:rPr lang="en-US" sz="2800" dirty="0" smtClean="0"/>
              <a:t>DRISEE for estimating sequence error</a:t>
            </a:r>
          </a:p>
          <a:p>
            <a:pPr marL="742950" lvl="1" indent="-285750">
              <a:buFont typeface="Arial"/>
              <a:buChar char="•"/>
            </a:pPr>
            <a:r>
              <a:rPr lang="en-US" sz="2800" dirty="0" err="1" smtClean="0"/>
              <a:t>Kmer</a:t>
            </a:r>
            <a:r>
              <a:rPr lang="en-US" sz="2800" dirty="0" smtClean="0"/>
              <a:t> spectra</a:t>
            </a:r>
          </a:p>
          <a:p>
            <a:pPr marL="742950" lvl="1" indent="-285750">
              <a:buFont typeface="Arial"/>
              <a:buChar char="•"/>
            </a:pPr>
            <a:r>
              <a:rPr lang="en-US" sz="2800" dirty="0" smtClean="0"/>
              <a:t>Visualizations of the base caller output</a:t>
            </a:r>
            <a:endParaRPr lang="en-US" sz="2800" dirty="0"/>
          </a:p>
        </p:txBody>
      </p:sp>
      <p:pic>
        <p:nvPicPr>
          <p:cNvPr id="4" name="Picture 3"/>
          <p:cNvPicPr>
            <a:picLocks noChangeAspect="1"/>
          </p:cNvPicPr>
          <p:nvPr/>
        </p:nvPicPr>
        <p:blipFill>
          <a:blip r:embed="rId2"/>
          <a:stretch>
            <a:fillRect/>
          </a:stretch>
        </p:blipFill>
        <p:spPr>
          <a:xfrm>
            <a:off x="6252632" y="2102536"/>
            <a:ext cx="2603500" cy="1842927"/>
          </a:xfrm>
          <a:prstGeom prst="rect">
            <a:avLst/>
          </a:prstGeom>
        </p:spPr>
      </p:pic>
    </p:spTree>
    <p:extLst>
      <p:ext uri="{BB962C8B-B14F-4D97-AF65-F5344CB8AC3E}">
        <p14:creationId xmlns:p14="http://schemas.microsoft.com/office/powerpoint/2010/main" val="36236644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Quality Challenge</a:t>
            </a:r>
            <a:endParaRPr lang="en-US" dirty="0"/>
          </a:p>
        </p:txBody>
      </p:sp>
      <p:pic>
        <p:nvPicPr>
          <p:cNvPr id="4" name="Content Placeholder 3"/>
          <p:cNvPicPr>
            <a:picLocks noGrp="1" noChangeAspect="1"/>
          </p:cNvPicPr>
          <p:nvPr>
            <p:ph idx="1"/>
          </p:nvPr>
        </p:nvPicPr>
        <p:blipFill>
          <a:blip r:embed="rId2"/>
          <a:srcRect t="3370" b="3370"/>
          <a:stretch>
            <a:fillRect/>
          </a:stretch>
        </p:blipFill>
        <p:spPr>
          <a:prstGeom prst="rect">
            <a:avLst/>
          </a:prstGeom>
        </p:spPr>
      </p:pic>
      <p:sp>
        <p:nvSpPr>
          <p:cNvPr id="5" name="Rectangle 4"/>
          <p:cNvSpPr/>
          <p:nvPr/>
        </p:nvSpPr>
        <p:spPr>
          <a:xfrm>
            <a:off x="457199" y="1417638"/>
            <a:ext cx="5350933" cy="830997"/>
          </a:xfrm>
          <a:prstGeom prst="rect">
            <a:avLst/>
          </a:prstGeom>
        </p:spPr>
        <p:txBody>
          <a:bodyPr wrap="square">
            <a:spAutoFit/>
          </a:bodyPr>
          <a:lstStyle/>
          <a:p>
            <a:r>
              <a:rPr lang="en-US" sz="2400" dirty="0"/>
              <a:t>Data quality and our ability to analyze data is tightly correlated</a:t>
            </a:r>
          </a:p>
        </p:txBody>
      </p:sp>
    </p:spTree>
    <p:extLst>
      <p:ext uri="{BB962C8B-B14F-4D97-AF65-F5344CB8AC3E}">
        <p14:creationId xmlns:p14="http://schemas.microsoft.com/office/powerpoint/2010/main" val="10617046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Duplicate Read Inferred Sequencing Error </a:t>
            </a:r>
            <a:r>
              <a:rPr lang="en-US" dirty="0" smtClean="0"/>
              <a:t>Estimation --- (</a:t>
            </a:r>
            <a:r>
              <a:rPr lang="en-US" dirty="0"/>
              <a:t>DRISEE)</a:t>
            </a:r>
          </a:p>
        </p:txBody>
      </p:sp>
      <p:pic>
        <p:nvPicPr>
          <p:cNvPr id="7" name="Picture 6"/>
          <p:cNvPicPr>
            <a:picLocks noChangeAspect="1"/>
          </p:cNvPicPr>
          <p:nvPr/>
        </p:nvPicPr>
        <p:blipFill>
          <a:blip r:embed="rId2"/>
          <a:stretch>
            <a:fillRect/>
          </a:stretch>
        </p:blipFill>
        <p:spPr>
          <a:xfrm>
            <a:off x="0" y="2561166"/>
            <a:ext cx="9144000" cy="3917202"/>
          </a:xfrm>
          <a:prstGeom prst="rect">
            <a:avLst/>
          </a:prstGeom>
        </p:spPr>
      </p:pic>
      <p:sp>
        <p:nvSpPr>
          <p:cNvPr id="8" name="Rectangle 7"/>
          <p:cNvSpPr/>
          <p:nvPr/>
        </p:nvSpPr>
        <p:spPr>
          <a:xfrm>
            <a:off x="1270000" y="1730169"/>
            <a:ext cx="7111999" cy="830997"/>
          </a:xfrm>
          <a:prstGeom prst="rect">
            <a:avLst/>
          </a:prstGeom>
        </p:spPr>
        <p:txBody>
          <a:bodyPr wrap="square">
            <a:spAutoFit/>
          </a:bodyPr>
          <a:lstStyle/>
          <a:p>
            <a:r>
              <a:rPr lang="en-US" sz="2400" dirty="0"/>
              <a:t>Experiments and even individual samples from </a:t>
            </a:r>
            <a:r>
              <a:rPr lang="en-US" sz="2400" dirty="0" smtClean="0"/>
              <a:t>a single </a:t>
            </a:r>
            <a:r>
              <a:rPr lang="en-US" sz="2400" dirty="0"/>
              <a:t>experiment exhibit unique error </a:t>
            </a:r>
            <a:r>
              <a:rPr lang="en-US" sz="2400" dirty="0" smtClean="0"/>
              <a:t>profiles.</a:t>
            </a:r>
            <a:endParaRPr lang="en-US" sz="2400" dirty="0"/>
          </a:p>
        </p:txBody>
      </p:sp>
    </p:spTree>
    <p:extLst>
      <p:ext uri="{BB962C8B-B14F-4D97-AF65-F5344CB8AC3E}">
        <p14:creationId xmlns:p14="http://schemas.microsoft.com/office/powerpoint/2010/main" val="1498486627"/>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Extreme cases of quality</a:t>
            </a:r>
            <a:endParaRPr lang="en-US" dirty="0"/>
          </a:p>
        </p:txBody>
      </p:sp>
      <p:pic>
        <p:nvPicPr>
          <p:cNvPr id="9" name="Picture 8"/>
          <p:cNvPicPr>
            <a:picLocks noChangeAspect="1"/>
          </p:cNvPicPr>
          <p:nvPr/>
        </p:nvPicPr>
        <p:blipFill rotWithShape="1">
          <a:blip r:embed="rId2"/>
          <a:srcRect r="35602" b="73598"/>
          <a:stretch/>
        </p:blipFill>
        <p:spPr>
          <a:xfrm>
            <a:off x="3" y="1337439"/>
            <a:ext cx="5422131" cy="1590420"/>
          </a:xfrm>
          <a:prstGeom prst="rect">
            <a:avLst/>
          </a:prstGeom>
        </p:spPr>
      </p:pic>
      <p:pic>
        <p:nvPicPr>
          <p:cNvPr id="12" name="Picture 11"/>
          <p:cNvPicPr>
            <a:picLocks noChangeAspect="1"/>
          </p:cNvPicPr>
          <p:nvPr/>
        </p:nvPicPr>
        <p:blipFill rotWithShape="1">
          <a:blip r:embed="rId2"/>
          <a:srcRect t="63156" r="17222"/>
          <a:stretch/>
        </p:blipFill>
        <p:spPr>
          <a:xfrm>
            <a:off x="3911609" y="1917704"/>
            <a:ext cx="4878868" cy="1553633"/>
          </a:xfrm>
          <a:prstGeom prst="rect">
            <a:avLst/>
          </a:prstGeom>
        </p:spPr>
      </p:pic>
      <p:sp>
        <p:nvSpPr>
          <p:cNvPr id="13" name="TextBox 12"/>
          <p:cNvSpPr txBox="1"/>
          <p:nvPr/>
        </p:nvSpPr>
        <p:spPr>
          <a:xfrm>
            <a:off x="5655733" y="2224500"/>
            <a:ext cx="865141" cy="461665"/>
          </a:xfrm>
          <a:prstGeom prst="rect">
            <a:avLst/>
          </a:prstGeom>
          <a:noFill/>
        </p:spPr>
        <p:txBody>
          <a:bodyPr wrap="none" rtlCol="0">
            <a:spAutoFit/>
          </a:bodyPr>
          <a:lstStyle/>
          <a:p>
            <a:r>
              <a:rPr lang="en-US" sz="2400" dirty="0" smtClean="0"/>
              <a:t>Good</a:t>
            </a:r>
            <a:endParaRPr lang="en-US" sz="2400" dirty="0"/>
          </a:p>
        </p:txBody>
      </p:sp>
      <p:pic>
        <p:nvPicPr>
          <p:cNvPr id="3" name="Picture 2"/>
          <p:cNvPicPr>
            <a:picLocks noChangeAspect="1"/>
          </p:cNvPicPr>
          <p:nvPr/>
        </p:nvPicPr>
        <p:blipFill rotWithShape="1">
          <a:blip r:embed="rId3"/>
          <a:srcRect t="58852" r="19630"/>
          <a:stretch/>
        </p:blipFill>
        <p:spPr>
          <a:xfrm>
            <a:off x="4013199" y="4131733"/>
            <a:ext cx="4777277" cy="1537326"/>
          </a:xfrm>
          <a:prstGeom prst="rect">
            <a:avLst/>
          </a:prstGeom>
        </p:spPr>
      </p:pic>
      <p:pic>
        <p:nvPicPr>
          <p:cNvPr id="4" name="Picture 3"/>
          <p:cNvPicPr>
            <a:picLocks noChangeAspect="1"/>
          </p:cNvPicPr>
          <p:nvPr/>
        </p:nvPicPr>
        <p:blipFill rotWithShape="1">
          <a:blip r:embed="rId3"/>
          <a:srcRect r="57222" b="80333"/>
          <a:stretch/>
        </p:blipFill>
        <p:spPr>
          <a:xfrm>
            <a:off x="0" y="4040720"/>
            <a:ext cx="3784598" cy="1093599"/>
          </a:xfrm>
          <a:prstGeom prst="rect">
            <a:avLst/>
          </a:prstGeom>
        </p:spPr>
      </p:pic>
      <p:sp>
        <p:nvSpPr>
          <p:cNvPr id="15" name="TextBox 14"/>
          <p:cNvSpPr txBox="1"/>
          <p:nvPr/>
        </p:nvSpPr>
        <p:spPr>
          <a:xfrm>
            <a:off x="5859665" y="4355154"/>
            <a:ext cx="661209" cy="461665"/>
          </a:xfrm>
          <a:prstGeom prst="rect">
            <a:avLst/>
          </a:prstGeom>
          <a:noFill/>
        </p:spPr>
        <p:txBody>
          <a:bodyPr wrap="none" rtlCol="0">
            <a:spAutoFit/>
          </a:bodyPr>
          <a:lstStyle/>
          <a:p>
            <a:r>
              <a:rPr lang="en-US" sz="2400" dirty="0" smtClean="0"/>
              <a:t>Bad</a:t>
            </a:r>
            <a:endParaRPr lang="en-US" sz="2400" dirty="0"/>
          </a:p>
        </p:txBody>
      </p:sp>
    </p:spTree>
    <p:extLst>
      <p:ext uri="{BB962C8B-B14F-4D97-AF65-F5344CB8AC3E}">
        <p14:creationId xmlns:p14="http://schemas.microsoft.com/office/powerpoint/2010/main" val="3094935267"/>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Kmer</a:t>
            </a:r>
            <a:r>
              <a:rPr lang="en-US" dirty="0" smtClean="0"/>
              <a:t> profiles</a:t>
            </a:r>
            <a:endParaRPr lang="en-US" dirty="0"/>
          </a:p>
        </p:txBody>
      </p:sp>
      <p:sp>
        <p:nvSpPr>
          <p:cNvPr id="3" name="Content Placeholder 2"/>
          <p:cNvSpPr>
            <a:spLocks noGrp="1"/>
          </p:cNvSpPr>
          <p:nvPr>
            <p:ph idx="1"/>
          </p:nvPr>
        </p:nvSpPr>
        <p:spPr>
          <a:xfrm>
            <a:off x="457200" y="1600200"/>
            <a:ext cx="8229600" cy="5139267"/>
          </a:xfrm>
        </p:spPr>
        <p:txBody>
          <a:bodyPr>
            <a:normAutofit fontScale="92500" lnSpcReduction="10000"/>
          </a:bodyPr>
          <a:lstStyle/>
          <a:p>
            <a:r>
              <a:rPr lang="en-US" dirty="0"/>
              <a:t>The </a:t>
            </a:r>
            <a:r>
              <a:rPr lang="en-US" dirty="0" err="1"/>
              <a:t>kmer</a:t>
            </a:r>
            <a:r>
              <a:rPr lang="en-US" dirty="0"/>
              <a:t> rank abundance plots the relationship between </a:t>
            </a:r>
            <a:r>
              <a:rPr lang="en-US" dirty="0" err="1"/>
              <a:t>kmer</a:t>
            </a:r>
            <a:r>
              <a:rPr lang="en-US" dirty="0"/>
              <a:t> </a:t>
            </a:r>
            <a:r>
              <a:rPr lang="en-US" dirty="0" smtClean="0"/>
              <a:t>coverage.</a:t>
            </a:r>
          </a:p>
          <a:p>
            <a:r>
              <a:rPr lang="en-US" dirty="0" smtClean="0"/>
              <a:t>Summarizes </a:t>
            </a:r>
            <a:r>
              <a:rPr lang="en-US" dirty="0"/>
              <a:t>the redundancy </a:t>
            </a:r>
            <a:r>
              <a:rPr lang="en-US" dirty="0" smtClean="0"/>
              <a:t>of </a:t>
            </a:r>
            <a:r>
              <a:rPr lang="en-US" dirty="0"/>
              <a:t>sequence </a:t>
            </a:r>
            <a:r>
              <a:rPr lang="en-US" dirty="0" smtClean="0"/>
              <a:t>datasets.</a:t>
            </a:r>
          </a:p>
          <a:p>
            <a:endParaRPr lang="en-US" dirty="0"/>
          </a:p>
          <a:p>
            <a:endParaRPr lang="en-US" dirty="0"/>
          </a:p>
          <a:p>
            <a:pPr marL="0" indent="0">
              <a:buNone/>
            </a:pPr>
            <a:endParaRPr lang="en-US" dirty="0" smtClean="0"/>
          </a:p>
          <a:p>
            <a:pPr marL="0" indent="0">
              <a:buNone/>
            </a:pPr>
            <a:endParaRPr lang="en-US" dirty="0"/>
          </a:p>
          <a:p>
            <a:pPr marL="0" indent="0">
              <a:buNone/>
            </a:pPr>
            <a:r>
              <a:rPr lang="en-US" dirty="0" smtClean="0"/>
              <a:t>Answers the </a:t>
            </a:r>
            <a:r>
              <a:rPr lang="en-US" dirty="0"/>
              <a:t>question “What is the coverage of the </a:t>
            </a:r>
            <a:r>
              <a:rPr lang="en-US" i="1" dirty="0"/>
              <a:t>n</a:t>
            </a:r>
            <a:r>
              <a:rPr lang="en-US" dirty="0"/>
              <a:t>th most-abundant </a:t>
            </a:r>
            <a:r>
              <a:rPr lang="en-US" dirty="0" err="1"/>
              <a:t>kmer</a:t>
            </a:r>
            <a:r>
              <a:rPr lang="en-US" dirty="0"/>
              <a:t>?</a:t>
            </a:r>
            <a:r>
              <a:rPr lang="en-US" dirty="0" smtClean="0"/>
              <a:t>”.</a:t>
            </a:r>
            <a:endParaRPr lang="en-US" dirty="0"/>
          </a:p>
        </p:txBody>
      </p:sp>
      <p:pic>
        <p:nvPicPr>
          <p:cNvPr id="4" name="Picture 3"/>
          <p:cNvPicPr>
            <a:picLocks noChangeAspect="1"/>
          </p:cNvPicPr>
          <p:nvPr/>
        </p:nvPicPr>
        <p:blipFill>
          <a:blip r:embed="rId2"/>
          <a:stretch>
            <a:fillRect/>
          </a:stretch>
        </p:blipFill>
        <p:spPr>
          <a:xfrm>
            <a:off x="1151468" y="3423073"/>
            <a:ext cx="6217920" cy="2011680"/>
          </a:xfrm>
          <a:prstGeom prst="rect">
            <a:avLst/>
          </a:prstGeom>
        </p:spPr>
      </p:pic>
    </p:spTree>
    <p:extLst>
      <p:ext uri="{BB962C8B-B14F-4D97-AF65-F5344CB8AC3E}">
        <p14:creationId xmlns:p14="http://schemas.microsoft.com/office/powerpoint/2010/main" val="2766333136"/>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Nucleotide histogram</a:t>
            </a:r>
            <a:endParaRPr lang="en-US" dirty="0"/>
          </a:p>
        </p:txBody>
      </p:sp>
      <p:sp>
        <p:nvSpPr>
          <p:cNvPr id="3" name="Content Placeholder 2"/>
          <p:cNvSpPr>
            <a:spLocks noGrp="1"/>
          </p:cNvSpPr>
          <p:nvPr>
            <p:ph idx="1"/>
          </p:nvPr>
        </p:nvSpPr>
        <p:spPr>
          <a:xfrm>
            <a:off x="457200" y="1417638"/>
            <a:ext cx="8229600" cy="4708525"/>
          </a:xfrm>
        </p:spPr>
        <p:txBody>
          <a:bodyPr>
            <a:normAutofit/>
          </a:bodyPr>
          <a:lstStyle/>
          <a:p>
            <a:r>
              <a:rPr lang="en-US" sz="2400" dirty="0" err="1"/>
              <a:t>Amplicon</a:t>
            </a:r>
            <a:r>
              <a:rPr lang="en-US" sz="2400" dirty="0"/>
              <a:t> datasets should show </a:t>
            </a:r>
            <a:r>
              <a:rPr lang="en-US" sz="2400" dirty="0" smtClean="0"/>
              <a:t>biased </a:t>
            </a:r>
            <a:r>
              <a:rPr lang="en-US" sz="2400" dirty="0"/>
              <a:t>distributions of bases at each </a:t>
            </a:r>
            <a:r>
              <a:rPr lang="en-US" sz="2400" dirty="0" smtClean="0"/>
              <a:t>position</a:t>
            </a:r>
            <a:r>
              <a:rPr lang="en-US" sz="2400" dirty="0"/>
              <a:t>.</a:t>
            </a:r>
          </a:p>
          <a:p>
            <a:endParaRPr lang="en-US" sz="2400" dirty="0" smtClean="0"/>
          </a:p>
          <a:p>
            <a:endParaRPr lang="en-US" sz="2400" dirty="0"/>
          </a:p>
          <a:p>
            <a:pPr marL="0" indent="0">
              <a:buNone/>
            </a:pPr>
            <a:endParaRPr lang="en-US" sz="2400" dirty="0" smtClean="0"/>
          </a:p>
          <a:p>
            <a:pPr marL="0" indent="0">
              <a:buNone/>
            </a:pPr>
            <a:endParaRPr lang="en-US" sz="2400" dirty="0"/>
          </a:p>
          <a:p>
            <a:r>
              <a:rPr lang="en-US" sz="2400" dirty="0" smtClean="0"/>
              <a:t>WGS </a:t>
            </a:r>
            <a:r>
              <a:rPr lang="en-US" sz="2400" dirty="0"/>
              <a:t>datasets should have roughly equal proportions of </a:t>
            </a:r>
            <a:r>
              <a:rPr lang="en-US" sz="2400" dirty="0" err="1"/>
              <a:t>basecalls</a:t>
            </a:r>
            <a:r>
              <a:rPr lang="en-US" sz="2400" dirty="0"/>
              <a:t>.</a:t>
            </a:r>
          </a:p>
        </p:txBody>
      </p:sp>
      <p:pic>
        <p:nvPicPr>
          <p:cNvPr id="5" name="Picture 4"/>
          <p:cNvPicPr>
            <a:picLocks noChangeAspect="1"/>
          </p:cNvPicPr>
          <p:nvPr/>
        </p:nvPicPr>
        <p:blipFill>
          <a:blip r:embed="rId2"/>
          <a:stretch>
            <a:fillRect/>
          </a:stretch>
        </p:blipFill>
        <p:spPr>
          <a:xfrm>
            <a:off x="3062815" y="1879598"/>
            <a:ext cx="5708650" cy="2082800"/>
          </a:xfrm>
          <a:prstGeom prst="rect">
            <a:avLst/>
          </a:prstGeom>
        </p:spPr>
      </p:pic>
      <p:pic>
        <p:nvPicPr>
          <p:cNvPr id="6" name="Picture 5"/>
          <p:cNvPicPr>
            <a:picLocks noChangeAspect="1"/>
          </p:cNvPicPr>
          <p:nvPr/>
        </p:nvPicPr>
        <p:blipFill>
          <a:blip r:embed="rId3"/>
          <a:stretch>
            <a:fillRect/>
          </a:stretch>
        </p:blipFill>
        <p:spPr>
          <a:xfrm>
            <a:off x="2810934" y="4643755"/>
            <a:ext cx="5715000" cy="2012950"/>
          </a:xfrm>
          <a:prstGeom prst="rect">
            <a:avLst/>
          </a:prstGeom>
        </p:spPr>
      </p:pic>
      <p:sp>
        <p:nvSpPr>
          <p:cNvPr id="7" name="TextBox 6"/>
          <p:cNvSpPr txBox="1"/>
          <p:nvPr/>
        </p:nvSpPr>
        <p:spPr>
          <a:xfrm>
            <a:off x="592662" y="5945314"/>
            <a:ext cx="2065867" cy="523220"/>
          </a:xfrm>
          <a:prstGeom prst="rect">
            <a:avLst/>
          </a:prstGeom>
          <a:noFill/>
        </p:spPr>
        <p:txBody>
          <a:bodyPr wrap="square" rtlCol="0">
            <a:spAutoFit/>
          </a:bodyPr>
          <a:lstStyle/>
          <a:p>
            <a:r>
              <a:rPr lang="en-US" sz="1400" dirty="0" smtClean="0">
                <a:solidFill>
                  <a:srgbClr val="FF0000"/>
                </a:solidFill>
              </a:rPr>
              <a:t>An example of untrimmed barcodes.</a:t>
            </a:r>
            <a:endParaRPr lang="en-US" sz="1400" dirty="0">
              <a:solidFill>
                <a:srgbClr val="FF0000"/>
              </a:solidFill>
            </a:endParaRPr>
          </a:p>
        </p:txBody>
      </p:sp>
      <p:cxnSp>
        <p:nvCxnSpPr>
          <p:cNvPr id="9" name="Straight Arrow Connector 8"/>
          <p:cNvCxnSpPr/>
          <p:nvPr/>
        </p:nvCxnSpPr>
        <p:spPr>
          <a:xfrm>
            <a:off x="1913467" y="6126163"/>
            <a:ext cx="1168400" cy="1"/>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0" name="Rounded Rectangle 9"/>
          <p:cNvSpPr/>
          <p:nvPr/>
        </p:nvSpPr>
        <p:spPr>
          <a:xfrm>
            <a:off x="3081867" y="4677621"/>
            <a:ext cx="491066" cy="1858645"/>
          </a:xfrm>
          <a:prstGeom prst="roundRect">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726015" y="2377702"/>
            <a:ext cx="2235200" cy="738664"/>
          </a:xfrm>
          <a:prstGeom prst="rect">
            <a:avLst/>
          </a:prstGeom>
        </p:spPr>
        <p:txBody>
          <a:bodyPr wrap="square">
            <a:spAutoFit/>
          </a:bodyPr>
          <a:lstStyle/>
          <a:p>
            <a:r>
              <a:rPr lang="en-US" sz="1400" dirty="0" smtClean="0"/>
              <a:t>Reflects conservation </a:t>
            </a:r>
            <a:r>
              <a:rPr lang="en-US" sz="1400" dirty="0"/>
              <a:t>and variability in the recovered sequences:</a:t>
            </a:r>
          </a:p>
        </p:txBody>
      </p:sp>
    </p:spTree>
    <p:extLst>
      <p:ext uri="{BB962C8B-B14F-4D97-AF65-F5344CB8AC3E}">
        <p14:creationId xmlns:p14="http://schemas.microsoft.com/office/powerpoint/2010/main" val="4259936572"/>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do </a:t>
            </a:r>
            <a:r>
              <a:rPr lang="en-US" dirty="0" smtClean="0"/>
              <a:t>the samples </a:t>
            </a:r>
            <a:r>
              <a:rPr lang="en-US" dirty="0" smtClean="0"/>
              <a:t>look like?</a:t>
            </a:r>
            <a:endParaRPr lang="en-US" dirty="0"/>
          </a:p>
        </p:txBody>
      </p:sp>
      <p:sp>
        <p:nvSpPr>
          <p:cNvPr id="3" name="Content Placeholder 2"/>
          <p:cNvSpPr>
            <a:spLocks noGrp="1"/>
          </p:cNvSpPr>
          <p:nvPr>
            <p:ph idx="1"/>
          </p:nvPr>
        </p:nvSpPr>
        <p:spPr/>
        <p:txBody>
          <a:bodyPr>
            <a:normAutofit/>
          </a:bodyPr>
          <a:lstStyle/>
          <a:p>
            <a:r>
              <a:rPr lang="en-US" dirty="0" smtClean="0"/>
              <a:t>What characteristics do </a:t>
            </a:r>
            <a:r>
              <a:rPr lang="en-US" dirty="0" smtClean="0"/>
              <a:t>two </a:t>
            </a:r>
            <a:r>
              <a:rPr lang="en-US" dirty="0" smtClean="0"/>
              <a:t>extreme HMP samples have?</a:t>
            </a:r>
          </a:p>
          <a:p>
            <a:r>
              <a:rPr lang="en-US" dirty="0" smtClean="0"/>
              <a:t>What does the nucleotide profile show for the sample with greatest error?</a:t>
            </a:r>
          </a:p>
          <a:p>
            <a:pPr lvl="1"/>
            <a:r>
              <a:rPr lang="en-US" dirty="0" smtClean="0"/>
              <a:t>If this was your sample, what would you do?</a:t>
            </a:r>
            <a:endParaRPr lang="en-US" dirty="0" smtClean="0"/>
          </a:p>
          <a:p>
            <a:r>
              <a:rPr lang="en-US" dirty="0" smtClean="0"/>
              <a:t>What data </a:t>
            </a:r>
            <a:r>
              <a:rPr lang="en-US" dirty="0" smtClean="0"/>
              <a:t>sets would </a:t>
            </a:r>
            <a:r>
              <a:rPr lang="en-US" dirty="0" smtClean="0"/>
              <a:t>you choose for your comparative </a:t>
            </a:r>
            <a:r>
              <a:rPr lang="en-US" dirty="0" smtClean="0"/>
              <a:t>analysis? How many?  </a:t>
            </a:r>
            <a:endParaRPr lang="en-US" dirty="0"/>
          </a:p>
        </p:txBody>
      </p:sp>
    </p:spTree>
    <p:extLst>
      <p:ext uri="{BB962C8B-B14F-4D97-AF65-F5344CB8AC3E}">
        <p14:creationId xmlns:p14="http://schemas.microsoft.com/office/powerpoint/2010/main" val="7907351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77933C"/>
          </a:solidFill>
        </p:spPr>
        <p:txBody>
          <a:bodyPr>
            <a:noAutofit/>
          </a:bodyPr>
          <a:lstStyle/>
          <a:p>
            <a:r>
              <a:rPr lang="en-US" sz="3600" dirty="0" smtClean="0"/>
              <a:t>Example 5. How taxonomically diverse are your samples?</a:t>
            </a:r>
            <a:endParaRPr lang="en-US" sz="3600" dirty="0"/>
          </a:p>
        </p:txBody>
      </p:sp>
      <p:sp>
        <p:nvSpPr>
          <p:cNvPr id="3" name="Content Placeholder 2"/>
          <p:cNvSpPr>
            <a:spLocks noGrp="1"/>
          </p:cNvSpPr>
          <p:nvPr>
            <p:ph idx="1"/>
          </p:nvPr>
        </p:nvSpPr>
        <p:spPr>
          <a:xfrm>
            <a:off x="457200" y="1600200"/>
            <a:ext cx="8229600" cy="5003800"/>
          </a:xfrm>
        </p:spPr>
        <p:txBody>
          <a:bodyPr>
            <a:noAutofit/>
          </a:bodyPr>
          <a:lstStyle/>
          <a:p>
            <a:r>
              <a:rPr lang="en-US" sz="2400" dirty="0"/>
              <a:t>In Browse table, </a:t>
            </a:r>
            <a:r>
              <a:rPr lang="en-US" sz="2400" b="1" dirty="0"/>
              <a:t>select </a:t>
            </a:r>
            <a:r>
              <a:rPr lang="en-US" sz="2400" b="1" dirty="0" smtClean="0"/>
              <a:t>some</a:t>
            </a:r>
            <a:r>
              <a:rPr lang="en-US" sz="2400" b="1" dirty="0" smtClean="0"/>
              <a:t> </a:t>
            </a:r>
            <a:r>
              <a:rPr lang="en-US" sz="2400" b="1" dirty="0"/>
              <a:t>HMP fecal samples </a:t>
            </a:r>
            <a:r>
              <a:rPr lang="en-US" sz="2400" dirty="0"/>
              <a:t>from healthy patients and add to a collection.</a:t>
            </a:r>
          </a:p>
          <a:p>
            <a:pPr lvl="1"/>
            <a:r>
              <a:rPr lang="en-US" sz="2000" dirty="0" smtClean="0"/>
              <a:t>Select </a:t>
            </a:r>
            <a:r>
              <a:rPr lang="en-US" sz="2000" dirty="0"/>
              <a:t>from table and add </a:t>
            </a:r>
            <a:r>
              <a:rPr lang="en-US" sz="2000" dirty="0" smtClean="0"/>
              <a:t>create a collection</a:t>
            </a:r>
            <a:r>
              <a:rPr lang="en-US" sz="2000" dirty="0"/>
              <a:t>.</a:t>
            </a:r>
          </a:p>
          <a:p>
            <a:endParaRPr lang="en-US" sz="2400" dirty="0" smtClean="0"/>
          </a:p>
          <a:p>
            <a:pPr marL="0" indent="0">
              <a:buNone/>
            </a:pPr>
            <a:endParaRPr lang="en-US" sz="2400" dirty="0"/>
          </a:p>
          <a:p>
            <a:pPr marL="0" indent="0">
              <a:buNone/>
            </a:pPr>
            <a:endParaRPr lang="en-US" sz="2400" dirty="0" smtClean="0"/>
          </a:p>
          <a:p>
            <a:r>
              <a:rPr lang="en-US" sz="2400" dirty="0" smtClean="0"/>
              <a:t>Go </a:t>
            </a:r>
            <a:r>
              <a:rPr lang="en-US" sz="2400" dirty="0" smtClean="0"/>
              <a:t>to the Analysis page</a:t>
            </a:r>
          </a:p>
          <a:p>
            <a:pPr lvl="1"/>
            <a:r>
              <a:rPr lang="en-US" sz="2000" dirty="0" smtClean="0"/>
              <a:t>Create </a:t>
            </a:r>
            <a:r>
              <a:rPr lang="en-US" sz="2000" dirty="0" err="1" smtClean="0"/>
              <a:t>rarefraction</a:t>
            </a:r>
            <a:r>
              <a:rPr lang="en-US" sz="2000" dirty="0" smtClean="0"/>
              <a:t> curve for </a:t>
            </a:r>
            <a:r>
              <a:rPr lang="en-US" sz="2000" dirty="0" smtClean="0"/>
              <a:t>your collection</a:t>
            </a:r>
            <a:endParaRPr lang="en-US" sz="2000" dirty="0" smtClean="0"/>
          </a:p>
          <a:p>
            <a:pPr lvl="1"/>
            <a:r>
              <a:rPr lang="en-US" sz="2000" dirty="0" smtClean="0"/>
              <a:t>Create </a:t>
            </a:r>
            <a:r>
              <a:rPr lang="en-US" sz="2000" dirty="0" err="1" smtClean="0"/>
              <a:t>heatmap</a:t>
            </a:r>
            <a:endParaRPr lang="en-US" sz="2000" dirty="0" smtClean="0"/>
          </a:p>
          <a:p>
            <a:pPr lvl="1"/>
            <a:r>
              <a:rPr lang="en-US" sz="2000" dirty="0" smtClean="0"/>
              <a:t>Create </a:t>
            </a:r>
            <a:r>
              <a:rPr lang="en-US" sz="2000" dirty="0" smtClean="0"/>
              <a:t>table </a:t>
            </a:r>
            <a:endParaRPr lang="en-US" sz="2000" dirty="0" smtClean="0"/>
          </a:p>
          <a:p>
            <a:pPr lvl="2"/>
            <a:r>
              <a:rPr lang="en-US" sz="1600" dirty="0" smtClean="0"/>
              <a:t>Select </a:t>
            </a:r>
            <a:r>
              <a:rPr lang="en-US" sz="1600" dirty="0" smtClean="0"/>
              <a:t>on </a:t>
            </a:r>
            <a:r>
              <a:rPr lang="en-US" sz="1600" dirty="0" smtClean="0"/>
              <a:t>order </a:t>
            </a:r>
            <a:r>
              <a:rPr lang="en-US" sz="1600" dirty="0" err="1" smtClean="0"/>
              <a:t>Clostridiaceae</a:t>
            </a:r>
            <a:endParaRPr lang="en-US" sz="1600" dirty="0" smtClean="0"/>
          </a:p>
          <a:p>
            <a:pPr lvl="2"/>
            <a:r>
              <a:rPr lang="en-US" sz="1600" dirty="0" err="1" smtClean="0"/>
              <a:t>Subselect</a:t>
            </a:r>
            <a:r>
              <a:rPr lang="en-US" sz="1600" dirty="0" smtClean="0"/>
              <a:t> and add to workbench</a:t>
            </a:r>
          </a:p>
          <a:p>
            <a:pPr lvl="2"/>
            <a:r>
              <a:rPr lang="en-US" sz="1600" dirty="0" smtClean="0"/>
              <a:t>Oops – if you can’t use MG-RAST web UI with that many features - move over to </a:t>
            </a:r>
            <a:r>
              <a:rPr lang="en-US" sz="1600" dirty="0" err="1" smtClean="0"/>
              <a:t>cmd</a:t>
            </a:r>
            <a:r>
              <a:rPr lang="en-US" sz="1600" dirty="0" smtClean="0"/>
              <a:t>-line!</a:t>
            </a:r>
            <a:endParaRPr lang="en-US" sz="1600" dirty="0" smtClean="0"/>
          </a:p>
        </p:txBody>
      </p:sp>
      <p:pic>
        <p:nvPicPr>
          <p:cNvPr id="4" name="Picture 3"/>
          <p:cNvPicPr>
            <a:picLocks noChangeAspect="1"/>
          </p:cNvPicPr>
          <p:nvPr/>
        </p:nvPicPr>
        <p:blipFill>
          <a:blip r:embed="rId3"/>
          <a:stretch>
            <a:fillRect/>
          </a:stretch>
        </p:blipFill>
        <p:spPr>
          <a:xfrm>
            <a:off x="1792150" y="2822222"/>
            <a:ext cx="5856074" cy="1410128"/>
          </a:xfrm>
          <a:prstGeom prst="rect">
            <a:avLst/>
          </a:prstGeom>
        </p:spPr>
      </p:pic>
      <p:sp>
        <p:nvSpPr>
          <p:cNvPr id="5" name="Oval 4"/>
          <p:cNvSpPr/>
          <p:nvPr/>
        </p:nvSpPr>
        <p:spPr>
          <a:xfrm>
            <a:off x="5926667" y="3640667"/>
            <a:ext cx="1919111" cy="437444"/>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8394273"/>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of analyses</a:t>
            </a:r>
            <a:endParaRPr lang="en-US" dirty="0"/>
          </a:p>
        </p:txBody>
      </p:sp>
      <p:pic>
        <p:nvPicPr>
          <p:cNvPr id="4" name="Picture 3"/>
          <p:cNvPicPr>
            <a:picLocks noChangeAspect="1"/>
          </p:cNvPicPr>
          <p:nvPr/>
        </p:nvPicPr>
        <p:blipFill>
          <a:blip r:embed="rId2"/>
          <a:stretch>
            <a:fillRect/>
          </a:stretch>
        </p:blipFill>
        <p:spPr>
          <a:xfrm>
            <a:off x="0" y="1612900"/>
            <a:ext cx="9144000" cy="5819817"/>
          </a:xfrm>
          <a:prstGeom prst="rect">
            <a:avLst/>
          </a:prstGeom>
        </p:spPr>
      </p:pic>
      <p:sp>
        <p:nvSpPr>
          <p:cNvPr id="5" name="TextBox 4"/>
          <p:cNvSpPr txBox="1"/>
          <p:nvPr/>
        </p:nvSpPr>
        <p:spPr>
          <a:xfrm>
            <a:off x="4559300" y="2235200"/>
            <a:ext cx="1700405" cy="369332"/>
          </a:xfrm>
          <a:prstGeom prst="rect">
            <a:avLst/>
          </a:prstGeom>
          <a:noFill/>
        </p:spPr>
        <p:txBody>
          <a:bodyPr wrap="none" rtlCol="0">
            <a:spAutoFit/>
          </a:bodyPr>
          <a:lstStyle/>
          <a:p>
            <a:r>
              <a:rPr lang="en-US" dirty="0" smtClean="0">
                <a:solidFill>
                  <a:srgbClr val="FF0000"/>
                </a:solidFill>
              </a:rPr>
              <a:t>Select your data</a:t>
            </a:r>
            <a:endParaRPr lang="en-US" dirty="0">
              <a:solidFill>
                <a:srgbClr val="FF0000"/>
              </a:solidFill>
            </a:endParaRPr>
          </a:p>
        </p:txBody>
      </p:sp>
      <p:sp>
        <p:nvSpPr>
          <p:cNvPr id="6" name="Oval 5"/>
          <p:cNvSpPr/>
          <p:nvPr/>
        </p:nvSpPr>
        <p:spPr>
          <a:xfrm>
            <a:off x="1951567" y="3754967"/>
            <a:ext cx="1919111" cy="437444"/>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V="1">
            <a:off x="3870678" y="3365500"/>
            <a:ext cx="688622" cy="5715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4823194" y="4532868"/>
            <a:ext cx="2204853" cy="923330"/>
          </a:xfrm>
          <a:prstGeom prst="rect">
            <a:avLst/>
          </a:prstGeom>
          <a:noFill/>
        </p:spPr>
        <p:txBody>
          <a:bodyPr wrap="square" rtlCol="0">
            <a:spAutoFit/>
          </a:bodyPr>
          <a:lstStyle/>
          <a:p>
            <a:r>
              <a:rPr lang="en-US" dirty="0" smtClean="0">
                <a:solidFill>
                  <a:srgbClr val="FF0000"/>
                </a:solidFill>
              </a:rPr>
              <a:t>Set your parameters and annotation source</a:t>
            </a:r>
            <a:endParaRPr lang="en-US" dirty="0">
              <a:solidFill>
                <a:srgbClr val="FF0000"/>
              </a:solidFill>
            </a:endParaRPr>
          </a:p>
        </p:txBody>
      </p:sp>
      <p:sp>
        <p:nvSpPr>
          <p:cNvPr id="10" name="TextBox 9"/>
          <p:cNvSpPr txBox="1"/>
          <p:nvPr/>
        </p:nvSpPr>
        <p:spPr>
          <a:xfrm>
            <a:off x="167868" y="6109732"/>
            <a:ext cx="1783699" cy="369332"/>
          </a:xfrm>
          <a:prstGeom prst="rect">
            <a:avLst/>
          </a:prstGeom>
          <a:noFill/>
        </p:spPr>
        <p:txBody>
          <a:bodyPr wrap="none" rtlCol="0">
            <a:spAutoFit/>
          </a:bodyPr>
          <a:lstStyle/>
          <a:p>
            <a:r>
              <a:rPr lang="en-US" dirty="0" smtClean="0">
                <a:solidFill>
                  <a:srgbClr val="FF0000"/>
                </a:solidFill>
              </a:rPr>
              <a:t>Choose your tool</a:t>
            </a:r>
            <a:endParaRPr lang="en-US" dirty="0">
              <a:solidFill>
                <a:srgbClr val="FF0000"/>
              </a:solidFill>
            </a:endParaRPr>
          </a:p>
        </p:txBody>
      </p:sp>
      <p:sp>
        <p:nvSpPr>
          <p:cNvPr id="11" name="TextBox 10"/>
          <p:cNvSpPr txBox="1"/>
          <p:nvPr/>
        </p:nvSpPr>
        <p:spPr>
          <a:xfrm>
            <a:off x="167868" y="4292600"/>
            <a:ext cx="1984968" cy="646331"/>
          </a:xfrm>
          <a:prstGeom prst="rect">
            <a:avLst/>
          </a:prstGeom>
          <a:noFill/>
        </p:spPr>
        <p:txBody>
          <a:bodyPr wrap="square" rtlCol="0">
            <a:spAutoFit/>
          </a:bodyPr>
          <a:lstStyle/>
          <a:p>
            <a:r>
              <a:rPr lang="en-US" dirty="0" smtClean="0">
                <a:solidFill>
                  <a:srgbClr val="FF0000"/>
                </a:solidFill>
              </a:rPr>
              <a:t>What kind of data will you analyze?</a:t>
            </a:r>
            <a:endParaRPr lang="en-US" dirty="0">
              <a:solidFill>
                <a:srgbClr val="FF0000"/>
              </a:solidFill>
            </a:endParaRPr>
          </a:p>
        </p:txBody>
      </p:sp>
      <p:cxnSp>
        <p:nvCxnSpPr>
          <p:cNvPr id="12" name="Straight Arrow Connector 11"/>
          <p:cNvCxnSpPr/>
          <p:nvPr/>
        </p:nvCxnSpPr>
        <p:spPr>
          <a:xfrm flipH="1" flipV="1">
            <a:off x="609600" y="3048000"/>
            <a:ext cx="327378" cy="132715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1143000" y="5918200"/>
            <a:ext cx="1009836" cy="2921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387396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diversity</a:t>
            </a:r>
            <a:endParaRPr lang="en-US" dirty="0"/>
          </a:p>
        </p:txBody>
      </p:sp>
      <p:pic>
        <p:nvPicPr>
          <p:cNvPr id="6" name="Picture 5"/>
          <p:cNvPicPr>
            <a:picLocks noChangeAspect="1"/>
          </p:cNvPicPr>
          <p:nvPr/>
        </p:nvPicPr>
        <p:blipFill>
          <a:blip r:embed="rId3"/>
          <a:stretch>
            <a:fillRect/>
          </a:stretch>
        </p:blipFill>
        <p:spPr>
          <a:xfrm>
            <a:off x="698500" y="1590859"/>
            <a:ext cx="7507820" cy="5176872"/>
          </a:xfrm>
          <a:prstGeom prst="rect">
            <a:avLst/>
          </a:prstGeom>
        </p:spPr>
      </p:pic>
    </p:spTree>
    <p:extLst>
      <p:ext uri="{BB962C8B-B14F-4D97-AF65-F5344CB8AC3E}">
        <p14:creationId xmlns:p14="http://schemas.microsoft.com/office/powerpoint/2010/main" val="414722513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Big Picture</a:t>
            </a:r>
            <a:endParaRPr lang="en-US" dirty="0"/>
          </a:p>
        </p:txBody>
      </p:sp>
      <p:pic>
        <p:nvPicPr>
          <p:cNvPr id="4" name="Picture 3" descr="mgr3-6-architecture.png"/>
          <p:cNvPicPr>
            <a:picLocks noChangeAspect="1"/>
          </p:cNvPicPr>
          <p:nvPr/>
        </p:nvPicPr>
        <p:blipFill rotWithShape="1">
          <a:blip r:embed="rId2">
            <a:extLst>
              <a:ext uri="{28A0092B-C50C-407E-A947-70E740481C1C}">
                <a14:useLocalDpi xmlns:a14="http://schemas.microsoft.com/office/drawing/2010/main" val="0"/>
              </a:ext>
            </a:extLst>
          </a:blip>
          <a:srcRect r="3704" b="12153"/>
          <a:stretch/>
        </p:blipFill>
        <p:spPr>
          <a:xfrm>
            <a:off x="186267" y="799561"/>
            <a:ext cx="8805333" cy="6024566"/>
          </a:xfrm>
          <a:prstGeom prst="rect">
            <a:avLst/>
          </a:prstGeom>
        </p:spPr>
      </p:pic>
      <p:sp>
        <p:nvSpPr>
          <p:cNvPr id="6" name="TextBox 5"/>
          <p:cNvSpPr txBox="1"/>
          <p:nvPr/>
        </p:nvSpPr>
        <p:spPr>
          <a:xfrm>
            <a:off x="3486150" y="1612900"/>
            <a:ext cx="1054100" cy="430887"/>
          </a:xfrm>
          <a:prstGeom prst="rect">
            <a:avLst/>
          </a:prstGeom>
          <a:noFill/>
          <a:ln w="28575" cmpd="sng">
            <a:solidFill>
              <a:schemeClr val="tx1">
                <a:lumMod val="75000"/>
                <a:lumOff val="25000"/>
              </a:schemeClr>
            </a:solidFill>
          </a:ln>
        </p:spPr>
        <p:txBody>
          <a:bodyPr wrap="square" rtlCol="0">
            <a:spAutoFit/>
          </a:bodyPr>
          <a:lstStyle/>
          <a:p>
            <a:pPr algn="ctr"/>
            <a:r>
              <a:rPr lang="en-US" sz="1050" dirty="0" smtClean="0">
                <a:solidFill>
                  <a:schemeClr val="tx1">
                    <a:lumMod val="75000"/>
                    <a:lumOff val="25000"/>
                  </a:schemeClr>
                </a:solidFill>
              </a:rPr>
              <a:t>MG-RAST CL Tools</a:t>
            </a:r>
            <a:endParaRPr lang="en-US" sz="1050" dirty="0">
              <a:solidFill>
                <a:schemeClr val="tx1">
                  <a:lumMod val="75000"/>
                  <a:lumOff val="25000"/>
                </a:schemeClr>
              </a:solidFill>
            </a:endParaRPr>
          </a:p>
        </p:txBody>
      </p:sp>
      <p:cxnSp>
        <p:nvCxnSpPr>
          <p:cNvPr id="8" name="Straight Arrow Connector 7"/>
          <p:cNvCxnSpPr/>
          <p:nvPr/>
        </p:nvCxnSpPr>
        <p:spPr>
          <a:xfrm>
            <a:off x="3987800" y="2043787"/>
            <a:ext cx="12700" cy="1448713"/>
          </a:xfrm>
          <a:prstGeom prst="straightConnector1">
            <a:avLst/>
          </a:prstGeom>
          <a:ln>
            <a:solidFill>
              <a:schemeClr val="tx1">
                <a:lumMod val="95000"/>
                <a:lumOff val="5000"/>
              </a:schemeClr>
            </a:solidFill>
            <a:tailEnd type="arrow"/>
          </a:ln>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7226300" y="4648200"/>
            <a:ext cx="1917700" cy="18669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5" name="L-Shape 4"/>
          <p:cNvSpPr/>
          <p:nvPr/>
        </p:nvSpPr>
        <p:spPr>
          <a:xfrm>
            <a:off x="355600" y="1493778"/>
            <a:ext cx="5943600" cy="5041899"/>
          </a:xfrm>
          <a:prstGeom prst="corner">
            <a:avLst>
              <a:gd name="adj1" fmla="val 46222"/>
              <a:gd name="adj2" fmla="val 56665"/>
            </a:avLst>
          </a:prstGeom>
          <a:noFill/>
          <a:ln w="571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6489700" y="4623474"/>
            <a:ext cx="2654300" cy="1631216"/>
          </a:xfrm>
          <a:prstGeom prst="rect">
            <a:avLst/>
          </a:prstGeom>
          <a:noFill/>
        </p:spPr>
        <p:txBody>
          <a:bodyPr wrap="square" rtlCol="0">
            <a:spAutoFit/>
          </a:bodyPr>
          <a:lstStyle/>
          <a:p>
            <a:r>
              <a:rPr lang="en-US" sz="1600" dirty="0" smtClean="0">
                <a:solidFill>
                  <a:srgbClr val="FF0000"/>
                </a:solidFill>
              </a:rPr>
              <a:t>Backend infrastructure  </a:t>
            </a:r>
          </a:p>
          <a:p>
            <a:pPr marL="285750" indent="-285750">
              <a:buFont typeface="Arial"/>
              <a:buChar char="•"/>
            </a:pPr>
            <a:r>
              <a:rPr lang="en-US" sz="1400" dirty="0" smtClean="0">
                <a:solidFill>
                  <a:srgbClr val="FF0000"/>
                </a:solidFill>
              </a:rPr>
              <a:t>Workflow manager</a:t>
            </a:r>
          </a:p>
          <a:p>
            <a:pPr marL="285750" indent="-285750">
              <a:buFont typeface="Arial"/>
              <a:buChar char="•"/>
            </a:pPr>
            <a:r>
              <a:rPr lang="en-US" sz="1400" dirty="0" smtClean="0">
                <a:solidFill>
                  <a:srgbClr val="FF0000"/>
                </a:solidFill>
              </a:rPr>
              <a:t>Object store</a:t>
            </a:r>
          </a:p>
          <a:p>
            <a:pPr marL="285750" indent="-285750">
              <a:buFont typeface="Arial"/>
              <a:buChar char="•"/>
            </a:pPr>
            <a:r>
              <a:rPr lang="en-US" sz="1400" dirty="0" smtClean="0">
                <a:solidFill>
                  <a:srgbClr val="FF0000"/>
                </a:solidFill>
              </a:rPr>
              <a:t>Scalable</a:t>
            </a:r>
          </a:p>
          <a:p>
            <a:pPr marL="285750" indent="-285750">
              <a:buFont typeface="Arial"/>
              <a:buChar char="•"/>
            </a:pPr>
            <a:r>
              <a:rPr lang="en-US" sz="1400" dirty="0">
                <a:solidFill>
                  <a:srgbClr val="FF0000"/>
                </a:solidFill>
              </a:rPr>
              <a:t>Resource allocation</a:t>
            </a:r>
          </a:p>
          <a:p>
            <a:pPr marL="285750" indent="-285750">
              <a:buFont typeface="Arial"/>
              <a:buChar char="•"/>
            </a:pPr>
            <a:r>
              <a:rPr lang="en-US" sz="1400" dirty="0">
                <a:solidFill>
                  <a:srgbClr val="FF0000"/>
                </a:solidFill>
              </a:rPr>
              <a:t>Simple stateless architecture</a:t>
            </a:r>
          </a:p>
          <a:p>
            <a:pPr marL="285750" indent="-285750">
              <a:buFont typeface="Arial"/>
              <a:buChar char="•"/>
            </a:pPr>
            <a:r>
              <a:rPr lang="en-US" sz="1400" dirty="0">
                <a:solidFill>
                  <a:srgbClr val="FF0000"/>
                </a:solidFill>
              </a:rPr>
              <a:t>Cloud-</a:t>
            </a:r>
            <a:r>
              <a:rPr lang="en-US" sz="1400" dirty="0" smtClean="0">
                <a:solidFill>
                  <a:srgbClr val="FF0000"/>
                </a:solidFill>
              </a:rPr>
              <a:t>based</a:t>
            </a:r>
            <a:endParaRPr lang="en-US" sz="1400" dirty="0">
              <a:solidFill>
                <a:srgbClr val="FF0000"/>
              </a:solidFill>
            </a:endParaRPr>
          </a:p>
        </p:txBody>
      </p:sp>
    </p:spTree>
    <p:extLst>
      <p:ext uri="{BB962C8B-B14F-4D97-AF65-F5344CB8AC3E}">
        <p14:creationId xmlns:p14="http://schemas.microsoft.com/office/powerpoint/2010/main" val="2832359622"/>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taxa are in common?</a:t>
            </a:r>
            <a:endParaRPr lang="en-US" dirty="0"/>
          </a:p>
        </p:txBody>
      </p:sp>
      <p:pic>
        <p:nvPicPr>
          <p:cNvPr id="4" name="Picture 3"/>
          <p:cNvPicPr>
            <a:picLocks noChangeAspect="1"/>
          </p:cNvPicPr>
          <p:nvPr/>
        </p:nvPicPr>
        <p:blipFill rotWithShape="1">
          <a:blip r:embed="rId3"/>
          <a:srcRect t="25082"/>
          <a:stretch/>
        </p:blipFill>
        <p:spPr>
          <a:xfrm>
            <a:off x="1329266" y="1417637"/>
            <a:ext cx="6409753" cy="5067829"/>
          </a:xfrm>
          <a:prstGeom prst="rect">
            <a:avLst/>
          </a:prstGeom>
        </p:spPr>
      </p:pic>
      <p:sp>
        <p:nvSpPr>
          <p:cNvPr id="5" name="Oval 4"/>
          <p:cNvSpPr/>
          <p:nvPr/>
        </p:nvSpPr>
        <p:spPr>
          <a:xfrm>
            <a:off x="1117600" y="3110596"/>
            <a:ext cx="5806892" cy="1664603"/>
          </a:xfrm>
          <a:prstGeom prst="ellipse">
            <a:avLst/>
          </a:prstGeom>
          <a:noFill/>
          <a:ln w="190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a:off x="457200" y="4368800"/>
            <a:ext cx="1642533" cy="0"/>
          </a:xfrm>
          <a:prstGeom prst="straightConnector1">
            <a:avLst/>
          </a:prstGeom>
          <a:ln w="38100" cmpd="sng">
            <a:solidFill>
              <a:srgbClr val="3366FF"/>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0748055"/>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Are there major differences in the samples</a:t>
            </a:r>
            <a:r>
              <a:rPr lang="en-US" dirty="0" smtClean="0"/>
              <a:t>?</a:t>
            </a:r>
            <a:endParaRPr lang="en-US" dirty="0"/>
          </a:p>
        </p:txBody>
      </p:sp>
      <p:sp>
        <p:nvSpPr>
          <p:cNvPr id="3" name="Content Placeholder 2"/>
          <p:cNvSpPr>
            <a:spLocks noGrp="1"/>
          </p:cNvSpPr>
          <p:nvPr>
            <p:ph idx="1"/>
          </p:nvPr>
        </p:nvSpPr>
        <p:spPr/>
        <p:txBody>
          <a:bodyPr>
            <a:noAutofit/>
          </a:bodyPr>
          <a:lstStyle/>
          <a:p>
            <a:pPr lvl="1"/>
            <a:r>
              <a:rPr lang="en-US" dirty="0" smtClean="0"/>
              <a:t>Comparisons of many large metagenomes can be challenging.</a:t>
            </a:r>
          </a:p>
          <a:p>
            <a:pPr lvl="1"/>
            <a:r>
              <a:rPr lang="en-US" dirty="0" smtClean="0"/>
              <a:t>Out of the hundred or so HMP healthy-patient fecal samples in MG-RAST, how many did you choose?</a:t>
            </a:r>
          </a:p>
          <a:p>
            <a:pPr lvl="2"/>
            <a:r>
              <a:rPr lang="en-US" dirty="0" smtClean="0"/>
              <a:t> Are we seeing different patterns based on the ones chosen?</a:t>
            </a:r>
          </a:p>
          <a:p>
            <a:pPr lvl="1"/>
            <a:endParaRPr lang="en-US" dirty="0"/>
          </a:p>
          <a:p>
            <a:pPr lvl="1"/>
            <a:r>
              <a:rPr lang="en-US" dirty="0" smtClean="0"/>
              <a:t>How does subsampling impact results?</a:t>
            </a:r>
            <a:endParaRPr lang="en-US" dirty="0"/>
          </a:p>
          <a:p>
            <a:endParaRPr lang="en-US" sz="4000" dirty="0"/>
          </a:p>
        </p:txBody>
      </p:sp>
    </p:spTree>
    <p:extLst>
      <p:ext uri="{BB962C8B-B14F-4D97-AF65-F5344CB8AC3E}">
        <p14:creationId xmlns:p14="http://schemas.microsoft.com/office/powerpoint/2010/main" val="41846942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77933C"/>
          </a:solidFill>
        </p:spPr>
        <p:txBody>
          <a:bodyPr/>
          <a:lstStyle/>
          <a:p>
            <a:r>
              <a:rPr lang="en-US" dirty="0" smtClean="0"/>
              <a:t>Example 6. Functional diversity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Switch over to using the Functional Abundance analysis selections.</a:t>
            </a:r>
          </a:p>
          <a:p>
            <a:r>
              <a:rPr lang="en-US" dirty="0" smtClean="0"/>
              <a:t>Use your HMP collection</a:t>
            </a:r>
          </a:p>
          <a:p>
            <a:pPr lvl="1"/>
            <a:r>
              <a:rPr lang="en-US" dirty="0" smtClean="0"/>
              <a:t>Search for enzymes involved in butyrate synthesis, like: </a:t>
            </a:r>
            <a:r>
              <a:rPr lang="en-US" sz="2400" dirty="0"/>
              <a:t>lysine 2,3-</a:t>
            </a:r>
            <a:r>
              <a:rPr lang="en-US" sz="2400" dirty="0" smtClean="0"/>
              <a:t>aminomutase (EC 5.4.3.2)</a:t>
            </a:r>
          </a:p>
          <a:p>
            <a:pPr lvl="2"/>
            <a:r>
              <a:rPr lang="en-US" sz="2000" dirty="0"/>
              <a:t>How does this change with annotation source?</a:t>
            </a:r>
          </a:p>
          <a:p>
            <a:pPr lvl="2"/>
            <a:r>
              <a:rPr lang="en-US" sz="2000" dirty="0"/>
              <a:t>What annotation sources would you choose and why</a:t>
            </a:r>
            <a:r>
              <a:rPr lang="en-US" sz="2000" dirty="0" smtClean="0"/>
              <a:t>?</a:t>
            </a:r>
            <a:endParaRPr lang="en-US" sz="2000" dirty="0" smtClean="0"/>
          </a:p>
          <a:p>
            <a:pPr lvl="1"/>
            <a:r>
              <a:rPr lang="en-US" dirty="0" smtClean="0"/>
              <a:t>Using the KEGG mapper </a:t>
            </a:r>
          </a:p>
          <a:p>
            <a:pPr lvl="2"/>
            <a:r>
              <a:rPr lang="en-US" dirty="0" smtClean="0"/>
              <a:t>How much of the pathways described by </a:t>
            </a:r>
            <a:r>
              <a:rPr lang="en-US" dirty="0" err="1" smtClean="0"/>
              <a:t>Tiedje</a:t>
            </a:r>
            <a:r>
              <a:rPr lang="en-US" dirty="0" smtClean="0"/>
              <a:t> </a:t>
            </a:r>
            <a:r>
              <a:rPr lang="en-US" dirty="0" err="1" smtClean="0"/>
              <a:t>etal</a:t>
            </a:r>
            <a:r>
              <a:rPr lang="en-US" dirty="0" smtClean="0"/>
              <a:t> are found?  (Check out </a:t>
            </a:r>
            <a:r>
              <a:rPr lang="en-US" dirty="0" err="1" smtClean="0"/>
              <a:t>Butanoate</a:t>
            </a:r>
            <a:r>
              <a:rPr lang="en-US" dirty="0" smtClean="0"/>
              <a:t> metabolism and Lysine degradation –KEGG)</a:t>
            </a:r>
            <a:endParaRPr lang="en-US" dirty="0" smtClean="0"/>
          </a:p>
          <a:p>
            <a:endParaRPr lang="en-US" dirty="0"/>
          </a:p>
        </p:txBody>
      </p:sp>
    </p:spTree>
    <p:extLst>
      <p:ext uri="{BB962C8B-B14F-4D97-AF65-F5344CB8AC3E}">
        <p14:creationId xmlns:p14="http://schemas.microsoft.com/office/powerpoint/2010/main" val="35636142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functions did you find?</a:t>
            </a:r>
            <a:endParaRPr lang="en-US" dirty="0"/>
          </a:p>
        </p:txBody>
      </p:sp>
      <p:pic>
        <p:nvPicPr>
          <p:cNvPr id="4" name="Picture 3"/>
          <p:cNvPicPr>
            <a:picLocks noChangeAspect="1"/>
          </p:cNvPicPr>
          <p:nvPr/>
        </p:nvPicPr>
        <p:blipFill>
          <a:blip r:embed="rId3"/>
          <a:stretch>
            <a:fillRect/>
          </a:stretch>
        </p:blipFill>
        <p:spPr>
          <a:xfrm>
            <a:off x="0" y="1661284"/>
            <a:ext cx="9144000" cy="5037966"/>
          </a:xfrm>
          <a:prstGeom prst="rect">
            <a:avLst/>
          </a:prstGeom>
        </p:spPr>
      </p:pic>
      <p:sp>
        <p:nvSpPr>
          <p:cNvPr id="5" name="Rectangle 4"/>
          <p:cNvSpPr/>
          <p:nvPr/>
        </p:nvSpPr>
        <p:spPr>
          <a:xfrm>
            <a:off x="5528733" y="4707467"/>
            <a:ext cx="592667" cy="279400"/>
          </a:xfrm>
          <a:prstGeom prst="rect">
            <a:avLst/>
          </a:prstGeom>
          <a:noFill/>
          <a:ln w="38100" cmpd="sng">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5317067" y="5774267"/>
            <a:ext cx="592667" cy="279400"/>
          </a:xfrm>
          <a:prstGeom prst="rect">
            <a:avLst/>
          </a:prstGeom>
          <a:noFill/>
          <a:ln w="38100" cmpd="sng">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5147733" y="4999567"/>
            <a:ext cx="592667" cy="279400"/>
          </a:xfrm>
          <a:prstGeom prst="rect">
            <a:avLst/>
          </a:prstGeom>
          <a:noFill/>
          <a:ln w="38100" cmpd="sng">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2709333" y="4707467"/>
            <a:ext cx="592667" cy="279400"/>
          </a:xfrm>
          <a:prstGeom prst="rect">
            <a:avLst/>
          </a:prstGeom>
          <a:noFill/>
          <a:ln w="38100" cmpd="sng">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4622799" y="4690534"/>
            <a:ext cx="592667" cy="279400"/>
          </a:xfrm>
          <a:prstGeom prst="rect">
            <a:avLst/>
          </a:prstGeom>
          <a:noFill/>
          <a:ln w="38100" cmpd="sng">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5977466" y="3843867"/>
            <a:ext cx="592667" cy="279400"/>
          </a:xfrm>
          <a:prstGeom prst="rect">
            <a:avLst/>
          </a:prstGeom>
          <a:noFill/>
          <a:ln w="38100" cmpd="sng">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4919132" y="3784600"/>
            <a:ext cx="592667" cy="279400"/>
          </a:xfrm>
          <a:prstGeom prst="rect">
            <a:avLst/>
          </a:prstGeom>
          <a:noFill/>
          <a:ln w="38100" cmpd="sng">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5528733" y="3505200"/>
            <a:ext cx="592667" cy="279400"/>
          </a:xfrm>
          <a:prstGeom prst="rect">
            <a:avLst/>
          </a:prstGeom>
          <a:noFill/>
          <a:ln w="38100" cmpd="sng">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93999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functions did you find?</a:t>
            </a:r>
            <a:endParaRPr lang="en-US" dirty="0"/>
          </a:p>
        </p:txBody>
      </p:sp>
      <p:pic>
        <p:nvPicPr>
          <p:cNvPr id="5" name="Picture 4"/>
          <p:cNvPicPr>
            <a:picLocks noChangeAspect="1"/>
          </p:cNvPicPr>
          <p:nvPr/>
        </p:nvPicPr>
        <p:blipFill>
          <a:blip r:embed="rId3"/>
          <a:stretch>
            <a:fillRect/>
          </a:stretch>
        </p:blipFill>
        <p:spPr>
          <a:xfrm>
            <a:off x="0" y="1689100"/>
            <a:ext cx="9144000" cy="3460652"/>
          </a:xfrm>
          <a:prstGeom prst="rect">
            <a:avLst/>
          </a:prstGeom>
        </p:spPr>
      </p:pic>
      <p:sp>
        <p:nvSpPr>
          <p:cNvPr id="6" name="Rectangle 5"/>
          <p:cNvSpPr/>
          <p:nvPr/>
        </p:nvSpPr>
        <p:spPr>
          <a:xfrm>
            <a:off x="6349999" y="2997200"/>
            <a:ext cx="592667" cy="279400"/>
          </a:xfrm>
          <a:prstGeom prst="rect">
            <a:avLst/>
          </a:prstGeom>
          <a:noFill/>
          <a:ln w="38100" cmpd="sng">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7069666" y="2997200"/>
            <a:ext cx="592667" cy="279400"/>
          </a:xfrm>
          <a:prstGeom prst="rect">
            <a:avLst/>
          </a:prstGeom>
          <a:noFill/>
          <a:ln w="38100" cmpd="sng">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7882465" y="2988732"/>
            <a:ext cx="592667" cy="279400"/>
          </a:xfrm>
          <a:prstGeom prst="rect">
            <a:avLst/>
          </a:prstGeom>
          <a:noFill/>
          <a:ln w="38100" cmpd="sng">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06319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77933C"/>
          </a:solidFill>
        </p:spPr>
        <p:txBody>
          <a:bodyPr/>
          <a:lstStyle/>
          <a:p>
            <a:r>
              <a:rPr lang="en-US" dirty="0" smtClean="0"/>
              <a:t>Example 7. Digging deeper</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What butyrate synthesis genes are present in class Clostridia in your “best” sample for HMP healthy fecal sample?</a:t>
            </a:r>
          </a:p>
          <a:p>
            <a:pPr marL="0" indent="0">
              <a:buNone/>
            </a:pPr>
            <a:endParaRPr lang="en-US" dirty="0"/>
          </a:p>
          <a:p>
            <a:pPr marL="0" indent="0">
              <a:buNone/>
            </a:pPr>
            <a:r>
              <a:rPr lang="en-US" dirty="0" smtClean="0"/>
              <a:t>Lets look at another way to mine data via the UI!</a:t>
            </a:r>
          </a:p>
          <a:p>
            <a:pPr>
              <a:buFontTx/>
              <a:buChar char="-"/>
            </a:pPr>
            <a:r>
              <a:rPr lang="en-US" dirty="0" smtClean="0"/>
              <a:t>Go </a:t>
            </a:r>
            <a:r>
              <a:rPr lang="en-US" dirty="0" smtClean="0"/>
              <a:t>back to Overview page</a:t>
            </a:r>
          </a:p>
          <a:p>
            <a:pPr>
              <a:buFontTx/>
              <a:buChar char="-"/>
            </a:pPr>
            <a:r>
              <a:rPr lang="en-US" dirty="0" smtClean="0"/>
              <a:t>What </a:t>
            </a:r>
            <a:r>
              <a:rPr lang="en-US" dirty="0"/>
              <a:t>Genera are present in this clade</a:t>
            </a:r>
            <a:r>
              <a:rPr lang="en-US" dirty="0" smtClean="0"/>
              <a:t>?</a:t>
            </a:r>
          </a:p>
          <a:p>
            <a:pPr lvl="1">
              <a:buFontTx/>
              <a:buChar char="-"/>
            </a:pPr>
            <a:r>
              <a:rPr lang="en-US" dirty="0" smtClean="0"/>
              <a:t>Limits to how much the workbench can hold!  CL-tools/R tools will be better for larger analyses!</a:t>
            </a:r>
            <a:endParaRPr lang="en-US" dirty="0" smtClean="0"/>
          </a:p>
          <a:p>
            <a:pPr>
              <a:buFontTx/>
              <a:buChar char="-"/>
            </a:pPr>
            <a:r>
              <a:rPr lang="en-US" dirty="0" smtClean="0"/>
              <a:t>Search table for butyrate-related enzyme functions</a:t>
            </a:r>
            <a:r>
              <a:rPr lang="en-US" dirty="0" smtClean="0"/>
              <a:t>. </a:t>
            </a:r>
            <a:r>
              <a:rPr lang="en-US" dirty="0"/>
              <a:t>(e.g. </a:t>
            </a:r>
            <a:r>
              <a:rPr lang="en-US" dirty="0" smtClean="0"/>
              <a:t>5.4.3.2 in </a:t>
            </a:r>
            <a:endParaRPr lang="en-US" dirty="0" smtClean="0"/>
          </a:p>
        </p:txBody>
      </p:sp>
    </p:spTree>
    <p:extLst>
      <p:ext uri="{BB962C8B-B14F-4D97-AF65-F5344CB8AC3E}">
        <p14:creationId xmlns:p14="http://schemas.microsoft.com/office/powerpoint/2010/main" val="22603704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Select </a:t>
            </a:r>
            <a:r>
              <a:rPr lang="en-US" dirty="0" smtClean="0"/>
              <a:t>taxon group and </a:t>
            </a:r>
            <a:r>
              <a:rPr lang="en-US" dirty="0"/>
              <a:t>move to workbench. </a:t>
            </a:r>
          </a:p>
        </p:txBody>
      </p:sp>
      <p:grpSp>
        <p:nvGrpSpPr>
          <p:cNvPr id="9" name="Group 8"/>
          <p:cNvGrpSpPr/>
          <p:nvPr/>
        </p:nvGrpSpPr>
        <p:grpSpPr>
          <a:xfrm>
            <a:off x="2184400" y="2019300"/>
            <a:ext cx="6337300" cy="4678942"/>
            <a:chOff x="643467" y="1417638"/>
            <a:chExt cx="7878233" cy="5280604"/>
          </a:xfrm>
        </p:grpSpPr>
        <p:pic>
          <p:nvPicPr>
            <p:cNvPr id="5" name="Picture 4"/>
            <p:cNvPicPr>
              <a:picLocks noChangeAspect="1"/>
            </p:cNvPicPr>
            <p:nvPr/>
          </p:nvPicPr>
          <p:blipFill>
            <a:blip r:embed="rId2"/>
            <a:stretch>
              <a:fillRect/>
            </a:stretch>
          </p:blipFill>
          <p:spPr>
            <a:xfrm>
              <a:off x="643467" y="1417638"/>
              <a:ext cx="7162800" cy="5280604"/>
            </a:xfrm>
            <a:prstGeom prst="rect">
              <a:avLst/>
            </a:prstGeom>
          </p:spPr>
        </p:pic>
        <p:cxnSp>
          <p:nvCxnSpPr>
            <p:cNvPr id="7" name="Straight Arrow Connector 6"/>
            <p:cNvCxnSpPr/>
            <p:nvPr/>
          </p:nvCxnSpPr>
          <p:spPr>
            <a:xfrm flipH="1">
              <a:off x="7416800" y="3048000"/>
              <a:ext cx="1104900" cy="0"/>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H="1">
              <a:off x="3924300" y="5207000"/>
              <a:ext cx="1104900" cy="0"/>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sp>
        <p:nvSpPr>
          <p:cNvPr id="10" name="Rectangle 9"/>
          <p:cNvSpPr/>
          <p:nvPr/>
        </p:nvSpPr>
        <p:spPr>
          <a:xfrm>
            <a:off x="96354" y="1649968"/>
            <a:ext cx="2496935" cy="646331"/>
          </a:xfrm>
          <a:prstGeom prst="rect">
            <a:avLst/>
          </a:prstGeom>
        </p:spPr>
        <p:txBody>
          <a:bodyPr wrap="none">
            <a:spAutoFit/>
          </a:bodyPr>
          <a:lstStyle/>
          <a:p>
            <a:r>
              <a:rPr lang="en-US" dirty="0" smtClean="0"/>
              <a:t>Metagenome 4472164.3</a:t>
            </a:r>
          </a:p>
          <a:p>
            <a:r>
              <a:rPr lang="en-US" dirty="0"/>
              <a:t>Family </a:t>
            </a:r>
            <a:r>
              <a:rPr lang="en-US" i="1" dirty="0" err="1"/>
              <a:t>Clostridiaceae</a:t>
            </a:r>
            <a:endParaRPr lang="en-US" i="1" dirty="0"/>
          </a:p>
        </p:txBody>
      </p:sp>
      <p:cxnSp>
        <p:nvCxnSpPr>
          <p:cNvPr id="12" name="Straight Arrow Connector 11"/>
          <p:cNvCxnSpPr>
            <a:endCxn id="5" idx="1"/>
          </p:cNvCxnSpPr>
          <p:nvPr/>
        </p:nvCxnSpPr>
        <p:spPr>
          <a:xfrm>
            <a:off x="1473200" y="2296299"/>
            <a:ext cx="711200" cy="2062472"/>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241301" y="5156200"/>
            <a:ext cx="2108200" cy="646331"/>
          </a:xfrm>
          <a:prstGeom prst="rect">
            <a:avLst/>
          </a:prstGeom>
          <a:noFill/>
        </p:spPr>
        <p:txBody>
          <a:bodyPr wrap="square" rtlCol="0">
            <a:spAutoFit/>
          </a:bodyPr>
          <a:lstStyle/>
          <a:p>
            <a:r>
              <a:rPr lang="en-US" dirty="0" smtClean="0"/>
              <a:t>Moved featured to workbench!</a:t>
            </a:r>
            <a:endParaRPr lang="en-US" dirty="0"/>
          </a:p>
        </p:txBody>
      </p:sp>
    </p:spTree>
    <p:extLst>
      <p:ext uri="{BB962C8B-B14F-4D97-AF65-F5344CB8AC3E}">
        <p14:creationId xmlns:p14="http://schemas.microsoft.com/office/powerpoint/2010/main" val="2700614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Function Table</a:t>
            </a:r>
            <a:endParaRPr lang="en-US" dirty="0"/>
          </a:p>
        </p:txBody>
      </p:sp>
      <p:pic>
        <p:nvPicPr>
          <p:cNvPr id="4" name="Picture 3"/>
          <p:cNvPicPr>
            <a:picLocks noChangeAspect="1"/>
          </p:cNvPicPr>
          <p:nvPr/>
        </p:nvPicPr>
        <p:blipFill>
          <a:blip r:embed="rId2"/>
          <a:stretch>
            <a:fillRect/>
          </a:stretch>
        </p:blipFill>
        <p:spPr>
          <a:xfrm>
            <a:off x="0" y="1638300"/>
            <a:ext cx="9144000" cy="3581073"/>
          </a:xfrm>
          <a:prstGeom prst="rect">
            <a:avLst/>
          </a:prstGeom>
        </p:spPr>
      </p:pic>
      <p:sp>
        <p:nvSpPr>
          <p:cNvPr id="5" name="Oval 4"/>
          <p:cNvSpPr/>
          <p:nvPr/>
        </p:nvSpPr>
        <p:spPr>
          <a:xfrm>
            <a:off x="3441700" y="3060700"/>
            <a:ext cx="2425700" cy="419100"/>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6278179" y="1626632"/>
            <a:ext cx="2408621" cy="923330"/>
          </a:xfrm>
          <a:prstGeom prst="rect">
            <a:avLst/>
          </a:prstGeom>
          <a:noFill/>
        </p:spPr>
        <p:txBody>
          <a:bodyPr wrap="square" rtlCol="0">
            <a:spAutoFit/>
          </a:bodyPr>
          <a:lstStyle/>
          <a:p>
            <a:r>
              <a:rPr lang="en-US" dirty="0" smtClean="0">
                <a:solidFill>
                  <a:srgbClr val="FF0000"/>
                </a:solidFill>
              </a:rPr>
              <a:t>Don’t forget to check that you want to use workbench data!</a:t>
            </a:r>
            <a:endParaRPr lang="en-US" dirty="0">
              <a:solidFill>
                <a:srgbClr val="FF0000"/>
              </a:solidFill>
            </a:endParaRPr>
          </a:p>
        </p:txBody>
      </p:sp>
      <p:cxnSp>
        <p:nvCxnSpPr>
          <p:cNvPr id="8" name="Straight Arrow Connector 7"/>
          <p:cNvCxnSpPr/>
          <p:nvPr/>
        </p:nvCxnSpPr>
        <p:spPr>
          <a:xfrm flipH="1">
            <a:off x="5626100" y="2549962"/>
            <a:ext cx="652079" cy="510738"/>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9" name="Oval 8"/>
          <p:cNvSpPr/>
          <p:nvPr/>
        </p:nvSpPr>
        <p:spPr>
          <a:xfrm>
            <a:off x="-50800" y="4572000"/>
            <a:ext cx="2057400" cy="419100"/>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6083300" y="4267200"/>
            <a:ext cx="825500" cy="419100"/>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54347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for function</a:t>
            </a:r>
            <a:endParaRPr lang="en-US" dirty="0"/>
          </a:p>
        </p:txBody>
      </p:sp>
      <p:pic>
        <p:nvPicPr>
          <p:cNvPr id="4" name="Content Placeholder 3"/>
          <p:cNvPicPr>
            <a:picLocks noGrp="1" noChangeAspect="1"/>
          </p:cNvPicPr>
          <p:nvPr>
            <p:ph idx="1"/>
          </p:nvPr>
        </p:nvPicPr>
        <p:blipFill rotWithShape="1">
          <a:blip r:embed="rId2"/>
          <a:srcRect l="3319" r="3319" b="20309"/>
          <a:stretch/>
        </p:blipFill>
        <p:spPr>
          <a:xfrm>
            <a:off x="457200" y="1600201"/>
            <a:ext cx="8229600" cy="3606800"/>
          </a:xfrm>
        </p:spPr>
      </p:pic>
      <p:sp>
        <p:nvSpPr>
          <p:cNvPr id="5" name="Oval 4"/>
          <p:cNvSpPr/>
          <p:nvPr/>
        </p:nvSpPr>
        <p:spPr>
          <a:xfrm>
            <a:off x="2806700" y="3810000"/>
            <a:ext cx="1168400" cy="508000"/>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ectangle 2"/>
          <p:cNvSpPr/>
          <p:nvPr/>
        </p:nvSpPr>
        <p:spPr>
          <a:xfrm>
            <a:off x="3975100" y="3619500"/>
            <a:ext cx="1270000" cy="190500"/>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8" name="Straight Arrow Connector 7"/>
          <p:cNvCxnSpPr/>
          <p:nvPr/>
        </p:nvCxnSpPr>
        <p:spPr>
          <a:xfrm flipH="1" flipV="1">
            <a:off x="4254500" y="5207001"/>
            <a:ext cx="444500" cy="80009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V="1">
            <a:off x="4851400" y="4927600"/>
            <a:ext cx="0" cy="1231901"/>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99982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77933C"/>
          </a:solidFill>
        </p:spPr>
        <p:txBody>
          <a:bodyPr>
            <a:noAutofit/>
          </a:bodyPr>
          <a:lstStyle/>
          <a:p>
            <a:pPr lvl="1" algn="ctr" defTabSz="457200" rtl="0">
              <a:spcBef>
                <a:spcPct val="0"/>
              </a:spcBef>
            </a:pPr>
            <a:r>
              <a:rPr lang="en-US" sz="4400" kern="1200" dirty="0">
                <a:solidFill>
                  <a:schemeClr val="tx1"/>
                </a:solidFill>
                <a:latin typeface="+mj-lt"/>
                <a:ea typeface="+mj-ea"/>
                <a:cs typeface="+mj-cs"/>
              </a:rPr>
              <a:t>Example 8. </a:t>
            </a:r>
            <a:r>
              <a:rPr lang="en-US" sz="3200" kern="1200" dirty="0">
                <a:solidFill>
                  <a:schemeClr val="tx1"/>
                </a:solidFill>
                <a:latin typeface="+mj-lt"/>
                <a:ea typeface="+mj-ea"/>
                <a:cs typeface="+mj-cs"/>
              </a:rPr>
              <a:t>What are community functional differences among </a:t>
            </a:r>
            <a:r>
              <a:rPr lang="en-US" sz="3200" kern="1200" dirty="0" smtClean="0">
                <a:solidFill>
                  <a:schemeClr val="tx1"/>
                </a:solidFill>
                <a:latin typeface="+mj-lt"/>
                <a:ea typeface="+mj-ea"/>
                <a:cs typeface="+mj-cs"/>
              </a:rPr>
              <a:t>3 HMP body locations?</a:t>
            </a:r>
            <a:endParaRPr lang="en-US" sz="4400" kern="1200" dirty="0">
              <a:solidFill>
                <a:schemeClr val="tx1"/>
              </a:solidFill>
              <a:latin typeface="+mj-lt"/>
              <a:ea typeface="+mj-ea"/>
              <a:cs typeface="+mj-cs"/>
            </a:endParaRPr>
          </a:p>
        </p:txBody>
      </p:sp>
      <p:sp>
        <p:nvSpPr>
          <p:cNvPr id="3" name="Content Placeholder 2"/>
          <p:cNvSpPr>
            <a:spLocks noGrp="1"/>
          </p:cNvSpPr>
          <p:nvPr>
            <p:ph idx="1"/>
          </p:nvPr>
        </p:nvSpPr>
        <p:spPr/>
        <p:txBody>
          <a:bodyPr/>
          <a:lstStyle/>
          <a:p>
            <a:r>
              <a:rPr lang="en-US" dirty="0" smtClean="0"/>
              <a:t>Go to </a:t>
            </a:r>
            <a:r>
              <a:rPr lang="en-US" dirty="0" err="1" smtClean="0"/>
              <a:t>matR</a:t>
            </a:r>
            <a:r>
              <a:rPr lang="en-US" dirty="0" smtClean="0"/>
              <a:t> </a:t>
            </a:r>
            <a:r>
              <a:rPr lang="en-US" dirty="0" smtClean="0"/>
              <a:t>tutorial</a:t>
            </a:r>
          </a:p>
          <a:p>
            <a:pPr lvl="1"/>
            <a:r>
              <a:rPr lang="en-US" dirty="0" smtClean="0"/>
              <a:t>Selecting, filtering, normalizing data</a:t>
            </a:r>
          </a:p>
          <a:p>
            <a:pPr lvl="1"/>
            <a:r>
              <a:rPr lang="en-US" dirty="0" smtClean="0"/>
              <a:t>What are community functional differences among </a:t>
            </a:r>
            <a:r>
              <a:rPr lang="en-US" dirty="0"/>
              <a:t>the three body sampling </a:t>
            </a:r>
            <a:r>
              <a:rPr lang="en-US" dirty="0" smtClean="0"/>
              <a:t>locations?</a:t>
            </a:r>
          </a:p>
          <a:p>
            <a:pPr lvl="2"/>
            <a:r>
              <a:rPr lang="en-US" dirty="0" smtClean="0"/>
              <a:t>(see tutorial.HMP_subset</a:t>
            </a:r>
            <a:r>
              <a:rPr lang="en-US" dirty="0"/>
              <a:t>.9-1-15.</a:t>
            </a:r>
            <a:r>
              <a:rPr lang="en-US" dirty="0" smtClean="0"/>
              <a:t>R)</a:t>
            </a:r>
            <a:endParaRPr lang="en-US" dirty="0" smtClean="0"/>
          </a:p>
          <a:p>
            <a:pPr lvl="1"/>
            <a:endParaRPr lang="en-US" dirty="0"/>
          </a:p>
        </p:txBody>
      </p:sp>
    </p:spTree>
    <p:extLst>
      <p:ext uri="{BB962C8B-B14F-4D97-AF65-F5344CB8AC3E}">
        <p14:creationId xmlns:p14="http://schemas.microsoft.com/office/powerpoint/2010/main" val="87061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675132" y="5063976"/>
            <a:ext cx="7620000" cy="1754327"/>
          </a:xfrm>
          <a:prstGeom prst="rect">
            <a:avLst/>
          </a:prstGeom>
          <a:solidFill>
            <a:srgbClr val="E8E8E8"/>
          </a:solidFill>
          <a:ln>
            <a:solidFill>
              <a:schemeClr val="bg1">
                <a:lumMod val="85000"/>
              </a:schemeClr>
            </a:solidFill>
          </a:ln>
        </p:spPr>
        <p:txBody>
          <a:bodyPr wrap="square" rtlCol="0">
            <a:spAutoFit/>
          </a:bodyPr>
          <a:lstStyle/>
          <a:p>
            <a:r>
              <a:rPr lang="en-US" dirty="0" smtClean="0"/>
              <a:t>Data submitted to MG-RAST goes through our analysis pipeline.</a:t>
            </a:r>
          </a:p>
          <a:p>
            <a:endParaRPr lang="en-US" dirty="0" smtClean="0"/>
          </a:p>
          <a:p>
            <a:r>
              <a:rPr lang="en-US" dirty="0" smtClean="0"/>
              <a:t>Composed of three </a:t>
            </a:r>
            <a:r>
              <a:rPr lang="en-US" dirty="0"/>
              <a:t>conceptual steps</a:t>
            </a:r>
            <a:r>
              <a:rPr lang="en-US" dirty="0" smtClean="0"/>
              <a:t>:</a:t>
            </a:r>
          </a:p>
          <a:p>
            <a:pPr marL="800100" lvl="1" indent="-342900">
              <a:buFont typeface="+mj-lt"/>
              <a:buAutoNum type="arabicPeriod"/>
            </a:pPr>
            <a:r>
              <a:rPr lang="en-US" dirty="0" smtClean="0"/>
              <a:t>quality </a:t>
            </a:r>
            <a:r>
              <a:rPr lang="en-US" dirty="0"/>
              <a:t>control, </a:t>
            </a:r>
            <a:endParaRPr lang="en-US" dirty="0" smtClean="0"/>
          </a:p>
          <a:p>
            <a:pPr marL="800100" lvl="1" indent="-342900">
              <a:buFont typeface="+mj-lt"/>
              <a:buAutoNum type="arabicPeriod"/>
            </a:pPr>
            <a:r>
              <a:rPr lang="en-US" dirty="0" smtClean="0"/>
              <a:t>data </a:t>
            </a:r>
            <a:r>
              <a:rPr lang="en-US" dirty="0"/>
              <a:t>reduction, </a:t>
            </a:r>
            <a:endParaRPr lang="en-US" dirty="0" smtClean="0"/>
          </a:p>
          <a:p>
            <a:pPr marL="800100" lvl="1" indent="-342900">
              <a:buFont typeface="+mj-lt"/>
              <a:buAutoNum type="arabicPeriod"/>
            </a:pPr>
            <a:r>
              <a:rPr lang="en-US" dirty="0"/>
              <a:t>a</a:t>
            </a:r>
            <a:r>
              <a:rPr lang="en-US" dirty="0" smtClean="0"/>
              <a:t>nd analysis </a:t>
            </a:r>
            <a:endParaRPr lang="en-US" dirty="0"/>
          </a:p>
        </p:txBody>
      </p:sp>
      <p:sp>
        <p:nvSpPr>
          <p:cNvPr id="11" name="Title 1"/>
          <p:cNvSpPr txBox="1">
            <a:spLocks/>
          </p:cNvSpPr>
          <p:nvPr/>
        </p:nvSpPr>
        <p:spPr>
          <a:xfrm>
            <a:off x="457200" y="240000"/>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t>The Big Picture</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1200" y="1349662"/>
            <a:ext cx="7543800" cy="3707814"/>
          </a:xfrm>
          <a:prstGeom prst="rect">
            <a:avLst/>
          </a:prstGeom>
          <a:noFill/>
          <a:ln>
            <a:solidFill>
              <a:srgbClr val="D9D9D9"/>
            </a:solidFill>
          </a:ln>
        </p:spPr>
      </p:pic>
      <p:sp>
        <p:nvSpPr>
          <p:cNvPr id="7" name="TextBox 6"/>
          <p:cNvSpPr txBox="1"/>
          <p:nvPr/>
        </p:nvSpPr>
        <p:spPr>
          <a:xfrm rot="19126405">
            <a:off x="-321416" y="1249661"/>
            <a:ext cx="3848342" cy="369332"/>
          </a:xfrm>
          <a:prstGeom prst="rect">
            <a:avLst/>
          </a:prstGeom>
          <a:solidFill>
            <a:srgbClr val="FFFFFF"/>
          </a:solidFill>
        </p:spPr>
        <p:txBody>
          <a:bodyPr wrap="none" rtlCol="0">
            <a:spAutoFit/>
          </a:bodyPr>
          <a:lstStyle/>
          <a:p>
            <a:r>
              <a:rPr lang="en-US" dirty="0" smtClean="0">
                <a:solidFill>
                  <a:srgbClr val="FF0000"/>
                </a:solidFill>
              </a:rPr>
              <a:t>How is data processed and annotated?</a:t>
            </a:r>
            <a:endParaRPr lang="en-US" dirty="0">
              <a:solidFill>
                <a:srgbClr val="FF0000"/>
              </a:solidFill>
            </a:endParaRPr>
          </a:p>
        </p:txBody>
      </p:sp>
    </p:spTree>
    <p:extLst>
      <p:ext uri="{BB962C8B-B14F-4D97-AF65-F5344CB8AC3E}">
        <p14:creationId xmlns:p14="http://schemas.microsoft.com/office/powerpoint/2010/main" val="24251365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3">
              <a:lumMod val="75000"/>
            </a:schemeClr>
          </a:solidFill>
        </p:spPr>
        <p:txBody>
          <a:bodyPr/>
          <a:lstStyle/>
          <a:p>
            <a:r>
              <a:rPr lang="en-US" dirty="0" smtClean="0"/>
              <a:t>Example 9: Exotic operations</a:t>
            </a:r>
            <a:endParaRPr lang="en-US" dirty="0"/>
          </a:p>
        </p:txBody>
      </p:sp>
      <p:sp>
        <p:nvSpPr>
          <p:cNvPr id="3" name="Content Placeholder 2"/>
          <p:cNvSpPr>
            <a:spLocks noGrp="1"/>
          </p:cNvSpPr>
          <p:nvPr>
            <p:ph idx="1"/>
          </p:nvPr>
        </p:nvSpPr>
        <p:spPr/>
        <p:txBody>
          <a:bodyPr/>
          <a:lstStyle/>
          <a:p>
            <a:endParaRPr lang="en-US" dirty="0"/>
          </a:p>
          <a:p>
            <a:pPr lvl="1" fontAlgn="base"/>
            <a:r>
              <a:rPr lang="en-US" dirty="0" smtClean="0"/>
              <a:t>Using the </a:t>
            </a:r>
            <a:r>
              <a:rPr lang="en-US" dirty="0" err="1" smtClean="0"/>
              <a:t>cmd</a:t>
            </a:r>
            <a:r>
              <a:rPr lang="en-US" dirty="0" smtClean="0"/>
              <a:t>-line tools</a:t>
            </a:r>
          </a:p>
          <a:p>
            <a:pPr lvl="2" fontAlgn="base"/>
            <a:r>
              <a:rPr lang="en-US" dirty="0" smtClean="0"/>
              <a:t>download </a:t>
            </a:r>
            <a:r>
              <a:rPr lang="en-US" dirty="0"/>
              <a:t>all </a:t>
            </a:r>
            <a:r>
              <a:rPr lang="en-US" dirty="0" err="1"/>
              <a:t>unannotated</a:t>
            </a:r>
            <a:r>
              <a:rPr lang="en-US" dirty="0"/>
              <a:t> reads</a:t>
            </a:r>
          </a:p>
          <a:p>
            <a:pPr lvl="2" fontAlgn="base"/>
            <a:r>
              <a:rPr lang="en-US" dirty="0"/>
              <a:t>download all </a:t>
            </a:r>
            <a:r>
              <a:rPr lang="en-US" dirty="0" err="1"/>
              <a:t>dnaK</a:t>
            </a:r>
            <a:r>
              <a:rPr lang="en-US" dirty="0"/>
              <a:t>, </a:t>
            </a:r>
            <a:r>
              <a:rPr lang="en-US" dirty="0" err="1"/>
              <a:t>amoA</a:t>
            </a:r>
            <a:r>
              <a:rPr lang="en-US" dirty="0"/>
              <a:t> genes from </a:t>
            </a:r>
            <a:r>
              <a:rPr lang="en-US" dirty="0" smtClean="0"/>
              <a:t>MANY metagenomes</a:t>
            </a:r>
            <a:endParaRPr lang="en-US" dirty="0"/>
          </a:p>
          <a:p>
            <a:pPr lvl="2" fontAlgn="base"/>
            <a:r>
              <a:rPr lang="en-US" dirty="0"/>
              <a:t>sequence search against all/many data sets</a:t>
            </a:r>
          </a:p>
          <a:p>
            <a:pPr marL="0" indent="0">
              <a:buNone/>
            </a:pPr>
            <a:endParaRPr lang="en-US" dirty="0"/>
          </a:p>
        </p:txBody>
      </p:sp>
    </p:spTree>
    <p:extLst>
      <p:ext uri="{BB962C8B-B14F-4D97-AF65-F5344CB8AC3E}">
        <p14:creationId xmlns:p14="http://schemas.microsoft.com/office/powerpoint/2010/main" val="419681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Big Picture</a:t>
            </a:r>
            <a:endParaRPr lang="en-US" dirty="0"/>
          </a:p>
        </p:txBody>
      </p:sp>
      <p:pic>
        <p:nvPicPr>
          <p:cNvPr id="4" name="Picture 3" descr="mgr3-6-architecture.png"/>
          <p:cNvPicPr>
            <a:picLocks noChangeAspect="1"/>
          </p:cNvPicPr>
          <p:nvPr/>
        </p:nvPicPr>
        <p:blipFill rotWithShape="1">
          <a:blip r:embed="rId2">
            <a:extLst>
              <a:ext uri="{28A0092B-C50C-407E-A947-70E740481C1C}">
                <a14:useLocalDpi xmlns:a14="http://schemas.microsoft.com/office/drawing/2010/main" val="0"/>
              </a:ext>
            </a:extLst>
          </a:blip>
          <a:srcRect r="3704" b="12153"/>
          <a:stretch/>
        </p:blipFill>
        <p:spPr>
          <a:xfrm>
            <a:off x="186267" y="799561"/>
            <a:ext cx="8805333" cy="6024566"/>
          </a:xfrm>
          <a:prstGeom prst="rect">
            <a:avLst/>
          </a:prstGeom>
        </p:spPr>
      </p:pic>
      <p:sp>
        <p:nvSpPr>
          <p:cNvPr id="6" name="TextBox 5"/>
          <p:cNvSpPr txBox="1"/>
          <p:nvPr/>
        </p:nvSpPr>
        <p:spPr>
          <a:xfrm>
            <a:off x="3486150" y="1612900"/>
            <a:ext cx="1054100" cy="430887"/>
          </a:xfrm>
          <a:prstGeom prst="rect">
            <a:avLst/>
          </a:prstGeom>
          <a:noFill/>
          <a:ln w="28575" cmpd="sng">
            <a:solidFill>
              <a:schemeClr val="tx1">
                <a:lumMod val="75000"/>
                <a:lumOff val="25000"/>
              </a:schemeClr>
            </a:solidFill>
          </a:ln>
        </p:spPr>
        <p:txBody>
          <a:bodyPr wrap="square" rtlCol="0">
            <a:spAutoFit/>
          </a:bodyPr>
          <a:lstStyle/>
          <a:p>
            <a:pPr algn="ctr"/>
            <a:r>
              <a:rPr lang="en-US" sz="1050" dirty="0" smtClean="0">
                <a:solidFill>
                  <a:schemeClr val="tx1">
                    <a:lumMod val="75000"/>
                    <a:lumOff val="25000"/>
                  </a:schemeClr>
                </a:solidFill>
              </a:rPr>
              <a:t>MG-RAST CL Tools</a:t>
            </a:r>
            <a:endParaRPr lang="en-US" sz="1050" dirty="0">
              <a:solidFill>
                <a:schemeClr val="tx1">
                  <a:lumMod val="75000"/>
                  <a:lumOff val="25000"/>
                </a:schemeClr>
              </a:solidFill>
            </a:endParaRPr>
          </a:p>
        </p:txBody>
      </p:sp>
      <p:cxnSp>
        <p:nvCxnSpPr>
          <p:cNvPr id="8" name="Straight Arrow Connector 7"/>
          <p:cNvCxnSpPr/>
          <p:nvPr/>
        </p:nvCxnSpPr>
        <p:spPr>
          <a:xfrm>
            <a:off x="3987800" y="2043787"/>
            <a:ext cx="12700" cy="1448713"/>
          </a:xfrm>
          <a:prstGeom prst="straightConnector1">
            <a:avLst/>
          </a:prstGeom>
          <a:ln>
            <a:solidFill>
              <a:schemeClr val="tx1">
                <a:lumMod val="95000"/>
                <a:lumOff val="5000"/>
              </a:schemeClr>
            </a:solidFill>
            <a:tailEnd type="arrow"/>
          </a:ln>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7226300" y="4648200"/>
            <a:ext cx="1917700" cy="18669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13" name="TextBox 12"/>
          <p:cNvSpPr txBox="1"/>
          <p:nvPr/>
        </p:nvSpPr>
        <p:spPr>
          <a:xfrm>
            <a:off x="6489700" y="4229100"/>
            <a:ext cx="2374900" cy="1508105"/>
          </a:xfrm>
          <a:prstGeom prst="rect">
            <a:avLst/>
          </a:prstGeom>
          <a:noFill/>
        </p:spPr>
        <p:txBody>
          <a:bodyPr wrap="square" rtlCol="0">
            <a:spAutoFit/>
          </a:bodyPr>
          <a:lstStyle/>
          <a:p>
            <a:pPr algn="ctr"/>
            <a:r>
              <a:rPr lang="en-US" dirty="0" smtClean="0">
                <a:solidFill>
                  <a:srgbClr val="0000FF"/>
                </a:solidFill>
              </a:rPr>
              <a:t>Many ways to access and use MG-RAST </a:t>
            </a:r>
          </a:p>
          <a:p>
            <a:pPr marL="342900" indent="-342900">
              <a:buFont typeface="Arial"/>
              <a:buChar char="•"/>
            </a:pPr>
            <a:r>
              <a:rPr lang="en-US" sz="1400" dirty="0" err="1" smtClean="0">
                <a:solidFill>
                  <a:srgbClr val="0000FF"/>
                </a:solidFill>
              </a:rPr>
              <a:t>Cmd</a:t>
            </a:r>
            <a:r>
              <a:rPr lang="en-US" sz="1400" dirty="0" smtClean="0">
                <a:solidFill>
                  <a:srgbClr val="0000FF"/>
                </a:solidFill>
              </a:rPr>
              <a:t>-line tools</a:t>
            </a:r>
          </a:p>
          <a:p>
            <a:pPr marL="342900" indent="-342900">
              <a:buFont typeface="Arial"/>
              <a:buChar char="•"/>
            </a:pPr>
            <a:r>
              <a:rPr lang="en-US" sz="1400" dirty="0" smtClean="0">
                <a:solidFill>
                  <a:srgbClr val="0000FF"/>
                </a:solidFill>
              </a:rPr>
              <a:t>API</a:t>
            </a:r>
          </a:p>
          <a:p>
            <a:pPr marL="342900" indent="-342900">
              <a:buFont typeface="Arial"/>
              <a:buChar char="•"/>
            </a:pPr>
            <a:r>
              <a:rPr lang="en-US" sz="1400" dirty="0" smtClean="0">
                <a:solidFill>
                  <a:srgbClr val="0000FF"/>
                </a:solidFill>
              </a:rPr>
              <a:t>Web site</a:t>
            </a:r>
          </a:p>
          <a:p>
            <a:pPr marL="342900" indent="-342900">
              <a:buFont typeface="Arial"/>
              <a:buChar char="•"/>
            </a:pPr>
            <a:r>
              <a:rPr lang="en-US" sz="1400" dirty="0" smtClean="0">
                <a:solidFill>
                  <a:srgbClr val="0000FF"/>
                </a:solidFill>
              </a:rPr>
              <a:t>R package, </a:t>
            </a:r>
            <a:r>
              <a:rPr lang="en-US" sz="1400" dirty="0" err="1" smtClean="0">
                <a:solidFill>
                  <a:srgbClr val="0000FF"/>
                </a:solidFill>
              </a:rPr>
              <a:t>matR</a:t>
            </a:r>
            <a:endParaRPr lang="en-US" sz="1400" dirty="0">
              <a:solidFill>
                <a:srgbClr val="0000FF"/>
              </a:solidFill>
            </a:endParaRPr>
          </a:p>
        </p:txBody>
      </p:sp>
      <p:sp>
        <p:nvSpPr>
          <p:cNvPr id="14" name="Rectangle 13"/>
          <p:cNvSpPr/>
          <p:nvPr/>
        </p:nvSpPr>
        <p:spPr>
          <a:xfrm>
            <a:off x="5041900" y="2818487"/>
            <a:ext cx="1054100" cy="508913"/>
          </a:xfrm>
          <a:prstGeom prst="rect">
            <a:avLst/>
          </a:prstGeom>
          <a:noFill/>
          <a:ln w="3810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3619500" y="3517900"/>
            <a:ext cx="1054100" cy="419101"/>
          </a:xfrm>
          <a:prstGeom prst="rect">
            <a:avLst/>
          </a:prstGeom>
          <a:noFill/>
          <a:ln w="3810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6489700" y="3492501"/>
            <a:ext cx="1054100" cy="419100"/>
          </a:xfrm>
          <a:prstGeom prst="rect">
            <a:avLst/>
          </a:prstGeom>
          <a:noFill/>
          <a:ln w="3810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7264400" y="2856587"/>
            <a:ext cx="1054100" cy="470813"/>
          </a:xfrm>
          <a:prstGeom prst="rect">
            <a:avLst/>
          </a:prstGeom>
          <a:noFill/>
          <a:ln w="3810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3486150" y="1612900"/>
            <a:ext cx="1054100" cy="430887"/>
          </a:xfrm>
          <a:prstGeom prst="rect">
            <a:avLst/>
          </a:prstGeom>
          <a:noFill/>
          <a:ln w="3810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p:cNvSpPr txBox="1"/>
          <p:nvPr/>
        </p:nvSpPr>
        <p:spPr>
          <a:xfrm>
            <a:off x="6489700" y="1029156"/>
            <a:ext cx="2374900" cy="1477328"/>
          </a:xfrm>
          <a:prstGeom prst="rect">
            <a:avLst/>
          </a:prstGeom>
          <a:noFill/>
        </p:spPr>
        <p:txBody>
          <a:bodyPr wrap="square" rtlCol="0">
            <a:spAutoFit/>
          </a:bodyPr>
          <a:lstStyle/>
          <a:p>
            <a:pPr algn="ctr"/>
            <a:r>
              <a:rPr lang="en-US" b="1" dirty="0" smtClean="0"/>
              <a:t>Focus </a:t>
            </a:r>
            <a:r>
              <a:rPr lang="en-US" dirty="0" smtClean="0"/>
              <a:t>on MG-RAST front-end capabilities and how to use MG-RAST to answer scientific questions.</a:t>
            </a:r>
            <a:endParaRPr lang="en-US" dirty="0"/>
          </a:p>
        </p:txBody>
      </p:sp>
    </p:spTree>
    <p:extLst>
      <p:ext uri="{BB962C8B-B14F-4D97-AF65-F5344CB8AC3E}">
        <p14:creationId xmlns:p14="http://schemas.microsoft.com/office/powerpoint/2010/main" val="338241354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Ways to interact with MG-RAST</a:t>
            </a:r>
            <a:endParaRPr lang="en-US" dirty="0"/>
          </a:p>
        </p:txBody>
      </p:sp>
      <p:sp>
        <p:nvSpPr>
          <p:cNvPr id="3" name="Content Placeholder 2"/>
          <p:cNvSpPr>
            <a:spLocks noGrp="1"/>
          </p:cNvSpPr>
          <p:nvPr>
            <p:ph idx="1"/>
          </p:nvPr>
        </p:nvSpPr>
        <p:spPr/>
        <p:txBody>
          <a:bodyPr>
            <a:normAutofit fontScale="92500" lnSpcReduction="10000"/>
          </a:bodyPr>
          <a:lstStyle/>
          <a:p>
            <a:r>
              <a:rPr lang="en-US" sz="2800" dirty="0" smtClean="0"/>
              <a:t>Web interface </a:t>
            </a:r>
          </a:p>
          <a:p>
            <a:pPr lvl="1"/>
            <a:r>
              <a:rPr lang="en-US" sz="2400" dirty="0" smtClean="0">
                <a:hlinkClick r:id="rId2"/>
              </a:rPr>
              <a:t>http://www.metagenomics.anl.gov</a:t>
            </a:r>
            <a:endParaRPr lang="en-US" sz="2400" dirty="0" smtClean="0"/>
          </a:p>
          <a:p>
            <a:pPr lvl="1"/>
            <a:r>
              <a:rPr lang="en-US" sz="2400" dirty="0" smtClean="0"/>
              <a:t>Most popular entry point</a:t>
            </a:r>
          </a:p>
          <a:p>
            <a:pPr lvl="1"/>
            <a:r>
              <a:rPr lang="en-US" sz="2400" dirty="0"/>
              <a:t>R</a:t>
            </a:r>
            <a:r>
              <a:rPr lang="en-US" sz="2400" dirty="0" smtClean="0"/>
              <a:t>ich </a:t>
            </a:r>
            <a:r>
              <a:rPr lang="en-US" sz="2400" dirty="0"/>
              <a:t>in features </a:t>
            </a:r>
            <a:r>
              <a:rPr lang="en-US" sz="2400" dirty="0" smtClean="0"/>
              <a:t>for upload, search, data analysis</a:t>
            </a:r>
          </a:p>
          <a:p>
            <a:pPr lvl="1"/>
            <a:r>
              <a:rPr lang="en-US" sz="2400" dirty="0" smtClean="0"/>
              <a:t>Limitation in number of data sets </a:t>
            </a:r>
            <a:r>
              <a:rPr lang="en-US" sz="2400" dirty="0" smtClean="0"/>
              <a:t>that </a:t>
            </a:r>
            <a:r>
              <a:rPr lang="en-US" sz="2400" dirty="0" smtClean="0"/>
              <a:t>can be compared</a:t>
            </a:r>
          </a:p>
          <a:p>
            <a:r>
              <a:rPr lang="en-US" sz="2800" dirty="0" smtClean="0"/>
              <a:t>API</a:t>
            </a:r>
          </a:p>
          <a:p>
            <a:pPr lvl="1"/>
            <a:r>
              <a:rPr lang="en-US" sz="2400" dirty="0"/>
              <a:t>M</a:t>
            </a:r>
            <a:r>
              <a:rPr lang="en-US" sz="2400" dirty="0" smtClean="0"/>
              <a:t>akes </a:t>
            </a:r>
            <a:r>
              <a:rPr lang="en-US" sz="2400" dirty="0"/>
              <a:t>all data </a:t>
            </a:r>
            <a:r>
              <a:rPr lang="en-US" sz="2400" dirty="0" smtClean="0"/>
              <a:t>created </a:t>
            </a:r>
            <a:r>
              <a:rPr lang="en-US" sz="2400" dirty="0"/>
              <a:t>by the </a:t>
            </a:r>
            <a:r>
              <a:rPr lang="en-US" sz="2400" dirty="0" smtClean="0"/>
              <a:t>pipeline accessible.</a:t>
            </a:r>
          </a:p>
          <a:p>
            <a:pPr lvl="1"/>
            <a:r>
              <a:rPr lang="en-US" sz="2400" dirty="0"/>
              <a:t>C</a:t>
            </a:r>
            <a:r>
              <a:rPr lang="en-US" sz="2400" dirty="0" smtClean="0"/>
              <a:t>omplements </a:t>
            </a:r>
            <a:r>
              <a:rPr lang="en-US" sz="2400" dirty="0"/>
              <a:t>the existing MG-RAST web </a:t>
            </a:r>
            <a:r>
              <a:rPr lang="en-US" sz="2400" dirty="0" smtClean="0"/>
              <a:t>interface</a:t>
            </a:r>
          </a:p>
          <a:p>
            <a:pPr lvl="1"/>
            <a:r>
              <a:rPr lang="en-US" sz="2400" dirty="0"/>
              <a:t>C</a:t>
            </a:r>
            <a:r>
              <a:rPr lang="en-US" sz="2400" dirty="0" smtClean="0"/>
              <a:t>ompatible </a:t>
            </a:r>
            <a:r>
              <a:rPr lang="en-US" sz="2400" dirty="0"/>
              <a:t>with most programming environments</a:t>
            </a:r>
            <a:endParaRPr lang="en-US" sz="2400" dirty="0" smtClean="0"/>
          </a:p>
          <a:p>
            <a:r>
              <a:rPr lang="en-US" sz="2800" dirty="0" err="1" smtClean="0"/>
              <a:t>Cmd</a:t>
            </a:r>
            <a:r>
              <a:rPr lang="en-US" sz="2800" dirty="0" smtClean="0"/>
              <a:t>-line interface (mg-</a:t>
            </a:r>
            <a:r>
              <a:rPr lang="en-US" sz="2800" dirty="0" err="1" smtClean="0"/>
              <a:t>rast</a:t>
            </a:r>
            <a:r>
              <a:rPr lang="en-US" sz="2800" dirty="0" smtClean="0"/>
              <a:t> tools)</a:t>
            </a:r>
          </a:p>
          <a:p>
            <a:r>
              <a:rPr lang="en-US" sz="2800" dirty="0" smtClean="0"/>
              <a:t>R statistical package (</a:t>
            </a:r>
            <a:r>
              <a:rPr lang="en-US" sz="2800" dirty="0" err="1" smtClean="0"/>
              <a:t>matR</a:t>
            </a:r>
            <a:r>
              <a:rPr lang="en-US" sz="2800" dirty="0" smtClean="0"/>
              <a:t>)</a:t>
            </a:r>
            <a:endParaRPr lang="en-US" sz="2800" dirty="0"/>
          </a:p>
        </p:txBody>
      </p:sp>
    </p:spTree>
    <p:extLst>
      <p:ext uri="{BB962C8B-B14F-4D97-AF65-F5344CB8AC3E}">
        <p14:creationId xmlns:p14="http://schemas.microsoft.com/office/powerpoint/2010/main" val="3373837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Now for some practical applications!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What you need to get started:</a:t>
            </a:r>
          </a:p>
          <a:p>
            <a:r>
              <a:rPr lang="en-US" sz="2000" dirty="0" smtClean="0"/>
              <a:t>A </a:t>
            </a:r>
            <a:r>
              <a:rPr lang="en-US" sz="2000" dirty="0"/>
              <a:t>MG-RAST account (http://</a:t>
            </a:r>
            <a:r>
              <a:rPr lang="en-US" sz="2000" dirty="0" err="1"/>
              <a:t>metagenomics.anl.gov</a:t>
            </a:r>
            <a:r>
              <a:rPr lang="en-US" sz="2000" dirty="0"/>
              <a:t>/?page=Register</a:t>
            </a:r>
          </a:p>
          <a:p>
            <a:r>
              <a:rPr lang="en-US" sz="2000" dirty="0"/>
              <a:t>Web</a:t>
            </a:r>
          </a:p>
          <a:p>
            <a:pPr lvl="1"/>
            <a:r>
              <a:rPr lang="en-US" sz="1800" dirty="0"/>
              <a:t>Latest version of Firefox browser</a:t>
            </a:r>
          </a:p>
          <a:p>
            <a:r>
              <a:rPr lang="en-US" sz="2000" dirty="0"/>
              <a:t>CMD-Line</a:t>
            </a:r>
          </a:p>
          <a:p>
            <a:pPr lvl="1"/>
            <a:r>
              <a:rPr lang="en-US" sz="1400" dirty="0"/>
              <a:t>Download python and install libraries (</a:t>
            </a:r>
            <a:r>
              <a:rPr lang="en-US" sz="1400" dirty="0">
                <a:hlinkClick r:id="rId2"/>
              </a:rPr>
              <a:t>https://pip.pypa.io/en/latest/installing.html</a:t>
            </a:r>
            <a:r>
              <a:rPr lang="en-US" sz="1400" dirty="0"/>
              <a:t>)</a:t>
            </a:r>
          </a:p>
          <a:p>
            <a:pPr lvl="1"/>
            <a:r>
              <a:rPr lang="en-US" sz="1400" dirty="0"/>
              <a:t>Download MG-RAST command-line tools (ftp://</a:t>
            </a:r>
            <a:r>
              <a:rPr lang="en-US" sz="1400" dirty="0" err="1"/>
              <a:t>ftp.metagenomics.anl.gov</a:t>
            </a:r>
            <a:r>
              <a:rPr lang="en-US" sz="1400" dirty="0"/>
              <a:t>/tools/upload/ )  </a:t>
            </a:r>
          </a:p>
          <a:p>
            <a:pPr lvl="1"/>
            <a:r>
              <a:rPr lang="en-US" sz="1400" dirty="0"/>
              <a:t>OS </a:t>
            </a:r>
            <a:r>
              <a:rPr lang="en-US" sz="1400" dirty="0" smtClean="0"/>
              <a:t>Shell</a:t>
            </a:r>
            <a:endParaRPr lang="en-US" sz="2000" dirty="0"/>
          </a:p>
          <a:p>
            <a:r>
              <a:rPr lang="en-US" sz="2000" dirty="0"/>
              <a:t>R</a:t>
            </a:r>
          </a:p>
          <a:p>
            <a:pPr lvl="1"/>
            <a:r>
              <a:rPr lang="en-US" sz="1400" dirty="0"/>
              <a:t>Download and install R package (</a:t>
            </a:r>
            <a:r>
              <a:rPr lang="en-US" sz="1400" dirty="0">
                <a:hlinkClick r:id="rId3"/>
              </a:rPr>
              <a:t>https://www.r-project.org/</a:t>
            </a:r>
            <a:r>
              <a:rPr lang="en-US" sz="1400" dirty="0"/>
              <a:t>) AND</a:t>
            </a:r>
          </a:p>
          <a:p>
            <a:pPr lvl="1"/>
            <a:r>
              <a:rPr lang="en-US" sz="1400" dirty="0" err="1"/>
              <a:t>matR</a:t>
            </a:r>
            <a:r>
              <a:rPr lang="en-US" sz="1400" dirty="0"/>
              <a:t> (</a:t>
            </a:r>
            <a:r>
              <a:rPr lang="en-US" sz="1400" dirty="0">
                <a:hlinkClick r:id="rId4"/>
              </a:rPr>
              <a:t>https://github.com/MG-RAST/matR/</a:t>
            </a:r>
            <a:r>
              <a:rPr lang="en-US" sz="1400" dirty="0"/>
              <a:t>) </a:t>
            </a:r>
          </a:p>
          <a:p>
            <a:r>
              <a:rPr lang="en-US" sz="2000" dirty="0"/>
              <a:t>MD5 sum </a:t>
            </a:r>
          </a:p>
          <a:p>
            <a:pPr lvl="1"/>
            <a:r>
              <a:rPr lang="en-US" sz="1600" dirty="0"/>
              <a:t>Need to create MD5sums for files</a:t>
            </a:r>
          </a:p>
          <a:p>
            <a:pPr lvl="1"/>
            <a:r>
              <a:rPr lang="en-US" sz="1600" dirty="0"/>
              <a:t>Download </a:t>
            </a:r>
            <a:r>
              <a:rPr lang="en-US" sz="1600" dirty="0">
                <a:hlinkClick r:id="rId5"/>
              </a:rPr>
              <a:t>http://www.freebsd.org/</a:t>
            </a:r>
            <a:r>
              <a:rPr lang="en-US" sz="1600" dirty="0"/>
              <a:t>  for md5sum command</a:t>
            </a:r>
          </a:p>
          <a:p>
            <a:pPr marL="0" indent="0">
              <a:buNone/>
            </a:pPr>
            <a:endParaRPr lang="en-US" dirty="0"/>
          </a:p>
        </p:txBody>
      </p:sp>
    </p:spTree>
    <p:extLst>
      <p:ext uri="{BB962C8B-B14F-4D97-AF65-F5344CB8AC3E}">
        <p14:creationId xmlns:p14="http://schemas.microsoft.com/office/powerpoint/2010/main" val="2113015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MG-RAST fundamental concepts</a:t>
            </a:r>
            <a:endParaRPr lang="en-US" dirty="0"/>
          </a:p>
        </p:txBody>
      </p:sp>
      <p:sp>
        <p:nvSpPr>
          <p:cNvPr id="3" name="Content Placeholder 2"/>
          <p:cNvSpPr>
            <a:spLocks noGrp="1"/>
          </p:cNvSpPr>
          <p:nvPr>
            <p:ph idx="1"/>
          </p:nvPr>
        </p:nvSpPr>
        <p:spPr/>
        <p:txBody>
          <a:bodyPr/>
          <a:lstStyle/>
          <a:p>
            <a:pPr lvl="1" fontAlgn="base"/>
            <a:r>
              <a:rPr lang="en-US" dirty="0" smtClean="0"/>
              <a:t>service </a:t>
            </a:r>
            <a:r>
              <a:rPr lang="en-US" dirty="0"/>
              <a:t>side </a:t>
            </a:r>
            <a:r>
              <a:rPr lang="en-US" dirty="0" smtClean="0"/>
              <a:t>processing</a:t>
            </a:r>
          </a:p>
          <a:p>
            <a:pPr lvl="2" fontAlgn="base"/>
            <a:r>
              <a:rPr lang="en-US" dirty="0" smtClean="0"/>
              <a:t>stats</a:t>
            </a:r>
            <a:endParaRPr lang="en-US" dirty="0"/>
          </a:p>
          <a:p>
            <a:pPr lvl="1" fontAlgn="base"/>
            <a:r>
              <a:rPr lang="en-US" dirty="0" smtClean="0"/>
              <a:t>late </a:t>
            </a:r>
            <a:r>
              <a:rPr lang="en-US" dirty="0"/>
              <a:t>binding to </a:t>
            </a:r>
            <a:r>
              <a:rPr lang="en-US" dirty="0" smtClean="0"/>
              <a:t>parameters</a:t>
            </a:r>
          </a:p>
          <a:p>
            <a:pPr lvl="2" fontAlgn="base"/>
            <a:r>
              <a:rPr lang="en-US" dirty="0" smtClean="0"/>
              <a:t>Filtering data after pipeline completion</a:t>
            </a:r>
            <a:endParaRPr lang="en-US" dirty="0"/>
          </a:p>
          <a:p>
            <a:pPr lvl="1" fontAlgn="base"/>
            <a:r>
              <a:rPr lang="en-US" dirty="0" smtClean="0"/>
              <a:t>smart </a:t>
            </a:r>
            <a:r>
              <a:rPr lang="en-US" dirty="0"/>
              <a:t>data </a:t>
            </a:r>
            <a:r>
              <a:rPr lang="en-US" dirty="0" smtClean="0"/>
              <a:t>structures</a:t>
            </a:r>
          </a:p>
          <a:p>
            <a:pPr lvl="2" fontAlgn="base"/>
            <a:endParaRPr lang="en-US" dirty="0"/>
          </a:p>
          <a:p>
            <a:pPr lvl="1" fontAlgn="base"/>
            <a:r>
              <a:rPr lang="en-US" dirty="0" smtClean="0"/>
              <a:t>controlled vocabularies</a:t>
            </a:r>
          </a:p>
          <a:p>
            <a:pPr lvl="2" fontAlgn="base"/>
            <a:r>
              <a:rPr lang="en-US" dirty="0"/>
              <a:t>“de-noising” via CVs vs. </a:t>
            </a:r>
            <a:r>
              <a:rPr lang="en-US" dirty="0" err="1"/>
              <a:t>genbank</a:t>
            </a:r>
            <a:r>
              <a:rPr lang="en-US" dirty="0"/>
              <a:t> (</a:t>
            </a:r>
            <a:r>
              <a:rPr lang="en-US" dirty="0" err="1"/>
              <a:t>dnaA</a:t>
            </a:r>
            <a:r>
              <a:rPr lang="en-US" dirty="0"/>
              <a:t>…)</a:t>
            </a:r>
          </a:p>
          <a:p>
            <a:endParaRPr lang="en-US" dirty="0"/>
          </a:p>
        </p:txBody>
      </p:sp>
    </p:spTree>
    <p:extLst>
      <p:ext uri="{BB962C8B-B14F-4D97-AF65-F5344CB8AC3E}">
        <p14:creationId xmlns:p14="http://schemas.microsoft.com/office/powerpoint/2010/main" val="30565398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47543</TotalTime>
  <Words>2111</Words>
  <Application>Microsoft Macintosh PowerPoint</Application>
  <PresentationFormat>On-screen Show (4:3)</PresentationFormat>
  <Paragraphs>309</Paragraphs>
  <Slides>50</Slides>
  <Notes>10</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Office Theme</vt:lpstr>
      <vt:lpstr>PowerPoint Presentation</vt:lpstr>
      <vt:lpstr>MG-RAST is</vt:lpstr>
      <vt:lpstr>The Big Picture</vt:lpstr>
      <vt:lpstr>The Big Picture</vt:lpstr>
      <vt:lpstr>PowerPoint Presentation</vt:lpstr>
      <vt:lpstr>The Big Picture</vt:lpstr>
      <vt:lpstr>Ways to interact with MG-RAST</vt:lpstr>
      <vt:lpstr>Now for some practical applications!</vt:lpstr>
      <vt:lpstr>MG-RAST fundamental concepts</vt:lpstr>
      <vt:lpstr>MG-RAST fundamental concepts - service side processing</vt:lpstr>
      <vt:lpstr>MG-RAST fundamental concepts - late binding to parameters</vt:lpstr>
      <vt:lpstr>MG-RAST fundamental concepts - late binding to parameters</vt:lpstr>
      <vt:lpstr>MG-RAST fundamental concepts - smart data structures</vt:lpstr>
      <vt:lpstr>MG-RAST fundamental concepts - controlled vocabularies</vt:lpstr>
      <vt:lpstr>Example 1. Downloading data</vt:lpstr>
      <vt:lpstr>Metadata</vt:lpstr>
      <vt:lpstr>Exercise 2. Upload and Submission</vt:lpstr>
      <vt:lpstr>Uploading to MG-RAST </vt:lpstr>
      <vt:lpstr>Elements of the file browser</vt:lpstr>
      <vt:lpstr>Upload progress</vt:lpstr>
      <vt:lpstr>Now to submit your data</vt:lpstr>
      <vt:lpstr>Submission is done …</vt:lpstr>
      <vt:lpstr>How far along has my data progressed?</vt:lpstr>
      <vt:lpstr>Using MG-RAST to answer scientific questions:   An example study</vt:lpstr>
      <vt:lpstr>Example 3. Finding samples</vt:lpstr>
      <vt:lpstr>Finding samples</vt:lpstr>
      <vt:lpstr>Example 4: Data Quality - Examine Samples</vt:lpstr>
      <vt:lpstr>Metagenome overviews</vt:lpstr>
      <vt:lpstr>Example Sections of Overview</vt:lpstr>
      <vt:lpstr>How trustworthy is my data?</vt:lpstr>
      <vt:lpstr>Data Quality Challenge</vt:lpstr>
      <vt:lpstr>Duplicate Read Inferred Sequencing Error Estimation --- (DRISEE)</vt:lpstr>
      <vt:lpstr>Extreme cases of quality</vt:lpstr>
      <vt:lpstr>Kmer profiles</vt:lpstr>
      <vt:lpstr>Nucleotide histogram</vt:lpstr>
      <vt:lpstr>What do the samples look like?</vt:lpstr>
      <vt:lpstr>Example 5. How taxonomically diverse are your samples?</vt:lpstr>
      <vt:lpstr>Array of analyses</vt:lpstr>
      <vt:lpstr>Sample diversity</vt:lpstr>
      <vt:lpstr>What taxa are in common?</vt:lpstr>
      <vt:lpstr>Are there major differences in the samples?</vt:lpstr>
      <vt:lpstr>Example 6. Functional diversity</vt:lpstr>
      <vt:lpstr>What functions did you find?</vt:lpstr>
      <vt:lpstr>What functions did you find?</vt:lpstr>
      <vt:lpstr>Example 7. Digging deeper</vt:lpstr>
      <vt:lpstr>Select taxon group and move to workbench. </vt:lpstr>
      <vt:lpstr>Create Function Table</vt:lpstr>
      <vt:lpstr>Search for function</vt:lpstr>
      <vt:lpstr>Example 8. What are community functional differences among 3 HMP body locations?</vt:lpstr>
      <vt:lpstr>Example 9: Exotic operations</vt:lpstr>
    </vt:vector>
  </TitlesOfParts>
  <Company>Argonne National Laboratory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Elizabeth Glass</dc:creator>
  <cp:lastModifiedBy>Elizabeth Glass</cp:lastModifiedBy>
  <cp:revision>124</cp:revision>
  <dcterms:created xsi:type="dcterms:W3CDTF">2015-08-04T21:37:17Z</dcterms:created>
  <dcterms:modified xsi:type="dcterms:W3CDTF">2015-09-11T19:45:06Z</dcterms:modified>
</cp:coreProperties>
</file>