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260" r:id="rId4"/>
    <p:sldId id="265" r:id="rId5"/>
    <p:sldId id="270" r:id="rId6"/>
    <p:sldId id="257" r:id="rId7"/>
    <p:sldId id="272" r:id="rId8"/>
    <p:sldId id="271" r:id="rId9"/>
    <p:sldId id="261" r:id="rId10"/>
    <p:sldId id="266" r:id="rId11"/>
    <p:sldId id="267" r:id="rId12"/>
    <p:sldId id="297" r:id="rId13"/>
    <p:sldId id="268" r:id="rId14"/>
    <p:sldId id="269" r:id="rId15"/>
    <p:sldId id="293" r:id="rId16"/>
    <p:sldId id="291" r:id="rId17"/>
    <p:sldId id="292" r:id="rId18"/>
    <p:sldId id="300" r:id="rId19"/>
    <p:sldId id="299" r:id="rId20"/>
    <p:sldId id="301" r:id="rId21"/>
    <p:sldId id="302" r:id="rId22"/>
    <p:sldId id="298" r:id="rId23"/>
    <p:sldId id="262" r:id="rId24"/>
    <p:sldId id="281" r:id="rId25"/>
    <p:sldId id="282" r:id="rId26"/>
    <p:sldId id="275" r:id="rId27"/>
    <p:sldId id="283" r:id="rId28"/>
    <p:sldId id="284" r:id="rId29"/>
    <p:sldId id="277" r:id="rId30"/>
    <p:sldId id="278" r:id="rId31"/>
    <p:sldId id="279" r:id="rId32"/>
    <p:sldId id="280" r:id="rId33"/>
    <p:sldId id="285" r:id="rId34"/>
    <p:sldId id="286" r:id="rId35"/>
    <p:sldId id="287" r:id="rId36"/>
    <p:sldId id="295" r:id="rId37"/>
    <p:sldId id="303" r:id="rId38"/>
    <p:sldId id="304" r:id="rId39"/>
    <p:sldId id="296" r:id="rId40"/>
    <p:sldId id="307" r:id="rId41"/>
    <p:sldId id="308" r:id="rId42"/>
    <p:sldId id="289" r:id="rId43"/>
    <p:sldId id="290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zabeth Glas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B3F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42" autoAdjust="0"/>
    <p:restoredTop sz="89374" autoAdjust="0"/>
  </p:normalViewPr>
  <p:slideViewPr>
    <p:cSldViewPr snapToGrid="0" snapToObjects="1">
      <p:cViewPr>
        <p:scale>
          <a:sx n="100" d="100"/>
          <a:sy n="100" d="100"/>
        </p:scale>
        <p:origin x="-704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24T15:58:37.793" idx="1">
    <p:pos x="4928" y="1483"/>
    <p:text>This needs to be looked into - errors on MG-RAST page. Why zero? do the sample suck or is it a bug?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6A1B9-0A86-7A4E-8C0C-CD08297FA88D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99313-7BED-0A41-ABB2-37ECF3C09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phyloseq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6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baseline="0" dirty="0" smtClean="0"/>
              <a:t>   DRISEE score:   </a:t>
            </a:r>
            <a:r>
              <a:rPr lang="en-US" b="1" dirty="0" smtClean="0">
                <a:effectLst/>
              </a:rPr>
              <a:t>MG-RAST ID</a:t>
            </a:r>
            <a:r>
              <a:rPr lang="en-US" dirty="0" smtClean="0">
                <a:effectLst/>
              </a:rPr>
              <a:t>   4472276.3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(31873)</a:t>
            </a:r>
            <a:r>
              <a:rPr lang="en-US" dirty="0" smtClean="0"/>
              <a:t> </a:t>
            </a:r>
          </a:p>
          <a:p>
            <a:r>
              <a:rPr lang="en-US" dirty="0" smtClean="0"/>
              <a:t>Worst DRISEE score:   </a:t>
            </a:r>
            <a:r>
              <a:rPr lang="en-US" b="1" dirty="0" smtClean="0">
                <a:effectLst/>
              </a:rPr>
              <a:t>MG-RAST ID</a:t>
            </a:r>
            <a:r>
              <a:rPr lang="en-US" dirty="0" smtClean="0">
                <a:effectLst/>
              </a:rPr>
              <a:t>   4473393.3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(32990)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 smtClean="0"/>
              <a:t>Here a live browse through the Overview should be made.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Note that quality should be looked at.  Segway</a:t>
            </a:r>
            <a:r>
              <a:rPr lang="en-US" sz="4000" b="1" baseline="0" dirty="0" smtClean="0"/>
              <a:t> into QC section.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Folker – please note that they may run</a:t>
            </a:r>
            <a:r>
              <a:rPr lang="en-US" b="1" baseline="0" dirty="0" smtClean="0"/>
              <a:t> into a problem with the feature limit with the workspace.  </a:t>
            </a:r>
            <a:r>
              <a:rPr lang="en-US" baseline="0" dirty="0" smtClean="0"/>
              <a:t>This may be a great time to talk about how the CLI/R tools can overcome these limits – rather than having to whittle down the data they are looking 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0" dirty="0" smtClean="0"/>
              <a:t> random healthy patient, fecal samples from HMP with DRISEE scores around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Enzymes examined by </a:t>
            </a:r>
            <a:r>
              <a:rPr lang="en-US" dirty="0" err="1" smtClean="0"/>
              <a:t>Tiedje</a:t>
            </a:r>
            <a:r>
              <a:rPr lang="en-US" dirty="0" smtClean="0"/>
              <a:t> et al in orange rectangle.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Enzymes examined by </a:t>
            </a:r>
            <a:r>
              <a:rPr lang="en-US" dirty="0" err="1" smtClean="0"/>
              <a:t>Tiedje</a:t>
            </a:r>
            <a:r>
              <a:rPr lang="en-US" dirty="0" smtClean="0"/>
              <a:t> et al in orange rectangle.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9313-7BED-0A41-ABB2-37ECF3C090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5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B58A-7A6A-0642-B680-4B77282166D6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C71E-E21F-CF4D-8F70-954945E5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tagenomics.anl.go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4" Type="http://schemas.openxmlformats.org/officeDocument/2006/relationships/hyperlink" Target="https://github.com/MG-RAST/matR/" TargetMode="External"/><Relationship Id="rId5" Type="http://schemas.openxmlformats.org/officeDocument/2006/relationships/hyperlink" Target="http://www.freebsd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p.pypa.io/en/latest/installing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Folker Meyer</a:t>
            </a:r>
          </a:p>
          <a:p>
            <a:r>
              <a:rPr lang="en-US" dirty="0" smtClean="0"/>
              <a:t>Argonne National Laboratory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71600" y="1056591"/>
            <a:ext cx="6400800" cy="2512109"/>
            <a:chOff x="1371600" y="1056591"/>
            <a:chExt cx="6400800" cy="2512109"/>
          </a:xfrm>
        </p:grpSpPr>
        <p:pic>
          <p:nvPicPr>
            <p:cNvPr id="4" name="Picture 3" descr="mgr-logo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056591"/>
              <a:ext cx="6400800" cy="19304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71600" y="2974291"/>
              <a:ext cx="6400800" cy="59440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48658" y="2974291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3FF47"/>
                </a:solidFill>
                <a:latin typeface="American Typewriter"/>
                <a:cs typeface="American Typewriter"/>
              </a:rPr>
              <a:t>v</a:t>
            </a:r>
            <a:r>
              <a:rPr lang="en-US" sz="2000" dirty="0" smtClean="0">
                <a:solidFill>
                  <a:srgbClr val="B3FF47"/>
                </a:solidFill>
                <a:latin typeface="American Typewriter"/>
                <a:cs typeface="American Typewriter"/>
              </a:rPr>
              <a:t>3.6 Tutorial</a:t>
            </a:r>
            <a:endParaRPr lang="en-US" sz="2000" dirty="0">
              <a:solidFill>
                <a:srgbClr val="B3FF47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1627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MG-RAST fundamental </a:t>
            </a: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sz="3600" dirty="0" smtClean="0"/>
              <a:t>- service side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SHOCK storage system</a:t>
            </a:r>
          </a:p>
          <a:p>
            <a:r>
              <a:rPr lang="en-US" dirty="0" smtClean="0"/>
              <a:t>Enables dynamic storage for server side processing.</a:t>
            </a:r>
          </a:p>
          <a:p>
            <a:r>
              <a:rPr lang="en-US" dirty="0" smtClean="0"/>
              <a:t>Makes for faster generation of user defined data “views”.</a:t>
            </a:r>
          </a:p>
          <a:p>
            <a:r>
              <a:rPr lang="en-US" dirty="0" smtClean="0"/>
              <a:t>A </a:t>
            </a:r>
            <a:r>
              <a:rPr lang="en-US" dirty="0"/>
              <a:t>more flexible and yet powerful </a:t>
            </a:r>
            <a:r>
              <a:rPr lang="en-US" dirty="0" smtClean="0"/>
              <a:t>approach.</a:t>
            </a:r>
          </a:p>
          <a:p>
            <a:pPr marL="0" indent="0">
              <a:buNone/>
            </a:pPr>
            <a:r>
              <a:rPr lang="en-US" dirty="0" smtClean="0"/>
              <a:t>&lt;&lt;figure on stats here????&gt;&gt;&gt;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3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MG-RAST fundamental </a:t>
            </a: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sz="3600" dirty="0" smtClean="0"/>
              <a:t>- late binding to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53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is no one </a:t>
            </a:r>
            <a:r>
              <a:rPr lang="en-US" dirty="0"/>
              <a:t>size fits </a:t>
            </a:r>
            <a:r>
              <a:rPr lang="en-US" dirty="0" smtClean="0"/>
              <a:t>all to annotation</a:t>
            </a:r>
            <a:endParaRPr lang="en-US" dirty="0"/>
          </a:p>
          <a:p>
            <a:r>
              <a:rPr lang="en-US" dirty="0" smtClean="0"/>
              <a:t>We need </a:t>
            </a:r>
            <a:r>
              <a:rPr lang="en-US" dirty="0"/>
              <a:t>multiple ways of viewing </a:t>
            </a:r>
            <a:r>
              <a:rPr lang="en-US" dirty="0" smtClean="0"/>
              <a:t>the similarities to protein databases.</a:t>
            </a:r>
            <a:endParaRPr lang="en-US" dirty="0"/>
          </a:p>
          <a:p>
            <a:r>
              <a:rPr lang="en-US" dirty="0" smtClean="0"/>
              <a:t>Changing </a:t>
            </a:r>
            <a:r>
              <a:rPr lang="en-US" dirty="0"/>
              <a:t>from one </a:t>
            </a:r>
            <a:r>
              <a:rPr lang="en-US" dirty="0" smtClean="0"/>
              <a:t>database (annotation source) </a:t>
            </a:r>
            <a:r>
              <a:rPr lang="en-US" dirty="0"/>
              <a:t>to </a:t>
            </a:r>
            <a:r>
              <a:rPr lang="en-US" dirty="0" smtClean="0"/>
              <a:t>another or changing cutoffs - changes “the picture”.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Therefore we came up with the M5nr and provide “late </a:t>
            </a:r>
            <a:r>
              <a:rPr lang="en-US" dirty="0"/>
              <a:t>binding to parameters</a:t>
            </a:r>
            <a:r>
              <a:rPr lang="en-US" dirty="0" smtClean="0"/>
              <a:t>” to allow users to make their own choices.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MG-RAST fundamental </a:t>
            </a: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sz="3600" dirty="0" smtClean="0"/>
              <a:t>- late binding to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35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M5nr</a:t>
            </a:r>
          </a:p>
          <a:p>
            <a:r>
              <a:rPr lang="en-US" sz="2800" dirty="0"/>
              <a:t>MD5-based non-redundant protein </a:t>
            </a:r>
            <a:r>
              <a:rPr lang="en-US" sz="2800" dirty="0" smtClean="0"/>
              <a:t>database</a:t>
            </a:r>
          </a:p>
          <a:p>
            <a:r>
              <a:rPr lang="en-US" sz="2800" dirty="0" smtClean="0"/>
              <a:t>Common reference for sharing similarity results.</a:t>
            </a:r>
          </a:p>
          <a:p>
            <a:r>
              <a:rPr lang="en-US" sz="2800" dirty="0" smtClean="0"/>
              <a:t>Based on databases from: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5200" y="3200404"/>
            <a:ext cx="4301067" cy="10837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EBI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GO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JGI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KEGG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NCBI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SEED</a:t>
            </a:r>
          </a:p>
          <a:p>
            <a:pPr algn="ctr"/>
            <a:r>
              <a:rPr lang="en-US" dirty="0" err="1" smtClean="0">
                <a:solidFill>
                  <a:srgbClr val="7F7F7F"/>
                </a:solidFill>
              </a:rPr>
              <a:t>Phantome</a:t>
            </a:r>
            <a:endParaRPr lang="en-US" dirty="0" smtClean="0">
              <a:solidFill>
                <a:srgbClr val="7F7F7F"/>
              </a:solidFill>
            </a:endParaRPr>
          </a:p>
          <a:p>
            <a:pPr algn="ctr"/>
            <a:r>
              <a:rPr lang="en-US" dirty="0" err="1" smtClean="0">
                <a:solidFill>
                  <a:srgbClr val="7F7F7F"/>
                </a:solidFill>
              </a:rPr>
              <a:t>UniProt</a:t>
            </a:r>
            <a:endParaRPr lang="en-US" dirty="0" smtClean="0">
              <a:solidFill>
                <a:srgbClr val="7F7F7F"/>
              </a:solidFill>
            </a:endParaRP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VBI</a:t>
            </a:r>
          </a:p>
          <a:p>
            <a:pPr algn="ctr"/>
            <a:r>
              <a:rPr lang="en-US" dirty="0" err="1" smtClean="0">
                <a:solidFill>
                  <a:srgbClr val="7F7F7F"/>
                </a:solidFill>
              </a:rPr>
              <a:t>eggNOG</a:t>
            </a:r>
            <a:endParaRPr lang="en-US" dirty="0" smtClean="0">
              <a:solidFill>
                <a:srgbClr val="7F7F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4140202"/>
            <a:ext cx="6976533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MG-RAST fundamental concepts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dirty="0" smtClean="0"/>
              <a:t>- </a:t>
            </a:r>
            <a:r>
              <a:rPr lang="en-US" sz="3600" dirty="0"/>
              <a:t>s</a:t>
            </a:r>
            <a:r>
              <a:rPr lang="en-US" sz="3600" dirty="0" smtClean="0"/>
              <a:t>mart data structures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769530"/>
            <a:ext cx="8229600" cy="4525963"/>
          </a:xfrm>
        </p:spPr>
        <p:txBody>
          <a:bodyPr/>
          <a:lstStyle/>
          <a:p>
            <a:r>
              <a:rPr lang="en-US" dirty="0" smtClean="0"/>
              <a:t>MG-RAST has “smart </a:t>
            </a:r>
            <a:r>
              <a:rPr lang="en-US" dirty="0"/>
              <a:t>data </a:t>
            </a:r>
            <a:r>
              <a:rPr lang="en-US" dirty="0" smtClean="0"/>
              <a:t>products” enabling the </a:t>
            </a:r>
            <a:r>
              <a:rPr lang="en-US" dirty="0"/>
              <a:t>user </a:t>
            </a:r>
            <a:r>
              <a:rPr lang="en-US" dirty="0" smtClean="0"/>
              <a:t>-- </a:t>
            </a:r>
            <a:r>
              <a:rPr lang="en-US" b="1" dirty="0" smtClean="0"/>
              <a:t>at </a:t>
            </a:r>
            <a:r>
              <a:rPr lang="en-US" b="1" dirty="0"/>
              <a:t>the time of analysis </a:t>
            </a:r>
            <a:r>
              <a:rPr lang="en-US" dirty="0" smtClean="0"/>
              <a:t>-- to </a:t>
            </a:r>
            <a:r>
              <a:rPr lang="en-US" dirty="0"/>
              <a:t>determine the best </a:t>
            </a:r>
            <a:r>
              <a:rPr lang="en-US" dirty="0" smtClean="0"/>
              <a:t>parameters. </a:t>
            </a:r>
          </a:p>
          <a:p>
            <a:r>
              <a:rPr lang="en-US" dirty="0" smtClean="0"/>
              <a:t>No need to </a:t>
            </a:r>
            <a:r>
              <a:rPr lang="en-US" dirty="0" err="1" smtClean="0"/>
              <a:t>recompute</a:t>
            </a:r>
            <a:r>
              <a:rPr lang="en-US" dirty="0" smtClean="0"/>
              <a:t> data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MG-RAST fundamental </a:t>
            </a:r>
            <a:r>
              <a:rPr lang="en-US" dirty="0" smtClean="0"/>
              <a:t>concepts</a:t>
            </a:r>
            <a:br>
              <a:rPr lang="en-US" dirty="0" smtClean="0"/>
            </a:br>
            <a:r>
              <a:rPr lang="en-US" sz="3600" dirty="0" smtClean="0"/>
              <a:t>- controlled vocabularies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</a:t>
            </a:r>
            <a:r>
              <a:rPr lang="en-US" dirty="0" smtClean="0"/>
              <a:t>. Downloading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Various types of data for download is available.</a:t>
            </a:r>
            <a:endParaRPr lang="en-US" sz="24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Dedicated Download page for:</a:t>
            </a:r>
          </a:p>
          <a:p>
            <a:pPr lvl="1"/>
            <a:r>
              <a:rPr lang="en-US" sz="2000" dirty="0"/>
              <a:t>Metadata </a:t>
            </a:r>
          </a:p>
          <a:p>
            <a:pPr lvl="1"/>
            <a:r>
              <a:rPr lang="en-US" sz="2000" dirty="0" smtClean="0"/>
              <a:t>Submitted </a:t>
            </a:r>
            <a:r>
              <a:rPr lang="en-US" sz="2000" dirty="0"/>
              <a:t>data – the original user submission </a:t>
            </a:r>
          </a:p>
          <a:p>
            <a:pPr lvl="1"/>
            <a:r>
              <a:rPr lang="en-US" sz="2000" dirty="0" smtClean="0"/>
              <a:t>Analysis results -</a:t>
            </a:r>
            <a:r>
              <a:rPr lang="en-US" sz="2000" dirty="0"/>
              <a:t>– results </a:t>
            </a:r>
            <a:r>
              <a:rPr lang="en-US" sz="2000" dirty="0" smtClean="0"/>
              <a:t>from EACH STEP of </a:t>
            </a:r>
            <a:r>
              <a:rPr lang="en-US" sz="2000" dirty="0"/>
              <a:t>the MG-RAST pipeline. </a:t>
            </a:r>
          </a:p>
          <a:p>
            <a:pPr lvl="1"/>
            <a:r>
              <a:rPr lang="en-US" sz="2000" dirty="0" smtClean="0"/>
              <a:t>Derived data – data based on annotation source and type (taxa or function)</a:t>
            </a:r>
            <a:endParaRPr lang="en-US" sz="2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400" dirty="0" smtClean="0"/>
              <a:t>Workbench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Search </a:t>
            </a:r>
            <a:r>
              <a:rPr lang="en-US" sz="2400" b="1" dirty="0"/>
              <a:t>for metagenome </a:t>
            </a:r>
            <a:r>
              <a:rPr lang="en-US" sz="2400" b="1" dirty="0" smtClean="0"/>
              <a:t>4472164.3 and download the sequence file that was provided at submission.</a:t>
            </a:r>
          </a:p>
        </p:txBody>
      </p:sp>
    </p:spTree>
    <p:extLst>
      <p:ext uri="{BB962C8B-B14F-4D97-AF65-F5344CB8AC3E}">
        <p14:creationId xmlns:p14="http://schemas.microsoft.com/office/powerpoint/2010/main" val="305039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Exercise 2. Upload and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Typically, users will come in with their own data and/or looking to analyze public data.</a:t>
            </a:r>
          </a:p>
          <a:p>
            <a:r>
              <a:rPr lang="en-US" dirty="0" smtClean="0"/>
              <a:t>In order to analyze your data – follow some easy steps to upload and submit data.</a:t>
            </a:r>
          </a:p>
          <a:p>
            <a:r>
              <a:rPr lang="en-US" dirty="0" smtClean="0"/>
              <a:t>Time needed to process data varies considerably (average 2 weeks for WGS), depending on:</a:t>
            </a:r>
          </a:p>
          <a:p>
            <a:pPr lvl="1"/>
            <a:r>
              <a:rPr lang="en-US" dirty="0" smtClean="0"/>
              <a:t> the size of your data set(s), </a:t>
            </a:r>
          </a:p>
          <a:p>
            <a:pPr lvl="1"/>
            <a:r>
              <a:rPr lang="en-US" dirty="0" smtClean="0"/>
              <a:t>whether you provide metadata and </a:t>
            </a:r>
          </a:p>
          <a:p>
            <a:pPr lvl="1"/>
            <a:r>
              <a:rPr lang="en-US" dirty="0" smtClean="0"/>
              <a:t>if you plan to publish data on MG-RAST.</a:t>
            </a:r>
          </a:p>
        </p:txBody>
      </p:sp>
    </p:spTree>
    <p:extLst>
      <p:ext uri="{BB962C8B-B14F-4D97-AF65-F5344CB8AC3E}">
        <p14:creationId xmlns:p14="http://schemas.microsoft.com/office/powerpoint/2010/main" val="371130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73"/>
            <a:ext cx="8229600" cy="1143000"/>
          </a:xfrm>
        </p:spPr>
        <p:txBody>
          <a:bodyPr/>
          <a:lstStyle/>
          <a:p>
            <a:r>
              <a:rPr lang="en-US" dirty="0"/>
              <a:t>Uploading to MG-RAST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867" y="1244600"/>
            <a:ext cx="6112933" cy="567267"/>
          </a:xfrm>
        </p:spPr>
        <p:txBody>
          <a:bodyPr>
            <a:noAutofit/>
          </a:bodyPr>
          <a:lstStyle/>
          <a:p>
            <a:r>
              <a:rPr lang="en-US" sz="2400" dirty="0" smtClean="0"/>
              <a:t>Green “up” arrow takes you to upload.</a:t>
            </a:r>
          </a:p>
          <a:p>
            <a:r>
              <a:rPr lang="en-US" sz="2400" b="1" dirty="0" smtClean="0"/>
              <a:t>Use your downloaded </a:t>
            </a:r>
            <a:r>
              <a:rPr lang="en-US" sz="2400" b="1" dirty="0"/>
              <a:t>file for 4472164.3</a:t>
            </a:r>
            <a:endParaRPr lang="en-US" sz="2400" b="1" dirty="0" smtClean="0"/>
          </a:p>
        </p:txBody>
      </p:sp>
      <p:pic>
        <p:nvPicPr>
          <p:cNvPr id="5" name="Picture 4" descr="upload_butt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3"/>
          <a:stretch/>
        </p:blipFill>
        <p:spPr>
          <a:xfrm>
            <a:off x="1947331" y="2125412"/>
            <a:ext cx="7162800" cy="4868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80436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Sequences can </a:t>
            </a:r>
            <a:r>
              <a:rPr lang="en-US" sz="2400" dirty="0"/>
              <a:t>be in FASTA, FASTQ, or SFF format. 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Can be compressed files.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344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the file browser</a:t>
            </a:r>
            <a:endParaRPr lang="en-US" dirty="0"/>
          </a:p>
        </p:txBody>
      </p:sp>
      <p:pic>
        <p:nvPicPr>
          <p:cNvPr id="4" name="Picture 3" descr="upload_inbox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 b="6800"/>
          <a:stretch/>
        </p:blipFill>
        <p:spPr>
          <a:xfrm>
            <a:off x="677333" y="1637771"/>
            <a:ext cx="7636933" cy="50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progress</a:t>
            </a:r>
            <a:endParaRPr lang="en-US" dirty="0"/>
          </a:p>
        </p:txBody>
      </p:sp>
      <p:pic>
        <p:nvPicPr>
          <p:cNvPr id="4" name="Picture 3" descr="upload_progr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7" y="1417638"/>
            <a:ext cx="7742767" cy="45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MG-RAST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system to </a:t>
            </a:r>
            <a:r>
              <a:rPr lang="en-US" dirty="0"/>
              <a:t>support user-driven analysis of </a:t>
            </a:r>
            <a:r>
              <a:rPr lang="en-US" dirty="0" smtClean="0"/>
              <a:t>metagenomic data;</a:t>
            </a:r>
          </a:p>
          <a:p>
            <a:r>
              <a:rPr lang="en-US" dirty="0" smtClean="0"/>
              <a:t>It </a:t>
            </a:r>
            <a:r>
              <a:rPr lang="en-US" dirty="0"/>
              <a:t>offers automated quality control, annotation, comparative analysis, and </a:t>
            </a:r>
            <a:r>
              <a:rPr lang="en-US" dirty="0" smtClean="0"/>
              <a:t>archiving services;</a:t>
            </a:r>
          </a:p>
          <a:p>
            <a:r>
              <a:rPr lang="en-US" dirty="0" smtClean="0"/>
              <a:t>MG-RAST provides </a:t>
            </a:r>
            <a:r>
              <a:rPr lang="en-US" dirty="0"/>
              <a:t>several methods to access </a:t>
            </a:r>
            <a:r>
              <a:rPr lang="en-US" dirty="0" smtClean="0"/>
              <a:t>data and tools;</a:t>
            </a:r>
          </a:p>
          <a:p>
            <a:r>
              <a:rPr lang="en-US" dirty="0" smtClean="0"/>
              <a:t>MG-RAST for data analyses and discovery!</a:t>
            </a:r>
          </a:p>
          <a:p>
            <a:pPr lvl="1"/>
            <a:r>
              <a:rPr lang="en-US" dirty="0" smtClean="0"/>
              <a:t>phylogenetic reconstructions,</a:t>
            </a:r>
          </a:p>
          <a:p>
            <a:pPr lvl="1"/>
            <a:r>
              <a:rPr lang="en-US" dirty="0" smtClean="0"/>
              <a:t>metabolic </a:t>
            </a:r>
            <a:r>
              <a:rPr lang="en-US" dirty="0"/>
              <a:t>reconstructions,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xplore annotation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metagenomes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6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to submit your data</a:t>
            </a:r>
            <a:endParaRPr lang="en-US" dirty="0"/>
          </a:p>
        </p:txBody>
      </p:sp>
      <p:pic>
        <p:nvPicPr>
          <p:cNvPr id="4" name="Picture 3" descr="submission_op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9" y="1417638"/>
            <a:ext cx="8038311" cy="4919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22" y="2795432"/>
            <a:ext cx="28679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Metadata is important!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Suggested, but not required.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1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is done …</a:t>
            </a:r>
            <a:endParaRPr lang="en-US" dirty="0"/>
          </a:p>
        </p:txBody>
      </p:sp>
      <p:pic>
        <p:nvPicPr>
          <p:cNvPr id="4" name="Picture 3" descr="submission_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14" y="1417638"/>
            <a:ext cx="5664386" cy="530912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799" y="2569105"/>
            <a:ext cx="2925233" cy="1291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hen the completed sections turn green.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608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far along has my data progressed?</a:t>
            </a:r>
            <a:endParaRPr lang="en-US" dirty="0"/>
          </a:p>
        </p:txBody>
      </p:sp>
      <p:pic>
        <p:nvPicPr>
          <p:cNvPr id="9" name="Picture 8" descr="submission_pipeline_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1" y="1787992"/>
            <a:ext cx="8525933" cy="2631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133" y="4826000"/>
            <a:ext cx="6371832" cy="175432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Progress Bar Legend</a:t>
            </a:r>
          </a:p>
          <a:p>
            <a:r>
              <a:rPr lang="en-US" dirty="0" smtClean="0">
                <a:latin typeface="Courier New"/>
                <a:cs typeface="Courier New"/>
              </a:rPr>
              <a:t>Green	= completed successfully</a:t>
            </a:r>
          </a:p>
          <a:p>
            <a:r>
              <a:rPr lang="en-US" dirty="0" smtClean="0">
                <a:latin typeface="Courier New"/>
                <a:cs typeface="Courier New"/>
              </a:rPr>
              <a:t>Blue	= in progress</a:t>
            </a:r>
          </a:p>
          <a:p>
            <a:r>
              <a:rPr lang="en-US" dirty="0" smtClean="0">
                <a:latin typeface="Courier New"/>
                <a:cs typeface="Courier New"/>
              </a:rPr>
              <a:t>Orange	= queued stage</a:t>
            </a:r>
          </a:p>
          <a:p>
            <a:r>
              <a:rPr lang="en-US" dirty="0" smtClean="0">
                <a:latin typeface="Courier New"/>
                <a:cs typeface="Courier New"/>
              </a:rPr>
              <a:t>Red		= error</a:t>
            </a:r>
          </a:p>
          <a:p>
            <a:r>
              <a:rPr lang="en-US" dirty="0" smtClean="0">
                <a:latin typeface="Courier New"/>
                <a:cs typeface="Courier New"/>
              </a:rPr>
              <a:t>Gray	= waiting </a:t>
            </a:r>
            <a:r>
              <a:rPr lang="en-US" dirty="0">
                <a:latin typeface="Courier New"/>
                <a:cs typeface="Courier New"/>
              </a:rPr>
              <a:t>for other stages to </a:t>
            </a:r>
            <a:r>
              <a:rPr lang="en-US" dirty="0" smtClean="0">
                <a:latin typeface="Courier New"/>
                <a:cs typeface="Courier New"/>
              </a:rPr>
              <a:t>complete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69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MG-RAST to answer scientific questions:   An example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5"/>
            <a:ext cx="8394700" cy="5017029"/>
          </a:xfrm>
        </p:spPr>
        <p:txBody>
          <a:bodyPr>
            <a:noAutofit/>
          </a:bodyPr>
          <a:lstStyle/>
          <a:p>
            <a:r>
              <a:rPr lang="en-US" sz="2400" dirty="0" smtClean="0"/>
              <a:t>Feces samples from HMP </a:t>
            </a:r>
            <a:r>
              <a:rPr lang="en-US" sz="2400" dirty="0"/>
              <a:t>(Human Microbiome Project) consortium. </a:t>
            </a:r>
          </a:p>
          <a:p>
            <a:r>
              <a:rPr lang="en-US" sz="2400" dirty="0" smtClean="0"/>
              <a:t>Study citation:</a:t>
            </a:r>
            <a:endParaRPr lang="en-US" sz="2400" dirty="0" smtClean="0">
              <a:solidFill>
                <a:srgbClr val="3366FF"/>
              </a:solidFill>
            </a:endParaRPr>
          </a:p>
          <a:p>
            <a:pPr lvl="1"/>
            <a:r>
              <a:rPr lang="en-US" sz="2000" dirty="0" smtClean="0">
                <a:solidFill>
                  <a:srgbClr val="3366FF"/>
                </a:solidFill>
              </a:rPr>
              <a:t>Vital </a:t>
            </a:r>
            <a:r>
              <a:rPr lang="en-US" sz="2000" dirty="0">
                <a:solidFill>
                  <a:srgbClr val="3366FF"/>
                </a:solidFill>
              </a:rPr>
              <a:t>M, Howe AC, </a:t>
            </a:r>
            <a:r>
              <a:rPr lang="en-US" sz="2000" dirty="0" err="1">
                <a:solidFill>
                  <a:srgbClr val="3366FF"/>
                </a:solidFill>
              </a:rPr>
              <a:t>Tiedje</a:t>
            </a:r>
            <a:r>
              <a:rPr lang="en-US" sz="2000" dirty="0">
                <a:solidFill>
                  <a:srgbClr val="3366FF"/>
                </a:solidFill>
              </a:rPr>
              <a:t> JM. </a:t>
            </a:r>
            <a:r>
              <a:rPr lang="en-US" sz="2000" b="1" i="1" dirty="0">
                <a:solidFill>
                  <a:srgbClr val="3366FF"/>
                </a:solidFill>
              </a:rPr>
              <a:t>Revealing the bacterial butyrate synthesis pathways by analyzing (meta)genomic data</a:t>
            </a:r>
            <a:r>
              <a:rPr lang="en-US" sz="2000" dirty="0">
                <a:solidFill>
                  <a:srgbClr val="3366FF"/>
                </a:solidFill>
              </a:rPr>
              <a:t>. </a:t>
            </a:r>
            <a:r>
              <a:rPr lang="en-US" sz="2000" dirty="0" err="1">
                <a:solidFill>
                  <a:srgbClr val="3366FF"/>
                </a:solidFill>
              </a:rPr>
              <a:t>MBio</a:t>
            </a:r>
            <a:r>
              <a:rPr lang="en-US" sz="2000" dirty="0">
                <a:solidFill>
                  <a:srgbClr val="3366FF"/>
                </a:solidFill>
              </a:rPr>
              <a:t>. 2014 Apr 22;5(2):e00889. PubMed PMID: 24757212</a:t>
            </a:r>
          </a:p>
          <a:p>
            <a:r>
              <a:rPr lang="en-US" sz="2400" dirty="0"/>
              <a:t>Screen for butyrate synthesis pathways in 15 metagenomes from stool samples of healthy </a:t>
            </a:r>
            <a:r>
              <a:rPr lang="en-US" sz="2400" dirty="0" smtClean="0"/>
              <a:t>individuals.</a:t>
            </a:r>
          </a:p>
          <a:p>
            <a:pPr lvl="1"/>
            <a:r>
              <a:rPr lang="en-US" sz="2000" dirty="0" smtClean="0"/>
              <a:t>Why</a:t>
            </a:r>
            <a:r>
              <a:rPr lang="en-US" sz="2000" dirty="0"/>
              <a:t>? To understanding the role of butyrate producers in health and disease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Used “expensive” methods to annotate – Use MG-RAST to screen to reduce compute.</a:t>
            </a:r>
          </a:p>
        </p:txBody>
      </p:sp>
    </p:spTree>
    <p:extLst>
      <p:ext uri="{BB962C8B-B14F-4D97-AF65-F5344CB8AC3E}">
        <p14:creationId xmlns:p14="http://schemas.microsoft.com/office/powerpoint/2010/main" val="100444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/>
          <a:lstStyle/>
          <a:p>
            <a:r>
              <a:rPr lang="en-US" dirty="0" smtClean="0"/>
              <a:t>Example 3. Finding samples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467" y="5650600"/>
            <a:ext cx="333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can use the table to filter the HMP samples based on metadata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25333" y="4504267"/>
            <a:ext cx="3048000" cy="1469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-4380"/>
          <a:stretch/>
        </p:blipFill>
        <p:spPr>
          <a:xfrm>
            <a:off x="3539066" y="3383777"/>
            <a:ext cx="5604933" cy="347422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21735" y="1397004"/>
            <a:ext cx="8551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The research team used 15 random stool samples from HMP healthy patients. </a:t>
            </a:r>
          </a:p>
          <a:p>
            <a:r>
              <a:rPr lang="en-US" sz="2800" dirty="0" smtClean="0"/>
              <a:t>Go to browse page and filter table by:</a:t>
            </a:r>
            <a:endParaRPr lang="en-US" dirty="0" smtClean="0"/>
          </a:p>
          <a:p>
            <a:pPr lvl="1"/>
            <a:r>
              <a:rPr lang="en-US" sz="2400" dirty="0" smtClean="0"/>
              <a:t>Project: Human Microbiome Project</a:t>
            </a:r>
          </a:p>
          <a:p>
            <a:pPr lvl="1"/>
            <a:r>
              <a:rPr lang="en-US" sz="2400" dirty="0" smtClean="0"/>
              <a:t>Material: Feces</a:t>
            </a:r>
          </a:p>
          <a:p>
            <a:pPr lvl="1"/>
            <a:r>
              <a:rPr lang="en-US" sz="2400" dirty="0" smtClean="0"/>
              <a:t>Disease state: Healthy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25333" y="4792133"/>
            <a:ext cx="1337734" cy="11308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25333" y="4639733"/>
            <a:ext cx="3403600" cy="1334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2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73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You can add </a:t>
            </a:r>
            <a:r>
              <a:rPr lang="en-US" sz="2800" dirty="0" smtClean="0"/>
              <a:t>columns to the Browse table to sort or filter by.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4380"/>
          <a:stretch/>
        </p:blipFill>
        <p:spPr>
          <a:xfrm>
            <a:off x="1" y="2319866"/>
            <a:ext cx="7078132" cy="4387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9865" y="2387598"/>
            <a:ext cx="280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in quality score: DRISEE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02400" y="2756930"/>
            <a:ext cx="1964267" cy="35253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01733" y="2756930"/>
            <a:ext cx="3064934" cy="951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1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Example 4: Data Quality - Examine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Sort your filtered samples by DRISEE score and see the range of quality.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i="1" dirty="0" smtClean="0"/>
              <a:t>Note:  A DRISEE score of zero means the metagenome did not meet standards for calculation.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the one with best quality (lowest score) and the one with the worst (highest score)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Clicking on the metagenome IDs takes you to the Overview page with a summary of the annotation and analysis.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2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Metagenome overviews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Provides information on:</a:t>
            </a:r>
          </a:p>
          <a:p>
            <a:r>
              <a:rPr lang="en-US" dirty="0" smtClean="0"/>
              <a:t>Summary of the annotation run (what was annotated, what was not)</a:t>
            </a:r>
          </a:p>
          <a:p>
            <a:r>
              <a:rPr lang="en-US" dirty="0" smtClean="0"/>
              <a:t>QC</a:t>
            </a:r>
          </a:p>
          <a:p>
            <a:r>
              <a:rPr lang="en-US" dirty="0"/>
              <a:t>T</a:t>
            </a:r>
            <a:r>
              <a:rPr lang="en-US" dirty="0" smtClean="0"/>
              <a:t>axonomic breakdown</a:t>
            </a:r>
          </a:p>
          <a:p>
            <a:r>
              <a:rPr lang="en-US" dirty="0" smtClean="0"/>
              <a:t>(for WGS) Functional breakdown</a:t>
            </a:r>
          </a:p>
          <a:p>
            <a:r>
              <a:rPr lang="en-US" dirty="0" smtClean="0"/>
              <a:t>Technical data</a:t>
            </a:r>
          </a:p>
          <a:p>
            <a:r>
              <a:rPr lang="en-US" dirty="0" smtClean="0"/>
              <a:t>Links to </a:t>
            </a:r>
            <a:r>
              <a:rPr lang="en-US" dirty="0" smtClean="0">
                <a:sym typeface="Wingdings"/>
              </a:rPr>
              <a:t> Download, Analysis tools, and Search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1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41"/>
            <a:ext cx="8229600" cy="1143000"/>
          </a:xfrm>
        </p:spPr>
        <p:txBody>
          <a:bodyPr/>
          <a:lstStyle/>
          <a:p>
            <a:r>
              <a:rPr lang="en-US" dirty="0" smtClean="0"/>
              <a:t>Example Sections of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058333"/>
            <a:ext cx="3048000" cy="256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3119966"/>
            <a:ext cx="5250180" cy="377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720" y="1312328"/>
            <a:ext cx="490728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4396" t="3676" r="3883" b="6599"/>
          <a:stretch/>
        </p:blipFill>
        <p:spPr>
          <a:xfrm>
            <a:off x="5706533" y="3703318"/>
            <a:ext cx="3180059" cy="27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trustworthy is my data?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Overview provides insight into the quality of the sequence data.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963332"/>
            <a:ext cx="83989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Summaries of technical aspects of the sequence quality to enable sequence data </a:t>
            </a:r>
            <a:r>
              <a:rPr lang="en-US" sz="3200" dirty="0" smtClean="0"/>
              <a:t>triage</a:t>
            </a:r>
            <a:r>
              <a:rPr lang="en-US" sz="3200" dirty="0"/>
              <a:t>:</a:t>
            </a:r>
          </a:p>
          <a:p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DRISEE </a:t>
            </a:r>
            <a:r>
              <a:rPr lang="en-US" sz="2800" dirty="0"/>
              <a:t>for estimating sequence </a:t>
            </a:r>
            <a:r>
              <a:rPr lang="en-US" sz="2800" dirty="0" smtClean="0"/>
              <a:t>error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Kmer</a:t>
            </a:r>
            <a:r>
              <a:rPr lang="en-US" sz="2800" dirty="0" smtClean="0"/>
              <a:t> spectra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Visualizations </a:t>
            </a:r>
            <a:r>
              <a:rPr lang="en-US" sz="2800" dirty="0"/>
              <a:t>of the base caller </a:t>
            </a:r>
            <a:r>
              <a:rPr lang="en-US" sz="2800" dirty="0" smtClean="0"/>
              <a:t>output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66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4" name="Picture 3" descr="mgr3-6-architectu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 b="12153"/>
          <a:stretch/>
        </p:blipFill>
        <p:spPr>
          <a:xfrm>
            <a:off x="186267" y="799561"/>
            <a:ext cx="8805333" cy="602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6150" y="1612900"/>
            <a:ext cx="1054100" cy="430887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MG-RAST CL Tools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7800" y="2043787"/>
            <a:ext cx="12700" cy="1448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26300" y="4648200"/>
            <a:ext cx="1917700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8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Challenge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370" b="33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199" y="1417638"/>
            <a:ext cx="5350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 quality and our ability to analyze data is tightly correlated</a:t>
            </a:r>
          </a:p>
        </p:txBody>
      </p:sp>
    </p:spTree>
    <p:extLst>
      <p:ext uri="{BB962C8B-B14F-4D97-AF65-F5344CB8AC3E}">
        <p14:creationId xmlns:p14="http://schemas.microsoft.com/office/powerpoint/2010/main" val="106170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Duplicate Read Inferred Sequencing Error </a:t>
            </a:r>
            <a:r>
              <a:rPr lang="en-US" dirty="0" smtClean="0"/>
              <a:t>Estimation --- (</a:t>
            </a:r>
            <a:r>
              <a:rPr lang="en-US" dirty="0"/>
              <a:t>DRISEE)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1166"/>
            <a:ext cx="9144000" cy="3917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70000" y="1730169"/>
            <a:ext cx="711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Experiments and even individual samples from </a:t>
            </a:r>
            <a:r>
              <a:rPr lang="en-US" sz="2400" dirty="0" smtClean="0"/>
              <a:t>a single </a:t>
            </a:r>
            <a:r>
              <a:rPr lang="en-US" sz="2400" dirty="0"/>
              <a:t>experiment exhibit unique error </a:t>
            </a:r>
            <a:r>
              <a:rPr lang="en-US" sz="2400" dirty="0" smtClean="0"/>
              <a:t>profiles.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48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cases of quality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5602" b="73598"/>
          <a:stretch/>
        </p:blipFill>
        <p:spPr>
          <a:xfrm>
            <a:off x="3" y="1337439"/>
            <a:ext cx="5422131" cy="15904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63156" r="17222"/>
          <a:stretch/>
        </p:blipFill>
        <p:spPr>
          <a:xfrm>
            <a:off x="3911609" y="1917704"/>
            <a:ext cx="4878868" cy="15536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55733" y="2224500"/>
            <a:ext cx="86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Good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8852" r="19630"/>
          <a:stretch/>
        </p:blipFill>
        <p:spPr>
          <a:xfrm>
            <a:off x="4013199" y="4131733"/>
            <a:ext cx="4777277" cy="1537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57222" b="80333"/>
          <a:stretch/>
        </p:blipFill>
        <p:spPr>
          <a:xfrm>
            <a:off x="0" y="4040720"/>
            <a:ext cx="3784598" cy="10935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59665" y="4355154"/>
            <a:ext cx="66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493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Kmer</a:t>
            </a:r>
            <a:r>
              <a:rPr lang="en-US" dirty="0" smtClean="0"/>
              <a:t>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9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kmer</a:t>
            </a:r>
            <a:r>
              <a:rPr lang="en-US" dirty="0"/>
              <a:t> rank abundance plots the relationship between </a:t>
            </a:r>
            <a:r>
              <a:rPr lang="en-US" dirty="0" err="1"/>
              <a:t>kmer</a:t>
            </a:r>
            <a:r>
              <a:rPr lang="en-US" dirty="0"/>
              <a:t> </a:t>
            </a:r>
            <a:r>
              <a:rPr lang="en-US" dirty="0" smtClean="0"/>
              <a:t>coverage.</a:t>
            </a:r>
          </a:p>
          <a:p>
            <a:r>
              <a:rPr lang="en-US" dirty="0" err="1" smtClean="0"/>
              <a:t>Summarizse</a:t>
            </a:r>
            <a:r>
              <a:rPr lang="en-US" dirty="0" smtClean="0"/>
              <a:t> </a:t>
            </a:r>
            <a:r>
              <a:rPr lang="en-US" dirty="0"/>
              <a:t>the redundancy </a:t>
            </a:r>
            <a:r>
              <a:rPr lang="en-US" dirty="0" smtClean="0"/>
              <a:t>of </a:t>
            </a:r>
            <a:r>
              <a:rPr lang="en-US" dirty="0"/>
              <a:t>sequence </a:t>
            </a:r>
            <a:r>
              <a:rPr lang="en-US" dirty="0" smtClean="0"/>
              <a:t>datasets.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Answers the </a:t>
            </a:r>
            <a:r>
              <a:rPr lang="en-US" dirty="0"/>
              <a:t>question “What is the coverage of the </a:t>
            </a:r>
            <a:r>
              <a:rPr lang="en-US" i="1" dirty="0"/>
              <a:t>n</a:t>
            </a:r>
            <a:r>
              <a:rPr lang="en-US" dirty="0"/>
              <a:t>th most-abundant </a:t>
            </a:r>
            <a:r>
              <a:rPr lang="en-US" dirty="0" err="1"/>
              <a:t>kmer</a:t>
            </a:r>
            <a:r>
              <a:rPr lang="en-US" dirty="0"/>
              <a:t>?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8" y="3423073"/>
            <a:ext cx="621792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3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Nucleotide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400" dirty="0" err="1"/>
              <a:t>Amplicon</a:t>
            </a:r>
            <a:r>
              <a:rPr lang="en-US" sz="2400" dirty="0"/>
              <a:t> datasets should show </a:t>
            </a:r>
            <a:r>
              <a:rPr lang="en-US" sz="2400" dirty="0" smtClean="0"/>
              <a:t>biased </a:t>
            </a:r>
            <a:r>
              <a:rPr lang="en-US" sz="2400" dirty="0"/>
              <a:t>distributions of bases at each </a:t>
            </a:r>
            <a:r>
              <a:rPr lang="en-US" sz="2400" dirty="0" smtClean="0"/>
              <a:t>position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WGS </a:t>
            </a:r>
            <a:r>
              <a:rPr lang="en-US" sz="2400" dirty="0"/>
              <a:t>datasets should have roughly equal proportions of </a:t>
            </a:r>
            <a:r>
              <a:rPr lang="en-US" sz="2400" dirty="0" err="1"/>
              <a:t>basecalls</a:t>
            </a:r>
            <a:r>
              <a:rPr lang="en-US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815" y="1879598"/>
            <a:ext cx="5708650" cy="208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34" y="4643755"/>
            <a:ext cx="5715000" cy="201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662" y="5945314"/>
            <a:ext cx="206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An example of untrimmed barcodes.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13467" y="6126163"/>
            <a:ext cx="11684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81867" y="4677621"/>
            <a:ext cx="491066" cy="1858645"/>
          </a:xfrm>
          <a:prstGeom prst="round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6015" y="2377702"/>
            <a:ext cx="2235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Reflects conservation </a:t>
            </a:r>
            <a:r>
              <a:rPr lang="en-US" sz="1400" dirty="0"/>
              <a:t>and variability in the recovered sequences:</a:t>
            </a:r>
          </a:p>
        </p:txBody>
      </p:sp>
    </p:spTree>
    <p:extLst>
      <p:ext uri="{BB962C8B-B14F-4D97-AF65-F5344CB8AC3E}">
        <p14:creationId xmlns:p14="http://schemas.microsoft.com/office/powerpoint/2010/main" val="425993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your samples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characteristics do the two extreme HMP samples have?</a:t>
            </a:r>
          </a:p>
          <a:p>
            <a:r>
              <a:rPr lang="en-US" dirty="0" smtClean="0"/>
              <a:t>What does the nucleotide profile show for the sample with greatest error?</a:t>
            </a:r>
          </a:p>
          <a:p>
            <a:pPr lvl="1"/>
            <a:r>
              <a:rPr lang="en-US" dirty="0"/>
              <a:t>How could </a:t>
            </a:r>
            <a:r>
              <a:rPr lang="en-US" dirty="0" smtClean="0"/>
              <a:t>you improve </a:t>
            </a:r>
            <a:r>
              <a:rPr lang="en-US" dirty="0"/>
              <a:t>quality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 would you choose for your comparative analysis, given the choice?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35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>
            <a:noAutofit/>
          </a:bodyPr>
          <a:lstStyle/>
          <a:p>
            <a:r>
              <a:rPr lang="en-US" sz="3600" dirty="0" smtClean="0"/>
              <a:t>Example 5. How taxonomically diverse are your samples?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Browse table, </a:t>
            </a:r>
            <a:r>
              <a:rPr lang="en-US" sz="2400" b="1" dirty="0"/>
              <a:t>select 5-10 HMP fecal samples </a:t>
            </a:r>
            <a:r>
              <a:rPr lang="en-US" sz="2400" dirty="0"/>
              <a:t>from healthy patients and add to a collection.</a:t>
            </a:r>
          </a:p>
          <a:p>
            <a:pPr lvl="1"/>
            <a:r>
              <a:rPr lang="en-US" sz="2000" dirty="0" smtClean="0"/>
              <a:t>Select </a:t>
            </a:r>
            <a:r>
              <a:rPr lang="en-US" sz="2000" dirty="0"/>
              <a:t>from table and add </a:t>
            </a:r>
            <a:r>
              <a:rPr lang="en-US" sz="2000" dirty="0" smtClean="0"/>
              <a:t>create a collection</a:t>
            </a:r>
            <a:r>
              <a:rPr lang="en-US" sz="2000" dirty="0"/>
              <a:t>.</a:t>
            </a:r>
          </a:p>
          <a:p>
            <a:r>
              <a:rPr lang="en-US" sz="2400" dirty="0" smtClean="0"/>
              <a:t>Go to the Analysis page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 err="1" smtClean="0"/>
              <a:t>rarefraction</a:t>
            </a:r>
            <a:r>
              <a:rPr lang="en-US" sz="2000" dirty="0" smtClean="0"/>
              <a:t> curve for all samples using default settings.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 err="1" smtClean="0"/>
              <a:t>heatmap</a:t>
            </a:r>
            <a:endParaRPr lang="en-US" sz="2000" dirty="0" smtClean="0"/>
          </a:p>
          <a:p>
            <a:pPr lvl="1"/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For example 6</a:t>
            </a:r>
            <a:r>
              <a:rPr lang="en-US" sz="2000" dirty="0" smtClean="0"/>
              <a:t>) Create </a:t>
            </a:r>
            <a:r>
              <a:rPr lang="en-US" sz="2000" dirty="0" smtClean="0"/>
              <a:t>table </a:t>
            </a:r>
            <a:endParaRPr lang="en-US" sz="2000" dirty="0" smtClean="0"/>
          </a:p>
          <a:p>
            <a:pPr lvl="2"/>
            <a:r>
              <a:rPr lang="en-US" sz="1600" dirty="0" smtClean="0"/>
              <a:t>Select </a:t>
            </a:r>
            <a:r>
              <a:rPr lang="en-US" sz="1600" dirty="0" smtClean="0"/>
              <a:t>on </a:t>
            </a:r>
            <a:r>
              <a:rPr lang="en-US" sz="1600" dirty="0" smtClean="0"/>
              <a:t>order </a:t>
            </a:r>
            <a:r>
              <a:rPr lang="en-US" sz="1600" dirty="0" err="1" smtClean="0"/>
              <a:t>Clostridiaceae</a:t>
            </a:r>
            <a:endParaRPr lang="en-US" sz="1600" dirty="0" smtClean="0"/>
          </a:p>
          <a:p>
            <a:pPr lvl="2"/>
            <a:r>
              <a:rPr lang="en-US" sz="1600" dirty="0" err="1" smtClean="0"/>
              <a:t>Subselect</a:t>
            </a:r>
            <a:r>
              <a:rPr lang="en-US" sz="1600" dirty="0" smtClean="0"/>
              <a:t> and add to workbench</a:t>
            </a:r>
          </a:p>
          <a:p>
            <a:pPr lvl="3"/>
            <a:r>
              <a:rPr lang="en-US" sz="1200" dirty="0" smtClean="0"/>
              <a:t>Oops – you can’t use MG-RAST web UI with that many features!  Move over to </a:t>
            </a:r>
            <a:r>
              <a:rPr lang="en-US" sz="1200" dirty="0" err="1" smtClean="0"/>
              <a:t>cmd</a:t>
            </a:r>
            <a:r>
              <a:rPr lang="en-US" sz="1200" dirty="0" smtClean="0"/>
              <a:t>-line!</a:t>
            </a:r>
            <a:endParaRPr lang="en-US" sz="1200" dirty="0" smtClean="0"/>
          </a:p>
          <a:p>
            <a:r>
              <a:rPr lang="en-US" sz="2400" dirty="0" smtClean="0"/>
              <a:t>Are there major differences in the samples?</a:t>
            </a:r>
          </a:p>
          <a:p>
            <a:pPr lvl="1"/>
            <a:r>
              <a:rPr lang="en-US" sz="2000" dirty="0" smtClean="0"/>
              <a:t>Class likely chose different 5-10 samples – did people with different collection of samples see the same diversity?</a:t>
            </a:r>
          </a:p>
          <a:p>
            <a:pPr lvl="1"/>
            <a:r>
              <a:rPr lang="en-US" sz="2000" dirty="0" smtClean="0"/>
              <a:t>Briefly talk about how subsampling (other factors) can skew results.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39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diversity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90859"/>
            <a:ext cx="7507820" cy="51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taxa are in common?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082"/>
          <a:stretch/>
        </p:blipFill>
        <p:spPr>
          <a:xfrm>
            <a:off x="1329266" y="1417637"/>
            <a:ext cx="6409753" cy="50678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17600" y="3110596"/>
            <a:ext cx="5806892" cy="1664603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4368800"/>
            <a:ext cx="1642533" cy="0"/>
          </a:xfrm>
          <a:prstGeom prst="straightConnector1">
            <a:avLst/>
          </a:prstGeom>
          <a:ln w="381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4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/>
          <a:lstStyle/>
          <a:p>
            <a:r>
              <a:rPr lang="en-US" dirty="0" smtClean="0"/>
              <a:t>Example 6. Functional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over to using the Functional Abundance analysis selections.</a:t>
            </a:r>
          </a:p>
          <a:p>
            <a:r>
              <a:rPr lang="en-US" dirty="0" smtClean="0"/>
              <a:t>Use your HMP collection</a:t>
            </a:r>
          </a:p>
          <a:p>
            <a:pPr lvl="1"/>
            <a:r>
              <a:rPr lang="en-US" dirty="0" smtClean="0"/>
              <a:t>Search for enzymes involved in butyrate synthesis, like: </a:t>
            </a:r>
            <a:r>
              <a:rPr lang="en-US" sz="2400" dirty="0"/>
              <a:t>lysine 2,3-</a:t>
            </a:r>
            <a:r>
              <a:rPr lang="en-US" sz="2400" dirty="0" smtClean="0"/>
              <a:t>aminomutase (EC 5.4.3.2)</a:t>
            </a:r>
          </a:p>
          <a:p>
            <a:pPr lvl="2"/>
            <a:r>
              <a:rPr lang="en-US" sz="2000" dirty="0"/>
              <a:t>How does this change with annotation source?</a:t>
            </a:r>
          </a:p>
          <a:p>
            <a:pPr lvl="2"/>
            <a:r>
              <a:rPr lang="en-US" sz="2000" dirty="0"/>
              <a:t>What annotation sources would you choose and why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lvl="1"/>
            <a:r>
              <a:rPr lang="en-US" dirty="0" smtClean="0"/>
              <a:t>Using the KEGG mapper </a:t>
            </a:r>
          </a:p>
          <a:p>
            <a:pPr lvl="2"/>
            <a:r>
              <a:rPr lang="en-US" dirty="0" smtClean="0"/>
              <a:t>How much of the pathways described by </a:t>
            </a:r>
            <a:r>
              <a:rPr lang="en-US" dirty="0" err="1" smtClean="0"/>
              <a:t>Tiedje</a:t>
            </a:r>
            <a:r>
              <a:rPr lang="en-US" dirty="0" smtClean="0"/>
              <a:t> </a:t>
            </a:r>
            <a:r>
              <a:rPr lang="en-US" dirty="0" err="1" smtClean="0"/>
              <a:t>etal</a:t>
            </a:r>
            <a:r>
              <a:rPr lang="en-US" dirty="0" smtClean="0"/>
              <a:t> are found?  (Check out </a:t>
            </a:r>
            <a:r>
              <a:rPr lang="en-US" dirty="0" err="1" smtClean="0"/>
              <a:t>Butanoate</a:t>
            </a:r>
            <a:r>
              <a:rPr lang="en-US" dirty="0" smtClean="0"/>
              <a:t> metabolism and Lysine degradation –KEGG)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1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4" name="Picture 3" descr="mgr3-6-architectu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 b="12153"/>
          <a:stretch/>
        </p:blipFill>
        <p:spPr>
          <a:xfrm>
            <a:off x="186267" y="799561"/>
            <a:ext cx="8805333" cy="602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6150" y="1612900"/>
            <a:ext cx="1054100" cy="430887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MG-RAST CL Tools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7800" y="2043787"/>
            <a:ext cx="12700" cy="1448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26300" y="4648200"/>
            <a:ext cx="1917700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>
            <a:off x="355600" y="1493778"/>
            <a:ext cx="5943600" cy="5041899"/>
          </a:xfrm>
          <a:prstGeom prst="corner">
            <a:avLst>
              <a:gd name="adj1" fmla="val 46222"/>
              <a:gd name="adj2" fmla="val 56665"/>
            </a:avLst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89700" y="4623474"/>
            <a:ext cx="2654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Backend infrastructure 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Workflow manager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Object store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Scalable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Resource allocation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Simple stateless architecture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Cloud-</a:t>
            </a:r>
            <a:r>
              <a:rPr lang="en-US" sz="1400" dirty="0" smtClean="0">
                <a:solidFill>
                  <a:srgbClr val="FF0000"/>
                </a:solidFill>
              </a:rPr>
              <a:t>based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5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1284"/>
            <a:ext cx="9144000" cy="50379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8733" y="47074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7067" y="57742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7733" y="49995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9333" y="47074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2799" y="4690534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77466" y="3843867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19132" y="3784600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8733" y="3505200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9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100"/>
            <a:ext cx="9144000" cy="34606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49999" y="2997200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69666" y="2997200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82465" y="2988732"/>
            <a:ext cx="592667" cy="279400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1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/>
          <a:lstStyle/>
          <a:p>
            <a:r>
              <a:rPr lang="en-US" dirty="0" smtClean="0"/>
              <a:t>Example 7. Digging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butyrate synthesis genes are present in class Clostridia in your “best” sample for HMP healthy fecal sample?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Lets look at another way to mine data via the UI!</a:t>
            </a:r>
          </a:p>
          <a:p>
            <a:pPr>
              <a:buFontTx/>
              <a:buChar char="-"/>
            </a:pPr>
            <a:r>
              <a:rPr lang="en-US" dirty="0" smtClean="0"/>
              <a:t>Go </a:t>
            </a:r>
            <a:r>
              <a:rPr lang="en-US" dirty="0" smtClean="0"/>
              <a:t>back to Overview page</a:t>
            </a:r>
          </a:p>
          <a:p>
            <a:pPr>
              <a:buFontTx/>
              <a:buChar char="-"/>
            </a:pPr>
            <a:r>
              <a:rPr lang="en-US" dirty="0" smtClean="0"/>
              <a:t>Select the clostridia pie pc and move to workbench. </a:t>
            </a:r>
          </a:p>
          <a:p>
            <a:pPr>
              <a:buFontTx/>
              <a:buChar char="-"/>
            </a:pPr>
            <a:r>
              <a:rPr lang="en-US" dirty="0"/>
              <a:t>What Genera are present in this clade</a:t>
            </a:r>
            <a:r>
              <a:rPr lang="en-US" dirty="0" smtClean="0"/>
              <a:t>?</a:t>
            </a:r>
          </a:p>
          <a:p>
            <a:pPr lvl="1">
              <a:buFontTx/>
              <a:buChar char="-"/>
            </a:pPr>
            <a:r>
              <a:rPr lang="en-US" dirty="0" smtClean="0"/>
              <a:t>Limits to how much the workbench can hold!  CL-tools/R tools will be better for larger analyses!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Search table for butyrate-related enzyme functions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370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7933C"/>
          </a:solidFill>
        </p:spPr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8.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community functional differences among </a:t>
            </a:r>
            <a:r>
              <a:rPr lang="en-US" sz="32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HMP body locations?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Kevins</a:t>
            </a:r>
            <a:r>
              <a:rPr lang="en-US" dirty="0" smtClean="0"/>
              <a:t> tutorial</a:t>
            </a:r>
          </a:p>
          <a:p>
            <a:pPr lvl="1"/>
            <a:r>
              <a:rPr lang="en-US" dirty="0" smtClean="0"/>
              <a:t>Selecting, filtering, normalizing </a:t>
            </a:r>
            <a:r>
              <a:rPr lang="en-US" dirty="0" err="1" smtClean="0"/>
              <a:t>dta</a:t>
            </a:r>
            <a:endParaRPr lang="en-US" dirty="0" smtClean="0"/>
          </a:p>
          <a:p>
            <a:pPr lvl="1"/>
            <a:r>
              <a:rPr lang="en-US" dirty="0" smtClean="0"/>
              <a:t>What are community functional differences among </a:t>
            </a:r>
            <a:r>
              <a:rPr lang="en-US" dirty="0"/>
              <a:t>the three body sampling </a:t>
            </a:r>
            <a:r>
              <a:rPr lang="en-US" dirty="0" smtClean="0"/>
              <a:t>locations?</a:t>
            </a:r>
          </a:p>
          <a:p>
            <a:pPr lvl="2"/>
            <a:r>
              <a:rPr lang="en-US" dirty="0"/>
              <a:t>(line 480 of </a:t>
            </a:r>
            <a:r>
              <a:rPr lang="en-US" dirty="0" smtClean="0"/>
              <a:t>tutorial.HMP_subset</a:t>
            </a:r>
            <a:r>
              <a:rPr lang="en-US" dirty="0"/>
              <a:t>.9-1-15.</a:t>
            </a:r>
            <a:r>
              <a:rPr lang="en-US" dirty="0" smtClean="0"/>
              <a:t>R)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1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Example 9: Exotic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 fontAlgn="base"/>
            <a:r>
              <a:rPr lang="en-US" dirty="0" smtClean="0"/>
              <a:t>Using the </a:t>
            </a:r>
            <a:r>
              <a:rPr lang="en-US" dirty="0" err="1" smtClean="0"/>
              <a:t>cmd</a:t>
            </a:r>
            <a:r>
              <a:rPr lang="en-US" dirty="0" smtClean="0"/>
              <a:t>-line tools</a:t>
            </a:r>
          </a:p>
          <a:p>
            <a:pPr lvl="2" fontAlgn="base"/>
            <a:r>
              <a:rPr lang="en-US" dirty="0" smtClean="0"/>
              <a:t>download </a:t>
            </a:r>
            <a:r>
              <a:rPr lang="en-US" dirty="0"/>
              <a:t>all </a:t>
            </a:r>
            <a:r>
              <a:rPr lang="en-US" dirty="0" err="1"/>
              <a:t>unannotated</a:t>
            </a:r>
            <a:r>
              <a:rPr lang="en-US" dirty="0"/>
              <a:t> reads</a:t>
            </a:r>
          </a:p>
          <a:p>
            <a:pPr lvl="2" fontAlgn="base"/>
            <a:r>
              <a:rPr lang="en-US" dirty="0"/>
              <a:t>download all </a:t>
            </a:r>
            <a:r>
              <a:rPr lang="en-US" dirty="0" err="1"/>
              <a:t>dnaK</a:t>
            </a:r>
            <a:r>
              <a:rPr lang="en-US" dirty="0"/>
              <a:t>, </a:t>
            </a:r>
            <a:r>
              <a:rPr lang="en-US" dirty="0" err="1"/>
              <a:t>amoA</a:t>
            </a:r>
            <a:r>
              <a:rPr lang="en-US" dirty="0"/>
              <a:t> genes from </a:t>
            </a:r>
            <a:r>
              <a:rPr lang="en-US" dirty="0" smtClean="0"/>
              <a:t>MANY metagenomes</a:t>
            </a:r>
            <a:endParaRPr lang="en-US" dirty="0"/>
          </a:p>
          <a:p>
            <a:pPr lvl="2" fontAlgn="base"/>
            <a:r>
              <a:rPr lang="en-US" dirty="0"/>
              <a:t>sequence search against all/many data sets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5132" y="5063976"/>
            <a:ext cx="7620000" cy="1754327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submitted to MG-RAST goes through our analysis pipeline.</a:t>
            </a:r>
          </a:p>
          <a:p>
            <a:endParaRPr lang="en-US" dirty="0" smtClean="0"/>
          </a:p>
          <a:p>
            <a:r>
              <a:rPr lang="en-US" dirty="0" smtClean="0"/>
              <a:t>Composed of three </a:t>
            </a:r>
            <a:r>
              <a:rPr lang="en-US" dirty="0"/>
              <a:t>conceptual steps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quality </a:t>
            </a:r>
            <a:r>
              <a:rPr lang="en-US" dirty="0"/>
              <a:t>control,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reduction,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nd analysis 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40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349662"/>
            <a:ext cx="7543800" cy="3707814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</p:pic>
      <p:sp>
        <p:nvSpPr>
          <p:cNvPr id="7" name="TextBox 6"/>
          <p:cNvSpPr txBox="1"/>
          <p:nvPr/>
        </p:nvSpPr>
        <p:spPr>
          <a:xfrm rot="19126405">
            <a:off x="-321416" y="1249661"/>
            <a:ext cx="384834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is data processed and annotated?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4" name="Picture 3" descr="mgr3-6-architectu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 b="12153"/>
          <a:stretch/>
        </p:blipFill>
        <p:spPr>
          <a:xfrm>
            <a:off x="186267" y="799561"/>
            <a:ext cx="8805333" cy="602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6150" y="1612900"/>
            <a:ext cx="1054100" cy="430887"/>
          </a:xfrm>
          <a:prstGeom prst="rect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MG-RAST CL Tools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7800" y="2043787"/>
            <a:ext cx="12700" cy="1448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26300" y="4648200"/>
            <a:ext cx="1917700" cy="1866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9700" y="4229100"/>
            <a:ext cx="2374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Many ways to access and use MG-RAST 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err="1" smtClean="0">
                <a:solidFill>
                  <a:srgbClr val="0000FF"/>
                </a:solidFill>
              </a:rPr>
              <a:t>Cmd</a:t>
            </a:r>
            <a:r>
              <a:rPr lang="en-US" sz="1400" dirty="0" smtClean="0">
                <a:solidFill>
                  <a:srgbClr val="0000FF"/>
                </a:solidFill>
              </a:rPr>
              <a:t>-line tools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API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Web site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>
                <a:solidFill>
                  <a:srgbClr val="0000FF"/>
                </a:solidFill>
              </a:rPr>
              <a:t>R package, </a:t>
            </a:r>
            <a:r>
              <a:rPr lang="en-US" sz="1400" dirty="0" err="1" smtClean="0">
                <a:solidFill>
                  <a:srgbClr val="0000FF"/>
                </a:solidFill>
              </a:rPr>
              <a:t>matR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1900" y="2818487"/>
            <a:ext cx="1054100" cy="50891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19500" y="3517900"/>
            <a:ext cx="1054100" cy="41910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89700" y="3492501"/>
            <a:ext cx="1054100" cy="4191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64400" y="2856587"/>
            <a:ext cx="1054100" cy="470813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86150" y="1612900"/>
            <a:ext cx="1054100" cy="430887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89700" y="1029156"/>
            <a:ext cx="237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Focus </a:t>
            </a:r>
            <a:r>
              <a:rPr lang="en-US" dirty="0" smtClean="0"/>
              <a:t>on MG-RAST front-end capabilities and how to use MG-RAST to answer scientific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1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interact with MG-RAST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Web interface </a:t>
            </a:r>
          </a:p>
          <a:p>
            <a:pPr lvl="1"/>
            <a:r>
              <a:rPr lang="en-US" sz="2400" dirty="0" smtClean="0">
                <a:hlinkClick r:id="rId2"/>
              </a:rPr>
              <a:t>http://www.metagenomics.anl.gov</a:t>
            </a:r>
            <a:endParaRPr lang="en-US" sz="2400" dirty="0" smtClean="0"/>
          </a:p>
          <a:p>
            <a:pPr lvl="1"/>
            <a:r>
              <a:rPr lang="en-US" sz="2400" dirty="0" smtClean="0"/>
              <a:t>Most popular entry point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ich </a:t>
            </a:r>
            <a:r>
              <a:rPr lang="en-US" sz="2400" dirty="0"/>
              <a:t>in features </a:t>
            </a:r>
            <a:r>
              <a:rPr lang="en-US" sz="2400" dirty="0" smtClean="0"/>
              <a:t>for upload, search, data analysis</a:t>
            </a:r>
          </a:p>
          <a:p>
            <a:pPr lvl="1"/>
            <a:r>
              <a:rPr lang="en-US" sz="2400" dirty="0" smtClean="0"/>
              <a:t>Limitation in number of data sets hat can be compared</a:t>
            </a:r>
          </a:p>
          <a:p>
            <a:r>
              <a:rPr lang="en-US" sz="2800" dirty="0" smtClean="0"/>
              <a:t>API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akes </a:t>
            </a:r>
            <a:r>
              <a:rPr lang="en-US" sz="2400" dirty="0"/>
              <a:t>all data </a:t>
            </a:r>
            <a:r>
              <a:rPr lang="en-US" sz="2400" dirty="0" smtClean="0"/>
              <a:t>created </a:t>
            </a:r>
            <a:r>
              <a:rPr lang="en-US" sz="2400" dirty="0"/>
              <a:t>by the </a:t>
            </a:r>
            <a:r>
              <a:rPr lang="en-US" sz="2400" dirty="0" smtClean="0"/>
              <a:t>pipeline accessible.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omplements </a:t>
            </a:r>
            <a:r>
              <a:rPr lang="en-US" sz="2400" dirty="0"/>
              <a:t>the existing MG-RAST web </a:t>
            </a:r>
            <a:r>
              <a:rPr lang="en-US" sz="2400" dirty="0" smtClean="0"/>
              <a:t>interface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ompatible </a:t>
            </a:r>
            <a:r>
              <a:rPr lang="en-US" sz="2400" dirty="0"/>
              <a:t>with most programming environments</a:t>
            </a:r>
            <a:endParaRPr lang="en-US" sz="2400" dirty="0" smtClean="0"/>
          </a:p>
          <a:p>
            <a:r>
              <a:rPr lang="en-US" sz="2800" dirty="0" err="1" smtClean="0"/>
              <a:t>Cmd</a:t>
            </a:r>
            <a:r>
              <a:rPr lang="en-US" sz="2800" dirty="0" smtClean="0"/>
              <a:t>-line interface (mg-</a:t>
            </a:r>
            <a:r>
              <a:rPr lang="en-US" sz="2800" dirty="0" err="1" smtClean="0"/>
              <a:t>rast</a:t>
            </a:r>
            <a:r>
              <a:rPr lang="en-US" sz="2800" dirty="0" smtClean="0"/>
              <a:t> tools)</a:t>
            </a:r>
          </a:p>
          <a:p>
            <a:r>
              <a:rPr lang="en-US" sz="2800" dirty="0" smtClean="0"/>
              <a:t>R statistical package (</a:t>
            </a:r>
            <a:r>
              <a:rPr lang="en-US" sz="2800" dirty="0" err="1" smtClean="0"/>
              <a:t>matR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83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for some practical applications!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you need to get started:</a:t>
            </a:r>
          </a:p>
          <a:p>
            <a:r>
              <a:rPr lang="en-US" sz="2000" dirty="0"/>
              <a:t>An internet connection</a:t>
            </a:r>
          </a:p>
          <a:p>
            <a:r>
              <a:rPr lang="en-US" sz="2000" dirty="0"/>
              <a:t>A MG-RAST account (http://</a:t>
            </a:r>
            <a:r>
              <a:rPr lang="en-US" sz="2000" dirty="0" err="1"/>
              <a:t>metagenomics.anl.gov</a:t>
            </a:r>
            <a:r>
              <a:rPr lang="en-US" sz="2000" dirty="0"/>
              <a:t>/?page=Register</a:t>
            </a:r>
          </a:p>
          <a:p>
            <a:r>
              <a:rPr lang="en-US" sz="2000" dirty="0"/>
              <a:t>Web</a:t>
            </a:r>
          </a:p>
          <a:p>
            <a:pPr lvl="1"/>
            <a:r>
              <a:rPr lang="en-US" sz="1800" dirty="0"/>
              <a:t>Latest version of Firefox browser</a:t>
            </a:r>
          </a:p>
          <a:p>
            <a:r>
              <a:rPr lang="en-US" sz="2000" dirty="0"/>
              <a:t>CMD-Line</a:t>
            </a:r>
          </a:p>
          <a:p>
            <a:pPr lvl="1"/>
            <a:r>
              <a:rPr lang="en-US" sz="1400" dirty="0"/>
              <a:t>Download python and install libraries (</a:t>
            </a:r>
            <a:r>
              <a:rPr lang="en-US" sz="1400" dirty="0">
                <a:hlinkClick r:id="rId2"/>
              </a:rPr>
              <a:t>https://pip.pypa.io/en/latest/installing.html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Download MG-RAST command-line tools (ftp://</a:t>
            </a:r>
            <a:r>
              <a:rPr lang="en-US" sz="1400" dirty="0" err="1"/>
              <a:t>ftp.metagenomics.anl.gov</a:t>
            </a:r>
            <a:r>
              <a:rPr lang="en-US" sz="1400" dirty="0"/>
              <a:t>/tools/upload/ )  </a:t>
            </a:r>
          </a:p>
          <a:p>
            <a:pPr lvl="1"/>
            <a:r>
              <a:rPr lang="en-US" sz="1400" dirty="0"/>
              <a:t>OS Shell</a:t>
            </a:r>
            <a:endParaRPr lang="en-US" sz="1800" dirty="0"/>
          </a:p>
          <a:p>
            <a:r>
              <a:rPr lang="en-US" sz="2000" dirty="0"/>
              <a:t>Python</a:t>
            </a:r>
          </a:p>
          <a:p>
            <a:r>
              <a:rPr lang="en-US" sz="2000" dirty="0"/>
              <a:t>R</a:t>
            </a:r>
          </a:p>
          <a:p>
            <a:pPr lvl="1"/>
            <a:r>
              <a:rPr lang="en-US" sz="1400" dirty="0"/>
              <a:t>Download and install R package (</a:t>
            </a:r>
            <a:r>
              <a:rPr lang="en-US" sz="1400" dirty="0">
                <a:hlinkClick r:id="rId3"/>
              </a:rPr>
              <a:t>https://www.r-project.org/</a:t>
            </a:r>
            <a:r>
              <a:rPr lang="en-US" sz="1400" dirty="0"/>
              <a:t>) AND</a:t>
            </a:r>
          </a:p>
          <a:p>
            <a:pPr lvl="1"/>
            <a:r>
              <a:rPr lang="en-US" sz="1400" dirty="0" err="1"/>
              <a:t>matR</a:t>
            </a:r>
            <a:r>
              <a:rPr lang="en-US" sz="1400" dirty="0"/>
              <a:t> (</a:t>
            </a:r>
            <a:r>
              <a:rPr lang="en-US" sz="1400" dirty="0">
                <a:hlinkClick r:id="rId4"/>
              </a:rPr>
              <a:t>https://github.com/MG-RAST/matR/</a:t>
            </a:r>
            <a:r>
              <a:rPr lang="en-US" sz="1400" dirty="0"/>
              <a:t>) </a:t>
            </a:r>
          </a:p>
          <a:p>
            <a:r>
              <a:rPr lang="en-US" sz="2000" dirty="0"/>
              <a:t>MD5 sum </a:t>
            </a:r>
          </a:p>
          <a:p>
            <a:pPr lvl="1"/>
            <a:r>
              <a:rPr lang="en-US" sz="1600" dirty="0"/>
              <a:t>Need to create MD5sums for files</a:t>
            </a:r>
          </a:p>
          <a:p>
            <a:pPr lvl="1"/>
            <a:r>
              <a:rPr lang="en-US" sz="1600" dirty="0"/>
              <a:t>Download </a:t>
            </a:r>
            <a:r>
              <a:rPr lang="en-US" sz="1600" dirty="0">
                <a:hlinkClick r:id="rId5"/>
              </a:rPr>
              <a:t>http://www.freebsd.org/</a:t>
            </a:r>
            <a:r>
              <a:rPr lang="en-US" sz="1600" dirty="0"/>
              <a:t>  for md5sum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MG-RAST fundamental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service </a:t>
            </a:r>
            <a:r>
              <a:rPr lang="en-US" dirty="0"/>
              <a:t>side </a:t>
            </a:r>
            <a:r>
              <a:rPr lang="en-US" dirty="0" smtClean="0"/>
              <a:t>processing</a:t>
            </a:r>
          </a:p>
          <a:p>
            <a:pPr lvl="2" fontAlgn="base"/>
            <a:r>
              <a:rPr lang="en-US" dirty="0" smtClean="0"/>
              <a:t>stats</a:t>
            </a:r>
            <a:endParaRPr lang="en-US" dirty="0"/>
          </a:p>
          <a:p>
            <a:pPr lvl="1" fontAlgn="base"/>
            <a:r>
              <a:rPr lang="en-US" dirty="0" smtClean="0"/>
              <a:t>late </a:t>
            </a:r>
            <a:r>
              <a:rPr lang="en-US" dirty="0"/>
              <a:t>binding to </a:t>
            </a:r>
            <a:r>
              <a:rPr lang="en-US" dirty="0" smtClean="0"/>
              <a:t>parameters</a:t>
            </a:r>
          </a:p>
          <a:p>
            <a:pPr lvl="2" fontAlgn="base"/>
            <a:r>
              <a:rPr lang="en-US" dirty="0" smtClean="0"/>
              <a:t>Filtering data after pipeline completion</a:t>
            </a:r>
            <a:endParaRPr lang="en-US" dirty="0"/>
          </a:p>
          <a:p>
            <a:pPr lvl="1" fontAlgn="base"/>
            <a:r>
              <a:rPr lang="en-US" dirty="0" smtClean="0"/>
              <a:t>smart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pPr lvl="2" fontAlgn="base"/>
            <a:endParaRPr lang="en-US" dirty="0"/>
          </a:p>
          <a:p>
            <a:pPr lvl="1" fontAlgn="base"/>
            <a:r>
              <a:rPr lang="en-US" dirty="0" smtClean="0"/>
              <a:t>controlled vocabularies</a:t>
            </a:r>
          </a:p>
          <a:p>
            <a:pPr lvl="2" fontAlgn="base"/>
            <a:r>
              <a:rPr lang="en-US" dirty="0"/>
              <a:t>“de-noising” via CVs vs. </a:t>
            </a:r>
            <a:r>
              <a:rPr lang="en-US" dirty="0" err="1"/>
              <a:t>genbank</a:t>
            </a:r>
            <a:r>
              <a:rPr lang="en-US" dirty="0"/>
              <a:t> (</a:t>
            </a:r>
            <a:r>
              <a:rPr lang="en-US" dirty="0" err="1"/>
              <a:t>dnaA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3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44443</TotalTime>
  <Words>1872</Words>
  <Application>Microsoft Macintosh PowerPoint</Application>
  <PresentationFormat>On-screen Show (4:3)</PresentationFormat>
  <Paragraphs>280</Paragraphs>
  <Slides>44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MG-RAST is</vt:lpstr>
      <vt:lpstr>The Big Picture</vt:lpstr>
      <vt:lpstr>The Big Picture</vt:lpstr>
      <vt:lpstr>PowerPoint Presentation</vt:lpstr>
      <vt:lpstr>The Big Picture</vt:lpstr>
      <vt:lpstr>Ways to interact with MG-RAST</vt:lpstr>
      <vt:lpstr>Now for some practical applications!</vt:lpstr>
      <vt:lpstr>MG-RAST fundamental concepts</vt:lpstr>
      <vt:lpstr>MG-RAST fundamental concepts - service side processing</vt:lpstr>
      <vt:lpstr>MG-RAST fundamental concepts - late binding to parameters</vt:lpstr>
      <vt:lpstr>MG-RAST fundamental concepts - late binding to parameters</vt:lpstr>
      <vt:lpstr>MG-RAST fundamental concepts - smart data structures</vt:lpstr>
      <vt:lpstr>MG-RAST fundamental concepts - controlled vocabularies</vt:lpstr>
      <vt:lpstr>Example 1. Downloading data</vt:lpstr>
      <vt:lpstr>Exercise 2. Upload and Submission</vt:lpstr>
      <vt:lpstr>Uploading to MG-RAST </vt:lpstr>
      <vt:lpstr>Elements of the file browser</vt:lpstr>
      <vt:lpstr>Upload progress</vt:lpstr>
      <vt:lpstr>Now to submit your data</vt:lpstr>
      <vt:lpstr>Submission is done …</vt:lpstr>
      <vt:lpstr>How far along has my data progressed?</vt:lpstr>
      <vt:lpstr>Using MG-RAST to answer scientific questions:   An example study</vt:lpstr>
      <vt:lpstr>Example 3. Finding samples</vt:lpstr>
      <vt:lpstr>Finding samples</vt:lpstr>
      <vt:lpstr>Example 4: Data Quality - Examine Samples</vt:lpstr>
      <vt:lpstr>Metagenome overviews</vt:lpstr>
      <vt:lpstr>Example Sections of Overview</vt:lpstr>
      <vt:lpstr>How trustworthy is my data?</vt:lpstr>
      <vt:lpstr>Data Quality Challenge</vt:lpstr>
      <vt:lpstr>Duplicate Read Inferred Sequencing Error Estimation --- (DRISEE)</vt:lpstr>
      <vt:lpstr>Extreme cases of quality</vt:lpstr>
      <vt:lpstr>Kmer profiles</vt:lpstr>
      <vt:lpstr>Nucleotide histogram</vt:lpstr>
      <vt:lpstr>What do your samples look like?</vt:lpstr>
      <vt:lpstr>Example 5. How taxonomically diverse are your samples?</vt:lpstr>
      <vt:lpstr>Sample diversity</vt:lpstr>
      <vt:lpstr>What taxa are in common?</vt:lpstr>
      <vt:lpstr>Example 6. Functional diversity</vt:lpstr>
      <vt:lpstr>PowerPoint Presentation</vt:lpstr>
      <vt:lpstr>PowerPoint Presentation</vt:lpstr>
      <vt:lpstr>Example 7. Digging deeper</vt:lpstr>
      <vt:lpstr>Example 8. What are community functional differences among 3 HMP body locations?</vt:lpstr>
      <vt:lpstr>Example 9: Exotic operations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Glass</dc:creator>
  <cp:lastModifiedBy>Elizabeth Glass</cp:lastModifiedBy>
  <cp:revision>98</cp:revision>
  <dcterms:created xsi:type="dcterms:W3CDTF">2015-08-04T21:37:17Z</dcterms:created>
  <dcterms:modified xsi:type="dcterms:W3CDTF">2015-09-09T16:04:47Z</dcterms:modified>
</cp:coreProperties>
</file>