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4" r:id="rId6"/>
    <p:sldId id="272" r:id="rId7"/>
    <p:sldId id="273" r:id="rId8"/>
    <p:sldId id="275" r:id="rId9"/>
    <p:sldId id="276" r:id="rId10"/>
    <p:sldId id="268" r:id="rId11"/>
    <p:sldId id="257" r:id="rId12"/>
    <p:sldId id="258" r:id="rId13"/>
    <p:sldId id="259" r:id="rId14"/>
    <p:sldId id="260" r:id="rId15"/>
    <p:sldId id="278" r:id="rId16"/>
    <p:sldId id="277" r:id="rId17"/>
    <p:sldId id="279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E304-4A29-4D6C-AB9A-42F0A95AD91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CA9C-721F-4959-A4E4-30D513CC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E304-4A29-4D6C-AB9A-42F0A95AD91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CA9C-721F-4959-A4E4-30D513CC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2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E304-4A29-4D6C-AB9A-42F0A95AD91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CA9C-721F-4959-A4E4-30D513CC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3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E304-4A29-4D6C-AB9A-42F0A95AD91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CA9C-721F-4959-A4E4-30D513CC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6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E304-4A29-4D6C-AB9A-42F0A95AD91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CA9C-721F-4959-A4E4-30D513CC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E304-4A29-4D6C-AB9A-42F0A95AD91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CA9C-721F-4959-A4E4-30D513CC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2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E304-4A29-4D6C-AB9A-42F0A95AD91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CA9C-721F-4959-A4E4-30D513CC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1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E304-4A29-4D6C-AB9A-42F0A95AD91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CA9C-721F-4959-A4E4-30D513CC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E304-4A29-4D6C-AB9A-42F0A95AD91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CA9C-721F-4959-A4E4-30D513CC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7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E304-4A29-4D6C-AB9A-42F0A95AD91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CA9C-721F-4959-A4E4-30D513CC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E304-4A29-4D6C-AB9A-42F0A95AD91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CA9C-721F-4959-A4E4-30D513CC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7E304-4A29-4D6C-AB9A-42F0A95AD91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CA9C-721F-4959-A4E4-30D513CC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2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2. Интегрированная среда разработки ПО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ru-RU" dirty="0" smtClean="0"/>
              <a:t>Основные компоненты среды разработки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ru-RU" dirty="0" smtClean="0"/>
              <a:t>Приёмы работы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ru-RU" dirty="0" smtClean="0"/>
              <a:t>Поддержка совместной работы над проектом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2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3. Системы управления версиями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 smtClean="0"/>
              <a:t>Назначение систем управления версиями</a:t>
            </a:r>
            <a:endParaRPr lang="en-US" dirty="0" smtClean="0"/>
          </a:p>
          <a:p>
            <a:pPr algn="l"/>
            <a:r>
              <a:rPr lang="ru-RU" dirty="0" smtClean="0"/>
              <a:t>Виды систем управления версиями</a:t>
            </a:r>
            <a:endParaRPr lang="en-US" dirty="0" smtClean="0"/>
          </a:p>
          <a:p>
            <a:pPr algn="l"/>
            <a:r>
              <a:rPr lang="ru-RU" dirty="0" err="1" smtClean="0"/>
              <a:t>Git</a:t>
            </a:r>
            <a:r>
              <a:rPr lang="ru-RU" dirty="0" smtClean="0"/>
              <a:t>: основные команды и порядок работы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8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управлять версиями?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дисциплина</a:t>
            </a:r>
            <a:endParaRPr lang="en-US" dirty="0" smtClean="0"/>
          </a:p>
          <a:p>
            <a:r>
              <a:rPr lang="ru-RU" dirty="0" smtClean="0"/>
              <a:t>совместная работа</a:t>
            </a:r>
            <a:endParaRPr lang="en-US" dirty="0" smtClean="0"/>
          </a:p>
          <a:p>
            <a:r>
              <a:rPr lang="ru-RU" dirty="0" smtClean="0"/>
              <a:t>архив всех версий  (история)</a:t>
            </a:r>
            <a:endParaRPr lang="en-US" dirty="0" smtClean="0"/>
          </a:p>
          <a:p>
            <a:r>
              <a:rPr lang="ru-RU" dirty="0" smtClean="0"/>
              <a:t>восстановление</a:t>
            </a:r>
            <a:endParaRPr lang="en-US" dirty="0" smtClean="0"/>
          </a:p>
          <a:p>
            <a:r>
              <a:rPr lang="ru-RU" dirty="0" smtClean="0"/>
              <a:t>экономия дискового пространства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4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Локальное управление версиями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769" y="1825625"/>
            <a:ext cx="51224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4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Централизованное управление версиями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032" y="1825625"/>
            <a:ext cx="58039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7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Распределённое  управление версиями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1117" y="1825625"/>
            <a:ext cx="38697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8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выглядит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1824990"/>
            <a:ext cx="62007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2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одновременных версий (</a:t>
            </a:r>
            <a:r>
              <a:rPr lang="en-US" dirty="0" smtClean="0"/>
              <a:t>CVS)</a:t>
            </a:r>
            <a:endParaRPr lang="ru-RU" dirty="0" smtClean="0"/>
          </a:p>
          <a:p>
            <a:r>
              <a:rPr lang="en-US" dirty="0"/>
              <a:t>Apache Subversion (SVN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Mercurial</a:t>
            </a:r>
          </a:p>
          <a:p>
            <a:r>
              <a:rPr lang="en-US" dirty="0" err="1" smtClean="0"/>
              <a:t>Preforce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3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версий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622819"/>
              </p:ext>
            </p:extLst>
          </p:nvPr>
        </p:nvGraphicFramePr>
        <p:xfrm>
          <a:off x="1275741" y="2115775"/>
          <a:ext cx="9180043" cy="4358422"/>
        </p:xfrm>
        <a:graphic>
          <a:graphicData uri="http://schemas.openxmlformats.org/drawingml/2006/table">
            <a:tbl>
              <a:tblPr/>
              <a:tblGrid>
                <a:gridCol w="3127071">
                  <a:extLst>
                    <a:ext uri="{9D8B030D-6E8A-4147-A177-3AD203B41FA5}">
                      <a16:colId xmlns:a16="http://schemas.microsoft.com/office/drawing/2014/main" val="1830072975"/>
                    </a:ext>
                  </a:extLst>
                </a:gridCol>
                <a:gridCol w="1911300">
                  <a:extLst>
                    <a:ext uri="{9D8B030D-6E8A-4147-A177-3AD203B41FA5}">
                      <a16:colId xmlns:a16="http://schemas.microsoft.com/office/drawing/2014/main" val="2770613349"/>
                    </a:ext>
                  </a:extLst>
                </a:gridCol>
                <a:gridCol w="2680348">
                  <a:extLst>
                    <a:ext uri="{9D8B030D-6E8A-4147-A177-3AD203B41FA5}">
                      <a16:colId xmlns:a16="http://schemas.microsoft.com/office/drawing/2014/main" val="1902327938"/>
                    </a:ext>
                  </a:extLst>
                </a:gridCol>
                <a:gridCol w="1461324">
                  <a:extLst>
                    <a:ext uri="{9D8B030D-6E8A-4147-A177-3AD203B41FA5}">
                      <a16:colId xmlns:a16="http://schemas.microsoft.com/office/drawing/2014/main" val="509157859"/>
                    </a:ext>
                  </a:extLst>
                </a:gridCol>
              </a:tblGrid>
              <a:tr h="1178487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0" i="0">
                          <a:solidFill>
                            <a:srgbClr val="253858"/>
                          </a:solidFill>
                          <a:effectLst/>
                          <a:latin typeface="Charlie Display"/>
                        </a:rPr>
                        <a:t>Программное обеспечение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solidFill>
                            <a:srgbClr val="253858"/>
                          </a:solidFill>
                          <a:effectLst/>
                        </a:rPr>
                        <a:t>Архитектура сети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solidFill>
                            <a:srgbClr val="253858"/>
                          </a:solidFill>
                          <a:effectLst/>
                        </a:rPr>
                        <a:t>Разрешение конфликтов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solidFill>
                            <a:srgbClr val="253858"/>
                          </a:solidFill>
                          <a:effectLst/>
                        </a:rPr>
                        <a:t>Статус разработки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683941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rgbClr val="253858"/>
                          </a:solidFill>
                          <a:effectLst/>
                        </a:rPr>
                        <a:t>         Git</a:t>
                      </a:r>
                    </a:p>
                  </a:txBody>
                  <a:tcPr marL="90653" marR="90653" marT="90653" marB="90653" anchor="ctr">
                    <a:lnL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>
                          <a:solidFill>
                            <a:srgbClr val="253858"/>
                          </a:solidFill>
                          <a:effectLst/>
                        </a:rPr>
                        <a:t>Распределенная</a:t>
                      </a:r>
                    </a:p>
                  </a:txBody>
                  <a:tcPr marL="90653" marR="90653" marT="90653" marB="90653" anchor="ctr">
                    <a:lnL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dirty="0">
                          <a:solidFill>
                            <a:srgbClr val="253858"/>
                          </a:solidFill>
                          <a:effectLst/>
                        </a:rPr>
                        <a:t>Слияние</a:t>
                      </a:r>
                    </a:p>
                  </a:txBody>
                  <a:tcPr marL="90653" marR="90653" marT="90653" marB="90653" anchor="ctr">
                    <a:lnL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dirty="0">
                          <a:solidFill>
                            <a:srgbClr val="253858"/>
                          </a:solidFill>
                          <a:effectLst/>
                        </a:rPr>
                        <a:t>Активная</a:t>
                      </a:r>
                    </a:p>
                  </a:txBody>
                  <a:tcPr marL="90653" marR="90653" marT="90653" marB="90653" anchor="ctr">
                    <a:lnL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49060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rgbClr val="253858"/>
                          </a:solidFill>
                          <a:effectLst/>
                        </a:rPr>
                        <a:t>         Mercurial</a:t>
                      </a:r>
                    </a:p>
                  </a:txBody>
                  <a:tcPr marL="90653" marR="90653" marT="90653" marB="90653" anchor="ctr">
                    <a:lnL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>
                          <a:solidFill>
                            <a:srgbClr val="253858"/>
                          </a:solidFill>
                          <a:effectLst/>
                        </a:rPr>
                        <a:t>Распределенная</a:t>
                      </a:r>
                    </a:p>
                  </a:txBody>
                  <a:tcPr marL="90653" marR="90653" marT="90653" marB="90653" anchor="ctr">
                    <a:lnL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>
                          <a:solidFill>
                            <a:srgbClr val="253858"/>
                          </a:solidFill>
                          <a:effectLst/>
                        </a:rPr>
                        <a:t>Слияние</a:t>
                      </a:r>
                    </a:p>
                  </a:txBody>
                  <a:tcPr marL="90653" marR="90653" marT="90653" marB="90653" anchor="ctr">
                    <a:lnL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>
                          <a:solidFill>
                            <a:srgbClr val="253858"/>
                          </a:solidFill>
                          <a:effectLst/>
                        </a:rPr>
                        <a:t>Активная</a:t>
                      </a:r>
                    </a:p>
                  </a:txBody>
                  <a:tcPr marL="90653" marR="90653" marT="90653" marB="90653" anchor="ctr">
                    <a:lnL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418777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rgbClr val="253858"/>
                          </a:solidFill>
                          <a:effectLst/>
                        </a:rPr>
                        <a:t>        SVN</a:t>
                      </a:r>
                    </a:p>
                  </a:txBody>
                  <a:tcPr marL="90653" marR="90653" marT="90653" marB="90653" anchor="ctr">
                    <a:lnL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>
                          <a:solidFill>
                            <a:srgbClr val="253858"/>
                          </a:solidFill>
                          <a:effectLst/>
                        </a:rPr>
                        <a:t>Клиент-сервер</a:t>
                      </a:r>
                    </a:p>
                  </a:txBody>
                  <a:tcPr marL="90653" marR="90653" marT="90653" marB="90653" anchor="ctr">
                    <a:lnL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>
                          <a:solidFill>
                            <a:srgbClr val="253858"/>
                          </a:solidFill>
                          <a:effectLst/>
                        </a:rPr>
                        <a:t>Слияние или блокировка</a:t>
                      </a:r>
                    </a:p>
                  </a:txBody>
                  <a:tcPr marL="90653" marR="90653" marT="90653" marB="90653" anchor="ctr">
                    <a:lnL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>
                          <a:solidFill>
                            <a:srgbClr val="253858"/>
                          </a:solidFill>
                          <a:effectLst/>
                        </a:rPr>
                        <a:t>Активная</a:t>
                      </a:r>
                    </a:p>
                  </a:txBody>
                  <a:tcPr marL="90653" marR="90653" marT="90653" marB="90653" anchor="ctr">
                    <a:lnL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472386"/>
                  </a:ext>
                </a:extLst>
              </a:tr>
              <a:tr h="9971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rgbClr val="253858"/>
                          </a:solidFill>
                          <a:effectLst/>
                        </a:rPr>
                        <a:t>           CVS</a:t>
                      </a:r>
                    </a:p>
                  </a:txBody>
                  <a:tcPr marL="90653" marR="90653" marT="90653" marB="90653" anchor="ctr">
                    <a:lnL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>
                          <a:solidFill>
                            <a:srgbClr val="253858"/>
                          </a:solidFill>
                          <a:effectLst/>
                        </a:rPr>
                        <a:t>Клиент-сервер</a:t>
                      </a:r>
                    </a:p>
                  </a:txBody>
                  <a:tcPr marL="90653" marR="90653" marT="90653" marB="90653" anchor="ctr">
                    <a:lnL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>
                          <a:solidFill>
                            <a:srgbClr val="253858"/>
                          </a:solidFill>
                          <a:effectLst/>
                        </a:rPr>
                        <a:t>Слияние</a:t>
                      </a:r>
                    </a:p>
                  </a:txBody>
                  <a:tcPr marL="90653" marR="90653" marT="90653" marB="90653" anchor="ctr">
                    <a:lnL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dirty="0">
                          <a:solidFill>
                            <a:srgbClr val="253858"/>
                          </a:solidFill>
                          <a:effectLst/>
                        </a:rPr>
                        <a:t>Только обслуживание</a:t>
                      </a:r>
                    </a:p>
                  </a:txBody>
                  <a:tcPr marL="90653" marR="90653" marT="90653" marB="90653" anchor="ctr">
                    <a:lnL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799024"/>
                  </a:ext>
                </a:extLst>
              </a:tr>
            </a:tbl>
          </a:graphicData>
        </a:graphic>
      </p:graphicFrame>
      <p:sp>
        <p:nvSpPr>
          <p:cNvPr id="5" name="AutoShape 1" descr="Git logo"/>
          <p:cNvSpPr>
            <a:spLocks noChangeAspect="1" noChangeArrowheads="1"/>
          </p:cNvSpPr>
          <p:nvPr/>
        </p:nvSpPr>
        <p:spPr bwMode="auto">
          <a:xfrm>
            <a:off x="2443163" y="1809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Mercurial Logo"/>
          <p:cNvSpPr>
            <a:spLocks noChangeAspect="1" noChangeArrowheads="1"/>
          </p:cNvSpPr>
          <p:nvPr/>
        </p:nvSpPr>
        <p:spPr bwMode="auto">
          <a:xfrm>
            <a:off x="2443163" y="1809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 descr="SVN logo"/>
          <p:cNvSpPr>
            <a:spLocks noChangeAspect="1" noChangeArrowheads="1"/>
          </p:cNvSpPr>
          <p:nvPr/>
        </p:nvSpPr>
        <p:spPr bwMode="auto">
          <a:xfrm>
            <a:off x="2443163" y="1809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Скорость</a:t>
            </a:r>
            <a:endParaRPr lang="en-US" dirty="0" smtClean="0"/>
          </a:p>
          <a:p>
            <a:r>
              <a:rPr lang="ru-RU" dirty="0" smtClean="0"/>
              <a:t>простой дизайн</a:t>
            </a:r>
            <a:endParaRPr lang="en-US" dirty="0" smtClean="0"/>
          </a:p>
          <a:p>
            <a:r>
              <a:rPr lang="ru-RU" dirty="0" smtClean="0"/>
              <a:t>поддержка нелинейной разработки</a:t>
            </a:r>
            <a:endParaRPr lang="en-US" dirty="0" smtClean="0"/>
          </a:p>
          <a:p>
            <a:r>
              <a:rPr lang="ru-RU" dirty="0" err="1" smtClean="0"/>
              <a:t>Распределённость</a:t>
            </a:r>
            <a:endParaRPr lang="en-US" dirty="0" smtClean="0"/>
          </a:p>
          <a:p>
            <a:r>
              <a:rPr lang="ru-RU" dirty="0" smtClean="0"/>
              <a:t>поддержка больших проектов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2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изменений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1344"/>
            <a:ext cx="10515600" cy="417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7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компоненты </a:t>
            </a:r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редактор кода</a:t>
            </a:r>
            <a:endParaRPr lang="en-US" dirty="0" smtClean="0"/>
          </a:p>
          <a:p>
            <a:r>
              <a:rPr lang="ru-RU" dirty="0" smtClean="0"/>
              <a:t>средства сборки проекта</a:t>
            </a:r>
            <a:endParaRPr lang="en-US" dirty="0" smtClean="0"/>
          </a:p>
          <a:p>
            <a:r>
              <a:rPr lang="ru-RU" dirty="0" smtClean="0"/>
              <a:t>средства запуска проекта</a:t>
            </a:r>
            <a:endParaRPr lang="en-US" dirty="0" smtClean="0"/>
          </a:p>
          <a:p>
            <a:r>
              <a:rPr lang="ru-RU" dirty="0" smtClean="0"/>
              <a:t>средства отладки</a:t>
            </a:r>
            <a:endParaRPr lang="en-US" dirty="0" smtClean="0"/>
          </a:p>
          <a:p>
            <a:r>
              <a:rPr lang="ru-RU" dirty="0" smtClean="0"/>
              <a:t>средства тестирования</a:t>
            </a:r>
            <a:endParaRPr lang="en-US" dirty="0" smtClean="0"/>
          </a:p>
          <a:p>
            <a:r>
              <a:rPr lang="ru-RU" dirty="0" smtClean="0"/>
              <a:t>поддержка совместной работы</a:t>
            </a:r>
            <a:endParaRPr lang="en-US" dirty="0" smtClean="0"/>
          </a:p>
          <a:p>
            <a:r>
              <a:rPr lang="ru-RU" dirty="0" smtClean="0"/>
              <a:t>расширения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12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состояний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47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локальность изменений</a:t>
            </a:r>
            <a:endParaRPr lang="en-US" dirty="0" smtClean="0"/>
          </a:p>
          <a:p>
            <a:r>
              <a:rPr lang="ru-RU" dirty="0" smtClean="0"/>
              <a:t>целостность данных</a:t>
            </a:r>
            <a:endParaRPr lang="en-US" dirty="0" smtClean="0"/>
          </a:p>
          <a:p>
            <a:r>
              <a:rPr lang="ru-RU" dirty="0" smtClean="0"/>
              <a:t>добавление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47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 состояния файлов проекта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закреплённое (</a:t>
            </a:r>
            <a:r>
              <a:rPr lang="en-US" dirty="0" err="1" smtClean="0"/>
              <a:t>commited</a:t>
            </a:r>
            <a:r>
              <a:rPr lang="en-US" dirty="0" smtClean="0"/>
              <a:t>)</a:t>
            </a:r>
          </a:p>
          <a:p>
            <a:r>
              <a:rPr lang="ru-RU" dirty="0" smtClean="0"/>
              <a:t>изменённое (</a:t>
            </a:r>
            <a:r>
              <a:rPr lang="en-US" dirty="0" smtClean="0"/>
              <a:t>modiﬁed)</a:t>
            </a:r>
          </a:p>
          <a:p>
            <a:r>
              <a:rPr lang="ru-RU" dirty="0" smtClean="0"/>
              <a:t>подготовленное (</a:t>
            </a:r>
            <a:r>
              <a:rPr lang="en-US" dirty="0" smtClean="0"/>
              <a:t>staged)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3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 секции </a:t>
            </a:r>
            <a:r>
              <a:rPr lang="en-US" dirty="0" err="1" smtClean="0"/>
              <a:t>Git</a:t>
            </a:r>
            <a:r>
              <a:rPr lang="en-US" dirty="0" smtClean="0"/>
              <a:t>-</a:t>
            </a:r>
            <a:r>
              <a:rPr lang="ru-RU" dirty="0" smtClean="0"/>
              <a:t>проекта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839" y="1825625"/>
            <a:ext cx="79843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78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состояний файлов проекта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682" y="1825625"/>
            <a:ext cx="100066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07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и работа с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5" y="1471613"/>
            <a:ext cx="3790950" cy="438150"/>
          </a:xfrm>
          <a:prstGeom prst="rect">
            <a:avLst/>
          </a:prstGeom>
        </p:spPr>
      </p:pic>
      <p:pic>
        <p:nvPicPr>
          <p:cNvPr id="10242" name="Picture 2" descr="Image for po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488" y="2552"/>
            <a:ext cx="5374511" cy="69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350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https://rtfm.co.ua/wp-content/uploads/2016/02/Git-Cheat-Shee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18" y="301626"/>
            <a:ext cx="8990639" cy="635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824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Extensions</a:t>
            </a:r>
            <a:endParaRPr lang="en-US" dirty="0"/>
          </a:p>
        </p:txBody>
      </p:sp>
      <p:pic>
        <p:nvPicPr>
          <p:cNvPr id="11266" name="Picture 2" descr="Commit Lo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46" y="1391920"/>
            <a:ext cx="8066565" cy="53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271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Extension</a:t>
            </a:r>
            <a:endParaRPr lang="en-US" dirty="0"/>
          </a:p>
        </p:txBody>
      </p:sp>
      <p:pic>
        <p:nvPicPr>
          <p:cNvPr id="12290" name="Picture 2" descr="File Histor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8" y="1825625"/>
            <a:ext cx="65679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50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сред. </a:t>
            </a:r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1026" name="Picture 2" descr="File:Eclipse 4.12 screensh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065" y="1451156"/>
            <a:ext cx="7737098" cy="528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50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сред. </a:t>
            </a:r>
            <a:r>
              <a:rPr lang="en-US" dirty="0" smtClean="0"/>
              <a:t>MS Visual Studio</a:t>
            </a:r>
            <a:endParaRPr lang="en-US" dirty="0"/>
          </a:p>
        </p:txBody>
      </p:sp>
      <p:pic>
        <p:nvPicPr>
          <p:cNvPr id="2050" name="Picture 2" descr="https://upload.wikimedia.org/wikipedia/ru/f/fb/Microsoft_Visual_Studio_2008_SP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03" y="1825625"/>
            <a:ext cx="71361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03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Share в Visual Studio </a:t>
            </a:r>
            <a:r>
              <a:rPr lang="en-US" dirty="0" smtClean="0"/>
              <a:t>2019</a:t>
            </a:r>
            <a:endParaRPr lang="en-US" dirty="0"/>
          </a:p>
        </p:txBody>
      </p:sp>
      <p:pic>
        <p:nvPicPr>
          <p:cNvPr id="4098" name="Picture 2" descr="https://habrastorage.org/webt/vi/ee/fb/vieefbvckalkasolwpmyenbwso4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1197"/>
            <a:ext cx="10515600" cy="402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03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сред. </a:t>
            </a:r>
            <a:r>
              <a:rPr lang="en-US" dirty="0" err="1" smtClean="0"/>
              <a:t>Qt</a:t>
            </a:r>
            <a:r>
              <a:rPr lang="en-US" dirty="0" smtClean="0"/>
              <a:t> Creator</a:t>
            </a:r>
            <a:endParaRPr lang="en-US" dirty="0"/>
          </a:p>
        </p:txBody>
      </p:sp>
      <p:pic>
        <p:nvPicPr>
          <p:cNvPr id="3074" name="Picture 2" descr="https://upload.wikimedia.org/wikipedia/commons/e/e8/Qt_Creator_3.1.1_editing_a_sample_UI_file_from_Qt_5.3_using_Designer.png?uselang=r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79" y="1825625"/>
            <a:ext cx="718504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9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сред. </a:t>
            </a:r>
            <a:r>
              <a:rPr lang="en-US" dirty="0" smtClean="0"/>
              <a:t>Azure DevOps Server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TFS</a:t>
            </a:r>
            <a:endParaRPr lang="en-US" dirty="0"/>
          </a:p>
        </p:txBody>
      </p:sp>
      <p:pic>
        <p:nvPicPr>
          <p:cNvPr id="5122" name="Picture 2" descr="File:TFS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787" y="1825625"/>
            <a:ext cx="64464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4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структура</a:t>
            </a:r>
            <a:endParaRPr lang="en-US" dirty="0"/>
          </a:p>
        </p:txBody>
      </p:sp>
      <p:pic>
        <p:nvPicPr>
          <p:cNvPr id="6146" name="Picture 2" descr="Bb668951.image001(en-us,PandP.10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43" y="1872341"/>
            <a:ext cx="6052796" cy="33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b668951.image002(en-us,PandP.10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95" y="1952134"/>
            <a:ext cx="52387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7777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214</Words>
  <Application>Microsoft Office PowerPoint</Application>
  <PresentationFormat>Широкоэкранный</PresentationFormat>
  <Paragraphs>80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Charlie Display</vt:lpstr>
      <vt:lpstr>Тема Office</vt:lpstr>
      <vt:lpstr>Тема 2. Интегрированная среда разработки ПО </vt:lpstr>
      <vt:lpstr>Основные компоненты IDE</vt:lpstr>
      <vt:lpstr>Примеры сред. Eclipse</vt:lpstr>
      <vt:lpstr>Примеры сред. MS Visual Studio</vt:lpstr>
      <vt:lpstr>Live Share в Visual Studio 2019</vt:lpstr>
      <vt:lpstr>Примеры сред. Qt Creator</vt:lpstr>
      <vt:lpstr>Примеры сред. Azure DevOps Server</vt:lpstr>
      <vt:lpstr>Архитектура TFS</vt:lpstr>
      <vt:lpstr>Логическая структура</vt:lpstr>
      <vt:lpstr>Тема 3. Системы управления версиями </vt:lpstr>
      <vt:lpstr>Зачем управлять версиями?</vt:lpstr>
      <vt:lpstr>Локальное управление версиями</vt:lpstr>
      <vt:lpstr>Централизованное управление версиями</vt:lpstr>
      <vt:lpstr>Распределённое  управление версиями</vt:lpstr>
      <vt:lpstr>Как это выглядит</vt:lpstr>
      <vt:lpstr>Презентация PowerPoint</vt:lpstr>
      <vt:lpstr>Сравнение версий</vt:lpstr>
      <vt:lpstr>Git</vt:lpstr>
      <vt:lpstr>Хранение изменений</vt:lpstr>
      <vt:lpstr>Хранение состояний</vt:lpstr>
      <vt:lpstr>Особенности Git</vt:lpstr>
      <vt:lpstr>Три состояния файлов проекта</vt:lpstr>
      <vt:lpstr>Три секции Git-проекта</vt:lpstr>
      <vt:lpstr>Жизненный цикл состояний файлов проекта</vt:lpstr>
      <vt:lpstr>Настройка и работа с Git</vt:lpstr>
      <vt:lpstr>Презентация PowerPoint</vt:lpstr>
      <vt:lpstr>Git Extensions</vt:lpstr>
      <vt:lpstr>Git Extension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2. Интегрированная среда разработки ПО</dc:title>
  <dc:creator>Dmitry</dc:creator>
  <cp:lastModifiedBy>Dmitry</cp:lastModifiedBy>
  <cp:revision>8</cp:revision>
  <dcterms:created xsi:type="dcterms:W3CDTF">2020-09-11T09:29:24Z</dcterms:created>
  <dcterms:modified xsi:type="dcterms:W3CDTF">2020-09-11T10:43:46Z</dcterms:modified>
</cp:coreProperties>
</file>