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9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4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3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7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6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8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4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Аудит</a:t>
            </a:r>
            <a:r>
              <a:rPr dirty="0"/>
              <a:t> </a:t>
            </a:r>
            <a:r>
              <a:rPr dirty="0" err="1"/>
              <a:t>каналов</a:t>
            </a:r>
            <a:r>
              <a:rPr dirty="0"/>
              <a:t> </a:t>
            </a:r>
            <a:r>
              <a:rPr dirty="0" err="1"/>
              <a:t>распределения</a:t>
            </a:r>
            <a:r>
              <a:rPr dirty="0"/>
              <a:t> </a:t>
            </a:r>
            <a:r>
              <a:rPr dirty="0" err="1"/>
              <a:t>коммерческой</a:t>
            </a:r>
            <a:r>
              <a:rPr dirty="0"/>
              <a:t> </a:t>
            </a:r>
            <a:r>
              <a:rPr dirty="0" err="1"/>
              <a:t>организации</a:t>
            </a:r>
            <a:r>
              <a:rPr dirty="0"/>
              <a:t> (B2B)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IBA Group — IBA Data Analytics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Стратегия сбыта компании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IBA Group </a:t>
            </a:r>
            <a:r>
              <a:rPr dirty="0" err="1"/>
              <a:t>использует</a:t>
            </a:r>
            <a:r>
              <a:rPr dirty="0"/>
              <a:t> </a:t>
            </a:r>
            <a:r>
              <a:rPr dirty="0" err="1"/>
              <a:t>селективный</a:t>
            </a:r>
            <a:r>
              <a:rPr dirty="0"/>
              <a:t> </a:t>
            </a:r>
            <a:r>
              <a:rPr dirty="0" err="1"/>
              <a:t>подход</a:t>
            </a:r>
            <a:r>
              <a:rPr dirty="0"/>
              <a:t> к </a:t>
            </a:r>
            <a:r>
              <a:rPr dirty="0" err="1"/>
              <a:t>сбыту</a:t>
            </a:r>
            <a:r>
              <a:rPr dirty="0"/>
              <a:t>. </a:t>
            </a:r>
            <a:r>
              <a:rPr dirty="0" err="1"/>
              <a:t>Этот</a:t>
            </a:r>
            <a:r>
              <a:rPr dirty="0"/>
              <a:t> </a:t>
            </a:r>
            <a:r>
              <a:rPr dirty="0" err="1"/>
              <a:t>подход</a:t>
            </a:r>
            <a:r>
              <a:rPr dirty="0"/>
              <a:t> </a:t>
            </a:r>
            <a:r>
              <a:rPr dirty="0" err="1"/>
              <a:t>заключается</a:t>
            </a:r>
            <a:r>
              <a:rPr dirty="0"/>
              <a:t> в </a:t>
            </a:r>
            <a:r>
              <a:rPr dirty="0" err="1"/>
              <a:t>сотрудничестве</a:t>
            </a:r>
            <a:r>
              <a:rPr dirty="0"/>
              <a:t> с </a:t>
            </a:r>
            <a:r>
              <a:rPr dirty="0" err="1"/>
              <a:t>ограниченным</a:t>
            </a:r>
            <a:r>
              <a:rPr dirty="0"/>
              <a:t> </a:t>
            </a:r>
            <a:r>
              <a:rPr dirty="0" err="1"/>
              <a:t>числом</a:t>
            </a:r>
            <a:r>
              <a:rPr dirty="0"/>
              <a:t> </a:t>
            </a:r>
            <a:r>
              <a:rPr dirty="0" err="1"/>
              <a:t>проверенных</a:t>
            </a:r>
            <a:r>
              <a:rPr dirty="0"/>
              <a:t> </a:t>
            </a:r>
            <a:r>
              <a:rPr dirty="0" err="1"/>
              <a:t>посредников</a:t>
            </a:r>
            <a:r>
              <a:rPr dirty="0"/>
              <a:t>, </a:t>
            </a:r>
            <a:r>
              <a:rPr dirty="0" err="1"/>
              <a:t>способных</a:t>
            </a:r>
            <a:r>
              <a:rPr dirty="0"/>
              <a:t> </a:t>
            </a:r>
            <a:r>
              <a:rPr dirty="0" err="1"/>
              <a:t>обеспечить</a:t>
            </a:r>
            <a:r>
              <a:rPr dirty="0"/>
              <a:t> </a:t>
            </a:r>
            <a:r>
              <a:rPr dirty="0" err="1"/>
              <a:t>высокий</a:t>
            </a:r>
            <a:r>
              <a:rPr dirty="0"/>
              <a:t> </a:t>
            </a:r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обслуживания</a:t>
            </a:r>
            <a:r>
              <a:rPr dirty="0"/>
              <a:t> и </a:t>
            </a:r>
            <a:r>
              <a:rPr dirty="0" err="1"/>
              <a:t>технической</a:t>
            </a:r>
            <a:r>
              <a:rPr dirty="0"/>
              <a:t> </a:t>
            </a:r>
            <a:r>
              <a:rPr dirty="0" err="1"/>
              <a:t>поддержки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клиентов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B2B </a:t>
            </a:r>
            <a:r>
              <a:rPr dirty="0" err="1"/>
              <a:t>рынке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2. Каналы распределения компании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Основные каналы распределения компании включают:</a:t>
            </a:r>
          </a:p>
          <a:p>
            <a:r>
              <a:t>- Прямой канал: IBA Group работает с крупными корпоративными клиентами напрямую.</a:t>
            </a:r>
          </a:p>
          <a:p>
            <a:r>
              <a:t>- Косвенный канал: включает партнерские организации и консультантов, которые оказывают поддержку и обслуживание клиентов.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3. Торговые и неторговые посредники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Каналы включают:</a:t>
            </a:r>
          </a:p>
          <a:p>
            <a:r>
              <a:t>- Торговые посредники: дистрибьюторы и партнеры по продаже, которые помогают продвигать продукт в регионы и новые рынки.</a:t>
            </a:r>
          </a:p>
          <a:p>
            <a:r>
              <a:t>- Неторговые посредники: консалтинговые компании и интеграторы, оказывающие техническую и организационную поддержку клиентам.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4. Количество уровней в каналах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 зависимости от канала распределения, компания использует 1-2 уровня:</a:t>
            </a:r>
          </a:p>
          <a:p>
            <a:r>
              <a:t>- Прямой канал: 1 уровень (компания и клиент).</a:t>
            </a:r>
          </a:p>
          <a:p>
            <a:r>
              <a:t>- Косвенный канал: 2 уровня (IBA Group — посредник — клиент).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5. Торговые и иные надбавки в каналах распределения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Надбавки к первоначальной цене продукции:</a:t>
            </a:r>
          </a:p>
          <a:p>
            <a:r>
              <a:t>- Торговые надбавки у дистрибьюторов: до 10-15%.</a:t>
            </a:r>
          </a:p>
          <a:p>
            <a:r>
              <a:t>- Неторговые надбавки у консалтинговых компаний: 20-25%, что связано с дополнительными услугами внедрения и поддержки.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6. Система мотивации посредников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IBA Group мотивирует посредников с помощью:</a:t>
            </a:r>
          </a:p>
          <a:p>
            <a:r>
              <a:t>- Финансовых бонусов за выполненные продажи.</a:t>
            </a:r>
          </a:p>
          <a:p>
            <a:r>
              <a:t>- Обучения, сертификаций и технической поддержки для повышения квалификации.</a:t>
            </a:r>
          </a:p>
          <a:p>
            <a:r>
              <a:t>- Прогрессивных бонусных схем, увеличивающих вознаграждения по мере роста объемов продаж.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7. Проблемы существующих каналов распределения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Основные проблемы:</a:t>
            </a:r>
          </a:p>
          <a:p>
            <a:r>
              <a:t>- Зависимость от посредников, что ограничивает контроль над качеством услуг.</a:t>
            </a:r>
          </a:p>
          <a:p>
            <a:r>
              <a:t>- Высокие затраты на внедрение решений для корпоративных клиентов.</a:t>
            </a:r>
          </a:p>
          <a:p>
            <a:r>
              <a:t>- Ограниченная географическая представленность в некоторых регионах.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8. Рекомендации по каналу для нового товара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err="1"/>
              <a:t>Рекомендуется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гибридный</a:t>
            </a:r>
            <a:r>
              <a:rPr dirty="0"/>
              <a:t> </a:t>
            </a:r>
            <a:r>
              <a:rPr dirty="0" err="1"/>
              <a:t>канал</a:t>
            </a:r>
            <a:r>
              <a:rPr dirty="0"/>
              <a:t> </a:t>
            </a:r>
            <a:r>
              <a:rPr dirty="0" err="1"/>
              <a:t>распределения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Облачная</a:t>
            </a:r>
            <a:r>
              <a:rPr dirty="0"/>
              <a:t> </a:t>
            </a:r>
            <a:r>
              <a:rPr dirty="0" err="1"/>
              <a:t>платформа</a:t>
            </a:r>
            <a:r>
              <a:rPr dirty="0"/>
              <a:t> с </a:t>
            </a:r>
            <a:r>
              <a:rPr dirty="0" err="1"/>
              <a:t>регистрацией</a:t>
            </a:r>
            <a:r>
              <a:rPr dirty="0"/>
              <a:t> и </a:t>
            </a:r>
            <a:r>
              <a:rPr dirty="0" err="1"/>
              <a:t>бесплатным</a:t>
            </a:r>
            <a:r>
              <a:rPr dirty="0"/>
              <a:t> </a:t>
            </a:r>
            <a:r>
              <a:rPr dirty="0" err="1"/>
              <a:t>тестированием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малого</a:t>
            </a:r>
            <a:r>
              <a:rPr dirty="0"/>
              <a:t> и </a:t>
            </a:r>
            <a:r>
              <a:rPr dirty="0" err="1"/>
              <a:t>среднего</a:t>
            </a:r>
            <a:r>
              <a:rPr dirty="0"/>
              <a:t> </a:t>
            </a:r>
            <a:r>
              <a:rPr dirty="0" err="1"/>
              <a:t>бизнеса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Привлечение</a:t>
            </a:r>
            <a:r>
              <a:rPr dirty="0"/>
              <a:t> </a:t>
            </a:r>
            <a:r>
              <a:rPr dirty="0" err="1"/>
              <a:t>партнеров-интеграторов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настройки</a:t>
            </a:r>
            <a:r>
              <a:rPr dirty="0"/>
              <a:t> и </a:t>
            </a:r>
            <a:r>
              <a:rPr dirty="0" err="1"/>
              <a:t>адаптации</a:t>
            </a:r>
            <a:r>
              <a:rPr dirty="0"/>
              <a:t> </a:t>
            </a:r>
            <a:r>
              <a:rPr dirty="0" err="1"/>
              <a:t>продукта</a:t>
            </a:r>
            <a:r>
              <a:rPr dirty="0"/>
              <a:t> </a:t>
            </a:r>
            <a:r>
              <a:rPr dirty="0" err="1"/>
              <a:t>под</a:t>
            </a:r>
            <a:r>
              <a:rPr dirty="0"/>
              <a:t> </a:t>
            </a:r>
            <a:r>
              <a:rPr dirty="0" err="1"/>
              <a:t>потребности</a:t>
            </a:r>
            <a:r>
              <a:rPr dirty="0"/>
              <a:t> </a:t>
            </a:r>
            <a:r>
              <a:rPr dirty="0" err="1"/>
              <a:t>клиентов</a:t>
            </a:r>
            <a:r>
              <a:rPr dirty="0"/>
              <a:t>.</a:t>
            </a:r>
          </a:p>
          <a:p>
            <a:r>
              <a:rPr dirty="0" err="1"/>
              <a:t>Таким</a:t>
            </a:r>
            <a:r>
              <a:rPr dirty="0"/>
              <a:t> </a:t>
            </a:r>
            <a:r>
              <a:rPr dirty="0" err="1"/>
              <a:t>образом</a:t>
            </a:r>
            <a:r>
              <a:rPr dirty="0"/>
              <a:t>, IBA Group </a:t>
            </a:r>
            <a:r>
              <a:rPr dirty="0" err="1"/>
              <a:t>сможет</a:t>
            </a:r>
            <a:r>
              <a:rPr dirty="0"/>
              <a:t> </a:t>
            </a:r>
            <a:r>
              <a:rPr dirty="0" err="1"/>
              <a:t>привлечь</a:t>
            </a:r>
            <a:r>
              <a:rPr dirty="0"/>
              <a:t> </a:t>
            </a:r>
            <a:r>
              <a:rPr dirty="0" err="1"/>
              <a:t>новых</a:t>
            </a:r>
            <a:r>
              <a:rPr dirty="0"/>
              <a:t> </a:t>
            </a:r>
            <a:r>
              <a:rPr dirty="0" err="1"/>
              <a:t>клиентов</a:t>
            </a:r>
            <a:r>
              <a:rPr dirty="0"/>
              <a:t> и </a:t>
            </a:r>
            <a:r>
              <a:rPr dirty="0" err="1"/>
              <a:t>обеспечить</a:t>
            </a:r>
            <a:r>
              <a:rPr dirty="0"/>
              <a:t> </a:t>
            </a:r>
            <a:r>
              <a:rPr dirty="0" err="1"/>
              <a:t>высокий</a:t>
            </a:r>
            <a:r>
              <a:rPr dirty="0"/>
              <a:t> </a:t>
            </a:r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поддержки</a:t>
            </a:r>
            <a:r>
              <a:rPr dirty="0"/>
              <a:t> и </a:t>
            </a:r>
            <a:r>
              <a:rPr dirty="0" err="1"/>
              <a:t>доступности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362</Words>
  <Application>Microsoft Office PowerPoint</Application>
  <PresentationFormat>Экран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Галерея</vt:lpstr>
      <vt:lpstr>Аудит каналов распределения коммерческой организации (B2B)</vt:lpstr>
      <vt:lpstr>1. Стратегия сбыта компании</vt:lpstr>
      <vt:lpstr>2. Каналы распределения компании</vt:lpstr>
      <vt:lpstr>3. Торговые и неторговые посредники</vt:lpstr>
      <vt:lpstr>4. Количество уровней в каналах</vt:lpstr>
      <vt:lpstr>5. Торговые и иные надбавки в каналах распределения</vt:lpstr>
      <vt:lpstr>6. Система мотивации посредников</vt:lpstr>
      <vt:lpstr>7. Проблемы существующих каналов распределения</vt:lpstr>
      <vt:lpstr>8. Рекомендации по каналу для нового товара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Аудит каналов распределения коммерческой организации (B2B)</dc:title>
  <dc:subject/>
  <dc:creator>DAN</dc:creator>
  <cp:keywords/>
  <dc:description>generated using python-pptx</dc:description>
  <cp:lastModifiedBy>DAN</cp:lastModifiedBy>
  <cp:revision>3</cp:revision>
  <dcterms:created xsi:type="dcterms:W3CDTF">2013-01-27T09:14:16Z</dcterms:created>
  <dcterms:modified xsi:type="dcterms:W3CDTF">2024-10-25T08:56:25Z</dcterms:modified>
  <cp:category/>
</cp:coreProperties>
</file>