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3">
  <p:sldMasterIdLst>
    <p:sldMasterId id="2147483660" r:id="rId1"/>
    <p:sldMasterId id="2147483661" r:id="rId2"/>
  </p:sldMasterIdLst>
  <p:notesMasterIdLst>
    <p:notesMasterId r:id="rId30"/>
  </p:notesMasterIdLst>
  <p:sldIdLst>
    <p:sldId id="256" r:id="rId3"/>
    <p:sldId id="321" r:id="rId4"/>
    <p:sldId id="309" r:id="rId5"/>
    <p:sldId id="310" r:id="rId6"/>
    <p:sldId id="312" r:id="rId7"/>
    <p:sldId id="261" r:id="rId8"/>
    <p:sldId id="311" r:id="rId9"/>
    <p:sldId id="333" r:id="rId10"/>
    <p:sldId id="332" r:id="rId11"/>
    <p:sldId id="313" r:id="rId12"/>
    <p:sldId id="314" r:id="rId13"/>
    <p:sldId id="334" r:id="rId14"/>
    <p:sldId id="299" r:id="rId15"/>
    <p:sldId id="316" r:id="rId16"/>
    <p:sldId id="327" r:id="rId17"/>
    <p:sldId id="263" r:id="rId18"/>
    <p:sldId id="323" r:id="rId19"/>
    <p:sldId id="318" r:id="rId20"/>
    <p:sldId id="330" r:id="rId21"/>
    <p:sldId id="331" r:id="rId22"/>
    <p:sldId id="320" r:id="rId23"/>
    <p:sldId id="324" r:id="rId24"/>
    <p:sldId id="325" r:id="rId25"/>
    <p:sldId id="268" r:id="rId26"/>
    <p:sldId id="326" r:id="rId27"/>
    <p:sldId id="302" r:id="rId28"/>
    <p:sldId id="271"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ê đạt" initials="lđ" lastIdx="4" clrIdx="0">
    <p:extLst>
      <p:ext uri="{19B8F6BF-5375-455C-9EA6-DF929625EA0E}">
        <p15:presenceInfo xmlns:p15="http://schemas.microsoft.com/office/powerpoint/2012/main" userId="2f156c25a6de0691" providerId="Windows Live"/>
      </p:ext>
    </p:extLst>
  </p:cmAuthor>
  <p:cmAuthor id="2" name="Windows User" initials="W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3AB7"/>
    <a:srgbClr val="E91E63"/>
    <a:srgbClr val="03A9F4"/>
    <a:srgbClr val="00BCD4"/>
    <a:srgbClr val="9C27B0"/>
    <a:srgbClr val="635183"/>
    <a:srgbClr val="FFFFFF"/>
    <a:srgbClr val="F44336"/>
    <a:srgbClr val="FF5722"/>
    <a:srgbClr val="EC8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8C1175-B072-4D41-88DE-FB516BE8AAD3}">
  <a:tblStyle styleId="{688C1175-B072-4D41-88DE-FB516BE8AAD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B9A6BD-0F06-4B27-9545-D69C3479E87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402502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19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80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80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465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915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19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502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55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907688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2907688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2907688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2907688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126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45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886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407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187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77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10076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10774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2872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751223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21702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195226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288819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ig image">
  <p:cSld name="Title + big image">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577756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0881872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luanvan.co/luan-van/tu-dong-nhan-dang-bien-so-dang-ky-xe-trong-anh-chup-tu-camera-17900/" TargetMode="External"/><Relationship Id="rId3" Type="http://schemas.openxmlformats.org/officeDocument/2006/relationships/hyperlink" Target="http://codeproject.com/" TargetMode="External"/><Relationship Id="rId7" Type="http://schemas.openxmlformats.org/officeDocument/2006/relationships/hyperlink" Target="https://thuvienmienphi.com/doc/tu-nhan-dien-bien-so-xe-bang-camera-bgpotq.html"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s://vutienit.com/xu-ly-anh-matlab-tong-quan-ve-anh-so/" TargetMode="External"/><Relationship Id="rId5" Type="http://schemas.openxmlformats.org/officeDocument/2006/relationships/hyperlink" Target="http://vimach.net/threads/matlab-trong-xu-ly-anh-7-ham-co-ban-cho-xu-ly-anh.180/" TargetMode="External"/><Relationship Id="rId10" Type="http://schemas.openxmlformats.org/officeDocument/2006/relationships/hyperlink" Target="http://tailieudientu.lrc.tnu.edu.vn/Upload/Collection/brief/brief_29212_32625_265201210184573.pdf" TargetMode="External"/><Relationship Id="rId4" Type="http://schemas.openxmlformats.org/officeDocument/2006/relationships/hyperlink" Target="http://vi.wikipedia.org/wiki" TargetMode="External"/><Relationship Id="rId9" Type="http://schemas.openxmlformats.org/officeDocument/2006/relationships/hyperlink" Target="https://doan.edu.vn/do-an/do-an-tim-hieu-bai-toan-nhan-dang-bien-so-xe-31943/"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391367" y="2746399"/>
            <a:ext cx="4511257" cy="1354909"/>
          </a:xfrm>
          <a:prstGeom prst="rect">
            <a:avLst/>
          </a:prstGeom>
        </p:spPr>
        <p:txBody>
          <a:bodyPr spcFirstLastPara="1" wrap="square" lIns="91425" tIns="91425" rIns="91425" bIns="91425" anchor="b" anchorCtr="0">
            <a:noAutofit/>
          </a:bodyPr>
          <a:lstStyle/>
          <a:p>
            <a:pPr>
              <a:lnSpc>
                <a:spcPct val="107000"/>
              </a:lnSpc>
              <a:spcAft>
                <a:spcPts val="800"/>
              </a:spcAft>
            </a:pPr>
            <a:r>
              <a:rPr lang="vi-VN" sz="2000" dirty="0">
                <a:solidFill>
                  <a:srgbClr val="000000"/>
                </a:solidFill>
                <a:latin typeface="Times New Roman"/>
                <a:ea typeface="Calibri"/>
                <a:cs typeface="Times New Roman"/>
              </a:rPr>
              <a:t>Bùi Tá Tân Ngọc</a:t>
            </a:r>
            <a:r>
              <a:rPr lang="en-US" sz="2000" dirty="0">
                <a:solidFill>
                  <a:srgbClr val="000000"/>
                </a:solidFill>
                <a:latin typeface="Times New Roman"/>
                <a:ea typeface="Calibri"/>
                <a:cs typeface="Times New Roman"/>
              </a:rPr>
              <a:t> – N19DCCN122</a:t>
            </a:r>
            <a:br>
              <a:rPr lang="en-US" sz="2000" dirty="0">
                <a:solidFill>
                  <a:srgbClr val="000000"/>
                </a:solidFill>
                <a:latin typeface="Times New Roman"/>
                <a:ea typeface="Calibri"/>
                <a:cs typeface="Times New Roman"/>
              </a:rPr>
            </a:br>
            <a:r>
              <a:rPr lang="vi-VN" sz="2000" dirty="0">
                <a:solidFill>
                  <a:srgbClr val="000000"/>
                </a:solidFill>
                <a:latin typeface="Times New Roman"/>
                <a:ea typeface="Calibri"/>
                <a:cs typeface="Times New Roman"/>
              </a:rPr>
              <a:t>Phạm Hồng Nghĩa</a:t>
            </a:r>
            <a:r>
              <a:rPr lang="en-US" sz="2000" dirty="0">
                <a:solidFill>
                  <a:srgbClr val="000000"/>
                </a:solidFill>
                <a:latin typeface="Times New Roman"/>
                <a:ea typeface="Calibri"/>
                <a:cs typeface="Times New Roman"/>
              </a:rPr>
              <a:t> – N19DCCN121</a:t>
            </a:r>
            <a:br>
              <a:rPr lang="en-US" sz="2000" dirty="0">
                <a:solidFill>
                  <a:srgbClr val="000000"/>
                </a:solidFill>
                <a:latin typeface="Times New Roman"/>
                <a:ea typeface="Calibri"/>
                <a:cs typeface="Times New Roman"/>
              </a:rPr>
            </a:br>
            <a:r>
              <a:rPr lang="vi-VN" sz="2000" dirty="0">
                <a:solidFill>
                  <a:srgbClr val="000000"/>
                </a:solidFill>
                <a:latin typeface="Times New Roman"/>
                <a:ea typeface="Calibri"/>
                <a:cs typeface="Times New Roman"/>
              </a:rPr>
              <a:t>Nguyễn Thành Nam</a:t>
            </a:r>
            <a:r>
              <a:rPr lang="en-US" sz="2000" dirty="0">
                <a:solidFill>
                  <a:srgbClr val="000000"/>
                </a:solidFill>
                <a:latin typeface="Times New Roman"/>
                <a:ea typeface="Calibri"/>
                <a:cs typeface="Times New Roman"/>
              </a:rPr>
              <a:t> – N19DCCN115</a:t>
            </a:r>
            <a:endParaRPr sz="2000" dirty="0">
              <a:latin typeface="Montserrat" panose="00000500000000000000" pitchFamily="2" charset="0"/>
              <a:cs typeface="Calibri" panose="020F0502020204030204" pitchFamily="34" charset="0"/>
            </a:endParaRPr>
          </a:p>
        </p:txBody>
      </p:sp>
      <p:grpSp>
        <p:nvGrpSpPr>
          <p:cNvPr id="77" name="Google Shape;77;p14"/>
          <p:cNvGrpSpPr/>
          <p:nvPr/>
        </p:nvGrpSpPr>
        <p:grpSpPr>
          <a:xfrm>
            <a:off x="239825" y="171533"/>
            <a:ext cx="502625" cy="446586"/>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CFFFA070-4F9E-6DFC-3604-1ACC79961334}"/>
              </a:ext>
            </a:extLst>
          </p:cNvPr>
          <p:cNvSpPr txBox="1"/>
          <p:nvPr/>
        </p:nvSpPr>
        <p:spPr>
          <a:xfrm>
            <a:off x="4759834" y="524318"/>
            <a:ext cx="4384166" cy="2062103"/>
          </a:xfrm>
          <a:prstGeom prst="rect">
            <a:avLst/>
          </a:prstGeom>
          <a:noFill/>
        </p:spPr>
        <p:txBody>
          <a:bodyPr wrap="square" rtlCol="0">
            <a:spAutoFit/>
          </a:bodyPr>
          <a:lstStyle/>
          <a:p>
            <a:r>
              <a:rPr lang="vi-VN" sz="3200" b="1" dirty="0">
                <a:solidFill>
                  <a:schemeClr val="bg1"/>
                </a:solidFill>
              </a:rPr>
              <a:t>ỨNG DỤNG XỬ LÝ HÌNH ẢNH NHẬN DẠNG BIỂN SỐ XE</a:t>
            </a:r>
            <a:endParaRPr lang="en-US" sz="3200" dirty="0">
              <a:solidFill>
                <a:schemeClr val="bg1"/>
              </a:solidFill>
            </a:endParaRPr>
          </a:p>
          <a:p>
            <a:endParaRPr lang="en-US" sz="3200" b="1" dirty="0">
              <a:solidFill>
                <a:schemeClr val="bg1"/>
              </a:solidFill>
              <a:effectLst>
                <a:outerShdw blurRad="38100" dist="38100" dir="2700000" algn="tl">
                  <a:srgbClr val="000000">
                    <a:alpha val="43137"/>
                  </a:srgbClr>
                </a:outerShdw>
              </a:effectLst>
              <a:latin typeface="Montserrat" panose="00000500000000000000" pitchFamily="2" charset="0"/>
            </a:endParaRPr>
          </a:p>
        </p:txBody>
      </p:sp>
      <p:sp>
        <p:nvSpPr>
          <p:cNvPr id="7" name="TextBox 6">
            <a:extLst>
              <a:ext uri="{FF2B5EF4-FFF2-40B4-BE49-F238E27FC236}">
                <a16:creationId xmlns:a16="http://schemas.microsoft.com/office/drawing/2014/main" id="{BFCBA0C5-4FAC-7A0F-B3CB-A35C715E5CFD}"/>
              </a:ext>
            </a:extLst>
          </p:cNvPr>
          <p:cNvSpPr txBox="1"/>
          <p:nvPr/>
        </p:nvSpPr>
        <p:spPr>
          <a:xfrm>
            <a:off x="1117018" y="1236627"/>
            <a:ext cx="2896182" cy="707886"/>
          </a:xfrm>
          <a:prstGeom prst="rect">
            <a:avLst/>
          </a:prstGeom>
          <a:noFill/>
        </p:spPr>
        <p:txBody>
          <a:bodyPr wrap="square">
            <a:spAutoFit/>
          </a:bodyPr>
          <a:lstStyle/>
          <a:p>
            <a:r>
              <a:rPr kumimoji="0" lang="en" sz="4000" b="1" i="0" u="none" strike="noStrike" kern="0" cap="none" spc="0" normalizeH="0" baseline="0" noProof="0" dirty="0">
                <a:ln>
                  <a:noFill/>
                </a:ln>
                <a:solidFill>
                  <a:srgbClr val="00BCD4"/>
                </a:solidFill>
                <a:effectLst>
                  <a:outerShdw blurRad="38100" dist="38100" dir="2700000" algn="tl">
                    <a:srgbClr val="000000">
                      <a:alpha val="43137"/>
                    </a:srgbClr>
                  </a:outerShdw>
                </a:effectLst>
                <a:uLnTx/>
                <a:uFillTx/>
                <a:latin typeface="Montserrat"/>
                <a:sym typeface="Montserrat"/>
              </a:rPr>
              <a:t>HELLO</a:t>
            </a:r>
            <a:r>
              <a:rPr kumimoji="0" lang="en" sz="4000" b="1" i="0" u="none" strike="noStrike" kern="0" cap="none" spc="0" normalizeH="0" baseline="0" noProof="0" dirty="0">
                <a:ln>
                  <a:noFill/>
                </a:ln>
                <a:solidFill>
                  <a:srgbClr val="00BCD4"/>
                </a:solidFill>
                <a:effectLst/>
                <a:uLnTx/>
                <a:uFillTx/>
                <a:latin typeface="Montserrat"/>
                <a:sym typeface="Montserrat"/>
              </a:rPr>
              <a:t>!</a:t>
            </a:r>
            <a:endParaRPr lang="en-US" sz="4000" dirty="0">
              <a:solidFill>
                <a:srgbClr val="00BCD4"/>
              </a:solidFill>
            </a:endParaRPr>
          </a:p>
        </p:txBody>
      </p:sp>
      <p:grpSp>
        <p:nvGrpSpPr>
          <p:cNvPr id="8" name="Google Shape;126;p19">
            <a:extLst>
              <a:ext uri="{FF2B5EF4-FFF2-40B4-BE49-F238E27FC236}">
                <a16:creationId xmlns:a16="http://schemas.microsoft.com/office/drawing/2014/main" id="{4244CA6D-5428-0655-DA71-A7DFFD5C2E91}"/>
              </a:ext>
            </a:extLst>
          </p:cNvPr>
          <p:cNvGrpSpPr/>
          <p:nvPr/>
        </p:nvGrpSpPr>
        <p:grpSpPr>
          <a:xfrm>
            <a:off x="590908" y="1344881"/>
            <a:ext cx="548149" cy="541975"/>
            <a:chOff x="1923675" y="1633650"/>
            <a:chExt cx="436000" cy="435975"/>
          </a:xfrm>
        </p:grpSpPr>
        <p:sp>
          <p:nvSpPr>
            <p:cNvPr id="9" name="Google Shape;127;p19">
              <a:extLst>
                <a:ext uri="{FF2B5EF4-FFF2-40B4-BE49-F238E27FC236}">
                  <a16:creationId xmlns:a16="http://schemas.microsoft.com/office/drawing/2014/main" id="{FBBEC8FC-9D62-6930-A553-A2FF540CFFBC}"/>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8;p19">
              <a:extLst>
                <a:ext uri="{FF2B5EF4-FFF2-40B4-BE49-F238E27FC236}">
                  <a16:creationId xmlns:a16="http://schemas.microsoft.com/office/drawing/2014/main" id="{04BA2B1A-8176-8446-B06E-A7DB5AFFBC5A}"/>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9;p19">
              <a:extLst>
                <a:ext uri="{FF2B5EF4-FFF2-40B4-BE49-F238E27FC236}">
                  <a16:creationId xmlns:a16="http://schemas.microsoft.com/office/drawing/2014/main" id="{C3EAF923-996B-31E6-5C99-479CAF06929A}"/>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30;p19">
              <a:extLst>
                <a:ext uri="{FF2B5EF4-FFF2-40B4-BE49-F238E27FC236}">
                  <a16:creationId xmlns:a16="http://schemas.microsoft.com/office/drawing/2014/main" id="{CF8B96EC-EBEF-902A-D48D-FE9D29E735BE}"/>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1;p19">
              <a:extLst>
                <a:ext uri="{FF2B5EF4-FFF2-40B4-BE49-F238E27FC236}">
                  <a16:creationId xmlns:a16="http://schemas.microsoft.com/office/drawing/2014/main" id="{2A3D5431-1EF3-4902-C921-1B60A9C104B8}"/>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32;p19">
              <a:extLst>
                <a:ext uri="{FF2B5EF4-FFF2-40B4-BE49-F238E27FC236}">
                  <a16:creationId xmlns:a16="http://schemas.microsoft.com/office/drawing/2014/main" id="{EA191D89-8303-639B-4548-3D484A13732C}"/>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TextBox 3"/>
          <p:cNvSpPr txBox="1"/>
          <p:nvPr/>
        </p:nvSpPr>
        <p:spPr>
          <a:xfrm>
            <a:off x="318512" y="2217927"/>
            <a:ext cx="2745035" cy="523220"/>
          </a:xfrm>
          <a:prstGeom prst="rect">
            <a:avLst/>
          </a:prstGeom>
          <a:noFill/>
        </p:spPr>
        <p:txBody>
          <a:bodyPr wrap="square" rtlCol="0">
            <a:spAutoFit/>
          </a:bodyPr>
          <a:lstStyle/>
          <a:p>
            <a:r>
              <a:rPr lang="en-US" sz="2800" dirty="0">
                <a:solidFill>
                  <a:srgbClr val="0070C0"/>
                </a:solidFill>
                <a:effectLst>
                  <a:outerShdw blurRad="38100" dist="38100" dir="2700000" algn="tl">
                    <a:srgbClr val="000000">
                      <a:alpha val="43137"/>
                    </a:srgbClr>
                  </a:outerShdw>
                </a:effectLst>
              </a:rPr>
              <a:t>NHÓM 20</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1000"/>
                                        <p:tgtEl>
                                          <p:spTgt spid="76"/>
                                        </p:tgtEl>
                                      </p:cBhvr>
                                    </p:animEffect>
                                    <p:anim calcmode="lin" valueType="num">
                                      <p:cBhvr>
                                        <p:cTn id="15" dur="1000" fill="hold"/>
                                        <p:tgtEl>
                                          <p:spTgt spid="76"/>
                                        </p:tgtEl>
                                        <p:attrNameLst>
                                          <p:attrName>ppt_x</p:attrName>
                                        </p:attrNameLst>
                                      </p:cBhvr>
                                      <p:tavLst>
                                        <p:tav tm="0">
                                          <p:val>
                                            <p:strVal val="#ppt_x"/>
                                          </p:val>
                                        </p:tav>
                                        <p:tav tm="100000">
                                          <p:val>
                                            <p:strVal val="#ppt_x"/>
                                          </p:val>
                                        </p:tav>
                                      </p:tavLst>
                                    </p:anim>
                                    <p:anim calcmode="lin" valueType="num">
                                      <p:cBhvr>
                                        <p:cTn id="16"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31965" y="766972"/>
            <a:ext cx="2948493"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51549" y="1743958"/>
            <a:ext cx="5176526" cy="2428629"/>
          </a:xfrm>
          <a:prstGeom prst="rect">
            <a:avLst/>
          </a:prstGeom>
          <a:noFill/>
          <a:ln>
            <a:noFill/>
          </a:ln>
        </p:spPr>
      </p:pic>
      <p:sp>
        <p:nvSpPr>
          <p:cNvPr id="5" name="Rectangle 4"/>
          <p:cNvSpPr/>
          <p:nvPr/>
        </p:nvSpPr>
        <p:spPr>
          <a:xfrm>
            <a:off x="2222366" y="4367239"/>
            <a:ext cx="2916183" cy="307777"/>
          </a:xfrm>
          <a:prstGeom prst="rect">
            <a:avLst/>
          </a:prstGeom>
        </p:spPr>
        <p:txBody>
          <a:bodyPr wrap="none">
            <a:spAutoFit/>
          </a:bodyPr>
          <a:lstStyle/>
          <a:p>
            <a:r>
              <a:rPr lang="vi-VN" b="1" i="1" dirty="0">
                <a:latin typeface="+mj-lt"/>
              </a:rPr>
              <a:t>Ảnh biển số sau khi được chuẩn hóa</a:t>
            </a:r>
            <a:endParaRPr lang="en-US" b="1" i="1" dirty="0">
              <a:latin typeface="+mj-lt"/>
            </a:endParaRPr>
          </a:p>
        </p:txBody>
      </p:sp>
      <p:sp>
        <p:nvSpPr>
          <p:cNvPr id="10" name="TextBox 9"/>
          <p:cNvSpPr txBox="1"/>
          <p:nvPr/>
        </p:nvSpPr>
        <p:spPr>
          <a:xfrm>
            <a:off x="731965" y="1136304"/>
            <a:ext cx="2570485" cy="338554"/>
          </a:xfrm>
          <a:prstGeom prst="rect">
            <a:avLst/>
          </a:prstGeom>
          <a:noFill/>
        </p:spPr>
        <p:txBody>
          <a:bodyPr wrap="square" rtlCol="0">
            <a:spAutoFit/>
          </a:bodyPr>
          <a:lstStyle/>
          <a:p>
            <a:r>
              <a:rPr lang="en-US" sz="1600" b="1" dirty="0"/>
              <a:t>3.2.  </a:t>
            </a:r>
            <a:r>
              <a:rPr lang="vi-VN" sz="1600" b="1" dirty="0"/>
              <a:t>Chuẩn hóa biển số</a:t>
            </a:r>
            <a:endParaRPr lang="en-US" sz="1600" b="1" dirty="0"/>
          </a:p>
        </p:txBody>
      </p:sp>
    </p:spTree>
    <p:extLst>
      <p:ext uri="{BB962C8B-B14F-4D97-AF65-F5344CB8AC3E}">
        <p14:creationId xmlns:p14="http://schemas.microsoft.com/office/powerpoint/2010/main" val="253137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6" y="819045"/>
            <a:ext cx="5434445"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sp>
        <p:nvSpPr>
          <p:cNvPr id="8" name="TextBox 7"/>
          <p:cNvSpPr txBox="1"/>
          <p:nvPr/>
        </p:nvSpPr>
        <p:spPr>
          <a:xfrm>
            <a:off x="556705" y="1070264"/>
            <a:ext cx="5305351" cy="416011"/>
          </a:xfrm>
          <a:prstGeom prst="rect">
            <a:avLst/>
          </a:prstGeom>
          <a:noFill/>
        </p:spPr>
        <p:txBody>
          <a:bodyPr wrap="square" rtlCol="0">
            <a:spAutoFit/>
          </a:bodyPr>
          <a:lstStyle/>
          <a:p>
            <a:pPr indent="269875" algn="just">
              <a:lnSpc>
                <a:spcPct val="150000"/>
              </a:lnSpc>
            </a:pPr>
            <a:r>
              <a:rPr lang="vi-VN" sz="1600" b="1" dirty="0">
                <a:latin typeface="+mj-lt"/>
              </a:rPr>
              <a:t>3.</a:t>
            </a:r>
            <a:r>
              <a:rPr lang="en-US" sz="1600" b="1" dirty="0">
                <a:latin typeface="+mj-lt"/>
              </a:rPr>
              <a:t>3. </a:t>
            </a:r>
            <a:r>
              <a:rPr lang="vi-VN" sz="1600" b="1" dirty="0">
                <a:latin typeface="+mj-lt"/>
              </a:rPr>
              <a:t>Phân đoạn ký tự</a:t>
            </a:r>
            <a:endParaRPr lang="en-US" sz="1600" b="1" dirty="0">
              <a:latin typeface="+mj-lt"/>
            </a:endParaRPr>
          </a:p>
        </p:txBody>
      </p:sp>
      <p:sp>
        <p:nvSpPr>
          <p:cNvPr id="11" name="Rectangle 10"/>
          <p:cNvSpPr/>
          <p:nvPr/>
        </p:nvSpPr>
        <p:spPr>
          <a:xfrm>
            <a:off x="785307" y="1405420"/>
            <a:ext cx="3055174" cy="2308324"/>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t>
            </a:r>
            <a:r>
              <a:rPr lang="vi-VN" sz="1600" dirty="0">
                <a:latin typeface="Times New Roman" panose="02020603050405020304" pitchFamily="18" charset="0"/>
                <a:cs typeface="Times New Roman" panose="02020603050405020304" pitchFamily="18" charset="0"/>
              </a:rPr>
              <a:t>ách từng ký tự có trong biển số, tạo thành tập ảnh riêng biệt các ký tự.</a:t>
            </a:r>
          </a:p>
          <a:p>
            <a:pPr marL="285750" indent="-285750" algn="just">
              <a:buFont typeface="Arial" panose="020B0604020202020204" pitchFamily="34" charset="0"/>
              <a:buChar char="•"/>
            </a:pPr>
            <a:r>
              <a:rPr lang="vi-VN" sz="1600" dirty="0">
                <a:latin typeface="+mj-lt"/>
              </a:rPr>
              <a:t>Để phân chia thành nhiều ma trận ký tự từ ma trận biển số, ta dựa vào tổng số pixel mức 1 ( mức 1 là màu trắng- màu của ký tự, mức 0 là màu đen – màu của nền</a:t>
            </a:r>
            <a:endParaRPr lang="en-US" sz="1600" dirty="0">
              <a:latin typeface="+mj-lt"/>
            </a:endParaRPr>
          </a:p>
        </p:txBody>
      </p:sp>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4259953" y="1405419"/>
            <a:ext cx="2963808" cy="2236697"/>
          </a:xfrm>
          <a:prstGeom prst="rect">
            <a:avLst/>
          </a:prstGeom>
          <a:noFill/>
          <a:ln>
            <a:noFill/>
          </a:ln>
        </p:spPr>
      </p:pic>
      <p:sp>
        <p:nvSpPr>
          <p:cNvPr id="12" name="Rectangle 11"/>
          <p:cNvSpPr/>
          <p:nvPr/>
        </p:nvSpPr>
        <p:spPr>
          <a:xfrm>
            <a:off x="4401990" y="3642117"/>
            <a:ext cx="2694969" cy="276999"/>
          </a:xfrm>
          <a:prstGeom prst="rect">
            <a:avLst/>
          </a:prstGeom>
        </p:spPr>
        <p:txBody>
          <a:bodyPr wrap="none">
            <a:spAutoFit/>
          </a:bodyPr>
          <a:lstStyle/>
          <a:p>
            <a:r>
              <a:rPr lang="vi-VN" sz="1200" b="1" i="1" dirty="0">
                <a:latin typeface="+mj-lt"/>
              </a:rPr>
              <a:t>Tổng số các bít theo 1 hàng của biển số</a:t>
            </a:r>
            <a:endParaRPr lang="en-US" sz="1200" b="1" i="1" dirty="0">
              <a:latin typeface="+mj-lt"/>
            </a:endParaRPr>
          </a:p>
        </p:txBody>
      </p:sp>
    </p:spTree>
    <p:extLst>
      <p:ext uri="{BB962C8B-B14F-4D97-AF65-F5344CB8AC3E}">
        <p14:creationId xmlns:p14="http://schemas.microsoft.com/office/powerpoint/2010/main" val="116561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67247" y="1550259"/>
            <a:ext cx="2996274" cy="2291277"/>
          </a:xfrm>
          <a:prstGeom prst="rect">
            <a:avLst/>
          </a:prstGeom>
          <a:noFill/>
          <a:ln>
            <a:noFill/>
          </a:ln>
        </p:spPr>
      </p:pic>
      <p:sp>
        <p:nvSpPr>
          <p:cNvPr id="12" name="Rectangle 11"/>
          <p:cNvSpPr/>
          <p:nvPr/>
        </p:nvSpPr>
        <p:spPr>
          <a:xfrm>
            <a:off x="3920061" y="1486275"/>
            <a:ext cx="3253192" cy="830997"/>
          </a:xfrm>
          <a:prstGeom prst="rect">
            <a:avLst/>
          </a:prstGeom>
        </p:spPr>
        <p:txBody>
          <a:bodyPr wrap="square">
            <a:spAutoFit/>
          </a:bodyPr>
          <a:lstStyle/>
          <a:p>
            <a:r>
              <a:rPr lang="vi-VN" sz="1600" dirty="0">
                <a:latin typeface="+mj-lt"/>
              </a:rPr>
              <a:t>Sau khi phân vùng được các ký tự ta tiến hành cắt các ký tự ra khỏi biển số</a:t>
            </a:r>
            <a:endParaRPr lang="en-US" sz="1600" dirty="0">
              <a:latin typeface="+mj-lt"/>
            </a:endParaRPr>
          </a:p>
        </p:txBody>
      </p:sp>
      <p:sp>
        <p:nvSpPr>
          <p:cNvPr id="13" name="Rectangle 12"/>
          <p:cNvSpPr/>
          <p:nvPr/>
        </p:nvSpPr>
        <p:spPr>
          <a:xfrm>
            <a:off x="4481539" y="3703036"/>
            <a:ext cx="2188420" cy="276999"/>
          </a:xfrm>
          <a:prstGeom prst="rect">
            <a:avLst/>
          </a:prstGeom>
        </p:spPr>
        <p:txBody>
          <a:bodyPr wrap="none">
            <a:spAutoFit/>
          </a:bodyPr>
          <a:lstStyle/>
          <a:p>
            <a:r>
              <a:rPr lang="vi-VN" sz="1200" b="1" i="1" dirty="0">
                <a:latin typeface="+mj-lt"/>
              </a:rPr>
              <a:t>Các ký tự được cắt khỏi biển số</a:t>
            </a:r>
            <a:endParaRPr lang="en-US" sz="1200" b="1" i="1" dirty="0">
              <a:latin typeface="+mj-lt"/>
            </a:endParaRPr>
          </a:p>
        </p:txBody>
      </p:sp>
      <p:sp>
        <p:nvSpPr>
          <p:cNvPr id="15" name="TextBox 14"/>
          <p:cNvSpPr txBox="1"/>
          <p:nvPr/>
        </p:nvSpPr>
        <p:spPr>
          <a:xfrm>
            <a:off x="785306" y="819045"/>
            <a:ext cx="5434445"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sp>
        <p:nvSpPr>
          <p:cNvPr id="16" name="TextBox 15"/>
          <p:cNvSpPr txBox="1"/>
          <p:nvPr/>
        </p:nvSpPr>
        <p:spPr>
          <a:xfrm>
            <a:off x="556705" y="1070264"/>
            <a:ext cx="5305351" cy="416011"/>
          </a:xfrm>
          <a:prstGeom prst="rect">
            <a:avLst/>
          </a:prstGeom>
          <a:noFill/>
        </p:spPr>
        <p:txBody>
          <a:bodyPr wrap="square" rtlCol="0">
            <a:spAutoFit/>
          </a:bodyPr>
          <a:lstStyle/>
          <a:p>
            <a:pPr indent="269875" algn="just">
              <a:lnSpc>
                <a:spcPct val="150000"/>
              </a:lnSpc>
            </a:pPr>
            <a:r>
              <a:rPr lang="vi-VN" sz="1600" b="1" dirty="0">
                <a:latin typeface="+mj-lt"/>
              </a:rPr>
              <a:t>3.</a:t>
            </a:r>
            <a:r>
              <a:rPr lang="en-US" sz="1600" b="1" dirty="0">
                <a:latin typeface="+mj-lt"/>
              </a:rPr>
              <a:t>3. </a:t>
            </a:r>
            <a:r>
              <a:rPr lang="vi-VN" sz="1600" b="1" dirty="0">
                <a:latin typeface="+mj-lt"/>
              </a:rPr>
              <a:t>Phân đoạn ký tự</a:t>
            </a:r>
            <a:endParaRPr lang="en-US" sz="1600" b="1" dirty="0">
              <a:latin typeface="+mj-lt"/>
            </a:endParaRPr>
          </a:p>
        </p:txBody>
      </p:sp>
      <p:pic>
        <p:nvPicPr>
          <p:cNvPr id="4" name="Picture 3">
            <a:extLst>
              <a:ext uri="{FF2B5EF4-FFF2-40B4-BE49-F238E27FC236}">
                <a16:creationId xmlns:a16="http://schemas.microsoft.com/office/drawing/2014/main" id="{B36EC307-3678-B5DA-5BD9-04C0DD341953}"/>
              </a:ext>
            </a:extLst>
          </p:cNvPr>
          <p:cNvPicPr>
            <a:picLocks noChangeAspect="1"/>
          </p:cNvPicPr>
          <p:nvPr/>
        </p:nvPicPr>
        <p:blipFill>
          <a:blip r:embed="rId4"/>
          <a:stretch>
            <a:fillRect/>
          </a:stretch>
        </p:blipFill>
        <p:spPr>
          <a:xfrm>
            <a:off x="3920061" y="2356601"/>
            <a:ext cx="3396195" cy="1030875"/>
          </a:xfrm>
          <a:prstGeom prst="rect">
            <a:avLst/>
          </a:prstGeom>
        </p:spPr>
      </p:pic>
    </p:spTree>
    <p:extLst>
      <p:ext uri="{BB962C8B-B14F-4D97-AF65-F5344CB8AC3E}">
        <p14:creationId xmlns:p14="http://schemas.microsoft.com/office/powerpoint/2010/main" val="405077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5" y="308271"/>
            <a:ext cx="5740185" cy="400110"/>
          </a:xfrm>
          <a:prstGeom prst="rect">
            <a:avLst/>
          </a:prstGeom>
          <a:solidFill>
            <a:srgbClr val="FF0000"/>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6" y="820880"/>
            <a:ext cx="2392234" cy="369332"/>
          </a:xfrm>
          <a:prstGeom prst="rect">
            <a:avLst/>
          </a:prstGeom>
          <a:noFill/>
        </p:spPr>
        <p:txBody>
          <a:bodyPr wrap="square" rtlCol="0">
            <a:spAutoFit/>
          </a:bodyPr>
          <a:lstStyle/>
          <a:p>
            <a:r>
              <a:rPr lang="vi-VN" sz="1800" b="1" dirty="0">
                <a:latin typeface="Times New Roman" pitchFamily="18" charset="0"/>
                <a:cs typeface="Times New Roman" pitchFamily="18" charset="0"/>
              </a:rPr>
              <a:t>4. Nhận dạng ký tự</a:t>
            </a:r>
          </a:p>
        </p:txBody>
      </p:sp>
      <p:sp>
        <p:nvSpPr>
          <p:cNvPr id="6" name="Rectangle 5"/>
          <p:cNvSpPr/>
          <p:nvPr/>
        </p:nvSpPr>
        <p:spPr>
          <a:xfrm>
            <a:off x="785305" y="1150018"/>
            <a:ext cx="2940228" cy="338554"/>
          </a:xfrm>
          <a:prstGeom prst="rect">
            <a:avLst/>
          </a:prstGeom>
        </p:spPr>
        <p:txBody>
          <a:bodyPr wrap="none">
            <a:spAutoFit/>
          </a:bodyPr>
          <a:lstStyle/>
          <a:p>
            <a:r>
              <a:rPr lang="vi-VN" sz="1600" b="1" dirty="0">
                <a:latin typeface="Times New Roman" pitchFamily="18" charset="0"/>
                <a:cs typeface="Times New Roman" pitchFamily="18" charset="0"/>
              </a:rPr>
              <a:t>4.1. Tổng quát nhận dạng ký tự</a:t>
            </a:r>
          </a:p>
        </p:txBody>
      </p:sp>
      <p:sp>
        <p:nvSpPr>
          <p:cNvPr id="4" name="TextBox 3"/>
          <p:cNvSpPr txBox="1"/>
          <p:nvPr/>
        </p:nvSpPr>
        <p:spPr>
          <a:xfrm>
            <a:off x="842232" y="1631849"/>
            <a:ext cx="562633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Q</a:t>
            </a:r>
            <a:r>
              <a:rPr lang="vi-VN" sz="1600" dirty="0"/>
              <a:t>uá trình nhận dạng là quá trình đổi ma trận điểm ảnh của các ký tự thành mã ASCII tương ứng với ký tự đó. </a:t>
            </a:r>
            <a:endParaRPr lang="en-US" sz="1600" dirty="0"/>
          </a:p>
          <a:p>
            <a:pPr marL="285750" indent="-285750">
              <a:buFont typeface="Arial" panose="020B0604020202020204" pitchFamily="34" charset="0"/>
              <a:buChar char="•"/>
            </a:pPr>
            <a:r>
              <a:rPr lang="en-US" sz="1600" dirty="0"/>
              <a:t>S</a:t>
            </a:r>
            <a:r>
              <a:rPr lang="vi-VN" sz="1600" dirty="0"/>
              <a:t>o sánh ma trận của ký tự với tất cả các ma trận trong tập mẫu, ma trận mẫu nào có khả năng giống nhiều nhất thì có chính là ký tự cần tìm.</a:t>
            </a:r>
            <a:endParaRPr lang="en-US" sz="1600" dirty="0"/>
          </a:p>
          <a:p>
            <a:pPr marL="285750" indent="-285750">
              <a:buFont typeface="Arial" panose="020B0604020202020204" pitchFamily="34" charset="0"/>
              <a:buChar char="•"/>
            </a:pPr>
            <a:r>
              <a:rPr lang="en-US" sz="1600" dirty="0"/>
              <a:t>C</a:t>
            </a:r>
            <a:r>
              <a:rPr lang="vi-VN" sz="1600" dirty="0"/>
              <a:t>ó 2 phương pháp</a:t>
            </a:r>
            <a:r>
              <a:rPr lang="en-US" sz="1600" dirty="0"/>
              <a:t> </a:t>
            </a:r>
            <a:r>
              <a:rPr lang="en-US" sz="1600" dirty="0" err="1"/>
              <a:t>phổ</a:t>
            </a:r>
            <a:r>
              <a:rPr lang="en-US" sz="1600" dirty="0"/>
              <a:t> </a:t>
            </a:r>
            <a:r>
              <a:rPr lang="en-US" sz="1600" dirty="0" err="1"/>
              <a:t>biến</a:t>
            </a:r>
            <a:r>
              <a:rPr lang="vi-VN" sz="1600" dirty="0"/>
              <a:t> để nhận dạng là phương pháp cổ điển và phương pháp sử dụng mạng Nơron.</a:t>
            </a:r>
            <a:endParaRPr lang="en-GB" sz="1600" dirty="0"/>
          </a:p>
          <a:p>
            <a:pPr marL="285750" indent="-285750">
              <a:buFont typeface="Arial" panose="020B0604020202020204" pitchFamily="34" charset="0"/>
              <a:buChar char="•"/>
            </a:pPr>
            <a:r>
              <a:rPr lang="vi-VN" sz="1600" dirty="0"/>
              <a:t>Đề tài này sẽ sử dụng phương pháp nhận dạng kí tự so trùng cổ điển.</a:t>
            </a:r>
          </a:p>
        </p:txBody>
      </p:sp>
    </p:spTree>
    <p:extLst>
      <p:ext uri="{BB962C8B-B14F-4D97-AF65-F5344CB8AC3E}">
        <p14:creationId xmlns:p14="http://schemas.microsoft.com/office/powerpoint/2010/main" val="105115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5" y="308271"/>
            <a:ext cx="5740185" cy="400110"/>
          </a:xfrm>
          <a:prstGeom prst="rect">
            <a:avLst/>
          </a:prstGeom>
          <a:solidFill>
            <a:srgbClr val="FF0000"/>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5" y="829251"/>
            <a:ext cx="4150376" cy="369332"/>
          </a:xfrm>
          <a:prstGeom prst="rect">
            <a:avLst/>
          </a:prstGeom>
          <a:noFill/>
        </p:spPr>
        <p:txBody>
          <a:bodyPr wrap="square" rtlCol="0">
            <a:spAutoFit/>
          </a:bodyPr>
          <a:lstStyle/>
          <a:p>
            <a:r>
              <a:rPr lang="vi-VN" sz="1800" b="1" dirty="0">
                <a:latin typeface="Times New Roman" pitchFamily="18" charset="0"/>
                <a:cs typeface="Times New Roman" pitchFamily="18" charset="0"/>
              </a:rPr>
              <a:t>4. Nhận dạng ký tự</a:t>
            </a:r>
          </a:p>
        </p:txBody>
      </p:sp>
      <p:sp>
        <p:nvSpPr>
          <p:cNvPr id="5" name="Rectangle 4"/>
          <p:cNvSpPr/>
          <p:nvPr/>
        </p:nvSpPr>
        <p:spPr>
          <a:xfrm>
            <a:off x="785305" y="1143897"/>
            <a:ext cx="5600699" cy="338554"/>
          </a:xfrm>
          <a:prstGeom prst="rect">
            <a:avLst/>
          </a:prstGeom>
        </p:spPr>
        <p:txBody>
          <a:bodyPr wrap="square">
            <a:spAutoFit/>
          </a:bodyPr>
          <a:lstStyle/>
          <a:p>
            <a:r>
              <a:rPr lang="vi-VN" sz="1600" b="1" dirty="0">
                <a:latin typeface="+mj-lt"/>
              </a:rPr>
              <a:t>4.2. Nhận dạng kí tự bằng phương pháp so trùng cổ điển</a:t>
            </a:r>
            <a:endParaRPr lang="en-US" sz="1600" b="1" dirty="0">
              <a:latin typeface="+mj-lt"/>
            </a:endParaRPr>
          </a:p>
        </p:txBody>
      </p:sp>
      <p:sp>
        <p:nvSpPr>
          <p:cNvPr id="4" name="TextBox 3"/>
          <p:cNvSpPr txBox="1"/>
          <p:nvPr/>
        </p:nvSpPr>
        <p:spPr>
          <a:xfrm>
            <a:off x="924790" y="1627231"/>
            <a:ext cx="5410200" cy="2462213"/>
          </a:xfrm>
          <a:prstGeom prst="rect">
            <a:avLst/>
          </a:prstGeom>
          <a:noFill/>
        </p:spPr>
        <p:txBody>
          <a:bodyPr wrap="square" rtlCol="0">
            <a:spAutoFit/>
          </a:bodyPr>
          <a:lstStyle/>
          <a:p>
            <a:r>
              <a:rPr lang="vi-VN" dirty="0"/>
              <a:t>Phương pháp này sẽ có 1 tập ma trận ký tự mẫu. Phương pháp này khá đơn giản:</a:t>
            </a:r>
          </a:p>
          <a:p>
            <a:pPr marL="285750" indent="-285750">
              <a:buFont typeface="Arial" panose="020B0604020202020204" pitchFamily="34" charset="0"/>
              <a:buChar char="•"/>
            </a:pPr>
            <a:r>
              <a:rPr lang="vi-VN" dirty="0"/>
              <a:t>Ma trận ký tự cần nhận dạng khá giống với ma trận ký tự đó trong tập mẫu.</a:t>
            </a:r>
          </a:p>
          <a:p>
            <a:r>
              <a:rPr lang="vi-VN" b="1" dirty="0"/>
              <a:t>Ưu điểm:</a:t>
            </a:r>
          </a:p>
          <a:p>
            <a:pPr marL="285750" indent="-285750">
              <a:buFont typeface="Arial" panose="020B0604020202020204" pitchFamily="34" charset="0"/>
              <a:buChar char="•"/>
            </a:pPr>
            <a:r>
              <a:rPr lang="vi-VN" dirty="0"/>
              <a:t>Phương pháp nhận dạng dễ sử dụng.</a:t>
            </a:r>
          </a:p>
          <a:p>
            <a:pPr marL="285750" indent="-285750">
              <a:buFont typeface="Arial" panose="020B0604020202020204" pitchFamily="34" charset="0"/>
              <a:buChar char="•"/>
            </a:pPr>
            <a:r>
              <a:rPr lang="vi-VN" dirty="0"/>
              <a:t>Hiệu quả cao với ảnh rõ nét ít bị nhiễu.</a:t>
            </a:r>
          </a:p>
          <a:p>
            <a:r>
              <a:rPr lang="vi-VN" b="1" dirty="0"/>
              <a:t>Nhược điểm:</a:t>
            </a:r>
          </a:p>
          <a:p>
            <a:pPr marL="285750" indent="-285750">
              <a:buFont typeface="Arial" panose="020B0604020202020204" pitchFamily="34" charset="0"/>
              <a:buChar char="•"/>
            </a:pPr>
            <a:r>
              <a:rPr lang="vi-VN" dirty="0"/>
              <a:t>Nếu ảnh bị nhiễu ma trận đầu vào sẽ bị thay đổi.</a:t>
            </a:r>
          </a:p>
          <a:p>
            <a:pPr marL="285750" indent="-285750">
              <a:buFont typeface="Arial" panose="020B0604020202020204" pitchFamily="34" charset="0"/>
              <a:buChar char="•"/>
            </a:pPr>
            <a:r>
              <a:rPr lang="vi-VN" dirty="0"/>
              <a:t>Nếu ảnh bị nghiêng, khi ta xoay và chuẩn hóa kích thước thì các ký tự bị nhiễu.</a:t>
            </a:r>
          </a:p>
        </p:txBody>
      </p:sp>
    </p:spTree>
    <p:extLst>
      <p:ext uri="{BB962C8B-B14F-4D97-AF65-F5344CB8AC3E}">
        <p14:creationId xmlns:p14="http://schemas.microsoft.com/office/powerpoint/2010/main" val="73052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5" y="308271"/>
            <a:ext cx="5740185" cy="400110"/>
          </a:xfrm>
          <a:prstGeom prst="rect">
            <a:avLst/>
          </a:prstGeom>
          <a:solidFill>
            <a:srgbClr val="FF0000"/>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5" y="708381"/>
            <a:ext cx="4150376" cy="369332"/>
          </a:xfrm>
          <a:prstGeom prst="rect">
            <a:avLst/>
          </a:prstGeom>
          <a:noFill/>
        </p:spPr>
        <p:txBody>
          <a:bodyPr wrap="square" rtlCol="0">
            <a:spAutoFit/>
          </a:bodyPr>
          <a:lstStyle/>
          <a:p>
            <a:r>
              <a:rPr lang="vi-VN" sz="1800" b="1" dirty="0">
                <a:latin typeface="Times New Roman" pitchFamily="18" charset="0"/>
                <a:cs typeface="Times New Roman" pitchFamily="18" charset="0"/>
              </a:rPr>
              <a:t>4. Nhận dạng ký tự</a:t>
            </a:r>
          </a:p>
        </p:txBody>
      </p:sp>
      <p:sp>
        <p:nvSpPr>
          <p:cNvPr id="5" name="Rectangle 4"/>
          <p:cNvSpPr/>
          <p:nvPr/>
        </p:nvSpPr>
        <p:spPr>
          <a:xfrm>
            <a:off x="785305" y="1077713"/>
            <a:ext cx="5600699" cy="338554"/>
          </a:xfrm>
          <a:prstGeom prst="rect">
            <a:avLst/>
          </a:prstGeom>
        </p:spPr>
        <p:txBody>
          <a:bodyPr wrap="square">
            <a:spAutoFit/>
          </a:bodyPr>
          <a:lstStyle/>
          <a:p>
            <a:r>
              <a:rPr lang="vi-VN" sz="1600" b="1" dirty="0">
                <a:latin typeface="+mj-lt"/>
              </a:rPr>
              <a:t>4.2. Nhận dạng kí tự bằng phương pháp so trùng cổ điển</a:t>
            </a:r>
            <a:endParaRPr lang="en-US" sz="1600" b="1" dirty="0">
              <a:latin typeface="+mj-lt"/>
            </a:endParaRPr>
          </a:p>
        </p:txBody>
      </p:sp>
      <p:pic>
        <p:nvPicPr>
          <p:cNvPr id="7" name="Picture 6"/>
          <p:cNvPicPr/>
          <p:nvPr/>
        </p:nvPicPr>
        <p:blipFill>
          <a:blip r:embed="rId3"/>
          <a:stretch>
            <a:fillRect/>
          </a:stretch>
        </p:blipFill>
        <p:spPr>
          <a:xfrm>
            <a:off x="4012454" y="1990431"/>
            <a:ext cx="3820458" cy="1828534"/>
          </a:xfrm>
          <a:prstGeom prst="rect">
            <a:avLst/>
          </a:prstGeom>
        </p:spPr>
      </p:pic>
      <p:sp>
        <p:nvSpPr>
          <p:cNvPr id="6" name="TextBox 5"/>
          <p:cNvSpPr txBox="1"/>
          <p:nvPr/>
        </p:nvSpPr>
        <p:spPr>
          <a:xfrm>
            <a:off x="924789" y="1467211"/>
            <a:ext cx="5600699" cy="523220"/>
          </a:xfrm>
          <a:prstGeom prst="rect">
            <a:avLst/>
          </a:prstGeom>
          <a:noFill/>
        </p:spPr>
        <p:txBody>
          <a:bodyPr wrap="square" rtlCol="0">
            <a:spAutoFit/>
          </a:bodyPr>
          <a:lstStyle/>
          <a:p>
            <a:r>
              <a:rPr lang="vi-VN" b="1" dirty="0"/>
              <a:t>Thực hiện tạo kho chứa mẫu</a:t>
            </a:r>
          </a:p>
          <a:p>
            <a:endParaRPr lang="vi-VN" b="1" dirty="0"/>
          </a:p>
        </p:txBody>
      </p:sp>
      <p:pic>
        <p:nvPicPr>
          <p:cNvPr id="4" name="Picture 3">
            <a:extLst>
              <a:ext uri="{FF2B5EF4-FFF2-40B4-BE49-F238E27FC236}">
                <a16:creationId xmlns:a16="http://schemas.microsoft.com/office/drawing/2014/main" id="{DDD345FB-3B69-0CD3-47DB-803FC96B4EEC}"/>
              </a:ext>
            </a:extLst>
          </p:cNvPr>
          <p:cNvPicPr>
            <a:picLocks noChangeAspect="1"/>
          </p:cNvPicPr>
          <p:nvPr/>
        </p:nvPicPr>
        <p:blipFill>
          <a:blip r:embed="rId4"/>
          <a:stretch>
            <a:fillRect/>
          </a:stretch>
        </p:blipFill>
        <p:spPr>
          <a:xfrm>
            <a:off x="924789" y="3683741"/>
            <a:ext cx="2668814" cy="578083"/>
          </a:xfrm>
          <a:prstGeom prst="rect">
            <a:avLst/>
          </a:prstGeom>
        </p:spPr>
      </p:pic>
      <p:sp>
        <p:nvSpPr>
          <p:cNvPr id="8" name="TextBox 7">
            <a:extLst>
              <a:ext uri="{FF2B5EF4-FFF2-40B4-BE49-F238E27FC236}">
                <a16:creationId xmlns:a16="http://schemas.microsoft.com/office/drawing/2014/main" id="{842B9FB6-D2CF-F24C-5CF4-09EA417914D4}"/>
              </a:ext>
            </a:extLst>
          </p:cNvPr>
          <p:cNvSpPr txBox="1"/>
          <p:nvPr/>
        </p:nvSpPr>
        <p:spPr>
          <a:xfrm>
            <a:off x="930819" y="1836543"/>
            <a:ext cx="2794319" cy="1600438"/>
          </a:xfrm>
          <a:prstGeom prst="rect">
            <a:avLst/>
          </a:prstGeom>
          <a:noFill/>
        </p:spPr>
        <p:txBody>
          <a:bodyPr wrap="square" rtlCol="0">
            <a:spAutoFit/>
          </a:bodyPr>
          <a:lstStyle/>
          <a:p>
            <a:r>
              <a:rPr lang="en-US" dirty="0"/>
              <a:t>Nạp dữ liệu vào file .mat </a:t>
            </a:r>
            <a:r>
              <a:rPr lang="vi-VN" dirty="0"/>
              <a:t>để</a:t>
            </a:r>
            <a:r>
              <a:rPr lang="en-US" dirty="0"/>
              <a:t> </a:t>
            </a:r>
            <a:r>
              <a:rPr lang="vi-VN" dirty="0"/>
              <a:t>thuận</a:t>
            </a:r>
            <a:r>
              <a:rPr lang="en-US" dirty="0"/>
              <a:t> </a:t>
            </a:r>
            <a:r>
              <a:rPr lang="vi-VN" dirty="0"/>
              <a:t>tiện hơn cho việc truy xuất </a:t>
            </a:r>
            <a:r>
              <a:rPr lang="en-US" dirty="0"/>
              <a:t>dữ liệu </a:t>
            </a:r>
            <a:r>
              <a:rPr lang="vi-VN" dirty="0"/>
              <a:t>ảnh để </a:t>
            </a:r>
            <a:r>
              <a:rPr lang="en-US" dirty="0"/>
              <a:t>so </a:t>
            </a:r>
            <a:r>
              <a:rPr lang="en-US" dirty="0" err="1"/>
              <a:t>sánh</a:t>
            </a:r>
            <a:r>
              <a:rPr lang="vi-VN" dirty="0"/>
              <a:t> trong suốt thời gian chạy chương trình</a:t>
            </a:r>
            <a:r>
              <a:rPr lang="en-US" dirty="0"/>
              <a:t>.</a:t>
            </a:r>
          </a:p>
          <a:p>
            <a:r>
              <a:rPr lang="en-US" dirty="0" err="1"/>
              <a:t>Dữ</a:t>
            </a:r>
            <a:r>
              <a:rPr lang="en-US" dirty="0"/>
              <a:t> liệu </a:t>
            </a:r>
            <a:r>
              <a:rPr lang="vi-VN" dirty="0"/>
              <a:t>mẫu sẽ được lưu </a:t>
            </a:r>
            <a:r>
              <a:rPr lang="en-US" dirty="0"/>
              <a:t>vào file </a:t>
            </a:r>
            <a:r>
              <a:rPr lang="vi-VN" dirty="0"/>
              <a:t>“imgfildata.mat”.</a:t>
            </a:r>
          </a:p>
        </p:txBody>
      </p:sp>
    </p:spTree>
    <p:extLst>
      <p:ext uri="{BB962C8B-B14F-4D97-AF65-F5344CB8AC3E}">
        <p14:creationId xmlns:p14="http://schemas.microsoft.com/office/powerpoint/2010/main" val="138066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395706"/>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sp>
        <p:nvSpPr>
          <p:cNvPr id="4" name="Rectangle 3"/>
          <p:cNvSpPr/>
          <p:nvPr/>
        </p:nvSpPr>
        <p:spPr>
          <a:xfrm>
            <a:off x="400843" y="795816"/>
            <a:ext cx="3746538" cy="369332"/>
          </a:xfrm>
          <a:prstGeom prst="rect">
            <a:avLst/>
          </a:prstGeom>
        </p:spPr>
        <p:txBody>
          <a:bodyPr wrap="none">
            <a:spAutoFit/>
          </a:bodyPr>
          <a:lstStyle/>
          <a:p>
            <a:r>
              <a:rPr lang="vi-VN" sz="1800" b="1" dirty="0">
                <a:latin typeface="+mj-lt"/>
              </a:rPr>
              <a:t>1.</a:t>
            </a:r>
            <a:r>
              <a:rPr lang="en-US" sz="1800" b="1" dirty="0">
                <a:latin typeface="+mj-lt"/>
              </a:rPr>
              <a:t> </a:t>
            </a:r>
            <a:r>
              <a:rPr lang="vi-VN" sz="1800" b="1" dirty="0">
                <a:latin typeface="+mj-lt"/>
              </a:rPr>
              <a:t>Giao diện chính của chương trình</a:t>
            </a:r>
            <a:endParaRPr lang="en-US" sz="1800" b="1" dirty="0">
              <a:latin typeface="+mj-lt"/>
            </a:endParaRPr>
          </a:p>
        </p:txBody>
      </p:sp>
      <p:pic>
        <p:nvPicPr>
          <p:cNvPr id="11" name="Picture 10"/>
          <p:cNvPicPr/>
          <p:nvPr/>
        </p:nvPicPr>
        <p:blipFill>
          <a:blip r:embed="rId3"/>
          <a:stretch>
            <a:fillRect/>
          </a:stretch>
        </p:blipFill>
        <p:spPr>
          <a:xfrm>
            <a:off x="469392" y="1392573"/>
            <a:ext cx="6180791" cy="3215433"/>
          </a:xfrm>
          <a:prstGeom prst="rect">
            <a:avLst/>
          </a:prstGeom>
        </p:spPr>
      </p:pic>
      <p:sp>
        <p:nvSpPr>
          <p:cNvPr id="7" name="Rectangle 6"/>
          <p:cNvSpPr/>
          <p:nvPr/>
        </p:nvSpPr>
        <p:spPr>
          <a:xfrm>
            <a:off x="2237340" y="4608006"/>
            <a:ext cx="2767104" cy="307777"/>
          </a:xfrm>
          <a:prstGeom prst="rect">
            <a:avLst/>
          </a:prstGeom>
        </p:spPr>
        <p:txBody>
          <a:bodyPr wrap="none">
            <a:spAutoFit/>
          </a:bodyPr>
          <a:lstStyle/>
          <a:p>
            <a:r>
              <a:rPr lang="vi-VN" b="1" i="1" dirty="0">
                <a:latin typeface="+mj-lt"/>
              </a:rPr>
              <a:t>Giao diện trang chủ chương trình</a:t>
            </a:r>
            <a:endParaRPr lang="en-US" b="1" i="1" dirty="0">
              <a:latin typeface="+mj-lt"/>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395706"/>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sp>
        <p:nvSpPr>
          <p:cNvPr id="4" name="Rectangle 3"/>
          <p:cNvSpPr/>
          <p:nvPr/>
        </p:nvSpPr>
        <p:spPr>
          <a:xfrm>
            <a:off x="400843" y="795816"/>
            <a:ext cx="3746538" cy="369332"/>
          </a:xfrm>
          <a:prstGeom prst="rect">
            <a:avLst/>
          </a:prstGeom>
        </p:spPr>
        <p:txBody>
          <a:bodyPr wrap="none">
            <a:spAutoFit/>
          </a:bodyPr>
          <a:lstStyle/>
          <a:p>
            <a:r>
              <a:rPr lang="vi-VN" sz="1800" b="1" dirty="0">
                <a:latin typeface="+mj-lt"/>
              </a:rPr>
              <a:t>1.</a:t>
            </a:r>
            <a:r>
              <a:rPr lang="en-US" sz="1800" b="1" dirty="0">
                <a:latin typeface="+mj-lt"/>
              </a:rPr>
              <a:t> </a:t>
            </a:r>
            <a:r>
              <a:rPr lang="vi-VN" sz="1800" b="1" dirty="0">
                <a:latin typeface="+mj-lt"/>
              </a:rPr>
              <a:t>Giao diện chính của chương trình</a:t>
            </a:r>
            <a:endParaRPr lang="en-US" sz="1800" b="1" dirty="0">
              <a:latin typeface="+mj-lt"/>
            </a:endParaRPr>
          </a:p>
        </p:txBody>
      </p:sp>
      <p:pic>
        <p:nvPicPr>
          <p:cNvPr id="13" name="Picture 12"/>
          <p:cNvPicPr/>
          <p:nvPr/>
        </p:nvPicPr>
        <p:blipFill>
          <a:blip r:embed="rId3"/>
          <a:stretch>
            <a:fillRect/>
          </a:stretch>
        </p:blipFill>
        <p:spPr>
          <a:xfrm>
            <a:off x="400843" y="1319646"/>
            <a:ext cx="6249340" cy="3328554"/>
          </a:xfrm>
          <a:prstGeom prst="rect">
            <a:avLst/>
          </a:prstGeom>
        </p:spPr>
      </p:pic>
      <p:sp>
        <p:nvSpPr>
          <p:cNvPr id="9" name="Rectangle 8"/>
          <p:cNvSpPr/>
          <p:nvPr/>
        </p:nvSpPr>
        <p:spPr>
          <a:xfrm>
            <a:off x="2444127" y="4748260"/>
            <a:ext cx="2289409" cy="307777"/>
          </a:xfrm>
          <a:prstGeom prst="rect">
            <a:avLst/>
          </a:prstGeom>
        </p:spPr>
        <p:txBody>
          <a:bodyPr wrap="none">
            <a:spAutoFit/>
          </a:bodyPr>
          <a:lstStyle/>
          <a:p>
            <a:r>
              <a:rPr lang="vi-VN" b="1" i="1" dirty="0">
                <a:latin typeface="+mj-lt"/>
              </a:rPr>
              <a:t>Giao diện trang xử lý chính</a:t>
            </a:r>
            <a:endParaRPr lang="en-US" b="1" i="1" dirty="0">
              <a:latin typeface="+mj-lt"/>
            </a:endParaRPr>
          </a:p>
        </p:txBody>
      </p:sp>
    </p:spTree>
    <p:extLst>
      <p:ext uri="{BB962C8B-B14F-4D97-AF65-F5344CB8AC3E}">
        <p14:creationId xmlns:p14="http://schemas.microsoft.com/office/powerpoint/2010/main" val="14423135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395706"/>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pic>
        <p:nvPicPr>
          <p:cNvPr id="14" name="Picture 13"/>
          <p:cNvPicPr/>
          <p:nvPr/>
        </p:nvPicPr>
        <p:blipFill>
          <a:blip r:embed="rId3"/>
          <a:stretch>
            <a:fillRect/>
          </a:stretch>
        </p:blipFill>
        <p:spPr>
          <a:xfrm>
            <a:off x="583910" y="1671176"/>
            <a:ext cx="4053205" cy="2967717"/>
          </a:xfrm>
          <a:prstGeom prst="rect">
            <a:avLst/>
          </a:prstGeom>
        </p:spPr>
      </p:pic>
      <p:pic>
        <p:nvPicPr>
          <p:cNvPr id="15" name="Picture 14"/>
          <p:cNvPicPr/>
          <p:nvPr/>
        </p:nvPicPr>
        <p:blipFill>
          <a:blip r:embed="rId4"/>
          <a:stretch>
            <a:fillRect/>
          </a:stretch>
        </p:blipFill>
        <p:spPr>
          <a:xfrm>
            <a:off x="4637115" y="1671176"/>
            <a:ext cx="4217325" cy="2967717"/>
          </a:xfrm>
          <a:prstGeom prst="rect">
            <a:avLst/>
          </a:prstGeom>
        </p:spPr>
      </p:pic>
      <p:sp>
        <p:nvSpPr>
          <p:cNvPr id="6" name="Rectangle 5"/>
          <p:cNvSpPr/>
          <p:nvPr/>
        </p:nvSpPr>
        <p:spPr>
          <a:xfrm>
            <a:off x="3525513" y="4749851"/>
            <a:ext cx="3191899" cy="307777"/>
          </a:xfrm>
          <a:prstGeom prst="rect">
            <a:avLst/>
          </a:prstGeom>
        </p:spPr>
        <p:txBody>
          <a:bodyPr wrap="none">
            <a:spAutoFit/>
          </a:bodyPr>
          <a:lstStyle/>
          <a:p>
            <a:r>
              <a:rPr lang="vi-VN" b="1" i="1" dirty="0">
                <a:latin typeface="+mj-lt"/>
              </a:rPr>
              <a:t>Chọn ảnh bạn muốn xử lý và nhấn open</a:t>
            </a:r>
            <a:endParaRPr lang="en-US" b="1" i="1" dirty="0">
              <a:latin typeface="+mj-lt"/>
            </a:endParaRPr>
          </a:p>
        </p:txBody>
      </p:sp>
      <p:sp>
        <p:nvSpPr>
          <p:cNvPr id="9" name="Rectangle 8"/>
          <p:cNvSpPr/>
          <p:nvPr/>
        </p:nvSpPr>
        <p:spPr>
          <a:xfrm>
            <a:off x="400843" y="795816"/>
            <a:ext cx="3506088"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a</a:t>
            </a:r>
            <a:r>
              <a:rPr lang="vi-VN" sz="1800" b="1" dirty="0">
                <a:latin typeface="Times New Roman" panose="02020603050405020304" pitchFamily="18" charset="0"/>
                <a:cs typeface="Times New Roman" panose="02020603050405020304" pitchFamily="18" charset="0"/>
              </a:rPr>
              <a:t>/ nhận diện ảnh chọn từ thư viện</a:t>
            </a:r>
          </a:p>
        </p:txBody>
      </p:sp>
    </p:spTree>
    <p:extLst>
      <p:ext uri="{BB962C8B-B14F-4D97-AF65-F5344CB8AC3E}">
        <p14:creationId xmlns:p14="http://schemas.microsoft.com/office/powerpoint/2010/main" val="297082907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395706"/>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sp>
        <p:nvSpPr>
          <p:cNvPr id="2" name="TextBox 1"/>
          <p:cNvSpPr txBox="1"/>
          <p:nvPr/>
        </p:nvSpPr>
        <p:spPr>
          <a:xfrm>
            <a:off x="754380" y="1570025"/>
            <a:ext cx="2674620" cy="307777"/>
          </a:xfrm>
          <a:prstGeom prst="rect">
            <a:avLst/>
          </a:prstGeom>
          <a:noFill/>
        </p:spPr>
        <p:txBody>
          <a:bodyPr wrap="square" rtlCol="0">
            <a:spAutoFit/>
          </a:bodyPr>
          <a:lstStyle/>
          <a:p>
            <a:r>
              <a:rPr lang="vi-VN" dirty="0">
                <a:latin typeface="+mj-lt"/>
              </a:rPr>
              <a:t>Nhấn nút chạy và chờ kết quả</a:t>
            </a:r>
          </a:p>
        </p:txBody>
      </p:sp>
      <p:pic>
        <p:nvPicPr>
          <p:cNvPr id="10" name="Picture 9"/>
          <p:cNvPicPr/>
          <p:nvPr/>
        </p:nvPicPr>
        <p:blipFill>
          <a:blip r:embed="rId3"/>
          <a:stretch>
            <a:fillRect/>
          </a:stretch>
        </p:blipFill>
        <p:spPr>
          <a:xfrm>
            <a:off x="754380" y="2091200"/>
            <a:ext cx="4815840" cy="2724640"/>
          </a:xfrm>
          <a:prstGeom prst="rect">
            <a:avLst/>
          </a:prstGeom>
        </p:spPr>
      </p:pic>
      <p:sp>
        <p:nvSpPr>
          <p:cNvPr id="11" name="Rectangle 10"/>
          <p:cNvSpPr/>
          <p:nvPr/>
        </p:nvSpPr>
        <p:spPr>
          <a:xfrm>
            <a:off x="400843" y="859755"/>
            <a:ext cx="3506088"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a/ </a:t>
            </a:r>
            <a:r>
              <a:rPr lang="vi-VN" sz="1800" b="1" dirty="0">
                <a:latin typeface="Times New Roman" panose="02020603050405020304" pitchFamily="18" charset="0"/>
                <a:cs typeface="Times New Roman" panose="02020603050405020304" pitchFamily="18" charset="0"/>
              </a:rPr>
              <a:t>nhận diện ảnh chọn từ thư viện</a:t>
            </a:r>
          </a:p>
        </p:txBody>
      </p:sp>
    </p:spTree>
    <p:extLst>
      <p:ext uri="{BB962C8B-B14F-4D97-AF65-F5344CB8AC3E}">
        <p14:creationId xmlns:p14="http://schemas.microsoft.com/office/powerpoint/2010/main" val="42584817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a:t>
            </a:fld>
            <a:endParaRPr lang="en">
              <a:solidFill>
                <a:srgbClr val="FFFFFF"/>
              </a:solidFill>
            </a:endParaRPr>
          </a:p>
        </p:txBody>
      </p:sp>
      <p:sp>
        <p:nvSpPr>
          <p:cNvPr id="4" name="iṡľïḑè"/>
          <p:cNvSpPr txBox="1"/>
          <p:nvPr/>
        </p:nvSpPr>
        <p:spPr bwMode="auto">
          <a:xfrm>
            <a:off x="2885440" y="572771"/>
            <a:ext cx="4155440" cy="2955289"/>
          </a:xfrm>
          <a:prstGeom prst="rect">
            <a:avLst/>
          </a:prstGeom>
          <a:noFill/>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514350" indent="-514350">
              <a:lnSpc>
                <a:spcPct val="150000"/>
              </a:lnSpc>
              <a:buClr>
                <a:schemeClr val="accent1"/>
              </a:buClr>
              <a:buFont typeface="+mj-lt"/>
              <a:buAutoNum type="romanUcPeriod"/>
            </a:pP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Giới thiệu</a:t>
            </a:r>
          </a:p>
          <a:p>
            <a:pPr marL="514350" indent="-514350">
              <a:lnSpc>
                <a:spcPct val="150000"/>
              </a:lnSpc>
              <a:buClr>
                <a:schemeClr val="accent1"/>
              </a:buClr>
              <a:buFont typeface="+mj-lt"/>
              <a:buAutoNum type="romanUcPeriod"/>
            </a:pP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Phương pháp nghiên cứu</a:t>
            </a:r>
            <a:endParaRPr lang="en-US" altLang="zh-CN" sz="2400" b="0" dirty="0">
              <a:solidFill>
                <a:schemeClr val="bg1">
                  <a:lumMod val="50000"/>
                </a:schemeClr>
              </a:solidFill>
              <a:latin typeface="Times New Roman" panose="02020603050405020304" charset="0"/>
              <a:ea typeface="+mn-ea"/>
              <a:cs typeface="Times New Roman" panose="02020603050405020304" charset="0"/>
              <a:sym typeface="+mn-lt"/>
            </a:endParaRPr>
          </a:p>
          <a:p>
            <a:pPr marL="514350" indent="-514350">
              <a:lnSpc>
                <a:spcPct val="150000"/>
              </a:lnSpc>
              <a:buClr>
                <a:schemeClr val="accent1"/>
              </a:buClr>
              <a:buFont typeface="+mj-lt"/>
              <a:buAutoNum type="romanUcPeriod"/>
            </a:pP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Mô</a:t>
            </a:r>
            <a:r>
              <a:rPr lang="en-US" altLang="zh-CN" sz="2400" b="0" dirty="0">
                <a:solidFill>
                  <a:schemeClr val="bg1">
                    <a:lumMod val="50000"/>
                  </a:schemeClr>
                </a:solidFill>
                <a:latin typeface="Times New Roman" panose="02020603050405020304" charset="0"/>
                <a:ea typeface="+mn-ea"/>
                <a:cs typeface="Times New Roman" panose="02020603050405020304" charset="0"/>
                <a:sym typeface="+mn-lt"/>
              </a:rPr>
              <a:t> </a:t>
            </a: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phỏng</a:t>
            </a:r>
            <a:r>
              <a:rPr lang="en-US" altLang="zh-CN" sz="2400" b="0" dirty="0">
                <a:solidFill>
                  <a:schemeClr val="bg1">
                    <a:lumMod val="50000"/>
                  </a:schemeClr>
                </a:solidFill>
                <a:latin typeface="Times New Roman" panose="02020603050405020304" charset="0"/>
                <a:ea typeface="+mn-ea"/>
                <a:cs typeface="Times New Roman" panose="02020603050405020304" charset="0"/>
                <a:sym typeface="+mn-lt"/>
              </a:rPr>
              <a:t> </a:t>
            </a: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bằng</a:t>
            </a:r>
            <a:r>
              <a:rPr lang="en-US" altLang="zh-CN" sz="2400" b="0" dirty="0">
                <a:solidFill>
                  <a:schemeClr val="bg1">
                    <a:lumMod val="50000"/>
                  </a:schemeClr>
                </a:solidFill>
                <a:latin typeface="Times New Roman" panose="02020603050405020304" charset="0"/>
                <a:ea typeface="+mn-ea"/>
                <a:cs typeface="Times New Roman" panose="02020603050405020304" charset="0"/>
                <a:sym typeface="+mn-lt"/>
              </a:rPr>
              <a:t> </a:t>
            </a: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Matlab</a:t>
            </a:r>
          </a:p>
          <a:p>
            <a:pPr marL="514350" indent="-514350">
              <a:lnSpc>
                <a:spcPct val="150000"/>
              </a:lnSpc>
              <a:buClr>
                <a:schemeClr val="accent1"/>
              </a:buClr>
              <a:buFont typeface="+mj-lt"/>
              <a:buAutoNum type="romanUcPeriod"/>
            </a:pP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Kết luận</a:t>
            </a:r>
          </a:p>
          <a:p>
            <a:pPr marL="514350" indent="-514350">
              <a:lnSpc>
                <a:spcPct val="150000"/>
              </a:lnSpc>
              <a:buClr>
                <a:schemeClr val="accent1"/>
              </a:buClr>
              <a:buFont typeface="+mj-lt"/>
              <a:buAutoNum type="romanUcPeriod"/>
            </a:pPr>
            <a:r>
              <a:rPr lang="vi-VN" altLang="zh-CN" sz="2400" b="0" dirty="0">
                <a:solidFill>
                  <a:schemeClr val="bg1">
                    <a:lumMod val="50000"/>
                  </a:schemeClr>
                </a:solidFill>
                <a:latin typeface="Times New Roman" panose="02020603050405020304" charset="0"/>
                <a:ea typeface="+mn-ea"/>
                <a:cs typeface="Times New Roman" panose="02020603050405020304" charset="0"/>
                <a:sym typeface="+mn-lt"/>
              </a:rPr>
              <a:t>Tài liệu tham khảo</a:t>
            </a:r>
          </a:p>
        </p:txBody>
      </p:sp>
      <p:sp>
        <p:nvSpPr>
          <p:cNvPr id="5" name="išľïḋé"/>
          <p:cNvSpPr txBox="1"/>
          <p:nvPr/>
        </p:nvSpPr>
        <p:spPr>
          <a:xfrm>
            <a:off x="807720" y="493393"/>
            <a:ext cx="1754411" cy="521970"/>
          </a:xfrm>
          <a:prstGeom prst="rect">
            <a:avLst/>
          </a:prstGeom>
          <a:solidFill>
            <a:schemeClr val="bg1"/>
          </a:solidFill>
        </p:spPr>
        <p:txBody>
          <a:bodyPr wrap="square" rtlCol="0">
            <a:spAutoFit/>
          </a:bodyPr>
          <a:lstStyle/>
          <a:p>
            <a:pPr algn="r"/>
            <a:r>
              <a:rPr lang="en-US" altLang="tr-TR" sz="2800" b="1" dirty="0">
                <a:solidFill>
                  <a:schemeClr val="accent1"/>
                </a:solidFill>
                <a:latin typeface="Times New Roman" panose="02020603050405020304" charset="0"/>
                <a:cs typeface="Times New Roman" panose="02020603050405020304" charset="0"/>
                <a:sym typeface="+mn-lt"/>
              </a:rPr>
              <a:t>Nội dung</a:t>
            </a:r>
          </a:p>
        </p:txBody>
      </p:sp>
      <p:sp>
        <p:nvSpPr>
          <p:cNvPr id="6" name="poetry_91022"/>
          <p:cNvSpPr>
            <a:spLocks noChangeAspect="1"/>
          </p:cNvSpPr>
          <p:nvPr/>
        </p:nvSpPr>
        <p:spPr bwMode="auto">
          <a:xfrm>
            <a:off x="1600192" y="2348284"/>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extLst>
      <p:ext uri="{BB962C8B-B14F-4D97-AF65-F5344CB8AC3E}">
        <p14:creationId xmlns:p14="http://schemas.microsoft.com/office/powerpoint/2010/main" val="3164531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395706"/>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sp>
        <p:nvSpPr>
          <p:cNvPr id="3" name="Rectangle 2"/>
          <p:cNvSpPr/>
          <p:nvPr/>
        </p:nvSpPr>
        <p:spPr>
          <a:xfrm>
            <a:off x="400843" y="795816"/>
            <a:ext cx="3506088"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a/ </a:t>
            </a:r>
            <a:r>
              <a:rPr lang="vi-VN" sz="1800" b="1" dirty="0">
                <a:latin typeface="Times New Roman" panose="02020603050405020304" pitchFamily="18" charset="0"/>
                <a:cs typeface="Times New Roman" panose="02020603050405020304" pitchFamily="18" charset="0"/>
              </a:rPr>
              <a:t>nhận diện ảnh chọn từ thư viện</a:t>
            </a:r>
          </a:p>
        </p:txBody>
      </p:sp>
      <p:sp>
        <p:nvSpPr>
          <p:cNvPr id="9" name="Rectangle 8"/>
          <p:cNvSpPr/>
          <p:nvPr/>
        </p:nvSpPr>
        <p:spPr>
          <a:xfrm>
            <a:off x="699247" y="1808990"/>
            <a:ext cx="1882588" cy="1015663"/>
          </a:xfrm>
          <a:prstGeom prst="rect">
            <a:avLst/>
          </a:prstGeom>
        </p:spPr>
        <p:txBody>
          <a:bodyPr wrap="square">
            <a:spAutoFit/>
          </a:bodyPr>
          <a:lstStyle/>
          <a:p>
            <a:pPr algn="just"/>
            <a:r>
              <a:rPr lang="vi-VN" sz="2000" dirty="0">
                <a:latin typeface="+mj-lt"/>
              </a:rPr>
              <a:t>Kết quả thành công sẽ được in ra file excel</a:t>
            </a:r>
            <a:r>
              <a:rPr lang="en-US" sz="2000" dirty="0">
                <a:latin typeface="+mj-lt"/>
              </a:rPr>
              <a:t>:</a:t>
            </a:r>
          </a:p>
        </p:txBody>
      </p:sp>
      <p:pic>
        <p:nvPicPr>
          <p:cNvPr id="11" name="Picture 10"/>
          <p:cNvPicPr/>
          <p:nvPr/>
        </p:nvPicPr>
        <p:blipFill>
          <a:blip r:embed="rId3"/>
          <a:stretch>
            <a:fillRect/>
          </a:stretch>
        </p:blipFill>
        <p:spPr>
          <a:xfrm>
            <a:off x="2971800" y="1796724"/>
            <a:ext cx="3678383" cy="2055858"/>
          </a:xfrm>
          <a:prstGeom prst="rect">
            <a:avLst/>
          </a:prstGeom>
        </p:spPr>
      </p:pic>
      <p:sp>
        <p:nvSpPr>
          <p:cNvPr id="4" name="TextBox 3"/>
          <p:cNvSpPr txBox="1"/>
          <p:nvPr/>
        </p:nvSpPr>
        <p:spPr>
          <a:xfrm>
            <a:off x="3750538" y="4124361"/>
            <a:ext cx="2674620" cy="307777"/>
          </a:xfrm>
          <a:prstGeom prst="rect">
            <a:avLst/>
          </a:prstGeom>
          <a:noFill/>
        </p:spPr>
        <p:txBody>
          <a:bodyPr wrap="square" rtlCol="0">
            <a:spAutoFit/>
          </a:bodyPr>
          <a:lstStyle/>
          <a:p>
            <a:r>
              <a:rPr lang="en-US" b="1" i="1" dirty="0"/>
              <a:t>Kết </a:t>
            </a:r>
            <a:r>
              <a:rPr lang="vi-VN" b="1" i="1" dirty="0"/>
              <a:t>quả</a:t>
            </a:r>
            <a:r>
              <a:rPr lang="en-US" b="1" i="1" dirty="0"/>
              <a:t> </a:t>
            </a:r>
            <a:r>
              <a:rPr lang="vi-VN" b="1" i="1" dirty="0"/>
              <a:t>trong</a:t>
            </a:r>
            <a:r>
              <a:rPr lang="en-US" b="1" i="1" dirty="0"/>
              <a:t> file excel</a:t>
            </a:r>
            <a:endParaRPr lang="en-GB" b="1" i="1" dirty="0"/>
          </a:p>
        </p:txBody>
      </p:sp>
    </p:spTree>
    <p:extLst>
      <p:ext uri="{BB962C8B-B14F-4D97-AF65-F5344CB8AC3E}">
        <p14:creationId xmlns:p14="http://schemas.microsoft.com/office/powerpoint/2010/main" val="386276184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164873"/>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pic>
        <p:nvPicPr>
          <p:cNvPr id="7" name="Picture 6"/>
          <p:cNvPicPr/>
          <p:nvPr/>
        </p:nvPicPr>
        <p:blipFill>
          <a:blip r:embed="rId3"/>
          <a:stretch>
            <a:fillRect/>
          </a:stretch>
        </p:blipFill>
        <p:spPr>
          <a:xfrm>
            <a:off x="400843" y="1371600"/>
            <a:ext cx="6249340" cy="3329760"/>
          </a:xfrm>
          <a:prstGeom prst="rect">
            <a:avLst/>
          </a:prstGeom>
        </p:spPr>
      </p:pic>
      <p:sp>
        <p:nvSpPr>
          <p:cNvPr id="3" name="Rectangle 2"/>
          <p:cNvSpPr/>
          <p:nvPr/>
        </p:nvSpPr>
        <p:spPr>
          <a:xfrm>
            <a:off x="1894388" y="4701360"/>
            <a:ext cx="4426853" cy="276999"/>
          </a:xfrm>
          <a:prstGeom prst="rect">
            <a:avLst/>
          </a:prstGeom>
        </p:spPr>
        <p:txBody>
          <a:bodyPr wrap="square">
            <a:spAutoFit/>
          </a:bodyPr>
          <a:lstStyle/>
          <a:p>
            <a:r>
              <a:rPr lang="vi-VN" sz="1200" b="1" i="1" dirty="0">
                <a:latin typeface="+mj-lt"/>
              </a:rPr>
              <a:t>Chương trình báo lỗi khi chưa mở camera</a:t>
            </a:r>
            <a:endParaRPr lang="en-US" sz="1200" b="1" i="1" dirty="0">
              <a:latin typeface="+mj-lt"/>
            </a:endParaRPr>
          </a:p>
        </p:txBody>
      </p:sp>
      <p:sp>
        <p:nvSpPr>
          <p:cNvPr id="11" name="Rectangle 10"/>
          <p:cNvSpPr/>
          <p:nvPr/>
        </p:nvSpPr>
        <p:spPr>
          <a:xfrm>
            <a:off x="400843" y="564983"/>
            <a:ext cx="3438762"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b/ </a:t>
            </a:r>
            <a:r>
              <a:rPr lang="vi-VN" sz="1800" b="1" dirty="0">
                <a:latin typeface="Times New Roman" panose="02020603050405020304" pitchFamily="18" charset="0"/>
                <a:cs typeface="Times New Roman" panose="02020603050405020304" pitchFamily="18" charset="0"/>
              </a:rPr>
              <a:t>nhận diện ảnh chụp từ </a:t>
            </a:r>
            <a:r>
              <a:rPr lang="en-US" sz="1800" b="1" dirty="0">
                <a:latin typeface="Times New Roman" panose="02020603050405020304" pitchFamily="18" charset="0"/>
                <a:cs typeface="Times New Roman" panose="02020603050405020304" pitchFamily="18" charset="0"/>
              </a:rPr>
              <a:t>camera</a:t>
            </a:r>
          </a:p>
        </p:txBody>
      </p:sp>
    </p:spTree>
    <p:extLst>
      <p:ext uri="{BB962C8B-B14F-4D97-AF65-F5344CB8AC3E}">
        <p14:creationId xmlns:p14="http://schemas.microsoft.com/office/powerpoint/2010/main" val="305955531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164873"/>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pic>
        <p:nvPicPr>
          <p:cNvPr id="9" name="Picture 8"/>
          <p:cNvPicPr/>
          <p:nvPr/>
        </p:nvPicPr>
        <p:blipFill>
          <a:blip r:embed="rId3"/>
          <a:stretch>
            <a:fillRect/>
          </a:stretch>
        </p:blipFill>
        <p:spPr>
          <a:xfrm>
            <a:off x="400843" y="1249680"/>
            <a:ext cx="6249340" cy="3432678"/>
          </a:xfrm>
          <a:prstGeom prst="rect">
            <a:avLst/>
          </a:prstGeom>
        </p:spPr>
      </p:pic>
      <p:sp>
        <p:nvSpPr>
          <p:cNvPr id="5" name="Rectangle 4"/>
          <p:cNvSpPr/>
          <p:nvPr/>
        </p:nvSpPr>
        <p:spPr>
          <a:xfrm>
            <a:off x="2109099" y="4749851"/>
            <a:ext cx="3010761" cy="276999"/>
          </a:xfrm>
          <a:prstGeom prst="rect">
            <a:avLst/>
          </a:prstGeom>
        </p:spPr>
        <p:txBody>
          <a:bodyPr wrap="none">
            <a:spAutoFit/>
          </a:bodyPr>
          <a:lstStyle/>
          <a:p>
            <a:r>
              <a:rPr lang="vi-VN" sz="1200" b="1" i="1" dirty="0">
                <a:latin typeface="+mj-lt"/>
              </a:rPr>
              <a:t>Mở camera và đưa ảnh vào vị trí chính xác</a:t>
            </a:r>
            <a:endParaRPr lang="en-US" sz="1200" b="1" i="1" dirty="0">
              <a:latin typeface="+mj-lt"/>
            </a:endParaRPr>
          </a:p>
        </p:txBody>
      </p:sp>
      <p:sp>
        <p:nvSpPr>
          <p:cNvPr id="11" name="Rectangle 10"/>
          <p:cNvSpPr/>
          <p:nvPr/>
        </p:nvSpPr>
        <p:spPr>
          <a:xfrm>
            <a:off x="400843" y="569602"/>
            <a:ext cx="3438762"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b/ </a:t>
            </a:r>
            <a:r>
              <a:rPr lang="vi-VN" sz="1800" b="1" dirty="0">
                <a:latin typeface="Times New Roman" panose="02020603050405020304" pitchFamily="18" charset="0"/>
                <a:cs typeface="Times New Roman" panose="02020603050405020304" pitchFamily="18" charset="0"/>
              </a:rPr>
              <a:t>nhận diện ảnh chụp từ </a:t>
            </a:r>
            <a:r>
              <a:rPr lang="en-US" sz="1800" b="1" dirty="0">
                <a:latin typeface="Times New Roman" panose="02020603050405020304" pitchFamily="18" charset="0"/>
                <a:cs typeface="Times New Roman" panose="02020603050405020304" pitchFamily="18" charset="0"/>
              </a:rPr>
              <a:t>camera</a:t>
            </a:r>
          </a:p>
        </p:txBody>
      </p:sp>
    </p:spTree>
    <p:extLst>
      <p:ext uri="{BB962C8B-B14F-4D97-AF65-F5344CB8AC3E}">
        <p14:creationId xmlns:p14="http://schemas.microsoft.com/office/powerpoint/2010/main" val="106084756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158" name="Google Shape;158;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8" name="TextBox 7">
            <a:extLst>
              <a:ext uri="{FF2B5EF4-FFF2-40B4-BE49-F238E27FC236}">
                <a16:creationId xmlns:a16="http://schemas.microsoft.com/office/drawing/2014/main" id="{58A5867E-9D06-0199-FA8F-DD9C86B5FE21}"/>
              </a:ext>
            </a:extLst>
          </p:cNvPr>
          <p:cNvSpPr txBox="1"/>
          <p:nvPr/>
        </p:nvSpPr>
        <p:spPr>
          <a:xfrm>
            <a:off x="400843" y="164873"/>
            <a:ext cx="6249340" cy="400110"/>
          </a:xfrm>
          <a:prstGeom prst="rect">
            <a:avLst/>
          </a:prstGeom>
          <a:solidFill>
            <a:srgbClr val="E91E63"/>
          </a:solidFill>
          <a:ln>
            <a:solidFill>
              <a:schemeClr val="accent6"/>
            </a:solidFill>
          </a:ln>
          <a:effectLst/>
        </p:spPr>
        <p:txBody>
          <a:bodyPr wrap="square" rtlCol="0">
            <a:spAutoFit/>
          </a:bodyPr>
          <a:lstStyle/>
          <a:p>
            <a:r>
              <a:rPr lang="en-US" sz="2000" dirty="0">
                <a:solidFill>
                  <a:srgbClr val="FFFFFF"/>
                </a:solidFill>
                <a:latin typeface="Times New Roman" pitchFamily="18" charset="0"/>
                <a:cs typeface="Times New Roman" pitchFamily="18" charset="0"/>
              </a:rPr>
              <a:t>III. KẾT QUẢ MÔ PHỎNG BẰNG MATLAB</a:t>
            </a:r>
          </a:p>
        </p:txBody>
      </p:sp>
      <p:pic>
        <p:nvPicPr>
          <p:cNvPr id="10" name="Picture 9"/>
          <p:cNvPicPr/>
          <p:nvPr/>
        </p:nvPicPr>
        <p:blipFill>
          <a:blip r:embed="rId3"/>
          <a:stretch>
            <a:fillRect/>
          </a:stretch>
        </p:blipFill>
        <p:spPr>
          <a:xfrm>
            <a:off x="400843" y="1272540"/>
            <a:ext cx="6249340" cy="3477311"/>
          </a:xfrm>
          <a:prstGeom prst="rect">
            <a:avLst/>
          </a:prstGeom>
        </p:spPr>
      </p:pic>
      <p:sp>
        <p:nvSpPr>
          <p:cNvPr id="6" name="Rectangle 5"/>
          <p:cNvSpPr/>
          <p:nvPr/>
        </p:nvSpPr>
        <p:spPr>
          <a:xfrm>
            <a:off x="2202074" y="4808151"/>
            <a:ext cx="2712602" cy="276999"/>
          </a:xfrm>
          <a:prstGeom prst="rect">
            <a:avLst/>
          </a:prstGeom>
        </p:spPr>
        <p:txBody>
          <a:bodyPr wrap="none">
            <a:spAutoFit/>
          </a:bodyPr>
          <a:lstStyle/>
          <a:p>
            <a:r>
              <a:rPr lang="vi-VN" sz="1200" b="1" i="1" dirty="0">
                <a:latin typeface="+mj-lt"/>
              </a:rPr>
              <a:t>Nhấn phím chạy và đây là kết quả xử lý</a:t>
            </a:r>
            <a:endParaRPr lang="en-US" sz="1200" b="1" i="1" dirty="0">
              <a:latin typeface="+mj-lt"/>
            </a:endParaRPr>
          </a:p>
        </p:txBody>
      </p:sp>
      <p:sp>
        <p:nvSpPr>
          <p:cNvPr id="11" name="Rectangle 10"/>
          <p:cNvSpPr/>
          <p:nvPr/>
        </p:nvSpPr>
        <p:spPr>
          <a:xfrm>
            <a:off x="400843" y="567909"/>
            <a:ext cx="3438762" cy="646331"/>
          </a:xfrm>
          <a:prstGeom prst="rect">
            <a:avLst/>
          </a:prstGeom>
        </p:spPr>
        <p:txBody>
          <a:bodyPr wrap="none">
            <a:spAutoFit/>
          </a:bodyPr>
          <a:lstStyle/>
          <a:p>
            <a:r>
              <a:rPr lang="vi-VN" sz="1800" b="1" dirty="0">
                <a:latin typeface="+mj-lt"/>
              </a:rPr>
              <a:t>2.</a:t>
            </a:r>
            <a:r>
              <a:rPr lang="en-US" sz="1800" b="1" dirty="0">
                <a:latin typeface="+mj-lt"/>
              </a:rPr>
              <a:t> </a:t>
            </a:r>
            <a:r>
              <a:rPr lang="vi-VN" sz="1800" b="1" dirty="0">
                <a:latin typeface="+mj-lt"/>
              </a:rPr>
              <a:t>Chạy chương trình</a:t>
            </a:r>
            <a:endParaRPr lang="en-US" sz="1800" b="1" dirty="0">
              <a:latin typeface="+mj-lt"/>
            </a:endParaRPr>
          </a:p>
          <a:p>
            <a:r>
              <a:rPr lang="en-US" sz="1800" b="1" dirty="0">
                <a:latin typeface="Times New Roman" panose="02020603050405020304" pitchFamily="18" charset="0"/>
                <a:cs typeface="Times New Roman" panose="02020603050405020304" pitchFamily="18" charset="0"/>
              </a:rPr>
              <a:t>b/ </a:t>
            </a:r>
            <a:r>
              <a:rPr lang="vi-VN" sz="1800" b="1" dirty="0">
                <a:latin typeface="Times New Roman" panose="02020603050405020304" pitchFamily="18" charset="0"/>
                <a:cs typeface="Times New Roman" panose="02020603050405020304" pitchFamily="18" charset="0"/>
              </a:rPr>
              <a:t>nhận diện ảnh chụp từ </a:t>
            </a:r>
            <a:r>
              <a:rPr lang="en-US" sz="1800" b="1" dirty="0">
                <a:latin typeface="Times New Roman" panose="02020603050405020304" pitchFamily="18" charset="0"/>
                <a:cs typeface="Times New Roman" panose="02020603050405020304" pitchFamily="18" charset="0"/>
              </a:rPr>
              <a:t>camera</a:t>
            </a:r>
          </a:p>
        </p:txBody>
      </p:sp>
    </p:spTree>
    <p:extLst>
      <p:ext uri="{BB962C8B-B14F-4D97-AF65-F5344CB8AC3E}">
        <p14:creationId xmlns:p14="http://schemas.microsoft.com/office/powerpoint/2010/main" val="174668261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10"/>
        <p:cNvGrpSpPr/>
        <p:nvPr/>
      </p:nvGrpSpPr>
      <p:grpSpPr>
        <a:xfrm>
          <a:off x="0" y="0"/>
          <a:ext cx="0" cy="0"/>
          <a:chOff x="0" y="0"/>
          <a:chExt cx="0" cy="0"/>
        </a:xfrm>
      </p:grpSpPr>
      <p:sp>
        <p:nvSpPr>
          <p:cNvPr id="212" name="Google Shape;212;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TextBox 2">
            <a:extLst>
              <a:ext uri="{FF2B5EF4-FFF2-40B4-BE49-F238E27FC236}">
                <a16:creationId xmlns:a16="http://schemas.microsoft.com/office/drawing/2014/main" id="{D9C3FB07-7362-46BD-D5C0-D867D89055D9}"/>
              </a:ext>
            </a:extLst>
          </p:cNvPr>
          <p:cNvSpPr txBox="1"/>
          <p:nvPr/>
        </p:nvSpPr>
        <p:spPr>
          <a:xfrm rot="4511289">
            <a:off x="6002218" y="2661764"/>
            <a:ext cx="3620139" cy="477054"/>
          </a:xfrm>
          <a:prstGeom prst="rect">
            <a:avLst/>
          </a:prstGeom>
          <a:noFill/>
        </p:spPr>
        <p:txBody>
          <a:bodyPr wrap="square" rtlCol="0">
            <a:spAutoFit/>
          </a:bodyPr>
          <a:lstStyle/>
          <a:p>
            <a:r>
              <a:rPr lang="en-US" sz="2500" b="1" dirty="0">
                <a:solidFill>
                  <a:srgbClr val="FFFFFF"/>
                </a:solidFill>
                <a:effectLst>
                  <a:outerShdw blurRad="38100" dist="38100" dir="2700000" algn="tl">
                    <a:srgbClr val="000000">
                      <a:alpha val="43137"/>
                    </a:srgbClr>
                  </a:outerShdw>
                </a:effectLst>
                <a:latin typeface="Montserrat" panose="00000500000000000000" pitchFamily="2" charset="0"/>
              </a:rPr>
              <a:t>Virtual Memory</a:t>
            </a:r>
          </a:p>
        </p:txBody>
      </p:sp>
      <p:sp>
        <p:nvSpPr>
          <p:cNvPr id="7" name="TextBox 6">
            <a:extLst>
              <a:ext uri="{FF2B5EF4-FFF2-40B4-BE49-F238E27FC236}">
                <a16:creationId xmlns:a16="http://schemas.microsoft.com/office/drawing/2014/main" id="{58A5867E-9D06-0199-FA8F-DD9C86B5FE21}"/>
              </a:ext>
            </a:extLst>
          </p:cNvPr>
          <p:cNvSpPr txBox="1"/>
          <p:nvPr/>
        </p:nvSpPr>
        <p:spPr>
          <a:xfrm>
            <a:off x="400843" y="417339"/>
            <a:ext cx="6249340" cy="400110"/>
          </a:xfrm>
          <a:prstGeom prst="rect">
            <a:avLst/>
          </a:prstGeom>
          <a:solidFill>
            <a:srgbClr val="673AB7"/>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000" dirty="0">
                <a:solidFill>
                  <a:srgbClr val="FFFFFF"/>
                </a:solidFill>
                <a:latin typeface="Times New Roman" pitchFamily="18" charset="0"/>
                <a:cs typeface="Times New Roman" pitchFamily="18" charset="0"/>
              </a:rPr>
              <a:t>IV. KẾT LUẬN</a:t>
            </a:r>
          </a:p>
        </p:txBody>
      </p:sp>
      <p:sp>
        <p:nvSpPr>
          <p:cNvPr id="2" name="TextBox 1"/>
          <p:cNvSpPr txBox="1"/>
          <p:nvPr/>
        </p:nvSpPr>
        <p:spPr>
          <a:xfrm>
            <a:off x="408463" y="1089390"/>
            <a:ext cx="6710487" cy="2031325"/>
          </a:xfrm>
          <a:prstGeom prst="rect">
            <a:avLst/>
          </a:prstGeom>
          <a:noFill/>
        </p:spPr>
        <p:txBody>
          <a:bodyPr wrap="square" rtlCol="0">
            <a:spAutoFit/>
          </a:bodyPr>
          <a:lstStyle/>
          <a:p>
            <a:r>
              <a:rPr lang="en-US" sz="1800" dirty="0"/>
              <a:t>Kết </a:t>
            </a:r>
            <a:r>
              <a:rPr lang="vi-VN" sz="1800" dirty="0"/>
              <a:t>quả đạt được:</a:t>
            </a:r>
          </a:p>
          <a:p>
            <a:pPr marL="285750" indent="-285750">
              <a:buFont typeface="Arial" panose="020B0604020202020204" pitchFamily="34" charset="0"/>
              <a:buChar char="•"/>
            </a:pPr>
            <a:r>
              <a:rPr lang="vi-VN" sz="1800" dirty="0"/>
              <a:t>Ứng dụng được phần mềm Matlab để thu thập, nhận diện và xử lý ảnh ở mức cơ bản dựa vào hình ảnh thu thập được bằng webcam.</a:t>
            </a:r>
            <a:endParaRPr lang="en-GB" sz="1800" dirty="0"/>
          </a:p>
          <a:p>
            <a:pPr marL="285750" indent="-285750">
              <a:buFont typeface="Arial" panose="020B0604020202020204" pitchFamily="34" charset="0"/>
              <a:buChar char="•"/>
            </a:pPr>
            <a:r>
              <a:rPr lang="vi-VN" sz="1800" dirty="0"/>
              <a:t>Xuất được dữ liệu ra file excel.</a:t>
            </a:r>
            <a:endParaRPr lang="en-US" sz="1800" dirty="0"/>
          </a:p>
          <a:p>
            <a:pPr marL="285750" indent="-285750">
              <a:buFont typeface="Arial" panose="020B0604020202020204" pitchFamily="34" charset="0"/>
              <a:buChar char="•"/>
            </a:pPr>
            <a:r>
              <a:rPr lang="vi-VN" sz="1800" dirty="0"/>
              <a:t>Làm cơ sở để thực hiện các đề tài tiếp theo có liên quan đến xử lý ảnh và nhận dạng biển số xe.</a:t>
            </a:r>
            <a:endParaRPr lang="en-US" sz="1800" dirty="0"/>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210"/>
        <p:cNvGrpSpPr/>
        <p:nvPr/>
      </p:nvGrpSpPr>
      <p:grpSpPr>
        <a:xfrm>
          <a:off x="0" y="0"/>
          <a:ext cx="0" cy="0"/>
          <a:chOff x="0" y="0"/>
          <a:chExt cx="0" cy="0"/>
        </a:xfrm>
      </p:grpSpPr>
      <p:sp>
        <p:nvSpPr>
          <p:cNvPr id="212" name="Google Shape;212;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TextBox 2">
            <a:extLst>
              <a:ext uri="{FF2B5EF4-FFF2-40B4-BE49-F238E27FC236}">
                <a16:creationId xmlns:a16="http://schemas.microsoft.com/office/drawing/2014/main" id="{D9C3FB07-7362-46BD-D5C0-D867D89055D9}"/>
              </a:ext>
            </a:extLst>
          </p:cNvPr>
          <p:cNvSpPr txBox="1"/>
          <p:nvPr/>
        </p:nvSpPr>
        <p:spPr>
          <a:xfrm rot="4511289">
            <a:off x="6002218" y="2661764"/>
            <a:ext cx="3620139" cy="477054"/>
          </a:xfrm>
          <a:prstGeom prst="rect">
            <a:avLst/>
          </a:prstGeom>
          <a:noFill/>
        </p:spPr>
        <p:txBody>
          <a:bodyPr wrap="square" rtlCol="0">
            <a:spAutoFit/>
          </a:bodyPr>
          <a:lstStyle/>
          <a:p>
            <a:r>
              <a:rPr lang="en-US" sz="2500" b="1" dirty="0">
                <a:solidFill>
                  <a:srgbClr val="FFFFFF"/>
                </a:solidFill>
                <a:effectLst>
                  <a:outerShdw blurRad="38100" dist="38100" dir="2700000" algn="tl">
                    <a:srgbClr val="000000">
                      <a:alpha val="43137"/>
                    </a:srgbClr>
                  </a:outerShdw>
                </a:effectLst>
                <a:latin typeface="Montserrat" panose="00000500000000000000" pitchFamily="2" charset="0"/>
              </a:rPr>
              <a:t>Virtual Memory</a:t>
            </a:r>
          </a:p>
        </p:txBody>
      </p:sp>
      <p:sp>
        <p:nvSpPr>
          <p:cNvPr id="7" name="TextBox 6">
            <a:extLst>
              <a:ext uri="{FF2B5EF4-FFF2-40B4-BE49-F238E27FC236}">
                <a16:creationId xmlns:a16="http://schemas.microsoft.com/office/drawing/2014/main" id="{58A5867E-9D06-0199-FA8F-DD9C86B5FE21}"/>
              </a:ext>
            </a:extLst>
          </p:cNvPr>
          <p:cNvSpPr txBox="1"/>
          <p:nvPr/>
        </p:nvSpPr>
        <p:spPr>
          <a:xfrm>
            <a:off x="400843" y="417339"/>
            <a:ext cx="6249340" cy="400110"/>
          </a:xfrm>
          <a:prstGeom prst="rect">
            <a:avLst/>
          </a:prstGeom>
          <a:solidFill>
            <a:srgbClr val="673AB7"/>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000" dirty="0">
                <a:solidFill>
                  <a:srgbClr val="FFFFFF"/>
                </a:solidFill>
                <a:latin typeface="Times New Roman" pitchFamily="18" charset="0"/>
                <a:cs typeface="Times New Roman" pitchFamily="18" charset="0"/>
              </a:rPr>
              <a:t>IV. KẾT LUẬN</a:t>
            </a:r>
          </a:p>
        </p:txBody>
      </p:sp>
      <p:sp>
        <p:nvSpPr>
          <p:cNvPr id="2" name="TextBox 1"/>
          <p:cNvSpPr txBox="1"/>
          <p:nvPr/>
        </p:nvSpPr>
        <p:spPr>
          <a:xfrm>
            <a:off x="408463" y="1089390"/>
            <a:ext cx="6710487" cy="2862322"/>
          </a:xfrm>
          <a:prstGeom prst="rect">
            <a:avLst/>
          </a:prstGeom>
          <a:noFill/>
        </p:spPr>
        <p:txBody>
          <a:bodyPr wrap="square" rtlCol="0">
            <a:spAutoFit/>
          </a:bodyPr>
          <a:lstStyle/>
          <a:p>
            <a:r>
              <a:rPr lang="en-US" sz="1800" dirty="0"/>
              <a:t>Đ</a:t>
            </a:r>
            <a:r>
              <a:rPr lang="vi-VN" sz="1800" dirty="0"/>
              <a:t>ể ứng dụng được vào thực tế, cần phải thực hiện thêm: </a:t>
            </a:r>
            <a:endParaRPr lang="en-US" sz="1800" dirty="0"/>
          </a:p>
          <a:p>
            <a:pPr marL="285750" indent="-285750">
              <a:buFont typeface="Arial" panose="020B0604020202020204" pitchFamily="34" charset="0"/>
              <a:buChar char="•"/>
            </a:pPr>
            <a:r>
              <a:rPr lang="vi-VN" sz="1800" dirty="0"/>
              <a:t>Áp dụng thêm một số thuật toán Machine Learning, Deep Learning để nâng cao độ chính xác khi nhận diện biển số</a:t>
            </a:r>
            <a:r>
              <a:rPr lang="en-US" sz="1800" dirty="0"/>
              <a:t> </a:t>
            </a:r>
            <a:r>
              <a:rPr lang="en-US" sz="1800" dirty="0" err="1"/>
              <a:t>xe</a:t>
            </a:r>
            <a:r>
              <a:rPr lang="vi-VN" sz="1800" dirty="0"/>
              <a:t>.</a:t>
            </a:r>
          </a:p>
          <a:p>
            <a:pPr marL="285750" indent="-285750">
              <a:buFont typeface="Arial" panose="020B0604020202020204" pitchFamily="34" charset="0"/>
              <a:buChar char="•"/>
            </a:pPr>
            <a:r>
              <a:rPr lang="vi-VN" sz="1800" dirty="0"/>
              <a:t>Giảm bớt tác động từ các yếu tố của ảnh như độ sáng, góc chụp, ... từ đó tăng độ chính xác khi phân vùng ảnh và nhận diện ký tự của biển số</a:t>
            </a:r>
            <a:r>
              <a:rPr lang="en-US" sz="1800" dirty="0"/>
              <a:t> </a:t>
            </a:r>
            <a:r>
              <a:rPr lang="en-US" sz="1800" dirty="0" err="1"/>
              <a:t>xe</a:t>
            </a:r>
            <a:r>
              <a:rPr lang="vi-VN" sz="1800" dirty="0"/>
              <a:t>.</a:t>
            </a:r>
          </a:p>
          <a:p>
            <a:pPr marL="285750" indent="-285750">
              <a:buFont typeface="Arial" panose="020B0604020202020204" pitchFamily="34" charset="0"/>
              <a:buChar char="•"/>
            </a:pPr>
            <a:r>
              <a:rPr lang="vi-VN" sz="1800" dirty="0"/>
              <a:t>Sử dụng camera hồng ngoại để quan sát vào ban đêm</a:t>
            </a:r>
            <a:r>
              <a:rPr lang="en-US" sz="1800" dirty="0"/>
              <a:t>,</a:t>
            </a:r>
            <a:r>
              <a:rPr lang="vi-VN" sz="1800" dirty="0"/>
              <a:t> </a:t>
            </a:r>
            <a:r>
              <a:rPr lang="en-US" sz="1800" dirty="0"/>
              <a:t>n</a:t>
            </a:r>
            <a:r>
              <a:rPr lang="vi-VN" sz="1800" dirty="0"/>
              <a:t>âng cao tốc độ ghi hình và xử lý.</a:t>
            </a:r>
            <a:endParaRPr lang="en-US" sz="1800" dirty="0"/>
          </a:p>
          <a:p>
            <a:pPr marL="285750" indent="-285750">
              <a:buFont typeface="Arial" panose="020B0604020202020204" pitchFamily="34" charset="0"/>
              <a:buChar char="•"/>
            </a:pPr>
            <a:r>
              <a:rPr lang="vi-VN" sz="1800" dirty="0"/>
              <a:t>Nhận dạng biển số xe: biển số xe máy, biển số ô tô, biển số cũ,…</a:t>
            </a:r>
            <a:endParaRPr lang="en-GB" sz="1800" dirty="0"/>
          </a:p>
        </p:txBody>
      </p:sp>
    </p:spTree>
    <p:extLst>
      <p:ext uri="{BB962C8B-B14F-4D97-AF65-F5344CB8AC3E}">
        <p14:creationId xmlns:p14="http://schemas.microsoft.com/office/powerpoint/2010/main" val="181371991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sp>
        <p:nvSpPr>
          <p:cNvPr id="174" name="Google Shape;174;p2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12" name="Group 11">
            <a:extLst>
              <a:ext uri="{FF2B5EF4-FFF2-40B4-BE49-F238E27FC236}">
                <a16:creationId xmlns:a16="http://schemas.microsoft.com/office/drawing/2014/main" id="{11957B8E-E8CE-DF01-111E-36AB09AF12D3}"/>
              </a:ext>
            </a:extLst>
          </p:cNvPr>
          <p:cNvGrpSpPr/>
          <p:nvPr/>
        </p:nvGrpSpPr>
        <p:grpSpPr>
          <a:xfrm>
            <a:off x="87229" y="38976"/>
            <a:ext cx="6355135" cy="664053"/>
            <a:chOff x="87229" y="38976"/>
            <a:chExt cx="6839096" cy="664053"/>
          </a:xfrm>
        </p:grpSpPr>
        <p:sp>
          <p:nvSpPr>
            <p:cNvPr id="2" name="TextBox 1">
              <a:extLst>
                <a:ext uri="{FF2B5EF4-FFF2-40B4-BE49-F238E27FC236}">
                  <a16:creationId xmlns:a16="http://schemas.microsoft.com/office/drawing/2014/main" id="{D6B04EF0-A3B7-8A65-B744-C4051F0C9EA5}"/>
                </a:ext>
              </a:extLst>
            </p:cNvPr>
            <p:cNvSpPr txBox="1"/>
            <p:nvPr/>
          </p:nvSpPr>
          <p:spPr>
            <a:xfrm>
              <a:off x="464444" y="241364"/>
              <a:ext cx="6461881" cy="400110"/>
            </a:xfrm>
            <a:prstGeom prst="rect">
              <a:avLst/>
            </a:prstGeom>
            <a:solidFill>
              <a:srgbClr val="9C27B0"/>
            </a:solidFill>
            <a:ln>
              <a:solidFill>
                <a:schemeClr val="accent6"/>
              </a:solidFill>
            </a:ln>
            <a:effectLst/>
          </p:spPr>
          <p:txBody>
            <a:bodyPr wrap="square" rtlCol="0">
              <a:spAutoFit/>
            </a:bodyPr>
            <a:lstStyle/>
            <a:p>
              <a:r>
                <a:rPr lang="en-US" sz="2000" b="1" dirty="0">
                  <a:solidFill>
                    <a:srgbClr val="FFFFFF"/>
                  </a:solidFill>
                  <a:effectLst>
                    <a:outerShdw blurRad="38100" dist="38100" dir="2700000" algn="tl">
                      <a:srgbClr val="000000">
                        <a:alpha val="43137"/>
                      </a:srgbClr>
                    </a:outerShdw>
                  </a:effectLst>
                  <a:latin typeface="Montserrat" panose="00000500000000000000" pitchFamily="2" charset="0"/>
                </a:rPr>
                <a:t> </a:t>
              </a:r>
              <a:r>
                <a:rPr lang="vi-VN" sz="2000" b="1" dirty="0">
                  <a:solidFill>
                    <a:schemeClr val="bg1"/>
                  </a:solidFill>
                </a:rPr>
                <a:t>TÀI LIỆU THAM KHẢO</a:t>
              </a:r>
              <a:endParaRPr lang="en-US" sz="2000" b="1" dirty="0">
                <a:solidFill>
                  <a:schemeClr val="bg1"/>
                </a:solidFill>
              </a:endParaRPr>
            </a:p>
          </p:txBody>
        </p:sp>
        <p:grpSp>
          <p:nvGrpSpPr>
            <p:cNvPr id="3" name="Google Shape;1083;p50">
              <a:extLst>
                <a:ext uri="{FF2B5EF4-FFF2-40B4-BE49-F238E27FC236}">
                  <a16:creationId xmlns:a16="http://schemas.microsoft.com/office/drawing/2014/main" id="{F90873A1-03E7-D7B4-9116-9B9E5F5F9CBF}"/>
                </a:ext>
              </a:extLst>
            </p:cNvPr>
            <p:cNvGrpSpPr/>
            <p:nvPr/>
          </p:nvGrpSpPr>
          <p:grpSpPr>
            <a:xfrm>
              <a:off x="87229" y="38976"/>
              <a:ext cx="490558" cy="664053"/>
              <a:chOff x="1268550" y="929175"/>
              <a:chExt cx="407950" cy="497475"/>
            </a:xfrm>
            <a:solidFill>
              <a:srgbClr val="9C27B0"/>
            </a:solidFill>
          </p:grpSpPr>
          <p:sp>
            <p:nvSpPr>
              <p:cNvPr id="4" name="Google Shape;1084;p50">
                <a:extLst>
                  <a:ext uri="{FF2B5EF4-FFF2-40B4-BE49-F238E27FC236}">
                    <a16:creationId xmlns:a16="http://schemas.microsoft.com/office/drawing/2014/main" id="{12A2A60A-49F8-2672-CF4C-B748E9348F3B}"/>
                  </a:ext>
                </a:extLst>
              </p:cNvPr>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grpFill/>
              <a:ln w="19050" cap="rnd" cmpd="sng">
                <a:solidFill>
                  <a:srgbClr val="9C27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5;p50">
                <a:extLst>
                  <a:ext uri="{FF2B5EF4-FFF2-40B4-BE49-F238E27FC236}">
                    <a16:creationId xmlns:a16="http://schemas.microsoft.com/office/drawing/2014/main" id="{D72D6B12-3D4A-5984-EAE1-644F48BD4196}"/>
                  </a:ext>
                </a:extLst>
              </p:cNvPr>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grpFill/>
              <a:ln w="19050" cap="rnd" cmpd="sng">
                <a:solidFill>
                  <a:srgbClr val="9C27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86;p50">
                <a:extLst>
                  <a:ext uri="{FF2B5EF4-FFF2-40B4-BE49-F238E27FC236}">
                    <a16:creationId xmlns:a16="http://schemas.microsoft.com/office/drawing/2014/main" id="{B5F041B5-A874-276F-AF37-498E74E46E4D}"/>
                  </a:ext>
                </a:extLst>
              </p:cNvPr>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grpFill/>
              <a:ln w="19050" cap="rnd" cmpd="sng">
                <a:solidFill>
                  <a:srgbClr val="9C27B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p:cNvSpPr txBox="1"/>
          <p:nvPr/>
        </p:nvSpPr>
        <p:spPr>
          <a:xfrm>
            <a:off x="332149" y="746904"/>
            <a:ext cx="7172237" cy="4185761"/>
          </a:xfrm>
          <a:prstGeom prst="rect">
            <a:avLst/>
          </a:prstGeom>
          <a:noFill/>
        </p:spPr>
        <p:txBody>
          <a:bodyPr wrap="square" rtlCol="0">
            <a:spAutoFit/>
          </a:bodyPr>
          <a:lstStyle/>
          <a:p>
            <a:pPr marL="342900" lvl="0" indent="-342900">
              <a:buFont typeface="+mj-lt"/>
              <a:buAutoNum type="arabicPeriod"/>
            </a:pPr>
            <a:r>
              <a:rPr lang="vi-VN" dirty="0"/>
              <a:t>PGS.TS Nguyễn Quang Hoan (2006)</a:t>
            </a:r>
            <a:r>
              <a:rPr lang="vi-VN" i="1" dirty="0"/>
              <a:t>, Giáo trình xử lý ảnh, </a:t>
            </a:r>
            <a:r>
              <a:rPr lang="vi-VN" dirty="0"/>
              <a:t>Học viện công nghệ bưu chính viễn thông, Xuất Bản Hà Nội.</a:t>
            </a:r>
            <a:endParaRPr lang="en-GB" dirty="0"/>
          </a:p>
          <a:p>
            <a:pPr marL="342900" lvl="0" indent="-342900">
              <a:buFont typeface="+mj-lt"/>
              <a:buAutoNum type="arabicPeriod"/>
            </a:pPr>
            <a:r>
              <a:rPr lang="vi-VN" dirty="0"/>
              <a:t>Lương Mạnh Bá, Nguyễn Thanh Thủy (2000)</a:t>
            </a:r>
            <a:r>
              <a:rPr lang="vi-VN" i="1" dirty="0"/>
              <a:t>,  Nhập môn xử lý ảnh số,  </a:t>
            </a:r>
            <a:r>
              <a:rPr lang="vi-VN" dirty="0"/>
              <a:t>Đại Học Bách Khoa Hà Nội</a:t>
            </a:r>
            <a:r>
              <a:rPr lang="vi-VN" i="1" dirty="0"/>
              <a:t>, </a:t>
            </a:r>
            <a:r>
              <a:rPr lang="vi-VN" dirty="0"/>
              <a:t>Giáo dục.</a:t>
            </a:r>
            <a:endParaRPr lang="en-GB" dirty="0"/>
          </a:p>
          <a:p>
            <a:pPr marL="342900" lvl="0" indent="-342900">
              <a:buFont typeface="+mj-lt"/>
              <a:buAutoNum type="arabicPeriod"/>
            </a:pPr>
            <a:r>
              <a:rPr lang="vi-VN" dirty="0"/>
              <a:t>Thầy Nguyễn Thanh Hải</a:t>
            </a:r>
            <a:r>
              <a:rPr lang="vi-VN" i="1" dirty="0"/>
              <a:t>, Giáo trình Xử lý ảnh (tiếng Anh), </a:t>
            </a:r>
            <a:r>
              <a:rPr lang="vi-VN" dirty="0"/>
              <a:t>Đại học Sư phạm kỹ thuật thành phố Hồ Chí Minh.</a:t>
            </a:r>
            <a:endParaRPr lang="en-GB" dirty="0"/>
          </a:p>
          <a:p>
            <a:pPr marL="342900" lvl="0" indent="-342900">
              <a:buFont typeface="+mj-lt"/>
              <a:buAutoNum type="arabicPeriod"/>
            </a:pPr>
            <a:r>
              <a:rPr lang="vi-VN" dirty="0"/>
              <a:t>IPLab Project, </a:t>
            </a:r>
            <a:r>
              <a:rPr lang="vi-VN" u="sng" dirty="0">
                <a:hlinkClick r:id="rId3"/>
              </a:rPr>
              <a:t>http://codeproject.com</a:t>
            </a:r>
            <a:r>
              <a:rPr lang="vi-VN" u="sng" dirty="0"/>
              <a:t>,  Xem 3/10/2022</a:t>
            </a:r>
            <a:endParaRPr lang="en-GB" dirty="0"/>
          </a:p>
          <a:p>
            <a:pPr marL="342900" lvl="0" indent="-342900">
              <a:buFont typeface="+mj-lt"/>
              <a:buAutoNum type="arabicPeriod"/>
            </a:pPr>
            <a:r>
              <a:rPr lang="vi-VN" u="sng" dirty="0">
                <a:hlinkClick r:id="rId4"/>
              </a:rPr>
              <a:t>http://vi.wikipedia.org/wiki</a:t>
            </a:r>
            <a:r>
              <a:rPr lang="vi-VN" u="sng" dirty="0"/>
              <a:t>, Xem 25/10/2022</a:t>
            </a:r>
            <a:endParaRPr lang="en-GB" dirty="0"/>
          </a:p>
          <a:p>
            <a:pPr marL="342900" lvl="0" indent="-342900">
              <a:buFont typeface="+mj-lt"/>
              <a:buAutoNum type="arabicPeriod"/>
            </a:pPr>
            <a:r>
              <a:rPr lang="vi-VN" u="sng" dirty="0">
                <a:hlinkClick r:id="rId5"/>
              </a:rPr>
              <a:t>http://vimach.net/threads/matlab-trong-xu-ly-anh-7-ham-co-ban-cho-xu-ly-anh.180/</a:t>
            </a:r>
            <a:r>
              <a:rPr lang="vi-VN" u="sng" dirty="0"/>
              <a:t>, Xem lần cuối 10/10/2022</a:t>
            </a:r>
            <a:endParaRPr lang="en-GB" dirty="0"/>
          </a:p>
          <a:p>
            <a:pPr marL="342900" lvl="0" indent="-342900">
              <a:buFont typeface="+mj-lt"/>
              <a:buAutoNum type="arabicPeriod"/>
            </a:pPr>
            <a:r>
              <a:rPr lang="vi-VN" u="sng" dirty="0">
                <a:hlinkClick r:id="rId6"/>
              </a:rPr>
              <a:t>https://vutienit.com/xu-ly-anh-matlab-tong-quan-ve-anh-so/</a:t>
            </a:r>
            <a:r>
              <a:rPr lang="vi-VN" u="sng" dirty="0"/>
              <a:t>, Xem 14/10/2022</a:t>
            </a:r>
            <a:endParaRPr lang="en-GB" dirty="0"/>
          </a:p>
          <a:p>
            <a:pPr marL="342900" lvl="0" indent="-342900">
              <a:buFont typeface="+mj-lt"/>
              <a:buAutoNum type="arabicPeriod"/>
            </a:pPr>
            <a:r>
              <a:rPr lang="vi-VN" u="sng" dirty="0">
                <a:hlinkClick r:id="rId7"/>
              </a:rPr>
              <a:t>https://thuvienmienphi.com/doc/tu-nhan-dien-bien-so-xe-bang-camera-bgpotq.html</a:t>
            </a:r>
            <a:r>
              <a:rPr lang="vi-VN" u="sng" dirty="0"/>
              <a:t>, xem 23/10/2022</a:t>
            </a:r>
            <a:endParaRPr lang="en-GB" dirty="0"/>
          </a:p>
          <a:p>
            <a:pPr marL="342900" lvl="0" indent="-342900">
              <a:buFont typeface="+mj-lt"/>
              <a:buAutoNum type="arabicPeriod"/>
            </a:pPr>
            <a:r>
              <a:rPr lang="vi-VN" u="sng" dirty="0">
                <a:hlinkClick r:id="rId8"/>
              </a:rPr>
              <a:t>https://luanvan.co/luan-van/tu-dong-nhan-dang-bien-so-dang-ky-xe-trong-anh-chup-tu-camera-17900/</a:t>
            </a:r>
            <a:r>
              <a:rPr lang="vi-VN" u="sng" dirty="0"/>
              <a:t> xem 23/10/2022</a:t>
            </a:r>
            <a:endParaRPr lang="en-GB" dirty="0"/>
          </a:p>
          <a:p>
            <a:pPr marL="342900" lvl="0" indent="-342900">
              <a:buFont typeface="+mj-lt"/>
              <a:buAutoNum type="arabicPeriod"/>
            </a:pPr>
            <a:r>
              <a:rPr lang="vi-VN" u="sng" dirty="0">
                <a:hlinkClick r:id="rId9"/>
              </a:rPr>
              <a:t>https://doan.edu.vn/do-an/do-an-tim-hieu-bai-toan-nhan-dang-bien-so-xe-31943/</a:t>
            </a:r>
            <a:r>
              <a:rPr lang="vi-VN" u="sng" dirty="0"/>
              <a:t> xem 22/10/2022</a:t>
            </a:r>
            <a:endParaRPr lang="en-GB" dirty="0"/>
          </a:p>
          <a:p>
            <a:pPr marL="342900" indent="-342900">
              <a:buFont typeface="+mj-lt"/>
              <a:buAutoNum type="arabicPeriod"/>
            </a:pPr>
            <a:r>
              <a:rPr lang="vi-VN" u="sng" dirty="0">
                <a:hlinkClick r:id="rId10"/>
              </a:rPr>
              <a:t>http://tailieudientu.lrc.tnu.edu.vn/Upload/Collection/brief/brief_29212_32625_265201210184573.pdf</a:t>
            </a:r>
            <a:r>
              <a:rPr lang="vi-VN" u="sng" dirty="0"/>
              <a:t> xem 23/10/2022</a:t>
            </a:r>
            <a:endParaRPr lang="en-GB" dirty="0"/>
          </a:p>
        </p:txBody>
      </p:sp>
    </p:spTree>
    <p:extLst>
      <p:ext uri="{BB962C8B-B14F-4D97-AF65-F5344CB8AC3E}">
        <p14:creationId xmlns:p14="http://schemas.microsoft.com/office/powerpoint/2010/main" val="213894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69"/>
        <p:cNvGrpSpPr/>
        <p:nvPr/>
      </p:nvGrpSpPr>
      <p:grpSpPr>
        <a:xfrm>
          <a:off x="0" y="0"/>
          <a:ext cx="0" cy="0"/>
          <a:chOff x="0" y="0"/>
          <a:chExt cx="0" cy="0"/>
        </a:xfrm>
      </p:grpSpPr>
      <p:grpSp>
        <p:nvGrpSpPr>
          <p:cNvPr id="272" name="Google Shape;272;p29"/>
          <p:cNvGrpSpPr/>
          <p:nvPr/>
        </p:nvGrpSpPr>
        <p:grpSpPr>
          <a:xfrm>
            <a:off x="231589" y="1393411"/>
            <a:ext cx="1054741" cy="982678"/>
            <a:chOff x="5972700" y="2330200"/>
            <a:chExt cx="411625" cy="387275"/>
          </a:xfrm>
          <a:effectLst>
            <a:outerShdw blurRad="50800" dist="38100" dir="2700000" algn="tl" rotWithShape="0">
              <a:prstClr val="black">
                <a:alpha val="40000"/>
              </a:prstClr>
            </a:outerShdw>
          </a:effectLst>
        </p:grpSpPr>
        <p:sp>
          <p:nvSpPr>
            <p:cNvPr id="273" name="Google Shape;273;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28575" cap="rnd" cmpd="sng">
              <a:solidFill>
                <a:srgbClr val="00BC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28575" cap="rnd" cmpd="sng">
              <a:solidFill>
                <a:srgbClr val="00BC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0" name="Google Shape;270;p29"/>
          <p:cNvSpPr txBox="1">
            <a:spLocks noGrp="1"/>
          </p:cNvSpPr>
          <p:nvPr>
            <p:ph type="ctrTitle" idx="4294967295"/>
          </p:nvPr>
        </p:nvSpPr>
        <p:spPr>
          <a:xfrm>
            <a:off x="635696" y="3107350"/>
            <a:ext cx="6136800" cy="1159800"/>
          </a:xfrm>
          <a:prstGeom prst="rect">
            <a:avLst/>
          </a:prstGeom>
        </p:spPr>
        <p:txBody>
          <a:bodyPr spcFirstLastPara="1" wrap="square" lIns="91425" tIns="91425" rIns="91425" bIns="91425" anchor="b" anchorCtr="0">
            <a:noAutofit/>
          </a:bodyPr>
          <a:lstStyle/>
          <a:p>
            <a:br>
              <a:rPr lang="vi-VN" sz="8800" dirty="0">
                <a:solidFill>
                  <a:schemeClr val="dk1"/>
                </a:solidFill>
                <a:latin typeface="Poppins"/>
                <a:ea typeface="Poppins"/>
                <a:cs typeface="Poppins"/>
                <a:sym typeface="Poppins"/>
              </a:rPr>
            </a:br>
            <a:endParaRPr sz="8600" dirty="0">
              <a:solidFill>
                <a:srgbClr val="03A9F4"/>
              </a:solidFill>
            </a:endParaRPr>
          </a:p>
        </p:txBody>
      </p:sp>
      <p:sp>
        <p:nvSpPr>
          <p:cNvPr id="271" name="Google Shape;271;p29"/>
          <p:cNvSpPr txBox="1">
            <a:spLocks noGrp="1"/>
          </p:cNvSpPr>
          <p:nvPr>
            <p:ph type="subTitle" idx="4294967295"/>
          </p:nvPr>
        </p:nvSpPr>
        <p:spPr>
          <a:xfrm>
            <a:off x="813668" y="2129934"/>
            <a:ext cx="6136800" cy="2517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a:solidFill>
                  <a:srgbClr val="00BCD4"/>
                </a:solidFill>
                <a:latin typeface="Montserrat" panose="00000500000000000000" pitchFamily="2" charset="0"/>
              </a:rPr>
              <a:t>CẢM </a:t>
            </a:r>
            <a:r>
              <a:rPr lang="en-US" sz="3600" b="1" dirty="0">
                <a:ln>
                  <a:solidFill>
                    <a:schemeClr val="accent2">
                      <a:alpha val="27000"/>
                    </a:schemeClr>
                  </a:solidFill>
                </a:ln>
                <a:solidFill>
                  <a:srgbClr val="00BCD4"/>
                </a:solidFill>
                <a:latin typeface="Montserrat" panose="00000500000000000000" pitchFamily="2" charset="0"/>
              </a:rPr>
              <a:t>ƠN</a:t>
            </a:r>
            <a:r>
              <a:rPr lang="en-US" sz="3600" b="1" dirty="0">
                <a:solidFill>
                  <a:srgbClr val="00BCD4"/>
                </a:solidFill>
                <a:latin typeface="Montserrat" panose="00000500000000000000" pitchFamily="2" charset="0"/>
              </a:rPr>
              <a:t> MỌI NGƯỜI ĐÃ LẮNG NGHE PHẦN THUYẾT TRÌNH CỦA NHÓM MÌNH !!!</a:t>
            </a:r>
            <a:endParaRPr sz="3600" b="1" dirty="0">
              <a:solidFill>
                <a:srgbClr val="00BCD4"/>
              </a:solidFill>
              <a:latin typeface="Montserrat" panose="00000500000000000000" pitchFamily="2" charset="0"/>
            </a:endParaRPr>
          </a:p>
        </p:txBody>
      </p:sp>
      <p:sp>
        <p:nvSpPr>
          <p:cNvPr id="7" name="Google Shape;779;p50">
            <a:extLst>
              <a:ext uri="{FF2B5EF4-FFF2-40B4-BE49-F238E27FC236}">
                <a16:creationId xmlns:a16="http://schemas.microsoft.com/office/drawing/2014/main" id="{44296008-D892-2EF7-DDFF-C9ADDD145331}"/>
              </a:ext>
            </a:extLst>
          </p:cNvPr>
          <p:cNvSpPr/>
          <p:nvPr/>
        </p:nvSpPr>
        <p:spPr>
          <a:xfrm>
            <a:off x="5550305" y="3487483"/>
            <a:ext cx="1222191" cy="105280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28575" cap="rnd" cmpd="sng">
            <a:solidFill>
              <a:srgbClr val="00BCD4"/>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8;p50">
            <a:extLst>
              <a:ext uri="{FF2B5EF4-FFF2-40B4-BE49-F238E27FC236}">
                <a16:creationId xmlns:a16="http://schemas.microsoft.com/office/drawing/2014/main" id="{BE580842-AEF9-5DB4-F288-335B3302E266}"/>
              </a:ext>
            </a:extLst>
          </p:cNvPr>
          <p:cNvSpPr/>
          <p:nvPr/>
        </p:nvSpPr>
        <p:spPr>
          <a:xfrm>
            <a:off x="5917150" y="3770955"/>
            <a:ext cx="581891" cy="55922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solidFill>
            <a:srgbClr val="00BCD4"/>
          </a:solidFill>
          <a:ln w="28575" cap="rnd" cmpd="sng">
            <a:solidFill>
              <a:srgbClr val="00BC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72"/>
                                        </p:tgtEl>
                                        <p:attrNameLst>
                                          <p:attrName>r</p:attrName>
                                        </p:attrNameLst>
                                      </p:cBhvr>
                                    </p:animRot>
                                    <p:animRot by="-240000">
                                      <p:cBhvr>
                                        <p:cTn id="12" dur="200" fill="hold">
                                          <p:stCondLst>
                                            <p:cond delay="200"/>
                                          </p:stCondLst>
                                        </p:cTn>
                                        <p:tgtEl>
                                          <p:spTgt spid="272"/>
                                        </p:tgtEl>
                                        <p:attrNameLst>
                                          <p:attrName>r</p:attrName>
                                        </p:attrNameLst>
                                      </p:cBhvr>
                                    </p:animRot>
                                    <p:animRot by="240000">
                                      <p:cBhvr>
                                        <p:cTn id="13" dur="200" fill="hold">
                                          <p:stCondLst>
                                            <p:cond delay="400"/>
                                          </p:stCondLst>
                                        </p:cTn>
                                        <p:tgtEl>
                                          <p:spTgt spid="272"/>
                                        </p:tgtEl>
                                        <p:attrNameLst>
                                          <p:attrName>r</p:attrName>
                                        </p:attrNameLst>
                                      </p:cBhvr>
                                    </p:animRot>
                                    <p:animRot by="-240000">
                                      <p:cBhvr>
                                        <p:cTn id="14" dur="200" fill="hold">
                                          <p:stCondLst>
                                            <p:cond delay="600"/>
                                          </p:stCondLst>
                                        </p:cTn>
                                        <p:tgtEl>
                                          <p:spTgt spid="272"/>
                                        </p:tgtEl>
                                        <p:attrNameLst>
                                          <p:attrName>r</p:attrName>
                                        </p:attrNameLst>
                                      </p:cBhvr>
                                    </p:animRot>
                                    <p:animRot by="120000">
                                      <p:cBhvr>
                                        <p:cTn id="15" dur="200" fill="hold">
                                          <p:stCondLst>
                                            <p:cond delay="800"/>
                                          </p:stCondLst>
                                        </p:cTn>
                                        <p:tgtEl>
                                          <p:spTgt spid="272"/>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271"/>
                                        </p:tgtEl>
                                      </p:cBhvr>
                                    </p:animEffect>
                                    <p:animScale>
                                      <p:cBhvr>
                                        <p:cTn id="20" dur="250" autoRev="1" fill="hold"/>
                                        <p:tgtEl>
                                          <p:spTgt spid="2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117"/>
        <p:cNvGrpSpPr/>
        <p:nvPr/>
      </p:nvGrpSpPr>
      <p:grpSpPr>
        <a:xfrm>
          <a:off x="0" y="0"/>
          <a:ext cx="0" cy="0"/>
          <a:chOff x="0" y="0"/>
          <a:chExt cx="0" cy="0"/>
        </a:xfrm>
      </p:grpSpPr>
      <p:sp>
        <p:nvSpPr>
          <p:cNvPr id="119" name="Google Shape;119;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rgbClr val="FFFFFF"/>
                </a:solidFill>
              </a:rPr>
              <a:pPr/>
              <a:t>3</a:t>
            </a:fld>
            <a:endParaRPr dirty="0">
              <a:solidFill>
                <a:srgbClr val="FFFFFF"/>
              </a:solidFill>
            </a:endParaRPr>
          </a:p>
        </p:txBody>
      </p:sp>
      <p:sp>
        <p:nvSpPr>
          <p:cNvPr id="4" name="Rectangle 3">
            <a:extLst>
              <a:ext uri="{FF2B5EF4-FFF2-40B4-BE49-F238E27FC236}">
                <a16:creationId xmlns:a16="http://schemas.microsoft.com/office/drawing/2014/main" id="{34234338-5BA1-F1AB-2DA4-2B6C1B9168FC}"/>
              </a:ext>
            </a:extLst>
          </p:cNvPr>
          <p:cNvSpPr/>
          <p:nvPr/>
        </p:nvSpPr>
        <p:spPr>
          <a:xfrm>
            <a:off x="718457" y="1023257"/>
            <a:ext cx="1509486" cy="827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Google Shape;119;p18"/>
          <p:cNvSpPr txBox="1">
            <a:spLocks/>
          </p:cNvSpPr>
          <p:nvPr/>
        </p:nvSpPr>
        <p:spPr>
          <a:xfrm>
            <a:off x="8543227" y="4749851"/>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fld id="{00000000-1234-1234-1234-123412341234}" type="slidenum">
              <a:rPr lang="en" smtClean="0"/>
              <a:pPr/>
              <a:t>3</a:t>
            </a:fld>
            <a:endParaRPr lang="en"/>
          </a:p>
        </p:txBody>
      </p:sp>
      <p:sp>
        <p:nvSpPr>
          <p:cNvPr id="11" name="TextBox 10">
            <a:extLst>
              <a:ext uri="{FF2B5EF4-FFF2-40B4-BE49-F238E27FC236}">
                <a16:creationId xmlns:a16="http://schemas.microsoft.com/office/drawing/2014/main" id="{CB4317DB-2021-5B9E-D174-FC9ED63A8098}"/>
              </a:ext>
            </a:extLst>
          </p:cNvPr>
          <p:cNvSpPr txBox="1"/>
          <p:nvPr/>
        </p:nvSpPr>
        <p:spPr>
          <a:xfrm>
            <a:off x="718456" y="521043"/>
            <a:ext cx="5689963" cy="461665"/>
          </a:xfrm>
          <a:prstGeom prst="rect">
            <a:avLst/>
          </a:prstGeom>
          <a:solidFill>
            <a:srgbClr val="FF9800"/>
          </a:solidFill>
          <a:ln>
            <a:solidFill>
              <a:schemeClr val="accent6"/>
            </a:solidFill>
          </a:ln>
          <a:effectLst/>
        </p:spPr>
        <p:txBody>
          <a:bodyPr wrap="square" rtlCol="0">
            <a:spAutoFit/>
          </a:bodyPr>
          <a:lstStyle/>
          <a:p>
            <a:r>
              <a:rPr lang="vi-VN" sz="2400" b="1" dirty="0"/>
              <a:t>TÓM TẮT</a:t>
            </a:r>
            <a:endParaRPr lang="en-US" sz="2400" b="1" dirty="0"/>
          </a:p>
        </p:txBody>
      </p:sp>
      <p:sp>
        <p:nvSpPr>
          <p:cNvPr id="13" name="Rectangle 12">
            <a:extLst>
              <a:ext uri="{FF2B5EF4-FFF2-40B4-BE49-F238E27FC236}">
                <a16:creationId xmlns:a16="http://schemas.microsoft.com/office/drawing/2014/main" id="{34234338-5BA1-F1AB-2DA4-2B6C1B9168FC}"/>
              </a:ext>
            </a:extLst>
          </p:cNvPr>
          <p:cNvSpPr/>
          <p:nvPr/>
        </p:nvSpPr>
        <p:spPr>
          <a:xfrm>
            <a:off x="718457" y="1023257"/>
            <a:ext cx="1509486" cy="827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B80A66-E648-457E-AA34-ABE5C43D09DE}"/>
              </a:ext>
            </a:extLst>
          </p:cNvPr>
          <p:cNvSpPr txBox="1"/>
          <p:nvPr/>
        </p:nvSpPr>
        <p:spPr>
          <a:xfrm>
            <a:off x="718456" y="1183277"/>
            <a:ext cx="6406243" cy="2862322"/>
          </a:xfrm>
          <a:prstGeom prst="rect">
            <a:avLst/>
          </a:prstGeom>
          <a:noFill/>
        </p:spPr>
        <p:txBody>
          <a:bodyPr wrap="square">
            <a:spAutoFit/>
          </a:bodyPr>
          <a:lstStyle/>
          <a:p>
            <a:pPr marL="285750" indent="-285750" algn="just">
              <a:buFont typeface="Wingdings" panose="05000000000000000000" pitchFamily="2" charset="2"/>
              <a:buChar char="q"/>
            </a:pPr>
            <a:r>
              <a:rPr lang="vi-VN" sz="1800" b="1" dirty="0">
                <a:solidFill>
                  <a:schemeClr val="bg2">
                    <a:lumMod val="75000"/>
                  </a:schemeClr>
                </a:solidFill>
                <a:latin typeface="Times New Roman" pitchFamily="18" charset="0"/>
                <a:ea typeface="Calibri" panose="020F0502020204030204" pitchFamily="34" charset="0"/>
                <a:cs typeface="Times New Roman" pitchFamily="18" charset="0"/>
              </a:rPr>
              <a:t>Nghiên cứu này trình bày một cách tiếp cận trong việc xác định và nhận dạng biển số đăng ký xe của Việt Nam với dữ liệu đầu vào là ảnh chụp từ camera. Để giải quyết vấn đề này, nghiên cứu phải giải quyết ba bài toán riêng lẻ là: xác định vị trí biển số xe, tách ký tự và nhận dạng các ký tự. Nghiên cứu đã tiến hành thực nghiệm trên cơ sở ảnh chụp biển số đăng ký xe</a:t>
            </a:r>
            <a:r>
              <a:rPr lang="en-US" sz="1800" b="1" dirty="0">
                <a:solidFill>
                  <a:schemeClr val="bg2">
                    <a:lumMod val="75000"/>
                  </a:schemeClr>
                </a:solidFill>
                <a:latin typeface="Times New Roman" pitchFamily="18" charset="0"/>
                <a:ea typeface="Calibri" panose="020F0502020204030204" pitchFamily="34" charset="0"/>
                <a:cs typeface="Times New Roman" pitchFamily="18" charset="0"/>
              </a:rPr>
              <a:t> </a:t>
            </a:r>
            <a:r>
              <a:rPr lang="vi-VN" sz="1800" b="1" dirty="0">
                <a:solidFill>
                  <a:schemeClr val="bg2">
                    <a:lumMod val="75000"/>
                  </a:schemeClr>
                </a:solidFill>
                <a:latin typeface="Times New Roman" pitchFamily="18" charset="0"/>
                <a:ea typeface="Calibri" panose="020F0502020204030204" pitchFamily="34" charset="0"/>
                <a:cs typeface="Times New Roman" pitchFamily="18" charset="0"/>
              </a:rPr>
              <a:t>của Việt Nam và đưa ra đánh giá về mặt hiệu quả của phương pháp đã được sử đụng đồng thời đưa ra những hướng áp dụng nghiên cứu này. </a:t>
            </a:r>
          </a:p>
          <a:p>
            <a:pPr marL="285750" lvl="6" indent="-285750" algn="just">
              <a:buFont typeface="Wingdings" panose="05000000000000000000" pitchFamily="2" charset="2"/>
              <a:buChar char="q"/>
            </a:pPr>
            <a:r>
              <a:rPr lang="vi-VN" sz="1800" b="1" dirty="0">
                <a:solidFill>
                  <a:schemeClr val="bg2">
                    <a:lumMod val="75000"/>
                  </a:schemeClr>
                </a:solidFill>
                <a:latin typeface="Times New Roman" pitchFamily="18" charset="0"/>
                <a:ea typeface="Calibri" panose="020F0502020204030204" pitchFamily="34" charset="0"/>
                <a:cs typeface="Times New Roman" pitchFamily="18" charset="0"/>
              </a:rPr>
              <a:t>Từ khóa: biển số xe, Matlab, nhận dạng</a:t>
            </a:r>
            <a:r>
              <a:rPr lang="en-US" sz="1800" b="1" dirty="0">
                <a:solidFill>
                  <a:schemeClr val="bg2">
                    <a:lumMod val="75000"/>
                  </a:schemeClr>
                </a:solidFill>
                <a:latin typeface="Times New Roman" pitchFamily="18" charset="0"/>
                <a:ea typeface="Calibri" panose="020F0502020204030204" pitchFamily="34" charset="0"/>
                <a:cs typeface="Times New Roman" pitchFamily="18" charset="0"/>
              </a:rPr>
              <a:t>,</a:t>
            </a:r>
            <a:r>
              <a:rPr lang="vi-VN" sz="1800" b="1" dirty="0">
                <a:solidFill>
                  <a:schemeClr val="bg2">
                    <a:lumMod val="75000"/>
                  </a:schemeClr>
                </a:solidFill>
                <a:latin typeface="Times New Roman" pitchFamily="18" charset="0"/>
                <a:ea typeface="Calibri" panose="020F0502020204030204" pitchFamily="34" charset="0"/>
                <a:cs typeface="Times New Roman" pitchFamily="18" charset="0"/>
              </a:rPr>
              <a:t> ký tự</a:t>
            </a:r>
          </a:p>
        </p:txBody>
      </p:sp>
    </p:spTree>
    <p:extLst>
      <p:ext uri="{BB962C8B-B14F-4D97-AF65-F5344CB8AC3E}">
        <p14:creationId xmlns:p14="http://schemas.microsoft.com/office/powerpoint/2010/main" val="22277223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useBgFill="1">
        <p:nvSpPr>
          <p:cNvPr id="89" name="Google Shape;89;p15"/>
          <p:cNvSpPr txBox="1">
            <a:spLocks noGrp="1"/>
          </p:cNvSpPr>
          <p:nvPr>
            <p:ph type="title"/>
          </p:nvPr>
        </p:nvSpPr>
        <p:spPr>
          <a:xfrm>
            <a:off x="840998" y="386830"/>
            <a:ext cx="6024621" cy="511325"/>
          </a:xfrm>
          <a:prstGeom prst="rect">
            <a:avLst/>
          </a:prstGeom>
          <a:effectLst>
            <a:glow rad="127000">
              <a:srgbClr val="FFFFFF"/>
            </a:glow>
          </a:effectLst>
        </p:spPr>
        <p:txBody>
          <a:bodyPr spcFirstLastPara="1" wrap="square" lIns="91425" tIns="91425" rIns="91425" bIns="91425" anchor="b" anchorCtr="0">
            <a:noAutofit/>
          </a:bodyPr>
          <a:lstStyle/>
          <a:p>
            <a:pPr lvl="0"/>
            <a:r>
              <a:rPr lang="en-US" sz="2000" dirty="0">
                <a:solidFill>
                  <a:schemeClr val="tx1"/>
                </a:solidFill>
                <a:latin typeface="+mj-lt"/>
              </a:rPr>
              <a:t>I- </a:t>
            </a:r>
            <a:r>
              <a:rPr lang="vi-VN" sz="2000" dirty="0">
                <a:solidFill>
                  <a:schemeClr val="tx1"/>
                </a:solidFill>
                <a:latin typeface="+mj-lt"/>
              </a:rPr>
              <a:t>GIỚI THIỆU</a:t>
            </a:r>
            <a:endParaRPr lang="en-US" sz="2000" dirty="0">
              <a:solidFill>
                <a:schemeClr val="tx1"/>
              </a:solidFill>
              <a:latin typeface="+mj-lt"/>
            </a:endParaRPr>
          </a:p>
        </p:txBody>
      </p:sp>
      <p:sp>
        <p:nvSpPr>
          <p:cNvPr id="92" name="Google Shape;92;p15"/>
          <p:cNvSpPr txBox="1"/>
          <p:nvPr/>
        </p:nvSpPr>
        <p:spPr>
          <a:xfrm>
            <a:off x="768262" y="1016652"/>
            <a:ext cx="3506558" cy="3822048"/>
          </a:xfrm>
          <a:prstGeom prst="rect">
            <a:avLst/>
          </a:prstGeom>
          <a:noFill/>
          <a:ln>
            <a:noFill/>
          </a:ln>
        </p:spPr>
        <p:txBody>
          <a:bodyPr spcFirstLastPara="1" wrap="square" lIns="91425" tIns="91425" rIns="91425" bIns="91425" anchor="t" anchorCtr="0">
            <a:noAutofit/>
          </a:bodyPr>
          <a:lstStyle/>
          <a:p>
            <a:pPr marL="342900" indent="-342900" algn="just">
              <a:buFont typeface="+mj-lt"/>
              <a:buAutoNum type="arabicPeriod"/>
            </a:pPr>
            <a:r>
              <a:rPr lang="en-US" sz="1800" dirty="0" err="1">
                <a:latin typeface="Times New Roman" pitchFamily="18" charset="0"/>
                <a:cs typeface="Times New Roman" pitchFamily="18" charset="0"/>
              </a:rPr>
              <a:t>Số</a:t>
            </a:r>
            <a:r>
              <a:rPr lang="en-US" sz="1800" dirty="0">
                <a:latin typeface="Times New Roman" pitchFamily="18" charset="0"/>
                <a:cs typeface="Times New Roman" pitchFamily="18" charset="0"/>
              </a:rPr>
              <a:t> l</a:t>
            </a:r>
            <a:r>
              <a:rPr lang="vi-VN" sz="1800" dirty="0">
                <a:latin typeface="Times New Roman" pitchFamily="18" charset="0"/>
                <a:cs typeface="Times New Roman" pitchFamily="18" charset="0"/>
              </a:rPr>
              <a:t>ượng phương tiện giao thông ngày càng tăng</a:t>
            </a:r>
          </a:p>
          <a:p>
            <a:pPr marL="342900" lvl="6" indent="-342900" algn="just">
              <a:buFont typeface="Wingdings" panose="05000000000000000000" pitchFamily="2" charset="2"/>
              <a:buChar char="Ø"/>
            </a:pPr>
            <a:r>
              <a:rPr lang="vi-VN" sz="1800" dirty="0">
                <a:latin typeface="Times New Roman" pitchFamily="18" charset="0"/>
                <a:cs typeface="Times New Roman" pitchFamily="18" charset="0"/>
              </a:rPr>
              <a:t>Gây khó khăn cho công tác quản lý =&gt; cần có sự hỗ trợ từ công nghệ kỹ thuật.</a:t>
            </a:r>
          </a:p>
          <a:p>
            <a:pPr marL="342900" indent="-342900" algn="just">
              <a:buFont typeface="+mj-lt"/>
              <a:buAutoNum type="arabicPeriod" startAt="2"/>
            </a:pPr>
            <a:r>
              <a:rPr lang="vi-VN" sz="1800" dirty="0">
                <a:latin typeface="Times New Roman" pitchFamily="18" charset="0"/>
                <a:cs typeface="Times New Roman" pitchFamily="18" charset="0"/>
              </a:rPr>
              <a:t>Sử dụng công nghệ nhận dạng biển số xe giúp dễ dàng quản lý phương tiện giao thông</a:t>
            </a:r>
            <a:r>
              <a:rPr lang="en-US" sz="1800" dirty="0">
                <a:latin typeface="Times New Roman" pitchFamily="18" charset="0"/>
                <a:cs typeface="Times New Roman" pitchFamily="18" charset="0"/>
              </a:rPr>
              <a:t>.</a:t>
            </a:r>
            <a:endParaRPr lang="vi-VN" sz="1800" dirty="0">
              <a:latin typeface="Times New Roman" pitchFamily="18" charset="0"/>
              <a:cs typeface="Times New Roman" pitchFamily="18" charset="0"/>
            </a:endParaRPr>
          </a:p>
          <a:p>
            <a:pPr marL="342900" indent="-342900" algn="just">
              <a:buFont typeface="+mj-lt"/>
              <a:buAutoNum type="arabicPeriod" startAt="2"/>
            </a:pPr>
            <a:r>
              <a:rPr lang="vi-VN" sz="1800" dirty="0">
                <a:latin typeface="Times New Roman" pitchFamily="18" charset="0"/>
                <a:cs typeface="Times New Roman" pitchFamily="18" charset="0"/>
              </a:rPr>
              <a:t>Giúp giảm nhân lực trong công việc quản lý, tăng hiệu quả công việc, chính xác, tiết kiệm thời gian.</a:t>
            </a: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1026" name="Picture 2" descr="HỆ THỐNG NHẬN DẠNG BIỂN SỐ XE - 0909 351 4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4820" y="1016652"/>
            <a:ext cx="3845125" cy="338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4465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0-#ppt_w/2"/>
                                          </p:val>
                                        </p:tav>
                                        <p:tav tm="100000">
                                          <p:val>
                                            <p:strVal val="#ppt_x"/>
                                          </p:val>
                                        </p:tav>
                                      </p:tavLst>
                                    </p:anim>
                                    <p:anim calcmode="lin" valueType="num">
                                      <p:cBhvr additive="base">
                                        <p:cTn id="8"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2">
                                            <p:txEl>
                                              <p:pRg st="0" end="0"/>
                                            </p:txEl>
                                          </p:spTgt>
                                        </p:tgtEl>
                                        <p:attrNameLst>
                                          <p:attrName>style.visibility</p:attrName>
                                        </p:attrNameLst>
                                      </p:cBhvr>
                                      <p:to>
                                        <p:strVal val="visible"/>
                                      </p:to>
                                    </p:set>
                                    <p:animEffect transition="in" filter="wipe(down)">
                                      <p:cBhvr>
                                        <p:cTn id="17" dur="500"/>
                                        <p:tgtEl>
                                          <p:spTgt spid="92">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92">
                                            <p:txEl>
                                              <p:pRg st="1" end="1"/>
                                            </p:txEl>
                                          </p:spTgt>
                                        </p:tgtEl>
                                        <p:attrNameLst>
                                          <p:attrName>style.visibility</p:attrName>
                                        </p:attrNameLst>
                                      </p:cBhvr>
                                      <p:to>
                                        <p:strVal val="visible"/>
                                      </p:to>
                                    </p:set>
                                    <p:animEffect transition="in" filter="wipe(down)">
                                      <p:cBhvr>
                                        <p:cTn id="20" dur="500"/>
                                        <p:tgtEl>
                                          <p:spTgt spid="92">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2">
                                            <p:txEl>
                                              <p:pRg st="2" end="2"/>
                                            </p:txEl>
                                          </p:spTgt>
                                        </p:tgtEl>
                                        <p:attrNameLst>
                                          <p:attrName>style.visibility</p:attrName>
                                        </p:attrNameLst>
                                      </p:cBhvr>
                                      <p:to>
                                        <p:strVal val="visible"/>
                                      </p:to>
                                    </p:set>
                                    <p:animEffect transition="in" filter="wipe(down)">
                                      <p:cBhvr>
                                        <p:cTn id="23" dur="500"/>
                                        <p:tgtEl>
                                          <p:spTgt spid="92">
                                            <p:txEl>
                                              <p:pRg st="2" end="2"/>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92">
                                            <p:txEl>
                                              <p:pRg st="3" end="3"/>
                                            </p:txEl>
                                          </p:spTgt>
                                        </p:tgtEl>
                                        <p:attrNameLst>
                                          <p:attrName>style.visibility</p:attrName>
                                        </p:attrNameLst>
                                      </p:cBhvr>
                                      <p:to>
                                        <p:strVal val="visible"/>
                                      </p:to>
                                    </p:set>
                                    <p:animEffect transition="in" filter="wipe(down)">
                                      <p:cBhvr>
                                        <p:cTn id="26" dur="500"/>
                                        <p:tgtEl>
                                          <p:spTgt spid="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6" y="819045"/>
            <a:ext cx="6087934" cy="369332"/>
          </a:xfrm>
          <a:prstGeom prst="rect">
            <a:avLst/>
          </a:prstGeom>
          <a:noFill/>
        </p:spPr>
        <p:txBody>
          <a:bodyPr wrap="square" rtlCol="0">
            <a:spAutoFit/>
          </a:bodyPr>
          <a:lstStyle/>
          <a:p>
            <a:pPr lvl="0"/>
            <a:r>
              <a:rPr lang="en-US" sz="1800" b="1" dirty="0"/>
              <a:t>1. </a:t>
            </a:r>
            <a:r>
              <a:rPr lang="vi-VN" sz="1800" b="1" dirty="0"/>
              <a:t>Khái quát chung về hệ thống nhận dạng biển số xe</a:t>
            </a:r>
            <a:endParaRPr lang="en-US" sz="1800" b="1" dirty="0"/>
          </a:p>
        </p:txBody>
      </p:sp>
      <p:pic>
        <p:nvPicPr>
          <p:cNvPr id="4" name="Picture 3"/>
          <p:cNvPicPr>
            <a:picLocks noChangeAspect="1"/>
          </p:cNvPicPr>
          <p:nvPr/>
        </p:nvPicPr>
        <p:blipFill>
          <a:blip r:embed="rId3"/>
          <a:stretch>
            <a:fillRect/>
          </a:stretch>
        </p:blipFill>
        <p:spPr>
          <a:xfrm>
            <a:off x="3639812" y="1342265"/>
            <a:ext cx="4330923" cy="3168813"/>
          </a:xfrm>
          <a:prstGeom prst="rect">
            <a:avLst/>
          </a:prstGeom>
        </p:spPr>
      </p:pic>
      <p:sp>
        <p:nvSpPr>
          <p:cNvPr id="9" name="TextBox 8"/>
          <p:cNvSpPr txBox="1"/>
          <p:nvPr/>
        </p:nvSpPr>
        <p:spPr>
          <a:xfrm>
            <a:off x="785306" y="1299040"/>
            <a:ext cx="2514154" cy="3539430"/>
          </a:xfrm>
          <a:prstGeom prst="rect">
            <a:avLst/>
          </a:prstGeom>
          <a:noFill/>
        </p:spPr>
        <p:txBody>
          <a:bodyPr wrap="square" rtlCol="0">
            <a:spAutoFit/>
          </a:bodyPr>
          <a:lstStyle/>
          <a:p>
            <a:pPr algn="just" defTabSz="180000"/>
            <a:r>
              <a:rPr lang="vi-VN" sz="1600" b="1" dirty="0"/>
              <a:t>Hệ thống nhận dạng biển số xe máy gồm</a:t>
            </a:r>
            <a:r>
              <a:rPr lang="en-US" sz="1600" b="1" dirty="0"/>
              <a:t>:</a:t>
            </a:r>
          </a:p>
          <a:p>
            <a:pPr algn="just" defTabSz="180000"/>
            <a:endParaRPr lang="en-US" sz="1600" dirty="0"/>
          </a:p>
          <a:p>
            <a:pPr marL="285750" indent="-285750" algn="just" defTabSz="180000">
              <a:buFont typeface="Courier New" panose="02070309020205020404" pitchFamily="49" charset="0"/>
              <a:buChar char="o"/>
            </a:pPr>
            <a:r>
              <a:rPr lang="en-US" sz="1600" dirty="0"/>
              <a:t>	</a:t>
            </a:r>
            <a:r>
              <a:rPr lang="vi-VN" sz="1600" dirty="0"/>
              <a:t>Phần</a:t>
            </a:r>
            <a:r>
              <a:rPr lang="en-US" sz="1600" dirty="0"/>
              <a:t> </a:t>
            </a:r>
            <a:r>
              <a:rPr lang="vi-VN" sz="1600" dirty="0"/>
              <a:t>cứng có phần chính là WebCam để thu nhận hình ảnh và phần mềm sẽ phân tích hình ảnh đó để lấy ra các ký tự trên biển số xe.</a:t>
            </a:r>
            <a:endParaRPr lang="en-GB" sz="1600" dirty="0"/>
          </a:p>
          <a:p>
            <a:pPr algn="just"/>
            <a:endParaRPr lang="en-US" sz="1600" dirty="0"/>
          </a:p>
          <a:p>
            <a:pPr algn="just" defTabSz="180000"/>
            <a:r>
              <a:rPr lang="vi-VN" sz="1600" b="1" dirty="0"/>
              <a:t>Quá trình thu nhận biển số xe được thực hiện theo sơ đồ sau:</a:t>
            </a:r>
            <a:endParaRPr lang="en-GB" sz="1600" b="1" dirty="0"/>
          </a:p>
        </p:txBody>
      </p:sp>
    </p:spTree>
    <p:extLst>
      <p:ext uri="{BB962C8B-B14F-4D97-AF65-F5344CB8AC3E}">
        <p14:creationId xmlns:p14="http://schemas.microsoft.com/office/powerpoint/2010/main" val="411512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5" y="731361"/>
            <a:ext cx="5434445" cy="369332"/>
          </a:xfrm>
          <a:prstGeom prst="rect">
            <a:avLst/>
          </a:prstGeom>
          <a:noFill/>
        </p:spPr>
        <p:txBody>
          <a:bodyPr wrap="square" rtlCol="0">
            <a:spAutoFit/>
          </a:bodyPr>
          <a:lstStyle/>
          <a:p>
            <a:pPr lvl="0"/>
            <a:r>
              <a:rPr lang="en-US" sz="1800" b="1" dirty="0"/>
              <a:t>2. </a:t>
            </a:r>
            <a:r>
              <a:rPr lang="vi-VN" sz="1800" b="1" dirty="0"/>
              <a:t>Chụp hình bằng camera</a:t>
            </a:r>
            <a:endParaRPr lang="en-US" sz="1800" b="1" dirty="0"/>
          </a:p>
        </p:txBody>
      </p:sp>
      <p:pic>
        <p:nvPicPr>
          <p:cNvPr id="16" name="Picture 15" descr="Những biển số xe chết người ít ai biết và cách hóa giải biển số xe xấu"/>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06" y="1165831"/>
            <a:ext cx="2638425" cy="1815882"/>
          </a:xfrm>
          <a:prstGeom prst="rect">
            <a:avLst/>
          </a:prstGeom>
          <a:noFill/>
          <a:ln>
            <a:noFill/>
          </a:ln>
        </p:spPr>
      </p:pic>
      <p:pic>
        <p:nvPicPr>
          <p:cNvPr id="2052"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06" y="3169665"/>
            <a:ext cx="2638425" cy="1333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64280" y="1165830"/>
            <a:ext cx="3291840" cy="2585323"/>
          </a:xfrm>
          <a:prstGeom prst="rect">
            <a:avLst/>
          </a:prstGeom>
          <a:noFill/>
        </p:spPr>
        <p:txBody>
          <a:bodyPr wrap="square" rtlCol="0">
            <a:spAutoFit/>
          </a:bodyPr>
          <a:lstStyle/>
          <a:p>
            <a:pPr marL="285750" indent="-285750" algn="just">
              <a:buFont typeface="Arial" panose="020B0604020202020204" pitchFamily="34" charset="0"/>
              <a:buChar char="•"/>
            </a:pPr>
            <a:r>
              <a:rPr lang="vi-VN" sz="1800" dirty="0"/>
              <a:t>Đây là khâu quan tr</a:t>
            </a:r>
            <a:r>
              <a:rPr lang="en-US" sz="1800" dirty="0"/>
              <a:t>ọ</a:t>
            </a:r>
            <a:r>
              <a:rPr lang="vi-VN" sz="1800" dirty="0"/>
              <a:t>ng của hệ thống.</a:t>
            </a:r>
          </a:p>
          <a:p>
            <a:pPr marL="285750" indent="-285750" algn="just">
              <a:buFont typeface="Arial" panose="020B0604020202020204" pitchFamily="34" charset="0"/>
              <a:buChar char="•"/>
            </a:pPr>
            <a:r>
              <a:rPr lang="vi-VN" sz="1800" dirty="0"/>
              <a:t>Sử dụng camera hoặc webcam để chụp ảnh.</a:t>
            </a:r>
          </a:p>
          <a:p>
            <a:pPr marL="285750" indent="-285750" algn="just">
              <a:buFont typeface="Arial" panose="020B0604020202020204" pitchFamily="34" charset="0"/>
              <a:buChar char="•"/>
            </a:pPr>
            <a:r>
              <a:rPr lang="vi-VN" sz="1800" dirty="0"/>
              <a:t>Cần quan tâm tới thông số của thiết bị chụp ảnh: độ phân giải, số điểm ảnh, điều kiện hoạt động,… để chụp được ảnh rõ nét.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6" y="819045"/>
            <a:ext cx="5434445"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pic>
        <p:nvPicPr>
          <p:cNvPr id="9" name="Picture 8"/>
          <p:cNvPicPr/>
          <p:nvPr/>
        </p:nvPicPr>
        <p:blipFill>
          <a:blip r:embed="rId3"/>
          <a:stretch>
            <a:fillRect/>
          </a:stretch>
        </p:blipFill>
        <p:spPr>
          <a:xfrm>
            <a:off x="807712" y="1498853"/>
            <a:ext cx="5686606" cy="2607915"/>
          </a:xfrm>
          <a:prstGeom prst="rect">
            <a:avLst/>
          </a:prstGeom>
        </p:spPr>
      </p:pic>
      <p:sp>
        <p:nvSpPr>
          <p:cNvPr id="13" name="Rectangle 12"/>
          <p:cNvSpPr/>
          <p:nvPr/>
        </p:nvSpPr>
        <p:spPr>
          <a:xfrm>
            <a:off x="2488695" y="4224362"/>
            <a:ext cx="2302233" cy="307777"/>
          </a:xfrm>
          <a:prstGeom prst="rect">
            <a:avLst/>
          </a:prstGeom>
        </p:spPr>
        <p:txBody>
          <a:bodyPr wrap="none">
            <a:spAutoFit/>
          </a:bodyPr>
          <a:lstStyle/>
          <a:p>
            <a:r>
              <a:rPr lang="vi-VN" b="1" i="1" dirty="0">
                <a:latin typeface="+mj-lt"/>
              </a:rPr>
              <a:t>Sơ đồ khối phân đoạn ký tự</a:t>
            </a:r>
            <a:endParaRPr lang="en-US" b="1" i="1" dirty="0">
              <a:latin typeface="+mj-lt"/>
            </a:endParaRPr>
          </a:p>
        </p:txBody>
      </p:sp>
      <p:sp>
        <p:nvSpPr>
          <p:cNvPr id="4" name="TextBox 3"/>
          <p:cNvSpPr txBox="1"/>
          <p:nvPr/>
        </p:nvSpPr>
        <p:spPr>
          <a:xfrm>
            <a:off x="785306" y="1174338"/>
            <a:ext cx="3725734" cy="338554"/>
          </a:xfrm>
          <a:prstGeom prst="rect">
            <a:avLst/>
          </a:prstGeom>
          <a:noFill/>
        </p:spPr>
        <p:txBody>
          <a:bodyPr wrap="square" rtlCol="0">
            <a:spAutoFit/>
          </a:bodyPr>
          <a:lstStyle/>
          <a:p>
            <a:r>
              <a:rPr lang="en-US" sz="1600" b="1" dirty="0"/>
              <a:t>3.1. </a:t>
            </a:r>
            <a:r>
              <a:rPr lang="vi-VN" sz="1600" b="1" dirty="0"/>
              <a:t>Tổng quan về phân đoạn ký tự</a:t>
            </a:r>
            <a:endParaRPr lang="en-US" sz="1600" b="1" dirty="0"/>
          </a:p>
        </p:txBody>
      </p:sp>
    </p:spTree>
    <p:extLst>
      <p:ext uri="{BB962C8B-B14F-4D97-AF65-F5344CB8AC3E}">
        <p14:creationId xmlns:p14="http://schemas.microsoft.com/office/powerpoint/2010/main" val="427373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85306" y="819045"/>
            <a:ext cx="5434445"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sp>
        <p:nvSpPr>
          <p:cNvPr id="5" name="TextBox 4"/>
          <p:cNvSpPr txBox="1"/>
          <p:nvPr/>
        </p:nvSpPr>
        <p:spPr>
          <a:xfrm>
            <a:off x="785306" y="1129763"/>
            <a:ext cx="2626034" cy="338554"/>
          </a:xfrm>
          <a:prstGeom prst="rect">
            <a:avLst/>
          </a:prstGeom>
          <a:noFill/>
        </p:spPr>
        <p:txBody>
          <a:bodyPr wrap="square" rtlCol="0">
            <a:spAutoFit/>
          </a:bodyPr>
          <a:lstStyle/>
          <a:p>
            <a:r>
              <a:rPr lang="vi-VN" sz="1600" b="1" dirty="0">
                <a:latin typeface="+mj-lt"/>
                <a:cs typeface="Times New Roman" pitchFamily="18" charset="0"/>
              </a:rPr>
              <a:t>3.</a:t>
            </a:r>
            <a:r>
              <a:rPr lang="en-US" sz="1600" b="1" dirty="0">
                <a:latin typeface="Times New Roman" panose="02020603050405020304" pitchFamily="18" charset="0"/>
                <a:cs typeface="Times New Roman" panose="02020603050405020304" pitchFamily="18" charset="0"/>
              </a:rPr>
              <a:t>1</a:t>
            </a:r>
            <a:r>
              <a:rPr lang="vi-VN" sz="1600" b="1" dirty="0">
                <a:latin typeface="+mj-lt"/>
                <a:cs typeface="Times New Roman" pitchFamily="18" charset="0"/>
              </a:rPr>
              <a:t>.  Nhị phân biển số xe</a:t>
            </a:r>
          </a:p>
        </p:txBody>
      </p:sp>
      <p:sp>
        <p:nvSpPr>
          <p:cNvPr id="11" name="TextBox 10"/>
          <p:cNvSpPr txBox="1"/>
          <p:nvPr/>
        </p:nvSpPr>
        <p:spPr>
          <a:xfrm>
            <a:off x="825946" y="1654005"/>
            <a:ext cx="3045230" cy="830997"/>
          </a:xfrm>
          <a:prstGeom prst="rect">
            <a:avLst/>
          </a:prstGeom>
          <a:noFill/>
        </p:spPr>
        <p:txBody>
          <a:bodyPr wrap="square" rtlCol="0">
            <a:spAutoFit/>
          </a:bodyPr>
          <a:lstStyle/>
          <a:p>
            <a:pPr algn="just"/>
            <a:r>
              <a:rPr lang="vi-VN" sz="1600" dirty="0">
                <a:latin typeface="Times New Roman"/>
                <a:ea typeface="TimesNewRomanPSMT"/>
              </a:rPr>
              <a:t>Bước này sẽ tìm mức ngưỡng tối ưu, sau đó tiến hành nhị phân hóa ảnh với ngưỡng vừa tìm được.</a:t>
            </a:r>
            <a:endParaRPr lang="en-US" sz="1600" dirty="0"/>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047238" y="1654004"/>
            <a:ext cx="2704081" cy="1736895"/>
          </a:xfrm>
          <a:prstGeom prst="rect">
            <a:avLst/>
          </a:prstGeom>
          <a:noFill/>
          <a:ln>
            <a:noFill/>
          </a:ln>
        </p:spPr>
      </p:pic>
      <p:sp>
        <p:nvSpPr>
          <p:cNvPr id="12" name="Rectangle 11"/>
          <p:cNvSpPr/>
          <p:nvPr/>
        </p:nvSpPr>
        <p:spPr>
          <a:xfrm>
            <a:off x="4264993" y="3390899"/>
            <a:ext cx="2268570" cy="307777"/>
          </a:xfrm>
          <a:prstGeom prst="rect">
            <a:avLst/>
          </a:prstGeom>
        </p:spPr>
        <p:txBody>
          <a:bodyPr wrap="none">
            <a:spAutoFit/>
          </a:bodyPr>
          <a:lstStyle/>
          <a:p>
            <a:r>
              <a:rPr lang="vi-VN" b="1" i="1" dirty="0">
                <a:latin typeface="+mj-lt"/>
              </a:rPr>
              <a:t>Ảnh sau khi được nhị phân</a:t>
            </a:r>
            <a:endParaRPr lang="en-US" b="1" i="1" dirty="0">
              <a:latin typeface="+mj-lt"/>
            </a:endParaRPr>
          </a:p>
        </p:txBody>
      </p:sp>
    </p:spTree>
    <p:extLst>
      <p:ext uri="{BB962C8B-B14F-4D97-AF65-F5344CB8AC3E}">
        <p14:creationId xmlns:p14="http://schemas.microsoft.com/office/powerpoint/2010/main" val="142888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3"/>
        <p:cNvGrpSpPr/>
        <p:nvPr/>
      </p:nvGrpSpPr>
      <p:grpSpPr>
        <a:xfrm>
          <a:off x="0" y="0"/>
          <a:ext cx="0" cy="0"/>
          <a:chOff x="0" y="0"/>
          <a:chExt cx="0" cy="0"/>
        </a:xfrm>
      </p:grpSpPr>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TextBox 1">
            <a:extLst>
              <a:ext uri="{FF2B5EF4-FFF2-40B4-BE49-F238E27FC236}">
                <a16:creationId xmlns:a16="http://schemas.microsoft.com/office/drawing/2014/main" id="{5B74AE08-C69B-8968-8070-B53FEA3C95D3}"/>
              </a:ext>
            </a:extLst>
          </p:cNvPr>
          <p:cNvSpPr txBox="1"/>
          <p:nvPr/>
        </p:nvSpPr>
        <p:spPr>
          <a:xfrm>
            <a:off x="785306" y="308272"/>
            <a:ext cx="5709012" cy="400110"/>
          </a:xfrm>
          <a:prstGeom prst="rect">
            <a:avLst/>
          </a:prstGeom>
          <a:solidFill>
            <a:srgbClr val="FF5722"/>
          </a:solidFill>
          <a:ln>
            <a:solidFill>
              <a:schemeClr val="accent6"/>
            </a:solidFill>
          </a:ln>
          <a:effectLst/>
        </p:spPr>
        <p:txBody>
          <a:bodyPr wrap="square" rtlCol="0">
            <a:spAutoFit/>
          </a:bodyPr>
          <a:lstStyle/>
          <a:p>
            <a:pPr lvl="0"/>
            <a:r>
              <a:rPr lang="en-US" sz="2000" b="1" dirty="0">
                <a:solidFill>
                  <a:schemeClr val="tx1">
                    <a:lumMod val="50000"/>
                  </a:schemeClr>
                </a:solidFill>
                <a:effectLst>
                  <a:outerShdw blurRad="38100" dist="38100" dir="2700000" algn="tl">
                    <a:srgbClr val="000000">
                      <a:alpha val="43137"/>
                    </a:srgbClr>
                  </a:outerShdw>
                </a:effectLst>
                <a:latin typeface="Montserrat" panose="00000500000000000000" pitchFamily="2" charset="0"/>
              </a:rPr>
              <a:t>II- </a:t>
            </a:r>
            <a:r>
              <a:rPr lang="vi-VN" sz="2000" b="1" dirty="0"/>
              <a:t>PHƯƠNG PHÁP NGHIÊN CỨU</a:t>
            </a:r>
            <a:endParaRPr lang="en-US" sz="2000" b="1" dirty="0"/>
          </a:p>
        </p:txBody>
      </p:sp>
      <p:sp>
        <p:nvSpPr>
          <p:cNvPr id="3" name="TextBox 2"/>
          <p:cNvSpPr txBox="1"/>
          <p:nvPr/>
        </p:nvSpPr>
        <p:spPr>
          <a:xfrm>
            <a:off x="731966" y="741589"/>
            <a:ext cx="5434445" cy="369332"/>
          </a:xfrm>
          <a:prstGeom prst="rect">
            <a:avLst/>
          </a:prstGeom>
          <a:noFill/>
        </p:spPr>
        <p:txBody>
          <a:bodyPr wrap="square" rtlCol="0">
            <a:spAutoFit/>
          </a:bodyPr>
          <a:lstStyle/>
          <a:p>
            <a:pPr lvl="0"/>
            <a:r>
              <a:rPr lang="en-US" sz="1800" b="1" dirty="0">
                <a:latin typeface="Times New Roman" pitchFamily="18" charset="0"/>
                <a:cs typeface="Times New Roman" pitchFamily="18" charset="0"/>
              </a:rPr>
              <a:t>3. </a:t>
            </a:r>
            <a:r>
              <a:rPr lang="vi-VN" sz="1800" b="1" dirty="0">
                <a:latin typeface="Times New Roman" pitchFamily="18" charset="0"/>
                <a:cs typeface="Times New Roman" pitchFamily="18" charset="0"/>
              </a:rPr>
              <a:t>Phân đoạn ký tự</a:t>
            </a:r>
            <a:endParaRPr lang="en-US" sz="1800" b="1" dirty="0">
              <a:latin typeface="Times New Roman" pitchFamily="18" charset="0"/>
              <a:cs typeface="Times New Roman" pitchFamily="18" charset="0"/>
            </a:endParaRPr>
          </a:p>
        </p:txBody>
      </p:sp>
      <p:pic>
        <p:nvPicPr>
          <p:cNvPr id="9" name="Picture 8"/>
          <p:cNvPicPr/>
          <p:nvPr/>
        </p:nvPicPr>
        <p:blipFill>
          <a:blip r:embed="rId3"/>
          <a:stretch>
            <a:fillRect/>
          </a:stretch>
        </p:blipFill>
        <p:spPr>
          <a:xfrm>
            <a:off x="1659758" y="1486275"/>
            <a:ext cx="2520950" cy="3028950"/>
          </a:xfrm>
          <a:prstGeom prst="rect">
            <a:avLst/>
          </a:prstGeom>
        </p:spPr>
      </p:pic>
      <p:sp>
        <p:nvSpPr>
          <p:cNvPr id="7" name="Rectangle 6"/>
          <p:cNvSpPr/>
          <p:nvPr/>
        </p:nvSpPr>
        <p:spPr>
          <a:xfrm>
            <a:off x="1659758" y="4659234"/>
            <a:ext cx="2645276" cy="307777"/>
          </a:xfrm>
          <a:prstGeom prst="rect">
            <a:avLst/>
          </a:prstGeom>
        </p:spPr>
        <p:txBody>
          <a:bodyPr wrap="none">
            <a:spAutoFit/>
          </a:bodyPr>
          <a:lstStyle/>
          <a:p>
            <a:r>
              <a:rPr lang="vi-VN" b="1" i="1" dirty="0"/>
              <a:t>Thuật giải chuẩn hóa biển số</a:t>
            </a:r>
            <a:endParaRPr lang="en-US" b="1" i="1" dirty="0"/>
          </a:p>
        </p:txBody>
      </p:sp>
      <p:sp>
        <p:nvSpPr>
          <p:cNvPr id="11" name="TextBox 10"/>
          <p:cNvSpPr txBox="1"/>
          <p:nvPr/>
        </p:nvSpPr>
        <p:spPr>
          <a:xfrm>
            <a:off x="731965" y="1136304"/>
            <a:ext cx="257048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3.2.  </a:t>
            </a:r>
            <a:r>
              <a:rPr lang="vi-VN" sz="1600" b="1" dirty="0">
                <a:latin typeface="Times New Roman" panose="02020603050405020304" pitchFamily="18" charset="0"/>
                <a:cs typeface="Times New Roman" panose="02020603050405020304" pitchFamily="18" charset="0"/>
              </a:rPr>
              <a:t>Chuẩn hóa biển số</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559392"/>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TotalTime>
  <Words>1653</Words>
  <Application>Microsoft Office PowerPoint</Application>
  <PresentationFormat>On-screen Show (16:9)</PresentationFormat>
  <Paragraphs>166</Paragraphs>
  <Slides>27</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Courier New</vt:lpstr>
      <vt:lpstr>Karla</vt:lpstr>
      <vt:lpstr>Montserrat</vt:lpstr>
      <vt:lpstr>Poppins</vt:lpstr>
      <vt:lpstr>Times New Roman</vt:lpstr>
      <vt:lpstr>Wingdings</vt:lpstr>
      <vt:lpstr>Arviragus template</vt:lpstr>
      <vt:lpstr>1_Arviragus template</vt:lpstr>
      <vt:lpstr>Bùi Tá Tân Ngọc – N19DCCN122 Phạm Hồng Nghĩa – N19DCCN121 Nguyễn Thành Nam – N19DCCN115</vt:lpstr>
      <vt:lpstr>PowerPoint Presentation</vt:lpstr>
      <vt:lpstr>PowerPoint Presentation</vt:lpstr>
      <vt:lpstr>I- 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lê đạt</dc:creator>
  <cp:lastModifiedBy>Tan Ngoc</cp:lastModifiedBy>
  <cp:revision>166</cp:revision>
  <dcterms:modified xsi:type="dcterms:W3CDTF">2022-10-29T08:01:22Z</dcterms:modified>
</cp:coreProperties>
</file>