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585"/>
    <a:srgbClr val="ACD4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>
        <p:scale>
          <a:sx n="100" d="100"/>
          <a:sy n="100" d="100"/>
        </p:scale>
        <p:origin x="47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9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0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33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5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686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862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9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8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8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9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6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2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12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4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C66F24-4731-4FD4-902F-CAF8708B0222}" type="datetimeFigureOut">
              <a:rPr lang="de-DE" smtClean="0"/>
              <a:t>26.01.2025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9776-CD9F-4098-AA98-E239FFEE53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18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8A23E-7480-3662-E132-EB13BC88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876366"/>
            <a:ext cx="8825658" cy="1105267"/>
          </a:xfrm>
        </p:spPr>
        <p:txBody>
          <a:bodyPr/>
          <a:lstStyle/>
          <a:p>
            <a:pPr algn="ctr"/>
            <a:r>
              <a:rPr lang="de-DE" dirty="0"/>
              <a:t>Scheitelpunktform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83712-132D-ABD9-813E-B5BFAFFFF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363" y="6156237"/>
            <a:ext cx="3141274" cy="462277"/>
          </a:xfrm>
        </p:spPr>
        <p:txBody>
          <a:bodyPr/>
          <a:lstStyle/>
          <a:p>
            <a:pPr algn="ctr"/>
            <a:r>
              <a:rPr lang="de-DE" dirty="0"/>
              <a:t>Marco, Jeremy</a:t>
            </a:r>
          </a:p>
        </p:txBody>
      </p:sp>
    </p:spTree>
    <p:extLst>
      <p:ext uri="{BB962C8B-B14F-4D97-AF65-F5344CB8AC3E}">
        <p14:creationId xmlns:p14="http://schemas.microsoft.com/office/powerpoint/2010/main" val="37230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CE099-EA6A-B6D7-0AFA-94DA192D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287255"/>
            <a:ext cx="6312038" cy="1400530"/>
          </a:xfrm>
        </p:spPr>
        <p:txBody>
          <a:bodyPr/>
          <a:lstStyle/>
          <a:p>
            <a:r>
              <a:rPr lang="de-DE" sz="3200" dirty="0"/>
              <a:t>Scheitelpunktform von quadratischen Funktionen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64F8040-8741-565D-D29F-79D936370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2726" y="3109985"/>
                <a:ext cx="8946541" cy="6380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64F8040-8741-565D-D29F-79D936370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26" y="3109985"/>
                <a:ext cx="8946541" cy="6380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64894E05-167B-A5D6-5A68-9810D0079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37888" y="4789646"/>
                <a:ext cx="4116219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 algn="ctr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de-DE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∷  </m:t>
                      </m:r>
                      <m:r>
                        <a:rPr lang="de-DE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𝐒𝐭𝐫𝐞𝐜𝐤</m:t>
                      </m:r>
                      <m:r>
                        <a:rPr lang="de-DE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𝐒𝐭𝐚𝐮𝐜𝐡𝐟𝐚𝐤𝐭𝐨𝐫</m:t>
                      </m:r>
                    </m:oMath>
                  </m:oMathPara>
                </a14:m>
                <a:endParaRPr lang="de-DE" sz="24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64894E05-167B-A5D6-5A68-9810D007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8" y="4789646"/>
                <a:ext cx="4116219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F7B8E4-CA6E-EF5E-7859-64408895266C}"/>
                  </a:ext>
                </a:extLst>
              </p:cNvPr>
              <p:cNvSpPr txBox="1"/>
              <p:nvPr/>
            </p:nvSpPr>
            <p:spPr>
              <a:xfrm>
                <a:off x="3897083" y="5251311"/>
                <a:ext cx="456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de-DE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𝐕𝐞𝐫𝐬𝐜𝐡𝐢𝐞𝐛𝐮𝐧𝐠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𝐀𝐜𝐡𝐬𝐞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F7B8E4-CA6E-EF5E-7859-644088952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83" y="5251311"/>
                <a:ext cx="4567648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101BF88-21D4-D167-2C9D-F821C4E19823}"/>
                  </a:ext>
                </a:extLst>
              </p:cNvPr>
              <p:cNvSpPr txBox="1"/>
              <p:nvPr/>
            </p:nvSpPr>
            <p:spPr>
              <a:xfrm>
                <a:off x="3857896" y="5712976"/>
                <a:ext cx="4693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de-DE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de-DE" sz="2400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𝐕𝐞𝐫𝐬𝐜𝐡𝐢𝐞𝐛𝐮𝐧𝐠</m:t>
                      </m:r>
                      <m:r>
                        <a:rPr lang="de-DE" sz="2400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de-DE" sz="2400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2400" b="1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𝐀𝐜𝐡𝐬𝐞</m:t>
                      </m:r>
                    </m:oMath>
                  </m:oMathPara>
                </a14:m>
                <a:endParaRPr lang="de-DE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101BF88-21D4-D167-2C9D-F821C4E1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96" y="5712976"/>
                <a:ext cx="4693922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0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711E37BD-7AC9-CFF5-B402-DE2EF150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287255"/>
            <a:ext cx="6312038" cy="1400530"/>
          </a:xfrm>
        </p:spPr>
        <p:txBody>
          <a:bodyPr/>
          <a:lstStyle/>
          <a:p>
            <a:r>
              <a:rPr lang="de-DE" sz="3200" dirty="0"/>
              <a:t>Scheitelpunkt von quadratischen Funktionen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DAC0C406-BA7B-4A8A-7D16-7D435741C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2725" y="2188982"/>
                <a:ext cx="8946541" cy="6380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e>
                        <m:sup>
                          <m: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8" name="Inhaltsplatzhalter 2">
                <a:extLst>
                  <a:ext uri="{FF2B5EF4-FFF2-40B4-BE49-F238E27FC236}">
                    <a16:creationId xmlns:a16="http://schemas.microsoft.com/office/drawing/2014/main" id="{DAC0C406-BA7B-4A8A-7D16-7D435741C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25" y="2188982"/>
                <a:ext cx="8946541" cy="6380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FAE6563A-3517-BB33-51FF-C01A71C3EBBD}"/>
              </a:ext>
            </a:extLst>
          </p:cNvPr>
          <p:cNvSpPr txBox="1"/>
          <p:nvPr/>
        </p:nvSpPr>
        <p:spPr>
          <a:xfrm>
            <a:off x="4467497" y="2852360"/>
            <a:ext cx="325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S(</a:t>
            </a:r>
            <a:r>
              <a:rPr lang="de-DE" sz="3200" i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 | </a:t>
            </a:r>
            <a:r>
              <a:rPr lang="de-DE" sz="3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D66AB54D-7973-A35B-409D-06C7205B7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725" y="4144001"/>
                <a:ext cx="8946541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D66AB54D-7973-A35B-409D-06C7205B7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25" y="4144001"/>
                <a:ext cx="8946541" cy="63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CC3A9E0C-071B-0DE1-5C66-CBD4D187A59E}"/>
              </a:ext>
            </a:extLst>
          </p:cNvPr>
          <p:cNvSpPr txBox="1"/>
          <p:nvPr/>
        </p:nvSpPr>
        <p:spPr>
          <a:xfrm>
            <a:off x="4467495" y="4754124"/>
            <a:ext cx="3257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S(</a:t>
            </a:r>
            <a:r>
              <a:rPr lang="de-DE" sz="3200" i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 | </a:t>
            </a:r>
            <a:r>
              <a:rPr lang="de-DE" sz="3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de-DE" sz="3200" i="1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12D606F-C7BB-0F84-AB86-5915CDC772BB}"/>
              </a:ext>
            </a:extLst>
          </p:cNvPr>
          <p:cNvCxnSpPr>
            <a:cxnSpLocks/>
          </p:cNvCxnSpPr>
          <p:nvPr/>
        </p:nvCxnSpPr>
        <p:spPr>
          <a:xfrm>
            <a:off x="3013167" y="3756150"/>
            <a:ext cx="6392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CD948E6-F820-8534-D246-17A3214E6328}"/>
              </a:ext>
            </a:extLst>
          </p:cNvPr>
          <p:cNvSpPr txBox="1"/>
          <p:nvPr/>
        </p:nvSpPr>
        <p:spPr>
          <a:xfrm>
            <a:off x="243835" y="5949022"/>
            <a:ext cx="1170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Wichtig: </a:t>
            </a:r>
            <a:r>
              <a:rPr lang="de-DE" sz="2000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de-DE" sz="2000" dirty="0"/>
              <a:t> – Koordinate wird gedreht! </a:t>
            </a:r>
            <a:r>
              <a:rPr lang="de-DE" sz="2000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de-DE" sz="2000" i="1" dirty="0"/>
              <a:t> </a:t>
            </a:r>
            <a:r>
              <a:rPr lang="de-DE" sz="2000" dirty="0"/>
              <a:t>– Koordinate bleibt gleich!</a:t>
            </a:r>
          </a:p>
        </p:txBody>
      </p:sp>
    </p:spTree>
    <p:extLst>
      <p:ext uri="{BB962C8B-B14F-4D97-AF65-F5344CB8AC3E}">
        <p14:creationId xmlns:p14="http://schemas.microsoft.com/office/powerpoint/2010/main" val="329803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 ausgeben">
            <a:extLst>
              <a:ext uri="{FF2B5EF4-FFF2-40B4-BE49-F238E27FC236}">
                <a16:creationId xmlns:a16="http://schemas.microsoft.com/office/drawing/2014/main" id="{7966F7B6-9441-0EBD-9458-28462342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41" y="2013656"/>
            <a:ext cx="6723517" cy="438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F838E449-DCED-53DB-9425-A34BC93F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287255"/>
            <a:ext cx="6312038" cy="1400530"/>
          </a:xfrm>
        </p:spPr>
        <p:txBody>
          <a:bodyPr/>
          <a:lstStyle/>
          <a:p>
            <a:r>
              <a:rPr lang="de-DE" sz="3200" dirty="0"/>
              <a:t>Scheitelpunktform von </a:t>
            </a:r>
            <a:r>
              <a:rPr lang="de-DE" sz="3200" dirty="0" err="1"/>
              <a:t>q.F</a:t>
            </a:r>
            <a:r>
              <a:rPr lang="de-DE" sz="3200" dirty="0"/>
              <a:t>. als Graph dargestellt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0500867-EBEF-AF92-DA4C-2CDBFB79A0FD}"/>
              </a:ext>
            </a:extLst>
          </p:cNvPr>
          <p:cNvSpPr/>
          <p:nvPr/>
        </p:nvSpPr>
        <p:spPr>
          <a:xfrm>
            <a:off x="6804594" y="554579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658438F-806F-DE33-9A75-42A7CE26146D}"/>
              </a:ext>
            </a:extLst>
          </p:cNvPr>
          <p:cNvSpPr/>
          <p:nvPr/>
        </p:nvSpPr>
        <p:spPr>
          <a:xfrm>
            <a:off x="5116355" y="575514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9D6511B-0F01-7E50-B69D-E26712F24CD0}"/>
              </a:ext>
            </a:extLst>
          </p:cNvPr>
          <p:cNvSpPr txBox="1"/>
          <p:nvPr/>
        </p:nvSpPr>
        <p:spPr>
          <a:xfrm>
            <a:off x="10040985" y="6396573"/>
            <a:ext cx="206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Verhältnis: 1:10</a:t>
            </a:r>
          </a:p>
        </p:txBody>
      </p:sp>
    </p:spTree>
    <p:extLst>
      <p:ext uri="{BB962C8B-B14F-4D97-AF65-F5344CB8AC3E}">
        <p14:creationId xmlns:p14="http://schemas.microsoft.com/office/powerpoint/2010/main" val="30383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CA55A8-CA57-81B2-81AB-280ADC20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287255"/>
            <a:ext cx="6312038" cy="1400530"/>
          </a:xfrm>
        </p:spPr>
        <p:txBody>
          <a:bodyPr/>
          <a:lstStyle/>
          <a:p>
            <a:r>
              <a:rPr lang="de-DE" sz="3200" dirty="0"/>
              <a:t>Übungen: Scheitelpunkt von quadratischen Funktionen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A8CE49DB-7EDB-FF41-FE68-A2F3A41FE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726" y="2555837"/>
                <a:ext cx="8946541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de-DE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			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e-DE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32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de-DE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DE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de-DE" sz="3200" b="1" dirty="0"/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A8CE49DB-7EDB-FF41-FE68-A2F3A41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26" y="2555837"/>
                <a:ext cx="8946541" cy="638030"/>
              </a:xfrm>
              <a:prstGeom prst="rect">
                <a:avLst/>
              </a:prstGeom>
              <a:blipFill>
                <a:blip r:embed="rId2"/>
                <a:stretch>
                  <a:fillRect t="-10476" b="-238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A217C811-4028-3695-69A0-4B2EA9811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726" y="3385854"/>
                <a:ext cx="8946541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A217C811-4028-3695-69A0-4B2EA981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26" y="3385854"/>
                <a:ext cx="8946541" cy="638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A574C632-2452-F8EF-1C96-D391BC8AAB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726" y="4215871"/>
                <a:ext cx="8946541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de-DE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de-DE" sz="3200" b="1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A574C632-2452-F8EF-1C96-D391BC8A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726" y="4215871"/>
                <a:ext cx="8946541" cy="638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566D5B2C-1530-3359-3A0A-88CA3FB970C8}"/>
              </a:ext>
            </a:extLst>
          </p:cNvPr>
          <p:cNvSpPr txBox="1"/>
          <p:nvPr/>
        </p:nvSpPr>
        <p:spPr>
          <a:xfrm>
            <a:off x="2573375" y="6386079"/>
            <a:ext cx="70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Hilfe: </a:t>
            </a:r>
            <a:r>
              <a:rPr lang="de-DE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de-DE" dirty="0"/>
              <a:t> – und </a:t>
            </a:r>
            <a:r>
              <a:rPr lang="de-DE" i="1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de-DE" i="1" dirty="0"/>
              <a:t> </a:t>
            </a:r>
            <a:r>
              <a:rPr lang="de-DE" dirty="0"/>
              <a:t>– Achsen jeweils 4 Einheiten in jede Richtung.</a:t>
            </a:r>
          </a:p>
        </p:txBody>
      </p:sp>
    </p:spTree>
    <p:extLst>
      <p:ext uri="{BB962C8B-B14F-4D97-AF65-F5344CB8AC3E}">
        <p14:creationId xmlns:p14="http://schemas.microsoft.com/office/powerpoint/2010/main" val="12200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969C9676-6E75-0E18-2854-77109E3638DA}"/>
              </a:ext>
            </a:extLst>
          </p:cNvPr>
          <p:cNvSpPr/>
          <p:nvPr/>
        </p:nvSpPr>
        <p:spPr>
          <a:xfrm>
            <a:off x="502515" y="2063931"/>
            <a:ext cx="3177874" cy="1471749"/>
          </a:xfrm>
          <a:prstGeom prst="rect">
            <a:avLst/>
          </a:prstGeom>
          <a:solidFill>
            <a:srgbClr val="CDE585">
              <a:alpha val="30196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AEF47A-BF72-DB53-A728-343B2D33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1" y="501606"/>
            <a:ext cx="6681681" cy="585478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A9261E12-F7D3-0DC9-654F-07430674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2" y="287255"/>
            <a:ext cx="3795259" cy="1228036"/>
          </a:xfrm>
        </p:spPr>
        <p:txBody>
          <a:bodyPr/>
          <a:lstStyle/>
          <a:p>
            <a:r>
              <a:rPr lang="de-DE" sz="2400" dirty="0"/>
              <a:t>Lösungen: Scheitelpunkt von quadratischen Funktionen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BD14E51-F49E-8C2F-BD6E-95EAB971AA90}"/>
              </a:ext>
            </a:extLst>
          </p:cNvPr>
          <p:cNvSpPr/>
          <p:nvPr/>
        </p:nvSpPr>
        <p:spPr>
          <a:xfrm>
            <a:off x="6435296" y="278238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3F16B54-FFA3-815C-0DE7-D2F4CAEB4D5A}"/>
              </a:ext>
            </a:extLst>
          </p:cNvPr>
          <p:cNvSpPr/>
          <p:nvPr/>
        </p:nvSpPr>
        <p:spPr>
          <a:xfrm>
            <a:off x="7739745" y="309943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76FF48F-2E53-6FED-C1D8-EB0BDABF017C}"/>
              </a:ext>
            </a:extLst>
          </p:cNvPr>
          <p:cNvSpPr/>
          <p:nvPr/>
        </p:nvSpPr>
        <p:spPr>
          <a:xfrm>
            <a:off x="9021742" y="47220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nhaltsplatzhalter 2">
                <a:extLst>
                  <a:ext uri="{FF2B5EF4-FFF2-40B4-BE49-F238E27FC236}">
                    <a16:creationId xmlns:a16="http://schemas.microsoft.com/office/drawing/2014/main" id="{C85A0B3B-B7C7-2BF3-78BA-9DC6E4C6FE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826" y="2144357"/>
                <a:ext cx="2962274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 algn="ctr">
                  <a:buFont typeface="Wingdings 3" charset="2"/>
                  <a:buNone/>
                </a:pPr>
                <a:r>
                  <a:rPr lang="de-DE" b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DE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de-DE" sz="3200" b="1" dirty="0"/>
              </a:p>
            </p:txBody>
          </p:sp>
        </mc:Choice>
        <mc:Fallback>
          <p:sp>
            <p:nvSpPr>
              <p:cNvPr id="15" name="Inhaltsplatzhalter 2">
                <a:extLst>
                  <a:ext uri="{FF2B5EF4-FFF2-40B4-BE49-F238E27FC236}">
                    <a16:creationId xmlns:a16="http://schemas.microsoft.com/office/drawing/2014/main" id="{C85A0B3B-B7C7-2BF3-78BA-9DC6E4C6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2144357"/>
                <a:ext cx="2962274" cy="638030"/>
              </a:xfrm>
              <a:prstGeom prst="rect">
                <a:avLst/>
              </a:prstGeom>
              <a:blipFill>
                <a:blip r:embed="rId3"/>
                <a:stretch>
                  <a:fillRect t="-4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FECD89CA-0800-3D83-0BE6-23DAFD9EC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515" y="2571372"/>
                <a:ext cx="2962274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FECD89CA-0800-3D83-0BE6-23DAFD9E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5" y="2571372"/>
                <a:ext cx="2962274" cy="638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Inhaltsplatzhalter 2">
                <a:extLst>
                  <a:ext uri="{FF2B5EF4-FFF2-40B4-BE49-F238E27FC236}">
                    <a16:creationId xmlns:a16="http://schemas.microsoft.com/office/drawing/2014/main" id="{97CE40F1-D2EA-67C9-6DA1-BCF1999F1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515" y="2978797"/>
                <a:ext cx="3177874" cy="638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de-DE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7" name="Inhaltsplatzhalter 2">
                <a:extLst>
                  <a:ext uri="{FF2B5EF4-FFF2-40B4-BE49-F238E27FC236}">
                    <a16:creationId xmlns:a16="http://schemas.microsoft.com/office/drawing/2014/main" id="{97CE40F1-D2EA-67C9-6DA1-BCF1999F1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5" y="2978797"/>
                <a:ext cx="3177874" cy="638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>
            <a:extLst>
              <a:ext uri="{FF2B5EF4-FFF2-40B4-BE49-F238E27FC236}">
                <a16:creationId xmlns:a16="http://schemas.microsoft.com/office/drawing/2014/main" id="{152E69A5-1233-0EFC-3272-C5695388A02B}"/>
              </a:ext>
            </a:extLst>
          </p:cNvPr>
          <p:cNvSpPr/>
          <p:nvPr/>
        </p:nvSpPr>
        <p:spPr>
          <a:xfrm>
            <a:off x="502515" y="4236720"/>
            <a:ext cx="3177874" cy="1471749"/>
          </a:xfrm>
          <a:prstGeom prst="rect">
            <a:avLst/>
          </a:prstGeom>
          <a:solidFill>
            <a:srgbClr val="CDE585">
              <a:alpha val="30196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C9F776-0372-38DF-6AD2-D1EA40F1E680}"/>
              </a:ext>
            </a:extLst>
          </p:cNvPr>
          <p:cNvSpPr txBox="1"/>
          <p:nvPr/>
        </p:nvSpPr>
        <p:spPr>
          <a:xfrm>
            <a:off x="1395626" y="4286605"/>
            <a:ext cx="13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B050"/>
                </a:solidFill>
              </a:rPr>
              <a:t>S</a:t>
            </a:r>
            <a:r>
              <a:rPr lang="de-DE" sz="2400" b="1" i="1" baseline="-250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de-DE" sz="2400" i="1" dirty="0">
                <a:latin typeface="Cambria" panose="02040503050406030204" pitchFamily="18" charset="0"/>
                <a:ea typeface="Cambria" panose="02040503050406030204" pitchFamily="18" charset="0"/>
              </a:rPr>
              <a:t>(3|-2)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60A26CA-329D-2EE2-CA6D-20A47E49B895}"/>
              </a:ext>
            </a:extLst>
          </p:cNvPr>
          <p:cNvSpPr txBox="1"/>
          <p:nvPr/>
        </p:nvSpPr>
        <p:spPr>
          <a:xfrm>
            <a:off x="1395626" y="4689613"/>
            <a:ext cx="136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00B0F0"/>
                </a:solidFill>
              </a:rPr>
              <a:t>S</a:t>
            </a:r>
            <a:r>
              <a:rPr lang="de-DE" sz="2400" b="1" i="1" baseline="-250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de-DE" sz="2400" i="1" dirty="0">
                <a:latin typeface="Cambria" panose="02040503050406030204" pitchFamily="18" charset="0"/>
                <a:ea typeface="Cambria" panose="02040503050406030204" pitchFamily="18" charset="0"/>
              </a:rPr>
              <a:t>(-1|1)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C2F74C-FAAF-A6E7-6626-61178A928843}"/>
              </a:ext>
            </a:extLst>
          </p:cNvPr>
          <p:cNvSpPr txBox="1"/>
          <p:nvPr/>
        </p:nvSpPr>
        <p:spPr>
          <a:xfrm>
            <a:off x="1387533" y="5112715"/>
            <a:ext cx="136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FF0000"/>
                </a:solidFill>
              </a:rPr>
              <a:t>S</a:t>
            </a:r>
            <a:r>
              <a:rPr lang="de-DE" sz="2400" b="1" i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de-DE" sz="2400" i="1" dirty="0">
                <a:latin typeface="Cambria" panose="02040503050406030204" pitchFamily="18" charset="0"/>
                <a:ea typeface="Cambria" panose="02040503050406030204" pitchFamily="18" charset="0"/>
              </a:rPr>
              <a:t>(1|0,5)</a:t>
            </a: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E40A97C4-ECD8-4581-4156-333C6EA220BD}"/>
              </a:ext>
            </a:extLst>
          </p:cNvPr>
          <p:cNvSpPr/>
          <p:nvPr/>
        </p:nvSpPr>
        <p:spPr>
          <a:xfrm rot="5400000">
            <a:off x="10791567" y="3419203"/>
            <a:ext cx="139337" cy="936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D471A051-271F-B81E-B52E-D7C2A43FA278}"/>
              </a:ext>
            </a:extLst>
          </p:cNvPr>
          <p:cNvSpPr/>
          <p:nvPr/>
        </p:nvSpPr>
        <p:spPr>
          <a:xfrm>
            <a:off x="7067292" y="407989"/>
            <a:ext cx="139337" cy="9361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78B58C1-29B3-2423-51D0-12CE63CC4CF6}"/>
              </a:ext>
            </a:extLst>
          </p:cNvPr>
          <p:cNvSpPr txBox="1"/>
          <p:nvPr/>
        </p:nvSpPr>
        <p:spPr>
          <a:xfrm>
            <a:off x="10594565" y="3490797"/>
            <a:ext cx="41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FE6C54-327A-6914-AEF3-BB25C25F9DF7}"/>
              </a:ext>
            </a:extLst>
          </p:cNvPr>
          <p:cNvSpPr txBox="1"/>
          <p:nvPr/>
        </p:nvSpPr>
        <p:spPr>
          <a:xfrm>
            <a:off x="6910888" y="447594"/>
            <a:ext cx="41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72F9407-3DFD-2BF1-FC39-F01DB0169C75}"/>
              </a:ext>
            </a:extLst>
          </p:cNvPr>
          <p:cNvSpPr txBox="1"/>
          <p:nvPr/>
        </p:nvSpPr>
        <p:spPr>
          <a:xfrm>
            <a:off x="10247686" y="575630"/>
            <a:ext cx="5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a(x)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C230E01-7FE5-1625-BA32-B4EFE6199C2B}"/>
              </a:ext>
            </a:extLst>
          </p:cNvPr>
          <p:cNvSpPr txBox="1"/>
          <p:nvPr/>
        </p:nvSpPr>
        <p:spPr>
          <a:xfrm>
            <a:off x="4866061" y="714129"/>
            <a:ext cx="5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b(x)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4664EDE-5656-42B0-6DAE-E712BD793F05}"/>
              </a:ext>
            </a:extLst>
          </p:cNvPr>
          <p:cNvSpPr txBox="1"/>
          <p:nvPr/>
        </p:nvSpPr>
        <p:spPr>
          <a:xfrm>
            <a:off x="6096000" y="714129"/>
            <a:ext cx="566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c(x)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53B34F1-8035-8EBA-E377-CD898830ADD9}"/>
              </a:ext>
            </a:extLst>
          </p:cNvPr>
          <p:cNvSpPr txBox="1"/>
          <p:nvPr/>
        </p:nvSpPr>
        <p:spPr>
          <a:xfrm>
            <a:off x="8874334" y="4818705"/>
            <a:ext cx="40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chemeClr val="bg1"/>
                </a:solidFill>
              </a:rPr>
              <a:t>S</a:t>
            </a:r>
            <a:r>
              <a:rPr lang="de-DE" sz="1400" b="1" i="1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de-DE" sz="1200" b="1" i="1" dirty="0">
              <a:solidFill>
                <a:schemeClr val="bg1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C7D7C79-0F03-01F2-EF96-3D6AC77F58BA}"/>
              </a:ext>
            </a:extLst>
          </p:cNvPr>
          <p:cNvSpPr txBox="1"/>
          <p:nvPr/>
        </p:nvSpPr>
        <p:spPr>
          <a:xfrm>
            <a:off x="6233888" y="2859609"/>
            <a:ext cx="40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chemeClr val="bg1"/>
                </a:solidFill>
              </a:rPr>
              <a:t>S</a:t>
            </a:r>
            <a:r>
              <a:rPr lang="de-DE" sz="1400" b="1" i="1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endParaRPr lang="de-DE" sz="1200" b="1" i="1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A9405D8-C946-F888-8238-EBD853E5A721}"/>
              </a:ext>
            </a:extLst>
          </p:cNvPr>
          <p:cNvSpPr txBox="1"/>
          <p:nvPr/>
        </p:nvSpPr>
        <p:spPr>
          <a:xfrm>
            <a:off x="7475648" y="3114007"/>
            <a:ext cx="402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i="1" dirty="0">
                <a:solidFill>
                  <a:schemeClr val="bg1"/>
                </a:solidFill>
              </a:rPr>
              <a:t>S</a:t>
            </a:r>
            <a:r>
              <a:rPr lang="de-DE" sz="1400" b="1" i="1" baseline="-25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de-DE" sz="1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355CE588-30EA-4E5B-2D0D-233EAAD0328B}"/>
              </a:ext>
            </a:extLst>
          </p:cNvPr>
          <p:cNvSpPr txBox="1"/>
          <p:nvPr/>
        </p:nvSpPr>
        <p:spPr>
          <a:xfrm>
            <a:off x="3087188" y="3105834"/>
            <a:ext cx="601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Danke fürs Zuhören!</a:t>
            </a:r>
          </a:p>
        </p:txBody>
      </p:sp>
    </p:spTree>
    <p:extLst>
      <p:ext uri="{BB962C8B-B14F-4D97-AF65-F5344CB8AC3E}">
        <p14:creationId xmlns:p14="http://schemas.microsoft.com/office/powerpoint/2010/main" val="23069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1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212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Cambria</vt:lpstr>
      <vt:lpstr>Cambria Math</vt:lpstr>
      <vt:lpstr>Century Gothic</vt:lpstr>
      <vt:lpstr>Wingdings 3</vt:lpstr>
      <vt:lpstr>Ion</vt:lpstr>
      <vt:lpstr>Scheitelpunktform</vt:lpstr>
      <vt:lpstr>Scheitelpunktform von quadratischen Funktionen</vt:lpstr>
      <vt:lpstr>Scheitelpunkt von quadratischen Funktionen</vt:lpstr>
      <vt:lpstr>Scheitelpunktform von q.F. als Graph dargestellt</vt:lpstr>
      <vt:lpstr>Übungen: Scheitelpunkt von quadratischen Funktionen</vt:lpstr>
      <vt:lpstr>Lösungen: Scheitelpunkt von quadratischen Funktionen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wolf</dc:creator>
  <cp:lastModifiedBy>robert wolf</cp:lastModifiedBy>
  <cp:revision>3</cp:revision>
  <dcterms:created xsi:type="dcterms:W3CDTF">2025-01-26T17:07:07Z</dcterms:created>
  <dcterms:modified xsi:type="dcterms:W3CDTF">2025-01-26T22:55:32Z</dcterms:modified>
</cp:coreProperties>
</file>