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6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67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63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071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049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000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652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325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30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9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5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40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1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18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97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24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D0EE5A-AA1C-4CB5-8279-3F85542632FF}" type="datetimeFigureOut">
              <a:rPr lang="de-DE" smtClean="0"/>
              <a:t>05.01.2025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379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mmarly.com/blog/sentences/conditional-sentences/" TargetMode="External"/><Relationship Id="rId2" Type="http://schemas.openxmlformats.org/officeDocument/2006/relationships/hyperlink" Target="https://www.ego4u.com/en/cram-up/grammar/conditional-senten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llstreetenglish.com/exercises/how-to-use-conditionals-in-english-zero-first-second-third-and-mix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8BD0E-DEF9-16C3-49DD-526B31B43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0" y="2472869"/>
            <a:ext cx="8825658" cy="1912261"/>
          </a:xfrm>
        </p:spPr>
        <p:txBody>
          <a:bodyPr/>
          <a:lstStyle/>
          <a:p>
            <a:pPr algn="ctr"/>
            <a:r>
              <a:rPr lang="de-DE" sz="6000" dirty="0" err="1"/>
              <a:t>Conditional</a:t>
            </a:r>
            <a:r>
              <a:rPr lang="de-DE" sz="6000" dirty="0"/>
              <a:t> </a:t>
            </a:r>
            <a:r>
              <a:rPr lang="de-DE" sz="6000" dirty="0" err="1"/>
              <a:t>Sentences</a:t>
            </a:r>
            <a:r>
              <a:rPr lang="de-DE" sz="6000" dirty="0"/>
              <a:t> Type 1+2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C8A6AA-67BB-74AB-7F5A-7E8BF375D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2380" y="6083665"/>
            <a:ext cx="4427239" cy="482597"/>
          </a:xfrm>
        </p:spPr>
        <p:txBody>
          <a:bodyPr/>
          <a:lstStyle/>
          <a:p>
            <a:pPr algn="ctr"/>
            <a:r>
              <a:rPr lang="de-DE" dirty="0"/>
              <a:t>Marco, Jeremy, (Peter)</a:t>
            </a:r>
          </a:p>
        </p:txBody>
      </p:sp>
    </p:spTree>
    <p:extLst>
      <p:ext uri="{BB962C8B-B14F-4D97-AF65-F5344CB8AC3E}">
        <p14:creationId xmlns:p14="http://schemas.microsoft.com/office/powerpoint/2010/main" val="416488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06D23-909C-0A8C-807E-A2CC7B29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054467"/>
            <a:ext cx="9404723" cy="749065"/>
          </a:xfrm>
        </p:spPr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844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1C807-3FC8-239D-9420-AEE0E2E1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09175"/>
            <a:ext cx="9404723" cy="1400530"/>
          </a:xfrm>
        </p:spPr>
        <p:txBody>
          <a:bodyPr/>
          <a:lstStyle/>
          <a:p>
            <a:pPr algn="ctr"/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F7EC2-C146-7D03-C4C0-BFDB47128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8" y="266251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https://www.ego4u.com/en/cram-up/grammar/conditional-sentences</a:t>
            </a: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https://www.grammarly.com/blog/sentences/conditional-sentences/</a:t>
            </a:r>
            <a:endParaRPr lang="de-DE" dirty="0"/>
          </a:p>
          <a:p>
            <a:pPr marL="0" indent="0">
              <a:buNone/>
            </a:pPr>
            <a:r>
              <a:rPr lang="de-DE" dirty="0">
                <a:hlinkClick r:id="rId4"/>
              </a:rPr>
              <a:t>https://www.wallstreetenglish.com/exercises/how-to-use-conditionals-in-english-zero-first-second-third-and-mixed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6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EE18D-F8FA-628F-C883-CCE6A136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193" y="204588"/>
            <a:ext cx="5189613" cy="810025"/>
          </a:xfrm>
        </p:spPr>
        <p:txBody>
          <a:bodyPr/>
          <a:lstStyle/>
          <a:p>
            <a:pPr algn="ctr"/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8F31F-33DB-3FE6-CCAF-3E3A86503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consequences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Shows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 </a:t>
            </a:r>
            <a:r>
              <a:rPr lang="de-DE" dirty="0" err="1"/>
              <a:t>situation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possible </a:t>
            </a:r>
            <a:r>
              <a:rPr lang="de-DE" dirty="0" err="1"/>
              <a:t>outcome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Type 1: </a:t>
            </a:r>
          </a:p>
          <a:p>
            <a:pPr lvl="1"/>
            <a:r>
              <a:rPr lang="de-DE" dirty="0"/>
              <a:t>Real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situation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Type 2: </a:t>
            </a:r>
          </a:p>
          <a:p>
            <a:pPr lvl="1"/>
            <a:r>
              <a:rPr lang="de-DE" dirty="0"/>
              <a:t>Unreal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hypothetical</a:t>
            </a:r>
            <a:r>
              <a:rPr lang="de-DE" dirty="0"/>
              <a:t> </a:t>
            </a:r>
            <a:r>
              <a:rPr lang="de-DE" dirty="0" err="1"/>
              <a:t>situations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82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E8853-4765-7DEF-58CF-479AA4A9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52421"/>
            <a:ext cx="9404723" cy="1400530"/>
          </a:xfrm>
        </p:spPr>
        <p:txBody>
          <a:bodyPr/>
          <a:lstStyle/>
          <a:p>
            <a:pPr algn="ctr"/>
            <a:r>
              <a:rPr lang="de-DE" b="1" dirty="0" err="1"/>
              <a:t>Conditional</a:t>
            </a:r>
            <a:r>
              <a:rPr lang="de-DE" b="1" dirty="0"/>
              <a:t> </a:t>
            </a:r>
            <a:r>
              <a:rPr lang="de-DE" b="1" dirty="0" err="1"/>
              <a:t>Sentence</a:t>
            </a:r>
            <a:r>
              <a:rPr lang="de-DE" b="1" dirty="0"/>
              <a:t> Type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A2CBC7-D235-3B9A-CFC3-5878AE375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084" y="1967234"/>
            <a:ext cx="7104516" cy="10386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DE" sz="9600" b="1" dirty="0"/>
              <a:t>Definition:</a:t>
            </a:r>
          </a:p>
          <a:p>
            <a:pPr marL="0" indent="0">
              <a:buNone/>
            </a:pPr>
            <a:r>
              <a:rPr lang="de-DE" sz="9600" dirty="0"/>
              <a:t>	Possible </a:t>
            </a:r>
            <a:r>
              <a:rPr lang="de-DE" sz="9600" dirty="0" err="1"/>
              <a:t>conditions</a:t>
            </a:r>
            <a:r>
              <a:rPr lang="de-DE" sz="9600" dirty="0"/>
              <a:t> in </a:t>
            </a:r>
            <a:r>
              <a:rPr lang="de-DE" sz="9600" dirty="0" err="1"/>
              <a:t>the</a:t>
            </a:r>
            <a:r>
              <a:rPr lang="de-DE" sz="9600" dirty="0"/>
              <a:t> </a:t>
            </a:r>
            <a:r>
              <a:rPr lang="de-DE" sz="9600" dirty="0" err="1"/>
              <a:t>present</a:t>
            </a:r>
            <a:r>
              <a:rPr lang="de-DE" sz="9600" dirty="0"/>
              <a:t> </a:t>
            </a:r>
            <a:r>
              <a:rPr lang="de-DE" sz="9600" dirty="0" err="1"/>
              <a:t>or</a:t>
            </a:r>
            <a:r>
              <a:rPr lang="de-DE" sz="9600" dirty="0"/>
              <a:t> </a:t>
            </a:r>
            <a:r>
              <a:rPr lang="de-DE" sz="9600" dirty="0" err="1"/>
              <a:t>future</a:t>
            </a:r>
            <a:r>
              <a:rPr lang="de-DE" sz="9600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AF59659-E499-40E4-6483-827698A25C7F}"/>
              </a:ext>
            </a:extLst>
          </p:cNvPr>
          <p:cNvSpPr txBox="1">
            <a:spLocks/>
          </p:cNvSpPr>
          <p:nvPr/>
        </p:nvSpPr>
        <p:spPr>
          <a:xfrm>
            <a:off x="2950865" y="3798745"/>
            <a:ext cx="6290265" cy="1038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9600" b="1" dirty="0" err="1"/>
              <a:t>Structure</a:t>
            </a:r>
            <a:r>
              <a:rPr lang="de-DE" sz="9600" b="1" dirty="0"/>
              <a:t>:</a:t>
            </a:r>
          </a:p>
          <a:p>
            <a:pPr marL="0" indent="0">
              <a:buFont typeface="Wingdings 3" charset="2"/>
              <a:buNone/>
            </a:pPr>
            <a:r>
              <a:rPr lang="de-DE" sz="9600" dirty="0"/>
              <a:t>	</a:t>
            </a:r>
            <a:r>
              <a:rPr lang="de-DE" sz="9600" dirty="0" err="1"/>
              <a:t>If</a:t>
            </a:r>
            <a:r>
              <a:rPr lang="de-DE" sz="9600" dirty="0"/>
              <a:t> + „</a:t>
            </a:r>
            <a:r>
              <a:rPr lang="de-DE" sz="9600" dirty="0">
                <a:solidFill>
                  <a:srgbClr val="00B0F0"/>
                </a:solidFill>
              </a:rPr>
              <a:t>Simple </a:t>
            </a:r>
            <a:r>
              <a:rPr lang="de-DE" sz="9600" dirty="0" err="1">
                <a:solidFill>
                  <a:srgbClr val="00B0F0"/>
                </a:solidFill>
              </a:rPr>
              <a:t>Present</a:t>
            </a:r>
            <a:r>
              <a:rPr lang="de-DE" sz="9600" dirty="0"/>
              <a:t>“, will + „</a:t>
            </a:r>
            <a:r>
              <a:rPr lang="de-DE" sz="9600" dirty="0">
                <a:solidFill>
                  <a:srgbClr val="FFFF00"/>
                </a:solidFill>
              </a:rPr>
              <a:t>Infinitive</a:t>
            </a:r>
            <a:r>
              <a:rPr lang="de-DE" sz="9600" dirty="0"/>
              <a:t>“.</a:t>
            </a:r>
          </a:p>
          <a:p>
            <a:pPr marL="0" indent="0">
              <a:buFont typeface="Wingdings 3" charset="2"/>
              <a:buNone/>
            </a:pPr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ED9794E-15A7-1C39-7CFE-63CE7897A8EE}"/>
              </a:ext>
            </a:extLst>
          </p:cNvPr>
          <p:cNvCxnSpPr>
            <a:cxnSpLocks/>
          </p:cNvCxnSpPr>
          <p:nvPr/>
        </p:nvCxnSpPr>
        <p:spPr>
          <a:xfrm>
            <a:off x="4921182" y="3333706"/>
            <a:ext cx="256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8A74303-18D6-339B-CDE0-A891C12B0F20}"/>
              </a:ext>
            </a:extLst>
          </p:cNvPr>
          <p:cNvCxnSpPr>
            <a:cxnSpLocks/>
          </p:cNvCxnSpPr>
          <p:nvPr/>
        </p:nvCxnSpPr>
        <p:spPr>
          <a:xfrm flipH="1">
            <a:off x="2649084" y="3429000"/>
            <a:ext cx="71045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00B1B60-F88F-C098-5D23-DF7720180008}"/>
              </a:ext>
            </a:extLst>
          </p:cNvPr>
          <p:cNvCxnSpPr>
            <a:cxnSpLocks/>
          </p:cNvCxnSpPr>
          <p:nvPr/>
        </p:nvCxnSpPr>
        <p:spPr>
          <a:xfrm>
            <a:off x="4921182" y="3538358"/>
            <a:ext cx="256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76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B4209-F84F-BAAE-446D-90AA8931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250" y="391758"/>
            <a:ext cx="9525500" cy="1010322"/>
          </a:xfrm>
        </p:spPr>
        <p:txBody>
          <a:bodyPr/>
          <a:lstStyle/>
          <a:p>
            <a:pPr algn="ctr"/>
            <a:r>
              <a:rPr lang="de-DE" b="1" dirty="0" err="1"/>
              <a:t>Conditional</a:t>
            </a:r>
            <a:r>
              <a:rPr lang="de-DE" b="1" dirty="0"/>
              <a:t> </a:t>
            </a:r>
            <a:r>
              <a:rPr lang="de-DE" b="1" dirty="0" err="1"/>
              <a:t>Sentence</a:t>
            </a:r>
            <a:r>
              <a:rPr lang="de-DE" b="1" dirty="0"/>
              <a:t> Type 1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7B1E95-4CE4-9BDE-E5EF-C97DE5A0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039" y="1741587"/>
            <a:ext cx="3915922" cy="8209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200" b="1" dirty="0" err="1"/>
              <a:t>Examples</a:t>
            </a:r>
            <a:r>
              <a:rPr lang="de-DE" sz="3200" b="1" dirty="0"/>
              <a:t>: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7697FC6-160D-0AF0-0B45-A5D921D778C9}"/>
              </a:ext>
            </a:extLst>
          </p:cNvPr>
          <p:cNvCxnSpPr>
            <a:cxnSpLocks/>
          </p:cNvCxnSpPr>
          <p:nvPr/>
        </p:nvCxnSpPr>
        <p:spPr>
          <a:xfrm flipH="1">
            <a:off x="2405244" y="1478280"/>
            <a:ext cx="71045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ADD75BAA-D052-1E5A-1A30-47D780CFFC26}"/>
              </a:ext>
            </a:extLst>
          </p:cNvPr>
          <p:cNvSpPr txBox="1"/>
          <p:nvPr/>
        </p:nvSpPr>
        <p:spPr>
          <a:xfrm>
            <a:off x="8638902" y="6466242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00B0F0"/>
                </a:solidFill>
              </a:rPr>
              <a:t>Simple </a:t>
            </a:r>
            <a:r>
              <a:rPr lang="de-DE" sz="1800" dirty="0" err="1">
                <a:solidFill>
                  <a:srgbClr val="00B0F0"/>
                </a:solidFill>
              </a:rPr>
              <a:t>Present</a:t>
            </a:r>
            <a:r>
              <a:rPr lang="de-DE" sz="1800" dirty="0"/>
              <a:t>;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sz="1800" dirty="0">
                <a:solidFill>
                  <a:srgbClr val="FFFF00"/>
                </a:solidFill>
              </a:rPr>
              <a:t>Infinitive</a:t>
            </a:r>
            <a:r>
              <a:rPr lang="de-DE" sz="1800" dirty="0"/>
              <a:t>;</a:t>
            </a:r>
            <a:r>
              <a:rPr lang="de-DE" sz="1800" dirty="0">
                <a:solidFill>
                  <a:srgbClr val="FFFF00"/>
                </a:solidFill>
              </a:rPr>
              <a:t> </a:t>
            </a:r>
            <a:r>
              <a:rPr lang="de-DE" sz="1800" u="sng" dirty="0" err="1"/>
              <a:t>home</a:t>
            </a:r>
            <a:endParaRPr lang="de-DE" u="sng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C04C74-0A50-A6B5-4F4D-E80C20B0CF8B}"/>
              </a:ext>
            </a:extLst>
          </p:cNvPr>
          <p:cNvSpPr txBox="1"/>
          <p:nvPr/>
        </p:nvSpPr>
        <p:spPr>
          <a:xfrm>
            <a:off x="2535032" y="3011698"/>
            <a:ext cx="74711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dirty="0" err="1"/>
              <a:t>If</a:t>
            </a:r>
            <a:r>
              <a:rPr lang="de-DE" sz="2800" dirty="0"/>
              <a:t> </a:t>
            </a:r>
            <a:r>
              <a:rPr lang="de-DE" sz="2800" dirty="0" err="1"/>
              <a:t>it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00B0F0"/>
                </a:solidFill>
              </a:rPr>
              <a:t>rains</a:t>
            </a:r>
            <a:r>
              <a:rPr lang="de-DE" sz="2800" dirty="0"/>
              <a:t>, </a:t>
            </a:r>
            <a:r>
              <a:rPr lang="de-DE" sz="2800" u="sng" dirty="0"/>
              <a:t>I</a:t>
            </a:r>
            <a:r>
              <a:rPr lang="de-DE" sz="2800" dirty="0"/>
              <a:t> will </a:t>
            </a:r>
            <a:r>
              <a:rPr lang="de-DE" sz="2800" dirty="0" err="1">
                <a:solidFill>
                  <a:srgbClr val="FFFF00"/>
                </a:solidFill>
              </a:rPr>
              <a:t>stay</a:t>
            </a:r>
            <a:r>
              <a:rPr lang="de-DE" sz="2800" dirty="0"/>
              <a:t> </a:t>
            </a:r>
            <a:r>
              <a:rPr lang="de-DE" sz="2800" u="sng" dirty="0" err="1"/>
              <a:t>home</a:t>
            </a:r>
            <a:r>
              <a:rPr lang="de-DE" sz="2800" dirty="0"/>
              <a:t>.</a:t>
            </a:r>
          </a:p>
          <a:p>
            <a:pPr algn="ctr"/>
            <a:endParaRPr lang="de-DE" sz="2800" dirty="0"/>
          </a:p>
          <a:p>
            <a:pPr algn="ctr"/>
            <a:r>
              <a:rPr lang="de-DE" sz="2800" dirty="0" err="1"/>
              <a:t>If</a:t>
            </a:r>
            <a:r>
              <a:rPr lang="de-DE" sz="2800" dirty="0"/>
              <a:t> </a:t>
            </a:r>
            <a:r>
              <a:rPr lang="de-DE" sz="2800" dirty="0" err="1"/>
              <a:t>she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00B0F0"/>
                </a:solidFill>
              </a:rPr>
              <a:t>studies</a:t>
            </a:r>
            <a:r>
              <a:rPr lang="de-DE" sz="2800" dirty="0"/>
              <a:t>, </a:t>
            </a:r>
            <a:r>
              <a:rPr lang="de-DE" sz="2800" u="sng" dirty="0" err="1"/>
              <a:t>she</a:t>
            </a:r>
            <a:r>
              <a:rPr lang="de-DE" sz="2800" dirty="0"/>
              <a:t> will </a:t>
            </a:r>
            <a:r>
              <a:rPr lang="de-DE" sz="2800" dirty="0">
                <a:solidFill>
                  <a:srgbClr val="FFFF00"/>
                </a:solidFill>
              </a:rPr>
              <a:t>pass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u="sng" dirty="0" err="1"/>
              <a:t>exam</a:t>
            </a:r>
            <a:r>
              <a:rPr lang="de-DE" sz="2800" dirty="0"/>
              <a:t>.</a:t>
            </a:r>
          </a:p>
          <a:p>
            <a:pPr algn="ctr"/>
            <a:endParaRPr lang="de-DE" sz="2800" dirty="0"/>
          </a:p>
          <a:p>
            <a:pPr algn="ctr"/>
            <a:r>
              <a:rPr lang="de-DE" sz="2800" dirty="0" err="1"/>
              <a:t>If</a:t>
            </a:r>
            <a:r>
              <a:rPr lang="de-DE" sz="2800" dirty="0"/>
              <a:t> I </a:t>
            </a:r>
            <a:r>
              <a:rPr lang="de-DE" sz="2800" dirty="0" err="1">
                <a:solidFill>
                  <a:srgbClr val="FFFF00"/>
                </a:solidFill>
              </a:rPr>
              <a:t>leave</a:t>
            </a:r>
            <a:r>
              <a:rPr lang="de-DE" sz="2800" dirty="0"/>
              <a:t> </a:t>
            </a:r>
            <a:r>
              <a:rPr lang="de-DE" sz="2800" u="sng" dirty="0" err="1"/>
              <a:t>now</a:t>
            </a:r>
            <a:r>
              <a:rPr lang="de-DE" sz="2800" dirty="0"/>
              <a:t>, I will </a:t>
            </a:r>
            <a:r>
              <a:rPr lang="de-DE" sz="2800" dirty="0" err="1">
                <a:solidFill>
                  <a:srgbClr val="FFFF00"/>
                </a:solidFill>
              </a:rPr>
              <a:t>arrive</a:t>
            </a:r>
            <a:r>
              <a:rPr lang="de-DE" sz="2800" dirty="0"/>
              <a:t> at </a:t>
            </a:r>
            <a:r>
              <a:rPr lang="de-DE" sz="2800" u="sng" dirty="0" err="1"/>
              <a:t>school</a:t>
            </a:r>
            <a:r>
              <a:rPr lang="de-DE" sz="2800" dirty="0"/>
              <a:t> on </a:t>
            </a:r>
            <a:r>
              <a:rPr lang="de-DE" sz="2800" u="sng" dirty="0"/>
              <a:t>time</a:t>
            </a:r>
            <a:r>
              <a:rPr lang="de-DE" sz="2800" dirty="0"/>
              <a:t>.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5BC1EA2-DFBF-EB80-A037-FA71D0F36B16}"/>
              </a:ext>
            </a:extLst>
          </p:cNvPr>
          <p:cNvCxnSpPr>
            <a:cxnSpLocks/>
          </p:cNvCxnSpPr>
          <p:nvPr/>
        </p:nvCxnSpPr>
        <p:spPr>
          <a:xfrm flipH="1">
            <a:off x="3658019" y="3713754"/>
            <a:ext cx="4875961" cy="10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0A513A6-C500-14EC-C6AC-ECF779CC1ACB}"/>
              </a:ext>
            </a:extLst>
          </p:cNvPr>
          <p:cNvCxnSpPr>
            <a:cxnSpLocks/>
          </p:cNvCxnSpPr>
          <p:nvPr/>
        </p:nvCxnSpPr>
        <p:spPr>
          <a:xfrm flipH="1">
            <a:off x="3658019" y="4606383"/>
            <a:ext cx="4875961" cy="10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57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4B51CF8-FC86-8B5F-E546-C2F0E4BF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52421"/>
            <a:ext cx="9404723" cy="1400530"/>
          </a:xfrm>
        </p:spPr>
        <p:txBody>
          <a:bodyPr/>
          <a:lstStyle/>
          <a:p>
            <a:pPr algn="ctr"/>
            <a:r>
              <a:rPr lang="de-DE" b="1" dirty="0" err="1"/>
              <a:t>Conditional</a:t>
            </a:r>
            <a:r>
              <a:rPr lang="de-DE" b="1" dirty="0"/>
              <a:t> </a:t>
            </a:r>
            <a:r>
              <a:rPr lang="de-DE" b="1" dirty="0" err="1"/>
              <a:t>Sentence</a:t>
            </a:r>
            <a:r>
              <a:rPr lang="de-DE" b="1" dirty="0"/>
              <a:t> Type 2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A9F4FCC-4548-EF24-2F3A-C3EE1A819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084" y="1967234"/>
            <a:ext cx="7104516" cy="10386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DE" sz="9600" b="1" dirty="0"/>
              <a:t>Definition:</a:t>
            </a:r>
          </a:p>
          <a:p>
            <a:pPr marL="0" indent="0">
              <a:buNone/>
            </a:pPr>
            <a:r>
              <a:rPr lang="de-DE" sz="9600" dirty="0"/>
              <a:t>	Unreal </a:t>
            </a:r>
            <a:r>
              <a:rPr lang="de-DE" sz="9600" dirty="0" err="1"/>
              <a:t>conditions</a:t>
            </a:r>
            <a:r>
              <a:rPr lang="de-DE" sz="9600" dirty="0"/>
              <a:t> in </a:t>
            </a:r>
            <a:r>
              <a:rPr lang="de-DE" sz="9600" dirty="0" err="1"/>
              <a:t>the</a:t>
            </a:r>
            <a:r>
              <a:rPr lang="de-DE" sz="9600" dirty="0"/>
              <a:t> </a:t>
            </a:r>
            <a:r>
              <a:rPr lang="de-DE" sz="9600" dirty="0" err="1"/>
              <a:t>present</a:t>
            </a:r>
            <a:r>
              <a:rPr lang="de-DE" sz="9600" dirty="0"/>
              <a:t> </a:t>
            </a:r>
            <a:r>
              <a:rPr lang="de-DE" sz="9600" dirty="0" err="1"/>
              <a:t>or</a:t>
            </a:r>
            <a:r>
              <a:rPr lang="de-DE" sz="9600" dirty="0"/>
              <a:t> </a:t>
            </a:r>
            <a:r>
              <a:rPr lang="de-DE" sz="9600" dirty="0" err="1"/>
              <a:t>future</a:t>
            </a:r>
            <a:r>
              <a:rPr lang="de-DE" sz="9600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A4E9C85-CB17-F9AE-E8CF-FAA00B5925E1}"/>
              </a:ext>
            </a:extLst>
          </p:cNvPr>
          <p:cNvSpPr txBox="1">
            <a:spLocks/>
          </p:cNvSpPr>
          <p:nvPr/>
        </p:nvSpPr>
        <p:spPr>
          <a:xfrm>
            <a:off x="2950865" y="3798745"/>
            <a:ext cx="6290265" cy="1038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9600" b="1" dirty="0" err="1"/>
              <a:t>Structure</a:t>
            </a:r>
            <a:r>
              <a:rPr lang="de-DE" sz="9600" b="1" dirty="0"/>
              <a:t>:</a:t>
            </a:r>
          </a:p>
          <a:p>
            <a:pPr marL="0" indent="0">
              <a:buFont typeface="Wingdings 3" charset="2"/>
              <a:buNone/>
            </a:pPr>
            <a:r>
              <a:rPr lang="de-DE" sz="9600" dirty="0"/>
              <a:t>	</a:t>
            </a:r>
            <a:r>
              <a:rPr lang="de-DE" sz="9600" dirty="0" err="1"/>
              <a:t>If</a:t>
            </a:r>
            <a:r>
              <a:rPr lang="de-DE" sz="9600" dirty="0"/>
              <a:t> + „</a:t>
            </a:r>
            <a:r>
              <a:rPr lang="de-DE" sz="9600" dirty="0">
                <a:solidFill>
                  <a:srgbClr val="00B0F0"/>
                </a:solidFill>
              </a:rPr>
              <a:t>Simple </a:t>
            </a:r>
            <a:r>
              <a:rPr lang="de-DE" sz="9600" dirty="0" err="1">
                <a:solidFill>
                  <a:srgbClr val="00B0F0"/>
                </a:solidFill>
              </a:rPr>
              <a:t>Past</a:t>
            </a:r>
            <a:r>
              <a:rPr lang="de-DE" sz="9600" dirty="0"/>
              <a:t>“, </a:t>
            </a:r>
            <a:r>
              <a:rPr lang="de-DE" sz="9600" dirty="0" err="1"/>
              <a:t>would</a:t>
            </a:r>
            <a:r>
              <a:rPr lang="de-DE" sz="9600" dirty="0"/>
              <a:t>+ „</a:t>
            </a:r>
            <a:r>
              <a:rPr lang="de-DE" sz="9600" dirty="0">
                <a:solidFill>
                  <a:srgbClr val="FFFF00"/>
                </a:solidFill>
              </a:rPr>
              <a:t>Infinitive</a:t>
            </a:r>
            <a:r>
              <a:rPr lang="de-DE" sz="9600" dirty="0"/>
              <a:t>“.</a:t>
            </a:r>
          </a:p>
          <a:p>
            <a:pPr marL="0" indent="0">
              <a:buFont typeface="Wingdings 3" charset="2"/>
              <a:buNone/>
            </a:pPr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4201DDC-35EB-3A9F-0EF4-B2A766F37BFD}"/>
              </a:ext>
            </a:extLst>
          </p:cNvPr>
          <p:cNvCxnSpPr>
            <a:cxnSpLocks/>
          </p:cNvCxnSpPr>
          <p:nvPr/>
        </p:nvCxnSpPr>
        <p:spPr>
          <a:xfrm>
            <a:off x="4921182" y="3333706"/>
            <a:ext cx="256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1D5E2A0-7494-11AA-C43E-D01FDB684E37}"/>
              </a:ext>
            </a:extLst>
          </p:cNvPr>
          <p:cNvCxnSpPr>
            <a:cxnSpLocks/>
          </p:cNvCxnSpPr>
          <p:nvPr/>
        </p:nvCxnSpPr>
        <p:spPr>
          <a:xfrm flipH="1">
            <a:off x="2649084" y="3429000"/>
            <a:ext cx="71045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E3AB31A-64AA-2900-6BB6-223404B246A8}"/>
              </a:ext>
            </a:extLst>
          </p:cNvPr>
          <p:cNvCxnSpPr>
            <a:cxnSpLocks/>
          </p:cNvCxnSpPr>
          <p:nvPr/>
        </p:nvCxnSpPr>
        <p:spPr>
          <a:xfrm>
            <a:off x="4921182" y="3538358"/>
            <a:ext cx="256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73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9C72B-572C-EF17-1D1C-5E23C0929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ACE3-CEE1-D4FE-6D5F-F853A457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250" y="391758"/>
            <a:ext cx="9525500" cy="1010322"/>
          </a:xfrm>
        </p:spPr>
        <p:txBody>
          <a:bodyPr/>
          <a:lstStyle/>
          <a:p>
            <a:pPr algn="ctr"/>
            <a:r>
              <a:rPr lang="de-DE" b="1" dirty="0" err="1"/>
              <a:t>Conditional</a:t>
            </a:r>
            <a:r>
              <a:rPr lang="de-DE" b="1" dirty="0"/>
              <a:t> </a:t>
            </a:r>
            <a:r>
              <a:rPr lang="de-DE" b="1" dirty="0" err="1"/>
              <a:t>Sentence</a:t>
            </a:r>
            <a:r>
              <a:rPr lang="de-DE" b="1" dirty="0"/>
              <a:t> Type 2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C41414-1EF6-1B6E-5496-1688796CD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039" y="1741587"/>
            <a:ext cx="3915922" cy="8209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200" b="1" dirty="0" err="1"/>
              <a:t>Examples</a:t>
            </a:r>
            <a:r>
              <a:rPr lang="de-DE" sz="3200" b="1" dirty="0"/>
              <a:t>: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90468CF-E1E4-AADA-C607-0AF17CE0D898}"/>
              </a:ext>
            </a:extLst>
          </p:cNvPr>
          <p:cNvCxnSpPr>
            <a:cxnSpLocks/>
          </p:cNvCxnSpPr>
          <p:nvPr/>
        </p:nvCxnSpPr>
        <p:spPr>
          <a:xfrm flipH="1">
            <a:off x="2405244" y="1478280"/>
            <a:ext cx="71045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1A907F7D-F019-6F06-6224-E3785B6769F2}"/>
              </a:ext>
            </a:extLst>
          </p:cNvPr>
          <p:cNvSpPr txBox="1"/>
          <p:nvPr/>
        </p:nvSpPr>
        <p:spPr>
          <a:xfrm>
            <a:off x="8638902" y="6466242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00B0F0"/>
                </a:solidFill>
              </a:rPr>
              <a:t>Simple </a:t>
            </a:r>
            <a:r>
              <a:rPr lang="de-DE" sz="1800" dirty="0" err="1">
                <a:solidFill>
                  <a:srgbClr val="00B0F0"/>
                </a:solidFill>
              </a:rPr>
              <a:t>Past</a:t>
            </a:r>
            <a:r>
              <a:rPr lang="de-DE" sz="1800" dirty="0"/>
              <a:t>;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sz="1800" dirty="0">
                <a:solidFill>
                  <a:srgbClr val="FFFF00"/>
                </a:solidFill>
              </a:rPr>
              <a:t>Infinitive</a:t>
            </a:r>
            <a:r>
              <a:rPr lang="de-DE" sz="1800" dirty="0"/>
              <a:t>;</a:t>
            </a:r>
            <a:r>
              <a:rPr lang="de-DE" sz="1800" dirty="0">
                <a:solidFill>
                  <a:srgbClr val="FFFF00"/>
                </a:solidFill>
              </a:rPr>
              <a:t> </a:t>
            </a:r>
            <a:r>
              <a:rPr lang="de-DE" sz="1800" u="sng" dirty="0" err="1"/>
              <a:t>house</a:t>
            </a:r>
            <a:endParaRPr lang="de-DE" u="sng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50E2881-0B01-879B-F5C7-3D2CBF0308E6}"/>
              </a:ext>
            </a:extLst>
          </p:cNvPr>
          <p:cNvSpPr txBox="1"/>
          <p:nvPr/>
        </p:nvSpPr>
        <p:spPr>
          <a:xfrm>
            <a:off x="2192592" y="3020406"/>
            <a:ext cx="78068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dirty="0" err="1"/>
              <a:t>If</a:t>
            </a:r>
            <a:r>
              <a:rPr lang="de-DE" sz="2800" dirty="0"/>
              <a:t> i </a:t>
            </a:r>
            <a:r>
              <a:rPr lang="de-DE" sz="2800" dirty="0" err="1">
                <a:solidFill>
                  <a:srgbClr val="00B0F0"/>
                </a:solidFill>
              </a:rPr>
              <a:t>were</a:t>
            </a:r>
            <a:r>
              <a:rPr lang="de-DE" sz="2800" dirty="0">
                <a:solidFill>
                  <a:srgbClr val="00B0F0"/>
                </a:solidFill>
              </a:rPr>
              <a:t> </a:t>
            </a:r>
            <a:r>
              <a:rPr lang="de-DE" sz="2800" dirty="0" err="1">
                <a:solidFill>
                  <a:srgbClr val="00B0F0"/>
                </a:solidFill>
              </a:rPr>
              <a:t>rich</a:t>
            </a:r>
            <a:r>
              <a:rPr lang="de-DE" sz="2800" dirty="0"/>
              <a:t>, I </a:t>
            </a:r>
            <a:r>
              <a:rPr lang="de-DE" sz="2800" dirty="0" err="1"/>
              <a:t>would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buy</a:t>
            </a:r>
            <a:r>
              <a:rPr lang="de-DE" sz="2800" dirty="0"/>
              <a:t> a </a:t>
            </a:r>
            <a:r>
              <a:rPr lang="de-DE" sz="2800" u="sng" dirty="0" err="1"/>
              <a:t>big</a:t>
            </a:r>
            <a:r>
              <a:rPr lang="de-DE" sz="2800" u="sng" dirty="0"/>
              <a:t> </a:t>
            </a:r>
            <a:r>
              <a:rPr lang="de-DE" sz="2800" u="sng" dirty="0" err="1"/>
              <a:t>house</a:t>
            </a:r>
            <a:r>
              <a:rPr lang="de-DE" sz="2800" dirty="0"/>
              <a:t>.</a:t>
            </a:r>
          </a:p>
          <a:p>
            <a:pPr algn="ctr"/>
            <a:endParaRPr lang="de-DE" sz="2800" dirty="0"/>
          </a:p>
          <a:p>
            <a:pPr algn="ctr"/>
            <a:r>
              <a:rPr lang="de-DE" sz="2800" dirty="0" err="1"/>
              <a:t>If</a:t>
            </a:r>
            <a:r>
              <a:rPr lang="de-DE" sz="2800" dirty="0"/>
              <a:t> he </a:t>
            </a:r>
            <a:r>
              <a:rPr lang="de-DE" sz="2800" dirty="0" err="1">
                <a:solidFill>
                  <a:srgbClr val="00B0F0"/>
                </a:solidFill>
              </a:rPr>
              <a:t>had</a:t>
            </a:r>
            <a:r>
              <a:rPr lang="de-DE" sz="2800" dirty="0"/>
              <a:t> </a:t>
            </a:r>
            <a:r>
              <a:rPr lang="de-DE" sz="2800" dirty="0" err="1"/>
              <a:t>more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00B0F0"/>
                </a:solidFill>
              </a:rPr>
              <a:t>time</a:t>
            </a:r>
            <a:r>
              <a:rPr lang="de-DE" sz="2800" dirty="0"/>
              <a:t>, he </a:t>
            </a:r>
            <a:r>
              <a:rPr lang="de-DE" sz="2800" dirty="0" err="1"/>
              <a:t>would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travel</a:t>
            </a:r>
            <a:r>
              <a:rPr lang="de-DE" sz="2800" dirty="0"/>
              <a:t> </a:t>
            </a:r>
            <a:r>
              <a:rPr lang="de-DE" sz="2800" u="sng" dirty="0" err="1"/>
              <a:t>more</a:t>
            </a:r>
            <a:r>
              <a:rPr lang="de-DE" sz="2800" dirty="0"/>
              <a:t>.</a:t>
            </a:r>
          </a:p>
          <a:p>
            <a:pPr algn="ctr"/>
            <a:endParaRPr lang="de-DE" sz="2800" dirty="0"/>
          </a:p>
          <a:p>
            <a:pPr algn="ctr"/>
            <a:r>
              <a:rPr lang="de-DE" sz="2800" dirty="0" err="1"/>
              <a:t>If</a:t>
            </a:r>
            <a:r>
              <a:rPr lang="de-DE" sz="2800" dirty="0"/>
              <a:t> I </a:t>
            </a:r>
            <a:r>
              <a:rPr lang="de-DE" sz="2800" dirty="0" err="1">
                <a:solidFill>
                  <a:srgbClr val="00B0F0"/>
                </a:solidFill>
              </a:rPr>
              <a:t>knew</a:t>
            </a:r>
            <a:r>
              <a:rPr lang="de-DE" sz="2800" dirty="0">
                <a:solidFill>
                  <a:srgbClr val="00B0F0"/>
                </a:solidFill>
              </a:rPr>
              <a:t> </a:t>
            </a:r>
            <a:r>
              <a:rPr lang="de-DE" sz="2800" dirty="0" err="1"/>
              <a:t>his</a:t>
            </a:r>
            <a:r>
              <a:rPr lang="de-DE" sz="2800" dirty="0">
                <a:solidFill>
                  <a:srgbClr val="00B0F0"/>
                </a:solidFill>
              </a:rPr>
              <a:t> </a:t>
            </a:r>
            <a:r>
              <a:rPr lang="de-DE" sz="2800" dirty="0" err="1">
                <a:solidFill>
                  <a:srgbClr val="00B0F0"/>
                </a:solidFill>
              </a:rPr>
              <a:t>phone</a:t>
            </a:r>
            <a:r>
              <a:rPr lang="de-DE" sz="2800" dirty="0">
                <a:solidFill>
                  <a:srgbClr val="00B0F0"/>
                </a:solidFill>
              </a:rPr>
              <a:t> </a:t>
            </a:r>
            <a:r>
              <a:rPr lang="de-DE" sz="2800" dirty="0" err="1">
                <a:solidFill>
                  <a:srgbClr val="00B0F0"/>
                </a:solidFill>
              </a:rPr>
              <a:t>number</a:t>
            </a:r>
            <a:r>
              <a:rPr lang="de-DE" sz="2800" dirty="0"/>
              <a:t>, I </a:t>
            </a:r>
            <a:r>
              <a:rPr lang="de-DE" sz="2800" dirty="0" err="1">
                <a:solidFill>
                  <a:srgbClr val="FFFF00"/>
                </a:solidFill>
              </a:rPr>
              <a:t>would</a:t>
            </a:r>
            <a:r>
              <a:rPr lang="de-DE" sz="2800" dirty="0">
                <a:solidFill>
                  <a:srgbClr val="FFFF00"/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call</a:t>
            </a:r>
            <a:r>
              <a:rPr lang="de-DE" sz="2800" dirty="0">
                <a:solidFill>
                  <a:srgbClr val="FFFF00"/>
                </a:solidFill>
              </a:rPr>
              <a:t> </a:t>
            </a:r>
            <a:r>
              <a:rPr lang="de-DE" sz="2800" dirty="0" err="1"/>
              <a:t>him</a:t>
            </a:r>
            <a:r>
              <a:rPr lang="de-DE" sz="2800" dirty="0"/>
              <a:t>.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8458739-9446-9BB3-8E44-E817D8BA2A4D}"/>
              </a:ext>
            </a:extLst>
          </p:cNvPr>
          <p:cNvCxnSpPr>
            <a:cxnSpLocks/>
          </p:cNvCxnSpPr>
          <p:nvPr/>
        </p:nvCxnSpPr>
        <p:spPr>
          <a:xfrm flipH="1">
            <a:off x="3658019" y="3713754"/>
            <a:ext cx="4875961" cy="10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1317E4E-3900-C0C7-834B-28C811479A32}"/>
              </a:ext>
            </a:extLst>
          </p:cNvPr>
          <p:cNvCxnSpPr>
            <a:cxnSpLocks/>
          </p:cNvCxnSpPr>
          <p:nvPr/>
        </p:nvCxnSpPr>
        <p:spPr>
          <a:xfrm flipH="1">
            <a:off x="3658019" y="4606383"/>
            <a:ext cx="4875961" cy="10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4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0557A-03F0-F4C1-E2CB-D91DB876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44" y="304672"/>
            <a:ext cx="5433311" cy="810025"/>
          </a:xfrm>
        </p:spPr>
        <p:txBody>
          <a:bodyPr/>
          <a:lstStyle/>
          <a:p>
            <a:pPr algn="ctr"/>
            <a:r>
              <a:rPr lang="de-DE" b="1" dirty="0"/>
              <a:t>Common </a:t>
            </a:r>
            <a:r>
              <a:rPr lang="de-DE" b="1" dirty="0" err="1"/>
              <a:t>Mistakes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FD8C65-2DE4-84F9-6838-954AFF367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070335"/>
            <a:ext cx="8946541" cy="2980635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Pay </a:t>
            </a:r>
            <a:r>
              <a:rPr lang="de-DE" sz="2800" dirty="0" err="1"/>
              <a:t>attention</a:t>
            </a:r>
            <a:r>
              <a:rPr lang="de-DE" sz="2800" dirty="0"/>
              <a:t> </a:t>
            </a:r>
            <a:r>
              <a:rPr lang="en-US" sz="2800" dirty="0"/>
              <a:t>to the correct tense (Simple Present vs. Simple Past).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Remember to use "were" instead of "was" in Type 2 conditional sentences.</a:t>
            </a:r>
            <a:endParaRPr lang="de-DE" sz="28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8CBBDC1-A498-C39A-5B30-7A4FCC1E07EB}"/>
              </a:ext>
            </a:extLst>
          </p:cNvPr>
          <p:cNvCxnSpPr>
            <a:cxnSpLocks/>
          </p:cNvCxnSpPr>
          <p:nvPr/>
        </p:nvCxnSpPr>
        <p:spPr>
          <a:xfrm flipH="1">
            <a:off x="2649084" y="3307080"/>
            <a:ext cx="71045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6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FE539-4578-0C7B-66D4-AF19195E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484" y="487553"/>
            <a:ext cx="3055032" cy="801316"/>
          </a:xfrm>
        </p:spPr>
        <p:txBody>
          <a:bodyPr/>
          <a:lstStyle/>
          <a:p>
            <a:pPr algn="ctr"/>
            <a:r>
              <a:rPr lang="de-DE" b="1" dirty="0"/>
              <a:t>Practice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D7E8D9-F933-BFDB-F511-2E5C57A162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2123" y="2459504"/>
            <a:ext cx="628155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______ 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</a:t>
            </a:r>
            <a:r>
              <a:rPr lang="de-DE" altLang="de-DE" dirty="0">
                <a:latin typeface="Arial" panose="020B0604020202020204" pitchFamily="34" charset="0"/>
              </a:rPr>
              <a:t>pass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leave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______ (catch)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rains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tomorrow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______ 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indoors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______ 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sick.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 _____ 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will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him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A8E160-025F-58FE-BB7B-51DFF3B54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222" y="4490067"/>
            <a:ext cx="708877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______ 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talk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teacher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money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______ 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bigger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__ 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)French,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would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apply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Paris.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near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beach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______ 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swimming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didn’t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___(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)so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lang="de-DE" altLang="de-DE" sz="2000" dirty="0"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latin typeface="Arial" panose="020B0604020202020204" pitchFamily="34" charset="0"/>
              </a:rPr>
              <a:t>t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ravel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B0EA77A-F085-83BE-C6DF-9B2FD45D7157}"/>
              </a:ext>
            </a:extLst>
          </p:cNvPr>
          <p:cNvSpPr txBox="1"/>
          <p:nvPr/>
        </p:nvSpPr>
        <p:spPr>
          <a:xfrm>
            <a:off x="1130775" y="2137100"/>
            <a:ext cx="413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Type 1 (Real </a:t>
            </a:r>
            <a:r>
              <a:rPr lang="de-DE" sz="2400" b="1" dirty="0" err="1"/>
              <a:t>Situations</a:t>
            </a:r>
            <a:r>
              <a:rPr lang="de-DE" sz="2400" b="1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4FC235-27B7-8890-EC43-BA21C3D6A731}"/>
              </a:ext>
            </a:extLst>
          </p:cNvPr>
          <p:cNvSpPr txBox="1"/>
          <p:nvPr/>
        </p:nvSpPr>
        <p:spPr>
          <a:xfrm>
            <a:off x="6691197" y="4100883"/>
            <a:ext cx="413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Type 2 (Unreal </a:t>
            </a:r>
            <a:r>
              <a:rPr lang="de-DE" sz="2400" b="1" dirty="0" err="1"/>
              <a:t>Situations</a:t>
            </a:r>
            <a:r>
              <a:rPr lang="de-DE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894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F045B-BF55-9B74-5178-73AFFD60D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014C9-D893-C82A-22D0-4D60F17A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484" y="487553"/>
            <a:ext cx="3055032" cy="801316"/>
          </a:xfrm>
        </p:spPr>
        <p:txBody>
          <a:bodyPr/>
          <a:lstStyle/>
          <a:p>
            <a:pPr algn="ctr"/>
            <a:r>
              <a:rPr lang="de-DE" b="1" dirty="0" err="1"/>
              <a:t>Awnsers</a:t>
            </a:r>
            <a:endParaRPr lang="de-DE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E2DEAF-4809-6130-225C-73A7D8F313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2123" y="2459504"/>
            <a:ext cx="579387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studies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will pass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leave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will catch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rains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tomorrow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will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stay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indoors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will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feel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asks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will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help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him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8F4EA2-92F3-C8D2-1327-F9178B6FD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222" y="4490067"/>
            <a:ext cx="708877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talk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teacher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money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buy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bigger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knew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French,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would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apply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Paris.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near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beach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go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swimming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didn’t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would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travel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3D4BFAF-995A-E03A-59FA-0451E3154E91}"/>
              </a:ext>
            </a:extLst>
          </p:cNvPr>
          <p:cNvSpPr txBox="1"/>
          <p:nvPr/>
        </p:nvSpPr>
        <p:spPr>
          <a:xfrm>
            <a:off x="1130775" y="2137100"/>
            <a:ext cx="413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Type 1 (Real </a:t>
            </a:r>
            <a:r>
              <a:rPr lang="de-DE" sz="2400" b="1" dirty="0" err="1"/>
              <a:t>Situations</a:t>
            </a:r>
            <a:r>
              <a:rPr lang="de-DE" sz="2400" b="1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5015B24-2F08-6AD0-13C8-2B3A75328B36}"/>
              </a:ext>
            </a:extLst>
          </p:cNvPr>
          <p:cNvSpPr txBox="1"/>
          <p:nvPr/>
        </p:nvSpPr>
        <p:spPr>
          <a:xfrm>
            <a:off x="6691197" y="4100883"/>
            <a:ext cx="413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Type 2 (Unreal </a:t>
            </a:r>
            <a:r>
              <a:rPr lang="de-DE" sz="2400" b="1" dirty="0" err="1"/>
              <a:t>Situations</a:t>
            </a:r>
            <a:r>
              <a:rPr lang="de-DE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8973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563</Words>
  <Application>Microsoft Office PowerPoint</Application>
  <PresentationFormat>Breitbild</PresentationFormat>
  <Paragraphs>76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Conditional Sentences Type 1+2</vt:lpstr>
      <vt:lpstr>Introduction</vt:lpstr>
      <vt:lpstr>Conditional Sentence Type 1</vt:lpstr>
      <vt:lpstr>Conditional Sentence Type 1</vt:lpstr>
      <vt:lpstr>Conditional Sentence Type 2</vt:lpstr>
      <vt:lpstr>Conditional Sentence Type 2</vt:lpstr>
      <vt:lpstr>Common Mistakes</vt:lpstr>
      <vt:lpstr>Practice</vt:lpstr>
      <vt:lpstr>Awnsers</vt:lpstr>
      <vt:lpstr>Thank you for listening.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wolf</dc:creator>
  <cp:lastModifiedBy>robert wolf</cp:lastModifiedBy>
  <cp:revision>2</cp:revision>
  <dcterms:created xsi:type="dcterms:W3CDTF">2024-12-17T18:43:40Z</dcterms:created>
  <dcterms:modified xsi:type="dcterms:W3CDTF">2025-01-05T22:15:21Z</dcterms:modified>
</cp:coreProperties>
</file>