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94622"/>
  </p:normalViewPr>
  <p:slideViewPr>
    <p:cSldViewPr snapToGrid="0" snapToObjects="1">
      <p:cViewPr varScale="1">
        <p:scale>
          <a:sx n="107" d="100"/>
          <a:sy n="107" d="100"/>
        </p:scale>
        <p:origin x="4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71594432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s://www.python.org/dev/peps/pep-0008/"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learnpythonthehardway.org/book/" TargetMode="External"/><Relationship Id="rId4" Type="http://schemas.openxmlformats.org/officeDocument/2006/relationships/hyperlink" Target="https://www.python.org/"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Today we’re looking at a programming language that’s used a lot by data scientists (and that many of the code examples will be written in).  </a:t>
            </a:r>
            <a:r>
              <a:rPr lang="en"/>
              <a:t>Some of the example code in the rest of these sessions will be in Python, so it will help for you to be able to read and understand what’s happening in that code. </a:t>
            </a:r>
          </a:p>
        </p:txBody>
      </p:sp>
    </p:spTree>
    <p:extLst>
      <p:ext uri="{BB962C8B-B14F-4D97-AF65-F5344CB8AC3E}">
        <p14:creationId xmlns:p14="http://schemas.microsoft.com/office/powerpoint/2010/main" val="525345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All the code examples (both Python and R) for this course are in iPython notebooks, so you’ll need to know how to open one.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cd (“change directory”) is the terminal window command to change directory.  </a:t>
            </a:r>
          </a:p>
          <a:p>
            <a:pPr marL="457200" marR="0" lvl="0" indent="-228600" algn="l" rtl="0">
              <a:spcBef>
                <a:spcPts val="0"/>
              </a:spcBef>
              <a:spcAft>
                <a:spcPts val="0"/>
              </a:spcAft>
              <a:buSzPct val="100000"/>
              <a:buFont typeface="Arial"/>
              <a:buChar char="●"/>
            </a:pPr>
            <a:r>
              <a:rPr lang="en" sz="1100" b="0" i="0" u="none" strike="noStrike" cap="none"/>
              <a:t>“cd ~” takes you to your ‘top’ directory, where typing “ls” (mac) or “dir” (windows) will show you directories like Desktop, Downloads or Documents.  </a:t>
            </a:r>
          </a:p>
          <a:p>
            <a:pPr marL="457200" marR="0" lvl="0" indent="-228600" algn="l" rtl="0">
              <a:spcBef>
                <a:spcPts val="0"/>
              </a:spcBef>
              <a:spcAft>
                <a:spcPts val="0"/>
              </a:spcAft>
              <a:buSzPct val="100000"/>
              <a:buFont typeface="Arial"/>
              <a:buChar char="●"/>
            </a:pPr>
            <a:r>
              <a:rPr lang="en" sz="1100" b="0" i="0" u="none" strike="noStrike" cap="none"/>
              <a:t>“cd dir1/dir2/dir3” takes you ‘down’ directories, to dir3 which is below dir2 which is below dir1.  This is the terminal equivalent of starting in one directory, then clicking on dir1, dir2 then dir3. </a:t>
            </a:r>
          </a:p>
          <a:p>
            <a:pPr marL="457200" marR="0" lvl="0" indent="-228600" algn="l" rtl="0">
              <a:spcBef>
                <a:spcPts val="0"/>
              </a:spcBef>
              <a:spcAft>
                <a:spcPts val="0"/>
              </a:spcAft>
              <a:buSzPct val="100000"/>
              <a:buFont typeface="Arial"/>
              <a:buChar char="●"/>
            </a:pPr>
            <a:r>
              <a:rPr lang="en" sz="1100" b="0" i="0" u="none" strike="noStrike" cap="none"/>
              <a:t>“cd ..” takes you ‘up’ directories: for instance, “cd ..” in dir3 will take you to dir2.</a:t>
            </a:r>
          </a:p>
          <a:p>
            <a:pPr marL="457200" marR="0" lvl="0" indent="-228600" algn="l" rtl="0">
              <a:spcBef>
                <a:spcPts val="0"/>
              </a:spcBef>
              <a:buSzPct val="100000"/>
              <a:buFont typeface="Arial"/>
              <a:buChar char="●"/>
            </a:pPr>
            <a:r>
              <a:rPr lang="en" sz="1100" b="0" i="0" u="none" strike="noStrike" cap="none"/>
              <a:t>“pwd” (mac) or “dir” (windows) will show you which directory you are in at the moment.  If you get lost, “cd ~”. </a:t>
            </a:r>
          </a:p>
        </p:txBody>
      </p:sp>
    </p:spTree>
    <p:extLst>
      <p:ext uri="{BB962C8B-B14F-4D97-AF65-F5344CB8AC3E}">
        <p14:creationId xmlns:p14="http://schemas.microsoft.com/office/powerpoint/2010/main" val="1422863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iPython starts with the Dashboard view.  This lists all the files in the directory that you called iPython from, including directories.   If you accidentally delete this view, open a web browser and type “localhost:8888” in the address window to get back to it.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Things you need to know about in here:</a:t>
            </a:r>
          </a:p>
          <a:p>
            <a:pPr marL="457200" marR="0" lvl="0" indent="-228600" algn="l" rtl="0">
              <a:spcBef>
                <a:spcPts val="0"/>
              </a:spcBef>
              <a:spcAft>
                <a:spcPts val="0"/>
              </a:spcAft>
              <a:buSzPct val="100000"/>
              <a:buFont typeface="Arial"/>
              <a:buChar char="●"/>
            </a:pPr>
            <a:r>
              <a:rPr lang="en" sz="1100" b="0" i="0" u="none" strike="noStrike" cap="none"/>
              <a:t>The “New” button on the top right hand side.  Click on this, then “Python 3”, to create a new iPython notebook file. </a:t>
            </a:r>
          </a:p>
          <a:p>
            <a:pPr marL="457200" marR="0" lvl="0" indent="-228600" algn="l" rtl="0">
              <a:spcBef>
                <a:spcPts val="0"/>
              </a:spcBef>
              <a:spcAft>
                <a:spcPts val="0"/>
              </a:spcAft>
              <a:buSzPct val="100000"/>
              <a:buFont typeface="Arial"/>
              <a:buChar char="●"/>
            </a:pPr>
            <a:r>
              <a:rPr lang="en" sz="1100" b="0" i="0" u="none" strike="noStrike" cap="none"/>
              <a:t>The file listing. Click on any file or directory to open it. </a:t>
            </a:r>
          </a:p>
          <a:p>
            <a:pPr marL="457200" marR="0" lvl="0" indent="-228600" algn="l" rtl="0">
              <a:spcBef>
                <a:spcPts val="0"/>
              </a:spcBef>
              <a:buSzPct val="100000"/>
              <a:buFont typeface="Arial"/>
              <a:buChar char="●"/>
            </a:pPr>
            <a:r>
              <a:rPr lang="en" sz="1100" b="0" i="0" u="none" strike="noStrike" cap="none"/>
              <a:t>The current directory (the grey bar above the files list): click on this to go back up from a directory.</a:t>
            </a:r>
          </a:p>
        </p:txBody>
      </p:sp>
    </p:spTree>
    <p:extLst>
      <p:ext uri="{BB962C8B-B14F-4D97-AF65-F5344CB8AC3E}">
        <p14:creationId xmlns:p14="http://schemas.microsoft.com/office/powerpoint/2010/main" val="183409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And this is what you see when you open an iPython file. </a:t>
            </a:r>
          </a:p>
          <a:p>
            <a:pPr marL="0" marR="0" lvl="0" indent="0" algn="l" rtl="0">
              <a:spcBef>
                <a:spcPts val="0"/>
              </a:spcBef>
              <a:spcAft>
                <a:spcPts val="0"/>
              </a:spcAft>
              <a:buSzPct val="25000"/>
              <a:buFont typeface="Arial"/>
              <a:buNone/>
            </a:pPr>
            <a:r>
              <a:rPr lang="en" sz="1100" b="0" i="0" u="none" strike="noStrike" cap="none"/>
              <a:t>The grey boxes are called ‘cells’.  </a:t>
            </a:r>
          </a:p>
          <a:p>
            <a:pPr marL="457200" marR="0" lvl="0" indent="-228600" algn="l" rtl="0">
              <a:spcBef>
                <a:spcPts val="0"/>
              </a:spcBef>
              <a:spcAft>
                <a:spcPts val="0"/>
              </a:spcAft>
              <a:buSzPct val="100000"/>
              <a:buFont typeface="Arial"/>
              <a:buChar char="●"/>
            </a:pPr>
            <a:r>
              <a:rPr lang="en" sz="1100" b="0" i="0" u="none" strike="noStrike" cap="none"/>
              <a:t>You create a new cell by clicking ‘Insert’ on the top menu. </a:t>
            </a:r>
          </a:p>
          <a:p>
            <a:pPr marL="457200" marR="0" lvl="0" indent="-228600" algn="l" rtl="0">
              <a:spcBef>
                <a:spcPts val="0"/>
              </a:spcBef>
              <a:spcAft>
                <a:spcPts val="0"/>
              </a:spcAft>
              <a:buSzPct val="100000"/>
              <a:buFont typeface="Arial"/>
              <a:buChar char="●"/>
            </a:pPr>
            <a:r>
              <a:rPr lang="en" sz="1100" b="0" i="0" u="none" strike="noStrike" cap="none"/>
              <a:t>You change the cell type (to ‘Markdown’, or ‘Code’) by clicking the box that currently says ‘Code’</a:t>
            </a:r>
          </a:p>
          <a:p>
            <a:pPr marL="457200" marR="0" lvl="0" indent="-228600" algn="l" rtl="0">
              <a:spcBef>
                <a:spcPts val="0"/>
              </a:spcBef>
              <a:spcAft>
                <a:spcPts val="0"/>
              </a:spcAft>
              <a:buSzPct val="100000"/>
              <a:buFont typeface="Arial"/>
              <a:buChar char="●"/>
            </a:pPr>
            <a:r>
              <a:rPr lang="en" sz="1100" b="0" i="0" u="none" strike="noStrike" cap="none"/>
              <a:t>You run a cell by clicking in the cell, then clicking ‘cell’ -&gt; ‘run cells’.</a:t>
            </a:r>
          </a:p>
          <a:p>
            <a:pPr marL="457200" marR="0" lvl="0" indent="-228600" algn="l" rtl="0">
              <a:spcBef>
                <a:spcPts val="0"/>
              </a:spcBef>
              <a:spcAft>
                <a:spcPts val="0"/>
              </a:spcAft>
              <a:buSzPct val="100000"/>
              <a:buFont typeface="Arial"/>
              <a:buChar char="●"/>
            </a:pPr>
            <a:r>
              <a:rPr lang="en" sz="1100" b="0" i="0" u="none" strike="noStrike" cap="none"/>
              <a:t>You change your file’s name by clicking the name to the right of jupyter</a:t>
            </a:r>
          </a:p>
          <a:p>
            <a:pPr marL="457200" marR="0" lvl="0" indent="-228600" algn="l" rtl="0">
              <a:spcBef>
                <a:spcPts val="0"/>
              </a:spcBef>
              <a:spcAft>
                <a:spcPts val="0"/>
              </a:spcAft>
              <a:buSzPct val="100000"/>
              <a:buFont typeface="Arial"/>
              <a:buChar char="●"/>
            </a:pPr>
            <a:r>
              <a:rPr lang="en" sz="1100" b="0" i="0" u="none" strike="noStrike" cap="none"/>
              <a:t>You save your shiny new file by clicking ‘File’ -&gt; ‘Save and Checkpoint’.</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721321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4187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Don’t panic if your notebook looks like this when you open it.  iPython has helpfully converted your markup cells into the way you’d see them if you printed the notebook.  To edit any of these cells, click in the cell (you should then see the markdown code, ready to edit). </a:t>
            </a:r>
          </a:p>
        </p:txBody>
      </p:sp>
    </p:spTree>
    <p:extLst>
      <p:ext uri="{BB962C8B-B14F-4D97-AF65-F5344CB8AC3E}">
        <p14:creationId xmlns:p14="http://schemas.microsoft.com/office/powerpoint/2010/main" val="497555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Variables are one of the basic building blocks of Python code. We’ll look at some of these - what they look like, what they can do.</a:t>
            </a:r>
          </a:p>
        </p:txBody>
      </p:sp>
    </p:spTree>
    <p:extLst>
      <p:ext uri="{BB962C8B-B14F-4D97-AF65-F5344CB8AC3E}">
        <p14:creationId xmlns:p14="http://schemas.microsoft.com/office/powerpoint/2010/main" val="118034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SzPct val="25000"/>
              <a:buFont typeface="Arial"/>
              <a:buNone/>
            </a:pPr>
            <a:r>
              <a:rPr lang="en"/>
              <a:t>But before we start, let’s talk about bugs.   </a:t>
            </a:r>
            <a:r>
              <a:rPr lang="en" sz="1100" b="0" i="0" u="none" strike="noStrike" cap="none"/>
              <a:t>Bugs are errors that either stop your code from running, or make it run in ways that you weren’t expecting.  </a:t>
            </a:r>
          </a:p>
          <a:p>
            <a:pPr marL="0" marR="0" lvl="0" indent="0" algn="l" rtl="0">
              <a:lnSpc>
                <a:spcPct val="115000"/>
              </a:lnSpc>
              <a:spcBef>
                <a:spcPts val="0"/>
              </a:spcBef>
              <a:spcAft>
                <a:spcPts val="0"/>
              </a:spcAft>
              <a:buSzPct val="25000"/>
              <a:buFont typeface="Arial"/>
              <a:buNone/>
            </a:pPr>
            <a:endParaRPr/>
          </a:p>
          <a:p>
            <a:pPr lvl="0" rtl="0">
              <a:lnSpc>
                <a:spcPct val="115000"/>
              </a:lnSpc>
              <a:spcBef>
                <a:spcPts val="0"/>
              </a:spcBef>
              <a:buSzPct val="25000"/>
              <a:buFont typeface="Arial"/>
              <a:buNone/>
            </a:pPr>
            <a:r>
              <a:rPr lang="en"/>
              <a:t>You will meet many bugs when you’re coding. Don’t let them scare you: dealing with bugs is just one of the features of coding.  You can do things to make this easier: for instance, i</a:t>
            </a:r>
            <a:r>
              <a:rPr lang="en" sz="1100" b="0" i="0" u="none" strike="noStrike" cap="none"/>
              <a:t>f you us</a:t>
            </a:r>
            <a:r>
              <a:rPr lang="en"/>
              <a:t>e</a:t>
            </a:r>
            <a:r>
              <a:rPr lang="en" sz="1100" b="0" i="0" u="none" strike="noStrike" cap="none"/>
              <a:t> an editor like sublimetext to write your code, </a:t>
            </a:r>
            <a:r>
              <a:rPr lang="en"/>
              <a:t>it has handy features like changing the colour of your</a:t>
            </a:r>
            <a:r>
              <a:rPr lang="en" sz="1100" b="0" i="0" u="none" strike="noStrike" cap="none"/>
              <a:t> code when</a:t>
            </a:r>
            <a:r>
              <a:rPr lang="en"/>
              <a:t> </a:t>
            </a:r>
            <a:r>
              <a:rPr lang="en" sz="1100" b="0" i="0" u="none" strike="noStrike" cap="none"/>
              <a:t>you </a:t>
            </a:r>
            <a:r>
              <a:rPr lang="en"/>
              <a:t>write something incorrectly. </a:t>
            </a:r>
            <a:r>
              <a:rPr lang="en" sz="1800" b="0" i="0" u="none" strike="noStrike" cap="none">
                <a:solidFill>
                  <a:srgbClr val="FFFFFF"/>
                </a:solidFill>
              </a:rPr>
              <a:t>do this… </a:t>
            </a:r>
          </a:p>
        </p:txBody>
      </p:sp>
    </p:spTree>
    <p:extLst>
      <p:ext uri="{BB962C8B-B14F-4D97-AF65-F5344CB8AC3E}">
        <p14:creationId xmlns:p14="http://schemas.microsoft.com/office/powerpoint/2010/main" val="1676351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Coders leave messages for each other (and themselves) in their code: these are called comments.  They’re there for humans to read, and are completely ignored by the python interpreter.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The comments you’ll see in this course are mostly the ones that start with the ‘#’ symbol.  Everything from the ‘#’ to the end of the line it’s on is a comment.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You *might* see magic comments in python files, e.g. </a:t>
            </a:r>
          </a:p>
          <a:p>
            <a:pPr marL="0" marR="0" lvl="0" indent="0" algn="l" rtl="0">
              <a:spcBef>
                <a:spcPts val="0"/>
              </a:spcBef>
              <a:spcAft>
                <a:spcPts val="0"/>
              </a:spcAft>
              <a:buSzPct val="25000"/>
              <a:buFont typeface="Arial"/>
              <a:buNone/>
            </a:pPr>
            <a:r>
              <a:rPr lang="en" sz="1100" b="1" i="0" u="none" strike="noStrike" cap="none"/>
              <a:t>#!/usr/bin/python</a:t>
            </a:r>
          </a:p>
          <a:p>
            <a:pPr marL="0" marR="0" lvl="0" indent="0" algn="l" rtl="0">
              <a:spcBef>
                <a:spcPts val="0"/>
              </a:spcBef>
              <a:spcAft>
                <a:spcPts val="0"/>
              </a:spcAft>
              <a:buSzPct val="25000"/>
              <a:buFont typeface="Arial"/>
              <a:buNone/>
            </a:pPr>
            <a:r>
              <a:rPr lang="en" sz="1100" b="1" i="0" u="none" strike="noStrike" cap="none"/>
              <a:t># -*- coding: utf-8 -*-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buSzPct val="25000"/>
              <a:buFont typeface="Arial"/>
              <a:buNone/>
            </a:pPr>
            <a:r>
              <a:rPr lang="en" sz="1100" b="0" i="0" u="none" strike="noStrike" cap="none"/>
              <a:t>These tell the interpreter which type of file this is (python), and which character set it uses (remember the problem with ‘“‘ earlier?). utf-8 is a very commonly-used character set. </a:t>
            </a:r>
          </a:p>
        </p:txBody>
      </p:sp>
    </p:spTree>
    <p:extLst>
      <p:ext uri="{BB962C8B-B14F-4D97-AF65-F5344CB8AC3E}">
        <p14:creationId xmlns:p14="http://schemas.microsoft.com/office/powerpoint/2010/main" val="1597510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Variables are places where you put objects that you don’t want to keep typing out.  You do this because</a:t>
            </a:r>
          </a:p>
          <a:p>
            <a:pPr marL="457200" marR="0" lvl="0" indent="-228600" algn="l" rtl="0">
              <a:spcBef>
                <a:spcPts val="0"/>
              </a:spcBef>
              <a:buAutoNum type="alphaLcParenR"/>
            </a:pPr>
            <a:r>
              <a:rPr lang="en"/>
              <a:t>you don’t have to keep typing “Hello World” when you use it several times in your code</a:t>
            </a:r>
          </a:p>
          <a:p>
            <a:pPr marL="457200" marR="0" lvl="0" indent="-228600" algn="l" rtl="0">
              <a:spcBef>
                <a:spcPts val="0"/>
              </a:spcBef>
              <a:buAutoNum type="alphaLcParenR"/>
            </a:pPr>
            <a:r>
              <a:rPr lang="en"/>
              <a:t>it’s easier to read your code and see what’s going on</a:t>
            </a:r>
          </a:p>
          <a:p>
            <a:pPr marL="457200" marR="0" lvl="0" indent="-228600" algn="l" rtl="0">
              <a:spcBef>
                <a:spcPts val="0"/>
              </a:spcBef>
              <a:buAutoNum type="alphaLcParenR"/>
            </a:pPr>
            <a:r>
              <a:rPr lang="en"/>
              <a:t>it’s harder to make mistakes (e.g. if you put “10” everywhere in your code, and change your mind, then you might change some but not all of those “10”s to “11s”… if you put x=10 and then use x everywhere, you only have to change one thing). </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Variables have “types” that tell the interpreter what can be done with them (e.g. you can multiply numbers together, but you can’t do that with strings). Here are some common variable types:</a:t>
            </a:r>
          </a:p>
          <a:p>
            <a:pPr marL="0" marR="0" lvl="0" indent="0" algn="l" rtl="0">
              <a:spcBef>
                <a:spcPts val="0"/>
              </a:spcBef>
              <a:buSzPct val="25000"/>
              <a:buFont typeface="Arial"/>
              <a:buNone/>
            </a:pPr>
            <a:endParaRPr/>
          </a:p>
          <a:p>
            <a:pPr marL="457200" marR="0" lvl="0" indent="-228600" algn="l" rtl="0">
              <a:spcBef>
                <a:spcPts val="0"/>
              </a:spcBef>
              <a:buChar char="●"/>
            </a:pPr>
            <a:r>
              <a:rPr lang="en"/>
              <a:t>String: a set of characters, which could be letters, numbers or symbols.  Strings can be as long as you like - in some datasets (e.g. reading in book texts) you’ll see strings thousands of characters long. </a:t>
            </a:r>
          </a:p>
          <a:p>
            <a:pPr marL="457200" marR="0" lvl="0" indent="-228600" algn="l" rtl="0">
              <a:spcBef>
                <a:spcPts val="0"/>
              </a:spcBef>
              <a:buChar char="●"/>
            </a:pPr>
            <a:r>
              <a:rPr lang="en"/>
              <a:t>Boolean: can be either True or False.  Useful for when you want to do one thing if something is true (e.g. x == 10), and something else if it isn’t.</a:t>
            </a:r>
          </a:p>
          <a:p>
            <a:pPr marL="457200" marR="0" lvl="0" indent="-228600" algn="l" rtl="0">
              <a:spcBef>
                <a:spcPts val="0"/>
              </a:spcBef>
              <a:buChar char="●"/>
            </a:pPr>
            <a:r>
              <a:rPr lang="en"/>
              <a:t>Numbers: a number.  This include integers (e.g. 10), and floating-point number (e.g. 15.523).</a:t>
            </a:r>
          </a:p>
          <a:p>
            <a:pPr marR="0" lvl="0" algn="l" rtl="0">
              <a:spcBef>
                <a:spcPts val="0"/>
              </a:spcBef>
              <a:buNone/>
            </a:pPr>
            <a:endParaRPr/>
          </a:p>
          <a:p>
            <a:pPr marR="0" lvl="0" algn="l" rtl="0">
              <a:spcBef>
                <a:spcPts val="0"/>
              </a:spcBef>
              <a:buNone/>
            </a:pPr>
            <a:r>
              <a:rPr lang="en"/>
              <a:t>Note how I reused the same variable name for two numbers.  Try typing my_number = 10, then print(my_number), then my_number=15.523, then print(my_number) in ipython.  </a:t>
            </a:r>
          </a:p>
        </p:txBody>
      </p:sp>
    </p:spTree>
    <p:extLst>
      <p:ext uri="{BB962C8B-B14F-4D97-AF65-F5344CB8AC3E}">
        <p14:creationId xmlns:p14="http://schemas.microsoft.com/office/powerpoint/2010/main" val="1519494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Strings are a bit special.  A string is made out of characters (e.g. “H” or “r”), so it makes sense to ask things like: </a:t>
            </a:r>
          </a:p>
          <a:p>
            <a:pPr marL="457200" marR="0" lvl="0" indent="-228600" algn="l" rtl="0">
              <a:spcBef>
                <a:spcPts val="0"/>
              </a:spcBef>
              <a:spcAft>
                <a:spcPts val="0"/>
              </a:spcAft>
              <a:buSzPct val="100000"/>
              <a:buFont typeface="Arial"/>
              <a:buChar char="●"/>
            </a:pPr>
            <a:r>
              <a:rPr lang="en" sz="1100" b="0" i="0" u="none" strike="noStrike" cap="none"/>
              <a:t>len(string): how many characters are there in this string?</a:t>
            </a:r>
          </a:p>
          <a:p>
            <a:pPr marL="457200" marR="0" lvl="0" indent="-228600" algn="l" rtl="0">
              <a:spcBef>
                <a:spcPts val="0"/>
              </a:spcBef>
              <a:spcAft>
                <a:spcPts val="0"/>
              </a:spcAft>
              <a:buSzPct val="100000"/>
              <a:buFont typeface="Arial"/>
              <a:buChar char="●"/>
            </a:pPr>
            <a:r>
              <a:rPr lang="en" sz="1100" b="0" i="0" u="none" strike="noStrike" cap="none"/>
              <a:t>my_string[</a:t>
            </a:r>
            <a:r>
              <a:rPr lang="en"/>
              <a:t>4</a:t>
            </a:r>
            <a:r>
              <a:rPr lang="en" sz="1100" b="0" i="0" u="none" strike="noStrike" cap="none"/>
              <a:t>]: what’s the </a:t>
            </a:r>
            <a:r>
              <a:rPr lang="en"/>
              <a:t>5th</a:t>
            </a:r>
            <a:r>
              <a:rPr lang="en" sz="1100" b="0" i="0" u="none" strike="noStrike" cap="none"/>
              <a:t> character in this string? (NB python counts from 0, not 1, e.g. my_string[0] is H).</a:t>
            </a:r>
          </a:p>
          <a:p>
            <a:pPr marL="0" marR="0" lvl="0" indent="0" algn="l" rtl="0">
              <a:spcBef>
                <a:spcPts val="0"/>
              </a:spcBef>
              <a:buSzPct val="25000"/>
              <a:buFont typeface="Arial"/>
              <a:buNone/>
            </a:pPr>
            <a:endParaRPr/>
          </a:p>
        </p:txBody>
      </p:sp>
    </p:spTree>
    <p:extLst>
      <p:ext uri="{BB962C8B-B14F-4D97-AF65-F5344CB8AC3E}">
        <p14:creationId xmlns:p14="http://schemas.microsoft.com/office/powerpoint/2010/main" val="26607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So let’s begin.  Here are the 6 things we’ll talk about today. </a:t>
            </a:r>
          </a:p>
        </p:txBody>
      </p:sp>
    </p:spTree>
    <p:extLst>
      <p:ext uri="{BB962C8B-B14F-4D97-AF65-F5344CB8AC3E}">
        <p14:creationId xmlns:p14="http://schemas.microsoft.com/office/powerpoint/2010/main" val="1180125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Remember, functions are pieces of code that (often) do something that gets repeated lots.  We already met the function “print()”.  Here are some more functions.</a:t>
            </a:r>
          </a:p>
          <a:p>
            <a:pPr lvl="0" rtl="0">
              <a:spcBef>
                <a:spcPts val="0"/>
              </a:spcBef>
              <a:buNone/>
            </a:pPr>
            <a:endParaRPr/>
          </a:p>
          <a:p>
            <a:pPr lvl="0" rtl="0">
              <a:spcBef>
                <a:spcPts val="0"/>
              </a:spcBef>
              <a:buNone/>
            </a:pPr>
            <a:r>
              <a:rPr lang="en"/>
              <a:t>Functions generally have 3 parts:  the function name (e.g. “len”), the function arguments (e.g. “my_string”) that tell the function what to do its thing on, and the the function return (e.g. stringlength), which is the variable (or variables) that the function puts its results into.</a:t>
            </a:r>
          </a:p>
          <a:p>
            <a:pPr lvl="0" rtl="0">
              <a:spcBef>
                <a:spcPts val="0"/>
              </a:spcBef>
              <a:buNone/>
            </a:pPr>
            <a:endParaRPr/>
          </a:p>
          <a:p>
            <a:pPr lvl="0">
              <a:spcBef>
                <a:spcPts val="0"/>
              </a:spcBef>
              <a:buClr>
                <a:srgbClr val="000000"/>
              </a:buClr>
              <a:buSzPct val="25000"/>
              <a:buFont typeface="Arial"/>
              <a:buNone/>
            </a:pPr>
            <a:r>
              <a:rPr lang="en"/>
              <a:t>You can use ‘string formatting’ to put other variables (numbers, other strings etc) into a string.  Here, we’ve put a number (15.2) and a string (“Hello World!”) into a new string, and printed it.  print(“{}”.format(x)) is very very useful for printing out more-complicated variables, where a simple print(x) will fail.</a:t>
            </a:r>
          </a:p>
        </p:txBody>
      </p:sp>
    </p:spTree>
    <p:extLst>
      <p:ext uri="{BB962C8B-B14F-4D97-AF65-F5344CB8AC3E}">
        <p14:creationId xmlns:p14="http://schemas.microsoft.com/office/powerpoint/2010/main" val="904497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You can write your own functions using the keyword “def”.  Here, we’ve created a function (my_function) that takes an argument called my_text, adds some more text to it, puts that new text into variable new_text, and returns new_text to the person who called the function. </a:t>
            </a:r>
          </a:p>
          <a:p>
            <a:pPr lvl="0" rtl="0">
              <a:spcBef>
                <a:spcPts val="0"/>
              </a:spcBef>
              <a:buNone/>
            </a:pPr>
            <a:endParaRPr/>
          </a:p>
          <a:p>
            <a:pPr lvl="0">
              <a:spcBef>
                <a:spcPts val="0"/>
              </a:spcBef>
              <a:buNone/>
            </a:pPr>
            <a:r>
              <a:rPr lang="en"/>
              <a:t>Then we use the function.  We call my_function with the argument “sara likes “: my_text is now set to “sara likes “ before we add “bananas” to it.  The function returns “sara likes bananas”, which is put into the variable new_sentence. </a:t>
            </a:r>
          </a:p>
        </p:txBody>
      </p:sp>
    </p:spTree>
    <p:extLst>
      <p:ext uri="{BB962C8B-B14F-4D97-AF65-F5344CB8AC3E}">
        <p14:creationId xmlns:p14="http://schemas.microsoft.com/office/powerpoint/2010/main" val="1992228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A collection is</a:t>
            </a:r>
            <a:r>
              <a:rPr lang="en"/>
              <a:t> a group of python objects.  We’re going to look at two collections here: lists, and dictionaries.</a:t>
            </a:r>
          </a:p>
        </p:txBody>
      </p:sp>
    </p:spTree>
    <p:extLst>
      <p:ext uri="{BB962C8B-B14F-4D97-AF65-F5344CB8AC3E}">
        <p14:creationId xmlns:p14="http://schemas.microsoft.com/office/powerpoint/2010/main" val="1973615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A list is an ordered set of python objects.  Here, rowvals is a list that contains numbers. </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Lists are ordered, e.g. rowvals[3] will always give you the 4th object in rowvals (currently “6”).  This might seem wrong to you - you may be asking why it doesn’t give you the 3rd object in the list.  The reason is that all counting in Python starts at zero, so the “indices” for the objects in this list are 0,1,2,3,4,5,6,7 and 8.  </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You can’t use an index larger than the last index in the list: typing rowvals[9] will give you an error message.   But you will sometimes see negative indices. </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rowvals[3] and max(rowvals) will both return an object to you, that you can ‘assign’ to a new variable.  </a:t>
            </a:r>
          </a:p>
          <a:p>
            <a:pPr marL="0" marR="0" lvl="0" indent="0" algn="l" rtl="0">
              <a:spcBef>
                <a:spcPts val="0"/>
              </a:spcBef>
              <a:buSzPct val="25000"/>
              <a:buFont typeface="Arial"/>
              <a:buNone/>
            </a:pPr>
            <a:endParaRPr/>
          </a:p>
        </p:txBody>
      </p:sp>
    </p:spTree>
    <p:extLst>
      <p:ext uri="{BB962C8B-B14F-4D97-AF65-F5344CB8AC3E}">
        <p14:creationId xmlns:p14="http://schemas.microsoft.com/office/powerpoint/2010/main" val="523918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Some functions will change the object they’re applied to.  list.sort() is one of these. </a:t>
            </a:r>
          </a:p>
          <a:p>
            <a:pPr lvl="0" rtl="0">
              <a:spcBef>
                <a:spcPts val="0"/>
              </a:spcBef>
              <a:buNone/>
            </a:pPr>
            <a:endParaRPr/>
          </a:p>
          <a:p>
            <a:pPr lvl="0">
              <a:spcBef>
                <a:spcPts val="0"/>
              </a:spcBef>
              <a:buClr>
                <a:srgbClr val="000000"/>
              </a:buClr>
              <a:buSzPct val="25000"/>
              <a:buFont typeface="Arial"/>
              <a:buNone/>
            </a:pPr>
            <a:r>
              <a:rPr lang="en"/>
              <a:t>rowvals.sort() changes the contents of rowvals itself.  Try running this code to see how this happens. </a:t>
            </a:r>
          </a:p>
        </p:txBody>
      </p:sp>
    </p:spTree>
    <p:extLst>
      <p:ext uri="{BB962C8B-B14F-4D97-AF65-F5344CB8AC3E}">
        <p14:creationId xmlns:p14="http://schemas.microsoft.com/office/powerpoint/2010/main" val="820268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So sometimes you want to do something to every item in a list.  Repeating the same command for alist[0], alist[1], alist[2] and alist[3] would be tiresome (and even more tiresome if you have 1000 items in your list), so we use iterators. </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An iterator (e.g. “for”) selects each item in a list in turn, and applies your code to it.  For instance, in the code above, the line “for item in alist” selects each object in alist, calls that object “item” then runs the code “print(item)” on it. </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Note the 4 spaces before print(item).  This is how Python groups code together: the spaces tell the Python interpreter that print(item) and print(item+2) are run on the items from alist, but “print(I’m done now)” isn’t.  This can be very annoying at first, but makes sense after a while.  </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The enumerate function can be very useful when you’re iterating over lists.  This allows you to use both the index of an item, and the item in your loops.  An example of this is: </a:t>
            </a:r>
          </a:p>
          <a:p>
            <a:pPr lvl="0" rtl="0">
              <a:lnSpc>
                <a:spcPct val="115000"/>
              </a:lnSpc>
              <a:spcBef>
                <a:spcPts val="1600"/>
              </a:spcBef>
              <a:buSzPct val="25000"/>
              <a:buFont typeface="Arial"/>
              <a:buNone/>
            </a:pPr>
            <a:r>
              <a:rPr lang="en">
                <a:solidFill>
                  <a:schemeClr val="dk1"/>
                </a:solidFill>
                <a:latin typeface="Calibri"/>
                <a:ea typeface="Calibri"/>
                <a:cs typeface="Calibri"/>
                <a:sym typeface="Calibri"/>
              </a:rPr>
              <a:t>for index, item in enumerate(alist):</a:t>
            </a:r>
          </a:p>
          <a:p>
            <a:pPr lvl="0" rtl="0">
              <a:lnSpc>
                <a:spcPct val="115000"/>
              </a:lnSpc>
              <a:spcBef>
                <a:spcPts val="1600"/>
              </a:spcBef>
              <a:buClr>
                <a:schemeClr val="dk1"/>
              </a:buClr>
              <a:buSzPct val="25000"/>
              <a:buFont typeface="Arial"/>
              <a:buNone/>
            </a:pPr>
            <a:r>
              <a:rPr lang="en">
                <a:solidFill>
                  <a:schemeClr val="dk1"/>
                </a:solidFill>
                <a:latin typeface="Calibri"/>
                <a:ea typeface="Calibri"/>
                <a:cs typeface="Calibri"/>
                <a:sym typeface="Calibri"/>
              </a:rPr>
              <a:t>     print(“the list item at index {} is {}”.format(index, item))</a:t>
            </a:r>
          </a:p>
          <a:p>
            <a:pPr marL="0" marR="0" lvl="0" indent="0" algn="l" rtl="0">
              <a:spcBef>
                <a:spcPts val="0"/>
              </a:spcBef>
              <a:buSzPct val="25000"/>
              <a:buFont typeface="Arial"/>
              <a:buNone/>
            </a:pPr>
            <a:endParaRPr/>
          </a:p>
        </p:txBody>
      </p:sp>
    </p:spTree>
    <p:extLst>
      <p:ext uri="{BB962C8B-B14F-4D97-AF65-F5344CB8AC3E}">
        <p14:creationId xmlns:p14="http://schemas.microsoft.com/office/powerpoint/2010/main" val="1554796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A python list is a collection that’s indexed by numbers (0,1,2,etc).  A python dictionary is a container that’s indexed by anything you want to use.  In this example, we’ve used ISO3166 country codes as indices, and the names of countries as the items in the list. </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Dictionaries are unordered, so iso3166[0] doesn’t make sense.  But because we’ve created the indices SLE, NGA, LBR, we can use any of these to access the item connected with that index, e.g. iso3166[‘NGA’].  If we want to see all the indices (aka “keys”) in a dictionary, we use the “keys” function, e.g. iso3166.keys().</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If we want to know if a key is in a dictionary, we can ask, for example using “‘NGA’ in iso3166”</a:t>
            </a:r>
          </a:p>
          <a:p>
            <a:pPr marL="0" marR="0" lvl="0" indent="0" algn="l" rtl="0">
              <a:spcBef>
                <a:spcPts val="0"/>
              </a:spcBef>
              <a:buSzPct val="25000"/>
              <a:buFont typeface="Arial"/>
              <a:buNone/>
            </a:pPr>
            <a:endParaRPr/>
          </a:p>
          <a:p>
            <a:pPr marL="0" marR="0" lvl="0" indent="0" algn="l" rtl="0">
              <a:spcBef>
                <a:spcPts val="0"/>
              </a:spcBef>
              <a:buSzPct val="25000"/>
              <a:buFont typeface="Arial"/>
              <a:buNone/>
            </a:pPr>
            <a:endParaRPr/>
          </a:p>
        </p:txBody>
      </p:sp>
    </p:spTree>
    <p:extLst>
      <p:ext uri="{BB962C8B-B14F-4D97-AF65-F5344CB8AC3E}">
        <p14:creationId xmlns:p14="http://schemas.microsoft.com/office/powerpoint/2010/main" val="883086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We can also iterate over dictionary keys, as seen here.  Don’t forget those 4 spaces!</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Speaking of spaces… you’ll notice that I’ve added spaces here and there to make the code more readable.  You can do this in most places, but there are code format rules (“style guides”) that Python coders follow so they don’t confuse each other - most Python coders use PEP8 </a:t>
            </a:r>
            <a:r>
              <a:rPr lang="en" u="sng">
                <a:solidFill>
                  <a:schemeClr val="hlink"/>
                </a:solidFill>
                <a:hlinkClick r:id="rId3"/>
              </a:rPr>
              <a:t>https://www.python.org/dev/peps/pep-0008/</a:t>
            </a:r>
            <a:r>
              <a:rPr lang="en"/>
              <a:t> - which, amongst other things, tells coders to use 4 (not 1,2,3,5 or anything else) spaces as indents.  </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Some text editors, like Sublime Text (https://www.sublimetext.com), have ways to switch on these rules so the text editor colour-highlights any time you’re breaking a rule. </a:t>
            </a:r>
          </a:p>
        </p:txBody>
      </p:sp>
    </p:spTree>
    <p:extLst>
      <p:ext uri="{BB962C8B-B14F-4D97-AF65-F5344CB8AC3E}">
        <p14:creationId xmlns:p14="http://schemas.microsoft.com/office/powerpoint/2010/main" val="775724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At some point, we’re going to need to pull data into our code: this might be input from the code’s user, or from a datafile, or from an API (application programming interface: more on that soon).  Here’s how.</a:t>
            </a:r>
          </a:p>
        </p:txBody>
      </p:sp>
    </p:spTree>
    <p:extLst>
      <p:ext uri="{BB962C8B-B14F-4D97-AF65-F5344CB8AC3E}">
        <p14:creationId xmlns:p14="http://schemas.microsoft.com/office/powerpoint/2010/main" val="227627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You might want to ask the user for input (e.g. the name of the csv file they want your code to process).  The function “input()” does this.</a:t>
            </a:r>
          </a:p>
        </p:txBody>
      </p:sp>
    </p:spTree>
    <p:extLst>
      <p:ext uri="{BB962C8B-B14F-4D97-AF65-F5344CB8AC3E}">
        <p14:creationId xmlns:p14="http://schemas.microsoft.com/office/powerpoint/2010/main" val="157286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Before we talk about python, it helps to define it a bit. </a:t>
            </a:r>
          </a:p>
        </p:txBody>
      </p:sp>
    </p:spTree>
    <p:extLst>
      <p:ext uri="{BB962C8B-B14F-4D97-AF65-F5344CB8AC3E}">
        <p14:creationId xmlns:p14="http://schemas.microsoft.com/office/powerpoint/2010/main" val="211558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a:t>First, a brief note about libraries.  </a:t>
            </a:r>
            <a:r>
              <a:rPr lang="en" sz="1100" b="0" i="0" u="none" strike="noStrike" cap="none"/>
              <a:t>Places to look for libraries include:</a:t>
            </a:r>
          </a:p>
          <a:p>
            <a:pPr marL="0" marR="0" lvl="0" indent="0" algn="l" rtl="0">
              <a:spcBef>
                <a:spcPts val="0"/>
              </a:spcBef>
              <a:spcAft>
                <a:spcPts val="0"/>
              </a:spcAft>
              <a:buSzPct val="25000"/>
              <a:buFont typeface="Arial"/>
              <a:buNone/>
            </a:pPr>
            <a:r>
              <a:rPr lang="en" sz="1100" b="0" i="0" u="none" strike="noStrike" cap="none"/>
              <a:t>* https://docs.python.org/3/library/ (you already have these)</a:t>
            </a:r>
          </a:p>
          <a:p>
            <a:pPr marL="0" marR="0" lvl="0" indent="0" algn="l" rtl="0">
              <a:spcBef>
                <a:spcPts val="0"/>
              </a:spcBef>
              <a:spcAft>
                <a:spcPts val="0"/>
              </a:spcAft>
              <a:buSzPct val="25000"/>
              <a:buFont typeface="Arial"/>
              <a:buNone/>
            </a:pPr>
            <a:r>
              <a:rPr lang="en" sz="1100" b="0" i="0" u="none" strike="noStrike" cap="none"/>
              <a:t>* https://pypi.python.org/pypi</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690918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050">
                <a:highlight>
                  <a:srgbClr val="FFFFFF"/>
                </a:highlight>
              </a:rPr>
              <a:t>Here, we’re using the Python library “CSV” to read in the contents of a CSV file. </a:t>
            </a:r>
          </a:p>
          <a:p>
            <a:pPr marL="457200" marR="0" lvl="0" indent="-295275" algn="l" rtl="0">
              <a:spcBef>
                <a:spcPts val="0"/>
              </a:spcBef>
              <a:spcAft>
                <a:spcPts val="0"/>
              </a:spcAft>
              <a:buSzPct val="95454"/>
              <a:buChar char="●"/>
            </a:pPr>
            <a:r>
              <a:rPr lang="en" sz="1050">
                <a:highlight>
                  <a:srgbClr val="FFFFFF"/>
                </a:highlight>
              </a:rPr>
              <a:t>First, we need to tell our code to use the CSV library (“import CSV”)</a:t>
            </a:r>
          </a:p>
          <a:p>
            <a:pPr marL="457200" marR="0" lvl="0" indent="-295275" algn="l" rtl="0">
              <a:spcBef>
                <a:spcPts val="0"/>
              </a:spcBef>
              <a:spcAft>
                <a:spcPts val="0"/>
              </a:spcAft>
              <a:buSzPct val="95454"/>
              <a:buChar char="●"/>
            </a:pPr>
            <a:r>
              <a:rPr lang="en" sz="1050">
                <a:highlight>
                  <a:srgbClr val="FFFFFF"/>
                </a:highlight>
              </a:rPr>
              <a:t>Then we tell it which file to open (“open()”), and that we’re reading from (not writing to) a file (“‘r’”).</a:t>
            </a:r>
          </a:p>
          <a:p>
            <a:pPr marL="457200" marR="0" lvl="0" indent="-295275" algn="l" rtl="0">
              <a:spcBef>
                <a:spcPts val="0"/>
              </a:spcBef>
              <a:spcAft>
                <a:spcPts val="0"/>
              </a:spcAft>
              <a:buSzPct val="95454"/>
              <a:buChar char="●"/>
            </a:pPr>
            <a:r>
              <a:rPr lang="en" sz="1050">
                <a:highlight>
                  <a:srgbClr val="FFFFFF"/>
                </a:highlight>
              </a:rPr>
              <a:t>We’ve opened the file for input, but that’s not enough if we want to treat this file as a CSV file (instead of a text file, or Excel, json, xml etc).  To do this, we create a CSV reader object, using “csv.reader()”.  This object (that we’ve called “csvin”) knows about commands like “next()” (get me the next row of data from the csv, and put it into a list object), and that “for row in csvin” will loop over each remaining row in the CSV file, and input it as a list.</a:t>
            </a:r>
          </a:p>
          <a:p>
            <a:pPr marL="457200" marR="0" lvl="0" indent="-295275" algn="l" rtl="0">
              <a:spcBef>
                <a:spcPts val="0"/>
              </a:spcBef>
              <a:spcAft>
                <a:spcPts val="0"/>
              </a:spcAft>
              <a:buSzPct val="95454"/>
              <a:buChar char="●"/>
            </a:pPr>
            <a:r>
              <a:rPr lang="en" sz="1050">
                <a:highlight>
                  <a:srgbClr val="FFFFFF"/>
                </a:highlight>
              </a:rPr>
              <a:t>The rest is grabbing each row in the CSV file, and printing out that row.   When you’re done, fin.close() closes the link between this program and the file pointed at by the variable ‘fin’.</a:t>
            </a:r>
          </a:p>
          <a:p>
            <a:pPr marL="0" marR="0" lvl="0" indent="0" algn="l" rtl="0">
              <a:spcBef>
                <a:spcPts val="0"/>
              </a:spcBef>
              <a:spcAft>
                <a:spcPts val="0"/>
              </a:spcAft>
              <a:buSzPct val="25000"/>
              <a:buFont typeface="Arial"/>
              <a:buNone/>
            </a:pPr>
            <a:endParaRPr sz="1050">
              <a:highlight>
                <a:srgbClr val="FFFFFF"/>
              </a:highlight>
            </a:endParaRPr>
          </a:p>
          <a:p>
            <a:pPr marL="0" marR="0" lvl="0" indent="0" algn="l" rtl="0">
              <a:spcBef>
                <a:spcPts val="0"/>
              </a:spcBef>
              <a:spcAft>
                <a:spcPts val="0"/>
              </a:spcAft>
              <a:buSzPct val="25000"/>
              <a:buFont typeface="Arial"/>
              <a:buNone/>
            </a:pPr>
            <a:r>
              <a:rPr lang="en" sz="1050" b="0" i="0" u="none" strike="noStrike" cap="none">
                <a:highlight>
                  <a:srgbClr val="FFFFFF"/>
                </a:highlight>
              </a:rPr>
              <a:t>Later in the course, you'll see other, shorter, ways to read in a CSV file (dictreader, and pandas.read_csv), but this </a:t>
            </a:r>
            <a:r>
              <a:rPr lang="en" sz="1050">
                <a:highlight>
                  <a:srgbClr val="FFFFFF"/>
                </a:highlight>
              </a:rPr>
              <a:t>is development data, and the CSV library</a:t>
            </a:r>
            <a:r>
              <a:rPr lang="en" sz="1050" b="0" i="0" u="none" strike="noStrike" cap="none">
                <a:highlight>
                  <a:srgbClr val="FFFFFF"/>
                </a:highlight>
              </a:rPr>
              <a:t> can often read in difficult CSV files that other methods fail on.</a:t>
            </a:r>
          </a:p>
          <a:p>
            <a:pPr marL="0" marR="0" lvl="0" indent="0" algn="l" rtl="0">
              <a:spcBef>
                <a:spcPts val="0"/>
              </a:spcBef>
              <a:spcAft>
                <a:spcPts val="0"/>
              </a:spcAft>
              <a:buSzPct val="25000"/>
              <a:buFont typeface="Arial"/>
              <a:buNone/>
            </a:pPr>
            <a:endParaRPr sz="1050" b="0" i="0" u="none" strike="noStrike" cap="none">
              <a:highlight>
                <a:srgbClr val="FFFFFF"/>
              </a:highlight>
            </a:endParaRPr>
          </a:p>
          <a:p>
            <a:pPr marL="0" marR="0" lvl="0" indent="0" algn="l" rtl="0">
              <a:spcBef>
                <a:spcPts val="0"/>
              </a:spcBef>
              <a:buSzPct val="25000"/>
              <a:buFont typeface="Arial"/>
              <a:buNone/>
            </a:pPr>
            <a:endParaRPr sz="1050" b="0" i="0" u="none" strike="noStrike" cap="none">
              <a:highlight>
                <a:srgbClr val="FFFFFF"/>
              </a:highlight>
            </a:endParaRPr>
          </a:p>
        </p:txBody>
      </p:sp>
    </p:spTree>
    <p:extLst>
      <p:ext uri="{BB962C8B-B14F-4D97-AF65-F5344CB8AC3E}">
        <p14:creationId xmlns:p14="http://schemas.microsoft.com/office/powerpoint/2010/main" val="1615641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Sometimes we’ll want to process only some of the data that we see.  In this case, we’re only interested in data about Liberia, so we test to see if the second entry in the row is ‘Liberia’.  This test (if a == b) is called a conditional statement, because running the rows nested below the “if” statement (“nested” = using another 4 spaces, to show that the “print()” statement belongs to the “if” one) is conditional on whether the statement “row[1] == ‘Liberia’” is true. </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The conditions you’ll see in code include:</a:t>
            </a:r>
          </a:p>
          <a:p>
            <a:pPr marL="457200" marR="0" lvl="0" indent="-228600" algn="l" rtl="0">
              <a:spcBef>
                <a:spcPts val="0"/>
              </a:spcBef>
              <a:buChar char="●"/>
            </a:pPr>
            <a:r>
              <a:rPr lang="en"/>
              <a:t>a == b: a’s value is the same as b’s value</a:t>
            </a:r>
          </a:p>
          <a:p>
            <a:pPr marL="457200" marR="0" lvl="0" indent="-228600" algn="l" rtl="0">
              <a:spcBef>
                <a:spcPts val="0"/>
              </a:spcBef>
              <a:buChar char="●"/>
            </a:pPr>
            <a:r>
              <a:rPr lang="en"/>
              <a:t>a != b: a’s value is not the same as b’s value</a:t>
            </a:r>
          </a:p>
          <a:p>
            <a:pPr marL="457200" marR="0" lvl="0" indent="-228600" algn="l" rtl="0">
              <a:spcBef>
                <a:spcPts val="0"/>
              </a:spcBef>
              <a:buChar char="●"/>
            </a:pPr>
            <a:r>
              <a:rPr lang="en"/>
              <a:t>a &lt; b: a is smaller than b</a:t>
            </a:r>
          </a:p>
          <a:p>
            <a:pPr marL="457200" marR="0" lvl="0" indent="-228600" algn="l" rtl="0">
              <a:spcBef>
                <a:spcPts val="0"/>
              </a:spcBef>
              <a:buChar char="●"/>
            </a:pPr>
            <a:r>
              <a:rPr lang="en"/>
              <a:t>a &gt; b: a is bigger than b</a:t>
            </a:r>
          </a:p>
          <a:p>
            <a:pPr marL="457200" marR="0" lvl="0" indent="-228600" algn="l" rtl="0">
              <a:spcBef>
                <a:spcPts val="0"/>
              </a:spcBef>
              <a:buChar char="●"/>
            </a:pPr>
            <a:r>
              <a:rPr lang="en"/>
              <a:t>a&lt;= b: a is smaller than or equal to b</a:t>
            </a:r>
          </a:p>
          <a:p>
            <a:pPr marL="457200" marR="0" lvl="0" indent="-228600" algn="l" rtl="0">
              <a:spcBef>
                <a:spcPts val="0"/>
              </a:spcBef>
              <a:buChar char="●"/>
            </a:pPr>
            <a:r>
              <a:rPr lang="en"/>
              <a:t>a &gt;= b: a is bigger than or equal to b</a:t>
            </a:r>
          </a:p>
          <a:p>
            <a:pPr marR="0" lvl="0" algn="l" rtl="0">
              <a:spcBef>
                <a:spcPts val="0"/>
              </a:spcBef>
              <a:buNone/>
            </a:pPr>
            <a:endParaRPr/>
          </a:p>
          <a:p>
            <a:pPr marR="0" lvl="0" algn="l" rtl="0">
              <a:spcBef>
                <a:spcPts val="0"/>
              </a:spcBef>
              <a:buNone/>
            </a:pPr>
            <a:r>
              <a:rPr lang="en"/>
              <a:t>Beware the “==” in a conditional statement. “==” is used to test similarity;  “=” is used to set the value of the thing on its left to the value of the thing on its right.  Python will let you use either of these in a condition.</a:t>
            </a:r>
          </a:p>
          <a:p>
            <a:pPr marR="0" lvl="0" algn="l" rtl="0">
              <a:spcBef>
                <a:spcPts val="0"/>
              </a:spcBef>
              <a:buNone/>
            </a:pPr>
            <a:endParaRPr/>
          </a:p>
          <a:p>
            <a:pPr marR="0" lvl="0" algn="l" rtl="0">
              <a:spcBef>
                <a:spcPts val="0"/>
              </a:spcBef>
              <a:buNone/>
            </a:pPr>
            <a:endParaRPr/>
          </a:p>
        </p:txBody>
      </p:sp>
    </p:spTree>
    <p:extLst>
      <p:ext uri="{BB962C8B-B14F-4D97-AF65-F5344CB8AC3E}">
        <p14:creationId xmlns:p14="http://schemas.microsoft.com/office/powerpoint/2010/main" val="1300869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We’ve just skimmed through the basics of Python - enough so you don’t get lost when I start showing example code.  If you want to know more, there are lots of courses listed in the course reading list; IMHO the best of these is Jeff Knupp’s Learn Python the Hard Way (available online for free). </a:t>
            </a:r>
          </a:p>
        </p:txBody>
      </p:sp>
    </p:spTree>
    <p:extLst>
      <p:ext uri="{BB962C8B-B14F-4D97-AF65-F5344CB8AC3E}">
        <p14:creationId xmlns:p14="http://schemas.microsoft.com/office/powerpoint/2010/main" val="183583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Your exercises were all built into the class.  But if you want more… </a:t>
            </a:r>
          </a:p>
        </p:txBody>
      </p:sp>
    </p:spTree>
    <p:extLst>
      <p:ext uri="{BB962C8B-B14F-4D97-AF65-F5344CB8AC3E}">
        <p14:creationId xmlns:p14="http://schemas.microsoft.com/office/powerpoint/2010/main" val="1709283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The iPython notebooks (that you downloaded from github) are there for you to learn more about the subjects in each class. Go play with them: take copies, edit the code and see what happens. </a:t>
            </a:r>
          </a:p>
        </p:txBody>
      </p:sp>
    </p:spTree>
    <p:extLst>
      <p:ext uri="{BB962C8B-B14F-4D97-AF65-F5344CB8AC3E}">
        <p14:creationId xmlns:p14="http://schemas.microsoft.com/office/powerpoint/2010/main" val="10391226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And make a list of those strange behaviours so we can talk about them in the next class.</a:t>
            </a:r>
          </a:p>
        </p:txBody>
      </p:sp>
    </p:spTree>
    <p:extLst>
      <p:ext uri="{BB962C8B-B14F-4D97-AF65-F5344CB8AC3E}">
        <p14:creationId xmlns:p14="http://schemas.microsoft.com/office/powerpoint/2010/main" val="1196789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See </a:t>
            </a:r>
            <a:r>
              <a:rPr lang="en" u="sng">
                <a:solidFill>
                  <a:schemeClr val="hlink"/>
                </a:solidFill>
                <a:hlinkClick r:id="rId3"/>
              </a:rPr>
              <a:t>http://learnpythonthehardway.org/book/</a:t>
            </a:r>
            <a:r>
              <a:rPr lang="en"/>
              <a:t> and </a:t>
            </a:r>
            <a:r>
              <a:rPr lang="en" u="sng">
                <a:solidFill>
                  <a:schemeClr val="hlink"/>
                </a:solidFill>
                <a:hlinkClick r:id="rId4"/>
              </a:rPr>
              <a:t>https://www.python.org/</a:t>
            </a:r>
            <a:r>
              <a:rPr lang="en"/>
              <a:t> for way more about Python.</a:t>
            </a:r>
          </a:p>
        </p:txBody>
      </p:sp>
    </p:spTree>
    <p:extLst>
      <p:ext uri="{BB962C8B-B14F-4D97-AF65-F5344CB8AC3E}">
        <p14:creationId xmlns:p14="http://schemas.microsoft.com/office/powerpoint/2010/main" val="1578710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Font typeface="Calibri"/>
              <a:buNone/>
            </a:pPr>
            <a:r>
              <a:rPr lang="en" sz="1100" b="0" i="0" u="none" strike="noStrike" cap="none">
                <a:latin typeface="Calibri"/>
                <a:ea typeface="Calibri"/>
                <a:cs typeface="Calibri"/>
                <a:sym typeface="Calibri"/>
              </a:rPr>
              <a:t>We’ll cover the b</a:t>
            </a:r>
            <a:r>
              <a:rPr lang="en" sz="1100" b="0" i="0" u="none" strike="noStrike" cap="none">
                <a:solidFill>
                  <a:schemeClr val="dk1"/>
                </a:solidFill>
                <a:latin typeface="Calibri"/>
                <a:ea typeface="Calibri"/>
                <a:cs typeface="Calibri"/>
                <a:sym typeface="Calibri"/>
              </a:rPr>
              <a:t>asics of Python in this session</a:t>
            </a:r>
            <a:r>
              <a:rPr lang="en" sz="1100" b="0" i="0" u="none" strike="noStrike" cap="none">
                <a:latin typeface="Calibri"/>
                <a:ea typeface="Calibri"/>
                <a:cs typeface="Calibri"/>
                <a:sym typeface="Calibri"/>
              </a:rPr>
              <a:t>.  The aim is to a) get you some useful tools, and b) not have you scared by something that looks like this. </a:t>
            </a:r>
          </a:p>
          <a:p>
            <a:pPr marL="0" marR="0" lvl="0" indent="0" algn="l" rtl="0">
              <a:spcBef>
                <a:spcPts val="0"/>
              </a:spcBef>
              <a:spcAft>
                <a:spcPts val="0"/>
              </a:spcAft>
              <a:buSzPct val="25000"/>
              <a:buFont typeface="Arial"/>
              <a:buNone/>
            </a:pPr>
            <a:endParaRPr sz="1100" b="0" i="0" u="none" strike="noStrike" cap="none">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 sz="1100" b="0" i="0" u="none" strike="noStrike" cap="none">
                <a:solidFill>
                  <a:schemeClr val="dk1"/>
                </a:solidFill>
                <a:latin typeface="Calibri"/>
                <a:ea typeface="Calibri"/>
                <a:cs typeface="Calibri"/>
                <a:sym typeface="Calibri"/>
              </a:rPr>
              <a:t>Th</a:t>
            </a:r>
            <a:r>
              <a:rPr lang="en">
                <a:solidFill>
                  <a:schemeClr val="dk1"/>
                </a:solidFill>
                <a:latin typeface="Calibri"/>
                <a:ea typeface="Calibri"/>
                <a:cs typeface="Calibri"/>
                <a:sym typeface="Calibri"/>
              </a:rPr>
              <a:t>e</a:t>
            </a:r>
            <a:r>
              <a:rPr lang="en" sz="1100" b="0" i="0" u="none" strike="noStrike" cap="none">
                <a:solidFill>
                  <a:schemeClr val="dk1"/>
                </a:solidFill>
                <a:latin typeface="Calibri"/>
                <a:ea typeface="Calibri"/>
                <a:cs typeface="Calibri"/>
                <a:sym typeface="Calibri"/>
              </a:rPr>
              <a:t> toolset for this course </a:t>
            </a:r>
            <a:r>
              <a:rPr lang="en">
                <a:solidFill>
                  <a:schemeClr val="dk1"/>
                </a:solidFill>
                <a:latin typeface="Calibri"/>
                <a:ea typeface="Calibri"/>
                <a:cs typeface="Calibri"/>
                <a:sym typeface="Calibri"/>
              </a:rPr>
              <a:t>(Python, R, offline tools) </a:t>
            </a:r>
            <a:r>
              <a:rPr lang="en" sz="1100" b="0" i="0" u="none" strike="noStrike" cap="none">
                <a:solidFill>
                  <a:schemeClr val="dk1"/>
                </a:solidFill>
                <a:latin typeface="Calibri"/>
                <a:ea typeface="Calibri"/>
                <a:cs typeface="Calibri"/>
                <a:sym typeface="Calibri"/>
              </a:rPr>
              <a:t>was chosen so you can still do something useful when you have no internet / have low bandwidth. There are many other tools out there if you have the bandwidth to run then, but at some point in your career you’ll find yourself somewhere like Arusha in Tanzania, desperately hoping that the page you need will load.  We’ve based this toolkit on trying to minimise that experience. Plus it</a:t>
            </a:r>
            <a:r>
              <a:rPr lang="en">
                <a:solidFill>
                  <a:schemeClr val="dk1"/>
                </a:solidFill>
                <a:latin typeface="Calibri"/>
                <a:ea typeface="Calibri"/>
                <a:cs typeface="Calibri"/>
                <a:sym typeface="Calibri"/>
              </a:rPr>
              <a:t>’s cool being able to do things for yourself!</a:t>
            </a:r>
          </a:p>
          <a:p>
            <a:pPr marL="0" marR="0" lvl="0" indent="0" algn="l" rtl="0">
              <a:spcBef>
                <a:spcPts val="0"/>
              </a:spcBef>
              <a:buSzPct val="25000"/>
              <a:buFont typeface="Arial"/>
              <a:buNone/>
            </a:pPr>
            <a:endParaRPr sz="1200" b="0" i="0" u="none" strike="noStrike" cap="none">
              <a:solidFill>
                <a:schemeClr val="dk1"/>
              </a:solidFill>
              <a:latin typeface="Calibri"/>
              <a:ea typeface="Calibri"/>
              <a:cs typeface="Calibri"/>
              <a:sym typeface="Calibri"/>
            </a:endParaRPr>
          </a:p>
        </p:txBody>
      </p:sp>
      <p:sp>
        <p:nvSpPr>
          <p:cNvPr id="82" name="Shape 8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 sz="1200" b="0" i="0" u="none" strike="noStrike" cap="none">
                <a:solidFill>
                  <a:schemeClr val="dk1"/>
                </a:solidFill>
                <a:latin typeface="Calibri"/>
                <a:ea typeface="Calibri"/>
                <a:cs typeface="Calibri"/>
                <a:sym typeface="Calibri"/>
              </a:rPr>
              <a:t>5</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0225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That was your first python code.  You opened up the ipython interpreter, then typed in ‘commands’ (‘1+2’) and got back outputs (‘3’).  T</a:t>
            </a:r>
            <a:r>
              <a:rPr lang="en"/>
              <a:t>h</a:t>
            </a:r>
            <a:r>
              <a:rPr lang="en" sz="1100" b="0" i="0" u="none" strike="noStrike" cap="none"/>
              <a:t>en, because we</a:t>
            </a:r>
            <a:r>
              <a:rPr lang="en"/>
              <a:t>’re tidy, you closed the python interpreter again.  </a:t>
            </a:r>
          </a:p>
          <a:p>
            <a:pPr marL="0" marR="0" lvl="0" indent="0" algn="l" rtl="0">
              <a:spcBef>
                <a:spcPts val="0"/>
              </a:spcBef>
              <a:buSzPct val="25000"/>
              <a:buFont typeface="Arial"/>
              <a:buNone/>
            </a:pPr>
            <a:endParaRPr/>
          </a:p>
          <a:p>
            <a:pPr marL="0" marR="0" lvl="0" indent="0" algn="l" rtl="0">
              <a:spcBef>
                <a:spcPts val="0"/>
              </a:spcBef>
              <a:buSzPct val="25000"/>
              <a:buFont typeface="Arial"/>
              <a:buNone/>
            </a:pPr>
            <a:r>
              <a:rPr lang="en"/>
              <a:t>We met several important things here. You met objects:  “1” and “2.5” are numbers (“1” is an integer number; “2.5” is a floating point number); and “‘hello world!’” is a string.  </a:t>
            </a:r>
          </a:p>
          <a:p>
            <a:pPr marL="0" marR="0" lvl="0" indent="0" algn="l" rtl="0">
              <a:spcBef>
                <a:spcPts val="0"/>
              </a:spcBef>
              <a:buSzPct val="25000"/>
              <a:buFont typeface="Arial"/>
              <a:buNone/>
            </a:pPr>
            <a:endParaRPr/>
          </a:p>
          <a:p>
            <a:pPr lvl="0" rtl="0">
              <a:lnSpc>
                <a:spcPct val="115000"/>
              </a:lnSpc>
              <a:spcBef>
                <a:spcPts val="0"/>
              </a:spcBef>
              <a:buClr>
                <a:srgbClr val="000000"/>
              </a:buClr>
              <a:buSzPct val="100000"/>
              <a:buFont typeface="Arial"/>
              <a:buNone/>
            </a:pPr>
            <a:r>
              <a:rPr lang="en"/>
              <a:t>You also met an operator: “+” and a function: print(). </a:t>
            </a:r>
          </a:p>
          <a:p>
            <a:pPr lvl="0" rtl="0">
              <a:lnSpc>
                <a:spcPct val="115000"/>
              </a:lnSpc>
              <a:spcBef>
                <a:spcPts val="0"/>
              </a:spcBef>
              <a:buClr>
                <a:srgbClr val="000000"/>
              </a:buClr>
              <a:buSzPct val="100000"/>
              <a:buFont typeface="Arial"/>
              <a:buNone/>
            </a:pPr>
            <a:r>
              <a:rPr lang="en"/>
              <a:t>* Operators do basic things to pairs of objects (or sometimes to single objects).  For instance, “+” adds together the objects to the left and right of it. You’ll meet arthmetic operators (+ add, - subtract, * multiply, / divide) and logical operators (of which more soon).</a:t>
            </a:r>
          </a:p>
          <a:p>
            <a:pPr lvl="0" rtl="0">
              <a:lnSpc>
                <a:spcPct val="115000"/>
              </a:lnSpc>
              <a:spcBef>
                <a:spcPts val="0"/>
              </a:spcBef>
              <a:buClr>
                <a:srgbClr val="000000"/>
              </a:buClr>
              <a:buSzPct val="100000"/>
              <a:buFont typeface="Arial"/>
              <a:buNone/>
            </a:pPr>
            <a:r>
              <a:rPr lang="en"/>
              <a:t>* Functions are pieces of pre-written code that (usually) do something that needs to be done often, like sending a friendly message.  </a:t>
            </a:r>
          </a:p>
          <a:p>
            <a:pPr marL="0" marR="0" lvl="0" indent="0" algn="l" rtl="0">
              <a:spcBef>
                <a:spcPts val="0"/>
              </a:spcBef>
              <a:buSzPct val="25000"/>
              <a:buFont typeface="Arial"/>
              <a:buNone/>
            </a:pPr>
            <a:endParaRPr/>
          </a:p>
        </p:txBody>
      </p:sp>
    </p:spTree>
    <p:extLst>
      <p:ext uri="{BB962C8B-B14F-4D97-AF65-F5344CB8AC3E}">
        <p14:creationId xmlns:p14="http://schemas.microsoft.com/office/powerpoint/2010/main" val="43236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So you have some Python code - maybe written in these slides, maybe in a .py or .ipynb file. Let’s look at some of the ways you can run that code.</a:t>
            </a:r>
          </a:p>
        </p:txBody>
      </p:sp>
    </p:spTree>
    <p:extLst>
      <p:ext uri="{BB962C8B-B14F-4D97-AF65-F5344CB8AC3E}">
        <p14:creationId xmlns:p14="http://schemas.microsoft.com/office/powerpoint/2010/main" val="1845612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Font typeface="Arial"/>
              <a:buNone/>
            </a:pPr>
            <a:r>
              <a:rPr lang="en" sz="1100" b="0" i="0" u="none" strike="noStrike" cap="none"/>
              <a:t>‘python’ runs the python interpreter.  ‘ipython’ runs a version of the python interpeter that’s slightly friendlier to new users, e.g. it has better help.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‘python helloworld.py’ runs the python interpreter on a file called ‘helloworld.py’.  If that file contains a set of python commands (e.g. “print(“Hello World!”)”), you’ll see the output of those commands.  You can do the same thing with ipython, e.g. ‘ipython helloworld.py’.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There’s a file called helloworld.py in your course notes. Try running it, then editing it (any text editor will do, although some, like Sublimetext, are set up to point out any coding errors to you), and running it again. </a:t>
            </a:r>
          </a:p>
          <a:p>
            <a:pPr marL="0" marR="0" lvl="0" indent="0" algn="l" rtl="0">
              <a:spcBef>
                <a:spcPts val="0"/>
              </a:spcBef>
              <a:spcAft>
                <a:spcPts val="0"/>
              </a:spcAft>
              <a:buSzPct val="25000"/>
              <a:buFont typeface="Arial"/>
              <a:buNone/>
            </a:pPr>
            <a:endParaRPr sz="1100" b="0" i="0" u="none" strike="noStrike" cap="none"/>
          </a:p>
          <a:p>
            <a:pPr marL="0" marR="0" lvl="0" indent="0" algn="l" rtl="0">
              <a:spcBef>
                <a:spcPts val="0"/>
              </a:spcBef>
              <a:spcAft>
                <a:spcPts val="0"/>
              </a:spcAft>
              <a:buSzPct val="25000"/>
              <a:buFont typeface="Arial"/>
              <a:buNone/>
            </a:pPr>
            <a:r>
              <a:rPr lang="en" sz="1100" b="0" i="0" u="none" strike="noStrike" cap="none"/>
              <a:t>There are other ways to run Python code (e.g. from another program), but we won’t be doing that in this course.</a:t>
            </a:r>
          </a:p>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962095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Ipython notebooks are files that contain both formatted text and code; depending on how you set up your notebooks, they can run code written in Python, R or several other languages. </a:t>
            </a:r>
          </a:p>
        </p:txBody>
      </p:sp>
    </p:spTree>
    <p:extLst>
      <p:ext uri="{BB962C8B-B14F-4D97-AF65-F5344CB8AC3E}">
        <p14:creationId xmlns:p14="http://schemas.microsoft.com/office/powerpoint/2010/main" val="1532723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3A55F1-5987-3845-B8D2-0FAEB74E067A}" type="datetimeFigureOut">
              <a:rPr lang="en-US" smtClean="0"/>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16453135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A55F1-5987-3845-B8D2-0FAEB74E067A}" type="datetimeFigureOut">
              <a:rPr lang="en-US" smtClean="0"/>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4689122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A55F1-5987-3845-B8D2-0FAEB74E067A}" type="datetimeFigureOut">
              <a:rPr lang="en-US" smtClean="0"/>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899453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in point">
    <p:bg>
      <p:bgRef idx="1002">
        <a:schemeClr val="bg2"/>
      </p:bgRef>
    </p:bg>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tx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21" name="Shape 2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lvl1pPr>
              <a:defRPr>
                <a:solidFill>
                  <a:schemeClr val="tx1"/>
                </a:solidFill>
              </a:defRPr>
            </a:lvl1pPr>
          </a:lstStyle>
          <a:p>
            <a:pPr algn="l">
              <a:buClr>
                <a:srgbClr val="000000"/>
              </a:buClr>
              <a:buSzPct val="25000"/>
              <a:buFont typeface="Arial"/>
              <a:buNone/>
            </a:pPr>
            <a:fld id="{00000000-1234-1234-1234-123412341234}" type="slidenum">
              <a:rPr lang="en" sz="1400" smtClean="0"/>
              <a:pPr algn="l">
                <a:buClr>
                  <a:srgbClr val="000000"/>
                </a:buClr>
                <a:buSzPct val="25000"/>
                <a:buFont typeface="Arial"/>
                <a:buNone/>
              </a:pPr>
              <a:t>‹#›</a:t>
            </a:fld>
            <a:endParaRPr lang="en" sz="1400" dirty="0"/>
          </a:p>
        </p:txBody>
      </p:sp>
    </p:spTree>
    <p:extLst>
      <p:ext uri="{BB962C8B-B14F-4D97-AF65-F5344CB8AC3E}">
        <p14:creationId xmlns:p14="http://schemas.microsoft.com/office/powerpoint/2010/main" val="88169821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1200" b="0" i="0" u="none" strike="noStrike" cap="none" smtClean="0">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1245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3A55F1-5987-3845-B8D2-0FAEB74E067A}" type="datetimeFigureOut">
              <a:rPr lang="en-US" smtClean="0"/>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8757633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3A55F1-5987-3845-B8D2-0FAEB74E067A}" type="datetimeFigureOut">
              <a:rPr lang="en-US" smtClean="0"/>
              <a:t>8/30/16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4572229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3A55F1-5987-3845-B8D2-0FAEB74E067A}" type="datetimeFigureOut">
              <a:rPr lang="en-US" smtClean="0"/>
              <a:t>8/30/16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6431312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3A55F1-5987-3845-B8D2-0FAEB74E067A}" type="datetimeFigureOut">
              <a:rPr lang="en-US" smtClean="0"/>
              <a:t>8/30/16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6151893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A55F1-5987-3845-B8D2-0FAEB74E067A}" type="datetimeFigureOut">
              <a:rPr lang="en-US" smtClean="0"/>
              <a:t>8/30/16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smtClean="0">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712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3A55F1-5987-3845-B8D2-0FAEB74E067A}" type="datetimeFigureOut">
              <a:rPr lang="en-US" smtClean="0"/>
              <a:t>8/30/16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0254922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3A55F1-5987-3845-B8D2-0FAEB74E067A}" type="datetimeFigureOut">
              <a:rPr lang="en-US" smtClean="0"/>
              <a:t>8/30/16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917096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23A55F1-5987-3845-B8D2-0FAEB74E067A}" type="datetimeFigureOut">
              <a:rPr lang="en-US" smtClean="0"/>
              <a:t>8/30/16</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854616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learnpythonthehardway.org/boo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Arial"/>
              <a:buNone/>
            </a:pPr>
            <a:r>
              <a:rPr lang="en" sz="5200" b="0" i="0" u="none" strike="noStrike" cap="none">
                <a:solidFill>
                  <a:schemeClr val="dk1"/>
                </a:solidFill>
                <a:latin typeface="Arial"/>
                <a:ea typeface="Arial"/>
                <a:cs typeface="Arial"/>
                <a:sym typeface="Arial"/>
              </a:rPr>
              <a:t>Python Basics</a:t>
            </a:r>
          </a:p>
        </p:txBody>
      </p:sp>
      <p:sp>
        <p:nvSpPr>
          <p:cNvPr id="61" name="Shape 61"/>
          <p:cNvSpPr txBox="1">
            <a:spLocks noGrp="1"/>
          </p:cNvSpPr>
          <p:nvPr>
            <p:ph type="subTitle" idx="1"/>
          </p:nvPr>
        </p:nvSpPr>
        <p:spPr>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lt2"/>
              </a:buClr>
              <a:buSzPct val="25000"/>
              <a:buFont typeface="Arial"/>
              <a:buNone/>
            </a:pPr>
            <a:r>
              <a:rPr lang="en" sz="2800" b="0" i="0" u="none" strike="noStrike" cap="none">
                <a:solidFill>
                  <a:srgbClr val="999999"/>
                </a:solidFill>
                <a:latin typeface="Arial"/>
                <a:ea typeface="Arial"/>
                <a:cs typeface="Arial"/>
                <a:sym typeface="Arial"/>
              </a:rPr>
              <a:t>Data Science for Beginners, Session 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iPython Notebook</a:t>
            </a:r>
          </a:p>
        </p:txBody>
      </p:sp>
      <p:sp>
        <p:nvSpPr>
          <p:cNvPr id="115" name="Shape 115"/>
          <p:cNvSpPr txBox="1">
            <a:spLocks noGrp="1"/>
          </p:cNvSpPr>
          <p:nvPr>
            <p:ph idx="1"/>
          </p:nvPr>
        </p:nvSpPr>
        <p:spPr>
          <a:prstGeom prst="rect">
            <a:avLst/>
          </a:prstGeom>
          <a:noFill/>
          <a:ln>
            <a:noFill/>
          </a:ln>
        </p:spPr>
        <p:txBody>
          <a:bodyPr lIns="91425" tIns="91425" rIns="91425" bIns="91425" anchor="t" anchorCtr="0">
            <a:noAutofit/>
          </a:bodyPr>
          <a:lstStyle/>
          <a:p>
            <a:pPr marL="342900" marR="0" lvl="0" indent="-139700" algn="l" rtl="0">
              <a:lnSpc>
                <a:spcPct val="115000"/>
              </a:lnSpc>
              <a:spcBef>
                <a:spcPts val="0"/>
              </a:spcBef>
              <a:spcAft>
                <a:spcPts val="0"/>
              </a:spcAft>
              <a:buClr>
                <a:schemeClr val="dk1"/>
              </a:buClr>
              <a:buSzPct val="25000"/>
              <a:buFont typeface="Arial"/>
              <a:buNone/>
            </a:pPr>
            <a:r>
              <a:rPr lang="en" sz="1800" b="0" i="0" u="none" strike="noStrike" cap="none" dirty="0">
                <a:solidFill>
                  <a:schemeClr val="dk1"/>
                </a:solidFill>
                <a:latin typeface="Arial" charset="0"/>
                <a:ea typeface="Arial" charset="0"/>
                <a:cs typeface="Arial" charset="0"/>
                <a:sym typeface="Calibri"/>
              </a:rPr>
              <a:t>In the terminal window:</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‘cd’ to the directory containing a .</a:t>
            </a:r>
            <a:r>
              <a:rPr lang="en" sz="1800" b="0" i="0" u="none" strike="noStrike" cap="none" dirty="0" err="1">
                <a:solidFill>
                  <a:schemeClr val="dk1"/>
                </a:solidFill>
                <a:latin typeface="Arial" charset="0"/>
                <a:ea typeface="Arial" charset="0"/>
                <a:cs typeface="Arial" charset="0"/>
                <a:sym typeface="Calibri"/>
              </a:rPr>
              <a:t>ipynb</a:t>
            </a:r>
            <a:r>
              <a:rPr lang="en" sz="1800" b="0" i="0" u="none" strike="noStrike" cap="none" dirty="0">
                <a:solidFill>
                  <a:schemeClr val="dk1"/>
                </a:solidFill>
                <a:latin typeface="Arial" charset="0"/>
                <a:ea typeface="Arial" charset="0"/>
                <a:cs typeface="Arial" charset="0"/>
                <a:sym typeface="Calibri"/>
              </a:rPr>
              <a:t> file</a:t>
            </a:r>
          </a:p>
          <a:p>
            <a:pPr marL="457200" marR="0" lvl="0" indent="-406400" algn="l" rtl="0">
              <a:lnSpc>
                <a:spcPct val="115000"/>
              </a:lnSpc>
              <a:spcBef>
                <a:spcPts val="2160"/>
              </a:spcBef>
              <a:spcAft>
                <a:spcPts val="0"/>
              </a:spcAft>
              <a:buClr>
                <a:schemeClr val="dk1"/>
              </a:buClr>
              <a:buSzPct val="87500"/>
              <a:buFont typeface="Arial"/>
              <a:buChar char="•"/>
            </a:pPr>
            <a:r>
              <a:rPr lang="en" sz="1800" b="0" i="0" u="none" strike="noStrike" cap="none" dirty="0">
                <a:solidFill>
                  <a:schemeClr val="dk1"/>
                </a:solidFill>
                <a:latin typeface="Arial" charset="0"/>
                <a:ea typeface="Arial" charset="0"/>
                <a:cs typeface="Arial" charset="0"/>
                <a:sym typeface="Calibri"/>
              </a:rPr>
              <a:t>Type “</a:t>
            </a:r>
            <a:r>
              <a:rPr lang="en" sz="1800" b="0" i="0" u="none" strike="noStrike" cap="none" dirty="0" err="1">
                <a:solidFill>
                  <a:schemeClr val="dk1"/>
                </a:solidFill>
                <a:latin typeface="Arial" charset="0"/>
                <a:ea typeface="Arial" charset="0"/>
                <a:cs typeface="Arial" charset="0"/>
                <a:sym typeface="Calibri"/>
              </a:rPr>
              <a:t>ipython</a:t>
            </a:r>
            <a:r>
              <a:rPr lang="en" sz="1800" b="0" i="0" u="none" strike="noStrike" cap="none" dirty="0">
                <a:solidFill>
                  <a:schemeClr val="dk1"/>
                </a:solidFill>
                <a:latin typeface="Arial" charset="0"/>
                <a:ea typeface="Arial" charset="0"/>
                <a:cs typeface="Arial" charset="0"/>
                <a:sym typeface="Calibri"/>
              </a:rPr>
              <a:t> notebook”</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iPython Dashboard</a:t>
            </a:r>
          </a:p>
        </p:txBody>
      </p:sp>
      <p:pic>
        <p:nvPicPr>
          <p:cNvPr id="121" name="Shape 121"/>
          <p:cNvPicPr preferRelativeResize="0"/>
          <p:nvPr/>
        </p:nvPicPr>
        <p:blipFill rotWithShape="1">
          <a:blip r:embed="rId3">
            <a:alphaModFix/>
          </a:blip>
          <a:srcRect/>
          <a:stretch/>
        </p:blipFill>
        <p:spPr>
          <a:xfrm>
            <a:off x="728662" y="1063374"/>
            <a:ext cx="7686676" cy="3924075"/>
          </a:xfrm>
          <a:prstGeom prst="rect">
            <a:avLst/>
          </a:prstGeom>
          <a:noFill/>
          <a:ln>
            <a:noFill/>
          </a:ln>
        </p:spPr>
      </p:pic>
      <p:sp>
        <p:nvSpPr>
          <p:cNvPr id="122" name="Shape 122"/>
          <p:cNvSpPr/>
          <p:nvPr/>
        </p:nvSpPr>
        <p:spPr>
          <a:xfrm>
            <a:off x="1779450" y="2298975"/>
            <a:ext cx="1441799" cy="714300"/>
          </a:xfrm>
          <a:prstGeom prst="ellipse">
            <a:avLst/>
          </a:prstGeom>
          <a:noFill/>
          <a:ln w="76200" cap="flat" cmpd="sng">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3" name="Shape 123"/>
          <p:cNvSpPr/>
          <p:nvPr/>
        </p:nvSpPr>
        <p:spPr>
          <a:xfrm>
            <a:off x="6802575" y="1983800"/>
            <a:ext cx="1441799" cy="714300"/>
          </a:xfrm>
          <a:prstGeom prst="ellipse">
            <a:avLst/>
          </a:prstGeom>
          <a:noFill/>
          <a:ln w="76200" cap="flat" cmpd="sng">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4" name="Shape 124"/>
          <p:cNvSpPr txBox="1"/>
          <p:nvPr/>
        </p:nvSpPr>
        <p:spPr>
          <a:xfrm>
            <a:off x="3727800" y="2448225"/>
            <a:ext cx="1636499" cy="415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0000"/>
              </a:buClr>
              <a:buSzPct val="25000"/>
              <a:buFont typeface="Arial"/>
              <a:buNone/>
            </a:pPr>
            <a:r>
              <a:rPr lang="en" sz="1800" b="1" i="0" u="none" strike="noStrike" cap="none">
                <a:solidFill>
                  <a:srgbClr val="FF0000"/>
                </a:solidFill>
                <a:latin typeface="Arial"/>
                <a:ea typeface="Arial"/>
                <a:cs typeface="Arial"/>
                <a:sym typeface="Arial"/>
              </a:rPr>
              <a:t>Directories</a:t>
            </a:r>
          </a:p>
        </p:txBody>
      </p:sp>
      <p:sp>
        <p:nvSpPr>
          <p:cNvPr id="125" name="Shape 125"/>
          <p:cNvSpPr/>
          <p:nvPr/>
        </p:nvSpPr>
        <p:spPr>
          <a:xfrm>
            <a:off x="3286200" y="2558625"/>
            <a:ext cx="441600" cy="194999"/>
          </a:xfrm>
          <a:prstGeom prst="leftArrow">
            <a:avLst>
              <a:gd name="adj1" fmla="val 50000"/>
              <a:gd name="adj2" fmla="val 50000"/>
            </a:avLst>
          </a:prstGeom>
          <a:noFill/>
          <a:ln w="76200" cap="flat" cmpd="sng">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6" name="Shape 126"/>
          <p:cNvSpPr txBox="1"/>
          <p:nvPr/>
        </p:nvSpPr>
        <p:spPr>
          <a:xfrm>
            <a:off x="5555725" y="1993575"/>
            <a:ext cx="912598" cy="415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0000"/>
              </a:buClr>
              <a:buSzPct val="25000"/>
              <a:buFont typeface="Arial"/>
              <a:buNone/>
            </a:pPr>
            <a:r>
              <a:rPr lang="en" sz="1800" b="1" i="0" u="none" strike="noStrike" cap="none">
                <a:solidFill>
                  <a:srgbClr val="FF0000"/>
                </a:solidFill>
                <a:latin typeface="Arial"/>
                <a:ea typeface="Arial"/>
                <a:cs typeface="Arial"/>
                <a:sym typeface="Arial"/>
              </a:rPr>
              <a:t>‘New’</a:t>
            </a:r>
          </a:p>
        </p:txBody>
      </p:sp>
      <p:sp>
        <p:nvSpPr>
          <p:cNvPr id="127" name="Shape 127"/>
          <p:cNvSpPr/>
          <p:nvPr/>
        </p:nvSpPr>
        <p:spPr>
          <a:xfrm>
            <a:off x="6284775" y="2180175"/>
            <a:ext cx="441600" cy="194999"/>
          </a:xfrm>
          <a:prstGeom prst="rightArrow">
            <a:avLst>
              <a:gd name="adj1" fmla="val 50000"/>
              <a:gd name="adj2" fmla="val 5000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iPython file</a:t>
            </a:r>
          </a:p>
        </p:txBody>
      </p:sp>
      <p:pic>
        <p:nvPicPr>
          <p:cNvPr id="133" name="Shape 133"/>
          <p:cNvPicPr preferRelativeResize="0"/>
          <p:nvPr/>
        </p:nvPicPr>
        <p:blipFill rotWithShape="1">
          <a:blip r:embed="rId3">
            <a:alphaModFix/>
          </a:blip>
          <a:srcRect/>
          <a:stretch/>
        </p:blipFill>
        <p:spPr>
          <a:xfrm>
            <a:off x="672075" y="1094377"/>
            <a:ext cx="7741224" cy="4049123"/>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endParaRPr/>
          </a:p>
        </p:txBody>
      </p:sp>
      <p:sp>
        <p:nvSpPr>
          <p:cNvPr id="139" name="Shape 139"/>
          <p:cNvSpPr txBox="1">
            <a:spLocks noGrp="1"/>
          </p:cNvSpPr>
          <p:nvPr>
            <p:ph idx="1"/>
          </p:nvPr>
        </p:nvSpPr>
        <p:spPr>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iPython notebook: print view</a:t>
            </a:r>
          </a:p>
        </p:txBody>
      </p:sp>
      <p:pic>
        <p:nvPicPr>
          <p:cNvPr id="145" name="Shape 145"/>
          <p:cNvPicPr preferRelativeResize="0"/>
          <p:nvPr/>
        </p:nvPicPr>
        <p:blipFill rotWithShape="1">
          <a:blip r:embed="rId3">
            <a:alphaModFix/>
          </a:blip>
          <a:srcRect/>
          <a:stretch/>
        </p:blipFill>
        <p:spPr>
          <a:xfrm>
            <a:off x="604493" y="1063376"/>
            <a:ext cx="7911267" cy="40801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4800" b="0" i="0" u="none" strike="noStrike" cap="none" dirty="0">
                <a:latin typeface="Arial"/>
                <a:ea typeface="Arial"/>
                <a:cs typeface="Arial"/>
                <a:sym typeface="Arial"/>
              </a:rPr>
              <a:t>Variables and Strings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First, Bugz!</a:t>
            </a:r>
          </a:p>
        </p:txBody>
      </p:sp>
      <p:sp>
        <p:nvSpPr>
          <p:cNvPr id="156" name="Shape 156"/>
          <p:cNvSpPr txBox="1">
            <a:spLocks noGrp="1"/>
          </p:cNvSpPr>
          <p:nvPr>
            <p:ph idx="1"/>
          </p:nvPr>
        </p:nvSpPr>
        <p:spPr>
          <a:prstGeom prst="rect">
            <a:avLst/>
          </a:prstGeom>
          <a:noFill/>
          <a:ln>
            <a:noFill/>
          </a:ln>
        </p:spPr>
        <p:txBody>
          <a:bodyPr lIns="91425" tIns="91425" rIns="91425" bIns="91425" anchor="t" anchorCtr="0">
            <a:noAutofit/>
          </a:bodyPr>
          <a:lstStyle/>
          <a:p>
            <a:pPr marL="342900" marR="0" lvl="0" indent="-139700" algn="l" rtl="0">
              <a:lnSpc>
                <a:spcPct val="115000"/>
              </a:lnSpc>
              <a:spcBef>
                <a:spcPts val="0"/>
              </a:spcBef>
              <a:spcAft>
                <a:spcPts val="0"/>
              </a:spcAft>
              <a:buClr>
                <a:schemeClr val="dk1"/>
              </a:buClr>
              <a:buSzPct val="25000"/>
              <a:buFont typeface="Arial"/>
              <a:buNone/>
            </a:pPr>
            <a:r>
              <a:rPr lang="en" sz="1800" b="1" i="0" u="none" strike="noStrike" cap="none">
                <a:latin typeface="Arial"/>
                <a:ea typeface="Arial"/>
                <a:cs typeface="Arial"/>
                <a:sym typeface="Arial"/>
              </a:rPr>
              <a:t>Beware the quote characters! </a:t>
            </a:r>
            <a:r>
              <a:rPr lang="en" sz="1800" b="0" i="0" u="none" strike="noStrike" cap="none" dirty="0">
                <a:latin typeface="Arial"/>
                <a:ea typeface="Arial"/>
                <a:cs typeface="Arial"/>
                <a:sym typeface="Arial"/>
              </a:rPr>
              <a:t>If you cut and paste code from text files (like these slides), you might see one of these error messages:</a:t>
            </a:r>
          </a:p>
          <a:p>
            <a:pPr marL="342900" marR="0" lvl="0" indent="-139700" algn="l" rtl="0">
              <a:lnSpc>
                <a:spcPct val="115000"/>
              </a:lnSpc>
              <a:spcBef>
                <a:spcPts val="1600"/>
              </a:spcBef>
              <a:spcAft>
                <a:spcPts val="0"/>
              </a:spcAft>
              <a:buClr>
                <a:schemeClr val="dk1"/>
              </a:buClr>
              <a:buSzPct val="25000"/>
              <a:buFont typeface="Arial"/>
              <a:buNone/>
            </a:pPr>
            <a:r>
              <a:rPr lang="en" sz="1800" b="1" i="0" u="none" strike="noStrike" cap="none" dirty="0">
                <a:latin typeface="Arial"/>
                <a:ea typeface="Arial"/>
                <a:cs typeface="Arial"/>
                <a:sym typeface="Arial"/>
              </a:rPr>
              <a:t>	</a:t>
            </a:r>
            <a:r>
              <a:rPr lang="en" sz="1800" b="0" i="0" u="none" strike="noStrike" cap="none" dirty="0">
                <a:latin typeface="Arial"/>
                <a:ea typeface="Arial"/>
                <a:cs typeface="Arial"/>
                <a:sym typeface="Arial"/>
              </a:rPr>
              <a:t>“</a:t>
            </a:r>
            <a:r>
              <a:rPr lang="en" sz="1800" b="0" i="0" u="none" strike="noStrike" cap="none" dirty="0" err="1">
                <a:latin typeface="Arial"/>
                <a:ea typeface="Arial"/>
                <a:cs typeface="Arial"/>
                <a:sym typeface="Arial"/>
              </a:rPr>
              <a:t>SyntaxError</a:t>
            </a:r>
            <a:r>
              <a:rPr lang="en" sz="1800" b="0" i="0" u="none" strike="noStrike" cap="none" dirty="0">
                <a:latin typeface="Arial"/>
                <a:ea typeface="Arial"/>
                <a:cs typeface="Arial"/>
                <a:sym typeface="Arial"/>
              </a:rPr>
              <a:t>: Non-ASCII character '\xe2' in file </a:t>
            </a:r>
            <a:r>
              <a:rPr lang="en" sz="1800" b="0" i="0" u="none" strike="noStrike" cap="none" dirty="0" err="1">
                <a:latin typeface="Arial"/>
                <a:ea typeface="Arial"/>
                <a:cs typeface="Arial"/>
                <a:sym typeface="Arial"/>
              </a:rPr>
              <a:t>helloworld.py</a:t>
            </a:r>
            <a:r>
              <a:rPr lang="en" sz="1800" b="0" i="0" u="none" strike="noStrike" cap="none" dirty="0">
                <a:latin typeface="Arial"/>
                <a:ea typeface="Arial"/>
                <a:cs typeface="Arial"/>
                <a:sym typeface="Arial"/>
              </a:rPr>
              <a:t> on line 1”</a:t>
            </a:r>
          </a:p>
          <a:p>
            <a:pPr marL="342900" marR="0" lvl="0" indent="-139700" algn="l" rtl="0">
              <a:lnSpc>
                <a:spcPct val="115000"/>
              </a:lnSpc>
              <a:spcBef>
                <a:spcPts val="1600"/>
              </a:spcBef>
              <a:spcAft>
                <a:spcPts val="0"/>
              </a:spcAft>
              <a:buClr>
                <a:schemeClr val="dk1"/>
              </a:buClr>
              <a:buSzPct val="25000"/>
              <a:buFont typeface="Arial"/>
              <a:buNone/>
            </a:pPr>
            <a:r>
              <a:rPr lang="en" sz="1800" b="0" i="0" u="none" strike="noStrike" cap="none" dirty="0">
                <a:latin typeface="Arial"/>
                <a:ea typeface="Arial"/>
                <a:cs typeface="Arial"/>
                <a:sym typeface="Arial"/>
              </a:rPr>
              <a:t>  "</a:t>
            </a:r>
            <a:r>
              <a:rPr lang="en" sz="1800" b="0" i="0" u="none" strike="noStrike" cap="none" dirty="0" err="1">
                <a:latin typeface="Arial"/>
                <a:ea typeface="Arial"/>
                <a:cs typeface="Arial"/>
                <a:sym typeface="Arial"/>
              </a:rPr>
              <a:t>SyntaxError</a:t>
            </a:r>
            <a:r>
              <a:rPr lang="en" sz="1800" b="0" i="0" u="none" strike="noStrike" cap="none" dirty="0">
                <a:latin typeface="Arial"/>
                <a:ea typeface="Arial"/>
                <a:cs typeface="Arial"/>
                <a:sym typeface="Arial"/>
              </a:rPr>
              <a:t>: invalid character in identifier"</a:t>
            </a:r>
          </a:p>
          <a:p>
            <a:pPr marL="0" marR="0" lvl="0" indent="0" algn="l" rtl="0">
              <a:lnSpc>
                <a:spcPct val="115000"/>
              </a:lnSpc>
              <a:spcBef>
                <a:spcPts val="1600"/>
              </a:spcBef>
              <a:spcAft>
                <a:spcPts val="0"/>
              </a:spcAft>
              <a:buClr>
                <a:schemeClr val="dk1"/>
              </a:buClr>
              <a:buSzPct val="25000"/>
              <a:buFont typeface="Arial"/>
              <a:buNone/>
            </a:pPr>
            <a:r>
              <a:rPr lang="en" sz="1800" b="0" i="0" u="none" strike="noStrike" cap="none" dirty="0">
                <a:latin typeface="Arial"/>
                <a:ea typeface="Arial"/>
                <a:cs typeface="Arial"/>
                <a:sym typeface="Arial"/>
              </a:rPr>
              <a:t>This happens because the symbols “ and ” above aren’t the same as the ones in your code editor.  It’s annoying, but easily fixed: just delete them and type “ and ” in the right places in the editor.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Comments</a:t>
            </a:r>
          </a:p>
        </p:txBody>
      </p:sp>
      <p:sp>
        <p:nvSpPr>
          <p:cNvPr id="162" name="Shape 162"/>
          <p:cNvSpPr txBox="1">
            <a:spLocks noGrp="1"/>
          </p:cNvSpPr>
          <p:nvPr>
            <p:ph idx="1"/>
          </p:nvPr>
        </p:nvSpPr>
        <p:spPr>
          <a:prstGeom prst="rect">
            <a:avLst/>
          </a:prstGeom>
          <a:noFill/>
          <a:ln>
            <a:noFill/>
          </a:ln>
        </p:spPr>
        <p:txBody>
          <a:bodyPr lIns="91425" tIns="91425" rIns="91425" bIns="91425" anchor="t" anchorCtr="0">
            <a:noAutofit/>
          </a:bodyPr>
          <a:lstStyle/>
          <a:p>
            <a:pPr marL="342900" marR="0" lvl="0" indent="-139700" algn="l" rtl="0">
              <a:lnSpc>
                <a:spcPct val="115000"/>
              </a:lnSpc>
              <a:spcBef>
                <a:spcPts val="0"/>
              </a:spcBef>
              <a:spcAft>
                <a:spcPts val="0"/>
              </a:spcAft>
              <a:buClr>
                <a:schemeClr val="dk1"/>
              </a:buClr>
              <a:buSzPct val="25000"/>
              <a:buFont typeface="Arial"/>
              <a:buNone/>
            </a:pPr>
            <a:r>
              <a:rPr lang="en" sz="1800" b="0" i="0" u="none" strike="noStrike" cap="none">
                <a:solidFill>
                  <a:schemeClr val="accent5">
                    <a:lumMod val="75000"/>
                  </a:schemeClr>
                </a:solidFill>
                <a:latin typeface="Arial" charset="0"/>
                <a:ea typeface="Arial" charset="0"/>
                <a:cs typeface="Arial" charset="0"/>
                <a:sym typeface="Calibri"/>
              </a:rPr>
              <a:t># This is a comment</a:t>
            </a:r>
          </a:p>
          <a:p>
            <a:pPr marL="342900" marR="0" lvl="0" indent="-139700" algn="l" rtl="0">
              <a:lnSpc>
                <a:spcPct val="115000"/>
              </a:lnSpc>
              <a:spcBef>
                <a:spcPts val="1600"/>
              </a:spcBef>
              <a:spcAft>
                <a:spcPts val="0"/>
              </a:spcAft>
              <a:buClr>
                <a:schemeClr val="dk1"/>
              </a:buClr>
              <a:buSzPct val="25000"/>
              <a:buFont typeface="Arial"/>
              <a:buNone/>
            </a:pPr>
            <a:r>
              <a:rPr lang="en" sz="1800" b="0" i="0" u="none" strike="noStrike" cap="none" dirty="0">
                <a:solidFill>
                  <a:schemeClr val="accent5">
                    <a:lumMod val="75000"/>
                  </a:schemeClr>
                </a:solidFill>
                <a:latin typeface="Arial" charset="0"/>
                <a:ea typeface="Arial" charset="0"/>
                <a:cs typeface="Arial" charset="0"/>
                <a:sym typeface="Calibri"/>
              </a:rPr>
              <a:t>print(</a:t>
            </a:r>
            <a:r>
              <a:rPr lang="en" sz="1800" dirty="0">
                <a:solidFill>
                  <a:schemeClr val="accent5">
                    <a:lumMod val="75000"/>
                  </a:schemeClr>
                </a:solidFill>
                <a:latin typeface="Arial" charset="0"/>
                <a:ea typeface="Arial" charset="0"/>
                <a:cs typeface="Arial" charset="0"/>
              </a:rPr>
              <a:t>'</a:t>
            </a:r>
            <a:r>
              <a:rPr lang="en" sz="1800" b="0" i="0" u="none" strike="noStrike" cap="none" dirty="0">
                <a:solidFill>
                  <a:schemeClr val="accent5">
                    <a:lumMod val="75000"/>
                  </a:schemeClr>
                </a:solidFill>
                <a:latin typeface="Arial" charset="0"/>
                <a:ea typeface="Arial" charset="0"/>
                <a:cs typeface="Arial" charset="0"/>
                <a:sym typeface="Calibri"/>
              </a:rPr>
              <a:t>Hello World!</a:t>
            </a:r>
            <a:r>
              <a:rPr lang="en" sz="1800" dirty="0">
                <a:solidFill>
                  <a:schemeClr val="accent5">
                    <a:lumMod val="75000"/>
                  </a:schemeClr>
                </a:solidFill>
                <a:latin typeface="Arial" charset="0"/>
                <a:ea typeface="Arial" charset="0"/>
                <a:cs typeface="Arial" charset="0"/>
              </a:rPr>
              <a:t>'</a:t>
            </a:r>
            <a:r>
              <a:rPr lang="en" sz="1800" b="0" i="0" u="none" strike="noStrike" cap="none" dirty="0">
                <a:solidFill>
                  <a:schemeClr val="accent5">
                    <a:lumMod val="75000"/>
                  </a:schemeClr>
                </a:solidFill>
                <a:latin typeface="Arial" charset="0"/>
                <a:ea typeface="Arial" charset="0"/>
                <a:cs typeface="Arial" charset="0"/>
                <a:sym typeface="Calibri"/>
              </a:rPr>
              <a:t>) # this is a comment too</a:t>
            </a:r>
          </a:p>
          <a:p>
            <a:pPr marL="203200" marR="0" lvl="0" indent="0" algn="l" rtl="0">
              <a:lnSpc>
                <a:spcPct val="115000"/>
              </a:lnSpc>
              <a:spcBef>
                <a:spcPts val="1600"/>
              </a:spcBef>
              <a:spcAft>
                <a:spcPts val="0"/>
              </a:spcAft>
              <a:buClr>
                <a:schemeClr val="dk1"/>
              </a:buClr>
              <a:buSzPct val="25000"/>
              <a:buFont typeface="Arial"/>
              <a:buNone/>
            </a:pPr>
            <a:endParaRPr sz="1800" b="0" i="0" u="none" strike="noStrike" cap="none" dirty="0">
              <a:solidFill>
                <a:schemeClr val="accent5">
                  <a:lumMod val="75000"/>
                </a:schemeClr>
              </a:solidFill>
              <a:latin typeface="Arial" charset="0"/>
              <a:ea typeface="Arial" charset="0"/>
              <a:cs typeface="Arial" charset="0"/>
              <a:sym typeface="Calibri"/>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Variables</a:t>
            </a:r>
          </a:p>
        </p:txBody>
      </p:sp>
      <p:sp>
        <p:nvSpPr>
          <p:cNvPr id="168" name="Shape 168"/>
          <p:cNvSpPr txBox="1">
            <a:spLocks noGrp="1"/>
          </p:cNvSpPr>
          <p:nvPr>
            <p:ph idx="1"/>
          </p:nvPr>
        </p:nvSpPr>
        <p:spPr>
          <a:prstGeom prst="rect">
            <a:avLst/>
          </a:prstGeom>
          <a:noFill/>
          <a:ln>
            <a:noFill/>
          </a:ln>
        </p:spPr>
        <p:txBody>
          <a:bodyPr lIns="91425" tIns="91425" rIns="91425" bIns="91425" anchor="t" anchorCtr="0">
            <a:noAutofit/>
          </a:bodyPr>
          <a:lstStyle/>
          <a:p>
            <a:pPr marL="342900" marR="0" lvl="0" indent="-139700" algn="l" rtl="0">
              <a:lnSpc>
                <a:spcPct val="115000"/>
              </a:lnSpc>
              <a:spcBef>
                <a:spcPts val="0"/>
              </a:spcBef>
              <a:spcAft>
                <a:spcPts val="0"/>
              </a:spcAft>
              <a:buClr>
                <a:schemeClr val="dk1"/>
              </a:buClr>
              <a:buSzPct val="25000"/>
              <a:buFont typeface="Arial"/>
              <a:buNone/>
            </a:pPr>
            <a:r>
              <a:rPr lang="en" sz="1800" b="0" i="0" u="none" strike="noStrike" cap="none">
                <a:solidFill>
                  <a:schemeClr val="accent5">
                    <a:lumMod val="75000"/>
                  </a:schemeClr>
                </a:solidFill>
                <a:latin typeface="Arial" charset="0"/>
                <a:ea typeface="Arial" charset="0"/>
                <a:cs typeface="Arial" charset="0"/>
                <a:sym typeface="Calibri"/>
              </a:rPr>
              <a:t>my</a:t>
            </a:r>
            <a:r>
              <a:rPr lang="en" sz="1800">
                <a:solidFill>
                  <a:schemeClr val="accent5">
                    <a:lumMod val="75000"/>
                  </a:schemeClr>
                </a:solidFill>
                <a:latin typeface="Arial" charset="0"/>
                <a:ea typeface="Arial" charset="0"/>
                <a:cs typeface="Arial" charset="0"/>
              </a:rPr>
              <a:t>_string</a:t>
            </a:r>
            <a:r>
              <a:rPr lang="en" sz="1800" dirty="0">
                <a:solidFill>
                  <a:schemeClr val="accent5">
                    <a:lumMod val="75000"/>
                  </a:schemeClr>
                </a:solidFill>
                <a:latin typeface="Arial" charset="0"/>
                <a:ea typeface="Arial" charset="0"/>
                <a:cs typeface="Arial" charset="0"/>
              </a:rPr>
              <a:t> </a:t>
            </a:r>
            <a:r>
              <a:rPr lang="en" sz="1800" b="0" i="0" u="none" strike="noStrike" cap="none" dirty="0">
                <a:solidFill>
                  <a:schemeClr val="accent5">
                    <a:lumMod val="75000"/>
                  </a:schemeClr>
                </a:solidFill>
                <a:latin typeface="Arial" charset="0"/>
                <a:ea typeface="Arial" charset="0"/>
                <a:cs typeface="Arial" charset="0"/>
                <a:sym typeface="Calibri"/>
              </a:rPr>
              <a:t>= </a:t>
            </a:r>
            <a:r>
              <a:rPr lang="en" sz="1800" dirty="0">
                <a:solidFill>
                  <a:schemeClr val="accent5">
                    <a:lumMod val="75000"/>
                  </a:schemeClr>
                </a:solidFill>
                <a:latin typeface="Arial" charset="0"/>
                <a:ea typeface="Arial" charset="0"/>
                <a:cs typeface="Arial" charset="0"/>
              </a:rPr>
              <a:t>'</a:t>
            </a:r>
            <a:r>
              <a:rPr lang="en" sz="1800" b="0" i="0" u="none" strike="noStrike" cap="none" dirty="0">
                <a:solidFill>
                  <a:schemeClr val="accent5">
                    <a:lumMod val="75000"/>
                  </a:schemeClr>
                </a:solidFill>
                <a:latin typeface="Arial" charset="0"/>
                <a:ea typeface="Arial" charset="0"/>
                <a:cs typeface="Arial" charset="0"/>
                <a:sym typeface="Calibri"/>
              </a:rPr>
              <a:t>Hello World!</a:t>
            </a:r>
            <a:r>
              <a:rPr lang="en" sz="1800" dirty="0">
                <a:solidFill>
                  <a:schemeClr val="accent5">
                    <a:lumMod val="75000"/>
                  </a:schemeClr>
                </a:solidFill>
                <a:latin typeface="Arial" charset="0"/>
                <a:ea typeface="Arial" charset="0"/>
                <a:cs typeface="Arial" charset="0"/>
              </a:rPr>
              <a:t>'</a:t>
            </a:r>
          </a:p>
          <a:p>
            <a:pPr marL="342900" marR="0" lvl="0" indent="-139700" algn="l" rtl="0">
              <a:lnSpc>
                <a:spcPct val="115000"/>
              </a:lnSpc>
              <a:spcBef>
                <a:spcPts val="1600"/>
              </a:spcBef>
              <a:spcAft>
                <a:spcPts val="0"/>
              </a:spcAft>
              <a:buClr>
                <a:schemeClr val="dk1"/>
              </a:buClr>
              <a:buSzPct val="25000"/>
              <a:buFont typeface="Arial"/>
              <a:buNone/>
            </a:pPr>
            <a:r>
              <a:rPr lang="en" sz="1800" b="0" i="0" u="none" strike="noStrike" cap="none" dirty="0" err="1">
                <a:solidFill>
                  <a:schemeClr val="accent5">
                    <a:lumMod val="75000"/>
                  </a:schemeClr>
                </a:solidFill>
                <a:latin typeface="Arial" charset="0"/>
                <a:ea typeface="Arial" charset="0"/>
                <a:cs typeface="Arial" charset="0"/>
                <a:sym typeface="Calibri"/>
              </a:rPr>
              <a:t>my_boolean</a:t>
            </a:r>
            <a:r>
              <a:rPr lang="en" sz="1800" b="0" i="0" u="none" strike="noStrike" cap="none" dirty="0">
                <a:solidFill>
                  <a:schemeClr val="accent5">
                    <a:lumMod val="75000"/>
                  </a:schemeClr>
                </a:solidFill>
                <a:latin typeface="Arial" charset="0"/>
                <a:ea typeface="Arial" charset="0"/>
                <a:cs typeface="Arial" charset="0"/>
                <a:sym typeface="Calibri"/>
              </a:rPr>
              <a:t> = True</a:t>
            </a:r>
          </a:p>
          <a:p>
            <a:pPr marL="342900" marR="0" lvl="0" indent="-139700" algn="l" rtl="0">
              <a:lnSpc>
                <a:spcPct val="115000"/>
              </a:lnSpc>
              <a:spcBef>
                <a:spcPts val="1600"/>
              </a:spcBef>
              <a:spcAft>
                <a:spcPts val="0"/>
              </a:spcAft>
              <a:buClr>
                <a:schemeClr val="dk1"/>
              </a:buClr>
              <a:buSzPct val="25000"/>
              <a:buFont typeface="Arial"/>
              <a:buNone/>
            </a:pPr>
            <a:r>
              <a:rPr lang="en" sz="1800" b="0" i="0" u="none" strike="noStrike" cap="none" dirty="0" err="1">
                <a:solidFill>
                  <a:schemeClr val="accent5">
                    <a:lumMod val="75000"/>
                  </a:schemeClr>
                </a:solidFill>
                <a:latin typeface="Arial" charset="0"/>
                <a:ea typeface="Arial" charset="0"/>
                <a:cs typeface="Arial" charset="0"/>
                <a:sym typeface="Calibri"/>
              </a:rPr>
              <a:t>my_</a:t>
            </a:r>
            <a:r>
              <a:rPr lang="en" sz="1800" dirty="0" err="1">
                <a:solidFill>
                  <a:schemeClr val="accent5">
                    <a:lumMod val="75000"/>
                  </a:schemeClr>
                </a:solidFill>
                <a:latin typeface="Arial" charset="0"/>
                <a:ea typeface="Arial" charset="0"/>
                <a:cs typeface="Arial" charset="0"/>
              </a:rPr>
              <a:t>number</a:t>
            </a:r>
            <a:r>
              <a:rPr lang="en" sz="1800" b="0" i="0" u="none" strike="noStrike" cap="none" dirty="0">
                <a:solidFill>
                  <a:schemeClr val="accent5">
                    <a:lumMod val="75000"/>
                  </a:schemeClr>
                </a:solidFill>
                <a:latin typeface="Arial" charset="0"/>
                <a:ea typeface="Arial" charset="0"/>
                <a:cs typeface="Arial" charset="0"/>
                <a:sym typeface="Calibri"/>
              </a:rPr>
              <a:t> = 10</a:t>
            </a:r>
          </a:p>
          <a:p>
            <a:pPr marL="342900" marR="0" lvl="0" indent="-139700" algn="l" rtl="0">
              <a:lnSpc>
                <a:spcPct val="115000"/>
              </a:lnSpc>
              <a:spcBef>
                <a:spcPts val="1600"/>
              </a:spcBef>
              <a:spcAft>
                <a:spcPts val="0"/>
              </a:spcAft>
              <a:buClr>
                <a:schemeClr val="dk1"/>
              </a:buClr>
              <a:buSzPct val="25000"/>
              <a:buFont typeface="Arial"/>
              <a:buNone/>
            </a:pPr>
            <a:r>
              <a:rPr lang="en" sz="1800" dirty="0">
                <a:solidFill>
                  <a:schemeClr val="accent5">
                    <a:lumMod val="75000"/>
                  </a:schemeClr>
                </a:solidFill>
                <a:latin typeface="Arial" charset="0"/>
                <a:ea typeface="Arial" charset="0"/>
                <a:cs typeface="Arial" charset="0"/>
              </a:rPr>
              <a:t>type(</a:t>
            </a:r>
            <a:r>
              <a:rPr lang="en" sz="1800" dirty="0" err="1">
                <a:solidFill>
                  <a:schemeClr val="accent5">
                    <a:lumMod val="75000"/>
                  </a:schemeClr>
                </a:solidFill>
                <a:latin typeface="Arial" charset="0"/>
                <a:ea typeface="Arial" charset="0"/>
                <a:cs typeface="Arial" charset="0"/>
              </a:rPr>
              <a:t>my_number</a:t>
            </a:r>
            <a:r>
              <a:rPr lang="en" sz="1800" dirty="0">
                <a:solidFill>
                  <a:schemeClr val="accent5">
                    <a:lumMod val="75000"/>
                  </a:schemeClr>
                </a:solidFill>
                <a:latin typeface="Arial" charset="0"/>
                <a:ea typeface="Arial" charset="0"/>
                <a:cs typeface="Arial" charset="0"/>
              </a:rPr>
              <a:t>)</a:t>
            </a:r>
          </a:p>
          <a:p>
            <a:pPr marL="342900" marR="0" lvl="0" indent="-139700" algn="l" rtl="0">
              <a:lnSpc>
                <a:spcPct val="115000"/>
              </a:lnSpc>
              <a:spcBef>
                <a:spcPts val="1600"/>
              </a:spcBef>
              <a:spcAft>
                <a:spcPts val="0"/>
              </a:spcAft>
              <a:buClr>
                <a:schemeClr val="dk1"/>
              </a:buClr>
              <a:buSzPct val="25000"/>
              <a:buFont typeface="Arial"/>
              <a:buNone/>
            </a:pPr>
            <a:r>
              <a:rPr lang="en" sz="1800" b="0" i="0" u="none" strike="noStrike" cap="none" dirty="0" err="1">
                <a:solidFill>
                  <a:schemeClr val="accent5">
                    <a:lumMod val="75000"/>
                  </a:schemeClr>
                </a:solidFill>
                <a:latin typeface="Arial" charset="0"/>
                <a:ea typeface="Arial" charset="0"/>
                <a:cs typeface="Arial" charset="0"/>
                <a:sym typeface="Calibri"/>
              </a:rPr>
              <a:t>my_</a:t>
            </a:r>
            <a:r>
              <a:rPr lang="en" sz="1800" dirty="0" err="1">
                <a:solidFill>
                  <a:schemeClr val="accent5">
                    <a:lumMod val="75000"/>
                  </a:schemeClr>
                </a:solidFill>
                <a:latin typeface="Arial" charset="0"/>
                <a:ea typeface="Arial" charset="0"/>
                <a:cs typeface="Arial" charset="0"/>
              </a:rPr>
              <a:t>number</a:t>
            </a:r>
            <a:r>
              <a:rPr lang="en" sz="1800" b="0" i="0" u="none" strike="noStrike" cap="none" dirty="0">
                <a:solidFill>
                  <a:schemeClr val="accent5">
                    <a:lumMod val="75000"/>
                  </a:schemeClr>
                </a:solidFill>
                <a:latin typeface="Arial" charset="0"/>
                <a:ea typeface="Arial" charset="0"/>
                <a:cs typeface="Arial" charset="0"/>
                <a:sym typeface="Calibri"/>
              </a:rPr>
              <a:t> = 15.523</a:t>
            </a:r>
          </a:p>
          <a:p>
            <a:pPr marL="203200" marR="0" lvl="0" indent="0" algn="l" rtl="0">
              <a:lnSpc>
                <a:spcPct val="115000"/>
              </a:lnSpc>
              <a:spcBef>
                <a:spcPts val="1600"/>
              </a:spcBef>
              <a:spcAft>
                <a:spcPts val="0"/>
              </a:spcAft>
              <a:buClr>
                <a:schemeClr val="dk1"/>
              </a:buClr>
              <a:buSzPct val="25000"/>
              <a:buFont typeface="Arial"/>
              <a:buNone/>
            </a:pPr>
            <a:endParaRPr sz="1800" dirty="0">
              <a:solidFill>
                <a:schemeClr val="accent5">
                  <a:lumMod val="75000"/>
                </a:schemeClr>
              </a:solidFill>
              <a:latin typeface="Arial" charset="0"/>
              <a:ea typeface="Arial" charset="0"/>
              <a:cs typeface="Arial" charset="0"/>
            </a:endParaRPr>
          </a:p>
          <a:p>
            <a:pPr marL="203200" marR="0" lvl="0" indent="0" algn="l" rtl="0">
              <a:lnSpc>
                <a:spcPct val="115000"/>
              </a:lnSpc>
              <a:spcBef>
                <a:spcPts val="1600"/>
              </a:spcBef>
              <a:spcAft>
                <a:spcPts val="0"/>
              </a:spcAft>
              <a:buClr>
                <a:schemeClr val="dk1"/>
              </a:buClr>
              <a:buSzPct val="25000"/>
              <a:buFont typeface="Arial"/>
              <a:buNone/>
            </a:pPr>
            <a:endParaRPr sz="1800" b="0" i="0" u="none" strike="noStrike" cap="none" dirty="0">
              <a:solidFill>
                <a:schemeClr val="accent5">
                  <a:lumMod val="75000"/>
                </a:schemeClr>
              </a:solidFill>
              <a:latin typeface="Arial" charset="0"/>
              <a:ea typeface="Arial" charset="0"/>
              <a:cs typeface="Arial" charset="0"/>
              <a:sym typeface="Calibri"/>
            </a:endParaRPr>
          </a:p>
          <a:p>
            <a:pPr marL="203200" marR="0" lvl="0" indent="0" algn="l" rtl="0">
              <a:lnSpc>
                <a:spcPct val="115000"/>
              </a:lnSpc>
              <a:spcBef>
                <a:spcPts val="1600"/>
              </a:spcBef>
              <a:spcAft>
                <a:spcPts val="0"/>
              </a:spcAft>
              <a:buClr>
                <a:schemeClr val="dk1"/>
              </a:buClr>
              <a:buSzPct val="25000"/>
              <a:buFont typeface="Arial"/>
              <a:buNone/>
            </a:pPr>
            <a:endParaRPr sz="1800" b="0" i="0" u="none" strike="noStrike" cap="none" dirty="0">
              <a:solidFill>
                <a:schemeClr val="accent5">
                  <a:lumMod val="75000"/>
                </a:schemeClr>
              </a:solidFill>
              <a:latin typeface="Arial" charset="0"/>
              <a:ea typeface="Arial" charset="0"/>
              <a:cs typeface="Arial" charset="0"/>
              <a:sym typeface="Calibri"/>
            </a:endParaRPr>
          </a:p>
          <a:p>
            <a:pPr marL="0" marR="0" lvl="0" indent="0" algn="l" rtl="0">
              <a:lnSpc>
                <a:spcPct val="115000"/>
              </a:lnSpc>
              <a:spcBef>
                <a:spcPts val="1600"/>
              </a:spcBef>
              <a:spcAft>
                <a:spcPts val="0"/>
              </a:spcAft>
              <a:buClr>
                <a:schemeClr val="dk1"/>
              </a:buClr>
              <a:buSzPct val="25000"/>
              <a:buFont typeface="Arial"/>
              <a:buNone/>
            </a:pPr>
            <a:endParaRPr sz="1800" b="0" i="0" u="none" strike="noStrike" cap="none" dirty="0">
              <a:solidFill>
                <a:schemeClr val="accent5">
                  <a:lumMod val="75000"/>
                </a:schemeClr>
              </a:solidFill>
              <a:latin typeface="Arial" charset="0"/>
              <a:ea typeface="Arial" charset="0"/>
              <a:cs typeface="Arial" charset="0"/>
              <a:sym typeface="Calibri"/>
            </a:endParaRPr>
          </a:p>
          <a:p>
            <a:pPr marL="203200" marR="0" lvl="0" indent="0" algn="l" rtl="0">
              <a:lnSpc>
                <a:spcPct val="115000"/>
              </a:lnSpc>
              <a:spcBef>
                <a:spcPts val="1600"/>
              </a:spcBef>
              <a:spcAft>
                <a:spcPts val="0"/>
              </a:spcAft>
              <a:buClr>
                <a:schemeClr val="dk1"/>
              </a:buClr>
              <a:buSzPct val="25000"/>
              <a:buFont typeface="Arial"/>
              <a:buNone/>
            </a:pPr>
            <a:endParaRPr sz="1800" b="0" i="0" u="none" strike="noStrike" cap="none" dirty="0">
              <a:solidFill>
                <a:schemeClr val="accent5">
                  <a:lumMod val="75000"/>
                </a:schemeClr>
              </a:solidFill>
              <a:latin typeface="Arial" charset="0"/>
              <a:ea typeface="Arial" charset="0"/>
              <a:cs typeface="Arial" charset="0"/>
              <a:sym typeface="Calibri"/>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Strings</a:t>
            </a:r>
          </a:p>
        </p:txBody>
      </p:sp>
      <p:sp>
        <p:nvSpPr>
          <p:cNvPr id="174" name="Shape 174"/>
          <p:cNvSpPr txBox="1">
            <a:spLocks noGrp="1"/>
          </p:cNvSpPr>
          <p:nvPr>
            <p:ph idx="1"/>
          </p:nvPr>
        </p:nvSpPr>
        <p:spPr>
          <a:prstGeom prst="rect">
            <a:avLst/>
          </a:prstGeom>
          <a:noFill/>
          <a:ln>
            <a:noFill/>
          </a:ln>
        </p:spPr>
        <p:txBody>
          <a:bodyPr lIns="91425" tIns="91425" rIns="91425" bIns="91425" anchor="t" anchorCtr="0">
            <a:noAutofit/>
          </a:bodyPr>
          <a:lstStyle/>
          <a:p>
            <a:pPr marL="342900" marR="0" lvl="0" indent="-139700" algn="l" rtl="0">
              <a:lnSpc>
                <a:spcPct val="115000"/>
              </a:lnSpc>
              <a:spcBef>
                <a:spcPts val="0"/>
              </a:spcBef>
              <a:spcAft>
                <a:spcPts val="0"/>
              </a:spcAft>
              <a:buClr>
                <a:schemeClr val="dk1"/>
              </a:buClr>
              <a:buSzPct val="25000"/>
              <a:buFont typeface="Arial"/>
              <a:buNone/>
            </a:pPr>
            <a:r>
              <a:rPr lang="en" sz="1800" b="0" i="0" u="none" strike="noStrike" cap="none" dirty="0" err="1">
                <a:solidFill>
                  <a:schemeClr val="accent5">
                    <a:lumMod val="75000"/>
                  </a:schemeClr>
                </a:solidFill>
                <a:latin typeface="Arial" charset="0"/>
                <a:ea typeface="Arial" charset="0"/>
                <a:cs typeface="Arial" charset="0"/>
                <a:sym typeface="Calibri"/>
              </a:rPr>
              <a:t>my_string</a:t>
            </a:r>
            <a:r>
              <a:rPr lang="en" sz="1800" b="0" i="0" u="none" strike="noStrike" cap="none" dirty="0">
                <a:solidFill>
                  <a:schemeClr val="accent5">
                    <a:lumMod val="75000"/>
                  </a:schemeClr>
                </a:solidFill>
                <a:latin typeface="Arial" charset="0"/>
                <a:ea typeface="Arial" charset="0"/>
                <a:cs typeface="Arial" charset="0"/>
                <a:sym typeface="Calibri"/>
              </a:rPr>
              <a:t> = </a:t>
            </a:r>
            <a:r>
              <a:rPr lang="en" sz="1800" dirty="0">
                <a:solidFill>
                  <a:schemeClr val="accent5">
                    <a:lumMod val="75000"/>
                  </a:schemeClr>
                </a:solidFill>
                <a:latin typeface="Arial" charset="0"/>
                <a:ea typeface="Arial" charset="0"/>
                <a:cs typeface="Arial" charset="0"/>
              </a:rPr>
              <a:t>'</a:t>
            </a:r>
            <a:r>
              <a:rPr lang="en" sz="1800" b="0" i="0" u="none" strike="noStrike" cap="none" dirty="0">
                <a:solidFill>
                  <a:schemeClr val="accent5">
                    <a:lumMod val="75000"/>
                  </a:schemeClr>
                </a:solidFill>
                <a:latin typeface="Arial" charset="0"/>
                <a:ea typeface="Arial" charset="0"/>
                <a:cs typeface="Arial" charset="0"/>
                <a:sym typeface="Calibri"/>
              </a:rPr>
              <a:t>Hello World</a:t>
            </a:r>
            <a:r>
              <a:rPr lang="en" sz="1800" b="0" i="0" u="none" strike="noStrike" cap="none" dirty="0" smtClean="0">
                <a:solidFill>
                  <a:schemeClr val="accent5">
                    <a:lumMod val="75000"/>
                  </a:schemeClr>
                </a:solidFill>
                <a:latin typeface="Arial" charset="0"/>
                <a:ea typeface="Arial" charset="0"/>
                <a:cs typeface="Arial" charset="0"/>
                <a:sym typeface="Calibri"/>
              </a:rPr>
              <a:t>!</a:t>
            </a:r>
            <a:r>
              <a:rPr lang="en" sz="1800" dirty="0" smtClean="0">
                <a:solidFill>
                  <a:schemeClr val="accent5">
                    <a:lumMod val="75000"/>
                  </a:schemeClr>
                </a:solidFill>
                <a:latin typeface="Arial" charset="0"/>
                <a:ea typeface="Arial" charset="0"/>
                <a:cs typeface="Arial" charset="0"/>
              </a:rPr>
              <a:t>’</a:t>
            </a:r>
            <a:endParaRPr lang="en-US" sz="1800" dirty="0" smtClean="0">
              <a:solidFill>
                <a:schemeClr val="accent5">
                  <a:lumMod val="75000"/>
                </a:schemeClr>
              </a:solidFill>
              <a:latin typeface="Arial" charset="0"/>
              <a:ea typeface="Arial" charset="0"/>
              <a:cs typeface="Arial" charset="0"/>
            </a:endParaRPr>
          </a:p>
          <a:p>
            <a:pPr marL="342900" marR="0" lvl="0" indent="-139700" algn="l" rtl="0">
              <a:lnSpc>
                <a:spcPct val="115000"/>
              </a:lnSpc>
              <a:spcBef>
                <a:spcPts val="0"/>
              </a:spcBef>
              <a:spcAft>
                <a:spcPts val="0"/>
              </a:spcAft>
              <a:buClr>
                <a:schemeClr val="dk1"/>
              </a:buClr>
              <a:buSzPct val="25000"/>
              <a:buFont typeface="Arial"/>
              <a:buNone/>
            </a:pPr>
            <a:r>
              <a:rPr lang="en" sz="1800" dirty="0" err="1" smtClean="0">
                <a:solidFill>
                  <a:schemeClr val="accent5">
                    <a:lumMod val="75000"/>
                  </a:schemeClr>
                </a:solidFill>
                <a:latin typeface="Arial" charset="0"/>
                <a:ea typeface="Arial" charset="0"/>
                <a:cs typeface="Arial" charset="0"/>
              </a:rPr>
              <a:t>len</a:t>
            </a:r>
            <a:r>
              <a:rPr lang="en" sz="1800" dirty="0" smtClean="0">
                <a:solidFill>
                  <a:schemeClr val="accent5">
                    <a:lumMod val="75000"/>
                  </a:schemeClr>
                </a:solidFill>
                <a:latin typeface="Arial" charset="0"/>
                <a:ea typeface="Arial" charset="0"/>
                <a:cs typeface="Arial" charset="0"/>
              </a:rPr>
              <a:t>(</a:t>
            </a:r>
            <a:r>
              <a:rPr lang="en" sz="1800" dirty="0" err="1" smtClean="0">
                <a:solidFill>
                  <a:schemeClr val="accent5">
                    <a:lumMod val="75000"/>
                  </a:schemeClr>
                </a:solidFill>
                <a:latin typeface="Arial" charset="0"/>
                <a:ea typeface="Arial" charset="0"/>
                <a:cs typeface="Arial" charset="0"/>
              </a:rPr>
              <a:t>my_string</a:t>
            </a:r>
            <a:r>
              <a:rPr lang="en" sz="1800" dirty="0" smtClean="0">
                <a:solidFill>
                  <a:schemeClr val="accent5">
                    <a:lumMod val="75000"/>
                  </a:schemeClr>
                </a:solidFill>
                <a:latin typeface="Arial" charset="0"/>
                <a:ea typeface="Arial" charset="0"/>
                <a:cs typeface="Arial" charset="0"/>
              </a:rPr>
              <a:t>)</a:t>
            </a:r>
            <a:endParaRPr lang="en-US" sz="1800" dirty="0" smtClean="0">
              <a:solidFill>
                <a:schemeClr val="accent5">
                  <a:lumMod val="75000"/>
                </a:schemeClr>
              </a:solidFill>
              <a:latin typeface="Arial" charset="0"/>
              <a:ea typeface="Arial" charset="0"/>
              <a:cs typeface="Arial" charset="0"/>
            </a:endParaRPr>
          </a:p>
          <a:p>
            <a:pPr marL="342900" marR="0" lvl="0" indent="-139700" algn="l" rtl="0">
              <a:lnSpc>
                <a:spcPct val="115000"/>
              </a:lnSpc>
              <a:spcBef>
                <a:spcPts val="0"/>
              </a:spcBef>
              <a:spcAft>
                <a:spcPts val="0"/>
              </a:spcAft>
              <a:buClr>
                <a:schemeClr val="dk1"/>
              </a:buClr>
              <a:buSzPct val="25000"/>
              <a:buFont typeface="Arial"/>
              <a:buNone/>
            </a:pPr>
            <a:r>
              <a:rPr lang="en" sz="1800" b="0" i="0" u="none" strike="noStrike" cap="none" dirty="0" err="1" smtClean="0">
                <a:solidFill>
                  <a:schemeClr val="accent5">
                    <a:lumMod val="75000"/>
                  </a:schemeClr>
                </a:solidFill>
                <a:latin typeface="Arial" charset="0"/>
                <a:ea typeface="Arial" charset="0"/>
                <a:cs typeface="Arial" charset="0"/>
                <a:sym typeface="Calibri"/>
              </a:rPr>
              <a:t>my_string</a:t>
            </a:r>
            <a:r>
              <a:rPr lang="en" sz="1800" b="0" i="0" u="none" strike="noStrike" cap="none" dirty="0" smtClean="0">
                <a:solidFill>
                  <a:schemeClr val="accent5">
                    <a:lumMod val="75000"/>
                  </a:schemeClr>
                </a:solidFill>
                <a:latin typeface="Arial" charset="0"/>
                <a:ea typeface="Arial" charset="0"/>
                <a:cs typeface="Arial" charset="0"/>
                <a:sym typeface="Calibri"/>
              </a:rPr>
              <a:t>[3</a:t>
            </a:r>
            <a:r>
              <a:rPr lang="en" sz="1800" b="0" i="0" u="none" strike="noStrike" cap="none" dirty="0">
                <a:solidFill>
                  <a:schemeClr val="accent5">
                    <a:lumMod val="75000"/>
                  </a:schemeClr>
                </a:solidFill>
                <a:latin typeface="Arial" charset="0"/>
                <a:ea typeface="Arial" charset="0"/>
                <a:cs typeface="Arial" charset="0"/>
                <a:sym typeface="Calibri"/>
              </a:rPr>
              <a:t>]</a:t>
            </a:r>
          </a:p>
          <a:p>
            <a:pPr marL="0" marR="0" lvl="0" indent="0" algn="l" rtl="0">
              <a:lnSpc>
                <a:spcPct val="115000"/>
              </a:lnSpc>
              <a:spcBef>
                <a:spcPts val="1600"/>
              </a:spcBef>
              <a:spcAft>
                <a:spcPts val="0"/>
              </a:spcAft>
              <a:buClr>
                <a:schemeClr val="dk1"/>
              </a:buClr>
              <a:buSzPct val="25000"/>
              <a:buFont typeface="Arial"/>
              <a:buNone/>
            </a:pPr>
            <a:endParaRPr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Session 2: your 5-7 things</a:t>
            </a:r>
          </a:p>
        </p:txBody>
      </p:sp>
      <p:sp>
        <p:nvSpPr>
          <p:cNvPr id="67" name="Shape 67"/>
          <p:cNvSpPr txBox="1">
            <a:spLocks noGrp="1"/>
          </p:cNvSpPr>
          <p:nvPr>
            <p:ph idx="1"/>
          </p:nvPr>
        </p:nvSpPr>
        <p:spPr>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What is Python?</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Ways to run Python code</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Variables and strings</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Python collections</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Getting inputs from outside</a:t>
            </a:r>
          </a:p>
          <a:p>
            <a:pPr marL="342900" marR="0" lvl="0" indent="-139700" algn="l" rtl="0">
              <a:lnSpc>
                <a:spcPct val="115000"/>
              </a:lnSpc>
              <a:spcBef>
                <a:spcPts val="1600"/>
              </a:spcBef>
              <a:spcAft>
                <a:spcPts val="0"/>
              </a:spcAft>
              <a:buClr>
                <a:schemeClr val="dk1"/>
              </a:buClr>
              <a:buSzPct val="25000"/>
              <a:buFont typeface="Arial"/>
              <a:buNone/>
            </a:pPr>
            <a:endParaRPr sz="1800" b="0" i="0" u="none" strike="noStrike" cap="none" dirty="0">
              <a:solidFill>
                <a:schemeClr val="dk1"/>
              </a:solidFill>
              <a:latin typeface="Arial" charset="0"/>
              <a:ea typeface="Arial" charset="0"/>
              <a:cs typeface="Arial" charset="0"/>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Functions</a:t>
            </a:r>
          </a:p>
        </p:txBody>
      </p:sp>
      <p:sp>
        <p:nvSpPr>
          <p:cNvPr id="180" name="Shape 180"/>
          <p:cNvSpPr txBox="1">
            <a:spLocks noGrp="1"/>
          </p:cNvSpPr>
          <p:nvPr>
            <p:ph idx="1"/>
          </p:nvPr>
        </p:nvSpPr>
        <p:spPr>
          <a:prstGeom prst="rect">
            <a:avLst/>
          </a:prstGeom>
        </p:spPr>
        <p:txBody>
          <a:bodyPr lIns="91425" tIns="91425" rIns="91425" bIns="91425" anchor="t" anchorCtr="0">
            <a:noAutofit/>
          </a:bodyPr>
          <a:lstStyle/>
          <a:p>
            <a:pPr lvl="0" indent="203200" rtl="0">
              <a:spcBef>
                <a:spcPts val="0"/>
              </a:spcBef>
              <a:spcAft>
                <a:spcPts val="0"/>
              </a:spcAft>
              <a:buNone/>
            </a:pPr>
            <a:r>
              <a:rPr lang="en" sz="1800" dirty="0" err="1">
                <a:solidFill>
                  <a:schemeClr val="accent5">
                    <a:lumMod val="75000"/>
                  </a:schemeClr>
                </a:solidFill>
                <a:latin typeface="Arial" charset="0"/>
                <a:ea typeface="Arial" charset="0"/>
                <a:cs typeface="Arial" charset="0"/>
              </a:rPr>
              <a:t>my_string</a:t>
            </a:r>
            <a:r>
              <a:rPr lang="en" sz="1800" dirty="0">
                <a:solidFill>
                  <a:schemeClr val="accent5">
                    <a:lumMod val="75000"/>
                  </a:schemeClr>
                </a:solidFill>
                <a:latin typeface="Arial" charset="0"/>
                <a:ea typeface="Arial" charset="0"/>
                <a:cs typeface="Arial" charset="0"/>
              </a:rPr>
              <a:t> = 'Hello World!'</a:t>
            </a:r>
          </a:p>
          <a:p>
            <a:pPr lvl="0" indent="203200" rtl="0">
              <a:spcBef>
                <a:spcPts val="1600"/>
              </a:spcBef>
              <a:spcAft>
                <a:spcPts val="0"/>
              </a:spcAft>
              <a:buNone/>
            </a:pPr>
            <a:r>
              <a:rPr lang="en" sz="1800" dirty="0" err="1">
                <a:solidFill>
                  <a:schemeClr val="accent5">
                    <a:lumMod val="75000"/>
                  </a:schemeClr>
                </a:solidFill>
                <a:latin typeface="Arial" charset="0"/>
                <a:ea typeface="Arial" charset="0"/>
                <a:cs typeface="Arial" charset="0"/>
              </a:rPr>
              <a:t>stringlength</a:t>
            </a:r>
            <a:r>
              <a:rPr lang="en" sz="1800" dirty="0">
                <a:solidFill>
                  <a:schemeClr val="accent5">
                    <a:lumMod val="75000"/>
                  </a:schemeClr>
                </a:solidFill>
                <a:latin typeface="Arial" charset="0"/>
                <a:ea typeface="Arial" charset="0"/>
                <a:cs typeface="Arial" charset="0"/>
              </a:rPr>
              <a:t> = </a:t>
            </a:r>
            <a:r>
              <a:rPr lang="en" sz="1800" dirty="0" err="1">
                <a:solidFill>
                  <a:schemeClr val="accent5">
                    <a:lumMod val="75000"/>
                  </a:schemeClr>
                </a:solidFill>
                <a:latin typeface="Arial" charset="0"/>
                <a:ea typeface="Arial" charset="0"/>
                <a:cs typeface="Arial" charset="0"/>
              </a:rPr>
              <a:t>len</a:t>
            </a:r>
            <a:r>
              <a:rPr lang="en" sz="1800" dirty="0">
                <a:solidFill>
                  <a:schemeClr val="accent5">
                    <a:lumMod val="75000"/>
                  </a:schemeClr>
                </a:solidFill>
                <a:latin typeface="Arial" charset="0"/>
                <a:ea typeface="Arial" charset="0"/>
                <a:cs typeface="Arial" charset="0"/>
              </a:rPr>
              <a:t>(</a:t>
            </a:r>
            <a:r>
              <a:rPr lang="en" sz="1800" dirty="0" err="1">
                <a:solidFill>
                  <a:schemeClr val="accent5">
                    <a:lumMod val="75000"/>
                  </a:schemeClr>
                </a:solidFill>
                <a:latin typeface="Arial" charset="0"/>
                <a:ea typeface="Arial" charset="0"/>
                <a:cs typeface="Arial" charset="0"/>
              </a:rPr>
              <a:t>my_string</a:t>
            </a:r>
            <a:r>
              <a:rPr lang="en" sz="1800" dirty="0">
                <a:solidFill>
                  <a:schemeClr val="accent5">
                    <a:lumMod val="75000"/>
                  </a:schemeClr>
                </a:solidFill>
                <a:latin typeface="Arial" charset="0"/>
                <a:ea typeface="Arial" charset="0"/>
                <a:cs typeface="Arial" charset="0"/>
              </a:rPr>
              <a:t>)</a:t>
            </a:r>
          </a:p>
          <a:p>
            <a:pPr lvl="0" indent="203200" rtl="0">
              <a:spcBef>
                <a:spcPts val="1600"/>
              </a:spcBef>
              <a:spcAft>
                <a:spcPts val="0"/>
              </a:spcAft>
              <a:buNone/>
            </a:pPr>
            <a:r>
              <a:rPr lang="en" sz="1800" dirty="0" err="1">
                <a:solidFill>
                  <a:schemeClr val="accent5">
                    <a:lumMod val="75000"/>
                  </a:schemeClr>
                </a:solidFill>
                <a:latin typeface="Arial" charset="0"/>
                <a:ea typeface="Arial" charset="0"/>
                <a:cs typeface="Arial" charset="0"/>
              </a:rPr>
              <a:t>lowstring</a:t>
            </a:r>
            <a:r>
              <a:rPr lang="en" sz="1800" dirty="0">
                <a:solidFill>
                  <a:schemeClr val="accent5">
                    <a:lumMod val="75000"/>
                  </a:schemeClr>
                </a:solidFill>
                <a:latin typeface="Arial" charset="0"/>
                <a:ea typeface="Arial" charset="0"/>
                <a:cs typeface="Arial" charset="0"/>
              </a:rPr>
              <a:t> = </a:t>
            </a:r>
            <a:r>
              <a:rPr lang="en" sz="1800" dirty="0" err="1">
                <a:solidFill>
                  <a:schemeClr val="accent5">
                    <a:lumMod val="75000"/>
                  </a:schemeClr>
                </a:solidFill>
                <a:latin typeface="Arial" charset="0"/>
                <a:ea typeface="Arial" charset="0"/>
                <a:cs typeface="Arial" charset="0"/>
              </a:rPr>
              <a:t>my_string.lower</a:t>
            </a:r>
            <a:r>
              <a:rPr lang="en" sz="1800" dirty="0">
                <a:solidFill>
                  <a:schemeClr val="accent5">
                    <a:lumMod val="75000"/>
                  </a:schemeClr>
                </a:solidFill>
                <a:latin typeface="Arial" charset="0"/>
                <a:ea typeface="Arial" charset="0"/>
                <a:cs typeface="Arial" charset="0"/>
              </a:rPr>
              <a:t>()</a:t>
            </a:r>
          </a:p>
          <a:p>
            <a:pPr lvl="0" indent="203200" rtl="0">
              <a:spcBef>
                <a:spcPts val="1600"/>
              </a:spcBef>
              <a:spcAft>
                <a:spcPts val="0"/>
              </a:spcAft>
              <a:buNone/>
            </a:pPr>
            <a:r>
              <a:rPr lang="en" sz="1800" dirty="0">
                <a:solidFill>
                  <a:schemeClr val="accent5">
                    <a:lumMod val="75000"/>
                  </a:schemeClr>
                </a:solidFill>
                <a:latin typeface="Arial" charset="0"/>
                <a:ea typeface="Arial" charset="0"/>
                <a:cs typeface="Arial" charset="0"/>
              </a:rPr>
              <a:t>print('My number is {}. And btw {}'.format(15.2, </a:t>
            </a:r>
            <a:r>
              <a:rPr lang="en" sz="1800" dirty="0" err="1">
                <a:solidFill>
                  <a:schemeClr val="accent5">
                    <a:lumMod val="75000"/>
                  </a:schemeClr>
                </a:solidFill>
                <a:latin typeface="Arial" charset="0"/>
                <a:ea typeface="Arial" charset="0"/>
                <a:cs typeface="Arial" charset="0"/>
              </a:rPr>
              <a:t>lowstring</a:t>
            </a:r>
            <a:r>
              <a:rPr lang="en" sz="1800" dirty="0">
                <a:solidFill>
                  <a:schemeClr val="accent5">
                    <a:lumMod val="75000"/>
                  </a:schemeClr>
                </a:solidFill>
                <a:latin typeface="Arial" charset="0"/>
                <a:ea typeface="Arial" charset="0"/>
                <a:cs typeface="Arial" charset="0"/>
              </a:rPr>
              <a:t>))</a:t>
            </a:r>
          </a:p>
          <a:p>
            <a:pPr lvl="0" indent="203200" rtl="0">
              <a:spcBef>
                <a:spcPts val="1600"/>
              </a:spcBef>
              <a:spcAft>
                <a:spcPts val="0"/>
              </a:spcAft>
              <a:buNone/>
            </a:pPr>
            <a:endParaRPr sz="1800" dirty="0">
              <a:solidFill>
                <a:schemeClr val="accent5">
                  <a:lumMod val="75000"/>
                </a:schemeClr>
              </a:solidFill>
              <a:latin typeface="Arial" charset="0"/>
              <a:ea typeface="Arial" charset="0"/>
              <a:cs typeface="Arial" charset="0"/>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Writing your own functions</a:t>
            </a:r>
          </a:p>
        </p:txBody>
      </p:sp>
      <p:sp>
        <p:nvSpPr>
          <p:cNvPr id="186" name="Shape 186"/>
          <p:cNvSpPr txBox="1">
            <a:spLocks noGrp="1"/>
          </p:cNvSpPr>
          <p:nvPr>
            <p:ph idx="1"/>
          </p:nvPr>
        </p:nvSpPr>
        <p:spPr>
          <a:prstGeom prst="rect">
            <a:avLst/>
          </a:prstGeom>
        </p:spPr>
        <p:txBody>
          <a:bodyPr lIns="91425" tIns="91425" rIns="91425" bIns="91425" anchor="t" anchorCtr="0">
            <a:noAutofit/>
          </a:bodyPr>
          <a:lstStyle/>
          <a:p>
            <a:pPr lvl="0" rtl="0">
              <a:spcBef>
                <a:spcPts val="0"/>
              </a:spcBef>
              <a:buNone/>
            </a:pPr>
            <a:r>
              <a:rPr lang="en" sz="1800" dirty="0" err="1">
                <a:solidFill>
                  <a:schemeClr val="accent5">
                    <a:lumMod val="75000"/>
                  </a:schemeClr>
                </a:solidFill>
                <a:latin typeface="Arial" charset="0"/>
                <a:ea typeface="Arial" charset="0"/>
                <a:cs typeface="Arial" charset="0"/>
              </a:rPr>
              <a:t>def</a:t>
            </a:r>
            <a:r>
              <a:rPr lang="en" sz="1800" dirty="0">
                <a:solidFill>
                  <a:schemeClr val="accent5">
                    <a:lumMod val="75000"/>
                  </a:schemeClr>
                </a:solidFill>
                <a:latin typeface="Arial" charset="0"/>
                <a:ea typeface="Arial" charset="0"/>
                <a:cs typeface="Arial" charset="0"/>
              </a:rPr>
              <a:t> </a:t>
            </a:r>
            <a:r>
              <a:rPr lang="en" sz="1800" dirty="0" err="1">
                <a:solidFill>
                  <a:schemeClr val="accent5">
                    <a:lumMod val="75000"/>
                  </a:schemeClr>
                </a:solidFill>
                <a:latin typeface="Arial" charset="0"/>
                <a:ea typeface="Arial" charset="0"/>
                <a:cs typeface="Arial" charset="0"/>
              </a:rPr>
              <a:t>my_function</a:t>
            </a:r>
            <a:r>
              <a:rPr lang="en" sz="1800" dirty="0">
                <a:solidFill>
                  <a:schemeClr val="accent5">
                    <a:lumMod val="75000"/>
                  </a:schemeClr>
                </a:solidFill>
                <a:latin typeface="Arial" charset="0"/>
                <a:ea typeface="Arial" charset="0"/>
                <a:cs typeface="Arial" charset="0"/>
              </a:rPr>
              <a:t>(</a:t>
            </a:r>
            <a:r>
              <a:rPr lang="en" sz="1800" dirty="0" err="1">
                <a:solidFill>
                  <a:schemeClr val="accent5">
                    <a:lumMod val="75000"/>
                  </a:schemeClr>
                </a:solidFill>
                <a:latin typeface="Arial" charset="0"/>
                <a:ea typeface="Arial" charset="0"/>
                <a:cs typeface="Arial" charset="0"/>
              </a:rPr>
              <a:t>my_text</a:t>
            </a:r>
            <a:r>
              <a:rPr lang="en" sz="1800" dirty="0">
                <a:solidFill>
                  <a:schemeClr val="accent5">
                    <a:lumMod val="75000"/>
                  </a:schemeClr>
                </a:solidFill>
                <a:latin typeface="Arial" charset="0"/>
                <a:ea typeface="Arial" charset="0"/>
                <a:cs typeface="Arial" charset="0"/>
              </a:rPr>
              <a:t>):</a:t>
            </a:r>
          </a:p>
          <a:p>
            <a:pPr lvl="0" rtl="0">
              <a:spcBef>
                <a:spcPts val="0"/>
              </a:spcBef>
              <a:buNone/>
            </a:pPr>
            <a:r>
              <a:rPr lang="en" sz="1800" dirty="0">
                <a:solidFill>
                  <a:schemeClr val="accent5">
                    <a:lumMod val="75000"/>
                  </a:schemeClr>
                </a:solidFill>
                <a:latin typeface="Arial" charset="0"/>
                <a:ea typeface="Arial" charset="0"/>
                <a:cs typeface="Arial" charset="0"/>
              </a:rPr>
              <a:t>    </a:t>
            </a:r>
            <a:r>
              <a:rPr lang="en" sz="1800" dirty="0" err="1">
                <a:solidFill>
                  <a:schemeClr val="accent5">
                    <a:lumMod val="75000"/>
                  </a:schemeClr>
                </a:solidFill>
                <a:latin typeface="Arial" charset="0"/>
                <a:ea typeface="Arial" charset="0"/>
                <a:cs typeface="Arial" charset="0"/>
              </a:rPr>
              <a:t>new_text</a:t>
            </a:r>
            <a:r>
              <a:rPr lang="en" sz="1800" dirty="0">
                <a:solidFill>
                  <a:schemeClr val="accent5">
                    <a:lumMod val="75000"/>
                  </a:schemeClr>
                </a:solidFill>
                <a:latin typeface="Arial" charset="0"/>
                <a:ea typeface="Arial" charset="0"/>
                <a:cs typeface="Arial" charset="0"/>
              </a:rPr>
              <a:t> = </a:t>
            </a:r>
            <a:r>
              <a:rPr lang="en" sz="1800" dirty="0" err="1">
                <a:solidFill>
                  <a:schemeClr val="accent5">
                    <a:lumMod val="75000"/>
                  </a:schemeClr>
                </a:solidFill>
                <a:latin typeface="Arial" charset="0"/>
                <a:ea typeface="Arial" charset="0"/>
                <a:cs typeface="Arial" charset="0"/>
              </a:rPr>
              <a:t>my_text</a:t>
            </a:r>
            <a:r>
              <a:rPr lang="en" sz="1800" dirty="0">
                <a:solidFill>
                  <a:schemeClr val="accent5">
                    <a:lumMod val="75000"/>
                  </a:schemeClr>
                </a:solidFill>
                <a:latin typeface="Arial" charset="0"/>
                <a:ea typeface="Arial" charset="0"/>
                <a:cs typeface="Arial" charset="0"/>
              </a:rPr>
              <a:t> + 'bananas'</a:t>
            </a:r>
          </a:p>
          <a:p>
            <a:pPr lvl="0" rtl="0">
              <a:spcBef>
                <a:spcPts val="0"/>
              </a:spcBef>
              <a:buNone/>
            </a:pPr>
            <a:r>
              <a:rPr lang="en" sz="1800" dirty="0">
                <a:solidFill>
                  <a:schemeClr val="accent5">
                    <a:lumMod val="75000"/>
                  </a:schemeClr>
                </a:solidFill>
                <a:latin typeface="Arial" charset="0"/>
                <a:ea typeface="Arial" charset="0"/>
                <a:cs typeface="Arial" charset="0"/>
              </a:rPr>
              <a:t>    return </a:t>
            </a:r>
            <a:r>
              <a:rPr lang="en" sz="1800" dirty="0" err="1">
                <a:solidFill>
                  <a:schemeClr val="accent5">
                    <a:lumMod val="75000"/>
                  </a:schemeClr>
                </a:solidFill>
                <a:latin typeface="Arial" charset="0"/>
                <a:ea typeface="Arial" charset="0"/>
                <a:cs typeface="Arial" charset="0"/>
              </a:rPr>
              <a:t>new_text</a:t>
            </a:r>
            <a:endParaRPr lang="en" sz="1800" dirty="0">
              <a:solidFill>
                <a:schemeClr val="accent5">
                  <a:lumMod val="75000"/>
                </a:schemeClr>
              </a:solidFill>
              <a:latin typeface="Arial" charset="0"/>
              <a:ea typeface="Arial" charset="0"/>
              <a:cs typeface="Arial" charset="0"/>
            </a:endParaRPr>
          </a:p>
          <a:p>
            <a:pPr lvl="0" rtl="0">
              <a:spcBef>
                <a:spcPts val="0"/>
              </a:spcBef>
              <a:buNone/>
            </a:pPr>
            <a:endParaRPr sz="1800" dirty="0">
              <a:solidFill>
                <a:schemeClr val="accent5">
                  <a:lumMod val="75000"/>
                </a:schemeClr>
              </a:solidFill>
              <a:latin typeface="Arial" charset="0"/>
              <a:ea typeface="Arial" charset="0"/>
              <a:cs typeface="Arial" charset="0"/>
            </a:endParaRPr>
          </a:p>
          <a:p>
            <a:pPr lvl="0" rtl="0">
              <a:spcBef>
                <a:spcPts val="0"/>
              </a:spcBef>
              <a:buNone/>
            </a:pPr>
            <a:r>
              <a:rPr lang="en" sz="1800" dirty="0" err="1">
                <a:solidFill>
                  <a:schemeClr val="accent5">
                    <a:lumMod val="75000"/>
                  </a:schemeClr>
                </a:solidFill>
                <a:latin typeface="Arial" charset="0"/>
                <a:ea typeface="Arial" charset="0"/>
                <a:cs typeface="Arial" charset="0"/>
              </a:rPr>
              <a:t>new_sentence</a:t>
            </a:r>
            <a:r>
              <a:rPr lang="en" sz="1800" dirty="0">
                <a:solidFill>
                  <a:schemeClr val="accent5">
                    <a:lumMod val="75000"/>
                  </a:schemeClr>
                </a:solidFill>
                <a:latin typeface="Arial" charset="0"/>
                <a:ea typeface="Arial" charset="0"/>
                <a:cs typeface="Arial" charset="0"/>
              </a:rPr>
              <a:t> = </a:t>
            </a:r>
            <a:r>
              <a:rPr lang="en" sz="1800" dirty="0" err="1">
                <a:solidFill>
                  <a:schemeClr val="accent5">
                    <a:lumMod val="75000"/>
                  </a:schemeClr>
                </a:solidFill>
                <a:latin typeface="Arial" charset="0"/>
                <a:ea typeface="Arial" charset="0"/>
                <a:cs typeface="Arial" charset="0"/>
              </a:rPr>
              <a:t>my_function</a:t>
            </a:r>
            <a:r>
              <a:rPr lang="en" sz="1800" dirty="0">
                <a:solidFill>
                  <a:schemeClr val="accent5">
                    <a:lumMod val="75000"/>
                  </a:schemeClr>
                </a:solidFill>
                <a:latin typeface="Arial" charset="0"/>
                <a:ea typeface="Arial" charset="0"/>
                <a:cs typeface="Arial" charset="0"/>
              </a:rPr>
              <a:t>('</a:t>
            </a:r>
            <a:r>
              <a:rPr lang="en" sz="1800" dirty="0" err="1">
                <a:solidFill>
                  <a:schemeClr val="accent5">
                    <a:lumMod val="75000"/>
                  </a:schemeClr>
                </a:solidFill>
                <a:latin typeface="Arial" charset="0"/>
                <a:ea typeface="Arial" charset="0"/>
                <a:cs typeface="Arial" charset="0"/>
              </a:rPr>
              <a:t>sara</a:t>
            </a:r>
            <a:r>
              <a:rPr lang="en" sz="1800" dirty="0">
                <a:solidFill>
                  <a:schemeClr val="accent5">
                    <a:lumMod val="75000"/>
                  </a:schemeClr>
                </a:solidFill>
                <a:latin typeface="Arial" charset="0"/>
                <a:ea typeface="Arial" charset="0"/>
                <a:cs typeface="Arial" charset="0"/>
              </a:rPr>
              <a:t> likes ')</a:t>
            </a:r>
          </a:p>
          <a:p>
            <a:pPr lvl="0" rtl="0">
              <a:spcBef>
                <a:spcPts val="0"/>
              </a:spcBef>
              <a:buNone/>
            </a:pPr>
            <a:r>
              <a:rPr lang="en" sz="1800" dirty="0">
                <a:solidFill>
                  <a:schemeClr val="accent5">
                    <a:lumMod val="75000"/>
                  </a:schemeClr>
                </a:solidFill>
                <a:latin typeface="Arial" charset="0"/>
                <a:ea typeface="Arial" charset="0"/>
                <a:cs typeface="Arial" charset="0"/>
              </a:rPr>
              <a:t>print(</a:t>
            </a:r>
            <a:r>
              <a:rPr lang="en" sz="1800" dirty="0" err="1">
                <a:solidFill>
                  <a:schemeClr val="accent5">
                    <a:lumMod val="75000"/>
                  </a:schemeClr>
                </a:solidFill>
                <a:latin typeface="Arial" charset="0"/>
                <a:ea typeface="Arial" charset="0"/>
                <a:cs typeface="Arial" charset="0"/>
              </a:rPr>
              <a:t>new_sentence</a:t>
            </a:r>
            <a:r>
              <a:rPr lang="en" sz="1800" dirty="0">
                <a:solidFill>
                  <a:schemeClr val="accent5">
                    <a:lumMod val="75000"/>
                  </a:schemeClr>
                </a:solidFill>
                <a:latin typeface="Arial" charset="0"/>
                <a:ea typeface="Arial" charset="0"/>
                <a:cs typeface="Arial" charset="0"/>
              </a:rPr>
              <a:t>)</a:t>
            </a:r>
          </a:p>
          <a:p>
            <a:pPr lvl="0" rtl="0">
              <a:spcBef>
                <a:spcPts val="0"/>
              </a:spcBef>
              <a:buNone/>
            </a:pPr>
            <a:endParaRPr sz="1800" dirty="0">
              <a:solidFill>
                <a:schemeClr val="accent5">
                  <a:lumMod val="75000"/>
                </a:schemeClr>
              </a:solidFill>
              <a:latin typeface="Arial" charset="0"/>
              <a:ea typeface="Arial" charset="0"/>
              <a:cs typeface="Arial" charset="0"/>
            </a:endParaRPr>
          </a:p>
          <a:p>
            <a:pPr lvl="0">
              <a:spcBef>
                <a:spcPts val="0"/>
              </a:spcBef>
              <a:buNone/>
            </a:pPr>
            <a:endParaRPr sz="1800" dirty="0">
              <a:solidFill>
                <a:schemeClr val="accent5">
                  <a:lumMod val="75000"/>
                </a:schemeClr>
              </a:solidFill>
              <a:latin typeface="Arial" charset="0"/>
              <a:ea typeface="Arial" charset="0"/>
              <a:cs typeface="Arial" charset="0"/>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4800" b="0" i="0" u="none" strike="noStrike" cap="none" dirty="0">
                <a:latin typeface="Arial"/>
                <a:ea typeface="Arial"/>
                <a:cs typeface="Arial"/>
                <a:sym typeface="Arial"/>
              </a:rPr>
              <a:t>Python collections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Lists</a:t>
            </a:r>
          </a:p>
        </p:txBody>
      </p:sp>
      <p:sp>
        <p:nvSpPr>
          <p:cNvPr id="197" name="Shape 197"/>
          <p:cNvSpPr txBox="1">
            <a:spLocks noGrp="1"/>
          </p:cNvSpPr>
          <p:nvPr>
            <p:ph idx="1"/>
          </p:nvPr>
        </p:nvSpPr>
        <p:spPr>
          <a:prstGeom prst="rect">
            <a:avLst/>
          </a:prstGeom>
          <a:noFill/>
          <a:ln>
            <a:noFill/>
          </a:ln>
        </p:spPr>
        <p:txBody>
          <a:bodyPr lIns="91425" tIns="91425" rIns="91425" bIns="91425" anchor="t" anchorCtr="0">
            <a:noAutofit/>
          </a:bodyPr>
          <a:lstStyle/>
          <a:p>
            <a:pPr marL="342900" marR="0" lvl="0" indent="-139700" algn="l" rtl="0">
              <a:lnSpc>
                <a:spcPct val="115000"/>
              </a:lnSpc>
              <a:spcBef>
                <a:spcPts val="0"/>
              </a:spcBef>
              <a:spcAft>
                <a:spcPts val="0"/>
              </a:spcAft>
              <a:buClr>
                <a:schemeClr val="dk1"/>
              </a:buClr>
              <a:buSzPct val="25000"/>
              <a:buFont typeface="Arial"/>
              <a:buNone/>
            </a:pPr>
            <a:r>
              <a:rPr lang="en" sz="2400" b="0" i="0" u="none" strike="noStrike" cap="none" dirty="0" err="1">
                <a:solidFill>
                  <a:schemeClr val="accent5">
                    <a:lumMod val="75000"/>
                  </a:schemeClr>
                </a:solidFill>
                <a:latin typeface="Calibri"/>
                <a:ea typeface="Calibri"/>
                <a:cs typeface="Calibri"/>
                <a:sym typeface="Calibri"/>
              </a:rPr>
              <a:t>rowvals</a:t>
            </a:r>
            <a:r>
              <a:rPr lang="en" sz="2400" b="0" i="0" u="none" strike="noStrike" cap="none" dirty="0">
                <a:solidFill>
                  <a:schemeClr val="accent5">
                    <a:lumMod val="75000"/>
                  </a:schemeClr>
                </a:solidFill>
                <a:latin typeface="Calibri"/>
                <a:ea typeface="Calibri"/>
                <a:cs typeface="Calibri"/>
                <a:sym typeface="Calibri"/>
              </a:rPr>
              <a:t> = [1, 3, 5, 6, 4, 7, 3, 1, 3]</a:t>
            </a:r>
          </a:p>
          <a:p>
            <a:pPr marL="342900" marR="0" lvl="0" indent="-139700" algn="l" rtl="0">
              <a:lnSpc>
                <a:spcPct val="115000"/>
              </a:lnSpc>
              <a:spcBef>
                <a:spcPts val="1600"/>
              </a:spcBef>
              <a:spcAft>
                <a:spcPts val="0"/>
              </a:spcAft>
              <a:buClr>
                <a:schemeClr val="dk1"/>
              </a:buClr>
              <a:buSzPct val="25000"/>
              <a:buFont typeface="Arial"/>
              <a:buNone/>
            </a:pPr>
            <a:r>
              <a:rPr lang="en" sz="2400" b="0" i="0" u="none" strike="noStrike" cap="none" dirty="0" err="1">
                <a:solidFill>
                  <a:schemeClr val="accent5">
                    <a:lumMod val="75000"/>
                  </a:schemeClr>
                </a:solidFill>
                <a:latin typeface="Calibri"/>
                <a:ea typeface="Calibri"/>
                <a:cs typeface="Calibri"/>
                <a:sym typeface="Calibri"/>
              </a:rPr>
              <a:t>rowvals</a:t>
            </a:r>
            <a:r>
              <a:rPr lang="en" sz="2400" b="0" i="0" u="none" strike="noStrike" cap="none" dirty="0">
                <a:solidFill>
                  <a:schemeClr val="accent5">
                    <a:lumMod val="75000"/>
                  </a:schemeClr>
                </a:solidFill>
                <a:latin typeface="Calibri"/>
                <a:ea typeface="Calibri"/>
                <a:cs typeface="Calibri"/>
                <a:sym typeface="Calibri"/>
              </a:rPr>
              <a:t>[3]</a:t>
            </a:r>
          </a:p>
          <a:p>
            <a:pPr marL="342900" marR="0" lvl="0" indent="-139700" algn="l" rtl="0">
              <a:lnSpc>
                <a:spcPct val="115000"/>
              </a:lnSpc>
              <a:spcBef>
                <a:spcPts val="1600"/>
              </a:spcBef>
              <a:spcAft>
                <a:spcPts val="0"/>
              </a:spcAft>
              <a:buClr>
                <a:schemeClr val="dk1"/>
              </a:buClr>
              <a:buSzPct val="25000"/>
              <a:buFont typeface="Arial"/>
              <a:buNone/>
            </a:pPr>
            <a:r>
              <a:rPr lang="en" sz="2400" b="0" i="0" u="none" strike="noStrike" cap="none" dirty="0">
                <a:solidFill>
                  <a:schemeClr val="accent5">
                    <a:lumMod val="75000"/>
                  </a:schemeClr>
                </a:solidFill>
                <a:latin typeface="Calibri"/>
                <a:ea typeface="Calibri"/>
                <a:cs typeface="Calibri"/>
                <a:sym typeface="Calibri"/>
              </a:rPr>
              <a:t>max(</a:t>
            </a:r>
            <a:r>
              <a:rPr lang="en" sz="2400" b="0" i="0" u="none" strike="noStrike" cap="none" dirty="0" err="1">
                <a:solidFill>
                  <a:schemeClr val="accent5">
                    <a:lumMod val="75000"/>
                  </a:schemeClr>
                </a:solidFill>
                <a:latin typeface="Calibri"/>
                <a:ea typeface="Calibri"/>
                <a:cs typeface="Calibri"/>
                <a:sym typeface="Calibri"/>
              </a:rPr>
              <a:t>rowvals</a:t>
            </a:r>
            <a:r>
              <a:rPr lang="en" sz="2400" b="0" i="0" u="none" strike="noStrike" cap="none" dirty="0">
                <a:solidFill>
                  <a:schemeClr val="accent5">
                    <a:lumMod val="75000"/>
                  </a:schemeClr>
                </a:solidFill>
                <a:latin typeface="Calibri"/>
                <a:ea typeface="Calibri"/>
                <a:cs typeface="Calibri"/>
                <a:sym typeface="Calibri"/>
              </a:rPr>
              <a:t>)</a:t>
            </a:r>
          </a:p>
          <a:p>
            <a:pPr marL="203200" marR="0" lvl="0" indent="0" algn="l" rtl="0">
              <a:lnSpc>
                <a:spcPct val="115000"/>
              </a:lnSpc>
              <a:spcBef>
                <a:spcPts val="1600"/>
              </a:spcBef>
              <a:spcAft>
                <a:spcPts val="0"/>
              </a:spcAft>
              <a:buClr>
                <a:schemeClr val="dk1"/>
              </a:buClr>
              <a:buSzPct val="25000"/>
              <a:buFont typeface="Arial"/>
              <a:buNone/>
            </a:pPr>
            <a:endParaRPr dirty="0">
              <a:solidFill>
                <a:schemeClr val="accent5">
                  <a:lumMod val="75000"/>
                </a:schemeClr>
              </a:solidFil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Inplace Functions</a:t>
            </a:r>
          </a:p>
        </p:txBody>
      </p:sp>
      <p:sp>
        <p:nvSpPr>
          <p:cNvPr id="203" name="Shape 203"/>
          <p:cNvSpPr txBox="1">
            <a:spLocks noGrp="1"/>
          </p:cNvSpPr>
          <p:nvPr>
            <p:ph idx="1"/>
          </p:nvPr>
        </p:nvSpPr>
        <p:spPr>
          <a:prstGeom prst="rect">
            <a:avLst/>
          </a:prstGeom>
        </p:spPr>
        <p:txBody>
          <a:bodyPr lIns="91425" tIns="91425" rIns="91425" bIns="91425" anchor="t" anchorCtr="0">
            <a:noAutofit/>
          </a:bodyPr>
          <a:lstStyle/>
          <a:p>
            <a:pPr lvl="0" indent="203200" rtl="0">
              <a:spcBef>
                <a:spcPts val="0"/>
              </a:spcBef>
              <a:spcAft>
                <a:spcPts val="0"/>
              </a:spcAft>
              <a:buNone/>
            </a:pPr>
            <a:r>
              <a:rPr lang="en" sz="1800" dirty="0" err="1">
                <a:solidFill>
                  <a:schemeClr val="accent5">
                    <a:lumMod val="75000"/>
                  </a:schemeClr>
                </a:solidFill>
                <a:latin typeface="Arial" charset="0"/>
                <a:ea typeface="Arial" charset="0"/>
                <a:cs typeface="Arial" charset="0"/>
              </a:rPr>
              <a:t>rowvals</a:t>
            </a:r>
            <a:r>
              <a:rPr lang="en" sz="1800" dirty="0">
                <a:solidFill>
                  <a:schemeClr val="accent5">
                    <a:lumMod val="75000"/>
                  </a:schemeClr>
                </a:solidFill>
                <a:latin typeface="Arial" charset="0"/>
                <a:ea typeface="Arial" charset="0"/>
                <a:cs typeface="Arial" charset="0"/>
              </a:rPr>
              <a:t> = [1, 3, 5, 6, 4, 7, 3, 1, 3]</a:t>
            </a:r>
          </a:p>
          <a:p>
            <a:pPr lvl="0" indent="133350" rtl="0">
              <a:spcBef>
                <a:spcPts val="0"/>
              </a:spcBef>
              <a:spcAft>
                <a:spcPts val="0"/>
              </a:spcAft>
              <a:buClr>
                <a:srgbClr val="000000"/>
              </a:buClr>
              <a:buSzPct val="45833"/>
              <a:buFont typeface="Arial"/>
              <a:buNone/>
            </a:pPr>
            <a:r>
              <a:rPr lang="en" sz="1800" dirty="0">
                <a:solidFill>
                  <a:schemeClr val="accent5">
                    <a:lumMod val="75000"/>
                  </a:schemeClr>
                </a:solidFill>
                <a:latin typeface="Arial" charset="0"/>
                <a:ea typeface="Arial" charset="0"/>
                <a:cs typeface="Arial" charset="0"/>
                <a:sym typeface="Arial"/>
              </a:rPr>
              <a:t>print('{}'.format(</a:t>
            </a:r>
            <a:r>
              <a:rPr lang="en" sz="1800" dirty="0" err="1">
                <a:solidFill>
                  <a:schemeClr val="accent5">
                    <a:lumMod val="75000"/>
                  </a:schemeClr>
                </a:solidFill>
                <a:latin typeface="Arial" charset="0"/>
                <a:ea typeface="Arial" charset="0"/>
                <a:cs typeface="Arial" charset="0"/>
                <a:sym typeface="Arial"/>
              </a:rPr>
              <a:t>rowvals</a:t>
            </a:r>
            <a:r>
              <a:rPr lang="en" sz="1800" dirty="0">
                <a:solidFill>
                  <a:schemeClr val="accent5">
                    <a:lumMod val="75000"/>
                  </a:schemeClr>
                </a:solidFill>
                <a:latin typeface="Arial" charset="0"/>
                <a:ea typeface="Arial" charset="0"/>
                <a:cs typeface="Arial" charset="0"/>
                <a:sym typeface="Arial"/>
              </a:rPr>
              <a:t>))</a:t>
            </a:r>
          </a:p>
          <a:p>
            <a:pPr lvl="0" indent="203200" rtl="0">
              <a:spcBef>
                <a:spcPts val="0"/>
              </a:spcBef>
              <a:spcAft>
                <a:spcPts val="0"/>
              </a:spcAft>
              <a:buNone/>
            </a:pPr>
            <a:endParaRPr sz="1800" dirty="0">
              <a:solidFill>
                <a:schemeClr val="accent5">
                  <a:lumMod val="75000"/>
                </a:schemeClr>
              </a:solidFill>
              <a:latin typeface="Arial" charset="0"/>
              <a:ea typeface="Arial" charset="0"/>
              <a:cs typeface="Arial" charset="0"/>
              <a:sym typeface="Arial"/>
            </a:endParaRPr>
          </a:p>
          <a:p>
            <a:pPr lvl="0" indent="203200" rtl="0">
              <a:spcBef>
                <a:spcPts val="1600"/>
              </a:spcBef>
              <a:spcAft>
                <a:spcPts val="0"/>
              </a:spcAft>
              <a:buNone/>
            </a:pPr>
            <a:r>
              <a:rPr lang="en" sz="1800" dirty="0" err="1">
                <a:solidFill>
                  <a:schemeClr val="accent5">
                    <a:lumMod val="75000"/>
                  </a:schemeClr>
                </a:solidFill>
                <a:latin typeface="Arial" charset="0"/>
                <a:ea typeface="Arial" charset="0"/>
                <a:cs typeface="Arial" charset="0"/>
              </a:rPr>
              <a:t>rowvals.sort</a:t>
            </a:r>
            <a:r>
              <a:rPr lang="en" sz="1800" dirty="0">
                <a:solidFill>
                  <a:schemeClr val="accent5">
                    <a:lumMod val="75000"/>
                  </a:schemeClr>
                </a:solidFill>
                <a:latin typeface="Arial" charset="0"/>
                <a:ea typeface="Arial" charset="0"/>
                <a:cs typeface="Arial" charset="0"/>
              </a:rPr>
              <a:t>()</a:t>
            </a:r>
          </a:p>
          <a:p>
            <a:pPr lvl="0" indent="203200" rtl="0">
              <a:spcBef>
                <a:spcPts val="0"/>
              </a:spcBef>
              <a:spcAft>
                <a:spcPts val="0"/>
              </a:spcAft>
              <a:buNone/>
            </a:pPr>
            <a:r>
              <a:rPr lang="en" sz="1800" dirty="0">
                <a:solidFill>
                  <a:schemeClr val="accent5">
                    <a:lumMod val="75000"/>
                  </a:schemeClr>
                </a:solidFill>
                <a:latin typeface="Arial" charset="0"/>
                <a:ea typeface="Arial" charset="0"/>
                <a:cs typeface="Arial" charset="0"/>
                <a:sym typeface="Arial"/>
              </a:rPr>
              <a:t>print('{}'.format(</a:t>
            </a:r>
            <a:r>
              <a:rPr lang="en" sz="1800" dirty="0" err="1">
                <a:solidFill>
                  <a:schemeClr val="accent5">
                    <a:lumMod val="75000"/>
                  </a:schemeClr>
                </a:solidFill>
                <a:latin typeface="Arial" charset="0"/>
                <a:ea typeface="Arial" charset="0"/>
                <a:cs typeface="Arial" charset="0"/>
                <a:sym typeface="Arial"/>
              </a:rPr>
              <a:t>rowvals</a:t>
            </a:r>
            <a:r>
              <a:rPr lang="en" sz="1800" dirty="0">
                <a:solidFill>
                  <a:schemeClr val="accent5">
                    <a:lumMod val="75000"/>
                  </a:schemeClr>
                </a:solidFill>
                <a:latin typeface="Arial" charset="0"/>
                <a:ea typeface="Arial" charset="0"/>
                <a:cs typeface="Arial" charset="0"/>
                <a:sym typeface="Arial"/>
              </a:rPr>
              <a:t>))</a:t>
            </a:r>
          </a:p>
          <a:p>
            <a:pPr lvl="0" indent="133350" rtl="0">
              <a:spcBef>
                <a:spcPts val="0"/>
              </a:spcBef>
              <a:spcAft>
                <a:spcPts val="0"/>
              </a:spcAft>
              <a:buClr>
                <a:srgbClr val="000000"/>
              </a:buClr>
              <a:buSzPct val="45833"/>
              <a:buFont typeface="Arial"/>
              <a:buNone/>
            </a:pPr>
            <a:endParaRPr sz="1800" dirty="0">
              <a:solidFill>
                <a:schemeClr val="accent5">
                  <a:lumMod val="75000"/>
                </a:schemeClr>
              </a:solidFill>
              <a:latin typeface="Arial" charset="0"/>
              <a:ea typeface="Arial" charset="0"/>
              <a:cs typeface="Arial" charset="0"/>
            </a:endParaRPr>
          </a:p>
          <a:p>
            <a:pPr marL="203200" lvl="0" indent="0">
              <a:spcBef>
                <a:spcPts val="1600"/>
              </a:spcBef>
              <a:spcAft>
                <a:spcPts val="0"/>
              </a:spcAft>
              <a:buClr>
                <a:schemeClr val="dk1"/>
              </a:buClr>
              <a:buSzPct val="25000"/>
              <a:buFont typeface="Arial"/>
              <a:buNone/>
            </a:pPr>
            <a:endParaRPr sz="1800" dirty="0">
              <a:solidFill>
                <a:schemeClr val="accent5">
                  <a:lumMod val="75000"/>
                </a:schemeClr>
              </a:solidFill>
              <a:latin typeface="Arial" charset="0"/>
              <a:ea typeface="Arial" charset="0"/>
              <a:cs typeface="Arial" charset="0"/>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Iterators</a:t>
            </a:r>
          </a:p>
        </p:txBody>
      </p:sp>
      <p:sp>
        <p:nvSpPr>
          <p:cNvPr id="209" name="Shape 209"/>
          <p:cNvSpPr txBox="1">
            <a:spLocks noGrp="1"/>
          </p:cNvSpPr>
          <p:nvPr>
            <p:ph idx="1"/>
          </p:nvPr>
        </p:nvSpPr>
        <p:spPr>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 sz="1800" b="0" i="0" u="none" strike="noStrike" cap="none" dirty="0" err="1">
                <a:solidFill>
                  <a:schemeClr val="accent5">
                    <a:lumMod val="75000"/>
                  </a:schemeClr>
                </a:solidFill>
                <a:latin typeface="Arial" charset="0"/>
                <a:ea typeface="Arial" charset="0"/>
                <a:cs typeface="Arial" charset="0"/>
                <a:sym typeface="Calibri"/>
              </a:rPr>
              <a:t>alist</a:t>
            </a:r>
            <a:r>
              <a:rPr lang="en" sz="1800" b="0" i="0" u="none" strike="noStrike" cap="none" dirty="0">
                <a:solidFill>
                  <a:schemeClr val="accent5">
                    <a:lumMod val="75000"/>
                  </a:schemeClr>
                </a:solidFill>
                <a:latin typeface="Arial" charset="0"/>
                <a:ea typeface="Arial" charset="0"/>
                <a:cs typeface="Arial" charset="0"/>
                <a:sym typeface="Calibri"/>
              </a:rPr>
              <a:t> = [1,2,3,4]</a:t>
            </a:r>
          </a:p>
          <a:p>
            <a:pPr marL="0" marR="0" lvl="0" indent="0" algn="l" rtl="0">
              <a:lnSpc>
                <a:spcPct val="115000"/>
              </a:lnSpc>
              <a:spcBef>
                <a:spcPts val="1600"/>
              </a:spcBef>
              <a:spcAft>
                <a:spcPts val="0"/>
              </a:spcAft>
              <a:buClr>
                <a:schemeClr val="dk1"/>
              </a:buClr>
              <a:buSzPct val="25000"/>
              <a:buFont typeface="Arial"/>
              <a:buNone/>
            </a:pPr>
            <a:r>
              <a:rPr lang="en" sz="1800" b="0" i="0" u="none" strike="noStrike" cap="none" dirty="0">
                <a:solidFill>
                  <a:schemeClr val="accent5">
                    <a:lumMod val="75000"/>
                  </a:schemeClr>
                </a:solidFill>
                <a:latin typeface="Arial" charset="0"/>
                <a:ea typeface="Arial" charset="0"/>
                <a:cs typeface="Arial" charset="0"/>
                <a:sym typeface="Calibri"/>
              </a:rPr>
              <a:t>for item in </a:t>
            </a:r>
            <a:r>
              <a:rPr lang="en" sz="1800" b="0" i="0" u="none" strike="noStrike" cap="none" dirty="0" err="1">
                <a:solidFill>
                  <a:schemeClr val="accent5">
                    <a:lumMod val="75000"/>
                  </a:schemeClr>
                </a:solidFill>
                <a:latin typeface="Arial" charset="0"/>
                <a:ea typeface="Arial" charset="0"/>
                <a:cs typeface="Arial" charset="0"/>
                <a:sym typeface="Calibri"/>
              </a:rPr>
              <a:t>alist</a:t>
            </a:r>
            <a:r>
              <a:rPr lang="en" sz="1800" b="0" i="0" u="none" strike="noStrike" cap="none" dirty="0">
                <a:solidFill>
                  <a:schemeClr val="accent5">
                    <a:lumMod val="75000"/>
                  </a:schemeClr>
                </a:solidFill>
                <a:latin typeface="Arial" charset="0"/>
                <a:ea typeface="Arial" charset="0"/>
                <a:cs typeface="Arial" charset="0"/>
                <a:sym typeface="Calibri"/>
              </a:rPr>
              <a:t>:</a:t>
            </a:r>
          </a:p>
          <a:p>
            <a:pPr marL="0" marR="0" lvl="0" indent="0" algn="l" rtl="0">
              <a:lnSpc>
                <a:spcPct val="115000"/>
              </a:lnSpc>
              <a:spcBef>
                <a:spcPts val="1600"/>
              </a:spcBef>
              <a:spcAft>
                <a:spcPts val="0"/>
              </a:spcAft>
              <a:buClr>
                <a:schemeClr val="dk1"/>
              </a:buClr>
              <a:buSzPct val="25000"/>
              <a:buFont typeface="Arial"/>
              <a:buNone/>
            </a:pPr>
            <a:r>
              <a:rPr lang="en" sz="1800" dirty="0">
                <a:solidFill>
                  <a:schemeClr val="accent5">
                    <a:lumMod val="75000"/>
                  </a:schemeClr>
                </a:solidFill>
                <a:latin typeface="Arial" charset="0"/>
                <a:ea typeface="Arial" charset="0"/>
                <a:cs typeface="Arial" charset="0"/>
              </a:rPr>
              <a:t>    </a:t>
            </a:r>
            <a:r>
              <a:rPr lang="en" sz="1800" b="0" i="0" u="none" strike="noStrike" cap="none" dirty="0">
                <a:solidFill>
                  <a:schemeClr val="accent5">
                    <a:lumMod val="75000"/>
                  </a:schemeClr>
                </a:solidFill>
                <a:latin typeface="Arial" charset="0"/>
                <a:ea typeface="Arial" charset="0"/>
                <a:cs typeface="Arial" charset="0"/>
                <a:sym typeface="Calibri"/>
              </a:rPr>
              <a:t>print(item)</a:t>
            </a:r>
          </a:p>
          <a:p>
            <a:pPr marL="0" marR="0" lvl="0" indent="0" algn="l" rtl="0">
              <a:lnSpc>
                <a:spcPct val="115000"/>
              </a:lnSpc>
              <a:spcBef>
                <a:spcPts val="1600"/>
              </a:spcBef>
              <a:spcAft>
                <a:spcPts val="0"/>
              </a:spcAft>
              <a:buClr>
                <a:schemeClr val="dk1"/>
              </a:buClr>
              <a:buSzPct val="25000"/>
              <a:buFont typeface="Arial"/>
              <a:buNone/>
            </a:pPr>
            <a:r>
              <a:rPr lang="en" sz="1800" dirty="0">
                <a:solidFill>
                  <a:schemeClr val="accent5">
                    <a:lumMod val="75000"/>
                  </a:schemeClr>
                </a:solidFill>
                <a:latin typeface="Arial" charset="0"/>
                <a:ea typeface="Arial" charset="0"/>
                <a:cs typeface="Arial" charset="0"/>
              </a:rPr>
              <a:t>    print(item+2)</a:t>
            </a:r>
          </a:p>
          <a:p>
            <a:pPr marL="0" marR="0" lvl="0" indent="0" algn="l" rtl="0">
              <a:lnSpc>
                <a:spcPct val="115000"/>
              </a:lnSpc>
              <a:spcBef>
                <a:spcPts val="1600"/>
              </a:spcBef>
              <a:spcAft>
                <a:spcPts val="0"/>
              </a:spcAft>
              <a:buClr>
                <a:schemeClr val="dk1"/>
              </a:buClr>
              <a:buSzPct val="25000"/>
              <a:buFont typeface="Arial"/>
              <a:buNone/>
            </a:pPr>
            <a:r>
              <a:rPr lang="en" sz="1800" dirty="0">
                <a:solidFill>
                  <a:schemeClr val="accent5">
                    <a:lumMod val="75000"/>
                  </a:schemeClr>
                </a:solidFill>
                <a:latin typeface="Arial" charset="0"/>
                <a:ea typeface="Arial" charset="0"/>
                <a:cs typeface="Arial" charset="0"/>
              </a:rPr>
              <a:t>print(“I'm done now”)</a:t>
            </a:r>
          </a:p>
          <a:p>
            <a:pPr marL="342900" marR="0" lvl="0" indent="-139700" algn="l" rtl="0">
              <a:lnSpc>
                <a:spcPct val="115000"/>
              </a:lnSpc>
              <a:spcBef>
                <a:spcPts val="1600"/>
              </a:spcBef>
              <a:spcAft>
                <a:spcPts val="0"/>
              </a:spcAft>
              <a:buClr>
                <a:schemeClr val="dk1"/>
              </a:buClr>
              <a:buSzPct val="25000"/>
              <a:buFont typeface="Arial"/>
              <a:buNone/>
            </a:pPr>
            <a:endParaRPr sz="1800" b="0" i="0" u="none" strike="noStrike" cap="none" dirty="0">
              <a:solidFill>
                <a:schemeClr val="accent5">
                  <a:lumMod val="75000"/>
                </a:schemeClr>
              </a:solidFill>
              <a:latin typeface="Arial" charset="0"/>
              <a:ea typeface="Arial" charset="0"/>
              <a:cs typeface="Arial" charset="0"/>
              <a:sym typeface="Calibri"/>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Dictionaries</a:t>
            </a:r>
          </a:p>
        </p:txBody>
      </p:sp>
      <p:sp>
        <p:nvSpPr>
          <p:cNvPr id="215" name="Shape 215"/>
          <p:cNvSpPr txBox="1">
            <a:spLocks noGrp="1"/>
          </p:cNvSpPr>
          <p:nvPr>
            <p:ph idx="1"/>
          </p:nvPr>
        </p:nvSpPr>
        <p:spPr>
          <a:prstGeom prst="rect">
            <a:avLst/>
          </a:prstGeom>
          <a:noFill/>
          <a:ln>
            <a:noFill/>
          </a:ln>
        </p:spPr>
        <p:txBody>
          <a:bodyPr lIns="91425" tIns="91425" rIns="91425" bIns="91425" anchor="t" anchorCtr="0">
            <a:noAutofit/>
          </a:bodyPr>
          <a:lstStyle/>
          <a:p>
            <a:pPr marL="342900" marR="0" lvl="0" indent="-209550" algn="l" rtl="0">
              <a:lnSpc>
                <a:spcPct val="115000"/>
              </a:lnSpc>
              <a:spcBef>
                <a:spcPts val="0"/>
              </a:spcBef>
              <a:spcAft>
                <a:spcPts val="0"/>
              </a:spcAft>
              <a:buClr>
                <a:srgbClr val="000000"/>
              </a:buClr>
              <a:buSzPct val="61111"/>
              <a:buFont typeface="Arial"/>
              <a:buNone/>
            </a:pPr>
            <a:r>
              <a:rPr lang="en" sz="1800" dirty="0">
                <a:solidFill>
                  <a:schemeClr val="accent5">
                    <a:lumMod val="75000"/>
                  </a:schemeClr>
                </a:solidFill>
                <a:latin typeface="Arial"/>
                <a:ea typeface="Arial"/>
                <a:cs typeface="Arial"/>
                <a:sym typeface="Arial"/>
              </a:rPr>
              <a:t>iso3166 = {'SLE': 'Sierra Leone', 'NGA': 'Nigeria', 'LBR': 'Liberia' }</a:t>
            </a:r>
          </a:p>
          <a:p>
            <a:pPr marL="342900" marR="0" lvl="0" indent="-209550" algn="l" rtl="0">
              <a:lnSpc>
                <a:spcPct val="115000"/>
              </a:lnSpc>
              <a:spcBef>
                <a:spcPts val="1600"/>
              </a:spcBef>
              <a:spcAft>
                <a:spcPts val="0"/>
              </a:spcAft>
              <a:buClr>
                <a:srgbClr val="000000"/>
              </a:buClr>
              <a:buSzPct val="61111"/>
              <a:buFont typeface="Arial"/>
              <a:buNone/>
            </a:pPr>
            <a:r>
              <a:rPr lang="en" sz="1800" dirty="0">
                <a:solidFill>
                  <a:schemeClr val="accent5">
                    <a:lumMod val="75000"/>
                  </a:schemeClr>
                </a:solidFill>
                <a:latin typeface="Arial"/>
                <a:ea typeface="Arial"/>
                <a:cs typeface="Arial"/>
                <a:sym typeface="Arial"/>
              </a:rPr>
              <a:t>iso3166['LBR</a:t>
            </a:r>
            <a:r>
              <a:rPr lang="en" sz="1800" dirty="0" smtClean="0">
                <a:solidFill>
                  <a:schemeClr val="accent5">
                    <a:lumMod val="75000"/>
                  </a:schemeClr>
                </a:solidFill>
                <a:latin typeface="Arial"/>
                <a:ea typeface="Arial"/>
                <a:cs typeface="Arial"/>
                <a:sym typeface="Arial"/>
              </a:rPr>
              <a:t>']</a:t>
            </a:r>
            <a:endParaRPr lang="en-US" sz="1800" dirty="0" smtClean="0">
              <a:solidFill>
                <a:schemeClr val="accent5">
                  <a:lumMod val="75000"/>
                </a:schemeClr>
              </a:solidFill>
              <a:latin typeface="Arial"/>
              <a:ea typeface="Arial"/>
              <a:cs typeface="Arial"/>
              <a:sym typeface="Arial"/>
            </a:endParaRPr>
          </a:p>
          <a:p>
            <a:pPr marL="342900" marR="0" lvl="0" indent="-209550" algn="l" rtl="0">
              <a:lnSpc>
                <a:spcPct val="115000"/>
              </a:lnSpc>
              <a:spcBef>
                <a:spcPts val="1600"/>
              </a:spcBef>
              <a:spcAft>
                <a:spcPts val="0"/>
              </a:spcAft>
              <a:buClr>
                <a:srgbClr val="000000"/>
              </a:buClr>
              <a:buSzPct val="61111"/>
              <a:buFont typeface="Arial"/>
              <a:buNone/>
            </a:pPr>
            <a:r>
              <a:rPr lang="en" sz="1800" i="0" u="none" strike="noStrike" cap="none" dirty="0" smtClean="0">
                <a:solidFill>
                  <a:schemeClr val="accent5">
                    <a:lumMod val="75000"/>
                  </a:schemeClr>
                </a:solidFill>
                <a:latin typeface="Arial"/>
                <a:ea typeface="Arial"/>
                <a:cs typeface="Arial"/>
                <a:sym typeface="Arial"/>
              </a:rPr>
              <a:t>iso3166.keys</a:t>
            </a:r>
            <a:r>
              <a:rPr lang="en" sz="1800" i="0" u="none" strike="noStrike" cap="none" dirty="0">
                <a:solidFill>
                  <a:schemeClr val="accent5">
                    <a:lumMod val="75000"/>
                  </a:schemeClr>
                </a:solidFill>
                <a:latin typeface="Arial"/>
                <a:ea typeface="Arial"/>
                <a:cs typeface="Arial"/>
                <a:sym typeface="Arial"/>
              </a:rPr>
              <a:t>()</a:t>
            </a:r>
          </a:p>
          <a:p>
            <a:pPr marL="342900" marR="0" lvl="0" indent="-209550" algn="l" rtl="0">
              <a:lnSpc>
                <a:spcPct val="115000"/>
              </a:lnSpc>
              <a:spcBef>
                <a:spcPts val="1600"/>
              </a:spcBef>
              <a:spcAft>
                <a:spcPts val="0"/>
              </a:spcAft>
              <a:buClr>
                <a:srgbClr val="000000"/>
              </a:buClr>
              <a:buSzPct val="61111"/>
              <a:buFont typeface="Arial"/>
              <a:buNone/>
            </a:pPr>
            <a:r>
              <a:rPr lang="en" sz="1800" dirty="0">
                <a:solidFill>
                  <a:schemeClr val="accent5">
                    <a:lumMod val="75000"/>
                  </a:schemeClr>
                </a:solidFill>
                <a:latin typeface="Arial"/>
                <a:ea typeface="Arial"/>
                <a:cs typeface="Arial"/>
                <a:sym typeface="Arial"/>
              </a:rPr>
              <a:t>'NGA' in iso3166</a:t>
            </a:r>
          </a:p>
          <a:p>
            <a:pPr marL="342900" marR="0" lvl="0" indent="-209550" algn="l" rtl="0">
              <a:lnSpc>
                <a:spcPct val="115000"/>
              </a:lnSpc>
              <a:spcBef>
                <a:spcPts val="1600"/>
              </a:spcBef>
              <a:spcAft>
                <a:spcPts val="0"/>
              </a:spcAft>
              <a:buClr>
                <a:srgbClr val="000000"/>
              </a:buClr>
              <a:buSzPct val="61111"/>
              <a:buFont typeface="Arial"/>
              <a:buNone/>
            </a:pPr>
            <a:r>
              <a:rPr lang="en" sz="1800" dirty="0">
                <a:solidFill>
                  <a:schemeClr val="accent5">
                    <a:lumMod val="75000"/>
                  </a:schemeClr>
                </a:solidFill>
                <a:latin typeface="Arial"/>
                <a:ea typeface="Arial"/>
                <a:cs typeface="Arial"/>
                <a:sym typeface="Arial"/>
              </a:rPr>
              <a:t>'USA' in iso3166</a:t>
            </a:r>
          </a:p>
          <a:p>
            <a:pPr marL="342900" marR="0" lvl="0" indent="-139700" algn="l" rtl="0">
              <a:lnSpc>
                <a:spcPct val="115000"/>
              </a:lnSpc>
              <a:spcBef>
                <a:spcPts val="1600"/>
              </a:spcBef>
              <a:spcAft>
                <a:spcPts val="0"/>
              </a:spcAft>
              <a:buClr>
                <a:schemeClr val="dk1"/>
              </a:buClr>
              <a:buSzPct val="25000"/>
              <a:buFont typeface="Arial"/>
              <a:buNone/>
            </a:pPr>
            <a:endParaRPr sz="2400" dirty="0">
              <a:solidFill>
                <a:schemeClr val="accent5">
                  <a:lumMod val="75000"/>
                </a:schemeClr>
              </a:solidFill>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Dictionary Iterators</a:t>
            </a:r>
          </a:p>
        </p:txBody>
      </p:sp>
      <p:sp>
        <p:nvSpPr>
          <p:cNvPr id="221" name="Shape 221"/>
          <p:cNvSpPr txBox="1">
            <a:spLocks noGrp="1"/>
          </p:cNvSpPr>
          <p:nvPr>
            <p:ph idx="1"/>
          </p:nvPr>
        </p:nvSpPr>
        <p:spPr>
          <a:prstGeom prst="rect">
            <a:avLst/>
          </a:prstGeom>
          <a:noFill/>
          <a:ln>
            <a:noFill/>
          </a:ln>
        </p:spPr>
        <p:txBody>
          <a:bodyPr lIns="91425" tIns="91425" rIns="91425" bIns="91425" anchor="t" anchorCtr="0">
            <a:noAutofit/>
          </a:bodyPr>
          <a:lstStyle/>
          <a:p>
            <a:pPr marL="342900" marR="0" lvl="0" indent="-139700" algn="l" rtl="0">
              <a:lnSpc>
                <a:spcPct val="115000"/>
              </a:lnSpc>
              <a:spcBef>
                <a:spcPts val="0"/>
              </a:spcBef>
              <a:spcAft>
                <a:spcPts val="0"/>
              </a:spcAft>
              <a:buClr>
                <a:schemeClr val="dk1"/>
              </a:buClr>
              <a:buSzPct val="25000"/>
              <a:buFont typeface="Arial"/>
              <a:buNone/>
            </a:pPr>
            <a:r>
              <a:rPr lang="en" sz="1800" b="0" i="0" u="none" strike="noStrike" cap="none">
                <a:solidFill>
                  <a:schemeClr val="accent5">
                    <a:lumMod val="75000"/>
                  </a:schemeClr>
                </a:solidFill>
                <a:latin typeface="Arial"/>
                <a:ea typeface="Arial"/>
                <a:cs typeface="Arial"/>
                <a:sym typeface="Arial"/>
              </a:rPr>
              <a:t>iso3166 = {'SLE': 'Sierra Leone', 'NGA': 'Nigeria', 'LBR': 'Liberia' }</a:t>
            </a:r>
          </a:p>
          <a:p>
            <a:pPr marL="342900" marR="0" lvl="0" indent="-139700" algn="l" rtl="0">
              <a:lnSpc>
                <a:spcPct val="115000"/>
              </a:lnSpc>
              <a:spcBef>
                <a:spcPts val="0"/>
              </a:spcBef>
              <a:spcAft>
                <a:spcPts val="0"/>
              </a:spcAft>
              <a:buClr>
                <a:schemeClr val="dk1"/>
              </a:buClr>
              <a:buSzPct val="25000"/>
              <a:buFont typeface="Arial"/>
              <a:buNone/>
            </a:pPr>
            <a:endParaRPr sz="1800" dirty="0">
              <a:solidFill>
                <a:schemeClr val="accent5">
                  <a:lumMod val="75000"/>
                </a:schemeClr>
              </a:solidFill>
              <a:latin typeface="Arial"/>
              <a:ea typeface="Arial"/>
              <a:cs typeface="Arial"/>
              <a:sym typeface="Arial"/>
            </a:endParaRPr>
          </a:p>
          <a:p>
            <a:pPr marL="342900" marR="0" lvl="0" indent="-139700" algn="l" rtl="0">
              <a:lnSpc>
                <a:spcPct val="115000"/>
              </a:lnSpc>
              <a:spcBef>
                <a:spcPts val="0"/>
              </a:spcBef>
              <a:spcAft>
                <a:spcPts val="0"/>
              </a:spcAft>
              <a:buClr>
                <a:schemeClr val="dk1"/>
              </a:buClr>
              <a:buSzPct val="25000"/>
              <a:buFont typeface="Arial"/>
              <a:buNone/>
            </a:pPr>
            <a:r>
              <a:rPr lang="en" sz="1800" dirty="0">
                <a:solidFill>
                  <a:schemeClr val="accent5">
                    <a:lumMod val="75000"/>
                  </a:schemeClr>
                </a:solidFill>
                <a:latin typeface="Arial"/>
                <a:ea typeface="Arial"/>
                <a:cs typeface="Arial"/>
                <a:sym typeface="Arial"/>
              </a:rPr>
              <a:t>for key, </a:t>
            </a:r>
            <a:r>
              <a:rPr lang="en" sz="1800" dirty="0" err="1">
                <a:solidFill>
                  <a:schemeClr val="accent5">
                    <a:lumMod val="75000"/>
                  </a:schemeClr>
                </a:solidFill>
                <a:latin typeface="Arial"/>
                <a:ea typeface="Arial"/>
                <a:cs typeface="Arial"/>
                <a:sym typeface="Arial"/>
              </a:rPr>
              <a:t>val</a:t>
            </a:r>
            <a:r>
              <a:rPr lang="en" sz="1800" dirty="0">
                <a:solidFill>
                  <a:schemeClr val="accent5">
                    <a:lumMod val="75000"/>
                  </a:schemeClr>
                </a:solidFill>
                <a:latin typeface="Arial"/>
                <a:ea typeface="Arial"/>
                <a:cs typeface="Arial"/>
                <a:sym typeface="Arial"/>
              </a:rPr>
              <a:t> in iso3166.items():</a:t>
            </a:r>
          </a:p>
          <a:p>
            <a:pPr marL="0" lvl="0" indent="-69850" rtl="0">
              <a:spcBef>
                <a:spcPts val="0"/>
              </a:spcBef>
              <a:spcAft>
                <a:spcPts val="0"/>
              </a:spcAft>
              <a:buClr>
                <a:srgbClr val="000000"/>
              </a:buClr>
              <a:buSzPct val="61111"/>
              <a:buFont typeface="Arial"/>
              <a:buNone/>
            </a:pPr>
            <a:r>
              <a:rPr lang="en" sz="1800" dirty="0">
                <a:solidFill>
                  <a:schemeClr val="accent5">
                    <a:lumMod val="75000"/>
                  </a:schemeClr>
                </a:solidFill>
                <a:latin typeface="Arial"/>
                <a:ea typeface="Arial"/>
                <a:cs typeface="Arial"/>
                <a:sym typeface="Arial"/>
              </a:rPr>
              <a:t>        print('The key is: {}'.format(key))</a:t>
            </a:r>
          </a:p>
          <a:p>
            <a:pPr marL="0" lvl="0" indent="-69850" rtl="0">
              <a:spcBef>
                <a:spcPts val="0"/>
              </a:spcBef>
              <a:spcAft>
                <a:spcPts val="0"/>
              </a:spcAft>
              <a:buClr>
                <a:srgbClr val="000000"/>
              </a:buClr>
              <a:buSzPct val="61111"/>
              <a:buFont typeface="Arial"/>
              <a:buNone/>
            </a:pPr>
            <a:r>
              <a:rPr lang="en" sz="1800" dirty="0">
                <a:solidFill>
                  <a:schemeClr val="accent5">
                    <a:lumMod val="75000"/>
                  </a:schemeClr>
                </a:solidFill>
                <a:latin typeface="Arial"/>
                <a:ea typeface="Arial"/>
                <a:cs typeface="Arial"/>
                <a:sym typeface="Arial"/>
              </a:rPr>
              <a:t>        print('The value for this key is: {}'.format(</a:t>
            </a:r>
            <a:r>
              <a:rPr lang="en" sz="1800" dirty="0" err="1">
                <a:solidFill>
                  <a:schemeClr val="accent5">
                    <a:lumMod val="75000"/>
                  </a:schemeClr>
                </a:solidFill>
                <a:latin typeface="Arial"/>
                <a:ea typeface="Arial"/>
                <a:cs typeface="Arial"/>
                <a:sym typeface="Arial"/>
              </a:rPr>
              <a:t>val</a:t>
            </a:r>
            <a:r>
              <a:rPr lang="en" sz="1800" dirty="0">
                <a:solidFill>
                  <a:schemeClr val="accent5">
                    <a:lumMod val="75000"/>
                  </a:schemeClr>
                </a:solidFill>
                <a:latin typeface="Arial"/>
                <a:ea typeface="Arial"/>
                <a:cs typeface="Arial"/>
                <a:sym typeface="Arial"/>
              </a:rPr>
              <a:t>))</a:t>
            </a:r>
          </a:p>
          <a:p>
            <a:pPr marL="0" marR="0" lvl="0" indent="0" algn="l" rtl="0">
              <a:lnSpc>
                <a:spcPct val="115000"/>
              </a:lnSpc>
              <a:spcBef>
                <a:spcPts val="1600"/>
              </a:spcBef>
              <a:spcAft>
                <a:spcPts val="0"/>
              </a:spcAft>
              <a:buClr>
                <a:schemeClr val="dk1"/>
              </a:buClr>
              <a:buSzPct val="25000"/>
              <a:buFont typeface="Arial"/>
              <a:buNone/>
            </a:pPr>
            <a:endParaRPr sz="1800" dirty="0">
              <a:solidFill>
                <a:schemeClr val="accent5">
                  <a:lumMod val="75000"/>
                </a:schemeClr>
              </a:solidFill>
              <a:latin typeface="Arial"/>
              <a:ea typeface="Arial"/>
              <a:cs typeface="Arial"/>
              <a:sym typeface="Arial"/>
            </a:endParaRPr>
          </a:p>
          <a:p>
            <a:pPr marL="342900" marR="0" lvl="0" indent="-139700" algn="l" rtl="0">
              <a:lnSpc>
                <a:spcPct val="115000"/>
              </a:lnSpc>
              <a:spcBef>
                <a:spcPts val="1600"/>
              </a:spcBef>
              <a:spcAft>
                <a:spcPts val="0"/>
              </a:spcAft>
              <a:buClr>
                <a:schemeClr val="dk1"/>
              </a:buClr>
              <a:buSzPct val="25000"/>
              <a:buFont typeface="Arial"/>
              <a:buNone/>
            </a:pPr>
            <a:endParaRPr sz="1800" dirty="0">
              <a:solidFill>
                <a:schemeClr val="accent5">
                  <a:lumMod val="75000"/>
                </a:schemeClr>
              </a:solidFill>
              <a:latin typeface="Arial"/>
              <a:ea typeface="Arial"/>
              <a:cs typeface="Arial"/>
              <a:sym typeface="Arial"/>
            </a:endParaRPr>
          </a:p>
          <a:p>
            <a:pPr marL="342900" marR="0" lvl="0" indent="-139700" algn="l" rtl="0">
              <a:lnSpc>
                <a:spcPct val="115000"/>
              </a:lnSpc>
              <a:spcBef>
                <a:spcPts val="1600"/>
              </a:spcBef>
              <a:spcAft>
                <a:spcPts val="0"/>
              </a:spcAft>
              <a:buClr>
                <a:schemeClr val="dk1"/>
              </a:buClr>
              <a:buSzPct val="25000"/>
              <a:buFont typeface="Arial"/>
              <a:buNone/>
            </a:pPr>
            <a:endParaRPr sz="3200" b="0" i="0" u="none" strike="noStrike" cap="none" dirty="0">
              <a:solidFill>
                <a:schemeClr val="accent5">
                  <a:lumMod val="75000"/>
                </a:schemeClr>
              </a:solidFill>
              <a:latin typeface="Calibri"/>
              <a:ea typeface="Calibri"/>
              <a:cs typeface="Calibri"/>
              <a:sym typeface="Calibri"/>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4800" b="0" i="0" u="none" strike="noStrike" cap="none" dirty="0">
                <a:latin typeface="Arial"/>
                <a:ea typeface="Arial"/>
                <a:cs typeface="Arial"/>
                <a:sym typeface="Arial"/>
              </a:rPr>
              <a:t>Getting input from outside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Getting input from the user</a:t>
            </a:r>
          </a:p>
        </p:txBody>
      </p:sp>
      <p:sp>
        <p:nvSpPr>
          <p:cNvPr id="232" name="Shape 232"/>
          <p:cNvSpPr txBox="1">
            <a:spLocks noGrp="1"/>
          </p:cNvSpPr>
          <p:nvPr>
            <p:ph idx="1"/>
          </p:nvPr>
        </p:nvSpPr>
        <p:spPr>
          <a:prstGeom prst="rect">
            <a:avLst/>
          </a:prstGeom>
          <a:noFill/>
          <a:ln>
            <a:noFill/>
          </a:ln>
        </p:spPr>
        <p:txBody>
          <a:bodyPr lIns="91425" tIns="91425" rIns="91425" bIns="91425" anchor="t" anchorCtr="0">
            <a:noAutofit/>
          </a:bodyPr>
          <a:lstStyle/>
          <a:p>
            <a:pPr marL="342900" marR="0" lvl="0" indent="-139700" algn="l" rtl="0">
              <a:lnSpc>
                <a:spcPct val="115000"/>
              </a:lnSpc>
              <a:spcBef>
                <a:spcPts val="0"/>
              </a:spcBef>
              <a:spcAft>
                <a:spcPts val="0"/>
              </a:spcAft>
              <a:buClr>
                <a:schemeClr val="dk1"/>
              </a:buClr>
              <a:buSzPct val="25000"/>
              <a:buFont typeface="Arial"/>
              <a:buNone/>
            </a:pPr>
            <a:r>
              <a:rPr lang="en" sz="1800" dirty="0" err="1">
                <a:solidFill>
                  <a:schemeClr val="accent5">
                    <a:lumMod val="75000"/>
                  </a:schemeClr>
                </a:solidFill>
                <a:latin typeface="Arial" charset="0"/>
                <a:ea typeface="Arial" charset="0"/>
                <a:cs typeface="Arial" charset="0"/>
                <a:sym typeface="Arial"/>
              </a:rPr>
              <a:t>user_text</a:t>
            </a:r>
            <a:r>
              <a:rPr lang="en" sz="1800" dirty="0">
                <a:solidFill>
                  <a:schemeClr val="accent5">
                    <a:lumMod val="75000"/>
                  </a:schemeClr>
                </a:solidFill>
                <a:latin typeface="Arial" charset="0"/>
                <a:ea typeface="Arial" charset="0"/>
                <a:cs typeface="Arial" charset="0"/>
                <a:sym typeface="Arial"/>
              </a:rPr>
              <a:t> = input(</a:t>
            </a:r>
            <a:r>
              <a:rPr lang="en" sz="1800" dirty="0">
                <a:solidFill>
                  <a:schemeClr val="accent5">
                    <a:lumMod val="75000"/>
                  </a:schemeClr>
                </a:solidFill>
                <a:latin typeface="Arial" charset="0"/>
                <a:ea typeface="Arial" charset="0"/>
                <a:cs typeface="Arial" charset="0"/>
              </a:rPr>
              <a:t>'</a:t>
            </a:r>
            <a:r>
              <a:rPr lang="en" sz="1800" dirty="0">
                <a:solidFill>
                  <a:schemeClr val="accent5">
                    <a:lumMod val="75000"/>
                  </a:schemeClr>
                </a:solidFill>
                <a:latin typeface="Arial" charset="0"/>
                <a:ea typeface="Arial" charset="0"/>
                <a:cs typeface="Arial" charset="0"/>
                <a:sym typeface="Arial"/>
              </a:rPr>
              <a:t>Give me some text&gt; </a:t>
            </a:r>
            <a:r>
              <a:rPr lang="en" sz="1800" dirty="0">
                <a:solidFill>
                  <a:schemeClr val="accent5">
                    <a:lumMod val="75000"/>
                  </a:schemeClr>
                </a:solidFill>
                <a:latin typeface="Arial" charset="0"/>
                <a:ea typeface="Arial" charset="0"/>
                <a:cs typeface="Arial" charset="0"/>
              </a:rPr>
              <a:t>'</a:t>
            </a:r>
            <a:r>
              <a:rPr lang="en" sz="1800" dirty="0">
                <a:solidFill>
                  <a:schemeClr val="accent5">
                    <a:lumMod val="75000"/>
                  </a:schemeClr>
                </a:solidFill>
                <a:latin typeface="Arial" charset="0"/>
                <a:ea typeface="Arial" charset="0"/>
                <a:cs typeface="Arial" charset="0"/>
                <a:sym typeface="Arial"/>
              </a:rPr>
              <a:t>)</a:t>
            </a:r>
          </a:p>
          <a:p>
            <a:pPr marL="342900" marR="0" lvl="0" indent="-139700" algn="l" rtl="0">
              <a:lnSpc>
                <a:spcPct val="115000"/>
              </a:lnSpc>
              <a:spcBef>
                <a:spcPts val="1600"/>
              </a:spcBef>
              <a:spcAft>
                <a:spcPts val="0"/>
              </a:spcAft>
              <a:buClr>
                <a:schemeClr val="dk1"/>
              </a:buClr>
              <a:buSzPct val="25000"/>
              <a:buFont typeface="Arial"/>
              <a:buNone/>
            </a:pPr>
            <a:r>
              <a:rPr lang="en" sz="1800" dirty="0" err="1">
                <a:solidFill>
                  <a:schemeClr val="accent5">
                    <a:lumMod val="75000"/>
                  </a:schemeClr>
                </a:solidFill>
                <a:latin typeface="Arial" charset="0"/>
                <a:ea typeface="Arial" charset="0"/>
                <a:cs typeface="Arial" charset="0"/>
                <a:sym typeface="Arial"/>
              </a:rPr>
              <a:t>lower_text</a:t>
            </a:r>
            <a:r>
              <a:rPr lang="en" sz="1800" dirty="0">
                <a:solidFill>
                  <a:schemeClr val="accent5">
                    <a:lumMod val="75000"/>
                  </a:schemeClr>
                </a:solidFill>
                <a:latin typeface="Arial" charset="0"/>
                <a:ea typeface="Arial" charset="0"/>
                <a:cs typeface="Arial" charset="0"/>
                <a:sym typeface="Arial"/>
              </a:rPr>
              <a:t>  = </a:t>
            </a:r>
            <a:r>
              <a:rPr lang="en" sz="1800" dirty="0" err="1">
                <a:solidFill>
                  <a:schemeClr val="accent5">
                    <a:lumMod val="75000"/>
                  </a:schemeClr>
                </a:solidFill>
                <a:latin typeface="Arial" charset="0"/>
                <a:ea typeface="Arial" charset="0"/>
                <a:cs typeface="Arial" charset="0"/>
                <a:sym typeface="Arial"/>
              </a:rPr>
              <a:t>user_text.lower</a:t>
            </a:r>
            <a:r>
              <a:rPr lang="en" sz="1800" dirty="0">
                <a:solidFill>
                  <a:schemeClr val="accent5">
                    <a:lumMod val="75000"/>
                  </a:schemeClr>
                </a:solidFill>
                <a:latin typeface="Arial" charset="0"/>
                <a:ea typeface="Arial" charset="0"/>
                <a:cs typeface="Arial" charset="0"/>
                <a:sym typeface="Arial"/>
              </a:rPr>
              <a:t>()</a:t>
            </a:r>
          </a:p>
          <a:p>
            <a:pPr marL="342900" marR="0" lvl="0" indent="-139700" algn="l" rtl="0">
              <a:lnSpc>
                <a:spcPct val="115000"/>
              </a:lnSpc>
              <a:spcBef>
                <a:spcPts val="1600"/>
              </a:spcBef>
              <a:spcAft>
                <a:spcPts val="0"/>
              </a:spcAft>
              <a:buClr>
                <a:schemeClr val="dk1"/>
              </a:buClr>
              <a:buSzPct val="25000"/>
              <a:buFont typeface="Arial"/>
              <a:buNone/>
            </a:pPr>
            <a:r>
              <a:rPr lang="en" sz="1800" dirty="0" err="1">
                <a:solidFill>
                  <a:schemeClr val="accent5">
                    <a:lumMod val="75000"/>
                  </a:schemeClr>
                </a:solidFill>
                <a:latin typeface="Arial" charset="0"/>
                <a:ea typeface="Arial" charset="0"/>
                <a:cs typeface="Arial" charset="0"/>
                <a:sym typeface="Arial"/>
              </a:rPr>
              <a:t>text_length</a:t>
            </a:r>
            <a:r>
              <a:rPr lang="en" sz="1800" dirty="0">
                <a:solidFill>
                  <a:schemeClr val="accent5">
                    <a:lumMod val="75000"/>
                  </a:schemeClr>
                </a:solidFill>
                <a:latin typeface="Arial" charset="0"/>
                <a:ea typeface="Arial" charset="0"/>
                <a:cs typeface="Arial" charset="0"/>
                <a:sym typeface="Arial"/>
              </a:rPr>
              <a:t> = </a:t>
            </a:r>
            <a:r>
              <a:rPr lang="en" sz="1800" dirty="0" err="1">
                <a:solidFill>
                  <a:schemeClr val="accent5">
                    <a:lumMod val="75000"/>
                  </a:schemeClr>
                </a:solidFill>
                <a:latin typeface="Arial" charset="0"/>
                <a:ea typeface="Arial" charset="0"/>
                <a:cs typeface="Arial" charset="0"/>
                <a:sym typeface="Arial"/>
              </a:rPr>
              <a:t>len</a:t>
            </a:r>
            <a:r>
              <a:rPr lang="en" sz="1800" dirty="0">
                <a:solidFill>
                  <a:schemeClr val="accent5">
                    <a:lumMod val="75000"/>
                  </a:schemeClr>
                </a:solidFill>
                <a:latin typeface="Arial" charset="0"/>
                <a:ea typeface="Arial" charset="0"/>
                <a:cs typeface="Arial" charset="0"/>
                <a:sym typeface="Arial"/>
              </a:rPr>
              <a:t>(</a:t>
            </a:r>
            <a:r>
              <a:rPr lang="en" sz="1800" dirty="0" err="1">
                <a:solidFill>
                  <a:schemeClr val="accent5">
                    <a:lumMod val="75000"/>
                  </a:schemeClr>
                </a:solidFill>
                <a:latin typeface="Arial" charset="0"/>
                <a:ea typeface="Arial" charset="0"/>
                <a:cs typeface="Arial" charset="0"/>
                <a:sym typeface="Arial"/>
              </a:rPr>
              <a:t>user_text</a:t>
            </a:r>
            <a:r>
              <a:rPr lang="en" sz="1800" dirty="0">
                <a:solidFill>
                  <a:schemeClr val="accent5">
                    <a:lumMod val="75000"/>
                  </a:schemeClr>
                </a:solidFill>
                <a:latin typeface="Arial" charset="0"/>
                <a:ea typeface="Arial" charset="0"/>
                <a:cs typeface="Arial" charset="0"/>
                <a:sym typeface="Arial"/>
              </a:rPr>
              <a:t>)</a:t>
            </a:r>
          </a:p>
          <a:p>
            <a:pPr marL="342900" marR="0" lvl="0" indent="-139700" algn="l" rtl="0">
              <a:lnSpc>
                <a:spcPct val="115000"/>
              </a:lnSpc>
              <a:spcBef>
                <a:spcPts val="1600"/>
              </a:spcBef>
              <a:spcAft>
                <a:spcPts val="0"/>
              </a:spcAft>
              <a:buClr>
                <a:schemeClr val="dk1"/>
              </a:buClr>
              <a:buSzPct val="25000"/>
              <a:buFont typeface="Arial"/>
              <a:buNone/>
            </a:pPr>
            <a:r>
              <a:rPr lang="en" sz="1800" dirty="0">
                <a:solidFill>
                  <a:schemeClr val="accent5">
                    <a:lumMod val="75000"/>
                  </a:schemeClr>
                </a:solidFill>
                <a:latin typeface="Arial" charset="0"/>
                <a:ea typeface="Arial" charset="0"/>
                <a:cs typeface="Arial" charset="0"/>
                <a:sym typeface="Arial"/>
              </a:rPr>
              <a:t>print(</a:t>
            </a:r>
            <a:r>
              <a:rPr lang="en" sz="1800" dirty="0">
                <a:solidFill>
                  <a:schemeClr val="accent5">
                    <a:lumMod val="75000"/>
                  </a:schemeClr>
                </a:solidFill>
                <a:latin typeface="Arial" charset="0"/>
                <a:ea typeface="Arial" charset="0"/>
                <a:cs typeface="Arial" charset="0"/>
              </a:rPr>
              <a:t>'</a:t>
            </a:r>
            <a:r>
              <a:rPr lang="en" sz="1800" dirty="0">
                <a:solidFill>
                  <a:schemeClr val="accent5">
                    <a:lumMod val="75000"/>
                  </a:schemeClr>
                </a:solidFill>
                <a:latin typeface="Arial" charset="0"/>
                <a:ea typeface="Arial" charset="0"/>
                <a:cs typeface="Arial" charset="0"/>
                <a:sym typeface="Arial"/>
              </a:rPr>
              <a:t>Your text is {}, its length is {}</a:t>
            </a:r>
            <a:r>
              <a:rPr lang="en" sz="1800" dirty="0">
                <a:solidFill>
                  <a:schemeClr val="accent5">
                    <a:lumMod val="75000"/>
                  </a:schemeClr>
                </a:solidFill>
                <a:latin typeface="Arial" charset="0"/>
                <a:ea typeface="Arial" charset="0"/>
                <a:cs typeface="Arial" charset="0"/>
              </a:rPr>
              <a:t>'</a:t>
            </a:r>
            <a:r>
              <a:rPr lang="en" sz="1800" dirty="0">
                <a:solidFill>
                  <a:schemeClr val="accent5">
                    <a:lumMod val="75000"/>
                  </a:schemeClr>
                </a:solidFill>
                <a:latin typeface="Arial" charset="0"/>
                <a:ea typeface="Arial" charset="0"/>
                <a:cs typeface="Arial" charset="0"/>
                <a:sym typeface="Arial"/>
              </a:rPr>
              <a:t>.format(</a:t>
            </a:r>
            <a:r>
              <a:rPr lang="en" sz="1800" dirty="0" err="1">
                <a:solidFill>
                  <a:schemeClr val="accent5">
                    <a:lumMod val="75000"/>
                  </a:schemeClr>
                </a:solidFill>
                <a:latin typeface="Arial" charset="0"/>
                <a:ea typeface="Arial" charset="0"/>
                <a:cs typeface="Arial" charset="0"/>
                <a:sym typeface="Arial"/>
              </a:rPr>
              <a:t>user_text</a:t>
            </a:r>
            <a:r>
              <a:rPr lang="en" sz="1800" dirty="0">
                <a:solidFill>
                  <a:schemeClr val="accent5">
                    <a:lumMod val="75000"/>
                  </a:schemeClr>
                </a:solidFill>
                <a:latin typeface="Arial" charset="0"/>
                <a:ea typeface="Arial" charset="0"/>
                <a:cs typeface="Arial" charset="0"/>
                <a:sym typeface="Arial"/>
              </a:rPr>
              <a:t>, </a:t>
            </a:r>
            <a:r>
              <a:rPr lang="en" sz="1800" dirty="0" err="1">
                <a:solidFill>
                  <a:schemeClr val="accent5">
                    <a:lumMod val="75000"/>
                  </a:schemeClr>
                </a:solidFill>
                <a:latin typeface="Arial" charset="0"/>
                <a:ea typeface="Arial" charset="0"/>
                <a:cs typeface="Arial" charset="0"/>
                <a:sym typeface="Arial"/>
              </a:rPr>
              <a:t>text_length</a:t>
            </a:r>
            <a:r>
              <a:rPr lang="en" sz="1800" dirty="0">
                <a:solidFill>
                  <a:schemeClr val="accent5">
                    <a:lumMod val="75000"/>
                  </a:schemeClr>
                </a:solidFill>
                <a:latin typeface="Arial" charset="0"/>
                <a:ea typeface="Arial" charset="0"/>
                <a:cs typeface="Arial" charset="0"/>
                <a:sym typeface="Arial"/>
              </a:rPr>
              <a:t>))</a:t>
            </a:r>
          </a:p>
          <a:p>
            <a:pPr marL="342900" marR="0" lvl="0" indent="-139700" algn="l" rtl="0">
              <a:lnSpc>
                <a:spcPct val="115000"/>
              </a:lnSpc>
              <a:spcBef>
                <a:spcPts val="1600"/>
              </a:spcBef>
              <a:spcAft>
                <a:spcPts val="0"/>
              </a:spcAft>
              <a:buClr>
                <a:schemeClr val="dk1"/>
              </a:buClr>
              <a:buSzPct val="250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4800" b="0" i="0" u="none" strike="noStrike" cap="none" dirty="0">
                <a:latin typeface="Arial"/>
                <a:ea typeface="Arial"/>
                <a:cs typeface="Arial"/>
                <a:sym typeface="Arial"/>
              </a:rPr>
              <a:t>What is Python?</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Libraries</a:t>
            </a:r>
          </a:p>
        </p:txBody>
      </p:sp>
      <p:sp>
        <p:nvSpPr>
          <p:cNvPr id="238" name="Shape 238"/>
          <p:cNvSpPr txBox="1">
            <a:spLocks noGrp="1"/>
          </p:cNvSpPr>
          <p:nvPr>
            <p:ph idx="1"/>
          </p:nvPr>
        </p:nvSpPr>
        <p:spPr>
          <a:prstGeom prst="rect">
            <a:avLst/>
          </a:prstGeom>
          <a:noFill/>
          <a:ln>
            <a:noFill/>
          </a:ln>
        </p:spPr>
        <p:txBody>
          <a:bodyPr lIns="91425" tIns="91425" rIns="91425" bIns="91425" anchor="t" anchorCtr="0">
            <a:noAutofit/>
          </a:bodyPr>
          <a:lstStyle/>
          <a:p>
            <a:pPr marL="457200" marR="0" lvl="0" indent="-381000" algn="l" rtl="0">
              <a:lnSpc>
                <a:spcPct val="115000"/>
              </a:lnSpc>
              <a:spcBef>
                <a:spcPts val="0"/>
              </a:spcBef>
              <a:spcAft>
                <a:spcPts val="0"/>
              </a:spcAft>
              <a:buClr>
                <a:schemeClr val="tx1"/>
              </a:buClr>
              <a:buSzPct val="100000"/>
              <a:buFont typeface="Arial"/>
              <a:buChar char="•"/>
            </a:pPr>
            <a:r>
              <a:rPr lang="en" sz="1800" b="0" i="0" u="none" strike="noStrike" cap="none" dirty="0">
                <a:latin typeface="Arial"/>
                <a:ea typeface="Arial"/>
                <a:cs typeface="Arial"/>
                <a:sym typeface="Arial"/>
              </a:rPr>
              <a:t>Pieces of code that do something you need </a:t>
            </a:r>
          </a:p>
          <a:p>
            <a:pPr marR="0" lvl="1" algn="l" rtl="0">
              <a:lnSpc>
                <a:spcPct val="115000"/>
              </a:lnSpc>
              <a:spcBef>
                <a:spcPts val="1600"/>
              </a:spcBef>
              <a:spcAft>
                <a:spcPts val="0"/>
              </a:spcAft>
              <a:buClr>
                <a:schemeClr val="tx1"/>
              </a:buClr>
              <a:buSzPct val="100000"/>
              <a:buFont typeface="Arial"/>
            </a:pPr>
            <a:r>
              <a:rPr lang="en" b="0" i="0" u="none" strike="noStrike" cap="none" dirty="0">
                <a:latin typeface="Arial"/>
                <a:ea typeface="Arial"/>
                <a:cs typeface="Arial"/>
                <a:sym typeface="Arial"/>
              </a:rPr>
              <a:t>e.g. the CSV library helps you read and write CSVs</a:t>
            </a:r>
          </a:p>
          <a:p>
            <a:pPr marL="0" marR="0" lvl="0" indent="0" algn="l" rtl="0">
              <a:lnSpc>
                <a:spcPct val="115000"/>
              </a:lnSpc>
              <a:spcBef>
                <a:spcPts val="1600"/>
              </a:spcBef>
              <a:spcAft>
                <a:spcPts val="0"/>
              </a:spcAft>
              <a:buNone/>
            </a:pPr>
            <a:endParaRPr sz="1800" dirty="0">
              <a:latin typeface="Arial"/>
              <a:ea typeface="Arial"/>
              <a:cs typeface="Arial"/>
              <a:sym typeface="Arial"/>
            </a:endParaRPr>
          </a:p>
          <a:p>
            <a:pPr marL="457200" marR="0" lvl="0" indent="-381000" algn="l" rtl="0">
              <a:lnSpc>
                <a:spcPct val="115000"/>
              </a:lnSpc>
              <a:spcBef>
                <a:spcPts val="1600"/>
              </a:spcBef>
              <a:spcAft>
                <a:spcPts val="0"/>
              </a:spcAft>
              <a:buClr>
                <a:schemeClr val="tx1"/>
              </a:buClr>
              <a:buSzPct val="100000"/>
              <a:buFont typeface="Arial"/>
              <a:buChar char="•"/>
            </a:pPr>
            <a:r>
              <a:rPr lang="en" sz="1800" b="0" i="0" u="none" strike="noStrike" cap="none" dirty="0">
                <a:latin typeface="Arial"/>
                <a:ea typeface="Arial"/>
                <a:cs typeface="Arial"/>
                <a:sym typeface="Arial"/>
              </a:rPr>
              <a:t>To include a library, use this in your code:</a:t>
            </a:r>
          </a:p>
          <a:p>
            <a:pPr marL="342900" marR="0" lvl="0" indent="-139700" algn="l" rtl="0">
              <a:lnSpc>
                <a:spcPct val="115000"/>
              </a:lnSpc>
              <a:spcBef>
                <a:spcPts val="1600"/>
              </a:spcBef>
              <a:spcAft>
                <a:spcPts val="0"/>
              </a:spcAft>
              <a:buClr>
                <a:schemeClr val="dk1"/>
              </a:buClr>
              <a:buSzPct val="25000"/>
              <a:buFont typeface="Arial"/>
              <a:buNone/>
            </a:pPr>
            <a:r>
              <a:rPr lang="en" sz="1800" b="0" i="0" u="none" strike="noStrike" cap="none" dirty="0">
                <a:solidFill>
                  <a:schemeClr val="accent5">
                    <a:lumMod val="75000"/>
                  </a:schemeClr>
                </a:solidFill>
                <a:latin typeface="Arial"/>
                <a:ea typeface="Arial"/>
                <a:cs typeface="Arial"/>
                <a:sym typeface="Arial"/>
              </a:rPr>
              <a:t>import </a:t>
            </a:r>
            <a:r>
              <a:rPr lang="en" sz="1800" b="0" i="0" u="none" strike="noStrike" cap="none" dirty="0" err="1">
                <a:solidFill>
                  <a:schemeClr val="accent5">
                    <a:lumMod val="75000"/>
                  </a:schemeClr>
                </a:solidFill>
                <a:latin typeface="Arial"/>
                <a:ea typeface="Arial"/>
                <a:cs typeface="Arial"/>
                <a:sym typeface="Arial"/>
              </a:rPr>
              <a:t>libraryname</a:t>
            </a:r>
            <a:endParaRPr lang="en" sz="1800" b="0" i="0" u="none" strike="noStrike" cap="none" dirty="0">
              <a:solidFill>
                <a:schemeClr val="accent5">
                  <a:lumMod val="75000"/>
                </a:schemeClr>
              </a:solidFill>
              <a:latin typeface="Arial"/>
              <a:ea typeface="Arial"/>
              <a:cs typeface="Arial"/>
              <a:sym typeface="Arial"/>
            </a:endParaRPr>
          </a:p>
          <a:p>
            <a:pPr marL="342900" marR="0" lvl="0" indent="-139700" algn="l" rtl="0">
              <a:lnSpc>
                <a:spcPct val="115000"/>
              </a:lnSpc>
              <a:spcBef>
                <a:spcPts val="1600"/>
              </a:spcBef>
              <a:spcAft>
                <a:spcPts val="0"/>
              </a:spcAft>
              <a:buClr>
                <a:schemeClr val="dk1"/>
              </a:buClr>
              <a:buSzPct val="25000"/>
              <a:buFont typeface="Arial"/>
              <a:buNone/>
            </a:pPr>
            <a:endParaRPr sz="1050" b="0" i="0" u="none" strike="noStrike" cap="none" dirty="0">
              <a:highlight>
                <a:srgbClr val="FFFFFF"/>
              </a:highlight>
              <a:latin typeface="Arial"/>
              <a:ea typeface="Arial"/>
              <a:cs typeface="Arial"/>
              <a:sym typeface="Arial"/>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Getting input from a CSV file</a:t>
            </a:r>
          </a:p>
        </p:txBody>
      </p:sp>
      <p:sp>
        <p:nvSpPr>
          <p:cNvPr id="244" name="Shape 244"/>
          <p:cNvSpPr txBox="1">
            <a:spLocks noGrp="1"/>
          </p:cNvSpPr>
          <p:nvPr>
            <p:ph idx="1"/>
          </p:nvPr>
        </p:nvSpPr>
        <p:spPr>
          <a:xfrm>
            <a:off x="457200" y="1063375"/>
            <a:ext cx="8229600" cy="3822898"/>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 sz="1800" b="0" i="0" u="none" strike="noStrike" cap="none" dirty="0">
                <a:solidFill>
                  <a:schemeClr val="accent5">
                    <a:lumMod val="75000"/>
                  </a:schemeClr>
                </a:solidFill>
                <a:latin typeface="Calibri"/>
                <a:ea typeface="Calibri"/>
                <a:cs typeface="Calibri"/>
                <a:sym typeface="Calibri"/>
              </a:rPr>
              <a:t>import csv</a:t>
            </a:r>
          </a:p>
          <a:p>
            <a:pPr marL="0" marR="0" lvl="0" indent="0" algn="l" rtl="0">
              <a:lnSpc>
                <a:spcPct val="115000"/>
              </a:lnSpc>
              <a:spcBef>
                <a:spcPts val="1600"/>
              </a:spcBef>
              <a:spcAft>
                <a:spcPts val="0"/>
              </a:spcAft>
              <a:buClr>
                <a:schemeClr val="dk1"/>
              </a:buClr>
              <a:buSzPct val="25000"/>
              <a:buFont typeface="Arial"/>
              <a:buNone/>
            </a:pPr>
            <a:r>
              <a:rPr lang="en" sz="1800" b="0" i="0" u="none" strike="noStrike" cap="none" dirty="0">
                <a:solidFill>
                  <a:schemeClr val="accent5">
                    <a:lumMod val="75000"/>
                  </a:schemeClr>
                </a:solidFill>
                <a:latin typeface="Calibri"/>
                <a:ea typeface="Calibri"/>
                <a:cs typeface="Calibri"/>
                <a:sym typeface="Calibri"/>
              </a:rPr>
              <a:t>fin = open('</a:t>
            </a:r>
            <a:r>
              <a:rPr lang="en" sz="1800" b="0" i="0" u="none" strike="noStrike" cap="none" dirty="0" err="1">
                <a:solidFill>
                  <a:schemeClr val="accent5">
                    <a:lumMod val="75000"/>
                  </a:schemeClr>
                </a:solidFill>
                <a:latin typeface="Calibri"/>
                <a:ea typeface="Calibri"/>
                <a:cs typeface="Calibri"/>
                <a:sym typeface="Calibri"/>
              </a:rPr>
              <a:t>example_data</a:t>
            </a:r>
            <a:r>
              <a:rPr lang="en" sz="1800" b="0" i="0" u="none" strike="noStrike" cap="none" dirty="0">
                <a:solidFill>
                  <a:schemeClr val="accent5">
                    <a:lumMod val="75000"/>
                  </a:schemeClr>
                </a:solidFill>
                <a:latin typeface="Calibri"/>
                <a:ea typeface="Calibri"/>
                <a:cs typeface="Calibri"/>
                <a:sym typeface="Calibri"/>
              </a:rPr>
              <a:t>/</a:t>
            </a:r>
            <a:r>
              <a:rPr lang="en" sz="1800" b="0" i="0" u="none" strike="noStrike" cap="none" dirty="0" err="1">
                <a:solidFill>
                  <a:schemeClr val="accent5">
                    <a:lumMod val="75000"/>
                  </a:schemeClr>
                </a:solidFill>
                <a:latin typeface="Calibri"/>
                <a:ea typeface="Calibri"/>
                <a:cs typeface="Calibri"/>
                <a:sym typeface="Calibri"/>
              </a:rPr>
              <a:t>ebola</a:t>
            </a:r>
            <a:r>
              <a:rPr lang="en" sz="1800" b="0" i="0" u="none" strike="noStrike" cap="none" dirty="0">
                <a:solidFill>
                  <a:schemeClr val="accent5">
                    <a:lumMod val="75000"/>
                  </a:schemeClr>
                </a:solidFill>
                <a:latin typeface="Calibri"/>
                <a:ea typeface="Calibri"/>
                <a:cs typeface="Calibri"/>
                <a:sym typeface="Calibri"/>
              </a:rPr>
              <a:t>-data-</a:t>
            </a:r>
            <a:r>
              <a:rPr lang="en" sz="1800" b="0" i="0" u="none" strike="noStrike" cap="none" dirty="0" err="1">
                <a:solidFill>
                  <a:schemeClr val="accent5">
                    <a:lumMod val="75000"/>
                  </a:schemeClr>
                </a:solidFill>
                <a:latin typeface="Calibri"/>
                <a:ea typeface="Calibri"/>
                <a:cs typeface="Calibri"/>
                <a:sym typeface="Calibri"/>
              </a:rPr>
              <a:t>db</a:t>
            </a:r>
            <a:r>
              <a:rPr lang="en" sz="1800" b="0" i="0" u="none" strike="noStrike" cap="none" dirty="0">
                <a:solidFill>
                  <a:schemeClr val="accent5">
                    <a:lumMod val="75000"/>
                  </a:schemeClr>
                </a:solidFill>
                <a:latin typeface="Calibri"/>
                <a:ea typeface="Calibri"/>
                <a:cs typeface="Calibri"/>
                <a:sym typeface="Calibri"/>
              </a:rPr>
              <a:t>-</a:t>
            </a:r>
            <a:r>
              <a:rPr lang="en" sz="1800" b="0" i="0" u="none" strike="noStrike" cap="none" dirty="0" err="1">
                <a:solidFill>
                  <a:schemeClr val="accent5">
                    <a:lumMod val="75000"/>
                  </a:schemeClr>
                </a:solidFill>
                <a:latin typeface="Calibri"/>
                <a:ea typeface="Calibri"/>
                <a:cs typeface="Calibri"/>
                <a:sym typeface="Calibri"/>
              </a:rPr>
              <a:t>format.csv</a:t>
            </a:r>
            <a:r>
              <a:rPr lang="en" sz="1800" b="0" i="0" u="none" strike="noStrike" cap="none" dirty="0">
                <a:solidFill>
                  <a:schemeClr val="accent5">
                    <a:lumMod val="75000"/>
                  </a:schemeClr>
                </a:solidFill>
                <a:latin typeface="Calibri"/>
                <a:ea typeface="Calibri"/>
                <a:cs typeface="Calibri"/>
                <a:sym typeface="Calibri"/>
              </a:rPr>
              <a:t>',  'r')</a:t>
            </a:r>
          </a:p>
          <a:p>
            <a:pPr marL="0" marR="0" lvl="0" indent="0" algn="l" rtl="0">
              <a:lnSpc>
                <a:spcPct val="115000"/>
              </a:lnSpc>
              <a:spcBef>
                <a:spcPts val="1600"/>
              </a:spcBef>
              <a:spcAft>
                <a:spcPts val="0"/>
              </a:spcAft>
              <a:buClr>
                <a:schemeClr val="dk1"/>
              </a:buClr>
              <a:buSzPct val="25000"/>
              <a:buFont typeface="Arial"/>
              <a:buNone/>
            </a:pPr>
            <a:r>
              <a:rPr lang="en" sz="1800" b="0" i="0" u="none" strike="noStrike" cap="none" dirty="0" err="1">
                <a:solidFill>
                  <a:schemeClr val="accent5">
                    <a:lumMod val="75000"/>
                  </a:schemeClr>
                </a:solidFill>
                <a:latin typeface="Calibri"/>
                <a:ea typeface="Calibri"/>
                <a:cs typeface="Calibri"/>
                <a:sym typeface="Calibri"/>
              </a:rPr>
              <a:t>csvin</a:t>
            </a:r>
            <a:r>
              <a:rPr lang="en" sz="1800" b="0" i="0" u="none" strike="noStrike" cap="none" dirty="0">
                <a:solidFill>
                  <a:schemeClr val="accent5">
                    <a:lumMod val="75000"/>
                  </a:schemeClr>
                </a:solidFill>
                <a:latin typeface="Calibri"/>
                <a:ea typeface="Calibri"/>
                <a:cs typeface="Calibri"/>
                <a:sym typeface="Calibri"/>
              </a:rPr>
              <a:t> = </a:t>
            </a:r>
            <a:r>
              <a:rPr lang="en" sz="1800" b="0" i="0" u="none" strike="noStrike" cap="none" dirty="0" err="1">
                <a:solidFill>
                  <a:schemeClr val="accent5">
                    <a:lumMod val="75000"/>
                  </a:schemeClr>
                </a:solidFill>
                <a:latin typeface="Calibri"/>
                <a:ea typeface="Calibri"/>
                <a:cs typeface="Calibri"/>
                <a:sym typeface="Calibri"/>
              </a:rPr>
              <a:t>csv.reader</a:t>
            </a:r>
            <a:r>
              <a:rPr lang="en" sz="1800" b="0" i="0" u="none" strike="noStrike" cap="none" dirty="0">
                <a:solidFill>
                  <a:schemeClr val="accent5">
                    <a:lumMod val="75000"/>
                  </a:schemeClr>
                </a:solidFill>
                <a:latin typeface="Calibri"/>
                <a:ea typeface="Calibri"/>
                <a:cs typeface="Calibri"/>
                <a:sym typeface="Calibri"/>
              </a:rPr>
              <a:t>(fin)</a:t>
            </a:r>
          </a:p>
          <a:p>
            <a:pPr marL="0" marR="0" lvl="0" indent="0" algn="l" rtl="0">
              <a:lnSpc>
                <a:spcPct val="115000"/>
              </a:lnSpc>
              <a:spcBef>
                <a:spcPts val="1600"/>
              </a:spcBef>
              <a:spcAft>
                <a:spcPts val="0"/>
              </a:spcAft>
              <a:buClr>
                <a:schemeClr val="dk1"/>
              </a:buClr>
              <a:buSzPct val="25000"/>
              <a:buFont typeface="Arial"/>
              <a:buNone/>
            </a:pPr>
            <a:r>
              <a:rPr lang="en" sz="1800" b="0" i="0" u="none" strike="noStrike" cap="none" dirty="0">
                <a:solidFill>
                  <a:schemeClr val="accent5">
                    <a:lumMod val="75000"/>
                  </a:schemeClr>
                </a:solidFill>
                <a:latin typeface="Calibri"/>
                <a:ea typeface="Calibri"/>
                <a:cs typeface="Calibri"/>
                <a:sym typeface="Calibri"/>
              </a:rPr>
              <a:t>headers = next(</a:t>
            </a:r>
            <a:r>
              <a:rPr lang="en" sz="1800" b="0" i="0" u="none" strike="noStrike" cap="none" dirty="0" err="1">
                <a:solidFill>
                  <a:schemeClr val="accent5">
                    <a:lumMod val="75000"/>
                  </a:schemeClr>
                </a:solidFill>
                <a:latin typeface="Calibri"/>
                <a:ea typeface="Calibri"/>
                <a:cs typeface="Calibri"/>
                <a:sym typeface="Calibri"/>
              </a:rPr>
              <a:t>csvin</a:t>
            </a:r>
            <a:r>
              <a:rPr lang="en" sz="1800" b="0" i="0" u="none" strike="noStrike" cap="none" dirty="0">
                <a:solidFill>
                  <a:schemeClr val="accent5">
                    <a:lumMod val="75000"/>
                  </a:schemeClr>
                </a:solidFill>
                <a:latin typeface="Calibri"/>
                <a:ea typeface="Calibri"/>
                <a:cs typeface="Calibri"/>
                <a:sym typeface="Calibri"/>
              </a:rPr>
              <a:t>)</a:t>
            </a:r>
          </a:p>
          <a:p>
            <a:pPr marL="0" marR="0" lvl="0" indent="0" algn="l" rtl="0">
              <a:lnSpc>
                <a:spcPct val="115000"/>
              </a:lnSpc>
              <a:spcBef>
                <a:spcPts val="1600"/>
              </a:spcBef>
              <a:spcAft>
                <a:spcPts val="0"/>
              </a:spcAft>
              <a:buClr>
                <a:schemeClr val="dk1"/>
              </a:buClr>
              <a:buSzPct val="25000"/>
              <a:buFont typeface="Arial"/>
              <a:buNone/>
            </a:pPr>
            <a:r>
              <a:rPr lang="en" sz="1800" b="0" i="0" u="none" strike="noStrike" cap="none" dirty="0">
                <a:solidFill>
                  <a:schemeClr val="accent5">
                    <a:lumMod val="75000"/>
                  </a:schemeClr>
                </a:solidFill>
                <a:latin typeface="Calibri"/>
                <a:ea typeface="Calibri"/>
                <a:cs typeface="Calibri"/>
                <a:sym typeface="Calibri"/>
              </a:rPr>
              <a:t>for row in </a:t>
            </a:r>
            <a:r>
              <a:rPr lang="en" sz="1800" b="0" i="0" u="none" strike="noStrike" cap="none" dirty="0" err="1">
                <a:solidFill>
                  <a:schemeClr val="accent5">
                    <a:lumMod val="75000"/>
                  </a:schemeClr>
                </a:solidFill>
                <a:latin typeface="Calibri"/>
                <a:ea typeface="Calibri"/>
                <a:cs typeface="Calibri"/>
                <a:sym typeface="Calibri"/>
              </a:rPr>
              <a:t>csvin</a:t>
            </a:r>
            <a:r>
              <a:rPr lang="en" sz="1800" b="0" i="0" u="none" strike="noStrike" cap="none" dirty="0">
                <a:solidFill>
                  <a:schemeClr val="accent5">
                    <a:lumMod val="75000"/>
                  </a:schemeClr>
                </a:solidFill>
                <a:latin typeface="Calibri"/>
                <a:ea typeface="Calibri"/>
                <a:cs typeface="Calibri"/>
                <a:sym typeface="Calibri"/>
              </a:rPr>
              <a:t>:</a:t>
            </a:r>
          </a:p>
          <a:p>
            <a:pPr marL="0" marR="0" lvl="0" indent="0" algn="l" rtl="0">
              <a:lnSpc>
                <a:spcPct val="115000"/>
              </a:lnSpc>
              <a:spcBef>
                <a:spcPts val="1600"/>
              </a:spcBef>
              <a:spcAft>
                <a:spcPts val="0"/>
              </a:spcAft>
              <a:buClr>
                <a:schemeClr val="dk1"/>
              </a:buClr>
              <a:buSzPct val="25000"/>
              <a:buFont typeface="Arial"/>
              <a:buNone/>
            </a:pPr>
            <a:r>
              <a:rPr lang="en" sz="1800" dirty="0">
                <a:solidFill>
                  <a:schemeClr val="accent5">
                    <a:lumMod val="75000"/>
                  </a:schemeClr>
                </a:solidFill>
              </a:rPr>
              <a:t>    </a:t>
            </a:r>
            <a:r>
              <a:rPr lang="en" sz="1800" b="0" i="0" u="none" strike="noStrike" cap="none" dirty="0">
                <a:solidFill>
                  <a:schemeClr val="accent5">
                    <a:lumMod val="75000"/>
                  </a:schemeClr>
                </a:solidFill>
                <a:latin typeface="Calibri"/>
                <a:ea typeface="Calibri"/>
                <a:cs typeface="Calibri"/>
                <a:sym typeface="Calibri"/>
              </a:rPr>
              <a:t> print(</a:t>
            </a:r>
            <a:r>
              <a:rPr lang="en" sz="1800" dirty="0">
                <a:solidFill>
                  <a:schemeClr val="accent5">
                    <a:lumMod val="75000"/>
                  </a:schemeClr>
                </a:solidFill>
              </a:rPr>
              <a:t>‘{}’.format(</a:t>
            </a:r>
            <a:r>
              <a:rPr lang="en" sz="1800" b="0" i="0" u="none" strike="noStrike" cap="none" dirty="0">
                <a:solidFill>
                  <a:schemeClr val="accent5">
                    <a:lumMod val="75000"/>
                  </a:schemeClr>
                </a:solidFill>
                <a:latin typeface="Calibri"/>
                <a:ea typeface="Calibri"/>
                <a:cs typeface="Calibri"/>
                <a:sym typeface="Calibri"/>
              </a:rPr>
              <a:t>row</a:t>
            </a:r>
            <a:r>
              <a:rPr lang="en" sz="1800" dirty="0">
                <a:solidFill>
                  <a:schemeClr val="accent5">
                    <a:lumMod val="75000"/>
                  </a:schemeClr>
                </a:solidFill>
              </a:rPr>
              <a:t>)</a:t>
            </a:r>
            <a:r>
              <a:rPr lang="en" sz="1800" b="0" i="0" u="none" strike="noStrike" cap="none" dirty="0">
                <a:solidFill>
                  <a:schemeClr val="accent5">
                    <a:lumMod val="75000"/>
                  </a:schemeClr>
                </a:solidFill>
                <a:latin typeface="Calibri"/>
                <a:ea typeface="Calibri"/>
                <a:cs typeface="Calibri"/>
                <a:sym typeface="Calibri"/>
              </a:rPr>
              <a:t>)</a:t>
            </a:r>
          </a:p>
          <a:p>
            <a:pPr marL="0" marR="0" lvl="0" indent="0" algn="l" rtl="0">
              <a:lnSpc>
                <a:spcPct val="115000"/>
              </a:lnSpc>
              <a:spcBef>
                <a:spcPts val="1600"/>
              </a:spcBef>
              <a:spcAft>
                <a:spcPts val="0"/>
              </a:spcAft>
              <a:buClr>
                <a:schemeClr val="dk1"/>
              </a:buClr>
              <a:buSzPct val="25000"/>
              <a:buFont typeface="Arial"/>
              <a:buNone/>
            </a:pPr>
            <a:r>
              <a:rPr lang="en" sz="1800" b="0" i="0" u="none" strike="noStrike" cap="none" dirty="0" err="1">
                <a:solidFill>
                  <a:schemeClr val="accent5">
                    <a:lumMod val="75000"/>
                  </a:schemeClr>
                </a:solidFill>
                <a:latin typeface="Calibri"/>
                <a:ea typeface="Calibri"/>
                <a:cs typeface="Calibri"/>
                <a:sym typeface="Calibri"/>
              </a:rPr>
              <a:t>fin.close</a:t>
            </a:r>
            <a:r>
              <a:rPr lang="en" sz="1800" b="0" i="0" u="none" strike="noStrike" cap="none" dirty="0">
                <a:solidFill>
                  <a:schemeClr val="accent5">
                    <a:lumMod val="75000"/>
                  </a:schemeClr>
                </a:solidFill>
                <a:latin typeface="Calibri"/>
                <a:ea typeface="Calibri"/>
                <a:cs typeface="Calibri"/>
                <a:sym typeface="Calibri"/>
              </a:rPr>
              <a:t>()</a:t>
            </a:r>
          </a:p>
          <a:p>
            <a:pPr marL="342900" marR="0" lvl="0" indent="-139700" algn="l" rtl="0">
              <a:lnSpc>
                <a:spcPct val="115000"/>
              </a:lnSpc>
              <a:spcBef>
                <a:spcPts val="1600"/>
              </a:spcBef>
              <a:spcAft>
                <a:spcPts val="0"/>
              </a:spcAft>
              <a:buClr>
                <a:schemeClr val="dk1"/>
              </a:buClr>
              <a:buSzPct val="250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Conditionals</a:t>
            </a:r>
          </a:p>
        </p:txBody>
      </p:sp>
      <p:sp>
        <p:nvSpPr>
          <p:cNvPr id="250" name="Shape 250"/>
          <p:cNvSpPr txBox="1">
            <a:spLocks noGrp="1"/>
          </p:cNvSpPr>
          <p:nvPr>
            <p:ph idx="1"/>
          </p:nvPr>
        </p:nvSpPr>
        <p:spPr>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 sz="1800" b="0" i="0" u="none" strike="noStrike" cap="none" dirty="0">
                <a:solidFill>
                  <a:schemeClr val="accent5">
                    <a:lumMod val="75000"/>
                  </a:schemeClr>
                </a:solidFill>
                <a:latin typeface="Arial" charset="0"/>
                <a:ea typeface="Arial" charset="0"/>
                <a:cs typeface="Arial" charset="0"/>
                <a:sym typeface="Calibri"/>
              </a:rPr>
              <a:t>import csv</a:t>
            </a:r>
          </a:p>
          <a:p>
            <a:pPr marL="0" marR="0" lvl="0" indent="0" algn="l" rtl="0">
              <a:lnSpc>
                <a:spcPct val="115000"/>
              </a:lnSpc>
              <a:spcBef>
                <a:spcPts val="1600"/>
              </a:spcBef>
              <a:spcAft>
                <a:spcPts val="0"/>
              </a:spcAft>
              <a:buClr>
                <a:schemeClr val="dk1"/>
              </a:buClr>
              <a:buSzPct val="25000"/>
              <a:buFont typeface="Arial"/>
              <a:buNone/>
            </a:pPr>
            <a:r>
              <a:rPr lang="en" sz="1800" b="0" i="0" u="none" strike="noStrike" cap="none" dirty="0">
                <a:solidFill>
                  <a:schemeClr val="accent5">
                    <a:lumMod val="75000"/>
                  </a:schemeClr>
                </a:solidFill>
                <a:latin typeface="Arial" charset="0"/>
                <a:ea typeface="Arial" charset="0"/>
                <a:cs typeface="Arial" charset="0"/>
                <a:sym typeface="Calibri"/>
              </a:rPr>
              <a:t>fin = open('</a:t>
            </a:r>
            <a:r>
              <a:rPr lang="en" sz="1800" b="0" i="0" u="none" strike="noStrike" cap="none" dirty="0" err="1">
                <a:solidFill>
                  <a:schemeClr val="accent5">
                    <a:lumMod val="75000"/>
                  </a:schemeClr>
                </a:solidFill>
                <a:latin typeface="Arial" charset="0"/>
                <a:ea typeface="Arial" charset="0"/>
                <a:cs typeface="Arial" charset="0"/>
                <a:sym typeface="Calibri"/>
              </a:rPr>
              <a:t>example_data</a:t>
            </a:r>
            <a:r>
              <a:rPr lang="en" sz="1800" b="0" i="0" u="none" strike="noStrike" cap="none" dirty="0">
                <a:solidFill>
                  <a:schemeClr val="accent5">
                    <a:lumMod val="75000"/>
                  </a:schemeClr>
                </a:solidFill>
                <a:latin typeface="Arial" charset="0"/>
                <a:ea typeface="Arial" charset="0"/>
                <a:cs typeface="Arial" charset="0"/>
                <a:sym typeface="Calibri"/>
              </a:rPr>
              <a:t>/</a:t>
            </a:r>
            <a:r>
              <a:rPr lang="en" sz="1800" b="0" i="0" u="none" strike="noStrike" cap="none" dirty="0" err="1">
                <a:solidFill>
                  <a:schemeClr val="accent5">
                    <a:lumMod val="75000"/>
                  </a:schemeClr>
                </a:solidFill>
                <a:latin typeface="Arial" charset="0"/>
                <a:ea typeface="Arial" charset="0"/>
                <a:cs typeface="Arial" charset="0"/>
                <a:sym typeface="Calibri"/>
              </a:rPr>
              <a:t>ebola</a:t>
            </a:r>
            <a:r>
              <a:rPr lang="en" sz="1800" b="0" i="0" u="none" strike="noStrike" cap="none" dirty="0">
                <a:solidFill>
                  <a:schemeClr val="accent5">
                    <a:lumMod val="75000"/>
                  </a:schemeClr>
                </a:solidFill>
                <a:latin typeface="Arial" charset="0"/>
                <a:ea typeface="Arial" charset="0"/>
                <a:cs typeface="Arial" charset="0"/>
                <a:sym typeface="Calibri"/>
              </a:rPr>
              <a:t>-data-</a:t>
            </a:r>
            <a:r>
              <a:rPr lang="en" sz="1800" b="0" i="0" u="none" strike="noStrike" cap="none" dirty="0" err="1">
                <a:solidFill>
                  <a:schemeClr val="accent5">
                    <a:lumMod val="75000"/>
                  </a:schemeClr>
                </a:solidFill>
                <a:latin typeface="Arial" charset="0"/>
                <a:ea typeface="Arial" charset="0"/>
                <a:cs typeface="Arial" charset="0"/>
                <a:sym typeface="Calibri"/>
              </a:rPr>
              <a:t>db</a:t>
            </a:r>
            <a:r>
              <a:rPr lang="en" sz="1800" b="0" i="0" u="none" strike="noStrike" cap="none" dirty="0">
                <a:solidFill>
                  <a:schemeClr val="accent5">
                    <a:lumMod val="75000"/>
                  </a:schemeClr>
                </a:solidFill>
                <a:latin typeface="Arial" charset="0"/>
                <a:ea typeface="Arial" charset="0"/>
                <a:cs typeface="Arial" charset="0"/>
                <a:sym typeface="Calibri"/>
              </a:rPr>
              <a:t>-</a:t>
            </a:r>
            <a:r>
              <a:rPr lang="en" sz="1800" b="0" i="0" u="none" strike="noStrike" cap="none" dirty="0" err="1">
                <a:solidFill>
                  <a:schemeClr val="accent5">
                    <a:lumMod val="75000"/>
                  </a:schemeClr>
                </a:solidFill>
                <a:latin typeface="Arial" charset="0"/>
                <a:ea typeface="Arial" charset="0"/>
                <a:cs typeface="Arial" charset="0"/>
                <a:sym typeface="Calibri"/>
              </a:rPr>
              <a:t>format.csv</a:t>
            </a:r>
            <a:r>
              <a:rPr lang="en" sz="1800" b="0" i="0" u="none" strike="noStrike" cap="none" dirty="0">
                <a:solidFill>
                  <a:schemeClr val="accent5">
                    <a:lumMod val="75000"/>
                  </a:schemeClr>
                </a:solidFill>
                <a:latin typeface="Arial" charset="0"/>
                <a:ea typeface="Arial" charset="0"/>
                <a:cs typeface="Arial" charset="0"/>
                <a:sym typeface="Calibri"/>
              </a:rPr>
              <a:t>',  'r')</a:t>
            </a:r>
          </a:p>
          <a:p>
            <a:pPr marL="0" marR="0" lvl="0" indent="0" algn="l" rtl="0">
              <a:lnSpc>
                <a:spcPct val="115000"/>
              </a:lnSpc>
              <a:spcBef>
                <a:spcPts val="1600"/>
              </a:spcBef>
              <a:spcAft>
                <a:spcPts val="0"/>
              </a:spcAft>
              <a:buClr>
                <a:schemeClr val="dk1"/>
              </a:buClr>
              <a:buSzPct val="25000"/>
              <a:buFont typeface="Arial"/>
              <a:buNone/>
            </a:pPr>
            <a:r>
              <a:rPr lang="en" sz="1800" b="0" i="0" u="none" strike="noStrike" cap="none" dirty="0" err="1">
                <a:solidFill>
                  <a:schemeClr val="accent5">
                    <a:lumMod val="75000"/>
                  </a:schemeClr>
                </a:solidFill>
                <a:latin typeface="Arial" charset="0"/>
                <a:ea typeface="Arial" charset="0"/>
                <a:cs typeface="Arial" charset="0"/>
                <a:sym typeface="Calibri"/>
              </a:rPr>
              <a:t>csvin</a:t>
            </a:r>
            <a:r>
              <a:rPr lang="en" sz="1800" b="0" i="0" u="none" strike="noStrike" cap="none" dirty="0">
                <a:solidFill>
                  <a:schemeClr val="accent5">
                    <a:lumMod val="75000"/>
                  </a:schemeClr>
                </a:solidFill>
                <a:latin typeface="Arial" charset="0"/>
                <a:ea typeface="Arial" charset="0"/>
                <a:cs typeface="Arial" charset="0"/>
                <a:sym typeface="Calibri"/>
              </a:rPr>
              <a:t> = </a:t>
            </a:r>
            <a:r>
              <a:rPr lang="en" sz="1800" b="0" i="0" u="none" strike="noStrike" cap="none" dirty="0" err="1">
                <a:solidFill>
                  <a:schemeClr val="accent5">
                    <a:lumMod val="75000"/>
                  </a:schemeClr>
                </a:solidFill>
                <a:latin typeface="Arial" charset="0"/>
                <a:ea typeface="Arial" charset="0"/>
                <a:cs typeface="Arial" charset="0"/>
                <a:sym typeface="Calibri"/>
              </a:rPr>
              <a:t>csv.reader</a:t>
            </a:r>
            <a:r>
              <a:rPr lang="en" sz="1800" b="0" i="0" u="none" strike="noStrike" cap="none" dirty="0">
                <a:solidFill>
                  <a:schemeClr val="accent5">
                    <a:lumMod val="75000"/>
                  </a:schemeClr>
                </a:solidFill>
                <a:latin typeface="Arial" charset="0"/>
                <a:ea typeface="Arial" charset="0"/>
                <a:cs typeface="Arial" charset="0"/>
                <a:sym typeface="Calibri"/>
              </a:rPr>
              <a:t>(fin)</a:t>
            </a:r>
          </a:p>
          <a:p>
            <a:pPr marL="0" marR="0" lvl="0" indent="0" algn="l" rtl="0">
              <a:lnSpc>
                <a:spcPct val="115000"/>
              </a:lnSpc>
              <a:spcBef>
                <a:spcPts val="1600"/>
              </a:spcBef>
              <a:spcAft>
                <a:spcPts val="0"/>
              </a:spcAft>
              <a:buClr>
                <a:schemeClr val="dk1"/>
              </a:buClr>
              <a:buSzPct val="25000"/>
              <a:buFont typeface="Arial"/>
              <a:buNone/>
            </a:pPr>
            <a:r>
              <a:rPr lang="en" sz="1800" b="0" i="0" u="none" strike="noStrike" cap="none" dirty="0">
                <a:solidFill>
                  <a:schemeClr val="accent5">
                    <a:lumMod val="75000"/>
                  </a:schemeClr>
                </a:solidFill>
                <a:latin typeface="Arial" charset="0"/>
                <a:ea typeface="Arial" charset="0"/>
                <a:cs typeface="Arial" charset="0"/>
                <a:sym typeface="Calibri"/>
              </a:rPr>
              <a:t>for row in </a:t>
            </a:r>
            <a:r>
              <a:rPr lang="en" sz="1800" b="0" i="0" u="none" strike="noStrike" cap="none" dirty="0" err="1">
                <a:solidFill>
                  <a:schemeClr val="accent5">
                    <a:lumMod val="75000"/>
                  </a:schemeClr>
                </a:solidFill>
                <a:latin typeface="Arial" charset="0"/>
                <a:ea typeface="Arial" charset="0"/>
                <a:cs typeface="Arial" charset="0"/>
                <a:sym typeface="Calibri"/>
              </a:rPr>
              <a:t>csvin</a:t>
            </a:r>
            <a:r>
              <a:rPr lang="en" sz="1800" b="0" i="0" u="none" strike="noStrike" cap="none" dirty="0">
                <a:solidFill>
                  <a:schemeClr val="accent5">
                    <a:lumMod val="75000"/>
                  </a:schemeClr>
                </a:solidFill>
                <a:latin typeface="Arial" charset="0"/>
                <a:ea typeface="Arial" charset="0"/>
                <a:cs typeface="Arial" charset="0"/>
                <a:sym typeface="Calibri"/>
              </a:rPr>
              <a:t>: </a:t>
            </a:r>
          </a:p>
          <a:p>
            <a:pPr marL="342900" marR="0" lvl="0" indent="-139700" algn="l" rtl="0">
              <a:lnSpc>
                <a:spcPct val="115000"/>
              </a:lnSpc>
              <a:spcBef>
                <a:spcPts val="1600"/>
              </a:spcBef>
              <a:spcAft>
                <a:spcPts val="0"/>
              </a:spcAft>
              <a:buClr>
                <a:schemeClr val="dk1"/>
              </a:buClr>
              <a:buSzPct val="25000"/>
              <a:buFont typeface="Arial"/>
              <a:buNone/>
            </a:pPr>
            <a:r>
              <a:rPr lang="en" sz="1800" b="0" i="0" u="none" strike="noStrike" cap="none" dirty="0">
                <a:solidFill>
                  <a:schemeClr val="accent5">
                    <a:lumMod val="75000"/>
                  </a:schemeClr>
                </a:solidFill>
                <a:latin typeface="Arial" charset="0"/>
                <a:ea typeface="Arial" charset="0"/>
                <a:cs typeface="Arial" charset="0"/>
                <a:sym typeface="Calibri"/>
              </a:rPr>
              <a:t>    if row[1]  == 'Liberia':</a:t>
            </a:r>
          </a:p>
          <a:p>
            <a:pPr marL="342900" marR="0" lvl="0" indent="-139700" algn="l" rtl="0">
              <a:lnSpc>
                <a:spcPct val="115000"/>
              </a:lnSpc>
              <a:spcBef>
                <a:spcPts val="1600"/>
              </a:spcBef>
              <a:spcAft>
                <a:spcPts val="0"/>
              </a:spcAft>
              <a:buClr>
                <a:schemeClr val="dk1"/>
              </a:buClr>
              <a:buSzPct val="25000"/>
              <a:buFont typeface="Arial"/>
              <a:buNone/>
            </a:pPr>
            <a:r>
              <a:rPr lang="en" sz="1800" b="0" i="0" u="none" strike="noStrike" cap="none" dirty="0">
                <a:solidFill>
                  <a:schemeClr val="accent5">
                    <a:lumMod val="75000"/>
                  </a:schemeClr>
                </a:solidFill>
                <a:latin typeface="Arial" charset="0"/>
                <a:ea typeface="Arial" charset="0"/>
                <a:cs typeface="Arial" charset="0"/>
                <a:sym typeface="Calibri"/>
              </a:rPr>
              <a:t>        print('Found a {} </a:t>
            </a:r>
            <a:r>
              <a:rPr lang="en" sz="1800" dirty="0" err="1">
                <a:solidFill>
                  <a:schemeClr val="accent5">
                    <a:lumMod val="75000"/>
                  </a:schemeClr>
                </a:solidFill>
                <a:latin typeface="Arial" charset="0"/>
                <a:ea typeface="Arial" charset="0"/>
                <a:cs typeface="Arial" charset="0"/>
              </a:rPr>
              <a:t>datapoint</a:t>
            </a:r>
            <a:r>
              <a:rPr lang="en" sz="1800" b="0" i="0" u="none" strike="noStrike" cap="none" dirty="0">
                <a:solidFill>
                  <a:schemeClr val="accent5">
                    <a:lumMod val="75000"/>
                  </a:schemeClr>
                </a:solidFill>
                <a:latin typeface="Arial" charset="0"/>
                <a:ea typeface="Arial" charset="0"/>
                <a:cs typeface="Arial" charset="0"/>
                <a:sym typeface="Calibri"/>
              </a:rPr>
              <a:t> about </a:t>
            </a:r>
            <a:r>
              <a:rPr lang="en" sz="1800" b="0" i="0" u="none" strike="noStrike" cap="none" dirty="0" err="1">
                <a:solidFill>
                  <a:schemeClr val="accent5">
                    <a:lumMod val="75000"/>
                  </a:schemeClr>
                </a:solidFill>
                <a:latin typeface="Arial" charset="0"/>
                <a:ea typeface="Arial" charset="0"/>
                <a:cs typeface="Arial" charset="0"/>
                <a:sym typeface="Calibri"/>
              </a:rPr>
              <a:t>Liberia!'.format</a:t>
            </a:r>
            <a:r>
              <a:rPr lang="en" sz="1800" b="0" i="0" u="none" strike="noStrike" cap="none" dirty="0">
                <a:solidFill>
                  <a:schemeClr val="accent5">
                    <a:lumMod val="75000"/>
                  </a:schemeClr>
                </a:solidFill>
                <a:latin typeface="Arial" charset="0"/>
                <a:ea typeface="Arial" charset="0"/>
                <a:cs typeface="Arial" charset="0"/>
                <a:sym typeface="Calibri"/>
              </a:rPr>
              <a:t>(row[2]))</a:t>
            </a:r>
          </a:p>
          <a:p>
            <a:pPr marL="0" marR="0" lvl="0" indent="0" algn="l" rtl="0">
              <a:lnSpc>
                <a:spcPct val="115000"/>
              </a:lnSpc>
              <a:spcBef>
                <a:spcPts val="1600"/>
              </a:spcBef>
              <a:spcAft>
                <a:spcPts val="0"/>
              </a:spcAft>
              <a:buClr>
                <a:schemeClr val="dk1"/>
              </a:buClr>
              <a:buSzPct val="25000"/>
              <a:buFont typeface="Arial"/>
              <a:buNone/>
            </a:pPr>
            <a:r>
              <a:rPr lang="en" sz="1800" dirty="0" err="1">
                <a:solidFill>
                  <a:schemeClr val="accent5">
                    <a:lumMod val="75000"/>
                  </a:schemeClr>
                </a:solidFill>
                <a:latin typeface="Arial" charset="0"/>
                <a:ea typeface="Arial" charset="0"/>
                <a:cs typeface="Arial" charset="0"/>
              </a:rPr>
              <a:t>fin.close</a:t>
            </a:r>
            <a:r>
              <a:rPr lang="en" sz="1800" dirty="0">
                <a:solidFill>
                  <a:schemeClr val="accent5">
                    <a:lumMod val="75000"/>
                  </a:schemeClr>
                </a:solidFill>
                <a:latin typeface="Arial" charset="0"/>
                <a:ea typeface="Arial" charset="0"/>
                <a:cs typeface="Arial" charset="0"/>
              </a:rPr>
              <a:t>()</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More Help with Python</a:t>
            </a:r>
          </a:p>
        </p:txBody>
      </p:sp>
      <p:sp>
        <p:nvSpPr>
          <p:cNvPr id="256" name="Shape 256"/>
          <p:cNvSpPr txBox="1">
            <a:spLocks noGrp="1"/>
          </p:cNvSpPr>
          <p:nvPr>
            <p:ph idx="1"/>
          </p:nvPr>
        </p:nvSpPr>
        <p:spPr>
          <a:prstGeom prst="rect">
            <a:avLst/>
          </a:prstGeom>
        </p:spPr>
        <p:txBody>
          <a:bodyPr lIns="91425" tIns="91425" rIns="91425" bIns="91425" anchor="t" anchorCtr="0">
            <a:noAutofit/>
          </a:bodyPr>
          <a:lstStyle/>
          <a:p>
            <a:pPr marL="0" lvl="0" indent="0" rtl="0">
              <a:lnSpc>
                <a:spcPct val="100000"/>
              </a:lnSpc>
              <a:spcBef>
                <a:spcPts val="0"/>
              </a:spcBef>
              <a:spcAft>
                <a:spcPts val="0"/>
              </a:spcAft>
              <a:buNone/>
            </a:pPr>
            <a:r>
              <a:rPr lang="en" sz="1800" u="sng" dirty="0">
                <a:latin typeface="Arial"/>
                <a:ea typeface="Arial"/>
                <a:cs typeface="Arial"/>
                <a:sym typeface="Arial"/>
                <a:hlinkClick r:id="rId3"/>
              </a:rPr>
              <a:t>http://learnpythonthehardway.org/book/</a:t>
            </a:r>
            <a:r>
              <a:rPr lang="en" sz="1800" dirty="0">
                <a:latin typeface="Arial"/>
                <a:ea typeface="Arial"/>
                <a:cs typeface="Arial"/>
                <a:sym typeface="Arial"/>
              </a:rPr>
              <a:t> </a:t>
            </a:r>
          </a:p>
          <a:p>
            <a:pPr marL="0" lvl="0" indent="0" rtl="0">
              <a:lnSpc>
                <a:spcPct val="100000"/>
              </a:lnSpc>
              <a:spcBef>
                <a:spcPts val="0"/>
              </a:spcBef>
              <a:spcAft>
                <a:spcPts val="0"/>
              </a:spcAft>
              <a:buNone/>
            </a:pPr>
            <a:endParaRPr sz="1800" dirty="0">
              <a:latin typeface="Arial"/>
              <a:ea typeface="Arial"/>
              <a:cs typeface="Arial"/>
              <a:sym typeface="Arial"/>
            </a:endParaRPr>
          </a:p>
          <a:p>
            <a:pPr marL="0" lvl="0" indent="0">
              <a:lnSpc>
                <a:spcPct val="100000"/>
              </a:lnSpc>
              <a:spcBef>
                <a:spcPts val="0"/>
              </a:spcBef>
              <a:spcAft>
                <a:spcPts val="0"/>
              </a:spcAft>
              <a:buClr>
                <a:srgbClr val="000000"/>
              </a:buClr>
              <a:buSzPct val="25000"/>
              <a:buFont typeface="Arial"/>
              <a:buNone/>
            </a:pPr>
            <a:r>
              <a:rPr lang="en" sz="1800" dirty="0">
                <a:latin typeface="Arial"/>
                <a:ea typeface="Arial"/>
                <a:cs typeface="Arial"/>
                <a:sym typeface="Arial"/>
              </a:rPr>
              <a:t>Lots of other suggestions in the “course reading list” file (google folder “Reference”)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4800" b="0" i="0" u="none" strike="noStrike" cap="none" dirty="0">
                <a:latin typeface="Arial"/>
                <a:ea typeface="Arial"/>
                <a:cs typeface="Arial"/>
                <a:sym typeface="Arial"/>
              </a:rPr>
              <a:t>Exercises</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iPython Notebook</a:t>
            </a:r>
          </a:p>
        </p:txBody>
      </p:sp>
      <p:sp>
        <p:nvSpPr>
          <p:cNvPr id="267" name="Shape 267"/>
          <p:cNvSpPr txBox="1">
            <a:spLocks noGrp="1"/>
          </p:cNvSpPr>
          <p:nvPr>
            <p:ph idx="1"/>
          </p:nvPr>
        </p:nvSpPr>
        <p:spPr>
          <a:prstGeom prst="rect">
            <a:avLst/>
          </a:prstGeom>
          <a:noFill/>
          <a:ln>
            <a:noFill/>
          </a:ln>
        </p:spPr>
        <p:txBody>
          <a:bodyPr lIns="91425" tIns="91425" rIns="91425" bIns="91425" anchor="t" anchorCtr="0">
            <a:noAutofit/>
          </a:bodyPr>
          <a:lstStyle/>
          <a:p>
            <a:pPr marL="342900" marR="0" lvl="0" indent="-139700" algn="l" rtl="0">
              <a:lnSpc>
                <a:spcPct val="115000"/>
              </a:lnSpc>
              <a:spcBef>
                <a:spcPts val="0"/>
              </a:spcBef>
              <a:spcAft>
                <a:spcPts val="0"/>
              </a:spcAft>
              <a:buClr>
                <a:schemeClr val="dk1"/>
              </a:buClr>
              <a:buSzPct val="25000"/>
              <a:buFont typeface="Arial"/>
              <a:buNone/>
            </a:pPr>
            <a:r>
              <a:rPr lang="en" sz="1800" b="0" i="0" u="none" strike="noStrike" cap="none" dirty="0">
                <a:solidFill>
                  <a:schemeClr val="dk1"/>
                </a:solidFill>
                <a:latin typeface="Arial" charset="0"/>
                <a:ea typeface="Arial" charset="0"/>
                <a:cs typeface="Arial" charset="0"/>
                <a:sym typeface="Calibri"/>
              </a:rPr>
              <a:t>In the terminal window:</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‘cd’ to the directory containing the code example files (.</a:t>
            </a:r>
            <a:r>
              <a:rPr lang="en" sz="1800" b="0" i="0" u="none" strike="noStrike" cap="none" dirty="0" err="1">
                <a:solidFill>
                  <a:schemeClr val="dk1"/>
                </a:solidFill>
                <a:latin typeface="Arial" charset="0"/>
                <a:ea typeface="Arial" charset="0"/>
                <a:cs typeface="Arial" charset="0"/>
                <a:sym typeface="Calibri"/>
              </a:rPr>
              <a:t>ipynb</a:t>
            </a:r>
            <a:r>
              <a:rPr lang="en" sz="1800" b="0" i="0" u="none" strike="noStrike" cap="none" dirty="0">
                <a:solidFill>
                  <a:schemeClr val="dk1"/>
                </a:solidFill>
                <a:latin typeface="Arial" charset="0"/>
                <a:ea typeface="Arial" charset="0"/>
                <a:cs typeface="Arial" charset="0"/>
                <a:sym typeface="Calibri"/>
              </a:rPr>
              <a:t> files)</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Type “</a:t>
            </a:r>
            <a:r>
              <a:rPr lang="en" sz="1800" b="0" i="0" u="none" strike="noStrike" cap="none" dirty="0" err="1">
                <a:solidFill>
                  <a:schemeClr val="dk1"/>
                </a:solidFill>
                <a:latin typeface="Arial" charset="0"/>
                <a:ea typeface="Arial" charset="0"/>
                <a:cs typeface="Arial" charset="0"/>
                <a:sym typeface="Calibri"/>
              </a:rPr>
              <a:t>ipython</a:t>
            </a:r>
            <a:r>
              <a:rPr lang="en" sz="1800" b="0" i="0" u="none" strike="noStrike" cap="none" dirty="0">
                <a:solidFill>
                  <a:schemeClr val="dk1"/>
                </a:solidFill>
                <a:latin typeface="Arial" charset="0"/>
                <a:ea typeface="Arial" charset="0"/>
                <a:cs typeface="Arial" charset="0"/>
                <a:sym typeface="Calibri"/>
              </a:rPr>
              <a:t> notebook”</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Run each code cell in the example files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(optional) Reading CSVs</a:t>
            </a:r>
          </a:p>
        </p:txBody>
      </p:sp>
      <p:sp>
        <p:nvSpPr>
          <p:cNvPr id="273" name="Shape 273"/>
          <p:cNvSpPr txBox="1">
            <a:spLocks noGrp="1"/>
          </p:cNvSpPr>
          <p:nvPr>
            <p:ph idx="1"/>
          </p:nvPr>
        </p:nvSpPr>
        <p:spPr>
          <a:prstGeom prst="rect">
            <a:avLst/>
          </a:prstGeom>
        </p:spPr>
        <p:txBody>
          <a:bodyPr lIns="91425" tIns="91425" rIns="91425" bIns="91425" anchor="t" anchorCtr="0">
            <a:noAutofit/>
          </a:bodyPr>
          <a:lstStyle/>
          <a:p>
            <a:pPr marL="0" lvl="0" indent="0" rtl="0">
              <a:lnSpc>
                <a:spcPct val="100000"/>
              </a:lnSpc>
              <a:spcBef>
                <a:spcPts val="1100"/>
              </a:spcBef>
              <a:spcAft>
                <a:spcPts val="0"/>
              </a:spcAft>
              <a:buNone/>
            </a:pPr>
            <a:r>
              <a:rPr lang="en" sz="1800" b="1" dirty="0">
                <a:latin typeface="Arial"/>
                <a:ea typeface="Arial"/>
                <a:cs typeface="Arial"/>
                <a:sym typeface="Arial"/>
              </a:rPr>
              <a:t>If you already know Python and </a:t>
            </a:r>
            <a:r>
              <a:rPr lang="en" sz="1800" b="1" dirty="0" err="1">
                <a:latin typeface="Arial"/>
                <a:ea typeface="Arial"/>
                <a:cs typeface="Arial"/>
                <a:sym typeface="Arial"/>
              </a:rPr>
              <a:t>iPython</a:t>
            </a:r>
            <a:r>
              <a:rPr lang="en" sz="1800" b="1" dirty="0">
                <a:latin typeface="Arial"/>
                <a:ea typeface="Arial"/>
                <a:cs typeface="Arial"/>
                <a:sym typeface="Arial"/>
              </a:rPr>
              <a:t>:</a:t>
            </a:r>
          </a:p>
          <a:p>
            <a:pPr marL="0" lvl="0" indent="0" rtl="0">
              <a:lnSpc>
                <a:spcPct val="100000"/>
              </a:lnSpc>
              <a:spcBef>
                <a:spcPts val="1100"/>
              </a:spcBef>
              <a:spcAft>
                <a:spcPts val="0"/>
              </a:spcAft>
              <a:buNone/>
            </a:pPr>
            <a:endParaRPr sz="1800" b="1" dirty="0">
              <a:latin typeface="Arial"/>
              <a:ea typeface="Arial"/>
              <a:cs typeface="Arial"/>
              <a:sym typeface="Arial"/>
            </a:endParaRPr>
          </a:p>
          <a:p>
            <a:pPr marL="0" lvl="0" indent="0" rtl="0">
              <a:lnSpc>
                <a:spcPct val="142857"/>
              </a:lnSpc>
              <a:spcBef>
                <a:spcPts val="1100"/>
              </a:spcBef>
              <a:spcAft>
                <a:spcPts val="0"/>
              </a:spcAft>
              <a:buNone/>
            </a:pPr>
            <a:r>
              <a:rPr lang="en" sz="1800" dirty="0">
                <a:latin typeface="Arial"/>
                <a:ea typeface="Arial"/>
                <a:cs typeface="Arial"/>
                <a:sym typeface="Arial"/>
              </a:rPr>
              <a:t>Find a variety of CSV files; try reading each of them into python, and see if you get any errors or strange </a:t>
            </a:r>
            <a:r>
              <a:rPr lang="en" sz="1800" dirty="0" err="1">
                <a:latin typeface="Arial"/>
                <a:ea typeface="Arial"/>
                <a:cs typeface="Arial"/>
                <a:sym typeface="Arial"/>
              </a:rPr>
              <a:t>behaviours</a:t>
            </a:r>
            <a:r>
              <a:rPr lang="en" sz="1800" dirty="0">
                <a:latin typeface="Arial"/>
                <a:ea typeface="Arial"/>
                <a:cs typeface="Arial"/>
                <a:sym typeface="Arial"/>
              </a:rPr>
              <a:t>. Bonus points if you find CSV files containing accents or multiple languages.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Python</a:t>
            </a:r>
          </a:p>
        </p:txBody>
      </p:sp>
      <p:sp>
        <p:nvSpPr>
          <p:cNvPr id="78" name="Shape 78"/>
          <p:cNvSpPr txBox="1">
            <a:spLocks noGrp="1"/>
          </p:cNvSpPr>
          <p:nvPr>
            <p:ph idx="1"/>
          </p:nvPr>
        </p:nvSpPr>
        <p:spPr>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Programming language</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You write instructions to the computer</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Python “interpreter” runs those instructions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Python Code looks like this</a:t>
            </a:r>
          </a:p>
        </p:txBody>
      </p:sp>
      <p:pic>
        <p:nvPicPr>
          <p:cNvPr id="85" name="Shape 85"/>
          <p:cNvPicPr preferRelativeResize="0"/>
          <p:nvPr/>
        </p:nvPicPr>
        <p:blipFill rotWithShape="1">
          <a:blip r:embed="rId3">
            <a:alphaModFix/>
          </a:blip>
          <a:srcRect/>
          <a:stretch/>
        </p:blipFill>
        <p:spPr>
          <a:xfrm>
            <a:off x="123777" y="1072751"/>
            <a:ext cx="2345399" cy="3969598"/>
          </a:xfrm>
          <a:prstGeom prst="rect">
            <a:avLst/>
          </a:prstGeom>
          <a:noFill/>
          <a:ln>
            <a:noFill/>
          </a:ln>
        </p:spPr>
      </p:pic>
      <p:pic>
        <p:nvPicPr>
          <p:cNvPr id="86" name="Shape 86"/>
          <p:cNvPicPr preferRelativeResize="0"/>
          <p:nvPr/>
        </p:nvPicPr>
        <p:blipFill rotWithShape="1">
          <a:blip r:embed="rId4">
            <a:alphaModFix/>
          </a:blip>
          <a:srcRect/>
          <a:stretch/>
        </p:blipFill>
        <p:spPr>
          <a:xfrm>
            <a:off x="2826431" y="1181981"/>
            <a:ext cx="5411398" cy="3585000"/>
          </a:xfrm>
          <a:prstGeom prst="rect">
            <a:avLst/>
          </a:prstGeom>
          <a:noFill/>
          <a:ln w="9525" cap="flat" cmpd="sng">
            <a:solidFill>
              <a:schemeClr val="dk1"/>
            </a:solidFill>
            <a:prstDash val="solid"/>
            <a:round/>
            <a:headEnd type="none" w="med" len="med"/>
            <a:tailEnd type="none" w="med" len="med"/>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For example...</a:t>
            </a:r>
          </a:p>
        </p:txBody>
      </p:sp>
      <p:sp>
        <p:nvSpPr>
          <p:cNvPr id="92" name="Shape 92"/>
          <p:cNvSpPr txBox="1">
            <a:spLocks noGrp="1"/>
          </p:cNvSpPr>
          <p:nvPr>
            <p:ph idx="1"/>
          </p:nvPr>
        </p:nvSpPr>
        <p:spPr>
          <a:xfrm>
            <a:off x="457200" y="1129700"/>
            <a:ext cx="8229600" cy="3394500"/>
          </a:xfrm>
          <a:prstGeom prst="rect">
            <a:avLst/>
          </a:prstGeom>
          <a:noFill/>
          <a:ln>
            <a:noFill/>
          </a:ln>
        </p:spPr>
        <p:txBody>
          <a:bodyPr lIns="91425" tIns="91425" rIns="91425" bIns="91425" anchor="t" anchorCtr="0">
            <a:noAutofit/>
          </a:bodyPr>
          <a:lstStyle/>
          <a:p>
            <a:pPr marL="457200" marR="0" lvl="0" indent="-3810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Open your terminal window, and type this:</a:t>
            </a:r>
          </a:p>
          <a:p>
            <a:pPr marL="0" marR="0" lvl="0" indent="0" algn="l" rtl="0">
              <a:lnSpc>
                <a:spcPct val="115000"/>
              </a:lnSpc>
              <a:spcBef>
                <a:spcPts val="1600"/>
              </a:spcBef>
              <a:spcAft>
                <a:spcPts val="0"/>
              </a:spcAft>
              <a:buClr>
                <a:schemeClr val="dk1"/>
              </a:buClr>
              <a:buSzPct val="25000"/>
              <a:buFont typeface="Arial"/>
              <a:buNone/>
            </a:pPr>
            <a:r>
              <a:rPr lang="en" sz="1800" b="0" i="1" u="none" strike="noStrike" cap="none" dirty="0" err="1">
                <a:solidFill>
                  <a:schemeClr val="accent5">
                    <a:lumMod val="75000"/>
                  </a:schemeClr>
                </a:solidFill>
                <a:latin typeface="Arial" charset="0"/>
                <a:ea typeface="Arial" charset="0"/>
                <a:cs typeface="Arial" charset="0"/>
                <a:sym typeface="Calibri"/>
              </a:rPr>
              <a:t>ipython</a:t>
            </a:r>
            <a:endParaRPr lang="en" sz="1800" b="0" i="1" u="none" strike="noStrike" cap="none" dirty="0">
              <a:solidFill>
                <a:schemeClr val="accent5">
                  <a:lumMod val="75000"/>
                </a:schemeClr>
              </a:solidFill>
              <a:latin typeface="Arial" charset="0"/>
              <a:ea typeface="Arial" charset="0"/>
              <a:cs typeface="Arial" charset="0"/>
              <a:sym typeface="Calibri"/>
            </a:endParaRPr>
          </a:p>
          <a:p>
            <a:pPr marL="0" marR="0" lvl="0" indent="0" algn="l" rtl="0">
              <a:lnSpc>
                <a:spcPct val="115000"/>
              </a:lnSpc>
              <a:spcBef>
                <a:spcPts val="1600"/>
              </a:spcBef>
              <a:spcAft>
                <a:spcPts val="0"/>
              </a:spcAft>
              <a:buClr>
                <a:schemeClr val="dk1"/>
              </a:buClr>
              <a:buSzPct val="25000"/>
              <a:buFont typeface="Arial"/>
              <a:buNone/>
            </a:pPr>
            <a:r>
              <a:rPr lang="en" sz="1800" b="0" i="1" u="none" strike="noStrike" cap="none" dirty="0">
                <a:solidFill>
                  <a:schemeClr val="accent5">
                    <a:lumMod val="75000"/>
                  </a:schemeClr>
                </a:solidFill>
                <a:latin typeface="Arial" charset="0"/>
                <a:ea typeface="Arial" charset="0"/>
                <a:cs typeface="Arial" charset="0"/>
                <a:sym typeface="Calibri"/>
              </a:rPr>
              <a:t>1 + 2.5</a:t>
            </a:r>
          </a:p>
          <a:p>
            <a:pPr marL="0" marR="0" lvl="0" indent="0" algn="l" rtl="0">
              <a:lnSpc>
                <a:spcPct val="115000"/>
              </a:lnSpc>
              <a:spcBef>
                <a:spcPts val="1600"/>
              </a:spcBef>
              <a:spcAft>
                <a:spcPts val="0"/>
              </a:spcAft>
              <a:buClr>
                <a:schemeClr val="dk1"/>
              </a:buClr>
              <a:buSzPct val="25000"/>
              <a:buFont typeface="Arial"/>
              <a:buNone/>
            </a:pPr>
            <a:r>
              <a:rPr lang="en" sz="1800" b="0" i="1" u="none" strike="noStrike" cap="none" dirty="0">
                <a:solidFill>
                  <a:schemeClr val="accent5">
                    <a:lumMod val="75000"/>
                  </a:schemeClr>
                </a:solidFill>
                <a:latin typeface="Arial" charset="0"/>
                <a:ea typeface="Arial" charset="0"/>
                <a:cs typeface="Arial" charset="0"/>
                <a:sym typeface="Calibri"/>
              </a:rPr>
              <a:t>print(</a:t>
            </a:r>
            <a:r>
              <a:rPr lang="en" sz="1800" dirty="0">
                <a:solidFill>
                  <a:schemeClr val="accent5">
                    <a:lumMod val="75000"/>
                  </a:schemeClr>
                </a:solidFill>
                <a:latin typeface="Arial" charset="0"/>
                <a:ea typeface="Arial" charset="0"/>
                <a:cs typeface="Arial" charset="0"/>
              </a:rPr>
              <a:t>'</a:t>
            </a:r>
            <a:r>
              <a:rPr lang="en" sz="1800" b="0" i="1" u="none" strike="noStrike" cap="none" dirty="0">
                <a:solidFill>
                  <a:schemeClr val="accent5">
                    <a:lumMod val="75000"/>
                  </a:schemeClr>
                </a:solidFill>
                <a:latin typeface="Arial" charset="0"/>
                <a:ea typeface="Arial" charset="0"/>
                <a:cs typeface="Arial" charset="0"/>
                <a:sym typeface="Calibri"/>
              </a:rPr>
              <a:t>hello world!</a:t>
            </a:r>
            <a:r>
              <a:rPr lang="en" sz="1800" dirty="0">
                <a:solidFill>
                  <a:schemeClr val="accent5">
                    <a:lumMod val="75000"/>
                  </a:schemeClr>
                </a:solidFill>
                <a:latin typeface="Arial" charset="0"/>
                <a:ea typeface="Arial" charset="0"/>
                <a:cs typeface="Arial" charset="0"/>
              </a:rPr>
              <a:t>'</a:t>
            </a:r>
            <a:r>
              <a:rPr lang="en" sz="1800" b="0" i="1" u="none" strike="noStrike" cap="none" dirty="0">
                <a:solidFill>
                  <a:schemeClr val="accent5">
                    <a:lumMod val="75000"/>
                  </a:schemeClr>
                </a:solidFill>
                <a:latin typeface="Arial" charset="0"/>
                <a:ea typeface="Arial" charset="0"/>
                <a:cs typeface="Arial" charset="0"/>
                <a:sym typeface="Calibri"/>
              </a:rPr>
              <a:t>)</a:t>
            </a:r>
          </a:p>
          <a:p>
            <a:pPr marL="0" marR="0" lvl="0" indent="0" algn="l" rtl="0">
              <a:lnSpc>
                <a:spcPct val="115000"/>
              </a:lnSpc>
              <a:spcBef>
                <a:spcPts val="1600"/>
              </a:spcBef>
              <a:spcAft>
                <a:spcPts val="0"/>
              </a:spcAft>
              <a:buClr>
                <a:schemeClr val="dk1"/>
              </a:buClr>
              <a:buSzPct val="25000"/>
              <a:buFont typeface="Arial"/>
              <a:buNone/>
            </a:pPr>
            <a:r>
              <a:rPr lang="en" sz="1800" b="0" i="1" u="none" strike="noStrike" cap="none" dirty="0">
                <a:solidFill>
                  <a:schemeClr val="accent5">
                    <a:lumMod val="75000"/>
                  </a:schemeClr>
                </a:solidFill>
                <a:latin typeface="Arial" charset="0"/>
                <a:ea typeface="Arial" charset="0"/>
                <a:cs typeface="Arial" charset="0"/>
                <a:sym typeface="Calibri"/>
              </a:rPr>
              <a:t>exit()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dirty="0"/>
              <a:t>4 </a:t>
            </a:r>
            <a:r>
              <a:rPr lang="en" sz="4800" b="0" i="0" u="none" strike="noStrike" cap="none" dirty="0">
                <a:latin typeface="Arial"/>
                <a:ea typeface="Arial"/>
                <a:cs typeface="Arial"/>
                <a:sym typeface="Arial"/>
              </a:rPr>
              <a:t>Ways to Run Python Code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Python in the Terminal Window</a:t>
            </a:r>
          </a:p>
        </p:txBody>
      </p:sp>
      <p:sp>
        <p:nvSpPr>
          <p:cNvPr id="103" name="Shape 103"/>
          <p:cNvSpPr txBox="1">
            <a:spLocks noGrp="1"/>
          </p:cNvSpPr>
          <p:nvPr>
            <p:ph idx="1"/>
          </p:nvPr>
        </p:nvSpPr>
        <p:spPr>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 sz="1800" b="0" i="0" u="none" strike="noStrike" cap="none">
                <a:solidFill>
                  <a:schemeClr val="dk1"/>
                </a:solidFill>
                <a:latin typeface="Arial" charset="0"/>
                <a:ea typeface="Arial" charset="0"/>
                <a:cs typeface="Arial" charset="0"/>
                <a:sym typeface="Calibri"/>
              </a:rPr>
              <a:t>3 ways to run the python interpreter from the terminal window: </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a:solidFill>
                  <a:schemeClr val="dk1"/>
                </a:solidFill>
                <a:latin typeface="Arial" charset="0"/>
                <a:ea typeface="Arial" charset="0"/>
                <a:cs typeface="Arial" charset="0"/>
                <a:sym typeface="Calibri"/>
              </a:rPr>
              <a:t>type ‘python’</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a:solidFill>
                  <a:schemeClr val="dk1"/>
                </a:solidFill>
                <a:latin typeface="Arial" charset="0"/>
                <a:ea typeface="Arial" charset="0"/>
                <a:cs typeface="Arial" charset="0"/>
                <a:sym typeface="Calibri"/>
              </a:rPr>
              <a:t>type ‘ipython’</a:t>
            </a:r>
          </a:p>
          <a:p>
            <a:pPr marL="457200" marR="0" lvl="0" indent="-228600" algn="l" rtl="0">
              <a:lnSpc>
                <a:spcPct val="115000"/>
              </a:lnSpc>
              <a:spcBef>
                <a:spcPts val="2240"/>
              </a:spcBef>
              <a:spcAft>
                <a:spcPts val="0"/>
              </a:spcAft>
              <a:buClr>
                <a:schemeClr val="dk1"/>
              </a:buClr>
              <a:buSzPct val="100000"/>
              <a:buFont typeface="Arial"/>
              <a:buChar char="•"/>
            </a:pPr>
            <a:r>
              <a:rPr lang="en" sz="1800" b="0" i="0" u="none" strike="noStrike" cap="none">
                <a:solidFill>
                  <a:schemeClr val="dk1"/>
                </a:solidFill>
                <a:latin typeface="Arial" charset="0"/>
                <a:ea typeface="Arial" charset="0"/>
                <a:cs typeface="Arial" charset="0"/>
                <a:sym typeface="Calibri"/>
              </a:rPr>
              <a:t>type ‘python helloworld.py’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a:solidFill>
                  <a:schemeClr val="dk1"/>
                </a:solidFill>
                <a:latin typeface="Calibri"/>
                <a:ea typeface="Calibri"/>
                <a:cs typeface="Calibri"/>
                <a:sym typeface="Calibri"/>
              </a:rPr>
              <a:t>iPython Notebooks</a:t>
            </a:r>
          </a:p>
        </p:txBody>
      </p:sp>
      <p:sp>
        <p:nvSpPr>
          <p:cNvPr id="109" name="Shape 109"/>
          <p:cNvSpPr txBox="1">
            <a:spLocks noGrp="1"/>
          </p:cNvSpPr>
          <p:nvPr>
            <p:ph idx="1"/>
          </p:nvPr>
        </p:nvSpPr>
        <p:spPr>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1"/>
              </a:buClr>
              <a:buSzPct val="100000"/>
              <a:buFont typeface="Arial"/>
              <a:buChar char="•"/>
            </a:pPr>
            <a:r>
              <a:rPr lang="en" sz="1800" dirty="0">
                <a:latin typeface="Arial" charset="0"/>
                <a:ea typeface="Arial" charset="0"/>
                <a:cs typeface="Arial" charset="0"/>
              </a:rPr>
              <a:t>browser</a:t>
            </a:r>
            <a:r>
              <a:rPr lang="en" sz="1800" b="0" i="0" u="none" strike="noStrike" cap="none" dirty="0">
                <a:solidFill>
                  <a:schemeClr val="dk1"/>
                </a:solidFill>
                <a:latin typeface="Arial" charset="0"/>
                <a:ea typeface="Arial" charset="0"/>
                <a:cs typeface="Arial" charset="0"/>
                <a:sym typeface="Calibri"/>
              </a:rPr>
              <a:t>-based (Chrome, Sa</a:t>
            </a:r>
            <a:r>
              <a:rPr lang="en" sz="1800" dirty="0">
                <a:latin typeface="Arial" charset="0"/>
                <a:ea typeface="Arial" charset="0"/>
                <a:cs typeface="Arial" charset="0"/>
              </a:rPr>
              <a:t>fari, Firefox </a:t>
            </a:r>
            <a:r>
              <a:rPr lang="en" sz="1800" dirty="0" err="1">
                <a:latin typeface="Arial" charset="0"/>
                <a:ea typeface="Arial" charset="0"/>
                <a:cs typeface="Arial" charset="0"/>
              </a:rPr>
              <a:t>etc</a:t>
            </a:r>
            <a:r>
              <a:rPr lang="en" sz="1800" dirty="0">
                <a:latin typeface="Arial" charset="0"/>
                <a:ea typeface="Arial" charset="0"/>
                <a:cs typeface="Arial" charset="0"/>
              </a:rPr>
              <a:t>)</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Can contain code (Python, R, </a:t>
            </a:r>
            <a:r>
              <a:rPr lang="en" sz="1800" b="0" i="0" u="none" strike="noStrike" cap="none" dirty="0" err="1">
                <a:solidFill>
                  <a:schemeClr val="dk1"/>
                </a:solidFill>
                <a:latin typeface="Arial" charset="0"/>
                <a:ea typeface="Arial" charset="0"/>
                <a:cs typeface="Arial" charset="0"/>
                <a:sym typeface="Calibri"/>
              </a:rPr>
              <a:t>etc</a:t>
            </a:r>
            <a:r>
              <a:rPr lang="en" sz="1800" b="0" i="0" u="none" strike="noStrike" cap="none" dirty="0">
                <a:solidFill>
                  <a:schemeClr val="dk1"/>
                </a:solidFill>
                <a:latin typeface="Arial" charset="0"/>
                <a:ea typeface="Arial" charset="0"/>
                <a:cs typeface="Arial" charset="0"/>
                <a:sym typeface="Calibri"/>
              </a:rPr>
              <a:t>) </a:t>
            </a:r>
          </a:p>
          <a:p>
            <a:pPr marL="457200" marR="0" lvl="0" indent="-228600" algn="l" rtl="0">
              <a:lnSpc>
                <a:spcPct val="115000"/>
              </a:lnSpc>
              <a:spcBef>
                <a:spcPts val="1600"/>
              </a:spcBef>
              <a:spcAft>
                <a:spcPts val="0"/>
              </a:spcAft>
              <a:buClr>
                <a:schemeClr val="dk1"/>
              </a:buClr>
              <a:buSzPct val="100000"/>
              <a:buFont typeface="Arial"/>
              <a:buChar char="•"/>
            </a:pPr>
            <a:r>
              <a:rPr lang="en" sz="1800" b="0" i="0" u="none" strike="noStrike" cap="none" dirty="0">
                <a:solidFill>
                  <a:schemeClr val="dk1"/>
                </a:solidFill>
                <a:latin typeface="Arial" charset="0"/>
                <a:ea typeface="Arial" charset="0"/>
                <a:cs typeface="Arial" charset="0"/>
                <a:sym typeface="Calibri"/>
              </a:rPr>
              <a:t>Can contain formatted notes</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4196</Words>
  <Application>Microsoft Macintosh PowerPoint</Application>
  <PresentationFormat>On-screen Show (16:9)</PresentationFormat>
  <Paragraphs>283</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Calibri</vt:lpstr>
      <vt:lpstr>Calibri Light</vt:lpstr>
      <vt:lpstr>Arial</vt:lpstr>
      <vt:lpstr>Office Theme</vt:lpstr>
      <vt:lpstr>Python Basics</vt:lpstr>
      <vt:lpstr>Session 2: your 5-7 things</vt:lpstr>
      <vt:lpstr>What is Python?</vt:lpstr>
      <vt:lpstr>Python</vt:lpstr>
      <vt:lpstr>Python Code looks like this</vt:lpstr>
      <vt:lpstr>For example...</vt:lpstr>
      <vt:lpstr>4 Ways to Run Python Code</vt:lpstr>
      <vt:lpstr>Python in the Terminal Window</vt:lpstr>
      <vt:lpstr>iPython Notebooks</vt:lpstr>
      <vt:lpstr>iPython Notebook</vt:lpstr>
      <vt:lpstr>iPython Dashboard</vt:lpstr>
      <vt:lpstr>iPython file</vt:lpstr>
      <vt:lpstr>PowerPoint Presentation</vt:lpstr>
      <vt:lpstr>iPython notebook: print view</vt:lpstr>
      <vt:lpstr>Variables and Strings</vt:lpstr>
      <vt:lpstr>First, Bugz!</vt:lpstr>
      <vt:lpstr>Comments</vt:lpstr>
      <vt:lpstr>Variables</vt:lpstr>
      <vt:lpstr>Strings</vt:lpstr>
      <vt:lpstr>Functions</vt:lpstr>
      <vt:lpstr>Writing your own functions</vt:lpstr>
      <vt:lpstr>Python collections</vt:lpstr>
      <vt:lpstr>Lists</vt:lpstr>
      <vt:lpstr>Inplace Functions</vt:lpstr>
      <vt:lpstr>Iterators</vt:lpstr>
      <vt:lpstr>Dictionaries</vt:lpstr>
      <vt:lpstr>Dictionary Iterators</vt:lpstr>
      <vt:lpstr>Getting input from outside</vt:lpstr>
      <vt:lpstr>Getting input from the user</vt:lpstr>
      <vt:lpstr>Libraries</vt:lpstr>
      <vt:lpstr>Getting input from a CSV file</vt:lpstr>
      <vt:lpstr>Conditionals</vt:lpstr>
      <vt:lpstr>More Help with Python</vt:lpstr>
      <vt:lpstr>Exercises</vt:lpstr>
      <vt:lpstr>iPython Notebook</vt:lpstr>
      <vt:lpstr>(optional) Reading CSVs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cp:lastModifiedBy>Microsoft Office User</cp:lastModifiedBy>
  <cp:revision>2</cp:revision>
  <dcterms:modified xsi:type="dcterms:W3CDTF">2016-08-30T20:51:35Z</dcterms:modified>
</cp:coreProperties>
</file>