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22"/>
  </p:normalViewPr>
  <p:slideViewPr>
    <p:cSldViewPr snapToGrid="0" snapToObjects="1">
      <p:cViewPr varScale="1">
        <p:scale>
          <a:sx n="107" d="100"/>
          <a:sy n="107"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lvl1pPr>
            <a:lvl2pPr marL="457200" marR="0" lvl="1" indent="0" algn="l" rtl="0">
              <a:spcBef>
                <a:spcPts val="0"/>
              </a:spcBef>
              <a:buNone/>
              <a:defRPr sz="1100" b="0" i="0" u="none" strike="noStrike" cap="none"/>
            </a:lvl2pPr>
            <a:lvl3pPr marL="914400" marR="0" lvl="2" indent="0" algn="l" rtl="0">
              <a:spcBef>
                <a:spcPts val="0"/>
              </a:spcBef>
              <a:buNone/>
              <a:defRPr sz="1100" b="0" i="0" u="none" strike="noStrike" cap="none"/>
            </a:lvl3pPr>
            <a:lvl4pPr marL="1371600" marR="0" lvl="3" indent="0" algn="l" rtl="0">
              <a:spcBef>
                <a:spcPts val="0"/>
              </a:spcBef>
              <a:buNone/>
              <a:defRPr sz="1100" b="0" i="0" u="none" strike="noStrike" cap="none"/>
            </a:lvl4pPr>
            <a:lvl5pPr marL="1828800" marR="0" lvl="4" indent="0" algn="l" rtl="0">
              <a:spcBef>
                <a:spcPts val="0"/>
              </a:spcBef>
              <a:buNone/>
              <a:defRPr sz="1100" b="0" i="0" u="none" strike="noStrike" cap="none"/>
            </a:lvl5pPr>
            <a:lvl6pPr marL="2286000" marR="0" lvl="5" indent="0" algn="l" rtl="0">
              <a:spcBef>
                <a:spcPts val="0"/>
              </a:spcBef>
              <a:buNone/>
              <a:defRPr sz="1100" b="0" i="0" u="none" strike="noStrike" cap="none"/>
            </a:lvl6pPr>
            <a:lvl7pPr marL="2743200" marR="0" lvl="6" indent="0" algn="l" rtl="0">
              <a:spcBef>
                <a:spcPts val="0"/>
              </a:spcBef>
              <a:buNone/>
              <a:defRPr sz="1100" b="0" i="0" u="none" strike="noStrike" cap="none"/>
            </a:lvl7pPr>
            <a:lvl8pPr marL="3200400" marR="0" lvl="7" indent="0" algn="l" rtl="0">
              <a:spcBef>
                <a:spcPts val="0"/>
              </a:spcBef>
              <a:buNone/>
              <a:defRPr sz="1100" b="0" i="0" u="none" strike="noStrike" cap="none"/>
            </a:lvl8pPr>
            <a:lvl9pPr marL="3657600" marR="0" lvl="8" indent="0" algn="l" rtl="0">
              <a:spcBef>
                <a:spcPts val="0"/>
              </a:spcBef>
              <a:buNone/>
              <a:defRPr sz="1100" b="0" i="0" u="none" strike="noStrike" cap="none"/>
            </a:lvl9pPr>
          </a:lstStyle>
          <a:p>
            <a:endParaRPr/>
          </a:p>
        </p:txBody>
      </p:sp>
    </p:spTree>
    <p:extLst>
      <p:ext uri="{BB962C8B-B14F-4D97-AF65-F5344CB8AC3E}">
        <p14:creationId xmlns:p14="http://schemas.microsoft.com/office/powerpoint/2010/main" val="17426773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ww.convertcsv.com/json-to-csv.htm"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 Id="rId3" Type="http://schemas.openxmlformats.org/officeDocument/2006/relationships/hyperlink" Target="https://en.wikipedia.org/wiki/Open_API"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theirsitename.com/ap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forbes.com/sites/geoffreykabat/2013/01/17/making-room-for-the-unseen-in-tackling-complex-problems/#5c3136fe154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Today we’re looking at </a:t>
            </a:r>
            <a:r>
              <a:rPr lang="en"/>
              <a:t>the types of data that are hiding online, and how to bring them out of hiding and into your data science code.</a:t>
            </a:r>
          </a:p>
        </p:txBody>
      </p:sp>
    </p:spTree>
    <p:extLst>
      <p:ext uri="{BB962C8B-B14F-4D97-AF65-F5344CB8AC3E}">
        <p14:creationId xmlns:p14="http://schemas.microsoft.com/office/powerpoint/2010/main" val="1796361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Tables typically have rows and columns; relational data is typically hierarchical, e.g. can’t be easily converted into row-column form. </a:t>
            </a:r>
          </a:p>
        </p:txBody>
      </p:sp>
    </p:spTree>
    <p:extLst>
      <p:ext uri="{BB962C8B-B14F-4D97-AF65-F5344CB8AC3E}">
        <p14:creationId xmlns:p14="http://schemas.microsoft.com/office/powerpoint/2010/main" val="1084130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CSVs are the workhorse of datatypes: almost every data application can read them in.</a:t>
            </a:r>
          </a:p>
        </p:txBody>
      </p:sp>
    </p:spTree>
    <p:extLst>
      <p:ext uri="{BB962C8B-B14F-4D97-AF65-F5344CB8AC3E}">
        <p14:creationId xmlns:p14="http://schemas.microsoft.com/office/powerpoint/2010/main" val="1726657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a:t>Converting JSON to CSV:</a:t>
            </a:r>
          </a:p>
          <a:p>
            <a:pPr marL="457200" lvl="0" indent="-298450" rtl="0">
              <a:lnSpc>
                <a:spcPct val="115000"/>
              </a:lnSpc>
              <a:spcBef>
                <a:spcPts val="0"/>
              </a:spcBef>
              <a:buSzPct val="100000"/>
              <a:buFont typeface="Arial"/>
              <a:buChar char="●"/>
            </a:pPr>
            <a:r>
              <a:rPr lang="en"/>
              <a:t>Use a conversion website (e.g.</a:t>
            </a:r>
            <a:r>
              <a:rPr lang="en">
                <a:hlinkClick r:id="rId3"/>
              </a:rPr>
              <a:t> </a:t>
            </a:r>
            <a:r>
              <a:rPr lang="en" u="sng">
                <a:solidFill>
                  <a:schemeClr val="hlink"/>
                </a:solidFill>
                <a:hlinkClick r:id="rId3"/>
              </a:rPr>
              <a:t>http://www.convertcsv.com/json-to-csv.htm</a:t>
            </a:r>
            <a:r>
              <a:rPr lang="en"/>
              <a:t>)</a:t>
            </a:r>
          </a:p>
          <a:p>
            <a:pPr marL="457200" lvl="0" indent="-298450" rtl="0">
              <a:lnSpc>
                <a:spcPct val="115000"/>
              </a:lnSpc>
              <a:spcBef>
                <a:spcPts val="0"/>
              </a:spcBef>
              <a:buSzPct val="100000"/>
              <a:buFont typeface="Arial"/>
              <a:buChar char="●"/>
            </a:pPr>
            <a:r>
              <a:rPr lang="en"/>
              <a:t>Write some Python code</a:t>
            </a:r>
          </a:p>
          <a:p>
            <a:pPr lvl="0">
              <a:spcBef>
                <a:spcPts val="0"/>
              </a:spcBef>
              <a:buNone/>
            </a:pPr>
            <a:endParaRPr/>
          </a:p>
        </p:txBody>
      </p:sp>
    </p:spTree>
    <p:extLst>
      <p:ext uri="{BB962C8B-B14F-4D97-AF65-F5344CB8AC3E}">
        <p14:creationId xmlns:p14="http://schemas.microsoft.com/office/powerpoint/2010/main" val="98335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a:t>Converting XML to CSV:</a:t>
            </a:r>
          </a:p>
          <a:p>
            <a:pPr marL="457200" lvl="0" indent="-298450" rtl="0">
              <a:lnSpc>
                <a:spcPct val="115000"/>
              </a:lnSpc>
              <a:spcBef>
                <a:spcPts val="0"/>
              </a:spcBef>
              <a:buSzPct val="100000"/>
              <a:buFont typeface="Arial"/>
              <a:buChar char="●"/>
            </a:pPr>
            <a:r>
              <a:rPr lang="en"/>
              <a:t>Use a conversion website, e.g. http://www.convertcsv.com/xml-to-csv.htm</a:t>
            </a:r>
          </a:p>
          <a:p>
            <a:pPr marL="457200" lvl="0" indent="-298450" rtl="0">
              <a:lnSpc>
                <a:spcPct val="115000"/>
              </a:lnSpc>
              <a:spcBef>
                <a:spcPts val="0"/>
              </a:spcBef>
              <a:buSzPct val="100000"/>
              <a:buFont typeface="Arial"/>
              <a:buChar char="●"/>
            </a:pPr>
            <a:r>
              <a:rPr lang="en"/>
              <a:t>Write code</a:t>
            </a:r>
          </a:p>
          <a:p>
            <a:pPr lvl="0">
              <a:spcBef>
                <a:spcPts val="0"/>
              </a:spcBef>
              <a:buNone/>
            </a:pPr>
            <a:endParaRPr/>
          </a:p>
        </p:txBody>
      </p:sp>
    </p:spTree>
    <p:extLst>
      <p:ext uri="{BB962C8B-B14F-4D97-AF65-F5344CB8AC3E}">
        <p14:creationId xmlns:p14="http://schemas.microsoft.com/office/powerpoint/2010/main" val="261321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One way to obtain data is through an application programming interface (API).</a:t>
            </a:r>
          </a:p>
        </p:txBody>
      </p:sp>
    </p:spTree>
    <p:extLst>
      <p:ext uri="{BB962C8B-B14F-4D97-AF65-F5344CB8AC3E}">
        <p14:creationId xmlns:p14="http://schemas.microsoft.com/office/powerpoint/2010/main" val="429299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a:p>
          <a:p>
            <a:pPr lvl="0" rtl="0">
              <a:spcBef>
                <a:spcPts val="0"/>
              </a:spcBef>
              <a:buNone/>
            </a:pPr>
            <a:r>
              <a:rPr lang="en"/>
              <a:t>More about open APIs: </a:t>
            </a:r>
            <a:r>
              <a:rPr lang="en" u="sng">
                <a:solidFill>
                  <a:schemeClr val="hlink"/>
                </a:solidFill>
                <a:hlinkClick r:id="rId3"/>
              </a:rPr>
              <a:t>https://en.wikipedia.org/wiki/Open_API</a:t>
            </a:r>
          </a:p>
          <a:p>
            <a:pPr lvl="0" rtl="0">
              <a:spcBef>
                <a:spcPts val="0"/>
              </a:spcBef>
              <a:buNone/>
            </a:pPr>
            <a:endParaRPr/>
          </a:p>
        </p:txBody>
      </p:sp>
    </p:spTree>
    <p:extLst>
      <p:ext uri="{BB962C8B-B14F-4D97-AF65-F5344CB8AC3E}">
        <p14:creationId xmlns:p14="http://schemas.microsoft.com/office/powerpoint/2010/main" val="1847462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REST = Representational State Transfer; a human-readable way to ask APIs for information. </a:t>
            </a:r>
          </a:p>
          <a:p>
            <a:pPr lvl="0" rtl="0">
              <a:spcBef>
                <a:spcPts val="0"/>
              </a:spcBef>
              <a:buNone/>
            </a:pPr>
            <a:endParaRPr/>
          </a:p>
          <a:p>
            <a:pPr lvl="0" rtl="0">
              <a:spcBef>
                <a:spcPts val="0"/>
              </a:spcBef>
              <a:buNone/>
            </a:pPr>
            <a:r>
              <a:rPr lang="en"/>
              <a:t>At the top is a RESTful URL (web address); you can type this directly into an internet browser to get a datafile. This address has 3 parts to it: </a:t>
            </a:r>
          </a:p>
          <a:p>
            <a:pPr marL="457200" lvl="0" indent="-228600" rtl="0">
              <a:spcBef>
                <a:spcPts val="0"/>
              </a:spcBef>
              <a:buChar char="●"/>
            </a:pPr>
            <a:r>
              <a:rPr lang="en"/>
              <a:t>The base url, api.worldbank.org</a:t>
            </a:r>
          </a:p>
          <a:p>
            <a:pPr marL="457200" lvl="0" indent="-228600" rtl="0">
              <a:spcBef>
                <a:spcPts val="0"/>
              </a:spcBef>
              <a:buChar char="●"/>
            </a:pPr>
            <a:r>
              <a:rPr lang="en"/>
              <a:t>a description of what you’re looking for - in this case, the total rural population for all countries in the world</a:t>
            </a:r>
          </a:p>
          <a:p>
            <a:pPr marL="457200" lvl="0" indent="-228600" rtl="0">
              <a:spcBef>
                <a:spcPts val="0"/>
              </a:spcBef>
              <a:buChar char="●"/>
            </a:pPr>
            <a:r>
              <a:rPr lang="en"/>
              <a:t>Some more details, including filters (only data between 2000 and 2015) and data formats. </a:t>
            </a:r>
          </a:p>
          <a:p>
            <a:pPr lvl="0" rtl="0">
              <a:spcBef>
                <a:spcPts val="0"/>
              </a:spcBef>
              <a:buNone/>
            </a:pPr>
            <a:endParaRPr/>
          </a:p>
          <a:p>
            <a:pPr lvl="0" rtl="0">
              <a:spcBef>
                <a:spcPts val="0"/>
              </a:spcBef>
              <a:buNone/>
            </a:pPr>
            <a:r>
              <a:rPr lang="en"/>
              <a:t> Try this address, and try “&amp;format=json” instead of “&amp;format=csv” at the end.  </a:t>
            </a:r>
          </a:p>
          <a:p>
            <a:pPr lvl="0" rtl="0">
              <a:spcBef>
                <a:spcPts val="0"/>
              </a:spcBef>
              <a:buNone/>
            </a:pPr>
            <a:endParaRPr/>
          </a:p>
          <a:p>
            <a:pPr lvl="0">
              <a:spcBef>
                <a:spcPts val="0"/>
              </a:spcBef>
              <a:buNone/>
            </a:pPr>
            <a:endParaRPr/>
          </a:p>
        </p:txBody>
      </p:sp>
    </p:spTree>
    <p:extLst>
      <p:ext uri="{BB962C8B-B14F-4D97-AF65-F5344CB8AC3E}">
        <p14:creationId xmlns:p14="http://schemas.microsoft.com/office/powerpoint/2010/main" val="1983652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REST = Representational State Transfer; a human-readable way to ask APIs for information. </a:t>
            </a:r>
          </a:p>
          <a:p>
            <a:pPr lvl="0" rtl="0">
              <a:spcBef>
                <a:spcPts val="0"/>
              </a:spcBef>
              <a:buNone/>
            </a:pPr>
            <a:endParaRPr/>
          </a:p>
          <a:p>
            <a:pPr lvl="0" rtl="0">
              <a:spcBef>
                <a:spcPts val="0"/>
              </a:spcBef>
              <a:buNone/>
            </a:pPr>
            <a:r>
              <a:rPr lang="en"/>
              <a:t>At the top is a RESTful URL (web address); you can type this directly into an internet browser to get a datafile. This address has 3 parts to it: </a:t>
            </a:r>
          </a:p>
          <a:p>
            <a:pPr marL="457200" lvl="0" indent="-228600" rtl="0">
              <a:spcBef>
                <a:spcPts val="0"/>
              </a:spcBef>
              <a:buChar char="●"/>
            </a:pPr>
            <a:r>
              <a:rPr lang="en"/>
              <a:t>The base url, api.worldbank.org</a:t>
            </a:r>
          </a:p>
          <a:p>
            <a:pPr marL="457200" lvl="0" indent="-228600" rtl="0">
              <a:spcBef>
                <a:spcPts val="0"/>
              </a:spcBef>
              <a:buChar char="●"/>
            </a:pPr>
            <a:r>
              <a:rPr lang="en"/>
              <a:t>a description of what you’re looking for - in this case, the total rural population for all countries in the world</a:t>
            </a:r>
          </a:p>
          <a:p>
            <a:pPr marL="457200" lvl="0" indent="-228600" rtl="0">
              <a:spcBef>
                <a:spcPts val="0"/>
              </a:spcBef>
              <a:buChar char="●"/>
            </a:pPr>
            <a:r>
              <a:rPr lang="en"/>
              <a:t>Some more details, including filters (only data between 2000 and 2015) and data formats. </a:t>
            </a:r>
          </a:p>
          <a:p>
            <a:pPr lvl="0" rtl="0">
              <a:spcBef>
                <a:spcPts val="0"/>
              </a:spcBef>
              <a:buNone/>
            </a:pPr>
            <a:endParaRPr/>
          </a:p>
          <a:p>
            <a:pPr lvl="0" rtl="0">
              <a:spcBef>
                <a:spcPts val="0"/>
              </a:spcBef>
              <a:buNone/>
            </a:pPr>
            <a:r>
              <a:rPr lang="en"/>
              <a:t> Try this address, and try “&amp;format=json” instead of “&amp;format=csv” at the end.  </a:t>
            </a:r>
          </a:p>
          <a:p>
            <a:pPr lvl="0" rtl="0">
              <a:spcBef>
                <a:spcPts val="0"/>
              </a:spcBef>
              <a:buNone/>
            </a:pPr>
            <a:endParaRPr/>
          </a:p>
          <a:p>
            <a:pPr lvl="0" rtl="0">
              <a:spcBef>
                <a:spcPts val="0"/>
              </a:spcBef>
              <a:buNone/>
            </a:pPr>
            <a:endParaRPr/>
          </a:p>
        </p:txBody>
      </p:sp>
    </p:spTree>
    <p:extLst>
      <p:ext uri="{BB962C8B-B14F-4D97-AF65-F5344CB8AC3E}">
        <p14:creationId xmlns:p14="http://schemas.microsoft.com/office/powerpoint/2010/main" val="1709196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18279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 Python requests library is useful for calling APIs from a python program (e.g. so you can then use or save the information returned from them).  If anything goes wrong, try r.status_code</a:t>
            </a:r>
          </a:p>
          <a:p>
            <a:pPr lvl="0" rtl="0">
              <a:spcBef>
                <a:spcPts val="0"/>
              </a:spcBef>
              <a:buNone/>
            </a:pPr>
            <a:endParaRPr/>
          </a:p>
          <a:p>
            <a:pPr lvl="0" rtl="0">
              <a:spcBef>
                <a:spcPts val="0"/>
              </a:spcBef>
              <a:buNone/>
            </a:pPr>
            <a:r>
              <a:rPr lang="en"/>
              <a:t>You’re maybe wondering how to get this json data into a file. Here’s the code for that:</a:t>
            </a:r>
          </a:p>
          <a:p>
            <a:pPr lvl="0" rtl="0">
              <a:spcBef>
                <a:spcPts val="0"/>
              </a:spcBef>
              <a:buNone/>
            </a:pPr>
            <a:r>
              <a:rPr lang="en"/>
              <a:t>import json</a:t>
            </a:r>
          </a:p>
          <a:p>
            <a:pPr lvl="0" rtl="0">
              <a:spcBef>
                <a:spcPts val="0"/>
              </a:spcBef>
              <a:buNone/>
            </a:pPr>
            <a:r>
              <a:rPr lang="en"/>
              <a:t>fout = open('mynewdata.json', 'w')</a:t>
            </a:r>
          </a:p>
          <a:p>
            <a:pPr lvl="0" rtl="0">
              <a:spcBef>
                <a:spcPts val="0"/>
              </a:spcBef>
              <a:buNone/>
            </a:pPr>
            <a:r>
              <a:rPr lang="en"/>
              <a:t>json.dump(jsondata, fout)</a:t>
            </a:r>
          </a:p>
          <a:p>
            <a:pPr lvl="0">
              <a:spcBef>
                <a:spcPts val="0"/>
              </a:spcBef>
              <a:buNone/>
            </a:pPr>
            <a:endParaRPr/>
          </a:p>
        </p:txBody>
      </p:sp>
    </p:spTree>
    <p:extLst>
      <p:ext uri="{BB962C8B-B14F-4D97-AF65-F5344CB8AC3E}">
        <p14:creationId xmlns:p14="http://schemas.microsoft.com/office/powerpoint/2010/main" val="191120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So let’s begin.  Here are the 6 things we’ll talk about today. </a:t>
            </a:r>
          </a:p>
        </p:txBody>
      </p:sp>
    </p:spTree>
    <p:extLst>
      <p:ext uri="{BB962C8B-B14F-4D97-AF65-F5344CB8AC3E}">
        <p14:creationId xmlns:p14="http://schemas.microsoft.com/office/powerpoint/2010/main" val="2119478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See https://www.w3.org/Protocols/rfc2616/rfc2616-sec10.html</a:t>
            </a:r>
          </a:p>
        </p:txBody>
      </p:sp>
    </p:spTree>
    <p:extLst>
      <p:ext uri="{BB962C8B-B14F-4D97-AF65-F5344CB8AC3E}">
        <p14:creationId xmlns:p14="http://schemas.microsoft.com/office/powerpoint/2010/main" val="1749796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6915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7043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a:t>Here are places to look first:</a:t>
            </a:r>
          </a:p>
          <a:p>
            <a:pPr marL="457200" lvl="0" indent="-298450" rtl="0">
              <a:lnSpc>
                <a:spcPct val="115000"/>
              </a:lnSpc>
              <a:spcBef>
                <a:spcPts val="0"/>
              </a:spcBef>
              <a:buSzPct val="100000"/>
              <a:buFont typeface="Arial"/>
              <a:buChar char="●"/>
            </a:pPr>
            <a:r>
              <a:rPr lang="en"/>
              <a:t>the website that data’s in, for file copies of the data</a:t>
            </a:r>
          </a:p>
          <a:p>
            <a:pPr marL="457200" lvl="0" indent="-298450" rtl="0">
              <a:lnSpc>
                <a:spcPct val="115000"/>
              </a:lnSpc>
              <a:spcBef>
                <a:spcPts val="0"/>
              </a:spcBef>
              <a:buSzPct val="100000"/>
              <a:buFont typeface="Arial"/>
              <a:buChar char="●"/>
            </a:pPr>
            <a:r>
              <a:rPr lang="en"/>
              <a:t>the website that data’s in, for an api (http://api.theirsitename.com/,</a:t>
            </a:r>
            <a:r>
              <a:rPr lang="en">
                <a:hlinkClick r:id="rId3"/>
              </a:rPr>
              <a:t> </a:t>
            </a:r>
            <a:r>
              <a:rPr lang="en" u="sng">
                <a:solidFill>
                  <a:schemeClr val="hlink"/>
                </a:solidFill>
                <a:hlinkClick r:id="rId3"/>
              </a:rPr>
              <a:t>http://theirsitename.com/api</a:t>
            </a:r>
            <a:r>
              <a:rPr lang="en"/>
              <a:t>, Google “site:theirsitename.com api”)</a:t>
            </a:r>
          </a:p>
          <a:p>
            <a:pPr marL="457200" lvl="0" indent="-298450" rtl="0">
              <a:lnSpc>
                <a:spcPct val="115000"/>
              </a:lnSpc>
              <a:spcBef>
                <a:spcPts val="0"/>
              </a:spcBef>
              <a:buSzPct val="100000"/>
              <a:buFont typeface="Arial"/>
              <a:buChar char="●"/>
            </a:pPr>
            <a:r>
              <a:rPr lang="en"/>
              <a:t>related sites for file copies and apis</a:t>
            </a:r>
          </a:p>
          <a:p>
            <a:pPr marL="457200" lvl="0" indent="-298450" rtl="0">
              <a:lnSpc>
                <a:spcPct val="115000"/>
              </a:lnSpc>
              <a:spcBef>
                <a:spcPts val="0"/>
              </a:spcBef>
              <a:buSzPct val="100000"/>
              <a:buFont typeface="Arial"/>
              <a:buChar char="●"/>
            </a:pPr>
            <a:r>
              <a:rPr lang="en"/>
              <a:t>Community warehouses (scraperwiki.com, datahub.io etc.) for other peoples’ scrapers</a:t>
            </a:r>
          </a:p>
          <a:p>
            <a:pPr lvl="0" rtl="0">
              <a:spcBef>
                <a:spcPts val="0"/>
              </a:spcBef>
              <a:buNone/>
            </a:pPr>
            <a:endParaRPr/>
          </a:p>
        </p:txBody>
      </p:sp>
    </p:spTree>
    <p:extLst>
      <p:ext uri="{BB962C8B-B14F-4D97-AF65-F5344CB8AC3E}">
        <p14:creationId xmlns:p14="http://schemas.microsoft.com/office/powerpoint/2010/main" val="66243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r>
              <a:rPr lang="en"/>
              <a:t>Big PDFs.  And we’ll need to get the data out of them.  This is where PDF scrapers come in. </a:t>
            </a:r>
          </a:p>
        </p:txBody>
      </p:sp>
    </p:spTree>
    <p:extLst>
      <p:ext uri="{BB962C8B-B14F-4D97-AF65-F5344CB8AC3E}">
        <p14:creationId xmlns:p14="http://schemas.microsoft.com/office/powerpoint/2010/main" val="1049315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379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68745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36762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Web scraping is the process of </a:t>
            </a:r>
            <a:r>
              <a:rPr lang="en">
                <a:solidFill>
                  <a:schemeClr val="dk1"/>
                </a:solidFill>
              </a:rPr>
              <a:t>extracting data from webpages.</a:t>
            </a:r>
          </a:p>
          <a:p>
            <a:pPr lvl="0" rtl="0">
              <a:spcBef>
                <a:spcPts val="0"/>
              </a:spcBef>
              <a:buNone/>
            </a:pPr>
            <a:endParaRPr>
              <a:solidFill>
                <a:schemeClr val="dk1"/>
              </a:solidFill>
            </a:endParaRPr>
          </a:p>
          <a:p>
            <a:pPr lvl="0" rtl="0">
              <a:spcBef>
                <a:spcPts val="0"/>
              </a:spcBef>
              <a:buNone/>
            </a:pPr>
            <a:r>
              <a:rPr lang="en">
                <a:solidFill>
                  <a:schemeClr val="dk1"/>
                </a:solidFill>
              </a:rPr>
              <a:t>If you open a webpage (e.g. https://en.wikipedia.org/wiki/List_of_U.S._states_and_territories_by_population) and click on “view source”, you’ll see the view that a computer has of that page.  This is where the data is hiding… </a:t>
            </a:r>
          </a:p>
          <a:p>
            <a:pPr lvl="0" rtl="0">
              <a:spcBef>
                <a:spcPts val="0"/>
              </a:spcBef>
              <a:buNone/>
            </a:pPr>
            <a:endParaRPr sz="3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6681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8975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Your first problem is finding the data to help answer your questions. </a:t>
            </a:r>
          </a:p>
        </p:txBody>
      </p:sp>
    </p:spTree>
    <p:extLst>
      <p:ext uri="{BB962C8B-B14F-4D97-AF65-F5344CB8AC3E}">
        <p14:creationId xmlns:p14="http://schemas.microsoft.com/office/powerpoint/2010/main" val="1756585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The pattern for this is:</a:t>
            </a:r>
          </a:p>
          <a:p>
            <a:pPr lvl="0" rtl="0">
              <a:lnSpc>
                <a:spcPct val="115000"/>
              </a:lnSpc>
              <a:spcBef>
                <a:spcPts val="0"/>
              </a:spcBef>
              <a:buNone/>
            </a:pPr>
            <a:r>
              <a:rPr lang="en">
                <a:solidFill>
                  <a:schemeClr val="dk1"/>
                </a:solidFill>
                <a:latin typeface="Calibri"/>
                <a:ea typeface="Calibri"/>
                <a:cs typeface="Calibri"/>
                <a:sym typeface="Calibri"/>
              </a:rPr>
              <a:t>=importHtml(“your-weburl”, “table”, yourtablenumber)</a:t>
            </a:r>
          </a:p>
          <a:p>
            <a:pPr lvl="0" rtl="0">
              <a:lnSpc>
                <a:spcPct val="115000"/>
              </a:lnSpc>
              <a:spcBef>
                <a:spcPts val="0"/>
              </a:spcBef>
              <a:buNone/>
            </a:pPr>
            <a:endParaRPr>
              <a:solidFill>
                <a:schemeClr val="dk1"/>
              </a:solidFill>
              <a:latin typeface="Calibri"/>
              <a:ea typeface="Calibri"/>
              <a:cs typeface="Calibri"/>
              <a:sym typeface="Calibri"/>
            </a:endParaRPr>
          </a:p>
          <a:p>
            <a:pPr lvl="0" rtl="0">
              <a:lnSpc>
                <a:spcPct val="115000"/>
              </a:lnSpc>
              <a:spcBef>
                <a:spcPts val="0"/>
              </a:spcBef>
              <a:buNone/>
            </a:pPr>
            <a:r>
              <a:rPr lang="en">
                <a:solidFill>
                  <a:schemeClr val="dk1"/>
                </a:solidFill>
                <a:latin typeface="Calibri"/>
                <a:ea typeface="Calibri"/>
                <a:cs typeface="Calibri"/>
                <a:sym typeface="Calibri"/>
              </a:rPr>
              <a:t>More: </a:t>
            </a:r>
            <a:r>
              <a:rPr lang="en"/>
              <a:t>www.mulinblog.com/basic-web-scraping-data-visualization-using-google-spreadsheets/</a:t>
            </a:r>
          </a:p>
          <a:p>
            <a:pPr lvl="0">
              <a:lnSpc>
                <a:spcPct val="115000"/>
              </a:lnSpc>
              <a:spcBef>
                <a:spcPts val="0"/>
              </a:spcBef>
              <a:buNone/>
            </a:pP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2225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You’ve already used the Requests library to grab data from the web.  Mechanise and Cookielib </a:t>
            </a:r>
          </a:p>
        </p:txBody>
      </p:sp>
    </p:spTree>
    <p:extLst>
      <p:ext uri="{BB962C8B-B14F-4D97-AF65-F5344CB8AC3E}">
        <p14:creationId xmlns:p14="http://schemas.microsoft.com/office/powerpoint/2010/main" val="664974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20295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45" name="Shape 24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Your exercises were all built into the class.  But if you want more… </a:t>
            </a:r>
          </a:p>
        </p:txBody>
      </p:sp>
    </p:spTree>
    <p:extLst>
      <p:ext uri="{BB962C8B-B14F-4D97-AF65-F5344CB8AC3E}">
        <p14:creationId xmlns:p14="http://schemas.microsoft.com/office/powerpoint/2010/main" val="642847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Most data science and visualisation programs can read CSV data, so if you can easily convert data to that, good.  There are websites that will convert to csv; you can also do this by reading data in one format, and writing it out in another. </a:t>
            </a:r>
          </a:p>
          <a:p>
            <a:pPr lvl="0" rtl="0">
              <a:spcBef>
                <a:spcPts val="0"/>
              </a:spcBef>
              <a:buNone/>
            </a:pPr>
            <a:endParaRPr/>
          </a:p>
          <a:p>
            <a:pPr lvl="0">
              <a:spcBef>
                <a:spcPts val="0"/>
              </a:spcBef>
              <a:buNone/>
            </a:pPr>
            <a:r>
              <a:rPr lang="en"/>
              <a:t>The Pandas library is very helpful for reading in one format, and writing in another, if the data is row-column.</a:t>
            </a:r>
          </a:p>
        </p:txBody>
      </p:sp>
    </p:spTree>
    <p:extLst>
      <p:ext uri="{BB962C8B-B14F-4D97-AF65-F5344CB8AC3E}">
        <p14:creationId xmlns:p14="http://schemas.microsoft.com/office/powerpoint/2010/main" val="353889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We’ll cover data cleaning later, but if you want to try next week’s visualisation techniques on your own data, it will need to at least be normalised. Here’s what we mean by this (and Tableau has a tool for doing this: see http://kb.tableau.com/articles/knowledgebase/denormalize-data).</a:t>
            </a:r>
          </a:p>
        </p:txBody>
      </p:sp>
    </p:spTree>
    <p:extLst>
      <p:ext uri="{BB962C8B-B14F-4D97-AF65-F5344CB8AC3E}">
        <p14:creationId xmlns:p14="http://schemas.microsoft.com/office/powerpoint/2010/main" val="1437246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Most data science and visualisation programs can read CSV data, so if you can easily convert data to that, good.  There are websites that will convert to csv; you can also do this by reading data in one format, and writing it out in another. </a:t>
            </a:r>
          </a:p>
          <a:p>
            <a:pPr lvl="0" rtl="0">
              <a:spcBef>
                <a:spcPts val="0"/>
              </a:spcBef>
              <a:buNone/>
            </a:pPr>
            <a:endParaRPr/>
          </a:p>
          <a:p>
            <a:pPr lvl="0" rtl="0">
              <a:spcBef>
                <a:spcPts val="0"/>
              </a:spcBef>
              <a:buNone/>
            </a:pPr>
            <a:r>
              <a:rPr lang="en"/>
              <a:t>The Pandas library is very helpful for reading in one format, and writing in another, if the data is row-column.</a:t>
            </a:r>
          </a:p>
        </p:txBody>
      </p:sp>
    </p:spTree>
    <p:extLst>
      <p:ext uri="{BB962C8B-B14F-4D97-AF65-F5344CB8AC3E}">
        <p14:creationId xmlns:p14="http://schemas.microsoft.com/office/powerpoint/2010/main" val="907376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a:t>Your exercises were all built into the class.  But if you want more… </a:t>
            </a:r>
          </a:p>
        </p:txBody>
      </p:sp>
    </p:spTree>
    <p:extLst>
      <p:ext uri="{BB962C8B-B14F-4D97-AF65-F5344CB8AC3E}">
        <p14:creationId xmlns:p14="http://schemas.microsoft.com/office/powerpoint/2010/main" val="998382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26136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628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 quick recap: these are some of the places where you can find data.  Some of them are harder to process than others, but they all contain data.</a:t>
            </a:r>
          </a:p>
        </p:txBody>
      </p:sp>
    </p:spTree>
    <p:extLst>
      <p:ext uri="{BB962C8B-B14F-4D97-AF65-F5344CB8AC3E}">
        <p14:creationId xmlns:p14="http://schemas.microsoft.com/office/powerpoint/2010/main" val="147759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
              <a:t>And here are some places to find them - there’s a longer list in the references folder.</a:t>
            </a:r>
          </a:p>
        </p:txBody>
      </p:sp>
    </p:spTree>
    <p:extLst>
      <p:ext uri="{BB962C8B-B14F-4D97-AF65-F5344CB8AC3E}">
        <p14:creationId xmlns:p14="http://schemas.microsoft.com/office/powerpoint/2010/main" val="40722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Development data isn’t always easy to obtain: you might have to create your own, by asking people to contribute information to you through crowdsourcing, in-person surveys, mobile surveys etc. </a:t>
            </a:r>
          </a:p>
        </p:txBody>
      </p:sp>
    </p:spTree>
    <p:extLst>
      <p:ext uri="{BB962C8B-B14F-4D97-AF65-F5344CB8AC3E}">
        <p14:creationId xmlns:p14="http://schemas.microsoft.com/office/powerpoint/2010/main" val="260075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You might also need to generate data for your problem by using sensors.</a:t>
            </a:r>
          </a:p>
        </p:txBody>
      </p:sp>
    </p:spTree>
    <p:extLst>
      <p:ext uri="{BB962C8B-B14F-4D97-AF65-F5344CB8AC3E}">
        <p14:creationId xmlns:p14="http://schemas.microsoft.com/office/powerpoint/2010/main" val="957219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Selection bias = non-random selection of individuals.  One example of this is pothole reporting: potholes are more generally reported in more-affluent areas, by people who have both the smartphone apps and the time and energy to report.</a:t>
            </a:r>
          </a:p>
          <a:p>
            <a:pPr lvl="0" rtl="0">
              <a:spcBef>
                <a:spcPts val="0"/>
              </a:spcBef>
              <a:buNone/>
            </a:pPr>
            <a:endParaRPr/>
          </a:p>
          <a:p>
            <a:pPr lvl="0" rtl="0">
              <a:spcBef>
                <a:spcPts val="0"/>
              </a:spcBef>
              <a:buNone/>
            </a:pPr>
            <a:r>
              <a:rPr lang="en"/>
              <a:t>Missing data = data that you don’t have.  You need to be aware of this, and take account of it.  If you need more persuading, read about </a:t>
            </a:r>
            <a:r>
              <a:rPr lang="en" u="sng">
                <a:solidFill>
                  <a:schemeClr val="hlink"/>
                </a:solidFill>
                <a:hlinkClick r:id="rId3"/>
              </a:rPr>
              <a:t>Wald and the bullethole problem</a:t>
            </a:r>
            <a:r>
              <a:rPr lang="en"/>
              <a:t>.</a:t>
            </a:r>
          </a:p>
          <a:p>
            <a:pPr lvl="0">
              <a:spcBef>
                <a:spcPts val="0"/>
              </a:spcBef>
              <a:buNone/>
            </a:pPr>
            <a:endParaRPr/>
          </a:p>
        </p:txBody>
      </p:sp>
    </p:spTree>
    <p:extLst>
      <p:ext uri="{BB962C8B-B14F-4D97-AF65-F5344CB8AC3E}">
        <p14:creationId xmlns:p14="http://schemas.microsoft.com/office/powerpoint/2010/main" val="1186775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a:t>There are many datafile types - here’s a guide to some of them. </a:t>
            </a:r>
          </a:p>
        </p:txBody>
      </p:sp>
    </p:spTree>
    <p:extLst>
      <p:ext uri="{BB962C8B-B14F-4D97-AF65-F5344CB8AC3E}">
        <p14:creationId xmlns:p14="http://schemas.microsoft.com/office/powerpoint/2010/main" val="30697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594BFC5-9F7C-6D45-B404-911A688386A5}"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347254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4BFC5-9F7C-6D45-B404-911A688386A5}"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6478536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4BFC5-9F7C-6D45-B404-911A688386A5}"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5274359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 point">
    <p:bg>
      <p:bgRef idx="1002">
        <a:schemeClr val="bg2"/>
      </p:bgRef>
    </p:bg>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490250" y="450150"/>
            <a:ext cx="63678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tx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dirty="0"/>
          </a:p>
        </p:txBody>
      </p:sp>
      <p:sp>
        <p:nvSpPr>
          <p:cNvPr id="21" name="Shape 21"/>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lvl1pPr>
              <a:defRPr>
                <a:solidFill>
                  <a:schemeClr val="tx1"/>
                </a:solidFill>
              </a:defRPr>
            </a:lvl1pPr>
          </a:lstStyle>
          <a:p>
            <a:pPr algn="l">
              <a:buClr>
                <a:srgbClr val="000000"/>
              </a:buClr>
              <a:buSzPct val="25000"/>
              <a:buFont typeface="Arial"/>
              <a:buNone/>
            </a:pPr>
            <a:fld id="{00000000-1234-1234-1234-123412341234}" type="slidenum">
              <a:rPr lang="en" sz="1400" smtClean="0"/>
              <a:pPr algn="l">
                <a:buClr>
                  <a:srgbClr val="000000"/>
                </a:buClr>
                <a:buSzPct val="25000"/>
                <a:buFont typeface="Arial"/>
                <a:buNone/>
              </a:pPr>
              <a:t>‹#›</a:t>
            </a:fld>
            <a:endParaRPr lang="en" sz="1400"/>
          </a:p>
        </p:txBody>
      </p:sp>
    </p:spTree>
    <p:extLst>
      <p:ext uri="{BB962C8B-B14F-4D97-AF65-F5344CB8AC3E}">
        <p14:creationId xmlns:p14="http://schemas.microsoft.com/office/powerpoint/2010/main" val="5963777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1200" b="0" i="0" u="none" strike="noStrike" cap="none" smtClean="0">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58932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4BFC5-9F7C-6D45-B404-911A688386A5}" type="datetimeFigureOut">
              <a:rPr lang="en-US" smtClean="0"/>
              <a:t>8/30/16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4566496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4BFC5-9F7C-6D45-B404-911A688386A5}" type="datetimeFigureOut">
              <a:rPr lang="en-US" smtClean="0"/>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5963858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94BFC5-9F7C-6D45-B404-911A688386A5}" type="datetimeFigureOut">
              <a:rPr lang="en-US" smtClean="0"/>
              <a:t>8/30/16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150901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4BFC5-9F7C-6D45-B404-911A688386A5}" type="datetimeFigureOut">
              <a:rPr lang="en-US" smtClean="0"/>
              <a:t>8/30/16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8119825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BFC5-9F7C-6D45-B404-911A688386A5}" type="datetimeFigureOut">
              <a:rPr lang="en-US" smtClean="0"/>
              <a:t>8/30/16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smtClean="0">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7999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4BFC5-9F7C-6D45-B404-911A688386A5}" type="datetimeFigureOut">
              <a:rPr lang="en-US" smtClean="0"/>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1417724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4BFC5-9F7C-6D45-B404-911A688386A5}" type="datetimeFigureOut">
              <a:rPr lang="en-US" smtClean="0"/>
              <a:t>8/30/16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lnSpc>
                <a:spcPct val="100000"/>
              </a:lnSpc>
              <a:spcBef>
                <a:spcPts val="0"/>
              </a:spcBef>
              <a:spcAft>
                <a:spcPts val="0"/>
              </a:spcAft>
              <a:buClr>
                <a:schemeClr val="lt2"/>
              </a:buClr>
              <a:buSzPct val="25000"/>
              <a:buFont typeface="Arial"/>
              <a:buNone/>
            </a:pPr>
            <a:fld id="{00000000-1234-1234-1234-123412341234}" type="slidenum">
              <a:rPr lang="en" sz="1000" b="0" i="0" u="none" strike="noStrike" cap="none" smtClean="0">
                <a:solidFill>
                  <a:schemeClr val="lt2"/>
                </a:solidFill>
                <a:latin typeface="Arial"/>
                <a:ea typeface="Arial"/>
                <a:cs typeface="Arial"/>
                <a:sym typeface="Arial"/>
              </a:rPr>
              <a:t>‹#›</a:t>
            </a:fld>
            <a:endParaRPr lang="en" sz="10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0031980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7498" y="151181"/>
            <a:ext cx="7886700" cy="49559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758283"/>
            <a:ext cx="7886700" cy="387444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594BFC5-9F7C-6D45-B404-911A688386A5}" type="datetimeFigureOut">
              <a:rPr lang="en-US" smtClean="0"/>
              <a:t>8/30/16</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solidFill>
              </a:defRPr>
            </a:lvl1pPr>
          </a:lstStyle>
          <a:p>
            <a:pPr>
              <a:buClr>
                <a:schemeClr val="lt2"/>
              </a:buClr>
              <a:buSzPct val="25000"/>
              <a:buFont typeface="Arial"/>
              <a:buNone/>
            </a:pPr>
            <a:fld id="{32A3559E-2457-C24A-A442-F371EBD642D6}" type="slidenum">
              <a:rPr lang="en-US" sz="1000" smtClean="0"/>
              <a:pPr>
                <a:buClr>
                  <a:schemeClr val="lt2"/>
                </a:buClr>
                <a:buSzPct val="25000"/>
                <a:buFont typeface="Arial"/>
                <a:buNone/>
              </a:pPr>
              <a:t>‹#›</a:t>
            </a:fld>
            <a:endParaRPr lang="en" sz="1000" dirty="0"/>
          </a:p>
        </p:txBody>
      </p:sp>
    </p:spTree>
    <p:extLst>
      <p:ext uri="{BB962C8B-B14F-4D97-AF65-F5344CB8AC3E}">
        <p14:creationId xmlns:p14="http://schemas.microsoft.com/office/powerpoint/2010/main" val="28316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Arial" charset="0"/>
          <a:ea typeface="Arial" charset="0"/>
          <a:cs typeface="Arial" charset="0"/>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Arial" charset="0"/>
          <a:ea typeface="Arial" charset="0"/>
          <a:cs typeface="Arial"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Arial" charset="0"/>
          <a:ea typeface="Arial" charset="0"/>
          <a:cs typeface="Arial" charset="0"/>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Arial" charset="0"/>
          <a:ea typeface="Arial" charset="0"/>
          <a:cs typeface="Arial" charset="0"/>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Arial" charset="0"/>
          <a:ea typeface="Arial" charset="0"/>
          <a:cs typeface="Arial" charset="0"/>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api.worldbank.org/countries/all/indicators/SP.RUR.TOTL.ZS?date=2000:2015&amp;format=csv" TargetMode="External"/><Relationship Id="rId4" Type="http://schemas.openxmlformats.org/officeDocument/2006/relationships/hyperlink" Target="http://api.worldbank.org"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api.worldbank.org/countries/all/indicators/SP.RUR.TOTL.ZS?date=2000:2015&amp;format=csv"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api.worldbank.org/countries/all/indicators/SP.RUR.TOTL.ZS?date=2000:2015&amp;format=csv"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ctrTitle"/>
          </p:nvPr>
        </p:nvSpPr>
        <p:spPr>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Arial"/>
              <a:buNone/>
            </a:pPr>
            <a:r>
              <a:rPr lang="en" dirty="0"/>
              <a:t>Acquiring Data</a:t>
            </a:r>
          </a:p>
        </p:txBody>
      </p:sp>
      <p:sp>
        <p:nvSpPr>
          <p:cNvPr id="61" name="Shape 61"/>
          <p:cNvSpPr txBox="1">
            <a:spLocks noGrp="1"/>
          </p:cNvSpPr>
          <p:nvPr>
            <p:ph type="subTitle" idx="1"/>
          </p:nvPr>
        </p:nvSpPr>
        <p:spPr>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lt2"/>
              </a:buClr>
              <a:buSzPct val="25000"/>
              <a:buFont typeface="Arial"/>
              <a:buNone/>
            </a:pPr>
            <a:r>
              <a:rPr lang="en" sz="2800" b="0" i="0" u="none" strike="noStrike" cap="none" dirty="0">
                <a:solidFill>
                  <a:srgbClr val="999999"/>
                </a:solidFill>
                <a:latin typeface="Arial"/>
                <a:ea typeface="Arial"/>
                <a:cs typeface="Arial"/>
                <a:sym typeface="Arial"/>
              </a:rPr>
              <a:t>Data Science for Beginners, Session </a:t>
            </a:r>
            <a:r>
              <a:rPr lang="en" dirty="0">
                <a:solidFill>
                  <a:srgbClr val="999999"/>
                </a:solidFill>
              </a:rPr>
              <a:t>3</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Some Data Types</a:t>
            </a:r>
          </a:p>
        </p:txBody>
      </p:sp>
      <p:sp>
        <p:nvSpPr>
          <p:cNvPr id="113" name="Shape 113"/>
          <p:cNvSpPr txBox="1">
            <a:spLocks noGrp="1"/>
          </p:cNvSpPr>
          <p:nvPr>
            <p:ph idx="1"/>
          </p:nvPr>
        </p:nvSpPr>
        <p:spPr>
          <a:prstGeom prst="rect">
            <a:avLst/>
          </a:prstGeom>
        </p:spPr>
        <p:txBody>
          <a:bodyPr lIns="91425" tIns="91425" rIns="91425" bIns="91425" anchor="t" anchorCtr="0">
            <a:noAutofit/>
          </a:bodyPr>
          <a:lstStyle/>
          <a:p>
            <a:pPr marL="457200" lvl="0" indent="-342900" rtl="0">
              <a:spcBef>
                <a:spcPts val="0"/>
              </a:spcBef>
              <a:spcAft>
                <a:spcPts val="0"/>
              </a:spcAft>
              <a:buClr>
                <a:srgbClr val="FFFFFF"/>
              </a:buClr>
              <a:buSzPct val="100000"/>
              <a:buFont typeface="Roboto"/>
            </a:pPr>
            <a:r>
              <a:rPr lang="en" sz="1800">
                <a:latin typeface="Roboto"/>
                <a:ea typeface="Roboto"/>
                <a:cs typeface="Roboto"/>
                <a:sym typeface="Roboto"/>
              </a:rPr>
              <a:t>Structured data:</a:t>
            </a:r>
          </a:p>
          <a:p>
            <a:pPr marL="914400" lvl="1" indent="-342900" rtl="0">
              <a:spcBef>
                <a:spcPts val="0"/>
              </a:spcBef>
              <a:spcAft>
                <a:spcPts val="0"/>
              </a:spcAft>
              <a:buClr>
                <a:srgbClr val="FFFFFF"/>
              </a:buClr>
              <a:buSzPct val="100000"/>
              <a:buFont typeface="Roboto"/>
            </a:pPr>
            <a:r>
              <a:rPr lang="en" sz="1800" dirty="0">
                <a:latin typeface="Roboto"/>
                <a:ea typeface="Roboto"/>
                <a:cs typeface="Roboto"/>
                <a:sym typeface="Roboto"/>
              </a:rPr>
              <a:t>Tables (e.g. CSVs, Excel tables)</a:t>
            </a:r>
          </a:p>
          <a:p>
            <a:pPr marL="914400" lvl="1" indent="-342900" rtl="0">
              <a:spcBef>
                <a:spcPts val="0"/>
              </a:spcBef>
              <a:spcAft>
                <a:spcPts val="0"/>
              </a:spcAft>
              <a:buClr>
                <a:srgbClr val="FFFFFF"/>
              </a:buClr>
              <a:buSzPct val="100000"/>
              <a:buFont typeface="Roboto"/>
            </a:pPr>
            <a:r>
              <a:rPr lang="en" sz="1800" dirty="0">
                <a:latin typeface="Roboto"/>
                <a:ea typeface="Roboto"/>
                <a:cs typeface="Roboto"/>
                <a:sym typeface="Roboto"/>
              </a:rPr>
              <a:t>Relational data (e.g. </a:t>
            </a:r>
            <a:r>
              <a:rPr lang="en" sz="1800" dirty="0" err="1">
                <a:latin typeface="Roboto"/>
                <a:ea typeface="Roboto"/>
                <a:cs typeface="Roboto"/>
                <a:sym typeface="Roboto"/>
              </a:rPr>
              <a:t>json</a:t>
            </a:r>
            <a:r>
              <a:rPr lang="en" sz="1800" dirty="0">
                <a:latin typeface="Roboto"/>
                <a:ea typeface="Roboto"/>
                <a:cs typeface="Roboto"/>
                <a:sym typeface="Roboto"/>
              </a:rPr>
              <a:t>, xml, </a:t>
            </a:r>
            <a:r>
              <a:rPr lang="en" sz="1800" dirty="0" err="1">
                <a:latin typeface="Roboto"/>
                <a:ea typeface="Roboto"/>
                <a:cs typeface="Roboto"/>
                <a:sym typeface="Roboto"/>
              </a:rPr>
              <a:t>sqlite</a:t>
            </a:r>
            <a:r>
              <a:rPr lang="en" sz="1800" dirty="0">
                <a:latin typeface="Roboto"/>
                <a:ea typeface="Roboto"/>
                <a:cs typeface="Roboto"/>
                <a:sym typeface="Roboto"/>
              </a:rPr>
              <a:t>)</a:t>
            </a:r>
          </a:p>
          <a:p>
            <a:pPr marL="0" lvl="0" indent="0" rtl="0">
              <a:spcBef>
                <a:spcPts val="0"/>
              </a:spcBef>
              <a:spcAft>
                <a:spcPts val="0"/>
              </a:spcAft>
              <a:buNone/>
            </a:pPr>
            <a:endParaRPr sz="1800" dirty="0">
              <a:latin typeface="Roboto"/>
              <a:ea typeface="Roboto"/>
              <a:cs typeface="Roboto"/>
              <a:sym typeface="Roboto"/>
            </a:endParaRPr>
          </a:p>
          <a:p>
            <a:pPr marL="457200" lvl="0" indent="-342900" rtl="0">
              <a:spcBef>
                <a:spcPts val="0"/>
              </a:spcBef>
              <a:spcAft>
                <a:spcPts val="0"/>
              </a:spcAft>
              <a:buClr>
                <a:srgbClr val="FFFFFF"/>
              </a:buClr>
              <a:buSzPct val="100000"/>
              <a:buFont typeface="Roboto"/>
            </a:pPr>
            <a:r>
              <a:rPr lang="en" sz="1800" dirty="0">
                <a:latin typeface="Roboto"/>
                <a:ea typeface="Roboto"/>
                <a:cs typeface="Roboto"/>
                <a:sym typeface="Roboto"/>
              </a:rPr>
              <a:t>Unstructured data:</a:t>
            </a:r>
          </a:p>
          <a:p>
            <a:pPr marL="914400" lvl="1" indent="-342900" rtl="0">
              <a:spcBef>
                <a:spcPts val="0"/>
              </a:spcBef>
              <a:spcAft>
                <a:spcPts val="0"/>
              </a:spcAft>
              <a:buClr>
                <a:srgbClr val="FFFFFF"/>
              </a:buClr>
              <a:buSzPct val="100000"/>
              <a:buFont typeface="Roboto"/>
            </a:pPr>
            <a:r>
              <a:rPr lang="en" sz="1800" dirty="0">
                <a:latin typeface="Roboto"/>
                <a:ea typeface="Roboto"/>
                <a:cs typeface="Roboto"/>
                <a:sym typeface="Roboto"/>
              </a:rPr>
              <a:t>Free-text (e.g. Tweets, webpages </a:t>
            </a:r>
            <a:r>
              <a:rPr lang="en" sz="1800" dirty="0" err="1">
                <a:latin typeface="Roboto"/>
                <a:ea typeface="Roboto"/>
                <a:cs typeface="Roboto"/>
                <a:sym typeface="Roboto"/>
              </a:rPr>
              <a:t>etc</a:t>
            </a:r>
            <a:r>
              <a:rPr lang="en" sz="1800" dirty="0">
                <a:latin typeface="Roboto"/>
                <a:ea typeface="Roboto"/>
                <a:cs typeface="Roboto"/>
                <a:sym typeface="Roboto"/>
              </a:rPr>
              <a:t>)</a:t>
            </a:r>
          </a:p>
          <a:p>
            <a:pPr marL="0" lvl="0" indent="0" rtl="0">
              <a:spcBef>
                <a:spcPts val="0"/>
              </a:spcBef>
              <a:spcAft>
                <a:spcPts val="0"/>
              </a:spcAft>
              <a:buNone/>
            </a:pPr>
            <a:endParaRPr sz="1800" dirty="0">
              <a:latin typeface="Roboto"/>
              <a:ea typeface="Roboto"/>
              <a:cs typeface="Roboto"/>
              <a:sym typeface="Roboto"/>
            </a:endParaRPr>
          </a:p>
          <a:p>
            <a:pPr marL="457200" lvl="0" indent="-342900" rtl="0">
              <a:spcBef>
                <a:spcPts val="0"/>
              </a:spcBef>
              <a:spcAft>
                <a:spcPts val="0"/>
              </a:spcAft>
              <a:buClr>
                <a:srgbClr val="FFFFFF"/>
              </a:buClr>
              <a:buSzPct val="100000"/>
              <a:buFont typeface="Roboto"/>
            </a:pPr>
            <a:r>
              <a:rPr lang="en" sz="1800" dirty="0">
                <a:latin typeface="Roboto"/>
                <a:ea typeface="Roboto"/>
                <a:cs typeface="Roboto"/>
                <a:sym typeface="Roboto"/>
              </a:rPr>
              <a:t>Maps and images:</a:t>
            </a:r>
          </a:p>
          <a:p>
            <a:pPr marL="914400" lvl="1" indent="-342900" rtl="0">
              <a:spcBef>
                <a:spcPts val="0"/>
              </a:spcBef>
              <a:spcAft>
                <a:spcPts val="0"/>
              </a:spcAft>
              <a:buClr>
                <a:srgbClr val="FFFFFF"/>
              </a:buClr>
              <a:buSzPct val="100000"/>
              <a:buFont typeface="Roboto"/>
            </a:pPr>
            <a:r>
              <a:rPr lang="en" sz="1800" dirty="0">
                <a:latin typeface="Roboto"/>
                <a:ea typeface="Roboto"/>
                <a:cs typeface="Roboto"/>
                <a:sym typeface="Roboto"/>
              </a:rPr>
              <a:t>Vector data (e.g. shapefiles)</a:t>
            </a:r>
          </a:p>
          <a:p>
            <a:pPr marL="914400" lvl="1" indent="-342900" rtl="0">
              <a:spcBef>
                <a:spcPts val="0"/>
              </a:spcBef>
              <a:spcAft>
                <a:spcPts val="0"/>
              </a:spcAft>
              <a:buClr>
                <a:srgbClr val="FFFFFF"/>
              </a:buClr>
              <a:buSzPct val="100000"/>
              <a:buFont typeface="Roboto"/>
            </a:pPr>
            <a:r>
              <a:rPr lang="en" sz="1800" dirty="0">
                <a:latin typeface="Roboto"/>
                <a:ea typeface="Roboto"/>
                <a:cs typeface="Roboto"/>
                <a:sym typeface="Roboto"/>
              </a:rPr>
              <a:t>Raster data (</a:t>
            </a:r>
            <a:r>
              <a:rPr lang="en" sz="1800" dirty="0" err="1">
                <a:latin typeface="Roboto"/>
                <a:ea typeface="Roboto"/>
                <a:cs typeface="Roboto"/>
                <a:sym typeface="Roboto"/>
              </a:rPr>
              <a:t>e.g</a:t>
            </a:r>
            <a:r>
              <a:rPr lang="en" sz="1800" dirty="0">
                <a:latin typeface="Roboto"/>
                <a:ea typeface="Roboto"/>
                <a:cs typeface="Roboto"/>
                <a:sym typeface="Roboto"/>
              </a:rPr>
              <a:t> </a:t>
            </a:r>
            <a:r>
              <a:rPr lang="en" sz="1800" dirty="0" err="1">
                <a:latin typeface="Roboto"/>
                <a:ea typeface="Roboto"/>
                <a:cs typeface="Roboto"/>
                <a:sym typeface="Roboto"/>
              </a:rPr>
              <a:t>geotiffs</a:t>
            </a:r>
            <a:r>
              <a:rPr lang="en" sz="1800" dirty="0">
                <a:latin typeface="Roboto"/>
                <a:ea typeface="Roboto"/>
                <a:cs typeface="Roboto"/>
                <a:sym typeface="Roboto"/>
              </a:rPr>
              <a:t>)</a:t>
            </a:r>
          </a:p>
          <a:p>
            <a:pPr marL="914400" lvl="1" indent="-342900" rtl="0">
              <a:spcBef>
                <a:spcPts val="0"/>
              </a:spcBef>
              <a:spcAft>
                <a:spcPts val="0"/>
              </a:spcAft>
              <a:buClr>
                <a:srgbClr val="FFFFFF"/>
              </a:buClr>
              <a:buSzPct val="100000"/>
              <a:buFont typeface="Roboto"/>
            </a:pPr>
            <a:r>
              <a:rPr lang="en" sz="1800" dirty="0">
                <a:latin typeface="Roboto"/>
                <a:ea typeface="Roboto"/>
                <a:cs typeface="Roboto"/>
                <a:sym typeface="Roboto"/>
              </a:rPr>
              <a:t>Images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CSVs</a:t>
            </a:r>
          </a:p>
        </p:txBody>
      </p:sp>
      <p:sp>
        <p:nvSpPr>
          <p:cNvPr id="119" name="Shape 119"/>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Comma-separated values</a:t>
            </a:r>
          </a:p>
          <a:p>
            <a:pPr marL="457200" lvl="0" indent="-228600" rtl="0">
              <a:spcBef>
                <a:spcPts val="0"/>
              </a:spcBef>
            </a:pPr>
            <a:r>
              <a:rPr lang="en"/>
              <a:t>Lots of commas</a:t>
            </a:r>
          </a:p>
          <a:p>
            <a:pPr marL="457200" lvl="0" indent="-228600" rtl="0">
              <a:spcBef>
                <a:spcPts val="0"/>
              </a:spcBef>
            </a:pPr>
            <a:r>
              <a:rPr lang="en"/>
              <a:t>Sometimes tab-separated (TSVs)</a:t>
            </a:r>
          </a:p>
          <a:p>
            <a:pPr marL="457200" lvl="0" indent="-228600" rtl="0">
              <a:spcBef>
                <a:spcPts val="0"/>
              </a:spcBef>
            </a:pPr>
            <a:r>
              <a:rPr lang="en"/>
              <a:t>Most applications read CSVs</a:t>
            </a:r>
          </a:p>
          <a:p>
            <a:pPr lvl="0" rtl="0">
              <a:spcBef>
                <a:spcPts val="0"/>
              </a:spcBef>
              <a:buNone/>
            </a:pPr>
            <a:endParaRPr/>
          </a:p>
          <a:p>
            <a:pPr lv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Json</a:t>
            </a:r>
          </a:p>
        </p:txBody>
      </p:sp>
      <p:sp>
        <p:nvSpPr>
          <p:cNvPr id="125" name="Shape 125"/>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JavaScript Object Notation</a:t>
            </a:r>
          </a:p>
          <a:p>
            <a:pPr marL="457200" lvl="0" indent="-228600" rtl="0">
              <a:spcBef>
                <a:spcPts val="0"/>
              </a:spcBef>
            </a:pPr>
            <a:r>
              <a:rPr lang="en"/>
              <a:t>Lots of braces { }</a:t>
            </a:r>
          </a:p>
          <a:p>
            <a:pPr marL="457200" lvl="0" indent="-228600" rtl="0">
              <a:spcBef>
                <a:spcPts val="0"/>
              </a:spcBef>
            </a:pPr>
            <a:r>
              <a:rPr lang="en"/>
              <a:t>Structured, i.e. not always row-by-column</a:t>
            </a:r>
          </a:p>
          <a:p>
            <a:pPr marL="457200" lvl="0" indent="-228600" rtl="0">
              <a:spcBef>
                <a:spcPts val="0"/>
              </a:spcBef>
            </a:pPr>
            <a:r>
              <a:rPr lang="en"/>
              <a:t>Many APIs output JSON</a:t>
            </a:r>
          </a:p>
          <a:p>
            <a:pPr marL="457200" lvl="0" indent="-228600" rtl="0">
              <a:spcBef>
                <a:spcPts val="0"/>
              </a:spcBef>
            </a:pPr>
            <a:r>
              <a:rPr lang="en"/>
              <a:t>Not all applications read JSON</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XML</a:t>
            </a:r>
          </a:p>
        </p:txBody>
      </p:sp>
      <p:sp>
        <p:nvSpPr>
          <p:cNvPr id="131" name="Shape 131"/>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eXtensible Markup Language</a:t>
            </a:r>
          </a:p>
          <a:p>
            <a:pPr marL="457200" lvl="0" indent="-228600" rtl="0">
              <a:spcBef>
                <a:spcPts val="0"/>
              </a:spcBef>
            </a:pPr>
            <a:r>
              <a:rPr lang="en"/>
              <a:t>Lots of brackets &lt; &gt;</a:t>
            </a:r>
          </a:p>
          <a:p>
            <a:pPr marL="457200" lvl="0" indent="-228600" rtl="0">
              <a:spcBef>
                <a:spcPts val="0"/>
              </a:spcBef>
            </a:pPr>
            <a:r>
              <a:rPr lang="en"/>
              <a:t>Structured, i.e. not always row-by-column</a:t>
            </a:r>
          </a:p>
          <a:p>
            <a:pPr marL="457200" lvl="0" indent="-228600" rtl="0">
              <a:spcBef>
                <a:spcPts val="0"/>
              </a:spcBef>
            </a:pPr>
            <a:r>
              <a:rPr lang="en"/>
              <a:t>Some applications read XML</a:t>
            </a:r>
          </a:p>
          <a:p>
            <a:pPr marL="457200" lvl="0" indent="-228600" rtl="0">
              <a:spcBef>
                <a:spcPts val="0"/>
              </a:spcBef>
            </a:pPr>
            <a:r>
              <a:rPr lang="en"/>
              <a:t>HTML is a form of XML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Using an API</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APIs</a:t>
            </a:r>
          </a:p>
        </p:txBody>
      </p:sp>
      <p:sp>
        <p:nvSpPr>
          <p:cNvPr id="142" name="Shape 142"/>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“Application Programming Interface”</a:t>
            </a:r>
          </a:p>
          <a:p>
            <a:pPr marL="457200" lvl="0" indent="-228600" rtl="0">
              <a:spcBef>
                <a:spcPts val="0"/>
              </a:spcBef>
            </a:pPr>
            <a:r>
              <a:rPr lang="en"/>
              <a:t>A way for one computer application to ask another one for a service</a:t>
            </a:r>
          </a:p>
          <a:p>
            <a:pPr marL="914400" lvl="1" indent="-228600" rtl="0">
              <a:spcBef>
                <a:spcPts val="0"/>
              </a:spcBef>
            </a:pPr>
            <a:r>
              <a:rPr lang="en"/>
              <a:t>Usually “give me this data”</a:t>
            </a:r>
          </a:p>
          <a:p>
            <a:pPr marL="914400" lvl="1" indent="-228600" rtl="0">
              <a:spcBef>
                <a:spcPts val="0"/>
              </a:spcBef>
            </a:pPr>
            <a:r>
              <a:rPr lang="en"/>
              <a:t>Sometimes “add this to your datasets”</a:t>
            </a:r>
          </a:p>
          <a:p>
            <a:pPr marL="0" lvl="0" indent="0" rtl="0">
              <a:spcBef>
                <a:spcPts val="0"/>
              </a:spcBef>
              <a:buNone/>
            </a:pP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33449" y="210927"/>
            <a:ext cx="8229600" cy="620346"/>
          </a:xfrm>
          <a:prstGeom prst="rect">
            <a:avLst/>
          </a:prstGeom>
        </p:spPr>
        <p:txBody>
          <a:bodyPr lIns="91425" tIns="91425" rIns="91425" bIns="91425" anchor="ctr" anchorCtr="0">
            <a:noAutofit/>
          </a:bodyPr>
          <a:lstStyle/>
          <a:p>
            <a:pPr lvl="0">
              <a:spcBef>
                <a:spcPts val="0"/>
              </a:spcBef>
              <a:buNone/>
            </a:pPr>
            <a:r>
              <a:rPr lang="en"/>
              <a:t>RESTful APIs</a:t>
            </a:r>
          </a:p>
        </p:txBody>
      </p:sp>
      <p:sp>
        <p:nvSpPr>
          <p:cNvPr id="148" name="Shape 148"/>
          <p:cNvSpPr txBox="1">
            <a:spLocks noGrp="1"/>
          </p:cNvSpPr>
          <p:nvPr>
            <p:ph idx="1"/>
          </p:nvPr>
        </p:nvSpPr>
        <p:spPr>
          <a:prstGeom prst="rect">
            <a:avLst/>
          </a:prstGeom>
        </p:spPr>
        <p:txBody>
          <a:bodyPr lIns="91425" tIns="91425" rIns="91425" bIns="91425" anchor="t" anchorCtr="0">
            <a:noAutofit/>
          </a:bodyPr>
          <a:lstStyle/>
          <a:p>
            <a:pPr marL="0" lvl="0" indent="0" rtl="0">
              <a:spcBef>
                <a:spcPts val="0"/>
              </a:spcBef>
              <a:spcAft>
                <a:spcPts val="0"/>
              </a:spcAft>
              <a:buNone/>
            </a:pPr>
            <a:r>
              <a:rPr lang="en" sz="2400" u="sng" dirty="0">
                <a:solidFill>
                  <a:srgbClr val="FFFFFF"/>
                </a:solidFill>
                <a:latin typeface="Arial"/>
                <a:ea typeface="Arial"/>
                <a:cs typeface="Arial"/>
                <a:sym typeface="Arial"/>
                <a:hlinkClick r:id="rId3"/>
              </a:rPr>
              <a:t>http://api.worldbank.org/countries/all/indicators/SP.RUR.TOTL.ZS?date=2000:2015&amp;format=csv</a:t>
            </a:r>
          </a:p>
          <a:p>
            <a:pPr marL="0" lvl="0" indent="0" rtl="0">
              <a:spcBef>
                <a:spcPts val="0"/>
              </a:spcBef>
              <a:spcAft>
                <a:spcPts val="0"/>
              </a:spcAft>
              <a:buNone/>
            </a:pPr>
            <a:endParaRPr sz="2400" dirty="0">
              <a:solidFill>
                <a:srgbClr val="FFFFFF"/>
              </a:solidFill>
              <a:latin typeface="Arial"/>
              <a:ea typeface="Arial"/>
              <a:cs typeface="Arial"/>
              <a:sym typeface="Arial"/>
            </a:endParaRPr>
          </a:p>
          <a:p>
            <a:pPr marL="457200" lvl="0" indent="-381000" rtl="0">
              <a:spcBef>
                <a:spcPts val="0"/>
              </a:spcBef>
              <a:spcAft>
                <a:spcPts val="0"/>
              </a:spcAft>
              <a:buClr>
                <a:srgbClr val="FFFFFF"/>
              </a:buClr>
              <a:buSzPct val="100000"/>
              <a:buFont typeface="Arial"/>
            </a:pPr>
            <a:r>
              <a:rPr lang="en" sz="2400" dirty="0">
                <a:solidFill>
                  <a:srgbClr val="FFFFFF"/>
                </a:solidFill>
                <a:latin typeface="Arial"/>
                <a:ea typeface="Arial"/>
                <a:cs typeface="Arial"/>
                <a:sym typeface="Arial"/>
              </a:rPr>
              <a:t>Base URL:</a:t>
            </a:r>
            <a:r>
              <a:rPr lang="en" sz="2400" dirty="0">
                <a:solidFill>
                  <a:srgbClr val="FFFFFF"/>
                </a:solidFill>
                <a:latin typeface="Arial"/>
                <a:ea typeface="Arial"/>
                <a:cs typeface="Arial"/>
                <a:sym typeface="Arial"/>
                <a:hlinkClick r:id="rId4"/>
              </a:rPr>
              <a:t> </a:t>
            </a:r>
            <a:r>
              <a:rPr lang="en" sz="2400" u="sng" dirty="0">
                <a:solidFill>
                  <a:srgbClr val="FFFFFF"/>
                </a:solidFill>
                <a:latin typeface="Arial"/>
                <a:ea typeface="Arial"/>
                <a:cs typeface="Arial"/>
                <a:sym typeface="Arial"/>
                <a:hlinkClick r:id="rId4"/>
              </a:rPr>
              <a:t>api.worldbank.org</a:t>
            </a:r>
          </a:p>
          <a:p>
            <a:pPr marL="457200" lvl="0" indent="-381000" rtl="0">
              <a:spcBef>
                <a:spcPts val="0"/>
              </a:spcBef>
              <a:spcAft>
                <a:spcPts val="0"/>
              </a:spcAft>
              <a:buClr>
                <a:srgbClr val="FFFFFF"/>
              </a:buClr>
              <a:buSzPct val="100000"/>
              <a:buFont typeface="Arial"/>
            </a:pPr>
            <a:r>
              <a:rPr lang="en" sz="2400" dirty="0">
                <a:solidFill>
                  <a:srgbClr val="FFFFFF"/>
                </a:solidFill>
                <a:latin typeface="Arial"/>
                <a:ea typeface="Arial"/>
                <a:cs typeface="Arial"/>
                <a:sym typeface="Arial"/>
              </a:rPr>
              <a:t>What you’re asking for: countries/all/indicators/SP.RUR.TOTL.ZA</a:t>
            </a:r>
          </a:p>
          <a:p>
            <a:pPr marL="457200" lvl="0" indent="-381000" rtl="0">
              <a:spcBef>
                <a:spcPts val="0"/>
              </a:spcBef>
              <a:spcAft>
                <a:spcPts val="0"/>
              </a:spcAft>
              <a:buClr>
                <a:srgbClr val="FFFFFF"/>
              </a:buClr>
              <a:buSzPct val="100000"/>
              <a:buFont typeface="Arial"/>
            </a:pPr>
            <a:r>
              <a:rPr lang="en" sz="2400" dirty="0">
                <a:solidFill>
                  <a:srgbClr val="FFFFFF"/>
                </a:solidFill>
                <a:latin typeface="Arial"/>
                <a:ea typeface="Arial"/>
                <a:cs typeface="Arial"/>
                <a:sym typeface="Arial"/>
              </a:rPr>
              <a:t>Details: date=2000:2015, format=csv</a:t>
            </a:r>
          </a:p>
          <a:p>
            <a:pPr marL="0" lvl="0" indent="0" rtl="0">
              <a:spcBef>
                <a:spcPts val="0"/>
              </a:spcBef>
              <a:spcAft>
                <a:spcPts val="0"/>
              </a:spcAft>
              <a:buNone/>
            </a:pPr>
            <a:endParaRPr sz="2400" dirty="0">
              <a:solidFill>
                <a:srgbClr val="FFFFFF"/>
              </a:solidFill>
              <a:latin typeface="Arial"/>
              <a:ea typeface="Arial"/>
              <a:cs typeface="Arial"/>
              <a:sym typeface="Arial"/>
            </a:endParaRPr>
          </a:p>
          <a:p>
            <a:pPr marL="0" lvl="0" indent="0" rtl="0">
              <a:spcBef>
                <a:spcPts val="0"/>
              </a:spcBef>
              <a:spcAft>
                <a:spcPts val="0"/>
              </a:spcAft>
              <a:buNone/>
            </a:pPr>
            <a:endParaRPr sz="2400" u="sng" dirty="0">
              <a:solidFill>
                <a:srgbClr val="FFFFFF"/>
              </a:solidFill>
              <a:latin typeface="Arial"/>
              <a:ea typeface="Arial"/>
              <a:cs typeface="Arial"/>
              <a:sym typeface="Arial"/>
              <a:hlinkClick r:id="rId3"/>
            </a:endParaRPr>
          </a:p>
          <a:p>
            <a:pPr lvl="0">
              <a:spcBef>
                <a:spcPts val="0"/>
              </a:spcBef>
              <a:buNone/>
            </a:pPr>
            <a:endParaRPr dirty="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Shape 154"/>
          <p:cNvSpPr txBox="1">
            <a:spLocks noGrp="1"/>
          </p:cNvSpPr>
          <p:nvPr>
            <p:ph type="title"/>
          </p:nvPr>
        </p:nvSpPr>
        <p:spPr>
          <a:xfrm>
            <a:off x="457200" y="175300"/>
            <a:ext cx="8229600" cy="667848"/>
          </a:xfrm>
          <a:prstGeom prst="rect">
            <a:avLst/>
          </a:prstGeom>
        </p:spPr>
        <p:txBody>
          <a:bodyPr lIns="91425" tIns="91425" rIns="91425" bIns="91425" anchor="ctr" anchorCtr="0">
            <a:noAutofit/>
          </a:bodyPr>
          <a:lstStyle/>
          <a:p>
            <a:pPr lvl="0" rtl="0">
              <a:spcBef>
                <a:spcPts val="0"/>
              </a:spcBef>
              <a:buNone/>
            </a:pPr>
            <a:r>
              <a:rPr lang="en"/>
              <a:t>Using CURL on the command-line</a:t>
            </a:r>
          </a:p>
        </p:txBody>
      </p:sp>
      <p:sp>
        <p:nvSpPr>
          <p:cNvPr id="153" name="Shape 153"/>
          <p:cNvSpPr txBox="1">
            <a:spLocks noGrp="1"/>
          </p:cNvSpPr>
          <p:nvPr>
            <p:ph idx="1"/>
          </p:nvPr>
        </p:nvSpPr>
        <p:spPr>
          <a:prstGeom prst="rect">
            <a:avLst/>
          </a:prstGeom>
        </p:spPr>
        <p:txBody>
          <a:bodyPr lIns="91425" tIns="91425" rIns="91425" bIns="91425" anchor="t" anchorCtr="0">
            <a:noAutofit/>
          </a:bodyPr>
          <a:lstStyle/>
          <a:p>
            <a:pPr marL="0" lvl="0" indent="0" rtl="0">
              <a:spcBef>
                <a:spcPts val="0"/>
              </a:spcBef>
              <a:spcAft>
                <a:spcPts val="0"/>
              </a:spcAft>
              <a:buNone/>
            </a:pPr>
            <a:r>
              <a:rPr lang="en" sz="3600"/>
              <a:t>curl -X GET &lt;URL&gt;</a:t>
            </a:r>
          </a:p>
          <a:p>
            <a:pPr marL="0" lvl="0" indent="0" rtl="0">
              <a:spcBef>
                <a:spcPts val="0"/>
              </a:spcBef>
              <a:spcAft>
                <a:spcPts val="0"/>
              </a:spcAft>
              <a:buNone/>
            </a:pPr>
            <a:endParaRPr sz="2400">
              <a:solidFill>
                <a:srgbClr val="FFFFFF"/>
              </a:solidFill>
              <a:latin typeface="Arial"/>
              <a:ea typeface="Arial"/>
              <a:cs typeface="Arial"/>
              <a:sym typeface="Arial"/>
            </a:endParaRPr>
          </a:p>
          <a:p>
            <a:pPr marL="0" lvl="0" indent="0" rtl="0">
              <a:spcBef>
                <a:spcPts val="0"/>
              </a:spcBef>
              <a:spcAft>
                <a:spcPts val="0"/>
              </a:spcAft>
              <a:buNone/>
            </a:pPr>
            <a:endParaRPr sz="2400" u="sng">
              <a:solidFill>
                <a:srgbClr val="FFFFFF"/>
              </a:solidFill>
              <a:latin typeface="Arial"/>
              <a:ea typeface="Arial"/>
              <a:cs typeface="Arial"/>
              <a:sym typeface="Arial"/>
              <a:hlinkClick r:id="rId3"/>
            </a:endParaRPr>
          </a:p>
          <a:p>
            <a:pPr lvl="0" rtl="0">
              <a:spcBef>
                <a:spcPts val="0"/>
              </a:spcBef>
              <a:buNone/>
            </a:pPr>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Do this: try these URLs</a:t>
            </a:r>
          </a:p>
        </p:txBody>
      </p:sp>
      <p:sp>
        <p:nvSpPr>
          <p:cNvPr id="160" name="Shape 160"/>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spcAft>
                <a:spcPts val="0"/>
              </a:spcAft>
              <a:buSzPct val="100000"/>
              <a:buFont typeface="Arial"/>
            </a:pPr>
            <a:r>
              <a:rPr lang="en" sz="2400" u="sng">
                <a:latin typeface="Arial"/>
                <a:ea typeface="Arial"/>
                <a:cs typeface="Arial"/>
                <a:sym typeface="Arial"/>
                <a:hlinkClick r:id="rId3"/>
              </a:rPr>
              <a:t>http://api.worldbank.org/countries/all/indicators/SP.RUR.TOTL.ZS?date=2000:2015&amp;format=csv</a:t>
            </a:r>
          </a:p>
          <a:p>
            <a:pPr marL="0" lvl="0" indent="0" rtl="0">
              <a:spcBef>
                <a:spcPts val="0"/>
              </a:spcBef>
              <a:spcAft>
                <a:spcPts val="0"/>
              </a:spcAft>
              <a:buNone/>
            </a:pPr>
            <a:endParaRPr sz="2400"/>
          </a:p>
          <a:p>
            <a:pPr marL="457200" lvl="0" indent="-381000" rtl="0">
              <a:spcBef>
                <a:spcPts val="0"/>
              </a:spcBef>
              <a:spcAft>
                <a:spcPts val="0"/>
              </a:spcAft>
              <a:buSzPct val="100000"/>
            </a:pPr>
            <a:r>
              <a:rPr lang="en" sz="2400" u="sng">
                <a:latin typeface="Arial"/>
                <a:ea typeface="Arial"/>
                <a:cs typeface="Arial"/>
                <a:sym typeface="Arial"/>
                <a:hlinkClick r:id="rId3"/>
              </a:rPr>
              <a:t>http://api.worldbank.org/countries/all/indicators/SP.RUR.TOTL.ZS?date=2000:2015&amp;format=</a:t>
            </a:r>
            <a:r>
              <a:rPr lang="en" sz="2400"/>
              <a:t>json</a:t>
            </a:r>
          </a:p>
          <a:p>
            <a:pPr marL="0" lvl="0" indent="0" rtl="0">
              <a:spcBef>
                <a:spcPts val="0"/>
              </a:spcBef>
              <a:spcAft>
                <a:spcPts val="0"/>
              </a:spcAft>
              <a:buNone/>
            </a:pPr>
            <a:endParaRPr sz="2400"/>
          </a:p>
          <a:p>
            <a:pPr marL="457200" lvl="0" indent="-381000">
              <a:spcBef>
                <a:spcPts val="0"/>
              </a:spcBef>
              <a:spcAft>
                <a:spcPts val="0"/>
              </a:spcAft>
              <a:buSzPct val="100000"/>
            </a:pPr>
            <a:r>
              <a:rPr lang="en" sz="2400" u="sng">
                <a:latin typeface="Arial"/>
                <a:ea typeface="Arial"/>
                <a:cs typeface="Arial"/>
                <a:sym typeface="Arial"/>
                <a:hlinkClick r:id="rId3"/>
              </a:rPr>
              <a:t>http://api.worldbank.org/countries/all/indicators/SP.RUR.TOTL.ZS?date=2000:2015&amp;format=</a:t>
            </a:r>
            <a:r>
              <a:rPr lang="en" sz="2400"/>
              <a:t>xml</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the Python Requests library</a:t>
            </a:r>
          </a:p>
        </p:txBody>
      </p:sp>
      <p:sp>
        <p:nvSpPr>
          <p:cNvPr id="166" name="Shape 166"/>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1800"/>
              <a:t>import requests</a:t>
            </a:r>
          </a:p>
          <a:p>
            <a:pPr lvl="0" rtl="0">
              <a:spcBef>
                <a:spcPts val="0"/>
              </a:spcBef>
              <a:buNone/>
            </a:pPr>
            <a:r>
              <a:rPr lang="en" sz="1800"/>
              <a:t>import json</a:t>
            </a:r>
          </a:p>
          <a:p>
            <a:pPr lvl="0" rtl="0">
              <a:spcBef>
                <a:spcPts val="0"/>
              </a:spcBef>
              <a:buNone/>
            </a:pPr>
            <a:r>
              <a:rPr lang="en" sz="1800"/>
              <a:t>worldbank_url = "http://api.worldbank.org/countries/all/indicators/SP.RUR.TOTL.ZS?date=2000:2015&amp;format=json"</a:t>
            </a:r>
          </a:p>
          <a:p>
            <a:pPr lvl="0" rtl="0">
              <a:spcBef>
                <a:spcPts val="0"/>
              </a:spcBef>
              <a:buNone/>
            </a:pPr>
            <a:r>
              <a:rPr lang="en" sz="1800"/>
              <a:t>r = requests.get(worldbank_url)</a:t>
            </a:r>
          </a:p>
          <a:p>
            <a:pPr lvl="0" rtl="0">
              <a:spcBef>
                <a:spcPts val="0"/>
              </a:spcBef>
              <a:buNone/>
            </a:pPr>
            <a:r>
              <a:rPr lang="en" sz="1800"/>
              <a:t>jsondata = json.loads(r.text)</a:t>
            </a:r>
          </a:p>
          <a:p>
            <a:pPr lvl="0" rtl="0">
              <a:spcBef>
                <a:spcPts val="0"/>
              </a:spcBef>
              <a:buNone/>
            </a:pPr>
            <a:r>
              <a:rPr lang="en" sz="1800"/>
              <a:t>print(jsondata[1])</a:t>
            </a:r>
          </a:p>
          <a:p>
            <a:pPr lvl="0">
              <a:spcBef>
                <a:spcPts val="0"/>
              </a:spcBef>
              <a:buNone/>
            </a:pPr>
            <a:endParaRPr sz="18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 sz="4400" b="0" i="0" u="none" strike="noStrike" cap="none" dirty="0">
                <a:solidFill>
                  <a:schemeClr val="dk1"/>
                </a:solidFill>
                <a:latin typeface="Calibri"/>
                <a:ea typeface="Calibri"/>
                <a:cs typeface="Calibri"/>
                <a:sym typeface="Calibri"/>
              </a:rPr>
              <a:t>Session </a:t>
            </a:r>
            <a:r>
              <a:rPr lang="en" dirty="0"/>
              <a:t>3</a:t>
            </a:r>
            <a:r>
              <a:rPr lang="en" sz="4400" b="0" i="0" u="none" strike="noStrike" cap="none" dirty="0">
                <a:solidFill>
                  <a:schemeClr val="dk1"/>
                </a:solidFill>
                <a:latin typeface="Calibri"/>
                <a:ea typeface="Calibri"/>
                <a:cs typeface="Calibri"/>
                <a:sym typeface="Calibri"/>
              </a:rPr>
              <a:t>: your 5-7 things</a:t>
            </a:r>
          </a:p>
        </p:txBody>
      </p:sp>
      <p:sp>
        <p:nvSpPr>
          <p:cNvPr id="67" name="Shape 67"/>
          <p:cNvSpPr txBox="1">
            <a:spLocks noGrp="1"/>
          </p:cNvSpPr>
          <p:nvPr>
            <p:ph idx="1"/>
          </p:nvPr>
        </p:nvSpPr>
        <p:spPr>
          <a:prstGeom prst="rect">
            <a:avLst/>
          </a:prstGeom>
          <a:noFill/>
          <a:ln>
            <a:noFill/>
          </a:ln>
        </p:spPr>
        <p:txBody>
          <a:bodyPr lIns="91425" tIns="91425" rIns="91425" bIns="91425" anchor="t" anchorCtr="0">
            <a:noAutofit/>
          </a:bodyPr>
          <a:lstStyle/>
          <a:p>
            <a:pPr marL="457200" lvl="0" indent="-228600" rtl="0">
              <a:spcBef>
                <a:spcPts val="0"/>
              </a:spcBef>
              <a:spcAft>
                <a:spcPts val="0"/>
              </a:spcAft>
              <a:buClr>
                <a:schemeClr val="dk1"/>
              </a:buClr>
              <a:buSzPct val="100000"/>
              <a:buFont typeface="Arial"/>
              <a:buChar char="•"/>
            </a:pPr>
            <a:r>
              <a:rPr lang="en" sz="2800" dirty="0">
                <a:latin typeface="+mn-lt"/>
              </a:rPr>
              <a:t>Finding development data</a:t>
            </a:r>
          </a:p>
          <a:p>
            <a:pPr marL="457200" lvl="0" indent="-228600" rtl="0">
              <a:spcBef>
                <a:spcPts val="0"/>
              </a:spcBef>
              <a:spcAft>
                <a:spcPts val="0"/>
              </a:spcAft>
              <a:buClr>
                <a:schemeClr val="dk1"/>
              </a:buClr>
              <a:buSzPct val="100000"/>
              <a:buFont typeface="Arial"/>
              <a:buChar char="•"/>
            </a:pPr>
            <a:r>
              <a:rPr lang="en" sz="2800" dirty="0">
                <a:latin typeface="+mn-lt"/>
              </a:rPr>
              <a:t>Data </a:t>
            </a:r>
            <a:r>
              <a:rPr lang="en" sz="2800" dirty="0" err="1">
                <a:latin typeface="+mn-lt"/>
              </a:rPr>
              <a:t>filetypes</a:t>
            </a:r>
            <a:endParaRPr lang="en" sz="2800" dirty="0">
              <a:latin typeface="+mn-lt"/>
            </a:endParaRPr>
          </a:p>
          <a:p>
            <a:pPr marL="457200" lvl="0" indent="-228600" rtl="0">
              <a:spcBef>
                <a:spcPts val="0"/>
              </a:spcBef>
              <a:spcAft>
                <a:spcPts val="0"/>
              </a:spcAft>
              <a:buClr>
                <a:schemeClr val="dk1"/>
              </a:buClr>
              <a:buSzPct val="100000"/>
              <a:buFont typeface="Arial"/>
              <a:buChar char="•"/>
            </a:pPr>
            <a:r>
              <a:rPr lang="en" sz="2800" dirty="0">
                <a:latin typeface="+mn-lt"/>
              </a:rPr>
              <a:t>Using an API</a:t>
            </a:r>
          </a:p>
          <a:p>
            <a:pPr marL="457200" lvl="0" indent="-228600" rtl="0">
              <a:spcBef>
                <a:spcPts val="0"/>
              </a:spcBef>
              <a:spcAft>
                <a:spcPts val="0"/>
              </a:spcAft>
              <a:buClr>
                <a:schemeClr val="dk1"/>
              </a:buClr>
              <a:buSzPct val="100000"/>
              <a:buFont typeface="Arial"/>
              <a:buChar char="•"/>
            </a:pPr>
            <a:r>
              <a:rPr lang="en" sz="2800" dirty="0">
                <a:latin typeface="+mn-lt"/>
              </a:rPr>
              <a:t>PDF scrapers</a:t>
            </a:r>
          </a:p>
          <a:p>
            <a:pPr marL="457200" lvl="0" indent="-228600" rtl="0">
              <a:spcBef>
                <a:spcPts val="0"/>
              </a:spcBef>
              <a:spcAft>
                <a:spcPts val="0"/>
              </a:spcAft>
              <a:buClr>
                <a:schemeClr val="dk1"/>
              </a:buClr>
              <a:buSzPct val="100000"/>
              <a:buFont typeface="Arial"/>
              <a:buChar char="•"/>
            </a:pPr>
            <a:r>
              <a:rPr lang="en" sz="2800" dirty="0">
                <a:latin typeface="+mn-lt"/>
              </a:rPr>
              <a:t>Web Scrapers</a:t>
            </a:r>
          </a:p>
          <a:p>
            <a:pPr marL="457200" lvl="0" indent="-228600" rtl="0">
              <a:spcBef>
                <a:spcPts val="0"/>
              </a:spcBef>
              <a:spcAft>
                <a:spcPts val="0"/>
              </a:spcAft>
              <a:buClr>
                <a:schemeClr val="dk1"/>
              </a:buClr>
              <a:buSzPct val="100000"/>
              <a:buFont typeface="Arial"/>
              <a:buChar char="•"/>
            </a:pPr>
            <a:r>
              <a:rPr lang="en" sz="2800" dirty="0">
                <a:latin typeface="+mn-lt"/>
              </a:rPr>
              <a:t>Getting data ready for science</a:t>
            </a:r>
          </a:p>
          <a:p>
            <a:pPr marL="342900" marR="0" lvl="0" indent="-139700" algn="l" rtl="0">
              <a:lnSpc>
                <a:spcPct val="115000"/>
              </a:lnSpc>
              <a:spcBef>
                <a:spcPts val="1600"/>
              </a:spcBef>
              <a:spcAft>
                <a:spcPts val="0"/>
              </a:spcAft>
              <a:buClr>
                <a:schemeClr val="dk1"/>
              </a:buClr>
              <a:buSzPct val="25000"/>
              <a:buFont typeface="Arial"/>
              <a:buNone/>
            </a:pPr>
            <a:endParaRPr sz="2800" b="0" i="0" u="none" strike="noStrike" cap="none" dirty="0">
              <a:solidFill>
                <a:schemeClr val="dk1"/>
              </a:solidFill>
              <a:latin typeface="+mn-lt"/>
              <a:sym typeface="Calibri"/>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Request errors</a:t>
            </a:r>
          </a:p>
        </p:txBody>
      </p:sp>
      <p:sp>
        <p:nvSpPr>
          <p:cNvPr id="172" name="Shape 172"/>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a:t>r.status_code = </a:t>
            </a:r>
          </a:p>
          <a:p>
            <a:pPr marL="457200" lvl="0" indent="-228600" rtl="0">
              <a:spcBef>
                <a:spcPts val="0"/>
              </a:spcBef>
            </a:pPr>
            <a:r>
              <a:rPr lang="en"/>
              <a:t>200: okay</a:t>
            </a:r>
          </a:p>
          <a:p>
            <a:pPr marL="457200" lvl="0" indent="-228600" rtl="0">
              <a:spcBef>
                <a:spcPts val="0"/>
              </a:spcBef>
            </a:pPr>
            <a:r>
              <a:rPr lang="en"/>
              <a:t>400: bad request</a:t>
            </a:r>
          </a:p>
          <a:p>
            <a:pPr marL="457200" lvl="0" indent="-228600" rtl="0">
              <a:spcBef>
                <a:spcPts val="0"/>
              </a:spcBef>
            </a:pPr>
            <a:r>
              <a:rPr lang="en"/>
              <a:t>401: unauthorised</a:t>
            </a:r>
          </a:p>
          <a:p>
            <a:pPr marL="457200" lvl="0" indent="-228600">
              <a:spcBef>
                <a:spcPts val="0"/>
              </a:spcBef>
            </a:pPr>
            <a:r>
              <a:rPr lang="en"/>
              <a:t>404: page not found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Requests with a password</a:t>
            </a:r>
          </a:p>
        </p:txBody>
      </p:sp>
      <p:sp>
        <p:nvSpPr>
          <p:cNvPr id="178" name="Shape 178"/>
          <p:cNvSpPr txBox="1">
            <a:spLocks noGrp="1"/>
          </p:cNvSpPr>
          <p:nvPr>
            <p:ph idx="1"/>
          </p:nvPr>
        </p:nvSpPr>
        <p:spPr>
          <a:prstGeom prst="rect">
            <a:avLst/>
          </a:prstGeom>
        </p:spPr>
        <p:txBody>
          <a:bodyPr lIns="91425" tIns="91425" rIns="91425" bIns="91425" anchor="t" anchorCtr="0">
            <a:noAutofit/>
          </a:bodyPr>
          <a:lstStyle/>
          <a:p>
            <a:pPr lvl="0" rtl="0">
              <a:spcBef>
                <a:spcPts val="0"/>
              </a:spcBef>
              <a:buNone/>
            </a:pPr>
            <a:r>
              <a:rPr lang="en" sz="2400"/>
              <a:t>import requests</a:t>
            </a:r>
          </a:p>
          <a:p>
            <a:pPr lvl="0" rtl="0">
              <a:spcBef>
                <a:spcPts val="0"/>
              </a:spcBef>
              <a:buNone/>
            </a:pPr>
            <a:r>
              <a:rPr lang="en" sz="2400"/>
              <a:t>r = requests.get('https://api.github.com/user', auth=('yourgithubname', ‘yourgithubpassword'))</a:t>
            </a:r>
          </a:p>
          <a:p>
            <a:pPr lvl="0" rtl="0">
              <a:spcBef>
                <a:spcPts val="0"/>
              </a:spcBef>
              <a:buNone/>
            </a:pPr>
            <a:r>
              <a:rPr lang="en" sz="2400"/>
              <a:t>dataset = r.text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PDF Scrapers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Scraping</a:t>
            </a:r>
          </a:p>
        </p:txBody>
      </p:sp>
      <p:sp>
        <p:nvSpPr>
          <p:cNvPr id="189" name="Shape 189"/>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Data in files and webpages that’s easy for humans to read, but difficult for machines</a:t>
            </a:r>
          </a:p>
          <a:p>
            <a:pPr marL="457200" lvl="0" indent="-228600" rtl="0">
              <a:spcBef>
                <a:spcPts val="0"/>
              </a:spcBef>
            </a:pPr>
            <a:r>
              <a:rPr lang="en"/>
              <a:t>Don’t scrape unless you have to</a:t>
            </a:r>
          </a:p>
          <a:p>
            <a:pPr marL="914400" lvl="1" indent="-228600" rtl="0">
              <a:spcBef>
                <a:spcPts val="0"/>
              </a:spcBef>
            </a:pPr>
            <a:r>
              <a:rPr lang="en"/>
              <a:t>Small dataset: type it in!</a:t>
            </a:r>
          </a:p>
          <a:p>
            <a:pPr marL="914400" lvl="1" indent="-228600" rtl="0">
              <a:spcBef>
                <a:spcPts val="0"/>
              </a:spcBef>
            </a:pPr>
            <a:r>
              <a:rPr lang="en"/>
              <a:t>Larger dataset: Look for datasets and APIs online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Development data is often in PDFs</a:t>
            </a:r>
          </a:p>
        </p:txBody>
      </p:sp>
      <p:pic>
        <p:nvPicPr>
          <p:cNvPr id="195" name="Shape 195"/>
          <p:cNvPicPr preferRelativeResize="0"/>
          <p:nvPr/>
        </p:nvPicPr>
        <p:blipFill>
          <a:blip r:embed="rId3">
            <a:alphaModFix/>
          </a:blip>
          <a:stretch>
            <a:fillRect/>
          </a:stretch>
        </p:blipFill>
        <p:spPr>
          <a:xfrm>
            <a:off x="1104700" y="1063375"/>
            <a:ext cx="6934575" cy="39455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Some PDFs can be Scraped</a:t>
            </a:r>
          </a:p>
        </p:txBody>
      </p:sp>
      <p:sp>
        <p:nvSpPr>
          <p:cNvPr id="201" name="Shape 201"/>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Open the PDF file in Acrobat</a:t>
            </a:r>
          </a:p>
          <a:p>
            <a:pPr marL="457200" lvl="0" indent="-228600" rtl="0">
              <a:spcBef>
                <a:spcPts val="0"/>
              </a:spcBef>
            </a:pPr>
            <a:r>
              <a:rPr lang="en"/>
              <a:t>Can you cut-and-paste text in the file? </a:t>
            </a:r>
          </a:p>
          <a:p>
            <a:pPr marL="914400" lvl="1" indent="-228600" rtl="0">
              <a:spcBef>
                <a:spcPts val="0"/>
              </a:spcBef>
            </a:pPr>
            <a:r>
              <a:rPr lang="en"/>
              <a:t>Y: </a:t>
            </a:r>
          </a:p>
          <a:p>
            <a:pPr marL="1371600" lvl="2" indent="-228600" rtl="0">
              <a:spcBef>
                <a:spcPts val="0"/>
              </a:spcBef>
            </a:pPr>
            <a:r>
              <a:rPr lang="en"/>
              <a:t>use a PDF scraper</a:t>
            </a:r>
          </a:p>
          <a:p>
            <a:pPr marL="914400" lvl="1" indent="-228600" rtl="0">
              <a:spcBef>
                <a:spcPts val="0"/>
              </a:spcBef>
            </a:pPr>
            <a:r>
              <a:rPr lang="en"/>
              <a:t>N: </a:t>
            </a:r>
          </a:p>
          <a:p>
            <a:pPr marL="1371600" lvl="2" indent="-228600" rtl="0">
              <a:spcBef>
                <a:spcPts val="0"/>
              </a:spcBef>
            </a:pPr>
            <a:r>
              <a:rPr lang="en"/>
              <a:t>You could try OCR (Optical Character Recognition) </a:t>
            </a:r>
          </a:p>
          <a:p>
            <a:pPr marL="1371600" lvl="2" indent="-228600" rtl="0">
              <a:spcBef>
                <a:spcPts val="0"/>
              </a:spcBef>
            </a:pPr>
            <a:r>
              <a:rPr lang="en"/>
              <a:t>But you’ll probably have to type text in, or TurkSource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PDF Table Scrapers</a:t>
            </a:r>
          </a:p>
        </p:txBody>
      </p:sp>
      <p:sp>
        <p:nvSpPr>
          <p:cNvPr id="207" name="Shape 207"/>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Cut and paste to Excel</a:t>
            </a:r>
          </a:p>
          <a:p>
            <a:pPr marL="457200" lvl="0" indent="-228600" rtl="0">
              <a:spcBef>
                <a:spcPts val="0"/>
              </a:spcBef>
            </a:pPr>
            <a:r>
              <a:rPr lang="en"/>
              <a:t>Tabula: free, open source, offline</a:t>
            </a:r>
          </a:p>
          <a:p>
            <a:pPr marL="457200" lvl="0" indent="-228600" rtl="0">
              <a:spcBef>
                <a:spcPts val="0"/>
              </a:spcBef>
            </a:pPr>
            <a:r>
              <a:rPr lang="en"/>
              <a:t>Pdftables: not free, online</a:t>
            </a:r>
          </a:p>
          <a:p>
            <a:pPr marL="457200" lvl="0" indent="-228600">
              <a:spcBef>
                <a:spcPts val="0"/>
              </a:spcBef>
            </a:pPr>
            <a:r>
              <a:rPr lang="en"/>
              <a:t>CometDocs: free, online</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Web Scrapers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Shape 21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Web Scraping</a:t>
            </a:r>
          </a:p>
        </p:txBody>
      </p:sp>
      <p:pic>
        <p:nvPicPr>
          <p:cNvPr id="218" name="Shape 218"/>
          <p:cNvPicPr preferRelativeResize="0"/>
          <p:nvPr/>
        </p:nvPicPr>
        <p:blipFill>
          <a:blip r:embed="rId3">
            <a:alphaModFix/>
          </a:blip>
          <a:stretch>
            <a:fillRect/>
          </a:stretch>
        </p:blipFill>
        <p:spPr>
          <a:xfrm>
            <a:off x="747625" y="961800"/>
            <a:ext cx="7605426" cy="410522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Design First!</a:t>
            </a:r>
          </a:p>
        </p:txBody>
      </p:sp>
      <p:sp>
        <p:nvSpPr>
          <p:cNvPr id="224" name="Shape 224"/>
          <p:cNvSpPr txBox="1">
            <a:spLocks noGrp="1"/>
          </p:cNvSpPr>
          <p:nvPr>
            <p:ph idx="1"/>
          </p:nvPr>
        </p:nvSpPr>
        <p:spPr>
          <a:prstGeom prst="rect">
            <a:avLst/>
          </a:prstGeom>
        </p:spPr>
        <p:txBody>
          <a:bodyPr lIns="91425" tIns="91425" rIns="91425" bIns="91425" anchor="t" anchorCtr="0">
            <a:noAutofit/>
          </a:bodyPr>
          <a:lstStyle/>
          <a:p>
            <a:pPr marL="0" lvl="0" indent="0" rtl="0">
              <a:spcBef>
                <a:spcPts val="0"/>
              </a:spcBef>
              <a:spcAft>
                <a:spcPts val="1800"/>
              </a:spcAft>
              <a:buNone/>
            </a:pPr>
            <a:r>
              <a:rPr lang="en" sz="1800" dirty="0">
                <a:latin typeface="Arial"/>
                <a:ea typeface="Arial"/>
                <a:cs typeface="Arial"/>
                <a:sym typeface="Arial"/>
              </a:rPr>
              <a:t>What do you need to scrape?</a:t>
            </a:r>
          </a:p>
          <a:p>
            <a:pPr marL="457200" lvl="0" indent="-342900" rtl="0">
              <a:spcBef>
                <a:spcPts val="0"/>
              </a:spcBef>
              <a:spcAft>
                <a:spcPts val="1800"/>
              </a:spcAft>
              <a:buClr>
                <a:srgbClr val="FFFFFF"/>
              </a:buClr>
              <a:buSzPct val="100000"/>
              <a:buFont typeface="Arial"/>
              <a:buChar char="●"/>
            </a:pPr>
            <a:r>
              <a:rPr lang="en" sz="1800" dirty="0">
                <a:latin typeface="Arial"/>
                <a:ea typeface="Arial"/>
                <a:cs typeface="Arial"/>
                <a:sym typeface="Arial"/>
              </a:rPr>
              <a:t>Which data values</a:t>
            </a:r>
          </a:p>
          <a:p>
            <a:pPr marL="457200" lvl="0" indent="-342900" rtl="0">
              <a:spcBef>
                <a:spcPts val="0"/>
              </a:spcBef>
              <a:spcAft>
                <a:spcPts val="1800"/>
              </a:spcAft>
              <a:buClr>
                <a:srgbClr val="FFFFFF"/>
              </a:buClr>
              <a:buSzPct val="100000"/>
              <a:buFont typeface="Arial"/>
              <a:buChar char="●"/>
            </a:pPr>
            <a:r>
              <a:rPr lang="en" sz="1800" dirty="0">
                <a:latin typeface="Arial"/>
                <a:ea typeface="Arial"/>
                <a:cs typeface="Arial"/>
                <a:sym typeface="Arial"/>
              </a:rPr>
              <a:t>From which formats (html table, excel, pdf </a:t>
            </a:r>
            <a:r>
              <a:rPr lang="en" sz="1800" dirty="0" err="1">
                <a:latin typeface="Arial"/>
                <a:ea typeface="Arial"/>
                <a:cs typeface="Arial"/>
                <a:sym typeface="Arial"/>
              </a:rPr>
              <a:t>etc</a:t>
            </a:r>
            <a:r>
              <a:rPr lang="en" sz="1800" dirty="0">
                <a:latin typeface="Arial"/>
                <a:ea typeface="Arial"/>
                <a:cs typeface="Arial"/>
                <a:sym typeface="Arial"/>
              </a:rPr>
              <a:t>)</a:t>
            </a:r>
          </a:p>
          <a:p>
            <a:pPr marL="0" lvl="0" indent="0" rtl="0">
              <a:spcBef>
                <a:spcPts val="0"/>
              </a:spcBef>
              <a:spcAft>
                <a:spcPts val="1800"/>
              </a:spcAft>
              <a:buNone/>
            </a:pPr>
            <a:r>
              <a:rPr lang="en" sz="1800" dirty="0">
                <a:latin typeface="Arial"/>
                <a:ea typeface="Arial"/>
                <a:cs typeface="Arial"/>
                <a:sym typeface="Arial"/>
              </a:rPr>
              <a:t>Do you need to maintain this?</a:t>
            </a:r>
          </a:p>
          <a:p>
            <a:pPr marL="457200" lvl="0" indent="-342900" rtl="0">
              <a:spcBef>
                <a:spcPts val="0"/>
              </a:spcBef>
              <a:spcAft>
                <a:spcPts val="1800"/>
              </a:spcAft>
              <a:buClr>
                <a:srgbClr val="FFFFFF"/>
              </a:buClr>
              <a:buSzPct val="100000"/>
              <a:buFont typeface="Arial"/>
              <a:buChar char="●"/>
            </a:pPr>
            <a:r>
              <a:rPr lang="en" sz="1800" dirty="0">
                <a:latin typeface="Arial"/>
                <a:ea typeface="Arial"/>
                <a:cs typeface="Arial"/>
                <a:sym typeface="Arial"/>
              </a:rPr>
              <a:t>Is dataset regularly updated, or is once enough?</a:t>
            </a:r>
          </a:p>
          <a:p>
            <a:pPr marL="457200" lvl="0" indent="-342900" rtl="0">
              <a:spcBef>
                <a:spcPts val="0"/>
              </a:spcBef>
              <a:spcAft>
                <a:spcPts val="1800"/>
              </a:spcAft>
              <a:buClr>
                <a:srgbClr val="FFFFFF"/>
              </a:buClr>
              <a:buSzPct val="100000"/>
              <a:buFont typeface="Arial"/>
              <a:buChar char="●"/>
            </a:pPr>
            <a:r>
              <a:rPr lang="en" sz="1800" dirty="0">
                <a:latin typeface="Arial"/>
                <a:ea typeface="Arial"/>
                <a:cs typeface="Arial"/>
                <a:sym typeface="Arial"/>
              </a:rPr>
              <a:t>How will you make updated data available to other people?</a:t>
            </a:r>
          </a:p>
          <a:p>
            <a:pPr marL="457200" lvl="0" indent="-342900" rtl="0">
              <a:spcBef>
                <a:spcPts val="0"/>
              </a:spcBef>
              <a:spcAft>
                <a:spcPts val="0"/>
              </a:spcAft>
              <a:buClr>
                <a:srgbClr val="FFFFFF"/>
              </a:buClr>
              <a:buSzPct val="100000"/>
              <a:buFont typeface="Arial"/>
              <a:buChar char="●"/>
            </a:pPr>
            <a:r>
              <a:rPr lang="en" sz="1800" dirty="0">
                <a:latin typeface="Arial"/>
                <a:ea typeface="Arial"/>
                <a:cs typeface="Arial"/>
                <a:sym typeface="Arial"/>
              </a:rPr>
              <a:t>Who could edit your code next year (if needed)?</a:t>
            </a:r>
          </a:p>
          <a:p>
            <a:pPr lvl="0">
              <a:spcBef>
                <a:spcPts val="0"/>
              </a:spcBef>
              <a:buNone/>
            </a:pPr>
            <a:endParaRPr sz="1800" dirty="0">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Finding development data</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Using Google Spreadsheets</a:t>
            </a:r>
          </a:p>
        </p:txBody>
      </p:sp>
      <p:sp>
        <p:nvSpPr>
          <p:cNvPr id="230" name="Shape 230"/>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spcAft>
                <a:spcPts val="0"/>
              </a:spcAft>
              <a:buSzPct val="100000"/>
            </a:pPr>
            <a:r>
              <a:rPr lang="en" sz="2400" dirty="0"/>
              <a:t>Open a google spreadsheet</a:t>
            </a:r>
          </a:p>
          <a:p>
            <a:pPr marL="0" lvl="0" indent="0" rtl="0">
              <a:spcBef>
                <a:spcPts val="0"/>
              </a:spcBef>
              <a:spcAft>
                <a:spcPts val="0"/>
              </a:spcAft>
              <a:buNone/>
            </a:pPr>
            <a:endParaRPr sz="2400" dirty="0"/>
          </a:p>
          <a:p>
            <a:pPr marL="457200" lvl="0" indent="-381000" rtl="0">
              <a:spcBef>
                <a:spcPts val="0"/>
              </a:spcBef>
              <a:spcAft>
                <a:spcPts val="0"/>
              </a:spcAft>
              <a:buSzPct val="100000"/>
            </a:pPr>
            <a:r>
              <a:rPr lang="en" sz="2400" dirty="0"/>
              <a:t>Put this into cell A1:</a:t>
            </a:r>
          </a:p>
          <a:p>
            <a:pPr marL="457200" lvl="0" indent="-381000" rtl="0">
              <a:spcBef>
                <a:spcPts val="0"/>
              </a:spcBef>
              <a:spcAft>
                <a:spcPts val="0"/>
              </a:spcAft>
              <a:buClr>
                <a:srgbClr val="000000"/>
              </a:buClr>
              <a:buSzPct val="100000"/>
              <a:buFont typeface="Arial"/>
              <a:buChar char="●"/>
            </a:pPr>
            <a:endParaRPr sz="2400" dirty="0"/>
          </a:p>
          <a:p>
            <a:pPr marL="457200" lvl="0" indent="0" rtl="0">
              <a:spcBef>
                <a:spcPts val="0"/>
              </a:spcBef>
              <a:spcAft>
                <a:spcPts val="0"/>
              </a:spcAft>
              <a:buNone/>
            </a:pPr>
            <a:r>
              <a:rPr lang="en" sz="2400" dirty="0"/>
              <a:t>=</a:t>
            </a:r>
            <a:r>
              <a:rPr lang="en" sz="2400" dirty="0" err="1"/>
              <a:t>importHtml</a:t>
            </a:r>
            <a:r>
              <a:rPr lang="en" sz="2400" dirty="0"/>
              <a:t>("http://</a:t>
            </a:r>
            <a:r>
              <a:rPr lang="en" sz="2400" dirty="0" err="1"/>
              <a:t>en.wikipedia.org</a:t>
            </a:r>
            <a:r>
              <a:rPr lang="en" sz="2400" dirty="0"/>
              <a:t>/wiki/List_of_U.S._</a:t>
            </a:r>
            <a:r>
              <a:rPr lang="en" sz="2400" dirty="0" err="1"/>
              <a:t>states_and_territories_by_population</a:t>
            </a:r>
            <a:r>
              <a:rPr lang="en" sz="2400" dirty="0"/>
              <a:t>", "table", 2)</a:t>
            </a:r>
          </a:p>
          <a:p>
            <a:pPr marL="457200" lvl="0" indent="0" rtl="0">
              <a:spcBef>
                <a:spcPts val="0"/>
              </a:spcBef>
              <a:spcAft>
                <a:spcPts val="0"/>
              </a:spcAft>
              <a:buNone/>
            </a:pPr>
            <a:endParaRPr sz="2400" dirty="0"/>
          </a:p>
          <a:p>
            <a:pPr lvl="0">
              <a:spcBef>
                <a:spcPts val="0"/>
              </a:spcBef>
              <a:buNone/>
            </a:pPr>
            <a:endParaRPr sz="2400" dirty="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Web scraping in Python</a:t>
            </a:r>
          </a:p>
        </p:txBody>
      </p:sp>
      <p:sp>
        <p:nvSpPr>
          <p:cNvPr id="236" name="Shape 236"/>
          <p:cNvSpPr txBox="1">
            <a:spLocks noGrp="1"/>
          </p:cNvSpPr>
          <p:nvPr>
            <p:ph idx="1"/>
          </p:nvPr>
        </p:nvSpPr>
        <p:spPr>
          <a:xfrm>
            <a:off x="469076" y="1022020"/>
            <a:ext cx="8229600" cy="3394500"/>
          </a:xfrm>
          <a:prstGeom prst="rect">
            <a:avLst/>
          </a:prstGeom>
        </p:spPr>
        <p:txBody>
          <a:bodyPr lIns="91425" tIns="91425" rIns="91425" bIns="91425" anchor="t" anchorCtr="0">
            <a:noAutofit/>
          </a:bodyPr>
          <a:lstStyle/>
          <a:p>
            <a:pPr marL="457200" lvl="0" indent="-342900" rtl="0">
              <a:spcBef>
                <a:spcPts val="0"/>
              </a:spcBef>
              <a:spcAft>
                <a:spcPts val="1800"/>
              </a:spcAft>
              <a:buClr>
                <a:srgbClr val="FFFFFF"/>
              </a:buClr>
              <a:buSzPct val="100000"/>
              <a:buFont typeface="Arial"/>
              <a:buChar char="●"/>
            </a:pPr>
            <a:r>
              <a:rPr lang="en" sz="1800" dirty="0">
                <a:latin typeface="Arial"/>
                <a:ea typeface="Arial"/>
                <a:cs typeface="Arial"/>
                <a:sym typeface="Arial"/>
              </a:rPr>
              <a:t>Webpage-grabbing libraries:</a:t>
            </a:r>
          </a:p>
          <a:p>
            <a:pPr marL="914400" lvl="1" indent="-342900" rtl="0">
              <a:spcBef>
                <a:spcPts val="0"/>
              </a:spcBef>
              <a:spcAft>
                <a:spcPts val="1800"/>
              </a:spcAft>
              <a:buClr>
                <a:srgbClr val="FFFFFF"/>
              </a:buClr>
              <a:buSzPct val="100000"/>
              <a:buFont typeface="Courier New"/>
              <a:buChar char="o"/>
            </a:pPr>
            <a:r>
              <a:rPr lang="en" sz="1800" dirty="0">
                <a:latin typeface="Arial"/>
                <a:ea typeface="Arial"/>
                <a:cs typeface="Arial"/>
                <a:sym typeface="Arial"/>
              </a:rPr>
              <a:t>requests</a:t>
            </a:r>
          </a:p>
          <a:p>
            <a:pPr marL="914400" lvl="1" indent="-342900" rtl="0">
              <a:spcBef>
                <a:spcPts val="0"/>
              </a:spcBef>
              <a:spcAft>
                <a:spcPts val="1800"/>
              </a:spcAft>
              <a:buClr>
                <a:srgbClr val="FFFFFF"/>
              </a:buClr>
              <a:buSzPct val="100000"/>
              <a:buFont typeface="Courier New"/>
              <a:buChar char="o"/>
            </a:pPr>
            <a:r>
              <a:rPr lang="en" sz="1800" dirty="0">
                <a:latin typeface="Arial"/>
                <a:ea typeface="Arial"/>
                <a:cs typeface="Arial"/>
                <a:sym typeface="Arial"/>
              </a:rPr>
              <a:t>mechanize</a:t>
            </a:r>
          </a:p>
          <a:p>
            <a:pPr marL="914400" lvl="1" indent="-342900" rtl="0">
              <a:spcBef>
                <a:spcPts val="0"/>
              </a:spcBef>
              <a:spcAft>
                <a:spcPts val="1800"/>
              </a:spcAft>
              <a:buClr>
                <a:srgbClr val="FFFFFF"/>
              </a:buClr>
              <a:buSzPct val="100000"/>
              <a:buFont typeface="Courier New"/>
              <a:buChar char="o"/>
            </a:pPr>
            <a:r>
              <a:rPr lang="en" sz="1800" dirty="0" err="1">
                <a:latin typeface="Arial"/>
                <a:ea typeface="Arial"/>
                <a:cs typeface="Arial"/>
                <a:sym typeface="Arial"/>
              </a:rPr>
              <a:t>cookielib</a:t>
            </a:r>
            <a:endParaRPr lang="en" sz="1800" dirty="0">
              <a:latin typeface="Arial"/>
              <a:ea typeface="Arial"/>
              <a:cs typeface="Arial"/>
              <a:sym typeface="Arial"/>
            </a:endParaRPr>
          </a:p>
          <a:p>
            <a:pPr marL="0" lvl="0" indent="0" rtl="0">
              <a:spcBef>
                <a:spcPts val="0"/>
              </a:spcBef>
              <a:spcAft>
                <a:spcPts val="1800"/>
              </a:spcAft>
              <a:buNone/>
            </a:pPr>
            <a:endParaRPr sz="800" dirty="0">
              <a:latin typeface="Arial"/>
              <a:ea typeface="Arial"/>
              <a:cs typeface="Arial"/>
              <a:sym typeface="Arial"/>
            </a:endParaRPr>
          </a:p>
          <a:p>
            <a:pPr marL="457200" lvl="0" indent="-342900" rtl="0">
              <a:spcBef>
                <a:spcPts val="0"/>
              </a:spcBef>
              <a:spcAft>
                <a:spcPts val="1800"/>
              </a:spcAft>
              <a:buClr>
                <a:srgbClr val="FFFFFF"/>
              </a:buClr>
              <a:buSzPct val="100000"/>
              <a:buFont typeface="Arial"/>
              <a:buChar char="●"/>
            </a:pPr>
            <a:r>
              <a:rPr lang="en" sz="1800" dirty="0">
                <a:latin typeface="Arial"/>
                <a:ea typeface="Arial"/>
                <a:cs typeface="Arial"/>
                <a:sym typeface="Arial"/>
              </a:rPr>
              <a:t>Element-finding libraries: </a:t>
            </a:r>
          </a:p>
          <a:p>
            <a:pPr marL="914400" lvl="1" indent="-342900" rtl="0">
              <a:spcBef>
                <a:spcPts val="0"/>
              </a:spcBef>
              <a:spcAft>
                <a:spcPts val="1800"/>
              </a:spcAft>
              <a:buClr>
                <a:srgbClr val="FFFFFF"/>
              </a:buClr>
              <a:buSzPct val="100000"/>
              <a:buFont typeface="Courier New"/>
              <a:buChar char="o"/>
            </a:pPr>
            <a:r>
              <a:rPr lang="en" sz="1800" dirty="0" err="1">
                <a:latin typeface="Arial"/>
                <a:ea typeface="Arial"/>
                <a:cs typeface="Arial"/>
                <a:sym typeface="Arial"/>
              </a:rPr>
              <a:t>beautifulsoup</a:t>
            </a:r>
            <a:endParaRPr lang="en" sz="1800" dirty="0">
              <a:latin typeface="Arial"/>
              <a:ea typeface="Arial"/>
              <a:cs typeface="Arial"/>
              <a:sym typeface="Arial"/>
            </a:endParaRPr>
          </a:p>
          <a:p>
            <a:pPr marL="914400" lvl="1" indent="-342900" rtl="0">
              <a:spcBef>
                <a:spcPts val="0"/>
              </a:spcBef>
              <a:spcAft>
                <a:spcPts val="1800"/>
              </a:spcAft>
              <a:buClr>
                <a:srgbClr val="FFFFFF"/>
              </a:buClr>
              <a:buSzPct val="100000"/>
              <a:buFont typeface="Courier New"/>
              <a:buChar char="o"/>
            </a:pPr>
            <a:r>
              <a:rPr lang="en" sz="1800" dirty="0" err="1">
                <a:latin typeface="Arial"/>
                <a:ea typeface="Arial"/>
                <a:cs typeface="Arial"/>
                <a:sym typeface="Arial"/>
              </a:rPr>
              <a:t>lxml.html</a:t>
            </a:r>
            <a:endParaRPr lang="en" sz="1800" dirty="0">
              <a:latin typeface="Arial"/>
              <a:ea typeface="Arial"/>
              <a:cs typeface="Arial"/>
              <a:sym typeface="Arial"/>
            </a:endParaRPr>
          </a:p>
          <a:p>
            <a:pPr marL="914400" lvl="1" indent="-342900" rtl="0">
              <a:spcBef>
                <a:spcPts val="0"/>
              </a:spcBef>
              <a:spcAft>
                <a:spcPts val="0"/>
              </a:spcAft>
              <a:buClr>
                <a:srgbClr val="FFFFFF"/>
              </a:buClr>
              <a:buSzPct val="100000"/>
              <a:buFont typeface="Courier New"/>
              <a:buChar char="o"/>
            </a:pPr>
            <a:r>
              <a:rPr lang="en" sz="1800" dirty="0" err="1">
                <a:latin typeface="Arial"/>
                <a:ea typeface="Arial"/>
                <a:cs typeface="Arial"/>
                <a:sym typeface="Arial"/>
              </a:rPr>
              <a:t>cssselect</a:t>
            </a:r>
            <a:endParaRPr lang="en" sz="1800" dirty="0">
              <a:latin typeface="Arial"/>
              <a:ea typeface="Arial"/>
              <a:cs typeface="Arial"/>
              <a:sym typeface="Arial"/>
            </a:endParaRPr>
          </a:p>
          <a:p>
            <a:pPr lvl="0">
              <a:spcBef>
                <a:spcPts val="0"/>
              </a:spcBef>
              <a:buNone/>
            </a:pPr>
            <a:endParaRPr sz="1800" dirty="0">
              <a:latin typeface="Arial"/>
              <a:ea typeface="Arial"/>
              <a:cs typeface="Arial"/>
              <a:sym typeface="Arial"/>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Unpicking HTML with Python</a:t>
            </a:r>
          </a:p>
        </p:txBody>
      </p:sp>
      <p:sp>
        <p:nvSpPr>
          <p:cNvPr id="242" name="Shape 242"/>
          <p:cNvSpPr txBox="1">
            <a:spLocks noGrp="1"/>
          </p:cNvSpPr>
          <p:nvPr>
            <p:ph idx="1"/>
          </p:nvPr>
        </p:nvSpPr>
        <p:spPr>
          <a:xfrm>
            <a:off x="0" y="874500"/>
            <a:ext cx="9144000" cy="3394500"/>
          </a:xfrm>
          <a:prstGeom prst="rect">
            <a:avLst/>
          </a:prstGeom>
        </p:spPr>
        <p:txBody>
          <a:bodyPr lIns="91425" tIns="91425" rIns="91425" bIns="91425" anchor="t" anchorCtr="0">
            <a:noAutofit/>
          </a:bodyPr>
          <a:lstStyle/>
          <a:p>
            <a:pPr lvl="0" rtl="0">
              <a:spcBef>
                <a:spcPts val="0"/>
              </a:spcBef>
              <a:buNone/>
            </a:pPr>
            <a:r>
              <a:rPr lang="en" sz="1800" dirty="0" err="1">
                <a:latin typeface="Arial"/>
                <a:ea typeface="Arial"/>
                <a:cs typeface="Arial"/>
                <a:sym typeface="Arial"/>
              </a:rPr>
              <a:t>url</a:t>
            </a:r>
            <a:r>
              <a:rPr lang="en" sz="1800" dirty="0">
                <a:latin typeface="Arial"/>
                <a:ea typeface="Arial"/>
                <a:cs typeface="Arial"/>
                <a:sym typeface="Arial"/>
              </a:rPr>
              <a:t> = "https://</a:t>
            </a:r>
            <a:r>
              <a:rPr lang="en" sz="1800" dirty="0" err="1">
                <a:latin typeface="Arial"/>
                <a:ea typeface="Arial"/>
                <a:cs typeface="Arial"/>
                <a:sym typeface="Arial"/>
              </a:rPr>
              <a:t>en.wikipedia.org</a:t>
            </a:r>
            <a:r>
              <a:rPr lang="en" sz="1800" dirty="0">
                <a:latin typeface="Arial"/>
                <a:ea typeface="Arial"/>
                <a:cs typeface="Arial"/>
                <a:sym typeface="Arial"/>
              </a:rPr>
              <a:t>/wiki/List_of_U.S._</a:t>
            </a:r>
            <a:r>
              <a:rPr lang="en" sz="1800" dirty="0" err="1">
                <a:latin typeface="Arial"/>
                <a:ea typeface="Arial"/>
                <a:cs typeface="Arial"/>
                <a:sym typeface="Arial"/>
              </a:rPr>
              <a:t>states_and_territories_by_population</a:t>
            </a:r>
            <a:r>
              <a:rPr lang="en" sz="1800" dirty="0">
                <a:latin typeface="Arial"/>
                <a:ea typeface="Arial"/>
                <a:cs typeface="Arial"/>
                <a:sym typeface="Arial"/>
              </a:rPr>
              <a:t>”</a:t>
            </a:r>
          </a:p>
          <a:p>
            <a:pPr lvl="0" rtl="0">
              <a:spcBef>
                <a:spcPts val="0"/>
              </a:spcBef>
              <a:buNone/>
            </a:pPr>
            <a:r>
              <a:rPr lang="en" sz="1800" dirty="0">
                <a:latin typeface="Arial"/>
                <a:ea typeface="Arial"/>
                <a:cs typeface="Arial"/>
                <a:sym typeface="Arial"/>
              </a:rPr>
              <a:t>import requests</a:t>
            </a:r>
          </a:p>
          <a:p>
            <a:pPr lvl="0" rtl="0">
              <a:spcBef>
                <a:spcPts val="0"/>
              </a:spcBef>
              <a:buNone/>
            </a:pPr>
            <a:r>
              <a:rPr lang="en" sz="1800" dirty="0">
                <a:latin typeface="Arial"/>
                <a:ea typeface="Arial"/>
                <a:cs typeface="Arial"/>
                <a:sym typeface="Arial"/>
              </a:rPr>
              <a:t>from bs4 import </a:t>
            </a:r>
            <a:r>
              <a:rPr lang="en" sz="1800" dirty="0" err="1">
                <a:latin typeface="Arial"/>
                <a:ea typeface="Arial"/>
                <a:cs typeface="Arial"/>
                <a:sym typeface="Arial"/>
              </a:rPr>
              <a:t>BeautifulSoup</a:t>
            </a:r>
            <a:endParaRPr lang="en" sz="1800" dirty="0">
              <a:latin typeface="Arial"/>
              <a:ea typeface="Arial"/>
              <a:cs typeface="Arial"/>
              <a:sym typeface="Arial"/>
            </a:endParaRPr>
          </a:p>
          <a:p>
            <a:pPr lvl="0" rtl="0">
              <a:spcBef>
                <a:spcPts val="0"/>
              </a:spcBef>
              <a:buNone/>
            </a:pPr>
            <a:r>
              <a:rPr lang="en" sz="1800" dirty="0">
                <a:latin typeface="Arial"/>
                <a:ea typeface="Arial"/>
                <a:cs typeface="Arial"/>
                <a:sym typeface="Arial"/>
              </a:rPr>
              <a:t>html = </a:t>
            </a:r>
            <a:r>
              <a:rPr lang="en" sz="1800" dirty="0" err="1">
                <a:latin typeface="Arial"/>
                <a:ea typeface="Arial"/>
                <a:cs typeface="Arial"/>
                <a:sym typeface="Arial"/>
              </a:rPr>
              <a:t>requests.get</a:t>
            </a:r>
            <a:r>
              <a:rPr lang="en" sz="1800" dirty="0">
                <a:latin typeface="Arial"/>
                <a:ea typeface="Arial"/>
                <a:cs typeface="Arial"/>
                <a:sym typeface="Arial"/>
              </a:rPr>
              <a:t>(</a:t>
            </a:r>
            <a:r>
              <a:rPr lang="en" sz="1800" dirty="0" err="1">
                <a:latin typeface="Arial"/>
                <a:ea typeface="Arial"/>
                <a:cs typeface="Arial"/>
                <a:sym typeface="Arial"/>
              </a:rPr>
              <a:t>url</a:t>
            </a:r>
            <a:r>
              <a:rPr lang="en" sz="1800" dirty="0">
                <a:latin typeface="Arial"/>
                <a:ea typeface="Arial"/>
                <a:cs typeface="Arial"/>
                <a:sym typeface="Arial"/>
              </a:rPr>
              <a:t>)</a:t>
            </a:r>
          </a:p>
          <a:p>
            <a:pPr lvl="0" rtl="0">
              <a:spcBef>
                <a:spcPts val="0"/>
              </a:spcBef>
              <a:buNone/>
            </a:pPr>
            <a:r>
              <a:rPr lang="en" sz="1800" dirty="0" err="1">
                <a:latin typeface="Arial"/>
                <a:ea typeface="Arial"/>
                <a:cs typeface="Arial"/>
                <a:sym typeface="Arial"/>
              </a:rPr>
              <a:t>bsObj</a:t>
            </a:r>
            <a:r>
              <a:rPr lang="en" sz="1800" dirty="0">
                <a:latin typeface="Arial"/>
                <a:ea typeface="Arial"/>
                <a:cs typeface="Arial"/>
                <a:sym typeface="Arial"/>
              </a:rPr>
              <a:t> = </a:t>
            </a:r>
            <a:r>
              <a:rPr lang="en" sz="1800" dirty="0" err="1">
                <a:latin typeface="Arial"/>
                <a:ea typeface="Arial"/>
                <a:cs typeface="Arial"/>
                <a:sym typeface="Arial"/>
              </a:rPr>
              <a:t>BeautifulSoup</a:t>
            </a:r>
            <a:r>
              <a:rPr lang="en" sz="1800" dirty="0">
                <a:latin typeface="Arial"/>
                <a:ea typeface="Arial"/>
                <a:cs typeface="Arial"/>
                <a:sym typeface="Arial"/>
              </a:rPr>
              <a:t>(</a:t>
            </a:r>
            <a:r>
              <a:rPr lang="en" sz="1800" dirty="0" err="1">
                <a:latin typeface="Arial"/>
                <a:ea typeface="Arial"/>
                <a:cs typeface="Arial"/>
                <a:sym typeface="Arial"/>
              </a:rPr>
              <a:t>html.text</a:t>
            </a:r>
            <a:r>
              <a:rPr lang="en" sz="1800" dirty="0">
                <a:latin typeface="Arial"/>
                <a:ea typeface="Arial"/>
                <a:cs typeface="Arial"/>
                <a:sym typeface="Arial"/>
              </a:rPr>
              <a:t>)</a:t>
            </a:r>
          </a:p>
          <a:p>
            <a:pPr lvl="0" rtl="0">
              <a:spcBef>
                <a:spcPts val="0"/>
              </a:spcBef>
              <a:buNone/>
            </a:pPr>
            <a:r>
              <a:rPr lang="en" sz="1800" dirty="0">
                <a:latin typeface="Arial"/>
                <a:ea typeface="Arial"/>
                <a:cs typeface="Arial"/>
                <a:sym typeface="Arial"/>
              </a:rPr>
              <a:t>tables = </a:t>
            </a:r>
            <a:r>
              <a:rPr lang="en" sz="1800" dirty="0" err="1">
                <a:latin typeface="Arial"/>
                <a:ea typeface="Arial"/>
                <a:cs typeface="Arial"/>
                <a:sym typeface="Arial"/>
              </a:rPr>
              <a:t>bsObj.find_all</a:t>
            </a:r>
            <a:r>
              <a:rPr lang="en" sz="1800" dirty="0">
                <a:latin typeface="Arial"/>
                <a:ea typeface="Arial"/>
                <a:cs typeface="Arial"/>
                <a:sym typeface="Arial"/>
              </a:rPr>
              <a:t>('table’)</a:t>
            </a:r>
          </a:p>
          <a:p>
            <a:pPr lvl="0" rtl="0">
              <a:spcBef>
                <a:spcPts val="0"/>
              </a:spcBef>
              <a:buNone/>
            </a:pPr>
            <a:r>
              <a:rPr lang="en" sz="1800" dirty="0">
                <a:latin typeface="Arial"/>
                <a:ea typeface="Arial"/>
                <a:cs typeface="Arial"/>
                <a:sym typeface="Arial"/>
              </a:rPr>
              <a:t>tables[0].find("</a:t>
            </a:r>
            <a:r>
              <a:rPr lang="en" sz="1800" dirty="0" err="1">
                <a:latin typeface="Arial"/>
                <a:ea typeface="Arial"/>
                <a:cs typeface="Arial"/>
                <a:sym typeface="Arial"/>
              </a:rPr>
              <a:t>th</a:t>
            </a:r>
            <a:r>
              <a:rPr lang="en" sz="1800" dirty="0">
                <a:latin typeface="Arial"/>
                <a:ea typeface="Arial"/>
                <a:cs typeface="Arial"/>
                <a:sym typeface="Arial"/>
              </a:rPr>
              <a:t>")</a:t>
            </a:r>
          </a:p>
          <a:p>
            <a:pPr lvl="0">
              <a:spcBef>
                <a:spcPts val="0"/>
              </a:spcBef>
              <a:buNone/>
            </a:pPr>
            <a:endParaRPr sz="1800" dirty="0">
              <a:latin typeface="Arial"/>
              <a:ea typeface="Arial"/>
              <a:cs typeface="Arial"/>
              <a:sym typeface="Arial"/>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Getting data ready for science</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Changing Data Formats</a:t>
            </a:r>
          </a:p>
        </p:txBody>
      </p:sp>
      <p:sp>
        <p:nvSpPr>
          <p:cNvPr id="253" name="Shape 253"/>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dirty="0"/>
              <a:t>Conversion websites</a:t>
            </a:r>
          </a:p>
          <a:p>
            <a:pPr marL="457200" lvl="0" indent="-381000" rtl="0">
              <a:spcBef>
                <a:spcPts val="0"/>
              </a:spcBef>
              <a:buSzPct val="100000"/>
            </a:pPr>
            <a:r>
              <a:rPr lang="en" sz="2400" dirty="0"/>
              <a:t>Code: </a:t>
            </a:r>
          </a:p>
          <a:p>
            <a:pPr marL="457200" lvl="0" indent="0" rtl="0">
              <a:spcBef>
                <a:spcPts val="0"/>
              </a:spcBef>
              <a:buNone/>
            </a:pPr>
            <a:r>
              <a:rPr lang="en" sz="2400" dirty="0"/>
              <a:t>import pandas as </a:t>
            </a:r>
            <a:r>
              <a:rPr lang="en" sz="2400" dirty="0" err="1"/>
              <a:t>pd</a:t>
            </a:r>
            <a:endParaRPr lang="en" sz="2400" dirty="0"/>
          </a:p>
          <a:p>
            <a:pPr marL="457200" lvl="0" indent="0" rtl="0">
              <a:spcBef>
                <a:spcPts val="0"/>
              </a:spcBef>
              <a:buNone/>
            </a:pPr>
            <a:r>
              <a:rPr lang="en" sz="2400" dirty="0" err="1"/>
              <a:t>df</a:t>
            </a:r>
            <a:r>
              <a:rPr lang="en" sz="2400" dirty="0"/>
              <a:t> = </a:t>
            </a:r>
            <a:r>
              <a:rPr lang="en" sz="2400" dirty="0" err="1"/>
              <a:t>pd.read_json</a:t>
            </a:r>
            <a:r>
              <a:rPr lang="en" sz="2400" dirty="0"/>
              <a:t>(“myfilename1.json”)</a:t>
            </a:r>
          </a:p>
          <a:p>
            <a:pPr marL="457200" lvl="0" indent="0">
              <a:spcBef>
                <a:spcPts val="0"/>
              </a:spcBef>
              <a:buNone/>
            </a:pPr>
            <a:r>
              <a:rPr lang="en" sz="2400" dirty="0" err="1"/>
              <a:t>df.write_csv</a:t>
            </a:r>
            <a:r>
              <a:rPr lang="en" sz="2400" dirty="0"/>
              <a:t>(“myfilename2.csv”)</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Normalising data</a:t>
            </a:r>
          </a:p>
        </p:txBody>
      </p:sp>
      <p:pic>
        <p:nvPicPr>
          <p:cNvPr id="259" name="Shape 259"/>
          <p:cNvPicPr preferRelativeResize="0"/>
          <p:nvPr/>
        </p:nvPicPr>
        <p:blipFill>
          <a:blip r:embed="rId3">
            <a:alphaModFix/>
          </a:blip>
          <a:stretch>
            <a:fillRect/>
          </a:stretch>
        </p:blipFill>
        <p:spPr>
          <a:xfrm>
            <a:off x="306678" y="1171775"/>
            <a:ext cx="3481300" cy="3455975"/>
          </a:xfrm>
          <a:prstGeom prst="rect">
            <a:avLst/>
          </a:prstGeom>
          <a:noFill/>
          <a:ln>
            <a:noFill/>
          </a:ln>
        </p:spPr>
      </p:pic>
      <p:pic>
        <p:nvPicPr>
          <p:cNvPr id="260" name="Shape 260"/>
          <p:cNvPicPr preferRelativeResize="0"/>
          <p:nvPr/>
        </p:nvPicPr>
        <p:blipFill>
          <a:blip r:embed="rId4">
            <a:alphaModFix/>
          </a:blip>
          <a:stretch>
            <a:fillRect/>
          </a:stretch>
        </p:blipFill>
        <p:spPr>
          <a:xfrm>
            <a:off x="5348425" y="1063362"/>
            <a:ext cx="3270075" cy="3773150"/>
          </a:xfrm>
          <a:prstGeom prst="rect">
            <a:avLst/>
          </a:prstGeom>
          <a:noFill/>
          <a:ln>
            <a:noFill/>
          </a:ln>
        </p:spPr>
      </p:pic>
      <p:sp>
        <p:nvSpPr>
          <p:cNvPr id="261" name="Shape 261"/>
          <p:cNvSpPr/>
          <p:nvPr/>
        </p:nvSpPr>
        <p:spPr>
          <a:xfrm>
            <a:off x="4034200" y="2496475"/>
            <a:ext cx="1068000" cy="539400"/>
          </a:xfrm>
          <a:prstGeom prst="rightArrow">
            <a:avLst>
              <a:gd name="adj1" fmla="val 50000"/>
              <a:gd name="adj2" fmla="val 50000"/>
            </a:avLst>
          </a:prstGeom>
          <a:solidFill>
            <a:srgbClr val="FFFF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Books</a:t>
            </a:r>
          </a:p>
        </p:txBody>
      </p:sp>
      <p:sp>
        <p:nvSpPr>
          <p:cNvPr id="267" name="Shape 267"/>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a:t>"Web Scraping with Python: Collecting Data from the Modern Web", O'Reilly</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sz="4800" b="0" i="0" u="none" strike="noStrike" cap="none" dirty="0">
                <a:latin typeface="Arial"/>
                <a:ea typeface="Arial"/>
                <a:cs typeface="Arial"/>
                <a:sym typeface="Arial"/>
              </a:rPr>
              <a:t>Exercises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Prepare for next week</a:t>
            </a:r>
          </a:p>
        </p:txBody>
      </p:sp>
      <p:sp>
        <p:nvSpPr>
          <p:cNvPr id="278" name="Shape 278"/>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pPr>
            <a:r>
              <a:rPr lang="en"/>
              <a:t>Install Tableau</a:t>
            </a:r>
          </a:p>
          <a:p>
            <a:pPr marL="914400" lvl="1" indent="-228600" rtl="0">
              <a:spcBef>
                <a:spcPts val="0"/>
              </a:spcBef>
            </a:pPr>
            <a:r>
              <a:rPr lang="en"/>
              <a:t>See install instructions file</a:t>
            </a:r>
          </a:p>
          <a:p>
            <a:pPr lvl="0">
              <a:spcBef>
                <a:spcPts val="0"/>
              </a:spcBef>
              <a:buNone/>
            </a:pPr>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Prepare data</a:t>
            </a:r>
          </a:p>
        </p:txBody>
      </p:sp>
      <p:sp>
        <p:nvSpPr>
          <p:cNvPr id="284" name="Shape 284"/>
          <p:cNvSpPr txBox="1">
            <a:spLocks noGrp="1"/>
          </p:cNvSpPr>
          <p:nvPr>
            <p:ph idx="1"/>
          </p:nvPr>
        </p:nvSpPr>
        <p:spPr>
          <a:prstGeom prst="rect">
            <a:avLst/>
          </a:prstGeom>
        </p:spPr>
        <p:txBody>
          <a:bodyPr lIns="91425" tIns="91425" rIns="91425" bIns="91425" anchor="t" anchorCtr="0">
            <a:noAutofit/>
          </a:bodyPr>
          <a:lstStyle/>
          <a:p>
            <a:pPr marL="457200" lvl="0" indent="-381000" rtl="0">
              <a:spcBef>
                <a:spcPts val="0"/>
              </a:spcBef>
              <a:buSzPct val="100000"/>
            </a:pPr>
            <a:r>
              <a:rPr lang="en" sz="2400"/>
              <a:t>Use your problem statement to look for datasets - what do you need to answer your questions?</a:t>
            </a:r>
          </a:p>
          <a:p>
            <a:pPr marL="457200" lvl="0" indent="-381000" rtl="0">
              <a:spcBef>
                <a:spcPts val="0"/>
              </a:spcBef>
              <a:buSzPct val="100000"/>
            </a:pPr>
            <a:r>
              <a:rPr lang="en" sz="2400"/>
              <a:t>If you can, convert your data into normalised CSV files</a:t>
            </a:r>
          </a:p>
          <a:p>
            <a:pPr marL="457200" lvl="0" indent="-381000" rtl="0">
              <a:spcBef>
                <a:spcPts val="0"/>
              </a:spcBef>
              <a:buSzPct val="100000"/>
            </a:pPr>
            <a:r>
              <a:rPr lang="en" sz="2400"/>
              <a:t>Think about your data gaps - how can you fill them?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Data</a:t>
            </a:r>
          </a:p>
        </p:txBody>
      </p:sp>
      <p:sp>
        <p:nvSpPr>
          <p:cNvPr id="78" name="Shape 78"/>
          <p:cNvSpPr txBox="1">
            <a:spLocks noGrp="1"/>
          </p:cNvSpPr>
          <p:nvPr>
            <p:ph idx="1"/>
          </p:nvPr>
        </p:nvSpPr>
        <p:spPr>
          <a:xfrm>
            <a:off x="457200" y="772638"/>
            <a:ext cx="8229600" cy="3394500"/>
          </a:xfrm>
          <a:prstGeom prst="rect">
            <a:avLst/>
          </a:prstGeom>
        </p:spPr>
        <p:txBody>
          <a:bodyPr lIns="91425" tIns="91425" rIns="91425" bIns="91425" anchor="t" anchorCtr="0">
            <a:noAutofit/>
          </a:bodyPr>
          <a:lstStyle/>
          <a:p>
            <a:pPr marL="457200" lvl="0" indent="-342900" rtl="0">
              <a:spcBef>
                <a:spcPts val="0"/>
              </a:spcBef>
              <a:buClr>
                <a:srgbClr val="FFFFFF"/>
              </a:buClr>
              <a:buSzPct val="100000"/>
              <a:buFont typeface="Roboto"/>
            </a:pPr>
            <a:r>
              <a:rPr lang="en" sz="1800" dirty="0">
                <a:sym typeface="Roboto"/>
              </a:rPr>
              <a:t>Data files (CSV, Excel, </a:t>
            </a:r>
            <a:r>
              <a:rPr lang="en" sz="1800" dirty="0" err="1">
                <a:sym typeface="Roboto"/>
              </a:rPr>
              <a:t>Json</a:t>
            </a:r>
            <a:r>
              <a:rPr lang="en" sz="1800" dirty="0">
                <a:sym typeface="Roboto"/>
              </a:rPr>
              <a:t>, Xml...)</a:t>
            </a:r>
          </a:p>
          <a:p>
            <a:pPr marL="457200" lvl="0" indent="-342900" rtl="0">
              <a:spcBef>
                <a:spcPts val="0"/>
              </a:spcBef>
              <a:buClr>
                <a:srgbClr val="FFFFFF"/>
              </a:buClr>
              <a:buSzPct val="100000"/>
              <a:buFont typeface="Roboto"/>
            </a:pPr>
            <a:r>
              <a:rPr lang="en" sz="1800" dirty="0">
                <a:sym typeface="Roboto"/>
              </a:rPr>
              <a:t>Databases (</a:t>
            </a:r>
            <a:r>
              <a:rPr lang="en" sz="1800" dirty="0" err="1">
                <a:sym typeface="Roboto"/>
              </a:rPr>
              <a:t>sqlite</a:t>
            </a:r>
            <a:r>
              <a:rPr lang="en" sz="1800" dirty="0">
                <a:sym typeface="Roboto"/>
              </a:rPr>
              <a:t>, </a:t>
            </a:r>
            <a:r>
              <a:rPr lang="en" sz="1800" dirty="0" err="1">
                <a:sym typeface="Roboto"/>
              </a:rPr>
              <a:t>mysql</a:t>
            </a:r>
            <a:r>
              <a:rPr lang="en" sz="1800" dirty="0">
                <a:sym typeface="Roboto"/>
              </a:rPr>
              <a:t>, oracle, </a:t>
            </a:r>
            <a:r>
              <a:rPr lang="en" sz="1800" dirty="0" err="1">
                <a:sym typeface="Roboto"/>
              </a:rPr>
              <a:t>postgresql</a:t>
            </a:r>
            <a:r>
              <a:rPr lang="en" sz="1800" dirty="0">
                <a:sym typeface="Roboto"/>
              </a:rPr>
              <a:t>...)</a:t>
            </a:r>
          </a:p>
          <a:p>
            <a:pPr marL="457200" lvl="0" indent="-342900" rtl="0">
              <a:spcBef>
                <a:spcPts val="0"/>
              </a:spcBef>
              <a:buClr>
                <a:srgbClr val="FFFFFF"/>
              </a:buClr>
              <a:buSzPct val="100000"/>
              <a:buFont typeface="Roboto"/>
            </a:pPr>
            <a:r>
              <a:rPr lang="en" sz="1800" dirty="0">
                <a:sym typeface="Roboto"/>
              </a:rPr>
              <a:t>APIs</a:t>
            </a:r>
          </a:p>
          <a:p>
            <a:pPr marL="457200" lvl="0" indent="-342900" rtl="0">
              <a:spcBef>
                <a:spcPts val="0"/>
              </a:spcBef>
              <a:buClr>
                <a:srgbClr val="FFFFFF"/>
              </a:buClr>
              <a:buSzPct val="100000"/>
              <a:buFont typeface="Roboto"/>
            </a:pPr>
            <a:r>
              <a:rPr lang="en" sz="1800" dirty="0">
                <a:sym typeface="Roboto"/>
              </a:rPr>
              <a:t>Report tables (tables on websites, in pdf reports...)</a:t>
            </a:r>
          </a:p>
          <a:p>
            <a:pPr marL="457200" lvl="0" indent="-342900" rtl="0">
              <a:spcBef>
                <a:spcPts val="0"/>
              </a:spcBef>
              <a:buClr>
                <a:srgbClr val="FFFFFF"/>
              </a:buClr>
              <a:buSzPct val="100000"/>
              <a:buFont typeface="Roboto"/>
            </a:pPr>
            <a:r>
              <a:rPr lang="en" sz="1800" dirty="0">
                <a:sym typeface="Roboto"/>
              </a:rPr>
              <a:t>Text (reports and other documents…)</a:t>
            </a:r>
          </a:p>
          <a:p>
            <a:pPr marL="457200" lvl="0" indent="-342900" rtl="0">
              <a:spcBef>
                <a:spcPts val="0"/>
              </a:spcBef>
              <a:buClr>
                <a:srgbClr val="FFFFFF"/>
              </a:buClr>
              <a:buSzPct val="100000"/>
              <a:buFont typeface="Roboto"/>
            </a:pPr>
            <a:r>
              <a:rPr lang="en" sz="1800" dirty="0">
                <a:sym typeface="Roboto"/>
              </a:rPr>
              <a:t>Maps and GIS data (</a:t>
            </a:r>
            <a:r>
              <a:rPr lang="en" sz="1800" dirty="0" err="1">
                <a:sym typeface="Roboto"/>
              </a:rPr>
              <a:t>openstreetmap</a:t>
            </a:r>
            <a:r>
              <a:rPr lang="en" sz="1800" dirty="0">
                <a:sym typeface="Roboto"/>
              </a:rPr>
              <a:t>, shapefiles, NASA earth images...)</a:t>
            </a:r>
          </a:p>
          <a:p>
            <a:pPr marL="457200" lvl="0" indent="-342900" rtl="0">
              <a:spcBef>
                <a:spcPts val="0"/>
              </a:spcBef>
              <a:buClr>
                <a:srgbClr val="FFFFFF"/>
              </a:buClr>
              <a:buSzPct val="100000"/>
              <a:buFont typeface="Roboto"/>
            </a:pPr>
            <a:r>
              <a:rPr lang="en" sz="1800" dirty="0">
                <a:sym typeface="Roboto"/>
              </a:rPr>
              <a:t>Images (satellite images, drone footage, pictures, videos…)</a:t>
            </a:r>
          </a:p>
          <a:p>
            <a:pPr marL="457200" lvl="0" indent="-342900" rtl="0">
              <a:spcBef>
                <a:spcPts val="0"/>
              </a:spcBef>
              <a:buClr>
                <a:srgbClr val="FFFFFF"/>
              </a:buClr>
              <a:buSzPct val="100000"/>
              <a:buFont typeface="Roboto"/>
            </a:pPr>
            <a:r>
              <a:rPr lang="en" sz="1800" dirty="0">
                <a:sym typeface="Roboto"/>
              </a:rPr>
              <a:t>Social media (twitter, </a:t>
            </a:r>
            <a:r>
              <a:rPr lang="en" sz="1800" dirty="0" err="1">
                <a:sym typeface="Roboto"/>
              </a:rPr>
              <a:t>facebook</a:t>
            </a:r>
            <a:r>
              <a:rPr lang="en" sz="1800" dirty="0">
                <a:sym typeface="Roboto"/>
              </a:rPr>
              <a:t>, </a:t>
            </a:r>
            <a:r>
              <a:rPr lang="en" sz="1800" dirty="0" err="1">
                <a:sym typeface="Roboto"/>
              </a:rPr>
              <a:t>instagram</a:t>
            </a:r>
            <a:r>
              <a:rPr lang="en" sz="1800" dirty="0">
                <a:sym typeface="Roboto"/>
              </a:rPr>
              <a:t>, </a:t>
            </a:r>
            <a:r>
              <a:rPr lang="en" sz="1800" dirty="0" err="1">
                <a:sym typeface="Roboto"/>
              </a:rPr>
              <a:t>youtube</a:t>
            </a:r>
            <a:r>
              <a:rPr lang="en" sz="1800" dirty="0">
                <a:sym typeface="Roboto"/>
              </a:rPr>
              <a:t>...)</a:t>
            </a:r>
          </a:p>
          <a:p>
            <a:pPr marL="457200" lvl="0" indent="-342900" rtl="0">
              <a:spcBef>
                <a:spcPts val="0"/>
              </a:spcBef>
              <a:buClr>
                <a:srgbClr val="FFFFFF"/>
              </a:buClr>
              <a:buSzPct val="100000"/>
              <a:buFont typeface="Roboto"/>
            </a:pPr>
            <a:r>
              <a:rPr lang="en" sz="1800" dirty="0">
                <a:sym typeface="Roboto"/>
              </a:rPr>
              <a:t>People (formal surveys, phone surveys, asking questions) </a:t>
            </a:r>
          </a:p>
          <a:p>
            <a:pPr marL="457200" lvl="0" indent="-342900">
              <a:spcBef>
                <a:spcPts val="0"/>
              </a:spcBef>
              <a:buClr>
                <a:srgbClr val="FFFFFF"/>
              </a:buClr>
              <a:buSzPct val="100000"/>
              <a:buFont typeface="Roboto"/>
            </a:pPr>
            <a:r>
              <a:rPr lang="en" sz="1800" dirty="0">
                <a:sym typeface="Roboto"/>
              </a:rPr>
              <a: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Data Sources</a:t>
            </a:r>
          </a:p>
        </p:txBody>
      </p:sp>
      <p:sp>
        <p:nvSpPr>
          <p:cNvPr id="84" name="Shape 84"/>
          <p:cNvSpPr txBox="1">
            <a:spLocks noGrp="1"/>
          </p:cNvSpPr>
          <p:nvPr>
            <p:ph idx="1"/>
          </p:nvPr>
        </p:nvSpPr>
        <p:spPr>
          <a:prstGeom prst="rect">
            <a:avLst/>
          </a:prstGeom>
        </p:spPr>
        <p:txBody>
          <a:bodyPr lIns="91425" tIns="91425" rIns="91425" bIns="91425" anchor="t" anchorCtr="0">
            <a:noAutofit/>
          </a:bodyPr>
          <a:lstStyle/>
          <a:p>
            <a:pPr marL="457200" lvl="0" indent="-228600" rtl="0">
              <a:spcBef>
                <a:spcPts val="0"/>
              </a:spcBef>
              <a:spcAft>
                <a:spcPts val="0"/>
              </a:spcAft>
            </a:pPr>
            <a:r>
              <a:rPr lang="en" dirty="0"/>
              <a:t>data warehouses and catalogues</a:t>
            </a:r>
          </a:p>
          <a:p>
            <a:pPr marL="457200" lvl="0" indent="-228600" rtl="0">
              <a:spcBef>
                <a:spcPts val="0"/>
              </a:spcBef>
              <a:spcAft>
                <a:spcPts val="0"/>
              </a:spcAft>
            </a:pPr>
            <a:r>
              <a:rPr lang="en" dirty="0"/>
              <a:t>open government data</a:t>
            </a:r>
          </a:p>
          <a:p>
            <a:pPr marL="457200" lvl="0" indent="-228600" rtl="0">
              <a:spcBef>
                <a:spcPts val="0"/>
              </a:spcBef>
              <a:spcAft>
                <a:spcPts val="0"/>
              </a:spcAft>
            </a:pPr>
            <a:r>
              <a:rPr lang="en" dirty="0"/>
              <a:t>NGO websites</a:t>
            </a:r>
          </a:p>
          <a:p>
            <a:pPr marL="457200" lvl="0" indent="-228600" rtl="0">
              <a:spcBef>
                <a:spcPts val="0"/>
              </a:spcBef>
              <a:spcAft>
                <a:spcPts val="0"/>
              </a:spcAft>
            </a:pPr>
            <a:r>
              <a:rPr lang="en" dirty="0"/>
              <a:t>web searches</a:t>
            </a:r>
          </a:p>
          <a:p>
            <a:pPr marL="457200" lvl="0" indent="-228600" rtl="0">
              <a:spcBef>
                <a:spcPts val="0"/>
              </a:spcBef>
              <a:spcAft>
                <a:spcPts val="0"/>
              </a:spcAft>
            </a:pPr>
            <a:r>
              <a:rPr lang="en" dirty="0"/>
              <a:t>online documents, images, maps </a:t>
            </a:r>
            <a:r>
              <a:rPr lang="en" dirty="0" err="1"/>
              <a:t>etc</a:t>
            </a:r>
            <a:endParaRPr lang="en" dirty="0"/>
          </a:p>
          <a:p>
            <a:pPr marL="457200" lvl="0" indent="-228600" rtl="0">
              <a:spcBef>
                <a:spcPts val="0"/>
              </a:spcBef>
              <a:spcAft>
                <a:spcPts val="0"/>
              </a:spcAft>
            </a:pPr>
            <a:r>
              <a:rPr lang="en" dirty="0"/>
              <a:t>people you know who might have data</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Creating your own data: People</a:t>
            </a:r>
          </a:p>
        </p:txBody>
      </p:sp>
      <p:pic>
        <p:nvPicPr>
          <p:cNvPr id="90" name="Shape 90"/>
          <p:cNvPicPr preferRelativeResize="0"/>
          <p:nvPr/>
        </p:nvPicPr>
        <p:blipFill>
          <a:blip r:embed="rId3">
            <a:alphaModFix/>
          </a:blip>
          <a:stretch>
            <a:fillRect/>
          </a:stretch>
        </p:blipFill>
        <p:spPr>
          <a:xfrm>
            <a:off x="1815062" y="1307424"/>
            <a:ext cx="5513873" cy="3659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
              <a:t>Creating your own data: Sensors</a:t>
            </a:r>
          </a:p>
        </p:txBody>
      </p:sp>
      <p:pic>
        <p:nvPicPr>
          <p:cNvPr id="96" name="Shape 96"/>
          <p:cNvPicPr preferRelativeResize="0"/>
          <p:nvPr/>
        </p:nvPicPr>
        <p:blipFill>
          <a:blip r:embed="rId3">
            <a:alphaModFix/>
          </a:blip>
          <a:stretch>
            <a:fillRect/>
          </a:stretch>
        </p:blipFill>
        <p:spPr>
          <a:xfrm>
            <a:off x="564411" y="1063375"/>
            <a:ext cx="8047188" cy="38623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
              <a:t>Be cynical about your data</a:t>
            </a:r>
          </a:p>
        </p:txBody>
      </p:sp>
      <p:sp>
        <p:nvSpPr>
          <p:cNvPr id="102" name="Shape 102"/>
          <p:cNvSpPr txBox="1">
            <a:spLocks noGrp="1"/>
          </p:cNvSpPr>
          <p:nvPr>
            <p:ph idx="1"/>
          </p:nvPr>
        </p:nvSpPr>
        <p:spPr>
          <a:xfrm>
            <a:off x="445325" y="1010145"/>
            <a:ext cx="8229600" cy="3394500"/>
          </a:xfrm>
          <a:prstGeom prst="rect">
            <a:avLst/>
          </a:prstGeom>
        </p:spPr>
        <p:txBody>
          <a:bodyPr lIns="91425" tIns="91425" rIns="91425" bIns="91425" anchor="t" anchorCtr="0">
            <a:noAutofit/>
          </a:bodyPr>
          <a:lstStyle/>
          <a:p>
            <a:pPr marL="457200" lvl="0" indent="-342900" rtl="0">
              <a:spcBef>
                <a:spcPts val="0"/>
              </a:spcBef>
              <a:buSzPct val="100000"/>
            </a:pPr>
            <a:r>
              <a:rPr lang="en" sz="1800" dirty="0">
                <a:latin typeface="+mn-lt"/>
              </a:rPr>
              <a:t>Is the data relevant to your problem?</a:t>
            </a:r>
          </a:p>
          <a:p>
            <a:pPr marL="457200" lvl="0" indent="-342900" rtl="0">
              <a:spcBef>
                <a:spcPts val="0"/>
              </a:spcBef>
              <a:buSzPct val="100000"/>
            </a:pPr>
            <a:r>
              <a:rPr lang="en" sz="1800" dirty="0">
                <a:latin typeface="+mn-lt"/>
              </a:rPr>
              <a:t>Where did this data come from? </a:t>
            </a:r>
          </a:p>
          <a:p>
            <a:pPr marL="914400" lvl="1" indent="-342900" rtl="0">
              <a:spcBef>
                <a:spcPts val="0"/>
              </a:spcBef>
              <a:buSzPct val="100000"/>
            </a:pPr>
            <a:r>
              <a:rPr lang="en" sz="1800" dirty="0">
                <a:latin typeface="+mn-lt"/>
              </a:rPr>
              <a:t>Who collected it? </a:t>
            </a:r>
          </a:p>
          <a:p>
            <a:pPr marL="914400" lvl="1" indent="-342900" rtl="0">
              <a:spcBef>
                <a:spcPts val="0"/>
              </a:spcBef>
              <a:buSzPct val="100000"/>
            </a:pPr>
            <a:r>
              <a:rPr lang="en" sz="1800" dirty="0">
                <a:latin typeface="+mn-lt"/>
              </a:rPr>
              <a:t>Why? What for? </a:t>
            </a:r>
          </a:p>
          <a:p>
            <a:pPr marL="914400" lvl="1" indent="-342900" rtl="0">
              <a:spcBef>
                <a:spcPts val="0"/>
              </a:spcBef>
              <a:buSzPct val="100000"/>
            </a:pPr>
            <a:r>
              <a:rPr lang="en" sz="1800" dirty="0">
                <a:latin typeface="+mn-lt"/>
              </a:rPr>
              <a:t>Do they have biases that might show up in the data?</a:t>
            </a:r>
          </a:p>
          <a:p>
            <a:pPr marL="457200" lvl="0" indent="-342900" rtl="0">
              <a:spcBef>
                <a:spcPts val="0"/>
              </a:spcBef>
              <a:buSzPct val="100000"/>
            </a:pPr>
            <a:r>
              <a:rPr lang="en" sz="1800" dirty="0">
                <a:latin typeface="+mn-lt"/>
              </a:rPr>
              <a:t>Are there holes in the data (demographic, geographical, political </a:t>
            </a:r>
            <a:r>
              <a:rPr lang="en" sz="1800" dirty="0" err="1">
                <a:latin typeface="+mn-lt"/>
              </a:rPr>
              <a:t>etc</a:t>
            </a:r>
            <a:r>
              <a:rPr lang="en" sz="1800" dirty="0">
                <a:latin typeface="+mn-lt"/>
              </a:rPr>
              <a:t>)?</a:t>
            </a:r>
          </a:p>
          <a:p>
            <a:pPr marL="457200" lvl="0" indent="-342900" rtl="0">
              <a:spcBef>
                <a:spcPts val="0"/>
              </a:spcBef>
              <a:buSzPct val="100000"/>
            </a:pPr>
            <a:r>
              <a:rPr lang="en" sz="1800" dirty="0">
                <a:latin typeface="+mn-lt"/>
              </a:rPr>
              <a:t>Do you have supporting data? Is it *really* from a different source? </a:t>
            </a:r>
          </a:p>
          <a:p>
            <a:pPr marL="457200" lvl="0" indent="-342900" rtl="0">
              <a:spcBef>
                <a:spcPts val="0"/>
              </a:spcBef>
              <a:buSzPct val="100000"/>
            </a:pPr>
            <a:r>
              <a:rPr lang="en" sz="1800" dirty="0">
                <a:latin typeface="+mn-lt"/>
              </a:rPr>
              <a:t>Can you use this data (are there privacy or copyright issues with using it)?</a:t>
            </a:r>
          </a:p>
          <a:p>
            <a:pPr lvl="0">
              <a:spcBef>
                <a:spcPts val="0"/>
              </a:spcBef>
              <a:buNone/>
            </a:pPr>
            <a:endParaRPr sz="1800" dirty="0">
              <a:latin typeface="+mn-lt"/>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Arial"/>
              <a:buNone/>
            </a:pPr>
            <a:r>
              <a:rPr lang="en"/>
              <a:t>Data filetypes</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1935</Words>
  <Application>Microsoft Macintosh PowerPoint</Application>
  <PresentationFormat>On-screen Show (16:9)</PresentationFormat>
  <Paragraphs>248</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Courier New</vt:lpstr>
      <vt:lpstr>Roboto</vt:lpstr>
      <vt:lpstr>Arial</vt:lpstr>
      <vt:lpstr>Office Theme</vt:lpstr>
      <vt:lpstr>Acquiring Data</vt:lpstr>
      <vt:lpstr>Session 3: your 5-7 things</vt:lpstr>
      <vt:lpstr>Finding development data</vt:lpstr>
      <vt:lpstr>Data</vt:lpstr>
      <vt:lpstr>Data Sources</vt:lpstr>
      <vt:lpstr>Creating your own data: People</vt:lpstr>
      <vt:lpstr>Creating your own data: Sensors</vt:lpstr>
      <vt:lpstr>Be cynical about your data</vt:lpstr>
      <vt:lpstr>Data filetypes</vt:lpstr>
      <vt:lpstr>Some Data Types</vt:lpstr>
      <vt:lpstr>CSVs</vt:lpstr>
      <vt:lpstr>Json</vt:lpstr>
      <vt:lpstr>XML</vt:lpstr>
      <vt:lpstr>Using an API</vt:lpstr>
      <vt:lpstr>APIs</vt:lpstr>
      <vt:lpstr>RESTful APIs</vt:lpstr>
      <vt:lpstr>Using CURL on the command-line</vt:lpstr>
      <vt:lpstr>Do this: try these URLs</vt:lpstr>
      <vt:lpstr>the Python Requests library</vt:lpstr>
      <vt:lpstr>Request errors</vt:lpstr>
      <vt:lpstr>Requests with a password</vt:lpstr>
      <vt:lpstr>PDF Scrapers</vt:lpstr>
      <vt:lpstr>Scraping</vt:lpstr>
      <vt:lpstr>Development data is often in PDFs</vt:lpstr>
      <vt:lpstr>Some PDFs can be Scraped</vt:lpstr>
      <vt:lpstr>PDF Table Scrapers</vt:lpstr>
      <vt:lpstr>Web Scrapers</vt:lpstr>
      <vt:lpstr>Web Scraping</vt:lpstr>
      <vt:lpstr>Design First!</vt:lpstr>
      <vt:lpstr>Using Google Spreadsheets</vt:lpstr>
      <vt:lpstr>Web scraping in Python</vt:lpstr>
      <vt:lpstr>Unpicking HTML with Python</vt:lpstr>
      <vt:lpstr>Getting data ready for science</vt:lpstr>
      <vt:lpstr>Changing Data Formats</vt:lpstr>
      <vt:lpstr>Normalising data</vt:lpstr>
      <vt:lpstr>Books</vt:lpstr>
      <vt:lpstr>Exercises</vt:lpstr>
      <vt:lpstr>Prepare for next week</vt:lpstr>
      <vt:lpstr>Prepare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Acquiring Data</dc:title>
  <cp:lastModifiedBy>Microsoft Office User</cp:lastModifiedBy>
  <cp:revision>2</cp:revision>
  <dcterms:modified xsi:type="dcterms:W3CDTF">2016-08-30T20:02:56Z</dcterms:modified>
</cp:coreProperties>
</file>