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22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513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www.pheme.eu/" TargetMode="Externa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howto/featgram.html" TargetMode="External"/><Relationship Id="rId4" Type="http://schemas.openxmlformats.org/officeDocument/2006/relationships/hyperlink" Target="https://github.com/nltk/nltk_teach/blob/master/examples/grammars/book_grammars/simple-sem.fcf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peechRecognition/" TargetMode="External"/><Relationship Id="rId4" Type="http://schemas.openxmlformats.org/officeDocument/2006/relationships/hyperlink" Target="http://code.activestate.com/recipes/579115-recognizing-speech-speech-to-text-with-the-python-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0325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From http://stevenloria.com/finding-important-words-in-a-document-using-tf-idf/:</a:t>
            </a:r>
          </a:p>
          <a:p>
            <a:pPr marL="457200" lvl="0" indent="-307975" rtl="0">
              <a:lnSpc>
                <a:spcPct val="166320"/>
              </a:lnSpc>
              <a:spcBef>
                <a:spcPts val="500"/>
              </a:spcBef>
              <a:spcAft>
                <a:spcPts val="500"/>
              </a:spcAft>
              <a:buClr>
                <a:srgbClr val="57534A"/>
              </a:buClr>
              <a:buSzPct val="96153"/>
              <a:buFont typeface="Arial"/>
              <a:buChar char="●"/>
            </a:pPr>
            <a:r>
              <a:rPr lang="en" sz="1250">
                <a:solidFill>
                  <a:srgbClr val="57534A"/>
                </a:solidFill>
                <a:latin typeface="Georgia"/>
                <a:ea typeface="Georgia"/>
                <a:cs typeface="Georgia"/>
                <a:sym typeface="Georgia"/>
              </a:rPr>
              <a:t>If a word appears frequently in a document, it's important. Give the word a high score.</a:t>
            </a:r>
          </a:p>
          <a:p>
            <a:pPr marL="457200" lvl="0" indent="-307975" rtl="0">
              <a:lnSpc>
                <a:spcPct val="166320"/>
              </a:lnSpc>
              <a:spcBef>
                <a:spcPts val="500"/>
              </a:spcBef>
              <a:spcAft>
                <a:spcPts val="500"/>
              </a:spcAft>
              <a:buClr>
                <a:srgbClr val="57534A"/>
              </a:buClr>
              <a:buSzPct val="96153"/>
              <a:buFont typeface="Arial"/>
              <a:buChar char="●"/>
            </a:pPr>
            <a:r>
              <a:rPr lang="en" sz="1250">
                <a:solidFill>
                  <a:srgbClr val="57534A"/>
                </a:solidFill>
                <a:latin typeface="Georgia"/>
                <a:ea typeface="Georgia"/>
                <a:cs typeface="Georgia"/>
                <a:sym typeface="Georgia"/>
              </a:rPr>
              <a:t>But if a word appears in many documents, it's not a unique identifier. Give the word a low score.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02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5458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100" b="0" i="0" u="none" strike="noStrike" cap="none" dirty="0" smtClean="0"/>
              <a:t>This</a:t>
            </a:r>
            <a:r>
              <a:rPr lang="en-US" sz="1100" b="0" i="0" u="none" strike="noStrike" cap="none" baseline="0" dirty="0" smtClean="0"/>
              <a:t> example comes from the </a:t>
            </a:r>
            <a:r>
              <a:rPr lang="en-US" sz="1100" b="0" i="0" u="none" strike="noStrike" cap="none" baseline="0" dirty="0" err="1" smtClean="0"/>
              <a:t>scikit</a:t>
            </a:r>
            <a:r>
              <a:rPr lang="en-US" sz="1100" b="0" i="0" u="none" strike="noStrike" cap="none" baseline="0" dirty="0" smtClean="0"/>
              <a:t>-learn training pages. We’re going to walk through it slowly, and explain what’s happening in each step.</a:t>
            </a: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9991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9178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05919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8800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0050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9941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9946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9515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20355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8298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831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9797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Aka computational linguistics</a:t>
            </a:r>
          </a:p>
        </p:txBody>
      </p:sp>
    </p:spTree>
    <p:extLst>
      <p:ext uri="{BB962C8B-B14F-4D97-AF65-F5344CB8AC3E}">
        <p14:creationId xmlns:p14="http://schemas.microsoft.com/office/powerpoint/2010/main" val="294139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8733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6108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6550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23218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425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5337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Topic following: includes tracking things like hate speech (iHub Nairobi has done a lot of work on this topic)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/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 sz="1100" b="0" i="0" u="none" strike="noStrike" cap="none"/>
              <a:t>Verification: the Pheme project (</a:t>
            </a:r>
            <a:r>
              <a:rPr lang="en" sz="1100" b="0" i="0" u="sng" strike="noStrike" cap="none">
                <a:solidFill>
                  <a:schemeClr val="hlink"/>
                </a:solidFill>
                <a:hlinkClick r:id="rId3"/>
              </a:rPr>
              <a:t>http://www.pheme.eu/</a:t>
            </a:r>
            <a:r>
              <a:rPr lang="en" sz="1100" b="0" i="0" u="none" strike="noStrike" cap="none"/>
              <a:t>) is working on automatically tracking the veracity of stories. </a:t>
            </a:r>
          </a:p>
        </p:txBody>
      </p:sp>
    </p:spTree>
    <p:extLst>
      <p:ext uri="{BB962C8B-B14F-4D97-AF65-F5344CB8AC3E}">
        <p14:creationId xmlns:p14="http://schemas.microsoft.com/office/powerpoint/2010/main" val="1073080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79852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More than you ever wanted to know about parsing sentences: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http://www.nltk.org/howto/featgram.html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r>
              <a:rPr lang="en"/>
              <a:t>Simple_sem is a simple grammar, just for teaching: its whole specification is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https://github.com/nltk/nltk_teach/blob/master/examples/grammars/book_grammars/simple-sem.fcfg</a:t>
            </a:r>
          </a:p>
          <a:p>
            <a:pPr marL="457200" marR="0" lvl="0" indent="-228600" algn="l" rtl="0">
              <a:spcBef>
                <a:spcPts val="0"/>
              </a:spcBef>
              <a:buChar char="●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36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94217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1739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91136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/>
              <a:t>For speech recognition in python, try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https://pypi.python.org/pypi/SpeechRecognition/</a:t>
            </a:r>
            <a:r>
              <a:rPr lang="en"/>
              <a:t> or speech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http://code.activestate.com/recipes/579115-recognizing-speech-speech-to-text-with-the-python-/</a:t>
            </a:r>
            <a:r>
              <a:rPr lang="en"/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We’re looking at two pieces of data today: the Wikipedia entry for SIPA, and a set of tweets about the #migrantcrisis, grabbed from the Twitter API by using notebook 3.1.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2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8922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Scikit-learn has some powerful text processing functions, including this one to separate text into words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0153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Font typeface="Arial"/>
              <a:buNone/>
            </a:pPr>
            <a:r>
              <a:rPr lang="en" sz="1100" b="0" i="0" u="none" strike="noStrike" cap="none"/>
              <a:t>word n-grams; character n-grams</a:t>
            </a:r>
          </a:p>
        </p:txBody>
      </p:sp>
    </p:spTree>
    <p:extLst>
      <p:ext uri="{BB962C8B-B14F-4D97-AF65-F5344CB8AC3E}">
        <p14:creationId xmlns:p14="http://schemas.microsoft.com/office/powerpoint/2010/main" val="203222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"/>
              <a:t>Stopwords are common words (“the”, “a”, “and”) that don’t add to meaning, and might confuse outputs</a:t>
            </a:r>
          </a:p>
        </p:txBody>
      </p:sp>
    </p:spTree>
    <p:extLst>
      <p:ext uri="{BB962C8B-B14F-4D97-AF65-F5344CB8AC3E}">
        <p14:creationId xmlns:p14="http://schemas.microsoft.com/office/powerpoint/2010/main" val="19844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9670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4140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5472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22851" y="143942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914400"/>
            <a:ext cx="8520599" cy="365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66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Ref idx="1002">
        <a:schemeClr val="bg2"/>
      </p:bgRef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631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670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9931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9922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66087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8176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5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42725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3447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802" y="195785"/>
            <a:ext cx="7886700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869795"/>
            <a:ext cx="7886700" cy="376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3E45-FECD-3944-9BF3-7CAD0F0606CD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16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Text Data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INAFU6513 Lecture 7b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Frequencies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lang="en" sz="1400" b="0" i="0" u="none" strike="noStrike" cap="none">
                <a:solidFill>
                  <a:srgbClr val="002060"/>
                </a:solidFill>
                <a:sym typeface="Arial"/>
              </a:rPr>
              <a:t>TF: Term Frequency: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word count / (number of words in this document)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“How important (0 to 1) is this word to this document”?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2060"/>
                </a:solidFill>
                <a:sym typeface="Arial"/>
              </a:rPr>
              <a:t>IDF: Inverse Document Frequency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1 / (number of documents this word appears in)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“How common is this word in this corpus”?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Font typeface="Arial"/>
              <a:buChar char="●"/>
            </a:pPr>
            <a:r>
              <a:rPr lang="en" sz="1400" b="0" i="0" u="none" strike="noStrike" cap="none" dirty="0">
                <a:solidFill>
                  <a:srgbClr val="002060"/>
                </a:solidFill>
                <a:sym typeface="Arial"/>
              </a:rPr>
              <a:t>TFIDF: 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b="0" i="0" u="none" strike="noStrike" cap="none" dirty="0">
                <a:solidFill>
                  <a:srgbClr val="002060"/>
                </a:solidFill>
                <a:sym typeface="Arial"/>
              </a:rPr>
              <a:t>TF * IDF</a:t>
            </a: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Machine Learning with Text Data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Classifying Text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Words are a valid input to machine learning algorithms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 this example, we’re using: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Newsgroup emails as samples (‘rows’ in our input)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Words in each email as features (‘columns’)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Newsgroup ids as targets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20newsgroups dataset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sklearn.datasets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fetch_20newsgroups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cats = ['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alt.atheism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soc.religion.christian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 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comp.graphics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sci.med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fetch_20newsgroups( subset='train', categories=cats)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fetch_20newsgroups(subset='test', categories=cats)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email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250" y="1141749"/>
            <a:ext cx="6921499" cy="378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words to TFIDF scores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TfidfTransformer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count_vect.fit_transform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twenty_train.data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tfidf_transformer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TfidfTransformer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use_idf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=True)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tfidf_transformer.fit_transform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your model to the data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sklearn.naive_bayes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MultinomialNB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nb_classifier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MultinomialNB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().fit(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X_train_tfidf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twenty_train.target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your model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docs_test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['God is love', 'OpenGL on the GPU is fast']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docs_test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tfidf_transformer.transform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predicted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nb_classifier.predict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X_new_tfidf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doc, category in zip(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docs_test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predicted):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print('{} =&gt; {}'.format(doc,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twenty_train.target_names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[category]))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" y="4102100"/>
            <a:ext cx="6457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Clustering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We can also ‘cluster’ documents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The ‘distance’ function is based on the words they have in common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Common machine learning algorithms for text clustering include: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Latent Semantic Analysis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Latent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Dirichlet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Allocation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Text Analysis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7: your 5-7 things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 familiar with text processing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Get familiar with text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Read text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Classify text data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text data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colocation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Create a graph (network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visualisation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of words that appear together in documents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Use network analysis (later session) to show which pairs of words are important in your documents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Mark documents (e.g. 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tweets) as having positive or negative sentiment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02060"/>
                </a:solidFill>
              </a:rPr>
              <a:t>Using machine learning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 dirty="0">
                <a:solidFill>
                  <a:srgbClr val="002060"/>
                </a:solidFill>
              </a:rPr>
              <a:t>Training set: sentences, with ‘positive’/’negative’ for each sentence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002060"/>
                </a:solidFill>
              </a:rPr>
              <a:t>Using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 sentiment dictionary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Positive or negative ‘score’ for each emotive word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Sentiment dictionaries can </a:t>
            </a:r>
            <a:r>
              <a:rPr lang="en" sz="1800" dirty="0">
                <a:solidFill>
                  <a:srgbClr val="002060"/>
                </a:solidFill>
              </a:rPr>
              <a:t>be used as 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algorithms</a:t>
            </a:r>
            <a:r>
              <a:rPr lang="en" sz="1800" dirty="0">
                <a:solidFill>
                  <a:srgbClr val="002060"/>
                </a:solidFill>
              </a:rPr>
              <a:t> ‘seeds’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 Entity Recognition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Find the names of people,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organisations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locations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 text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Can use these to create social graphs (networks </a:t>
            </a:r>
            <a:r>
              <a:rPr lang="en" dirty="0">
                <a:solidFill>
                  <a:srgbClr val="002060"/>
                </a:solidFill>
              </a:rPr>
              <a:t>showing how people </a:t>
            </a:r>
            <a:r>
              <a:rPr lang="en" dirty="0" err="1">
                <a:solidFill>
                  <a:srgbClr val="002060"/>
                </a:solidFill>
              </a:rPr>
              <a:t>etc</a:t>
            </a:r>
            <a:r>
              <a:rPr lang="en" dirty="0">
                <a:solidFill>
                  <a:srgbClr val="002060"/>
                </a:solidFill>
              </a:rPr>
              <a:t> connect to each other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dirty="0">
                <a:solidFill>
                  <a:srgbClr val="002060"/>
                </a:solidFill>
              </a:rPr>
              <a:t>and find ‘hubs’, ‘connectors’ </a:t>
            </a:r>
            <a:r>
              <a:rPr lang="en" dirty="0" err="1">
                <a:solidFill>
                  <a:srgbClr val="002060"/>
                </a:solidFill>
              </a:rPr>
              <a:t>etc</a:t>
            </a:r>
            <a:endParaRPr lang="e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Understanding the grammar and meaning of text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Useful for, e.g. translation between languages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Python library: NLTK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with NLTK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nltk.download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1150" y="1152474"/>
            <a:ext cx="6040675" cy="38087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2744375" y="1833475"/>
            <a:ext cx="1074299" cy="64230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1996975" y="3269875"/>
            <a:ext cx="1121099" cy="1121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Shape 207"/>
          <p:cNvSpPr/>
          <p:nvPr/>
        </p:nvSpPr>
        <p:spPr>
          <a:xfrm>
            <a:off x="2686575" y="3748675"/>
            <a:ext cx="1074299" cy="642300"/>
          </a:xfrm>
          <a:prstGeom prst="ellipse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text ready for NLTK processing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word_tokenize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Text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open('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example_data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sipatext.txt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'r')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fsipa.read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fsipa.close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sipawords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word_tokenize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textlist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Text(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sipawords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concordance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textlist.concordance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(‘school’)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textlist.similar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('school')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textlist.common_contexts</a:t>
            </a:r>
            <a:r>
              <a:rPr lang="en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(['school', 'university'])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98" y="2472099"/>
            <a:ext cx="8520601" cy="236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word dispersion plots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nltk.book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*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text2.dispersion_plot(['Elinor', 'Willoughby', 'Sophia'])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800" y="2000550"/>
            <a:ext cx="4369450" cy="31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Word Meanings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nltk.corpus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wordnet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wn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 = 'class'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wn.synsets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(word)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 {}\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n'.format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in range(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print('Meaning {}: {} {}'.format(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lemma_names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synset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].definition()))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processing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99824" y="1015101"/>
            <a:ext cx="8520600" cy="39487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285750" marR="0" lvl="0" indent="-17145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Information retrieval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Named entity </a:t>
            </a:r>
            <a:r>
              <a:rPr lang="en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recognition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endParaRPr lang="en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Topic identification/ topic following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Network analysis (words, people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endParaRPr lang="en" sz="18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Comprehension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Natural language processing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</a:p>
          <a:p>
            <a:pPr marL="742950" marR="0" lvl="1" indent="-171450" algn="l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Truthfulness (e.g. verifying </a:t>
            </a:r>
            <a:r>
              <a:rPr lang="en" sz="18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phemes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 charset="0"/>
              <a:buChar char="•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 charset="0"/>
              <a:buChar char="•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 charset="0"/>
              <a:buChar char="•"/>
            </a:pP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NLTK: Synsets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00" y="1355125"/>
            <a:ext cx="7841900" cy="26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NLTK: converting words into logic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load_parser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parser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load_parser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('grammars/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book_grammars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/simple-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sem.fcfg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trace=0)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sentence = 'Angus gives a bone to every dog'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tokens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sentence.split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tree in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parser.parse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(tokens):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print(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tree.label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()['SEM'])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62" y="3775875"/>
            <a:ext cx="7269074" cy="40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Exercises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952" y="112872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Try the code in the 7.x series notebooks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Reading Text Data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Data Sources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23576" y="831273"/>
            <a:ext cx="8520599" cy="3654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Messages (tweets, emails,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messages...)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Document text (reports, blogposts, website text…)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Audio (via speech-to-text processing)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Images (via OCR)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000" y="2901878"/>
            <a:ext cx="8042000" cy="21051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your raw text data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2299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open('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sipatext.txt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', 'r')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fsipa.read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fsipa.close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775" y="3216249"/>
            <a:ext cx="6515501" cy="170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Counting: Bags of Words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sklearn.feature_extraction.text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import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endParaRPr lang="en"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count_vect.fit_transform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print('{}'.format(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word_counts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print('{}'.format(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count_vect.vocabulary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_))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5463" y="0"/>
            <a:ext cx="22369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sets of words: N-Grams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63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Pairs  (or triples, 4s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) of words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Also: pairs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of characters, e.g. [‘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’, ‘ore’, ‘re ‘, ‘e t’, ‘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’, ‘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’, ‘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’]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Know your Ns: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‘Unigram’ == 1-gram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‘Bigram’ == 2-gram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 sz="1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‘Trigram’ == 3-gram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count_vectn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ngram_range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=(2, 2))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5225" y="376025"/>
            <a:ext cx="3128775" cy="37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91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count_vect2 = 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stop_words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='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word_counts2 = count_vect2.fit_transform([</a:t>
            </a:r>
            <a:r>
              <a:rPr lang="en" sz="1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sipatext</a:t>
            </a:r>
            <a:r>
              <a:rPr lang="en" sz="1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8149" y="612787"/>
            <a:ext cx="1902300" cy="3917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898" y="384700"/>
            <a:ext cx="1902298" cy="4374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6433200" y="2407900"/>
            <a:ext cx="769500" cy="5726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1108</Words>
  <Application>Microsoft Macintosh PowerPoint</Application>
  <PresentationFormat>On-screen Show (16:9)</PresentationFormat>
  <Paragraphs>183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Georgia</vt:lpstr>
      <vt:lpstr>Arial</vt:lpstr>
      <vt:lpstr>Office Theme</vt:lpstr>
      <vt:lpstr>Handling Text Data</vt:lpstr>
      <vt:lpstr>Lab 7: your 5-7 things</vt:lpstr>
      <vt:lpstr>Text processing</vt:lpstr>
      <vt:lpstr>Reading Text Data</vt:lpstr>
      <vt:lpstr>Text Data Sources</vt:lpstr>
      <vt:lpstr>Get your raw text data</vt:lpstr>
      <vt:lpstr>Counting: Bags of Words</vt:lpstr>
      <vt:lpstr>Counting sets of words: N-Grams</vt:lpstr>
      <vt:lpstr>Stopwords</vt:lpstr>
      <vt:lpstr>Term Frequencies</vt:lpstr>
      <vt:lpstr>Machine Learning with Text Data</vt:lpstr>
      <vt:lpstr>Classifying Text</vt:lpstr>
      <vt:lpstr>The 20newsgroups dataset</vt:lpstr>
      <vt:lpstr>Example email</vt:lpstr>
      <vt:lpstr>Convert words to TFIDF scores</vt:lpstr>
      <vt:lpstr>Fit your model to the data</vt:lpstr>
      <vt:lpstr>Test your model</vt:lpstr>
      <vt:lpstr>Text Clustering</vt:lpstr>
      <vt:lpstr>Text Analysis</vt:lpstr>
      <vt:lpstr>Word colocation</vt:lpstr>
      <vt:lpstr>Sentiment analysis</vt:lpstr>
      <vt:lpstr>Named Entity Recognition</vt:lpstr>
      <vt:lpstr>Natural Language Processing</vt:lpstr>
      <vt:lpstr>Natural Language Processing</vt:lpstr>
      <vt:lpstr>Getting started with NLTK</vt:lpstr>
      <vt:lpstr>Get text ready for NLTK processing</vt:lpstr>
      <vt:lpstr>NLTK: concordance</vt:lpstr>
      <vt:lpstr>NLTK: word dispersion plots</vt:lpstr>
      <vt:lpstr>NLTK: Word Meanings</vt:lpstr>
      <vt:lpstr>NLTK: Synsets</vt:lpstr>
      <vt:lpstr>NLTK: converting words into logic</vt:lpstr>
      <vt:lpstr>Exercises</vt:lpstr>
      <vt:lpstr>Exercises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Text Data</dc:title>
  <cp:lastModifiedBy>Microsoft Office User</cp:lastModifiedBy>
  <cp:revision>3</cp:revision>
  <dcterms:modified xsi:type="dcterms:W3CDTF">2016-08-30T21:01:14Z</dcterms:modified>
</cp:coreProperties>
</file>