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3"/>
    <p:restoredTop sz="94622"/>
  </p:normalViewPr>
  <p:slideViewPr>
    <p:cSldViewPr snapToGrid="0" snapToObjects="1">
      <p:cViewPr varScale="1">
        <p:scale>
          <a:sx n="107" d="100"/>
          <a:sy n="107" d="100"/>
        </p:scale>
        <p:origin x="49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lvl1pPr>
            <a:lvl2pPr marL="457200" marR="0" lvl="1" indent="0" algn="l" rtl="0">
              <a:spcBef>
                <a:spcPts val="0"/>
              </a:spcBef>
              <a:buNone/>
              <a:defRPr sz="1100" b="0" i="0" u="none" strike="noStrike" cap="none"/>
            </a:lvl2pPr>
            <a:lvl3pPr marL="914400" marR="0" lvl="2" indent="0" algn="l" rtl="0">
              <a:spcBef>
                <a:spcPts val="0"/>
              </a:spcBef>
              <a:buNone/>
              <a:defRPr sz="1100" b="0" i="0" u="none" strike="noStrike" cap="none"/>
            </a:lvl3pPr>
            <a:lvl4pPr marL="1371600" marR="0" lvl="3" indent="0" algn="l" rtl="0">
              <a:spcBef>
                <a:spcPts val="0"/>
              </a:spcBef>
              <a:buNone/>
              <a:defRPr sz="1100" b="0" i="0" u="none" strike="noStrike" cap="none"/>
            </a:lvl4pPr>
            <a:lvl5pPr marL="1828800" marR="0" lvl="4" indent="0" algn="l" rtl="0">
              <a:spcBef>
                <a:spcPts val="0"/>
              </a:spcBef>
              <a:buNone/>
              <a:defRPr sz="1100" b="0" i="0" u="none" strike="noStrike" cap="none"/>
            </a:lvl5pPr>
            <a:lvl6pPr marL="2286000" marR="0" lvl="5" indent="0" algn="l" rtl="0">
              <a:spcBef>
                <a:spcPts val="0"/>
              </a:spcBef>
              <a:buNone/>
              <a:defRPr sz="1100" b="0" i="0" u="none" strike="noStrike" cap="none"/>
            </a:lvl6pPr>
            <a:lvl7pPr marL="2743200" marR="0" lvl="6" indent="0" algn="l" rtl="0">
              <a:spcBef>
                <a:spcPts val="0"/>
              </a:spcBef>
              <a:buNone/>
              <a:defRPr sz="1100" b="0" i="0" u="none" strike="noStrike" cap="none"/>
            </a:lvl7pPr>
            <a:lvl8pPr marL="3200400" marR="0" lvl="7" indent="0" algn="l" rtl="0">
              <a:spcBef>
                <a:spcPts val="0"/>
              </a:spcBef>
              <a:buNone/>
              <a:defRPr sz="1100" b="0" i="0" u="none" strike="noStrike" cap="none"/>
            </a:lvl8pPr>
            <a:lvl9pPr marL="3657600" marR="0" lvl="8" indent="0" algn="l" rtl="0">
              <a:spcBef>
                <a:spcPts val="0"/>
              </a:spcBef>
              <a:buNone/>
              <a:defRPr sz="1100" b="0" i="0" u="none" strike="noStrike" cap="none"/>
            </a:lvl9pPr>
          </a:lstStyle>
          <a:p>
            <a:endParaRPr/>
          </a:p>
        </p:txBody>
      </p:sp>
    </p:spTree>
    <p:extLst>
      <p:ext uri="{BB962C8B-B14F-4D97-AF65-F5344CB8AC3E}">
        <p14:creationId xmlns:p14="http://schemas.microsoft.com/office/powerpoint/2010/main" val="41516206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 Id="rId3" Type="http://schemas.openxmlformats.org/officeDocument/2006/relationships/hyperlink" Target="http://jonathanstray.com/a-full-text-visualization-of-the-iraq-war-logs"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en.wikipedia.org/wiki/Social_network_analysis_software"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 Id="rId3" Type="http://schemas.openxmlformats.org/officeDocument/2006/relationships/hyperlink" Target="http://networkx.lanl.gov/reference/algorithms.centrality.html"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nap.stanford.edu/data/" TargetMode="External"/><Relationship Id="rId4" Type="http://schemas.openxmlformats.org/officeDocument/2006/relationships/hyperlink" Target="http://www-personal.umich.edu/~mejn/netdata/" TargetMode="External"/><Relationship Id="rId5" Type="http://schemas.openxmlformats.org/officeDocument/2006/relationships/hyperlink" Target="http://theodi.fbk.eu/openbigdata/#portfolioModal11" TargetMode="External"/><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en.wikipedia.org/wiki/Six_degrees_of_separation" TargetMode="External"/><Relationship Id="rId4" Type="http://schemas.openxmlformats.org/officeDocument/2006/relationships/hyperlink" Target="http://networkx.lanl.gov/reference/algorithms.community.html" TargetMode="External"/><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 Id="rId3" Type="http://schemas.openxmlformats.org/officeDocument/2006/relationships/hyperlink" Target="http://faculty.ucr.edu/~hanneman/nettext/C11_Cliques.html#nclique"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bl.ocks.org/mbostock/4062045" TargetMode="External"/><Relationship Id="rId4" Type="http://schemas.openxmlformats.org/officeDocument/2006/relationships/hyperlink" Target="http://www.visual-literacy.org/periodic_table/periodic_table.html" TargetMode="External"/><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bost.ocks.org/mike/uberdata/" TargetMode="External"/><Relationship Id="rId4" Type="http://schemas.openxmlformats.org/officeDocument/2006/relationships/hyperlink" Target="http://bl.ocks.org/mbostock/7607999" TargetMode="External"/><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 Id="rId3" Type="http://schemas.openxmlformats.org/officeDocument/2006/relationships/hyperlink" Target="https://bost.ocks.org/mike/miserables/"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www.npr.org/2009/04/24/110997398/visualizing-the-u-s-electric-grid"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 Id="rId3" Type="http://schemas.openxmlformats.org/officeDocument/2006/relationships/hyperlink" Target="https://www.tfl.gov.uk/"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hyperlink" Target="http://wise.99acres.com/search-rankings/multiple-entities-phrase-based-auto-complet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sz="1100" b="0" i="0" u="none" strike="noStrike" cap="none"/>
              <a:t>Todays session is about relationships, the networks you can create from those relationships, and how to analyse those networks.  </a:t>
            </a:r>
          </a:p>
        </p:txBody>
      </p:sp>
    </p:spTree>
    <p:extLst>
      <p:ext uri="{BB962C8B-B14F-4D97-AF65-F5344CB8AC3E}">
        <p14:creationId xmlns:p14="http://schemas.microsoft.com/office/powerpoint/2010/main" val="454373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Image: </a:t>
            </a:r>
            <a:r>
              <a:rPr lang="en" sz="1100" b="0" i="0" u="sng" strike="noStrike" cap="none">
                <a:solidFill>
                  <a:schemeClr val="hlink"/>
                </a:solidFill>
                <a:hlinkClick r:id="rId3"/>
              </a:rPr>
              <a:t>http://jonathanstray.com/a-full-text-visualization-of-the-iraq-war-logs</a:t>
            </a:r>
            <a:r>
              <a:rPr lang="en" sz="1100" b="0" i="0" u="none" strike="noStrike" cap="none"/>
              <a:t> - colours are types of events being described.</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buSzPct val="25000"/>
              <a:buFont typeface="Arial"/>
              <a:buNone/>
            </a:pPr>
            <a:r>
              <a:rPr lang="en" sz="1100" b="0" i="0" u="none" strike="noStrike" cap="none"/>
              <a:t>Documents are often clustered using latent dirichlet methods; this is what’s being used on the Panama papers right now. </a:t>
            </a:r>
          </a:p>
        </p:txBody>
      </p:sp>
    </p:spTree>
    <p:extLst>
      <p:ext uri="{BB962C8B-B14F-4D97-AF65-F5344CB8AC3E}">
        <p14:creationId xmlns:p14="http://schemas.microsoft.com/office/powerpoint/2010/main" val="313875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2" name="Shape 11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084414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7" name="Shape 11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Longer list:</a:t>
            </a:r>
            <a:r>
              <a:rPr lang="en" sz="1100" b="0" i="0" u="sng" strike="noStrike" cap="none">
                <a:solidFill>
                  <a:schemeClr val="hlink"/>
                </a:solidFill>
                <a:hlinkClick r:id="rId3"/>
              </a:rPr>
              <a:t> http://en.wikipedia.org/wiki/Social_network_analysis_software</a:t>
            </a:r>
          </a:p>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54671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4" name="Shape 12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891122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We’re going to be dealing with simple networks. These each have features, that we need to be able to name.</a:t>
            </a:r>
          </a:p>
          <a:p>
            <a:pPr marL="457200" marR="0" lvl="0" indent="-228600" algn="l" rtl="0">
              <a:spcBef>
                <a:spcPts val="0"/>
              </a:spcBef>
              <a:spcAft>
                <a:spcPts val="0"/>
              </a:spcAft>
              <a:buSzPct val="25000"/>
              <a:buNone/>
            </a:pPr>
            <a:r>
              <a:rPr lang="en" sz="1100" b="0" i="0" u="none" strike="noStrike" cap="none"/>
              <a:t>Node: object in the network (e.g. two people)</a:t>
            </a:r>
          </a:p>
          <a:p>
            <a:pPr marL="457200" marR="0" lvl="0" indent="-228600" algn="l" rtl="0">
              <a:spcBef>
                <a:spcPts val="0"/>
              </a:spcBef>
              <a:spcAft>
                <a:spcPts val="0"/>
              </a:spcAft>
              <a:buSzPct val="25000"/>
              <a:buNone/>
            </a:pPr>
            <a:r>
              <a:rPr lang="en" sz="1100" b="0" i="0" u="none" strike="noStrike" cap="none"/>
              <a:t>Edge: link between two objects (e.g. a friendship)</a:t>
            </a:r>
          </a:p>
          <a:p>
            <a:pPr marL="457200" marR="0" lvl="0" indent="-228600" algn="l" rtl="0">
              <a:spcBef>
                <a:spcPts val="0"/>
              </a:spcBef>
              <a:spcAft>
                <a:spcPts val="0"/>
              </a:spcAft>
              <a:buSzPct val="25000"/>
              <a:buNone/>
            </a:pPr>
            <a:r>
              <a:rPr lang="en" sz="1100" b="0" i="0" u="none" strike="noStrike" cap="none"/>
              <a:t>Directed edge: link for a relationship that just goes one way (e.g. a ‘friends’ b, but b doesn’t ‘friend’ a).</a:t>
            </a:r>
          </a:p>
          <a:p>
            <a:pPr marL="457200" marR="0" lvl="0" indent="-228600" algn="l" rtl="0">
              <a:spcBef>
                <a:spcPts val="0"/>
              </a:spcBef>
              <a:spcAft>
                <a:spcPts val="0"/>
              </a:spcAft>
              <a:buSzPct val="25000"/>
              <a:buNone/>
            </a:pPr>
            <a:r>
              <a:rPr lang="en" sz="1100" b="0" i="0" u="none" strike="noStrike" cap="none"/>
              <a:t>Clique: set of nodes where every node in the clique is connected every other node in the clique.</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342453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sz="1100" b="0" i="0" u="none" strike="noStrike" cap="none"/>
              <a:t>We’re going to look at the same network, using all the different ways that network tools could represent it.  First up: a diagram, basically a visualisation of all the network’s node and links.  Diagrams are good for explaining a network (and can be interactive)</a:t>
            </a:r>
          </a:p>
        </p:txBody>
      </p:sp>
    </p:spTree>
    <p:extLst>
      <p:ext uri="{BB962C8B-B14F-4D97-AF65-F5344CB8AC3E}">
        <p14:creationId xmlns:p14="http://schemas.microsoft.com/office/powerpoint/2010/main" val="1151165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An adjacency matrix is an n by n grid, with 1 row and 1 column for each network node,  a “1” everywhere a link exists, and a ‘0’ everywhere else.  Adjacency matrices are good for representing dense graphs (i.e. graphs with lots of links between nodes).  </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You can also represent ‘sparse’ graphs using an adjacency matrix, but these will have lots and lots of zeros in them.  The Python scipy.sparse library is useful is you want to represent very large sparse matrices, without taking up huge amounts of memory.</a:t>
            </a:r>
          </a:p>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9608364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8" name="Shape 14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SzPct val="25000"/>
              <a:buFont typeface="Arial"/>
              <a:buNone/>
            </a:pPr>
            <a:r>
              <a:rPr lang="en" sz="1100" b="0" i="0" u="none" strike="noStrike" cap="none"/>
              <a:t>An adjacency list is a list of a the nodes, with a list of all the nodes connected to each of them. </a:t>
            </a:r>
          </a:p>
          <a:p>
            <a:pPr marL="0" marR="0" lvl="0" indent="0" algn="l" rtl="0">
              <a:lnSpc>
                <a:spcPct val="115000"/>
              </a:lnSpc>
              <a:spcBef>
                <a:spcPts val="0"/>
              </a:spcBef>
              <a:spcAft>
                <a:spcPts val="0"/>
              </a:spcAft>
              <a:buSzPct val="25000"/>
              <a:buFont typeface="Arial"/>
              <a:buNone/>
            </a:pPr>
            <a:r>
              <a:rPr lang="en" sz="1100" b="0" i="0" u="none" strike="noStrike" cap="none"/>
              <a:t>An adjacency list is good for representing sparse graphs (e.g. social networks tend to be sparse), and is the main network representation used by NetworkX.</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849496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SzPct val="25000"/>
              <a:buFont typeface="Arial"/>
              <a:buNone/>
            </a:pPr>
            <a:r>
              <a:rPr lang="en" sz="1100" b="0" i="0" u="none" strike="noStrike" cap="none"/>
              <a:t>An edge list is a list of all the connections between nodes.  This is a good general network representation. </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You’ll also find networks described in mathematical terms, e.g. as “G = (V,E,e)” where G is the network (‘graph’), V are the nodes (‘vertices’); E are the edges and e is the relationship (‘mapping’) between edges and nodes.  Networks are covered by areas of maths that include Graph Theory. </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8160916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2" name="Shape 16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So let’s try some of this.  NetworkX produces ugly graphs, but has a good set of network analysis tools. </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(NB if you want a directed graph, use nx.DiGraph() )</a:t>
            </a:r>
          </a:p>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866816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8" name="Shape 5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We’ve really got 4 questions here: </a:t>
            </a:r>
          </a:p>
          <a:p>
            <a:pPr marL="457200" marR="0" lvl="0" indent="-228600" algn="l" rtl="0">
              <a:spcBef>
                <a:spcPts val="0"/>
              </a:spcBef>
              <a:spcAft>
                <a:spcPts val="0"/>
              </a:spcAft>
              <a:buSzPct val="25000"/>
              <a:buNone/>
            </a:pPr>
            <a:r>
              <a:rPr lang="en" sz="1100" b="0" i="0" u="none" strike="noStrike" cap="none"/>
              <a:t>What is a network?</a:t>
            </a:r>
          </a:p>
          <a:p>
            <a:pPr marL="457200" marR="0" lvl="0" indent="-228600" algn="l" rtl="0">
              <a:spcBef>
                <a:spcPts val="0"/>
              </a:spcBef>
              <a:spcAft>
                <a:spcPts val="0"/>
              </a:spcAft>
              <a:buSzPct val="25000"/>
              <a:buNone/>
            </a:pPr>
            <a:r>
              <a:rPr lang="en" sz="1100" b="0" i="0" u="none" strike="noStrike" cap="none"/>
              <a:t>What features does a network have?</a:t>
            </a:r>
          </a:p>
          <a:p>
            <a:pPr marL="457200" marR="0" lvl="0" indent="-228600" algn="l" rtl="0">
              <a:spcBef>
                <a:spcPts val="0"/>
              </a:spcBef>
              <a:spcAft>
                <a:spcPts val="0"/>
              </a:spcAft>
              <a:buSzPct val="25000"/>
              <a:buNone/>
            </a:pPr>
            <a:r>
              <a:rPr lang="en" sz="1100" b="0" i="0" u="none" strike="noStrike" cap="none"/>
              <a:t>What analysis is possible with those features?</a:t>
            </a:r>
          </a:p>
          <a:p>
            <a:pPr marL="457200" marR="0" lvl="0" indent="-228600" algn="l" rtl="0">
              <a:spcBef>
                <a:spcPts val="0"/>
              </a:spcBef>
              <a:spcAft>
                <a:spcPts val="0"/>
              </a:spcAft>
              <a:buSzPct val="25000"/>
              <a:buNone/>
            </a:pPr>
            <a:r>
              <a:rPr lang="en" sz="1100" b="0" i="0" u="none" strike="noStrike" cap="none"/>
              <a:t>How do we explain that analysis?</a:t>
            </a:r>
          </a:p>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2004900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8" name="Shape 16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sz="1100" b="0" i="0" u="none" strike="noStrike" cap="none"/>
              <a:t>Here’s NetworkX’s visualisation of that graph.  When humans draw graphs, they generally think about where to put the nodes, minimise the number of links crossing over each other, make them pretty.  Computers don’t think that way, so don’t be surprised if NetworkX draws something that doesn’t look, on the surface, anything like your graph.   “Making it pretty” is one of the reasons that we use packages like Gephi to visualise graphs (another is “make it easier to spot patterns in this graph”). </a:t>
            </a:r>
          </a:p>
        </p:txBody>
      </p:sp>
    </p:spTree>
    <p:extLst>
      <p:ext uri="{BB962C8B-B14F-4D97-AF65-F5344CB8AC3E}">
        <p14:creationId xmlns:p14="http://schemas.microsoft.com/office/powerpoint/2010/main" val="498541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6" name="Shape 17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3801271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1" name="Shape 18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33008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7" name="Shape 18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7308434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2" name="Shape 19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Centrality is all about power.  And there are different types of power.  The simplest form of centrality is degree centrality, e.g. how many links connect directly to each node.  </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NetworkX centrality functions are here: </a:t>
            </a:r>
            <a:r>
              <a:rPr lang="en" sz="1100" b="0" i="0" u="sng" strike="noStrike" cap="none">
                <a:solidFill>
                  <a:schemeClr val="hlink"/>
                </a:solidFill>
                <a:hlinkClick r:id="rId3"/>
              </a:rPr>
              <a:t> http://networkx.lanl.gov/reference/algorithms.centrality.html</a:t>
            </a:r>
            <a:r>
              <a:rPr lang="en" sz="1100" b="0" i="0" u="none" strike="noStrike" cap="none"/>
              <a:t>  Note that degree centrality is normalized (divided) by the largest possible number of connections per node: in this case, 9.</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Degree centrality is not a great measure of power: a more important measures may be the number of nodes that each node can easily reach, and it’s possible that the highest-ranked node by degree centrality is part of a clique that’s not well connected to the outside world. </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8261810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0" name="Shape 20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Between = how many nodes are there between two nodes?</a:t>
            </a:r>
          </a:p>
          <a:p>
            <a:pPr marL="0" marR="0" lvl="0" indent="0" algn="l" rtl="0">
              <a:spcBef>
                <a:spcPts val="0"/>
              </a:spcBef>
              <a:spcAft>
                <a:spcPts val="0"/>
              </a:spcAft>
              <a:buSzPct val="25000"/>
              <a:buFont typeface="Arial"/>
              <a:buNone/>
            </a:pPr>
            <a:r>
              <a:rPr lang="en" sz="1100" b="0" i="0" u="none" strike="noStrike" cap="none"/>
              <a:t>Nodes with high betweenness have influence over the flow of information or goods through a network: they bridge separate communities (good) but also often are a single point of failure in communications between those communities (bad). </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Betweenness = (number of shortest paths including n / total number of shortest paths) / number of pairs of nodes</a:t>
            </a:r>
          </a:p>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7888429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8" name="Shape 20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Closeness = has the shortest average path to all other nodes in the network. Nodes with high closeness have great influence over the rest of the network, especially if influence diminishes with path length; these points are also good places to observe all information flows from.</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Closeness = sum(distance to each other node) / (number of nodes-1) </a:t>
            </a:r>
          </a:p>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6663530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6" name="Shape 21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Eigenvector centrality measures how much influence a node has in the whole network, taking account of their connections to other highly-connected nodes.  These are the “kings” of your network - they might not have great closeness or betweenness, but they do wield a lot of influence. The algorithm behind Google search, PageRank, is based on eigenvector centrality.</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NB Eigenvector centrality algorithms are complex, and won’t always give you a solution.</a:t>
            </a:r>
          </a:p>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0621094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4" name="Shape 22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Contagion models predict how information or states (e.g. political opinion or rumours) are most likely to move across a network </a:t>
            </a:r>
          </a:p>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9901077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9" name="Shape 22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Simple contagion (aka diffusion) models are used when it’s important that you find *everybody* in contact, e.g. for Ebola, you have to assume that everyone an infectious person is in contact with is a potential carrier. Here, we assume that node 9 changes state first; in the next step of the algorithm, the nodes directly connected to it (0,1,7) change state; in the next step, the nodes connected to (0,1,7) change state, etc. etc.</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Thought experiment: infections are time-sensitive, e.g. you get infected, then either get better or die. How would you represent this in a network? What would you expect to happen in a small-world network? </a:t>
            </a:r>
          </a:p>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379215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Font typeface="Arial"/>
              <a:buNone/>
            </a:pPr>
            <a:r>
              <a:rPr lang="en" sz="1100" b="0" i="0" u="none" strike="noStrike" cap="none"/>
              <a:t>Let’s start with “what is a network”.  We can start by talking about nodes and edges and maths and stuff, but it’s easier to start by showing you how to identify potential networks and relationships in those networks.</a:t>
            </a:r>
          </a:p>
          <a:p>
            <a:pPr marL="0" marR="0" lvl="0" indent="0" algn="l" rtl="0">
              <a:lnSpc>
                <a:spcPct val="100000"/>
              </a:lnSpc>
              <a:spcBef>
                <a:spcPts val="1600"/>
              </a:spcBef>
              <a:spcAft>
                <a:spcPts val="0"/>
              </a:spcAft>
              <a:buSzPct val="25000"/>
              <a:buFont typeface="Arial"/>
              <a:buNone/>
            </a:pPr>
            <a:r>
              <a:rPr lang="en" sz="1100" b="0" i="0" u="none" strike="noStrike" cap="none"/>
              <a:t>If you want some network data to play with, try </a:t>
            </a:r>
            <a:r>
              <a:rPr lang="en" sz="1100" b="0" i="0" u="sng" strike="noStrike" cap="none">
                <a:solidFill>
                  <a:schemeClr val="hlink"/>
                </a:solidFill>
                <a:hlinkClick r:id="rId3"/>
              </a:rPr>
              <a:t>https://snap.stanford.edu/data/</a:t>
            </a:r>
            <a:r>
              <a:rPr lang="en" sz="1100" b="0" i="0" u="none" strike="noStrike" cap="none"/>
              <a:t> or </a:t>
            </a:r>
            <a:r>
              <a:rPr lang="en" sz="1100" b="0" i="0" u="sng" strike="noStrike" cap="none">
                <a:solidFill>
                  <a:schemeClr val="hlink"/>
                </a:solidFill>
                <a:hlinkClick r:id="rId4"/>
              </a:rPr>
              <a:t>http://www-personal.umich.edu/~mejn/netdata/</a:t>
            </a:r>
            <a:r>
              <a:rPr lang="en" sz="1100" b="0" i="0" u="none" strike="noStrike" cap="none"/>
              <a:t>.   Phonecall data can be found at </a:t>
            </a:r>
            <a:r>
              <a:rPr lang="en" sz="1100" b="0" i="0" u="sng" strike="noStrike" cap="none">
                <a:solidFill>
                  <a:schemeClr val="hlink"/>
                </a:solidFill>
                <a:hlinkClick r:id="rId5"/>
              </a:rPr>
              <a:t>http://theodi.fbk.eu/openbigdata/#portfolioModal11</a:t>
            </a:r>
            <a:r>
              <a:rPr lang="en" sz="1100" b="0" i="0" u="none" strike="noStrike" cap="none"/>
              <a:t>.  If you’re interested in NYC data, try http://www.meetup.com/SocialDataNY/</a:t>
            </a:r>
          </a:p>
          <a:p>
            <a:pPr marL="0" marR="0" lvl="0" indent="0" algn="l" rtl="0">
              <a:lnSpc>
                <a:spcPct val="100000"/>
              </a:lnSpc>
              <a:spcBef>
                <a:spcPts val="1600"/>
              </a:spcBef>
              <a:spcAft>
                <a:spcPts val="0"/>
              </a:spcAft>
              <a:buSzPct val="25000"/>
              <a:buFont typeface="Arial"/>
              <a:buNone/>
            </a:pPr>
            <a:endParaRPr sz="1100" b="0" i="0" u="none" strike="noStrike" cap="none"/>
          </a:p>
          <a:p>
            <a:pPr marL="0" marR="0" lvl="0" indent="0" algn="l" rtl="0">
              <a:lnSpc>
                <a:spcPct val="100000"/>
              </a:lnSpc>
              <a:spcBef>
                <a:spcPts val="1600"/>
              </a:spcBef>
              <a:spcAft>
                <a:spcPts val="0"/>
              </a:spcAft>
              <a:buSzPct val="25000"/>
              <a:buFont typeface="Arial"/>
              <a:buNone/>
            </a:pPr>
            <a:endParaRPr sz="1100" b="0" i="0" u="none" strike="noStrike" cap="none"/>
          </a:p>
        </p:txBody>
      </p:sp>
    </p:spTree>
    <p:extLst>
      <p:ext uri="{BB962C8B-B14F-4D97-AF65-F5344CB8AC3E}">
        <p14:creationId xmlns:p14="http://schemas.microsoft.com/office/powerpoint/2010/main" val="2350500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5" name="Shape 23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Complex contagion are diffusion models for more complex choices, e.g. whether to go see a movie, based on your friends’ opinions plus reading movie reviews. </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In complex contagion, a node changes state based on the state of *all* its neighbors, and often also on outside information; just because 9 is in one state, 1 doesn’t have to change to that state too (but it might change state with probability p).</a:t>
            </a:r>
          </a:p>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5304226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1" name="Shape 24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Let’s look at communities: groupings within your network. These are useful for questions like “how is a network likely to split into groups” and “how do I efficiently influence this network”.  Note that when we have a community, we can study it as a network in its own right, including finding the most important nodes in it. </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“Small world theory” = there are roughly 6 steps on the shortest path between each pair of nodes in the world (see also “6 degrees of Kevin Bacon”</a:t>
            </a:r>
            <a:r>
              <a:rPr lang="en" sz="1100" b="0" i="0" u="sng" strike="noStrike" cap="none">
                <a:solidFill>
                  <a:schemeClr val="hlink"/>
                </a:solidFill>
                <a:hlinkClick r:id="rId3"/>
              </a:rPr>
              <a:t> http://en.wikipedia.org/wiki/Six_degrees_of_separation</a:t>
            </a:r>
            <a:r>
              <a:rPr lang="en" sz="1100" b="0" i="0" u="none" strike="noStrike" cap="none"/>
              <a:t>).  The maths works out at roughly s = ln(n)/ln(k) where n is the population size and k is the average number of connections per node. For k=30, s is usually roughly 6.</a:t>
            </a:r>
          </a:p>
          <a:p>
            <a:pPr marL="0" marR="0" lvl="0" indent="0" algn="l" rtl="0">
              <a:spcBef>
                <a:spcPts val="0"/>
              </a:spcBef>
              <a:spcAft>
                <a:spcPts val="0"/>
              </a:spcAft>
              <a:buSzPct val="25000"/>
              <a:buFont typeface="Arial"/>
              <a:buNone/>
            </a:pPr>
            <a:r>
              <a:rPr lang="en" sz="1100" b="0" i="0" u="none" strike="noStrike" cap="none"/>
              <a:t>NetworkX community functions:</a:t>
            </a:r>
            <a:r>
              <a:rPr lang="en" sz="1100" b="0" i="0" u="sng" strike="noStrike" cap="none">
                <a:solidFill>
                  <a:schemeClr val="hlink"/>
                </a:solidFill>
                <a:hlinkClick r:id="rId4"/>
              </a:rPr>
              <a:t> http://networkx.lanl.gov/reference/algorithms.community.html</a:t>
            </a:r>
          </a:p>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6094144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6" name="Shape 24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These are group measures based on the numbers of links. The K-core is defined as: Every node in the clique is connected to K or more other nodes in the clique.</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Clique-level analysis and node-level analysis interact with each other, e.g. if you find a set of cliques in a network, you can then look for and use the central nodes in those cliques. </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In this graph, the largest cliques have 4 nodes in them: for instance, the nodes in the pink box are all connected to each other.  There are two 4-cliques in this diagram ([[0,2,3,5],[1,3,4,6]]), two 3-cliques: [[0,1,3],[0,1,9]], and two 2-cliques: [[7,8],[8,9]].   The largest k-cores is a 2-core, with the green box around it: [0,1,2,3,4,5,6,9]. </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K-cores and cliques don’t always find the natural cliques in a graph (especially one containing human relationship).  N-cliques: “friend of friend” cliques; use Bron and Kerbosch algorithm.  Issues include nodes that contribute to the clique aren’t included in it. P-clique addresses some of this. Other approaches: n-clans, k-plexes etc.: see </a:t>
            </a:r>
            <a:r>
              <a:rPr lang="en" sz="1100" b="0" i="0" u="sng" strike="noStrike" cap="none">
                <a:solidFill>
                  <a:schemeClr val="hlink"/>
                </a:solidFill>
                <a:hlinkClick r:id="rId3"/>
              </a:rPr>
              <a:t>http://faculty.ucr.edu/~hanneman/nettext/C11_Cliques.html#nclique</a:t>
            </a:r>
          </a:p>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0797200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5" name="Shape 25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6179791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0" name="Shape 26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457200" marR="0" lvl="0" indent="-228600" algn="l" rtl="0">
              <a:spcBef>
                <a:spcPts val="0"/>
              </a:spcBef>
              <a:spcAft>
                <a:spcPts val="0"/>
              </a:spcAft>
              <a:buSzPct val="100000"/>
              <a:buFont typeface="Arial"/>
              <a:buChar char="●"/>
            </a:pPr>
            <a:r>
              <a:rPr lang="en" sz="1100" b="0" i="0" u="none" strike="noStrike" cap="none"/>
              <a:t>Social networks = short path lengths, high clustering, skewed degree distributions.</a:t>
            </a:r>
          </a:p>
          <a:p>
            <a:pPr marL="457200" marR="0" lvl="0" indent="-228600" algn="l" rtl="0">
              <a:spcBef>
                <a:spcPts val="0"/>
              </a:spcBef>
              <a:spcAft>
                <a:spcPts val="0"/>
              </a:spcAft>
              <a:buSzPct val="100000"/>
              <a:buFont typeface="Arial"/>
              <a:buChar char="●"/>
            </a:pPr>
            <a:r>
              <a:rPr lang="en" sz="1100" b="0" i="0" u="none" strike="noStrike" cap="none"/>
              <a:t>Small worlds = lots of highly-connected small groups with fewer connections to other groups: Saw this effect in the Ebola response contact-tracking.</a:t>
            </a:r>
          </a:p>
          <a:p>
            <a:pPr marL="0" marR="0" lvl="0" indent="0" algn="l" rtl="0">
              <a:spcBef>
                <a:spcPts val="0"/>
              </a:spcBef>
              <a:spcAft>
                <a:spcPts val="0"/>
              </a:spcAft>
              <a:buSzPct val="25000"/>
              <a:buFont typeface="Arial"/>
              <a:buNone/>
            </a:pPr>
            <a:r>
              <a:rPr lang="en" sz="1100" b="0" i="0" u="none" strike="noStrike" cap="none"/>
              <a:t>All available in networkx</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Disconnected networks are networks where there isn’t a path from every node to every other node in the network. These networks can be interesting because of the lack of connections between groups (e.g. you’re trying to most efficiently connect up different transport systems).  These can be described by their “components”, e.g. </a:t>
            </a:r>
          </a:p>
          <a:p>
            <a:pPr marL="457200" marR="0" lvl="0" indent="-228600" algn="l" rtl="0">
              <a:spcBef>
                <a:spcPts val="0"/>
              </a:spcBef>
              <a:spcAft>
                <a:spcPts val="0"/>
              </a:spcAft>
              <a:buSzPct val="25000"/>
              <a:buNone/>
            </a:pPr>
            <a:r>
              <a:rPr lang="en" sz="1100" b="0" i="0" u="none" strike="noStrike" cap="none"/>
              <a:t>Connected component = every node in the component can be reached from every other node</a:t>
            </a:r>
          </a:p>
          <a:p>
            <a:pPr marL="457200" marR="0" lvl="0" indent="-304800" algn="l" rtl="0">
              <a:lnSpc>
                <a:spcPct val="115000"/>
              </a:lnSpc>
              <a:spcBef>
                <a:spcPts val="0"/>
              </a:spcBef>
              <a:spcAft>
                <a:spcPts val="0"/>
              </a:spcAft>
              <a:buSzPct val="25000"/>
              <a:buNone/>
            </a:pPr>
            <a:r>
              <a:rPr lang="en" sz="1100" b="0" i="0" u="none" strike="noStrike" cap="none"/>
              <a:t>Giant component = connected component that covers most of the network</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1449092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6" name="Shape 26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0365061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1" name="Shape 27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Node-link diagrams are still the best way to describe networks.  Most of the network tools will produce one of these.  This is a D3 force-directed visualisation (</a:t>
            </a:r>
            <a:r>
              <a:rPr lang="en" sz="1100" b="0" i="0" u="sng" strike="noStrike" cap="none">
                <a:solidFill>
                  <a:schemeClr val="hlink"/>
                </a:solidFill>
                <a:hlinkClick r:id="rId3"/>
              </a:rPr>
              <a:t>bl.ocks.org/mbostock/4062045</a:t>
            </a:r>
            <a:r>
              <a:rPr lang="en" sz="1100" b="0" i="0" u="none" strike="noStrike" cap="none"/>
              <a:t> : Les Miserables character relationships). Force-directed graphs try to produce a clean network visualisation by treating the network as though the nodes are pulling outwards with the links pulling them back; Gephi is also good for these. </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Explaining graphs to the C-suite? Use visual cues they’re used to. Carefully.  Some examples are in the Visualisation Periodic Table at </a:t>
            </a:r>
            <a:r>
              <a:rPr lang="en" sz="1100" b="0" i="0" u="sng" strike="noStrike" cap="none">
                <a:solidFill>
                  <a:schemeClr val="hlink"/>
                </a:solidFill>
                <a:hlinkClick r:id="rId4"/>
              </a:rPr>
              <a:t> http://www.visual-literacy.org/periodic_table/periodic_table.html</a:t>
            </a:r>
          </a:p>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710311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7" name="Shape 27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Edge bundling is useful for small world networks.   This is another d3 diagram (</a:t>
            </a:r>
            <a:r>
              <a:rPr lang="en" sz="1100" b="0" i="0" u="sng" strike="noStrike" cap="none">
                <a:solidFill>
                  <a:schemeClr val="hlink"/>
                </a:solidFill>
                <a:hlinkClick r:id="rId3"/>
              </a:rPr>
              <a:t>http://bost.ocks.org/mike/uberdata/</a:t>
            </a:r>
            <a:r>
              <a:rPr lang="en" sz="1100" b="0" i="0" u="none" strike="noStrike" cap="none"/>
              <a:t> : Uber rides by neighbourhood); another D3 example is here:  </a:t>
            </a:r>
            <a:r>
              <a:rPr lang="en" sz="1100" b="0" i="0" u="sng" strike="noStrike" cap="none">
                <a:solidFill>
                  <a:schemeClr val="hlink"/>
                </a:solidFill>
                <a:hlinkClick r:id="rId4"/>
              </a:rPr>
              <a:t>http://bl.ocks.org/mbostock/7607999</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1879729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3" name="Shape 28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An adjacency matrix can help if it’s nicely grouped, but sometimes it’s just more confusing.  Metanodes (a network where each node is a group of smaller nodes) are useful for large networks of communities.  </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Image: </a:t>
            </a:r>
            <a:r>
              <a:rPr lang="en" sz="1100" b="0" i="0" u="sng" strike="noStrike" cap="none">
                <a:solidFill>
                  <a:schemeClr val="hlink"/>
                </a:solidFill>
                <a:hlinkClick r:id="rId3"/>
              </a:rPr>
              <a:t>https://bost.ocks.org/mike/miserables/</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A heavy but useful post on network visualisation is http://www.cmu.edu/joss/content/articles/volume14/ChuWipfliValente.pdf</a:t>
            </a:r>
          </a:p>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1066608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9" name="Shape 28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292299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9" name="Shape 6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Quote is from the Oxford English Dictionary.   Diagram is California political donations, from http://www.insna.org/PDF/Connections/v35/apkarian_web.pdf</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A network is a set of things that are linked together.  We use networks to understand, use and explain relationships.   Networks are usually visualized as a set of points (“nodes”) connected by lines (“edges”).</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A relationship can be as simple as “a ink between these two objects exists”, or as complex as “this probability matrix describes the complex relationship between the possible states of these objects”</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2640324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4" name="Shape 29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387217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Let’s start with networks where there’s an obvious physical link.  These include things like communications grids, power grids, and the movement of water supplies between streams, rivers, farms and processing plants. </a:t>
            </a:r>
          </a:p>
          <a:p>
            <a:pPr marL="0" marR="0" lvl="0" indent="0" algn="l" rtl="0">
              <a:spcBef>
                <a:spcPts val="0"/>
              </a:spcBef>
              <a:spcAft>
                <a:spcPts val="0"/>
              </a:spcAft>
              <a:buSzPct val="25000"/>
              <a:buFont typeface="Arial"/>
              <a:buNone/>
            </a:pPr>
            <a:r>
              <a:rPr lang="en" sz="1100" b="0" i="0" u="none" strike="noStrike" cap="none"/>
              <a:t>As you look at these examples, I want you to think about the types of questions you could start asking with this network data.  For example, in infrastructure, you often only have access to the junctions and the fact that there *is* a connection between two points.  One question here might be “are there any critical links here”, e.g. if one link fails, could it break the grid, or stop an area being supplied with electricity?</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Image: the main power grid in the USA, from NPR:</a:t>
            </a:r>
            <a:r>
              <a:rPr lang="en" sz="1100" b="0" i="0" u="sng" strike="noStrike" cap="none">
                <a:solidFill>
                  <a:schemeClr val="hlink"/>
                </a:solidFill>
                <a:hlinkClick r:id="rId3"/>
              </a:rPr>
              <a:t> Visualising the US Power Grid</a:t>
            </a:r>
          </a:p>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684798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With transport, the dataset gets richer.  You not only have the nodes and links between them, you also have timetables that list the average time between stations (and the current state of the network) and the switching costs of changing lines at a station (e.g. the time taken to walk between platforms).</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Image from Transport for London:</a:t>
            </a:r>
            <a:r>
              <a:rPr lang="en" sz="1100" b="0" i="0" u="sng" strike="noStrike" cap="none">
                <a:solidFill>
                  <a:schemeClr val="hlink"/>
                </a:solidFill>
                <a:hlinkClick r:id="rId3"/>
              </a:rPr>
              <a:t> London Underground Map</a:t>
            </a:r>
          </a:p>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829428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Networks don’t have to have physical links.  Here’s my Facebook network: with this, and the other networks that I connect to people with, I can also start investigating the information moving across those networks, and their effect on my state (e.g. my political opinions).</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buSzPct val="25000"/>
              <a:buFont typeface="Arial"/>
              <a:buNone/>
            </a:pPr>
            <a:r>
              <a:rPr lang="en" sz="1100" b="0" i="0" u="none" strike="noStrike" cap="none"/>
              <a:t>Image: Sara’s Facebook friends, visualised with Gephi. </a:t>
            </a:r>
          </a:p>
        </p:txBody>
      </p:sp>
    </p:spTree>
    <p:extLst>
      <p:ext uri="{BB962C8B-B14F-4D97-AF65-F5344CB8AC3E}">
        <p14:creationId xmlns:p14="http://schemas.microsoft.com/office/powerpoint/2010/main" val="1673996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4" name="Shape 9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Many datasets can be framed as networks. Here, the Spotify API gives me relationships between its artists; I can also create some of my own relationship data from this API by looking at which songs and artists are on the same playlists.</a:t>
            </a:r>
          </a:p>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679395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Much of text analysis can also be framed as networks. Here’s a matrix showing words that occur together in sentences and how many times they’ve co-occurred in the dataset.  If we see every words as a node, and every nonzero co-occurrence score as a link, we’ve got ourselves a network. This can also be applied at the document level, e.g. Jonathan Stray’s Overview project analysed networks of documents to find civilian deaths in the Iraq War.</a:t>
            </a:r>
          </a:p>
          <a:p>
            <a:pPr marL="0" marR="0" lvl="0" indent="0" algn="l" rtl="0">
              <a:spcBef>
                <a:spcPts val="0"/>
              </a:spcBef>
              <a:spcAft>
                <a:spcPts val="0"/>
              </a:spcAft>
              <a:buSzPct val="25000"/>
              <a:buFont typeface="Arial"/>
              <a:buNone/>
            </a:pPr>
            <a:r>
              <a:rPr lang="en" sz="1100" b="0" i="0" u="none" strike="noStrike" cap="none"/>
              <a:t>We could also use this on hashtags, e.g. build a network of the hashtags that are used together. </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buSzPct val="25000"/>
              <a:buFont typeface="Arial"/>
              <a:buNone/>
            </a:pPr>
            <a:r>
              <a:rPr lang="en" sz="1100" b="0" i="0" u="none" strike="noStrike" cap="none"/>
              <a:t>Image: (</a:t>
            </a:r>
            <a:r>
              <a:rPr lang="en" sz="1100" b="0" i="0" u="sng" strike="noStrike" cap="none">
                <a:solidFill>
                  <a:schemeClr val="hlink"/>
                </a:solidFill>
                <a:hlinkClick r:id="rId3"/>
              </a:rPr>
              <a:t>Wise blogpost</a:t>
            </a:r>
            <a:r>
              <a:rPr lang="en" sz="1100" b="0" i="0" u="none" strike="noStrike" cap="none"/>
              <a:t> on word co-occurance matrices)</a:t>
            </a:r>
          </a:p>
        </p:txBody>
      </p:sp>
    </p:spTree>
    <p:extLst>
      <p:ext uri="{BB962C8B-B14F-4D97-AF65-F5344CB8AC3E}">
        <p14:creationId xmlns:p14="http://schemas.microsoft.com/office/powerpoint/2010/main" val="424608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599" cy="2052599"/>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Arial"/>
              <a:buNone/>
              <a:defRPr sz="52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5200">
                <a:solidFill>
                  <a:schemeClr val="dk1"/>
                </a:solidFill>
              </a:defRPr>
            </a:lvl2pPr>
            <a:lvl3pPr lvl="2" indent="0" algn="ctr">
              <a:spcBef>
                <a:spcPts val="0"/>
              </a:spcBef>
              <a:buClr>
                <a:schemeClr val="dk1"/>
              </a:buClr>
              <a:buFont typeface="Arial"/>
              <a:buNone/>
              <a:defRPr sz="5200">
                <a:solidFill>
                  <a:schemeClr val="dk1"/>
                </a:solidFill>
              </a:defRPr>
            </a:lvl3pPr>
            <a:lvl4pPr lvl="3" indent="0" algn="ctr">
              <a:spcBef>
                <a:spcPts val="0"/>
              </a:spcBef>
              <a:buClr>
                <a:schemeClr val="dk1"/>
              </a:buClr>
              <a:buFont typeface="Arial"/>
              <a:buNone/>
              <a:defRPr sz="5200">
                <a:solidFill>
                  <a:schemeClr val="dk1"/>
                </a:solidFill>
              </a:defRPr>
            </a:lvl4pPr>
            <a:lvl5pPr lvl="4" indent="0" algn="ctr">
              <a:spcBef>
                <a:spcPts val="0"/>
              </a:spcBef>
              <a:buClr>
                <a:schemeClr val="dk1"/>
              </a:buClr>
              <a:buFont typeface="Arial"/>
              <a:buNone/>
              <a:defRPr sz="5200">
                <a:solidFill>
                  <a:schemeClr val="dk1"/>
                </a:solidFill>
              </a:defRPr>
            </a:lvl5pPr>
            <a:lvl6pPr lvl="5" indent="0" algn="ctr">
              <a:spcBef>
                <a:spcPts val="0"/>
              </a:spcBef>
              <a:buClr>
                <a:schemeClr val="dk1"/>
              </a:buClr>
              <a:buFont typeface="Arial"/>
              <a:buNone/>
              <a:defRPr sz="5200">
                <a:solidFill>
                  <a:schemeClr val="dk1"/>
                </a:solidFill>
              </a:defRPr>
            </a:lvl6pPr>
            <a:lvl7pPr lvl="6" indent="0" algn="ctr">
              <a:spcBef>
                <a:spcPts val="0"/>
              </a:spcBef>
              <a:buClr>
                <a:schemeClr val="dk1"/>
              </a:buClr>
              <a:buFont typeface="Arial"/>
              <a:buNone/>
              <a:defRPr sz="5200">
                <a:solidFill>
                  <a:schemeClr val="dk1"/>
                </a:solidFill>
              </a:defRPr>
            </a:lvl7pPr>
            <a:lvl8pPr lvl="7" indent="0" algn="ctr">
              <a:spcBef>
                <a:spcPts val="0"/>
              </a:spcBef>
              <a:buClr>
                <a:schemeClr val="dk1"/>
              </a:buClr>
              <a:buFont typeface="Arial"/>
              <a:buNone/>
              <a:defRPr sz="5200">
                <a:solidFill>
                  <a:schemeClr val="dk1"/>
                </a:solidFill>
              </a:defRPr>
            </a:lvl8pPr>
            <a:lvl9pPr lvl="8" indent="0" algn="ctr">
              <a:spcBef>
                <a:spcPts val="0"/>
              </a:spcBef>
              <a:buClr>
                <a:schemeClr val="dk1"/>
              </a:buClr>
              <a:buFont typeface="Arial"/>
              <a:buNone/>
              <a:defRPr sz="5200">
                <a:solidFill>
                  <a:schemeClr val="dk1"/>
                </a:solidFill>
              </a:defRPr>
            </a:lvl9pPr>
          </a:lstStyle>
          <a:p>
            <a:endParaRPr/>
          </a:p>
        </p:txBody>
      </p:sp>
      <p:sp>
        <p:nvSpPr>
          <p:cNvPr id="11" name="Shape 11"/>
          <p:cNvSpPr txBox="1">
            <a:spLocks noGrp="1"/>
          </p:cNvSpPr>
          <p:nvPr>
            <p:ph type="subTitle" idx="1"/>
          </p:nvPr>
        </p:nvSpPr>
        <p:spPr>
          <a:xfrm>
            <a:off x="311700" y="2834125"/>
            <a:ext cx="8520599" cy="7926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1pPr>
            <a:lvl2pPr marL="457200" marR="0" lvl="1"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2pPr>
            <a:lvl3pPr marL="914400" marR="0" lvl="2"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3pPr>
            <a:lvl4pPr marL="1371600" marR="0" lvl="3"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4pPr>
            <a:lvl5pPr marL="1828800" marR="0" lvl="4"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5pPr>
            <a:lvl6pPr marL="2286000" marR="0" lvl="5"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6pPr>
            <a:lvl7pPr marL="2743200" marR="0" lvl="6"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7pPr>
            <a:lvl8pPr marL="3200400" marR="0" lvl="7"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8pPr>
            <a:lvl9pPr marL="3657600" marR="0" lvl="8"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9pPr>
          </a:lstStyle>
          <a:p>
            <a:endParaRPr/>
          </a:p>
        </p:txBody>
      </p:sp>
      <p:sp>
        <p:nvSpPr>
          <p:cNvPr id="12" name="Shape 12"/>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599" cy="19635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Arial"/>
              <a:buNone/>
              <a:defRPr sz="120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12000">
                <a:solidFill>
                  <a:schemeClr val="dk1"/>
                </a:solidFill>
              </a:defRPr>
            </a:lvl2pPr>
            <a:lvl3pPr lvl="2" indent="0" algn="ctr">
              <a:spcBef>
                <a:spcPts val="0"/>
              </a:spcBef>
              <a:buClr>
                <a:schemeClr val="dk1"/>
              </a:buClr>
              <a:buFont typeface="Arial"/>
              <a:buNone/>
              <a:defRPr sz="12000">
                <a:solidFill>
                  <a:schemeClr val="dk1"/>
                </a:solidFill>
              </a:defRPr>
            </a:lvl3pPr>
            <a:lvl4pPr lvl="3" indent="0" algn="ctr">
              <a:spcBef>
                <a:spcPts val="0"/>
              </a:spcBef>
              <a:buClr>
                <a:schemeClr val="dk1"/>
              </a:buClr>
              <a:buFont typeface="Arial"/>
              <a:buNone/>
              <a:defRPr sz="12000">
                <a:solidFill>
                  <a:schemeClr val="dk1"/>
                </a:solidFill>
              </a:defRPr>
            </a:lvl4pPr>
            <a:lvl5pPr lvl="4" indent="0" algn="ctr">
              <a:spcBef>
                <a:spcPts val="0"/>
              </a:spcBef>
              <a:buClr>
                <a:schemeClr val="dk1"/>
              </a:buClr>
              <a:buFont typeface="Arial"/>
              <a:buNone/>
              <a:defRPr sz="12000">
                <a:solidFill>
                  <a:schemeClr val="dk1"/>
                </a:solidFill>
              </a:defRPr>
            </a:lvl5pPr>
            <a:lvl6pPr lvl="5" indent="0" algn="ctr">
              <a:spcBef>
                <a:spcPts val="0"/>
              </a:spcBef>
              <a:buClr>
                <a:schemeClr val="dk1"/>
              </a:buClr>
              <a:buFont typeface="Arial"/>
              <a:buNone/>
              <a:defRPr sz="12000">
                <a:solidFill>
                  <a:schemeClr val="dk1"/>
                </a:solidFill>
              </a:defRPr>
            </a:lvl6pPr>
            <a:lvl7pPr lvl="6" indent="0" algn="ctr">
              <a:spcBef>
                <a:spcPts val="0"/>
              </a:spcBef>
              <a:buClr>
                <a:schemeClr val="dk1"/>
              </a:buClr>
              <a:buFont typeface="Arial"/>
              <a:buNone/>
              <a:defRPr sz="12000">
                <a:solidFill>
                  <a:schemeClr val="dk1"/>
                </a:solidFill>
              </a:defRPr>
            </a:lvl7pPr>
            <a:lvl8pPr lvl="7" indent="0" algn="ctr">
              <a:spcBef>
                <a:spcPts val="0"/>
              </a:spcBef>
              <a:buClr>
                <a:schemeClr val="dk1"/>
              </a:buClr>
              <a:buFont typeface="Arial"/>
              <a:buNone/>
              <a:defRPr sz="12000">
                <a:solidFill>
                  <a:schemeClr val="dk1"/>
                </a:solidFill>
              </a:defRPr>
            </a:lvl8pPr>
            <a:lvl9pPr lvl="8" indent="0" algn="ctr">
              <a:spcBef>
                <a:spcPts val="0"/>
              </a:spcBef>
              <a:buClr>
                <a:schemeClr val="dk1"/>
              </a:buClr>
              <a:buFont typeface="Arial"/>
              <a:buNone/>
              <a:defRPr sz="12000">
                <a:solidFill>
                  <a:schemeClr val="dk1"/>
                </a:solidFill>
              </a:defRPr>
            </a:lvl9pPr>
          </a:lstStyle>
          <a:p>
            <a:endParaRPr/>
          </a:p>
        </p:txBody>
      </p:sp>
      <p:sp>
        <p:nvSpPr>
          <p:cNvPr id="46" name="Shape 46"/>
          <p:cNvSpPr txBox="1">
            <a:spLocks noGrp="1"/>
          </p:cNvSpPr>
          <p:nvPr>
            <p:ph type="body" idx="1"/>
          </p:nvPr>
        </p:nvSpPr>
        <p:spPr>
          <a:xfrm>
            <a:off x="311700" y="3152225"/>
            <a:ext cx="8520599" cy="1300800"/>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chemeClr val="lt2"/>
              </a:buClr>
              <a:buFont typeface="Arial"/>
              <a:buNone/>
              <a:defRPr sz="1800" b="0" i="0" u="none" strike="noStrike" cap="none">
                <a:solidFill>
                  <a:schemeClr val="lt2"/>
                </a:solidFill>
                <a:latin typeface="Arial"/>
                <a:ea typeface="Arial"/>
                <a:cs typeface="Arial"/>
                <a:sym typeface="Arial"/>
              </a:defRPr>
            </a:lvl1pPr>
            <a:lvl2pPr marL="457200" marR="0" lvl="1" indent="0" algn="ctr"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2pPr>
            <a:lvl3pPr marL="914400" marR="0" lvl="2" indent="0" algn="ctr"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3pPr>
            <a:lvl4pPr marL="1371600" marR="0" lvl="3" indent="0" algn="ctr"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4pPr>
            <a:lvl5pPr marL="1828800" marR="0" lvl="4" indent="0" algn="ctr"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5pPr>
            <a:lvl6pPr marL="2286000" marR="0" lvl="5" indent="0" algn="ctr"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6pPr>
            <a:lvl7pPr marL="2743200" marR="0" lvl="6" indent="0" algn="ctr"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7pPr>
            <a:lvl8pPr marL="3200400" marR="0" lvl="7" indent="0" algn="ctr"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8pPr>
            <a:lvl9pPr marL="3657600" marR="0" lvl="8" indent="0" algn="ctr"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9pPr>
          </a:lstStyle>
          <a:p>
            <a:endParaRPr/>
          </a:p>
        </p:txBody>
      </p:sp>
      <p:sp>
        <p:nvSpPr>
          <p:cNvPr id="47" name="Shape 47"/>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endParaRPr/>
          </a:p>
        </p:txBody>
      </p:sp>
      <p:sp>
        <p:nvSpPr>
          <p:cNvPr id="15" name="Shape 15"/>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2"/>
              </a:buClr>
              <a:buFont typeface="Arial"/>
              <a:buNone/>
              <a:defRPr sz="1800" b="0" i="0" u="none" strike="noStrike" cap="none">
                <a:solidFill>
                  <a:schemeClr val="lt2"/>
                </a:solidFill>
                <a:latin typeface="Arial"/>
                <a:ea typeface="Arial"/>
                <a:cs typeface="Arial"/>
                <a:sym typeface="Arial"/>
              </a:defRPr>
            </a:lvl1pPr>
            <a:lvl2pPr marL="457200" marR="0" lvl="1"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2pPr>
            <a:lvl3pPr marL="914400" marR="0" lvl="2"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3pPr>
            <a:lvl4pPr marL="1371600" marR="0" lvl="3"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4pPr>
            <a:lvl5pPr marL="1828800" marR="0" lvl="4"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5pPr>
            <a:lvl6pPr marL="2286000" marR="0" lvl="5"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6pPr>
            <a:lvl7pPr marL="2743200" marR="0" lvl="6"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7pPr>
            <a:lvl8pPr marL="3200400" marR="0" lvl="7"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8pPr>
            <a:lvl9pPr marL="3657600" marR="0" lvl="8"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9pPr>
          </a:lstStyle>
          <a:p>
            <a:endParaRPr/>
          </a:p>
        </p:txBody>
      </p:sp>
      <p:sp>
        <p:nvSpPr>
          <p:cNvPr id="16" name="Shape 16"/>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2150850"/>
            <a:ext cx="8520599" cy="8418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Arial"/>
              <a:buNone/>
              <a:defRPr sz="36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3600">
                <a:solidFill>
                  <a:schemeClr val="dk1"/>
                </a:solidFill>
              </a:defRPr>
            </a:lvl2pPr>
            <a:lvl3pPr lvl="2" indent="0" algn="ctr">
              <a:spcBef>
                <a:spcPts val="0"/>
              </a:spcBef>
              <a:buClr>
                <a:schemeClr val="dk1"/>
              </a:buClr>
              <a:buFont typeface="Arial"/>
              <a:buNone/>
              <a:defRPr sz="3600">
                <a:solidFill>
                  <a:schemeClr val="dk1"/>
                </a:solidFill>
              </a:defRPr>
            </a:lvl3pPr>
            <a:lvl4pPr lvl="3" indent="0" algn="ctr">
              <a:spcBef>
                <a:spcPts val="0"/>
              </a:spcBef>
              <a:buClr>
                <a:schemeClr val="dk1"/>
              </a:buClr>
              <a:buFont typeface="Arial"/>
              <a:buNone/>
              <a:defRPr sz="3600">
                <a:solidFill>
                  <a:schemeClr val="dk1"/>
                </a:solidFill>
              </a:defRPr>
            </a:lvl4pPr>
            <a:lvl5pPr lvl="4" indent="0" algn="ctr">
              <a:spcBef>
                <a:spcPts val="0"/>
              </a:spcBef>
              <a:buClr>
                <a:schemeClr val="dk1"/>
              </a:buClr>
              <a:buFont typeface="Arial"/>
              <a:buNone/>
              <a:defRPr sz="3600">
                <a:solidFill>
                  <a:schemeClr val="dk1"/>
                </a:solidFill>
              </a:defRPr>
            </a:lvl5pPr>
            <a:lvl6pPr lvl="5" indent="0" algn="ctr">
              <a:spcBef>
                <a:spcPts val="0"/>
              </a:spcBef>
              <a:buClr>
                <a:schemeClr val="dk1"/>
              </a:buClr>
              <a:buFont typeface="Arial"/>
              <a:buNone/>
              <a:defRPr sz="3600">
                <a:solidFill>
                  <a:schemeClr val="dk1"/>
                </a:solidFill>
              </a:defRPr>
            </a:lvl6pPr>
            <a:lvl7pPr lvl="6" indent="0" algn="ctr">
              <a:spcBef>
                <a:spcPts val="0"/>
              </a:spcBef>
              <a:buClr>
                <a:schemeClr val="dk1"/>
              </a:buClr>
              <a:buFont typeface="Arial"/>
              <a:buNone/>
              <a:defRPr sz="3600">
                <a:solidFill>
                  <a:schemeClr val="dk1"/>
                </a:solidFill>
              </a:defRPr>
            </a:lvl7pPr>
            <a:lvl8pPr lvl="7" indent="0" algn="ctr">
              <a:spcBef>
                <a:spcPts val="0"/>
              </a:spcBef>
              <a:buClr>
                <a:schemeClr val="dk1"/>
              </a:buClr>
              <a:buFont typeface="Arial"/>
              <a:buNone/>
              <a:defRPr sz="3600">
                <a:solidFill>
                  <a:schemeClr val="dk1"/>
                </a:solidFill>
              </a:defRPr>
            </a:lvl8pPr>
            <a:lvl9pPr lvl="8" indent="0" algn="ctr">
              <a:spcBef>
                <a:spcPts val="0"/>
              </a:spcBef>
              <a:buClr>
                <a:schemeClr val="dk1"/>
              </a:buClr>
              <a:buFont typeface="Arial"/>
              <a:buNone/>
              <a:defRPr sz="3600">
                <a:solidFill>
                  <a:schemeClr val="dk1"/>
                </a:solidFill>
              </a:defRPr>
            </a:lvl9pPr>
          </a:lstStyle>
          <a:p>
            <a:endParaRPr/>
          </a:p>
        </p:txBody>
      </p:sp>
      <p:sp>
        <p:nvSpPr>
          <p:cNvPr id="19" name="Shape 19"/>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endParaRPr/>
          </a:p>
        </p:txBody>
      </p:sp>
      <p:sp>
        <p:nvSpPr>
          <p:cNvPr id="22" name="Shape 22"/>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endParaRPr/>
          </a:p>
        </p:txBody>
      </p:sp>
      <p:sp>
        <p:nvSpPr>
          <p:cNvPr id="25" name="Shape 25"/>
          <p:cNvSpPr txBox="1">
            <a:spLocks noGrp="1"/>
          </p:cNvSpPr>
          <p:nvPr>
            <p:ph type="body" idx="1"/>
          </p:nvPr>
        </p:nvSpPr>
        <p:spPr>
          <a:xfrm>
            <a:off x="311700" y="1152475"/>
            <a:ext cx="3999899"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1pPr>
            <a:lvl2pPr marL="457200" marR="0" lvl="1"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2pPr>
            <a:lvl3pPr marL="914400" marR="0" lvl="2"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3pPr>
            <a:lvl4pPr marL="1371600" marR="0" lvl="3"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4pPr>
            <a:lvl5pPr marL="1828800" marR="0" lvl="4"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5pPr>
            <a:lvl6pPr marL="2286000" marR="0" lvl="5"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6pPr>
            <a:lvl7pPr marL="2743200" marR="0" lvl="6"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7pPr>
            <a:lvl8pPr marL="3200400" marR="0" lvl="7"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8pPr>
            <a:lvl9pPr marL="3657600" marR="0" lvl="8"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9pPr>
          </a:lstStyle>
          <a:p>
            <a:endParaRPr/>
          </a:p>
        </p:txBody>
      </p:sp>
      <p:sp>
        <p:nvSpPr>
          <p:cNvPr id="26" name="Shape 26"/>
          <p:cNvSpPr txBox="1">
            <a:spLocks noGrp="1"/>
          </p:cNvSpPr>
          <p:nvPr>
            <p:ph type="body" idx="2"/>
          </p:nvPr>
        </p:nvSpPr>
        <p:spPr>
          <a:xfrm>
            <a:off x="4832400" y="1152475"/>
            <a:ext cx="3999899"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1pPr>
            <a:lvl2pPr marL="457200" marR="0" lvl="1"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2pPr>
            <a:lvl3pPr marL="914400" marR="0" lvl="2"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3pPr>
            <a:lvl4pPr marL="1371600" marR="0" lvl="3"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4pPr>
            <a:lvl5pPr marL="1828800" marR="0" lvl="4"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5pPr>
            <a:lvl6pPr marL="2286000" marR="0" lvl="5"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6pPr>
            <a:lvl7pPr marL="2743200" marR="0" lvl="6"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7pPr>
            <a:lvl8pPr marL="3200400" marR="0" lvl="7"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8pPr>
            <a:lvl9pPr marL="3657600" marR="0" lvl="8"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9pPr>
          </a:lstStyle>
          <a:p>
            <a:endParaRPr/>
          </a:p>
        </p:txBody>
      </p:sp>
      <p:sp>
        <p:nvSpPr>
          <p:cNvPr id="27" name="Shape 27"/>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7999" cy="755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400">
                <a:solidFill>
                  <a:schemeClr val="dk1"/>
                </a:solidFill>
              </a:defRPr>
            </a:lvl2pPr>
            <a:lvl3pPr lvl="2" indent="0">
              <a:spcBef>
                <a:spcPts val="0"/>
              </a:spcBef>
              <a:buClr>
                <a:schemeClr val="dk1"/>
              </a:buClr>
              <a:buFont typeface="Arial"/>
              <a:buNone/>
              <a:defRPr sz="2400">
                <a:solidFill>
                  <a:schemeClr val="dk1"/>
                </a:solidFill>
              </a:defRPr>
            </a:lvl3pPr>
            <a:lvl4pPr lvl="3" indent="0">
              <a:spcBef>
                <a:spcPts val="0"/>
              </a:spcBef>
              <a:buClr>
                <a:schemeClr val="dk1"/>
              </a:buClr>
              <a:buFont typeface="Arial"/>
              <a:buNone/>
              <a:defRPr sz="2400">
                <a:solidFill>
                  <a:schemeClr val="dk1"/>
                </a:solidFill>
              </a:defRPr>
            </a:lvl4pPr>
            <a:lvl5pPr lvl="4" indent="0">
              <a:spcBef>
                <a:spcPts val="0"/>
              </a:spcBef>
              <a:buClr>
                <a:schemeClr val="dk1"/>
              </a:buClr>
              <a:buFont typeface="Arial"/>
              <a:buNone/>
              <a:defRPr sz="2400">
                <a:solidFill>
                  <a:schemeClr val="dk1"/>
                </a:solidFill>
              </a:defRPr>
            </a:lvl5pPr>
            <a:lvl6pPr lvl="5" indent="0">
              <a:spcBef>
                <a:spcPts val="0"/>
              </a:spcBef>
              <a:buClr>
                <a:schemeClr val="dk1"/>
              </a:buClr>
              <a:buFont typeface="Arial"/>
              <a:buNone/>
              <a:defRPr sz="2400">
                <a:solidFill>
                  <a:schemeClr val="dk1"/>
                </a:solidFill>
              </a:defRPr>
            </a:lvl6pPr>
            <a:lvl7pPr lvl="6" indent="0">
              <a:spcBef>
                <a:spcPts val="0"/>
              </a:spcBef>
              <a:buClr>
                <a:schemeClr val="dk1"/>
              </a:buClr>
              <a:buFont typeface="Arial"/>
              <a:buNone/>
              <a:defRPr sz="2400">
                <a:solidFill>
                  <a:schemeClr val="dk1"/>
                </a:solidFill>
              </a:defRPr>
            </a:lvl7pPr>
            <a:lvl8pPr lvl="7" indent="0">
              <a:spcBef>
                <a:spcPts val="0"/>
              </a:spcBef>
              <a:buClr>
                <a:schemeClr val="dk1"/>
              </a:buClr>
              <a:buFont typeface="Arial"/>
              <a:buNone/>
              <a:defRPr sz="2400">
                <a:solidFill>
                  <a:schemeClr val="dk1"/>
                </a:solidFill>
              </a:defRPr>
            </a:lvl8pPr>
            <a:lvl9pPr lvl="8" indent="0">
              <a:spcBef>
                <a:spcPts val="0"/>
              </a:spcBef>
              <a:buClr>
                <a:schemeClr val="dk1"/>
              </a:buClr>
              <a:buFont typeface="Arial"/>
              <a:buNone/>
              <a:defRPr sz="2400">
                <a:solidFill>
                  <a:schemeClr val="dk1"/>
                </a:solidFill>
              </a:defRPr>
            </a:lvl9pPr>
          </a:lstStyle>
          <a:p>
            <a:endParaRPr/>
          </a:p>
        </p:txBody>
      </p:sp>
      <p:sp>
        <p:nvSpPr>
          <p:cNvPr id="30" name="Shape 30"/>
          <p:cNvSpPr txBox="1">
            <a:spLocks noGrp="1"/>
          </p:cNvSpPr>
          <p:nvPr>
            <p:ph type="body" idx="1"/>
          </p:nvPr>
        </p:nvSpPr>
        <p:spPr>
          <a:xfrm>
            <a:off x="311700" y="1389600"/>
            <a:ext cx="2807999" cy="3179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1pPr>
            <a:lvl2pPr marL="457200" marR="0" lvl="1"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2pPr>
            <a:lvl3pPr marL="914400" marR="0" lvl="2"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3pPr>
            <a:lvl4pPr marL="1371600" marR="0" lvl="3"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4pPr>
            <a:lvl5pPr marL="1828800" marR="0" lvl="4"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5pPr>
            <a:lvl6pPr marL="2286000" marR="0" lvl="5"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6pPr>
            <a:lvl7pPr marL="2743200" marR="0" lvl="6"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7pPr>
            <a:lvl8pPr marL="3200400" marR="0" lvl="7"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8pPr>
            <a:lvl9pPr marL="3657600" marR="0" lvl="8"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9pPr>
          </a:lstStyle>
          <a:p>
            <a:endParaRPr/>
          </a:p>
        </p:txBody>
      </p:sp>
      <p:sp>
        <p:nvSpPr>
          <p:cNvPr id="31" name="Shape 31"/>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4800">
                <a:solidFill>
                  <a:schemeClr val="dk1"/>
                </a:solidFill>
              </a:defRPr>
            </a:lvl2pPr>
            <a:lvl3pPr lvl="2" indent="0">
              <a:spcBef>
                <a:spcPts val="0"/>
              </a:spcBef>
              <a:buClr>
                <a:schemeClr val="dk1"/>
              </a:buClr>
              <a:buFont typeface="Arial"/>
              <a:buNone/>
              <a:defRPr sz="4800">
                <a:solidFill>
                  <a:schemeClr val="dk1"/>
                </a:solidFill>
              </a:defRPr>
            </a:lvl3pPr>
            <a:lvl4pPr lvl="3" indent="0">
              <a:spcBef>
                <a:spcPts val="0"/>
              </a:spcBef>
              <a:buClr>
                <a:schemeClr val="dk1"/>
              </a:buClr>
              <a:buFont typeface="Arial"/>
              <a:buNone/>
              <a:defRPr sz="4800">
                <a:solidFill>
                  <a:schemeClr val="dk1"/>
                </a:solidFill>
              </a:defRPr>
            </a:lvl4pPr>
            <a:lvl5pPr lvl="4" indent="0">
              <a:spcBef>
                <a:spcPts val="0"/>
              </a:spcBef>
              <a:buClr>
                <a:schemeClr val="dk1"/>
              </a:buClr>
              <a:buFont typeface="Arial"/>
              <a:buNone/>
              <a:defRPr sz="4800">
                <a:solidFill>
                  <a:schemeClr val="dk1"/>
                </a:solidFill>
              </a:defRPr>
            </a:lvl5pPr>
            <a:lvl6pPr lvl="5" indent="0">
              <a:spcBef>
                <a:spcPts val="0"/>
              </a:spcBef>
              <a:buClr>
                <a:schemeClr val="dk1"/>
              </a:buClr>
              <a:buFont typeface="Arial"/>
              <a:buNone/>
              <a:defRPr sz="4800">
                <a:solidFill>
                  <a:schemeClr val="dk1"/>
                </a:solidFill>
              </a:defRPr>
            </a:lvl6pPr>
            <a:lvl7pPr lvl="6" indent="0">
              <a:spcBef>
                <a:spcPts val="0"/>
              </a:spcBef>
              <a:buClr>
                <a:schemeClr val="dk1"/>
              </a:buClr>
              <a:buFont typeface="Arial"/>
              <a:buNone/>
              <a:defRPr sz="4800">
                <a:solidFill>
                  <a:schemeClr val="dk1"/>
                </a:solidFill>
              </a:defRPr>
            </a:lvl7pPr>
            <a:lvl8pPr lvl="7" indent="0">
              <a:spcBef>
                <a:spcPts val="0"/>
              </a:spcBef>
              <a:buClr>
                <a:schemeClr val="dk1"/>
              </a:buClr>
              <a:buFont typeface="Arial"/>
              <a:buNone/>
              <a:defRPr sz="4800">
                <a:solidFill>
                  <a:schemeClr val="dk1"/>
                </a:solidFill>
              </a:defRPr>
            </a:lvl8pPr>
            <a:lvl9pPr lvl="8" indent="0">
              <a:spcBef>
                <a:spcPts val="0"/>
              </a:spcBef>
              <a:buClr>
                <a:schemeClr val="dk1"/>
              </a:buClr>
              <a:buFont typeface="Arial"/>
              <a:buNone/>
              <a:defRPr sz="4800">
                <a:solidFill>
                  <a:schemeClr val="dk1"/>
                </a:solidFill>
              </a:defRPr>
            </a:lvl9pPr>
          </a:lstStyle>
          <a:p>
            <a:endParaRPr/>
          </a:p>
        </p:txBody>
      </p:sp>
      <p:sp>
        <p:nvSpPr>
          <p:cNvPr id="34" name="Shape 34"/>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25"/>
            <a:ext cx="4572000" cy="5143499"/>
          </a:xfrm>
          <a:prstGeom prst="rect">
            <a:avLst/>
          </a:prstGeom>
          <a:solidFill>
            <a:schemeClr val="dk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7" name="Shape 37"/>
          <p:cNvSpPr txBox="1">
            <a:spLocks noGrp="1"/>
          </p:cNvSpPr>
          <p:nvPr>
            <p:ph type="title"/>
          </p:nvPr>
        </p:nvSpPr>
        <p:spPr>
          <a:xfrm>
            <a:off x="265500" y="1233175"/>
            <a:ext cx="4045199" cy="14823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Arial"/>
              <a:buNone/>
              <a:defRPr sz="42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4200">
                <a:solidFill>
                  <a:schemeClr val="dk1"/>
                </a:solidFill>
              </a:defRPr>
            </a:lvl2pPr>
            <a:lvl3pPr lvl="2" indent="0" algn="ctr">
              <a:spcBef>
                <a:spcPts val="0"/>
              </a:spcBef>
              <a:buClr>
                <a:schemeClr val="dk1"/>
              </a:buClr>
              <a:buFont typeface="Arial"/>
              <a:buNone/>
              <a:defRPr sz="4200">
                <a:solidFill>
                  <a:schemeClr val="dk1"/>
                </a:solidFill>
              </a:defRPr>
            </a:lvl3pPr>
            <a:lvl4pPr lvl="3" indent="0" algn="ctr">
              <a:spcBef>
                <a:spcPts val="0"/>
              </a:spcBef>
              <a:buClr>
                <a:schemeClr val="dk1"/>
              </a:buClr>
              <a:buFont typeface="Arial"/>
              <a:buNone/>
              <a:defRPr sz="4200">
                <a:solidFill>
                  <a:schemeClr val="dk1"/>
                </a:solidFill>
              </a:defRPr>
            </a:lvl4pPr>
            <a:lvl5pPr lvl="4" indent="0" algn="ctr">
              <a:spcBef>
                <a:spcPts val="0"/>
              </a:spcBef>
              <a:buClr>
                <a:schemeClr val="dk1"/>
              </a:buClr>
              <a:buFont typeface="Arial"/>
              <a:buNone/>
              <a:defRPr sz="4200">
                <a:solidFill>
                  <a:schemeClr val="dk1"/>
                </a:solidFill>
              </a:defRPr>
            </a:lvl5pPr>
            <a:lvl6pPr lvl="5" indent="0" algn="ctr">
              <a:spcBef>
                <a:spcPts val="0"/>
              </a:spcBef>
              <a:buClr>
                <a:schemeClr val="dk1"/>
              </a:buClr>
              <a:buFont typeface="Arial"/>
              <a:buNone/>
              <a:defRPr sz="4200">
                <a:solidFill>
                  <a:schemeClr val="dk1"/>
                </a:solidFill>
              </a:defRPr>
            </a:lvl6pPr>
            <a:lvl7pPr lvl="6" indent="0" algn="ctr">
              <a:spcBef>
                <a:spcPts val="0"/>
              </a:spcBef>
              <a:buClr>
                <a:schemeClr val="dk1"/>
              </a:buClr>
              <a:buFont typeface="Arial"/>
              <a:buNone/>
              <a:defRPr sz="4200">
                <a:solidFill>
                  <a:schemeClr val="dk1"/>
                </a:solidFill>
              </a:defRPr>
            </a:lvl7pPr>
            <a:lvl8pPr lvl="7" indent="0" algn="ctr">
              <a:spcBef>
                <a:spcPts val="0"/>
              </a:spcBef>
              <a:buClr>
                <a:schemeClr val="dk1"/>
              </a:buClr>
              <a:buFont typeface="Arial"/>
              <a:buNone/>
              <a:defRPr sz="4200">
                <a:solidFill>
                  <a:schemeClr val="dk1"/>
                </a:solidFill>
              </a:defRPr>
            </a:lvl8pPr>
            <a:lvl9pPr lvl="8" indent="0" algn="ctr">
              <a:spcBef>
                <a:spcPts val="0"/>
              </a:spcBef>
              <a:buClr>
                <a:schemeClr val="dk1"/>
              </a:buClr>
              <a:buFont typeface="Arial"/>
              <a:buNone/>
              <a:defRPr sz="4200">
                <a:solidFill>
                  <a:schemeClr val="dk1"/>
                </a:solidFill>
              </a:defRPr>
            </a:lvl9pPr>
          </a:lstStyle>
          <a:p>
            <a:endParaRPr/>
          </a:p>
        </p:txBody>
      </p:sp>
      <p:sp>
        <p:nvSpPr>
          <p:cNvPr id="38" name="Shape 38"/>
          <p:cNvSpPr txBox="1">
            <a:spLocks noGrp="1"/>
          </p:cNvSpPr>
          <p:nvPr>
            <p:ph type="subTitle" idx="1"/>
          </p:nvPr>
        </p:nvSpPr>
        <p:spPr>
          <a:xfrm>
            <a:off x="265500" y="2803075"/>
            <a:ext cx="4045199" cy="12351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lt2"/>
              </a:buClr>
              <a:buFont typeface="Arial"/>
              <a:buNone/>
              <a:defRPr sz="2100" b="0" i="0" u="none" strike="noStrike" cap="none">
                <a:solidFill>
                  <a:schemeClr val="lt2"/>
                </a:solidFill>
                <a:latin typeface="Arial"/>
                <a:ea typeface="Arial"/>
                <a:cs typeface="Arial"/>
                <a:sym typeface="Arial"/>
              </a:defRPr>
            </a:lvl1pPr>
            <a:lvl2pPr marL="457200" marR="0" lvl="1" indent="0" algn="ctr" rtl="0">
              <a:lnSpc>
                <a:spcPct val="100000"/>
              </a:lnSpc>
              <a:spcBef>
                <a:spcPts val="0"/>
              </a:spcBef>
              <a:spcAft>
                <a:spcPts val="0"/>
              </a:spcAft>
              <a:buClr>
                <a:schemeClr val="lt2"/>
              </a:buClr>
              <a:buFont typeface="Arial"/>
              <a:buNone/>
              <a:defRPr sz="2100" b="0" i="0" u="none" strike="noStrike" cap="none">
                <a:solidFill>
                  <a:schemeClr val="lt2"/>
                </a:solidFill>
                <a:latin typeface="Arial"/>
                <a:ea typeface="Arial"/>
                <a:cs typeface="Arial"/>
                <a:sym typeface="Arial"/>
              </a:defRPr>
            </a:lvl2pPr>
            <a:lvl3pPr marL="914400" marR="0" lvl="2" indent="0" algn="ctr" rtl="0">
              <a:lnSpc>
                <a:spcPct val="100000"/>
              </a:lnSpc>
              <a:spcBef>
                <a:spcPts val="0"/>
              </a:spcBef>
              <a:spcAft>
                <a:spcPts val="0"/>
              </a:spcAft>
              <a:buClr>
                <a:schemeClr val="lt2"/>
              </a:buClr>
              <a:buFont typeface="Arial"/>
              <a:buNone/>
              <a:defRPr sz="2100" b="0" i="0" u="none" strike="noStrike" cap="none">
                <a:solidFill>
                  <a:schemeClr val="lt2"/>
                </a:solidFill>
                <a:latin typeface="Arial"/>
                <a:ea typeface="Arial"/>
                <a:cs typeface="Arial"/>
                <a:sym typeface="Arial"/>
              </a:defRPr>
            </a:lvl3pPr>
            <a:lvl4pPr marL="1371600" marR="0" lvl="3" indent="0" algn="ctr" rtl="0">
              <a:lnSpc>
                <a:spcPct val="100000"/>
              </a:lnSpc>
              <a:spcBef>
                <a:spcPts val="0"/>
              </a:spcBef>
              <a:spcAft>
                <a:spcPts val="0"/>
              </a:spcAft>
              <a:buClr>
                <a:schemeClr val="lt2"/>
              </a:buClr>
              <a:buFont typeface="Arial"/>
              <a:buNone/>
              <a:defRPr sz="2100" b="0" i="0" u="none" strike="noStrike" cap="none">
                <a:solidFill>
                  <a:schemeClr val="lt2"/>
                </a:solidFill>
                <a:latin typeface="Arial"/>
                <a:ea typeface="Arial"/>
                <a:cs typeface="Arial"/>
                <a:sym typeface="Arial"/>
              </a:defRPr>
            </a:lvl4pPr>
            <a:lvl5pPr marL="1828800" marR="0" lvl="4" indent="0" algn="ctr" rtl="0">
              <a:lnSpc>
                <a:spcPct val="100000"/>
              </a:lnSpc>
              <a:spcBef>
                <a:spcPts val="0"/>
              </a:spcBef>
              <a:spcAft>
                <a:spcPts val="0"/>
              </a:spcAft>
              <a:buClr>
                <a:schemeClr val="lt2"/>
              </a:buClr>
              <a:buFont typeface="Arial"/>
              <a:buNone/>
              <a:defRPr sz="2100" b="0" i="0" u="none" strike="noStrike" cap="none">
                <a:solidFill>
                  <a:schemeClr val="lt2"/>
                </a:solidFill>
                <a:latin typeface="Arial"/>
                <a:ea typeface="Arial"/>
                <a:cs typeface="Arial"/>
                <a:sym typeface="Arial"/>
              </a:defRPr>
            </a:lvl5pPr>
            <a:lvl6pPr marL="2286000" marR="0" lvl="5" indent="0" algn="ctr" rtl="0">
              <a:lnSpc>
                <a:spcPct val="100000"/>
              </a:lnSpc>
              <a:spcBef>
                <a:spcPts val="0"/>
              </a:spcBef>
              <a:spcAft>
                <a:spcPts val="0"/>
              </a:spcAft>
              <a:buClr>
                <a:schemeClr val="lt2"/>
              </a:buClr>
              <a:buFont typeface="Arial"/>
              <a:buNone/>
              <a:defRPr sz="2100" b="0" i="0" u="none" strike="noStrike" cap="none">
                <a:solidFill>
                  <a:schemeClr val="lt2"/>
                </a:solidFill>
                <a:latin typeface="Arial"/>
                <a:ea typeface="Arial"/>
                <a:cs typeface="Arial"/>
                <a:sym typeface="Arial"/>
              </a:defRPr>
            </a:lvl6pPr>
            <a:lvl7pPr marL="2743200" marR="0" lvl="6" indent="0" algn="ctr" rtl="0">
              <a:lnSpc>
                <a:spcPct val="100000"/>
              </a:lnSpc>
              <a:spcBef>
                <a:spcPts val="0"/>
              </a:spcBef>
              <a:spcAft>
                <a:spcPts val="0"/>
              </a:spcAft>
              <a:buClr>
                <a:schemeClr val="lt2"/>
              </a:buClr>
              <a:buFont typeface="Arial"/>
              <a:buNone/>
              <a:defRPr sz="2100" b="0" i="0" u="none" strike="noStrike" cap="none">
                <a:solidFill>
                  <a:schemeClr val="lt2"/>
                </a:solidFill>
                <a:latin typeface="Arial"/>
                <a:ea typeface="Arial"/>
                <a:cs typeface="Arial"/>
                <a:sym typeface="Arial"/>
              </a:defRPr>
            </a:lvl7pPr>
            <a:lvl8pPr marL="3200400" marR="0" lvl="7" indent="0" algn="ctr" rtl="0">
              <a:lnSpc>
                <a:spcPct val="100000"/>
              </a:lnSpc>
              <a:spcBef>
                <a:spcPts val="0"/>
              </a:spcBef>
              <a:spcAft>
                <a:spcPts val="0"/>
              </a:spcAft>
              <a:buClr>
                <a:schemeClr val="lt2"/>
              </a:buClr>
              <a:buFont typeface="Arial"/>
              <a:buNone/>
              <a:defRPr sz="2100" b="0" i="0" u="none" strike="noStrike" cap="none">
                <a:solidFill>
                  <a:schemeClr val="lt2"/>
                </a:solidFill>
                <a:latin typeface="Arial"/>
                <a:ea typeface="Arial"/>
                <a:cs typeface="Arial"/>
                <a:sym typeface="Arial"/>
              </a:defRPr>
            </a:lvl8pPr>
            <a:lvl9pPr marL="3657600" marR="0" lvl="8" indent="0" algn="ctr" rtl="0">
              <a:lnSpc>
                <a:spcPct val="100000"/>
              </a:lnSpc>
              <a:spcBef>
                <a:spcPts val="0"/>
              </a:spcBef>
              <a:spcAft>
                <a:spcPts val="0"/>
              </a:spcAft>
              <a:buClr>
                <a:schemeClr val="lt2"/>
              </a:buClr>
              <a:buFont typeface="Arial"/>
              <a:buNone/>
              <a:defRPr sz="2100" b="0" i="0" u="none" strike="noStrike" cap="none">
                <a:solidFill>
                  <a:schemeClr val="lt2"/>
                </a:solidFill>
                <a:latin typeface="Arial"/>
                <a:ea typeface="Arial"/>
                <a:cs typeface="Arial"/>
                <a:sym typeface="Arial"/>
              </a:defRPr>
            </a:lvl9pPr>
          </a:lstStyle>
          <a:p>
            <a:endParaRPr/>
          </a:p>
        </p:txBody>
      </p:sp>
      <p:sp>
        <p:nvSpPr>
          <p:cNvPr id="39" name="Shape 39"/>
          <p:cNvSpPr txBox="1">
            <a:spLocks noGrp="1"/>
          </p:cNvSpPr>
          <p:nvPr>
            <p:ph type="body" idx="2"/>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dk1"/>
              </a:buClr>
              <a:buFont typeface="Arial"/>
              <a:buNone/>
              <a:defRPr sz="1800" b="0" i="0" u="none" strike="noStrike" cap="none">
                <a:solidFill>
                  <a:schemeClr val="dk1"/>
                </a:solidFill>
                <a:latin typeface="Arial"/>
                <a:ea typeface="Arial"/>
                <a:cs typeface="Arial"/>
                <a:sym typeface="Arial"/>
              </a:defRPr>
            </a:lvl1pPr>
            <a:lvl2pPr marL="457200" marR="0" lvl="1" indent="0" algn="l" rtl="0">
              <a:lnSpc>
                <a:spcPct val="115000"/>
              </a:lnSpc>
              <a:spcBef>
                <a:spcPts val="0"/>
              </a:spcBef>
              <a:spcAft>
                <a:spcPts val="1600"/>
              </a:spcAft>
              <a:buClr>
                <a:schemeClr val="dk1"/>
              </a:buClr>
              <a:buFont typeface="Arial"/>
              <a:buNone/>
              <a:defRPr sz="1400" b="0" i="0" u="none" strike="noStrike" cap="none">
                <a:solidFill>
                  <a:schemeClr val="dk1"/>
                </a:solidFill>
                <a:latin typeface="Arial"/>
                <a:ea typeface="Arial"/>
                <a:cs typeface="Arial"/>
                <a:sym typeface="Arial"/>
              </a:defRPr>
            </a:lvl2pPr>
            <a:lvl3pPr marL="914400" marR="0" lvl="2" indent="0" algn="l" rtl="0">
              <a:lnSpc>
                <a:spcPct val="115000"/>
              </a:lnSpc>
              <a:spcBef>
                <a:spcPts val="0"/>
              </a:spcBef>
              <a:spcAft>
                <a:spcPts val="1600"/>
              </a:spcAft>
              <a:buClr>
                <a:schemeClr val="dk1"/>
              </a:buClr>
              <a:buFont typeface="Arial"/>
              <a:buNone/>
              <a:defRPr sz="1400" b="0" i="0" u="none" strike="noStrike" cap="none">
                <a:solidFill>
                  <a:schemeClr val="dk1"/>
                </a:solidFill>
                <a:latin typeface="Arial"/>
                <a:ea typeface="Arial"/>
                <a:cs typeface="Arial"/>
                <a:sym typeface="Arial"/>
              </a:defRPr>
            </a:lvl3pPr>
            <a:lvl4pPr marL="1371600" marR="0" lvl="3" indent="0" algn="l" rtl="0">
              <a:lnSpc>
                <a:spcPct val="115000"/>
              </a:lnSpc>
              <a:spcBef>
                <a:spcPts val="0"/>
              </a:spcBef>
              <a:spcAft>
                <a:spcPts val="160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lnSpc>
                <a:spcPct val="115000"/>
              </a:lnSpc>
              <a:spcBef>
                <a:spcPts val="0"/>
              </a:spcBef>
              <a:spcAft>
                <a:spcPts val="160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lnSpc>
                <a:spcPct val="115000"/>
              </a:lnSpc>
              <a:spcBef>
                <a:spcPts val="0"/>
              </a:spcBef>
              <a:spcAft>
                <a:spcPts val="160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lnSpc>
                <a:spcPct val="115000"/>
              </a:lnSpc>
              <a:spcBef>
                <a:spcPts val="0"/>
              </a:spcBef>
              <a:spcAft>
                <a:spcPts val="160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lnSpc>
                <a:spcPct val="115000"/>
              </a:lnSpc>
              <a:spcBef>
                <a:spcPts val="0"/>
              </a:spcBef>
              <a:spcAft>
                <a:spcPts val="160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lnSpc>
                <a:spcPct val="115000"/>
              </a:lnSpc>
              <a:spcBef>
                <a:spcPts val="0"/>
              </a:spcBef>
              <a:spcAft>
                <a:spcPts val="160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
        <p:nvSpPr>
          <p:cNvPr id="40" name="Shape 40"/>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2"/>
              </a:buClr>
              <a:buFont typeface="Arial"/>
              <a:buNone/>
              <a:defRPr sz="1800" b="0" i="0" u="none" strike="noStrike" cap="none">
                <a:solidFill>
                  <a:schemeClr val="lt2"/>
                </a:solidFill>
                <a:latin typeface="Arial"/>
                <a:ea typeface="Arial"/>
                <a:cs typeface="Arial"/>
                <a:sym typeface="Arial"/>
              </a:defRPr>
            </a:lvl1pPr>
            <a:lvl2pPr marL="457200" marR="0" lvl="1"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2pPr>
            <a:lvl3pPr marL="914400" marR="0" lvl="2"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3pPr>
            <a:lvl4pPr marL="1371600" marR="0" lvl="3"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4pPr>
            <a:lvl5pPr marL="1828800" marR="0" lvl="4"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5pPr>
            <a:lvl6pPr marL="2286000" marR="0" lvl="5"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6pPr>
            <a:lvl7pPr marL="2743200" marR="0" lvl="6"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7pPr>
            <a:lvl8pPr marL="3200400" marR="0" lvl="7"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8pPr>
            <a:lvl9pPr marL="3657600" marR="0" lvl="8"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9pPr>
          </a:lstStyle>
          <a:p>
            <a:endParaRPr/>
          </a:p>
        </p:txBody>
      </p:sp>
      <p:sp>
        <p:nvSpPr>
          <p:cNvPr id="43" name="Shape 43"/>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2"/>
              </a:buClr>
              <a:buFont typeface="Arial"/>
              <a:buNone/>
              <a:defRPr sz="1800" b="0" i="0" u="none" strike="noStrike" cap="none">
                <a:solidFill>
                  <a:schemeClr val="lt2"/>
                </a:solidFill>
                <a:latin typeface="Arial"/>
                <a:ea typeface="Arial"/>
                <a:cs typeface="Arial"/>
                <a:sym typeface="Arial"/>
              </a:defRPr>
            </a:lvl1pPr>
            <a:lvl2pPr marL="457200" marR="0" lvl="1"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2pPr>
            <a:lvl3pPr marL="914400" marR="0" lvl="2"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3pPr>
            <a:lvl4pPr marL="1371600" marR="0" lvl="3"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4pPr>
            <a:lvl5pPr marL="1828800" marR="0" lvl="4"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5pPr>
            <a:lvl6pPr marL="2286000" marR="0" lvl="5"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6pPr>
            <a:lvl7pPr marL="2743200" marR="0" lvl="6"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7pPr>
            <a:lvl8pPr marL="3200400" marR="0" lvl="7"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8pPr>
            <a:lvl9pPr marL="3657600" marR="0" lvl="8"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lt2"/>
              </a:buClr>
              <a:buSzPct val="25000"/>
              <a:buFont typeface="Arial"/>
              <a:buNone/>
            </a:pPr>
            <a:fld id="{00000000-1234-1234-1234-123412341234}" type="slidenum">
              <a:rPr lang="en" sz="1000" b="0" i="0" u="none" strike="noStrike" cap="none">
                <a:solidFill>
                  <a:schemeClr val="lt2"/>
                </a:solidFill>
                <a:latin typeface="Arial"/>
                <a:ea typeface="Arial"/>
                <a:cs typeface="Arial"/>
                <a:sym typeface="Arial"/>
              </a:rPr>
              <a:t>‹#›</a:t>
            </a:fld>
            <a:endParaRPr lang="en" sz="1000" b="0" i="0" u="none" strike="noStrike" cap="none">
              <a:solidFill>
                <a:schemeClr val="lt2"/>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599" cy="2052599"/>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dk1"/>
              </a:buClr>
              <a:buSzPct val="25000"/>
              <a:buFont typeface="Arial"/>
              <a:buNone/>
            </a:pPr>
            <a:r>
              <a:rPr lang="en" sz="5200" b="0" i="0" u="none" strike="noStrike" cap="none">
                <a:solidFill>
                  <a:schemeClr val="dk1"/>
                </a:solidFill>
                <a:latin typeface="Arial"/>
                <a:ea typeface="Arial"/>
                <a:cs typeface="Arial"/>
                <a:sym typeface="Arial"/>
              </a:rPr>
              <a:t>Learning Relationships from data</a:t>
            </a:r>
          </a:p>
        </p:txBody>
      </p:sp>
      <p:sp>
        <p:nvSpPr>
          <p:cNvPr id="55" name="Shape 55"/>
          <p:cNvSpPr txBox="1">
            <a:spLocks noGrp="1"/>
          </p:cNvSpPr>
          <p:nvPr>
            <p:ph type="subTitle" idx="1"/>
          </p:nvPr>
        </p:nvSpPr>
        <p:spPr>
          <a:xfrm>
            <a:off x="311700" y="2834125"/>
            <a:ext cx="8520599" cy="7926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lt2"/>
              </a:buClr>
              <a:buSzPct val="25000"/>
              <a:buFont typeface="Arial"/>
              <a:buNone/>
            </a:pPr>
            <a:r>
              <a:rPr lang="en"/>
              <a:t>Data Science for Beginners, Session </a:t>
            </a:r>
            <a:r>
              <a:rPr lang="en" sz="2800" b="0" i="0" u="none" strike="noStrike" cap="none">
                <a:solidFill>
                  <a:schemeClr val="lt2"/>
                </a:solidFill>
                <a:latin typeface="Arial"/>
                <a:ea typeface="Arial"/>
                <a:cs typeface="Arial"/>
                <a:sym typeface="Arial"/>
              </a:rPr>
              <a:t>9</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28757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Document similarity</a:t>
            </a:r>
          </a:p>
        </p:txBody>
      </p:sp>
      <p:pic>
        <p:nvPicPr>
          <p:cNvPr id="109" name="Shape 109"/>
          <p:cNvPicPr preferRelativeResize="0"/>
          <p:nvPr/>
        </p:nvPicPr>
        <p:blipFill rotWithShape="1">
          <a:blip r:embed="rId3">
            <a:alphaModFix/>
          </a:blip>
          <a:srcRect/>
          <a:stretch/>
        </p:blipFill>
        <p:spPr>
          <a:xfrm>
            <a:off x="3783048" y="240325"/>
            <a:ext cx="5178725" cy="4662847"/>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2150850"/>
            <a:ext cx="8520599" cy="8418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 sz="3600" b="0" i="0" u="none" strike="noStrike" cap="none">
                <a:solidFill>
                  <a:schemeClr val="dk1"/>
                </a:solidFill>
                <a:latin typeface="Arial"/>
                <a:ea typeface="Arial"/>
                <a:cs typeface="Arial"/>
                <a:sym typeface="Arial"/>
              </a:rPr>
              <a:t>Network Tools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Network tools</a:t>
            </a:r>
          </a:p>
        </p:txBody>
      </p:sp>
      <p:sp>
        <p:nvSpPr>
          <p:cNvPr id="120" name="Shape 120"/>
          <p:cNvSpPr txBox="1">
            <a:spLocks noGrp="1"/>
          </p:cNvSpPr>
          <p:nvPr>
            <p:ph type="body" idx="1"/>
          </p:nvPr>
        </p:nvSpPr>
        <p:spPr>
          <a:xfrm>
            <a:off x="616500" y="1152475"/>
            <a:ext cx="3664800" cy="34164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Arial"/>
              <a:buNone/>
            </a:pPr>
            <a:r>
              <a:rPr lang="en" sz="1800" b="0" i="0" u="none" strike="noStrike" cap="none">
                <a:solidFill>
                  <a:schemeClr val="lt2"/>
                </a:solidFill>
                <a:latin typeface="Arial"/>
                <a:ea typeface="Arial"/>
                <a:cs typeface="Arial"/>
                <a:sym typeface="Arial"/>
              </a:rPr>
              <a:t>Standalone tools:</a:t>
            </a:r>
          </a:p>
          <a:p>
            <a:pPr marL="457200" marR="0" lvl="0" indent="-228600" algn="l" rtl="0">
              <a:lnSpc>
                <a:spcPct val="115000"/>
              </a:lnSpc>
              <a:spcBef>
                <a:spcPts val="1600"/>
              </a:spcBef>
              <a:spcAft>
                <a:spcPts val="0"/>
              </a:spcAft>
              <a:buClr>
                <a:schemeClr val="lt2"/>
              </a:buClr>
              <a:buSzPct val="25000"/>
              <a:buFont typeface="Arial"/>
              <a:buNone/>
            </a:pPr>
            <a:r>
              <a:rPr lang="en" sz="1800" b="0" i="0" u="none" strike="noStrike" cap="none">
                <a:solidFill>
                  <a:schemeClr val="lt2"/>
                </a:solidFill>
                <a:latin typeface="Arial"/>
                <a:ea typeface="Arial"/>
                <a:cs typeface="Arial"/>
                <a:sym typeface="Arial"/>
              </a:rPr>
              <a:t>Gephi</a:t>
            </a:r>
          </a:p>
          <a:p>
            <a:pPr marL="457200" marR="0" lvl="0" indent="-228600" algn="l" rtl="0">
              <a:lnSpc>
                <a:spcPct val="115000"/>
              </a:lnSpc>
              <a:spcBef>
                <a:spcPts val="1600"/>
              </a:spcBef>
              <a:spcAft>
                <a:spcPts val="0"/>
              </a:spcAft>
              <a:buClr>
                <a:schemeClr val="lt2"/>
              </a:buClr>
              <a:buSzPct val="25000"/>
              <a:buFont typeface="Arial"/>
              <a:buNone/>
            </a:pPr>
            <a:r>
              <a:rPr lang="en" sz="1800" b="0" i="0" u="none" strike="noStrike" cap="none">
                <a:solidFill>
                  <a:schemeClr val="lt2"/>
                </a:solidFill>
                <a:latin typeface="Arial"/>
                <a:ea typeface="Arial"/>
                <a:cs typeface="Arial"/>
                <a:sym typeface="Arial"/>
              </a:rPr>
              <a:t>GraphViz</a:t>
            </a:r>
          </a:p>
          <a:p>
            <a:pPr marL="457200" marR="0" lvl="0" indent="-228600" algn="l" rtl="0">
              <a:lnSpc>
                <a:spcPct val="115000"/>
              </a:lnSpc>
              <a:spcBef>
                <a:spcPts val="1600"/>
              </a:spcBef>
              <a:spcAft>
                <a:spcPts val="0"/>
              </a:spcAft>
              <a:buClr>
                <a:schemeClr val="lt2"/>
              </a:buClr>
              <a:buSzPct val="25000"/>
              <a:buFont typeface="Arial"/>
              <a:buNone/>
            </a:pPr>
            <a:r>
              <a:rPr lang="en" sz="1800" b="0" i="0" u="none" strike="noStrike" cap="none">
                <a:solidFill>
                  <a:schemeClr val="lt2"/>
                </a:solidFill>
                <a:latin typeface="Arial"/>
                <a:ea typeface="Arial"/>
                <a:cs typeface="Arial"/>
                <a:sym typeface="Arial"/>
              </a:rPr>
              <a:t>NodeXL (Excel!)</a:t>
            </a:r>
          </a:p>
          <a:p>
            <a:pPr marL="457200" marR="0" lvl="0" indent="-228600" algn="l" rtl="0">
              <a:lnSpc>
                <a:spcPct val="115000"/>
              </a:lnSpc>
              <a:spcBef>
                <a:spcPts val="1600"/>
              </a:spcBef>
              <a:spcAft>
                <a:spcPts val="0"/>
              </a:spcAft>
              <a:buClr>
                <a:schemeClr val="lt2"/>
              </a:buClr>
              <a:buSzPct val="25000"/>
              <a:buFont typeface="Arial"/>
              <a:buNone/>
            </a:pPr>
            <a:r>
              <a:rPr lang="en" sz="1800" b="0" i="0" u="none" strike="noStrike" cap="none">
                <a:solidFill>
                  <a:schemeClr val="lt2"/>
                </a:solidFill>
                <a:latin typeface="Arial"/>
                <a:ea typeface="Arial"/>
                <a:cs typeface="Arial"/>
                <a:sym typeface="Arial"/>
              </a:rPr>
              <a:t>NetMiner</a:t>
            </a:r>
          </a:p>
          <a:p>
            <a:pPr marL="0" marR="0" lvl="0" indent="0" algn="l" rtl="0">
              <a:lnSpc>
                <a:spcPct val="115000"/>
              </a:lnSpc>
              <a:spcBef>
                <a:spcPts val="1600"/>
              </a:spcBef>
              <a:spcAft>
                <a:spcPts val="0"/>
              </a:spcAft>
              <a:buClr>
                <a:schemeClr val="lt2"/>
              </a:buClr>
              <a:buSzPct val="25000"/>
              <a:buFont typeface="Arial"/>
              <a:buNone/>
            </a:pPr>
            <a:endParaRPr sz="1800" b="0" i="0" u="none" strike="noStrike" cap="none">
              <a:solidFill>
                <a:schemeClr val="lt2"/>
              </a:solidFill>
              <a:latin typeface="Arial"/>
              <a:ea typeface="Arial"/>
              <a:cs typeface="Arial"/>
              <a:sym typeface="Arial"/>
            </a:endParaRPr>
          </a:p>
          <a:p>
            <a:pPr marL="0" marR="0" lvl="0" indent="0" algn="l" rtl="0">
              <a:lnSpc>
                <a:spcPct val="115000"/>
              </a:lnSpc>
              <a:spcBef>
                <a:spcPts val="1600"/>
              </a:spcBef>
              <a:spcAft>
                <a:spcPts val="0"/>
              </a:spcAft>
              <a:buClr>
                <a:schemeClr val="lt2"/>
              </a:buClr>
              <a:buSzPct val="25000"/>
              <a:buFont typeface="Arial"/>
              <a:buNone/>
            </a:pPr>
            <a:endParaRPr sz="1800" b="0" i="0" u="none" strike="noStrike" cap="none">
              <a:solidFill>
                <a:schemeClr val="lt2"/>
              </a:solidFill>
              <a:latin typeface="Arial"/>
              <a:ea typeface="Arial"/>
              <a:cs typeface="Arial"/>
              <a:sym typeface="Arial"/>
            </a:endParaRPr>
          </a:p>
        </p:txBody>
      </p:sp>
      <p:sp>
        <p:nvSpPr>
          <p:cNvPr id="121" name="Shape 121"/>
          <p:cNvSpPr txBox="1">
            <a:spLocks noGrp="1"/>
          </p:cNvSpPr>
          <p:nvPr>
            <p:ph type="body" idx="1"/>
          </p:nvPr>
        </p:nvSpPr>
        <p:spPr>
          <a:xfrm>
            <a:off x="4556325" y="1215000"/>
            <a:ext cx="3664800" cy="34164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Arial"/>
              <a:buNone/>
            </a:pPr>
            <a:r>
              <a:rPr lang="en" sz="1800" b="0" i="0" u="none" strike="noStrike" cap="none">
                <a:solidFill>
                  <a:schemeClr val="lt2"/>
                </a:solidFill>
                <a:latin typeface="Arial"/>
                <a:ea typeface="Arial"/>
                <a:cs typeface="Arial"/>
                <a:sym typeface="Arial"/>
              </a:rPr>
              <a:t>Python libraries:</a:t>
            </a:r>
          </a:p>
          <a:p>
            <a:pPr marL="457200" marR="0" lvl="0" indent="-228600" algn="l" rtl="0">
              <a:lnSpc>
                <a:spcPct val="115000"/>
              </a:lnSpc>
              <a:spcBef>
                <a:spcPts val="1600"/>
              </a:spcBef>
              <a:spcAft>
                <a:spcPts val="0"/>
              </a:spcAft>
              <a:buClr>
                <a:schemeClr val="lt2"/>
              </a:buClr>
              <a:buSzPct val="25000"/>
              <a:buFont typeface="Arial"/>
              <a:buNone/>
            </a:pPr>
            <a:r>
              <a:rPr lang="en" sz="1800" b="0" i="0" u="none" strike="noStrike" cap="none">
                <a:solidFill>
                  <a:schemeClr val="lt2"/>
                </a:solidFill>
                <a:latin typeface="Arial"/>
                <a:ea typeface="Arial"/>
                <a:cs typeface="Arial"/>
                <a:sym typeface="Arial"/>
              </a:rPr>
              <a:t>NetworkX</a:t>
            </a:r>
          </a:p>
          <a:p>
            <a:pPr marL="457200" marR="0" lvl="0" indent="-228600" algn="l" rtl="0">
              <a:lnSpc>
                <a:spcPct val="115000"/>
              </a:lnSpc>
              <a:spcBef>
                <a:spcPts val="1600"/>
              </a:spcBef>
              <a:spcAft>
                <a:spcPts val="0"/>
              </a:spcAft>
              <a:buClr>
                <a:schemeClr val="lt2"/>
              </a:buClr>
              <a:buSzPct val="25000"/>
              <a:buFont typeface="Arial"/>
              <a:buNone/>
            </a:pPr>
            <a:r>
              <a:rPr lang="en" sz="1800" b="0" i="0" u="none" strike="noStrike" cap="none">
                <a:solidFill>
                  <a:schemeClr val="lt2"/>
                </a:solidFill>
                <a:latin typeface="Arial"/>
                <a:ea typeface="Arial"/>
                <a:cs typeface="Arial"/>
                <a:sym typeface="Arial"/>
              </a:rPr>
              <a:t>Matplotlib</a:t>
            </a:r>
          </a:p>
          <a:p>
            <a:pPr marL="0" marR="0" lvl="0" indent="0" algn="l" rtl="0">
              <a:lnSpc>
                <a:spcPct val="115000"/>
              </a:lnSpc>
              <a:spcBef>
                <a:spcPts val="1600"/>
              </a:spcBef>
              <a:spcAft>
                <a:spcPts val="0"/>
              </a:spcAft>
              <a:buClr>
                <a:schemeClr val="lt2"/>
              </a:buClr>
              <a:buSzPct val="25000"/>
              <a:buFont typeface="Arial"/>
              <a:buNone/>
            </a:pPr>
            <a:endParaRPr sz="1800" b="0" i="0" u="none" strike="noStrike" cap="none">
              <a:solidFill>
                <a:schemeClr val="lt2"/>
              </a:solidFill>
              <a:latin typeface="Arial"/>
              <a:ea typeface="Arial"/>
              <a:cs typeface="Arial"/>
              <a:sym typeface="Arial"/>
            </a:endParaRPr>
          </a:p>
          <a:p>
            <a:pPr marL="0" marR="0" lvl="0" indent="0" algn="l" rtl="0">
              <a:lnSpc>
                <a:spcPct val="115000"/>
              </a:lnSpc>
              <a:spcBef>
                <a:spcPts val="1600"/>
              </a:spcBef>
              <a:spcAft>
                <a:spcPts val="0"/>
              </a:spcAft>
              <a:buClr>
                <a:schemeClr val="lt2"/>
              </a:buClr>
              <a:buSzPct val="25000"/>
              <a:buFont typeface="Arial"/>
              <a:buNone/>
            </a:pPr>
            <a:endParaRPr sz="1800" b="0" i="0" u="none" strike="noStrike" cap="none">
              <a:solidFill>
                <a:schemeClr val="lt2"/>
              </a:solidFill>
              <a:latin typeface="Arial"/>
              <a:ea typeface="Arial"/>
              <a:cs typeface="Arial"/>
              <a:sym typeface="Arial"/>
            </a:endParaRPr>
          </a:p>
          <a:p>
            <a:pPr marL="0" marR="0" lvl="0" indent="0" algn="l" rtl="0">
              <a:lnSpc>
                <a:spcPct val="115000"/>
              </a:lnSpc>
              <a:spcBef>
                <a:spcPts val="1600"/>
              </a:spcBef>
              <a:spcAft>
                <a:spcPts val="0"/>
              </a:spcAft>
              <a:buClr>
                <a:schemeClr val="lt2"/>
              </a:buClr>
              <a:buSzPct val="25000"/>
              <a:buFont typeface="Arial"/>
              <a:buNone/>
            </a:pPr>
            <a:endParaRPr sz="1800" b="0" i="0" u="none" strike="noStrike" cap="none">
              <a:solidFill>
                <a:schemeClr val="lt2"/>
              </a:solidFill>
              <a:latin typeface="Arial"/>
              <a:ea typeface="Arial"/>
              <a:cs typeface="Arial"/>
              <a:sym typeface="Arial"/>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11700" y="2150850"/>
            <a:ext cx="8520599" cy="8418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 sz="3600" b="0" i="0" u="none" strike="noStrike" cap="none">
                <a:solidFill>
                  <a:schemeClr val="dk1"/>
                </a:solidFill>
                <a:latin typeface="Arial"/>
                <a:ea typeface="Arial"/>
                <a:cs typeface="Arial"/>
                <a:sym typeface="Arial"/>
              </a:rPr>
              <a:t>Representing Networks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311700" y="146450"/>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Network “features”</a:t>
            </a:r>
          </a:p>
        </p:txBody>
      </p:sp>
      <p:pic>
        <p:nvPicPr>
          <p:cNvPr id="132" name="Shape 132"/>
          <p:cNvPicPr preferRelativeResize="0"/>
          <p:nvPr/>
        </p:nvPicPr>
        <p:blipFill rotWithShape="1">
          <a:blip r:embed="rId3">
            <a:alphaModFix/>
          </a:blip>
          <a:srcRect/>
          <a:stretch/>
        </p:blipFill>
        <p:spPr>
          <a:xfrm>
            <a:off x="1380187" y="858374"/>
            <a:ext cx="6383625" cy="3932250"/>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311700" y="146450"/>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Network Representation: diagram</a:t>
            </a:r>
          </a:p>
        </p:txBody>
      </p:sp>
      <p:pic>
        <p:nvPicPr>
          <p:cNvPr id="138" name="Shape 138"/>
          <p:cNvPicPr preferRelativeResize="0"/>
          <p:nvPr/>
        </p:nvPicPr>
        <p:blipFill rotWithShape="1">
          <a:blip r:embed="rId3">
            <a:alphaModFix/>
          </a:blip>
          <a:srcRect/>
          <a:stretch/>
        </p:blipFill>
        <p:spPr>
          <a:xfrm>
            <a:off x="1194275" y="578400"/>
            <a:ext cx="6607674" cy="4282448"/>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311700" y="78600"/>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Adjacency Matrix</a:t>
            </a:r>
          </a:p>
        </p:txBody>
      </p:sp>
      <p:sp>
        <p:nvSpPr>
          <p:cNvPr id="144" name="Shape 144"/>
          <p:cNvSpPr txBox="1">
            <a:spLocks noGrp="1"/>
          </p:cNvSpPr>
          <p:nvPr>
            <p:ph type="body" idx="1"/>
          </p:nvPr>
        </p:nvSpPr>
        <p:spPr>
          <a:xfrm>
            <a:off x="311700" y="841300"/>
            <a:ext cx="8520599" cy="3881399"/>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Arial"/>
              <a:buNone/>
            </a:pPr>
            <a:r>
              <a:rPr lang="en" sz="2000" b="0" i="0" u="none" strike="noStrike" cap="none">
                <a:solidFill>
                  <a:schemeClr val="lt2"/>
                </a:solidFill>
                <a:latin typeface="Arial"/>
                <a:ea typeface="Arial"/>
                <a:cs typeface="Arial"/>
                <a:sym typeface="Arial"/>
              </a:rPr>
              <a:t>[[ 0,  1,  1,  1,  0,  0,  0,  0,  0,  1],</a:t>
            </a:r>
          </a:p>
          <a:p>
            <a:pPr marL="0" marR="0" lvl="0" indent="0" algn="l" rtl="0">
              <a:lnSpc>
                <a:spcPct val="115000"/>
              </a:lnSpc>
              <a:spcBef>
                <a:spcPts val="0"/>
              </a:spcBef>
              <a:spcAft>
                <a:spcPts val="0"/>
              </a:spcAft>
              <a:buClr>
                <a:schemeClr val="lt2"/>
              </a:buClr>
              <a:buSzPct val="25000"/>
              <a:buFont typeface="Arial"/>
              <a:buNone/>
            </a:pPr>
            <a:r>
              <a:rPr lang="en" sz="2000" b="0" i="0" u="none" strike="noStrike" cap="none">
                <a:solidFill>
                  <a:schemeClr val="lt2"/>
                </a:solidFill>
                <a:latin typeface="Arial"/>
                <a:ea typeface="Arial"/>
                <a:cs typeface="Arial"/>
                <a:sym typeface="Arial"/>
              </a:rPr>
              <a:t>[ 1,  0,  0,  1,  1,  0,  1,  0,  0,  1],</a:t>
            </a:r>
          </a:p>
          <a:p>
            <a:pPr marL="0" marR="0" lvl="0" indent="0" algn="l" rtl="0">
              <a:lnSpc>
                <a:spcPct val="115000"/>
              </a:lnSpc>
              <a:spcBef>
                <a:spcPts val="0"/>
              </a:spcBef>
              <a:spcAft>
                <a:spcPts val="0"/>
              </a:spcAft>
              <a:buClr>
                <a:schemeClr val="lt2"/>
              </a:buClr>
              <a:buSzPct val="25000"/>
              <a:buFont typeface="Arial"/>
              <a:buNone/>
            </a:pPr>
            <a:r>
              <a:rPr lang="en" sz="2000" b="0" i="0" u="none" strike="noStrike" cap="none">
                <a:solidFill>
                  <a:schemeClr val="lt2"/>
                </a:solidFill>
                <a:latin typeface="Arial"/>
                <a:ea typeface="Arial"/>
                <a:cs typeface="Arial"/>
                <a:sym typeface="Arial"/>
              </a:rPr>
              <a:t>[ 1,  0,  0,  1,  0,  1,  0,  0,  0,  0],</a:t>
            </a:r>
          </a:p>
          <a:p>
            <a:pPr marL="0" marR="0" lvl="0" indent="0" algn="l" rtl="0">
              <a:lnSpc>
                <a:spcPct val="115000"/>
              </a:lnSpc>
              <a:spcBef>
                <a:spcPts val="0"/>
              </a:spcBef>
              <a:spcAft>
                <a:spcPts val="0"/>
              </a:spcAft>
              <a:buClr>
                <a:schemeClr val="lt2"/>
              </a:buClr>
              <a:buSzPct val="25000"/>
              <a:buFont typeface="Arial"/>
              <a:buNone/>
            </a:pPr>
            <a:r>
              <a:rPr lang="en" sz="2000" b="0" i="0" u="none" strike="noStrike" cap="none">
                <a:solidFill>
                  <a:schemeClr val="lt2"/>
                </a:solidFill>
                <a:latin typeface="Arial"/>
                <a:ea typeface="Arial"/>
                <a:cs typeface="Arial"/>
                <a:sym typeface="Arial"/>
              </a:rPr>
              <a:t>[ 1,  1,  1,  0,  1,  1,  1,  0,  0,  0],</a:t>
            </a:r>
          </a:p>
          <a:p>
            <a:pPr marL="0" marR="0" lvl="0" indent="0" algn="l" rtl="0">
              <a:lnSpc>
                <a:spcPct val="115000"/>
              </a:lnSpc>
              <a:spcBef>
                <a:spcPts val="0"/>
              </a:spcBef>
              <a:spcAft>
                <a:spcPts val="0"/>
              </a:spcAft>
              <a:buClr>
                <a:schemeClr val="lt2"/>
              </a:buClr>
              <a:buSzPct val="25000"/>
              <a:buFont typeface="Arial"/>
              <a:buNone/>
            </a:pPr>
            <a:r>
              <a:rPr lang="en" sz="2000" b="0" i="0" u="none" strike="noStrike" cap="none">
                <a:solidFill>
                  <a:schemeClr val="lt2"/>
                </a:solidFill>
                <a:latin typeface="Arial"/>
                <a:ea typeface="Arial"/>
                <a:cs typeface="Arial"/>
                <a:sym typeface="Arial"/>
              </a:rPr>
              <a:t>[ 0,  1,  0,  1,  0,  0,  1,  0,  0,  0],</a:t>
            </a:r>
          </a:p>
          <a:p>
            <a:pPr marL="0" marR="0" lvl="0" indent="0" algn="l" rtl="0">
              <a:lnSpc>
                <a:spcPct val="115000"/>
              </a:lnSpc>
              <a:spcBef>
                <a:spcPts val="0"/>
              </a:spcBef>
              <a:spcAft>
                <a:spcPts val="0"/>
              </a:spcAft>
              <a:buClr>
                <a:schemeClr val="lt2"/>
              </a:buClr>
              <a:buSzPct val="25000"/>
              <a:buFont typeface="Arial"/>
              <a:buNone/>
            </a:pPr>
            <a:r>
              <a:rPr lang="en" sz="2000" b="0" i="0" u="none" strike="noStrike" cap="none">
                <a:solidFill>
                  <a:schemeClr val="lt2"/>
                </a:solidFill>
                <a:latin typeface="Arial"/>
                <a:ea typeface="Arial"/>
                <a:cs typeface="Arial"/>
                <a:sym typeface="Arial"/>
              </a:rPr>
              <a:t>[ 0,  0,  1,  1,  0,  0,  1,  0,  0,  0],</a:t>
            </a:r>
          </a:p>
          <a:p>
            <a:pPr marL="0" marR="0" lvl="0" indent="0" algn="l" rtl="0">
              <a:lnSpc>
                <a:spcPct val="115000"/>
              </a:lnSpc>
              <a:spcBef>
                <a:spcPts val="0"/>
              </a:spcBef>
              <a:spcAft>
                <a:spcPts val="0"/>
              </a:spcAft>
              <a:buClr>
                <a:schemeClr val="lt2"/>
              </a:buClr>
              <a:buSzPct val="25000"/>
              <a:buFont typeface="Arial"/>
              <a:buNone/>
            </a:pPr>
            <a:r>
              <a:rPr lang="en" sz="2000" b="0" i="0" u="none" strike="noStrike" cap="none">
                <a:solidFill>
                  <a:schemeClr val="lt2"/>
                </a:solidFill>
                <a:latin typeface="Arial"/>
                <a:ea typeface="Arial"/>
                <a:cs typeface="Arial"/>
                <a:sym typeface="Arial"/>
              </a:rPr>
              <a:t>[ 0,  1,  0,  1,  1,  1,  0,  0,  0,  0],</a:t>
            </a:r>
          </a:p>
          <a:p>
            <a:pPr marL="0" marR="0" lvl="0" indent="0" algn="l" rtl="0">
              <a:lnSpc>
                <a:spcPct val="115000"/>
              </a:lnSpc>
              <a:spcBef>
                <a:spcPts val="0"/>
              </a:spcBef>
              <a:spcAft>
                <a:spcPts val="0"/>
              </a:spcAft>
              <a:buClr>
                <a:schemeClr val="lt2"/>
              </a:buClr>
              <a:buSzPct val="25000"/>
              <a:buFont typeface="Arial"/>
              <a:buNone/>
            </a:pPr>
            <a:r>
              <a:rPr lang="en" sz="2000" b="0" i="0" u="none" strike="noStrike" cap="none">
                <a:solidFill>
                  <a:schemeClr val="lt2"/>
                </a:solidFill>
                <a:latin typeface="Arial"/>
                <a:ea typeface="Arial"/>
                <a:cs typeface="Arial"/>
                <a:sym typeface="Arial"/>
              </a:rPr>
              <a:t>[ 0,  0,  0,  0,  0,  0,  0,  0,  1,  0],</a:t>
            </a:r>
          </a:p>
          <a:p>
            <a:pPr marL="0" marR="0" lvl="0" indent="0" algn="l" rtl="0">
              <a:lnSpc>
                <a:spcPct val="115000"/>
              </a:lnSpc>
              <a:spcBef>
                <a:spcPts val="0"/>
              </a:spcBef>
              <a:spcAft>
                <a:spcPts val="0"/>
              </a:spcAft>
              <a:buClr>
                <a:schemeClr val="lt2"/>
              </a:buClr>
              <a:buSzPct val="25000"/>
              <a:buFont typeface="Arial"/>
              <a:buNone/>
            </a:pPr>
            <a:r>
              <a:rPr lang="en" sz="2000" b="0" i="0" u="none" strike="noStrike" cap="none">
                <a:solidFill>
                  <a:schemeClr val="lt2"/>
                </a:solidFill>
                <a:latin typeface="Arial"/>
                <a:ea typeface="Arial"/>
                <a:cs typeface="Arial"/>
                <a:sym typeface="Arial"/>
              </a:rPr>
              <a:t>[ 0,  0,  0,  0,  0,  0,  0,  1,  0,  1],</a:t>
            </a:r>
          </a:p>
          <a:p>
            <a:pPr marL="0" marR="0" lvl="0" indent="0" algn="l" rtl="0">
              <a:lnSpc>
                <a:spcPct val="115000"/>
              </a:lnSpc>
              <a:spcBef>
                <a:spcPts val="0"/>
              </a:spcBef>
              <a:spcAft>
                <a:spcPts val="0"/>
              </a:spcAft>
              <a:buClr>
                <a:schemeClr val="lt2"/>
              </a:buClr>
              <a:buSzPct val="25000"/>
              <a:buFont typeface="Arial"/>
              <a:buNone/>
            </a:pPr>
            <a:r>
              <a:rPr lang="en" sz="2000" b="0" i="0" u="none" strike="noStrike" cap="none">
                <a:solidFill>
                  <a:schemeClr val="lt2"/>
                </a:solidFill>
                <a:latin typeface="Arial"/>
                <a:ea typeface="Arial"/>
                <a:cs typeface="Arial"/>
                <a:sym typeface="Arial"/>
              </a:rPr>
              <a:t> 1,  1,  0,  0,  0,  0,  0,  0,  1,  0]]</a:t>
            </a:r>
          </a:p>
        </p:txBody>
      </p:sp>
      <p:pic>
        <p:nvPicPr>
          <p:cNvPr id="145" name="Shape 145"/>
          <p:cNvPicPr preferRelativeResize="0"/>
          <p:nvPr/>
        </p:nvPicPr>
        <p:blipFill rotWithShape="1">
          <a:blip r:embed="rId3">
            <a:alphaModFix/>
          </a:blip>
          <a:srcRect/>
          <a:stretch/>
        </p:blipFill>
        <p:spPr>
          <a:xfrm>
            <a:off x="4886075" y="171250"/>
            <a:ext cx="4082999" cy="2646200"/>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311700" y="78600"/>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Adjacency List</a:t>
            </a:r>
          </a:p>
        </p:txBody>
      </p:sp>
      <p:sp>
        <p:nvSpPr>
          <p:cNvPr id="151" name="Shape 151"/>
          <p:cNvSpPr txBox="1">
            <a:spLocks noGrp="1"/>
          </p:cNvSpPr>
          <p:nvPr>
            <p:ph type="body" idx="1"/>
          </p:nvPr>
        </p:nvSpPr>
        <p:spPr>
          <a:xfrm>
            <a:off x="311700" y="922800"/>
            <a:ext cx="8520599" cy="3827099"/>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Arial"/>
              <a:buNone/>
            </a:pPr>
            <a:r>
              <a:rPr lang="en" sz="2000" b="0" i="0" u="none" strike="noStrike" cap="none">
                <a:solidFill>
                  <a:schemeClr val="lt2"/>
                </a:solidFill>
                <a:latin typeface="Arial"/>
                <a:ea typeface="Arial"/>
                <a:cs typeface="Arial"/>
                <a:sym typeface="Arial"/>
              </a:rPr>
              <a:t>{0: [1, 2, 3, 9], </a:t>
            </a:r>
          </a:p>
          <a:p>
            <a:pPr marL="0" marR="0" lvl="0" indent="0" algn="l" rtl="0">
              <a:lnSpc>
                <a:spcPct val="115000"/>
              </a:lnSpc>
              <a:spcBef>
                <a:spcPts val="0"/>
              </a:spcBef>
              <a:spcAft>
                <a:spcPts val="0"/>
              </a:spcAft>
              <a:buClr>
                <a:schemeClr val="lt2"/>
              </a:buClr>
              <a:buSzPct val="25000"/>
              <a:buFont typeface="Arial"/>
              <a:buNone/>
            </a:pPr>
            <a:r>
              <a:rPr lang="en" sz="2000" b="0" i="0" u="none" strike="noStrike" cap="none">
                <a:solidFill>
                  <a:schemeClr val="lt2"/>
                </a:solidFill>
                <a:latin typeface="Arial"/>
                <a:ea typeface="Arial"/>
                <a:cs typeface="Arial"/>
                <a:sym typeface="Arial"/>
              </a:rPr>
              <a:t>1: [0, 9, 3, 4, 6], </a:t>
            </a:r>
          </a:p>
          <a:p>
            <a:pPr marL="0" marR="0" lvl="0" indent="0" algn="l" rtl="0">
              <a:lnSpc>
                <a:spcPct val="115000"/>
              </a:lnSpc>
              <a:spcBef>
                <a:spcPts val="0"/>
              </a:spcBef>
              <a:spcAft>
                <a:spcPts val="0"/>
              </a:spcAft>
              <a:buClr>
                <a:schemeClr val="lt2"/>
              </a:buClr>
              <a:buSzPct val="25000"/>
              <a:buFont typeface="Arial"/>
              <a:buNone/>
            </a:pPr>
            <a:r>
              <a:rPr lang="en" sz="2000" b="0" i="0" u="none" strike="noStrike" cap="none">
                <a:solidFill>
                  <a:schemeClr val="lt2"/>
                </a:solidFill>
                <a:latin typeface="Arial"/>
                <a:ea typeface="Arial"/>
                <a:cs typeface="Arial"/>
                <a:sym typeface="Arial"/>
              </a:rPr>
              <a:t>2: [0, 3, 5], </a:t>
            </a:r>
          </a:p>
          <a:p>
            <a:pPr marL="0" marR="0" lvl="0" indent="0" algn="l" rtl="0">
              <a:lnSpc>
                <a:spcPct val="115000"/>
              </a:lnSpc>
              <a:spcBef>
                <a:spcPts val="0"/>
              </a:spcBef>
              <a:spcAft>
                <a:spcPts val="0"/>
              </a:spcAft>
              <a:buClr>
                <a:schemeClr val="lt2"/>
              </a:buClr>
              <a:buSzPct val="25000"/>
              <a:buFont typeface="Arial"/>
              <a:buNone/>
            </a:pPr>
            <a:r>
              <a:rPr lang="en" sz="2000" b="0" i="0" u="none" strike="noStrike" cap="none">
                <a:solidFill>
                  <a:schemeClr val="lt2"/>
                </a:solidFill>
                <a:latin typeface="Arial"/>
                <a:ea typeface="Arial"/>
                <a:cs typeface="Arial"/>
                <a:sym typeface="Arial"/>
              </a:rPr>
              <a:t>3: [0, 1, 2, 4, 5, 6], </a:t>
            </a:r>
          </a:p>
          <a:p>
            <a:pPr marL="0" marR="0" lvl="0" indent="0" algn="l" rtl="0">
              <a:lnSpc>
                <a:spcPct val="115000"/>
              </a:lnSpc>
              <a:spcBef>
                <a:spcPts val="0"/>
              </a:spcBef>
              <a:spcAft>
                <a:spcPts val="0"/>
              </a:spcAft>
              <a:buClr>
                <a:schemeClr val="lt2"/>
              </a:buClr>
              <a:buSzPct val="25000"/>
              <a:buFont typeface="Arial"/>
              <a:buNone/>
            </a:pPr>
            <a:r>
              <a:rPr lang="en" sz="2000" b="0" i="0" u="none" strike="noStrike" cap="none">
                <a:solidFill>
                  <a:schemeClr val="lt2"/>
                </a:solidFill>
                <a:latin typeface="Arial"/>
                <a:ea typeface="Arial"/>
                <a:cs typeface="Arial"/>
                <a:sym typeface="Arial"/>
              </a:rPr>
              <a:t>4: [1, 3, 6], </a:t>
            </a:r>
          </a:p>
          <a:p>
            <a:pPr marL="0" marR="0" lvl="0" indent="0" algn="l" rtl="0">
              <a:lnSpc>
                <a:spcPct val="115000"/>
              </a:lnSpc>
              <a:spcBef>
                <a:spcPts val="0"/>
              </a:spcBef>
              <a:spcAft>
                <a:spcPts val="0"/>
              </a:spcAft>
              <a:buClr>
                <a:schemeClr val="lt2"/>
              </a:buClr>
              <a:buSzPct val="25000"/>
              <a:buFont typeface="Arial"/>
              <a:buNone/>
            </a:pPr>
            <a:r>
              <a:rPr lang="en" sz="2000" b="0" i="0" u="none" strike="noStrike" cap="none">
                <a:solidFill>
                  <a:schemeClr val="lt2"/>
                </a:solidFill>
                <a:latin typeface="Arial"/>
                <a:ea typeface="Arial"/>
                <a:cs typeface="Arial"/>
                <a:sym typeface="Arial"/>
              </a:rPr>
              <a:t>5: [2, 3, 6], </a:t>
            </a:r>
          </a:p>
          <a:p>
            <a:pPr marL="0" marR="0" lvl="0" indent="0" algn="l" rtl="0">
              <a:lnSpc>
                <a:spcPct val="115000"/>
              </a:lnSpc>
              <a:spcBef>
                <a:spcPts val="0"/>
              </a:spcBef>
              <a:spcAft>
                <a:spcPts val="0"/>
              </a:spcAft>
              <a:buClr>
                <a:schemeClr val="lt2"/>
              </a:buClr>
              <a:buSzPct val="25000"/>
              <a:buFont typeface="Arial"/>
              <a:buNone/>
            </a:pPr>
            <a:r>
              <a:rPr lang="en" sz="2000" b="0" i="0" u="none" strike="noStrike" cap="none">
                <a:solidFill>
                  <a:schemeClr val="lt2"/>
                </a:solidFill>
                <a:latin typeface="Arial"/>
                <a:ea typeface="Arial"/>
                <a:cs typeface="Arial"/>
                <a:sym typeface="Arial"/>
              </a:rPr>
              <a:t>6: [1, 3, 4, 5], </a:t>
            </a:r>
          </a:p>
          <a:p>
            <a:pPr marL="0" marR="0" lvl="0" indent="0" algn="l" rtl="0">
              <a:lnSpc>
                <a:spcPct val="115000"/>
              </a:lnSpc>
              <a:spcBef>
                <a:spcPts val="0"/>
              </a:spcBef>
              <a:spcAft>
                <a:spcPts val="0"/>
              </a:spcAft>
              <a:buClr>
                <a:schemeClr val="lt2"/>
              </a:buClr>
              <a:buSzPct val="25000"/>
              <a:buFont typeface="Arial"/>
              <a:buNone/>
            </a:pPr>
            <a:r>
              <a:rPr lang="en" sz="2000" b="0" i="0" u="none" strike="noStrike" cap="none">
                <a:solidFill>
                  <a:schemeClr val="lt2"/>
                </a:solidFill>
                <a:latin typeface="Arial"/>
                <a:ea typeface="Arial"/>
                <a:cs typeface="Arial"/>
                <a:sym typeface="Arial"/>
              </a:rPr>
              <a:t>7: [8], </a:t>
            </a:r>
          </a:p>
          <a:p>
            <a:pPr marL="0" marR="0" lvl="0" indent="0" algn="l" rtl="0">
              <a:lnSpc>
                <a:spcPct val="115000"/>
              </a:lnSpc>
              <a:spcBef>
                <a:spcPts val="0"/>
              </a:spcBef>
              <a:spcAft>
                <a:spcPts val="0"/>
              </a:spcAft>
              <a:buClr>
                <a:schemeClr val="lt2"/>
              </a:buClr>
              <a:buSzPct val="25000"/>
              <a:buFont typeface="Arial"/>
              <a:buNone/>
            </a:pPr>
            <a:r>
              <a:rPr lang="en" sz="2000" b="0" i="0" u="none" strike="noStrike" cap="none">
                <a:solidFill>
                  <a:schemeClr val="lt2"/>
                </a:solidFill>
                <a:latin typeface="Arial"/>
                <a:ea typeface="Arial"/>
                <a:cs typeface="Arial"/>
                <a:sym typeface="Arial"/>
              </a:rPr>
              <a:t>8: [9, 7], </a:t>
            </a:r>
          </a:p>
          <a:p>
            <a:pPr marL="0" marR="0" lvl="0" indent="0" algn="l" rtl="0">
              <a:lnSpc>
                <a:spcPct val="115000"/>
              </a:lnSpc>
              <a:spcBef>
                <a:spcPts val="0"/>
              </a:spcBef>
              <a:spcAft>
                <a:spcPts val="0"/>
              </a:spcAft>
              <a:buClr>
                <a:schemeClr val="lt2"/>
              </a:buClr>
              <a:buSzPct val="25000"/>
              <a:buFont typeface="Arial"/>
              <a:buNone/>
            </a:pPr>
            <a:r>
              <a:rPr lang="en" sz="2000" b="0" i="0" u="none" strike="noStrike" cap="none">
                <a:solidFill>
                  <a:schemeClr val="lt2"/>
                </a:solidFill>
                <a:latin typeface="Arial"/>
                <a:ea typeface="Arial"/>
                <a:cs typeface="Arial"/>
                <a:sym typeface="Arial"/>
              </a:rPr>
              <a:t>9: [8, 1, 0]}</a:t>
            </a:r>
          </a:p>
          <a:p>
            <a:pPr marL="0" marR="0" lvl="0" indent="0" algn="l" rtl="0">
              <a:lnSpc>
                <a:spcPct val="115000"/>
              </a:lnSpc>
              <a:spcBef>
                <a:spcPts val="0"/>
              </a:spcBef>
              <a:spcAft>
                <a:spcPts val="0"/>
              </a:spcAft>
              <a:buClr>
                <a:schemeClr val="lt2"/>
              </a:buClr>
              <a:buSzPct val="25000"/>
              <a:buFont typeface="Arial"/>
              <a:buNone/>
            </a:pPr>
            <a:endParaRPr sz="2000" b="0" i="0" u="none" strike="noStrike" cap="none">
              <a:solidFill>
                <a:schemeClr val="lt2"/>
              </a:solidFill>
              <a:latin typeface="Arial"/>
              <a:ea typeface="Arial"/>
              <a:cs typeface="Arial"/>
              <a:sym typeface="Arial"/>
            </a:endParaRPr>
          </a:p>
        </p:txBody>
      </p:sp>
      <p:pic>
        <p:nvPicPr>
          <p:cNvPr id="152" name="Shape 152"/>
          <p:cNvPicPr preferRelativeResize="0"/>
          <p:nvPr/>
        </p:nvPicPr>
        <p:blipFill rotWithShape="1">
          <a:blip r:embed="rId3">
            <a:alphaModFix/>
          </a:blip>
          <a:srcRect/>
          <a:stretch/>
        </p:blipFill>
        <p:spPr>
          <a:xfrm>
            <a:off x="4858500" y="171250"/>
            <a:ext cx="4110575" cy="2664074"/>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311700" y="78600"/>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Edge List</a:t>
            </a:r>
          </a:p>
        </p:txBody>
      </p:sp>
      <p:sp>
        <p:nvSpPr>
          <p:cNvPr id="158" name="Shape 158"/>
          <p:cNvSpPr txBox="1">
            <a:spLocks noGrp="1"/>
          </p:cNvSpPr>
          <p:nvPr>
            <p:ph type="body" idx="1"/>
          </p:nvPr>
        </p:nvSpPr>
        <p:spPr>
          <a:xfrm>
            <a:off x="311700" y="759925"/>
            <a:ext cx="8520599" cy="3827099"/>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Arial"/>
              <a:buNone/>
            </a:pPr>
            <a:r>
              <a:rPr lang="en" sz="1800" b="0" i="0" u="none" strike="noStrike" cap="none">
                <a:solidFill>
                  <a:schemeClr val="lt2"/>
                </a:solidFill>
                <a:latin typeface="Arial"/>
                <a:ea typeface="Arial"/>
                <a:cs typeface="Arial"/>
                <a:sym typeface="Arial"/>
              </a:rPr>
              <a:t>{(0,1), (0,2), (0,3), (0,9),</a:t>
            </a:r>
          </a:p>
          <a:p>
            <a:pPr marL="0" marR="0" lvl="0" indent="0" algn="l" rtl="0">
              <a:lnSpc>
                <a:spcPct val="115000"/>
              </a:lnSpc>
              <a:spcBef>
                <a:spcPts val="1600"/>
              </a:spcBef>
              <a:spcAft>
                <a:spcPts val="0"/>
              </a:spcAft>
              <a:buClr>
                <a:schemeClr val="lt2"/>
              </a:buClr>
              <a:buSzPct val="25000"/>
              <a:buFont typeface="Arial"/>
              <a:buNone/>
            </a:pPr>
            <a:r>
              <a:rPr lang="en" sz="1800" b="0" i="0" u="none" strike="noStrike" cap="none">
                <a:solidFill>
                  <a:schemeClr val="lt2"/>
                </a:solidFill>
                <a:latin typeface="Arial"/>
                <a:ea typeface="Arial"/>
                <a:cs typeface="Arial"/>
                <a:sym typeface="Arial"/>
              </a:rPr>
              <a:t>(1,3), (1,4), (1,6), (1,9),</a:t>
            </a:r>
          </a:p>
          <a:p>
            <a:pPr marL="0" marR="0" lvl="0" indent="0" algn="l" rtl="0">
              <a:lnSpc>
                <a:spcPct val="115000"/>
              </a:lnSpc>
              <a:spcBef>
                <a:spcPts val="1600"/>
              </a:spcBef>
              <a:spcAft>
                <a:spcPts val="0"/>
              </a:spcAft>
              <a:buClr>
                <a:schemeClr val="lt2"/>
              </a:buClr>
              <a:buSzPct val="25000"/>
              <a:buFont typeface="Arial"/>
              <a:buNone/>
            </a:pPr>
            <a:r>
              <a:rPr lang="en" sz="1800" b="0" i="0" u="none" strike="noStrike" cap="none">
                <a:solidFill>
                  <a:schemeClr val="lt2"/>
                </a:solidFill>
                <a:latin typeface="Arial"/>
                <a:ea typeface="Arial"/>
                <a:cs typeface="Arial"/>
                <a:sym typeface="Arial"/>
              </a:rPr>
              <a:t>(2,3), (2,5), (3,4), (3,5), (3,6),</a:t>
            </a:r>
          </a:p>
          <a:p>
            <a:pPr marL="0" marR="0" lvl="0" indent="0" algn="l" rtl="0">
              <a:lnSpc>
                <a:spcPct val="115000"/>
              </a:lnSpc>
              <a:spcBef>
                <a:spcPts val="1600"/>
              </a:spcBef>
              <a:spcAft>
                <a:spcPts val="0"/>
              </a:spcAft>
              <a:buClr>
                <a:schemeClr val="lt2"/>
              </a:buClr>
              <a:buSzPct val="25000"/>
              <a:buFont typeface="Arial"/>
              <a:buNone/>
            </a:pPr>
            <a:r>
              <a:rPr lang="en" sz="1800" b="0" i="0" u="none" strike="noStrike" cap="none">
                <a:solidFill>
                  <a:schemeClr val="lt2"/>
                </a:solidFill>
                <a:latin typeface="Arial"/>
                <a:ea typeface="Arial"/>
                <a:cs typeface="Arial"/>
                <a:sym typeface="Arial"/>
              </a:rPr>
              <a:t>(4,6), (5,6), (7,8), (8,9)}</a:t>
            </a:r>
          </a:p>
        </p:txBody>
      </p:sp>
      <p:pic>
        <p:nvPicPr>
          <p:cNvPr id="159" name="Shape 159"/>
          <p:cNvPicPr preferRelativeResize="0"/>
          <p:nvPr/>
        </p:nvPicPr>
        <p:blipFill rotWithShape="1">
          <a:blip r:embed="rId3">
            <a:alphaModFix/>
          </a:blip>
          <a:srcRect/>
          <a:stretch/>
        </p:blipFill>
        <p:spPr>
          <a:xfrm>
            <a:off x="4858500" y="171250"/>
            <a:ext cx="4110575" cy="2664074"/>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NetworkX: Python network analysis library</a:t>
            </a:r>
          </a:p>
        </p:txBody>
      </p:sp>
      <p:sp>
        <p:nvSpPr>
          <p:cNvPr id="165" name="Shape 165"/>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Arial"/>
              <a:buNone/>
            </a:pPr>
            <a:r>
              <a:rPr lang="en" sz="1800" b="0" i="0" u="none" strike="noStrike" cap="none" dirty="0">
                <a:solidFill>
                  <a:schemeClr val="lt2"/>
                </a:solidFill>
                <a:latin typeface="Arial"/>
                <a:ea typeface="Arial"/>
                <a:cs typeface="Arial"/>
                <a:sym typeface="Arial"/>
              </a:rPr>
              <a:t>import </a:t>
            </a:r>
            <a:r>
              <a:rPr lang="en" sz="1800" b="0" i="0" u="none" strike="noStrike" cap="none" dirty="0" err="1">
                <a:solidFill>
                  <a:schemeClr val="lt2"/>
                </a:solidFill>
                <a:latin typeface="Arial"/>
                <a:ea typeface="Arial"/>
                <a:cs typeface="Arial"/>
                <a:sym typeface="Arial"/>
              </a:rPr>
              <a:t>networkx</a:t>
            </a:r>
            <a:r>
              <a:rPr lang="en" sz="1800" b="0" i="0" u="none" strike="noStrike" cap="none" dirty="0">
                <a:solidFill>
                  <a:schemeClr val="lt2"/>
                </a:solidFill>
                <a:latin typeface="Arial"/>
                <a:ea typeface="Arial"/>
                <a:cs typeface="Arial"/>
                <a:sym typeface="Arial"/>
              </a:rPr>
              <a:t> as </a:t>
            </a:r>
            <a:r>
              <a:rPr lang="en" sz="1800" b="0" i="0" u="none" strike="noStrike" cap="none" dirty="0" err="1">
                <a:solidFill>
                  <a:schemeClr val="lt2"/>
                </a:solidFill>
                <a:latin typeface="Arial"/>
                <a:ea typeface="Arial"/>
                <a:cs typeface="Arial"/>
                <a:sym typeface="Arial"/>
              </a:rPr>
              <a:t>nx</a:t>
            </a:r>
            <a:endParaRPr lang="en" sz="1800" b="0" i="0" u="none" strike="noStrike" cap="none" dirty="0">
              <a:solidFill>
                <a:schemeClr val="lt2"/>
              </a:solidFill>
              <a:latin typeface="Arial"/>
              <a:ea typeface="Arial"/>
              <a:cs typeface="Arial"/>
              <a:sym typeface="Arial"/>
            </a:endParaRPr>
          </a:p>
          <a:p>
            <a:pPr marL="0" marR="0" lvl="0" indent="0" algn="l" rtl="0">
              <a:lnSpc>
                <a:spcPct val="115000"/>
              </a:lnSpc>
              <a:spcBef>
                <a:spcPts val="1600"/>
              </a:spcBef>
              <a:spcAft>
                <a:spcPts val="0"/>
              </a:spcAft>
              <a:buClr>
                <a:schemeClr val="lt2"/>
              </a:buClr>
              <a:buSzPct val="25000"/>
              <a:buFont typeface="Arial"/>
              <a:buNone/>
            </a:pPr>
            <a:endParaRPr sz="1800" b="0" i="0" u="none" strike="noStrike" cap="none" dirty="0">
              <a:solidFill>
                <a:schemeClr val="lt2"/>
              </a:solidFill>
              <a:latin typeface="Arial"/>
              <a:ea typeface="Arial"/>
              <a:cs typeface="Arial"/>
              <a:sym typeface="Arial"/>
            </a:endParaRPr>
          </a:p>
          <a:p>
            <a:pPr marL="0" marR="0" lvl="0" indent="0" algn="l" rtl="0">
              <a:lnSpc>
                <a:spcPct val="115000"/>
              </a:lnSpc>
              <a:spcBef>
                <a:spcPts val="1600"/>
              </a:spcBef>
              <a:spcAft>
                <a:spcPts val="0"/>
              </a:spcAft>
              <a:buClr>
                <a:schemeClr val="lt2"/>
              </a:buClr>
              <a:buSzPct val="25000"/>
              <a:buFont typeface="Arial"/>
              <a:buNone/>
            </a:pPr>
            <a:r>
              <a:rPr lang="en" sz="1800" b="0" i="0" u="none" strike="noStrike" cap="none" dirty="0" err="1">
                <a:solidFill>
                  <a:schemeClr val="lt2"/>
                </a:solidFill>
                <a:latin typeface="Arial"/>
                <a:ea typeface="Arial"/>
                <a:cs typeface="Arial"/>
                <a:sym typeface="Arial"/>
              </a:rPr>
              <a:t>edgelist</a:t>
            </a:r>
            <a:r>
              <a:rPr lang="en" sz="1800" b="0" i="0" u="none" strike="noStrike" cap="none" dirty="0">
                <a:solidFill>
                  <a:schemeClr val="lt2"/>
                </a:solidFill>
                <a:latin typeface="Arial"/>
                <a:ea typeface="Arial"/>
                <a:cs typeface="Arial"/>
                <a:sym typeface="Arial"/>
              </a:rPr>
              <a:t> = {(0,1), (0,2), (0,3), (0,5), (0,9), (1,3), (1,4), (1,6), (1,9), (2,3), (2,5), (3,4), (3,5), (3,6), (4,6), (5,6), (7,8), (8,9)}</a:t>
            </a:r>
          </a:p>
          <a:p>
            <a:pPr marL="0" marR="0" lvl="0" indent="0" algn="l" rtl="0">
              <a:lnSpc>
                <a:spcPct val="115000"/>
              </a:lnSpc>
              <a:spcBef>
                <a:spcPts val="1600"/>
              </a:spcBef>
              <a:spcAft>
                <a:spcPts val="0"/>
              </a:spcAft>
              <a:buClr>
                <a:schemeClr val="lt2"/>
              </a:buClr>
              <a:buSzPct val="25000"/>
              <a:buFont typeface="Arial"/>
              <a:buNone/>
            </a:pPr>
            <a:r>
              <a:rPr lang="en" sz="1800" b="0" i="0" u="none" strike="noStrike" cap="none" dirty="0">
                <a:solidFill>
                  <a:schemeClr val="lt2"/>
                </a:solidFill>
                <a:latin typeface="Arial"/>
                <a:ea typeface="Arial"/>
                <a:cs typeface="Arial"/>
                <a:sym typeface="Arial"/>
              </a:rPr>
              <a:t>G = </a:t>
            </a:r>
            <a:r>
              <a:rPr lang="en" sz="1800" b="0" i="0" u="none" strike="noStrike" cap="none" dirty="0" err="1">
                <a:solidFill>
                  <a:schemeClr val="lt2"/>
                </a:solidFill>
                <a:latin typeface="Arial"/>
                <a:ea typeface="Arial"/>
                <a:cs typeface="Arial"/>
                <a:sym typeface="Arial"/>
              </a:rPr>
              <a:t>nx.Graph</a:t>
            </a:r>
            <a:r>
              <a:rPr lang="en" sz="1800" b="0" i="0" u="none" strike="noStrike" cap="none" dirty="0">
                <a:solidFill>
                  <a:schemeClr val="lt2"/>
                </a:solidFill>
                <a:latin typeface="Arial"/>
                <a:ea typeface="Arial"/>
                <a:cs typeface="Arial"/>
                <a:sym typeface="Arial"/>
              </a:rPr>
              <a:t>()</a:t>
            </a:r>
          </a:p>
          <a:p>
            <a:pPr marL="0" marR="0" lvl="0" indent="0" algn="l" rtl="0">
              <a:lnSpc>
                <a:spcPct val="115000"/>
              </a:lnSpc>
              <a:spcBef>
                <a:spcPts val="1600"/>
              </a:spcBef>
              <a:spcAft>
                <a:spcPts val="0"/>
              </a:spcAft>
              <a:buClr>
                <a:schemeClr val="lt2"/>
              </a:buClr>
              <a:buSzPct val="25000"/>
              <a:buFont typeface="Arial"/>
              <a:buNone/>
            </a:pPr>
            <a:r>
              <a:rPr lang="en" sz="1800" b="0" i="0" u="none" strike="noStrike" cap="none" dirty="0">
                <a:solidFill>
                  <a:schemeClr val="lt2"/>
                </a:solidFill>
                <a:latin typeface="Arial"/>
                <a:ea typeface="Arial"/>
                <a:cs typeface="Arial"/>
                <a:sym typeface="Arial"/>
              </a:rPr>
              <a:t>for edge in </a:t>
            </a:r>
            <a:r>
              <a:rPr lang="en" sz="1800" b="0" i="0" u="none" strike="noStrike" cap="none" dirty="0" err="1">
                <a:solidFill>
                  <a:schemeClr val="lt2"/>
                </a:solidFill>
                <a:latin typeface="Arial"/>
                <a:ea typeface="Arial"/>
                <a:cs typeface="Arial"/>
                <a:sym typeface="Arial"/>
              </a:rPr>
              <a:t>edgelist</a:t>
            </a:r>
            <a:r>
              <a:rPr lang="en" sz="1800" b="0" i="0" u="none" strike="noStrike" cap="none" dirty="0">
                <a:solidFill>
                  <a:schemeClr val="lt2"/>
                </a:solidFill>
                <a:latin typeface="Arial"/>
                <a:ea typeface="Arial"/>
                <a:cs typeface="Arial"/>
                <a:sym typeface="Arial"/>
              </a:rPr>
              <a:t>:</a:t>
            </a:r>
          </a:p>
          <a:p>
            <a:pPr marL="0" marR="0" lvl="0" indent="0" algn="l" rtl="0">
              <a:lnSpc>
                <a:spcPct val="115000"/>
              </a:lnSpc>
              <a:spcBef>
                <a:spcPts val="1600"/>
              </a:spcBef>
              <a:spcAft>
                <a:spcPts val="0"/>
              </a:spcAft>
              <a:buClr>
                <a:schemeClr val="lt2"/>
              </a:buClr>
              <a:buSzPct val="25000"/>
              <a:buFont typeface="Arial"/>
              <a:buNone/>
            </a:pPr>
            <a:r>
              <a:rPr lang="en-US" sz="1800" b="0" i="0" u="none" strike="noStrike" cap="none" dirty="0" smtClean="0">
                <a:solidFill>
                  <a:schemeClr val="lt2"/>
                </a:solidFill>
                <a:latin typeface="Arial"/>
                <a:ea typeface="Arial"/>
                <a:cs typeface="Arial"/>
                <a:sym typeface="Arial"/>
              </a:rPr>
              <a:t>    </a:t>
            </a:r>
            <a:r>
              <a:rPr lang="en" sz="1800" b="0" i="0" u="none" strike="noStrike" cap="none" dirty="0" err="1" smtClean="0">
                <a:solidFill>
                  <a:schemeClr val="lt2"/>
                </a:solidFill>
                <a:latin typeface="Arial"/>
                <a:ea typeface="Arial"/>
                <a:cs typeface="Arial"/>
                <a:sym typeface="Arial"/>
              </a:rPr>
              <a:t>G.add_edge</a:t>
            </a:r>
            <a:r>
              <a:rPr lang="en" sz="1800" b="0" i="0" u="none" strike="noStrike" cap="none" dirty="0" smtClean="0">
                <a:solidFill>
                  <a:schemeClr val="lt2"/>
                </a:solidFill>
                <a:latin typeface="Arial"/>
                <a:ea typeface="Arial"/>
                <a:cs typeface="Arial"/>
                <a:sym typeface="Arial"/>
              </a:rPr>
              <a:t>(edge[0</a:t>
            </a:r>
            <a:r>
              <a:rPr lang="en" sz="1800" b="0" i="0" u="none" strike="noStrike" cap="none" dirty="0">
                <a:solidFill>
                  <a:schemeClr val="lt2"/>
                </a:solidFill>
                <a:latin typeface="Arial"/>
                <a:ea typeface="Arial"/>
                <a:cs typeface="Arial"/>
                <a:sym typeface="Arial"/>
              </a:rPr>
              <a:t>], edge[1])</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Lab 9: your 5-7 things:</a:t>
            </a:r>
          </a:p>
        </p:txBody>
      </p:sp>
      <p:sp>
        <p:nvSpPr>
          <p:cNvPr id="61" name="Shape 61"/>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noAutofit/>
          </a:bodyPr>
          <a:lstStyle/>
          <a:p>
            <a:pPr marL="457200" marR="0" lvl="0" indent="-228600" algn="l" rtl="0">
              <a:lnSpc>
                <a:spcPct val="115000"/>
              </a:lnSpc>
              <a:spcBef>
                <a:spcPts val="0"/>
              </a:spcBef>
              <a:spcAft>
                <a:spcPts val="0"/>
              </a:spcAft>
              <a:buClr>
                <a:schemeClr val="lt2"/>
              </a:buClr>
              <a:buSzPct val="25000"/>
              <a:buFont typeface="Arial"/>
              <a:buNone/>
            </a:pPr>
            <a:r>
              <a:rPr lang="en" sz="1800" b="0" i="0" u="none" strike="noStrike" cap="none">
                <a:solidFill>
                  <a:schemeClr val="lt2"/>
                </a:solidFill>
                <a:latin typeface="Arial"/>
                <a:ea typeface="Arial"/>
                <a:cs typeface="Arial"/>
                <a:sym typeface="Arial"/>
              </a:rPr>
              <a:t>Relationships and Networks </a:t>
            </a:r>
          </a:p>
          <a:p>
            <a:pPr marL="457200" marR="0" lvl="0" indent="-228600" algn="l" rtl="0">
              <a:lnSpc>
                <a:spcPct val="115000"/>
              </a:lnSpc>
              <a:spcBef>
                <a:spcPts val="1600"/>
              </a:spcBef>
              <a:spcAft>
                <a:spcPts val="0"/>
              </a:spcAft>
              <a:buClr>
                <a:schemeClr val="lt2"/>
              </a:buClr>
              <a:buSzPct val="25000"/>
              <a:buFont typeface="Arial"/>
              <a:buNone/>
            </a:pPr>
            <a:r>
              <a:rPr lang="en" sz="1800" b="0" i="0" u="none" strike="noStrike" cap="none">
                <a:solidFill>
                  <a:schemeClr val="lt2"/>
                </a:solidFill>
                <a:latin typeface="Arial"/>
                <a:ea typeface="Arial"/>
                <a:cs typeface="Arial"/>
                <a:sym typeface="Arial"/>
              </a:rPr>
              <a:t>Network tools</a:t>
            </a:r>
          </a:p>
          <a:p>
            <a:pPr marL="457200" marR="0" lvl="0" indent="-228600" algn="l" rtl="0">
              <a:lnSpc>
                <a:spcPct val="115000"/>
              </a:lnSpc>
              <a:spcBef>
                <a:spcPts val="1600"/>
              </a:spcBef>
              <a:spcAft>
                <a:spcPts val="0"/>
              </a:spcAft>
              <a:buClr>
                <a:schemeClr val="lt2"/>
              </a:buClr>
              <a:buSzPct val="25000"/>
              <a:buFont typeface="Arial"/>
              <a:buNone/>
            </a:pPr>
            <a:r>
              <a:rPr lang="en" sz="1800" b="0" i="0" u="none" strike="noStrike" cap="none">
                <a:solidFill>
                  <a:schemeClr val="lt2"/>
                </a:solidFill>
                <a:latin typeface="Arial"/>
                <a:ea typeface="Arial"/>
                <a:cs typeface="Arial"/>
                <a:sym typeface="Arial"/>
              </a:rPr>
              <a:t>Representing networks</a:t>
            </a:r>
          </a:p>
          <a:p>
            <a:pPr marL="457200" marR="0" lvl="0" indent="-228600" algn="l" rtl="0">
              <a:lnSpc>
                <a:spcPct val="115000"/>
              </a:lnSpc>
              <a:spcBef>
                <a:spcPts val="1600"/>
              </a:spcBef>
              <a:spcAft>
                <a:spcPts val="0"/>
              </a:spcAft>
              <a:buClr>
                <a:schemeClr val="lt2"/>
              </a:buClr>
              <a:buSzPct val="25000"/>
              <a:buFont typeface="Arial"/>
              <a:buNone/>
            </a:pPr>
            <a:r>
              <a:rPr lang="en" sz="1800" b="0" i="0" u="none" strike="noStrike" cap="none">
                <a:solidFill>
                  <a:schemeClr val="lt2"/>
                </a:solidFill>
                <a:latin typeface="Arial"/>
                <a:ea typeface="Arial"/>
                <a:cs typeface="Arial"/>
                <a:sym typeface="Arial"/>
              </a:rPr>
              <a:t>Analysing networks</a:t>
            </a:r>
          </a:p>
          <a:p>
            <a:pPr marL="457200" marR="0" lvl="0" indent="-228600" algn="l" rtl="0">
              <a:lnSpc>
                <a:spcPct val="115000"/>
              </a:lnSpc>
              <a:spcBef>
                <a:spcPts val="1600"/>
              </a:spcBef>
              <a:spcAft>
                <a:spcPts val="0"/>
              </a:spcAft>
              <a:buClr>
                <a:schemeClr val="lt2"/>
              </a:buClr>
              <a:buSzPct val="25000"/>
              <a:buFont typeface="Arial"/>
              <a:buNone/>
            </a:pPr>
            <a:r>
              <a:rPr lang="en" sz="1800" b="0" i="0" u="none" strike="noStrike" cap="none">
                <a:solidFill>
                  <a:schemeClr val="lt2"/>
                </a:solidFill>
                <a:latin typeface="Arial"/>
                <a:ea typeface="Arial"/>
                <a:cs typeface="Arial"/>
                <a:sym typeface="Arial"/>
              </a:rPr>
              <a:t>Visualising networks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NetworkX diagrams</a:t>
            </a:r>
          </a:p>
        </p:txBody>
      </p:sp>
      <p:sp>
        <p:nvSpPr>
          <p:cNvPr id="171" name="Shape 171"/>
          <p:cNvSpPr txBox="1">
            <a:spLocks noGrp="1"/>
          </p:cNvSpPr>
          <p:nvPr>
            <p:ph type="body" idx="1"/>
          </p:nvPr>
        </p:nvSpPr>
        <p:spPr>
          <a:xfrm>
            <a:off x="311700" y="1152475"/>
            <a:ext cx="4112400" cy="34164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Arial"/>
              <a:buNone/>
            </a:pPr>
            <a:r>
              <a:rPr lang="en" sz="1800" b="0" i="0" u="none" strike="noStrike" cap="none">
                <a:solidFill>
                  <a:schemeClr val="lt2"/>
                </a:solidFill>
                <a:latin typeface="Arial"/>
                <a:ea typeface="Arial"/>
                <a:cs typeface="Arial"/>
                <a:sym typeface="Arial"/>
              </a:rPr>
              <a:t>import matplotlib.pyplot as plt</a:t>
            </a:r>
          </a:p>
          <a:p>
            <a:pPr marL="0" marR="0" lvl="0" indent="0" algn="l" rtl="0">
              <a:lnSpc>
                <a:spcPct val="115000"/>
              </a:lnSpc>
              <a:spcBef>
                <a:spcPts val="1600"/>
              </a:spcBef>
              <a:spcAft>
                <a:spcPts val="0"/>
              </a:spcAft>
              <a:buClr>
                <a:schemeClr val="lt2"/>
              </a:buClr>
              <a:buSzPct val="25000"/>
              <a:buFont typeface="Arial"/>
              <a:buNone/>
            </a:pPr>
            <a:r>
              <a:rPr lang="en" sz="1800" b="0" i="0" u="none" strike="noStrike" cap="none">
                <a:solidFill>
                  <a:schemeClr val="lt2"/>
                </a:solidFill>
                <a:latin typeface="Arial"/>
                <a:ea typeface="Arial"/>
                <a:cs typeface="Arial"/>
                <a:sym typeface="Arial"/>
              </a:rPr>
              <a:t>%matplotlib inline</a:t>
            </a:r>
          </a:p>
          <a:p>
            <a:pPr marL="0" marR="0" lvl="0" indent="0" algn="l" rtl="0">
              <a:lnSpc>
                <a:spcPct val="115000"/>
              </a:lnSpc>
              <a:spcBef>
                <a:spcPts val="1600"/>
              </a:spcBef>
              <a:spcAft>
                <a:spcPts val="0"/>
              </a:spcAft>
              <a:buClr>
                <a:schemeClr val="lt2"/>
              </a:buClr>
              <a:buSzPct val="25000"/>
              <a:buFont typeface="Arial"/>
              <a:buNone/>
            </a:pPr>
            <a:r>
              <a:rPr lang="en" sz="1800" b="0" i="0" u="none" strike="noStrike" cap="none">
                <a:solidFill>
                  <a:schemeClr val="lt2"/>
                </a:solidFill>
                <a:latin typeface="Arial"/>
                <a:ea typeface="Arial"/>
                <a:cs typeface="Arial"/>
                <a:sym typeface="Arial"/>
              </a:rPr>
              <a:t>nx.draw(G)</a:t>
            </a:r>
          </a:p>
        </p:txBody>
      </p:sp>
      <p:pic>
        <p:nvPicPr>
          <p:cNvPr id="172" name="Shape 172"/>
          <p:cNvPicPr preferRelativeResize="0"/>
          <p:nvPr/>
        </p:nvPicPr>
        <p:blipFill rotWithShape="1">
          <a:blip r:embed="rId3">
            <a:alphaModFix/>
          </a:blip>
          <a:srcRect/>
          <a:stretch/>
        </p:blipFill>
        <p:spPr>
          <a:xfrm>
            <a:off x="6921324" y="103550"/>
            <a:ext cx="2046674" cy="1326449"/>
          </a:xfrm>
          <a:prstGeom prst="rect">
            <a:avLst/>
          </a:prstGeom>
          <a:noFill/>
          <a:ln>
            <a:noFill/>
          </a:ln>
        </p:spPr>
      </p:pic>
      <p:pic>
        <p:nvPicPr>
          <p:cNvPr id="173" name="Shape 173"/>
          <p:cNvPicPr preferRelativeResize="0"/>
          <p:nvPr/>
        </p:nvPicPr>
        <p:blipFill rotWithShape="1">
          <a:blip r:embed="rId4">
            <a:alphaModFix/>
          </a:blip>
          <a:srcRect/>
          <a:stretch/>
        </p:blipFill>
        <p:spPr>
          <a:xfrm>
            <a:off x="3589275" y="1607030"/>
            <a:ext cx="5313549" cy="3329167"/>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311700" y="2150850"/>
            <a:ext cx="8520599" cy="8418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 sz="3600" b="0" i="0" u="none" strike="noStrike" cap="none">
                <a:solidFill>
                  <a:schemeClr val="dk1"/>
                </a:solidFill>
                <a:latin typeface="Arial"/>
                <a:ea typeface="Arial"/>
                <a:cs typeface="Arial"/>
                <a:sym typeface="Arial"/>
              </a:rPr>
              <a:t>Network Analysis</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Network Analysis</a:t>
            </a:r>
          </a:p>
        </p:txBody>
      </p:sp>
      <p:sp>
        <p:nvSpPr>
          <p:cNvPr id="184" name="Shape 184"/>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noAutofit/>
          </a:bodyPr>
          <a:lstStyle/>
          <a:p>
            <a:pPr marL="457200" marR="0" lvl="0" indent="-228600" algn="l" rtl="0">
              <a:lnSpc>
                <a:spcPct val="115000"/>
              </a:lnSpc>
              <a:spcBef>
                <a:spcPts val="0"/>
              </a:spcBef>
              <a:spcAft>
                <a:spcPts val="0"/>
              </a:spcAft>
              <a:buClr>
                <a:schemeClr val="lt2"/>
              </a:buClr>
              <a:buSzPct val="25000"/>
              <a:buFont typeface="Arial"/>
              <a:buNone/>
            </a:pPr>
            <a:r>
              <a:rPr lang="en" sz="1800" b="0" i="0" u="none" strike="noStrike" cap="none">
                <a:solidFill>
                  <a:schemeClr val="lt2"/>
                </a:solidFill>
                <a:latin typeface="Arial"/>
                <a:ea typeface="Arial"/>
                <a:cs typeface="Arial"/>
                <a:sym typeface="Arial"/>
              </a:rPr>
              <a:t>Centrality: how important is each node to the network?</a:t>
            </a:r>
          </a:p>
          <a:p>
            <a:pPr marL="457200" marR="0" lvl="0" indent="-228600" algn="l" rtl="0">
              <a:lnSpc>
                <a:spcPct val="115000"/>
              </a:lnSpc>
              <a:spcBef>
                <a:spcPts val="1600"/>
              </a:spcBef>
              <a:spcAft>
                <a:spcPts val="0"/>
              </a:spcAft>
              <a:buClr>
                <a:schemeClr val="lt2"/>
              </a:buClr>
              <a:buSzPct val="25000"/>
              <a:buFont typeface="Arial"/>
              <a:buNone/>
            </a:pPr>
            <a:r>
              <a:rPr lang="en" sz="1800" b="0" i="0" u="none" strike="noStrike" cap="none">
                <a:solidFill>
                  <a:schemeClr val="lt2"/>
                </a:solidFill>
                <a:latin typeface="Arial"/>
                <a:ea typeface="Arial"/>
                <a:cs typeface="Arial"/>
                <a:sym typeface="Arial"/>
              </a:rPr>
              <a:t>Transmission: how might (information, disease, etc) move across this network?</a:t>
            </a:r>
          </a:p>
          <a:p>
            <a:pPr marL="457200" marR="0" lvl="0" indent="-228600" algn="l" rtl="0">
              <a:lnSpc>
                <a:spcPct val="115000"/>
              </a:lnSpc>
              <a:spcBef>
                <a:spcPts val="1600"/>
              </a:spcBef>
              <a:spcAft>
                <a:spcPts val="0"/>
              </a:spcAft>
              <a:buClr>
                <a:schemeClr val="lt2"/>
              </a:buClr>
              <a:buSzPct val="25000"/>
              <a:buFont typeface="Arial"/>
              <a:buNone/>
            </a:pPr>
            <a:r>
              <a:rPr lang="en" sz="1800" b="0" i="0" u="none" strike="noStrike" cap="none">
                <a:solidFill>
                  <a:schemeClr val="lt2"/>
                </a:solidFill>
                <a:latin typeface="Arial"/>
                <a:ea typeface="Arial"/>
                <a:cs typeface="Arial"/>
                <a:sym typeface="Arial"/>
              </a:rPr>
              <a:t>Community detection: what type of groups are there in this network?</a:t>
            </a:r>
          </a:p>
          <a:p>
            <a:pPr marL="457200" marR="0" lvl="0" indent="-228600" algn="l" rtl="0">
              <a:lnSpc>
                <a:spcPct val="115000"/>
              </a:lnSpc>
              <a:spcBef>
                <a:spcPts val="1600"/>
              </a:spcBef>
              <a:spcAft>
                <a:spcPts val="0"/>
              </a:spcAft>
              <a:buClr>
                <a:schemeClr val="lt2"/>
              </a:buClr>
              <a:buSzPct val="25000"/>
              <a:buFont typeface="Arial"/>
              <a:buNone/>
            </a:pPr>
            <a:r>
              <a:rPr lang="en" sz="1800" b="0" i="0" u="none" strike="noStrike" cap="none">
                <a:solidFill>
                  <a:schemeClr val="lt2"/>
                </a:solidFill>
                <a:latin typeface="Arial"/>
                <a:ea typeface="Arial"/>
                <a:cs typeface="Arial"/>
                <a:sym typeface="Arial"/>
              </a:rPr>
              <a:t>Network characteristics: what type of network do we have here?</a:t>
            </a:r>
          </a:p>
          <a:p>
            <a:pPr marL="0" marR="0" lvl="0" indent="0" algn="l" rtl="0">
              <a:lnSpc>
                <a:spcPct val="115000"/>
              </a:lnSpc>
              <a:spcBef>
                <a:spcPts val="1600"/>
              </a:spcBef>
              <a:spcAft>
                <a:spcPts val="0"/>
              </a:spcAft>
              <a:buClr>
                <a:schemeClr val="lt2"/>
              </a:buClr>
              <a:buSzPct val="25000"/>
              <a:buFont typeface="Arial"/>
              <a:buNone/>
            </a:pPr>
            <a:endParaRPr sz="1800" b="0" i="0" u="none" strike="noStrike" cap="none">
              <a:solidFill>
                <a:schemeClr val="lt2"/>
              </a:solidFill>
              <a:latin typeface="Arial"/>
              <a:ea typeface="Arial"/>
              <a:cs typeface="Arial"/>
              <a:sym typeface="Arial"/>
            </a:endParaRPr>
          </a:p>
          <a:p>
            <a:pPr marL="0" marR="0" lvl="0" indent="0" algn="l" rtl="0">
              <a:lnSpc>
                <a:spcPct val="115000"/>
              </a:lnSpc>
              <a:spcBef>
                <a:spcPts val="1600"/>
              </a:spcBef>
              <a:spcAft>
                <a:spcPts val="0"/>
              </a:spcAft>
              <a:buClr>
                <a:schemeClr val="lt2"/>
              </a:buClr>
              <a:buSzPct val="25000"/>
              <a:buFont typeface="Arial"/>
              <a:buNone/>
            </a:pPr>
            <a:endParaRPr sz="1800" b="0" i="0" u="none" strike="noStrike" cap="none">
              <a:solidFill>
                <a:schemeClr val="lt2"/>
              </a:solidFill>
              <a:latin typeface="Arial"/>
              <a:ea typeface="Arial"/>
              <a:cs typeface="Arial"/>
              <a:sym typeface="Arial"/>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311700" y="2150850"/>
            <a:ext cx="8520599" cy="8418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 sz="3600" b="0" i="0" u="none" strike="noStrike" cap="none">
                <a:solidFill>
                  <a:schemeClr val="dk1"/>
                </a:solidFill>
                <a:latin typeface="Arial"/>
                <a:ea typeface="Arial"/>
                <a:cs typeface="Arial"/>
                <a:sym typeface="Arial"/>
              </a:rPr>
              <a:t>Power (aka Centrality)</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Degree Centrality: who has lots of friends?</a:t>
            </a:r>
          </a:p>
        </p:txBody>
      </p:sp>
      <p:sp>
        <p:nvSpPr>
          <p:cNvPr id="195" name="Shape 195"/>
          <p:cNvSpPr txBox="1">
            <a:spLocks noGrp="1"/>
          </p:cNvSpPr>
          <p:nvPr>
            <p:ph type="body" idx="1"/>
          </p:nvPr>
        </p:nvSpPr>
        <p:spPr>
          <a:xfrm>
            <a:off x="2408400" y="1212850"/>
            <a:ext cx="2898900" cy="8622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Arial"/>
              <a:buNone/>
            </a:pPr>
            <a:r>
              <a:rPr lang="en" sz="1800" b="0" i="0" u="none" strike="noStrike" cap="none">
                <a:solidFill>
                  <a:schemeClr val="lt2"/>
                </a:solidFill>
                <a:latin typeface="Arial"/>
                <a:ea typeface="Arial"/>
                <a:cs typeface="Arial"/>
                <a:sym typeface="Arial"/>
              </a:rPr>
              <a:t>nx.degree_centrality(G)</a:t>
            </a:r>
          </a:p>
          <a:p>
            <a:pPr marL="0" marR="0" lvl="0" indent="0" algn="l" rtl="0">
              <a:lnSpc>
                <a:spcPct val="115000"/>
              </a:lnSpc>
              <a:spcBef>
                <a:spcPts val="1600"/>
              </a:spcBef>
              <a:spcAft>
                <a:spcPts val="0"/>
              </a:spcAft>
              <a:buClr>
                <a:schemeClr val="lt2"/>
              </a:buClr>
              <a:buSzPct val="25000"/>
              <a:buFont typeface="Arial"/>
              <a:buNone/>
            </a:pPr>
            <a:endParaRPr sz="1800" b="0" i="0" u="none" strike="noStrike" cap="none">
              <a:solidFill>
                <a:schemeClr val="lt2"/>
              </a:solidFill>
              <a:latin typeface="Arial"/>
              <a:ea typeface="Arial"/>
              <a:cs typeface="Arial"/>
              <a:sym typeface="Arial"/>
            </a:endParaRPr>
          </a:p>
        </p:txBody>
      </p:sp>
      <p:pic>
        <p:nvPicPr>
          <p:cNvPr id="196" name="Shape 196"/>
          <p:cNvPicPr preferRelativeResize="0"/>
          <p:nvPr/>
        </p:nvPicPr>
        <p:blipFill rotWithShape="1">
          <a:blip r:embed="rId3">
            <a:alphaModFix/>
          </a:blip>
          <a:srcRect/>
          <a:stretch/>
        </p:blipFill>
        <p:spPr>
          <a:xfrm>
            <a:off x="3811625" y="1212850"/>
            <a:ext cx="5124450" cy="3295649"/>
          </a:xfrm>
          <a:prstGeom prst="rect">
            <a:avLst/>
          </a:prstGeom>
          <a:noFill/>
          <a:ln>
            <a:noFill/>
          </a:ln>
        </p:spPr>
      </p:pic>
      <p:sp>
        <p:nvSpPr>
          <p:cNvPr id="197" name="Shape 197"/>
          <p:cNvSpPr txBox="1"/>
          <p:nvPr/>
        </p:nvSpPr>
        <p:spPr>
          <a:xfrm>
            <a:off x="311700" y="1746800"/>
            <a:ext cx="1376100" cy="3052800"/>
          </a:xfrm>
          <a:prstGeom prst="rect">
            <a:avLst/>
          </a:prstGeom>
          <a:noFill/>
          <a:ln w="9525" cap="flat" cmpd="sng">
            <a:solidFill>
              <a:srgbClr val="FFFFFF"/>
            </a:solidFill>
            <a:prstDash val="solid"/>
            <a:round/>
            <a:headEnd type="none" w="med" len="med"/>
            <a:tailEnd type="none" w="med" len="med"/>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3	0.666</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0	0.555</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1	0.555</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5	0.444</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6	0.444</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2	0.333</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4	0.333</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9	0.333</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8	0.222</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7	0.111</a:t>
            </a:r>
          </a:p>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FFFFFF"/>
              </a:solidFill>
              <a:latin typeface="Arial"/>
              <a:ea typeface="Arial"/>
              <a:cs typeface="Arial"/>
              <a:sym typeface="Arial"/>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311700" y="1993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Betweenness centrality: who are the bridges?</a:t>
            </a:r>
          </a:p>
        </p:txBody>
      </p:sp>
      <p:sp>
        <p:nvSpPr>
          <p:cNvPr id="203" name="Shape 203"/>
          <p:cNvSpPr txBox="1">
            <a:spLocks noGrp="1"/>
          </p:cNvSpPr>
          <p:nvPr>
            <p:ph type="body" idx="1"/>
          </p:nvPr>
        </p:nvSpPr>
        <p:spPr>
          <a:xfrm>
            <a:off x="2491950" y="1098200"/>
            <a:ext cx="4160100" cy="34164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Arial"/>
              <a:buNone/>
            </a:pPr>
            <a:r>
              <a:rPr lang="en" sz="1800" b="0" i="0" u="none" strike="noStrike" cap="none">
                <a:solidFill>
                  <a:schemeClr val="lt2"/>
                </a:solidFill>
                <a:latin typeface="Arial"/>
                <a:ea typeface="Arial"/>
                <a:cs typeface="Arial"/>
                <a:sym typeface="Arial"/>
              </a:rPr>
              <a:t>nx.betweenness_centrality(G)</a:t>
            </a:r>
          </a:p>
          <a:p>
            <a:pPr marL="0" marR="0" lvl="0" indent="0" algn="l" rtl="0">
              <a:lnSpc>
                <a:spcPct val="115000"/>
              </a:lnSpc>
              <a:spcBef>
                <a:spcPts val="1600"/>
              </a:spcBef>
              <a:spcAft>
                <a:spcPts val="0"/>
              </a:spcAft>
              <a:buClr>
                <a:schemeClr val="lt2"/>
              </a:buClr>
              <a:buSzPct val="25000"/>
              <a:buFont typeface="Arial"/>
              <a:buNone/>
            </a:pPr>
            <a:endParaRPr sz="1800" b="0" i="0" u="none" strike="noStrike" cap="none">
              <a:solidFill>
                <a:schemeClr val="lt2"/>
              </a:solidFill>
              <a:latin typeface="Arial"/>
              <a:ea typeface="Arial"/>
              <a:cs typeface="Arial"/>
              <a:sym typeface="Arial"/>
            </a:endParaRPr>
          </a:p>
        </p:txBody>
      </p:sp>
      <p:pic>
        <p:nvPicPr>
          <p:cNvPr id="204" name="Shape 204"/>
          <p:cNvPicPr preferRelativeResize="0"/>
          <p:nvPr/>
        </p:nvPicPr>
        <p:blipFill rotWithShape="1">
          <a:blip r:embed="rId3">
            <a:alphaModFix/>
          </a:blip>
          <a:srcRect/>
          <a:stretch/>
        </p:blipFill>
        <p:spPr>
          <a:xfrm>
            <a:off x="3707850" y="1158575"/>
            <a:ext cx="5124450" cy="3295649"/>
          </a:xfrm>
          <a:prstGeom prst="rect">
            <a:avLst/>
          </a:prstGeom>
          <a:noFill/>
          <a:ln>
            <a:noFill/>
          </a:ln>
        </p:spPr>
      </p:pic>
      <p:sp>
        <p:nvSpPr>
          <p:cNvPr id="205" name="Shape 205"/>
          <p:cNvSpPr txBox="1"/>
          <p:nvPr/>
        </p:nvSpPr>
        <p:spPr>
          <a:xfrm>
            <a:off x="464100" y="1769400"/>
            <a:ext cx="1163099" cy="3014099"/>
          </a:xfrm>
          <a:prstGeom prst="rect">
            <a:avLst/>
          </a:prstGeom>
          <a:noFill/>
          <a:ln w="9525" cap="flat" cmpd="sng">
            <a:solidFill>
              <a:srgbClr val="FFFFFF"/>
            </a:solidFill>
            <a:prstDash val="solid"/>
            <a:round/>
            <a:headEnd type="none" w="med" len="med"/>
            <a:tailEnd type="none" w="med" len="med"/>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9	0.38</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0	0.23</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1	0.23</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8	0.22</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3	0.10</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5	0.02</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6	0.02</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2	0.00</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4	0.00</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7	0.00</a:t>
            </a:r>
          </a:p>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311700" y="215700"/>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Closeness centrality: who are the hubs?</a:t>
            </a:r>
          </a:p>
        </p:txBody>
      </p:sp>
      <p:sp>
        <p:nvSpPr>
          <p:cNvPr id="211" name="Shape 211"/>
          <p:cNvSpPr txBox="1">
            <a:spLocks noGrp="1"/>
          </p:cNvSpPr>
          <p:nvPr>
            <p:ph type="body" idx="1"/>
          </p:nvPr>
        </p:nvSpPr>
        <p:spPr>
          <a:xfrm>
            <a:off x="2572225" y="1103325"/>
            <a:ext cx="3636000" cy="11736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Arial"/>
              <a:buNone/>
            </a:pPr>
            <a:r>
              <a:rPr lang="en" sz="1800" b="0" i="0" u="none" strike="noStrike" cap="none">
                <a:solidFill>
                  <a:schemeClr val="lt2"/>
                </a:solidFill>
                <a:latin typeface="Arial"/>
                <a:ea typeface="Arial"/>
                <a:cs typeface="Arial"/>
                <a:sym typeface="Arial"/>
              </a:rPr>
              <a:t>nx.closeness_centrality(G)</a:t>
            </a:r>
          </a:p>
          <a:p>
            <a:pPr marL="0" marR="0" lvl="0" indent="0" algn="l" rtl="0">
              <a:lnSpc>
                <a:spcPct val="115000"/>
              </a:lnSpc>
              <a:spcBef>
                <a:spcPts val="1600"/>
              </a:spcBef>
              <a:spcAft>
                <a:spcPts val="0"/>
              </a:spcAft>
              <a:buClr>
                <a:schemeClr val="lt2"/>
              </a:buClr>
              <a:buSzPct val="25000"/>
              <a:buFont typeface="Arial"/>
              <a:buNone/>
            </a:pPr>
            <a:endParaRPr sz="1800" b="0" i="0" u="none" strike="noStrike" cap="none">
              <a:solidFill>
                <a:schemeClr val="lt2"/>
              </a:solidFill>
              <a:latin typeface="Arial"/>
              <a:ea typeface="Arial"/>
              <a:cs typeface="Arial"/>
              <a:sym typeface="Arial"/>
            </a:endParaRPr>
          </a:p>
        </p:txBody>
      </p:sp>
      <p:sp>
        <p:nvSpPr>
          <p:cNvPr id="212" name="Shape 212"/>
          <p:cNvSpPr txBox="1"/>
          <p:nvPr/>
        </p:nvSpPr>
        <p:spPr>
          <a:xfrm>
            <a:off x="311700" y="1998450"/>
            <a:ext cx="1195200" cy="2883000"/>
          </a:xfrm>
          <a:prstGeom prst="rect">
            <a:avLst/>
          </a:prstGeom>
          <a:noFill/>
          <a:ln w="9525" cap="flat" cmpd="sng">
            <a:solidFill>
              <a:srgbClr val="FFFFFF"/>
            </a:solidFill>
            <a:prstDash val="solid"/>
            <a:round/>
            <a:headEnd type="none" w="med" len="med"/>
            <a:tailEnd type="none" w="med" len="med"/>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0	0.64</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1	0.64</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3	0.60</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9	0.60</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5	0.52</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6	0.52</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2	0.50</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4	0.50</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8	0.42</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7	0.31</a:t>
            </a:r>
          </a:p>
        </p:txBody>
      </p:sp>
      <p:pic>
        <p:nvPicPr>
          <p:cNvPr id="213" name="Shape 213"/>
          <p:cNvPicPr preferRelativeResize="0"/>
          <p:nvPr/>
        </p:nvPicPr>
        <p:blipFill rotWithShape="1">
          <a:blip r:embed="rId3">
            <a:alphaModFix/>
          </a:blip>
          <a:srcRect/>
          <a:stretch/>
        </p:blipFill>
        <p:spPr>
          <a:xfrm>
            <a:off x="3549550" y="1103325"/>
            <a:ext cx="5124450" cy="3295649"/>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311700" y="23207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Eigenvalue Centrality: who has most influence?</a:t>
            </a:r>
          </a:p>
        </p:txBody>
      </p:sp>
      <p:sp>
        <p:nvSpPr>
          <p:cNvPr id="219" name="Shape 219"/>
          <p:cNvSpPr txBox="1">
            <a:spLocks noGrp="1"/>
          </p:cNvSpPr>
          <p:nvPr>
            <p:ph type="body" idx="1"/>
          </p:nvPr>
        </p:nvSpPr>
        <p:spPr>
          <a:xfrm>
            <a:off x="2555825" y="955900"/>
            <a:ext cx="3504900" cy="731399"/>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Arial"/>
              <a:buNone/>
            </a:pPr>
            <a:r>
              <a:rPr lang="en" sz="1800" b="0" i="0" u="none" strike="noStrike" cap="none">
                <a:solidFill>
                  <a:schemeClr val="lt2"/>
                </a:solidFill>
                <a:latin typeface="Arial"/>
                <a:ea typeface="Arial"/>
                <a:cs typeface="Arial"/>
                <a:sym typeface="Arial"/>
              </a:rPr>
              <a:t>nx.eigenvector_centrality(G)</a:t>
            </a:r>
          </a:p>
          <a:p>
            <a:pPr marL="0" marR="0" lvl="0" indent="0" algn="l" rtl="0">
              <a:lnSpc>
                <a:spcPct val="115000"/>
              </a:lnSpc>
              <a:spcBef>
                <a:spcPts val="1600"/>
              </a:spcBef>
              <a:spcAft>
                <a:spcPts val="0"/>
              </a:spcAft>
              <a:buClr>
                <a:schemeClr val="lt2"/>
              </a:buClr>
              <a:buSzPct val="25000"/>
              <a:buFont typeface="Arial"/>
              <a:buNone/>
            </a:pPr>
            <a:endParaRPr sz="1800" b="0" i="0" u="none" strike="noStrike" cap="none">
              <a:solidFill>
                <a:schemeClr val="lt2"/>
              </a:solidFill>
              <a:latin typeface="Arial"/>
              <a:ea typeface="Arial"/>
              <a:cs typeface="Arial"/>
              <a:sym typeface="Arial"/>
            </a:endParaRPr>
          </a:p>
        </p:txBody>
      </p:sp>
      <p:sp>
        <p:nvSpPr>
          <p:cNvPr id="220" name="Shape 220"/>
          <p:cNvSpPr txBox="1"/>
          <p:nvPr/>
        </p:nvSpPr>
        <p:spPr>
          <a:xfrm>
            <a:off x="311700" y="1801875"/>
            <a:ext cx="1294200" cy="3046799"/>
          </a:xfrm>
          <a:prstGeom prst="rect">
            <a:avLst/>
          </a:prstGeom>
          <a:noFill/>
          <a:ln w="9525" cap="flat" cmpd="sng">
            <a:solidFill>
              <a:srgbClr val="FFFFFF"/>
            </a:solidFill>
            <a:prstDash val="solid"/>
            <a:round/>
            <a:headEnd type="none" w="med" len="med"/>
            <a:tailEnd type="none" w="med" len="med"/>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3	0.48</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0	0.39</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1	0.39</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5	0.35</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6	0.35</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2	0.28</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4	0.28</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9	0.19</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8	0.04</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7	0.01</a:t>
            </a:r>
          </a:p>
        </p:txBody>
      </p:sp>
      <p:pic>
        <p:nvPicPr>
          <p:cNvPr id="221" name="Shape 221"/>
          <p:cNvPicPr preferRelativeResize="0"/>
          <p:nvPr/>
        </p:nvPicPr>
        <p:blipFill rotWithShape="1">
          <a:blip r:embed="rId3">
            <a:alphaModFix/>
          </a:blip>
          <a:srcRect/>
          <a:stretch/>
        </p:blipFill>
        <p:spPr>
          <a:xfrm>
            <a:off x="3303825" y="1235150"/>
            <a:ext cx="5124450" cy="3295649"/>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311700" y="2150850"/>
            <a:ext cx="8520599" cy="8418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 sz="3600" b="0" i="0" u="none" strike="noStrike" cap="none">
                <a:solidFill>
                  <a:schemeClr val="dk1"/>
                </a:solidFill>
                <a:latin typeface="Arial"/>
                <a:ea typeface="Arial"/>
                <a:cs typeface="Arial"/>
                <a:sym typeface="Arial"/>
              </a:rPr>
              <a:t>Transmission (aka Contagion)</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Simple contagion: always transmit</a:t>
            </a:r>
          </a:p>
        </p:txBody>
      </p:sp>
      <p:pic>
        <p:nvPicPr>
          <p:cNvPr id="232" name="Shape 232"/>
          <p:cNvPicPr preferRelativeResize="0"/>
          <p:nvPr/>
        </p:nvPicPr>
        <p:blipFill rotWithShape="1">
          <a:blip r:embed="rId3">
            <a:alphaModFix/>
          </a:blip>
          <a:srcRect/>
          <a:stretch/>
        </p:blipFill>
        <p:spPr>
          <a:xfrm>
            <a:off x="1924050" y="1161625"/>
            <a:ext cx="5295900" cy="3409949"/>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2150850"/>
            <a:ext cx="8520599" cy="8418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 sz="3600" b="0" i="0" u="none" strike="noStrike" cap="none">
                <a:solidFill>
                  <a:schemeClr val="dk1"/>
                </a:solidFill>
                <a:latin typeface="Arial"/>
                <a:ea typeface="Arial"/>
                <a:cs typeface="Arial"/>
                <a:sym typeface="Arial"/>
              </a:rPr>
              <a:t>Relationships and Networks</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311700" y="346750"/>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Complex Contagion: only transmit sometimes</a:t>
            </a:r>
          </a:p>
        </p:txBody>
      </p:sp>
      <p:pic>
        <p:nvPicPr>
          <p:cNvPr id="238" name="Shape 238"/>
          <p:cNvPicPr preferRelativeResize="0"/>
          <p:nvPr/>
        </p:nvPicPr>
        <p:blipFill rotWithShape="1">
          <a:blip r:embed="rId3">
            <a:alphaModFix/>
          </a:blip>
          <a:srcRect/>
          <a:stretch/>
        </p:blipFill>
        <p:spPr>
          <a:xfrm>
            <a:off x="1914525" y="1124112"/>
            <a:ext cx="5314949" cy="3419474"/>
          </a:xfrm>
          <a:prstGeom prst="rect">
            <a:avLst/>
          </a:prstGeom>
          <a:noFill/>
          <a:ln>
            <a:noFill/>
          </a:ln>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311700" y="2150850"/>
            <a:ext cx="8520599" cy="8418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 sz="3600" b="0" i="0" u="none" strike="noStrike" cap="none">
                <a:solidFill>
                  <a:schemeClr val="dk1"/>
                </a:solidFill>
                <a:latin typeface="Arial"/>
                <a:ea typeface="Arial"/>
                <a:cs typeface="Arial"/>
                <a:sym typeface="Arial"/>
              </a:rPr>
              <a:t>Community Detection</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Cliques and Cores</a:t>
            </a:r>
          </a:p>
        </p:txBody>
      </p:sp>
      <p:sp>
        <p:nvSpPr>
          <p:cNvPr id="249" name="Shape 249"/>
          <p:cNvSpPr txBox="1">
            <a:spLocks noGrp="1"/>
          </p:cNvSpPr>
          <p:nvPr>
            <p:ph type="body" idx="1"/>
          </p:nvPr>
        </p:nvSpPr>
        <p:spPr>
          <a:xfrm>
            <a:off x="311700" y="1152475"/>
            <a:ext cx="3504900" cy="1075199"/>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Arial"/>
              <a:buNone/>
            </a:pPr>
            <a:r>
              <a:rPr lang="en" sz="1800" b="0" i="0" u="none" strike="noStrike" cap="none">
                <a:solidFill>
                  <a:schemeClr val="lt2"/>
                </a:solidFill>
                <a:latin typeface="Arial"/>
                <a:ea typeface="Arial"/>
                <a:cs typeface="Arial"/>
                <a:sym typeface="Arial"/>
              </a:rPr>
              <a:t>nx.find_cliques(G)</a:t>
            </a:r>
          </a:p>
          <a:p>
            <a:pPr marL="0" marR="0" lvl="0" indent="0" algn="l" rtl="0">
              <a:lnSpc>
                <a:spcPct val="115000"/>
              </a:lnSpc>
              <a:spcBef>
                <a:spcPts val="1600"/>
              </a:spcBef>
              <a:spcAft>
                <a:spcPts val="0"/>
              </a:spcAft>
              <a:buClr>
                <a:schemeClr val="lt2"/>
              </a:buClr>
              <a:buSzPct val="25000"/>
              <a:buFont typeface="Arial"/>
              <a:buNone/>
            </a:pPr>
            <a:r>
              <a:rPr lang="en" sz="1800" b="0" i="0" u="none" strike="noStrike" cap="none">
                <a:solidFill>
                  <a:schemeClr val="lt2"/>
                </a:solidFill>
                <a:latin typeface="Arial"/>
                <a:ea typeface="Arial"/>
                <a:cs typeface="Arial"/>
                <a:sym typeface="Arial"/>
              </a:rPr>
              <a:t>nx.k_clique_communities(G, 2)</a:t>
            </a:r>
          </a:p>
        </p:txBody>
      </p:sp>
      <p:pic>
        <p:nvPicPr>
          <p:cNvPr id="250" name="Shape 250"/>
          <p:cNvPicPr preferRelativeResize="0"/>
          <p:nvPr/>
        </p:nvPicPr>
        <p:blipFill rotWithShape="1">
          <a:blip r:embed="rId3">
            <a:alphaModFix/>
          </a:blip>
          <a:srcRect/>
          <a:stretch/>
        </p:blipFill>
        <p:spPr>
          <a:xfrm>
            <a:off x="2224625" y="545625"/>
            <a:ext cx="6607674" cy="4282448"/>
          </a:xfrm>
          <a:prstGeom prst="rect">
            <a:avLst/>
          </a:prstGeom>
          <a:noFill/>
          <a:ln>
            <a:noFill/>
          </a:ln>
        </p:spPr>
      </p:pic>
      <p:sp>
        <p:nvSpPr>
          <p:cNvPr id="251" name="Shape 251"/>
          <p:cNvSpPr/>
          <p:nvPr/>
        </p:nvSpPr>
        <p:spPr>
          <a:xfrm>
            <a:off x="5553025" y="2227750"/>
            <a:ext cx="3279299" cy="2600400"/>
          </a:xfrm>
          <a:prstGeom prst="rect">
            <a:avLst/>
          </a:prstGeom>
          <a:noFill/>
          <a:ln w="76200" cap="flat" cmpd="sng">
            <a:solidFill>
              <a:srgbClr val="FF00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52" name="Shape 252"/>
          <p:cNvSpPr/>
          <p:nvPr/>
        </p:nvSpPr>
        <p:spPr>
          <a:xfrm>
            <a:off x="4471900" y="545625"/>
            <a:ext cx="4537500" cy="4466699"/>
          </a:xfrm>
          <a:prstGeom prst="rect">
            <a:avLst/>
          </a:prstGeom>
          <a:noFill/>
          <a:ln w="76200" cap="flat" cmpd="sng">
            <a:solidFill>
              <a:srgbClr val="00FF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311700" y="2150850"/>
            <a:ext cx="8520599" cy="8418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 sz="3600" b="0" i="0" u="none" strike="noStrike" cap="none">
                <a:solidFill>
                  <a:schemeClr val="dk1"/>
                </a:solidFill>
                <a:latin typeface="Arial"/>
                <a:ea typeface="Arial"/>
                <a:cs typeface="Arial"/>
                <a:sym typeface="Arial"/>
              </a:rPr>
              <a:t>Network Properties</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Network Properties</a:t>
            </a:r>
          </a:p>
        </p:txBody>
      </p:sp>
      <p:sp>
        <p:nvSpPr>
          <p:cNvPr id="263" name="Shape 263"/>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noAutofit/>
          </a:bodyPr>
          <a:lstStyle/>
          <a:p>
            <a:pPr marL="457200" marR="0" lvl="0" indent="-228600" algn="l" rtl="0">
              <a:lnSpc>
                <a:spcPct val="115000"/>
              </a:lnSpc>
              <a:spcBef>
                <a:spcPts val="0"/>
              </a:spcBef>
              <a:spcAft>
                <a:spcPts val="0"/>
              </a:spcAft>
              <a:buClr>
                <a:schemeClr val="lt2"/>
              </a:buClr>
              <a:buSzPct val="25000"/>
              <a:buFont typeface="Arial"/>
              <a:buNone/>
            </a:pPr>
            <a:r>
              <a:rPr lang="en" sz="1800" b="0" i="0" u="none" strike="noStrike" cap="none">
                <a:solidFill>
                  <a:schemeClr val="lt2"/>
                </a:solidFill>
                <a:latin typeface="Arial"/>
                <a:ea typeface="Arial"/>
                <a:cs typeface="Arial"/>
                <a:sym typeface="Arial"/>
              </a:rPr>
              <a:t>Characteristic path length: average shortest distance between all pairs of nodes</a:t>
            </a:r>
          </a:p>
          <a:p>
            <a:pPr marL="457200" marR="0" lvl="0" indent="-228600" algn="l" rtl="0">
              <a:lnSpc>
                <a:spcPct val="115000"/>
              </a:lnSpc>
              <a:spcBef>
                <a:spcPts val="0"/>
              </a:spcBef>
              <a:spcAft>
                <a:spcPts val="0"/>
              </a:spcAft>
              <a:buClr>
                <a:schemeClr val="lt2"/>
              </a:buClr>
              <a:buSzPct val="25000"/>
              <a:buFont typeface="Arial"/>
              <a:buNone/>
            </a:pPr>
            <a:r>
              <a:rPr lang="en" sz="1800" b="0" i="0" u="none" strike="noStrike" cap="none">
                <a:solidFill>
                  <a:schemeClr val="lt2"/>
                </a:solidFill>
                <a:latin typeface="Arial"/>
                <a:ea typeface="Arial"/>
                <a:cs typeface="Arial"/>
                <a:sym typeface="Arial"/>
              </a:rPr>
              <a:t>Clustering coefficient: how likely a network is to contain highly-connected groups</a:t>
            </a:r>
          </a:p>
          <a:p>
            <a:pPr marL="457200" marR="0" lvl="0" indent="-228600" algn="l" rtl="0">
              <a:lnSpc>
                <a:spcPct val="115000"/>
              </a:lnSpc>
              <a:spcBef>
                <a:spcPts val="0"/>
              </a:spcBef>
              <a:spcAft>
                <a:spcPts val="0"/>
              </a:spcAft>
              <a:buClr>
                <a:schemeClr val="lt2"/>
              </a:buClr>
              <a:buSzPct val="25000"/>
              <a:buFont typeface="Arial"/>
              <a:buNone/>
            </a:pPr>
            <a:r>
              <a:rPr lang="en" sz="1800" b="0" i="0" u="none" strike="noStrike" cap="none">
                <a:solidFill>
                  <a:schemeClr val="lt2"/>
                </a:solidFill>
                <a:latin typeface="Arial"/>
                <a:ea typeface="Arial"/>
                <a:cs typeface="Arial"/>
                <a:sym typeface="Arial"/>
              </a:rPr>
              <a:t>Degree distribution: histogram of node degrees </a:t>
            </a:r>
          </a:p>
          <a:p>
            <a:pPr marL="457200" marR="0" lvl="0" indent="-228600" algn="l" rtl="0">
              <a:lnSpc>
                <a:spcPct val="115000"/>
              </a:lnSpc>
              <a:spcBef>
                <a:spcPts val="0"/>
              </a:spcBef>
              <a:spcAft>
                <a:spcPts val="0"/>
              </a:spcAft>
              <a:buClr>
                <a:schemeClr val="lt2"/>
              </a:buClr>
              <a:buSzPct val="25000"/>
              <a:buFont typeface="Arial"/>
              <a:buNone/>
            </a:pPr>
            <a:r>
              <a:rPr lang="en" sz="1800" b="0" i="0" u="none" strike="noStrike" cap="none">
                <a:solidFill>
                  <a:schemeClr val="lt2"/>
                </a:solidFill>
                <a:latin typeface="Arial"/>
                <a:ea typeface="Arial"/>
                <a:cs typeface="Arial"/>
                <a:sym typeface="Arial"/>
              </a:rPr>
              <a:t>Disconnection</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311700" y="2150850"/>
            <a:ext cx="8520599" cy="8418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 sz="3600" b="0" i="0" u="none" strike="noStrike" cap="none">
                <a:solidFill>
                  <a:schemeClr val="dk1"/>
                </a:solidFill>
                <a:latin typeface="Arial"/>
                <a:ea typeface="Arial"/>
                <a:cs typeface="Arial"/>
                <a:sym typeface="Arial"/>
              </a:rPr>
              <a:t>Network Visualisation</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xfrm>
            <a:off x="311700" y="1193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Node-Link Diagram</a:t>
            </a:r>
          </a:p>
        </p:txBody>
      </p:sp>
      <p:pic>
        <p:nvPicPr>
          <p:cNvPr id="274" name="Shape 274"/>
          <p:cNvPicPr preferRelativeResize="0"/>
          <p:nvPr/>
        </p:nvPicPr>
        <p:blipFill rotWithShape="1">
          <a:blip r:embed="rId3">
            <a:alphaModFix/>
          </a:blip>
          <a:srcRect/>
          <a:stretch/>
        </p:blipFill>
        <p:spPr>
          <a:xfrm>
            <a:off x="2346849" y="692024"/>
            <a:ext cx="4330224" cy="4304675"/>
          </a:xfrm>
          <a:prstGeom prst="rect">
            <a:avLst/>
          </a:prstGeom>
          <a:noFill/>
          <a:ln>
            <a:noFill/>
          </a:ln>
        </p:spPr>
      </p:pic>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311700" y="160050"/>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Edge Bundling</a:t>
            </a:r>
          </a:p>
        </p:txBody>
      </p:sp>
      <p:pic>
        <p:nvPicPr>
          <p:cNvPr id="280" name="Shape 280"/>
          <p:cNvPicPr preferRelativeResize="0"/>
          <p:nvPr/>
        </p:nvPicPr>
        <p:blipFill rotWithShape="1">
          <a:blip r:embed="rId3">
            <a:alphaModFix/>
          </a:blip>
          <a:srcRect/>
          <a:stretch/>
        </p:blipFill>
        <p:spPr>
          <a:xfrm>
            <a:off x="2452700" y="732750"/>
            <a:ext cx="4238600" cy="4184399"/>
          </a:xfrm>
          <a:prstGeom prst="rect">
            <a:avLst/>
          </a:prstGeom>
          <a:noFill/>
          <a:ln>
            <a:noFill/>
          </a:ln>
        </p:spPr>
      </p:pic>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311700" y="0"/>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Adjacency Matrix</a:t>
            </a:r>
          </a:p>
        </p:txBody>
      </p:sp>
      <p:pic>
        <p:nvPicPr>
          <p:cNvPr id="286" name="Shape 286"/>
          <p:cNvPicPr preferRelativeResize="0"/>
          <p:nvPr/>
        </p:nvPicPr>
        <p:blipFill rotWithShape="1">
          <a:blip r:embed="rId3">
            <a:alphaModFix/>
          </a:blip>
          <a:srcRect/>
          <a:stretch/>
        </p:blipFill>
        <p:spPr>
          <a:xfrm>
            <a:off x="828200" y="572699"/>
            <a:ext cx="7487598" cy="4502274"/>
          </a:xfrm>
          <a:prstGeom prst="rect">
            <a:avLst/>
          </a:prstGeom>
          <a:noFill/>
          <a:ln>
            <a:noFill/>
          </a:ln>
        </p:spPr>
      </p:pic>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311700" y="2150850"/>
            <a:ext cx="8520599" cy="8418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 sz="3600" b="0" i="0" u="none" strike="noStrike" cap="none">
                <a:solidFill>
                  <a:schemeClr val="dk1"/>
                </a:solidFill>
                <a:latin typeface="Arial"/>
                <a:ea typeface="Arial"/>
                <a:cs typeface="Arial"/>
                <a:sym typeface="Arial"/>
              </a:rPr>
              <a:t>Exercises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Definitions</a:t>
            </a:r>
          </a:p>
        </p:txBody>
      </p:sp>
      <p:sp>
        <p:nvSpPr>
          <p:cNvPr id="72" name="Shape 72"/>
          <p:cNvSpPr txBox="1">
            <a:spLocks noGrp="1"/>
          </p:cNvSpPr>
          <p:nvPr>
            <p:ph type="body" idx="1"/>
          </p:nvPr>
        </p:nvSpPr>
        <p:spPr>
          <a:xfrm>
            <a:off x="311700" y="1152475"/>
            <a:ext cx="3367799" cy="34164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Arial"/>
              <a:buNone/>
            </a:pPr>
            <a:r>
              <a:rPr lang="en" sz="1800" b="0" i="0" u="none" strike="noStrike" cap="none">
                <a:solidFill>
                  <a:schemeClr val="lt2"/>
                </a:solidFill>
                <a:latin typeface="Arial"/>
                <a:ea typeface="Arial"/>
                <a:cs typeface="Arial"/>
                <a:sym typeface="Arial"/>
              </a:rPr>
              <a:t>Network: “A group of interconnected people or things”</a:t>
            </a:r>
          </a:p>
          <a:p>
            <a:pPr marL="0" marR="0" lvl="0" indent="0" algn="l" rtl="0">
              <a:lnSpc>
                <a:spcPct val="115000"/>
              </a:lnSpc>
              <a:spcBef>
                <a:spcPts val="1600"/>
              </a:spcBef>
              <a:spcAft>
                <a:spcPts val="0"/>
              </a:spcAft>
              <a:buClr>
                <a:schemeClr val="lt2"/>
              </a:buClr>
              <a:buSzPct val="25000"/>
              <a:buFont typeface="Arial"/>
              <a:buNone/>
            </a:pPr>
            <a:r>
              <a:rPr lang="en" sz="1800" b="0" i="0" u="none" strike="noStrike" cap="none">
                <a:solidFill>
                  <a:schemeClr val="lt2"/>
                </a:solidFill>
                <a:latin typeface="Arial"/>
                <a:ea typeface="Arial"/>
                <a:cs typeface="Arial"/>
                <a:sym typeface="Arial"/>
              </a:rPr>
              <a:t>Relationship: interconnection between two or more people or things</a:t>
            </a:r>
          </a:p>
          <a:p>
            <a:pPr marL="0" marR="0" lvl="0" indent="0" algn="l" rtl="0">
              <a:lnSpc>
                <a:spcPct val="115000"/>
              </a:lnSpc>
              <a:spcBef>
                <a:spcPts val="1600"/>
              </a:spcBef>
              <a:spcAft>
                <a:spcPts val="0"/>
              </a:spcAft>
              <a:buClr>
                <a:schemeClr val="lt2"/>
              </a:buClr>
              <a:buSzPct val="25000"/>
              <a:buFont typeface="Arial"/>
              <a:buNone/>
            </a:pPr>
            <a:r>
              <a:rPr lang="en" sz="1800" b="0" i="0" u="none" strike="noStrike" cap="none">
                <a:solidFill>
                  <a:schemeClr val="lt2"/>
                </a:solidFill>
                <a:latin typeface="Arial"/>
                <a:ea typeface="Arial"/>
                <a:cs typeface="Arial"/>
                <a:sym typeface="Arial"/>
              </a:rPr>
              <a:t>Node</a:t>
            </a:r>
          </a:p>
          <a:p>
            <a:pPr marL="0" marR="0" lvl="0" indent="0" algn="l" rtl="0">
              <a:lnSpc>
                <a:spcPct val="115000"/>
              </a:lnSpc>
              <a:spcBef>
                <a:spcPts val="1600"/>
              </a:spcBef>
              <a:spcAft>
                <a:spcPts val="0"/>
              </a:spcAft>
              <a:buClr>
                <a:schemeClr val="lt2"/>
              </a:buClr>
              <a:buSzPct val="25000"/>
              <a:buFont typeface="Arial"/>
              <a:buNone/>
            </a:pPr>
            <a:r>
              <a:rPr lang="en" sz="1800" b="0" i="0" u="none" strike="noStrike" cap="none">
                <a:solidFill>
                  <a:schemeClr val="lt2"/>
                </a:solidFill>
                <a:latin typeface="Arial"/>
                <a:ea typeface="Arial"/>
                <a:cs typeface="Arial"/>
                <a:sym typeface="Arial"/>
              </a:rPr>
              <a:t>Edge</a:t>
            </a:r>
          </a:p>
        </p:txBody>
      </p:sp>
      <p:pic>
        <p:nvPicPr>
          <p:cNvPr id="73" name="Shape 73"/>
          <p:cNvPicPr preferRelativeResize="0"/>
          <p:nvPr/>
        </p:nvPicPr>
        <p:blipFill rotWithShape="1">
          <a:blip r:embed="rId3">
            <a:alphaModFix/>
          </a:blip>
          <a:srcRect/>
          <a:stretch/>
        </p:blipFill>
        <p:spPr>
          <a:xfrm>
            <a:off x="3679498" y="445024"/>
            <a:ext cx="5355299" cy="4373808"/>
          </a:xfrm>
          <a:prstGeom prst="rect">
            <a:avLst/>
          </a:prstGeom>
          <a:noFill/>
          <a:ln>
            <a:noFill/>
          </a:ln>
        </p:spPr>
      </p:pic>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Shape 29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Try this on your own data!</a:t>
            </a:r>
          </a:p>
        </p:txBody>
      </p:sp>
      <p:sp>
        <p:nvSpPr>
          <p:cNvPr id="297" name="Shape 297"/>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Arial"/>
              <a:buNone/>
            </a:pPr>
            <a:r>
              <a:rPr lang="en" sz="1800" b="0" i="0" u="none" strike="noStrike" cap="none">
                <a:solidFill>
                  <a:schemeClr val="lt2"/>
                </a:solidFill>
                <a:latin typeface="Arial"/>
                <a:ea typeface="Arial"/>
                <a:cs typeface="Arial"/>
                <a:sym typeface="Arial"/>
              </a:rPr>
              <a:t>Notebook 10.1 has code for this session.  It’ll work on most network data.</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0"/>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Infrastructure</a:t>
            </a:r>
          </a:p>
        </p:txBody>
      </p:sp>
      <p:pic>
        <p:nvPicPr>
          <p:cNvPr id="79" name="Shape 79"/>
          <p:cNvPicPr preferRelativeResize="0"/>
          <p:nvPr/>
        </p:nvPicPr>
        <p:blipFill rotWithShape="1">
          <a:blip r:embed="rId3">
            <a:alphaModFix/>
          </a:blip>
          <a:srcRect/>
          <a:stretch/>
        </p:blipFill>
        <p:spPr>
          <a:xfrm>
            <a:off x="1034699" y="572699"/>
            <a:ext cx="7189423" cy="425780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743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Transport</a:t>
            </a:r>
          </a:p>
        </p:txBody>
      </p:sp>
      <p:pic>
        <p:nvPicPr>
          <p:cNvPr id="85" name="Shape 85"/>
          <p:cNvPicPr preferRelativeResize="0"/>
          <p:nvPr/>
        </p:nvPicPr>
        <p:blipFill rotWithShape="1">
          <a:blip r:embed="rId3">
            <a:alphaModFix/>
          </a:blip>
          <a:srcRect/>
          <a:stretch/>
        </p:blipFill>
        <p:spPr>
          <a:xfrm>
            <a:off x="1220650" y="647025"/>
            <a:ext cx="6424600" cy="4254498"/>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743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Friends</a:t>
            </a:r>
          </a:p>
        </p:txBody>
      </p:sp>
      <p:pic>
        <p:nvPicPr>
          <p:cNvPr id="91" name="Shape 91"/>
          <p:cNvPicPr preferRelativeResize="0"/>
          <p:nvPr/>
        </p:nvPicPr>
        <p:blipFill rotWithShape="1">
          <a:blip r:embed="rId3">
            <a:alphaModFix/>
          </a:blip>
          <a:srcRect/>
          <a:stretch/>
        </p:blipFill>
        <p:spPr>
          <a:xfrm>
            <a:off x="1962150" y="238125"/>
            <a:ext cx="5219699" cy="466725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10177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Songs</a:t>
            </a:r>
          </a:p>
        </p:txBody>
      </p:sp>
      <p:pic>
        <p:nvPicPr>
          <p:cNvPr id="97" name="Shape 97"/>
          <p:cNvPicPr preferRelativeResize="0"/>
          <p:nvPr/>
        </p:nvPicPr>
        <p:blipFill rotWithShape="1">
          <a:blip r:embed="rId3">
            <a:alphaModFix/>
          </a:blip>
          <a:srcRect/>
          <a:stretch/>
        </p:blipFill>
        <p:spPr>
          <a:xfrm>
            <a:off x="409575" y="674475"/>
            <a:ext cx="8324850" cy="4362449"/>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11700" y="0"/>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Word Co-occurrence</a:t>
            </a:r>
          </a:p>
        </p:txBody>
      </p:sp>
      <p:pic>
        <p:nvPicPr>
          <p:cNvPr id="103" name="Shape 103"/>
          <p:cNvPicPr preferRelativeResize="0"/>
          <p:nvPr/>
        </p:nvPicPr>
        <p:blipFill rotWithShape="1">
          <a:blip r:embed="rId3">
            <a:alphaModFix/>
          </a:blip>
          <a:srcRect/>
          <a:stretch/>
        </p:blipFill>
        <p:spPr>
          <a:xfrm>
            <a:off x="1882036" y="516602"/>
            <a:ext cx="5379935" cy="4503324"/>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3239</Words>
  <Application>Microsoft Macintosh PowerPoint</Application>
  <PresentationFormat>On-screen Show (16:9)</PresentationFormat>
  <Paragraphs>247</Paragraphs>
  <Slides>40</Slides>
  <Notes>40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40</vt:i4>
      </vt:variant>
    </vt:vector>
  </HeadingPairs>
  <TitlesOfParts>
    <vt:vector size="42" baseType="lpstr">
      <vt:lpstr>Arial</vt:lpstr>
      <vt:lpstr>simple-dark-2</vt:lpstr>
      <vt:lpstr>Learning Relationships from data</vt:lpstr>
      <vt:lpstr>Lab 9: your 5-7 things:</vt:lpstr>
      <vt:lpstr>Relationships and Networks</vt:lpstr>
      <vt:lpstr>Definitions</vt:lpstr>
      <vt:lpstr>Infrastructure</vt:lpstr>
      <vt:lpstr>Transport</vt:lpstr>
      <vt:lpstr>Friends</vt:lpstr>
      <vt:lpstr>Songs</vt:lpstr>
      <vt:lpstr>Word Co-occurrence</vt:lpstr>
      <vt:lpstr>Document similarity</vt:lpstr>
      <vt:lpstr>Network Tools</vt:lpstr>
      <vt:lpstr>Network tools</vt:lpstr>
      <vt:lpstr>Representing Networks</vt:lpstr>
      <vt:lpstr>Network “features”</vt:lpstr>
      <vt:lpstr>Network Representation: diagram</vt:lpstr>
      <vt:lpstr>Adjacency Matrix</vt:lpstr>
      <vt:lpstr>Adjacency List</vt:lpstr>
      <vt:lpstr>Edge List</vt:lpstr>
      <vt:lpstr>NetworkX: Python network analysis library</vt:lpstr>
      <vt:lpstr>NetworkX diagrams</vt:lpstr>
      <vt:lpstr>Network Analysis</vt:lpstr>
      <vt:lpstr>Network Analysis</vt:lpstr>
      <vt:lpstr>Power (aka Centrality)</vt:lpstr>
      <vt:lpstr>Degree Centrality: who has lots of friends?</vt:lpstr>
      <vt:lpstr>Betweenness centrality: who are the bridges?</vt:lpstr>
      <vt:lpstr>Closeness centrality: who are the hubs?</vt:lpstr>
      <vt:lpstr>Eigenvalue Centrality: who has most influence?</vt:lpstr>
      <vt:lpstr>Transmission (aka Contagion)</vt:lpstr>
      <vt:lpstr>Simple contagion: always transmit</vt:lpstr>
      <vt:lpstr>Complex Contagion: only transmit sometimes</vt:lpstr>
      <vt:lpstr>Community Detection</vt:lpstr>
      <vt:lpstr>Cliques and Cores</vt:lpstr>
      <vt:lpstr>Network Properties</vt:lpstr>
      <vt:lpstr>Network Properties</vt:lpstr>
      <vt:lpstr>Network Visualisation</vt:lpstr>
      <vt:lpstr>Node-Link Diagram</vt:lpstr>
      <vt:lpstr>Edge Bundling</vt:lpstr>
      <vt:lpstr>Adjacency Matrix</vt:lpstr>
      <vt:lpstr>Exercises</vt:lpstr>
      <vt:lpstr>Try this on your own data!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Relationships from data</dc:title>
  <cp:lastModifiedBy>Microsoft Office User</cp:lastModifiedBy>
  <cp:revision>1</cp:revision>
  <dcterms:modified xsi:type="dcterms:W3CDTF">2016-08-01T19:57:35Z</dcterms:modified>
</cp:coreProperties>
</file>