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22222"/>
              <a:buFont typeface="Arial"/>
              <a:buNone/>
            </a:pPr>
            <a:r>
              <a:rPr lang="en" sz="900">
                <a:latin typeface="Arial"/>
                <a:ea typeface="Arial"/>
                <a:cs typeface="Arial"/>
                <a:sym typeface="Arial"/>
              </a:rPr>
              <a:t>Sometimes the best way to understand data scientists is to go look at what they do. This is the Kaggle competition list last year (Kaggle is one of the largest data science competition sites).  Kaggle isn’t *all* that data scientists do - it focusses on the analysis and machine learning past of the process. </a:t>
            </a:r>
          </a:p>
          <a:p>
            <a:pPr lvl="0" rtl="0">
              <a:spcBef>
                <a:spcPts val="0"/>
              </a:spcBef>
              <a:buNone/>
            </a:pPr>
            <a:r>
              <a:t/>
            </a:r>
            <a:endParaRPr/>
          </a:p>
        </p:txBody>
      </p:sp>
      <p:sp>
        <p:nvSpPr>
          <p:cNvPr id="70" name="Shape 70"/>
          <p:cNvSpPr txBox="1"/>
          <p:nvPr>
            <p:ph idx="12" type="sldNum"/>
          </p:nvPr>
        </p:nvSpPr>
        <p:spPr>
          <a:xfrm>
            <a:off x="3884612" y="8685213"/>
            <a:ext cx="2971800"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fld id="{00000000-1234-1234-1234-123412341234}" type="slidenum">
              <a:rPr lang="en"/>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The labs are grouped by theme.  Why don’t we do them in this order?  Because we want you to have some breathing space between the more difficult topics, </a:t>
            </a:r>
            <a:r>
              <a:rPr lang="en"/>
              <a:t>and we want you to be able to do useful things as early in the course as possible.</a:t>
            </a:r>
          </a:p>
        </p:txBody>
      </p:sp>
      <p:sp>
        <p:nvSpPr>
          <p:cNvPr id="77" name="Shape 7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 sz="1200" u="none" cap="none" strike="noStrike">
                <a:solidFill>
                  <a:schemeClr val="dk1"/>
                </a:solidFill>
                <a:latin typeface="Calibri"/>
                <a:ea typeface="Calibri"/>
                <a:cs typeface="Calibri"/>
                <a:sym typeface="Calibri"/>
              </a:rPr>
              <a:t>This toolset was chosen so you can still do something useful when you have no internet / have low bandwidth. There are many other tools out there if you have the bandwidth to run then, but at some point in your career you’ll find yourself somewhere like Arusha in Tanzania, desperately hoping that the page you need will load.  We’ve based this toolkit on trying to minimise that experience.</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p:txBody>
      </p:sp>
      <p:sp>
        <p:nvSpPr>
          <p:cNvPr id="85" name="Shape 8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1" name="Shape 9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1200" u="none" cap="none" strike="noStrike">
                <a:solidFill>
                  <a:schemeClr val="dk1"/>
                </a:solidFill>
                <a:latin typeface="Calibri"/>
                <a:ea typeface="Calibri"/>
                <a:cs typeface="Calibri"/>
                <a:sym typeface="Calibri"/>
              </a:rPr>
              <a:t>We’ll use this process as the backbone of what we do on a data science project. </a:t>
            </a:r>
          </a:p>
        </p:txBody>
      </p:sp>
      <p:sp>
        <p:nvSpPr>
          <p:cNvPr id="92" name="Shape 9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t>DataKind: friday lunchtime talks</a:t>
            </a:r>
          </a:p>
          <a:p>
            <a:pPr lvl="0" rtl="0">
              <a:spcBef>
                <a:spcPts val="0"/>
              </a:spcBef>
              <a:buNone/>
            </a:pPr>
            <a:r>
              <a:rPr lang="en"/>
              <a:t>Data&amp;Society: Whiskey Wednesday talks</a:t>
            </a:r>
          </a:p>
          <a:p>
            <a:pPr lvl="0" rtl="0">
              <a:spcBef>
                <a:spcPts val="0"/>
              </a:spcBef>
              <a:buNone/>
            </a:pPr>
            <a:r>
              <a:rPr lang="en"/>
              <a:t>OKFN: annual conferences</a:t>
            </a:r>
          </a:p>
          <a:p>
            <a:pPr lvl="0" rtl="0">
              <a:spcBef>
                <a:spcPts val="0"/>
              </a:spcBef>
              <a:buNone/>
            </a:pPr>
            <a:r>
              <a:rPr lang="en"/>
              <a:t>RDF: occasional seminars and meetings</a:t>
            </a:r>
          </a:p>
          <a:p>
            <a:pPr lvl="0" rtl="0">
              <a:spcBef>
                <a:spcPts val="0"/>
              </a:spcBef>
              <a:buNone/>
            </a:pPr>
            <a:r>
              <a:rPr lang="en"/>
              <a:t>Hacks/Hackers, Data Driven: regular meetups</a:t>
            </a:r>
          </a:p>
          <a:p>
            <a:pPr lvl="0" rtl="0">
              <a:spcBef>
                <a:spcPts val="0"/>
              </a:spcBef>
              <a:buNone/>
            </a:pPr>
            <a:r>
              <a:rPr lang="en"/>
              <a:t>BetaNYC: weekly drop-ins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2"/>
            <a:ext cx="2133600" cy="2739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competitions" TargetMode="External"/><Relationship Id="rId4" Type="http://schemas.openxmlformats.org/officeDocument/2006/relationships/hyperlink" Target="http://www.drivendata.org/" TargetMode="External"/><Relationship Id="rId5" Type="http://schemas.openxmlformats.org/officeDocument/2006/relationships/hyperlink" Target="https://www.innocentive.com/ar/challenge/browse" TargetMode="External"/><Relationship Id="rId6" Type="http://schemas.openxmlformats.org/officeDocument/2006/relationships/hyperlink" Target="https://www.crowdanalytix.com/community" TargetMode="External"/><Relationship Id="rId7" Type="http://schemas.openxmlformats.org/officeDocument/2006/relationships/hyperlink" Target="http://tunedit.org/challeng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Sessions Recap</a:t>
            </a: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Data science for beginners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Where we’ve been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The Goal: Specify Data Problems</a:t>
            </a:r>
          </a:p>
        </p:txBody>
      </p:sp>
      <p:pic>
        <p:nvPicPr>
          <p:cNvPr id="73" name="Shape 73"/>
          <p:cNvPicPr preferRelativeResize="0"/>
          <p:nvPr/>
        </p:nvPicPr>
        <p:blipFill>
          <a:blip r:embed="rId3">
            <a:alphaModFix/>
          </a:blip>
          <a:stretch>
            <a:fillRect/>
          </a:stretch>
        </p:blipFill>
        <p:spPr>
          <a:xfrm>
            <a:off x="1774550" y="1006037"/>
            <a:ext cx="5347837" cy="3962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2621"/>
            <a:ext cx="8229600" cy="8574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The Lab</a:t>
            </a:r>
            <a:r>
              <a:rPr lang="en"/>
              <a:t>s</a:t>
            </a:r>
          </a:p>
        </p:txBody>
      </p:sp>
      <p:sp>
        <p:nvSpPr>
          <p:cNvPr id="80" name="Shape 80"/>
          <p:cNvSpPr txBox="1"/>
          <p:nvPr>
            <p:ph idx="1" type="body"/>
          </p:nvPr>
        </p:nvSpPr>
        <p:spPr>
          <a:xfrm>
            <a:off x="312507" y="882562"/>
            <a:ext cx="4060500" cy="33945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1" i="0" lang="en" sz="1800" u="none" cap="none" strike="noStrike">
                <a:solidFill>
                  <a:schemeClr val="dk1"/>
                </a:solidFill>
                <a:latin typeface="Calibri"/>
                <a:ea typeface="Calibri"/>
                <a:cs typeface="Calibri"/>
                <a:sym typeface="Calibri"/>
              </a:rPr>
              <a:t>People</a:t>
            </a:r>
          </a:p>
          <a:p>
            <a:pPr indent="-328358" lvl="0" marL="342900" marR="0" rtl="0" algn="l">
              <a:lnSpc>
                <a:spcPct val="80000"/>
              </a:lnSpc>
              <a:spcBef>
                <a:spcPts val="406"/>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Working with data science teams</a:t>
            </a:r>
          </a:p>
          <a:p>
            <a:pPr indent="-328358" lvl="0" marL="342900" marR="0" rtl="0" algn="l">
              <a:lnSpc>
                <a:spcPct val="80000"/>
              </a:lnSpc>
              <a:spcBef>
                <a:spcPts val="406"/>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Communicating results</a:t>
            </a:r>
          </a:p>
          <a:p>
            <a:pPr indent="-342900" lvl="0" marL="342900" marR="0" rtl="0" algn="l">
              <a:lnSpc>
                <a:spcPct val="80000"/>
              </a:lnSpc>
              <a:spcBef>
                <a:spcPts val="406"/>
              </a:spcBef>
              <a:spcAft>
                <a:spcPts val="0"/>
              </a:spcAft>
              <a:buClr>
                <a:schemeClr val="dk1"/>
              </a:buClr>
              <a:buSzPct val="112777"/>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80000"/>
              </a:lnSpc>
              <a:spcBef>
                <a:spcPts val="798"/>
              </a:spcBef>
              <a:spcAft>
                <a:spcPts val="0"/>
              </a:spcAft>
              <a:buClr>
                <a:schemeClr val="dk1"/>
              </a:buClr>
              <a:buSzPct val="25000"/>
              <a:buFont typeface="Arial"/>
              <a:buNone/>
            </a:pPr>
            <a:r>
              <a:rPr b="1" i="0" lang="en" sz="1800" u="none" cap="none" strike="noStrike">
                <a:solidFill>
                  <a:schemeClr val="dk1"/>
                </a:solidFill>
                <a:latin typeface="Calibri"/>
                <a:ea typeface="Calibri"/>
                <a:cs typeface="Calibri"/>
                <a:sym typeface="Calibri"/>
              </a:rPr>
              <a:t>Tools</a:t>
            </a:r>
          </a:p>
          <a:p>
            <a:pPr indent="-328358" lvl="0" marL="342900" marR="0" rtl="0" algn="l">
              <a:lnSpc>
                <a:spcPct val="80000"/>
              </a:lnSpc>
              <a:spcBef>
                <a:spcPts val="406"/>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Python basics</a:t>
            </a:r>
          </a:p>
          <a:p>
            <a:pPr indent="-328358" lvl="0" marL="342900" marR="0" rtl="0" algn="l">
              <a:lnSpc>
                <a:spcPct val="80000"/>
              </a:lnSpc>
              <a:spcBef>
                <a:spcPts val="406"/>
              </a:spcBef>
              <a:spcAft>
                <a:spcPts val="0"/>
              </a:spcAft>
              <a:buClr>
                <a:srgbClr val="FFD966"/>
              </a:buClr>
              <a:buSzPct val="100000"/>
              <a:buFont typeface="Arial"/>
              <a:buChar char="•"/>
            </a:pPr>
            <a:r>
              <a:rPr b="0" i="0" lang="en" sz="1800" u="none" cap="none" strike="noStrike">
                <a:solidFill>
                  <a:srgbClr val="FFD966"/>
                </a:solidFill>
                <a:latin typeface="Calibri"/>
                <a:ea typeface="Calibri"/>
                <a:cs typeface="Calibri"/>
                <a:sym typeface="Calibri"/>
              </a:rPr>
              <a:t>Enterprise data tools</a:t>
            </a:r>
          </a:p>
          <a:p>
            <a:pPr indent="-342900" lvl="0" marL="342900" marR="0" rtl="0" algn="l">
              <a:lnSpc>
                <a:spcPct val="80000"/>
              </a:lnSpc>
              <a:spcBef>
                <a:spcPts val="406"/>
              </a:spcBef>
              <a:spcAft>
                <a:spcPts val="0"/>
              </a:spcAft>
              <a:buClr>
                <a:schemeClr val="dk1"/>
              </a:buClr>
              <a:buSzPct val="112777"/>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80000"/>
              </a:lnSpc>
              <a:spcBef>
                <a:spcPts val="728"/>
              </a:spcBef>
              <a:spcAft>
                <a:spcPts val="0"/>
              </a:spcAft>
              <a:buClr>
                <a:schemeClr val="dk1"/>
              </a:buClr>
              <a:buSzPct val="25000"/>
              <a:buFont typeface="Arial"/>
              <a:buNone/>
            </a:pPr>
            <a:r>
              <a:rPr b="1" i="0" lang="en" sz="1800" u="none" cap="none" strike="noStrike">
                <a:solidFill>
                  <a:schemeClr val="dk1"/>
                </a:solidFill>
                <a:latin typeface="Calibri"/>
                <a:ea typeface="Calibri"/>
                <a:cs typeface="Calibri"/>
                <a:sym typeface="Calibri"/>
              </a:rPr>
              <a:t>Getting Data</a:t>
            </a:r>
          </a:p>
          <a:p>
            <a:pPr indent="-328358" lvl="0" marL="342900" marR="0" rtl="0" algn="l">
              <a:lnSpc>
                <a:spcPct val="80000"/>
              </a:lnSpc>
              <a:spcBef>
                <a:spcPts val="406"/>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Acquiring data</a:t>
            </a:r>
          </a:p>
          <a:p>
            <a:pPr indent="-328358" lvl="0" marL="342900" marR="0" rtl="0" algn="l">
              <a:lnSpc>
                <a:spcPct val="80000"/>
              </a:lnSpc>
              <a:spcBef>
                <a:spcPts val="406"/>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Cleaning and exploring data</a:t>
            </a:r>
          </a:p>
          <a:p>
            <a:pPr indent="-342900" lvl="0" marL="342900" marR="0" rtl="0" algn="l">
              <a:lnSpc>
                <a:spcPct val="80000"/>
              </a:lnSpc>
              <a:spcBef>
                <a:spcPts val="448"/>
              </a:spcBef>
              <a:spcAft>
                <a:spcPts val="0"/>
              </a:spcAft>
              <a:buClr>
                <a:schemeClr val="dk1"/>
              </a:buClr>
              <a:buSzPct val="124444"/>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spcAft>
                <a:spcPts val="0"/>
              </a:spcAft>
              <a:buClr>
                <a:schemeClr val="dk1"/>
              </a:buClr>
              <a:buSzPct val="124444"/>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80000"/>
              </a:lnSpc>
              <a:spcBef>
                <a:spcPts val="448"/>
              </a:spcBef>
              <a:buClr>
                <a:schemeClr val="dk1"/>
              </a:buClr>
              <a:buSzPct val="124444"/>
              <a:buFont typeface="Arial"/>
              <a:buNone/>
            </a:pPr>
            <a:r>
              <a:t/>
            </a:r>
            <a:endParaRPr b="0" i="0" sz="1800" u="none" cap="none" strike="noStrike">
              <a:solidFill>
                <a:schemeClr val="dk1"/>
              </a:solidFill>
              <a:latin typeface="Calibri"/>
              <a:ea typeface="Calibri"/>
              <a:cs typeface="Calibri"/>
              <a:sym typeface="Calibri"/>
            </a:endParaRPr>
          </a:p>
        </p:txBody>
      </p:sp>
      <p:sp>
        <p:nvSpPr>
          <p:cNvPr id="81" name="Shape 81"/>
          <p:cNvSpPr txBox="1"/>
          <p:nvPr/>
        </p:nvSpPr>
        <p:spPr>
          <a:xfrm>
            <a:off x="4501664" y="882563"/>
            <a:ext cx="4453500" cy="3086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 sz="1800" u="none" cap="none" strike="noStrike">
                <a:solidFill>
                  <a:schemeClr val="dk1"/>
                </a:solidFill>
                <a:latin typeface="Calibri"/>
                <a:ea typeface="Calibri"/>
                <a:cs typeface="Calibri"/>
                <a:sym typeface="Calibri"/>
              </a:rPr>
              <a:t>Special data types</a:t>
            </a:r>
          </a:p>
          <a:p>
            <a:pPr indent="-327977" lvl="0" marL="342900" marR="0" rtl="0" algn="l">
              <a:spcBef>
                <a:spcPts val="407"/>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Handling text data</a:t>
            </a:r>
          </a:p>
          <a:p>
            <a:pPr indent="-327977" lvl="0" marL="342900" marR="0" rtl="0" algn="l">
              <a:spcBef>
                <a:spcPts val="407"/>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Handling geospatial data</a:t>
            </a:r>
          </a:p>
          <a:p>
            <a:pPr indent="-327977" lvl="0" marL="342900" marR="0" rtl="0" algn="l">
              <a:spcBef>
                <a:spcPts val="407"/>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Handling big data</a:t>
            </a:r>
          </a:p>
          <a:p>
            <a:pPr indent="-342900" lvl="0" marL="342900" marR="0" rtl="0" algn="l">
              <a:spcBef>
                <a:spcPts val="407"/>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795"/>
              </a:spcBef>
              <a:spcAft>
                <a:spcPts val="0"/>
              </a:spcAft>
              <a:buClr>
                <a:schemeClr val="dk1"/>
              </a:buClr>
              <a:buSzPct val="25000"/>
              <a:buFont typeface="Arial"/>
              <a:buNone/>
            </a:pPr>
            <a:r>
              <a:rPr b="1" i="0" lang="en" sz="1800" u="none" cap="none" strike="noStrike">
                <a:solidFill>
                  <a:schemeClr val="dk1"/>
                </a:solidFill>
                <a:latin typeface="Calibri"/>
                <a:ea typeface="Calibri"/>
                <a:cs typeface="Calibri"/>
                <a:sym typeface="Calibri"/>
              </a:rPr>
              <a:t>Learning from data</a:t>
            </a:r>
          </a:p>
          <a:p>
            <a:pPr indent="-327977" lvl="0" marL="342900" marR="0" rtl="0" algn="l">
              <a:spcBef>
                <a:spcPts val="407"/>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Predicting values from data</a:t>
            </a:r>
          </a:p>
          <a:p>
            <a:pPr indent="-327977" lvl="0" marL="342900" marR="0" rtl="0" algn="l">
              <a:spcBef>
                <a:spcPts val="407"/>
              </a:spcBef>
              <a:spcAft>
                <a:spcPts val="0"/>
              </a:spcAft>
              <a:buClr>
                <a:schemeClr val="dk1"/>
              </a:buClr>
              <a:buSzPct val="100000"/>
              <a:buFont typeface="Arial"/>
              <a:buChar char="•"/>
            </a:pPr>
            <a:r>
              <a:rPr b="0" i="0" lang="en" sz="1800" u="none" cap="none" strike="noStrike">
                <a:solidFill>
                  <a:schemeClr val="dk1"/>
                </a:solidFill>
                <a:latin typeface="Calibri"/>
                <a:ea typeface="Calibri"/>
                <a:cs typeface="Calibri"/>
                <a:sym typeface="Calibri"/>
              </a:rPr>
              <a:t>Learning relationships from data</a:t>
            </a:r>
          </a:p>
          <a:p>
            <a:pPr indent="-327977" lvl="0" marL="342900" marR="0" rtl="0" algn="l">
              <a:spcBef>
                <a:spcPts val="407"/>
              </a:spcBef>
              <a:spcAft>
                <a:spcPts val="0"/>
              </a:spcAft>
              <a:buClr>
                <a:srgbClr val="FFD966"/>
              </a:buClr>
              <a:buSzPct val="100000"/>
              <a:buFont typeface="Arial"/>
              <a:buChar char="•"/>
            </a:pPr>
            <a:r>
              <a:rPr i="0" lang="en" sz="1800" u="none" cap="none" strike="noStrike">
                <a:solidFill>
                  <a:srgbClr val="FFD966"/>
                </a:solidFill>
                <a:latin typeface="Calibri"/>
                <a:ea typeface="Calibri"/>
                <a:cs typeface="Calibri"/>
                <a:sym typeface="Calibri"/>
              </a:rPr>
              <a:t>Learning classes from data</a:t>
            </a:r>
          </a:p>
          <a:p>
            <a:pPr indent="-342900" lvl="0" marL="342900" marR="0" rtl="0" algn="l">
              <a:spcBef>
                <a:spcPts val="481"/>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407"/>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92"/>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spcBef>
                <a:spcPts val="592"/>
              </a:spcBef>
              <a:buClr>
                <a:schemeClr val="dk1"/>
              </a:buClr>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154483"/>
            <a:ext cx="8229600" cy="642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The tools</a:t>
            </a:r>
          </a:p>
        </p:txBody>
      </p:sp>
      <p:sp>
        <p:nvSpPr>
          <p:cNvPr id="88" name="Shape 88"/>
          <p:cNvSpPr txBox="1"/>
          <p:nvPr>
            <p:ph idx="1" type="body"/>
          </p:nvPr>
        </p:nvSpPr>
        <p:spPr>
          <a:xfrm>
            <a:off x="457200" y="900112"/>
            <a:ext cx="8229600" cy="2545800"/>
          </a:xfrm>
          <a:prstGeom prst="rect">
            <a:avLst/>
          </a:prstGeom>
          <a:noFill/>
          <a:ln>
            <a:noFill/>
          </a:ln>
        </p:spPr>
        <p:txBody>
          <a:bodyPr anchorCtr="0" anchor="t" bIns="45700" lIns="91425" rIns="91425" tIns="45700">
            <a:noAutofit/>
          </a:bodyPr>
          <a:lstStyle/>
          <a:p>
            <a:pPr indent="-292100" lvl="0" marL="342900" marR="0" rtl="0" algn="l">
              <a:spcBef>
                <a:spcPts val="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Coding (Python, R)</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Scrapers and cleaners (Tabula, OpenRefine)</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Visualisation (Tableau, </a:t>
            </a:r>
            <a:r>
              <a:rPr lang="en" sz="2400"/>
              <a:t>D3</a:t>
            </a:r>
            <a:r>
              <a:rPr b="0" i="0" lang="en" sz="2400" u="none" cap="none" strike="noStrike">
                <a:solidFill>
                  <a:schemeClr val="dk1"/>
                </a:solidFill>
                <a:latin typeface="Calibri"/>
                <a:ea typeface="Calibri"/>
                <a:cs typeface="Calibri"/>
                <a:sym typeface="Calibri"/>
              </a:rPr>
              <a:t>)</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GIS (QGIS, CartoDb)</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Big data (Hadoop)</a:t>
            </a: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154483"/>
            <a:ext cx="8229600" cy="642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 sz="4400" u="none" cap="none" strike="noStrike">
                <a:solidFill>
                  <a:schemeClr val="dk1"/>
                </a:solidFill>
                <a:latin typeface="Calibri"/>
                <a:ea typeface="Calibri"/>
                <a:cs typeface="Calibri"/>
                <a:sym typeface="Calibri"/>
              </a:rPr>
              <a:t>The Process</a:t>
            </a:r>
          </a:p>
        </p:txBody>
      </p:sp>
      <p:sp>
        <p:nvSpPr>
          <p:cNvPr id="95" name="Shape 95"/>
          <p:cNvSpPr txBox="1"/>
          <p:nvPr>
            <p:ph idx="1" type="body"/>
          </p:nvPr>
        </p:nvSpPr>
        <p:spPr>
          <a:xfrm>
            <a:off x="457200" y="900112"/>
            <a:ext cx="8229600" cy="2545800"/>
          </a:xfrm>
          <a:prstGeom prst="rect">
            <a:avLst/>
          </a:prstGeom>
          <a:noFill/>
          <a:ln>
            <a:noFill/>
          </a:ln>
        </p:spPr>
        <p:txBody>
          <a:bodyPr anchorCtr="0" anchor="t" bIns="45700" lIns="91425" rIns="91425" tIns="45700">
            <a:noAutofit/>
          </a:bodyPr>
          <a:lstStyle/>
          <a:p>
            <a:pPr indent="-292100" lvl="0" marL="342900" marR="0" rtl="0" algn="l">
              <a:spcBef>
                <a:spcPts val="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Ask an interesting question</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Get the data</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Explore the data</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Model the data</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&lt;sanity-check the data, in context&gt;</a:t>
            </a:r>
          </a:p>
          <a:p>
            <a:pPr indent="-292100" lvl="0" marL="342900" marR="0" rtl="0" algn="l">
              <a:spcBef>
                <a:spcPts val="64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Communicate and visualize the data</a:t>
            </a:r>
          </a:p>
          <a:p>
            <a:pPr indent="-342900" lvl="0" marL="342900" marR="0" rtl="0" algn="l">
              <a:spcBef>
                <a:spcPts val="640"/>
              </a:spcBef>
              <a:buClr>
                <a:schemeClr val="dk1"/>
              </a:buClr>
              <a:buSzPct val="133333"/>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Where Next?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Keep doing projects</a:t>
            </a:r>
          </a:p>
        </p:txBody>
      </p:sp>
      <p:sp>
        <p:nvSpPr>
          <p:cNvPr id="106" name="Shape 106"/>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indent="-342900" lvl="0" marL="457200" rtl="0">
              <a:spcBef>
                <a:spcPts val="0"/>
              </a:spcBef>
              <a:spcAft>
                <a:spcPts val="1800"/>
              </a:spcAft>
              <a:buClr>
                <a:srgbClr val="888888"/>
              </a:buClr>
              <a:buSzPct val="100000"/>
            </a:pPr>
            <a:r>
              <a:rPr lang="en">
                <a:solidFill>
                  <a:srgbClr val="888888"/>
                </a:solidFill>
              </a:rPr>
              <a:t>Your side projects</a:t>
            </a:r>
          </a:p>
          <a:p>
            <a:pPr indent="-342900" lvl="0" marL="457200" rtl="0">
              <a:spcBef>
                <a:spcPts val="0"/>
              </a:spcBef>
              <a:spcAft>
                <a:spcPts val="1800"/>
              </a:spcAft>
              <a:buClr>
                <a:srgbClr val="888888"/>
              </a:buClr>
              <a:buSzPct val="100000"/>
            </a:pPr>
            <a:r>
              <a:rPr lang="en">
                <a:solidFill>
                  <a:srgbClr val="888888"/>
                </a:solidFill>
              </a:rPr>
              <a:t>Your work projects</a:t>
            </a:r>
          </a:p>
          <a:p>
            <a:pPr indent="-342900" lvl="0" marL="457200" rtl="0">
              <a:spcBef>
                <a:spcPts val="0"/>
              </a:spcBef>
              <a:spcAft>
                <a:spcPts val="1800"/>
              </a:spcAft>
              <a:buClr>
                <a:srgbClr val="888888"/>
              </a:buClr>
              <a:buSzPct val="100000"/>
            </a:pPr>
            <a:r>
              <a:rPr lang="en" u="sng">
                <a:solidFill>
                  <a:srgbClr val="888888"/>
                </a:solidFill>
                <a:hlinkClick r:id="rId3"/>
              </a:rPr>
              <a:t>Kaggle</a:t>
            </a:r>
            <a:r>
              <a:rPr lang="en">
                <a:solidFill>
                  <a:srgbClr val="888888"/>
                </a:solidFill>
              </a:rPr>
              <a:t> - online datascience competitions</a:t>
            </a:r>
          </a:p>
          <a:p>
            <a:pPr indent="-342900" lvl="0" marL="457200" rtl="0">
              <a:spcBef>
                <a:spcPts val="0"/>
              </a:spcBef>
              <a:spcAft>
                <a:spcPts val="1800"/>
              </a:spcAft>
              <a:buClr>
                <a:srgbClr val="888888"/>
              </a:buClr>
              <a:buSzPct val="100000"/>
            </a:pPr>
            <a:r>
              <a:rPr lang="en" u="sng">
                <a:solidFill>
                  <a:srgbClr val="888888"/>
                </a:solidFill>
                <a:hlinkClick r:id="rId4"/>
              </a:rPr>
              <a:t>Driven Data</a:t>
            </a:r>
            <a:r>
              <a:rPr lang="en">
                <a:solidFill>
                  <a:srgbClr val="888888"/>
                </a:solidFill>
              </a:rPr>
              <a:t>  - social good datascience competitions</a:t>
            </a:r>
          </a:p>
          <a:p>
            <a:pPr indent="-342900" lvl="0" marL="457200" rtl="0">
              <a:spcBef>
                <a:spcPts val="0"/>
              </a:spcBef>
              <a:spcAft>
                <a:spcPts val="1800"/>
              </a:spcAft>
              <a:buClr>
                <a:srgbClr val="888888"/>
              </a:buClr>
              <a:buSzPct val="100000"/>
            </a:pPr>
            <a:r>
              <a:rPr lang="en" u="sng">
                <a:solidFill>
                  <a:srgbClr val="888888"/>
                </a:solidFill>
                <a:hlinkClick r:id="rId5"/>
              </a:rPr>
              <a:t>Innocentive</a:t>
            </a:r>
            <a:r>
              <a:rPr lang="en">
                <a:solidFill>
                  <a:srgbClr val="888888"/>
                </a:solidFill>
              </a:rPr>
              <a:t> - some datascience challenges</a:t>
            </a:r>
          </a:p>
          <a:p>
            <a:pPr indent="-342900" lvl="0" marL="457200" rtl="0">
              <a:spcBef>
                <a:spcPts val="0"/>
              </a:spcBef>
              <a:spcAft>
                <a:spcPts val="1800"/>
              </a:spcAft>
              <a:buClr>
                <a:srgbClr val="888888"/>
              </a:buClr>
              <a:buSzPct val="100000"/>
            </a:pPr>
            <a:r>
              <a:rPr lang="en" u="sng">
                <a:solidFill>
                  <a:srgbClr val="888888"/>
                </a:solidFill>
                <a:hlinkClick r:id="rId6"/>
              </a:rPr>
              <a:t>CrowdAnalytix</a:t>
            </a:r>
            <a:r>
              <a:rPr lang="en">
                <a:solidFill>
                  <a:srgbClr val="888888"/>
                </a:solidFill>
              </a:rPr>
              <a:t> - business datascience competitions</a:t>
            </a:r>
          </a:p>
          <a:p>
            <a:pPr indent="-342900" lvl="0" marL="457200" rtl="0">
              <a:spcBef>
                <a:spcPts val="0"/>
              </a:spcBef>
              <a:spcAft>
                <a:spcPts val="0"/>
              </a:spcAft>
              <a:buClr>
                <a:srgbClr val="888888"/>
              </a:buClr>
              <a:buSzPct val="100000"/>
            </a:pPr>
            <a:r>
              <a:rPr lang="en" u="sng">
                <a:solidFill>
                  <a:srgbClr val="888888"/>
                </a:solidFill>
                <a:hlinkClick r:id="rId7"/>
              </a:rPr>
              <a:t>TunedIt</a:t>
            </a:r>
            <a:r>
              <a:rPr lang="en">
                <a:solidFill>
                  <a:srgbClr val="888888"/>
                </a:solidFill>
              </a:rPr>
              <a:t> - scientific/industrial datascience challenges</a:t>
            </a:r>
          </a:p>
          <a:p>
            <a:pPr indent="0" lvl="0" marL="457200" rtl="0">
              <a:spcBef>
                <a:spcPts val="0"/>
              </a:spcBef>
              <a:spcAft>
                <a:spcPts val="0"/>
              </a:spcAft>
              <a:buNone/>
            </a:pPr>
            <a:r>
              <a:t/>
            </a:r>
            <a:endParaRPr sz="1800">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Connect with communities</a:t>
            </a:r>
          </a:p>
        </p:txBody>
      </p:sp>
      <p:sp>
        <p:nvSpPr>
          <p:cNvPr id="112" name="Shape 112"/>
          <p:cNvSpPr txBox="1"/>
          <p:nvPr>
            <p:ph idx="1" type="body"/>
          </p:nvPr>
        </p:nvSpPr>
        <p:spPr>
          <a:xfrm>
            <a:off x="311700" y="1152475"/>
            <a:ext cx="3705900" cy="3416400"/>
          </a:xfrm>
          <a:prstGeom prst="rect">
            <a:avLst/>
          </a:prstGeom>
        </p:spPr>
        <p:txBody>
          <a:bodyPr anchorCtr="0" anchor="t" bIns="91425" lIns="91425" rIns="91425" tIns="91425">
            <a:noAutofit/>
          </a:bodyPr>
          <a:lstStyle/>
          <a:p>
            <a:pPr indent="-228600" lvl="0" marL="457200" rtl="0">
              <a:spcBef>
                <a:spcPts val="0"/>
              </a:spcBef>
            </a:pPr>
            <a:r>
              <a:rPr lang="en"/>
              <a:t>DataKind</a:t>
            </a:r>
          </a:p>
          <a:p>
            <a:pPr indent="-228600" lvl="0" marL="457200" rtl="0">
              <a:spcBef>
                <a:spcPts val="0"/>
              </a:spcBef>
            </a:pPr>
            <a:r>
              <a:rPr lang="en"/>
              <a:t>Data &amp; Society</a:t>
            </a:r>
          </a:p>
          <a:p>
            <a:pPr indent="-228600" lvl="0" marL="457200" rtl="0">
              <a:spcBef>
                <a:spcPts val="0"/>
              </a:spcBef>
            </a:pPr>
            <a:r>
              <a:rPr lang="en"/>
              <a:t>Open Knowledge Foundation</a:t>
            </a:r>
          </a:p>
          <a:p>
            <a:pPr indent="-228600" lvl="0" marL="457200" rtl="0">
              <a:spcBef>
                <a:spcPts val="0"/>
              </a:spcBef>
            </a:pPr>
            <a:r>
              <a:rPr lang="en"/>
              <a:t>Responsible Data Forum</a:t>
            </a:r>
          </a:p>
          <a:p>
            <a:pPr indent="-228600" lvl="0" marL="457200" rtl="0">
              <a:spcBef>
                <a:spcPts val="0"/>
              </a:spcBef>
            </a:pPr>
            <a:r>
              <a:rPr lang="en"/>
              <a:t>Hacks/ Hackers</a:t>
            </a:r>
          </a:p>
          <a:p>
            <a:pPr indent="-228600" lvl="0" marL="457200" rtl="0">
              <a:spcBef>
                <a:spcPts val="0"/>
              </a:spcBef>
            </a:pPr>
            <a:r>
              <a:rPr lang="en"/>
              <a:t>Data Driven NYC</a:t>
            </a:r>
          </a:p>
          <a:p>
            <a:pPr indent="-228600" lvl="0" marL="457200" rtl="0">
              <a:spcBef>
                <a:spcPts val="0"/>
              </a:spcBef>
            </a:pPr>
            <a:r>
              <a:rPr lang="en"/>
              <a:t>BetaNYC</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