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italic.fntdata"/><Relationship Id="rId23" Type="http://schemas.openxmlformats.org/officeDocument/2006/relationships/slide" Target="slides/slide19.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Robot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onvertcsv.com/json-to-csv.htm" TargetMode="External"/><Relationship Id="rId3" Type="http://schemas.openxmlformats.org/officeDocument/2006/relationships/hyperlink" Target="http://www.convertcsv.com/json-to-csv.ht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Open_API"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theirsitename.com/api" TargetMode="External"/><Relationship Id="rId3" Type="http://schemas.openxmlformats.org/officeDocument/2006/relationships/hyperlink" Target="http://theirsitename.com/api"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forbes.com/sites/geoffreykabat/2013/01/17/making-room-for-the-unseen-in-tackling-complex-problems/#5c3136fe1548"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Today we’re looking at </a:t>
            </a:r>
            <a:r>
              <a:rPr lang="en"/>
              <a:t>the types of data that are hiding online, and how to bring them out of hiding and into your data science code.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Tables typically have rows and columns; relational data is typically hierarchical, e.g. can’t be easily converted into row-column form.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CSVs are the workhorse of datatypes: almost every data application can read them in.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Converting JSON to CSV:</a:t>
            </a:r>
          </a:p>
          <a:p>
            <a:pPr indent="-298450" lvl="0" marL="457200" rtl="0">
              <a:lnSpc>
                <a:spcPct val="115000"/>
              </a:lnSpc>
              <a:spcBef>
                <a:spcPts val="0"/>
              </a:spcBef>
              <a:buSzPct val="100000"/>
              <a:buFont typeface="Arial"/>
              <a:buChar char="●"/>
            </a:pPr>
            <a:r>
              <a:rPr lang="en"/>
              <a:t>Use a conversion website (e.g.</a:t>
            </a:r>
            <a:r>
              <a:rPr lang="en">
                <a:hlinkClick r:id="rId2"/>
              </a:rPr>
              <a:t> </a:t>
            </a:r>
            <a:r>
              <a:rPr lang="en" u="sng">
                <a:solidFill>
                  <a:schemeClr val="hlink"/>
                </a:solidFill>
                <a:hlinkClick r:id="rId3"/>
              </a:rPr>
              <a:t>http://www.convertcsv.com/json-to-csv.htm</a:t>
            </a:r>
            <a:r>
              <a:rPr lang="en"/>
              <a:t>)</a:t>
            </a:r>
          </a:p>
          <a:p>
            <a:pPr indent="-298450" lvl="0" marL="457200" rtl="0">
              <a:lnSpc>
                <a:spcPct val="115000"/>
              </a:lnSpc>
              <a:spcBef>
                <a:spcPts val="0"/>
              </a:spcBef>
              <a:buSzPct val="100000"/>
              <a:buFont typeface="Arial"/>
              <a:buChar char="●"/>
            </a:pPr>
            <a:r>
              <a:rPr lang="en"/>
              <a:t>Write some Python code</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Converting XML to CSV:</a:t>
            </a:r>
          </a:p>
          <a:p>
            <a:pPr indent="-298450" lvl="0" marL="457200" rtl="0">
              <a:lnSpc>
                <a:spcPct val="115000"/>
              </a:lnSpc>
              <a:spcBef>
                <a:spcPts val="0"/>
              </a:spcBef>
              <a:buSzPct val="100000"/>
              <a:buFont typeface="Arial"/>
              <a:buChar char="●"/>
            </a:pPr>
            <a:r>
              <a:rPr lang="en"/>
              <a:t>Use a conversion website, e.g. http://www.convertcsv.com/xml-to-csv.htm</a:t>
            </a:r>
          </a:p>
          <a:p>
            <a:pPr indent="-298450" lvl="0" marL="457200" rtl="0">
              <a:lnSpc>
                <a:spcPct val="115000"/>
              </a:lnSpc>
              <a:spcBef>
                <a:spcPts val="0"/>
              </a:spcBef>
              <a:buSzPct val="100000"/>
              <a:buFont typeface="Arial"/>
              <a:buChar char="●"/>
            </a:pPr>
            <a:r>
              <a:rPr lang="en"/>
              <a:t>Write code</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One way to obtain data is through an application programming interface (API).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a:p>
            <a:pPr lvl="0" rtl="0">
              <a:spcBef>
                <a:spcPts val="0"/>
              </a:spcBef>
              <a:buNone/>
            </a:pPr>
            <a:r>
              <a:rPr lang="en"/>
              <a:t>More about open APIs: </a:t>
            </a:r>
            <a:r>
              <a:rPr lang="en" u="sng">
                <a:solidFill>
                  <a:schemeClr val="hlink"/>
                </a:solidFill>
                <a:hlinkClick r:id="rId2"/>
              </a:rPr>
              <a:t>https://en.wikipedia.org/wiki/Open_API</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REST = Representational State Transfer; a human-readable way to ask APIs for information. </a:t>
            </a:r>
          </a:p>
          <a:p>
            <a:pPr lvl="0" rtl="0">
              <a:spcBef>
                <a:spcPts val="0"/>
              </a:spcBef>
              <a:buNone/>
            </a:pPr>
            <a:r>
              <a:t/>
            </a:r>
            <a:endParaRPr/>
          </a:p>
          <a:p>
            <a:pPr lvl="0" rtl="0">
              <a:spcBef>
                <a:spcPts val="0"/>
              </a:spcBef>
              <a:buNone/>
            </a:pPr>
            <a:r>
              <a:rPr lang="en"/>
              <a:t>At the top is a RESTful URL (web address); you can type this directly into an internet browser to get a datafile. This address has 3 parts to it: </a:t>
            </a:r>
          </a:p>
          <a:p>
            <a:pPr indent="-228600" lvl="0" marL="457200" rtl="0">
              <a:spcBef>
                <a:spcPts val="0"/>
              </a:spcBef>
              <a:buChar char="●"/>
            </a:pPr>
            <a:r>
              <a:rPr lang="en"/>
              <a:t>The base url, api.worldbank.org</a:t>
            </a:r>
          </a:p>
          <a:p>
            <a:pPr indent="-228600" lvl="0" marL="457200" rtl="0">
              <a:spcBef>
                <a:spcPts val="0"/>
              </a:spcBef>
              <a:buChar char="●"/>
            </a:pPr>
            <a:r>
              <a:rPr lang="en"/>
              <a:t>a description of what you’re looking for - in this case, the total rural population for all countries in the world</a:t>
            </a:r>
          </a:p>
          <a:p>
            <a:pPr indent="-228600" lvl="0" marL="457200" rtl="0">
              <a:spcBef>
                <a:spcPts val="0"/>
              </a:spcBef>
              <a:buChar char="●"/>
            </a:pPr>
            <a:r>
              <a:rPr lang="en"/>
              <a:t>Some more details, including filters (only data between 2000 and 2015) and data formats. </a:t>
            </a:r>
          </a:p>
          <a:p>
            <a:pPr lvl="0" rtl="0">
              <a:spcBef>
                <a:spcPts val="0"/>
              </a:spcBef>
              <a:buNone/>
            </a:pPr>
            <a:r>
              <a:t/>
            </a:r>
            <a:endParaRPr/>
          </a:p>
          <a:p>
            <a:pPr lvl="0" rtl="0">
              <a:spcBef>
                <a:spcPts val="0"/>
              </a:spcBef>
              <a:buNone/>
            </a:pPr>
            <a:r>
              <a:rPr lang="en"/>
              <a:t> Try this address, and try “&amp;format=json” instead of “&amp;format=csv” at the end.  </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REST = Representational State Transfer; a human-readable way to ask APIs for information. </a:t>
            </a:r>
          </a:p>
          <a:p>
            <a:pPr lvl="0" rtl="0">
              <a:spcBef>
                <a:spcPts val="0"/>
              </a:spcBef>
              <a:buNone/>
            </a:pPr>
            <a:r>
              <a:t/>
            </a:r>
            <a:endParaRPr/>
          </a:p>
          <a:p>
            <a:pPr lvl="0" rtl="0">
              <a:spcBef>
                <a:spcPts val="0"/>
              </a:spcBef>
              <a:buNone/>
            </a:pPr>
            <a:r>
              <a:rPr lang="en"/>
              <a:t>At the top is a RESTful URL (web address); you can type this directly into an internet browser to get a datafile. This address has 3 parts to it: </a:t>
            </a:r>
          </a:p>
          <a:p>
            <a:pPr indent="-228600" lvl="0" marL="457200" rtl="0">
              <a:spcBef>
                <a:spcPts val="0"/>
              </a:spcBef>
              <a:buChar char="●"/>
            </a:pPr>
            <a:r>
              <a:rPr lang="en"/>
              <a:t>The base url, api.worldbank.org</a:t>
            </a:r>
          </a:p>
          <a:p>
            <a:pPr indent="-228600" lvl="0" marL="457200" rtl="0">
              <a:spcBef>
                <a:spcPts val="0"/>
              </a:spcBef>
              <a:buChar char="●"/>
            </a:pPr>
            <a:r>
              <a:rPr lang="en"/>
              <a:t>a description of what you’re looking for - in this case, the total rural population for all countries in the world</a:t>
            </a:r>
          </a:p>
          <a:p>
            <a:pPr indent="-228600" lvl="0" marL="457200" rtl="0">
              <a:spcBef>
                <a:spcPts val="0"/>
              </a:spcBef>
              <a:buChar char="●"/>
            </a:pPr>
            <a:r>
              <a:rPr lang="en"/>
              <a:t>Some more details, including filters (only data between 2000 and 2015) and data formats. </a:t>
            </a:r>
          </a:p>
          <a:p>
            <a:pPr lvl="0" rtl="0">
              <a:spcBef>
                <a:spcPts val="0"/>
              </a:spcBef>
              <a:buNone/>
            </a:pPr>
            <a:r>
              <a:t/>
            </a:r>
            <a:endParaRPr/>
          </a:p>
          <a:p>
            <a:pPr lvl="0" rtl="0">
              <a:spcBef>
                <a:spcPts val="0"/>
              </a:spcBef>
              <a:buNone/>
            </a:pPr>
            <a:r>
              <a:rPr lang="en"/>
              <a:t> Try this address, and try “&amp;format=json” instead of “&amp;format=csv” at the end.  </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Python requests library is useful for calling APIs from a python program (e.g. so you can then use or save the information returned from them).  If anything goes wrong, try r.status_code</a:t>
            </a:r>
          </a:p>
          <a:p>
            <a:pPr lvl="0" rtl="0">
              <a:spcBef>
                <a:spcPts val="0"/>
              </a:spcBef>
              <a:buNone/>
            </a:pPr>
            <a:r>
              <a:t/>
            </a:r>
            <a:endParaRPr/>
          </a:p>
          <a:p>
            <a:pPr lvl="0" rtl="0">
              <a:spcBef>
                <a:spcPts val="0"/>
              </a:spcBef>
              <a:buNone/>
            </a:pPr>
            <a:r>
              <a:rPr lang="en"/>
              <a:t>You’re maybe wondering how to get this json data into a file. Here’s the code for that:</a:t>
            </a:r>
          </a:p>
          <a:p>
            <a:pPr lvl="0" rtl="0">
              <a:spcBef>
                <a:spcPts val="0"/>
              </a:spcBef>
              <a:buNone/>
            </a:pPr>
            <a:r>
              <a:rPr lang="en"/>
              <a:t>import json</a:t>
            </a:r>
          </a:p>
          <a:p>
            <a:pPr lvl="0" rtl="0">
              <a:spcBef>
                <a:spcPts val="0"/>
              </a:spcBef>
              <a:buNone/>
            </a:pPr>
            <a:r>
              <a:rPr lang="en"/>
              <a:t>fout = open('mynewdata.json', 'w')</a:t>
            </a:r>
          </a:p>
          <a:p>
            <a:pPr lvl="0" rtl="0">
              <a:spcBef>
                <a:spcPts val="0"/>
              </a:spcBef>
              <a:buNone/>
            </a:pPr>
            <a:r>
              <a:rPr lang="en"/>
              <a:t>json.dump(jsondata, fout)</a:t>
            </a: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So let’s begin.  Here are the 6 things we’ll talk about today.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See https://www.w3.org/Protocols/rfc2616/rfc2616-sec10.html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Here are places to look first:</a:t>
            </a:r>
          </a:p>
          <a:p>
            <a:pPr indent="-298450" lvl="0" marL="457200" rtl="0">
              <a:lnSpc>
                <a:spcPct val="115000"/>
              </a:lnSpc>
              <a:spcBef>
                <a:spcPts val="0"/>
              </a:spcBef>
              <a:buSzPct val="100000"/>
              <a:buFont typeface="Arial"/>
              <a:buChar char="●"/>
            </a:pPr>
            <a:r>
              <a:rPr lang="en"/>
              <a:t>the website that data’s in, for file copies of the data</a:t>
            </a:r>
          </a:p>
          <a:p>
            <a:pPr indent="-298450" lvl="0" marL="457200" rtl="0">
              <a:lnSpc>
                <a:spcPct val="115000"/>
              </a:lnSpc>
              <a:spcBef>
                <a:spcPts val="0"/>
              </a:spcBef>
              <a:buSzPct val="100000"/>
              <a:buFont typeface="Arial"/>
              <a:buChar char="●"/>
            </a:pPr>
            <a:r>
              <a:rPr lang="en"/>
              <a:t>the website that data’s in, for an api (http://api.theirsitename.com/,</a:t>
            </a:r>
            <a:r>
              <a:rPr lang="en">
                <a:hlinkClick r:id="rId2"/>
              </a:rPr>
              <a:t> </a:t>
            </a:r>
            <a:r>
              <a:rPr lang="en" u="sng">
                <a:solidFill>
                  <a:schemeClr val="hlink"/>
                </a:solidFill>
                <a:hlinkClick r:id="rId3"/>
              </a:rPr>
              <a:t>http://theirsitename.com/api</a:t>
            </a:r>
            <a:r>
              <a:rPr lang="en"/>
              <a:t>, Google “site:theirsitename.com api”)</a:t>
            </a:r>
          </a:p>
          <a:p>
            <a:pPr indent="-298450" lvl="0" marL="457200" rtl="0">
              <a:lnSpc>
                <a:spcPct val="115000"/>
              </a:lnSpc>
              <a:spcBef>
                <a:spcPts val="0"/>
              </a:spcBef>
              <a:buSzPct val="100000"/>
              <a:buFont typeface="Arial"/>
              <a:buChar char="●"/>
            </a:pPr>
            <a:r>
              <a:rPr lang="en"/>
              <a:t>related sites for file copies and apis</a:t>
            </a:r>
          </a:p>
          <a:p>
            <a:pPr indent="-298450" lvl="0" marL="457200" rtl="0">
              <a:lnSpc>
                <a:spcPct val="115000"/>
              </a:lnSpc>
              <a:spcBef>
                <a:spcPts val="0"/>
              </a:spcBef>
              <a:buSzPct val="100000"/>
              <a:buFont typeface="Arial"/>
              <a:buChar char="●"/>
            </a:pPr>
            <a:r>
              <a:rPr lang="en"/>
              <a:t>Community warehouses (scraperwiki.com, datahub.io etc.) for other peoples’ scrapers</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Big PDFs.  And we’ll need to get the data out of them.  This is where PDF scrapers come in.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Web scraping is the process of </a:t>
            </a:r>
            <a:r>
              <a:rPr lang="en">
                <a:solidFill>
                  <a:schemeClr val="dk1"/>
                </a:solidFill>
              </a:rPr>
              <a:t>extracting data from webpages.</a:t>
            </a:r>
          </a:p>
          <a:p>
            <a:pPr lvl="0" rtl="0">
              <a:spcBef>
                <a:spcPts val="0"/>
              </a:spcBef>
              <a:buNone/>
            </a:pPr>
            <a:r>
              <a:t/>
            </a:r>
            <a:endParaRPr>
              <a:solidFill>
                <a:schemeClr val="dk1"/>
              </a:solidFill>
            </a:endParaRPr>
          </a:p>
          <a:p>
            <a:pPr lvl="0" rtl="0">
              <a:spcBef>
                <a:spcPts val="0"/>
              </a:spcBef>
              <a:buNone/>
            </a:pPr>
            <a:r>
              <a:rPr lang="en">
                <a:solidFill>
                  <a:schemeClr val="dk1"/>
                </a:solidFill>
              </a:rPr>
              <a:t>If you open a webpage (e.g. https://en.wikipedia.org/wiki/List_of_U.S._states_and_territories_by_population) and click on “view source”, you’ll see the view that a computer has of that page.  This is where the data is hiding… </a:t>
            </a:r>
          </a:p>
          <a:p>
            <a:pPr lvl="0" rtl="0">
              <a:spcBef>
                <a:spcPts val="0"/>
              </a:spcBef>
              <a:buNone/>
            </a:pPr>
            <a:r>
              <a:t/>
            </a:r>
            <a:endParaRPr sz="3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Your first problem is finding the data to help answer your questions.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pattern for this is:</a:t>
            </a:r>
          </a:p>
          <a:p>
            <a:pPr lvl="0" rtl="0">
              <a:lnSpc>
                <a:spcPct val="115000"/>
              </a:lnSpc>
              <a:spcBef>
                <a:spcPts val="0"/>
              </a:spcBef>
              <a:buNone/>
            </a:pPr>
            <a:r>
              <a:rPr lang="en">
                <a:solidFill>
                  <a:schemeClr val="dk1"/>
                </a:solidFill>
                <a:latin typeface="Calibri"/>
                <a:ea typeface="Calibri"/>
                <a:cs typeface="Calibri"/>
                <a:sym typeface="Calibri"/>
              </a:rPr>
              <a:t>=importHtml(“your-weburl”, “table”, yourtablenumber)</a:t>
            </a:r>
          </a:p>
          <a:p>
            <a:pPr lvl="0" rtl="0">
              <a:lnSpc>
                <a:spcPct val="115000"/>
              </a:lnSpc>
              <a:spcBef>
                <a:spcPts val="0"/>
              </a:spcBef>
              <a:buNone/>
            </a:pPr>
            <a:r>
              <a:t/>
            </a:r>
            <a:endParaRPr>
              <a:solidFill>
                <a:schemeClr val="dk1"/>
              </a:solidFill>
              <a:latin typeface="Calibri"/>
              <a:ea typeface="Calibri"/>
              <a:cs typeface="Calibri"/>
              <a:sym typeface="Calibri"/>
            </a:endParaRPr>
          </a:p>
          <a:p>
            <a:pPr lvl="0" rtl="0">
              <a:lnSpc>
                <a:spcPct val="115000"/>
              </a:lnSpc>
              <a:spcBef>
                <a:spcPts val="0"/>
              </a:spcBef>
              <a:buNone/>
            </a:pPr>
            <a:r>
              <a:rPr lang="en">
                <a:solidFill>
                  <a:schemeClr val="dk1"/>
                </a:solidFill>
                <a:latin typeface="Calibri"/>
                <a:ea typeface="Calibri"/>
                <a:cs typeface="Calibri"/>
                <a:sym typeface="Calibri"/>
              </a:rPr>
              <a:t>More: </a:t>
            </a:r>
            <a:r>
              <a:rPr lang="en"/>
              <a:t>www.mulinblog.com/basic-web-scraping-data-visualization-using-google-spreadsheets/</a:t>
            </a:r>
          </a:p>
          <a:p>
            <a:pPr lvl="0">
              <a:lnSpc>
                <a:spcPct val="115000"/>
              </a:lnSpc>
              <a:spcBef>
                <a:spcPts val="0"/>
              </a:spcBef>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You’ve already used the Requests library to grab data from the web.  Mechanise and Cookielib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Your exercises were all built into the class.  But if you want more…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Most data science and visualisation programs can read CSV data, so if you can easily convert data to that, good.  There are websites that will convert to csv; you can also do this by reading data in one format, and writing it out in another. </a:t>
            </a:r>
          </a:p>
          <a:p>
            <a:pPr lvl="0" rtl="0">
              <a:spcBef>
                <a:spcPts val="0"/>
              </a:spcBef>
              <a:buNone/>
            </a:pPr>
            <a:r>
              <a:t/>
            </a:r>
            <a:endParaRPr/>
          </a:p>
          <a:p>
            <a:pPr lvl="0">
              <a:spcBef>
                <a:spcPts val="0"/>
              </a:spcBef>
              <a:buNone/>
            </a:pPr>
            <a:r>
              <a:rPr lang="en"/>
              <a:t>The Pandas library is very helpful for reading in one format, and writing in another, if the data is row-column.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We’ll cover data cleaning later, but if you want to try next week’s visualisation techniques on your own data, it will need to at least be normalised. Here’s what we mean by this (and Tableau has a tool for doing this: see http://kb.tableau.com/articles/knowledgebase/denormalize-data).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Most data science and visualisation programs can read CSV data, so if you can easily convert data to that, good.  There are websites that will convert to csv; you can also do this by reading data in one format, and writing it out in another. </a:t>
            </a:r>
          </a:p>
          <a:p>
            <a:pPr lvl="0" rtl="0">
              <a:spcBef>
                <a:spcPts val="0"/>
              </a:spcBef>
              <a:buNone/>
            </a:pPr>
            <a:r>
              <a:t/>
            </a:r>
            <a:endParaRPr/>
          </a:p>
          <a:p>
            <a:pPr lvl="0" rtl="0">
              <a:spcBef>
                <a:spcPts val="0"/>
              </a:spcBef>
              <a:buNone/>
            </a:pPr>
            <a:r>
              <a:rPr lang="en"/>
              <a:t>The Pandas library is very helpful for reading in one format, and writing in another, if the data is row-column.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Your exercises were all built into the class.  But if you want more…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 quick recap: these are some of the places where you can find data.  Some of them are harder to process than others, but they all contain data.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And here are some places to find them - there’s a longer list in the references folder.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Development data isn’t always easy to obtain: you might have to create your own, by asking people to contribute information to you through crowdsourcing, in-person surveys, mobile surveys etc.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might also need to generate data for your problem by using sensors.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Selection bias = non-random selection of individuals.  One example of this is pothole reporting: potholes are more generally reported in more-affluent areas, by people who have both the smartphone apps and the time and energy to report.</a:t>
            </a:r>
          </a:p>
          <a:p>
            <a:pPr lvl="0" rtl="0">
              <a:spcBef>
                <a:spcPts val="0"/>
              </a:spcBef>
              <a:buNone/>
            </a:pPr>
            <a:r>
              <a:t/>
            </a:r>
            <a:endParaRPr/>
          </a:p>
          <a:p>
            <a:pPr lvl="0" rtl="0">
              <a:spcBef>
                <a:spcPts val="0"/>
              </a:spcBef>
              <a:buNone/>
            </a:pPr>
            <a:r>
              <a:rPr lang="en"/>
              <a:t>Missing data = data that you don’t have.  You need to be aware of this, and take account of it.  If you need more persuading, read about </a:t>
            </a:r>
            <a:r>
              <a:rPr lang="en" u="sng">
                <a:solidFill>
                  <a:schemeClr val="hlink"/>
                </a:solidFill>
                <a:hlinkClick r:id="rId2"/>
              </a:rPr>
              <a:t>Wald and the bullethole problem</a:t>
            </a:r>
            <a:r>
              <a:rPr lang="en"/>
              <a:t>.</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There are many datafile types - here’s a guide to some of them.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1" name="Shape 11"/>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1pPr>
            <a:lvl2pPr indent="0" lvl="1" marL="457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2pPr>
            <a:lvl3pPr indent="0" lvl="2" marL="914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3pPr>
            <a:lvl4pPr indent="0" lvl="3" marL="1371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4pPr>
            <a:lvl5pPr indent="0" lvl="4" marL="18288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5pPr>
            <a:lvl6pPr indent="0" lvl="5" marL="22860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6pPr>
            <a:lvl7pPr indent="0" lvl="6" marL="2743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7pPr>
            <a:lvl8pPr indent="0" lvl="7" marL="3200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8pPr>
            <a:lvl9pPr indent="0" lvl="8" marL="3657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9pPr>
          </a:lstStyle>
          <a:p/>
        </p:txBody>
      </p:sp>
      <p:sp>
        <p:nvSpPr>
          <p:cNvPr id="12" name="Shape 1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52" name="Shape 52"/>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53" name="Shape 5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Clr>
                <a:schemeClr val="dk1"/>
              </a:buClr>
              <a:buFont typeface="Arial"/>
              <a:buNone/>
              <a:defRPr sz="1800">
                <a:solidFill>
                  <a:schemeClr val="dk1"/>
                </a:solidFill>
              </a:defRPr>
            </a:lvl2pPr>
            <a:lvl3pPr indent="0" lvl="2" rtl="0">
              <a:spcBef>
                <a:spcPts val="0"/>
              </a:spcBef>
              <a:buClr>
                <a:schemeClr val="dk1"/>
              </a:buClr>
              <a:buFont typeface="Arial"/>
              <a:buNone/>
              <a:defRPr sz="1800">
                <a:solidFill>
                  <a:schemeClr val="dk1"/>
                </a:solidFill>
              </a:defRPr>
            </a:lvl3pPr>
            <a:lvl4pPr indent="0" lvl="3" rtl="0">
              <a:spcBef>
                <a:spcPts val="0"/>
              </a:spcBef>
              <a:buClr>
                <a:schemeClr val="dk1"/>
              </a:buClr>
              <a:buFont typeface="Arial"/>
              <a:buNone/>
              <a:defRPr sz="1800">
                <a:solidFill>
                  <a:schemeClr val="dk1"/>
                </a:solidFill>
              </a:defRPr>
            </a:lvl4pPr>
            <a:lvl5pPr indent="0" lvl="4" rtl="0">
              <a:spcBef>
                <a:spcPts val="0"/>
              </a:spcBef>
              <a:buClr>
                <a:schemeClr val="dk1"/>
              </a:buClr>
              <a:buFont typeface="Arial"/>
              <a:buNone/>
              <a:defRPr sz="1800">
                <a:solidFill>
                  <a:schemeClr val="dk1"/>
                </a:solidFill>
              </a:defRPr>
            </a:lvl5pPr>
            <a:lvl6pPr indent="0" lvl="5" rtl="0">
              <a:spcBef>
                <a:spcPts val="0"/>
              </a:spcBef>
              <a:buClr>
                <a:schemeClr val="dk1"/>
              </a:buClr>
              <a:buFont typeface="Arial"/>
              <a:buNone/>
              <a:defRPr sz="1800">
                <a:solidFill>
                  <a:schemeClr val="dk1"/>
                </a:solidFill>
              </a:defRPr>
            </a:lvl6pPr>
            <a:lvl7pPr indent="0" lvl="6" rtl="0">
              <a:spcBef>
                <a:spcPts val="0"/>
              </a:spcBef>
              <a:buClr>
                <a:schemeClr val="dk1"/>
              </a:buClr>
              <a:buFont typeface="Arial"/>
              <a:buNone/>
              <a:defRPr sz="1800">
                <a:solidFill>
                  <a:schemeClr val="dk1"/>
                </a:solidFill>
              </a:defRPr>
            </a:lvl7pPr>
            <a:lvl8pPr indent="0" lvl="7" rtl="0">
              <a:spcBef>
                <a:spcPts val="0"/>
              </a:spcBef>
              <a:buClr>
                <a:schemeClr val="dk1"/>
              </a:buClr>
              <a:buFont typeface="Arial"/>
              <a:buNone/>
              <a:defRPr sz="1800">
                <a:solidFill>
                  <a:schemeClr val="dk1"/>
                </a:solidFill>
              </a:defRPr>
            </a:lvl8pPr>
            <a:lvl9pPr indent="0" lvl="8" rtl="0">
              <a:spcBef>
                <a:spcPts val="0"/>
              </a:spcBef>
              <a:buClr>
                <a:schemeClr val="dk1"/>
              </a:buClr>
              <a:buFont typeface="Arial"/>
              <a:buNone/>
              <a:defRPr sz="1800">
                <a:solidFill>
                  <a:schemeClr val="dk1"/>
                </a:solidFill>
              </a:defRPr>
            </a:lvl9pPr>
          </a:lstStyle>
          <a:p/>
        </p:txBody>
      </p:sp>
      <p:sp>
        <p:nvSpPr>
          <p:cNvPr id="15" name="Shape 15"/>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63500" lvl="0" marL="342900" marR="0" rtl="0" algn="l">
              <a:lnSpc>
                <a:spcPct val="115000"/>
              </a:lnSpc>
              <a:spcBef>
                <a:spcPts val="640"/>
              </a:spcBef>
              <a:spcAft>
                <a:spcPts val="160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15000"/>
              </a:lnSpc>
              <a:spcBef>
                <a:spcPts val="560"/>
              </a:spcBef>
              <a:spcAft>
                <a:spcPts val="160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15000"/>
              </a:lnSpc>
              <a:spcBef>
                <a:spcPts val="480"/>
              </a:spcBef>
              <a:spcAft>
                <a:spcPts val="160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Shape 16"/>
          <p:cNvSpPr txBox="1"/>
          <p:nvPr>
            <p:ph idx="10" type="dt"/>
          </p:nvPr>
        </p:nvSpPr>
        <p:spPr>
          <a:xfrm>
            <a:off x="457200" y="4767262"/>
            <a:ext cx="2133598" cy="273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6553200" y="4767262"/>
            <a:ext cx="2133598" cy="2739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9" name="Shape 19"/>
        <p:cNvGrpSpPr/>
        <p:nvPr/>
      </p:nvGrpSpPr>
      <p:grpSpPr>
        <a:xfrm>
          <a:off x="0" y="0"/>
          <a:ext cx="0" cy="0"/>
          <a:chOff x="0" y="0"/>
          <a:chExt cx="0" cy="0"/>
        </a:xfrm>
      </p:grpSpPr>
      <p:sp>
        <p:nvSpPr>
          <p:cNvPr id="20" name="Shape 20"/>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21" name="Shape 2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311700" y="21508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24" name="Shape 2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7" name="Shape 2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31" name="Shape 31"/>
          <p:cNvSpPr txBox="1"/>
          <p:nvPr>
            <p:ph idx="1" type="body"/>
          </p:nvPr>
        </p:nvSpPr>
        <p:spPr>
          <a:xfrm>
            <a:off x="311700" y="1152475"/>
            <a:ext cx="3999898"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32" name="Shape 32"/>
          <p:cNvSpPr txBox="1"/>
          <p:nvPr>
            <p:ph idx="2" type="body"/>
          </p:nvPr>
        </p:nvSpPr>
        <p:spPr>
          <a:xfrm>
            <a:off x="4832400" y="1152475"/>
            <a:ext cx="3999898"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33" name="Shape 3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36" name="Shape 3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7999" cy="75569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39" name="Shape 39"/>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txBox="1"/>
          <p:nvPr>
            <p:ph type="title"/>
          </p:nvPr>
        </p:nvSpPr>
        <p:spPr>
          <a:xfrm>
            <a:off x="265500" y="1233175"/>
            <a:ext cx="4045198"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44" name="Shape 44"/>
          <p:cNvSpPr txBox="1"/>
          <p:nvPr>
            <p:ph idx="1" type="subTitle"/>
          </p:nvPr>
        </p:nvSpPr>
        <p:spPr>
          <a:xfrm>
            <a:off x="265500" y="2803075"/>
            <a:ext cx="4045198"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1pPr>
            <a:lvl2pPr indent="0" lvl="1" marL="457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2pPr>
            <a:lvl3pPr indent="0" lvl="2" marL="914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3pPr>
            <a:lvl4pPr indent="0" lvl="3" marL="1371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4pPr>
            <a:lvl5pPr indent="0" lvl="4" marL="18288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5pPr>
            <a:lvl6pPr indent="0" lvl="5" marL="22860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6pPr>
            <a:lvl7pPr indent="0" lvl="6" marL="2743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7pPr>
            <a:lvl8pPr indent="0" lvl="7" marL="3200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8pPr>
            <a:lvl9pPr indent="0" lvl="8" marL="3657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9pPr>
          </a:lstStyle>
          <a:p/>
        </p:txBody>
      </p:sp>
      <p:sp>
        <p:nvSpPr>
          <p:cNvPr id="45" name="Shape 45"/>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dk1"/>
              </a:buClr>
              <a:buFont typeface="Arial"/>
              <a:buNone/>
              <a:defRPr b="0" i="0" sz="1800" u="none" cap="none" strike="noStrike">
                <a:solidFill>
                  <a:schemeClr val="dk1"/>
                </a:solidFill>
                <a:latin typeface="Arial"/>
                <a:ea typeface="Arial"/>
                <a:cs typeface="Arial"/>
                <a:sym typeface="Arial"/>
              </a:defRPr>
            </a:lvl1pPr>
            <a:lvl2pPr indent="0" lvl="1" marL="457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Arial"/>
              <a:buNone/>
            </a:pPr>
            <a:fld id="{00000000-1234-1234-1234-123412341234}" type="slidenum">
              <a:rPr b="0" i="0" lang="en" sz="1000" u="none" cap="none" strike="noStrike">
                <a:solidFill>
                  <a:schemeClr val="lt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api.worldbank.org/countries/all/indicators/SP.RUR.TOTL.ZS?date=2000:2015&amp;format=csv" TargetMode="External"/><Relationship Id="rId4" Type="http://schemas.openxmlformats.org/officeDocument/2006/relationships/hyperlink" Target="http://api.worldbank.org" TargetMode="External"/><Relationship Id="rId5" Type="http://schemas.openxmlformats.org/officeDocument/2006/relationships/hyperlink" Target="http://api.worldbank.org" TargetMode="External"/><Relationship Id="rId6" Type="http://schemas.openxmlformats.org/officeDocument/2006/relationships/hyperlink" Target="http://api.worldbank.org/countries/all/indicators/SP.RUR.TOTL.ZS?date=2000:2015&amp;format=csv"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api.worldbank.org/countries/all/indicators/SP.RUR.TOTL.ZS?date=2000:2015&amp;format=cs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api.worldbank.org/countries/all/indicators/SP.RUR.TOTL.ZS?date=2000:2015&amp;format=csv" TargetMode="External"/><Relationship Id="rId4" Type="http://schemas.openxmlformats.org/officeDocument/2006/relationships/hyperlink" Target="http://api.worldbank.org/countries/all/indicators/SP.RUR.TOTL.ZS?date=2000:2015&amp;format=csv" TargetMode="External"/><Relationship Id="rId5" Type="http://schemas.openxmlformats.org/officeDocument/2006/relationships/hyperlink" Target="http://api.worldbank.org/countries/all/indicators/SP.RUR.TOTL.ZS?date=2000:2015&amp;format=csv"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1.png"/><Relationship Id="rId4" Type="http://schemas.openxmlformats.org/officeDocument/2006/relationships/image" Target="../media/image0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lang="en"/>
              <a:t>Acquiring Data</a:t>
            </a:r>
          </a:p>
        </p:txBody>
      </p:sp>
      <p:sp>
        <p:nvSpPr>
          <p:cNvPr id="61" name="Shape 61"/>
          <p:cNvSpPr txBox="1"/>
          <p:nvPr>
            <p:ph idx="1" type="subTitle"/>
          </p:nvPr>
        </p:nvSpPr>
        <p:spPr>
          <a:xfrm>
            <a:off x="311700" y="2834125"/>
            <a:ext cx="8520599" cy="792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b="0" i="0" lang="en" sz="2800" u="none" cap="none" strike="noStrike">
                <a:solidFill>
                  <a:srgbClr val="999999"/>
                </a:solidFill>
                <a:latin typeface="Arial"/>
                <a:ea typeface="Arial"/>
                <a:cs typeface="Arial"/>
                <a:sym typeface="Arial"/>
              </a:rPr>
              <a:t>Data Science for Beginners, Session </a:t>
            </a:r>
            <a:r>
              <a:rPr lang="en">
                <a:solidFill>
                  <a:srgbClr val="999999"/>
                </a:solidFill>
              </a:rPr>
              <a:t>3</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Some Data Types</a:t>
            </a:r>
          </a:p>
        </p:txBody>
      </p:sp>
      <p:sp>
        <p:nvSpPr>
          <p:cNvPr id="113" name="Shape 113"/>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342900" lvl="0" marL="457200" rtl="0">
              <a:spcBef>
                <a:spcPts val="0"/>
              </a:spcBef>
              <a:spcAft>
                <a:spcPts val="0"/>
              </a:spcAft>
              <a:buClr>
                <a:srgbClr val="FFFFFF"/>
              </a:buClr>
              <a:buSzPct val="100000"/>
              <a:buFont typeface="Roboto"/>
            </a:pPr>
            <a:r>
              <a:rPr lang="en" sz="1800">
                <a:solidFill>
                  <a:srgbClr val="FFFFFF"/>
                </a:solidFill>
                <a:latin typeface="Roboto"/>
                <a:ea typeface="Roboto"/>
                <a:cs typeface="Roboto"/>
                <a:sym typeface="Roboto"/>
              </a:rPr>
              <a:t>Structured data:</a:t>
            </a:r>
          </a:p>
          <a:p>
            <a:pPr indent="-342900" lvl="1" marL="914400" rtl="0">
              <a:spcBef>
                <a:spcPts val="0"/>
              </a:spcBef>
              <a:spcAft>
                <a:spcPts val="0"/>
              </a:spcAft>
              <a:buClr>
                <a:srgbClr val="FFFFFF"/>
              </a:buClr>
              <a:buSzPct val="100000"/>
              <a:buFont typeface="Roboto"/>
            </a:pPr>
            <a:r>
              <a:rPr lang="en" sz="1800">
                <a:solidFill>
                  <a:srgbClr val="FFFFFF"/>
                </a:solidFill>
                <a:latin typeface="Roboto"/>
                <a:ea typeface="Roboto"/>
                <a:cs typeface="Roboto"/>
                <a:sym typeface="Roboto"/>
              </a:rPr>
              <a:t>Tables (e.g. CSVs, Excel tables)</a:t>
            </a:r>
          </a:p>
          <a:p>
            <a:pPr indent="-342900" lvl="1" marL="914400" rtl="0">
              <a:spcBef>
                <a:spcPts val="0"/>
              </a:spcBef>
              <a:spcAft>
                <a:spcPts val="0"/>
              </a:spcAft>
              <a:buClr>
                <a:srgbClr val="FFFFFF"/>
              </a:buClr>
              <a:buSzPct val="100000"/>
              <a:buFont typeface="Roboto"/>
            </a:pPr>
            <a:r>
              <a:rPr lang="en" sz="1800">
                <a:solidFill>
                  <a:srgbClr val="FFFFFF"/>
                </a:solidFill>
                <a:latin typeface="Roboto"/>
                <a:ea typeface="Roboto"/>
                <a:cs typeface="Roboto"/>
                <a:sym typeface="Roboto"/>
              </a:rPr>
              <a:t>Relational data (e.g. json, xml, sqlite)</a:t>
            </a:r>
          </a:p>
          <a:p>
            <a:pPr indent="0" lvl="0" marL="0" rtl="0">
              <a:spcBef>
                <a:spcPts val="0"/>
              </a:spcBef>
              <a:spcAft>
                <a:spcPts val="0"/>
              </a:spcAft>
              <a:buNone/>
            </a:pPr>
            <a:r>
              <a:t/>
            </a:r>
            <a:endParaRPr sz="1800">
              <a:solidFill>
                <a:srgbClr val="FFFFFF"/>
              </a:solidFill>
              <a:latin typeface="Roboto"/>
              <a:ea typeface="Roboto"/>
              <a:cs typeface="Roboto"/>
              <a:sym typeface="Roboto"/>
            </a:endParaRPr>
          </a:p>
          <a:p>
            <a:pPr indent="-342900" lvl="0" marL="457200" rtl="0">
              <a:spcBef>
                <a:spcPts val="0"/>
              </a:spcBef>
              <a:spcAft>
                <a:spcPts val="0"/>
              </a:spcAft>
              <a:buClr>
                <a:srgbClr val="FFFFFF"/>
              </a:buClr>
              <a:buSzPct val="100000"/>
              <a:buFont typeface="Roboto"/>
            </a:pPr>
            <a:r>
              <a:rPr lang="en" sz="1800">
                <a:solidFill>
                  <a:srgbClr val="FFFFFF"/>
                </a:solidFill>
                <a:latin typeface="Roboto"/>
                <a:ea typeface="Roboto"/>
                <a:cs typeface="Roboto"/>
                <a:sym typeface="Roboto"/>
              </a:rPr>
              <a:t>Unstructured data:</a:t>
            </a:r>
          </a:p>
          <a:p>
            <a:pPr indent="-342900" lvl="1" marL="914400" rtl="0">
              <a:spcBef>
                <a:spcPts val="0"/>
              </a:spcBef>
              <a:spcAft>
                <a:spcPts val="0"/>
              </a:spcAft>
              <a:buClr>
                <a:srgbClr val="FFFFFF"/>
              </a:buClr>
              <a:buSzPct val="100000"/>
              <a:buFont typeface="Roboto"/>
            </a:pPr>
            <a:r>
              <a:rPr lang="en" sz="1800">
                <a:solidFill>
                  <a:srgbClr val="FFFFFF"/>
                </a:solidFill>
                <a:latin typeface="Roboto"/>
                <a:ea typeface="Roboto"/>
                <a:cs typeface="Roboto"/>
                <a:sym typeface="Roboto"/>
              </a:rPr>
              <a:t>Free-text (e.g. Tweets, webpages etc)</a:t>
            </a:r>
          </a:p>
          <a:p>
            <a:pPr indent="0" lvl="0" marL="0" rtl="0">
              <a:spcBef>
                <a:spcPts val="0"/>
              </a:spcBef>
              <a:spcAft>
                <a:spcPts val="0"/>
              </a:spcAft>
              <a:buNone/>
            </a:pPr>
            <a:r>
              <a:t/>
            </a:r>
            <a:endParaRPr sz="1800">
              <a:solidFill>
                <a:srgbClr val="FFFFFF"/>
              </a:solidFill>
              <a:latin typeface="Roboto"/>
              <a:ea typeface="Roboto"/>
              <a:cs typeface="Roboto"/>
              <a:sym typeface="Roboto"/>
            </a:endParaRPr>
          </a:p>
          <a:p>
            <a:pPr indent="-342900" lvl="0" marL="457200" rtl="0">
              <a:spcBef>
                <a:spcPts val="0"/>
              </a:spcBef>
              <a:spcAft>
                <a:spcPts val="0"/>
              </a:spcAft>
              <a:buClr>
                <a:srgbClr val="FFFFFF"/>
              </a:buClr>
              <a:buSzPct val="100000"/>
              <a:buFont typeface="Roboto"/>
            </a:pPr>
            <a:r>
              <a:rPr lang="en" sz="1800">
                <a:solidFill>
                  <a:srgbClr val="FFFFFF"/>
                </a:solidFill>
                <a:latin typeface="Roboto"/>
                <a:ea typeface="Roboto"/>
                <a:cs typeface="Roboto"/>
                <a:sym typeface="Roboto"/>
              </a:rPr>
              <a:t>Maps and images:</a:t>
            </a:r>
          </a:p>
          <a:p>
            <a:pPr indent="-342900" lvl="1" marL="914400" rtl="0">
              <a:spcBef>
                <a:spcPts val="0"/>
              </a:spcBef>
              <a:spcAft>
                <a:spcPts val="0"/>
              </a:spcAft>
              <a:buClr>
                <a:srgbClr val="FFFFFF"/>
              </a:buClr>
              <a:buSzPct val="100000"/>
              <a:buFont typeface="Roboto"/>
            </a:pPr>
            <a:r>
              <a:rPr lang="en" sz="1800">
                <a:solidFill>
                  <a:srgbClr val="FFFFFF"/>
                </a:solidFill>
                <a:latin typeface="Roboto"/>
                <a:ea typeface="Roboto"/>
                <a:cs typeface="Roboto"/>
                <a:sym typeface="Roboto"/>
              </a:rPr>
              <a:t>Vector data (e.g. shapefiles)</a:t>
            </a:r>
          </a:p>
          <a:p>
            <a:pPr indent="-342900" lvl="1" marL="914400" rtl="0">
              <a:spcBef>
                <a:spcPts val="0"/>
              </a:spcBef>
              <a:spcAft>
                <a:spcPts val="0"/>
              </a:spcAft>
              <a:buClr>
                <a:srgbClr val="FFFFFF"/>
              </a:buClr>
              <a:buSzPct val="100000"/>
              <a:buFont typeface="Roboto"/>
            </a:pPr>
            <a:r>
              <a:rPr lang="en" sz="1800">
                <a:solidFill>
                  <a:srgbClr val="FFFFFF"/>
                </a:solidFill>
                <a:latin typeface="Roboto"/>
                <a:ea typeface="Roboto"/>
                <a:cs typeface="Roboto"/>
                <a:sym typeface="Roboto"/>
              </a:rPr>
              <a:t>Raster data (e.g geotiffs)</a:t>
            </a:r>
          </a:p>
          <a:p>
            <a:pPr indent="-342900" lvl="1" marL="914400" rtl="0">
              <a:spcBef>
                <a:spcPts val="0"/>
              </a:spcBef>
              <a:spcAft>
                <a:spcPts val="0"/>
              </a:spcAft>
              <a:buClr>
                <a:srgbClr val="FFFFFF"/>
              </a:buClr>
              <a:buSzPct val="100000"/>
              <a:buFont typeface="Roboto"/>
            </a:pPr>
            <a:r>
              <a:rPr lang="en" sz="1800">
                <a:solidFill>
                  <a:srgbClr val="FFFFFF"/>
                </a:solidFill>
                <a:latin typeface="Roboto"/>
                <a:ea typeface="Roboto"/>
                <a:cs typeface="Roboto"/>
                <a:sym typeface="Roboto"/>
              </a:rPr>
              <a:t>Images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CSVs</a:t>
            </a:r>
          </a:p>
        </p:txBody>
      </p:sp>
      <p:sp>
        <p:nvSpPr>
          <p:cNvPr id="119" name="Shape 119"/>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28600" lvl="0" marL="457200" rtl="0">
              <a:spcBef>
                <a:spcPts val="0"/>
              </a:spcBef>
            </a:pPr>
            <a:r>
              <a:rPr lang="en"/>
              <a:t>Comma-separated values</a:t>
            </a:r>
          </a:p>
          <a:p>
            <a:pPr indent="-228600" lvl="0" marL="457200" rtl="0">
              <a:spcBef>
                <a:spcPts val="0"/>
              </a:spcBef>
            </a:pPr>
            <a:r>
              <a:rPr lang="en"/>
              <a:t>Lots of commas</a:t>
            </a:r>
          </a:p>
          <a:p>
            <a:pPr indent="-228600" lvl="0" marL="457200" rtl="0">
              <a:spcBef>
                <a:spcPts val="0"/>
              </a:spcBef>
            </a:pPr>
            <a:r>
              <a:rPr lang="en"/>
              <a:t>Sometimes tab-separated (TSVs)</a:t>
            </a:r>
          </a:p>
          <a:p>
            <a:pPr indent="-228600" lvl="0" marL="457200" rtl="0">
              <a:spcBef>
                <a:spcPts val="0"/>
              </a:spcBef>
            </a:pPr>
            <a:r>
              <a:rPr lang="en"/>
              <a:t>Most applications read CSVs</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Json</a:t>
            </a:r>
          </a:p>
        </p:txBody>
      </p:sp>
      <p:sp>
        <p:nvSpPr>
          <p:cNvPr id="125" name="Shape 125"/>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28600" lvl="0" marL="457200" rtl="0">
              <a:spcBef>
                <a:spcPts val="0"/>
              </a:spcBef>
            </a:pPr>
            <a:r>
              <a:rPr lang="en"/>
              <a:t>JavaScript Object Notation</a:t>
            </a:r>
          </a:p>
          <a:p>
            <a:pPr indent="-228600" lvl="0" marL="457200" rtl="0">
              <a:spcBef>
                <a:spcPts val="0"/>
              </a:spcBef>
            </a:pPr>
            <a:r>
              <a:rPr lang="en"/>
              <a:t>Lots of braces { }</a:t>
            </a:r>
          </a:p>
          <a:p>
            <a:pPr indent="-228600" lvl="0" marL="457200" rtl="0">
              <a:spcBef>
                <a:spcPts val="0"/>
              </a:spcBef>
            </a:pPr>
            <a:r>
              <a:rPr lang="en"/>
              <a:t>Structured, i.e. not always row-by-column</a:t>
            </a:r>
          </a:p>
          <a:p>
            <a:pPr indent="-228600" lvl="0" marL="457200" rtl="0">
              <a:spcBef>
                <a:spcPts val="0"/>
              </a:spcBef>
            </a:pPr>
            <a:r>
              <a:rPr lang="en"/>
              <a:t>Many APIs output JSON</a:t>
            </a:r>
          </a:p>
          <a:p>
            <a:pPr indent="-228600" lvl="0" marL="457200" rtl="0">
              <a:spcBef>
                <a:spcPts val="0"/>
              </a:spcBef>
            </a:pPr>
            <a:r>
              <a:rPr lang="en"/>
              <a:t>Not all applications read JSON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XML</a:t>
            </a:r>
          </a:p>
        </p:txBody>
      </p:sp>
      <p:sp>
        <p:nvSpPr>
          <p:cNvPr id="131" name="Shape 131"/>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28600" lvl="0" marL="457200" rtl="0">
              <a:spcBef>
                <a:spcPts val="0"/>
              </a:spcBef>
            </a:pPr>
            <a:r>
              <a:rPr lang="en"/>
              <a:t>eXtensible Markup Language</a:t>
            </a:r>
          </a:p>
          <a:p>
            <a:pPr indent="-228600" lvl="0" marL="457200" rtl="0">
              <a:spcBef>
                <a:spcPts val="0"/>
              </a:spcBef>
            </a:pPr>
            <a:r>
              <a:rPr lang="en"/>
              <a:t>Lots of brackets &lt; &gt;</a:t>
            </a:r>
          </a:p>
          <a:p>
            <a:pPr indent="-228600" lvl="0" marL="457200" rtl="0">
              <a:spcBef>
                <a:spcPts val="0"/>
              </a:spcBef>
            </a:pPr>
            <a:r>
              <a:rPr lang="en"/>
              <a:t>Structured, i.e. not always row-by-column</a:t>
            </a:r>
          </a:p>
          <a:p>
            <a:pPr indent="-228600" lvl="0" marL="457200" rtl="0">
              <a:spcBef>
                <a:spcPts val="0"/>
              </a:spcBef>
            </a:pPr>
            <a:r>
              <a:rPr lang="en"/>
              <a:t>Some applications read XML</a:t>
            </a:r>
          </a:p>
          <a:p>
            <a:pPr indent="-228600" lvl="0" marL="457200" rtl="0">
              <a:spcBef>
                <a:spcPts val="0"/>
              </a:spcBef>
            </a:pPr>
            <a:r>
              <a:rPr lang="en"/>
              <a:t>HTML is a form of XML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a:t>Using an API</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APIs</a:t>
            </a:r>
          </a:p>
        </p:txBody>
      </p:sp>
      <p:sp>
        <p:nvSpPr>
          <p:cNvPr id="142" name="Shape 142"/>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28600" lvl="0" marL="457200" rtl="0">
              <a:spcBef>
                <a:spcPts val="0"/>
              </a:spcBef>
            </a:pPr>
            <a:r>
              <a:rPr lang="en"/>
              <a:t>“Application Programming Interface”</a:t>
            </a:r>
          </a:p>
          <a:p>
            <a:pPr indent="-228600" lvl="0" marL="457200" rtl="0">
              <a:spcBef>
                <a:spcPts val="0"/>
              </a:spcBef>
            </a:pPr>
            <a:r>
              <a:rPr lang="en"/>
              <a:t>A way for one computer application to ask another one for a service</a:t>
            </a:r>
          </a:p>
          <a:p>
            <a:pPr indent="-228600" lvl="1" marL="914400" rtl="0">
              <a:spcBef>
                <a:spcPts val="0"/>
              </a:spcBef>
            </a:pPr>
            <a:r>
              <a:rPr lang="en"/>
              <a:t>Usually “give me this data”</a:t>
            </a:r>
          </a:p>
          <a:p>
            <a:pPr indent="-228600" lvl="1" marL="914400" rtl="0">
              <a:spcBef>
                <a:spcPts val="0"/>
              </a:spcBef>
            </a:pPr>
            <a:r>
              <a:rPr lang="en"/>
              <a:t>Sometimes “add this to your datasets”</a:t>
            </a:r>
          </a:p>
          <a:p>
            <a:pPr indent="0" lvl="0" marL="0" rt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82178"/>
            <a:ext cx="8229600" cy="857400"/>
          </a:xfrm>
          <a:prstGeom prst="rect">
            <a:avLst/>
          </a:prstGeom>
        </p:spPr>
        <p:txBody>
          <a:bodyPr anchorCtr="0" anchor="ctr" bIns="91425" lIns="91425" rIns="91425" tIns="91425">
            <a:noAutofit/>
          </a:bodyPr>
          <a:lstStyle/>
          <a:p>
            <a:pPr lvl="0">
              <a:spcBef>
                <a:spcPts val="0"/>
              </a:spcBef>
              <a:buNone/>
            </a:pPr>
            <a:r>
              <a:rPr lang="en"/>
              <a:t>RESTful APIs</a:t>
            </a:r>
          </a:p>
        </p:txBody>
      </p:sp>
      <p:sp>
        <p:nvSpPr>
          <p:cNvPr id="148" name="Shape 148"/>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0" lvl="0" marL="0" rtl="0">
              <a:spcBef>
                <a:spcPts val="0"/>
              </a:spcBef>
              <a:spcAft>
                <a:spcPts val="0"/>
              </a:spcAft>
              <a:buNone/>
            </a:pPr>
            <a:r>
              <a:rPr lang="en" sz="2400" u="sng">
                <a:solidFill>
                  <a:srgbClr val="FFFFFF"/>
                </a:solidFill>
                <a:latin typeface="Arial"/>
                <a:ea typeface="Arial"/>
                <a:cs typeface="Arial"/>
                <a:sym typeface="Arial"/>
                <a:hlinkClick r:id="rId3"/>
              </a:rPr>
              <a:t>http://api.worldbank.org/countries/all/indicators/SP.RUR.TOTL.ZS?date=2000:2015&amp;format=csv</a:t>
            </a:r>
          </a:p>
          <a:p>
            <a:pPr indent="0" lvl="0" marL="0" rtl="0">
              <a:spcBef>
                <a:spcPts val="0"/>
              </a:spcBef>
              <a:spcAft>
                <a:spcPts val="0"/>
              </a:spcAft>
              <a:buNone/>
            </a:pPr>
            <a:r>
              <a:t/>
            </a:r>
            <a:endParaRPr sz="2400">
              <a:solidFill>
                <a:srgbClr val="FFFFFF"/>
              </a:solidFill>
              <a:latin typeface="Arial"/>
              <a:ea typeface="Arial"/>
              <a:cs typeface="Arial"/>
              <a:sym typeface="Arial"/>
            </a:endParaRPr>
          </a:p>
          <a:p>
            <a:pPr indent="-381000" lvl="0" marL="457200" rtl="0">
              <a:spcBef>
                <a:spcPts val="0"/>
              </a:spcBef>
              <a:spcAft>
                <a:spcPts val="0"/>
              </a:spcAft>
              <a:buClr>
                <a:srgbClr val="FFFFFF"/>
              </a:buClr>
              <a:buSzPct val="100000"/>
              <a:buFont typeface="Arial"/>
            </a:pPr>
            <a:r>
              <a:rPr lang="en" sz="2400">
                <a:solidFill>
                  <a:srgbClr val="FFFFFF"/>
                </a:solidFill>
                <a:latin typeface="Arial"/>
                <a:ea typeface="Arial"/>
                <a:cs typeface="Arial"/>
                <a:sym typeface="Arial"/>
              </a:rPr>
              <a:t>Base URL:</a:t>
            </a:r>
            <a:r>
              <a:rPr lang="en" sz="2400">
                <a:solidFill>
                  <a:srgbClr val="FFFFFF"/>
                </a:solidFill>
                <a:latin typeface="Arial"/>
                <a:ea typeface="Arial"/>
                <a:cs typeface="Arial"/>
                <a:sym typeface="Arial"/>
                <a:hlinkClick r:id="rId4"/>
              </a:rPr>
              <a:t> </a:t>
            </a:r>
            <a:r>
              <a:rPr lang="en" sz="2400" u="sng">
                <a:solidFill>
                  <a:srgbClr val="FFFFFF"/>
                </a:solidFill>
                <a:latin typeface="Arial"/>
                <a:ea typeface="Arial"/>
                <a:cs typeface="Arial"/>
                <a:sym typeface="Arial"/>
                <a:hlinkClick r:id="rId5"/>
              </a:rPr>
              <a:t>api.worldbank.org</a:t>
            </a:r>
          </a:p>
          <a:p>
            <a:pPr indent="-381000" lvl="0" marL="457200" rtl="0">
              <a:spcBef>
                <a:spcPts val="0"/>
              </a:spcBef>
              <a:spcAft>
                <a:spcPts val="0"/>
              </a:spcAft>
              <a:buClr>
                <a:srgbClr val="FFFFFF"/>
              </a:buClr>
              <a:buSzPct val="100000"/>
              <a:buFont typeface="Arial"/>
            </a:pPr>
            <a:r>
              <a:rPr lang="en" sz="2400">
                <a:solidFill>
                  <a:srgbClr val="FFFFFF"/>
                </a:solidFill>
                <a:latin typeface="Arial"/>
                <a:ea typeface="Arial"/>
                <a:cs typeface="Arial"/>
                <a:sym typeface="Arial"/>
              </a:rPr>
              <a:t>What you’re asking for: countries/all/indicators/SP.RUR.TOTL.ZA</a:t>
            </a:r>
          </a:p>
          <a:p>
            <a:pPr indent="-381000" lvl="0" marL="457200" rtl="0">
              <a:spcBef>
                <a:spcPts val="0"/>
              </a:spcBef>
              <a:spcAft>
                <a:spcPts val="0"/>
              </a:spcAft>
              <a:buClr>
                <a:srgbClr val="FFFFFF"/>
              </a:buClr>
              <a:buSzPct val="100000"/>
              <a:buFont typeface="Arial"/>
            </a:pPr>
            <a:r>
              <a:rPr lang="en" sz="2400">
                <a:solidFill>
                  <a:srgbClr val="FFFFFF"/>
                </a:solidFill>
                <a:latin typeface="Arial"/>
                <a:ea typeface="Arial"/>
                <a:cs typeface="Arial"/>
                <a:sym typeface="Arial"/>
              </a:rPr>
              <a:t>Details: date=2000:2015, format=csv</a:t>
            </a:r>
          </a:p>
          <a:p>
            <a:pPr indent="0" lvl="0" marL="0" rtl="0">
              <a:spcBef>
                <a:spcPts val="0"/>
              </a:spcBef>
              <a:spcAft>
                <a:spcPts val="0"/>
              </a:spcAft>
              <a:buNone/>
            </a:pPr>
            <a:r>
              <a:t/>
            </a:r>
            <a:endParaRPr sz="2400">
              <a:solidFill>
                <a:srgbClr val="FFFFFF"/>
              </a:solidFill>
              <a:latin typeface="Arial"/>
              <a:ea typeface="Arial"/>
              <a:cs typeface="Arial"/>
              <a:sym typeface="Arial"/>
            </a:endParaRPr>
          </a:p>
          <a:p>
            <a:pPr indent="0" lvl="0" marL="0" rtl="0">
              <a:spcBef>
                <a:spcPts val="0"/>
              </a:spcBef>
              <a:spcAft>
                <a:spcPts val="0"/>
              </a:spcAft>
              <a:buNone/>
            </a:pPr>
            <a:r>
              <a:t/>
            </a:r>
            <a:endParaRPr sz="2400" u="sng">
              <a:solidFill>
                <a:srgbClr val="FFFFFF"/>
              </a:solidFill>
              <a:latin typeface="Arial"/>
              <a:ea typeface="Arial"/>
              <a:cs typeface="Arial"/>
              <a:sym typeface="Arial"/>
              <a:hlinkClick r:id="rId6"/>
            </a:endParaRPr>
          </a:p>
          <a:p>
            <a:pPr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0" lvl="0" marL="0" rtl="0">
              <a:spcBef>
                <a:spcPts val="0"/>
              </a:spcBef>
              <a:spcAft>
                <a:spcPts val="0"/>
              </a:spcAft>
              <a:buNone/>
            </a:pPr>
            <a:r>
              <a:rPr lang="en" sz="3600"/>
              <a:t>curl -X GET &lt;URL&gt;</a:t>
            </a:r>
          </a:p>
          <a:p>
            <a:pPr indent="0" lvl="0" marL="0" rtl="0">
              <a:spcBef>
                <a:spcPts val="0"/>
              </a:spcBef>
              <a:spcAft>
                <a:spcPts val="0"/>
              </a:spcAft>
              <a:buNone/>
            </a:pPr>
            <a:r>
              <a:t/>
            </a:r>
            <a:endParaRPr sz="2400">
              <a:solidFill>
                <a:srgbClr val="FFFFFF"/>
              </a:solidFill>
              <a:latin typeface="Arial"/>
              <a:ea typeface="Arial"/>
              <a:cs typeface="Arial"/>
              <a:sym typeface="Arial"/>
            </a:endParaRPr>
          </a:p>
          <a:p>
            <a:pPr indent="0" lvl="0" marL="0" rtl="0">
              <a:spcBef>
                <a:spcPts val="0"/>
              </a:spcBef>
              <a:spcAft>
                <a:spcPts val="0"/>
              </a:spcAft>
              <a:buNone/>
            </a:pPr>
            <a:r>
              <a:t/>
            </a:r>
            <a:endParaRPr sz="2400" u="sng">
              <a:solidFill>
                <a:srgbClr val="FFFFFF"/>
              </a:solidFill>
              <a:latin typeface="Arial"/>
              <a:ea typeface="Arial"/>
              <a:cs typeface="Arial"/>
              <a:sym typeface="Arial"/>
              <a:hlinkClick r:id="rId3"/>
            </a:endParaRPr>
          </a:p>
          <a:p>
            <a:pPr lvl="0" rtl="0">
              <a:spcBef>
                <a:spcPts val="0"/>
              </a:spcBef>
              <a:buNone/>
            </a:pPr>
            <a:r>
              <a:t/>
            </a:r>
            <a:endParaRPr/>
          </a:p>
        </p:txBody>
      </p:sp>
      <p:sp>
        <p:nvSpPr>
          <p:cNvPr id="154" name="Shape 154"/>
          <p:cNvSpPr txBox="1"/>
          <p:nvPr>
            <p:ph type="title"/>
          </p:nvPr>
        </p:nvSpPr>
        <p:spPr>
          <a:xfrm>
            <a:off x="457200" y="282178"/>
            <a:ext cx="8229600" cy="857400"/>
          </a:xfrm>
          <a:prstGeom prst="rect">
            <a:avLst/>
          </a:prstGeom>
        </p:spPr>
        <p:txBody>
          <a:bodyPr anchorCtr="0" anchor="ctr" bIns="91425" lIns="91425" rIns="91425" tIns="91425">
            <a:noAutofit/>
          </a:bodyPr>
          <a:lstStyle/>
          <a:p>
            <a:pPr lvl="0" rtl="0">
              <a:spcBef>
                <a:spcPts val="0"/>
              </a:spcBef>
              <a:buNone/>
            </a:pPr>
            <a:r>
              <a:rPr lang="en"/>
              <a:t>Using CURL on the command-line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Do this: try these URLs</a:t>
            </a:r>
          </a:p>
        </p:txBody>
      </p:sp>
      <p:sp>
        <p:nvSpPr>
          <p:cNvPr id="160" name="Shape 160"/>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381000" lvl="0" marL="457200" rtl="0">
              <a:spcBef>
                <a:spcPts val="0"/>
              </a:spcBef>
              <a:spcAft>
                <a:spcPts val="0"/>
              </a:spcAft>
              <a:buSzPct val="100000"/>
              <a:buFont typeface="Arial"/>
            </a:pPr>
            <a:r>
              <a:rPr lang="en" sz="2400" u="sng">
                <a:latin typeface="Arial"/>
                <a:ea typeface="Arial"/>
                <a:cs typeface="Arial"/>
                <a:sym typeface="Arial"/>
                <a:hlinkClick r:id="rId3"/>
              </a:rPr>
              <a:t>http://api.worldbank.org/countries/all/indicators/SP.RUR.TOTL.ZS?date=2000:2015&amp;format=csv</a:t>
            </a:r>
          </a:p>
          <a:p>
            <a:pPr indent="0" lvl="0" marL="0" rtl="0">
              <a:spcBef>
                <a:spcPts val="0"/>
              </a:spcBef>
              <a:spcAft>
                <a:spcPts val="0"/>
              </a:spcAft>
              <a:buNone/>
            </a:pPr>
            <a:r>
              <a:t/>
            </a:r>
            <a:endParaRPr sz="2400"/>
          </a:p>
          <a:p>
            <a:pPr indent="-381000" lvl="0" marL="457200" rtl="0">
              <a:spcBef>
                <a:spcPts val="0"/>
              </a:spcBef>
              <a:spcAft>
                <a:spcPts val="0"/>
              </a:spcAft>
              <a:buSzPct val="100000"/>
            </a:pPr>
            <a:r>
              <a:rPr lang="en" sz="2400" u="sng">
                <a:latin typeface="Arial"/>
                <a:ea typeface="Arial"/>
                <a:cs typeface="Arial"/>
                <a:sym typeface="Arial"/>
                <a:hlinkClick r:id="rId4"/>
              </a:rPr>
              <a:t>http://api.worldbank.org/countries/all/indicators/SP.RUR.TOTL.ZS?date=2000:2015&amp;format=</a:t>
            </a:r>
            <a:r>
              <a:rPr lang="en" sz="2400"/>
              <a:t>json</a:t>
            </a:r>
          </a:p>
          <a:p>
            <a:pPr indent="0" lvl="0" marL="0" rtl="0">
              <a:spcBef>
                <a:spcPts val="0"/>
              </a:spcBef>
              <a:spcAft>
                <a:spcPts val="0"/>
              </a:spcAft>
              <a:buNone/>
            </a:pPr>
            <a:r>
              <a:t/>
            </a:r>
            <a:endParaRPr sz="2400"/>
          </a:p>
          <a:p>
            <a:pPr indent="-381000" lvl="0" marL="457200">
              <a:spcBef>
                <a:spcPts val="0"/>
              </a:spcBef>
              <a:spcAft>
                <a:spcPts val="0"/>
              </a:spcAft>
              <a:buSzPct val="100000"/>
            </a:pPr>
            <a:r>
              <a:rPr lang="en" sz="2400" u="sng">
                <a:latin typeface="Arial"/>
                <a:ea typeface="Arial"/>
                <a:cs typeface="Arial"/>
                <a:sym typeface="Arial"/>
                <a:hlinkClick r:id="rId5"/>
              </a:rPr>
              <a:t>http://api.worldbank.org/countries/all/indicators/SP.RUR.TOTL.ZS?date=2000:2015&amp;format=</a:t>
            </a:r>
            <a:r>
              <a:rPr lang="en" sz="2400"/>
              <a:t>xml</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the Python Requests library</a:t>
            </a:r>
          </a:p>
        </p:txBody>
      </p:sp>
      <p:sp>
        <p:nvSpPr>
          <p:cNvPr id="166" name="Shape 166"/>
          <p:cNvSpPr txBox="1"/>
          <p:nvPr>
            <p:ph idx="1" type="body"/>
          </p:nvPr>
        </p:nvSpPr>
        <p:spPr>
          <a:xfrm>
            <a:off x="457200" y="1200150"/>
            <a:ext cx="8229600" cy="3394500"/>
          </a:xfrm>
          <a:prstGeom prst="rect">
            <a:avLst/>
          </a:prstGeom>
        </p:spPr>
        <p:txBody>
          <a:bodyPr anchorCtr="0" anchor="t" bIns="91425" lIns="91425" rIns="91425" tIns="91425">
            <a:noAutofit/>
          </a:bodyPr>
          <a:lstStyle/>
          <a:p>
            <a:pPr lvl="0" rtl="0">
              <a:spcBef>
                <a:spcPts val="0"/>
              </a:spcBef>
              <a:buNone/>
            </a:pPr>
            <a:r>
              <a:rPr lang="en" sz="1800"/>
              <a:t>import requests</a:t>
            </a:r>
          </a:p>
          <a:p>
            <a:pPr lvl="0" rtl="0">
              <a:spcBef>
                <a:spcPts val="0"/>
              </a:spcBef>
              <a:buNone/>
            </a:pPr>
            <a:r>
              <a:rPr lang="en" sz="1800"/>
              <a:t>import json</a:t>
            </a:r>
          </a:p>
          <a:p>
            <a:pPr lvl="0" rtl="0">
              <a:spcBef>
                <a:spcPts val="0"/>
              </a:spcBef>
              <a:buNone/>
            </a:pPr>
            <a:r>
              <a:rPr lang="en" sz="1800"/>
              <a:t>worldbank_url = "http://api.worldbank.org/countries/all/indicators/SP.RUR.TOTL.ZS?date=2000:2015&amp;format=json"</a:t>
            </a:r>
          </a:p>
          <a:p>
            <a:pPr lvl="0" rtl="0">
              <a:spcBef>
                <a:spcPts val="0"/>
              </a:spcBef>
              <a:buNone/>
            </a:pPr>
            <a:r>
              <a:rPr lang="en" sz="1800"/>
              <a:t>r = requests.get(worldbank_url)</a:t>
            </a:r>
          </a:p>
          <a:p>
            <a:pPr lvl="0" rtl="0">
              <a:spcBef>
                <a:spcPts val="0"/>
              </a:spcBef>
              <a:buNone/>
            </a:pPr>
            <a:r>
              <a:rPr lang="en" sz="1800"/>
              <a:t>jsondata = json.loads(r.text)</a:t>
            </a:r>
          </a:p>
          <a:p>
            <a:pPr lvl="0" rtl="0">
              <a:spcBef>
                <a:spcPts val="0"/>
              </a:spcBef>
              <a:buNone/>
            </a:pPr>
            <a:r>
              <a:rPr lang="en" sz="1800"/>
              <a:t>print(jsondata[1])</a:t>
            </a:r>
          </a:p>
          <a:p>
            <a:pPr lvl="0">
              <a:spcBef>
                <a:spcPts val="0"/>
              </a:spcBef>
              <a:buNone/>
            </a:pPr>
            <a:r>
              <a:t/>
            </a:r>
            <a:endParaRPr sz="18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Session </a:t>
            </a:r>
            <a:r>
              <a:rPr lang="en"/>
              <a:t>3</a:t>
            </a:r>
            <a:r>
              <a:rPr b="0" i="0" lang="en" sz="4400" u="none" cap="none" strike="noStrike">
                <a:solidFill>
                  <a:schemeClr val="dk1"/>
                </a:solidFill>
                <a:latin typeface="Calibri"/>
                <a:ea typeface="Calibri"/>
                <a:cs typeface="Calibri"/>
                <a:sym typeface="Calibri"/>
              </a:rPr>
              <a:t>: your 5-7 things</a:t>
            </a:r>
          </a:p>
        </p:txBody>
      </p:sp>
      <p:sp>
        <p:nvSpPr>
          <p:cNvPr id="67" name="Shape 67"/>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228600" lvl="0" marL="457200" rtl="0">
              <a:spcBef>
                <a:spcPts val="0"/>
              </a:spcBef>
              <a:spcAft>
                <a:spcPts val="0"/>
              </a:spcAft>
              <a:buClr>
                <a:schemeClr val="dk1"/>
              </a:buClr>
              <a:buSzPct val="100000"/>
              <a:buFont typeface="Arial"/>
              <a:buChar char="•"/>
            </a:pPr>
            <a:r>
              <a:rPr lang="en"/>
              <a:t>Finding development data</a:t>
            </a:r>
          </a:p>
          <a:p>
            <a:pPr indent="-228600" lvl="0" marL="457200" rtl="0">
              <a:spcBef>
                <a:spcPts val="0"/>
              </a:spcBef>
              <a:spcAft>
                <a:spcPts val="0"/>
              </a:spcAft>
              <a:buClr>
                <a:schemeClr val="dk1"/>
              </a:buClr>
              <a:buSzPct val="100000"/>
              <a:buFont typeface="Arial"/>
              <a:buChar char="•"/>
            </a:pPr>
            <a:r>
              <a:rPr lang="en"/>
              <a:t>Data filetypes</a:t>
            </a:r>
          </a:p>
          <a:p>
            <a:pPr indent="-228600" lvl="0" marL="457200" rtl="0">
              <a:spcBef>
                <a:spcPts val="0"/>
              </a:spcBef>
              <a:spcAft>
                <a:spcPts val="0"/>
              </a:spcAft>
              <a:buClr>
                <a:schemeClr val="dk1"/>
              </a:buClr>
              <a:buSzPct val="100000"/>
              <a:buFont typeface="Arial"/>
              <a:buChar char="•"/>
            </a:pPr>
            <a:r>
              <a:rPr lang="en"/>
              <a:t>Using an API</a:t>
            </a:r>
          </a:p>
          <a:p>
            <a:pPr indent="-228600" lvl="0" marL="457200" rtl="0">
              <a:spcBef>
                <a:spcPts val="0"/>
              </a:spcBef>
              <a:spcAft>
                <a:spcPts val="0"/>
              </a:spcAft>
              <a:buClr>
                <a:schemeClr val="dk1"/>
              </a:buClr>
              <a:buSzPct val="100000"/>
              <a:buFont typeface="Arial"/>
              <a:buChar char="•"/>
            </a:pPr>
            <a:r>
              <a:rPr lang="en"/>
              <a:t>PDF scrapers</a:t>
            </a:r>
          </a:p>
          <a:p>
            <a:pPr indent="-228600" lvl="0" marL="457200" rtl="0">
              <a:spcBef>
                <a:spcPts val="0"/>
              </a:spcBef>
              <a:spcAft>
                <a:spcPts val="0"/>
              </a:spcAft>
              <a:buClr>
                <a:schemeClr val="dk1"/>
              </a:buClr>
              <a:buSzPct val="100000"/>
              <a:buFont typeface="Arial"/>
              <a:buChar char="•"/>
            </a:pPr>
            <a:r>
              <a:rPr lang="en"/>
              <a:t>Web Scrapers</a:t>
            </a:r>
          </a:p>
          <a:p>
            <a:pPr indent="-228600" lvl="0" marL="457200" rtl="0">
              <a:spcBef>
                <a:spcPts val="0"/>
              </a:spcBef>
              <a:spcAft>
                <a:spcPts val="0"/>
              </a:spcAft>
              <a:buClr>
                <a:schemeClr val="dk1"/>
              </a:buClr>
              <a:buSzPct val="100000"/>
              <a:buFont typeface="Arial"/>
              <a:buChar char="•"/>
            </a:pPr>
            <a:r>
              <a:rPr lang="en"/>
              <a:t>Getting data ready for science</a:t>
            </a:r>
          </a:p>
          <a:p>
            <a:pPr indent="-139700" lvl="0" marL="342900" marR="0" rtl="0" algn="l">
              <a:lnSpc>
                <a:spcPct val="115000"/>
              </a:lnSpc>
              <a:spcBef>
                <a:spcPts val="160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Request errors</a:t>
            </a:r>
          </a:p>
        </p:txBody>
      </p:sp>
      <p:sp>
        <p:nvSpPr>
          <p:cNvPr id="172" name="Shape 172"/>
          <p:cNvSpPr txBox="1"/>
          <p:nvPr>
            <p:ph idx="1" type="body"/>
          </p:nvPr>
        </p:nvSpPr>
        <p:spPr>
          <a:xfrm>
            <a:off x="457200" y="1200150"/>
            <a:ext cx="8229600" cy="3394500"/>
          </a:xfrm>
          <a:prstGeom prst="rect">
            <a:avLst/>
          </a:prstGeom>
        </p:spPr>
        <p:txBody>
          <a:bodyPr anchorCtr="0" anchor="t" bIns="91425" lIns="91425" rIns="91425" tIns="91425">
            <a:noAutofit/>
          </a:bodyPr>
          <a:lstStyle/>
          <a:p>
            <a:pPr lvl="0" rtl="0">
              <a:spcBef>
                <a:spcPts val="0"/>
              </a:spcBef>
              <a:buNone/>
            </a:pPr>
            <a:r>
              <a:rPr lang="en"/>
              <a:t>r.status_code = </a:t>
            </a:r>
          </a:p>
          <a:p>
            <a:pPr indent="-228600" lvl="0" marL="457200" rtl="0">
              <a:spcBef>
                <a:spcPts val="0"/>
              </a:spcBef>
            </a:pPr>
            <a:r>
              <a:rPr lang="en"/>
              <a:t>200: okay</a:t>
            </a:r>
          </a:p>
          <a:p>
            <a:pPr indent="-228600" lvl="0" marL="457200" rtl="0">
              <a:spcBef>
                <a:spcPts val="0"/>
              </a:spcBef>
            </a:pPr>
            <a:r>
              <a:rPr lang="en"/>
              <a:t>400: bad request</a:t>
            </a:r>
          </a:p>
          <a:p>
            <a:pPr indent="-228600" lvl="0" marL="457200" rtl="0">
              <a:spcBef>
                <a:spcPts val="0"/>
              </a:spcBef>
            </a:pPr>
            <a:r>
              <a:rPr lang="en"/>
              <a:t>401: unauthorised</a:t>
            </a:r>
          </a:p>
          <a:p>
            <a:pPr indent="-228600" lvl="0" marL="457200">
              <a:spcBef>
                <a:spcPts val="0"/>
              </a:spcBef>
            </a:pPr>
            <a:r>
              <a:rPr lang="en"/>
              <a:t>404: page not found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Requests with a password</a:t>
            </a:r>
          </a:p>
        </p:txBody>
      </p:sp>
      <p:sp>
        <p:nvSpPr>
          <p:cNvPr id="178" name="Shape 178"/>
          <p:cNvSpPr txBox="1"/>
          <p:nvPr>
            <p:ph idx="1" type="body"/>
          </p:nvPr>
        </p:nvSpPr>
        <p:spPr>
          <a:xfrm>
            <a:off x="457200" y="1200150"/>
            <a:ext cx="8229600" cy="3394500"/>
          </a:xfrm>
          <a:prstGeom prst="rect">
            <a:avLst/>
          </a:prstGeom>
        </p:spPr>
        <p:txBody>
          <a:bodyPr anchorCtr="0" anchor="t" bIns="91425" lIns="91425" rIns="91425" tIns="91425">
            <a:noAutofit/>
          </a:bodyPr>
          <a:lstStyle/>
          <a:p>
            <a:pPr lvl="0" rtl="0">
              <a:spcBef>
                <a:spcPts val="0"/>
              </a:spcBef>
              <a:buNone/>
            </a:pPr>
            <a:r>
              <a:rPr lang="en" sz="2400"/>
              <a:t>import requests</a:t>
            </a:r>
          </a:p>
          <a:p>
            <a:pPr lvl="0" rtl="0">
              <a:spcBef>
                <a:spcPts val="0"/>
              </a:spcBef>
              <a:buNone/>
            </a:pPr>
            <a:r>
              <a:rPr lang="en" sz="2400"/>
              <a:t>r = requests.get('https://api.github.com/user', auth=('yourgithubname', ‘yourgithubpassword'))</a:t>
            </a:r>
          </a:p>
          <a:p>
            <a:pPr lvl="0" rtl="0">
              <a:spcBef>
                <a:spcPts val="0"/>
              </a:spcBef>
              <a:buNone/>
            </a:pPr>
            <a:r>
              <a:rPr lang="en" sz="2400"/>
              <a:t>dataset = r.text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a:t>PDF Scrapers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Scraping</a:t>
            </a:r>
          </a:p>
        </p:txBody>
      </p:sp>
      <p:sp>
        <p:nvSpPr>
          <p:cNvPr id="189" name="Shape 189"/>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28600" lvl="0" marL="457200" rtl="0">
              <a:spcBef>
                <a:spcPts val="0"/>
              </a:spcBef>
            </a:pPr>
            <a:r>
              <a:rPr lang="en"/>
              <a:t>Data in files and webpages that’s easy for humans to read, but difficult for machines</a:t>
            </a:r>
          </a:p>
          <a:p>
            <a:pPr indent="-228600" lvl="0" marL="457200" rtl="0">
              <a:spcBef>
                <a:spcPts val="0"/>
              </a:spcBef>
            </a:pPr>
            <a:r>
              <a:rPr lang="en"/>
              <a:t>Don’t scrape unless you have to</a:t>
            </a:r>
          </a:p>
          <a:p>
            <a:pPr indent="-228600" lvl="1" marL="914400" rtl="0">
              <a:spcBef>
                <a:spcPts val="0"/>
              </a:spcBef>
            </a:pPr>
            <a:r>
              <a:rPr lang="en"/>
              <a:t>Small dataset: type it in!</a:t>
            </a:r>
          </a:p>
          <a:p>
            <a:pPr indent="-228600" lvl="1" marL="914400" rtl="0">
              <a:spcBef>
                <a:spcPts val="0"/>
              </a:spcBef>
            </a:pPr>
            <a:r>
              <a:rPr lang="en"/>
              <a:t>Larger dataset: Look for datasets and APIs online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Development data is often in PDFs</a:t>
            </a:r>
          </a:p>
        </p:txBody>
      </p:sp>
      <p:pic>
        <p:nvPicPr>
          <p:cNvPr id="195" name="Shape 195"/>
          <p:cNvPicPr preferRelativeResize="0"/>
          <p:nvPr/>
        </p:nvPicPr>
        <p:blipFill>
          <a:blip r:embed="rId3">
            <a:alphaModFix/>
          </a:blip>
          <a:stretch>
            <a:fillRect/>
          </a:stretch>
        </p:blipFill>
        <p:spPr>
          <a:xfrm>
            <a:off x="1104700" y="1063375"/>
            <a:ext cx="6934575" cy="394552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Some PDFs can be Scraped</a:t>
            </a:r>
          </a:p>
        </p:txBody>
      </p:sp>
      <p:sp>
        <p:nvSpPr>
          <p:cNvPr id="201" name="Shape 201"/>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28600" lvl="0" marL="457200" rtl="0">
              <a:spcBef>
                <a:spcPts val="0"/>
              </a:spcBef>
            </a:pPr>
            <a:r>
              <a:rPr lang="en"/>
              <a:t>Open the PDF file in Acrobat</a:t>
            </a:r>
          </a:p>
          <a:p>
            <a:pPr indent="-228600" lvl="0" marL="457200" rtl="0">
              <a:spcBef>
                <a:spcPts val="0"/>
              </a:spcBef>
            </a:pPr>
            <a:r>
              <a:rPr lang="en"/>
              <a:t>Can you cut-and-paste text in the file? </a:t>
            </a:r>
          </a:p>
          <a:p>
            <a:pPr indent="-228600" lvl="1" marL="914400" rtl="0">
              <a:spcBef>
                <a:spcPts val="0"/>
              </a:spcBef>
            </a:pPr>
            <a:r>
              <a:rPr lang="en"/>
              <a:t>Y: </a:t>
            </a:r>
          </a:p>
          <a:p>
            <a:pPr indent="-228600" lvl="2" marL="1371600" rtl="0">
              <a:spcBef>
                <a:spcPts val="0"/>
              </a:spcBef>
            </a:pPr>
            <a:r>
              <a:rPr lang="en"/>
              <a:t>use a PDF scraper</a:t>
            </a:r>
          </a:p>
          <a:p>
            <a:pPr indent="-228600" lvl="1" marL="914400" rtl="0">
              <a:spcBef>
                <a:spcPts val="0"/>
              </a:spcBef>
            </a:pPr>
            <a:r>
              <a:rPr lang="en"/>
              <a:t>N: </a:t>
            </a:r>
          </a:p>
          <a:p>
            <a:pPr indent="-228600" lvl="2" marL="1371600" rtl="0">
              <a:spcBef>
                <a:spcPts val="0"/>
              </a:spcBef>
            </a:pPr>
            <a:r>
              <a:rPr lang="en"/>
              <a:t>You could try OCR (Optical Character Recognition) </a:t>
            </a:r>
          </a:p>
          <a:p>
            <a:pPr indent="-228600" lvl="2" marL="1371600" rtl="0">
              <a:spcBef>
                <a:spcPts val="0"/>
              </a:spcBef>
            </a:pPr>
            <a:r>
              <a:rPr lang="en"/>
              <a:t>But you’ll probably have to type text in, or TurkSource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PDF Table Scrapers</a:t>
            </a:r>
          </a:p>
        </p:txBody>
      </p:sp>
      <p:sp>
        <p:nvSpPr>
          <p:cNvPr id="207" name="Shape 207"/>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28600" lvl="0" marL="457200" rtl="0">
              <a:spcBef>
                <a:spcPts val="0"/>
              </a:spcBef>
            </a:pPr>
            <a:r>
              <a:rPr lang="en"/>
              <a:t>Cut and paste to Excel</a:t>
            </a:r>
          </a:p>
          <a:p>
            <a:pPr indent="-228600" lvl="0" marL="457200" rtl="0">
              <a:spcBef>
                <a:spcPts val="0"/>
              </a:spcBef>
            </a:pPr>
            <a:r>
              <a:rPr lang="en"/>
              <a:t>Tabula: free, open source, offline</a:t>
            </a:r>
          </a:p>
          <a:p>
            <a:pPr indent="-228600" lvl="0" marL="457200" rtl="0">
              <a:spcBef>
                <a:spcPts val="0"/>
              </a:spcBef>
            </a:pPr>
            <a:r>
              <a:rPr lang="en"/>
              <a:t>Pdftables: not free, online</a:t>
            </a:r>
          </a:p>
          <a:p>
            <a:pPr indent="-228600" lvl="0" marL="457200">
              <a:spcBef>
                <a:spcPts val="0"/>
              </a:spcBef>
            </a:pPr>
            <a:r>
              <a:rPr lang="en"/>
              <a:t>CometDocs: free, online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90250" y="450150"/>
            <a:ext cx="6367800" cy="4090800"/>
          </a:xfrm>
          <a:prstGeom prst="rect">
            <a:avLst/>
          </a:prstGeom>
        </p:spPr>
        <p:txBody>
          <a:bodyPr anchorCtr="0" anchor="ctr" bIns="91425" lIns="91425" rIns="91425" tIns="91425">
            <a:noAutofit/>
          </a:bodyPr>
          <a:lstStyle/>
          <a:p>
            <a:pPr lvl="0">
              <a:spcBef>
                <a:spcPts val="0"/>
              </a:spcBef>
              <a:buNone/>
            </a:pPr>
            <a:r>
              <a:rPr lang="en"/>
              <a:t>Web Scrapers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Web Scraping</a:t>
            </a:r>
          </a:p>
        </p:txBody>
      </p:sp>
      <p:pic>
        <p:nvPicPr>
          <p:cNvPr id="218" name="Shape 218"/>
          <p:cNvPicPr preferRelativeResize="0"/>
          <p:nvPr/>
        </p:nvPicPr>
        <p:blipFill>
          <a:blip r:embed="rId3">
            <a:alphaModFix/>
          </a:blip>
          <a:stretch>
            <a:fillRect/>
          </a:stretch>
        </p:blipFill>
        <p:spPr>
          <a:xfrm>
            <a:off x="747625" y="961800"/>
            <a:ext cx="7605426" cy="410522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Design First!</a:t>
            </a:r>
          </a:p>
        </p:txBody>
      </p:sp>
      <p:sp>
        <p:nvSpPr>
          <p:cNvPr id="224" name="Shape 224"/>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0" lvl="0" marL="0" rtl="0">
              <a:spcBef>
                <a:spcPts val="0"/>
              </a:spcBef>
              <a:spcAft>
                <a:spcPts val="1800"/>
              </a:spcAft>
              <a:buNone/>
            </a:pPr>
            <a:r>
              <a:rPr lang="en" sz="1800">
                <a:solidFill>
                  <a:srgbClr val="FFFFFF"/>
                </a:solidFill>
                <a:latin typeface="Arial"/>
                <a:ea typeface="Arial"/>
                <a:cs typeface="Arial"/>
                <a:sym typeface="Arial"/>
              </a:rPr>
              <a:t>What do you need to scrape?</a:t>
            </a:r>
          </a:p>
          <a:p>
            <a:pPr indent="-342900" lvl="0" marL="457200" rtl="0">
              <a:spcBef>
                <a:spcPts val="0"/>
              </a:spcBef>
              <a:spcAft>
                <a:spcPts val="1800"/>
              </a:spcAft>
              <a:buClr>
                <a:srgbClr val="FFFFFF"/>
              </a:buClr>
              <a:buSzPct val="100000"/>
              <a:buFont typeface="Arial"/>
              <a:buChar char="●"/>
            </a:pPr>
            <a:r>
              <a:rPr lang="en" sz="1800">
                <a:solidFill>
                  <a:srgbClr val="FFFFFF"/>
                </a:solidFill>
                <a:latin typeface="Arial"/>
                <a:ea typeface="Arial"/>
                <a:cs typeface="Arial"/>
                <a:sym typeface="Arial"/>
              </a:rPr>
              <a:t>Which data values</a:t>
            </a:r>
          </a:p>
          <a:p>
            <a:pPr indent="-342900" lvl="0" marL="457200" rtl="0">
              <a:spcBef>
                <a:spcPts val="0"/>
              </a:spcBef>
              <a:spcAft>
                <a:spcPts val="1800"/>
              </a:spcAft>
              <a:buClr>
                <a:srgbClr val="FFFFFF"/>
              </a:buClr>
              <a:buSzPct val="100000"/>
              <a:buFont typeface="Arial"/>
              <a:buChar char="●"/>
            </a:pPr>
            <a:r>
              <a:rPr lang="en" sz="1800">
                <a:solidFill>
                  <a:srgbClr val="FFFFFF"/>
                </a:solidFill>
                <a:latin typeface="Arial"/>
                <a:ea typeface="Arial"/>
                <a:cs typeface="Arial"/>
                <a:sym typeface="Arial"/>
              </a:rPr>
              <a:t>From which formats (html table, excel, pdf etc)</a:t>
            </a:r>
          </a:p>
          <a:p>
            <a:pPr indent="0" lvl="0" marL="0" rtl="0">
              <a:spcBef>
                <a:spcPts val="0"/>
              </a:spcBef>
              <a:spcAft>
                <a:spcPts val="1800"/>
              </a:spcAft>
              <a:buNone/>
            </a:pPr>
            <a:r>
              <a:rPr lang="en" sz="1800">
                <a:solidFill>
                  <a:srgbClr val="FFFFFF"/>
                </a:solidFill>
                <a:latin typeface="Arial"/>
                <a:ea typeface="Arial"/>
                <a:cs typeface="Arial"/>
                <a:sym typeface="Arial"/>
              </a:rPr>
              <a:t>Do you need to maintain this?</a:t>
            </a:r>
          </a:p>
          <a:p>
            <a:pPr indent="-342900" lvl="0" marL="457200" rtl="0">
              <a:spcBef>
                <a:spcPts val="0"/>
              </a:spcBef>
              <a:spcAft>
                <a:spcPts val="1800"/>
              </a:spcAft>
              <a:buClr>
                <a:srgbClr val="FFFFFF"/>
              </a:buClr>
              <a:buSzPct val="100000"/>
              <a:buFont typeface="Arial"/>
              <a:buChar char="●"/>
            </a:pPr>
            <a:r>
              <a:rPr lang="en" sz="1800">
                <a:solidFill>
                  <a:srgbClr val="FFFFFF"/>
                </a:solidFill>
                <a:latin typeface="Arial"/>
                <a:ea typeface="Arial"/>
                <a:cs typeface="Arial"/>
                <a:sym typeface="Arial"/>
              </a:rPr>
              <a:t>Is dataset regularly updated, or is once enough?</a:t>
            </a:r>
          </a:p>
          <a:p>
            <a:pPr indent="-342900" lvl="0" marL="457200" rtl="0">
              <a:spcBef>
                <a:spcPts val="0"/>
              </a:spcBef>
              <a:spcAft>
                <a:spcPts val="1800"/>
              </a:spcAft>
              <a:buClr>
                <a:srgbClr val="FFFFFF"/>
              </a:buClr>
              <a:buSzPct val="100000"/>
              <a:buFont typeface="Arial"/>
              <a:buChar char="●"/>
            </a:pPr>
            <a:r>
              <a:rPr lang="en" sz="1800">
                <a:solidFill>
                  <a:srgbClr val="FFFFFF"/>
                </a:solidFill>
                <a:latin typeface="Arial"/>
                <a:ea typeface="Arial"/>
                <a:cs typeface="Arial"/>
                <a:sym typeface="Arial"/>
              </a:rPr>
              <a:t>How will you make updated data available to other people?</a:t>
            </a:r>
          </a:p>
          <a:p>
            <a:pPr indent="-342900" lvl="0" marL="457200" rtl="0">
              <a:spcBef>
                <a:spcPts val="0"/>
              </a:spcBef>
              <a:spcAft>
                <a:spcPts val="0"/>
              </a:spcAft>
              <a:buClr>
                <a:srgbClr val="FFFFFF"/>
              </a:buClr>
              <a:buSzPct val="100000"/>
              <a:buFont typeface="Arial"/>
              <a:buChar char="●"/>
            </a:pPr>
            <a:r>
              <a:rPr lang="en" sz="1800">
                <a:solidFill>
                  <a:srgbClr val="FFFFFF"/>
                </a:solidFill>
                <a:latin typeface="Arial"/>
                <a:ea typeface="Arial"/>
                <a:cs typeface="Arial"/>
                <a:sym typeface="Arial"/>
              </a:rPr>
              <a:t>Who could edit your code next year (if needed)?</a:t>
            </a:r>
          </a:p>
          <a:p>
            <a:pPr lvl="0">
              <a:spcBef>
                <a:spcPts val="0"/>
              </a:spcBef>
              <a:buNone/>
            </a:pPr>
            <a:r>
              <a:t/>
            </a:r>
            <a:endParaRPr sz="1800">
              <a:solidFill>
                <a:srgbClr val="FFFFFF"/>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a:t>Finding development data</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Using Google Spreadsheets</a:t>
            </a:r>
          </a:p>
        </p:txBody>
      </p:sp>
      <p:sp>
        <p:nvSpPr>
          <p:cNvPr id="230" name="Shape 230"/>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381000" lvl="0" marL="457200" rtl="0">
              <a:spcBef>
                <a:spcPts val="0"/>
              </a:spcBef>
              <a:spcAft>
                <a:spcPts val="0"/>
              </a:spcAft>
              <a:buSzPct val="100000"/>
            </a:pPr>
            <a:r>
              <a:rPr lang="en" sz="2400"/>
              <a:t>Open a google spreadsheet</a:t>
            </a:r>
          </a:p>
          <a:p>
            <a:pPr indent="0" lvl="0" marL="0" rtl="0">
              <a:spcBef>
                <a:spcPts val="0"/>
              </a:spcBef>
              <a:spcAft>
                <a:spcPts val="0"/>
              </a:spcAft>
              <a:buNone/>
            </a:pPr>
            <a:r>
              <a:t/>
            </a:r>
            <a:endParaRPr sz="2400"/>
          </a:p>
          <a:p>
            <a:pPr indent="-381000" lvl="0" marL="457200" rtl="0">
              <a:spcBef>
                <a:spcPts val="0"/>
              </a:spcBef>
              <a:spcAft>
                <a:spcPts val="0"/>
              </a:spcAft>
              <a:buSzPct val="100000"/>
            </a:pPr>
            <a:r>
              <a:rPr lang="en" sz="2400"/>
              <a:t>Put this into cell A1:</a:t>
            </a:r>
          </a:p>
          <a:p>
            <a:pPr indent="-381000" lvl="0" marL="457200" rtl="0">
              <a:spcBef>
                <a:spcPts val="0"/>
              </a:spcBef>
              <a:spcAft>
                <a:spcPts val="0"/>
              </a:spcAft>
              <a:buClr>
                <a:srgbClr val="000000"/>
              </a:buClr>
              <a:buSzPct val="100000"/>
              <a:buFont typeface="Arial"/>
              <a:buChar char="●"/>
            </a:pPr>
            <a:r>
              <a:t/>
            </a:r>
            <a:endParaRPr sz="2400"/>
          </a:p>
          <a:p>
            <a:pPr indent="0" lvl="0" marL="457200" rtl="0">
              <a:spcBef>
                <a:spcPts val="0"/>
              </a:spcBef>
              <a:spcAft>
                <a:spcPts val="0"/>
              </a:spcAft>
              <a:buNone/>
            </a:pPr>
            <a:r>
              <a:rPr lang="en" sz="2400"/>
              <a:t>=importHtml("http://en.wikipedia.org/wiki/List_of_U.S._states_and_territories_by_population", "table", 2)</a:t>
            </a:r>
          </a:p>
          <a:p>
            <a:pPr indent="0" lvl="0" marL="457200" rtl="0">
              <a:spcBef>
                <a:spcPts val="0"/>
              </a:spcBef>
              <a:spcAft>
                <a:spcPts val="0"/>
              </a:spcAft>
              <a:buNone/>
            </a:pPr>
            <a:r>
              <a:t/>
            </a:r>
            <a:endParaRPr sz="2400"/>
          </a:p>
          <a:p>
            <a:pPr lvl="0">
              <a:spcBef>
                <a:spcPts val="0"/>
              </a:spcBef>
              <a:buNone/>
            </a:pPr>
            <a:r>
              <a:t/>
            </a:r>
            <a:endParaRPr sz="240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Web scraping in Python</a:t>
            </a:r>
          </a:p>
        </p:txBody>
      </p:sp>
      <p:sp>
        <p:nvSpPr>
          <p:cNvPr id="236" name="Shape 236"/>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342900" lvl="0" marL="457200" rtl="0">
              <a:spcBef>
                <a:spcPts val="0"/>
              </a:spcBef>
              <a:spcAft>
                <a:spcPts val="1800"/>
              </a:spcAft>
              <a:buClr>
                <a:srgbClr val="FFFFFF"/>
              </a:buClr>
              <a:buSzPct val="100000"/>
              <a:buFont typeface="Arial"/>
              <a:buChar char="●"/>
            </a:pPr>
            <a:r>
              <a:rPr lang="en" sz="1800">
                <a:solidFill>
                  <a:srgbClr val="FFFFFF"/>
                </a:solidFill>
                <a:latin typeface="Arial"/>
                <a:ea typeface="Arial"/>
                <a:cs typeface="Arial"/>
                <a:sym typeface="Arial"/>
              </a:rPr>
              <a:t>Webpage-grabbing libraries:</a:t>
            </a:r>
          </a:p>
          <a:p>
            <a:pPr indent="-342900" lvl="1" marL="914400" rtl="0">
              <a:spcBef>
                <a:spcPts val="0"/>
              </a:spcBef>
              <a:spcAft>
                <a:spcPts val="1800"/>
              </a:spcAft>
              <a:buClr>
                <a:srgbClr val="FFFFFF"/>
              </a:buClr>
              <a:buSzPct val="100000"/>
              <a:buFont typeface="Courier New"/>
              <a:buChar char="o"/>
            </a:pPr>
            <a:r>
              <a:rPr lang="en" sz="1800">
                <a:solidFill>
                  <a:srgbClr val="FFFFFF"/>
                </a:solidFill>
                <a:latin typeface="Arial"/>
                <a:ea typeface="Arial"/>
                <a:cs typeface="Arial"/>
                <a:sym typeface="Arial"/>
              </a:rPr>
              <a:t>requests</a:t>
            </a:r>
          </a:p>
          <a:p>
            <a:pPr indent="-342900" lvl="1" marL="914400" rtl="0">
              <a:spcBef>
                <a:spcPts val="0"/>
              </a:spcBef>
              <a:spcAft>
                <a:spcPts val="1800"/>
              </a:spcAft>
              <a:buClr>
                <a:srgbClr val="FFFFFF"/>
              </a:buClr>
              <a:buSzPct val="100000"/>
              <a:buFont typeface="Courier New"/>
              <a:buChar char="o"/>
            </a:pPr>
            <a:r>
              <a:rPr lang="en" sz="1800">
                <a:solidFill>
                  <a:srgbClr val="FFFFFF"/>
                </a:solidFill>
                <a:latin typeface="Arial"/>
                <a:ea typeface="Arial"/>
                <a:cs typeface="Arial"/>
                <a:sym typeface="Arial"/>
              </a:rPr>
              <a:t>mechanize</a:t>
            </a:r>
          </a:p>
          <a:p>
            <a:pPr indent="-342900" lvl="1" marL="914400" rtl="0">
              <a:spcBef>
                <a:spcPts val="0"/>
              </a:spcBef>
              <a:spcAft>
                <a:spcPts val="1800"/>
              </a:spcAft>
              <a:buClr>
                <a:srgbClr val="FFFFFF"/>
              </a:buClr>
              <a:buSzPct val="100000"/>
              <a:buFont typeface="Courier New"/>
              <a:buChar char="o"/>
            </a:pPr>
            <a:r>
              <a:rPr lang="en" sz="1800">
                <a:solidFill>
                  <a:srgbClr val="FFFFFF"/>
                </a:solidFill>
                <a:latin typeface="Arial"/>
                <a:ea typeface="Arial"/>
                <a:cs typeface="Arial"/>
                <a:sym typeface="Arial"/>
              </a:rPr>
              <a:t>cookielib</a:t>
            </a:r>
          </a:p>
          <a:p>
            <a:pPr indent="0" lvl="0" marL="0" rtl="0">
              <a:spcBef>
                <a:spcPts val="0"/>
              </a:spcBef>
              <a:spcAft>
                <a:spcPts val="1800"/>
              </a:spcAft>
              <a:buNone/>
            </a:pPr>
            <a:r>
              <a:t/>
            </a:r>
            <a:endParaRPr sz="800">
              <a:solidFill>
                <a:srgbClr val="FFFFFF"/>
              </a:solidFill>
              <a:latin typeface="Arial"/>
              <a:ea typeface="Arial"/>
              <a:cs typeface="Arial"/>
              <a:sym typeface="Arial"/>
            </a:endParaRPr>
          </a:p>
          <a:p>
            <a:pPr indent="-342900" lvl="0" marL="457200" rtl="0">
              <a:spcBef>
                <a:spcPts val="0"/>
              </a:spcBef>
              <a:spcAft>
                <a:spcPts val="1800"/>
              </a:spcAft>
              <a:buClr>
                <a:srgbClr val="FFFFFF"/>
              </a:buClr>
              <a:buSzPct val="100000"/>
              <a:buFont typeface="Arial"/>
              <a:buChar char="●"/>
            </a:pPr>
            <a:r>
              <a:rPr lang="en" sz="1800">
                <a:solidFill>
                  <a:srgbClr val="FFFFFF"/>
                </a:solidFill>
                <a:latin typeface="Arial"/>
                <a:ea typeface="Arial"/>
                <a:cs typeface="Arial"/>
                <a:sym typeface="Arial"/>
              </a:rPr>
              <a:t>Element-finding libraries: </a:t>
            </a:r>
          </a:p>
          <a:p>
            <a:pPr indent="-342900" lvl="1" marL="914400" rtl="0">
              <a:spcBef>
                <a:spcPts val="0"/>
              </a:spcBef>
              <a:spcAft>
                <a:spcPts val="1800"/>
              </a:spcAft>
              <a:buClr>
                <a:srgbClr val="FFFFFF"/>
              </a:buClr>
              <a:buSzPct val="100000"/>
              <a:buFont typeface="Courier New"/>
              <a:buChar char="o"/>
            </a:pPr>
            <a:r>
              <a:rPr lang="en" sz="1800">
                <a:solidFill>
                  <a:srgbClr val="FFFFFF"/>
                </a:solidFill>
                <a:latin typeface="Arial"/>
                <a:ea typeface="Arial"/>
                <a:cs typeface="Arial"/>
                <a:sym typeface="Arial"/>
              </a:rPr>
              <a:t>beautifulsoup</a:t>
            </a:r>
          </a:p>
          <a:p>
            <a:pPr indent="-342900" lvl="1" marL="914400" rtl="0">
              <a:spcBef>
                <a:spcPts val="0"/>
              </a:spcBef>
              <a:spcAft>
                <a:spcPts val="1800"/>
              </a:spcAft>
              <a:buClr>
                <a:srgbClr val="FFFFFF"/>
              </a:buClr>
              <a:buSzPct val="100000"/>
              <a:buFont typeface="Courier New"/>
              <a:buChar char="o"/>
            </a:pPr>
            <a:r>
              <a:rPr lang="en" sz="1800">
                <a:solidFill>
                  <a:srgbClr val="FFFFFF"/>
                </a:solidFill>
                <a:latin typeface="Arial"/>
                <a:ea typeface="Arial"/>
                <a:cs typeface="Arial"/>
                <a:sym typeface="Arial"/>
              </a:rPr>
              <a:t>lxml.html</a:t>
            </a:r>
          </a:p>
          <a:p>
            <a:pPr indent="-342900" lvl="1" marL="914400" rtl="0">
              <a:spcBef>
                <a:spcPts val="0"/>
              </a:spcBef>
              <a:spcAft>
                <a:spcPts val="0"/>
              </a:spcAft>
              <a:buClr>
                <a:srgbClr val="FFFFFF"/>
              </a:buClr>
              <a:buSzPct val="100000"/>
              <a:buFont typeface="Courier New"/>
              <a:buChar char="o"/>
            </a:pPr>
            <a:r>
              <a:rPr lang="en" sz="1800">
                <a:solidFill>
                  <a:srgbClr val="FFFFFF"/>
                </a:solidFill>
                <a:latin typeface="Arial"/>
                <a:ea typeface="Arial"/>
                <a:cs typeface="Arial"/>
                <a:sym typeface="Arial"/>
              </a:rPr>
              <a:t>cssselect</a:t>
            </a:r>
          </a:p>
          <a:p>
            <a:pPr lvl="0">
              <a:spcBef>
                <a:spcPts val="0"/>
              </a:spcBef>
              <a:buNone/>
            </a:pPr>
            <a:r>
              <a:t/>
            </a:r>
            <a:endParaRPr sz="1800">
              <a:solidFill>
                <a:srgbClr val="FFFFFF"/>
              </a:solidFill>
              <a:latin typeface="Arial"/>
              <a:ea typeface="Arial"/>
              <a:cs typeface="Arial"/>
              <a:sym typeface="Aria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Unpicking HTML with Python</a:t>
            </a:r>
          </a:p>
        </p:txBody>
      </p:sp>
      <p:sp>
        <p:nvSpPr>
          <p:cNvPr id="242" name="Shape 242"/>
          <p:cNvSpPr txBox="1"/>
          <p:nvPr>
            <p:ph idx="1" type="body"/>
          </p:nvPr>
        </p:nvSpPr>
        <p:spPr>
          <a:xfrm>
            <a:off x="0" y="874500"/>
            <a:ext cx="9144000" cy="3394500"/>
          </a:xfrm>
          <a:prstGeom prst="rect">
            <a:avLst/>
          </a:prstGeom>
        </p:spPr>
        <p:txBody>
          <a:bodyPr anchorCtr="0" anchor="t" bIns="91425" lIns="91425" rIns="91425" tIns="91425">
            <a:noAutofit/>
          </a:bodyPr>
          <a:lstStyle/>
          <a:p>
            <a:pPr lvl="0" rtl="0">
              <a:spcBef>
                <a:spcPts val="0"/>
              </a:spcBef>
              <a:buNone/>
            </a:pPr>
            <a:r>
              <a:rPr lang="en" sz="1800">
                <a:latin typeface="Arial"/>
                <a:ea typeface="Arial"/>
                <a:cs typeface="Arial"/>
                <a:sym typeface="Arial"/>
              </a:rPr>
              <a:t>url = "https://en.wikipedia.org/wiki/List_of_U.S._states_and_territories_by_population”</a:t>
            </a:r>
          </a:p>
          <a:p>
            <a:pPr lvl="0" rtl="0">
              <a:spcBef>
                <a:spcPts val="0"/>
              </a:spcBef>
              <a:buNone/>
            </a:pPr>
            <a:r>
              <a:rPr lang="en" sz="1800">
                <a:latin typeface="Arial"/>
                <a:ea typeface="Arial"/>
                <a:cs typeface="Arial"/>
                <a:sym typeface="Arial"/>
              </a:rPr>
              <a:t>import requests</a:t>
            </a:r>
          </a:p>
          <a:p>
            <a:pPr lvl="0" rtl="0">
              <a:spcBef>
                <a:spcPts val="0"/>
              </a:spcBef>
              <a:buNone/>
            </a:pPr>
            <a:r>
              <a:rPr lang="en" sz="1800">
                <a:latin typeface="Arial"/>
                <a:ea typeface="Arial"/>
                <a:cs typeface="Arial"/>
                <a:sym typeface="Arial"/>
              </a:rPr>
              <a:t>from bs4 import BeautifulSoup</a:t>
            </a:r>
          </a:p>
          <a:p>
            <a:pPr lvl="0" rtl="0">
              <a:spcBef>
                <a:spcPts val="0"/>
              </a:spcBef>
              <a:buNone/>
            </a:pPr>
            <a:r>
              <a:rPr lang="en" sz="1800">
                <a:latin typeface="Arial"/>
                <a:ea typeface="Arial"/>
                <a:cs typeface="Arial"/>
                <a:sym typeface="Arial"/>
              </a:rPr>
              <a:t>html = requests.get(url)</a:t>
            </a:r>
          </a:p>
          <a:p>
            <a:pPr lvl="0" rtl="0">
              <a:spcBef>
                <a:spcPts val="0"/>
              </a:spcBef>
              <a:buNone/>
            </a:pPr>
            <a:r>
              <a:rPr lang="en" sz="1800">
                <a:latin typeface="Arial"/>
                <a:ea typeface="Arial"/>
                <a:cs typeface="Arial"/>
                <a:sym typeface="Arial"/>
              </a:rPr>
              <a:t>bsObj = BeautifulSoup(html.text)</a:t>
            </a:r>
          </a:p>
          <a:p>
            <a:pPr lvl="0" rtl="0">
              <a:spcBef>
                <a:spcPts val="0"/>
              </a:spcBef>
              <a:buNone/>
            </a:pPr>
            <a:r>
              <a:rPr lang="en" sz="1800">
                <a:latin typeface="Arial"/>
                <a:ea typeface="Arial"/>
                <a:cs typeface="Arial"/>
                <a:sym typeface="Arial"/>
              </a:rPr>
              <a:t>tables = bsObj.find_all('table’)</a:t>
            </a:r>
          </a:p>
          <a:p>
            <a:pPr lvl="0" rtl="0">
              <a:spcBef>
                <a:spcPts val="0"/>
              </a:spcBef>
              <a:buNone/>
            </a:pPr>
            <a:r>
              <a:rPr lang="en" sz="1800">
                <a:latin typeface="Arial"/>
                <a:ea typeface="Arial"/>
                <a:cs typeface="Arial"/>
                <a:sym typeface="Arial"/>
              </a:rPr>
              <a:t>tables[0].find("th")</a:t>
            </a:r>
          </a:p>
          <a:p>
            <a:pPr lvl="0">
              <a:spcBef>
                <a:spcPts val="0"/>
              </a:spcBef>
              <a:buNone/>
            </a:pPr>
            <a:r>
              <a:t/>
            </a:r>
            <a:endParaRPr sz="1800">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a:t>Getting data ready for science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Changing Data Formats</a:t>
            </a:r>
          </a:p>
        </p:txBody>
      </p:sp>
      <p:sp>
        <p:nvSpPr>
          <p:cNvPr id="253" name="Shape 253"/>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381000" lvl="0" marL="457200" rtl="0">
              <a:spcBef>
                <a:spcPts val="0"/>
              </a:spcBef>
              <a:buSzPct val="100000"/>
            </a:pPr>
            <a:r>
              <a:rPr lang="en" sz="2400"/>
              <a:t>Conversion websites</a:t>
            </a:r>
          </a:p>
          <a:p>
            <a:pPr indent="-381000" lvl="0" marL="457200" rtl="0">
              <a:spcBef>
                <a:spcPts val="0"/>
              </a:spcBef>
              <a:buSzPct val="100000"/>
            </a:pPr>
            <a:r>
              <a:rPr lang="en" sz="2400"/>
              <a:t>Code: </a:t>
            </a:r>
          </a:p>
          <a:p>
            <a:pPr indent="0" lvl="0" marL="457200" rtl="0">
              <a:spcBef>
                <a:spcPts val="0"/>
              </a:spcBef>
              <a:buNone/>
            </a:pPr>
            <a:r>
              <a:rPr lang="en" sz="2400"/>
              <a:t>import pandas as pd</a:t>
            </a:r>
          </a:p>
          <a:p>
            <a:pPr indent="0" lvl="0" marL="457200" rtl="0">
              <a:spcBef>
                <a:spcPts val="0"/>
              </a:spcBef>
              <a:buNone/>
            </a:pPr>
            <a:r>
              <a:rPr lang="en" sz="2400"/>
              <a:t>df = pd.read_json(“myfilename1.json”)</a:t>
            </a:r>
          </a:p>
          <a:p>
            <a:pPr indent="0" lvl="0" marL="457200">
              <a:spcBef>
                <a:spcPts val="0"/>
              </a:spcBef>
              <a:buNone/>
            </a:pPr>
            <a:r>
              <a:rPr lang="en" sz="2400"/>
              <a:t>df.write_csv(“myfilename2.csv”)</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Normalising data</a:t>
            </a:r>
          </a:p>
        </p:txBody>
      </p:sp>
      <p:pic>
        <p:nvPicPr>
          <p:cNvPr id="259" name="Shape 259"/>
          <p:cNvPicPr preferRelativeResize="0"/>
          <p:nvPr/>
        </p:nvPicPr>
        <p:blipFill>
          <a:blip r:embed="rId3">
            <a:alphaModFix/>
          </a:blip>
          <a:stretch>
            <a:fillRect/>
          </a:stretch>
        </p:blipFill>
        <p:spPr>
          <a:xfrm>
            <a:off x="306678" y="1171775"/>
            <a:ext cx="3481300" cy="3455975"/>
          </a:xfrm>
          <a:prstGeom prst="rect">
            <a:avLst/>
          </a:prstGeom>
          <a:noFill/>
          <a:ln>
            <a:noFill/>
          </a:ln>
        </p:spPr>
      </p:pic>
      <p:pic>
        <p:nvPicPr>
          <p:cNvPr id="260" name="Shape 260"/>
          <p:cNvPicPr preferRelativeResize="0"/>
          <p:nvPr/>
        </p:nvPicPr>
        <p:blipFill>
          <a:blip r:embed="rId4">
            <a:alphaModFix/>
          </a:blip>
          <a:stretch>
            <a:fillRect/>
          </a:stretch>
        </p:blipFill>
        <p:spPr>
          <a:xfrm>
            <a:off x="5348425" y="1063362"/>
            <a:ext cx="3270075" cy="3773150"/>
          </a:xfrm>
          <a:prstGeom prst="rect">
            <a:avLst/>
          </a:prstGeom>
          <a:noFill/>
          <a:ln>
            <a:noFill/>
          </a:ln>
        </p:spPr>
      </p:pic>
      <p:sp>
        <p:nvSpPr>
          <p:cNvPr id="261" name="Shape 261"/>
          <p:cNvSpPr/>
          <p:nvPr/>
        </p:nvSpPr>
        <p:spPr>
          <a:xfrm>
            <a:off x="4034200" y="2496475"/>
            <a:ext cx="1068000" cy="539400"/>
          </a:xfrm>
          <a:prstGeom prst="rightArrow">
            <a:avLst>
              <a:gd fmla="val 50000" name="adj1"/>
              <a:gd fmla="val 50000" name="adj2"/>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Books</a:t>
            </a:r>
          </a:p>
        </p:txBody>
      </p:sp>
      <p:sp>
        <p:nvSpPr>
          <p:cNvPr id="267" name="Shape 267"/>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381000" lvl="0" marL="457200" rtl="0">
              <a:spcBef>
                <a:spcPts val="0"/>
              </a:spcBef>
              <a:buSzPct val="100000"/>
            </a:pPr>
            <a:r>
              <a:rPr lang="en" sz="2400"/>
              <a:t>"Web Scraping with Python: Collecting Data from the Modern Web", O'Reilly</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4800" u="none" cap="none" strike="noStrike">
                <a:solidFill>
                  <a:schemeClr val="dk1"/>
                </a:solidFill>
                <a:latin typeface="Arial"/>
                <a:ea typeface="Arial"/>
                <a:cs typeface="Arial"/>
                <a:sym typeface="Arial"/>
              </a:rPr>
              <a:t>Exercises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Prepare for next week</a:t>
            </a:r>
          </a:p>
        </p:txBody>
      </p:sp>
      <p:sp>
        <p:nvSpPr>
          <p:cNvPr id="278" name="Shape 278"/>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28600" lvl="0" marL="457200" rtl="0">
              <a:spcBef>
                <a:spcPts val="0"/>
              </a:spcBef>
            </a:pPr>
            <a:r>
              <a:rPr lang="en"/>
              <a:t>Install Tableau</a:t>
            </a:r>
          </a:p>
          <a:p>
            <a:pPr indent="-228600" lvl="1" marL="914400" rtl="0">
              <a:spcBef>
                <a:spcPts val="0"/>
              </a:spcBef>
            </a:pPr>
            <a:r>
              <a:rPr lang="en"/>
              <a:t>See install instructions file</a:t>
            </a:r>
          </a:p>
          <a:p>
            <a:pPr lvl="0">
              <a:spcBef>
                <a:spcPts val="0"/>
              </a:spcBef>
              <a:buNone/>
            </a:pPr>
            <a:r>
              <a:t/>
            </a: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Prepare data</a:t>
            </a:r>
          </a:p>
        </p:txBody>
      </p:sp>
      <p:sp>
        <p:nvSpPr>
          <p:cNvPr id="284" name="Shape 284"/>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381000" lvl="0" marL="457200" rtl="0">
              <a:spcBef>
                <a:spcPts val="0"/>
              </a:spcBef>
              <a:buSzPct val="100000"/>
            </a:pPr>
            <a:r>
              <a:rPr lang="en" sz="2400"/>
              <a:t>Use your problem statement to look for datasets - what do you need to answer your questions?</a:t>
            </a:r>
          </a:p>
          <a:p>
            <a:pPr indent="-381000" lvl="0" marL="457200" rtl="0">
              <a:spcBef>
                <a:spcPts val="0"/>
              </a:spcBef>
              <a:buSzPct val="100000"/>
            </a:pPr>
            <a:r>
              <a:rPr lang="en" sz="2400"/>
              <a:t>If you can, convert your data into normalised CSV files</a:t>
            </a:r>
          </a:p>
          <a:p>
            <a:pPr indent="-381000" lvl="0" marL="457200" rtl="0">
              <a:spcBef>
                <a:spcPts val="0"/>
              </a:spcBef>
              <a:buSzPct val="100000"/>
            </a:pPr>
            <a:r>
              <a:rPr lang="en" sz="2400"/>
              <a:t>Think about your data gaps - how can you fill them?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Data</a:t>
            </a:r>
          </a:p>
        </p:txBody>
      </p:sp>
      <p:sp>
        <p:nvSpPr>
          <p:cNvPr id="78" name="Shape 78"/>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342900" lvl="0" marL="457200" rtl="0">
              <a:spcBef>
                <a:spcPts val="0"/>
              </a:spcBef>
              <a:buClr>
                <a:srgbClr val="FFFFFF"/>
              </a:buClr>
              <a:buSzPct val="100000"/>
              <a:buFont typeface="Roboto"/>
            </a:pPr>
            <a:r>
              <a:rPr lang="en" sz="1800">
                <a:solidFill>
                  <a:srgbClr val="FFFFFF"/>
                </a:solidFill>
                <a:latin typeface="Roboto"/>
                <a:ea typeface="Roboto"/>
                <a:cs typeface="Roboto"/>
                <a:sym typeface="Roboto"/>
              </a:rPr>
              <a:t>Data files (CSV, Excel, Json, Xml...)</a:t>
            </a:r>
          </a:p>
          <a:p>
            <a:pPr indent="-342900" lvl="0" marL="457200" rtl="0">
              <a:spcBef>
                <a:spcPts val="0"/>
              </a:spcBef>
              <a:buClr>
                <a:srgbClr val="FFFFFF"/>
              </a:buClr>
              <a:buSzPct val="100000"/>
              <a:buFont typeface="Roboto"/>
            </a:pPr>
            <a:r>
              <a:rPr lang="en" sz="1800">
                <a:solidFill>
                  <a:srgbClr val="FFFFFF"/>
                </a:solidFill>
                <a:latin typeface="Roboto"/>
                <a:ea typeface="Roboto"/>
                <a:cs typeface="Roboto"/>
                <a:sym typeface="Roboto"/>
              </a:rPr>
              <a:t>Databases (sqlite, mysql, oracle, postgresql...)</a:t>
            </a:r>
          </a:p>
          <a:p>
            <a:pPr indent="-342900" lvl="0" marL="457200" rtl="0">
              <a:spcBef>
                <a:spcPts val="0"/>
              </a:spcBef>
              <a:buClr>
                <a:srgbClr val="FFFFFF"/>
              </a:buClr>
              <a:buSzPct val="100000"/>
              <a:buFont typeface="Roboto"/>
            </a:pPr>
            <a:r>
              <a:rPr lang="en" sz="1800">
                <a:solidFill>
                  <a:srgbClr val="FFFFFF"/>
                </a:solidFill>
                <a:latin typeface="Roboto"/>
                <a:ea typeface="Roboto"/>
                <a:cs typeface="Roboto"/>
                <a:sym typeface="Roboto"/>
              </a:rPr>
              <a:t>APIs</a:t>
            </a:r>
          </a:p>
          <a:p>
            <a:pPr indent="-342900" lvl="0" marL="457200" rtl="0">
              <a:spcBef>
                <a:spcPts val="0"/>
              </a:spcBef>
              <a:buClr>
                <a:srgbClr val="FFFFFF"/>
              </a:buClr>
              <a:buSzPct val="100000"/>
              <a:buFont typeface="Roboto"/>
            </a:pPr>
            <a:r>
              <a:rPr lang="en" sz="1800">
                <a:solidFill>
                  <a:srgbClr val="FFFFFF"/>
                </a:solidFill>
                <a:latin typeface="Roboto"/>
                <a:ea typeface="Roboto"/>
                <a:cs typeface="Roboto"/>
                <a:sym typeface="Roboto"/>
              </a:rPr>
              <a:t>Report tables (tables on websites, in pdf reports...)</a:t>
            </a:r>
          </a:p>
          <a:p>
            <a:pPr indent="-342900" lvl="0" marL="457200" rtl="0">
              <a:spcBef>
                <a:spcPts val="0"/>
              </a:spcBef>
              <a:buClr>
                <a:srgbClr val="FFFFFF"/>
              </a:buClr>
              <a:buSzPct val="100000"/>
              <a:buFont typeface="Roboto"/>
            </a:pPr>
            <a:r>
              <a:rPr lang="en" sz="1800">
                <a:solidFill>
                  <a:srgbClr val="FFFFFF"/>
                </a:solidFill>
                <a:latin typeface="Roboto"/>
                <a:ea typeface="Roboto"/>
                <a:cs typeface="Roboto"/>
                <a:sym typeface="Roboto"/>
              </a:rPr>
              <a:t>Text (reports and other documents…)</a:t>
            </a:r>
          </a:p>
          <a:p>
            <a:pPr indent="-342900" lvl="0" marL="457200" rtl="0">
              <a:spcBef>
                <a:spcPts val="0"/>
              </a:spcBef>
              <a:buClr>
                <a:srgbClr val="FFFFFF"/>
              </a:buClr>
              <a:buSzPct val="100000"/>
              <a:buFont typeface="Roboto"/>
            </a:pPr>
            <a:r>
              <a:rPr lang="en" sz="1800">
                <a:solidFill>
                  <a:srgbClr val="FFFFFF"/>
                </a:solidFill>
                <a:latin typeface="Roboto"/>
                <a:ea typeface="Roboto"/>
                <a:cs typeface="Roboto"/>
                <a:sym typeface="Roboto"/>
              </a:rPr>
              <a:t>Maps and GIS data (openstreetmap, shapefiles, NASA earth images...)</a:t>
            </a:r>
          </a:p>
          <a:p>
            <a:pPr indent="-342900" lvl="0" marL="457200" rtl="0">
              <a:spcBef>
                <a:spcPts val="0"/>
              </a:spcBef>
              <a:buClr>
                <a:srgbClr val="FFFFFF"/>
              </a:buClr>
              <a:buSzPct val="100000"/>
              <a:buFont typeface="Roboto"/>
            </a:pPr>
            <a:r>
              <a:rPr lang="en" sz="1800">
                <a:solidFill>
                  <a:srgbClr val="FFFFFF"/>
                </a:solidFill>
                <a:latin typeface="Roboto"/>
                <a:ea typeface="Roboto"/>
                <a:cs typeface="Roboto"/>
                <a:sym typeface="Roboto"/>
              </a:rPr>
              <a:t>Images (satellite images, drone footage, pictures, videos…)</a:t>
            </a:r>
          </a:p>
          <a:p>
            <a:pPr indent="-342900" lvl="0" marL="457200" rtl="0">
              <a:spcBef>
                <a:spcPts val="0"/>
              </a:spcBef>
              <a:buClr>
                <a:srgbClr val="FFFFFF"/>
              </a:buClr>
              <a:buSzPct val="100000"/>
              <a:buFont typeface="Roboto"/>
            </a:pPr>
            <a:r>
              <a:rPr lang="en" sz="1800">
                <a:solidFill>
                  <a:srgbClr val="FFFFFF"/>
                </a:solidFill>
                <a:latin typeface="Roboto"/>
                <a:ea typeface="Roboto"/>
                <a:cs typeface="Roboto"/>
                <a:sym typeface="Roboto"/>
              </a:rPr>
              <a:t>Social media (twitter, facebook, instagram, youtube...)</a:t>
            </a:r>
          </a:p>
          <a:p>
            <a:pPr indent="-342900" lvl="0" marL="457200" rtl="0">
              <a:spcBef>
                <a:spcPts val="0"/>
              </a:spcBef>
              <a:buClr>
                <a:srgbClr val="FFFFFF"/>
              </a:buClr>
              <a:buSzPct val="100000"/>
              <a:buFont typeface="Roboto"/>
            </a:pPr>
            <a:r>
              <a:rPr lang="en" sz="1800">
                <a:solidFill>
                  <a:srgbClr val="FFFFFF"/>
                </a:solidFill>
                <a:latin typeface="Roboto"/>
                <a:ea typeface="Roboto"/>
                <a:cs typeface="Roboto"/>
                <a:sym typeface="Roboto"/>
              </a:rPr>
              <a:t>People (formal surveys, phone surveys, asking questions) </a:t>
            </a:r>
          </a:p>
          <a:p>
            <a:pPr indent="-342900" lvl="0" marL="457200">
              <a:spcBef>
                <a:spcPts val="0"/>
              </a:spcBef>
              <a:buClr>
                <a:srgbClr val="FFFFFF"/>
              </a:buClr>
              <a:buSzPct val="100000"/>
              <a:buFont typeface="Roboto"/>
            </a:pPr>
            <a:r>
              <a:rPr lang="en" sz="1800">
                <a:solidFill>
                  <a:srgbClr val="FFFFFF"/>
                </a:solidFill>
                <a:latin typeface="Roboto"/>
                <a:ea typeface="Roboto"/>
                <a:cs typeface="Roboto"/>
                <a:sym typeface="Roboto"/>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Data Sources</a:t>
            </a:r>
          </a:p>
        </p:txBody>
      </p:sp>
      <p:sp>
        <p:nvSpPr>
          <p:cNvPr id="84" name="Shape 84"/>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28600" lvl="0" marL="457200" rtl="0">
              <a:spcBef>
                <a:spcPts val="0"/>
              </a:spcBef>
              <a:spcAft>
                <a:spcPts val="0"/>
              </a:spcAft>
            </a:pPr>
            <a:r>
              <a:rPr lang="en"/>
              <a:t>data warehouses and catalogues</a:t>
            </a:r>
          </a:p>
          <a:p>
            <a:pPr indent="-228600" lvl="0" marL="457200" rtl="0">
              <a:spcBef>
                <a:spcPts val="0"/>
              </a:spcBef>
              <a:spcAft>
                <a:spcPts val="0"/>
              </a:spcAft>
            </a:pPr>
            <a:r>
              <a:rPr lang="en"/>
              <a:t>open government data</a:t>
            </a:r>
          </a:p>
          <a:p>
            <a:pPr indent="-228600" lvl="0" marL="457200" rtl="0">
              <a:spcBef>
                <a:spcPts val="0"/>
              </a:spcBef>
              <a:spcAft>
                <a:spcPts val="0"/>
              </a:spcAft>
            </a:pPr>
            <a:r>
              <a:rPr lang="en"/>
              <a:t>NGO websites</a:t>
            </a:r>
          </a:p>
          <a:p>
            <a:pPr indent="-228600" lvl="0" marL="457200" rtl="0">
              <a:spcBef>
                <a:spcPts val="0"/>
              </a:spcBef>
              <a:spcAft>
                <a:spcPts val="0"/>
              </a:spcAft>
            </a:pPr>
            <a:r>
              <a:rPr lang="en"/>
              <a:t>web searches</a:t>
            </a:r>
          </a:p>
          <a:p>
            <a:pPr indent="-228600" lvl="0" marL="457200" rtl="0">
              <a:spcBef>
                <a:spcPts val="0"/>
              </a:spcBef>
              <a:spcAft>
                <a:spcPts val="0"/>
              </a:spcAft>
            </a:pPr>
            <a:r>
              <a:rPr lang="en"/>
              <a:t>online documents, images, maps etc</a:t>
            </a:r>
          </a:p>
          <a:p>
            <a:pPr indent="-228600" lvl="0" marL="457200" rtl="0">
              <a:spcBef>
                <a:spcPts val="0"/>
              </a:spcBef>
              <a:spcAft>
                <a:spcPts val="0"/>
              </a:spcAft>
            </a:pPr>
            <a:r>
              <a:rPr lang="en"/>
              <a:t>people you know who might have data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Creating your own data: People</a:t>
            </a:r>
          </a:p>
        </p:txBody>
      </p:sp>
      <p:pic>
        <p:nvPicPr>
          <p:cNvPr id="90" name="Shape 90"/>
          <p:cNvPicPr preferRelativeResize="0"/>
          <p:nvPr/>
        </p:nvPicPr>
        <p:blipFill>
          <a:blip r:embed="rId3">
            <a:alphaModFix/>
          </a:blip>
          <a:stretch>
            <a:fillRect/>
          </a:stretch>
        </p:blipFill>
        <p:spPr>
          <a:xfrm>
            <a:off x="1815062" y="1307424"/>
            <a:ext cx="5513873" cy="36597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Creating your own data: Sensors</a:t>
            </a:r>
          </a:p>
        </p:txBody>
      </p:sp>
      <p:pic>
        <p:nvPicPr>
          <p:cNvPr id="96" name="Shape 96"/>
          <p:cNvPicPr preferRelativeResize="0"/>
          <p:nvPr/>
        </p:nvPicPr>
        <p:blipFill>
          <a:blip r:embed="rId3">
            <a:alphaModFix/>
          </a:blip>
          <a:stretch>
            <a:fillRect/>
          </a:stretch>
        </p:blipFill>
        <p:spPr>
          <a:xfrm>
            <a:off x="564411" y="1063375"/>
            <a:ext cx="8047188" cy="38623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Be cynical about your data</a:t>
            </a:r>
          </a:p>
        </p:txBody>
      </p:sp>
      <p:sp>
        <p:nvSpPr>
          <p:cNvPr id="102" name="Shape 102"/>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342900" lvl="0" marL="457200" rtl="0">
              <a:spcBef>
                <a:spcPts val="0"/>
              </a:spcBef>
              <a:buSzPct val="100000"/>
            </a:pPr>
            <a:r>
              <a:rPr lang="en" sz="1800"/>
              <a:t>Is the data relevant to your problem?</a:t>
            </a:r>
          </a:p>
          <a:p>
            <a:pPr indent="-342900" lvl="0" marL="457200" rtl="0">
              <a:spcBef>
                <a:spcPts val="0"/>
              </a:spcBef>
              <a:buSzPct val="100000"/>
            </a:pPr>
            <a:r>
              <a:rPr lang="en" sz="1800"/>
              <a:t>Where did this data come from? </a:t>
            </a:r>
          </a:p>
          <a:p>
            <a:pPr indent="-342900" lvl="1" marL="914400" rtl="0">
              <a:spcBef>
                <a:spcPts val="0"/>
              </a:spcBef>
              <a:buSzPct val="100000"/>
            </a:pPr>
            <a:r>
              <a:rPr lang="en" sz="1800"/>
              <a:t>Who collected it? </a:t>
            </a:r>
          </a:p>
          <a:p>
            <a:pPr indent="-342900" lvl="1" marL="914400" rtl="0">
              <a:spcBef>
                <a:spcPts val="0"/>
              </a:spcBef>
              <a:buSzPct val="100000"/>
            </a:pPr>
            <a:r>
              <a:rPr lang="en" sz="1800"/>
              <a:t>Why? What for? </a:t>
            </a:r>
          </a:p>
          <a:p>
            <a:pPr indent="-342900" lvl="1" marL="914400" rtl="0">
              <a:spcBef>
                <a:spcPts val="0"/>
              </a:spcBef>
              <a:buSzPct val="100000"/>
            </a:pPr>
            <a:r>
              <a:rPr lang="en" sz="1800"/>
              <a:t>Do they have biases that might show up in the data?</a:t>
            </a:r>
          </a:p>
          <a:p>
            <a:pPr indent="-342900" lvl="0" marL="457200" rtl="0">
              <a:spcBef>
                <a:spcPts val="0"/>
              </a:spcBef>
              <a:buSzPct val="100000"/>
            </a:pPr>
            <a:r>
              <a:rPr lang="en" sz="1800"/>
              <a:t>Are there holes in the data (demographic, geographical, political etc)?</a:t>
            </a:r>
          </a:p>
          <a:p>
            <a:pPr indent="-342900" lvl="0" marL="457200" rtl="0">
              <a:spcBef>
                <a:spcPts val="0"/>
              </a:spcBef>
              <a:buSzPct val="100000"/>
            </a:pPr>
            <a:r>
              <a:rPr lang="en" sz="1800"/>
              <a:t>Do you have supporting data? Is it *really* from a different source? </a:t>
            </a:r>
          </a:p>
          <a:p>
            <a:pPr indent="-342900" lvl="0" marL="457200" rtl="0">
              <a:spcBef>
                <a:spcPts val="0"/>
              </a:spcBef>
              <a:buSzPct val="100000"/>
            </a:pPr>
            <a:r>
              <a:rPr lang="en" sz="1800"/>
              <a:t>Can you use this data (are there privacy or copyright issues with using it)?</a:t>
            </a:r>
          </a:p>
          <a:p>
            <a:pPr lvl="0">
              <a:spcBef>
                <a:spcPts val="0"/>
              </a:spcBef>
              <a:buNone/>
            </a:pPr>
            <a:r>
              <a:t/>
            </a:r>
            <a:endParaRPr sz="18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a:t>Data filetypes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