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visual-literacy.org/periodic_table/periodic_table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odacea/inafu6513/blob/master/example_data/cleaned_popstats.csv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publish/DS_session_example/Sheet1#!/publish-confirm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.ocks.org/mbostock/4062006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xtremepresentation.typepad.com/blog/files/choosing_a_good_chart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sara.terp#!/vizhome/DS_session_example/exampledashboard" TargetMode="External"/><Relationship Id="rId3" Type="http://schemas.openxmlformats.org/officeDocument/2006/relationships/hyperlink" Target="https://github.com/bodacea/inafu6513/blob/master/Notebooks/4.2 Tableau_example.twb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put visualisations and text together in a dashboard.  You can also link these visualisations, so that when you click on a point in one visualisation, data relevant to that point is shown in another.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india’s government employee attendance dashboard. If you look at the bottom of Tableau, there’s a dashboard button.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visualisation types you’ll see a lot include </a:t>
            </a:r>
            <a:r>
              <a:rPr lang="en" sz="1200"/>
              <a:t>Chord diagram, Sankey diagram, Choropleth, symbol map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  <a:hlinkClick r:id="rId2"/>
              </a:rPr>
              <a:t>http://www.visual-literacy.org/periodic_table/periodic_table.html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create this chart: copied the asylum seeker data into an excel spreadsheet.  Created a pivot table from the data.  Created a chart from the pivot table.  Did lots of fussing around to get chart elements in the right place/ filtered.  Still more fussing needed to get e.g. the legend right.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image is one of the Piktochart templates. Infographics aren’t immediate outputs from python code, but can be very powerful.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NB: You only need the %matplotlib inline in an ipython notebook.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plt.subplots creates a plot on your drawing ‘canvas’.  It’s what we usually use to create a group of plots.  Here, we’re using it to get at the axes (ax) for this visualisation.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file is here is you get stuck: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https://github.com/bodacea/inafu6513/blob/master/example_data/cleaned_popstats.csv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panic when “asylum seekers” becomes “SUM(Asylum seekers)” in the Rows box. This is normal.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At this point, you’re probably wondering why the columns are so small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Okay, “Various” is huge, and not helping the graph much. Let’s remove it.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green is okay, but not easy to read.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Also available at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https://public.tableau.com/profile/publish/DS_session_example/Sheet1#!/publish-confirm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starts a webserver on your PC, that you can then go to and look at your D3 file in.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NB I changed the channel to 8899 because the standard (8888) clashes with the ipython notebook server.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Chord example is from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http://bl.ocks.org/mbostock/4062006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CORRECTION: the space in the filename was making your code crash. Try again!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difference between the two files is in where the D3 code comes from. 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the online version, the D3 code is at //d3js.org/d3.v3.min.js (the d3.v3.min.js file is a version of d3.js with all the whitespace and comments taken out to make it smaller);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the offline version, the D3 code is on your pc, in file d3.js the d3 directory.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Bugz: you might get an error message saying “Address already in use”.  This is bad and naughty, but to quickly fix it, try: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the terminal window, type “ps -a”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Note the number at the left of the line that looks like “</a:t>
            </a:r>
            <a:r>
              <a:rPr lang="en" sz="850"/>
              <a:t>7064 ttys000    0:00.16 python -m http.server 8899”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type “kill -9 7064” (or whatever your number was).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Note: this is a very powerful command: make sure you’re using the right number, or you might accidentally shut down your machine…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Image: Hans Rosling video.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 flags: things you really need to be careful of.   For example: using orange and green for an Irish audience.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http://extremepresentation.typepad.com/blog/files/choosing_a_good_chart.pdf</a:t>
            </a:r>
            <a:r>
              <a:rPr lang="en"/>
              <a:t> for advice on choosing the right chart type..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Sometimes it’s appropriate to </a:t>
            </a:r>
            <a:r>
              <a:rPr lang="en">
                <a:solidFill>
                  <a:schemeClr val="dk1"/>
                </a:solidFill>
              </a:rPr>
              <a:t>throw data and graphs at the user, and let them work it out on their own, but usually drill-down and a story is the answer.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See Alberto Cairo’s work for more details.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these examples are in Tableau Gallery here: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https://public.tableau.com/profile/sara.terp#!/vizhome/DS_session_example/exampledashboard</a:t>
            </a:r>
            <a:r>
              <a:rPr lang="en"/>
              <a:t> and in Tableau Desktop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https://github.com/bodacea/inafu6513/blob/master/Notebooks/4.2 Tableau_example.twb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0.0.0.0:8899/4.3_d3_chord_onlin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localhost:8888/" TargetMode="External"/><Relationship Id="rId4" Type="http://schemas.openxmlformats.org/officeDocument/2006/relationships/hyperlink" Target="http://0.0.0.0:8899/4.4_d3_chord_offline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Communicating Results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Scatterplot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375" y="1017725"/>
            <a:ext cx="4873500" cy="38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325" y="1122875"/>
            <a:ext cx="5627349" cy="3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103837"/>
            <a:ext cx="84010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visualisation types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00" y="1017725"/>
            <a:ext cx="3803649" cy="40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 That Visualisation!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350" y="1127374"/>
            <a:ext cx="5557199" cy="393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69950" y="4702200"/>
            <a:ext cx="7604099" cy="5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Visualisation Tools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a Visualisation Tool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What do you want to do?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Standard visualisations, or something special?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Inputs: files (e.g. CSV) or streaming data?  Maps?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Non-roman languages (Arabic, Mandarin etc)?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Interactive or static?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rgbClr val="FFFFFF"/>
                </a:solidFill>
              </a:rPr>
              <a:t>Where do you want to do it?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rial"/>
            </a:pPr>
            <a:r>
              <a:rPr lang="en" sz="1800">
                <a:solidFill>
                  <a:srgbClr val="FFFFFF"/>
                </a:solidFill>
              </a:rPr>
              <a:t>Online or offline?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Any other restrictions?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Third-party visible or private?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Free, cheap or expensive?</a:t>
            </a:r>
          </a:p>
          <a:p>
            <a:pPr indent="-342900" lvl="1" marL="9144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Ease of use (and support!)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Excel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421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Limited set of visualisation types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Not interactive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Offline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Static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Not free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Relatively easy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Widely 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82" y="513725"/>
            <a:ext cx="4055641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Matplotlib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4495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Python visualisation library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Not interactive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Not the prettiest (but does have ways to make it prettier, e.g. Seaborn)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Good for quick-and-dirty views of data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Offline + Online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Free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450" y="11524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Tableau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Tableau Public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Free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Interactive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Excel or text (CSV) import only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Public, and needs internet 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Tableau Desktop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Not free (but free to students who ask)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Interactive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Range of import formats and datastore APIs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Private, and works offline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2900" y="868025"/>
            <a:ext cx="3809399" cy="31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4: your 5-7 things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Communicating with data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Really common visualisations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Quite common visualisations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Visualisation tools: Matplotlib and Tableau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Doing more: D3 and beyond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D3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421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Free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Interactive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Very very flexible = almost any diagram you want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Steep learning curve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Works offline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958900"/>
            <a:ext cx="3392876" cy="32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Common Tools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Piktochart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Google fusion tables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Ggplot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Highcharts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NVD3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75" y="445025"/>
            <a:ext cx="3700525" cy="44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Matplotlib and Tableau exercises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Exercise: draw a line chart in Matplotlib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%matplotlib inline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x = np.linspace(0, 10,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 = np.sin(x)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plt.plot(x, 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 line chart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50" y="1126475"/>
            <a:ext cx="5374025" cy="35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Exercise: draw a scatterplot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401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 matplotlib.pyplot as plt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import numpy as np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x = np.array([1,4,3,2,6,4,7,8])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 = np.array([3,5,4,3,7,6,4,9])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plt.scatter(x, 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925" y="1152475"/>
            <a:ext cx="4767375" cy="32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labels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399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fig, ax = plt.subplots()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plt.scatter(x, 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ax.set_ylabel('This is the Y axis')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ax.set_xlabel('This is the X axis')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ax.set_title('This is the Title')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48" y="820462"/>
            <a:ext cx="4905824" cy="35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Exercise: Draw a stacked column chart in Tableau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00" y="1099500"/>
            <a:ext cx="5642725" cy="385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this: Import data into Tableau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Get a copy of example file “cleaned_popstats.csv”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Open Tableau Public (click on the executable)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Click on “Text File”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Select “cleaned_popstats.csv”, then “open”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Congratulations - you’ve got data into Tableau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Now click on “sheet 1” at the bottom of the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675" y="833100"/>
            <a:ext cx="3145324" cy="316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6181875" y="2813225"/>
            <a:ext cx="446700" cy="126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this: add rows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From sheet1: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You should see a “show me” box on the top RHS: click on it, then the thing that looks like a column chart (sigh: Tableau calls it “stacked bar”)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Drag “asylum seekers” from under “Measures” to the “rows” box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925" y="3081475"/>
            <a:ext cx="17716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7907500" y="2123725"/>
            <a:ext cx="304499" cy="14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014" y="3081475"/>
            <a:ext cx="3752535" cy="19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3493100" y="2691925"/>
            <a:ext cx="304499" cy="7529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Communicating with Data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this: add columns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484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Drag “origin/ returned from” from under “dimensions” to the “columns” box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Right-click on “origin/returned from” in the “columns” box.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“sort…”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“descending”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“field”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“okay”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750" y="290612"/>
            <a:ext cx="3255948" cy="45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this: remove a column from the graph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5344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Right-click on “various” in the graph.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Click “Exclude”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Watch the graph scale to the new biggest value (Democratic Republic of the Congo)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300" y="1133475"/>
            <a:ext cx="17716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6008750" y="2948300"/>
            <a:ext cx="1490099" cy="57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this: add colours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4783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Drag “Year” to color (under “Marks”)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green is okay, but not easy to read: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the little triangle that appears when you hover over the new “Year” colours box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“Edit colors”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“stepped color”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Click the bar under “Palette”; click “Red Blue Diverging” then “okay”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975" y="223350"/>
            <a:ext cx="2073325" cy="19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4726900" y="1228675"/>
            <a:ext cx="2739899" cy="432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75" y="3496700"/>
            <a:ext cx="32766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8043750" y="2884225"/>
            <a:ext cx="400499" cy="86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stacked column chart in Tableau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00" y="1099500"/>
            <a:ext cx="5642725" cy="385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and Beyond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a Chord Diagram in D3: Online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Use the terminal window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cd to the directory containing file 4.3_d3_chord_online.html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In the terminal window, type: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-m http.server 8899 &amp;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Then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http://0.0.0.0:8899/4.3_d3_chord_online.html</a:t>
            </a:r>
            <a:r>
              <a:rPr lang="en">
                <a:solidFill>
                  <a:srgbClr val="FFFFFF"/>
                </a:solidFill>
              </a:rPr>
              <a:t> in your browser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1111"/>
            </a:pPr>
            <a:r>
              <a:rPr lang="en">
                <a:solidFill>
                  <a:srgbClr val="FFFFFF"/>
                </a:solidFill>
              </a:rPr>
              <a:t>And hover your mouse over the circle edges...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(to exit, type control-c)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Drawing a Chord Diagram in D3: Offline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Copy your d3.js.zip file and the 4.4_d3_chord_offline.html file into a directory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1111"/>
            </a:pPr>
            <a:r>
              <a:rPr lang="en">
                <a:solidFill>
                  <a:srgbClr val="FFFFFF"/>
                </a:solidFill>
              </a:rPr>
              <a:t>Unzip d3.js.zip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In the directory your code is in, type: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-m http.server 8899 &amp;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Then go to</a:t>
            </a:r>
            <a:r>
              <a:rPr lang="en">
                <a:solidFill>
                  <a:srgbClr val="FFFFFF"/>
                </a:solid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http://0.0.0.0:8899/4.4_d3_chord_offline.html</a:t>
            </a:r>
            <a:r>
              <a:rPr lang="en">
                <a:solidFill>
                  <a:srgbClr val="FFFFFF"/>
                </a:solidFill>
              </a:rPr>
              <a:t> in your browser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1111"/>
            </a:pPr>
            <a:r>
              <a:rPr lang="en">
                <a:solidFill>
                  <a:srgbClr val="FFFFFF"/>
                </a:solidFill>
              </a:rPr>
              <a:t>And hover your mouse over the circle edges...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>
                <a:solidFill>
                  <a:srgbClr val="FFFFFF"/>
                </a:solidFill>
              </a:rPr>
              <a:t>(to exit, type control-c)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 chord diagram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12" y="1017724"/>
            <a:ext cx="4103374" cy="3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doesn’t have to be complex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797" y="1250975"/>
            <a:ext cx="5672399" cy="31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doesn’t have to be “standard”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347" y="1034223"/>
            <a:ext cx="6133199" cy="3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Engage your audience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en">
                <a:solidFill>
                  <a:srgbClr val="FFFFFF"/>
                </a:solidFill>
              </a:rPr>
              <a:t>Who are these people?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Demographics: which languages? What red flags?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What communications styles are they used to?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What channels are you using? Website, printed media, SMS?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What have you got for them?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Insights? answers? surprises?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Exploring or explaining?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Do you want to engage, persuade, inform or entertain?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What do they already know?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rgbClr val="FFFFFF"/>
                </a:solidFill>
              </a:rPr>
              <a:t>Why should they care?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Exercise: Design your visuals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 pen and paper (or post-its) to design visualisations and dashboards for your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rules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0950" y="1196675"/>
            <a:ext cx="8222100" cy="356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Storytelling: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Design for your medium (e.g paper)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Learn from the storytellers: have a beginning, middle and end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Use drill-down: summarise with visuals, but allow users to reach the data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dk1"/>
                </a:solidFill>
              </a:rPr>
              <a:t>Frame your message - why are you doing this, how did you get here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Visualisations: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Have graphical integrity (e.g. start bars at zero)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Keep your charts simple: maximise the data:ink ratio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Use the right chart type for the data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 more than 5-8 colours per visualisation (see colorbrewer2.org)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Really Common Visualisations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Multi-Line graph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050" y="1156775"/>
            <a:ext cx="5348399" cy="34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Stacked Column Chart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400" y="1017725"/>
            <a:ext cx="4610999" cy="3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Stacked Barchart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500" y="1230500"/>
            <a:ext cx="5522999" cy="33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