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Helvetica Neue"/>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8.xml"/><Relationship Id="rId44" Type="http://schemas.openxmlformats.org/officeDocument/2006/relationships/font" Target="fonts/HelveticaNeue-boldItalic.fntdata"/><Relationship Id="rId21" Type="http://schemas.openxmlformats.org/officeDocument/2006/relationships/slide" Target="slides/slide17.xml"/><Relationship Id="rId43" Type="http://schemas.openxmlformats.org/officeDocument/2006/relationships/font" Target="fonts/HelveticaNeue-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OpenRefine/OpenRefine/wiki/Reci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bpython.com/pandas-pivot-table-explained.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atacarpentry.org/python-ecology/04-merging-data"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odeproject.com/Articles/33052/Visual-Representation-of-SQL-Joi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andas.pydata.org/pandas-docs/stable/reshaping.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datetime.html" TargetMode="External"/><Relationship Id="rId3" Type="http://schemas.openxmlformats.org/officeDocument/2006/relationships/hyperlink" Target="https://docs.python.org/2/library/datetime.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We’re talking today about cleaning and exploring data. What we’re really talking about is making friends with your data; understanding it yourself before you run any algorithms (e.g. machine learning algorithms) on it.  We do this because a) it’s hard to run algorithms on badly-formatted data, and b) discovering data issues when you’re trying to train a classifier sucks - you have enough on your hands without dealing with outliers and spelling errors too.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Open refine is a powerful data cleaning tool.  It doesn’t do the cleaning for you, but it does make doing repeated tasks much much easier.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This is file 2009_2013_popstats_PSQ_POC.csv in directory notebooks/example_data</a:t>
            </a:r>
          </a:p>
          <a:p>
            <a:pPr lvl="0" rtl="0">
              <a:lnSpc>
                <a:spcPct val="115000"/>
              </a:lnSpc>
              <a:spcBef>
                <a:spcPts val="0"/>
              </a:spcBef>
              <a:buNone/>
            </a:pPr>
            <a:r>
              <a:t/>
            </a:r>
            <a:endParaRPr/>
          </a:p>
          <a:p>
            <a:pPr lvl="0" rtl="0">
              <a:lnSpc>
                <a:spcPct val="115000"/>
              </a:lnSpc>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First, click on the OpenRefine icon. This will start a webpage for you, at URL 127.0.0.1:3333</a:t>
            </a:r>
          </a:p>
          <a:p>
            <a:pPr lvl="0" rtl="0">
              <a:lnSpc>
                <a:spcPct val="115000"/>
              </a:lnSpc>
              <a:spcBef>
                <a:spcPts val="0"/>
              </a:spcBef>
              <a:buNone/>
            </a:pPr>
            <a:r>
              <a:rPr lang="en"/>
              <a:t>Click on create project, then select a file.  Click “next”. </a:t>
            </a:r>
          </a:p>
          <a:p>
            <a:pPr lvl="0" rtl="0">
              <a:lnSpc>
                <a:spcPct val="115000"/>
              </a:lnSpc>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I’ve selected file Notebooks/example_data/2009_2013_popstats_PSQ_POC.csv</a:t>
            </a:r>
          </a:p>
          <a:p>
            <a:pPr lvl="0" rtl="0">
              <a:spcBef>
                <a:spcPts val="0"/>
              </a:spcBef>
              <a:buNone/>
            </a:pPr>
            <a:r>
              <a:rPr lang="en"/>
              <a:t>Now I can see a preview of the data as it will be fed into the system, and a set of buttons for changing that import. </a:t>
            </a:r>
          </a:p>
          <a:p>
            <a:pPr lvl="0">
              <a:spcBef>
                <a:spcPts val="0"/>
              </a:spcBef>
              <a:buNone/>
            </a:pPr>
            <a:r>
              <a:rPr lang="en"/>
              <a:t>And it’s a mess.  OpenRefine has put all the data into one column - it’s ignored the commas that separate columns, and it’s used the first row (which is a comment about the file) as the column headings.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Fortunately, OpenRefine has ways to start cleaning as you import the file.  Here, we’ve selected “commas” as the column separators, and told OpenRefine to ignore the first 4 lines in the file.  Now all we’ve got left to do is to clean up those annoying “*”s. </a:t>
            </a:r>
          </a:p>
          <a:p>
            <a:pPr lvl="0">
              <a:spcBef>
                <a:spcPts val="0"/>
              </a:spcBef>
              <a:buNone/>
            </a:pPr>
            <a:r>
              <a:rPr lang="en"/>
              <a:t>First, click on “create project”.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rPr lang="en"/>
              <a:t>Here’s your data. You can do many things with this: clean text en-masse, move columns around (or add and delete columns), split or merge data in columns.  We’ll play with just a few of these things.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you right-click on a cell that you want to change, a little blue “edit” box will appear. Click on this, then edit the box that appears.  </a:t>
            </a:r>
          </a:p>
          <a:p>
            <a:pPr lvl="0" rtl="0">
              <a:spcBef>
                <a:spcPts val="0"/>
              </a:spcBef>
              <a:buNone/>
            </a:pPr>
            <a:r>
              <a:rPr lang="en"/>
              <a:t>Now a powerful thing happens.  You can apply whatever you did to that cell, to all other identical cells in this column.  So if I want to remove cells with ‘*’ in them, I click on one of them, edit out the star, then click on “apply to all identical cells”.</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Facets are also really powerful ways to look at and edit the data in cells.  For instance, if you click on the arrow next to “column 3”, you’ll get a popup menu.  Click on “facet” then “text facet”, and a facet box will appear on the left side of the screen. Now, if you want to change every instance of “Viet Nam” to “Vietnam”, you just need to edit the text here (hover over the word “Viet Nam” and an “edit” box will appear.  </a:t>
            </a:r>
          </a:p>
          <a:p>
            <a:pPr lvl="0" rtl="0">
              <a:spcBef>
                <a:spcPts val="0"/>
              </a:spcBef>
              <a:buNone/>
            </a:pPr>
            <a:r>
              <a:rPr lang="en"/>
              <a:t>If you have really messy inputs, you can cluster them (see the “cluster” button?) into similar fields, and assign the text that should replace everything in the cluster.  This is a useful way to deal with spelling variations, misspellings, spaces etc. </a:t>
            </a:r>
          </a:p>
          <a:p>
            <a:pPr lvl="0" rtl="0">
              <a:spcBef>
                <a:spcPts val="0"/>
              </a:spcBef>
              <a:buNone/>
            </a:pPr>
            <a:r>
              <a:t/>
            </a:r>
            <a:endParaRPr/>
          </a:p>
          <a:p>
            <a:pPr lvl="0" rtl="0">
              <a:spcBef>
                <a:spcPts val="0"/>
              </a:spcBef>
              <a:buNone/>
            </a:pPr>
            <a:r>
              <a:rPr lang="en"/>
              <a:t>When you’re finished, click “export” (top right side of the page) to write your data out to CSV etc. </a:t>
            </a:r>
          </a:p>
          <a:p>
            <a:pPr lvl="0" rtl="0">
              <a:spcBef>
                <a:spcPts val="0"/>
              </a:spcBef>
              <a:buNone/>
            </a:pPr>
            <a:r>
              <a:t/>
            </a:r>
            <a:endParaRPr/>
          </a:p>
          <a:p>
            <a:pPr lvl="0" rtl="0">
              <a:spcBef>
                <a:spcPts val="0"/>
              </a:spcBef>
              <a:buNone/>
            </a:pPr>
            <a:r>
              <a:rPr lang="en"/>
              <a:t>I’ve just shown you some of OpenRefine’s power.  For example, there are a bunch of OpenRefine recipes at </a:t>
            </a:r>
            <a:r>
              <a:rPr lang="en" u="sng">
                <a:solidFill>
                  <a:schemeClr val="accent5"/>
                </a:solidFill>
                <a:hlinkClick r:id="rId2"/>
              </a:rPr>
              <a:t>https://github.com/OpenRefine/OpenRefine/wiki/Recipes</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Get to know your dataset, before you ask a machine to understand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Pandas is a Python data analysis library.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Read_sql reads database files; read_html reads tables from html pages; read_clipboard reads from your PC’s clipboard.</a:t>
            </a:r>
          </a:p>
          <a:p>
            <a:pPr lvl="0" rtl="0">
              <a:spcBef>
                <a:spcPts val="0"/>
              </a:spcBef>
              <a:buNone/>
            </a:pPr>
            <a:r>
              <a:t/>
            </a:r>
            <a:endParaRPr/>
          </a:p>
          <a:p>
            <a:pPr lvl="0">
              <a:spcBef>
                <a:spcPts val="0"/>
              </a:spcBef>
              <a:buNone/>
            </a:pPr>
            <a:r>
              <a:rPr lang="en"/>
              <a:t>Beware: if you have more columns of data than you have column headings, Pandas read_csv can fail. If this happens, there are lots of optional parameters to read_csv that can help, but in practice it’s better to feed in clean data.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df[k].unique()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NB df.describe will only find mean and SD for numerical columns - which is reasonable.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very similar to the pivot tables in Excel.  More at </a:t>
            </a:r>
            <a:r>
              <a:rPr lang="en" u="sng">
                <a:solidFill>
                  <a:schemeClr val="hlink"/>
                </a:solidFill>
                <a:hlinkClick r:id="rId2"/>
              </a:rPr>
              <a:t>http://pbpython.com/pandas-pivot-table-explained.html</a:t>
            </a:r>
          </a:p>
          <a:p>
            <a:pPr lvl="0" rtl="0">
              <a:spcBef>
                <a:spcPts val="0"/>
              </a:spcBef>
              <a:buNone/>
            </a:pPr>
            <a:r>
              <a:t/>
            </a:r>
            <a:endParaRPr/>
          </a:p>
          <a:p>
            <a:pPr lvl="0">
              <a:spcBef>
                <a:spcPts val="0"/>
              </a:spcBef>
              <a:buNone/>
            </a:pPr>
            <a:r>
              <a:rPr lang="en"/>
              <a:t>Those NaNs?  “Not a numbers”.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Pandas merge defaults to an ‘inner join’: only keep the rows where data exists in *both* tables.</a:t>
            </a:r>
          </a:p>
          <a:p>
            <a:pPr lvl="0">
              <a:spcBef>
                <a:spcPts val="0"/>
              </a:spcBef>
              <a:buNone/>
            </a:pPr>
            <a:r>
              <a:rPr lang="en"/>
              <a:t>See e.g. </a:t>
            </a:r>
            <a:r>
              <a:rPr lang="en" u="sng">
                <a:solidFill>
                  <a:schemeClr val="accent5"/>
                </a:solidFill>
                <a:hlinkClick r:id="rId2"/>
              </a:rPr>
              <a:t>http://www.datacarpentry.org/python-ecology/04-merging-data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Left join: keep all rows from the first table; combine rows where you can, put “NaN”s in the rows when you can’t.</a:t>
            </a:r>
          </a:p>
          <a:p>
            <a:pPr lvl="0" rtl="0">
              <a:spcBef>
                <a:spcPts val="0"/>
              </a:spcBef>
              <a:buNone/>
            </a:pPr>
            <a:r>
              <a:rPr lang="en"/>
              <a:t>Some great visuals about joins: </a:t>
            </a:r>
            <a:r>
              <a:rPr lang="en" u="sng">
                <a:solidFill>
                  <a:schemeClr val="hlink"/>
                </a:solidFill>
                <a:hlinkClick r:id="rId2"/>
              </a:rPr>
              <a:t>http://www.codeproject.com/Articles/33052/Visual-Representation-of-SQL-Joins</a:t>
            </a:r>
            <a:r>
              <a:rPr lang="e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normalise your tables in Pandas by using the stack function - see e.g. </a:t>
            </a:r>
            <a:r>
              <a:rPr lang="en" u="sng">
                <a:solidFill>
                  <a:schemeClr val="accent5"/>
                </a:solidFill>
                <a:hlinkClick r:id="rId2"/>
              </a:rPr>
              <a:t>http://pandas.pydata.org/pandas-docs/stable/reshaping.html</a:t>
            </a:r>
          </a:p>
          <a:p>
            <a:pPr lvl="0" rtl="0">
              <a:spcBef>
                <a:spcPts val="0"/>
              </a:spcBef>
              <a:buNone/>
            </a:pPr>
            <a:r>
              <a:t/>
            </a:r>
            <a:endParaRPr/>
          </a:p>
          <a:p>
            <a:pPr lvl="0">
              <a:spcBef>
                <a:spcPts val="0"/>
              </a:spcBef>
              <a:buNone/>
            </a:pPr>
            <a:r>
              <a:rPr lang="en"/>
              <a:t>Image: UNICEF state of the world’s children report.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cleaning is the process of removing errors (spelling mistakes, extraneous characters, corrupted data etc) from datafiles, to prepare them for use in algorithms and visualisation.  Data cleaning is sometimes also called data scrubbing or cleansing.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might want to do “sns.set()” before plotting…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You can also run R from Python code, using the rpy2 library.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Normalised: each datapoint has its own row in the data matrix.</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1100"/>
              </a:spcBef>
              <a:buNone/>
            </a:pPr>
            <a:r>
              <a:rPr b="1" lang="en" sz="1650">
                <a:highlight>
                  <a:srgbClr val="FFFFFF"/>
                </a:highlight>
                <a:latin typeface="Helvetica Neue"/>
                <a:ea typeface="Helvetica Neue"/>
                <a:cs typeface="Helvetica Neue"/>
                <a:sym typeface="Helvetica Neue"/>
              </a:rPr>
              <a:t>Basic text cleaning</a:t>
            </a:r>
          </a:p>
          <a:p>
            <a:pPr lvl="0" rtl="0">
              <a:lnSpc>
                <a:spcPct val="142857"/>
              </a:lnSpc>
              <a:spcBef>
                <a:spcPts val="1100"/>
              </a:spcBef>
              <a:buNone/>
            </a:pPr>
            <a:r>
              <a:rPr lang="en" sz="1050">
                <a:highlight>
                  <a:srgbClr val="FFFFFF"/>
                </a:highlight>
                <a:latin typeface="Helvetica Neue"/>
                <a:ea typeface="Helvetica Neue"/>
                <a:cs typeface="Helvetica Neue"/>
                <a:sym typeface="Helvetica Neue"/>
              </a:rPr>
              <a:t>We'll spend a lot of time cleaning up text. Mostly this is because:</a:t>
            </a:r>
          </a:p>
          <a:p>
            <a:pPr indent="-295275" lvl="0" marL="736600" marR="279400" rtl="0">
              <a:lnSpc>
                <a:spcPct val="142857"/>
              </a:lnSpc>
              <a:spcBef>
                <a:spcPts val="1100"/>
              </a:spcBef>
              <a:buSzPct val="95454"/>
              <a:buFont typeface="Helvetica Neue"/>
            </a:pPr>
            <a:r>
              <a:rPr lang="en" sz="1050">
                <a:highlight>
                  <a:srgbClr val="FFFFFF"/>
                </a:highlight>
                <a:latin typeface="Helvetica Neue"/>
                <a:ea typeface="Helvetica Neue"/>
                <a:cs typeface="Helvetica Neue"/>
                <a:sym typeface="Helvetica Neue"/>
              </a:rPr>
              <a:t>A) although you see 'Capital' and 'capital' as the same words, an algorithm will see these as different because of the capital letter in one of them</a:t>
            </a:r>
          </a:p>
          <a:p>
            <a:pPr indent="-295275" lvl="0" marL="736600" marR="279400" rtl="0">
              <a:lnSpc>
                <a:spcPct val="142857"/>
              </a:lnSpc>
              <a:spcBef>
                <a:spcPts val="1100"/>
              </a:spcBef>
              <a:buSzPct val="95454"/>
              <a:buFont typeface="Helvetica Neue"/>
            </a:pPr>
            <a:r>
              <a:rPr lang="en" sz="1050">
                <a:highlight>
                  <a:srgbClr val="FFFFFF"/>
                </a:highlight>
                <a:latin typeface="Helvetica Neue"/>
                <a:ea typeface="Helvetica Neue"/>
                <a:cs typeface="Helvetica Neue"/>
                <a:sym typeface="Helvetica Neue"/>
              </a:rPr>
              <a:t>B) people leave a lot of invisible characters in their data (NB they do this to string representations of numerical data too - and many spreadsheet programs will store numbers as strings) - this is known as "whitespace", and can really mess up your day because "whitespace" and "whitespace " look the same to you, but an algorithm will see as different.</a:t>
            </a:r>
          </a:p>
          <a:p>
            <a:pPr lvl="0" rtl="0">
              <a:lnSpc>
                <a:spcPct val="142857"/>
              </a:lnSpc>
              <a:spcBef>
                <a:spcPts val="1100"/>
              </a:spcBef>
              <a:buNone/>
            </a:pPr>
            <a:r>
              <a:rPr lang="en" sz="1050">
                <a:highlight>
                  <a:srgbClr val="FFFFFF"/>
                </a:highlight>
                <a:latin typeface="Helvetica Neue"/>
                <a:ea typeface="Helvetica Neue"/>
                <a:cs typeface="Helvetica Neue"/>
                <a:sym typeface="Helvetica Neue"/>
              </a:rPr>
              <a:t>In the example, lower() converts a string into lowercase (upper() converts it into uppercase, but the convention in data science is to use all-lowercase, probably because it's less shouty to read), and strip() removes any whitespace before the first character, and after the last character (a-z etc) in the string.</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Use the RE (regular expression) library to clean up strings.  To use a regular expression (aka RegEx), you need to specify two patterns: one input pattern that will be applied repeatedly to the input text, and one output pattern that will be used in place of anything that matches the input pattern.  Regular expressions can be very powerful and can take a while to learn, but here are a couple of patterns that you’ll probably find helpful at some point. </a:t>
            </a:r>
          </a:p>
          <a:p>
            <a:pPr lvl="0" rtl="0">
              <a:lnSpc>
                <a:spcPct val="115000"/>
              </a:lnSpc>
              <a:spcBef>
                <a:spcPts val="0"/>
              </a:spcBef>
              <a:buNone/>
            </a:pPr>
            <a:r>
              <a:t/>
            </a:r>
            <a:endParaRPr sz="900"/>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900"/>
              <a:t>^\w = everything that isn’t a character or number.</a:t>
            </a:r>
          </a:p>
          <a:p>
            <a:pPr lvl="0" rtl="0">
              <a:lnSpc>
                <a:spcPct val="115000"/>
              </a:lnSpc>
              <a:spcBef>
                <a:spcPts val="0"/>
              </a:spcBef>
              <a:buNone/>
            </a:pPr>
            <a:r>
              <a:rPr lang="en" sz="900"/>
              <a:t>[] = a group of possible characters, e.g. [^\w ] = alphanumeric plus space. </a:t>
            </a:r>
          </a:p>
          <a:p>
            <a:pPr lvl="0" rtl="0">
              <a:lnSpc>
                <a:spcPct val="115000"/>
              </a:lnSpc>
              <a:spcBef>
                <a:spcPts val="0"/>
              </a:spcBef>
              <a:buNone/>
            </a:pPr>
            <a:r>
              <a:rPr lang="en" sz="900"/>
              <a:t>\s+,\s+ = one or more spaces followed by a comma then one or more spaces</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rPr lang="en">
                <a:solidFill>
                  <a:srgbClr val="414141"/>
                </a:solidFill>
              </a:rPr>
              <a:t>More about date formats in </a:t>
            </a:r>
            <a:r>
              <a:rPr lang="en">
                <a:solidFill>
                  <a:srgbClr val="414141"/>
                </a:solidFill>
                <a:hlinkClick r:id="rId2"/>
              </a:rPr>
              <a:t> </a:t>
            </a:r>
            <a:r>
              <a:rPr lang="en" u="sng">
                <a:solidFill>
                  <a:schemeClr val="accent5"/>
                </a:solidFill>
                <a:hlinkClick r:id="rId3"/>
              </a:rPr>
              <a:t>https://docs.python.org/3/library/datetime.html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1.png"/><Relationship Id="rId4"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0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Cleaning and Exploring Data</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Datascience session 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Cleaning with Open Refine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2175"/>
            <a:ext cx="8520599" cy="572699"/>
          </a:xfrm>
          <a:prstGeom prst="rect">
            <a:avLst/>
          </a:prstGeom>
        </p:spPr>
        <p:txBody>
          <a:bodyPr anchorCtr="0" anchor="t" bIns="91425" lIns="91425" rIns="91425" tIns="91425">
            <a:noAutofit/>
          </a:bodyPr>
          <a:lstStyle/>
          <a:p>
            <a:pPr lvl="0" rtl="0">
              <a:spcBef>
                <a:spcPts val="0"/>
              </a:spcBef>
              <a:buNone/>
            </a:pPr>
            <a:r>
              <a:rPr lang="en"/>
              <a:t>Our input file</a:t>
            </a:r>
          </a:p>
        </p:txBody>
      </p:sp>
      <p:pic>
        <p:nvPicPr>
          <p:cNvPr id="112" name="Shape 112"/>
          <p:cNvPicPr preferRelativeResize="0"/>
          <p:nvPr/>
        </p:nvPicPr>
        <p:blipFill>
          <a:blip r:embed="rId3">
            <a:alphaModFix/>
          </a:blip>
          <a:stretch>
            <a:fillRect/>
          </a:stretch>
        </p:blipFill>
        <p:spPr>
          <a:xfrm>
            <a:off x="697424" y="588049"/>
            <a:ext cx="7749149" cy="44144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2175"/>
            <a:ext cx="8520599" cy="572699"/>
          </a:xfrm>
          <a:prstGeom prst="rect">
            <a:avLst/>
          </a:prstGeom>
        </p:spPr>
        <p:txBody>
          <a:bodyPr anchorCtr="0" anchor="t" bIns="91425" lIns="91425" rIns="91425" tIns="91425">
            <a:noAutofit/>
          </a:bodyPr>
          <a:lstStyle/>
          <a:p>
            <a:pPr lvl="0" rtl="0">
              <a:spcBef>
                <a:spcPts val="0"/>
              </a:spcBef>
              <a:buNone/>
            </a:pPr>
            <a:r>
              <a:rPr lang="en"/>
              <a:t>Getting started</a:t>
            </a:r>
          </a:p>
        </p:txBody>
      </p:sp>
      <p:pic>
        <p:nvPicPr>
          <p:cNvPr id="118" name="Shape 118"/>
          <p:cNvPicPr preferRelativeResize="0"/>
          <p:nvPr/>
        </p:nvPicPr>
        <p:blipFill>
          <a:blip r:embed="rId3">
            <a:alphaModFix/>
          </a:blip>
          <a:stretch>
            <a:fillRect/>
          </a:stretch>
        </p:blipFill>
        <p:spPr>
          <a:xfrm>
            <a:off x="104225" y="892249"/>
            <a:ext cx="8907751" cy="369314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2175"/>
            <a:ext cx="8520599" cy="572699"/>
          </a:xfrm>
          <a:prstGeom prst="rect">
            <a:avLst/>
          </a:prstGeom>
        </p:spPr>
        <p:txBody>
          <a:bodyPr anchorCtr="0" anchor="t" bIns="91425" lIns="91425" rIns="91425" tIns="91425">
            <a:noAutofit/>
          </a:bodyPr>
          <a:lstStyle/>
          <a:p>
            <a:pPr lvl="0">
              <a:spcBef>
                <a:spcPts val="0"/>
              </a:spcBef>
              <a:buNone/>
            </a:pPr>
            <a:r>
              <a:rPr lang="en"/>
              <a:t>Inputting data</a:t>
            </a:r>
          </a:p>
        </p:txBody>
      </p:sp>
      <p:pic>
        <p:nvPicPr>
          <p:cNvPr id="124" name="Shape 124"/>
          <p:cNvPicPr preferRelativeResize="0"/>
          <p:nvPr/>
        </p:nvPicPr>
        <p:blipFill>
          <a:blip r:embed="rId3">
            <a:alphaModFix/>
          </a:blip>
          <a:stretch>
            <a:fillRect/>
          </a:stretch>
        </p:blipFill>
        <p:spPr>
          <a:xfrm>
            <a:off x="629900" y="560525"/>
            <a:ext cx="8067249" cy="43205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12175"/>
            <a:ext cx="8520599" cy="572699"/>
          </a:xfrm>
          <a:prstGeom prst="rect">
            <a:avLst/>
          </a:prstGeom>
        </p:spPr>
        <p:txBody>
          <a:bodyPr anchorCtr="0" anchor="t" bIns="91425" lIns="91425" rIns="91425" tIns="91425">
            <a:noAutofit/>
          </a:bodyPr>
          <a:lstStyle/>
          <a:p>
            <a:pPr lvl="0">
              <a:spcBef>
                <a:spcPts val="0"/>
              </a:spcBef>
              <a:buNone/>
            </a:pPr>
            <a:r>
              <a:rPr lang="en"/>
              <a:t>Cleaning up the import</a:t>
            </a:r>
          </a:p>
        </p:txBody>
      </p:sp>
      <p:pic>
        <p:nvPicPr>
          <p:cNvPr id="130" name="Shape 130"/>
          <p:cNvPicPr preferRelativeResize="0"/>
          <p:nvPr/>
        </p:nvPicPr>
        <p:blipFill>
          <a:blip r:embed="rId3">
            <a:alphaModFix/>
          </a:blip>
          <a:stretch>
            <a:fillRect/>
          </a:stretch>
        </p:blipFill>
        <p:spPr>
          <a:xfrm>
            <a:off x="1470073" y="662050"/>
            <a:ext cx="6586324" cy="43180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64025"/>
            <a:ext cx="8520599" cy="572699"/>
          </a:xfrm>
          <a:prstGeom prst="rect">
            <a:avLst/>
          </a:prstGeom>
        </p:spPr>
        <p:txBody>
          <a:bodyPr anchorCtr="0" anchor="t" bIns="91425" lIns="91425" rIns="91425" tIns="91425">
            <a:noAutofit/>
          </a:bodyPr>
          <a:lstStyle/>
          <a:p>
            <a:pPr lvl="0">
              <a:spcBef>
                <a:spcPts val="0"/>
              </a:spcBef>
              <a:buNone/>
            </a:pPr>
            <a:r>
              <a:rPr lang="en"/>
              <a:t>The imported data</a:t>
            </a:r>
          </a:p>
        </p:txBody>
      </p:sp>
      <p:pic>
        <p:nvPicPr>
          <p:cNvPr id="136" name="Shape 136"/>
          <p:cNvPicPr preferRelativeResize="0"/>
          <p:nvPr/>
        </p:nvPicPr>
        <p:blipFill>
          <a:blip r:embed="rId3">
            <a:alphaModFix/>
          </a:blip>
          <a:stretch>
            <a:fillRect/>
          </a:stretch>
        </p:blipFill>
        <p:spPr>
          <a:xfrm>
            <a:off x="447099" y="816150"/>
            <a:ext cx="8232799" cy="37710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Cleaning up columns</a:t>
            </a:r>
          </a:p>
        </p:txBody>
      </p:sp>
      <p:pic>
        <p:nvPicPr>
          <p:cNvPr id="142" name="Shape 142"/>
          <p:cNvPicPr preferRelativeResize="0"/>
          <p:nvPr/>
        </p:nvPicPr>
        <p:blipFill>
          <a:blip r:embed="rId3">
            <a:alphaModFix/>
          </a:blip>
          <a:stretch>
            <a:fillRect/>
          </a:stretch>
        </p:blipFill>
        <p:spPr>
          <a:xfrm>
            <a:off x="1495800" y="2743300"/>
            <a:ext cx="6468751" cy="2194249"/>
          </a:xfrm>
          <a:prstGeom prst="rect">
            <a:avLst/>
          </a:prstGeom>
          <a:noFill/>
          <a:ln>
            <a:noFill/>
          </a:ln>
        </p:spPr>
      </p:pic>
      <p:pic>
        <p:nvPicPr>
          <p:cNvPr id="143" name="Shape 143"/>
          <p:cNvPicPr preferRelativeResize="0"/>
          <p:nvPr/>
        </p:nvPicPr>
        <p:blipFill>
          <a:blip r:embed="rId4">
            <a:alphaModFix/>
          </a:blip>
          <a:stretch>
            <a:fillRect/>
          </a:stretch>
        </p:blipFill>
        <p:spPr>
          <a:xfrm>
            <a:off x="3280401" y="1101100"/>
            <a:ext cx="2583185" cy="14275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40225"/>
            <a:ext cx="8520599" cy="572699"/>
          </a:xfrm>
          <a:prstGeom prst="rect">
            <a:avLst/>
          </a:prstGeom>
        </p:spPr>
        <p:txBody>
          <a:bodyPr anchorCtr="0" anchor="t" bIns="91425" lIns="91425" rIns="91425" tIns="91425">
            <a:noAutofit/>
          </a:bodyPr>
          <a:lstStyle/>
          <a:p>
            <a:pPr lvl="0">
              <a:spcBef>
                <a:spcPts val="0"/>
              </a:spcBef>
              <a:buNone/>
            </a:pPr>
            <a:r>
              <a:rPr lang="en"/>
              <a:t>Facets</a:t>
            </a:r>
          </a:p>
        </p:txBody>
      </p:sp>
      <p:pic>
        <p:nvPicPr>
          <p:cNvPr id="149" name="Shape 149"/>
          <p:cNvPicPr preferRelativeResize="0"/>
          <p:nvPr/>
        </p:nvPicPr>
        <p:blipFill>
          <a:blip r:embed="rId3">
            <a:alphaModFix/>
          </a:blip>
          <a:stretch>
            <a:fillRect/>
          </a:stretch>
        </p:blipFill>
        <p:spPr>
          <a:xfrm>
            <a:off x="4205948" y="431725"/>
            <a:ext cx="5595574" cy="4396524"/>
          </a:xfrm>
          <a:prstGeom prst="rect">
            <a:avLst/>
          </a:prstGeom>
          <a:noFill/>
          <a:ln>
            <a:noFill/>
          </a:ln>
        </p:spPr>
      </p:pic>
      <p:pic>
        <p:nvPicPr>
          <p:cNvPr id="150" name="Shape 150"/>
          <p:cNvPicPr preferRelativeResize="0"/>
          <p:nvPr/>
        </p:nvPicPr>
        <p:blipFill>
          <a:blip r:embed="rId4">
            <a:alphaModFix/>
          </a:blip>
          <a:stretch>
            <a:fillRect/>
          </a:stretch>
        </p:blipFill>
        <p:spPr>
          <a:xfrm>
            <a:off x="141299" y="1141550"/>
            <a:ext cx="3663849" cy="29768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Exploring Data</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Exploring Data</a:t>
            </a:r>
          </a:p>
        </p:txBody>
      </p:sp>
      <p:sp>
        <p:nvSpPr>
          <p:cNvPr id="161" name="Shape 16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Eyeball your data</a:t>
            </a:r>
          </a:p>
          <a:p>
            <a:pPr indent="-228600" lvl="0" marL="457200" rtl="0">
              <a:spcBef>
                <a:spcPts val="0"/>
              </a:spcBef>
              <a:buClr>
                <a:srgbClr val="FFFFFF"/>
              </a:buClr>
            </a:pPr>
            <a:r>
              <a:rPr lang="en">
                <a:solidFill>
                  <a:srgbClr val="FFFFFF"/>
                </a:solidFill>
              </a:rPr>
              <a:t>Plot your data - visually look for trends and outliers</a:t>
            </a:r>
          </a:p>
          <a:p>
            <a:pPr indent="-228600" lvl="0" marL="457200" rtl="0">
              <a:spcBef>
                <a:spcPts val="0"/>
              </a:spcBef>
              <a:buClr>
                <a:srgbClr val="FFFFFF"/>
              </a:buClr>
            </a:pPr>
            <a:r>
              <a:rPr lang="en">
                <a:solidFill>
                  <a:srgbClr val="FFFFFF"/>
                </a:solidFill>
              </a:rPr>
              <a:t>Get the basics statistics (mean, sd etc) of your data</a:t>
            </a:r>
          </a:p>
          <a:p>
            <a:pPr indent="-228600" lvl="0" marL="457200" rtl="0">
              <a:spcBef>
                <a:spcPts val="0"/>
              </a:spcBef>
              <a:buClr>
                <a:srgbClr val="FFFFFF"/>
              </a:buClr>
            </a:pPr>
            <a:r>
              <a:rPr lang="en">
                <a:solidFill>
                  <a:srgbClr val="FFFFFF"/>
                </a:solidFill>
              </a:rPr>
              <a:t>Create pivot tables to help understand how columns interact</a:t>
            </a:r>
          </a:p>
          <a:p>
            <a:pPr indent="-228600" lvl="0" marL="457200" rtl="0">
              <a:spcBef>
                <a:spcPts val="0"/>
              </a:spcBef>
              <a:buClr>
                <a:srgbClr val="FFFFFF"/>
              </a:buClr>
            </a:pPr>
            <a:r>
              <a:rPr lang="en">
                <a:solidFill>
                  <a:srgbClr val="FFFFFF"/>
                </a:solidFill>
              </a:rPr>
              <a:t>Do more cleaning if you need to (e.g. those outliers)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Lab 5: your 5-7 things</a:t>
            </a:r>
          </a:p>
        </p:txBody>
      </p:sp>
      <p:sp>
        <p:nvSpPr>
          <p:cNvPr id="61" name="Shape 6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cleaning</a:t>
            </a:r>
          </a:p>
          <a:p>
            <a:pPr indent="-228600" lvl="0" marL="457200" rtl="0">
              <a:spcBef>
                <a:spcPts val="0"/>
              </a:spcBef>
              <a:buClr>
                <a:srgbClr val="FFFFFF"/>
              </a:buClr>
            </a:pPr>
            <a:r>
              <a:rPr lang="en">
                <a:solidFill>
                  <a:srgbClr val="FFFFFF"/>
                </a:solidFill>
              </a:rPr>
              <a:t>Basic data cleaning with Python</a:t>
            </a:r>
          </a:p>
          <a:p>
            <a:pPr indent="-228600" lvl="0" marL="457200" rtl="0">
              <a:spcBef>
                <a:spcPts val="0"/>
              </a:spcBef>
              <a:buClr>
                <a:srgbClr val="FFFFFF"/>
              </a:buClr>
            </a:pPr>
            <a:r>
              <a:rPr lang="en">
                <a:solidFill>
                  <a:srgbClr val="FFFFFF"/>
                </a:solidFill>
              </a:rPr>
              <a:t>Using OpenRefine</a:t>
            </a:r>
          </a:p>
          <a:p>
            <a:pPr indent="-228600" lvl="0" marL="457200" rtl="0">
              <a:spcBef>
                <a:spcPts val="0"/>
              </a:spcBef>
              <a:buClr>
                <a:srgbClr val="FFFFFF"/>
              </a:buClr>
            </a:pPr>
            <a:r>
              <a:rPr lang="en">
                <a:solidFill>
                  <a:srgbClr val="FFFFFF"/>
                </a:solidFill>
              </a:rPr>
              <a:t>Exploring Data</a:t>
            </a:r>
          </a:p>
          <a:p>
            <a:pPr indent="-228600" lvl="0" marL="457200" rtl="0">
              <a:spcBef>
                <a:spcPts val="0"/>
              </a:spcBef>
              <a:buClr>
                <a:srgbClr val="FFFFFF"/>
              </a:buClr>
            </a:pPr>
            <a:r>
              <a:rPr lang="en">
                <a:solidFill>
                  <a:srgbClr val="FFFFFF"/>
                </a:solidFill>
              </a:rPr>
              <a:t>The Pandas library</a:t>
            </a:r>
          </a:p>
          <a:p>
            <a:pPr indent="-228600" lvl="0" marL="457200" rtl="0">
              <a:spcBef>
                <a:spcPts val="0"/>
              </a:spcBef>
              <a:buClr>
                <a:srgbClr val="FFFFFF"/>
              </a:buClr>
            </a:pPr>
            <a:r>
              <a:rPr lang="en">
                <a:solidFill>
                  <a:srgbClr val="FFFFFF"/>
                </a:solidFill>
              </a:rPr>
              <a:t>The Seaborn library</a:t>
            </a:r>
          </a:p>
          <a:p>
            <a:pPr indent="-228600" lvl="0" marL="457200" rtl="0">
              <a:spcBef>
                <a:spcPts val="0"/>
              </a:spcBef>
              <a:buClr>
                <a:srgbClr val="FFFFFF"/>
              </a:buClr>
            </a:pPr>
            <a:r>
              <a:rPr lang="en">
                <a:solidFill>
                  <a:srgbClr val="FFFFFF"/>
                </a:solidFill>
              </a:rPr>
              <a:t>The R language</a:t>
            </a:r>
          </a:p>
          <a:p>
            <a:pPr lvl="0" rtl="0">
              <a:spcBef>
                <a:spcPts val="0"/>
              </a:spcBef>
              <a:buNone/>
            </a:pPr>
            <a:r>
              <a:t/>
            </a:r>
            <a:endParaRPr>
              <a:solidFill>
                <a:srgbClr val="FFFFFF"/>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Exploring with Pandas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Reading in data files with Pandas</a:t>
            </a:r>
          </a:p>
        </p:txBody>
      </p:sp>
      <p:sp>
        <p:nvSpPr>
          <p:cNvPr id="172" name="Shape 17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rtl="0">
              <a:spcBef>
                <a:spcPts val="0"/>
              </a:spcBef>
              <a:spcAft>
                <a:spcPts val="1800"/>
              </a:spcAft>
              <a:buClr>
                <a:srgbClr val="FFFFFF"/>
              </a:buClr>
              <a:buSzPct val="100000"/>
            </a:pPr>
            <a:r>
              <a:rPr lang="en">
                <a:solidFill>
                  <a:srgbClr val="FFFFFF"/>
                </a:solidFill>
              </a:rPr>
              <a:t>read_csv</a:t>
            </a:r>
          </a:p>
          <a:p>
            <a:pPr indent="-342900" lvl="0" marL="457200" rtl="0">
              <a:spcBef>
                <a:spcPts val="0"/>
              </a:spcBef>
              <a:spcAft>
                <a:spcPts val="1800"/>
              </a:spcAft>
              <a:buClr>
                <a:srgbClr val="FFFFFF"/>
              </a:buClr>
              <a:buSzPct val="100000"/>
            </a:pPr>
            <a:r>
              <a:rPr lang="en">
                <a:solidFill>
                  <a:srgbClr val="FFFFFF"/>
                </a:solidFill>
              </a:rPr>
              <a:t>read_excel</a:t>
            </a:r>
          </a:p>
          <a:p>
            <a:pPr indent="-342900" lvl="0" marL="457200" rtl="0">
              <a:spcBef>
                <a:spcPts val="0"/>
              </a:spcBef>
              <a:spcAft>
                <a:spcPts val="1800"/>
              </a:spcAft>
              <a:buClr>
                <a:srgbClr val="FFFFFF"/>
              </a:buClr>
              <a:buSzPct val="100000"/>
            </a:pPr>
            <a:r>
              <a:rPr lang="en">
                <a:solidFill>
                  <a:srgbClr val="FFFFFF"/>
                </a:solidFill>
              </a:rPr>
              <a:t>read_sql</a:t>
            </a:r>
          </a:p>
          <a:p>
            <a:pPr indent="-342900" lvl="0" marL="457200" rtl="0">
              <a:spcBef>
                <a:spcPts val="0"/>
              </a:spcBef>
              <a:spcAft>
                <a:spcPts val="1800"/>
              </a:spcAft>
              <a:buClr>
                <a:srgbClr val="FFFFFF"/>
              </a:buClr>
              <a:buSzPct val="100000"/>
            </a:pPr>
            <a:r>
              <a:rPr lang="en">
                <a:solidFill>
                  <a:srgbClr val="FFFFFF"/>
                </a:solidFill>
              </a:rPr>
              <a:t>read_json</a:t>
            </a:r>
          </a:p>
          <a:p>
            <a:pPr indent="-342900" lvl="0" marL="457200" rtl="0">
              <a:spcBef>
                <a:spcPts val="0"/>
              </a:spcBef>
              <a:spcAft>
                <a:spcPts val="1800"/>
              </a:spcAft>
              <a:buClr>
                <a:srgbClr val="FFFFFF"/>
              </a:buClr>
              <a:buSzPct val="100000"/>
            </a:pPr>
            <a:r>
              <a:rPr lang="en">
                <a:solidFill>
                  <a:srgbClr val="FFFFFF"/>
                </a:solidFill>
              </a:rPr>
              <a:t>read_html</a:t>
            </a:r>
          </a:p>
          <a:p>
            <a:pPr indent="-342900" lvl="0" marL="457200" rtl="0">
              <a:spcBef>
                <a:spcPts val="0"/>
              </a:spcBef>
              <a:spcAft>
                <a:spcPts val="1800"/>
              </a:spcAft>
              <a:buClr>
                <a:srgbClr val="FFFFFF"/>
              </a:buClr>
              <a:buSzPct val="100000"/>
            </a:pPr>
            <a:r>
              <a:rPr lang="en">
                <a:solidFill>
                  <a:srgbClr val="FFFFFF"/>
                </a:solidFill>
              </a:rPr>
              <a:t>read_stata</a:t>
            </a:r>
          </a:p>
          <a:p>
            <a:pPr indent="-342900" lvl="0" marL="457200" rtl="0">
              <a:spcBef>
                <a:spcPts val="0"/>
              </a:spcBef>
              <a:spcAft>
                <a:spcPts val="0"/>
              </a:spcAft>
              <a:buClr>
                <a:srgbClr val="FFFFFF"/>
              </a:buClr>
              <a:buSzPct val="100000"/>
            </a:pPr>
            <a:r>
              <a:rPr lang="en">
                <a:solidFill>
                  <a:srgbClr val="FFFFFF"/>
                </a:solidFill>
              </a:rPr>
              <a:t>read_clipboard</a:t>
            </a:r>
          </a:p>
          <a:p>
            <a:pPr lvl="0" rtl="0">
              <a:spcBef>
                <a:spcPts val="0"/>
              </a:spcBef>
              <a:spcAft>
                <a:spcPts val="0"/>
              </a:spcAft>
              <a:buNone/>
            </a:pPr>
            <a:r>
              <a:t/>
            </a:r>
            <a:endParaRPr>
              <a:solidFill>
                <a:srgbClr val="FFFFFF"/>
              </a:solidFill>
            </a:endParaRPr>
          </a:p>
          <a:p>
            <a:pPr indent="-342900" lvl="0" marL="457200" rtl="0">
              <a:spcBef>
                <a:spcPts val="0"/>
              </a:spcBef>
              <a:spcAft>
                <a:spcPts val="0"/>
              </a:spcAft>
              <a:buClr>
                <a:srgbClr val="FFFFFF"/>
              </a:buClr>
              <a:buSzPct val="100000"/>
            </a:pPr>
            <a:r>
              <a:rPr lang="en">
                <a:solidFill>
                  <a:srgbClr val="FFFFFF"/>
                </a:solidFill>
              </a:rPr>
              <a:t>import pandas as pd</a:t>
            </a:r>
          </a:p>
          <a:p>
            <a:pPr indent="-342900" lvl="0" marL="457200" rtl="0">
              <a:spcBef>
                <a:spcPts val="0"/>
              </a:spcBef>
              <a:spcAft>
                <a:spcPts val="0"/>
              </a:spcAft>
              <a:buClr>
                <a:srgbClr val="FFFFFF"/>
              </a:buClr>
              <a:buSzPct val="100000"/>
            </a:pPr>
            <a:r>
              <a:rPr lang="en">
                <a:solidFill>
                  <a:srgbClr val="FFFFFF"/>
                </a:solidFill>
              </a:rPr>
              <a:t>df = pd.read_stata('example_data/AG_SEC12A.dta')</a:t>
            </a:r>
          </a:p>
          <a:p>
            <a:pPr lvl="0">
              <a:spcBef>
                <a:spcPts val="0"/>
              </a:spcBef>
              <a:buNone/>
            </a:pPr>
            <a:r>
              <a:t/>
            </a:r>
            <a:endParaRPr>
              <a:solidFill>
                <a:srgbClr val="FFFFFF"/>
              </a:solidFil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Eyeballing rows</a:t>
            </a:r>
          </a:p>
        </p:txBody>
      </p:sp>
      <p:sp>
        <p:nvSpPr>
          <p:cNvPr id="178" name="Shape 17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How many rows are there in this dataset?</a:t>
            </a:r>
          </a:p>
          <a:p>
            <a:pPr indent="-342900" lvl="1" marL="914400" rtl="0">
              <a:spcBef>
                <a:spcPts val="0"/>
              </a:spcBef>
              <a:buClr>
                <a:srgbClr val="FFFFFF"/>
              </a:buClr>
              <a:buSzPct val="100000"/>
            </a:pPr>
            <a:r>
              <a:rPr lang="en" sz="1800">
                <a:solidFill>
                  <a:srgbClr val="FFFFFF"/>
                </a:solidFill>
              </a:rPr>
              <a:t>len(df)</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What do my data rows look like?</a:t>
            </a:r>
          </a:p>
          <a:p>
            <a:pPr indent="-342900" lvl="1" marL="914400" rtl="0">
              <a:spcBef>
                <a:spcPts val="0"/>
              </a:spcBef>
              <a:buClr>
                <a:srgbClr val="FFFFFF"/>
              </a:buClr>
              <a:buSzPct val="100000"/>
            </a:pPr>
            <a:r>
              <a:rPr lang="en" sz="1800">
                <a:solidFill>
                  <a:srgbClr val="FFFFFF"/>
                </a:solidFill>
              </a:rPr>
              <a:t>df.head(5)</a:t>
            </a:r>
          </a:p>
          <a:p>
            <a:pPr indent="-342900" lvl="1" marL="914400" rtl="0">
              <a:spcBef>
                <a:spcPts val="0"/>
              </a:spcBef>
              <a:buClr>
                <a:srgbClr val="FFFFFF"/>
              </a:buClr>
              <a:buSzPct val="100000"/>
            </a:pPr>
            <a:r>
              <a:rPr lang="en" sz="1800">
                <a:solidFill>
                  <a:srgbClr val="FFFFFF"/>
                </a:solidFill>
              </a:rPr>
              <a:t>df.tail()</a:t>
            </a:r>
          </a:p>
          <a:p>
            <a:pPr indent="-342900" lvl="1" marL="914400" rtl="0">
              <a:spcBef>
                <a:spcPts val="0"/>
              </a:spcBef>
              <a:buClr>
                <a:srgbClr val="FFFFFF"/>
              </a:buClr>
              <a:buSzPct val="100000"/>
            </a:pPr>
            <a:r>
              <a:rPr lang="en" sz="1800">
                <a:solidFill>
                  <a:srgbClr val="FFFFFF"/>
                </a:solidFill>
              </a:rPr>
              <a:t>df[10:20]</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Eyeballing columns</a:t>
            </a:r>
          </a:p>
        </p:txBody>
      </p:sp>
      <p:sp>
        <p:nvSpPr>
          <p:cNvPr id="184" name="Shape 18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1800"/>
              </a:spcAft>
              <a:buClr>
                <a:srgbClr val="FFFFFF"/>
              </a:buClr>
            </a:pPr>
            <a:r>
              <a:rPr lang="en">
                <a:solidFill>
                  <a:srgbClr val="FFFFFF"/>
                </a:solidFill>
              </a:rPr>
              <a:t>What’s in these columns?</a:t>
            </a:r>
          </a:p>
          <a:p>
            <a:pPr indent="-228600" lvl="0" marL="914400" rtl="0">
              <a:spcBef>
                <a:spcPts val="0"/>
              </a:spcBef>
              <a:spcAft>
                <a:spcPts val="1800"/>
              </a:spcAft>
              <a:buClr>
                <a:srgbClr val="FFFFFF"/>
              </a:buClr>
            </a:pPr>
            <a:r>
              <a:rPr lang="en">
                <a:solidFill>
                  <a:srgbClr val="FFFFFF"/>
                </a:solidFill>
              </a:rPr>
              <a:t>df[‘sourceid’]</a:t>
            </a:r>
          </a:p>
          <a:p>
            <a:pPr indent="-228600" lvl="0" marL="914400" rtl="0">
              <a:spcBef>
                <a:spcPts val="0"/>
              </a:spcBef>
              <a:spcAft>
                <a:spcPts val="1800"/>
              </a:spcAft>
              <a:buClr>
                <a:srgbClr val="FFFFFF"/>
              </a:buClr>
            </a:pPr>
            <a:r>
              <a:rPr lang="en">
                <a:solidFill>
                  <a:srgbClr val="FFFFFF"/>
                </a:solidFill>
              </a:rPr>
              <a:t>df[[‘sourceid’,’ag12a_01','ag12a_02_2']]</a:t>
            </a:r>
          </a:p>
          <a:p>
            <a:pPr lvl="0" rtl="0">
              <a:spcBef>
                <a:spcPts val="0"/>
              </a:spcBef>
              <a:spcAft>
                <a:spcPts val="1800"/>
              </a:spcAft>
              <a:buNone/>
            </a:pPr>
            <a:r>
              <a:t/>
            </a:r>
            <a:endParaRPr sz="1000">
              <a:solidFill>
                <a:srgbClr val="FFFFFF"/>
              </a:solidFill>
            </a:endParaRPr>
          </a:p>
          <a:p>
            <a:pPr indent="-228600" lvl="0" marL="457200" rtl="0">
              <a:spcBef>
                <a:spcPts val="0"/>
              </a:spcBef>
              <a:spcAft>
                <a:spcPts val="1800"/>
              </a:spcAft>
              <a:buClr>
                <a:srgbClr val="FFFFFF"/>
              </a:buClr>
            </a:pPr>
            <a:r>
              <a:rPr lang="en">
                <a:solidFill>
                  <a:srgbClr val="FFFFFF"/>
                </a:solidFill>
              </a:rPr>
              <a:t>What’s in the columns when these are true?</a:t>
            </a:r>
          </a:p>
          <a:p>
            <a:pPr indent="-342900" lvl="1" marL="914400" rtl="0">
              <a:spcBef>
                <a:spcPts val="0"/>
              </a:spcBef>
              <a:spcAft>
                <a:spcPts val="1800"/>
              </a:spcAft>
              <a:buClr>
                <a:srgbClr val="FFFFFF"/>
              </a:buClr>
              <a:buSzPct val="100000"/>
            </a:pPr>
            <a:r>
              <a:rPr lang="en" sz="1800">
                <a:solidFill>
                  <a:srgbClr val="FFFFFF"/>
                </a:solidFill>
              </a:rPr>
              <a:t>df[df.ag12a_01 == ‘YES’]</a:t>
            </a:r>
          </a:p>
          <a:p>
            <a:pPr indent="-342900" lvl="1" marL="914400" rtl="0">
              <a:spcBef>
                <a:spcPts val="0"/>
              </a:spcBef>
              <a:spcAft>
                <a:spcPts val="0"/>
              </a:spcAft>
              <a:buClr>
                <a:srgbClr val="FFFFFF"/>
              </a:buClr>
              <a:buSzPct val="100000"/>
            </a:pPr>
            <a:r>
              <a:rPr lang="en" sz="1800">
                <a:solidFill>
                  <a:srgbClr val="FFFFFF"/>
                </a:solidFill>
              </a:rPr>
              <a:t>df[(df.ag12a_01 == 'YES') &amp; (df.ag12a_02_1 == 'NO')]</a:t>
            </a:r>
          </a:p>
          <a:p>
            <a:pPr lvl="0">
              <a:spcBef>
                <a:spcPts val="0"/>
              </a:spcBef>
              <a:buNone/>
            </a:pPr>
            <a:r>
              <a:t/>
            </a:r>
            <a:endParaRPr>
              <a:solidFill>
                <a:srgbClr val="FFFFFF"/>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Summarising columns</a:t>
            </a:r>
          </a:p>
        </p:txBody>
      </p:sp>
      <p:sp>
        <p:nvSpPr>
          <p:cNvPr id="190" name="Shape 19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What are my column names and types?</a:t>
            </a:r>
          </a:p>
          <a:p>
            <a:pPr indent="-342900" lvl="1" marL="914400" rtl="0">
              <a:spcBef>
                <a:spcPts val="0"/>
              </a:spcBef>
              <a:buClr>
                <a:srgbClr val="FFFFFF"/>
              </a:buClr>
              <a:buSzPct val="100000"/>
            </a:pPr>
            <a:r>
              <a:rPr lang="en" sz="1800">
                <a:solidFill>
                  <a:srgbClr val="FFFFFF"/>
                </a:solidFill>
              </a:rPr>
              <a:t>df.columns</a:t>
            </a:r>
          </a:p>
          <a:p>
            <a:pPr indent="-342900" lvl="1" marL="914400" marR="0" rtl="0" algn="l">
              <a:lnSpc>
                <a:spcPct val="115000"/>
              </a:lnSpc>
              <a:spcBef>
                <a:spcPts val="0"/>
              </a:spcBef>
              <a:spcAft>
                <a:spcPts val="1600"/>
              </a:spcAft>
              <a:buClr>
                <a:srgbClr val="FFFFFF"/>
              </a:buClr>
              <a:buSzPct val="100000"/>
              <a:buFont typeface="Arial"/>
            </a:pPr>
            <a:r>
              <a:rPr lang="en" sz="1800">
                <a:solidFill>
                  <a:srgbClr val="FFFFFF"/>
                </a:solidFill>
              </a:rPr>
              <a:t>df.dtypes</a:t>
            </a:r>
          </a:p>
          <a:p>
            <a:pPr lvl="0" marR="0" rtl="0" algn="l">
              <a:lnSpc>
                <a:spcPct val="115000"/>
              </a:lnSpc>
              <a:spcBef>
                <a:spcPts val="0"/>
              </a:spcBef>
              <a:spcAft>
                <a:spcPts val="1600"/>
              </a:spcAft>
              <a:buNone/>
            </a:pPr>
            <a:r>
              <a:t/>
            </a:r>
            <a:endParaRPr sz="1000">
              <a:solidFill>
                <a:srgbClr val="FFFFFF"/>
              </a:solidFill>
            </a:endParaRPr>
          </a:p>
          <a:p>
            <a:pPr indent="-228600" lvl="0" marL="457200" rtl="0">
              <a:spcBef>
                <a:spcPts val="0"/>
              </a:spcBef>
              <a:buClr>
                <a:schemeClr val="dk1"/>
              </a:buClr>
            </a:pPr>
            <a:r>
              <a:rPr lang="en">
                <a:solidFill>
                  <a:schemeClr val="dk1"/>
                </a:solidFill>
              </a:rPr>
              <a:t>Which labels do I have in this column?</a:t>
            </a:r>
          </a:p>
          <a:p>
            <a:pPr indent="-342900" lvl="1" marL="914400" rtl="0">
              <a:spcBef>
                <a:spcPts val="0"/>
              </a:spcBef>
              <a:buClr>
                <a:schemeClr val="dk1"/>
              </a:buClr>
              <a:buSzPct val="100000"/>
            </a:pPr>
            <a:r>
              <a:rPr lang="en" sz="1800">
                <a:solidFill>
                  <a:schemeClr val="dk1"/>
                </a:solidFill>
              </a:rPr>
              <a:t>df['ag12a_03'].unique()</a:t>
            </a:r>
          </a:p>
          <a:p>
            <a:pPr indent="-342900" lvl="1" marL="914400" rtl="0">
              <a:spcBef>
                <a:spcPts val="0"/>
              </a:spcBef>
              <a:buClr>
                <a:srgbClr val="FFFFFF"/>
              </a:buClr>
              <a:buSzPct val="100000"/>
            </a:pPr>
            <a:r>
              <a:rPr lang="en" sz="1800">
                <a:solidFill>
                  <a:schemeClr val="dk1"/>
                </a:solidFill>
              </a:rPr>
              <a:t>df['ag12a_03'].value_counts()</a:t>
            </a:r>
          </a:p>
          <a:p>
            <a:pPr lvl="0" rtl="0">
              <a:spcBef>
                <a:spcPts val="0"/>
              </a:spcBef>
              <a:buNone/>
            </a:pPr>
            <a:r>
              <a:t/>
            </a:r>
            <a:endParaRPr sz="1000">
              <a:solidFill>
                <a:srgbClr val="FFFFFF"/>
              </a:solidFill>
            </a:endParaRPr>
          </a:p>
          <a:p>
            <a:pPr indent="-228600" lvl="0" marL="457200" rtl="0">
              <a:spcBef>
                <a:spcPts val="0"/>
              </a:spcBef>
              <a:buClr>
                <a:srgbClr val="FFFFFF"/>
              </a:buClr>
            </a:pPr>
            <a:r>
              <a:rPr lang="en">
                <a:solidFill>
                  <a:srgbClr val="FFFFFF"/>
                </a:solidFill>
              </a:rPr>
              <a:t>What are my columns’ mean, standard deviation etc?</a:t>
            </a:r>
          </a:p>
          <a:p>
            <a:pPr indent="-342900" lvl="1" marL="914400" rtl="0">
              <a:spcBef>
                <a:spcPts val="0"/>
              </a:spcBef>
              <a:buClr>
                <a:srgbClr val="FFFFFF"/>
              </a:buClr>
              <a:buSzPct val="100000"/>
            </a:pPr>
            <a:r>
              <a:rPr lang="en" sz="1800">
                <a:solidFill>
                  <a:schemeClr val="dk1"/>
                </a:solidFill>
              </a:rPr>
              <a:t>df.describe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Pivot Tables: Combining data from one dataframe</a:t>
            </a:r>
          </a:p>
        </p:txBody>
      </p:sp>
      <p:sp>
        <p:nvSpPr>
          <p:cNvPr id="196" name="Shape 196"/>
          <p:cNvSpPr txBox="1"/>
          <p:nvPr>
            <p:ph idx="1" type="body"/>
          </p:nvPr>
        </p:nvSpPr>
        <p:spPr>
          <a:xfrm>
            <a:off x="311700" y="1152475"/>
            <a:ext cx="6816000" cy="3416400"/>
          </a:xfrm>
          <a:prstGeom prst="rect">
            <a:avLst/>
          </a:prstGeom>
        </p:spPr>
        <p:txBody>
          <a:bodyPr anchorCtr="0" anchor="t" bIns="91425" lIns="91425" rIns="91425" tIns="91425">
            <a:noAutofit/>
          </a:bodyPr>
          <a:lstStyle/>
          <a:p>
            <a:pPr indent="-228600" lvl="0" marL="457200" rtl="0">
              <a:spcBef>
                <a:spcPts val="0"/>
              </a:spcBef>
              <a:buChar char="●"/>
            </a:pPr>
            <a:r>
              <a:rPr lang="en"/>
              <a:t>pd.pivot_table(df, index=[‘sourceid’, ‘ag12a_03’])</a:t>
            </a:r>
          </a:p>
          <a:p>
            <a:pPr lvl="0" rtl="0">
              <a:spcBef>
                <a:spcPts val="0"/>
              </a:spcBef>
              <a:buNone/>
            </a:pPr>
            <a:r>
              <a:t/>
            </a:r>
            <a:endParaRPr/>
          </a:p>
        </p:txBody>
      </p:sp>
      <p:pic>
        <p:nvPicPr>
          <p:cNvPr id="197" name="Shape 197"/>
          <p:cNvPicPr preferRelativeResize="0"/>
          <p:nvPr/>
        </p:nvPicPr>
        <p:blipFill>
          <a:blip r:embed="rId3">
            <a:alphaModFix/>
          </a:blip>
          <a:stretch>
            <a:fillRect/>
          </a:stretch>
        </p:blipFill>
        <p:spPr>
          <a:xfrm>
            <a:off x="1747648" y="1763925"/>
            <a:ext cx="5806875" cy="30630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Merge: Combining data from multiple frames</a:t>
            </a:r>
          </a:p>
        </p:txBody>
      </p:sp>
      <p:sp>
        <p:nvSpPr>
          <p:cNvPr id="203" name="Shape 203"/>
          <p:cNvSpPr txBox="1"/>
          <p:nvPr/>
        </p:nvSpPr>
        <p:spPr>
          <a:xfrm>
            <a:off x="249050" y="1126675"/>
            <a:ext cx="8693400" cy="2265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longnames = pd.DataFrame({ 'country' : pd.Series(['United States of America', 'Zaire', 'Egypt']),</a:t>
            </a:r>
          </a:p>
          <a:p>
            <a:pPr lvl="0" rtl="0">
              <a:spcBef>
                <a:spcPts val="0"/>
              </a:spcBef>
              <a:buNone/>
            </a:pPr>
            <a:r>
              <a:rPr lang="en">
                <a:solidFill>
                  <a:srgbClr val="FFFFFF"/>
                </a:solidFill>
              </a:rPr>
              <a:t>    'longname' : pd.Series([True, True, False])})</a:t>
            </a:r>
          </a:p>
          <a:p>
            <a:pPr lvl="0" rtl="0">
              <a:spcBef>
                <a:spcPts val="0"/>
              </a:spcBef>
              <a:buNone/>
            </a:pPr>
            <a:r>
              <a:t/>
            </a:r>
            <a:endParaRPr>
              <a:solidFill>
                <a:srgbClr val="FFFFFF"/>
              </a:solidFill>
            </a:endParaRPr>
          </a:p>
          <a:p>
            <a:pPr lvl="0" rtl="0">
              <a:spcBef>
                <a:spcPts val="0"/>
              </a:spcBef>
              <a:buNone/>
            </a:pPr>
            <a:r>
              <a:rPr lang="en">
                <a:solidFill>
                  <a:srgbClr val="FFFFFF"/>
                </a:solidFill>
              </a:rPr>
              <a:t>merged_data = pd.merge(</a:t>
            </a:r>
          </a:p>
          <a:p>
            <a:pPr lvl="0" rtl="0">
              <a:spcBef>
                <a:spcPts val="0"/>
              </a:spcBef>
              <a:buNone/>
            </a:pPr>
            <a:r>
              <a:rPr lang="en">
                <a:solidFill>
                  <a:srgbClr val="FFFFFF"/>
                </a:solidFill>
              </a:rPr>
              <a:t>    left=popstats,</a:t>
            </a:r>
          </a:p>
          <a:p>
            <a:pPr lvl="0" rtl="0">
              <a:spcBef>
                <a:spcPts val="0"/>
              </a:spcBef>
              <a:buNone/>
            </a:pPr>
            <a:r>
              <a:rPr lang="en">
                <a:solidFill>
                  <a:srgbClr val="FFFFFF"/>
                </a:solidFill>
              </a:rPr>
              <a:t>    right=longnames, </a:t>
            </a:r>
          </a:p>
          <a:p>
            <a:pPr lvl="0" rtl="0">
              <a:spcBef>
                <a:spcPts val="0"/>
              </a:spcBef>
              <a:buNone/>
            </a:pPr>
            <a:r>
              <a:rPr lang="en">
                <a:solidFill>
                  <a:srgbClr val="FFFFFF"/>
                </a:solidFill>
              </a:rPr>
              <a:t>    left_on='Country/territory of residence', </a:t>
            </a:r>
          </a:p>
          <a:p>
            <a:pPr lvl="0" rtl="0">
              <a:spcBef>
                <a:spcPts val="0"/>
              </a:spcBef>
              <a:buNone/>
            </a:pPr>
            <a:r>
              <a:rPr lang="en">
                <a:solidFill>
                  <a:srgbClr val="FFFFFF"/>
                </a:solidFill>
              </a:rPr>
              <a:t>    right_on='country')</a:t>
            </a:r>
          </a:p>
          <a:p>
            <a:pPr lvl="0" rtl="0">
              <a:spcBef>
                <a:spcPts val="0"/>
              </a:spcBef>
              <a:buNone/>
            </a:pPr>
            <a:r>
              <a:rPr lang="en">
                <a:solidFill>
                  <a:srgbClr val="FFFFFF"/>
                </a:solidFill>
              </a:rPr>
              <a:t>merged_data[['Year', 'Country/territory of residence', 'longname', 'Total population', 'Origin / Returned from']]</a:t>
            </a:r>
          </a:p>
          <a:p>
            <a:pPr lvl="0" rtl="0">
              <a:spcBef>
                <a:spcPts val="0"/>
              </a:spcBef>
              <a:buNone/>
            </a:pPr>
            <a:r>
              <a:t/>
            </a:r>
            <a:endParaRPr>
              <a:solidFill>
                <a:srgbClr val="FFFFFF"/>
              </a:solidFill>
            </a:endParaRPr>
          </a:p>
          <a:p>
            <a:pPr lvl="0">
              <a:spcBef>
                <a:spcPts val="0"/>
              </a:spcBef>
              <a:buNone/>
            </a:pPr>
            <a:r>
              <a:t/>
            </a:r>
            <a:endParaRPr>
              <a:solidFill>
                <a:srgbClr val="FFFFFF"/>
              </a:solidFill>
            </a:endParaRPr>
          </a:p>
        </p:txBody>
      </p:sp>
      <p:pic>
        <p:nvPicPr>
          <p:cNvPr id="204" name="Shape 204"/>
          <p:cNvPicPr preferRelativeResize="0"/>
          <p:nvPr/>
        </p:nvPicPr>
        <p:blipFill>
          <a:blip r:embed="rId3">
            <a:alphaModFix/>
          </a:blip>
          <a:stretch>
            <a:fillRect/>
          </a:stretch>
        </p:blipFill>
        <p:spPr>
          <a:xfrm>
            <a:off x="837700" y="3243450"/>
            <a:ext cx="7350151" cy="1690424"/>
          </a:xfrm>
          <a:prstGeom prst="rect">
            <a:avLst/>
          </a:prstGeom>
          <a:noFill/>
          <a:ln>
            <a:noFill/>
          </a:ln>
        </p:spPr>
      </p:pic>
      <p:pic>
        <p:nvPicPr>
          <p:cNvPr id="205" name="Shape 205"/>
          <p:cNvPicPr preferRelativeResize="0"/>
          <p:nvPr/>
        </p:nvPicPr>
        <p:blipFill>
          <a:blip r:embed="rId4">
            <a:alphaModFix/>
          </a:blip>
          <a:stretch>
            <a:fillRect/>
          </a:stretch>
        </p:blipFill>
        <p:spPr>
          <a:xfrm>
            <a:off x="5911974" y="1525662"/>
            <a:ext cx="2676349" cy="12098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Left Joins: Keep everything from the left table… </a:t>
            </a:r>
          </a:p>
        </p:txBody>
      </p:sp>
      <p:sp>
        <p:nvSpPr>
          <p:cNvPr id="211" name="Shape 211"/>
          <p:cNvSpPr txBox="1"/>
          <p:nvPr/>
        </p:nvSpPr>
        <p:spPr>
          <a:xfrm>
            <a:off x="249050" y="1126675"/>
            <a:ext cx="8693400" cy="2265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longnames = pd.DataFrame({ 'country' : pd.Series(['United States of America', 'Zaire', 'Egypt']),</a:t>
            </a:r>
          </a:p>
          <a:p>
            <a:pPr lvl="0" rtl="0">
              <a:spcBef>
                <a:spcPts val="0"/>
              </a:spcBef>
              <a:buNone/>
            </a:pPr>
            <a:r>
              <a:rPr lang="en">
                <a:solidFill>
                  <a:srgbClr val="FFFFFF"/>
                </a:solidFill>
              </a:rPr>
              <a:t>    'longname' : pd.Series([True, True, False])})</a:t>
            </a:r>
          </a:p>
          <a:p>
            <a:pPr lvl="0" rtl="0">
              <a:spcBef>
                <a:spcPts val="0"/>
              </a:spcBef>
              <a:buNone/>
            </a:pPr>
            <a:r>
              <a:t/>
            </a:r>
            <a:endParaRPr>
              <a:solidFill>
                <a:srgbClr val="FFFFFF"/>
              </a:solidFill>
            </a:endParaRPr>
          </a:p>
          <a:p>
            <a:pPr lvl="0" rtl="0">
              <a:spcBef>
                <a:spcPts val="0"/>
              </a:spcBef>
              <a:buNone/>
            </a:pPr>
            <a:r>
              <a:rPr lang="en">
                <a:solidFill>
                  <a:srgbClr val="FFFFFF"/>
                </a:solidFill>
              </a:rPr>
              <a:t>merged_data = pd.merge(</a:t>
            </a:r>
          </a:p>
          <a:p>
            <a:pPr lvl="0" rtl="0">
              <a:spcBef>
                <a:spcPts val="0"/>
              </a:spcBef>
              <a:buNone/>
            </a:pPr>
            <a:r>
              <a:rPr lang="en">
                <a:solidFill>
                  <a:srgbClr val="FFFFFF"/>
                </a:solidFill>
              </a:rPr>
              <a:t>    left=popstats,</a:t>
            </a:r>
          </a:p>
          <a:p>
            <a:pPr lvl="0" rtl="0">
              <a:spcBef>
                <a:spcPts val="0"/>
              </a:spcBef>
              <a:buNone/>
            </a:pPr>
            <a:r>
              <a:rPr lang="en">
                <a:solidFill>
                  <a:srgbClr val="FFFFFF"/>
                </a:solidFill>
              </a:rPr>
              <a:t>    right=longnames, </a:t>
            </a:r>
          </a:p>
          <a:p>
            <a:pPr lvl="0" rtl="0">
              <a:spcBef>
                <a:spcPts val="0"/>
              </a:spcBef>
              <a:buNone/>
            </a:pPr>
            <a:r>
              <a:rPr lang="en">
                <a:solidFill>
                  <a:srgbClr val="FFFFFF"/>
                </a:solidFill>
              </a:rPr>
              <a:t>    how='left', </a:t>
            </a:r>
          </a:p>
          <a:p>
            <a:pPr lvl="0" rtl="0">
              <a:spcBef>
                <a:spcPts val="0"/>
              </a:spcBef>
              <a:buNone/>
            </a:pPr>
            <a:r>
              <a:rPr lang="en">
                <a:solidFill>
                  <a:srgbClr val="FFFFFF"/>
                </a:solidFill>
              </a:rPr>
              <a:t>    left_on='Country/territory of residence', </a:t>
            </a:r>
          </a:p>
          <a:p>
            <a:pPr lvl="0" rtl="0">
              <a:spcBef>
                <a:spcPts val="0"/>
              </a:spcBef>
              <a:buNone/>
            </a:pPr>
            <a:r>
              <a:rPr lang="en">
                <a:solidFill>
                  <a:srgbClr val="FFFFFF"/>
                </a:solidFill>
              </a:rPr>
              <a:t>    right_on='country')</a:t>
            </a:r>
          </a:p>
          <a:p>
            <a:pPr lvl="0" rtl="0">
              <a:spcBef>
                <a:spcPts val="0"/>
              </a:spcBef>
              <a:buNone/>
            </a:pPr>
            <a:r>
              <a:rPr lang="en">
                <a:solidFill>
                  <a:srgbClr val="FFFFFF"/>
                </a:solidFill>
              </a:rPr>
              <a:t>merged_data[['Year', 'Country/territory of residence', 'longname', 'Total population', 'Origin / Returned from']]</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pic>
        <p:nvPicPr>
          <p:cNvPr id="212" name="Shape 212"/>
          <p:cNvPicPr preferRelativeResize="0"/>
          <p:nvPr/>
        </p:nvPicPr>
        <p:blipFill>
          <a:blip r:embed="rId3">
            <a:alphaModFix/>
          </a:blip>
          <a:stretch>
            <a:fillRect/>
          </a:stretch>
        </p:blipFill>
        <p:spPr>
          <a:xfrm>
            <a:off x="928049" y="3391975"/>
            <a:ext cx="6946210" cy="164407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Normalising</a:t>
            </a:r>
          </a:p>
        </p:txBody>
      </p:sp>
      <p:sp>
        <p:nvSpPr>
          <p:cNvPr id="218" name="Shape 21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Use pd.stack()</a:t>
            </a:r>
          </a:p>
        </p:txBody>
      </p:sp>
      <p:pic>
        <p:nvPicPr>
          <p:cNvPr id="219" name="Shape 219"/>
          <p:cNvPicPr preferRelativeResize="0"/>
          <p:nvPr/>
        </p:nvPicPr>
        <p:blipFill>
          <a:blip r:embed="rId3">
            <a:alphaModFix/>
          </a:blip>
          <a:stretch>
            <a:fillRect/>
          </a:stretch>
        </p:blipFill>
        <p:spPr>
          <a:xfrm>
            <a:off x="1113050" y="1647023"/>
            <a:ext cx="6805974" cy="328125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The Seaborn Library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Data Cleaning</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Iris dataset</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import seaborn as sns</a:t>
            </a:r>
          </a:p>
          <a:p>
            <a:pPr lvl="0" rtl="0">
              <a:spcBef>
                <a:spcPts val="0"/>
              </a:spcBef>
              <a:buNone/>
            </a:pPr>
            <a:r>
              <a:rPr lang="en"/>
              <a:t>iris = sns.load_dataset('iris')</a:t>
            </a:r>
          </a:p>
          <a:p>
            <a:pPr lvl="0">
              <a:spcBef>
                <a:spcPts val="0"/>
              </a:spcBef>
              <a:buNone/>
            </a:pPr>
            <a:r>
              <a:t/>
            </a:r>
            <a:endParaRPr/>
          </a:p>
        </p:txBody>
      </p:sp>
      <p:pic>
        <p:nvPicPr>
          <p:cNvPr id="231" name="Shape 231"/>
          <p:cNvPicPr preferRelativeResize="0"/>
          <p:nvPr/>
        </p:nvPicPr>
        <p:blipFill>
          <a:blip r:embed="rId3">
            <a:alphaModFix/>
          </a:blip>
          <a:stretch>
            <a:fillRect/>
          </a:stretch>
        </p:blipFill>
        <p:spPr>
          <a:xfrm>
            <a:off x="1387625" y="2295046"/>
            <a:ext cx="6220524" cy="24832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Visualising Iris data with Seaborn</a:t>
            </a:r>
          </a:p>
        </p:txBody>
      </p:sp>
      <p:sp>
        <p:nvSpPr>
          <p:cNvPr id="237" name="Shape 237"/>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sns.pairplot(iris, hue='species', size=2)</a:t>
            </a:r>
          </a:p>
          <a:p>
            <a:pPr lvl="0">
              <a:spcBef>
                <a:spcPts val="0"/>
              </a:spcBef>
              <a:buNone/>
            </a:pPr>
            <a:r>
              <a:t/>
            </a:r>
            <a:endParaRPr/>
          </a:p>
        </p:txBody>
      </p:sp>
      <p:pic>
        <p:nvPicPr>
          <p:cNvPr id="238" name="Shape 238"/>
          <p:cNvPicPr preferRelativeResize="0"/>
          <p:nvPr/>
        </p:nvPicPr>
        <p:blipFill>
          <a:blip r:embed="rId3">
            <a:alphaModFix/>
          </a:blip>
          <a:stretch>
            <a:fillRect/>
          </a:stretch>
        </p:blipFill>
        <p:spPr>
          <a:xfrm>
            <a:off x="4755825" y="1210400"/>
            <a:ext cx="3984950" cy="3504598"/>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Exploring with R</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R</a:t>
            </a:r>
          </a:p>
        </p:txBody>
      </p:sp>
      <p:sp>
        <p:nvSpPr>
          <p:cNvPr id="249" name="Shape 24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1800"/>
              </a:spcAft>
              <a:buClr>
                <a:srgbClr val="FFFFFF"/>
              </a:buClr>
            </a:pPr>
            <a:r>
              <a:rPr lang="en">
                <a:solidFill>
                  <a:srgbClr val="FFFFFF"/>
                </a:solidFill>
              </a:rPr>
              <a:t>Matrix analysis (similar to Pandas)</a:t>
            </a:r>
          </a:p>
          <a:p>
            <a:pPr lvl="0" rtl="0">
              <a:spcBef>
                <a:spcPts val="0"/>
              </a:spcBef>
              <a:spcAft>
                <a:spcPts val="1800"/>
              </a:spcAft>
              <a:buNone/>
            </a:pPr>
            <a:r>
              <a:t/>
            </a:r>
            <a:endParaRPr>
              <a:solidFill>
                <a:srgbClr val="FFFFFF"/>
              </a:solidFill>
            </a:endParaRPr>
          </a:p>
          <a:p>
            <a:pPr indent="-228600" lvl="0" marL="457200" rtl="0">
              <a:spcBef>
                <a:spcPts val="0"/>
              </a:spcBef>
              <a:spcAft>
                <a:spcPts val="1800"/>
              </a:spcAft>
              <a:buClr>
                <a:srgbClr val="FFFFFF"/>
              </a:buClr>
            </a:pPr>
            <a:r>
              <a:rPr lang="en">
                <a:solidFill>
                  <a:srgbClr val="FFFFFF"/>
                </a:solidFill>
              </a:rPr>
              <a:t>Good at: </a:t>
            </a:r>
          </a:p>
          <a:p>
            <a:pPr indent="-342900" lvl="1" marL="914400" rtl="0">
              <a:spcBef>
                <a:spcPts val="0"/>
              </a:spcBef>
              <a:spcAft>
                <a:spcPts val="1800"/>
              </a:spcAft>
              <a:buClr>
                <a:srgbClr val="FFFFFF"/>
              </a:buClr>
              <a:buSzPct val="100000"/>
            </a:pPr>
            <a:r>
              <a:rPr lang="en" sz="1800">
                <a:solidFill>
                  <a:srgbClr val="FFFFFF"/>
                </a:solidFill>
              </a:rPr>
              <a:t>Rapid statistical analysis (4000+ R libraries)</a:t>
            </a:r>
          </a:p>
          <a:p>
            <a:pPr indent="-342900" lvl="1" marL="914400" rtl="0">
              <a:spcBef>
                <a:spcPts val="0"/>
              </a:spcBef>
              <a:spcAft>
                <a:spcPts val="0"/>
              </a:spcAft>
              <a:buClr>
                <a:srgbClr val="FFFFFF"/>
              </a:buClr>
              <a:buSzPct val="100000"/>
            </a:pPr>
            <a:r>
              <a:rPr lang="en" sz="1800">
                <a:solidFill>
                  <a:srgbClr val="FFFFFF"/>
                </a:solidFill>
              </a:rPr>
              <a:t>Rapidly-created static graphics</a:t>
            </a:r>
          </a:p>
          <a:p>
            <a:pPr lvl="0" rtl="0">
              <a:spcBef>
                <a:spcPts val="0"/>
              </a:spcBef>
              <a:spcAft>
                <a:spcPts val="0"/>
              </a:spcAft>
              <a:buNone/>
            </a:pPr>
            <a:r>
              <a:t/>
            </a:r>
            <a:endParaRPr sz="1800">
              <a:solidFill>
                <a:srgbClr val="FFFFFF"/>
              </a:solidFill>
            </a:endParaRPr>
          </a:p>
          <a:p>
            <a:pPr indent="-228600" lvl="0" marL="457200" rtl="0">
              <a:spcBef>
                <a:spcPts val="0"/>
              </a:spcBef>
              <a:buClr>
                <a:srgbClr val="FFFFFF"/>
              </a:buClr>
            </a:pPr>
            <a:r>
              <a:rPr lang="en">
                <a:solidFill>
                  <a:srgbClr val="FFFFFF"/>
                </a:solidFill>
              </a:rPr>
              <a:t>Not so good at:</a:t>
            </a:r>
          </a:p>
          <a:p>
            <a:pPr indent="-342900" lvl="1" marL="914400" rtl="0">
              <a:spcBef>
                <a:spcPts val="0"/>
              </a:spcBef>
              <a:buClr>
                <a:srgbClr val="FFFFFF"/>
              </a:buClr>
              <a:buSzPct val="100000"/>
            </a:pPr>
            <a:r>
              <a:rPr lang="en" sz="1800">
                <a:solidFill>
                  <a:srgbClr val="FFFFFF"/>
                </a:solidFill>
              </a:rPr>
              <a:t>Non-statistical things (e.g. GIS data analysis)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Running R code</a:t>
            </a:r>
          </a:p>
        </p:txBody>
      </p:sp>
      <p:sp>
        <p:nvSpPr>
          <p:cNvPr id="255" name="Shape 25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rtl="0">
              <a:spcBef>
                <a:spcPts val="0"/>
              </a:spcBef>
              <a:spcAft>
                <a:spcPts val="1800"/>
              </a:spcAft>
              <a:buClr>
                <a:srgbClr val="FFFFFF"/>
              </a:buClr>
              <a:buSzPct val="100000"/>
              <a:buChar char="●"/>
            </a:pPr>
            <a:r>
              <a:rPr lang="en">
                <a:solidFill>
                  <a:srgbClr val="FFFFFF"/>
                </a:solidFill>
              </a:rPr>
              <a:t>Running R files:</a:t>
            </a:r>
          </a:p>
          <a:p>
            <a:pPr indent="-342900" lvl="1" marL="914400" rtl="0">
              <a:spcBef>
                <a:spcPts val="0"/>
              </a:spcBef>
              <a:spcAft>
                <a:spcPts val="1800"/>
              </a:spcAft>
              <a:buClr>
                <a:srgbClr val="FFFFFF"/>
              </a:buClr>
              <a:buSzPct val="100000"/>
              <a:buChar char="○"/>
            </a:pPr>
            <a:r>
              <a:rPr lang="en" sz="1800">
                <a:solidFill>
                  <a:srgbClr val="FFFFFF"/>
                </a:solidFill>
              </a:rPr>
              <a:t>From the terminal window: “R &lt;myscript.r —no-save”</a:t>
            </a:r>
          </a:p>
          <a:p>
            <a:pPr indent="-342900" lvl="1" marL="914400" rtl="0">
              <a:spcBef>
                <a:spcPts val="0"/>
              </a:spcBef>
              <a:spcAft>
                <a:spcPts val="1800"/>
              </a:spcAft>
              <a:buClr>
                <a:srgbClr val="FFFFFF"/>
              </a:buClr>
              <a:buSzPct val="100000"/>
              <a:buChar char="○"/>
            </a:pPr>
            <a:r>
              <a:rPr lang="en" sz="1800">
                <a:solidFill>
                  <a:srgbClr val="FFFFFF"/>
                </a:solidFill>
              </a:rPr>
              <a:t>From inside another R program: source('myscript.r')</a:t>
            </a:r>
          </a:p>
          <a:p>
            <a:pPr lvl="0" rtl="0">
              <a:spcBef>
                <a:spcPts val="0"/>
              </a:spcBef>
              <a:spcAft>
                <a:spcPts val="1800"/>
              </a:spcAft>
              <a:buNone/>
            </a:pPr>
            <a:r>
              <a:t/>
            </a:r>
            <a:endParaRPr sz="1800">
              <a:solidFill>
                <a:srgbClr val="FFFFFF"/>
              </a:solidFill>
            </a:endParaRPr>
          </a:p>
          <a:p>
            <a:pPr indent="-342900" lvl="0" marL="457200" rtl="0">
              <a:spcBef>
                <a:spcPts val="0"/>
              </a:spcBef>
              <a:spcAft>
                <a:spcPts val="1800"/>
              </a:spcAft>
              <a:buClr>
                <a:srgbClr val="FFFFFF"/>
              </a:buClr>
              <a:buSzPct val="100000"/>
              <a:buChar char="●"/>
            </a:pPr>
            <a:r>
              <a:rPr lang="en">
                <a:solidFill>
                  <a:srgbClr val="FFFFFF"/>
                </a:solidFill>
              </a:rPr>
              <a:t>Writing your own R code:</a:t>
            </a:r>
          </a:p>
          <a:p>
            <a:pPr indent="-342900" lvl="1" marL="914400" rtl="0">
              <a:spcBef>
                <a:spcPts val="0"/>
              </a:spcBef>
              <a:spcAft>
                <a:spcPts val="1800"/>
              </a:spcAft>
              <a:buClr>
                <a:srgbClr val="FFFFFF"/>
              </a:buClr>
              <a:buSzPct val="100000"/>
              <a:buChar char="○"/>
            </a:pPr>
            <a:r>
              <a:rPr lang="en" sz="1800">
                <a:solidFill>
                  <a:srgbClr val="FFFFFF"/>
                </a:solidFill>
              </a:rPr>
              <a:t>iPython notebooks: create “R” notebook (instead of python3)</a:t>
            </a:r>
          </a:p>
          <a:p>
            <a:pPr indent="-342900" lvl="1" marL="914400" rtl="0">
              <a:spcBef>
                <a:spcPts val="0"/>
              </a:spcBef>
              <a:spcAft>
                <a:spcPts val="1800"/>
              </a:spcAft>
              <a:buClr>
                <a:srgbClr val="FFFFFF"/>
              </a:buClr>
              <a:buSzPct val="100000"/>
              <a:buChar char="○"/>
            </a:pPr>
            <a:r>
              <a:rPr lang="en" sz="1800">
                <a:solidFill>
                  <a:srgbClr val="FFFFFF"/>
                </a:solidFill>
              </a:rPr>
              <a:t>Terminal window: type “r”  (and “q()” to quit)</a:t>
            </a:r>
          </a:p>
          <a:p>
            <a:pPr indent="-342900" lvl="1" marL="914400" rtl="0">
              <a:spcBef>
                <a:spcPts val="0"/>
              </a:spcBef>
              <a:spcAft>
                <a:spcPts val="1800"/>
              </a:spcAft>
              <a:buClr>
                <a:srgbClr val="FFFFFF"/>
              </a:buClr>
              <a:buSzPct val="100000"/>
              <a:buChar char="○"/>
            </a:pPr>
            <a:r>
              <a:rPr lang="en" sz="1800">
                <a:solidFill>
                  <a:srgbClr val="FFFFFF"/>
                </a:solidFill>
              </a:rPr>
              <a:t>Rstudio: click on Rstudio tool</a:t>
            </a:r>
          </a:p>
          <a:p>
            <a:pPr lvl="0" rtl="0">
              <a:spcBef>
                <a:spcPts val="0"/>
              </a:spcBef>
              <a:spcAft>
                <a:spcPts val="1800"/>
              </a:spcAft>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Exercises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Code</a:t>
            </a:r>
          </a:p>
        </p:txBody>
      </p:sp>
      <p:sp>
        <p:nvSpPr>
          <p:cNvPr id="266" name="Shape 26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Try running the Python and R code in the 5.x set of notebooks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Algorithms want their data to be:</a:t>
            </a:r>
          </a:p>
        </p:txBody>
      </p:sp>
      <p:sp>
        <p:nvSpPr>
          <p:cNvPr id="72" name="Shape 7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Machine-readable</a:t>
            </a:r>
          </a:p>
          <a:p>
            <a:pPr indent="-228600" lvl="0" marL="457200" rtl="0">
              <a:spcBef>
                <a:spcPts val="0"/>
              </a:spcBef>
              <a:buClr>
                <a:srgbClr val="FFFFFF"/>
              </a:buClr>
            </a:pPr>
            <a:r>
              <a:rPr lang="en">
                <a:solidFill>
                  <a:srgbClr val="FFFFFF"/>
                </a:solidFill>
              </a:rPr>
              <a:t>Consistent format (e.g. text is all lowercase)</a:t>
            </a:r>
          </a:p>
          <a:p>
            <a:pPr indent="-228600" lvl="0" marL="457200" rtl="0">
              <a:spcBef>
                <a:spcPts val="0"/>
              </a:spcBef>
              <a:buClr>
                <a:srgbClr val="FFFFFF"/>
              </a:buClr>
            </a:pPr>
            <a:r>
              <a:rPr lang="en">
                <a:solidFill>
                  <a:srgbClr val="FFFFFF"/>
                </a:solidFill>
              </a:rPr>
              <a:t>Consistent labels (e.g. use M/F, Male/Female, 0/1/2, but not *all* of these)</a:t>
            </a:r>
          </a:p>
          <a:p>
            <a:pPr indent="-228600" lvl="0" marL="457200" rtl="0">
              <a:spcBef>
                <a:spcPts val="0"/>
              </a:spcBef>
              <a:buClr>
                <a:srgbClr val="FFFFFF"/>
              </a:buClr>
            </a:pPr>
            <a:r>
              <a:rPr lang="en">
                <a:solidFill>
                  <a:srgbClr val="FFFFFF"/>
                </a:solidFill>
              </a:rPr>
              <a:t>No whitespace hiding in number or text cells</a:t>
            </a:r>
          </a:p>
          <a:p>
            <a:pPr indent="-228600" lvl="0" marL="457200" rtl="0">
              <a:spcBef>
                <a:spcPts val="0"/>
              </a:spcBef>
              <a:buClr>
                <a:srgbClr val="FFFFFF"/>
              </a:buClr>
            </a:pPr>
            <a:r>
              <a:rPr lang="en">
                <a:solidFill>
                  <a:srgbClr val="FFFFFF"/>
                </a:solidFill>
              </a:rPr>
              <a:t>No junk characters</a:t>
            </a:r>
          </a:p>
          <a:p>
            <a:pPr indent="-228600" lvl="0" marL="457200" rtl="0">
              <a:spcBef>
                <a:spcPts val="0"/>
              </a:spcBef>
              <a:buClr>
                <a:srgbClr val="FFFFFF"/>
              </a:buClr>
            </a:pPr>
            <a:r>
              <a:rPr lang="en">
                <a:solidFill>
                  <a:srgbClr val="FFFFFF"/>
                </a:solidFill>
              </a:rPr>
              <a:t>No strange outliers (e.g. 200 year old living people)</a:t>
            </a:r>
          </a:p>
          <a:p>
            <a:pPr indent="-228600" lvl="0" marL="457200" rtl="0">
              <a:spcBef>
                <a:spcPts val="0"/>
              </a:spcBef>
              <a:buClr>
                <a:srgbClr val="FFFFFF"/>
              </a:buClr>
            </a:pPr>
            <a:r>
              <a:rPr lang="en">
                <a:solidFill>
                  <a:srgbClr val="FFFFFF"/>
                </a:solidFill>
              </a:rPr>
              <a:t>In vectors and matrices</a:t>
            </a:r>
          </a:p>
          <a:p>
            <a:pPr indent="-228600" lvl="0" marL="457200" rtl="0">
              <a:spcBef>
                <a:spcPts val="0"/>
              </a:spcBef>
              <a:buClr>
                <a:srgbClr val="FFFFFF"/>
              </a:buClr>
            </a:pPr>
            <a:r>
              <a:rPr lang="en">
                <a:solidFill>
                  <a:srgbClr val="FFFFFF"/>
                </a:solidFill>
              </a:rPr>
              <a:t>Normalised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150850"/>
            <a:ext cx="8520599" cy="841800"/>
          </a:xfrm>
          <a:prstGeom prst="rect">
            <a:avLst/>
          </a:prstGeom>
        </p:spPr>
        <p:txBody>
          <a:bodyPr anchorCtr="0" anchor="ctr" bIns="91425" lIns="91425" rIns="91425" tIns="91425">
            <a:noAutofit/>
          </a:bodyPr>
          <a:lstStyle/>
          <a:p>
            <a:pPr lvl="0" rtl="0">
              <a:spcBef>
                <a:spcPts val="0"/>
              </a:spcBef>
              <a:buNone/>
            </a:pPr>
            <a:r>
              <a:rPr lang="en"/>
              <a:t>Cleaning with Python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Cleaning Strings</a:t>
            </a:r>
          </a:p>
        </p:txBody>
      </p:sp>
      <p:sp>
        <p:nvSpPr>
          <p:cNvPr id="83" name="Shape 8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spcAft>
                <a:spcPts val="1800"/>
              </a:spcAft>
              <a:buClr>
                <a:srgbClr val="FFFFFF"/>
              </a:buClr>
              <a:buSzPct val="100000"/>
            </a:pPr>
            <a:r>
              <a:rPr lang="en" sz="2400">
                <a:solidFill>
                  <a:srgbClr val="FFFFFF"/>
                </a:solidFill>
              </a:rPr>
              <a:t>Removing capitals and whitespace:</a:t>
            </a:r>
          </a:p>
          <a:p>
            <a:pPr indent="-381000" lvl="1" marL="914400" rtl="0">
              <a:spcBef>
                <a:spcPts val="0"/>
              </a:spcBef>
              <a:spcAft>
                <a:spcPts val="1800"/>
              </a:spcAft>
              <a:buClr>
                <a:srgbClr val="FFFFFF"/>
              </a:buClr>
              <a:buSzPct val="100000"/>
            </a:pPr>
            <a:r>
              <a:rPr lang="en" sz="2400">
                <a:solidFill>
                  <a:srgbClr val="FFFFFF"/>
                </a:solidFill>
              </a:rPr>
              <a:t>mystring = " CApiTalIsaTion  Sucks  "</a:t>
            </a:r>
          </a:p>
          <a:p>
            <a:pPr indent="-381000" lvl="1" marL="914400" rtl="0">
              <a:spcBef>
                <a:spcPts val="0"/>
              </a:spcBef>
              <a:spcAft>
                <a:spcPts val="0"/>
              </a:spcAft>
              <a:buClr>
                <a:srgbClr val="FFFFFF"/>
              </a:buClr>
              <a:buSzPct val="100000"/>
            </a:pPr>
            <a:r>
              <a:rPr lang="en" sz="2400">
                <a:solidFill>
                  <a:srgbClr val="FFFFFF"/>
                </a:solidFill>
              </a:rPr>
              <a:t>mystring.lower().strip()</a:t>
            </a:r>
          </a:p>
          <a:p>
            <a:pPr lvl="0" rtl="0">
              <a:spcBef>
                <a:spcPts val="0"/>
              </a:spcBef>
              <a:buNone/>
            </a:pPr>
            <a:r>
              <a:t/>
            </a:r>
            <a:endParaRPr sz="2400">
              <a:solidFill>
                <a:srgbClr val="FFFFFF"/>
              </a:solidFill>
            </a:endParaRPr>
          </a:p>
          <a:p>
            <a:pPr lvl="0" rtl="0">
              <a:lnSpc>
                <a:spcPct val="121429"/>
              </a:lnSpc>
              <a:spcBef>
                <a:spcPts val="0"/>
              </a:spcBef>
              <a:spcAft>
                <a:spcPts val="0"/>
              </a:spcAft>
              <a:buNone/>
            </a:pPr>
            <a:r>
              <a:rPr lang="en">
                <a:solidFill>
                  <a:srgbClr val="000000"/>
                </a:solidFill>
                <a:highlight>
                  <a:srgbClr val="FFFFFF"/>
                </a:highlight>
              </a:rPr>
              <a:t>original text is - CApiTalIsaTion  Sucks  -</a:t>
            </a:r>
            <a:br>
              <a:rPr lang="en">
                <a:solidFill>
                  <a:srgbClr val="000000"/>
                </a:solidFill>
                <a:highlight>
                  <a:srgbClr val="FFFFFF"/>
                </a:highlight>
              </a:rPr>
            </a:br>
            <a:r>
              <a:rPr lang="en">
                <a:solidFill>
                  <a:srgbClr val="000000"/>
                </a:solidFill>
                <a:highlight>
                  <a:srgbClr val="FFFFFF"/>
                </a:highlight>
              </a:rPr>
              <a:t>lowercased text is - capitalisation  sucks  -</a:t>
            </a:r>
            <a:br>
              <a:rPr lang="en">
                <a:solidFill>
                  <a:srgbClr val="000000"/>
                </a:solidFill>
                <a:highlight>
                  <a:srgbClr val="FFFFFF"/>
                </a:highlight>
              </a:rPr>
            </a:br>
            <a:r>
              <a:rPr lang="en">
                <a:solidFill>
                  <a:srgbClr val="000000"/>
                </a:solidFill>
                <a:highlight>
                  <a:srgbClr val="FFFFFF"/>
                </a:highlight>
              </a:rPr>
              <a:t>Text without whitespace is -capitalisation  sucks-</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Regular Expressions: repeated spaces</a:t>
            </a:r>
          </a:p>
        </p:txBody>
      </p:sp>
      <p:sp>
        <p:nvSpPr>
          <p:cNvPr id="89" name="Shape 8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solidFill>
                  <a:srgbClr val="FFFFFF"/>
                </a:solidFill>
              </a:rPr>
              <a:t>There’s a repeated space in</a:t>
            </a:r>
            <a:r>
              <a:rPr lang="en"/>
              <a:t> </a:t>
            </a:r>
            <a:r>
              <a:rPr lang="en">
                <a:solidFill>
                  <a:srgbClr val="000000"/>
                </a:solidFill>
                <a:highlight>
                  <a:srgbClr val="FFFFFF"/>
                </a:highlight>
              </a:rPr>
              <a:t>capitalisation  sucks</a:t>
            </a:r>
          </a:p>
          <a:p>
            <a:pPr lvl="0" rtl="0">
              <a:spcBef>
                <a:spcPts val="0"/>
              </a:spcBef>
              <a:buNone/>
            </a:pPr>
            <a:r>
              <a:rPr lang="en" sz="2400">
                <a:solidFill>
                  <a:srgbClr val="FFFFFF"/>
                </a:solidFill>
              </a:rPr>
              <a:t>import re</a:t>
            </a:r>
          </a:p>
          <a:p>
            <a:pPr lvl="0" rtl="0">
              <a:lnSpc>
                <a:spcPct val="121429"/>
              </a:lnSpc>
              <a:spcBef>
                <a:spcPts val="0"/>
              </a:spcBef>
              <a:spcAft>
                <a:spcPts val="0"/>
              </a:spcAft>
              <a:buNone/>
            </a:pPr>
            <a:r>
              <a:rPr lang="en" sz="2400">
                <a:solidFill>
                  <a:srgbClr val="FFFFFF"/>
                </a:solidFill>
              </a:rPr>
              <a:t>re.sub(r'\s',  '.',  'this  is  a string')</a:t>
            </a:r>
          </a:p>
          <a:p>
            <a:pPr lvl="0" rtl="0">
              <a:lnSpc>
                <a:spcPct val="121429"/>
              </a:lnSpc>
              <a:spcBef>
                <a:spcPts val="0"/>
              </a:spcBef>
              <a:spcAft>
                <a:spcPts val="0"/>
              </a:spcAft>
              <a:buNone/>
            </a:pPr>
            <a:r>
              <a:rPr lang="en" sz="2400">
                <a:solidFill>
                  <a:srgbClr val="FFFFFF"/>
                </a:solidFill>
              </a:rPr>
              <a:t>re.sub(r'\s+',  '.',  'this  is  a string')</a:t>
            </a:r>
          </a:p>
          <a:p>
            <a:pPr lvl="0" rtl="0">
              <a:lnSpc>
                <a:spcPct val="121429"/>
              </a:lnSpc>
              <a:spcBef>
                <a:spcPts val="0"/>
              </a:spcBef>
              <a:spcAft>
                <a:spcPts val="0"/>
              </a:spcAft>
              <a:buNone/>
            </a:pPr>
            <a:r>
              <a:t/>
            </a:r>
            <a:endParaRPr sz="2400">
              <a:solidFill>
                <a:srgbClr val="FFFFFF"/>
              </a:solidFill>
            </a:endParaRPr>
          </a:p>
          <a:p>
            <a:pPr lvl="0" rtl="0">
              <a:spcBef>
                <a:spcPts val="0"/>
              </a:spcBef>
              <a:spcAft>
                <a:spcPts val="0"/>
              </a:spcAft>
              <a:buNone/>
            </a:pPr>
            <a:r>
              <a:rPr lang="en" sz="2400">
                <a:solidFill>
                  <a:srgbClr val="000000"/>
                </a:solidFill>
                <a:highlight>
                  <a:srgbClr val="FFFFFF"/>
                </a:highlight>
              </a:rPr>
              <a:t>'this.is..a.string'</a:t>
            </a:r>
          </a:p>
          <a:p>
            <a:pPr lvl="0" rtl="0">
              <a:spcBef>
                <a:spcPts val="0"/>
              </a:spcBef>
              <a:spcAft>
                <a:spcPts val="0"/>
              </a:spcAft>
              <a:buNone/>
            </a:pPr>
            <a:r>
              <a:rPr lang="en" sz="2400">
                <a:solidFill>
                  <a:srgbClr val="000000"/>
                </a:solidFill>
                <a:highlight>
                  <a:srgbClr val="FFFFFF"/>
                </a:highlight>
              </a:rPr>
              <a:t>'this.is.a.string'</a:t>
            </a:r>
          </a:p>
          <a:p>
            <a:pPr lvl="0" rtl="0">
              <a:spcBef>
                <a:spcPts val="0"/>
              </a:spcBef>
              <a:spcAft>
                <a:spcPts val="0"/>
              </a:spcAft>
              <a:buNone/>
            </a:pPr>
            <a:r>
              <a:t/>
            </a:r>
            <a:endParaRPr sz="2400">
              <a:solidFill>
                <a:srgbClr val="FFFFFF"/>
              </a:solidFill>
            </a:endParaRPr>
          </a:p>
          <a:p>
            <a:pPr lvl="0" rtl="0">
              <a:lnSpc>
                <a:spcPct val="121429"/>
              </a:lnSpc>
              <a:spcBef>
                <a:spcPts val="0"/>
              </a:spcBef>
              <a:spcAft>
                <a:spcPts val="0"/>
              </a:spcAft>
              <a:buNone/>
            </a:pPr>
            <a:r>
              <a:t/>
            </a:r>
            <a:endParaRPr sz="2400">
              <a:solidFill>
                <a:srgbClr val="FFFFFF"/>
              </a:solidFill>
            </a:endParaRPr>
          </a:p>
          <a:p>
            <a:pPr lvl="0" rtl="0">
              <a:lnSpc>
                <a:spcPct val="121429"/>
              </a:lnSpc>
              <a:spcBef>
                <a:spcPts val="0"/>
              </a:spcBef>
              <a:spcAft>
                <a:spcPts val="0"/>
              </a:spcAft>
              <a:buNone/>
            </a:pPr>
            <a:r>
              <a:t/>
            </a:r>
            <a:endParaRPr sz="2400">
              <a:solidFill>
                <a:srgbClr val="FFFFFF"/>
              </a:solidFill>
            </a:endParaRPr>
          </a:p>
          <a:p>
            <a:pPr lvl="0" rtl="0">
              <a:spcBef>
                <a:spcPts val="0"/>
              </a:spcBef>
              <a:buNone/>
            </a:pPr>
            <a:r>
              <a:t/>
            </a:r>
            <a:endParaRPr sz="2400">
              <a:solidFill>
                <a:srgbClr val="FFFFFF"/>
              </a:solidFill>
            </a:endParaRPr>
          </a:p>
          <a:p>
            <a:pPr lvl="0" rtl="0">
              <a:lnSpc>
                <a:spcPct val="121429"/>
              </a:lnSpc>
              <a:spcBef>
                <a:spcPts val="0"/>
              </a:spcBef>
              <a:spcAft>
                <a:spcPts val="0"/>
              </a:spcAft>
              <a:buNone/>
            </a:pPr>
            <a:r>
              <a:t/>
            </a:r>
            <a:endParaRPr sz="2400">
              <a:solidFill>
                <a:srgbClr val="000000"/>
              </a:solidFill>
              <a:highlight>
                <a:srgbClr val="FFFFFF"/>
              </a:highlight>
            </a:endParaRPr>
          </a:p>
          <a:p>
            <a:pPr lvl="0">
              <a:lnSpc>
                <a:spcPct val="121429"/>
              </a:lnSpc>
              <a:spcBef>
                <a:spcPts val="0"/>
              </a:spcBef>
              <a:spcAft>
                <a:spcPts val="0"/>
              </a:spcAft>
              <a:buNone/>
            </a:pPr>
            <a:r>
              <a:t/>
            </a:r>
            <a:endParaRPr sz="2400">
              <a:solidFill>
                <a:srgbClr val="000000"/>
              </a:solidFill>
              <a:highlight>
                <a:srgbClr val="FFFFFF"/>
              </a:highlight>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Regular Expressions: junk</a:t>
            </a:r>
          </a:p>
        </p:txBody>
      </p:sp>
      <p:sp>
        <p:nvSpPr>
          <p:cNvPr id="95" name="Shape 9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800"/>
              </a:spcAft>
              <a:buNone/>
            </a:pPr>
            <a:r>
              <a:rPr lang="en" sz="2400">
                <a:solidFill>
                  <a:srgbClr val="FFFFFF"/>
                </a:solidFill>
              </a:rPr>
              <a:t>import re</a:t>
            </a:r>
          </a:p>
          <a:p>
            <a:pPr lvl="0" rtl="0">
              <a:spcBef>
                <a:spcPts val="0"/>
              </a:spcBef>
              <a:spcAft>
                <a:spcPts val="1800"/>
              </a:spcAft>
              <a:buNone/>
            </a:pPr>
            <a:r>
              <a:rPr lang="en" sz="2400">
                <a:solidFill>
                  <a:srgbClr val="FFFFFF"/>
                </a:solidFill>
              </a:rPr>
              <a:t>string1 = “This is a! sentence&amp;&amp; with junk!@“</a:t>
            </a:r>
          </a:p>
          <a:p>
            <a:pPr lvl="0" rtl="0">
              <a:spcBef>
                <a:spcPts val="0"/>
              </a:spcBef>
              <a:spcAft>
                <a:spcPts val="1800"/>
              </a:spcAft>
              <a:buNone/>
            </a:pPr>
            <a:r>
              <a:rPr lang="en" sz="2400">
                <a:solidFill>
                  <a:srgbClr val="FFFFFF"/>
                </a:solidFill>
              </a:rPr>
              <a:t>cleanstring1 = re.sub(r'[^\w ]', '', string1)</a:t>
            </a:r>
          </a:p>
          <a:p>
            <a:pPr lvl="0" rtl="0">
              <a:spcBef>
                <a:spcPts val="0"/>
              </a:spcBef>
              <a:spcAft>
                <a:spcPts val="1800"/>
              </a:spcAft>
              <a:buNone/>
            </a:pPr>
            <a:r>
              <a:t/>
            </a:r>
            <a:endParaRPr sz="2400">
              <a:solidFill>
                <a:srgbClr val="FFFFFF"/>
              </a:solidFill>
            </a:endParaRPr>
          </a:p>
          <a:p>
            <a:pPr lvl="0" rtl="0">
              <a:lnSpc>
                <a:spcPct val="121429"/>
              </a:lnSpc>
              <a:spcBef>
                <a:spcPts val="0"/>
              </a:spcBef>
              <a:spcAft>
                <a:spcPts val="0"/>
              </a:spcAft>
              <a:buNone/>
            </a:pPr>
            <a:r>
              <a:rPr lang="en" sz="2400">
                <a:solidFill>
                  <a:srgbClr val="000000"/>
                </a:solidFill>
                <a:highlight>
                  <a:srgbClr val="FFFFFF"/>
                </a:highlight>
              </a:rPr>
              <a:t>This is a sentence with junk</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Converting Date/Times</a:t>
            </a:r>
          </a:p>
        </p:txBody>
      </p:sp>
      <p:sp>
        <p:nvSpPr>
          <p:cNvPr id="101" name="Shape 10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800"/>
              </a:spcAft>
              <a:buNone/>
            </a:pPr>
            <a:r>
              <a:rPr lang="en">
                <a:solidFill>
                  <a:srgbClr val="FFFFFF"/>
                </a:solidFill>
              </a:rPr>
              <a:t>European vs American?  Name of month vs number?  Python comes with a bunch of date reformatting libraries that can convert between these. For example:</a:t>
            </a:r>
          </a:p>
          <a:p>
            <a:pPr lvl="0" rtl="0">
              <a:spcBef>
                <a:spcPts val="0"/>
              </a:spcBef>
              <a:spcAft>
                <a:spcPts val="1800"/>
              </a:spcAft>
              <a:buNone/>
            </a:pPr>
            <a:r>
              <a:rPr lang="en">
                <a:solidFill>
                  <a:srgbClr val="FFFFFF"/>
                </a:solidFill>
              </a:rPr>
              <a:t>import datetime</a:t>
            </a:r>
          </a:p>
          <a:p>
            <a:pPr lvl="0" rtl="0">
              <a:spcBef>
                <a:spcPts val="0"/>
              </a:spcBef>
              <a:spcAft>
                <a:spcPts val="1800"/>
              </a:spcAft>
              <a:buNone/>
            </a:pPr>
            <a:r>
              <a:rPr lang="en">
                <a:solidFill>
                  <a:srgbClr val="FFFFFF"/>
                </a:solidFill>
              </a:rPr>
              <a:t>date_string = “14/03/48"</a:t>
            </a:r>
          </a:p>
          <a:p>
            <a:pPr lvl="0" rtl="0">
              <a:spcBef>
                <a:spcPts val="0"/>
              </a:spcBef>
              <a:spcAft>
                <a:spcPts val="1800"/>
              </a:spcAft>
              <a:buNone/>
            </a:pPr>
            <a:r>
              <a:rPr lang="en">
                <a:solidFill>
                  <a:srgbClr val="FFFFFF"/>
                </a:solidFill>
              </a:rPr>
              <a:t>datetime.datetime.strptime(date_string, ‘%m/%d/%y').strftime('%m/%d/%Y')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