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41"/>
  </p:notesMasterIdLst>
  <p:sldIdLst>
    <p:sldId id="256" r:id="rId2"/>
    <p:sldId id="298" r:id="rId3"/>
    <p:sldId id="332" r:id="rId4"/>
    <p:sldId id="299" r:id="rId5"/>
    <p:sldId id="329" r:id="rId6"/>
    <p:sldId id="318" r:id="rId7"/>
    <p:sldId id="330" r:id="rId8"/>
    <p:sldId id="319" r:id="rId9"/>
    <p:sldId id="294" r:id="rId10"/>
    <p:sldId id="300" r:id="rId11"/>
    <p:sldId id="301" r:id="rId12"/>
    <p:sldId id="303" r:id="rId13"/>
    <p:sldId id="304" r:id="rId14"/>
    <p:sldId id="295" r:id="rId15"/>
    <p:sldId id="320" r:id="rId16"/>
    <p:sldId id="321" r:id="rId17"/>
    <p:sldId id="323" r:id="rId18"/>
    <p:sldId id="322" r:id="rId19"/>
    <p:sldId id="324" r:id="rId20"/>
    <p:sldId id="325" r:id="rId21"/>
    <p:sldId id="305" r:id="rId22"/>
    <p:sldId id="327" r:id="rId23"/>
    <p:sldId id="328" r:id="rId24"/>
    <p:sldId id="296" r:id="rId25"/>
    <p:sldId id="313" r:id="rId26"/>
    <p:sldId id="331" r:id="rId27"/>
    <p:sldId id="314" r:id="rId28"/>
    <p:sldId id="315" r:id="rId29"/>
    <p:sldId id="316" r:id="rId30"/>
    <p:sldId id="317" r:id="rId31"/>
    <p:sldId id="297" r:id="rId32"/>
    <p:sldId id="308" r:id="rId33"/>
    <p:sldId id="307" r:id="rId34"/>
    <p:sldId id="310" r:id="rId35"/>
    <p:sldId id="311" r:id="rId36"/>
    <p:sldId id="312" r:id="rId37"/>
    <p:sldId id="309" r:id="rId38"/>
    <p:sldId id="293" r:id="rId39"/>
    <p:sldId id="306" r:id="rId40"/>
  </p:sldIdLst>
  <p:sldSz cx="9144000" cy="5143500" type="screen16x9"/>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charset="0"/>
        <a:ea typeface="Arial" charset="0"/>
        <a:cs typeface="Arial" charset="0"/>
        <a:sym typeface="Arial" charset="0"/>
      </a:defRPr>
    </a:lvl1pPr>
    <a:lvl2pPr marL="457200" algn="l" rtl="0" eaLnBrk="0" fontAlgn="base" hangingPunct="0">
      <a:spcBef>
        <a:spcPct val="0"/>
      </a:spcBef>
      <a:spcAft>
        <a:spcPct val="0"/>
      </a:spcAft>
      <a:defRPr sz="1400" kern="1200">
        <a:solidFill>
          <a:srgbClr val="000000"/>
        </a:solidFill>
        <a:latin typeface="Arial" charset="0"/>
        <a:ea typeface="Arial" charset="0"/>
        <a:cs typeface="Arial" charset="0"/>
        <a:sym typeface="Arial" charset="0"/>
      </a:defRPr>
    </a:lvl2pPr>
    <a:lvl3pPr marL="914400" algn="l" rtl="0" eaLnBrk="0" fontAlgn="base" hangingPunct="0">
      <a:spcBef>
        <a:spcPct val="0"/>
      </a:spcBef>
      <a:spcAft>
        <a:spcPct val="0"/>
      </a:spcAft>
      <a:defRPr sz="1400" kern="1200">
        <a:solidFill>
          <a:srgbClr val="000000"/>
        </a:solidFill>
        <a:latin typeface="Arial" charset="0"/>
        <a:ea typeface="Arial" charset="0"/>
        <a:cs typeface="Arial" charset="0"/>
        <a:sym typeface="Arial" charset="0"/>
      </a:defRPr>
    </a:lvl3pPr>
    <a:lvl4pPr marL="1371600" algn="l" rtl="0" eaLnBrk="0" fontAlgn="base" hangingPunct="0">
      <a:spcBef>
        <a:spcPct val="0"/>
      </a:spcBef>
      <a:spcAft>
        <a:spcPct val="0"/>
      </a:spcAft>
      <a:defRPr sz="1400" kern="1200">
        <a:solidFill>
          <a:srgbClr val="000000"/>
        </a:solidFill>
        <a:latin typeface="Arial" charset="0"/>
        <a:ea typeface="Arial" charset="0"/>
        <a:cs typeface="Arial" charset="0"/>
        <a:sym typeface="Arial" charset="0"/>
      </a:defRPr>
    </a:lvl4pPr>
    <a:lvl5pPr marL="1828800" algn="l" rtl="0" eaLnBrk="0" fontAlgn="base" hangingPunct="0">
      <a:spcBef>
        <a:spcPct val="0"/>
      </a:spcBef>
      <a:spcAft>
        <a:spcPct val="0"/>
      </a:spcAft>
      <a:defRPr sz="1400" kern="1200">
        <a:solidFill>
          <a:srgbClr val="000000"/>
        </a:solidFill>
        <a:latin typeface="Arial" charset="0"/>
        <a:ea typeface="Arial" charset="0"/>
        <a:cs typeface="Arial" charset="0"/>
        <a:sym typeface="Arial" charset="0"/>
      </a:defRPr>
    </a:lvl5pPr>
    <a:lvl6pPr marL="2286000" algn="l" defTabSz="914400" rtl="0" eaLnBrk="1" latinLnBrk="0" hangingPunct="1">
      <a:defRPr sz="1400" kern="1200">
        <a:solidFill>
          <a:srgbClr val="000000"/>
        </a:solidFill>
        <a:latin typeface="Arial" charset="0"/>
        <a:ea typeface="Arial" charset="0"/>
        <a:cs typeface="Arial" charset="0"/>
        <a:sym typeface="Arial" charset="0"/>
      </a:defRPr>
    </a:lvl6pPr>
    <a:lvl7pPr marL="2743200" algn="l" defTabSz="914400" rtl="0" eaLnBrk="1" latinLnBrk="0" hangingPunct="1">
      <a:defRPr sz="1400" kern="1200">
        <a:solidFill>
          <a:srgbClr val="000000"/>
        </a:solidFill>
        <a:latin typeface="Arial" charset="0"/>
        <a:ea typeface="Arial" charset="0"/>
        <a:cs typeface="Arial" charset="0"/>
        <a:sym typeface="Arial" charset="0"/>
      </a:defRPr>
    </a:lvl7pPr>
    <a:lvl8pPr marL="3200400" algn="l" defTabSz="914400" rtl="0" eaLnBrk="1" latinLnBrk="0" hangingPunct="1">
      <a:defRPr sz="1400" kern="1200">
        <a:solidFill>
          <a:srgbClr val="000000"/>
        </a:solidFill>
        <a:latin typeface="Arial" charset="0"/>
        <a:ea typeface="Arial" charset="0"/>
        <a:cs typeface="Arial" charset="0"/>
        <a:sym typeface="Arial" charset="0"/>
      </a:defRPr>
    </a:lvl8pPr>
    <a:lvl9pPr marL="3657600" algn="l" defTabSz="914400" rtl="0" eaLnBrk="1" latinLnBrk="0" hangingPunct="1">
      <a:defRPr sz="1400" kern="1200">
        <a:solidFill>
          <a:srgbClr val="000000"/>
        </a:solidFill>
        <a:latin typeface="Arial" charset="0"/>
        <a:ea typeface="Arial" charset="0"/>
        <a:cs typeface="Arial" charset="0"/>
        <a:sym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3"/>
    <p:restoredTop sz="63944"/>
  </p:normalViewPr>
  <p:slideViewPr>
    <p:cSldViewPr snapToGrid="0" snapToObjects="1">
      <p:cViewPr varScale="1">
        <p:scale>
          <a:sx n="69" d="100"/>
          <a:sy n="69" d="100"/>
        </p:scale>
        <p:origin x="7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146" name="Shape 3"/>
          <p:cNvSpPr>
            <a:spLocks noGrp="1" noRot="1" noChangeAspect="1"/>
          </p:cNvSpPr>
          <p:nvPr>
            <p:ph type="sldImg" idx="2"/>
          </p:nvPr>
        </p:nvSpPr>
        <p:spPr bwMode="auto">
          <a:xfrm>
            <a:off x="381000" y="685800"/>
            <a:ext cx="6096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pPr lvl="0"/>
            <a:endParaRPr noProof="0"/>
          </a:p>
        </p:txBody>
      </p:sp>
    </p:spTree>
    <p:extLst>
      <p:ext uri="{BB962C8B-B14F-4D97-AF65-F5344CB8AC3E}">
        <p14:creationId xmlns:p14="http://schemas.microsoft.com/office/powerpoint/2010/main" val="1635883850"/>
      </p:ext>
    </p:extLst>
  </p:cSld>
  <p:clrMap bg1="lt1" tx1="dk1" bg2="dk2" tx2="lt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742950" indent="-285750" algn="l" rtl="0" fontAlgn="base">
      <a:spcBef>
        <a:spcPct val="30000"/>
      </a:spcBef>
      <a:spcAft>
        <a:spcPct val="0"/>
      </a:spcAft>
      <a:defRPr sz="1200" kern="1200">
        <a:solidFill>
          <a:schemeClr val="tx1"/>
        </a:solidFill>
        <a:latin typeface="+mn-lt"/>
        <a:ea typeface="+mn-ea"/>
        <a:cs typeface="+mn-cs"/>
      </a:defRPr>
    </a:lvl2pPr>
    <a:lvl3pPr marL="1143000" indent="-228600" algn="l" rtl="0" fontAlgn="base">
      <a:spcBef>
        <a:spcPct val="30000"/>
      </a:spcBef>
      <a:spcAft>
        <a:spcPct val="0"/>
      </a:spcAft>
      <a:defRPr sz="1200" kern="1200">
        <a:solidFill>
          <a:schemeClr val="tx1"/>
        </a:solidFill>
        <a:latin typeface="+mn-lt"/>
        <a:ea typeface="+mn-ea"/>
        <a:cs typeface="+mn-cs"/>
      </a:defRPr>
    </a:lvl3pPr>
    <a:lvl4pPr marL="1600200" indent="-228600" algn="l" rtl="0" fontAlgn="base">
      <a:spcBef>
        <a:spcPct val="30000"/>
      </a:spcBef>
      <a:spcAft>
        <a:spcPct val="0"/>
      </a:spcAft>
      <a:defRPr sz="1200" kern="1200">
        <a:solidFill>
          <a:schemeClr val="tx1"/>
        </a:solidFill>
        <a:latin typeface="+mn-lt"/>
        <a:ea typeface="+mn-ea"/>
        <a:cs typeface="+mn-cs"/>
      </a:defRPr>
    </a:lvl4pPr>
    <a:lvl5pPr marL="2057400" indent="-2286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livescience.com/54348-how-big-is-panama-papers-leak.html" TargetMode="External"/><Relationship Id="rId4" Type="http://schemas.openxmlformats.org/officeDocument/2006/relationships/hyperlink" Target="http://blog.cloudera.com/blog/2016/02/making-python-on-apache-hadoop-easier-with-anaconda-and-cdh/" TargetMode="External"/><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01.ibm.com/software/data/infosphere/hadoop/mapreduce/" TargetMode="External"/><Relationship Id="rId4" Type="http://schemas.openxmlformats.org/officeDocument/2006/relationships/hyperlink" Target="https://vimeo.com/13554436" TargetMode="External"/><Relationship Id="rId5" Type="http://schemas.openxmlformats.org/officeDocument/2006/relationships/hyperlink" Target="https://www.quora.com/What-is-an-intuitive-explanation-of-MapReduce" TargetMode="External"/><Relationship Id="rId6" Type="http://schemas.openxmlformats.org/officeDocument/2006/relationships/hyperlink" Target="http://www.michael-noll.com/tutorials/writing-an-hadoop-mapreduce-program-in-python/" TargetMode="External"/><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highscalability.com/blog/2012/9/11/how-big-is-a-petabyte-exabyte-zettabyte-or-a-yottabyte.html" TargetMode="External"/><Relationship Id="rId4" Type="http://schemas.openxmlformats.org/officeDocument/2006/relationships/hyperlink" Target="http://www.livescience.com/54094-how-big-is-the-internet.html" TargetMode="External"/><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pushshift.io/tag/twitter/" TargetMode="External"/><Relationship Id="rId4" Type="http://schemas.openxmlformats.org/officeDocument/2006/relationships/hyperlink" Target="https://blog.twitter.com/2013/new-tweets-per-second-record-and-how" TargetMode="External"/><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193" name="Shape 57"/>
          <p:cNvSpPr>
            <a:spLocks noGrp="1" noRot="1" noChangeAspect="1" noTextEdit="1"/>
          </p:cNvSpPr>
          <p:nvPr>
            <p:ph type="sldImg" idx="2"/>
          </p:nvPr>
        </p:nvSpPr>
        <p:spPr>
          <a:noFill/>
          <a:ln>
            <a:headEnd/>
            <a:tailEnd/>
          </a:ln>
        </p:spPr>
      </p:sp>
      <p:sp>
        <p:nvSpPr>
          <p:cNvPr id="8194" name="Shape 58"/>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buSzPct val="25000"/>
            </a:pPr>
            <a:r>
              <a:rPr lang="en-US" altLang="en-US" dirty="0" smtClean="0">
                <a:latin typeface="Arial" charset="0"/>
                <a:ea typeface="Arial" charset="0"/>
                <a:cs typeface="Arial" charset="0"/>
              </a:rPr>
              <a:t>Welcome to the last session in</a:t>
            </a:r>
            <a:r>
              <a:rPr lang="en-US" altLang="en-US" baseline="0" dirty="0" smtClean="0">
                <a:latin typeface="Arial" charset="0"/>
                <a:ea typeface="Arial" charset="0"/>
                <a:cs typeface="Arial" charset="0"/>
              </a:rPr>
              <a:t> the series.  </a:t>
            </a:r>
            <a:r>
              <a:rPr lang="en-US" altLang="en-US" dirty="0" smtClean="0">
                <a:latin typeface="Arial" charset="0"/>
                <a:ea typeface="Arial" charset="0"/>
                <a:cs typeface="Arial" charset="0"/>
              </a:rPr>
              <a:t>So far, we’ve been</a:t>
            </a:r>
            <a:r>
              <a:rPr lang="en-US" altLang="en-US" baseline="0" dirty="0" smtClean="0">
                <a:latin typeface="Arial" charset="0"/>
                <a:ea typeface="Arial" charset="0"/>
                <a:cs typeface="Arial" charset="0"/>
              </a:rPr>
              <a:t> learning data science ideas using relatively small datasets.  Sometimes you’ll find yourself handling data that’s much larger than your PC can store, or streaming in faster than it can process.  Here are some of the things you can do about that.</a:t>
            </a:r>
            <a:endParaRPr lang="en-US" altLang="en-US" dirty="0">
              <a:latin typeface="Arial" charset="0"/>
              <a:ea typeface="Arial" charset="0"/>
              <a:cs typeface="Arial" charset="0"/>
            </a:endParaRPr>
          </a:p>
        </p:txBody>
      </p:sp>
    </p:spTree>
    <p:extLst>
      <p:ext uri="{BB962C8B-B14F-4D97-AF65-F5344CB8AC3E}">
        <p14:creationId xmlns:p14="http://schemas.microsoft.com/office/powerpoint/2010/main" val="66734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0"/>
              </a:spcBef>
              <a:spcAft>
                <a:spcPct val="0"/>
              </a:spcAft>
              <a:buClrTx/>
              <a:buSzTx/>
              <a:buFontTx/>
              <a:buNone/>
              <a:tabLst/>
              <a:defRPr/>
            </a:pPr>
            <a:r>
              <a:rPr lang="en-US" altLang="en-US" dirty="0" smtClean="0">
                <a:solidFill>
                  <a:srgbClr val="000000"/>
                </a:solidFill>
                <a:latin typeface="Arial" charset="0"/>
                <a:ea typeface="Arial" charset="0"/>
                <a:cs typeface="Arial" charset="0"/>
                <a:sym typeface="Calibri" charset="0"/>
              </a:rPr>
              <a:t>At some point, you’ll probably see an error message like this.  If you have a 32-bit machine, this will happen to you a lot.  This is because Python on 32-bit machines only uses 2Gb of RAM. http://</a:t>
            </a:r>
            <a:r>
              <a:rPr lang="en-US" altLang="en-US" dirty="0" err="1" smtClean="0">
                <a:solidFill>
                  <a:srgbClr val="000000"/>
                </a:solidFill>
                <a:latin typeface="Arial" charset="0"/>
                <a:ea typeface="Arial" charset="0"/>
                <a:cs typeface="Arial" charset="0"/>
                <a:sym typeface="Calibri" charset="0"/>
              </a:rPr>
              <a:t>stackoverflow.com</a:t>
            </a:r>
            <a:r>
              <a:rPr lang="en-US" altLang="en-US" dirty="0" smtClean="0">
                <a:solidFill>
                  <a:srgbClr val="000000"/>
                </a:solidFill>
                <a:latin typeface="Arial" charset="0"/>
                <a:ea typeface="Arial" charset="0"/>
                <a:cs typeface="Arial" charset="0"/>
                <a:sym typeface="Calibri" charset="0"/>
              </a:rPr>
              <a:t>/questions/17557074/memory-error-when-using-pandas-read-csv</a:t>
            </a:r>
          </a:p>
          <a:p>
            <a:endParaRPr lang="en-US" dirty="0"/>
          </a:p>
        </p:txBody>
      </p:sp>
    </p:spTree>
    <p:extLst>
      <p:ext uri="{BB962C8B-B14F-4D97-AF65-F5344CB8AC3E}">
        <p14:creationId xmlns:p14="http://schemas.microsoft.com/office/powerpoint/2010/main" val="238577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0"/>
              </a:spcBef>
              <a:spcAft>
                <a:spcPct val="0"/>
              </a:spcAft>
              <a:buClrTx/>
              <a:buSzTx/>
              <a:buFontTx/>
              <a:buNone/>
              <a:tabLst/>
              <a:defRPr/>
            </a:pPr>
            <a:r>
              <a:rPr lang="en-US" dirty="0" smtClean="0"/>
              <a:t>Here’s the storage on a typical laptop.</a:t>
            </a:r>
            <a:r>
              <a:rPr lang="en-US" baseline="0" dirty="0" smtClean="0"/>
              <a:t>  This is where you’re storing your </a:t>
            </a:r>
            <a:r>
              <a:rPr lang="en-US" baseline="0" dirty="0" err="1" smtClean="0"/>
              <a:t>datafiles</a:t>
            </a:r>
            <a:r>
              <a:rPr lang="en-US" baseline="0" dirty="0" smtClean="0"/>
              <a:t>.  Note that a) I don’t have a lot of space left on my 250 Gb hard drive to load files into, b) you can access an external hard drive from Python which means you can keep a stack of these with different datasets on (but think hard about doing this if you’re handling personal or sensitive data), and c) you need to be aware of how much RAM you have because that’s what’s going to max out first (and give you the error we just looked at). </a:t>
            </a:r>
          </a:p>
          <a:p>
            <a:pPr marL="0" marR="0" indent="0" algn="l" defTabSz="914400" rtl="0" eaLnBrk="1" fontAlgn="base" latinLnBrk="0" hangingPunct="1">
              <a:lnSpc>
                <a:spcPct val="100000"/>
              </a:lnSpc>
              <a:spcBef>
                <a:spcPts val="0"/>
              </a:spcBef>
              <a:spcAft>
                <a:spcPct val="0"/>
              </a:spcAft>
              <a:buClrTx/>
              <a:buSzTx/>
              <a:buFontTx/>
              <a:buNone/>
              <a:tabLst/>
              <a:defRPr/>
            </a:pPr>
            <a:endParaRPr lang="en-US" altLang="en-US" baseline="0" dirty="0" smtClean="0">
              <a:solidFill>
                <a:srgbClr val="000000"/>
              </a:solidFill>
              <a:latin typeface="Arial" charset="0"/>
              <a:ea typeface="Arial" charset="0"/>
              <a:cs typeface="Arial" charset="0"/>
              <a:sym typeface="Calibri" charset="0"/>
            </a:endParaRPr>
          </a:p>
          <a:p>
            <a:pPr marL="0" marR="0" indent="0" algn="l" defTabSz="914400" rtl="0" eaLnBrk="1" fontAlgn="base" latinLnBrk="0" hangingPunct="1">
              <a:lnSpc>
                <a:spcPct val="100000"/>
              </a:lnSpc>
              <a:spcBef>
                <a:spcPts val="0"/>
              </a:spcBef>
              <a:spcAft>
                <a:spcPct val="0"/>
              </a:spcAft>
              <a:buClrTx/>
              <a:buSzTx/>
              <a:buFontTx/>
              <a:buNone/>
              <a:tabLst/>
              <a:defRPr/>
            </a:pPr>
            <a:r>
              <a:rPr lang="en-US" altLang="en-US" dirty="0" smtClean="0">
                <a:solidFill>
                  <a:srgbClr val="000000"/>
                </a:solidFill>
                <a:latin typeface="Arial" charset="0"/>
                <a:ea typeface="Arial" charset="0"/>
                <a:cs typeface="Arial" charset="0"/>
                <a:sym typeface="Calibri" charset="0"/>
              </a:rPr>
              <a:t>There’s also read-only memory (ROM), where your PC stores internal data that it doesn’t want to lose. </a:t>
            </a:r>
          </a:p>
          <a:p>
            <a:endParaRPr lang="en-US" dirty="0"/>
          </a:p>
        </p:txBody>
      </p:sp>
    </p:spTree>
    <p:extLst>
      <p:ext uri="{BB962C8B-B14F-4D97-AF65-F5344CB8AC3E}">
        <p14:creationId xmlns:p14="http://schemas.microsoft.com/office/powerpoint/2010/main" val="869647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If you’re getting a memory error when you try to read in a dataset, there are</a:t>
            </a:r>
            <a:r>
              <a:rPr lang="en-US" baseline="0" dirty="0" smtClean="0"/>
              <a:t> things that you can do.  One of them is to read the data in pieces, and process it down to just the </a:t>
            </a:r>
            <a:r>
              <a:rPr lang="en-US" baseline="0" dirty="0" err="1" smtClean="0"/>
              <a:t>datapoints</a:t>
            </a:r>
            <a:r>
              <a:rPr lang="en-US" baseline="0" dirty="0" smtClean="0"/>
              <a:t> (or summaries) that you need.   Another is to use </a:t>
            </a:r>
            <a:r>
              <a:rPr lang="en-US" baseline="0" dirty="0" err="1" smtClean="0"/>
              <a:t>Dask</a:t>
            </a:r>
            <a:r>
              <a:rPr lang="en-US" baseline="0" dirty="0" smtClean="0"/>
              <a:t>, the parallel processing library that’s built into Anaconda. </a:t>
            </a:r>
            <a:endParaRPr lang="en-US" dirty="0"/>
          </a:p>
        </p:txBody>
      </p:sp>
    </p:spTree>
    <p:extLst>
      <p:ext uri="{BB962C8B-B14F-4D97-AF65-F5344CB8AC3E}">
        <p14:creationId xmlns:p14="http://schemas.microsoft.com/office/powerpoint/2010/main" val="410292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spcAft>
                <a:spcPct val="0"/>
              </a:spcAft>
              <a:buSzPct val="25000"/>
            </a:pPr>
            <a:r>
              <a:rPr lang="en-US" altLang="en-US" dirty="0" err="1" smtClean="0">
                <a:solidFill>
                  <a:srgbClr val="000000"/>
                </a:solidFill>
                <a:latin typeface="Arial" charset="0"/>
                <a:ea typeface="Arial" charset="0"/>
                <a:cs typeface="Arial" charset="0"/>
                <a:sym typeface="Calibri" charset="0"/>
              </a:rPr>
              <a:t>Numba</a:t>
            </a:r>
            <a:r>
              <a:rPr lang="en-US" altLang="en-US" dirty="0" smtClean="0">
                <a:solidFill>
                  <a:srgbClr val="000000"/>
                </a:solidFill>
                <a:latin typeface="Arial" charset="0"/>
                <a:ea typeface="Arial" charset="0"/>
                <a:cs typeface="Arial" charset="0"/>
                <a:sym typeface="Calibri" charset="0"/>
              </a:rPr>
              <a:t>: http://</a:t>
            </a:r>
            <a:r>
              <a:rPr lang="en-US" altLang="en-US" dirty="0" err="1" smtClean="0">
                <a:solidFill>
                  <a:srgbClr val="000000"/>
                </a:solidFill>
                <a:latin typeface="Arial" charset="0"/>
                <a:ea typeface="Arial" charset="0"/>
                <a:cs typeface="Arial" charset="0"/>
                <a:sym typeface="Calibri" charset="0"/>
              </a:rPr>
              <a:t>numba.pydata.org</a:t>
            </a:r>
            <a:endParaRPr lang="en-US" altLang="en-US" dirty="0">
              <a:solidFill>
                <a:srgbClr val="000000"/>
              </a:solidFill>
              <a:latin typeface="Arial" charset="0"/>
              <a:ea typeface="Arial" charset="0"/>
              <a:cs typeface="Arial" charset="0"/>
              <a:sym typeface="Calibri" charset="0"/>
            </a:endParaRPr>
          </a:p>
        </p:txBody>
      </p:sp>
    </p:spTree>
    <p:extLst>
      <p:ext uri="{BB962C8B-B14F-4D97-AF65-F5344CB8AC3E}">
        <p14:creationId xmlns:p14="http://schemas.microsoft.com/office/powerpoint/2010/main" val="1932531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some point, even if you’re trying hard to use </a:t>
            </a:r>
            <a:r>
              <a:rPr lang="en-US" dirty="0" err="1" smtClean="0"/>
              <a:t>Dask</a:t>
            </a:r>
            <a:r>
              <a:rPr lang="en-US" dirty="0" smtClean="0"/>
              <a:t>, reading in chunks </a:t>
            </a:r>
            <a:r>
              <a:rPr lang="en-US" dirty="0" err="1" smtClean="0"/>
              <a:t>etc</a:t>
            </a:r>
            <a:r>
              <a:rPr lang="en-US" dirty="0" smtClean="0"/>
              <a:t>, your PC just won’t be able to handle the volume or speed</a:t>
            </a:r>
            <a:r>
              <a:rPr lang="en-US" baseline="0" dirty="0" smtClean="0"/>
              <a:t> that data is coming at your code. At that point, we’re into big data territory. </a:t>
            </a:r>
            <a:endParaRPr lang="en-US" dirty="0"/>
          </a:p>
        </p:txBody>
      </p:sp>
    </p:spTree>
    <p:extLst>
      <p:ext uri="{BB962C8B-B14F-4D97-AF65-F5344CB8AC3E}">
        <p14:creationId xmlns:p14="http://schemas.microsoft.com/office/powerpoint/2010/main" val="731590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0"/>
              </a:spcBef>
              <a:spcAft>
                <a:spcPct val="0"/>
              </a:spcAft>
              <a:buClrTx/>
              <a:buSzTx/>
              <a:buFontTx/>
              <a:buNone/>
              <a:tabLst/>
              <a:defRPr/>
            </a:pPr>
            <a:r>
              <a:rPr lang="en-US" altLang="en-US" sz="1100" dirty="0" smtClean="0">
                <a:solidFill>
                  <a:srgbClr val="000000"/>
                </a:solidFill>
                <a:latin typeface="Arial" charset="0"/>
                <a:ea typeface="Arial" charset="0"/>
                <a:cs typeface="Arial" charset="0"/>
                <a:sym typeface="Calibri" charset="0"/>
              </a:rPr>
              <a:t>So how do we deal with all this volume and velocity?  This was Google’s problem in the 00s. They designed and built a distributed filesystem and processing method.  </a:t>
            </a:r>
          </a:p>
          <a:p>
            <a:endParaRPr lang="en-US" dirty="0"/>
          </a:p>
        </p:txBody>
      </p:sp>
    </p:spTree>
    <p:extLst>
      <p:ext uri="{BB962C8B-B14F-4D97-AF65-F5344CB8AC3E}">
        <p14:creationId xmlns:p14="http://schemas.microsoft.com/office/powerpoint/2010/main" val="1847027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probably already have several</a:t>
            </a:r>
            <a:r>
              <a:rPr lang="en-US" baseline="0" dirty="0" smtClean="0"/>
              <a:t> processors on your PC (and phone): that’s what the “quad-core” part of its specification means.  Here are some typical numbers for number of processors (‘cores’) and memory sizes. </a:t>
            </a:r>
            <a:endParaRPr lang="en-US" dirty="0"/>
          </a:p>
        </p:txBody>
      </p:sp>
    </p:spTree>
    <p:extLst>
      <p:ext uri="{BB962C8B-B14F-4D97-AF65-F5344CB8AC3E}">
        <p14:creationId xmlns:p14="http://schemas.microsoft.com/office/powerpoint/2010/main" val="2095121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Online data services (e.g. Amazon Web Services) are an easy way to access large numbers of processors at relatively low cost (or free if you’re careful).  </a:t>
            </a:r>
          </a:p>
          <a:p>
            <a:endParaRPr lang="en-US" dirty="0" smtClean="0"/>
          </a:p>
          <a:p>
            <a:r>
              <a:rPr lang="en-US" dirty="0" smtClean="0"/>
              <a:t>If you use an online service like AWS to store and</a:t>
            </a:r>
            <a:r>
              <a:rPr lang="en-US" baseline="0" dirty="0" smtClean="0"/>
              <a:t> process your big datasets, this is the sort of place where it will physically sit: a ‘rack’ of ’servers’ (computers without monitors </a:t>
            </a:r>
            <a:r>
              <a:rPr lang="en-US" baseline="0" dirty="0" err="1" smtClean="0"/>
              <a:t>etc</a:t>
            </a:r>
            <a:r>
              <a:rPr lang="en-US" baseline="0" dirty="0" smtClean="0"/>
              <a:t>) in a data </a:t>
            </a:r>
            <a:r>
              <a:rPr lang="en-US" baseline="0" dirty="0" err="1" smtClean="0"/>
              <a:t>centre</a:t>
            </a:r>
            <a:r>
              <a:rPr lang="en-US" baseline="0" dirty="0" smtClean="0"/>
              <a:t>. If you’re curious about where these are, here are all the Google data </a:t>
            </a:r>
            <a:r>
              <a:rPr lang="en-US" baseline="0" dirty="0" err="1" smtClean="0"/>
              <a:t>centre</a:t>
            </a:r>
            <a:r>
              <a:rPr lang="en-US" baseline="0" dirty="0" smtClean="0"/>
              <a:t> locations: https://</a:t>
            </a:r>
            <a:r>
              <a:rPr lang="en-US" baseline="0" dirty="0" err="1" smtClean="0"/>
              <a:t>www.google.com</a:t>
            </a:r>
            <a:r>
              <a:rPr lang="en-US" baseline="0" dirty="0" smtClean="0"/>
              <a:t>/about/datacenters/inside/locations/</a:t>
            </a:r>
            <a:r>
              <a:rPr lang="en-US" baseline="0" dirty="0" err="1" smtClean="0"/>
              <a:t>index.html</a:t>
            </a:r>
            <a:r>
              <a:rPr lang="en-US" baseline="0" dirty="0" smtClean="0"/>
              <a:t>.   And you should be curious about data </a:t>
            </a:r>
            <a:r>
              <a:rPr lang="en-US" baseline="0" dirty="0" err="1" smtClean="0"/>
              <a:t>centre</a:t>
            </a:r>
            <a:r>
              <a:rPr lang="en-US" baseline="0" dirty="0" smtClean="0"/>
              <a:t> locations, because the laws applied to a data </a:t>
            </a:r>
            <a:r>
              <a:rPr lang="en-US" baseline="0" dirty="0" err="1" smtClean="0"/>
              <a:t>centre</a:t>
            </a:r>
            <a:r>
              <a:rPr lang="en-US" baseline="0" dirty="0" smtClean="0"/>
              <a:t> in the USA (e.g. whether USA security services can ask to view all your datasets) are different to the laws applied in other countries.  If this is a concern for you, look for advice from places like the Tactical Technology Collective. </a:t>
            </a:r>
          </a:p>
          <a:p>
            <a:endParaRPr lang="en-US" baseline="0" dirty="0" smtClean="0"/>
          </a:p>
          <a:p>
            <a:r>
              <a:rPr lang="en-US" baseline="0" dirty="0" smtClean="0"/>
              <a:t>[Image: rack servers]</a:t>
            </a:r>
            <a:endParaRPr lang="en-US" dirty="0"/>
          </a:p>
        </p:txBody>
      </p:sp>
    </p:spTree>
    <p:extLst>
      <p:ext uri="{BB962C8B-B14F-4D97-AF65-F5344CB8AC3E}">
        <p14:creationId xmlns:p14="http://schemas.microsoft.com/office/powerpoint/2010/main" val="2111309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0"/>
              </a:spcBef>
              <a:spcAft>
                <a:spcPct val="0"/>
              </a:spcAft>
              <a:buClrTx/>
              <a:buSzTx/>
              <a:buFontTx/>
              <a:buNone/>
              <a:tabLst/>
              <a:defRPr/>
            </a:pPr>
            <a:r>
              <a:rPr lang="en-US" altLang="en-US" sz="1100" dirty="0" smtClean="0">
                <a:solidFill>
                  <a:srgbClr val="000000"/>
                </a:solidFill>
                <a:latin typeface="Arial" charset="0"/>
                <a:ea typeface="Arial" charset="0"/>
                <a:cs typeface="Arial" charset="0"/>
                <a:sym typeface="Calibri" charset="0"/>
              </a:rPr>
              <a:t>Once you get into cloud computing,</a:t>
            </a:r>
            <a:r>
              <a:rPr lang="en-US" altLang="en-US" sz="1100" baseline="0" dirty="0" smtClean="0">
                <a:solidFill>
                  <a:srgbClr val="000000"/>
                </a:solidFill>
                <a:latin typeface="Arial" charset="0"/>
                <a:ea typeface="Arial" charset="0"/>
                <a:cs typeface="Arial" charset="0"/>
                <a:sym typeface="Calibri" charset="0"/>
              </a:rPr>
              <a:t> you’ll probably run across a HDFS data storage system (aka “HDFS filesystem”).  </a:t>
            </a:r>
            <a:r>
              <a:rPr lang="en-US" altLang="en-US" sz="1100" dirty="0" smtClean="0">
                <a:solidFill>
                  <a:srgbClr val="000000"/>
                </a:solidFill>
                <a:latin typeface="Arial" charset="0"/>
                <a:ea typeface="Arial" charset="0"/>
                <a:cs typeface="Arial" charset="0"/>
                <a:sym typeface="Calibri" charset="0"/>
              </a:rPr>
              <a:t>This is HDFS in all its gory detail. The yellow boxes are servers (computers) grouped (usually physically) into racks. </a:t>
            </a:r>
          </a:p>
          <a:p>
            <a:endParaRPr lang="en-US" dirty="0" smtClean="0"/>
          </a:p>
          <a:p>
            <a:r>
              <a:rPr lang="en-US" dirty="0" smtClean="0"/>
              <a:t>[</a:t>
            </a:r>
            <a:r>
              <a:rPr lang="en-US" altLang="en-US" sz="1100" dirty="0" smtClean="0">
                <a:solidFill>
                  <a:srgbClr val="000000"/>
                </a:solidFill>
                <a:latin typeface="Arial" charset="0"/>
                <a:ea typeface="Arial" charset="0"/>
                <a:cs typeface="Arial" charset="0"/>
                <a:sym typeface="Calibri" charset="0"/>
              </a:rPr>
              <a:t>image: Wikipedia page on HDFS]</a:t>
            </a:r>
            <a:endParaRPr lang="en-US" dirty="0"/>
          </a:p>
        </p:txBody>
      </p:sp>
    </p:spTree>
    <p:extLst>
      <p:ext uri="{BB962C8B-B14F-4D97-AF65-F5344CB8AC3E}">
        <p14:creationId xmlns:p14="http://schemas.microsoft.com/office/powerpoint/2010/main" val="231849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HDFS is part of the Hadoop system infrastructure.</a:t>
            </a:r>
            <a:r>
              <a:rPr lang="en-US" baseline="0" dirty="0" smtClean="0"/>
              <a:t>  Hadoop is built as a set of modules that can be used together, or as part of other systems.  Whilst HDFS is often used to store data, different modules can be used for processing.  Here are two of the more common ones: Hadoop’s MapReduce, and Apache’s Spark. </a:t>
            </a:r>
          </a:p>
          <a:p>
            <a:endParaRPr lang="en-US" baseline="0" dirty="0" smtClean="0"/>
          </a:p>
          <a:p>
            <a:pPr>
              <a:spcBef>
                <a:spcPct val="0"/>
              </a:spcBef>
              <a:spcAft>
                <a:spcPct val="0"/>
              </a:spcAft>
              <a:buClr>
                <a:srgbClr val="000000"/>
              </a:buClr>
              <a:buSzPct val="25000"/>
            </a:pPr>
            <a:r>
              <a:rPr lang="en-US" altLang="en-US" sz="1100" dirty="0" smtClean="0">
                <a:solidFill>
                  <a:srgbClr val="000000"/>
                </a:solidFill>
                <a:latin typeface="Arial" charset="0"/>
                <a:ea typeface="Arial" charset="0"/>
                <a:cs typeface="Arial" charset="0"/>
                <a:sym typeface="Calibri" charset="0"/>
              </a:rPr>
              <a:t>Map/reduce fetches</a:t>
            </a:r>
            <a:r>
              <a:rPr lang="en-US" altLang="en-US" sz="1100" baseline="0" dirty="0" smtClean="0">
                <a:solidFill>
                  <a:srgbClr val="000000"/>
                </a:solidFill>
                <a:latin typeface="Arial" charset="0"/>
                <a:ea typeface="Arial" charset="0"/>
                <a:cs typeface="Arial" charset="0"/>
                <a:sym typeface="Calibri" charset="0"/>
              </a:rPr>
              <a:t> </a:t>
            </a:r>
            <a:r>
              <a:rPr lang="en-US" altLang="en-US" sz="1100" dirty="0" smtClean="0">
                <a:solidFill>
                  <a:srgbClr val="000000"/>
                </a:solidFill>
                <a:latin typeface="Arial" charset="0"/>
                <a:ea typeface="Arial" charset="0"/>
                <a:cs typeface="Arial" charset="0"/>
                <a:sym typeface="Calibri" charset="0"/>
              </a:rPr>
              <a:t>data then processes it.  This means moving the data, which can take a lot of time.  Spark solves this by doing the processing in the same place as the data: this is why it’s much faster than Hadoop Map/Reduce. </a:t>
            </a:r>
          </a:p>
          <a:p>
            <a:pPr>
              <a:spcBef>
                <a:spcPct val="0"/>
              </a:spcBef>
              <a:spcAft>
                <a:spcPct val="0"/>
              </a:spcAft>
              <a:buClr>
                <a:srgbClr val="000000"/>
              </a:buClr>
              <a:buSzPct val="25000"/>
            </a:pPr>
            <a:endParaRPr lang="en-US" altLang="en-US" sz="1100" dirty="0" smtClean="0">
              <a:solidFill>
                <a:srgbClr val="000000"/>
              </a:solidFill>
              <a:latin typeface="Arial" charset="0"/>
              <a:ea typeface="Arial" charset="0"/>
              <a:cs typeface="Arial" charset="0"/>
              <a:sym typeface="Calibri" charset="0"/>
            </a:endParaRPr>
          </a:p>
          <a:p>
            <a:pPr>
              <a:spcBef>
                <a:spcPct val="0"/>
              </a:spcBef>
              <a:spcAft>
                <a:spcPct val="0"/>
              </a:spcAft>
              <a:buClr>
                <a:srgbClr val="000000"/>
              </a:buClr>
              <a:buSzPct val="25000"/>
            </a:pPr>
            <a:r>
              <a:rPr lang="en-US" altLang="en-US" sz="1100" dirty="0" smtClean="0">
                <a:solidFill>
                  <a:srgbClr val="000000"/>
                </a:solidFill>
                <a:latin typeface="Arial" charset="0"/>
                <a:ea typeface="Arial" charset="0"/>
                <a:cs typeface="Arial" charset="0"/>
                <a:sym typeface="Calibri" charset="0"/>
              </a:rPr>
              <a:t>Panama Papers = 252 days to download on a fast server… </a:t>
            </a:r>
            <a:r>
              <a:rPr lang="en-US" altLang="en-US" sz="1100" u="sng" dirty="0" smtClean="0">
                <a:solidFill>
                  <a:schemeClr val="hlink"/>
                </a:solidFill>
                <a:latin typeface="Arial" charset="0"/>
                <a:ea typeface="Arial" charset="0"/>
                <a:cs typeface="Arial" charset="0"/>
                <a:sym typeface="Calibri" charset="0"/>
                <a:hlinkClick r:id="rId3"/>
              </a:rPr>
              <a:t>http://www.livescience.com/54348-how-big-is-panama-papers-leak.html</a:t>
            </a:r>
            <a:r>
              <a:rPr lang="en-US" altLang="en-US" sz="1100" dirty="0" smtClean="0">
                <a:solidFill>
                  <a:srgbClr val="000000"/>
                </a:solidFill>
                <a:latin typeface="Arial" charset="0"/>
                <a:ea typeface="Arial" charset="0"/>
                <a:cs typeface="Arial" charset="0"/>
                <a:sym typeface="Calibri" charset="0"/>
              </a:rPr>
              <a:t> </a:t>
            </a:r>
          </a:p>
          <a:p>
            <a:pPr>
              <a:spcBef>
                <a:spcPct val="0"/>
              </a:spcBef>
              <a:spcAft>
                <a:spcPct val="0"/>
              </a:spcAft>
              <a:buClr>
                <a:srgbClr val="000000"/>
              </a:buClr>
              <a:buSzPct val="25000"/>
            </a:pPr>
            <a:endParaRPr lang="en-US" altLang="en-US" dirty="0" smtClean="0">
              <a:solidFill>
                <a:srgbClr val="000000"/>
              </a:solidFill>
              <a:latin typeface="Arial" charset="0"/>
              <a:ea typeface="Arial" charset="0"/>
              <a:cs typeface="Arial" charset="0"/>
              <a:sym typeface="Calibri" charset="0"/>
            </a:endParaRPr>
          </a:p>
          <a:p>
            <a:pPr>
              <a:spcBef>
                <a:spcPct val="0"/>
              </a:spcBef>
              <a:spcAft>
                <a:spcPct val="0"/>
              </a:spcAft>
              <a:buClr>
                <a:srgbClr val="000000"/>
              </a:buClr>
              <a:buSzPct val="25000"/>
            </a:pPr>
            <a:r>
              <a:rPr lang="en-US" altLang="en-US" dirty="0" smtClean="0">
                <a:solidFill>
                  <a:srgbClr val="000000"/>
                </a:solidFill>
                <a:latin typeface="Arial" charset="0"/>
                <a:ea typeface="Arial" charset="0"/>
                <a:cs typeface="Arial" charset="0"/>
                <a:sym typeface="Calibri" charset="0"/>
              </a:rPr>
              <a:t>Python and Spark? Use </a:t>
            </a:r>
            <a:r>
              <a:rPr lang="en-US" altLang="en-US" dirty="0" err="1" smtClean="0">
                <a:solidFill>
                  <a:srgbClr val="000000"/>
                </a:solidFill>
                <a:latin typeface="Arial" charset="0"/>
                <a:ea typeface="Arial" charset="0"/>
                <a:cs typeface="Arial" charset="0"/>
                <a:sym typeface="Calibri" charset="0"/>
              </a:rPr>
              <a:t>PySpark</a:t>
            </a:r>
            <a:r>
              <a:rPr lang="en-US" altLang="en-US" dirty="0" smtClean="0">
                <a:solidFill>
                  <a:srgbClr val="000000"/>
                </a:solidFill>
                <a:latin typeface="Arial" charset="0"/>
                <a:ea typeface="Arial" charset="0"/>
                <a:cs typeface="Arial" charset="0"/>
                <a:sym typeface="Calibri" charset="0"/>
              </a:rPr>
              <a:t> (see </a:t>
            </a:r>
            <a:r>
              <a:rPr lang="en-US" altLang="en-US" u="sng" dirty="0" smtClean="0">
                <a:solidFill>
                  <a:schemeClr val="hlink"/>
                </a:solidFill>
                <a:latin typeface="Arial" charset="0"/>
                <a:ea typeface="Arial" charset="0"/>
                <a:cs typeface="Arial" charset="0"/>
                <a:sym typeface="Calibri" charset="0"/>
                <a:hlinkClick r:id="rId4"/>
              </a:rPr>
              <a:t>http://blog.cloudera.com/blog/2016/02/making-python-on-apache-hadoop-easier-with-anaconda-and-cdh/</a:t>
            </a:r>
            <a:r>
              <a:rPr lang="en-US" altLang="en-US" dirty="0" smtClean="0">
                <a:solidFill>
                  <a:srgbClr val="000000"/>
                </a:solidFill>
                <a:latin typeface="Arial" charset="0"/>
                <a:ea typeface="Arial" charset="0"/>
                <a:cs typeface="Arial" charset="0"/>
                <a:sym typeface="Calibri" charset="0"/>
              </a:rPr>
              <a:t> for how to do this in notebooks)</a:t>
            </a:r>
          </a:p>
          <a:p>
            <a:endParaRPr lang="en-US" dirty="0"/>
          </a:p>
        </p:txBody>
      </p:sp>
    </p:spTree>
    <p:extLst>
      <p:ext uri="{BB962C8B-B14F-4D97-AF65-F5344CB8AC3E}">
        <p14:creationId xmlns:p14="http://schemas.microsoft.com/office/powerpoint/2010/main" val="495016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481" name="Shape 57"/>
          <p:cNvSpPr>
            <a:spLocks noGrp="1" noRot="1" noChangeAspect="1" noTextEdit="1"/>
          </p:cNvSpPr>
          <p:nvPr>
            <p:ph type="sldImg" idx="2"/>
          </p:nvPr>
        </p:nvSpPr>
        <p:spPr>
          <a:noFill/>
          <a:ln>
            <a:headEnd/>
            <a:tailEnd/>
          </a:ln>
        </p:spPr>
      </p:sp>
      <p:sp>
        <p:nvSpPr>
          <p:cNvPr id="58" name="Shape 58"/>
          <p:cNvSpPr txBox="1">
            <a:spLocks noGrp="1"/>
          </p:cNvSpPr>
          <p:nvPr>
            <p:ph type="body" idx="1"/>
          </p:nvPr>
        </p:nvSpPr>
        <p:spPr>
          <a:ln/>
        </p:spPr>
        <p:txBody>
          <a:bodyPr>
            <a:noAutofit/>
          </a:bodyPr>
          <a:lstStyle/>
          <a:p>
            <a:pPr eaLnBrk="1" fontAlgn="auto" hangingPunct="1">
              <a:spcAft>
                <a:spcPts val="0"/>
              </a:spcAft>
              <a:buSzPct val="25000"/>
              <a:buFont typeface="Arial"/>
              <a:buNone/>
              <a:defRPr/>
            </a:pPr>
            <a:r>
              <a:rPr lang="en-US" dirty="0" smtClean="0">
                <a:latin typeface="Arial" charset="0"/>
                <a:ea typeface="Arial" charset="0"/>
                <a:cs typeface="Arial" charset="0"/>
              </a:rPr>
              <a:t>In the last session, we covered the last of the special datatypes (in these</a:t>
            </a:r>
            <a:r>
              <a:rPr lang="en-US" baseline="0" dirty="0" smtClean="0">
                <a:latin typeface="Arial" charset="0"/>
                <a:ea typeface="Arial" charset="0"/>
                <a:cs typeface="Arial" charset="0"/>
              </a:rPr>
              <a:t> sessions: there are other datatypes, like images and time-series data that we didn’t cover here): relationship data.</a:t>
            </a:r>
            <a:endParaRPr lang="en" dirty="0">
              <a:latin typeface="Arial" charset="0"/>
              <a:ea typeface="Arial" charset="0"/>
              <a:cs typeface="Arial" charset="0"/>
            </a:endParaRPr>
          </a:p>
          <a:p>
            <a:pPr eaLnBrk="1" fontAlgn="auto" hangingPunct="1">
              <a:spcAft>
                <a:spcPts val="0"/>
              </a:spcAft>
              <a:buSzPct val="25000"/>
              <a:buFont typeface="Arial"/>
              <a:buNone/>
              <a:defRPr/>
            </a:pPr>
            <a:endParaRPr dirty="0">
              <a:latin typeface="Arial" charset="0"/>
              <a:ea typeface="Arial" charset="0"/>
              <a:cs typeface="Arial" charset="0"/>
            </a:endParaRPr>
          </a:p>
        </p:txBody>
      </p:sp>
    </p:spTree>
    <p:extLst>
      <p:ext uri="{BB962C8B-B14F-4D97-AF65-F5344CB8AC3E}">
        <p14:creationId xmlns:p14="http://schemas.microsoft.com/office/powerpoint/2010/main" val="14328521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spcAft>
                <a:spcPct val="0"/>
              </a:spcAft>
              <a:buClr>
                <a:schemeClr val="hlink"/>
              </a:buClr>
              <a:buSzPct val="25000"/>
            </a:pPr>
            <a:r>
              <a:rPr lang="en-US" altLang="en-US" sz="1100" dirty="0" smtClean="0">
                <a:solidFill>
                  <a:srgbClr val="000000"/>
                </a:solidFill>
                <a:latin typeface="Arial" charset="0"/>
                <a:ea typeface="Arial" charset="0"/>
                <a:cs typeface="Arial" charset="0"/>
                <a:sym typeface="Calibri" charset="0"/>
              </a:rPr>
              <a:t>Map/Reduce is like crowdsourcing for computers.</a:t>
            </a:r>
            <a:r>
              <a:rPr lang="en-US" altLang="en-US" sz="1100" baseline="0" dirty="0" smtClean="0">
                <a:solidFill>
                  <a:srgbClr val="000000"/>
                </a:solidFill>
                <a:latin typeface="Arial" charset="0"/>
                <a:ea typeface="Arial" charset="0"/>
                <a:cs typeface="Arial" charset="0"/>
                <a:sym typeface="Calibri" charset="0"/>
              </a:rPr>
              <a:t> </a:t>
            </a:r>
            <a:endParaRPr lang="en-US" altLang="en-US" sz="1100" u="sng" dirty="0" smtClean="0">
              <a:solidFill>
                <a:schemeClr val="hlink"/>
              </a:solidFill>
              <a:latin typeface="Arial" charset="0"/>
              <a:ea typeface="Arial" charset="0"/>
              <a:cs typeface="Arial" charset="0"/>
              <a:sym typeface="Calibri" charset="0"/>
              <a:hlinkClick r:id="rId3"/>
            </a:endParaRPr>
          </a:p>
          <a:p>
            <a:pPr>
              <a:spcBef>
                <a:spcPct val="0"/>
              </a:spcBef>
              <a:spcAft>
                <a:spcPct val="0"/>
              </a:spcAft>
              <a:buClr>
                <a:schemeClr val="hlink"/>
              </a:buClr>
              <a:buSzPct val="25000"/>
            </a:pPr>
            <a:endParaRPr lang="en-US" altLang="en-US" sz="1100" u="sng" dirty="0" smtClean="0">
              <a:solidFill>
                <a:schemeClr val="hlink"/>
              </a:solidFill>
              <a:latin typeface="Arial" charset="0"/>
              <a:ea typeface="Arial" charset="0"/>
              <a:cs typeface="Arial" charset="0"/>
              <a:sym typeface="Calibri" charset="0"/>
              <a:hlinkClick r:id="rId3"/>
            </a:endParaRPr>
          </a:p>
          <a:p>
            <a:pPr>
              <a:spcBef>
                <a:spcPct val="0"/>
              </a:spcBef>
              <a:spcAft>
                <a:spcPct val="0"/>
              </a:spcAft>
              <a:buClr>
                <a:schemeClr val="hlink"/>
              </a:buClr>
              <a:buSzPct val="25000"/>
            </a:pPr>
            <a:r>
              <a:rPr lang="en-US" altLang="en-US" sz="1100" u="sng" dirty="0" smtClean="0">
                <a:solidFill>
                  <a:schemeClr val="hlink"/>
                </a:solidFill>
                <a:latin typeface="Arial" charset="0"/>
                <a:ea typeface="Arial" charset="0"/>
                <a:cs typeface="Arial" charset="0"/>
                <a:sym typeface="Calibri" charset="0"/>
                <a:hlinkClick r:id="rId3"/>
              </a:rPr>
              <a:t>https://www-01.ibm.com/software/data/infosphere/hadoop/mapreduce/</a:t>
            </a:r>
          </a:p>
          <a:p>
            <a:pPr>
              <a:spcBef>
                <a:spcPct val="0"/>
              </a:spcBef>
              <a:spcAft>
                <a:spcPct val="0"/>
              </a:spcAft>
              <a:buClr>
                <a:schemeClr val="hlink"/>
              </a:buClr>
              <a:buSzPct val="25000"/>
            </a:pPr>
            <a:r>
              <a:rPr lang="en-US" altLang="en-US" sz="1100" u="sng" dirty="0" smtClean="0">
                <a:solidFill>
                  <a:schemeClr val="hlink"/>
                </a:solidFill>
                <a:latin typeface="Arial" charset="0"/>
                <a:ea typeface="Arial" charset="0"/>
                <a:cs typeface="Arial" charset="0"/>
                <a:sym typeface="Calibri" charset="0"/>
                <a:hlinkClick r:id="rId4"/>
              </a:rPr>
              <a:t>https://vimeo.com/13554436</a:t>
            </a:r>
          </a:p>
          <a:p>
            <a:pPr>
              <a:spcBef>
                <a:spcPct val="0"/>
              </a:spcBef>
              <a:spcAft>
                <a:spcPct val="0"/>
              </a:spcAft>
              <a:buClr>
                <a:schemeClr val="hlink"/>
              </a:buClr>
              <a:buSzPct val="25000"/>
            </a:pPr>
            <a:r>
              <a:rPr lang="en-US" altLang="en-US" sz="1100" u="sng" dirty="0" smtClean="0">
                <a:solidFill>
                  <a:schemeClr val="hlink"/>
                </a:solidFill>
                <a:latin typeface="Arial" charset="0"/>
                <a:ea typeface="Arial" charset="0"/>
                <a:cs typeface="Arial" charset="0"/>
                <a:sym typeface="Calibri" charset="0"/>
                <a:hlinkClick r:id="rId5"/>
              </a:rPr>
              <a:t>https://www.quora.com/What-is-an-intuitive-explanation-of-MapReduce</a:t>
            </a:r>
          </a:p>
          <a:p>
            <a:pPr>
              <a:spcBef>
                <a:spcPct val="0"/>
              </a:spcBef>
              <a:spcAft>
                <a:spcPct val="0"/>
              </a:spcAft>
              <a:buClr>
                <a:srgbClr val="000000"/>
              </a:buClr>
              <a:buSzPct val="25000"/>
            </a:pPr>
            <a:r>
              <a:rPr lang="en-US" altLang="en-US" sz="1100" dirty="0" smtClean="0">
                <a:solidFill>
                  <a:srgbClr val="000000"/>
                </a:solidFill>
                <a:latin typeface="Arial" charset="0"/>
                <a:ea typeface="Arial" charset="0"/>
                <a:cs typeface="Arial" charset="0"/>
                <a:sym typeface="Calibri" charset="0"/>
              </a:rPr>
              <a:t>Good example code for this: </a:t>
            </a:r>
            <a:r>
              <a:rPr lang="en-US" altLang="en-US" sz="1100" u="sng" dirty="0" smtClean="0">
                <a:solidFill>
                  <a:schemeClr val="hlink"/>
                </a:solidFill>
                <a:latin typeface="Arial" charset="0"/>
                <a:ea typeface="Arial" charset="0"/>
                <a:cs typeface="Arial" charset="0"/>
                <a:sym typeface="Calibri" charset="0"/>
                <a:hlinkClick r:id="rId6"/>
              </a:rPr>
              <a:t>http://www.michael-noll.com/tutorials/writing-an-hadoop-mapreduce-program-in-python/</a:t>
            </a:r>
            <a:r>
              <a:rPr lang="en-US" altLang="en-US" sz="1100" dirty="0" smtClean="0">
                <a:solidFill>
                  <a:srgbClr val="000000"/>
                </a:solidFill>
                <a:latin typeface="Arial" charset="0"/>
                <a:ea typeface="Arial" charset="0"/>
                <a:cs typeface="Arial" charset="0"/>
                <a:sym typeface="Calibri" charset="0"/>
              </a:rPr>
              <a:t> </a:t>
            </a:r>
          </a:p>
          <a:p>
            <a:endParaRPr lang="en-US" dirty="0" smtClean="0"/>
          </a:p>
          <a:p>
            <a:r>
              <a:rPr lang="en-US" dirty="0" smtClean="0"/>
              <a:t>[Image: ]</a:t>
            </a:r>
            <a:endParaRPr lang="en-US" dirty="0"/>
          </a:p>
        </p:txBody>
      </p:sp>
    </p:spTree>
    <p:extLst>
      <p:ext uri="{BB962C8B-B14F-4D97-AF65-F5344CB8AC3E}">
        <p14:creationId xmlns:p14="http://schemas.microsoft.com/office/powerpoint/2010/main" val="20830494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Anaconda includes</a:t>
            </a:r>
            <a:r>
              <a:rPr lang="en-US" baseline="0" dirty="0" smtClean="0"/>
              <a:t> a bunch of tools for handling bigger data.  </a:t>
            </a:r>
            <a:endParaRPr lang="en-US" dirty="0"/>
          </a:p>
        </p:txBody>
      </p:sp>
    </p:spTree>
    <p:extLst>
      <p:ext uri="{BB962C8B-B14F-4D97-AF65-F5344CB8AC3E}">
        <p14:creationId xmlns:p14="http://schemas.microsoft.com/office/powerpoint/2010/main" val="8082215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0"/>
              </a:spcBef>
              <a:spcAft>
                <a:spcPct val="0"/>
              </a:spcAft>
              <a:buClrTx/>
              <a:buSzTx/>
              <a:buFontTx/>
              <a:buNone/>
              <a:tabLst/>
              <a:defRPr/>
            </a:pPr>
            <a:r>
              <a:rPr lang="en-US" altLang="en-US" dirty="0" err="1" smtClean="0">
                <a:solidFill>
                  <a:srgbClr val="000000"/>
                </a:solidFill>
                <a:latin typeface="Arial" charset="0"/>
                <a:ea typeface="Arial" charset="0"/>
                <a:cs typeface="Arial" charset="0"/>
                <a:sym typeface="Calibri" charset="0"/>
              </a:rPr>
              <a:t>Pyspark</a:t>
            </a:r>
            <a:r>
              <a:rPr lang="en-US" altLang="en-US" dirty="0" smtClean="0">
                <a:solidFill>
                  <a:srgbClr val="000000"/>
                </a:solidFill>
                <a:latin typeface="Arial" charset="0"/>
                <a:ea typeface="Arial" charset="0"/>
                <a:cs typeface="Arial" charset="0"/>
                <a:sym typeface="Calibri" charset="0"/>
              </a:rPr>
              <a:t>: http://</a:t>
            </a:r>
            <a:r>
              <a:rPr lang="en-US" altLang="en-US" dirty="0" err="1" smtClean="0">
                <a:solidFill>
                  <a:srgbClr val="000000"/>
                </a:solidFill>
                <a:latin typeface="Arial" charset="0"/>
                <a:ea typeface="Arial" charset="0"/>
                <a:cs typeface="Arial" charset="0"/>
                <a:sym typeface="Calibri" charset="0"/>
              </a:rPr>
              <a:t>www.slideshare.net</a:t>
            </a:r>
            <a:r>
              <a:rPr lang="en-US" altLang="en-US" dirty="0" smtClean="0">
                <a:solidFill>
                  <a:srgbClr val="000000"/>
                </a:solidFill>
                <a:latin typeface="Arial" charset="0"/>
                <a:ea typeface="Arial" charset="0"/>
                <a:cs typeface="Arial" charset="0"/>
                <a:sym typeface="Calibri" charset="0"/>
              </a:rPr>
              <a:t>/</a:t>
            </a:r>
            <a:r>
              <a:rPr lang="en-US" altLang="en-US" dirty="0" err="1" smtClean="0">
                <a:solidFill>
                  <a:srgbClr val="000000"/>
                </a:solidFill>
                <a:latin typeface="Arial" charset="0"/>
                <a:ea typeface="Arial" charset="0"/>
                <a:cs typeface="Arial" charset="0"/>
                <a:sym typeface="Calibri" charset="0"/>
              </a:rPr>
              <a:t>hkarau</a:t>
            </a:r>
            <a:r>
              <a:rPr lang="en-US" altLang="en-US" dirty="0" smtClean="0">
                <a:solidFill>
                  <a:srgbClr val="000000"/>
                </a:solidFill>
                <a:latin typeface="Arial" charset="0"/>
                <a:ea typeface="Arial" charset="0"/>
                <a:cs typeface="Arial" charset="0"/>
                <a:sym typeface="Calibri" charset="0"/>
              </a:rPr>
              <a:t>/a-really-really-fast-introduction-to-py-spark-lightning-fast-cluster-computing-with-python-1</a:t>
            </a:r>
          </a:p>
          <a:p>
            <a:endParaRPr lang="en-US" dirty="0"/>
          </a:p>
        </p:txBody>
      </p:sp>
    </p:spTree>
    <p:extLst>
      <p:ext uri="{BB962C8B-B14F-4D97-AF65-F5344CB8AC3E}">
        <p14:creationId xmlns:p14="http://schemas.microsoft.com/office/powerpoint/2010/main" val="12628985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995324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a:t>
            </a:r>
            <a:r>
              <a:rPr lang="en-US" baseline="0" dirty="0" smtClean="0"/>
              <a:t> we’ve been storing datasets on our PCs, loading them into things like Pandas </a:t>
            </a:r>
            <a:r>
              <a:rPr lang="en-US" baseline="0" dirty="0" err="1" smtClean="0"/>
              <a:t>dataframes</a:t>
            </a:r>
            <a:r>
              <a:rPr lang="en-US" baseline="0" dirty="0" smtClean="0"/>
              <a:t> and processing them on our PCs too. When data gets big, that’s not always an option. Here are some of the ways that big data gets stored. </a:t>
            </a:r>
            <a:endParaRPr lang="en-US" dirty="0"/>
          </a:p>
        </p:txBody>
      </p:sp>
    </p:spTree>
    <p:extLst>
      <p:ext uri="{BB962C8B-B14F-4D97-AF65-F5344CB8AC3E}">
        <p14:creationId xmlns:p14="http://schemas.microsoft.com/office/powerpoint/2010/main" val="3365664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spcAft>
                <a:spcPct val="0"/>
              </a:spcAft>
              <a:buClr>
                <a:srgbClr val="000000"/>
              </a:buClr>
              <a:buSzPct val="25000"/>
            </a:pPr>
            <a:r>
              <a:rPr lang="en-US" altLang="en-US" sz="1100" dirty="0" smtClean="0">
                <a:solidFill>
                  <a:srgbClr val="000000"/>
                </a:solidFill>
                <a:latin typeface="Arial" charset="0"/>
                <a:ea typeface="Arial" charset="0"/>
                <a:cs typeface="Arial" charset="0"/>
                <a:sym typeface="Calibri" charset="0"/>
              </a:rPr>
              <a:t>Most relational databases are based on the SQL query language.  Many big</a:t>
            </a:r>
            <a:r>
              <a:rPr lang="en-US" altLang="en-US" sz="1100" baseline="0" dirty="0" smtClean="0">
                <a:solidFill>
                  <a:srgbClr val="000000"/>
                </a:solidFill>
                <a:latin typeface="Arial" charset="0"/>
                <a:ea typeface="Arial" charset="0"/>
                <a:cs typeface="Arial" charset="0"/>
                <a:sym typeface="Calibri" charset="0"/>
              </a:rPr>
              <a:t> data technologies (e.g. HIVE) still have SQL-like commands to access data in them. In short, it’s a good idea for you to learn the SQL query language.  </a:t>
            </a:r>
          </a:p>
          <a:p>
            <a:pPr>
              <a:spcBef>
                <a:spcPct val="0"/>
              </a:spcBef>
              <a:spcAft>
                <a:spcPct val="0"/>
              </a:spcAft>
              <a:buClr>
                <a:srgbClr val="000000"/>
              </a:buClr>
              <a:buSzPct val="25000"/>
            </a:pPr>
            <a:endParaRPr lang="en-US" altLang="en-US" sz="1100" baseline="0" dirty="0" smtClean="0">
              <a:solidFill>
                <a:srgbClr val="000000"/>
              </a:solidFill>
              <a:latin typeface="Arial" charset="0"/>
              <a:ea typeface="Arial" charset="0"/>
              <a:cs typeface="Arial" charset="0"/>
              <a:sym typeface="Calibri" charset="0"/>
            </a:endParaRPr>
          </a:p>
          <a:p>
            <a:pPr>
              <a:spcBef>
                <a:spcPct val="0"/>
              </a:spcBef>
              <a:spcAft>
                <a:spcPct val="0"/>
              </a:spcAft>
              <a:buClr>
                <a:srgbClr val="000000"/>
              </a:buClr>
              <a:buSzPct val="25000"/>
            </a:pPr>
            <a:r>
              <a:rPr lang="en-US" altLang="en-US" sz="1100" baseline="0" dirty="0" smtClean="0">
                <a:solidFill>
                  <a:srgbClr val="000000"/>
                </a:solidFill>
                <a:latin typeface="Arial" charset="0"/>
                <a:ea typeface="Arial" charset="0"/>
                <a:cs typeface="Arial" charset="0"/>
                <a:sym typeface="Calibri" charset="0"/>
              </a:rPr>
              <a:t>A </a:t>
            </a:r>
            <a:r>
              <a:rPr lang="en-US" altLang="en-US" sz="1100" dirty="0" smtClean="0">
                <a:solidFill>
                  <a:srgbClr val="000000"/>
                </a:solidFill>
                <a:latin typeface="Arial" charset="0"/>
                <a:ea typeface="Arial" charset="0"/>
                <a:cs typeface="Arial" charset="0"/>
                <a:sym typeface="Calibri" charset="0"/>
              </a:rPr>
              <a:t>SQL database</a:t>
            </a:r>
            <a:r>
              <a:rPr lang="en-US" altLang="en-US" sz="1100" baseline="0" dirty="0" smtClean="0">
                <a:solidFill>
                  <a:srgbClr val="000000"/>
                </a:solidFill>
                <a:latin typeface="Arial" charset="0"/>
                <a:ea typeface="Arial" charset="0"/>
                <a:cs typeface="Arial" charset="0"/>
                <a:sym typeface="Calibri" charset="0"/>
              </a:rPr>
              <a:t> is basically</a:t>
            </a:r>
            <a:r>
              <a:rPr lang="en-US" altLang="en-US" sz="1100" dirty="0" smtClean="0">
                <a:solidFill>
                  <a:srgbClr val="000000"/>
                </a:solidFill>
                <a:latin typeface="Arial" charset="0"/>
                <a:ea typeface="Arial" charset="0"/>
                <a:cs typeface="Arial" charset="0"/>
                <a:sym typeface="Calibri" charset="0"/>
              </a:rPr>
              <a:t> row/column tables, connected by ‘keys’ that identify specific table rows (e.g. user id).  A good place to</a:t>
            </a:r>
            <a:r>
              <a:rPr lang="en-US" altLang="en-US" sz="1100" baseline="0" dirty="0" smtClean="0">
                <a:solidFill>
                  <a:srgbClr val="000000"/>
                </a:solidFill>
                <a:latin typeface="Arial" charset="0"/>
                <a:ea typeface="Arial" charset="0"/>
                <a:cs typeface="Arial" charset="0"/>
                <a:sym typeface="Calibri" charset="0"/>
              </a:rPr>
              <a:t> play with SQL queries is the </a:t>
            </a:r>
            <a:r>
              <a:rPr lang="en-US" altLang="en-US" sz="1100" dirty="0" smtClean="0">
                <a:solidFill>
                  <a:srgbClr val="000000"/>
                </a:solidFill>
                <a:latin typeface="Arial" charset="0"/>
                <a:ea typeface="Arial" charset="0"/>
                <a:cs typeface="Arial" charset="0"/>
                <a:sym typeface="Calibri" charset="0"/>
              </a:rPr>
              <a:t>sqlite3 python library.  SQLite</a:t>
            </a:r>
            <a:r>
              <a:rPr lang="en-US" altLang="en-US" sz="1100" baseline="0" dirty="0" smtClean="0">
                <a:solidFill>
                  <a:srgbClr val="000000"/>
                </a:solidFill>
                <a:latin typeface="Arial" charset="0"/>
                <a:ea typeface="Arial" charset="0"/>
                <a:cs typeface="Arial" charset="0"/>
                <a:sym typeface="Calibri" charset="0"/>
              </a:rPr>
              <a:t> is a lightweight version of a database language: it </a:t>
            </a:r>
            <a:r>
              <a:rPr lang="en-US" altLang="en-US" sz="1100" dirty="0" smtClean="0">
                <a:solidFill>
                  <a:srgbClr val="000000"/>
                </a:solidFill>
                <a:latin typeface="Arial" charset="0"/>
                <a:ea typeface="Arial" charset="0"/>
                <a:cs typeface="Arial" charset="0"/>
                <a:sym typeface="Calibri" charset="0"/>
              </a:rPr>
              <a:t>stores each database in a file,</a:t>
            </a:r>
            <a:r>
              <a:rPr lang="en-US" altLang="en-US" sz="1100" baseline="0" dirty="0" smtClean="0">
                <a:solidFill>
                  <a:srgbClr val="000000"/>
                </a:solidFill>
                <a:latin typeface="Arial" charset="0"/>
                <a:ea typeface="Arial" charset="0"/>
                <a:cs typeface="Arial" charset="0"/>
                <a:sym typeface="Calibri" charset="0"/>
              </a:rPr>
              <a:t> which means you don’t need to set up any infrastructure to use it</a:t>
            </a:r>
            <a:r>
              <a:rPr lang="en-US" altLang="en-US" sz="1100" dirty="0" smtClean="0">
                <a:solidFill>
                  <a:srgbClr val="000000"/>
                </a:solidFill>
                <a:latin typeface="Arial" charset="0"/>
                <a:ea typeface="Arial" charset="0"/>
                <a:cs typeface="Arial" charset="0"/>
                <a:sym typeface="Calibri" charset="0"/>
              </a:rPr>
              <a:t>.  A good place to practice SQL design is</a:t>
            </a:r>
            <a:r>
              <a:rPr lang="en-US" altLang="en-US" sz="1100" baseline="0" dirty="0" smtClean="0">
                <a:solidFill>
                  <a:srgbClr val="000000"/>
                </a:solidFill>
                <a:latin typeface="Arial" charset="0"/>
                <a:ea typeface="Arial" charset="0"/>
                <a:cs typeface="Arial" charset="0"/>
                <a:sym typeface="Calibri" charset="0"/>
              </a:rPr>
              <a:t> </a:t>
            </a:r>
            <a:r>
              <a:rPr lang="en-US" altLang="en-US" sz="1100" baseline="0" dirty="0" err="1" smtClean="0">
                <a:solidFill>
                  <a:srgbClr val="000000"/>
                </a:solidFill>
                <a:latin typeface="Arial" charset="0"/>
                <a:ea typeface="Arial" charset="0"/>
                <a:cs typeface="Arial" charset="0"/>
                <a:sym typeface="Calibri" charset="0"/>
              </a:rPr>
              <a:t>MySqlWorkbench</a:t>
            </a:r>
            <a:r>
              <a:rPr lang="en-US" altLang="en-US" sz="1100" baseline="0" dirty="0" smtClean="0">
                <a:solidFill>
                  <a:srgbClr val="000000"/>
                </a:solidFill>
                <a:latin typeface="Arial" charset="0"/>
                <a:ea typeface="Arial" charset="0"/>
                <a:cs typeface="Arial" charset="0"/>
                <a:sym typeface="Calibri" charset="0"/>
              </a:rPr>
              <a:t>. </a:t>
            </a:r>
            <a:endParaRPr lang="en-US" altLang="en-US" sz="1100" dirty="0" smtClean="0">
              <a:solidFill>
                <a:srgbClr val="000000"/>
              </a:solidFill>
              <a:latin typeface="Arial" charset="0"/>
              <a:ea typeface="Arial" charset="0"/>
              <a:cs typeface="Arial" charset="0"/>
              <a:sym typeface="Calibri" charset="0"/>
            </a:endParaRPr>
          </a:p>
          <a:p>
            <a:pPr>
              <a:spcBef>
                <a:spcPct val="0"/>
              </a:spcBef>
              <a:spcAft>
                <a:spcPct val="0"/>
              </a:spcAft>
              <a:buClr>
                <a:srgbClr val="000000"/>
              </a:buClr>
              <a:buSzPct val="25000"/>
            </a:pPr>
            <a:endParaRPr lang="en-US" altLang="en-US" sz="1100" dirty="0" smtClean="0">
              <a:solidFill>
                <a:srgbClr val="000000"/>
              </a:solidFill>
              <a:latin typeface="Arial" charset="0"/>
              <a:ea typeface="Arial" charset="0"/>
              <a:cs typeface="Arial" charset="0"/>
              <a:sym typeface="Calibri" charset="0"/>
            </a:endParaRPr>
          </a:p>
          <a:p>
            <a:pPr>
              <a:spcBef>
                <a:spcPct val="0"/>
              </a:spcBef>
              <a:spcAft>
                <a:spcPct val="0"/>
              </a:spcAft>
              <a:buClr>
                <a:srgbClr val="000000"/>
              </a:buClr>
              <a:buSzPct val="25000"/>
            </a:pPr>
            <a:r>
              <a:rPr lang="en-US" altLang="en-US" sz="1100" dirty="0" smtClean="0">
                <a:solidFill>
                  <a:srgbClr val="000000"/>
                </a:solidFill>
                <a:latin typeface="Arial" charset="0"/>
                <a:ea typeface="Arial" charset="0"/>
                <a:cs typeface="Arial" charset="0"/>
                <a:sym typeface="Calibri" charset="0"/>
              </a:rPr>
              <a:t>[Image: simple database</a:t>
            </a:r>
            <a:r>
              <a:rPr lang="en-US" altLang="en-US" sz="1100" baseline="0" dirty="0" smtClean="0">
                <a:solidFill>
                  <a:srgbClr val="000000"/>
                </a:solidFill>
                <a:latin typeface="Arial" charset="0"/>
                <a:ea typeface="Arial" charset="0"/>
                <a:cs typeface="Arial" charset="0"/>
                <a:sym typeface="Calibri" charset="0"/>
              </a:rPr>
              <a:t> design, in </a:t>
            </a:r>
            <a:r>
              <a:rPr lang="en-US" altLang="en-US" sz="1100" baseline="0" dirty="0" err="1" smtClean="0">
                <a:solidFill>
                  <a:srgbClr val="000000"/>
                </a:solidFill>
                <a:latin typeface="Arial" charset="0"/>
                <a:ea typeface="Arial" charset="0"/>
                <a:cs typeface="Arial" charset="0"/>
                <a:sym typeface="Calibri" charset="0"/>
              </a:rPr>
              <a:t>MySQLWorkbench</a:t>
            </a:r>
            <a:r>
              <a:rPr lang="en-US" altLang="en-US" sz="1100" baseline="0" dirty="0" smtClean="0">
                <a:solidFill>
                  <a:srgbClr val="000000"/>
                </a:solidFill>
                <a:latin typeface="Arial" charset="0"/>
                <a:ea typeface="Arial" charset="0"/>
                <a:cs typeface="Arial" charset="0"/>
                <a:sym typeface="Calibri" charset="0"/>
              </a:rPr>
              <a:t>]</a:t>
            </a:r>
            <a:endParaRPr lang="en-US" altLang="en-US" sz="1100" dirty="0">
              <a:solidFill>
                <a:srgbClr val="000000"/>
              </a:solidFill>
              <a:latin typeface="Arial" charset="0"/>
              <a:ea typeface="Arial" charset="0"/>
              <a:cs typeface="Arial" charset="0"/>
              <a:sym typeface="Calibri" charset="0"/>
            </a:endParaRPr>
          </a:p>
        </p:txBody>
      </p:sp>
    </p:spTree>
    <p:extLst>
      <p:ext uri="{BB962C8B-B14F-4D97-AF65-F5344CB8AC3E}">
        <p14:creationId xmlns:p14="http://schemas.microsoft.com/office/powerpoint/2010/main" val="3909353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[Images:</a:t>
            </a:r>
            <a:r>
              <a:rPr lang="en-US" baseline="0" dirty="0" smtClean="0"/>
              <a:t> e</a:t>
            </a:r>
            <a:r>
              <a:rPr lang="en-US" dirty="0" smtClean="0"/>
              <a:t>xamples from W3Schools SQL tutorial http://www.w3schools.com/</a:t>
            </a:r>
            <a:r>
              <a:rPr lang="en-US" dirty="0" err="1" smtClean="0"/>
              <a:t>sql</a:t>
            </a:r>
            <a:r>
              <a:rPr lang="en-US" dirty="0" smtClean="0"/>
              <a:t>/</a:t>
            </a:r>
            <a:r>
              <a:rPr lang="en-US" dirty="0" err="1" smtClean="0"/>
              <a:t>sql_join_left.asp</a:t>
            </a:r>
            <a:r>
              <a:rPr lang="en-US" dirty="0" smtClean="0"/>
              <a:t>]</a:t>
            </a:r>
            <a:endParaRPr lang="en-US" dirty="0"/>
          </a:p>
        </p:txBody>
      </p:sp>
    </p:spTree>
    <p:extLst>
      <p:ext uri="{BB962C8B-B14F-4D97-AF65-F5344CB8AC3E}">
        <p14:creationId xmlns:p14="http://schemas.microsoft.com/office/powerpoint/2010/main" val="10716781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0"/>
              </a:spcBef>
              <a:spcAft>
                <a:spcPct val="0"/>
              </a:spcAft>
              <a:buClrTx/>
              <a:buSzTx/>
              <a:buFontTx/>
              <a:buNone/>
              <a:tabLst/>
              <a:defRPr/>
            </a:pPr>
            <a:r>
              <a:rPr lang="en-US" altLang="en-US" sz="1100" dirty="0" smtClean="0">
                <a:solidFill>
                  <a:srgbClr val="000000"/>
                </a:solidFill>
                <a:latin typeface="Arial" charset="0"/>
                <a:ea typeface="Arial" charset="0"/>
                <a:cs typeface="Arial" charset="0"/>
                <a:sym typeface="Calibri" charset="0"/>
              </a:rPr>
              <a:t>ETL systems</a:t>
            </a:r>
            <a:r>
              <a:rPr lang="en-US" altLang="en-US" sz="1100" baseline="0" dirty="0" smtClean="0">
                <a:solidFill>
                  <a:srgbClr val="000000"/>
                </a:solidFill>
                <a:latin typeface="Arial" charset="0"/>
                <a:ea typeface="Arial" charset="0"/>
                <a:cs typeface="Arial" charset="0"/>
                <a:sym typeface="Calibri" charset="0"/>
              </a:rPr>
              <a:t> (e.g. Pentaho’s Kettle system) are still popular for processing row-column data.  </a:t>
            </a:r>
            <a:endParaRPr lang="en-US" dirty="0"/>
          </a:p>
        </p:txBody>
      </p:sp>
    </p:spTree>
    <p:extLst>
      <p:ext uri="{BB962C8B-B14F-4D97-AF65-F5344CB8AC3E}">
        <p14:creationId xmlns:p14="http://schemas.microsoft.com/office/powerpoint/2010/main" val="18187587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TBR]</a:t>
            </a:r>
            <a:endParaRPr lang="en-US" dirty="0"/>
          </a:p>
        </p:txBody>
      </p:sp>
    </p:spTree>
    <p:extLst>
      <p:ext uri="{BB962C8B-B14F-4D97-AF65-F5344CB8AC3E}">
        <p14:creationId xmlns:p14="http://schemas.microsoft.com/office/powerpoint/2010/main" val="12645931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0"/>
              </a:spcBef>
              <a:spcAft>
                <a:spcPct val="0"/>
              </a:spcAft>
              <a:buClrTx/>
              <a:buSzTx/>
              <a:buFontTx/>
              <a:buNone/>
              <a:tabLst/>
              <a:defRPr/>
            </a:pPr>
            <a:r>
              <a:rPr lang="en-US" altLang="en-US" sz="1100" dirty="0" smtClean="0">
                <a:solidFill>
                  <a:srgbClr val="000000"/>
                </a:solidFill>
                <a:latin typeface="Arial" charset="0"/>
                <a:ea typeface="Arial" charset="0"/>
                <a:cs typeface="Arial" charset="0"/>
                <a:sym typeface="Calibri" charset="0"/>
              </a:rPr>
              <a:t>You’ll probabl</a:t>
            </a:r>
            <a:r>
              <a:rPr lang="en-US" altLang="en-US" sz="1100" baseline="0" dirty="0" smtClean="0">
                <a:solidFill>
                  <a:srgbClr val="000000"/>
                </a:solidFill>
                <a:latin typeface="Arial" charset="0"/>
                <a:ea typeface="Arial" charset="0"/>
                <a:cs typeface="Arial" charset="0"/>
                <a:sym typeface="Calibri" charset="0"/>
              </a:rPr>
              <a:t>y see </a:t>
            </a:r>
            <a:r>
              <a:rPr lang="en-US" altLang="en-US" dirty="0" err="1" smtClean="0">
                <a:solidFill>
                  <a:srgbClr val="000000"/>
                </a:solidFill>
                <a:latin typeface="Arial" charset="0"/>
                <a:ea typeface="Arial" charset="0"/>
                <a:cs typeface="Arial" charset="0"/>
                <a:sym typeface="Arial" charset="0"/>
              </a:rPr>
              <a:t>MongoDb</a:t>
            </a:r>
            <a:r>
              <a:rPr lang="en-US" altLang="en-US" dirty="0" smtClean="0">
                <a:solidFill>
                  <a:srgbClr val="000000"/>
                </a:solidFill>
                <a:latin typeface="Arial" charset="0"/>
                <a:ea typeface="Arial" charset="0"/>
                <a:cs typeface="Arial" charset="0"/>
                <a:sym typeface="Arial" charset="0"/>
              </a:rPr>
              <a:t> a</a:t>
            </a:r>
            <a:r>
              <a:rPr lang="en-US" altLang="en-US" baseline="0" dirty="0" smtClean="0">
                <a:solidFill>
                  <a:srgbClr val="000000"/>
                </a:solidFill>
                <a:latin typeface="Arial" charset="0"/>
                <a:ea typeface="Arial" charset="0"/>
                <a:cs typeface="Arial" charset="0"/>
                <a:sym typeface="Arial" charset="0"/>
              </a:rPr>
              <a:t> lot</a:t>
            </a:r>
            <a:r>
              <a:rPr lang="en-US" altLang="en-US" dirty="0" smtClean="0">
                <a:solidFill>
                  <a:srgbClr val="000000"/>
                </a:solidFill>
                <a:latin typeface="Arial" charset="0"/>
                <a:ea typeface="Arial" charset="0"/>
                <a:cs typeface="Arial" charset="0"/>
                <a:sym typeface="Arial" charset="0"/>
              </a:rPr>
              <a:t>.</a:t>
            </a:r>
            <a:r>
              <a:rPr lang="en-US" altLang="en-US" baseline="0" dirty="0" smtClean="0">
                <a:solidFill>
                  <a:srgbClr val="000000"/>
                </a:solidFill>
                <a:latin typeface="Arial" charset="0"/>
                <a:ea typeface="Arial" charset="0"/>
                <a:cs typeface="Arial" charset="0"/>
                <a:sym typeface="Arial" charset="0"/>
              </a:rPr>
              <a:t>  </a:t>
            </a:r>
            <a:r>
              <a:rPr lang="en-US" altLang="en-US" sz="1100" dirty="0" smtClean="0">
                <a:solidFill>
                  <a:srgbClr val="000000"/>
                </a:solidFill>
                <a:latin typeface="Arial" charset="0"/>
                <a:ea typeface="Arial" charset="0"/>
                <a:cs typeface="Arial" charset="0"/>
                <a:sym typeface="Calibri" charset="0"/>
              </a:rPr>
              <a:t>More: http://</a:t>
            </a:r>
            <a:r>
              <a:rPr lang="en-US" altLang="en-US" sz="1100" dirty="0" err="1" smtClean="0">
                <a:solidFill>
                  <a:srgbClr val="000000"/>
                </a:solidFill>
                <a:latin typeface="Arial" charset="0"/>
                <a:ea typeface="Arial" charset="0"/>
                <a:cs typeface="Arial" charset="0"/>
                <a:sym typeface="Calibri" charset="0"/>
              </a:rPr>
              <a:t>www.tomsitpro.com</a:t>
            </a:r>
            <a:r>
              <a:rPr lang="en-US" altLang="en-US" sz="1100" dirty="0" smtClean="0">
                <a:solidFill>
                  <a:srgbClr val="000000"/>
                </a:solidFill>
                <a:latin typeface="Arial" charset="0"/>
                <a:ea typeface="Arial" charset="0"/>
                <a:cs typeface="Arial" charset="0"/>
                <a:sym typeface="Calibri" charset="0"/>
              </a:rPr>
              <a:t>/articles/rdbms-sql-cassandra-dba-developer,2-547-2.html</a:t>
            </a:r>
          </a:p>
          <a:p>
            <a:endParaRPr lang="en-US" dirty="0" smtClean="0"/>
          </a:p>
          <a:p>
            <a:r>
              <a:rPr lang="en-US" dirty="0" smtClean="0"/>
              <a:t>[Image: ]</a:t>
            </a:r>
            <a:endParaRPr lang="en-US" dirty="0"/>
          </a:p>
        </p:txBody>
      </p:sp>
    </p:spTree>
    <p:extLst>
      <p:ext uri="{BB962C8B-B14F-4D97-AF65-F5344CB8AC3E}">
        <p14:creationId xmlns:p14="http://schemas.microsoft.com/office/powerpoint/2010/main" val="1556080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553" name="Shape 74"/>
          <p:cNvSpPr>
            <a:spLocks noGrp="1" noRot="1" noChangeAspect="1" noTextEdit="1"/>
          </p:cNvSpPr>
          <p:nvPr>
            <p:ph type="sldImg" idx="2"/>
          </p:nvPr>
        </p:nvSpPr>
        <p:spPr>
          <a:noFill/>
          <a:ln w="12700">
            <a:headEnd/>
            <a:tailEnd/>
          </a:ln>
        </p:spPr>
      </p:sp>
      <p:sp>
        <p:nvSpPr>
          <p:cNvPr id="23554" name="Shape 75"/>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00" bIns="45700" numCol="1" compatLnSpc="1">
            <a:prstTxWarp prst="textNoShape">
              <a:avLst/>
            </a:prstTxWarp>
          </a:bodyPr>
          <a:lstStyle/>
          <a:p>
            <a:pPr eaLnBrk="1" hangingPunct="1">
              <a:spcBef>
                <a:spcPct val="0"/>
              </a:spcBef>
              <a:buSzPct val="25000"/>
            </a:pPr>
            <a:r>
              <a:rPr lang="en-US" altLang="en-US" dirty="0" smtClean="0">
                <a:solidFill>
                  <a:srgbClr val="000000"/>
                </a:solidFill>
                <a:ea typeface="Arial" charset="0"/>
                <a:cs typeface="Arial" charset="0"/>
                <a:sym typeface="Calibri" charset="0"/>
              </a:rPr>
              <a:t>Here’s where we’ve been in these 10 sessions. </a:t>
            </a:r>
          </a:p>
          <a:p>
            <a:pPr eaLnBrk="1" hangingPunct="1">
              <a:spcBef>
                <a:spcPct val="0"/>
              </a:spcBef>
              <a:buSzPct val="25000"/>
            </a:pPr>
            <a:endParaRPr lang="en-US" altLang="en-US" dirty="0" smtClean="0">
              <a:solidFill>
                <a:srgbClr val="000000"/>
              </a:solidFill>
              <a:ea typeface="Arial" charset="0"/>
              <a:cs typeface="Arial" charset="0"/>
              <a:sym typeface="Calibri" charset="0"/>
            </a:endParaRPr>
          </a:p>
          <a:p>
            <a:pPr eaLnBrk="1" hangingPunct="1">
              <a:spcBef>
                <a:spcPct val="0"/>
              </a:spcBef>
              <a:buSzPct val="25000"/>
            </a:pPr>
            <a:r>
              <a:rPr lang="en-US" altLang="en-US" dirty="0" smtClean="0">
                <a:solidFill>
                  <a:srgbClr val="000000"/>
                </a:solidFill>
                <a:ea typeface="Arial" charset="0"/>
                <a:cs typeface="Arial" charset="0"/>
                <a:sym typeface="Calibri" charset="0"/>
              </a:rPr>
              <a:t>The </a:t>
            </a:r>
            <a:r>
              <a:rPr lang="en-US" altLang="en-US" dirty="0">
                <a:solidFill>
                  <a:srgbClr val="000000"/>
                </a:solidFill>
                <a:ea typeface="Arial" charset="0"/>
                <a:cs typeface="Arial" charset="0"/>
                <a:sym typeface="Calibri" charset="0"/>
              </a:rPr>
              <a:t>labs are designed to cover most of what you need to talk to data scientists, to specify your project, and to start exploring data science on your own.  They’re specifically aimed at the types of issues that you’ll see in the messy strange world of development, humanitarian and social data. </a:t>
            </a:r>
          </a:p>
          <a:p>
            <a:pPr eaLnBrk="1" hangingPunct="1">
              <a:spcBef>
                <a:spcPct val="0"/>
              </a:spcBef>
            </a:pPr>
            <a:endParaRPr lang="en-US" altLang="en-US" dirty="0">
              <a:solidFill>
                <a:srgbClr val="000000"/>
              </a:solidFill>
              <a:ea typeface="Arial" charset="0"/>
              <a:cs typeface="Arial" charset="0"/>
              <a:sym typeface="Calibri" charset="0"/>
            </a:endParaRPr>
          </a:p>
          <a:p>
            <a:pPr eaLnBrk="1" hangingPunct="1">
              <a:spcBef>
                <a:spcPct val="0"/>
              </a:spcBef>
              <a:buSzPct val="25000"/>
            </a:pPr>
            <a:r>
              <a:rPr lang="en-US" altLang="en-US" dirty="0" smtClean="0">
                <a:solidFill>
                  <a:srgbClr val="000000"/>
                </a:solidFill>
                <a:ea typeface="Arial" charset="0"/>
                <a:cs typeface="Arial" charset="0"/>
                <a:sym typeface="Calibri" charset="0"/>
              </a:rPr>
              <a:t>There’s a lot more to learn</a:t>
            </a:r>
            <a:r>
              <a:rPr lang="en-US" altLang="en-US" baseline="0" dirty="0" smtClean="0">
                <a:solidFill>
                  <a:srgbClr val="000000"/>
                </a:solidFill>
                <a:ea typeface="Arial" charset="0"/>
                <a:cs typeface="Arial" charset="0"/>
                <a:sym typeface="Calibri" charset="0"/>
              </a:rPr>
              <a:t> from other courses and exploring by yourself: we didn’t cover probability theory or other theories about people’s belief mechanisms, or other specialist datatypes like images, videos, and time-series data. </a:t>
            </a:r>
            <a:endParaRPr lang="en-US" altLang="en-US" dirty="0">
              <a:solidFill>
                <a:srgbClr val="000000"/>
              </a:solidFill>
              <a:ea typeface="Arial" charset="0"/>
              <a:cs typeface="Arial" charset="0"/>
              <a:sym typeface="Calibri" charset="0"/>
            </a:endParaRPr>
          </a:p>
        </p:txBody>
      </p:sp>
      <p:sp>
        <p:nvSpPr>
          <p:cNvPr id="23555" name="Shape 76"/>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buSzPct val="25000"/>
            </a:pPr>
            <a:fld id="{76D3A8DE-7A2A-3646-B075-274450B54396}" type="slidenum">
              <a:rPr lang="en-US" altLang="en-US">
                <a:solidFill>
                  <a:srgbClr val="000000"/>
                </a:solidFill>
                <a:sym typeface="Calibri" charset="0"/>
              </a:rPr>
              <a:pPr algn="r" eaLnBrk="1" hangingPunct="1">
                <a:spcBef>
                  <a:spcPct val="0"/>
                </a:spcBef>
                <a:buSzPct val="25000"/>
              </a:pPr>
              <a:t>3</a:t>
            </a:fld>
            <a:endParaRPr lang="en-US" altLang="en-US">
              <a:solidFill>
                <a:srgbClr val="000000"/>
              </a:solidFill>
              <a:sym typeface="Calibri" charset="0"/>
            </a:endParaRPr>
          </a:p>
        </p:txBody>
      </p:sp>
    </p:spTree>
    <p:extLst>
      <p:ext uri="{BB962C8B-B14F-4D97-AF65-F5344CB8AC3E}">
        <p14:creationId xmlns:p14="http://schemas.microsoft.com/office/powerpoint/2010/main" val="2431865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spcAft>
                <a:spcPct val="0"/>
              </a:spcAft>
              <a:buClr>
                <a:srgbClr val="000000"/>
              </a:buClr>
              <a:buSzPct val="25000"/>
            </a:pPr>
            <a:r>
              <a:rPr lang="en-US" altLang="en-US" sz="1100" dirty="0" smtClean="0">
                <a:solidFill>
                  <a:srgbClr val="000000"/>
                </a:solidFill>
                <a:latin typeface="Arial" charset="0"/>
                <a:ea typeface="Arial" charset="0"/>
                <a:cs typeface="Arial" charset="0"/>
                <a:sym typeface="Calibri" charset="0"/>
              </a:rPr>
              <a:t>Big thing about data lakes is that you don’t do the transformation when you put data into them… you do this when you take data out. </a:t>
            </a:r>
          </a:p>
          <a:p>
            <a:pPr>
              <a:spcBef>
                <a:spcPct val="0"/>
              </a:spcBef>
              <a:spcAft>
                <a:spcPct val="0"/>
              </a:spcAft>
              <a:buClr>
                <a:srgbClr val="000000"/>
              </a:buClr>
              <a:buSzPct val="25000"/>
            </a:pPr>
            <a:endParaRPr lang="en-US" altLang="en-US" sz="1100" dirty="0" smtClean="0">
              <a:solidFill>
                <a:srgbClr val="000000"/>
              </a:solidFill>
              <a:latin typeface="Arial" charset="0"/>
              <a:ea typeface="Arial" charset="0"/>
              <a:cs typeface="Arial" charset="0"/>
              <a:sym typeface="Calibri" charset="0"/>
            </a:endParaRPr>
          </a:p>
          <a:p>
            <a:pPr>
              <a:spcBef>
                <a:spcPct val="0"/>
              </a:spcBef>
              <a:spcAft>
                <a:spcPct val="0"/>
              </a:spcAft>
              <a:buClr>
                <a:srgbClr val="000000"/>
              </a:buClr>
              <a:buSzPct val="25000"/>
            </a:pPr>
            <a:r>
              <a:rPr lang="en-US" altLang="en-US" sz="1100" dirty="0" smtClean="0">
                <a:solidFill>
                  <a:srgbClr val="000000"/>
                </a:solidFill>
                <a:latin typeface="Arial" charset="0"/>
                <a:ea typeface="Arial" charset="0"/>
                <a:cs typeface="Arial" charset="0"/>
                <a:sym typeface="Calibri" charset="0"/>
              </a:rPr>
              <a:t>[Image: TBR]</a:t>
            </a:r>
            <a:endParaRPr lang="en-US" altLang="en-US" sz="1100" dirty="0">
              <a:solidFill>
                <a:srgbClr val="000000"/>
              </a:solidFill>
              <a:latin typeface="Arial" charset="0"/>
              <a:ea typeface="Arial" charset="0"/>
              <a:cs typeface="Arial" charset="0"/>
              <a:sym typeface="Calibri" charset="0"/>
            </a:endParaRPr>
          </a:p>
        </p:txBody>
      </p:sp>
    </p:spTree>
    <p:extLst>
      <p:ext uri="{BB962C8B-B14F-4D97-AF65-F5344CB8AC3E}">
        <p14:creationId xmlns:p14="http://schemas.microsoft.com/office/powerpoint/2010/main" val="20701956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go beyond doing data science</a:t>
            </a:r>
            <a:r>
              <a:rPr lang="en-US" baseline="0" dirty="0" smtClean="0"/>
              <a:t> experiments, and </a:t>
            </a:r>
            <a:r>
              <a:rPr lang="en-US" dirty="0" smtClean="0"/>
              <a:t>get into big data and building production-level</a:t>
            </a:r>
            <a:r>
              <a:rPr lang="en-US" baseline="0" dirty="0" smtClean="0"/>
              <a:t> data systems, you’ll probably find yourself part of a data team. Here are some of the characters you’re likely to work with.</a:t>
            </a:r>
            <a:endParaRPr lang="en-US" dirty="0"/>
          </a:p>
        </p:txBody>
      </p:sp>
    </p:spTree>
    <p:extLst>
      <p:ext uri="{BB962C8B-B14F-4D97-AF65-F5344CB8AC3E}">
        <p14:creationId xmlns:p14="http://schemas.microsoft.com/office/powerpoint/2010/main" val="8477552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they’re all doing: </a:t>
            </a:r>
          </a:p>
          <a:p>
            <a:pPr marL="171450" indent="-171450">
              <a:buFont typeface="Arial" charset="0"/>
              <a:buChar char="•"/>
            </a:pPr>
            <a:r>
              <a:rPr lang="en-US" dirty="0" smtClean="0"/>
              <a:t>Business analysts:</a:t>
            </a:r>
            <a:r>
              <a:rPr lang="en-US" baseline="0" dirty="0" smtClean="0"/>
              <a:t> understanding the system</a:t>
            </a:r>
          </a:p>
          <a:p>
            <a:pPr marL="171450" indent="-171450">
              <a:buFont typeface="Arial" charset="0"/>
              <a:buChar char="•"/>
            </a:pPr>
            <a:r>
              <a:rPr lang="en-US" baseline="0" dirty="0" smtClean="0"/>
              <a:t>Data scientists, data analysts: insight from data, prototype algorithms</a:t>
            </a:r>
          </a:p>
          <a:p>
            <a:pPr marL="171450" marR="0" lvl="1" indent="-171450" algn="l" defTabSz="914400" rtl="0" eaLnBrk="1" fontAlgn="base" latinLnBrk="0" hangingPunct="1">
              <a:lnSpc>
                <a:spcPct val="100000"/>
              </a:lnSpc>
              <a:spcBef>
                <a:spcPts val="0"/>
              </a:spcBef>
              <a:spcAft>
                <a:spcPct val="0"/>
              </a:spcAft>
              <a:buClrTx/>
              <a:buSzTx/>
              <a:buFont typeface="Arial" charset="0"/>
              <a:buChar char="•"/>
              <a:tabLst/>
              <a:defRPr/>
            </a:pPr>
            <a:r>
              <a:rPr lang="en-US" baseline="0" dirty="0" smtClean="0"/>
              <a:t>Data engineers and developers: </a:t>
            </a:r>
            <a:r>
              <a:rPr lang="en-US" dirty="0" smtClean="0"/>
              <a:t>implementing data architectures (including data flows), </a:t>
            </a:r>
            <a:r>
              <a:rPr lang="en-US" dirty="0" err="1" smtClean="0"/>
              <a:t>productionising</a:t>
            </a:r>
            <a:r>
              <a:rPr lang="en-US" dirty="0" smtClean="0"/>
              <a:t> algorithms</a:t>
            </a:r>
          </a:p>
          <a:p>
            <a:pPr marL="171450" indent="-171450">
              <a:buFont typeface="Arial" charset="0"/>
              <a:buChar char="•"/>
            </a:pPr>
            <a:r>
              <a:rPr lang="en-US" baseline="0" dirty="0" smtClean="0"/>
              <a:t>Data architect: </a:t>
            </a:r>
          </a:p>
          <a:p>
            <a:pPr marL="171450" indent="-171450">
              <a:buFont typeface="Arial" charset="0"/>
              <a:buChar char="•"/>
            </a:pPr>
            <a:r>
              <a:rPr lang="en-US" baseline="0" dirty="0" err="1" smtClean="0"/>
              <a:t>Ux</a:t>
            </a:r>
            <a:r>
              <a:rPr lang="en-US" baseline="0" dirty="0" smtClean="0"/>
              <a:t>/UI/visual designers: system design</a:t>
            </a:r>
          </a:p>
          <a:p>
            <a:pPr marL="171450" indent="-171450">
              <a:buFont typeface="Arial" charset="0"/>
              <a:buChar char="•"/>
            </a:pPr>
            <a:endParaRPr lang="en-US" baseline="0" dirty="0" smtClean="0"/>
          </a:p>
          <a:p>
            <a:pPr marL="0" indent="0">
              <a:buFont typeface="Arial" charset="0"/>
              <a:buNone/>
            </a:pPr>
            <a:r>
              <a:rPr lang="en-US" baseline="0" dirty="0" smtClean="0"/>
              <a:t>Many of these roles overlap.  For instance, at the start of a project, BS and DSs are both trying to understand business systems and what’s important in them.  DSs and Des both care about how data is stored and accessed, and about the implications of choosing different languages or algorithm applications. </a:t>
            </a:r>
          </a:p>
          <a:p>
            <a:pPr marL="0" indent="0">
              <a:buFont typeface="Arial" charset="0"/>
              <a:buNone/>
            </a:pPr>
            <a:endParaRPr lang="en-US" baseline="0" dirty="0" smtClean="0"/>
          </a:p>
          <a:p>
            <a:endParaRPr lang="en-US" dirty="0"/>
          </a:p>
        </p:txBody>
      </p:sp>
    </p:spTree>
    <p:extLst>
      <p:ext uri="{BB962C8B-B14F-4D97-AF65-F5344CB8AC3E}">
        <p14:creationId xmlns:p14="http://schemas.microsoft.com/office/powerpoint/2010/main" val="6506647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teams, especially consulting data teams, do a lot more than just data science.  Here are some of those things. </a:t>
            </a:r>
            <a:endParaRPr lang="en-US" dirty="0"/>
          </a:p>
        </p:txBody>
      </p:sp>
    </p:spTree>
    <p:extLst>
      <p:ext uri="{BB962C8B-B14F-4D97-AF65-F5344CB8AC3E}">
        <p14:creationId xmlns:p14="http://schemas.microsoft.com/office/powerpoint/2010/main" val="14958874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0"/>
              </a:spcBef>
              <a:spcAft>
                <a:spcPct val="0"/>
              </a:spcAft>
              <a:buClrTx/>
              <a:buSzTx/>
              <a:buFontTx/>
              <a:buNone/>
              <a:tabLst/>
              <a:defRPr/>
            </a:pPr>
            <a:r>
              <a:rPr lang="en-US" altLang="en-US" dirty="0" smtClean="0">
                <a:solidFill>
                  <a:srgbClr val="000000"/>
                </a:solidFill>
                <a:latin typeface="Arial" charset="0"/>
                <a:ea typeface="Arial" charset="0"/>
                <a:cs typeface="Arial" charset="0"/>
                <a:sym typeface="Calibri" charset="0"/>
              </a:rPr>
              <a:t>The differences between data analysis and data science have been written about a lot.  </a:t>
            </a:r>
          </a:p>
          <a:p>
            <a:endParaRPr lang="en-US" dirty="0"/>
          </a:p>
        </p:txBody>
      </p:sp>
    </p:spTree>
    <p:extLst>
      <p:ext uri="{BB962C8B-B14F-4D97-AF65-F5344CB8AC3E}">
        <p14:creationId xmlns:p14="http://schemas.microsoft.com/office/powerpoint/2010/main" val="15521219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spcAft>
                <a:spcPct val="0"/>
              </a:spcAft>
              <a:buClr>
                <a:srgbClr val="000000"/>
              </a:buClr>
              <a:buSzPct val="25000"/>
            </a:pPr>
            <a:r>
              <a:rPr lang="en-US" altLang="en-US" sz="1100" dirty="0" smtClean="0">
                <a:solidFill>
                  <a:srgbClr val="000000"/>
                </a:solidFill>
                <a:latin typeface="Arial" charset="0"/>
                <a:ea typeface="Arial" charset="0"/>
                <a:cs typeface="Arial" charset="0"/>
                <a:sym typeface="Calibri" charset="0"/>
              </a:rPr>
              <a:t>We know this one.  We’ve been doing it.  Except when the data gets big or fast, you start to need to include a data engineer… </a:t>
            </a:r>
            <a:endParaRPr lang="en-US" altLang="en-US" sz="1100" dirty="0">
              <a:solidFill>
                <a:srgbClr val="000000"/>
              </a:solidFill>
              <a:latin typeface="Arial" charset="0"/>
              <a:ea typeface="Arial" charset="0"/>
              <a:cs typeface="Arial" charset="0"/>
              <a:sym typeface="Calibri" charset="0"/>
            </a:endParaRPr>
          </a:p>
        </p:txBody>
      </p:sp>
    </p:spTree>
    <p:extLst>
      <p:ext uri="{BB962C8B-B14F-4D97-AF65-F5344CB8AC3E}">
        <p14:creationId xmlns:p14="http://schemas.microsoft.com/office/powerpoint/2010/main" val="11597813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0"/>
              </a:spcBef>
              <a:spcAft>
                <a:spcPct val="0"/>
              </a:spcAft>
              <a:buClrTx/>
              <a:buSzTx/>
              <a:buFontTx/>
              <a:buNone/>
              <a:tabLst/>
              <a:defRPr/>
            </a:pPr>
            <a:r>
              <a:rPr lang="en-US" altLang="en-US" sz="1100" dirty="0" smtClean="0">
                <a:solidFill>
                  <a:srgbClr val="000000"/>
                </a:solidFill>
                <a:latin typeface="Arial" charset="0"/>
                <a:ea typeface="Arial" charset="0"/>
                <a:cs typeface="Arial" charset="0"/>
                <a:sym typeface="Calibri" charset="0"/>
              </a:rPr>
              <a:t>Data engineers keep the lights on.</a:t>
            </a:r>
          </a:p>
          <a:p>
            <a:endParaRPr lang="en-US" dirty="0"/>
          </a:p>
        </p:txBody>
      </p:sp>
    </p:spTree>
    <p:extLst>
      <p:ext uri="{BB962C8B-B14F-4D97-AF65-F5344CB8AC3E}">
        <p14:creationId xmlns:p14="http://schemas.microsoft.com/office/powerpoint/2010/main" val="14855119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015114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3969" name="Shape 295"/>
          <p:cNvSpPr>
            <a:spLocks noGrp="1" noRot="1" noChangeAspect="1" noTextEdit="1"/>
          </p:cNvSpPr>
          <p:nvPr>
            <p:ph type="sldImg" idx="2"/>
          </p:nvPr>
        </p:nvSpPr>
        <p:spPr>
          <a:noFill/>
          <a:ln>
            <a:headEnd/>
            <a:tailEnd/>
          </a:ln>
        </p:spPr>
      </p:sp>
      <p:sp>
        <p:nvSpPr>
          <p:cNvPr id="83970" name="Shape 296"/>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numCol="1" compatLnSpc="1">
            <a:prstTxWarp prst="textNoShape">
              <a:avLst/>
            </a:prstTxWarp>
          </a:bodyPr>
          <a:lstStyle/>
          <a:p>
            <a:pPr>
              <a:spcBef>
                <a:spcPct val="0"/>
              </a:spcBef>
            </a:pPr>
            <a:endParaRPr lang="en-US" altLang="en-US"/>
          </a:p>
        </p:txBody>
      </p:sp>
    </p:spTree>
    <p:extLst>
      <p:ext uri="{BB962C8B-B14F-4D97-AF65-F5344CB8AC3E}">
        <p14:creationId xmlns:p14="http://schemas.microsoft.com/office/powerpoint/2010/main" val="20155886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spcAft>
                <a:spcPct val="0"/>
              </a:spcAft>
              <a:buClr>
                <a:srgbClr val="000000"/>
              </a:buClr>
              <a:buSzPct val="25000"/>
            </a:pPr>
            <a:r>
              <a:rPr lang="en-US" altLang="en-US" dirty="0" smtClean="0">
                <a:solidFill>
                  <a:srgbClr val="000000"/>
                </a:solidFill>
                <a:latin typeface="Arial" charset="0"/>
                <a:ea typeface="Arial" charset="0"/>
                <a:cs typeface="Arial" charset="0"/>
                <a:sym typeface="Calibri" charset="0"/>
              </a:rPr>
              <a:t>And read http://</a:t>
            </a:r>
            <a:r>
              <a:rPr lang="en-US" altLang="en-US" dirty="0" err="1" smtClean="0">
                <a:solidFill>
                  <a:srgbClr val="000000"/>
                </a:solidFill>
                <a:latin typeface="Arial" charset="0"/>
                <a:ea typeface="Arial" charset="0"/>
                <a:cs typeface="Arial" charset="0"/>
                <a:sym typeface="Calibri" charset="0"/>
              </a:rPr>
              <a:t>www.slideshare.net</a:t>
            </a:r>
            <a:r>
              <a:rPr lang="en-US" altLang="en-US" dirty="0" smtClean="0">
                <a:solidFill>
                  <a:srgbClr val="000000"/>
                </a:solidFill>
                <a:latin typeface="Arial" charset="0"/>
                <a:ea typeface="Arial" charset="0"/>
                <a:cs typeface="Arial" charset="0"/>
                <a:sym typeface="Calibri" charset="0"/>
              </a:rPr>
              <a:t>/</a:t>
            </a:r>
            <a:r>
              <a:rPr lang="en-US" altLang="en-US" dirty="0" err="1" smtClean="0">
                <a:solidFill>
                  <a:srgbClr val="000000"/>
                </a:solidFill>
                <a:latin typeface="Arial" charset="0"/>
                <a:ea typeface="Arial" charset="0"/>
                <a:cs typeface="Arial" charset="0"/>
                <a:sym typeface="Calibri" charset="0"/>
              </a:rPr>
              <a:t>continuumio</a:t>
            </a:r>
            <a:r>
              <a:rPr lang="en-US" altLang="en-US" dirty="0" smtClean="0">
                <a:solidFill>
                  <a:srgbClr val="000000"/>
                </a:solidFill>
                <a:latin typeface="Arial" charset="0"/>
                <a:ea typeface="Arial" charset="0"/>
                <a:cs typeface="Arial" charset="0"/>
                <a:sym typeface="Calibri" charset="0"/>
              </a:rPr>
              <a:t>/high-performance-</a:t>
            </a:r>
            <a:r>
              <a:rPr lang="en-US" altLang="en-US" dirty="0" err="1" smtClean="0">
                <a:solidFill>
                  <a:srgbClr val="000000"/>
                </a:solidFill>
                <a:latin typeface="Arial" charset="0"/>
                <a:ea typeface="Arial" charset="0"/>
                <a:cs typeface="Arial" charset="0"/>
                <a:sym typeface="Calibri" charset="0"/>
              </a:rPr>
              <a:t>hadoop</a:t>
            </a:r>
            <a:r>
              <a:rPr lang="en-US" altLang="en-US" dirty="0" smtClean="0">
                <a:solidFill>
                  <a:srgbClr val="000000"/>
                </a:solidFill>
                <a:latin typeface="Arial" charset="0"/>
                <a:ea typeface="Arial" charset="0"/>
                <a:cs typeface="Arial" charset="0"/>
                <a:sym typeface="Calibri" charset="0"/>
              </a:rPr>
              <a:t>-with-python-webinar</a:t>
            </a:r>
            <a:endParaRPr lang="en-US" altLang="en-US" dirty="0">
              <a:solidFill>
                <a:srgbClr val="000000"/>
              </a:solidFill>
              <a:latin typeface="Arial" charset="0"/>
              <a:ea typeface="Arial" charset="0"/>
              <a:cs typeface="Arial" charset="0"/>
              <a:sym typeface="Calibri" charset="0"/>
            </a:endParaRPr>
          </a:p>
        </p:txBody>
      </p:sp>
    </p:spTree>
    <p:extLst>
      <p:ext uri="{BB962C8B-B14F-4D97-AF65-F5344CB8AC3E}">
        <p14:creationId xmlns:p14="http://schemas.microsoft.com/office/powerpoint/2010/main" val="762598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what we’re covering in</a:t>
            </a:r>
            <a:r>
              <a:rPr lang="en-US" baseline="0" dirty="0" smtClean="0"/>
              <a:t> this session; essentially, what to do when your data is too big or arriving too quickly for you to handle it on your PC. </a:t>
            </a:r>
            <a:endParaRPr lang="en-US" dirty="0"/>
          </a:p>
        </p:txBody>
      </p:sp>
    </p:spTree>
    <p:extLst>
      <p:ext uri="{BB962C8B-B14F-4D97-AF65-F5344CB8AC3E}">
        <p14:creationId xmlns:p14="http://schemas.microsoft.com/office/powerpoint/2010/main" val="854397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0"/>
              </a:spcBef>
              <a:spcAft>
                <a:spcPct val="0"/>
              </a:spcAft>
              <a:buClrTx/>
              <a:buSzTx/>
              <a:buFontTx/>
              <a:buNone/>
              <a:tabLst/>
              <a:defRPr/>
            </a:pPr>
            <a:r>
              <a:rPr lang="en-US" altLang="en-US" dirty="0" smtClean="0">
                <a:solidFill>
                  <a:srgbClr val="000000"/>
                </a:solidFill>
                <a:latin typeface="Arial" charset="0"/>
                <a:ea typeface="Arial" charset="0"/>
                <a:cs typeface="Arial" charset="0"/>
                <a:sym typeface="Calibri" charset="0"/>
              </a:rPr>
              <a:t>Let’s talk about the three Vs:</a:t>
            </a:r>
            <a:r>
              <a:rPr lang="en-US" altLang="en-US" baseline="0" dirty="0" smtClean="0">
                <a:solidFill>
                  <a:srgbClr val="000000"/>
                </a:solidFill>
                <a:latin typeface="Arial" charset="0"/>
                <a:ea typeface="Arial" charset="0"/>
                <a:cs typeface="Arial" charset="0"/>
                <a:sym typeface="Calibri" charset="0"/>
              </a:rPr>
              <a:t> Volume, velocity and variety.  Which is sometimes called the 4 Vs (“veracity”, or truthfulness is added), and occasionally the 6 Vs (don’t ask, but it’s more about truth). </a:t>
            </a:r>
            <a:endParaRPr lang="en-US" altLang="en-US" dirty="0" smtClean="0">
              <a:solidFill>
                <a:srgbClr val="000000"/>
              </a:solidFill>
              <a:latin typeface="Arial" charset="0"/>
              <a:ea typeface="Arial" charset="0"/>
              <a:cs typeface="Arial" charset="0"/>
              <a:sym typeface="Calibri" charset="0"/>
            </a:endParaRPr>
          </a:p>
          <a:p>
            <a:endParaRPr lang="en-US" dirty="0"/>
          </a:p>
        </p:txBody>
      </p:sp>
    </p:spTree>
    <p:extLst>
      <p:ext uri="{BB962C8B-B14F-4D97-AF65-F5344CB8AC3E}">
        <p14:creationId xmlns:p14="http://schemas.microsoft.com/office/powerpoint/2010/main" val="1693795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0"/>
              </a:spcBef>
              <a:spcAft>
                <a:spcPct val="0"/>
              </a:spcAft>
              <a:buClrTx/>
              <a:buSzTx/>
              <a:buFontTx/>
              <a:buNone/>
              <a:tabLst/>
              <a:defRPr/>
            </a:pPr>
            <a:r>
              <a:rPr lang="en-US" altLang="en-US" sz="1100" dirty="0" smtClean="0">
                <a:solidFill>
                  <a:srgbClr val="000000"/>
                </a:solidFill>
                <a:latin typeface="Arial" charset="0"/>
                <a:ea typeface="Arial" charset="0"/>
                <a:cs typeface="Arial" charset="0"/>
                <a:sym typeface="Calibri" charset="0"/>
              </a:rPr>
              <a:t>Let’s talk about what’s known</a:t>
            </a:r>
            <a:r>
              <a:rPr lang="en-US" altLang="en-US" sz="1100" baseline="0" dirty="0" smtClean="0">
                <a:solidFill>
                  <a:srgbClr val="000000"/>
                </a:solidFill>
                <a:latin typeface="Arial" charset="0"/>
                <a:ea typeface="Arial" charset="0"/>
                <a:cs typeface="Arial" charset="0"/>
                <a:sym typeface="Calibri" charset="0"/>
              </a:rPr>
              <a:t> as ”the three Vs”.  </a:t>
            </a:r>
            <a:r>
              <a:rPr lang="en-US" altLang="en-US" sz="1100" dirty="0" smtClean="0">
                <a:solidFill>
                  <a:srgbClr val="000000"/>
                </a:solidFill>
                <a:latin typeface="Arial" charset="0"/>
                <a:ea typeface="Arial" charset="0"/>
                <a:cs typeface="Arial" charset="0"/>
                <a:sym typeface="Calibri" charset="0"/>
              </a:rPr>
              <a:t>Most development data work is on small data: data that fits comfortably on your PC.  Occasionally, you’ll be handling big data.  Streaming big data sources include social media, sensor networks, transport data, search engine data, infrastructure data, payment data, internet sites.</a:t>
            </a:r>
          </a:p>
          <a:p>
            <a:pPr marL="0" marR="0" indent="0" algn="l" defTabSz="914400" rtl="0" eaLnBrk="1" fontAlgn="base" latinLnBrk="0" hangingPunct="1">
              <a:lnSpc>
                <a:spcPct val="100000"/>
              </a:lnSpc>
              <a:spcBef>
                <a:spcPts val="0"/>
              </a:spcBef>
              <a:spcAft>
                <a:spcPct val="0"/>
              </a:spcAft>
              <a:buClrTx/>
              <a:buSzTx/>
              <a:buFontTx/>
              <a:buNone/>
              <a:tabLst/>
              <a:defRPr/>
            </a:pPr>
            <a:endParaRPr lang="en-US" altLang="en-US" sz="1100" dirty="0" smtClean="0">
              <a:solidFill>
                <a:srgbClr val="000000"/>
              </a:solidFill>
              <a:latin typeface="Arial" charset="0"/>
              <a:ea typeface="Arial" charset="0"/>
              <a:cs typeface="Arial" charset="0"/>
              <a:sym typeface="Calibri" charset="0"/>
            </a:endParaRPr>
          </a:p>
          <a:p>
            <a:pPr marL="0" marR="0" indent="0" algn="l" defTabSz="914400" rtl="0" eaLnBrk="1" fontAlgn="base" latinLnBrk="0" hangingPunct="1">
              <a:lnSpc>
                <a:spcPct val="100000"/>
              </a:lnSpc>
              <a:spcBef>
                <a:spcPts val="0"/>
              </a:spcBef>
              <a:spcAft>
                <a:spcPct val="0"/>
              </a:spcAft>
              <a:buClrTx/>
              <a:buSzTx/>
              <a:buFontTx/>
              <a:buNone/>
              <a:tabLst/>
              <a:defRPr/>
            </a:pPr>
            <a:r>
              <a:rPr lang="en-US" altLang="en-US" sz="1100" dirty="0" smtClean="0">
                <a:solidFill>
                  <a:srgbClr val="000000"/>
                </a:solidFill>
                <a:latin typeface="Arial" charset="0"/>
                <a:ea typeface="Arial" charset="0"/>
                <a:cs typeface="Arial" charset="0"/>
                <a:sym typeface="Calibri" charset="0"/>
              </a:rPr>
              <a:t>[Images: social media logos]</a:t>
            </a:r>
          </a:p>
          <a:p>
            <a:endParaRPr lang="en-US" dirty="0"/>
          </a:p>
        </p:txBody>
      </p:sp>
    </p:spTree>
    <p:extLst>
      <p:ext uri="{BB962C8B-B14F-4D97-AF65-F5344CB8AC3E}">
        <p14:creationId xmlns:p14="http://schemas.microsoft.com/office/powerpoint/2010/main" val="847866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auto">
              <a:spcBef>
                <a:spcPts val="0"/>
              </a:spcBef>
              <a:buClr>
                <a:schemeClr val="dk1"/>
              </a:buClr>
              <a:buSzPct val="25000"/>
              <a:buFont typeface="Arial"/>
              <a:buNone/>
              <a:defRPr/>
            </a:pPr>
            <a:r>
              <a:rPr lang="en-US" sz="1050" dirty="0" smtClean="0">
                <a:latin typeface="Arial" charset="0"/>
                <a:ea typeface="Arial" charset="0"/>
                <a:cs typeface="Arial" charset="0"/>
              </a:rPr>
              <a:t>We need to talk about what ‘big’ means.  Here’s what you can fit</a:t>
            </a:r>
            <a:r>
              <a:rPr lang="en-US" sz="1050" baseline="0" dirty="0" smtClean="0">
                <a:latin typeface="Arial" charset="0"/>
                <a:ea typeface="Arial" charset="0"/>
                <a:cs typeface="Arial" charset="0"/>
              </a:rPr>
              <a:t> into one of each of the ****bytes.</a:t>
            </a:r>
            <a:endParaRPr lang="en-US" sz="1050" dirty="0" smtClean="0">
              <a:latin typeface="Arial" charset="0"/>
              <a:ea typeface="Arial" charset="0"/>
              <a:cs typeface="Arial" charset="0"/>
            </a:endParaRPr>
          </a:p>
          <a:p>
            <a:pPr fontAlgn="auto">
              <a:spcBef>
                <a:spcPts val="0"/>
              </a:spcBef>
              <a:buClr>
                <a:schemeClr val="dk1"/>
              </a:buClr>
              <a:buSzPct val="25000"/>
              <a:buFont typeface="Arial"/>
              <a:buNone/>
              <a:defRPr/>
            </a:pPr>
            <a:endParaRPr lang="en-US" sz="1050" dirty="0" smtClean="0">
              <a:latin typeface="Arial" charset="0"/>
              <a:ea typeface="Arial" charset="0"/>
              <a:cs typeface="Arial" charset="0"/>
            </a:endParaRPr>
          </a:p>
          <a:p>
            <a:pPr fontAlgn="auto">
              <a:spcBef>
                <a:spcPts val="0"/>
              </a:spcBef>
              <a:buClr>
                <a:schemeClr val="dk1"/>
              </a:buClr>
              <a:buSzPct val="25000"/>
              <a:buFont typeface="Arial"/>
              <a:buNone/>
              <a:defRPr/>
            </a:pPr>
            <a:r>
              <a:rPr lang="en-US" sz="1050" dirty="0" smtClean="0">
                <a:latin typeface="Arial" charset="0"/>
                <a:ea typeface="Arial" charset="0"/>
                <a:cs typeface="Arial" charset="0"/>
              </a:rPr>
              <a:t>“</a:t>
            </a:r>
            <a:r>
              <a:rPr lang="en-US" sz="1100" dirty="0" smtClean="0">
                <a:solidFill>
                  <a:srgbClr val="262626"/>
                </a:solidFill>
                <a:highlight>
                  <a:srgbClr val="FFFFFF"/>
                </a:highlight>
                <a:latin typeface="Arial" charset="0"/>
                <a:ea typeface="Arial" charset="0"/>
                <a:cs typeface="Arial" charset="0"/>
                <a:sym typeface="Helvetica Neue"/>
              </a:rPr>
              <a:t>According to the CSIRO, in the next decade, astronomers expect to be processing 10 petabytes of data every hour from the Square </a:t>
            </a:r>
            <a:r>
              <a:rPr lang="en-US" sz="1100" dirty="0" err="1" smtClean="0">
                <a:solidFill>
                  <a:srgbClr val="262626"/>
                </a:solidFill>
                <a:highlight>
                  <a:srgbClr val="FFFFFF"/>
                </a:highlight>
                <a:latin typeface="Arial" charset="0"/>
                <a:ea typeface="Arial" charset="0"/>
                <a:cs typeface="Arial" charset="0"/>
                <a:sym typeface="Helvetica Neue"/>
              </a:rPr>
              <a:t>Kilometre</a:t>
            </a:r>
            <a:r>
              <a:rPr lang="en-US" sz="1100" dirty="0" smtClean="0">
                <a:solidFill>
                  <a:srgbClr val="262626"/>
                </a:solidFill>
                <a:highlight>
                  <a:srgbClr val="FFFFFF"/>
                </a:highlight>
                <a:latin typeface="Arial" charset="0"/>
                <a:ea typeface="Arial" charset="0"/>
                <a:cs typeface="Arial" charset="0"/>
                <a:sym typeface="Helvetica Neue"/>
              </a:rPr>
              <a:t> Array (SKA) telescope.[11] The array is thus expected to generate approximately one </a:t>
            </a:r>
            <a:r>
              <a:rPr lang="en-US" sz="1100" dirty="0" err="1" smtClean="0">
                <a:solidFill>
                  <a:srgbClr val="262626"/>
                </a:solidFill>
                <a:highlight>
                  <a:srgbClr val="FFFFFF"/>
                </a:highlight>
                <a:latin typeface="Arial" charset="0"/>
                <a:ea typeface="Arial" charset="0"/>
                <a:cs typeface="Arial" charset="0"/>
                <a:sym typeface="Helvetica Neue"/>
              </a:rPr>
              <a:t>exabyte</a:t>
            </a:r>
            <a:r>
              <a:rPr lang="en-US" sz="1100" dirty="0" smtClean="0">
                <a:solidFill>
                  <a:srgbClr val="262626"/>
                </a:solidFill>
                <a:highlight>
                  <a:srgbClr val="FFFFFF"/>
                </a:highlight>
                <a:latin typeface="Arial" charset="0"/>
                <a:ea typeface="Arial" charset="0"/>
                <a:cs typeface="Arial" charset="0"/>
                <a:sym typeface="Helvetica Neue"/>
              </a:rPr>
              <a:t> every four days of operation“ Quote and </a:t>
            </a:r>
            <a:r>
              <a:rPr lang="en-US" sz="1050" dirty="0" smtClean="0">
                <a:latin typeface="Arial" charset="0"/>
                <a:ea typeface="Arial" charset="0"/>
                <a:cs typeface="Arial" charset="0"/>
              </a:rPr>
              <a:t>numbers from </a:t>
            </a:r>
            <a:r>
              <a:rPr lang="en-US" sz="1050" u="sng" dirty="0" smtClean="0">
                <a:solidFill>
                  <a:schemeClr val="hlink"/>
                </a:solidFill>
                <a:latin typeface="Arial" charset="0"/>
                <a:ea typeface="Arial" charset="0"/>
                <a:cs typeface="Arial" charset="0"/>
                <a:hlinkClick r:id="rId3"/>
              </a:rPr>
              <a:t>http://highscalability.com/blog/2012/9/11/how-big-is-a-petabyte-exabyte-zettabyte-or-a-yottabyte.html</a:t>
            </a:r>
          </a:p>
          <a:p>
            <a:pPr fontAlgn="auto">
              <a:spcBef>
                <a:spcPts val="0"/>
              </a:spcBef>
              <a:buClr>
                <a:schemeClr val="dk1"/>
              </a:buClr>
              <a:buSzPct val="25000"/>
              <a:buFont typeface="Arial"/>
              <a:buNone/>
              <a:defRPr/>
            </a:pPr>
            <a:endParaRPr lang="en-US" sz="1050" dirty="0" smtClean="0">
              <a:latin typeface="Arial" charset="0"/>
              <a:ea typeface="Arial" charset="0"/>
              <a:cs typeface="Arial" charset="0"/>
            </a:endParaRPr>
          </a:p>
          <a:p>
            <a:pPr fontAlgn="auto">
              <a:spcBef>
                <a:spcPts val="0"/>
              </a:spcBef>
              <a:buClr>
                <a:schemeClr val="dk1"/>
              </a:buClr>
              <a:buSzPct val="25000"/>
              <a:buFont typeface="Arial"/>
              <a:buNone/>
              <a:defRPr/>
            </a:pPr>
            <a:r>
              <a:rPr lang="en-US" sz="1050" dirty="0" smtClean="0">
                <a:latin typeface="Arial" charset="0"/>
                <a:ea typeface="Arial" charset="0"/>
                <a:cs typeface="Arial" charset="0"/>
              </a:rPr>
              <a:t>Internet storage estimate</a:t>
            </a:r>
            <a:r>
              <a:rPr lang="en-US" sz="1050" baseline="0" dirty="0" smtClean="0">
                <a:latin typeface="Arial" charset="0"/>
                <a:ea typeface="Arial" charset="0"/>
                <a:cs typeface="Arial" charset="0"/>
              </a:rPr>
              <a:t> is from</a:t>
            </a:r>
            <a:r>
              <a:rPr lang="en-US" sz="1050" dirty="0" smtClean="0">
                <a:latin typeface="Arial" charset="0"/>
                <a:ea typeface="Arial" charset="0"/>
                <a:cs typeface="Arial" charset="0"/>
              </a:rPr>
              <a:t> </a:t>
            </a:r>
            <a:r>
              <a:rPr lang="en-US" sz="1050" u="sng" dirty="0" smtClean="0">
                <a:solidFill>
                  <a:schemeClr val="hlink"/>
                </a:solidFill>
                <a:latin typeface="Arial" charset="0"/>
                <a:ea typeface="Arial" charset="0"/>
                <a:cs typeface="Arial" charset="0"/>
                <a:hlinkClick r:id="rId4"/>
              </a:rPr>
              <a:t>http://www.livescience.com/54094-how-big-is-the-internet.html</a:t>
            </a:r>
            <a:r>
              <a:rPr lang="en-US" sz="1050" dirty="0" smtClean="0">
                <a:latin typeface="Arial" charset="0"/>
                <a:ea typeface="Arial" charset="0"/>
                <a:cs typeface="Arial" charset="0"/>
              </a:rPr>
              <a:t> </a:t>
            </a:r>
          </a:p>
          <a:p>
            <a:endParaRPr lang="en-US" dirty="0"/>
          </a:p>
        </p:txBody>
      </p:sp>
    </p:spTree>
    <p:extLst>
      <p:ext uri="{BB962C8B-B14F-4D97-AF65-F5344CB8AC3E}">
        <p14:creationId xmlns:p14="http://schemas.microsoft.com/office/powerpoint/2010/main" val="1175085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spcAft>
                <a:spcPct val="0"/>
              </a:spcAft>
              <a:buClr>
                <a:srgbClr val="000000"/>
              </a:buClr>
              <a:buSzPct val="25000"/>
            </a:pPr>
            <a:r>
              <a:rPr lang="en-US" altLang="en-US" sz="1100" dirty="0" smtClean="0">
                <a:solidFill>
                  <a:srgbClr val="000000"/>
                </a:solidFill>
                <a:latin typeface="Arial" charset="0"/>
                <a:ea typeface="Arial" charset="0"/>
                <a:cs typeface="Arial" charset="0"/>
                <a:sym typeface="Calibri" charset="0"/>
              </a:rPr>
              <a:t>Twitter speeds</a:t>
            </a:r>
            <a:r>
              <a:rPr lang="en-US" altLang="en-US" sz="1100" baseline="0" dirty="0" smtClean="0">
                <a:solidFill>
                  <a:srgbClr val="000000"/>
                </a:solidFill>
                <a:latin typeface="Arial" charset="0"/>
                <a:ea typeface="Arial" charset="0"/>
                <a:cs typeface="Arial" charset="0"/>
                <a:sym typeface="Calibri" charset="0"/>
              </a:rPr>
              <a:t> are from</a:t>
            </a:r>
            <a:r>
              <a:rPr lang="en-US" altLang="en-US" sz="1100" dirty="0" smtClean="0">
                <a:solidFill>
                  <a:srgbClr val="000000"/>
                </a:solidFill>
                <a:latin typeface="Arial" charset="0"/>
                <a:ea typeface="Arial" charset="0"/>
                <a:cs typeface="Arial" charset="0"/>
                <a:sym typeface="Calibri" charset="0"/>
              </a:rPr>
              <a:t> </a:t>
            </a:r>
            <a:r>
              <a:rPr lang="en-US" altLang="en-US" sz="1100" u="sng" dirty="0" smtClean="0">
                <a:solidFill>
                  <a:schemeClr val="hlink"/>
                </a:solidFill>
                <a:latin typeface="Arial" charset="0"/>
                <a:ea typeface="Arial" charset="0"/>
                <a:cs typeface="Arial" charset="0"/>
                <a:sym typeface="Calibri" charset="0"/>
                <a:hlinkClick r:id="rId3"/>
              </a:rPr>
              <a:t>https://pushshift.io/tag/twitter/</a:t>
            </a:r>
            <a:r>
              <a:rPr lang="en-US" altLang="en-US" sz="1100" dirty="0" smtClean="0">
                <a:solidFill>
                  <a:srgbClr val="000000"/>
                </a:solidFill>
                <a:latin typeface="Arial" charset="0"/>
                <a:ea typeface="Arial" charset="0"/>
                <a:cs typeface="Arial" charset="0"/>
                <a:sym typeface="Calibri" charset="0"/>
              </a:rPr>
              <a:t>; tweets per second record</a:t>
            </a:r>
            <a:r>
              <a:rPr lang="en-US" altLang="en-US" sz="1100" baseline="0" dirty="0" smtClean="0">
                <a:solidFill>
                  <a:srgbClr val="000000"/>
                </a:solidFill>
                <a:latin typeface="Arial" charset="0"/>
                <a:ea typeface="Arial" charset="0"/>
                <a:cs typeface="Arial" charset="0"/>
                <a:sym typeface="Calibri" charset="0"/>
              </a:rPr>
              <a:t> is from</a:t>
            </a:r>
            <a:r>
              <a:rPr lang="en-US" altLang="en-US" sz="1100" dirty="0" smtClean="0">
                <a:solidFill>
                  <a:srgbClr val="000000"/>
                </a:solidFill>
                <a:latin typeface="Arial" charset="0"/>
                <a:ea typeface="Arial" charset="0"/>
                <a:cs typeface="Arial" charset="0"/>
                <a:sym typeface="Calibri" charset="0"/>
              </a:rPr>
              <a:t> </a:t>
            </a:r>
            <a:r>
              <a:rPr lang="en-US" altLang="en-US" sz="1100" u="sng" dirty="0" smtClean="0">
                <a:solidFill>
                  <a:schemeClr val="hlink"/>
                </a:solidFill>
                <a:latin typeface="Arial" charset="0"/>
                <a:ea typeface="Arial" charset="0"/>
                <a:cs typeface="Arial" charset="0"/>
                <a:sym typeface="Calibri" charset="0"/>
                <a:hlinkClick r:id="rId4"/>
              </a:rPr>
              <a:t>https://blog.twitter.com/2013/new-tweets-per-second-record-and-how</a:t>
            </a:r>
            <a:r>
              <a:rPr lang="en-US" altLang="en-US" sz="1100" dirty="0" smtClean="0">
                <a:solidFill>
                  <a:srgbClr val="000000"/>
                </a:solidFill>
                <a:latin typeface="Arial" charset="0"/>
                <a:ea typeface="Arial" charset="0"/>
                <a:cs typeface="Arial" charset="0"/>
                <a:sym typeface="Calibri" charset="0"/>
              </a:rPr>
              <a:t> (basically, Japan went crazy for a Miyazaki animation, which I thoroughly approve of!)</a:t>
            </a:r>
          </a:p>
          <a:p>
            <a:pPr>
              <a:spcBef>
                <a:spcPct val="0"/>
              </a:spcBef>
              <a:spcAft>
                <a:spcPct val="0"/>
              </a:spcAft>
              <a:buClr>
                <a:srgbClr val="000000"/>
              </a:buClr>
              <a:buSzPct val="25000"/>
            </a:pPr>
            <a:endParaRPr lang="en-US" altLang="en-US" sz="1100" dirty="0" smtClean="0">
              <a:solidFill>
                <a:srgbClr val="000000"/>
              </a:solidFill>
              <a:latin typeface="Arial" charset="0"/>
              <a:ea typeface="Arial" charset="0"/>
              <a:cs typeface="Arial" charset="0"/>
              <a:sym typeface="Calibri" charset="0"/>
            </a:endParaRPr>
          </a:p>
          <a:p>
            <a:pPr>
              <a:spcBef>
                <a:spcPct val="0"/>
              </a:spcBef>
              <a:spcAft>
                <a:spcPct val="0"/>
              </a:spcAft>
              <a:buClr>
                <a:srgbClr val="000000"/>
              </a:buClr>
              <a:buSzPct val="25000"/>
            </a:pPr>
            <a:r>
              <a:rPr lang="en-US" altLang="en-US" sz="1100" dirty="0" smtClean="0">
                <a:solidFill>
                  <a:srgbClr val="000000"/>
                </a:solidFill>
                <a:latin typeface="Arial" charset="0"/>
                <a:ea typeface="Arial" charset="0"/>
                <a:cs typeface="Arial" charset="0"/>
                <a:sym typeface="Calibri" charset="0"/>
              </a:rPr>
              <a:t>Google search sizes are from http://</a:t>
            </a:r>
            <a:r>
              <a:rPr lang="en-US" altLang="en-US" sz="1100" dirty="0" err="1" smtClean="0">
                <a:solidFill>
                  <a:srgbClr val="000000"/>
                </a:solidFill>
                <a:latin typeface="Arial" charset="0"/>
                <a:ea typeface="Arial" charset="0"/>
                <a:cs typeface="Arial" charset="0"/>
                <a:sym typeface="Calibri" charset="0"/>
              </a:rPr>
              <a:t>venturebeat.com</a:t>
            </a:r>
            <a:r>
              <a:rPr lang="en-US" altLang="en-US" sz="1100" dirty="0" smtClean="0">
                <a:solidFill>
                  <a:srgbClr val="000000"/>
                </a:solidFill>
                <a:latin typeface="Arial" charset="0"/>
                <a:ea typeface="Arial" charset="0"/>
                <a:cs typeface="Arial" charset="0"/>
                <a:sym typeface="Calibri" charset="0"/>
              </a:rPr>
              <a:t>/2013/03/01/how-google-searches-30-trillion-web-pages-100-billion-times-a-month/ </a:t>
            </a:r>
          </a:p>
          <a:p>
            <a:endParaRPr lang="en-US" dirty="0"/>
          </a:p>
        </p:txBody>
      </p:sp>
    </p:spTree>
    <p:extLst>
      <p:ext uri="{BB962C8B-B14F-4D97-AF65-F5344CB8AC3E}">
        <p14:creationId xmlns:p14="http://schemas.microsoft.com/office/powerpoint/2010/main" val="470431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0"/>
              </a:spcBef>
              <a:spcAft>
                <a:spcPct val="0"/>
              </a:spcAft>
              <a:buClrTx/>
              <a:buSzTx/>
              <a:buFontTx/>
              <a:buNone/>
              <a:tabLst/>
              <a:defRPr/>
            </a:pPr>
            <a:r>
              <a:rPr lang="en-US" altLang="en-US" dirty="0" smtClean="0">
                <a:solidFill>
                  <a:srgbClr val="000000"/>
                </a:solidFill>
                <a:latin typeface="Arial" charset="0"/>
                <a:ea typeface="Arial" charset="0"/>
                <a:cs typeface="Arial" charset="0"/>
                <a:sym typeface="Calibri" charset="0"/>
              </a:rPr>
              <a:t>Sooner or later, you’ll try to read in a file that’s too big for your computer, or takes forever to process. Here’s some things to do.</a:t>
            </a:r>
          </a:p>
          <a:p>
            <a:endParaRPr lang="en-US" dirty="0"/>
          </a:p>
        </p:txBody>
      </p:sp>
    </p:spTree>
    <p:extLst>
      <p:ext uri="{BB962C8B-B14F-4D97-AF65-F5344CB8AC3E}">
        <p14:creationId xmlns:p14="http://schemas.microsoft.com/office/powerpoint/2010/main" val="1046190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ln/>
        </p:spPr>
        <p:txBody>
          <a:bodyPr/>
          <a:lstStyle>
            <a:lvl1pPr>
              <a:defRPr/>
            </a:lvl1pPr>
          </a:lstStyle>
          <a:p>
            <a:fld id="{12131ED7-99BD-5349-BD1C-03D3565DE24A}" type="datetimeFigureOut">
              <a:rPr lang="en-US" altLang="en-US"/>
              <a:pPr/>
              <a:t>10/17/16</a:t>
            </a:fld>
            <a:endParaRPr lang="en-US" altLang="en-US"/>
          </a:p>
        </p:txBody>
      </p:sp>
      <p:sp>
        <p:nvSpPr>
          <p:cNvPr id="5" name="Footer Placeholder 4"/>
          <p:cNvSpPr>
            <a:spLocks noGrp="1"/>
          </p:cNvSpPr>
          <p:nvPr>
            <p:ph type="ftr" sz="quarter" idx="11"/>
          </p:nvPr>
        </p:nvSpPr>
        <p:spPr>
          <a:ln/>
        </p:spPr>
        <p:txBody>
          <a:bodyPr/>
          <a:lstStyle>
            <a:lvl1pPr>
              <a:defRPr/>
            </a:lvl1pPr>
          </a:lstStyle>
          <a:p>
            <a:endParaRPr lang="en-US" altLang="en-US"/>
          </a:p>
        </p:txBody>
      </p:sp>
      <p:sp>
        <p:nvSpPr>
          <p:cNvPr id="6" name="Slide Number Placeholder 5"/>
          <p:cNvSpPr>
            <a:spLocks noGrp="1"/>
          </p:cNvSpPr>
          <p:nvPr>
            <p:ph type="sldNum" sz="quarter" idx="12"/>
          </p:nvPr>
        </p:nvSpPr>
        <p:spPr>
          <a:ln/>
        </p:spPr>
        <p:txBody>
          <a:bodyPr/>
          <a:lstStyle>
            <a:lvl1pPr>
              <a:defRPr/>
            </a:lvl1pPr>
          </a:lstStyle>
          <a:p>
            <a:fld id="{8362E8A8-3303-514C-B035-57E93C294424}" type="slidenum">
              <a:rPr lang="en-US" altLang="en-US"/>
              <a:pPr/>
              <a:t>‹#›</a:t>
            </a:fld>
            <a:endParaRPr lang="en-US" altLang="en-US"/>
          </a:p>
        </p:txBody>
      </p:sp>
    </p:spTree>
    <p:extLst>
      <p:ext uri="{BB962C8B-B14F-4D97-AF65-F5344CB8AC3E}">
        <p14:creationId xmlns:p14="http://schemas.microsoft.com/office/powerpoint/2010/main" val="142438378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ln/>
        </p:spPr>
        <p:txBody>
          <a:bodyPr/>
          <a:lstStyle>
            <a:lvl1pPr>
              <a:defRPr/>
            </a:lvl1pPr>
          </a:lstStyle>
          <a:p>
            <a:fld id="{8D2155E4-A498-6542-BA7B-58424CE27F21}" type="datetimeFigureOut">
              <a:rPr lang="en-US" altLang="en-US"/>
              <a:pPr/>
              <a:t>10/17/16</a:t>
            </a:fld>
            <a:endParaRPr lang="en-US" altLang="en-US"/>
          </a:p>
        </p:txBody>
      </p:sp>
      <p:sp>
        <p:nvSpPr>
          <p:cNvPr id="5" name="Footer Placeholder 4"/>
          <p:cNvSpPr>
            <a:spLocks noGrp="1"/>
          </p:cNvSpPr>
          <p:nvPr>
            <p:ph type="ftr" sz="quarter" idx="11"/>
          </p:nvPr>
        </p:nvSpPr>
        <p:spPr>
          <a:ln/>
        </p:spPr>
        <p:txBody>
          <a:bodyPr/>
          <a:lstStyle>
            <a:lvl1pPr>
              <a:defRPr/>
            </a:lvl1pPr>
          </a:lstStyle>
          <a:p>
            <a:endParaRPr lang="en-US" altLang="en-US"/>
          </a:p>
        </p:txBody>
      </p:sp>
      <p:sp>
        <p:nvSpPr>
          <p:cNvPr id="6" name="Slide Number Placeholder 5"/>
          <p:cNvSpPr>
            <a:spLocks noGrp="1"/>
          </p:cNvSpPr>
          <p:nvPr>
            <p:ph type="sldNum" sz="quarter" idx="12"/>
          </p:nvPr>
        </p:nvSpPr>
        <p:spPr>
          <a:ln/>
        </p:spPr>
        <p:txBody>
          <a:bodyPr/>
          <a:lstStyle>
            <a:lvl1pPr>
              <a:defRPr/>
            </a:lvl1pPr>
          </a:lstStyle>
          <a:p>
            <a:fld id="{A1E02E1F-1D51-A04A-A86A-7886008084AB}" type="slidenum">
              <a:rPr lang="en-US" altLang="en-US"/>
              <a:pPr/>
              <a:t>‹#›</a:t>
            </a:fld>
            <a:endParaRPr lang="en-US" altLang="en-US"/>
          </a:p>
        </p:txBody>
      </p:sp>
    </p:spTree>
    <p:extLst>
      <p:ext uri="{BB962C8B-B14F-4D97-AF65-F5344CB8AC3E}">
        <p14:creationId xmlns:p14="http://schemas.microsoft.com/office/powerpoint/2010/main" val="9887390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ln/>
        </p:spPr>
        <p:txBody>
          <a:bodyPr/>
          <a:lstStyle>
            <a:lvl1pPr>
              <a:defRPr/>
            </a:lvl1pPr>
          </a:lstStyle>
          <a:p>
            <a:fld id="{E2227D7F-27CA-E644-A746-9B7B8EEAEC60}" type="datetimeFigureOut">
              <a:rPr lang="en-US" altLang="en-US"/>
              <a:pPr/>
              <a:t>10/17/16</a:t>
            </a:fld>
            <a:endParaRPr lang="en-US" altLang="en-US"/>
          </a:p>
        </p:txBody>
      </p:sp>
      <p:sp>
        <p:nvSpPr>
          <p:cNvPr id="5" name="Footer Placeholder 4"/>
          <p:cNvSpPr>
            <a:spLocks noGrp="1"/>
          </p:cNvSpPr>
          <p:nvPr>
            <p:ph type="ftr" sz="quarter" idx="11"/>
          </p:nvPr>
        </p:nvSpPr>
        <p:spPr>
          <a:ln/>
        </p:spPr>
        <p:txBody>
          <a:bodyPr/>
          <a:lstStyle>
            <a:lvl1pPr>
              <a:defRPr/>
            </a:lvl1pPr>
          </a:lstStyle>
          <a:p>
            <a:endParaRPr lang="en-US" altLang="en-US"/>
          </a:p>
        </p:txBody>
      </p:sp>
      <p:sp>
        <p:nvSpPr>
          <p:cNvPr id="6" name="Slide Number Placeholder 5"/>
          <p:cNvSpPr>
            <a:spLocks noGrp="1"/>
          </p:cNvSpPr>
          <p:nvPr>
            <p:ph type="sldNum" sz="quarter" idx="12"/>
          </p:nvPr>
        </p:nvSpPr>
        <p:spPr>
          <a:ln/>
        </p:spPr>
        <p:txBody>
          <a:bodyPr/>
          <a:lstStyle>
            <a:lvl1pPr>
              <a:defRPr/>
            </a:lvl1pPr>
          </a:lstStyle>
          <a:p>
            <a:fld id="{94AF9BA9-FD13-1F46-875A-15F0170F1F9F}" type="slidenum">
              <a:rPr lang="en-US" altLang="en-US"/>
              <a:pPr/>
              <a:t>‹#›</a:t>
            </a:fld>
            <a:endParaRPr lang="en-US" altLang="en-US"/>
          </a:p>
        </p:txBody>
      </p:sp>
    </p:spTree>
    <p:extLst>
      <p:ext uri="{BB962C8B-B14F-4D97-AF65-F5344CB8AC3E}">
        <p14:creationId xmlns:p14="http://schemas.microsoft.com/office/powerpoint/2010/main" val="5089209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Main point">
    <p:bg>
      <p:bgRef idx="1002">
        <a:schemeClr val="bg2"/>
      </p:bgRef>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r>
              <a:rPr lang="en-US" smtClean="0"/>
              <a:t>Click to edit Master title style</a:t>
            </a:r>
            <a:endParaRPr/>
          </a:p>
        </p:txBody>
      </p:sp>
      <p:sp>
        <p:nvSpPr>
          <p:cNvPr id="3" name="Shape 34"/>
          <p:cNvSpPr txBox="1">
            <a:spLocks noGrp="1"/>
          </p:cNvSpPr>
          <p:nvPr>
            <p:ph type="sldNum" idx="10"/>
          </p:nvPr>
        </p:nvSpPr>
        <p:spPr>
          <a:xfrm>
            <a:off x="8472488" y="4662488"/>
            <a:ext cx="549275" cy="393700"/>
          </a:xfrm>
        </p:spPr>
        <p:txBody>
          <a:bodyPr lIns="91425" tIns="91425" rIns="91425" bIns="91425"/>
          <a:lstStyle>
            <a:lvl1pPr>
              <a:defRPr sz="900">
                <a:solidFill>
                  <a:srgbClr val="FFFFFF"/>
                </a:solidFill>
              </a:defRPr>
            </a:lvl1pPr>
          </a:lstStyle>
          <a:p>
            <a:fld id="{114BC132-99FD-3A41-B298-A0C05A9E6CD4}" type="slidenum">
              <a:rPr lang="en-US" altLang="en-US"/>
              <a:pPr/>
              <a:t>‹#›</a:t>
            </a:fld>
            <a:endParaRPr lang="en-US" altLang="en-US"/>
          </a:p>
        </p:txBody>
      </p:sp>
    </p:spTree>
    <p:extLst>
      <p:ext uri="{BB962C8B-B14F-4D97-AF65-F5344CB8AC3E}">
        <p14:creationId xmlns:p14="http://schemas.microsoft.com/office/powerpoint/2010/main" val="658992380"/>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2" y="1"/>
            <a:ext cx="8520599" cy="572699"/>
          </a:xfrm>
          <a:prstGeom prst="rect">
            <a:avLst/>
          </a:prstGeom>
        </p:spPr>
        <p:txBody>
          <a:bodyPr lIns="91425" tIns="91425" rIns="91425" bIns="91425" anchor="t"/>
          <a:lstStyle>
            <a:lvl1pPr lvl="0" algn="ctr">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18" name="Shape 18"/>
          <p:cNvSpPr txBox="1">
            <a:spLocks noGrp="1"/>
          </p:cNvSpPr>
          <p:nvPr>
            <p:ph type="body" idx="1"/>
          </p:nvPr>
        </p:nvSpPr>
        <p:spPr>
          <a:xfrm>
            <a:off x="311702" y="802888"/>
            <a:ext cx="8520599" cy="3765987"/>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smtClean="0"/>
              <a:t>Click to edit Master text styles</a:t>
            </a:r>
          </a:p>
        </p:txBody>
      </p:sp>
      <p:sp>
        <p:nvSpPr>
          <p:cNvPr id="4" name="Shape 19"/>
          <p:cNvSpPr txBox="1">
            <a:spLocks noGrp="1"/>
          </p:cNvSpPr>
          <p:nvPr>
            <p:ph type="sldNum" idx="10"/>
          </p:nvPr>
        </p:nvSpPr>
        <p:spPr>
          <a:xfrm>
            <a:off x="8472490" y="4662488"/>
            <a:ext cx="549275" cy="393700"/>
          </a:xfrm>
        </p:spPr>
        <p:txBody>
          <a:bodyPr lIns="91425" tIns="91425" rIns="91425" bIns="91425"/>
          <a:lstStyle>
            <a:lvl1pPr>
              <a:defRPr sz="899">
                <a:solidFill>
                  <a:srgbClr val="898989"/>
                </a:solidFill>
              </a:defRPr>
            </a:lvl1pPr>
          </a:lstStyle>
          <a:p>
            <a:fld id="{4BC5FD82-F65F-1F48-9C8D-73542CE42AE9}" type="slidenum">
              <a:rPr lang="en-US" altLang="en-US" smtClean="0"/>
              <a:pPr/>
              <a:t>‹#›</a:t>
            </a:fld>
            <a:endParaRPr lang="en-US" altLang="en-US"/>
          </a:p>
        </p:txBody>
      </p:sp>
    </p:spTree>
    <p:extLst>
      <p:ext uri="{BB962C8B-B14F-4D97-AF65-F5344CB8AC3E}">
        <p14:creationId xmlns:p14="http://schemas.microsoft.com/office/powerpoint/2010/main" val="1345670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5327" y="0"/>
            <a:ext cx="8675649" cy="546410"/>
          </a:xfrm>
        </p:spPr>
        <p:txBody>
          <a:bodyPr>
            <a:normAutofit/>
          </a:bodyPr>
          <a:lstStyle>
            <a:lvl1pPr algn="ctr">
              <a:defRPr sz="3200">
                <a:latin typeface="+mn-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6478" y="769434"/>
            <a:ext cx="8664498" cy="3629113"/>
          </a:xfrm>
        </p:spPr>
        <p:txBody>
          <a:bodyPr>
            <a:normAutofit/>
          </a:bodyPr>
          <a:lstStyle>
            <a:lvl1pPr>
              <a:defRPr sz="1800"/>
            </a:lvl1pPr>
            <a:lvl2pPr>
              <a:defRPr sz="18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buSzPct val="25000"/>
              <a:defRPr sz="1200">
                <a:solidFill>
                  <a:srgbClr val="888888"/>
                </a:solidFill>
                <a:latin typeface="Calibri" charset="0"/>
                <a:ea typeface="Calibri" charset="0"/>
                <a:cs typeface="Calibri" charset="0"/>
                <a:sym typeface="Calibri" charset="0"/>
              </a:defRPr>
            </a:lvl1pPr>
          </a:lstStyle>
          <a:p>
            <a:fld id="{ABE194ED-A9FB-6143-A53C-3FDFF650215A}" type="slidenum">
              <a:rPr lang="en-US" altLang="en-US"/>
              <a:pPr/>
              <a:t>‹#›</a:t>
            </a:fld>
            <a:endParaRPr lang="en-US" altLang="en-US"/>
          </a:p>
        </p:txBody>
      </p:sp>
    </p:spTree>
    <p:extLst>
      <p:ext uri="{BB962C8B-B14F-4D97-AF65-F5344CB8AC3E}">
        <p14:creationId xmlns:p14="http://schemas.microsoft.com/office/powerpoint/2010/main" val="6771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ln/>
        </p:spPr>
        <p:txBody>
          <a:bodyPr/>
          <a:lstStyle>
            <a:lvl1pPr>
              <a:defRPr/>
            </a:lvl1pPr>
          </a:lstStyle>
          <a:p>
            <a:fld id="{4B0EDA47-9C0A-E245-B1F9-4B612558E2C7}" type="datetimeFigureOut">
              <a:rPr lang="en-US" altLang="en-US"/>
              <a:pPr/>
              <a:t>10/17/16</a:t>
            </a:fld>
            <a:endParaRPr lang="en-US" altLang="en-US"/>
          </a:p>
        </p:txBody>
      </p:sp>
      <p:sp>
        <p:nvSpPr>
          <p:cNvPr id="5" name="Footer Placeholder 4"/>
          <p:cNvSpPr>
            <a:spLocks noGrp="1"/>
          </p:cNvSpPr>
          <p:nvPr>
            <p:ph type="ftr" sz="quarter" idx="11"/>
          </p:nvPr>
        </p:nvSpPr>
        <p:spPr>
          <a:ln/>
        </p:spPr>
        <p:txBody>
          <a:bodyPr/>
          <a:lstStyle>
            <a:lvl1pPr>
              <a:defRPr/>
            </a:lvl1pPr>
          </a:lstStyle>
          <a:p>
            <a:endParaRPr lang="en-US" altLang="en-US"/>
          </a:p>
        </p:txBody>
      </p:sp>
      <p:sp>
        <p:nvSpPr>
          <p:cNvPr id="6" name="Slide Number Placeholder 5"/>
          <p:cNvSpPr>
            <a:spLocks noGrp="1"/>
          </p:cNvSpPr>
          <p:nvPr>
            <p:ph type="sldNum" sz="quarter" idx="12"/>
          </p:nvPr>
        </p:nvSpPr>
        <p:spPr>
          <a:ln/>
        </p:spPr>
        <p:txBody>
          <a:bodyPr/>
          <a:lstStyle>
            <a:lvl1pPr>
              <a:defRPr/>
            </a:lvl1pPr>
          </a:lstStyle>
          <a:p>
            <a:fld id="{9C6D7A97-2CA1-154B-9473-8422A28BF67F}" type="slidenum">
              <a:rPr lang="en-US" altLang="en-US"/>
              <a:pPr/>
              <a:t>‹#›</a:t>
            </a:fld>
            <a:endParaRPr lang="en-US" altLang="en-US"/>
          </a:p>
        </p:txBody>
      </p:sp>
    </p:spTree>
    <p:extLst>
      <p:ext uri="{BB962C8B-B14F-4D97-AF65-F5344CB8AC3E}">
        <p14:creationId xmlns:p14="http://schemas.microsoft.com/office/powerpoint/2010/main" val="161804457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ln/>
        </p:spPr>
        <p:txBody>
          <a:bodyPr/>
          <a:lstStyle>
            <a:lvl1pPr>
              <a:defRPr/>
            </a:lvl1pPr>
          </a:lstStyle>
          <a:p>
            <a:fld id="{AC2B092D-2371-FB4A-8F6C-137A486BEF8C}" type="datetimeFigureOut">
              <a:rPr lang="en-US" altLang="en-US"/>
              <a:pPr/>
              <a:t>10/17/16</a:t>
            </a:fld>
            <a:endParaRPr lang="en-US" altLang="en-US"/>
          </a:p>
        </p:txBody>
      </p:sp>
      <p:sp>
        <p:nvSpPr>
          <p:cNvPr id="6" name="Footer Placeholder 4"/>
          <p:cNvSpPr>
            <a:spLocks noGrp="1"/>
          </p:cNvSpPr>
          <p:nvPr>
            <p:ph type="ftr" sz="quarter" idx="11"/>
          </p:nvPr>
        </p:nvSpPr>
        <p:spPr>
          <a:ln/>
        </p:spPr>
        <p:txBody>
          <a:bodyPr/>
          <a:lstStyle>
            <a:lvl1pPr>
              <a:defRPr/>
            </a:lvl1pPr>
          </a:lstStyle>
          <a:p>
            <a:endParaRPr lang="en-US" altLang="en-US"/>
          </a:p>
        </p:txBody>
      </p:sp>
      <p:sp>
        <p:nvSpPr>
          <p:cNvPr id="7" name="Slide Number Placeholder 5"/>
          <p:cNvSpPr>
            <a:spLocks noGrp="1"/>
          </p:cNvSpPr>
          <p:nvPr>
            <p:ph type="sldNum" sz="quarter" idx="12"/>
          </p:nvPr>
        </p:nvSpPr>
        <p:spPr>
          <a:ln/>
        </p:spPr>
        <p:txBody>
          <a:bodyPr/>
          <a:lstStyle>
            <a:lvl1pPr>
              <a:defRPr/>
            </a:lvl1pPr>
          </a:lstStyle>
          <a:p>
            <a:fld id="{812F1F64-5CF7-714E-BAF7-D31CA7D8B58B}" type="slidenum">
              <a:rPr lang="en-US" altLang="en-US"/>
              <a:pPr/>
              <a:t>‹#›</a:t>
            </a:fld>
            <a:endParaRPr lang="en-US" altLang="en-US"/>
          </a:p>
        </p:txBody>
      </p:sp>
    </p:spTree>
    <p:extLst>
      <p:ext uri="{BB962C8B-B14F-4D97-AF65-F5344CB8AC3E}">
        <p14:creationId xmlns:p14="http://schemas.microsoft.com/office/powerpoint/2010/main" val="88981729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ln/>
        </p:spPr>
        <p:txBody>
          <a:bodyPr/>
          <a:lstStyle>
            <a:lvl1pPr>
              <a:defRPr/>
            </a:lvl1pPr>
          </a:lstStyle>
          <a:p>
            <a:fld id="{E2A7921E-4360-AF44-B3ED-7B34C732135F}" type="datetimeFigureOut">
              <a:rPr lang="en-US" altLang="en-US"/>
              <a:pPr/>
              <a:t>10/17/16</a:t>
            </a:fld>
            <a:endParaRPr lang="en-US" altLang="en-US"/>
          </a:p>
        </p:txBody>
      </p:sp>
      <p:sp>
        <p:nvSpPr>
          <p:cNvPr id="8" name="Footer Placeholder 4"/>
          <p:cNvSpPr>
            <a:spLocks noGrp="1"/>
          </p:cNvSpPr>
          <p:nvPr>
            <p:ph type="ftr" sz="quarter" idx="11"/>
          </p:nvPr>
        </p:nvSpPr>
        <p:spPr>
          <a:ln/>
        </p:spPr>
        <p:txBody>
          <a:bodyPr/>
          <a:lstStyle>
            <a:lvl1pPr>
              <a:defRPr/>
            </a:lvl1pPr>
          </a:lstStyle>
          <a:p>
            <a:endParaRPr lang="en-US" altLang="en-US"/>
          </a:p>
        </p:txBody>
      </p:sp>
      <p:sp>
        <p:nvSpPr>
          <p:cNvPr id="9" name="Slide Number Placeholder 5"/>
          <p:cNvSpPr>
            <a:spLocks noGrp="1"/>
          </p:cNvSpPr>
          <p:nvPr>
            <p:ph type="sldNum" sz="quarter" idx="12"/>
          </p:nvPr>
        </p:nvSpPr>
        <p:spPr>
          <a:ln/>
        </p:spPr>
        <p:txBody>
          <a:bodyPr/>
          <a:lstStyle>
            <a:lvl1pPr>
              <a:defRPr/>
            </a:lvl1pPr>
          </a:lstStyle>
          <a:p>
            <a:fld id="{76CED4F7-6FAB-1F41-A555-B6245DB0F263}" type="slidenum">
              <a:rPr lang="en-US" altLang="en-US"/>
              <a:pPr/>
              <a:t>‹#›</a:t>
            </a:fld>
            <a:endParaRPr lang="en-US" altLang="en-US"/>
          </a:p>
        </p:txBody>
      </p:sp>
    </p:spTree>
    <p:extLst>
      <p:ext uri="{BB962C8B-B14F-4D97-AF65-F5344CB8AC3E}">
        <p14:creationId xmlns:p14="http://schemas.microsoft.com/office/powerpoint/2010/main" val="8310893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ln/>
        </p:spPr>
        <p:txBody>
          <a:bodyPr/>
          <a:lstStyle>
            <a:lvl1pPr>
              <a:defRPr/>
            </a:lvl1pPr>
          </a:lstStyle>
          <a:p>
            <a:fld id="{C6F143D4-154A-0942-9A5C-15D96D298C39}" type="datetimeFigureOut">
              <a:rPr lang="en-US" altLang="en-US"/>
              <a:pPr/>
              <a:t>10/17/16</a:t>
            </a:fld>
            <a:endParaRPr lang="en-US" altLang="en-US"/>
          </a:p>
        </p:txBody>
      </p:sp>
      <p:sp>
        <p:nvSpPr>
          <p:cNvPr id="4" name="Footer Placeholder 4"/>
          <p:cNvSpPr>
            <a:spLocks noGrp="1"/>
          </p:cNvSpPr>
          <p:nvPr>
            <p:ph type="ftr" sz="quarter" idx="11"/>
          </p:nvPr>
        </p:nvSpPr>
        <p:spPr>
          <a:ln/>
        </p:spPr>
        <p:txBody>
          <a:bodyPr/>
          <a:lstStyle>
            <a:lvl1pPr>
              <a:defRPr/>
            </a:lvl1pPr>
          </a:lstStyle>
          <a:p>
            <a:endParaRPr lang="en-US" altLang="en-US"/>
          </a:p>
        </p:txBody>
      </p:sp>
      <p:sp>
        <p:nvSpPr>
          <p:cNvPr id="5" name="Slide Number Placeholder 5"/>
          <p:cNvSpPr>
            <a:spLocks noGrp="1"/>
          </p:cNvSpPr>
          <p:nvPr>
            <p:ph type="sldNum" sz="quarter" idx="12"/>
          </p:nvPr>
        </p:nvSpPr>
        <p:spPr>
          <a:ln/>
        </p:spPr>
        <p:txBody>
          <a:bodyPr/>
          <a:lstStyle>
            <a:lvl1pPr>
              <a:defRPr/>
            </a:lvl1pPr>
          </a:lstStyle>
          <a:p>
            <a:fld id="{876954C3-EF6C-4046-9008-DA087A72C439}" type="slidenum">
              <a:rPr lang="en-US" altLang="en-US"/>
              <a:pPr/>
              <a:t>‹#›</a:t>
            </a:fld>
            <a:endParaRPr lang="en-US" altLang="en-US"/>
          </a:p>
        </p:txBody>
      </p:sp>
    </p:spTree>
    <p:extLst>
      <p:ext uri="{BB962C8B-B14F-4D97-AF65-F5344CB8AC3E}">
        <p14:creationId xmlns:p14="http://schemas.microsoft.com/office/powerpoint/2010/main" val="94751680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43098FB-2F88-DE48-AECB-20DC8ABB05CF}" type="datetimeFigureOut">
              <a:rPr lang="en-US" altLang="en-US"/>
              <a:pPr/>
              <a:t>10/17/16</a:t>
            </a:fld>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sz="900">
                <a:solidFill>
                  <a:srgbClr val="898989"/>
                </a:solidFill>
              </a:defRPr>
            </a:lvl1pPr>
          </a:lstStyle>
          <a:p>
            <a:fld id="{17A8AAF4-93AA-1142-A039-8F6819284364}" type="slidenum">
              <a:rPr lang="en-US" altLang="en-US"/>
              <a:pPr/>
              <a:t>‹#›</a:t>
            </a:fld>
            <a:endParaRPr lang="en-US" altLang="en-US"/>
          </a:p>
        </p:txBody>
      </p:sp>
    </p:spTree>
    <p:extLst>
      <p:ext uri="{BB962C8B-B14F-4D97-AF65-F5344CB8AC3E}">
        <p14:creationId xmlns:p14="http://schemas.microsoft.com/office/powerpoint/2010/main" val="2143434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p:cNvSpPr>
            <a:spLocks noGrp="1"/>
          </p:cNvSpPr>
          <p:nvPr>
            <p:ph type="dt" sz="half" idx="10"/>
          </p:nvPr>
        </p:nvSpPr>
        <p:spPr>
          <a:ln/>
        </p:spPr>
        <p:txBody>
          <a:bodyPr/>
          <a:lstStyle>
            <a:lvl1pPr>
              <a:defRPr/>
            </a:lvl1pPr>
          </a:lstStyle>
          <a:p>
            <a:fld id="{3793E6FB-519B-A64E-AB6F-F5D2249BFA5B}" type="datetimeFigureOut">
              <a:rPr lang="en-US" altLang="en-US"/>
              <a:pPr/>
              <a:t>10/17/16</a:t>
            </a:fld>
            <a:endParaRPr lang="en-US" altLang="en-US"/>
          </a:p>
        </p:txBody>
      </p:sp>
      <p:sp>
        <p:nvSpPr>
          <p:cNvPr id="6" name="Footer Placeholder 4"/>
          <p:cNvSpPr>
            <a:spLocks noGrp="1"/>
          </p:cNvSpPr>
          <p:nvPr>
            <p:ph type="ftr" sz="quarter" idx="11"/>
          </p:nvPr>
        </p:nvSpPr>
        <p:spPr>
          <a:ln/>
        </p:spPr>
        <p:txBody>
          <a:bodyPr/>
          <a:lstStyle>
            <a:lvl1pPr>
              <a:defRPr/>
            </a:lvl1pPr>
          </a:lstStyle>
          <a:p>
            <a:endParaRPr lang="en-US" altLang="en-US"/>
          </a:p>
        </p:txBody>
      </p:sp>
      <p:sp>
        <p:nvSpPr>
          <p:cNvPr id="7" name="Slide Number Placeholder 5"/>
          <p:cNvSpPr>
            <a:spLocks noGrp="1"/>
          </p:cNvSpPr>
          <p:nvPr>
            <p:ph type="sldNum" sz="quarter" idx="12"/>
          </p:nvPr>
        </p:nvSpPr>
        <p:spPr>
          <a:ln/>
        </p:spPr>
        <p:txBody>
          <a:bodyPr/>
          <a:lstStyle>
            <a:lvl1pPr>
              <a:defRPr/>
            </a:lvl1pPr>
          </a:lstStyle>
          <a:p>
            <a:fld id="{FC5E0965-1BC2-654C-A056-A871676AD099}" type="slidenum">
              <a:rPr lang="en-US" altLang="en-US"/>
              <a:pPr/>
              <a:t>‹#›</a:t>
            </a:fld>
            <a:endParaRPr lang="en-US" altLang="en-US"/>
          </a:p>
        </p:txBody>
      </p:sp>
    </p:spTree>
    <p:extLst>
      <p:ext uri="{BB962C8B-B14F-4D97-AF65-F5344CB8AC3E}">
        <p14:creationId xmlns:p14="http://schemas.microsoft.com/office/powerpoint/2010/main" val="132364870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Drag picture to placeholder or click icon to add</a:t>
            </a:r>
            <a:endParaRPr lang="en-US" noProof="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p:cNvSpPr>
            <a:spLocks noGrp="1"/>
          </p:cNvSpPr>
          <p:nvPr>
            <p:ph type="dt" sz="half" idx="10"/>
          </p:nvPr>
        </p:nvSpPr>
        <p:spPr>
          <a:ln/>
        </p:spPr>
        <p:txBody>
          <a:bodyPr/>
          <a:lstStyle>
            <a:lvl1pPr>
              <a:defRPr/>
            </a:lvl1pPr>
          </a:lstStyle>
          <a:p>
            <a:fld id="{6A7D20F5-BE46-EC42-86EF-429CA23E11A8}" type="datetimeFigureOut">
              <a:rPr lang="en-US" altLang="en-US"/>
              <a:pPr/>
              <a:t>10/17/16</a:t>
            </a:fld>
            <a:endParaRPr lang="en-US" altLang="en-US"/>
          </a:p>
        </p:txBody>
      </p:sp>
      <p:sp>
        <p:nvSpPr>
          <p:cNvPr id="6" name="Footer Placeholder 4"/>
          <p:cNvSpPr>
            <a:spLocks noGrp="1"/>
          </p:cNvSpPr>
          <p:nvPr>
            <p:ph type="ftr" sz="quarter" idx="11"/>
          </p:nvPr>
        </p:nvSpPr>
        <p:spPr>
          <a:ln/>
        </p:spPr>
        <p:txBody>
          <a:bodyPr/>
          <a:lstStyle>
            <a:lvl1pPr>
              <a:defRPr/>
            </a:lvl1pPr>
          </a:lstStyle>
          <a:p>
            <a:endParaRPr lang="en-US" altLang="en-US"/>
          </a:p>
        </p:txBody>
      </p:sp>
      <p:sp>
        <p:nvSpPr>
          <p:cNvPr id="7" name="Slide Number Placeholder 5"/>
          <p:cNvSpPr>
            <a:spLocks noGrp="1"/>
          </p:cNvSpPr>
          <p:nvPr>
            <p:ph type="sldNum" sz="quarter" idx="12"/>
          </p:nvPr>
        </p:nvSpPr>
        <p:spPr>
          <a:ln/>
        </p:spPr>
        <p:txBody>
          <a:bodyPr/>
          <a:lstStyle>
            <a:lvl1pPr>
              <a:defRPr/>
            </a:lvl1pPr>
          </a:lstStyle>
          <a:p>
            <a:fld id="{46F22806-F63A-9F42-8B41-6C614E9ED601}" type="slidenum">
              <a:rPr lang="en-US" altLang="en-US"/>
              <a:pPr/>
              <a:t>‹#›</a:t>
            </a:fld>
            <a:endParaRPr lang="en-US" altLang="en-US"/>
          </a:p>
        </p:txBody>
      </p:sp>
    </p:spTree>
    <p:extLst>
      <p:ext uri="{BB962C8B-B14F-4D97-AF65-F5344CB8AC3E}">
        <p14:creationId xmlns:p14="http://schemas.microsoft.com/office/powerpoint/2010/main" val="78075289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23024" y="0"/>
            <a:ext cx="8742556" cy="635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a:p>
        </p:txBody>
      </p:sp>
      <p:sp>
        <p:nvSpPr>
          <p:cNvPr id="3" name="Text Placeholder 2"/>
          <p:cNvSpPr>
            <a:spLocks noGrp="1"/>
          </p:cNvSpPr>
          <p:nvPr>
            <p:ph type="body" idx="1"/>
          </p:nvPr>
        </p:nvSpPr>
        <p:spPr>
          <a:xfrm>
            <a:off x="211873" y="847493"/>
            <a:ext cx="8764859" cy="379598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28" name="Date Placeholder 3"/>
          <p:cNvSpPr>
            <a:spLocks noGrp="1"/>
          </p:cNvSpPr>
          <p:nvPr>
            <p:ph type="dt" sz="half" idx="2"/>
          </p:nvPr>
        </p:nvSpPr>
        <p:spPr bwMode="auto">
          <a:xfrm>
            <a:off x="6286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eaLnBrk="1" hangingPunct="1">
              <a:defRPr sz="900">
                <a:solidFill>
                  <a:srgbClr val="898989"/>
                </a:solidFill>
              </a:defRPr>
            </a:lvl1pPr>
          </a:lstStyle>
          <a:p>
            <a:fld id="{78776656-2D8B-4B43-9D2F-838551A74044}" type="datetimeFigureOut">
              <a:rPr lang="en-US" altLang="en-US"/>
              <a:pPr/>
              <a:t>10/17/16</a:t>
            </a:fld>
            <a:endParaRPr lang="en-US" altLang="en-US"/>
          </a:p>
        </p:txBody>
      </p:sp>
      <p:sp>
        <p:nvSpPr>
          <p:cNvPr id="1029" name="Footer Placeholder 4"/>
          <p:cNvSpPr>
            <a:spLocks noGrp="1"/>
          </p:cNvSpPr>
          <p:nvPr>
            <p:ph type="ftr" sz="quarter" idx="3"/>
          </p:nvPr>
        </p:nvSpPr>
        <p:spPr bwMode="auto">
          <a:xfrm>
            <a:off x="3028950" y="4767263"/>
            <a:ext cx="3086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defRPr>
            </a:lvl1pPr>
          </a:lstStyle>
          <a:p>
            <a:endParaRPr lang="en-US" altLang="en-US"/>
          </a:p>
        </p:txBody>
      </p:sp>
      <p:sp>
        <p:nvSpPr>
          <p:cNvPr id="1030" name="Slide Number Placeholder 5"/>
          <p:cNvSpPr>
            <a:spLocks noGrp="1"/>
          </p:cNvSpPr>
          <p:nvPr>
            <p:ph type="sldNum" sz="quarter" idx="4"/>
          </p:nvPr>
        </p:nvSpPr>
        <p:spPr bwMode="auto">
          <a:xfrm>
            <a:off x="64579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r" eaLnBrk="1" hangingPunct="1">
              <a:defRPr sz="1000">
                <a:solidFill>
                  <a:srgbClr val="E7E6E6"/>
                </a:solidFill>
              </a:defRPr>
            </a:lvl1pPr>
          </a:lstStyle>
          <a:p>
            <a:fld id="{CA946BD6-23E3-5E40-B8F5-FE7B51371DC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9" r:id="rId1"/>
    <p:sldLayoutId id="2147483688" r:id="rId2"/>
    <p:sldLayoutId id="2147483680" r:id="rId3"/>
    <p:sldLayoutId id="2147483681" r:id="rId4"/>
    <p:sldLayoutId id="2147483682" r:id="rId5"/>
    <p:sldLayoutId id="2147483683" r:id="rId6"/>
    <p:sldLayoutId id="2147483689" r:id="rId7"/>
    <p:sldLayoutId id="2147483684" r:id="rId8"/>
    <p:sldLayoutId id="2147483685" r:id="rId9"/>
    <p:sldLayoutId id="2147483686" r:id="rId10"/>
    <p:sldLayoutId id="2147483687" r:id="rId11"/>
    <p:sldLayoutId id="2147483690" r:id="rId12"/>
    <p:sldLayoutId id="2147483691" r:id="rId13"/>
  </p:sldLayoutIdLst>
  <p:hf sldNum="0" hdr="0" ftr="0" dt="0"/>
  <p:txStyles>
    <p:titleStyle>
      <a:lvl1pPr algn="ctr" defTabSz="685800" rtl="0" eaLnBrk="1" fontAlgn="base" hangingPunct="1">
        <a:lnSpc>
          <a:spcPct val="90000"/>
        </a:lnSpc>
        <a:spcBef>
          <a:spcPct val="0"/>
        </a:spcBef>
        <a:spcAft>
          <a:spcPct val="0"/>
        </a:spcAft>
        <a:defRPr sz="3200" kern="1200">
          <a:solidFill>
            <a:schemeClr val="tx1"/>
          </a:solidFill>
          <a:latin typeface="+mn-lt"/>
          <a:ea typeface="+mj-ea"/>
          <a:cs typeface="+mj-cs"/>
        </a:defRPr>
      </a:lvl1pPr>
      <a:lvl2pPr algn="ctr" defTabSz="685800" rtl="0" eaLnBrk="1" fontAlgn="base" hangingPunct="1">
        <a:lnSpc>
          <a:spcPct val="90000"/>
        </a:lnSpc>
        <a:spcBef>
          <a:spcPct val="0"/>
        </a:spcBef>
        <a:spcAft>
          <a:spcPct val="0"/>
        </a:spcAft>
        <a:defRPr sz="4400">
          <a:solidFill>
            <a:schemeClr val="tx1"/>
          </a:solidFill>
          <a:latin typeface="Calibri" charset="0"/>
        </a:defRPr>
      </a:lvl2pPr>
      <a:lvl3pPr algn="ctr" defTabSz="685800" rtl="0" eaLnBrk="1" fontAlgn="base" hangingPunct="1">
        <a:lnSpc>
          <a:spcPct val="90000"/>
        </a:lnSpc>
        <a:spcBef>
          <a:spcPct val="0"/>
        </a:spcBef>
        <a:spcAft>
          <a:spcPct val="0"/>
        </a:spcAft>
        <a:defRPr sz="4400">
          <a:solidFill>
            <a:schemeClr val="tx1"/>
          </a:solidFill>
          <a:latin typeface="Calibri" charset="0"/>
        </a:defRPr>
      </a:lvl3pPr>
      <a:lvl4pPr algn="ctr" defTabSz="685800" rtl="0" eaLnBrk="1" fontAlgn="base" hangingPunct="1">
        <a:lnSpc>
          <a:spcPct val="90000"/>
        </a:lnSpc>
        <a:spcBef>
          <a:spcPct val="0"/>
        </a:spcBef>
        <a:spcAft>
          <a:spcPct val="0"/>
        </a:spcAft>
        <a:defRPr sz="4400">
          <a:solidFill>
            <a:schemeClr val="tx1"/>
          </a:solidFill>
          <a:latin typeface="Calibri" charset="0"/>
        </a:defRPr>
      </a:lvl4pPr>
      <a:lvl5pPr algn="ctr" defTabSz="685800" rtl="0" eaLnBrk="1" fontAlgn="base" hangingPunct="1">
        <a:lnSpc>
          <a:spcPct val="90000"/>
        </a:lnSpc>
        <a:spcBef>
          <a:spcPct val="0"/>
        </a:spcBef>
        <a:spcAft>
          <a:spcPct val="0"/>
        </a:spcAft>
        <a:defRPr sz="4400">
          <a:solidFill>
            <a:schemeClr val="tx1"/>
          </a:solidFill>
          <a:latin typeface="Calibri" charset="0"/>
        </a:defRPr>
      </a:lvl5pPr>
      <a:lvl6pPr marL="457200" algn="ctr" defTabSz="685800" rtl="0" eaLnBrk="1" fontAlgn="base" hangingPunct="1">
        <a:lnSpc>
          <a:spcPct val="90000"/>
        </a:lnSpc>
        <a:spcBef>
          <a:spcPct val="0"/>
        </a:spcBef>
        <a:spcAft>
          <a:spcPct val="0"/>
        </a:spcAft>
        <a:defRPr sz="4400">
          <a:solidFill>
            <a:schemeClr val="tx1"/>
          </a:solidFill>
          <a:latin typeface="Calibri" charset="0"/>
        </a:defRPr>
      </a:lvl6pPr>
      <a:lvl7pPr marL="914400" algn="ctr" defTabSz="685800" rtl="0" eaLnBrk="1" fontAlgn="base" hangingPunct="1">
        <a:lnSpc>
          <a:spcPct val="90000"/>
        </a:lnSpc>
        <a:spcBef>
          <a:spcPct val="0"/>
        </a:spcBef>
        <a:spcAft>
          <a:spcPct val="0"/>
        </a:spcAft>
        <a:defRPr sz="4400">
          <a:solidFill>
            <a:schemeClr val="tx1"/>
          </a:solidFill>
          <a:latin typeface="Calibri" charset="0"/>
        </a:defRPr>
      </a:lvl7pPr>
      <a:lvl8pPr marL="1371600" algn="ctr" defTabSz="685800" rtl="0" eaLnBrk="1" fontAlgn="base" hangingPunct="1">
        <a:lnSpc>
          <a:spcPct val="90000"/>
        </a:lnSpc>
        <a:spcBef>
          <a:spcPct val="0"/>
        </a:spcBef>
        <a:spcAft>
          <a:spcPct val="0"/>
        </a:spcAft>
        <a:defRPr sz="4400">
          <a:solidFill>
            <a:schemeClr val="tx1"/>
          </a:solidFill>
          <a:latin typeface="Calibri" charset="0"/>
        </a:defRPr>
      </a:lvl8pPr>
      <a:lvl9pPr marL="1828800" algn="ctr" defTabSz="685800" rtl="0" eaLnBrk="1" fontAlgn="base" hangingPunct="1">
        <a:lnSpc>
          <a:spcPct val="90000"/>
        </a:lnSpc>
        <a:spcBef>
          <a:spcPct val="0"/>
        </a:spcBef>
        <a:spcAft>
          <a:spcPct val="0"/>
        </a:spcAft>
        <a:defRPr sz="4400">
          <a:solidFill>
            <a:schemeClr val="tx1"/>
          </a:solidFill>
          <a:latin typeface="Calibri" charset="0"/>
        </a:defRPr>
      </a:lvl9pPr>
    </p:titleStyle>
    <p:bodyStyle>
      <a:lvl1pPr marL="171450" indent="-171450" algn="l" defTabSz="685800" rtl="0" eaLnBrk="1" fontAlgn="base" hangingPunct="1">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1" fontAlgn="base" hangingPunct="1">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1" fontAlgn="base" hangingPunct="1">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1" fontAlgn="base" hangingPunct="1">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1" fontAlgn="base" hangingPunct="1">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0.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hortonworks.com/hadoop-tutorial/hello-world-an-introduction-to-hadoop-hcatalog-hive-and-pi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png"/><Relationship Id="rId7" Type="http://schemas.openxmlformats.org/officeDocument/2006/relationships/image" Target="../media/image5.jpeg"/><Relationship Id="rId8"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Shape 60"/>
          <p:cNvSpPr>
            <a:spLocks noGrp="1"/>
          </p:cNvSpPr>
          <p:nvPr>
            <p:ph type="ctrTitle"/>
          </p:nvPr>
        </p:nvSpPr>
        <p:spPr>
          <a:xfrm>
            <a:off x="1143000" y="841375"/>
            <a:ext cx="6858000" cy="1790700"/>
          </a:xfrm>
        </p:spPr>
        <p:txBody>
          <a:bodyPr lIns="91425" tIns="91425" rIns="91425" bIns="91425"/>
          <a:lstStyle/>
          <a:p>
            <a:r>
              <a:rPr lang="en-US" altLang="en-US" dirty="0" smtClean="0"/>
              <a:t>Handling Bigger Data</a:t>
            </a:r>
            <a:endParaRPr lang="en-US" altLang="en-US" dirty="0"/>
          </a:p>
        </p:txBody>
      </p:sp>
      <p:sp>
        <p:nvSpPr>
          <p:cNvPr id="7170" name="Shape 61"/>
          <p:cNvSpPr>
            <a:spLocks noGrp="1"/>
          </p:cNvSpPr>
          <p:nvPr>
            <p:ph type="subTitle" idx="1"/>
          </p:nvPr>
        </p:nvSpPr>
        <p:spPr bwMode="auto">
          <a:xfrm>
            <a:off x="311150" y="3062288"/>
            <a:ext cx="8521700" cy="793750"/>
          </a:xfrm>
          <a:extLs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prstTxWarp prst="textNoShape">
              <a:avLst/>
            </a:prstTxWarp>
          </a:bodyPr>
          <a:lstStyle/>
          <a:p>
            <a:pPr>
              <a:spcBef>
                <a:spcPct val="0"/>
              </a:spcBef>
            </a:pPr>
            <a:r>
              <a:rPr lang="en-US" altLang="en-US" dirty="0"/>
              <a:t>Data Science for Beginners, Session </a:t>
            </a:r>
            <a:r>
              <a:rPr lang="en-US" altLang="en-US" dirty="0" smtClean="0"/>
              <a:t>10</a:t>
            </a:r>
            <a:endParaRPr lang="en-US" altLang="en-US" dirty="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Don’t Panic</a:t>
            </a:r>
            <a:endParaRPr lang="en-US" dirty="0"/>
          </a:p>
        </p:txBody>
      </p:sp>
      <p:pic>
        <p:nvPicPr>
          <p:cNvPr id="4" name="Shape 341"/>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38" y="1433513"/>
            <a:ext cx="8418512" cy="269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hape 342"/>
          <p:cNvSpPr>
            <a:spLocks noChangeArrowheads="1"/>
          </p:cNvSpPr>
          <p:nvPr/>
        </p:nvSpPr>
        <p:spPr bwMode="auto">
          <a:xfrm>
            <a:off x="174625" y="3243263"/>
            <a:ext cx="1600200" cy="709612"/>
          </a:xfrm>
          <a:prstGeom prst="ellipse">
            <a:avLst/>
          </a:prstGeom>
          <a:noFill/>
          <a:ln w="76200">
            <a:solidFill>
              <a:srgbClr val="E06666"/>
            </a:solidFill>
            <a:round/>
            <a:headEnd/>
            <a:tailEnd/>
          </a:ln>
          <a:extLst>
            <a:ext uri="{909E8E84-426E-40DD-AFC4-6F175D3DCCD1}">
              <a14:hiddenFill xmlns:a14="http://schemas.microsoft.com/office/drawing/2010/main">
                <a:solidFill>
                  <a:srgbClr val="FFFFFF"/>
                </a:solidFill>
              </a14:hiddenFill>
            </a:ext>
          </a:extLst>
        </p:spPr>
        <p:txBody>
          <a:bodyPr lIns="91425" tIns="91425" rIns="91425" bIns="91425" anchor="ctr"/>
          <a:lstStyle>
            <a:lvl1pPr>
              <a:defRPr sz="1400">
                <a:solidFill>
                  <a:srgbClr val="000000"/>
                </a:solidFill>
                <a:latin typeface="Arial" charset="0"/>
                <a:ea typeface="Arial" charset="0"/>
                <a:cs typeface="Arial" charset="0"/>
                <a:sym typeface="Arial" charset="0"/>
              </a:defRPr>
            </a:lvl1pPr>
            <a:lvl2pPr marL="742950" indent="-285750">
              <a:defRPr sz="1400">
                <a:solidFill>
                  <a:srgbClr val="000000"/>
                </a:solidFill>
                <a:latin typeface="Arial" charset="0"/>
                <a:ea typeface="Arial" charset="0"/>
                <a:cs typeface="Arial" charset="0"/>
                <a:sym typeface="Arial" charset="0"/>
              </a:defRPr>
            </a:lvl2pPr>
            <a:lvl3pPr marL="1143000" indent="-228600">
              <a:defRPr sz="1400">
                <a:solidFill>
                  <a:srgbClr val="000000"/>
                </a:solidFill>
                <a:latin typeface="Arial" charset="0"/>
                <a:ea typeface="Arial" charset="0"/>
                <a:cs typeface="Arial" charset="0"/>
                <a:sym typeface="Arial" charset="0"/>
              </a:defRPr>
            </a:lvl3pPr>
            <a:lvl4pPr marL="1600200" indent="-228600">
              <a:defRPr sz="1400">
                <a:solidFill>
                  <a:srgbClr val="000000"/>
                </a:solidFill>
                <a:latin typeface="Arial" charset="0"/>
                <a:ea typeface="Arial" charset="0"/>
                <a:cs typeface="Arial" charset="0"/>
                <a:sym typeface="Arial" charset="0"/>
              </a:defRPr>
            </a:lvl4pPr>
            <a:lvl5pPr marL="2057400" indent="-22860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ctr" eaLnBrk="1" hangingPunct="1">
              <a:lnSpc>
                <a:spcPct val="90000"/>
              </a:lnSpc>
            </a:pPr>
            <a:endParaRPr lang="en-US" altLang="en-US" sz="1500" dirty="0">
              <a:sym typeface="Open Sans" charset="0"/>
            </a:endParaRPr>
          </a:p>
        </p:txBody>
      </p:sp>
    </p:spTree>
    <p:extLst>
      <p:ext uri="{BB962C8B-B14F-4D97-AF65-F5344CB8AC3E}">
        <p14:creationId xmlns:p14="http://schemas.microsoft.com/office/powerpoint/2010/main" val="1871098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 data storage</a:t>
            </a:r>
            <a:endParaRPr lang="en-US" dirty="0"/>
          </a:p>
        </p:txBody>
      </p:sp>
      <p:pic>
        <p:nvPicPr>
          <p:cNvPr id="4" name="Shape 348"/>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5263" y="939800"/>
            <a:ext cx="1355725" cy="212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hape 349"/>
          <p:cNvSpPr txBox="1">
            <a:spLocks noChangeArrowheads="1"/>
          </p:cNvSpPr>
          <p:nvPr/>
        </p:nvSpPr>
        <p:spPr bwMode="auto">
          <a:xfrm>
            <a:off x="890588" y="1930400"/>
            <a:ext cx="4252912"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defRPr sz="1400">
                <a:solidFill>
                  <a:srgbClr val="000000"/>
                </a:solidFill>
                <a:latin typeface="Arial" charset="0"/>
                <a:ea typeface="Arial" charset="0"/>
                <a:cs typeface="Arial" charset="0"/>
                <a:sym typeface="Arial" charset="0"/>
              </a:defRPr>
            </a:lvl1pPr>
            <a:lvl2pPr marL="742950" indent="-285750">
              <a:defRPr sz="1400">
                <a:solidFill>
                  <a:srgbClr val="000000"/>
                </a:solidFill>
                <a:latin typeface="Arial" charset="0"/>
                <a:ea typeface="Arial" charset="0"/>
                <a:cs typeface="Arial" charset="0"/>
                <a:sym typeface="Arial" charset="0"/>
              </a:defRPr>
            </a:lvl2pPr>
            <a:lvl3pPr marL="1143000" indent="-228600">
              <a:defRPr sz="1400">
                <a:solidFill>
                  <a:srgbClr val="000000"/>
                </a:solidFill>
                <a:latin typeface="Arial" charset="0"/>
                <a:ea typeface="Arial" charset="0"/>
                <a:cs typeface="Arial" charset="0"/>
                <a:sym typeface="Arial" charset="0"/>
              </a:defRPr>
            </a:lvl3pPr>
            <a:lvl4pPr marL="1600200" indent="-228600">
              <a:defRPr sz="1400">
                <a:solidFill>
                  <a:srgbClr val="000000"/>
                </a:solidFill>
                <a:latin typeface="Arial" charset="0"/>
                <a:ea typeface="Arial" charset="0"/>
                <a:cs typeface="Arial" charset="0"/>
                <a:sym typeface="Arial" charset="0"/>
              </a:defRPr>
            </a:lvl4pPr>
            <a:lvl5pPr marL="2057400" indent="-22860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ctr" eaLnBrk="1" hangingPunct="1">
              <a:lnSpc>
                <a:spcPct val="90000"/>
              </a:lnSpc>
              <a:buSzPct val="25000"/>
            </a:pPr>
            <a:r>
              <a:rPr lang="en-US" altLang="en-US" sz="1800" dirty="0">
                <a:sym typeface="Open Sans" charset="0"/>
              </a:rPr>
              <a:t>250Gb Internal hard drive.  (hopefully) permanent storage. The place you’re storing photos, data </a:t>
            </a:r>
            <a:r>
              <a:rPr lang="en-US" altLang="en-US" sz="1800" dirty="0" err="1">
                <a:sym typeface="Open Sans" charset="0"/>
              </a:rPr>
              <a:t>etc</a:t>
            </a:r>
            <a:endParaRPr lang="en-US" altLang="en-US" sz="1800" dirty="0">
              <a:sym typeface="Open Sans" charset="0"/>
            </a:endParaRPr>
          </a:p>
        </p:txBody>
      </p:sp>
      <p:pic>
        <p:nvPicPr>
          <p:cNvPr id="6" name="Shape 350"/>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000" y="939800"/>
            <a:ext cx="41275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hape 351"/>
          <p:cNvSpPr txBox="1">
            <a:spLocks noChangeArrowheads="1"/>
          </p:cNvSpPr>
          <p:nvPr/>
        </p:nvSpPr>
        <p:spPr bwMode="auto">
          <a:xfrm>
            <a:off x="5791200" y="3106738"/>
            <a:ext cx="3022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defRPr sz="1400">
                <a:solidFill>
                  <a:srgbClr val="000000"/>
                </a:solidFill>
                <a:latin typeface="Arial" charset="0"/>
                <a:ea typeface="Arial" charset="0"/>
                <a:cs typeface="Arial" charset="0"/>
                <a:sym typeface="Arial" charset="0"/>
              </a:defRPr>
            </a:lvl1pPr>
            <a:lvl2pPr marL="742950" indent="-285750">
              <a:defRPr sz="1400">
                <a:solidFill>
                  <a:srgbClr val="000000"/>
                </a:solidFill>
                <a:latin typeface="Arial" charset="0"/>
                <a:ea typeface="Arial" charset="0"/>
                <a:cs typeface="Arial" charset="0"/>
                <a:sym typeface="Arial" charset="0"/>
              </a:defRPr>
            </a:lvl2pPr>
            <a:lvl3pPr marL="1143000" indent="-228600">
              <a:defRPr sz="1400">
                <a:solidFill>
                  <a:srgbClr val="000000"/>
                </a:solidFill>
                <a:latin typeface="Arial" charset="0"/>
                <a:ea typeface="Arial" charset="0"/>
                <a:cs typeface="Arial" charset="0"/>
                <a:sym typeface="Arial" charset="0"/>
              </a:defRPr>
            </a:lvl3pPr>
            <a:lvl4pPr marL="1600200" indent="-228600">
              <a:defRPr sz="1400">
                <a:solidFill>
                  <a:srgbClr val="000000"/>
                </a:solidFill>
                <a:latin typeface="Arial" charset="0"/>
                <a:ea typeface="Arial" charset="0"/>
                <a:cs typeface="Arial" charset="0"/>
                <a:sym typeface="Arial" charset="0"/>
              </a:defRPr>
            </a:lvl4pPr>
            <a:lvl5pPr marL="2057400" indent="-22860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ctr" eaLnBrk="1" hangingPunct="1">
              <a:lnSpc>
                <a:spcPct val="90000"/>
              </a:lnSpc>
              <a:buSzPct val="25000"/>
            </a:pPr>
            <a:r>
              <a:rPr lang="en-US" altLang="en-US" sz="1800" dirty="0">
                <a:sym typeface="Open Sans" charset="0"/>
              </a:rPr>
              <a:t>16Gb RAM. Temporary storage. The place </a:t>
            </a:r>
            <a:r>
              <a:rPr lang="en-US" altLang="en-US" sz="1800" dirty="0" err="1">
                <a:sym typeface="Open Sans" charset="0"/>
              </a:rPr>
              <a:t>read_csv</a:t>
            </a:r>
            <a:r>
              <a:rPr lang="en-US" altLang="en-US" sz="1800" dirty="0">
                <a:sym typeface="Open Sans" charset="0"/>
              </a:rPr>
              <a:t> loads your dataset into. </a:t>
            </a:r>
          </a:p>
        </p:txBody>
      </p:sp>
      <p:pic>
        <p:nvPicPr>
          <p:cNvPr id="8" name="Shape 352"/>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182938"/>
            <a:ext cx="796925"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hape 353"/>
          <p:cNvSpPr txBox="1">
            <a:spLocks noChangeArrowheads="1"/>
          </p:cNvSpPr>
          <p:nvPr/>
        </p:nvSpPr>
        <p:spPr bwMode="auto">
          <a:xfrm>
            <a:off x="1295400" y="3411538"/>
            <a:ext cx="24130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defRPr sz="1400">
                <a:solidFill>
                  <a:srgbClr val="000000"/>
                </a:solidFill>
                <a:latin typeface="Arial" charset="0"/>
                <a:ea typeface="Arial" charset="0"/>
                <a:cs typeface="Arial" charset="0"/>
                <a:sym typeface="Arial" charset="0"/>
              </a:defRPr>
            </a:lvl1pPr>
            <a:lvl2pPr marL="742950" indent="-285750">
              <a:defRPr sz="1400">
                <a:solidFill>
                  <a:srgbClr val="000000"/>
                </a:solidFill>
                <a:latin typeface="Arial" charset="0"/>
                <a:ea typeface="Arial" charset="0"/>
                <a:cs typeface="Arial" charset="0"/>
                <a:sym typeface="Arial" charset="0"/>
              </a:defRPr>
            </a:lvl2pPr>
            <a:lvl3pPr marL="1143000" indent="-228600">
              <a:defRPr sz="1400">
                <a:solidFill>
                  <a:srgbClr val="000000"/>
                </a:solidFill>
                <a:latin typeface="Arial" charset="0"/>
                <a:ea typeface="Arial" charset="0"/>
                <a:cs typeface="Arial" charset="0"/>
                <a:sym typeface="Arial" charset="0"/>
              </a:defRPr>
            </a:lvl3pPr>
            <a:lvl4pPr marL="1600200" indent="-228600">
              <a:defRPr sz="1400">
                <a:solidFill>
                  <a:srgbClr val="000000"/>
                </a:solidFill>
                <a:latin typeface="Arial" charset="0"/>
                <a:ea typeface="Arial" charset="0"/>
                <a:cs typeface="Arial" charset="0"/>
                <a:sym typeface="Arial" charset="0"/>
              </a:defRPr>
            </a:lvl4pPr>
            <a:lvl5pPr marL="2057400" indent="-22860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ctr" eaLnBrk="1" hangingPunct="1">
              <a:lnSpc>
                <a:spcPct val="90000"/>
              </a:lnSpc>
              <a:buSzPct val="25000"/>
            </a:pPr>
            <a:r>
              <a:rPr lang="en-US" altLang="en-US" sz="1800" dirty="0">
                <a:sym typeface="Open Sans" charset="0"/>
              </a:rPr>
              <a:t>2Tb External hard drive.  A handy place to keep bigger </a:t>
            </a:r>
            <a:r>
              <a:rPr lang="en-US" altLang="en-US" sz="1800" dirty="0" err="1">
                <a:sym typeface="Open Sans" charset="0"/>
              </a:rPr>
              <a:t>datafiles</a:t>
            </a:r>
            <a:r>
              <a:rPr lang="en-US" altLang="en-US" sz="1800" dirty="0">
                <a:sym typeface="Open Sans" charset="0"/>
              </a:rPr>
              <a:t>.</a:t>
            </a:r>
          </a:p>
        </p:txBody>
      </p:sp>
    </p:spTree>
    <p:extLst>
      <p:ext uri="{BB962C8B-B14F-4D97-AF65-F5344CB8AC3E}">
        <p14:creationId xmlns:p14="http://schemas.microsoft.com/office/powerpoint/2010/main" val="515848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this if your data’s too big for your code…</a:t>
            </a:r>
            <a:endParaRPr lang="en-US" dirty="0"/>
          </a:p>
        </p:txBody>
      </p:sp>
      <p:sp>
        <p:nvSpPr>
          <p:cNvPr id="3" name="Content Placeholder 2"/>
          <p:cNvSpPr>
            <a:spLocks noGrp="1"/>
          </p:cNvSpPr>
          <p:nvPr>
            <p:ph idx="1"/>
          </p:nvPr>
        </p:nvSpPr>
        <p:spPr>
          <a:xfrm>
            <a:off x="256478" y="769434"/>
            <a:ext cx="8664498" cy="4031166"/>
          </a:xfrm>
        </p:spPr>
        <p:txBody>
          <a:bodyPr/>
          <a:lstStyle/>
          <a:p>
            <a:pPr fontAlgn="auto">
              <a:spcAft>
                <a:spcPts val="0"/>
              </a:spcAft>
              <a:buClr>
                <a:schemeClr val="dk1"/>
              </a:buClr>
              <a:buSzPct val="100000"/>
              <a:defRPr/>
            </a:pPr>
            <a:r>
              <a:rPr lang="en-US" dirty="0">
                <a:solidFill>
                  <a:schemeClr val="dk1"/>
                </a:solidFill>
                <a:latin typeface="Arial" charset="0"/>
                <a:ea typeface="Arial" charset="0"/>
                <a:cs typeface="Arial" charset="0"/>
                <a:sym typeface="Open Sans"/>
              </a:rPr>
              <a:t>Read data in ‘chunks’</a:t>
            </a:r>
          </a:p>
          <a:p>
            <a:pPr fontAlgn="auto">
              <a:spcBef>
                <a:spcPts val="1600"/>
              </a:spcBef>
              <a:spcAft>
                <a:spcPts val="0"/>
              </a:spcAft>
              <a:buSzPct val="25000"/>
              <a:defRPr/>
            </a:pPr>
            <a:r>
              <a:rPr lang="en-US" dirty="0" err="1">
                <a:solidFill>
                  <a:schemeClr val="accent5">
                    <a:lumMod val="75000"/>
                  </a:schemeClr>
                </a:solidFill>
                <a:latin typeface="Arial" charset="0"/>
                <a:ea typeface="Arial" charset="0"/>
                <a:cs typeface="Arial" charset="0"/>
                <a:sym typeface="Calibri"/>
              </a:rPr>
              <a:t>csv_chunks</a:t>
            </a:r>
            <a:r>
              <a:rPr lang="en-US" dirty="0">
                <a:solidFill>
                  <a:schemeClr val="accent5">
                    <a:lumMod val="75000"/>
                  </a:schemeClr>
                </a:solidFill>
                <a:latin typeface="Arial" charset="0"/>
                <a:ea typeface="Arial" charset="0"/>
                <a:cs typeface="Arial" charset="0"/>
                <a:sym typeface="Calibri"/>
              </a:rPr>
              <a:t> = </a:t>
            </a:r>
            <a:r>
              <a:rPr lang="en-US" dirty="0" err="1">
                <a:solidFill>
                  <a:schemeClr val="accent5">
                    <a:lumMod val="75000"/>
                  </a:schemeClr>
                </a:solidFill>
                <a:latin typeface="Arial" charset="0"/>
                <a:ea typeface="Arial" charset="0"/>
                <a:cs typeface="Arial" charset="0"/>
                <a:sym typeface="Calibri"/>
              </a:rPr>
              <a:t>pandas.read_csv</a:t>
            </a:r>
            <a:r>
              <a:rPr lang="en-US" dirty="0">
                <a:solidFill>
                  <a:schemeClr val="accent5">
                    <a:lumMod val="75000"/>
                  </a:schemeClr>
                </a:solidFill>
                <a:latin typeface="Arial" charset="0"/>
                <a:ea typeface="Arial" charset="0"/>
                <a:cs typeface="Arial" charset="0"/>
                <a:sym typeface="Calibri"/>
              </a:rPr>
              <a:t>(‘</a:t>
            </a:r>
            <a:r>
              <a:rPr lang="en-US" dirty="0" err="1">
                <a:solidFill>
                  <a:schemeClr val="accent5">
                    <a:lumMod val="75000"/>
                  </a:schemeClr>
                </a:solidFill>
                <a:latin typeface="Arial" charset="0"/>
                <a:ea typeface="Arial" charset="0"/>
                <a:cs typeface="Arial" charset="0"/>
                <a:sym typeface="Calibri"/>
              </a:rPr>
              <a:t>myfile.csv</a:t>
            </a:r>
            <a:r>
              <a:rPr lang="en-US" dirty="0">
                <a:solidFill>
                  <a:schemeClr val="accent5">
                    <a:lumMod val="75000"/>
                  </a:schemeClr>
                </a:solidFill>
                <a:latin typeface="Arial" charset="0"/>
                <a:ea typeface="Arial" charset="0"/>
                <a:cs typeface="Arial" charset="0"/>
                <a:sym typeface="Calibri"/>
              </a:rPr>
              <a:t>’, </a:t>
            </a:r>
            <a:r>
              <a:rPr lang="en-US" dirty="0" err="1">
                <a:solidFill>
                  <a:schemeClr val="accent5">
                    <a:lumMod val="75000"/>
                  </a:schemeClr>
                </a:solidFill>
                <a:latin typeface="Arial" charset="0"/>
                <a:ea typeface="Arial" charset="0"/>
                <a:cs typeface="Arial" charset="0"/>
                <a:sym typeface="Calibri"/>
              </a:rPr>
              <a:t>chunksize</a:t>
            </a:r>
            <a:r>
              <a:rPr lang="en-US" dirty="0">
                <a:solidFill>
                  <a:schemeClr val="accent5">
                    <a:lumMod val="75000"/>
                  </a:schemeClr>
                </a:solidFill>
                <a:latin typeface="Arial" charset="0"/>
                <a:ea typeface="Arial" charset="0"/>
                <a:cs typeface="Arial" charset="0"/>
                <a:sym typeface="Calibri"/>
              </a:rPr>
              <a:t> = 10000</a:t>
            </a:r>
            <a:r>
              <a:rPr lang="en-US" dirty="0" smtClean="0">
                <a:solidFill>
                  <a:schemeClr val="accent5">
                    <a:lumMod val="75000"/>
                  </a:schemeClr>
                </a:solidFill>
                <a:latin typeface="Arial" charset="0"/>
                <a:ea typeface="Arial" charset="0"/>
                <a:cs typeface="Arial" charset="0"/>
                <a:sym typeface="Calibri"/>
              </a:rPr>
              <a:t>)</a:t>
            </a:r>
          </a:p>
          <a:p>
            <a:pPr fontAlgn="auto">
              <a:spcBef>
                <a:spcPts val="1600"/>
              </a:spcBef>
              <a:spcAft>
                <a:spcPts val="0"/>
              </a:spcAft>
              <a:buSzPct val="25000"/>
              <a:defRPr/>
            </a:pPr>
            <a:endParaRPr lang="en-US" dirty="0">
              <a:solidFill>
                <a:schemeClr val="dk1"/>
              </a:solidFill>
              <a:latin typeface="Arial" charset="0"/>
              <a:ea typeface="Arial" charset="0"/>
              <a:cs typeface="Arial" charset="0"/>
              <a:sym typeface="Calibri"/>
            </a:endParaRPr>
          </a:p>
          <a:p>
            <a:pPr fontAlgn="auto">
              <a:spcBef>
                <a:spcPts val="1600"/>
              </a:spcBef>
              <a:spcAft>
                <a:spcPts val="0"/>
              </a:spcAft>
              <a:buClr>
                <a:schemeClr val="dk1"/>
              </a:buClr>
              <a:buSzPct val="100000"/>
              <a:defRPr/>
            </a:pPr>
            <a:r>
              <a:rPr lang="en-US" dirty="0">
                <a:solidFill>
                  <a:schemeClr val="dk1"/>
                </a:solidFill>
                <a:latin typeface="Arial" charset="0"/>
                <a:ea typeface="Arial" charset="0"/>
                <a:cs typeface="Arial" charset="0"/>
                <a:sym typeface="Open Sans"/>
              </a:rPr>
              <a:t>Divide and conquer in your code:</a:t>
            </a:r>
          </a:p>
          <a:p>
            <a:pPr fontAlgn="auto">
              <a:spcBef>
                <a:spcPts val="1600"/>
              </a:spcBef>
              <a:spcAft>
                <a:spcPts val="0"/>
              </a:spcAft>
              <a:buSzPct val="25000"/>
              <a:defRPr/>
            </a:pPr>
            <a:r>
              <a:rPr lang="en-US" dirty="0" err="1">
                <a:solidFill>
                  <a:schemeClr val="accent5">
                    <a:lumMod val="75000"/>
                  </a:schemeClr>
                </a:solidFill>
                <a:latin typeface="Arial" charset="0"/>
                <a:ea typeface="Arial" charset="0"/>
                <a:cs typeface="Arial" charset="0"/>
                <a:sym typeface="Calibri"/>
              </a:rPr>
              <a:t>csv_chunks</a:t>
            </a:r>
            <a:r>
              <a:rPr lang="en-US" dirty="0">
                <a:solidFill>
                  <a:schemeClr val="accent5">
                    <a:lumMod val="75000"/>
                  </a:schemeClr>
                </a:solidFill>
                <a:latin typeface="Arial" charset="0"/>
                <a:ea typeface="Arial" charset="0"/>
                <a:cs typeface="Arial" charset="0"/>
                <a:sym typeface="Calibri"/>
              </a:rPr>
              <a:t> = </a:t>
            </a:r>
            <a:r>
              <a:rPr lang="en-US" dirty="0" err="1">
                <a:solidFill>
                  <a:schemeClr val="accent5">
                    <a:lumMod val="75000"/>
                  </a:schemeClr>
                </a:solidFill>
                <a:latin typeface="Arial" charset="0"/>
                <a:ea typeface="Arial" charset="0"/>
                <a:cs typeface="Arial" charset="0"/>
                <a:sym typeface="Calibri"/>
              </a:rPr>
              <a:t>pandas.read_csv</a:t>
            </a:r>
            <a:r>
              <a:rPr lang="en-US" dirty="0">
                <a:solidFill>
                  <a:schemeClr val="accent5">
                    <a:lumMod val="75000"/>
                  </a:schemeClr>
                </a:solidFill>
                <a:latin typeface="Arial" charset="0"/>
                <a:ea typeface="Arial" charset="0"/>
                <a:cs typeface="Arial" charset="0"/>
                <a:sym typeface="Calibri"/>
              </a:rPr>
              <a:t>(‘</a:t>
            </a:r>
            <a:r>
              <a:rPr lang="en-US" dirty="0" err="1">
                <a:solidFill>
                  <a:schemeClr val="accent5">
                    <a:lumMod val="75000"/>
                  </a:schemeClr>
                </a:solidFill>
                <a:latin typeface="Arial" charset="0"/>
                <a:ea typeface="Arial" charset="0"/>
                <a:cs typeface="Arial" charset="0"/>
                <a:sym typeface="Calibri"/>
              </a:rPr>
              <a:t>myfile.csv</a:t>
            </a:r>
            <a:r>
              <a:rPr lang="en-US" dirty="0">
                <a:solidFill>
                  <a:schemeClr val="accent5">
                    <a:lumMod val="75000"/>
                  </a:schemeClr>
                </a:solidFill>
                <a:latin typeface="Arial" charset="0"/>
                <a:ea typeface="Arial" charset="0"/>
                <a:cs typeface="Arial" charset="0"/>
                <a:sym typeface="Calibri"/>
              </a:rPr>
              <a:t>’, </a:t>
            </a:r>
            <a:r>
              <a:rPr lang="en-US" dirty="0" err="1">
                <a:solidFill>
                  <a:schemeClr val="accent5">
                    <a:lumMod val="75000"/>
                  </a:schemeClr>
                </a:solidFill>
                <a:latin typeface="Arial" charset="0"/>
                <a:ea typeface="Arial" charset="0"/>
                <a:cs typeface="Arial" charset="0"/>
                <a:sym typeface="Calibri"/>
              </a:rPr>
              <a:t>skiprows</a:t>
            </a:r>
            <a:r>
              <a:rPr lang="en-US" dirty="0">
                <a:solidFill>
                  <a:schemeClr val="accent5">
                    <a:lumMod val="75000"/>
                  </a:schemeClr>
                </a:solidFill>
                <a:latin typeface="Arial" charset="0"/>
                <a:ea typeface="Arial" charset="0"/>
                <a:cs typeface="Arial" charset="0"/>
                <a:sym typeface="Calibri"/>
              </a:rPr>
              <a:t>=10000, </a:t>
            </a:r>
            <a:r>
              <a:rPr lang="en-US" dirty="0" err="1">
                <a:solidFill>
                  <a:schemeClr val="accent5">
                    <a:lumMod val="75000"/>
                  </a:schemeClr>
                </a:solidFill>
                <a:latin typeface="Arial" charset="0"/>
                <a:ea typeface="Arial" charset="0"/>
                <a:cs typeface="Arial" charset="0"/>
                <a:sym typeface="Calibri"/>
              </a:rPr>
              <a:t>chunksize</a:t>
            </a:r>
            <a:r>
              <a:rPr lang="en-US" dirty="0">
                <a:solidFill>
                  <a:schemeClr val="accent5">
                    <a:lumMod val="75000"/>
                  </a:schemeClr>
                </a:solidFill>
                <a:latin typeface="Arial" charset="0"/>
                <a:ea typeface="Arial" charset="0"/>
                <a:cs typeface="Arial" charset="0"/>
                <a:sym typeface="Calibri"/>
              </a:rPr>
              <a:t> = 10000</a:t>
            </a:r>
            <a:r>
              <a:rPr lang="en-US" dirty="0" smtClean="0">
                <a:solidFill>
                  <a:schemeClr val="accent5">
                    <a:lumMod val="75000"/>
                  </a:schemeClr>
                </a:solidFill>
                <a:latin typeface="Arial" charset="0"/>
                <a:ea typeface="Arial" charset="0"/>
                <a:cs typeface="Arial" charset="0"/>
                <a:sym typeface="Calibri"/>
              </a:rPr>
              <a:t>)</a:t>
            </a:r>
          </a:p>
          <a:p>
            <a:pPr fontAlgn="auto">
              <a:spcBef>
                <a:spcPts val="1600"/>
              </a:spcBef>
              <a:spcAft>
                <a:spcPts val="0"/>
              </a:spcAft>
              <a:buSzPct val="25000"/>
              <a:defRPr/>
            </a:pPr>
            <a:endParaRPr lang="en-US" dirty="0">
              <a:solidFill>
                <a:schemeClr val="dk1"/>
              </a:solidFill>
              <a:latin typeface="Arial" charset="0"/>
              <a:ea typeface="Arial" charset="0"/>
              <a:cs typeface="Arial" charset="0"/>
              <a:sym typeface="Calibri"/>
            </a:endParaRPr>
          </a:p>
          <a:p>
            <a:pPr fontAlgn="auto">
              <a:spcBef>
                <a:spcPts val="1600"/>
              </a:spcBef>
              <a:spcAft>
                <a:spcPts val="0"/>
              </a:spcAft>
              <a:buClr>
                <a:schemeClr val="dk1"/>
              </a:buClr>
              <a:buSzPct val="100000"/>
              <a:defRPr/>
            </a:pPr>
            <a:r>
              <a:rPr lang="en-US" dirty="0" smtClean="0">
                <a:solidFill>
                  <a:schemeClr val="dk1"/>
                </a:solidFill>
                <a:latin typeface="Arial" charset="0"/>
                <a:ea typeface="Arial" charset="0"/>
                <a:cs typeface="Arial" charset="0"/>
                <a:sym typeface="Open Sans"/>
              </a:rPr>
              <a:t>Sample from your data</a:t>
            </a:r>
          </a:p>
          <a:p>
            <a:pPr fontAlgn="auto">
              <a:spcBef>
                <a:spcPts val="1600"/>
              </a:spcBef>
              <a:spcAft>
                <a:spcPts val="0"/>
              </a:spcAft>
              <a:buClr>
                <a:schemeClr val="dk1"/>
              </a:buClr>
              <a:buSzPct val="100000"/>
              <a:defRPr/>
            </a:pPr>
            <a:endParaRPr lang="en-US" dirty="0" smtClean="0">
              <a:solidFill>
                <a:schemeClr val="dk1"/>
              </a:solidFill>
              <a:latin typeface="Arial" charset="0"/>
              <a:ea typeface="Arial" charset="0"/>
              <a:cs typeface="Arial" charset="0"/>
              <a:sym typeface="Open Sans"/>
            </a:endParaRPr>
          </a:p>
          <a:p>
            <a:r>
              <a:rPr lang="en-US" dirty="0" smtClean="0"/>
              <a:t>Use a bigger system…</a:t>
            </a:r>
            <a:endParaRPr lang="en-US" dirty="0"/>
          </a:p>
        </p:txBody>
      </p:sp>
    </p:spTree>
    <p:extLst>
      <p:ext uri="{BB962C8B-B14F-4D97-AF65-F5344CB8AC3E}">
        <p14:creationId xmlns:p14="http://schemas.microsoft.com/office/powerpoint/2010/main" val="678772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this if your code’s too slow…</a:t>
            </a:r>
            <a:endParaRPr lang="en-US" dirty="0"/>
          </a:p>
        </p:txBody>
      </p:sp>
      <p:sp>
        <p:nvSpPr>
          <p:cNvPr id="3" name="Content Placeholder 2"/>
          <p:cNvSpPr>
            <a:spLocks noGrp="1"/>
          </p:cNvSpPr>
          <p:nvPr>
            <p:ph idx="1"/>
          </p:nvPr>
        </p:nvSpPr>
        <p:spPr/>
        <p:txBody>
          <a:bodyPr/>
          <a:lstStyle/>
          <a:p>
            <a:pPr>
              <a:spcBef>
                <a:spcPct val="0"/>
              </a:spcBef>
              <a:buClr>
                <a:srgbClr val="000000"/>
              </a:buClr>
            </a:pPr>
            <a:r>
              <a:rPr lang="en-US" altLang="en-US" dirty="0">
                <a:solidFill>
                  <a:srgbClr val="000000"/>
                </a:solidFill>
                <a:ea typeface="Arial" charset="0"/>
                <a:cs typeface="Arial" charset="0"/>
                <a:sym typeface="Open Sans" charset="0"/>
              </a:rPr>
              <a:t>Use %</a:t>
            </a:r>
            <a:r>
              <a:rPr lang="en-US" altLang="en-US" dirty="0" err="1">
                <a:solidFill>
                  <a:srgbClr val="000000"/>
                </a:solidFill>
                <a:ea typeface="Arial" charset="0"/>
                <a:cs typeface="Arial" charset="0"/>
                <a:sym typeface="Open Sans" charset="0"/>
              </a:rPr>
              <a:t>timeit</a:t>
            </a:r>
            <a:r>
              <a:rPr lang="en-US" altLang="en-US" dirty="0">
                <a:solidFill>
                  <a:srgbClr val="000000"/>
                </a:solidFill>
                <a:ea typeface="Arial" charset="0"/>
                <a:cs typeface="Arial" charset="0"/>
                <a:sym typeface="Open Sans" charset="0"/>
              </a:rPr>
              <a:t> </a:t>
            </a:r>
            <a:r>
              <a:rPr lang="en-US" altLang="en-US" dirty="0" smtClean="0">
                <a:solidFill>
                  <a:srgbClr val="000000"/>
                </a:solidFill>
                <a:ea typeface="Arial" charset="0"/>
                <a:cs typeface="Arial" charset="0"/>
                <a:sym typeface="Open Sans" charset="0"/>
              </a:rPr>
              <a:t>(in a </a:t>
            </a:r>
            <a:r>
              <a:rPr lang="en-US" altLang="en-US" dirty="0" err="1" smtClean="0">
                <a:solidFill>
                  <a:srgbClr val="000000"/>
                </a:solidFill>
                <a:ea typeface="Arial" charset="0"/>
                <a:cs typeface="Arial" charset="0"/>
                <a:sym typeface="Open Sans" charset="0"/>
              </a:rPr>
              <a:t>Jupyter</a:t>
            </a:r>
            <a:r>
              <a:rPr lang="en-US" altLang="en-US" dirty="0" smtClean="0">
                <a:solidFill>
                  <a:srgbClr val="000000"/>
                </a:solidFill>
                <a:ea typeface="Arial" charset="0"/>
                <a:cs typeface="Arial" charset="0"/>
                <a:sym typeface="Open Sans" charset="0"/>
              </a:rPr>
              <a:t> notebook) to </a:t>
            </a:r>
            <a:r>
              <a:rPr lang="en-US" altLang="en-US" dirty="0">
                <a:solidFill>
                  <a:srgbClr val="000000"/>
                </a:solidFill>
                <a:ea typeface="Arial" charset="0"/>
                <a:cs typeface="Arial" charset="0"/>
                <a:sym typeface="Open Sans" charset="0"/>
              </a:rPr>
              <a:t>find where the speed problems are</a:t>
            </a:r>
          </a:p>
          <a:p>
            <a:pPr>
              <a:spcBef>
                <a:spcPts val="1600"/>
              </a:spcBef>
              <a:buClr>
                <a:srgbClr val="000000"/>
              </a:buClr>
            </a:pPr>
            <a:r>
              <a:rPr lang="en-US" altLang="en-US" dirty="0">
                <a:solidFill>
                  <a:srgbClr val="000000"/>
                </a:solidFill>
                <a:ea typeface="Arial" charset="0"/>
                <a:cs typeface="Arial" charset="0"/>
                <a:sym typeface="Open Sans" charset="0"/>
              </a:rPr>
              <a:t>Use compiled python, (e.g. the </a:t>
            </a:r>
            <a:r>
              <a:rPr lang="en-US" altLang="en-US" dirty="0" err="1">
                <a:solidFill>
                  <a:srgbClr val="000000"/>
                </a:solidFill>
                <a:ea typeface="Arial" charset="0"/>
                <a:cs typeface="Arial" charset="0"/>
                <a:sym typeface="Open Sans" charset="0"/>
              </a:rPr>
              <a:t>Numba</a:t>
            </a:r>
            <a:r>
              <a:rPr lang="en-US" altLang="en-US" dirty="0">
                <a:solidFill>
                  <a:srgbClr val="000000"/>
                </a:solidFill>
                <a:ea typeface="Arial" charset="0"/>
                <a:cs typeface="Arial" charset="0"/>
                <a:sym typeface="Open Sans" charset="0"/>
              </a:rPr>
              <a:t> library)</a:t>
            </a:r>
          </a:p>
          <a:p>
            <a:pPr>
              <a:spcBef>
                <a:spcPts val="1600"/>
              </a:spcBef>
              <a:buClr>
                <a:srgbClr val="000000"/>
              </a:buClr>
            </a:pPr>
            <a:r>
              <a:rPr lang="en-US" altLang="en-US" dirty="0">
                <a:solidFill>
                  <a:srgbClr val="000000"/>
                </a:solidFill>
                <a:ea typeface="Arial" charset="0"/>
                <a:cs typeface="Arial" charset="0"/>
                <a:sym typeface="Open Sans" charset="0"/>
              </a:rPr>
              <a:t>Use C code (via </a:t>
            </a:r>
            <a:r>
              <a:rPr lang="en-US" altLang="en-US" dirty="0" err="1">
                <a:solidFill>
                  <a:srgbClr val="000000"/>
                </a:solidFill>
                <a:ea typeface="Arial" charset="0"/>
                <a:cs typeface="Arial" charset="0"/>
                <a:sym typeface="Open Sans" charset="0"/>
              </a:rPr>
              <a:t>Cython</a:t>
            </a:r>
            <a:r>
              <a:rPr lang="en-US" altLang="en-US" dirty="0" smtClean="0">
                <a:solidFill>
                  <a:srgbClr val="000000"/>
                </a:solidFill>
                <a:ea typeface="Arial" charset="0"/>
                <a:cs typeface="Arial" charset="0"/>
                <a:sym typeface="Open Sans" charset="0"/>
              </a:rPr>
              <a:t>)</a:t>
            </a:r>
          </a:p>
          <a:p>
            <a:pPr>
              <a:spcBef>
                <a:spcPts val="1600"/>
              </a:spcBef>
              <a:buClr>
                <a:srgbClr val="000000"/>
              </a:buClr>
            </a:pPr>
            <a:r>
              <a:rPr lang="en-US" dirty="0">
                <a:solidFill>
                  <a:schemeClr val="dk1"/>
                </a:solidFill>
                <a:latin typeface="Arial" charset="0"/>
                <a:ea typeface="Arial" charset="0"/>
                <a:cs typeface="Arial" charset="0"/>
                <a:sym typeface="Open Sans"/>
              </a:rPr>
              <a:t>Use parallel processing (e.g. the </a:t>
            </a:r>
            <a:r>
              <a:rPr lang="en-US" dirty="0" err="1">
                <a:solidFill>
                  <a:schemeClr val="dk1"/>
                </a:solidFill>
                <a:latin typeface="Arial" charset="0"/>
                <a:ea typeface="Arial" charset="0"/>
                <a:cs typeface="Arial" charset="0"/>
                <a:sym typeface="Open Sans"/>
              </a:rPr>
              <a:t>Dask</a:t>
            </a:r>
            <a:r>
              <a:rPr lang="en-US" dirty="0">
                <a:solidFill>
                  <a:schemeClr val="dk1"/>
                </a:solidFill>
                <a:latin typeface="Arial" charset="0"/>
                <a:ea typeface="Arial" charset="0"/>
                <a:cs typeface="Arial" charset="0"/>
                <a:sym typeface="Open Sans"/>
              </a:rPr>
              <a:t> library)</a:t>
            </a:r>
          </a:p>
          <a:p>
            <a:pPr>
              <a:spcBef>
                <a:spcPts val="1600"/>
              </a:spcBef>
              <a:buClr>
                <a:srgbClr val="000000"/>
              </a:buClr>
            </a:pPr>
            <a:endParaRPr lang="en-US" altLang="en-US" dirty="0">
              <a:solidFill>
                <a:srgbClr val="000000"/>
              </a:solidFill>
              <a:ea typeface="Arial" charset="0"/>
              <a:cs typeface="Arial" charset="0"/>
              <a:sym typeface="Open Sans" charset="0"/>
            </a:endParaRPr>
          </a:p>
          <a:p>
            <a:endParaRPr lang="en-US" dirty="0"/>
          </a:p>
        </p:txBody>
      </p:sp>
    </p:spTree>
    <p:extLst>
      <p:ext uri="{BB962C8B-B14F-4D97-AF65-F5344CB8AC3E}">
        <p14:creationId xmlns:p14="http://schemas.microsoft.com/office/powerpoint/2010/main" val="254621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Processing</a:t>
            </a:r>
            <a:endParaRPr lang="en-US" dirty="0"/>
          </a:p>
        </p:txBody>
      </p:sp>
    </p:spTree>
    <p:extLst>
      <p:ext uri="{BB962C8B-B14F-4D97-AF65-F5344CB8AC3E}">
        <p14:creationId xmlns:p14="http://schemas.microsoft.com/office/powerpoint/2010/main" val="383135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Systems</a:t>
            </a:r>
            <a:endParaRPr lang="en-US" dirty="0"/>
          </a:p>
        </p:txBody>
      </p:sp>
      <p:sp>
        <p:nvSpPr>
          <p:cNvPr id="3" name="Content Placeholder 2"/>
          <p:cNvSpPr>
            <a:spLocks noGrp="1"/>
          </p:cNvSpPr>
          <p:nvPr>
            <p:ph idx="1"/>
          </p:nvPr>
        </p:nvSpPr>
        <p:spPr/>
        <p:txBody>
          <a:bodyPr/>
          <a:lstStyle/>
          <a:p>
            <a:pPr marL="0" indent="0">
              <a:spcBef>
                <a:spcPct val="0"/>
              </a:spcBef>
              <a:buNone/>
            </a:pPr>
            <a:r>
              <a:rPr lang="en-US" altLang="en-US" dirty="0">
                <a:solidFill>
                  <a:srgbClr val="000000"/>
                </a:solidFill>
                <a:latin typeface="Arial" charset="0"/>
                <a:ea typeface="Arial" charset="0"/>
                <a:cs typeface="Arial" charset="0"/>
                <a:sym typeface="Arial" charset="0"/>
              </a:rPr>
              <a:t>Store the data on multiple ‘servers’:</a:t>
            </a:r>
          </a:p>
          <a:p>
            <a:pPr>
              <a:spcBef>
                <a:spcPts val="1600"/>
              </a:spcBef>
            </a:pPr>
            <a:r>
              <a:rPr lang="en-US" altLang="en-US" dirty="0" smtClean="0">
                <a:solidFill>
                  <a:srgbClr val="000000"/>
                </a:solidFill>
                <a:latin typeface="Arial" charset="0"/>
                <a:ea typeface="Arial" charset="0"/>
                <a:cs typeface="Arial" charset="0"/>
                <a:sym typeface="Arial" charset="0"/>
              </a:rPr>
              <a:t>Replicate </a:t>
            </a:r>
            <a:r>
              <a:rPr lang="en-US" altLang="en-US" dirty="0">
                <a:solidFill>
                  <a:srgbClr val="000000"/>
                </a:solidFill>
                <a:latin typeface="Arial" charset="0"/>
                <a:ea typeface="Arial" charset="0"/>
                <a:cs typeface="Arial" charset="0"/>
                <a:sym typeface="Arial" charset="0"/>
              </a:rPr>
              <a:t>data </a:t>
            </a:r>
            <a:r>
              <a:rPr lang="en-US" altLang="en-US" dirty="0" smtClean="0">
                <a:solidFill>
                  <a:srgbClr val="000000"/>
                </a:solidFill>
                <a:latin typeface="Arial" charset="0"/>
                <a:ea typeface="Arial" charset="0"/>
                <a:cs typeface="Arial" charset="0"/>
                <a:sym typeface="Arial" charset="0"/>
              </a:rPr>
              <a:t>(because server </a:t>
            </a:r>
            <a:r>
              <a:rPr lang="en-US" altLang="en-US" dirty="0">
                <a:solidFill>
                  <a:srgbClr val="000000"/>
                </a:solidFill>
                <a:latin typeface="Arial" charset="0"/>
                <a:ea typeface="Arial" charset="0"/>
                <a:cs typeface="Arial" charset="0"/>
                <a:sym typeface="Arial" charset="0"/>
              </a:rPr>
              <a:t>hardware breaks more often than you think)</a:t>
            </a:r>
          </a:p>
          <a:p>
            <a:pPr>
              <a:spcBef>
                <a:spcPts val="1600"/>
              </a:spcBef>
              <a:buSzPct val="100000"/>
            </a:pPr>
            <a:r>
              <a:rPr lang="en-US" altLang="en-US" dirty="0">
                <a:solidFill>
                  <a:srgbClr val="000000"/>
                </a:solidFill>
                <a:latin typeface="Arial" charset="0"/>
                <a:ea typeface="Arial" charset="0"/>
                <a:cs typeface="Arial" charset="0"/>
                <a:sym typeface="Arial" charset="0"/>
              </a:rPr>
              <a:t>Big idea: Distributed file systems</a:t>
            </a:r>
          </a:p>
          <a:p>
            <a:pPr>
              <a:spcBef>
                <a:spcPts val="1600"/>
              </a:spcBef>
              <a:buSzPct val="25000"/>
            </a:pPr>
            <a:endParaRPr lang="en-US" altLang="en-US" dirty="0">
              <a:solidFill>
                <a:srgbClr val="000000"/>
              </a:solidFill>
              <a:latin typeface="Arial" charset="0"/>
              <a:ea typeface="Arial" charset="0"/>
              <a:cs typeface="Arial" charset="0"/>
              <a:sym typeface="Arial" charset="0"/>
            </a:endParaRPr>
          </a:p>
          <a:p>
            <a:pPr marL="0" indent="0">
              <a:spcBef>
                <a:spcPts val="1600"/>
              </a:spcBef>
              <a:buSzPct val="100000"/>
              <a:buNone/>
            </a:pPr>
            <a:r>
              <a:rPr lang="en-US" altLang="en-US" dirty="0">
                <a:solidFill>
                  <a:srgbClr val="000000"/>
                </a:solidFill>
                <a:latin typeface="Arial" charset="0"/>
                <a:ea typeface="Arial" charset="0"/>
                <a:cs typeface="Arial" charset="0"/>
                <a:sym typeface="Arial" charset="0"/>
              </a:rPr>
              <a:t>Do the processing on multiple servers:</a:t>
            </a:r>
          </a:p>
          <a:p>
            <a:pPr>
              <a:spcBef>
                <a:spcPts val="1600"/>
              </a:spcBef>
            </a:pPr>
            <a:r>
              <a:rPr lang="en-US" altLang="en-US" dirty="0">
                <a:solidFill>
                  <a:srgbClr val="000000"/>
                </a:solidFill>
                <a:latin typeface="Arial" charset="0"/>
                <a:ea typeface="Arial" charset="0"/>
                <a:cs typeface="Arial" charset="0"/>
                <a:sym typeface="Arial" charset="0"/>
              </a:rPr>
              <a:t>Lots of code does the same thing to different pieces of data</a:t>
            </a:r>
          </a:p>
          <a:p>
            <a:pPr>
              <a:spcBef>
                <a:spcPts val="1600"/>
              </a:spcBef>
            </a:pPr>
            <a:r>
              <a:rPr lang="en-US" altLang="en-US" dirty="0">
                <a:solidFill>
                  <a:srgbClr val="000000"/>
                </a:solidFill>
                <a:latin typeface="Arial" charset="0"/>
                <a:ea typeface="Arial" charset="0"/>
                <a:cs typeface="Arial" charset="0"/>
                <a:sym typeface="Arial" charset="0"/>
              </a:rPr>
              <a:t>Big idea: Map/Reduce</a:t>
            </a:r>
          </a:p>
          <a:p>
            <a:endParaRPr lang="en-US" dirty="0"/>
          </a:p>
        </p:txBody>
      </p:sp>
    </p:spTree>
    <p:extLst>
      <p:ext uri="{BB962C8B-B14F-4D97-AF65-F5344CB8AC3E}">
        <p14:creationId xmlns:p14="http://schemas.microsoft.com/office/powerpoint/2010/main" val="520143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Systems</a:t>
            </a:r>
            <a:endParaRPr lang="en-US" dirty="0"/>
          </a:p>
        </p:txBody>
      </p:sp>
      <p:sp>
        <p:nvSpPr>
          <p:cNvPr id="3" name="Content Placeholder 2"/>
          <p:cNvSpPr>
            <a:spLocks noGrp="1"/>
          </p:cNvSpPr>
          <p:nvPr>
            <p:ph idx="1"/>
          </p:nvPr>
        </p:nvSpPr>
        <p:spPr/>
        <p:txBody>
          <a:bodyPr/>
          <a:lstStyle/>
          <a:p>
            <a:pPr>
              <a:lnSpc>
                <a:spcPct val="200000"/>
              </a:lnSpc>
              <a:spcBef>
                <a:spcPct val="0"/>
              </a:spcBef>
            </a:pPr>
            <a:r>
              <a:rPr lang="en-US" altLang="en-US" dirty="0" smtClean="0">
                <a:solidFill>
                  <a:srgbClr val="000000"/>
                </a:solidFill>
                <a:ea typeface="Arial" charset="0"/>
                <a:cs typeface="Arial" charset="0"/>
                <a:sym typeface="Open Sans" charset="0"/>
              </a:rPr>
              <a:t>Smartphone: 8 cores, 3 GB RAM, 32 GB memory, up to 256 GB on a microSD card</a:t>
            </a:r>
          </a:p>
          <a:p>
            <a:pPr>
              <a:lnSpc>
                <a:spcPct val="200000"/>
              </a:lnSpc>
              <a:spcBef>
                <a:spcPct val="0"/>
              </a:spcBef>
            </a:pPr>
            <a:r>
              <a:rPr lang="en-US" altLang="en-US" dirty="0" smtClean="0">
                <a:solidFill>
                  <a:srgbClr val="000000"/>
                </a:solidFill>
                <a:ea typeface="Arial" charset="0"/>
                <a:cs typeface="Arial" charset="0"/>
                <a:sym typeface="Open Sans" charset="0"/>
              </a:rPr>
              <a:t>Laptop</a:t>
            </a:r>
            <a:r>
              <a:rPr lang="en-US" altLang="en-US" dirty="0">
                <a:solidFill>
                  <a:srgbClr val="000000"/>
                </a:solidFill>
                <a:ea typeface="Arial" charset="0"/>
                <a:cs typeface="Arial" charset="0"/>
                <a:sym typeface="Open Sans" charset="0"/>
              </a:rPr>
              <a:t>: 4 cores, 16 GB RAM, 256 GB </a:t>
            </a:r>
            <a:r>
              <a:rPr lang="en-US" altLang="en-US" dirty="0" smtClean="0">
                <a:solidFill>
                  <a:srgbClr val="000000"/>
                </a:solidFill>
                <a:ea typeface="Arial" charset="0"/>
                <a:cs typeface="Arial" charset="0"/>
                <a:sym typeface="Open Sans" charset="0"/>
              </a:rPr>
              <a:t>disk</a:t>
            </a:r>
          </a:p>
          <a:p>
            <a:pPr>
              <a:lnSpc>
                <a:spcPct val="200000"/>
              </a:lnSpc>
              <a:spcBef>
                <a:spcPct val="0"/>
              </a:spcBef>
            </a:pPr>
            <a:r>
              <a:rPr lang="en-US" altLang="en-US" dirty="0" smtClean="0">
                <a:solidFill>
                  <a:srgbClr val="000000"/>
                </a:solidFill>
                <a:ea typeface="Arial" charset="0"/>
                <a:cs typeface="Arial" charset="0"/>
                <a:sym typeface="Open Sans" charset="0"/>
              </a:rPr>
              <a:t>Workstation</a:t>
            </a:r>
            <a:r>
              <a:rPr lang="en-US" altLang="en-US" dirty="0">
                <a:solidFill>
                  <a:srgbClr val="000000"/>
                </a:solidFill>
                <a:ea typeface="Arial" charset="0"/>
                <a:cs typeface="Arial" charset="0"/>
                <a:sym typeface="Open Sans" charset="0"/>
              </a:rPr>
              <a:t>: 24 cores, 1 TB </a:t>
            </a:r>
            <a:r>
              <a:rPr lang="en-US" altLang="en-US" dirty="0" smtClean="0">
                <a:solidFill>
                  <a:srgbClr val="000000"/>
                </a:solidFill>
                <a:ea typeface="Arial" charset="0"/>
                <a:cs typeface="Arial" charset="0"/>
                <a:sym typeface="Open Sans" charset="0"/>
              </a:rPr>
              <a:t>RAM</a:t>
            </a:r>
          </a:p>
          <a:p>
            <a:pPr>
              <a:lnSpc>
                <a:spcPct val="200000"/>
              </a:lnSpc>
              <a:spcBef>
                <a:spcPct val="0"/>
              </a:spcBef>
            </a:pPr>
            <a:r>
              <a:rPr lang="en-US" altLang="en-US" dirty="0" smtClean="0">
                <a:solidFill>
                  <a:srgbClr val="000000"/>
                </a:solidFill>
                <a:ea typeface="Arial" charset="0"/>
                <a:cs typeface="Arial" charset="0"/>
                <a:sym typeface="Open Sans" charset="0"/>
              </a:rPr>
              <a:t>Clusters (e.g. cloud computing): </a:t>
            </a:r>
            <a:r>
              <a:rPr lang="en-US" altLang="en-US" dirty="0">
                <a:solidFill>
                  <a:srgbClr val="000000"/>
                </a:solidFill>
                <a:ea typeface="Arial" charset="0"/>
                <a:cs typeface="Arial" charset="0"/>
                <a:sym typeface="Open Sans" charset="0"/>
              </a:rPr>
              <a:t>as big as you can imagine… </a:t>
            </a:r>
          </a:p>
          <a:p>
            <a:pPr>
              <a:lnSpc>
                <a:spcPct val="150000"/>
              </a:lnSpc>
            </a:pPr>
            <a:endParaRPr lang="en-US" dirty="0"/>
          </a:p>
        </p:txBody>
      </p:sp>
    </p:spTree>
    <p:extLst>
      <p:ext uri="{BB962C8B-B14F-4D97-AF65-F5344CB8AC3E}">
        <p14:creationId xmlns:p14="http://schemas.microsoft.com/office/powerpoint/2010/main" val="435113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Clusters and Cloud Computing</a:t>
            </a:r>
            <a:endParaRPr lang="en-US" dirty="0"/>
          </a:p>
        </p:txBody>
      </p:sp>
      <p:pic>
        <p:nvPicPr>
          <p:cNvPr id="4" name="Shape 425"/>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000" y="873125"/>
            <a:ext cx="6003925" cy="400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131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Distributed Systems</a:t>
            </a:r>
            <a:endParaRPr lang="en-US" dirty="0"/>
          </a:p>
        </p:txBody>
      </p:sp>
      <p:pic>
        <p:nvPicPr>
          <p:cNvPr id="4" name="Shape 419"/>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1613" y="828675"/>
            <a:ext cx="5889625" cy="407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8607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Programming</a:t>
            </a:r>
            <a:endParaRPr lang="en-US" dirty="0"/>
          </a:p>
        </p:txBody>
      </p:sp>
      <p:sp>
        <p:nvSpPr>
          <p:cNvPr id="3" name="Content Placeholder 2"/>
          <p:cNvSpPr>
            <a:spLocks noGrp="1"/>
          </p:cNvSpPr>
          <p:nvPr>
            <p:ph idx="1"/>
          </p:nvPr>
        </p:nvSpPr>
        <p:spPr/>
        <p:txBody>
          <a:bodyPr/>
          <a:lstStyle/>
          <a:p>
            <a:pPr marL="0" indent="0">
              <a:spcBef>
                <a:spcPct val="0"/>
              </a:spcBef>
              <a:buClr>
                <a:srgbClr val="000000"/>
              </a:buClr>
              <a:buSzPct val="25000"/>
              <a:buNone/>
            </a:pPr>
            <a:r>
              <a:rPr lang="en-US" altLang="en-US" dirty="0" smtClean="0">
                <a:solidFill>
                  <a:srgbClr val="000000"/>
                </a:solidFill>
                <a:latin typeface="Arial" charset="0"/>
                <a:ea typeface="Arial" charset="0"/>
                <a:cs typeface="Arial" charset="0"/>
                <a:sym typeface="Arial" charset="0"/>
              </a:rPr>
              <a:t>Hadoop:</a:t>
            </a:r>
            <a:endParaRPr lang="en-US" altLang="en-US" dirty="0">
              <a:solidFill>
                <a:srgbClr val="000000"/>
              </a:solidFill>
              <a:latin typeface="Arial" charset="0"/>
              <a:ea typeface="Arial" charset="0"/>
              <a:cs typeface="Arial" charset="0"/>
              <a:sym typeface="Arial" charset="0"/>
            </a:endParaRPr>
          </a:p>
          <a:p>
            <a:pPr>
              <a:spcBef>
                <a:spcPts val="1600"/>
              </a:spcBef>
              <a:buClr>
                <a:srgbClr val="000000"/>
              </a:buClr>
            </a:pPr>
            <a:r>
              <a:rPr lang="en-US" altLang="en-US" dirty="0" smtClean="0">
                <a:solidFill>
                  <a:srgbClr val="000000"/>
                </a:solidFill>
                <a:latin typeface="Arial" charset="0"/>
                <a:ea typeface="Arial" charset="0"/>
                <a:cs typeface="Arial" charset="0"/>
                <a:sym typeface="Arial" charset="0"/>
              </a:rPr>
              <a:t>MapReduce </a:t>
            </a:r>
            <a:r>
              <a:rPr lang="en-US" altLang="en-US" dirty="0">
                <a:solidFill>
                  <a:srgbClr val="000000"/>
                </a:solidFill>
                <a:latin typeface="Arial" charset="0"/>
                <a:ea typeface="Arial" charset="0"/>
                <a:cs typeface="Arial" charset="0"/>
                <a:sym typeface="Arial" charset="0"/>
              </a:rPr>
              <a:t>engine: processing</a:t>
            </a:r>
          </a:p>
          <a:p>
            <a:pPr>
              <a:spcBef>
                <a:spcPts val="1600"/>
              </a:spcBef>
              <a:buClr>
                <a:srgbClr val="000000"/>
              </a:buClr>
              <a:buSzPct val="25000"/>
            </a:pPr>
            <a:endParaRPr lang="en-US" altLang="en-US" dirty="0">
              <a:solidFill>
                <a:srgbClr val="000000"/>
              </a:solidFill>
              <a:latin typeface="Arial" charset="0"/>
              <a:ea typeface="Arial" charset="0"/>
              <a:cs typeface="Arial" charset="0"/>
              <a:sym typeface="Arial" charset="0"/>
            </a:endParaRPr>
          </a:p>
          <a:p>
            <a:pPr marL="0" indent="0">
              <a:spcBef>
                <a:spcPts val="1600"/>
              </a:spcBef>
              <a:buClr>
                <a:srgbClr val="000000"/>
              </a:buClr>
              <a:buSzPct val="25000"/>
              <a:buNone/>
            </a:pPr>
            <a:r>
              <a:rPr lang="en-US" altLang="en-US" dirty="0" smtClean="0">
                <a:solidFill>
                  <a:srgbClr val="000000"/>
                </a:solidFill>
                <a:latin typeface="Arial" charset="0"/>
                <a:ea typeface="Arial" charset="0"/>
                <a:cs typeface="Arial" charset="0"/>
                <a:sym typeface="Arial" charset="0"/>
              </a:rPr>
              <a:t>Apache:</a:t>
            </a:r>
            <a:endParaRPr lang="en-US" altLang="en-US" dirty="0">
              <a:solidFill>
                <a:srgbClr val="000000"/>
              </a:solidFill>
              <a:latin typeface="Arial" charset="0"/>
              <a:ea typeface="Arial" charset="0"/>
              <a:cs typeface="Arial" charset="0"/>
              <a:sym typeface="Arial" charset="0"/>
            </a:endParaRPr>
          </a:p>
          <a:p>
            <a:pPr>
              <a:spcBef>
                <a:spcPts val="1600"/>
              </a:spcBef>
              <a:buClr>
                <a:srgbClr val="000000"/>
              </a:buClr>
            </a:pPr>
            <a:r>
              <a:rPr lang="en-US" altLang="en-US" dirty="0" smtClean="0">
                <a:solidFill>
                  <a:srgbClr val="000000"/>
                </a:solidFill>
                <a:latin typeface="Arial" charset="0"/>
                <a:ea typeface="Arial" charset="0"/>
                <a:cs typeface="Arial" charset="0"/>
                <a:sym typeface="Arial" charset="0"/>
              </a:rPr>
              <a:t>Spark: In-memory </a:t>
            </a:r>
            <a:r>
              <a:rPr lang="en-US" altLang="en-US" dirty="0">
                <a:solidFill>
                  <a:srgbClr val="000000"/>
                </a:solidFill>
                <a:latin typeface="Arial" charset="0"/>
                <a:ea typeface="Arial" charset="0"/>
                <a:cs typeface="Arial" charset="0"/>
                <a:sym typeface="Arial" charset="0"/>
              </a:rPr>
              <a:t>processing</a:t>
            </a:r>
          </a:p>
          <a:p>
            <a:pPr>
              <a:spcBef>
                <a:spcPts val="1600"/>
              </a:spcBef>
              <a:buClr>
                <a:srgbClr val="000000"/>
              </a:buClr>
            </a:pPr>
            <a:r>
              <a:rPr lang="en-US" altLang="en-US" dirty="0">
                <a:solidFill>
                  <a:srgbClr val="000000"/>
                </a:solidFill>
                <a:latin typeface="Arial" charset="0"/>
                <a:ea typeface="Arial" charset="0"/>
                <a:cs typeface="Arial" charset="0"/>
                <a:sym typeface="Arial" charset="0"/>
              </a:rPr>
              <a:t>Because moving data around is the biggest bottleneck</a:t>
            </a:r>
          </a:p>
          <a:p>
            <a:endParaRPr lang="en-US" dirty="0"/>
          </a:p>
        </p:txBody>
      </p:sp>
    </p:spTree>
    <p:extLst>
      <p:ext uri="{BB962C8B-B14F-4D97-AF65-F5344CB8AC3E}">
        <p14:creationId xmlns:p14="http://schemas.microsoft.com/office/powerpoint/2010/main" val="1055992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hape 60"/>
          <p:cNvSpPr>
            <a:spLocks noGrp="1"/>
          </p:cNvSpPr>
          <p:nvPr>
            <p:ph type="title"/>
          </p:nvPr>
        </p:nvSpPr>
        <p:spPr>
          <a:xfrm>
            <a:off x="315092" y="2379"/>
            <a:ext cx="8513817" cy="572558"/>
          </a:xfrm>
        </p:spPr>
        <p:txBody>
          <a:bodyPr/>
          <a:lstStyle/>
          <a:p>
            <a:pPr algn="l" eaLnBrk="1" hangingPunct="1">
              <a:lnSpc>
                <a:spcPct val="100000"/>
              </a:lnSpc>
              <a:spcBef>
                <a:spcPct val="0"/>
              </a:spcBef>
              <a:buClr>
                <a:srgbClr val="000000"/>
              </a:buClr>
              <a:buSzPct val="25000"/>
            </a:pPr>
            <a:r>
              <a:rPr lang="en-US" altLang="en-US" sz="2797" dirty="0">
                <a:solidFill>
                  <a:srgbClr val="000000"/>
                </a:solidFill>
                <a:ea typeface="Arial" charset="0"/>
                <a:cs typeface="Arial" charset="0"/>
                <a:sym typeface="Arial" charset="0"/>
              </a:rPr>
              <a:t>Session 9 (learning relationships) recap</a:t>
            </a:r>
          </a:p>
        </p:txBody>
      </p:sp>
      <p:sp>
        <p:nvSpPr>
          <p:cNvPr id="19458" name="Shape 61"/>
          <p:cNvSpPr>
            <a:spLocks noGrp="1"/>
          </p:cNvSpPr>
          <p:nvPr>
            <p:ph type="body" idx="1"/>
          </p:nvPr>
        </p:nvSpPr>
        <p:spPr>
          <a:xfrm>
            <a:off x="315092" y="804911"/>
            <a:ext cx="8513817" cy="3762067"/>
          </a:xfrm>
        </p:spPr>
        <p:txBody>
          <a:bodyPr/>
          <a:lstStyle/>
          <a:p>
            <a:pPr marL="513887" indent="-285493">
              <a:lnSpc>
                <a:spcPct val="115000"/>
              </a:lnSpc>
              <a:spcBef>
                <a:spcPct val="0"/>
              </a:spcBef>
              <a:buClr>
                <a:schemeClr val="tx1"/>
              </a:buClr>
            </a:pPr>
            <a:r>
              <a:rPr lang="en-US" altLang="en-US" sz="1798" dirty="0">
                <a:ea typeface="Arial" charset="0"/>
                <a:cs typeface="Arial" charset="0"/>
                <a:sym typeface="Arial" charset="0"/>
              </a:rPr>
              <a:t>Relationships and Networks </a:t>
            </a:r>
          </a:p>
          <a:p>
            <a:pPr marL="513887" indent="-285493">
              <a:lnSpc>
                <a:spcPct val="115000"/>
              </a:lnSpc>
              <a:spcBef>
                <a:spcPts val="1599"/>
              </a:spcBef>
              <a:buClr>
                <a:schemeClr val="tx1"/>
              </a:buClr>
            </a:pPr>
            <a:r>
              <a:rPr lang="en-US" altLang="en-US" sz="1798" dirty="0">
                <a:ea typeface="Arial" charset="0"/>
                <a:cs typeface="Arial" charset="0"/>
                <a:sym typeface="Arial" charset="0"/>
              </a:rPr>
              <a:t>Network tools</a:t>
            </a:r>
          </a:p>
          <a:p>
            <a:pPr marL="513887" indent="-285493">
              <a:lnSpc>
                <a:spcPct val="115000"/>
              </a:lnSpc>
              <a:spcBef>
                <a:spcPts val="1599"/>
              </a:spcBef>
              <a:buClr>
                <a:schemeClr val="tx1"/>
              </a:buClr>
            </a:pPr>
            <a:r>
              <a:rPr lang="en-US" altLang="en-US" sz="1798" dirty="0">
                <a:ea typeface="Arial" charset="0"/>
                <a:cs typeface="Arial" charset="0"/>
                <a:sym typeface="Arial" charset="0"/>
              </a:rPr>
              <a:t>Representing networks</a:t>
            </a:r>
          </a:p>
          <a:p>
            <a:pPr marL="513887" indent="-285493">
              <a:lnSpc>
                <a:spcPct val="115000"/>
              </a:lnSpc>
              <a:spcBef>
                <a:spcPts val="1599"/>
              </a:spcBef>
              <a:buClr>
                <a:schemeClr val="tx1"/>
              </a:buClr>
            </a:pPr>
            <a:r>
              <a:rPr lang="en-US" altLang="en-US" sz="1798" dirty="0" err="1">
                <a:ea typeface="Arial" charset="0"/>
                <a:cs typeface="Arial" charset="0"/>
                <a:sym typeface="Arial" charset="0"/>
              </a:rPr>
              <a:t>Analysing</a:t>
            </a:r>
            <a:r>
              <a:rPr lang="en-US" altLang="en-US" sz="1798" dirty="0">
                <a:ea typeface="Arial" charset="0"/>
                <a:cs typeface="Arial" charset="0"/>
                <a:sym typeface="Arial" charset="0"/>
              </a:rPr>
              <a:t> networks</a:t>
            </a:r>
          </a:p>
          <a:p>
            <a:pPr marL="513887" indent="-285493">
              <a:lnSpc>
                <a:spcPct val="115000"/>
              </a:lnSpc>
              <a:spcBef>
                <a:spcPts val="1599"/>
              </a:spcBef>
              <a:buClr>
                <a:schemeClr val="tx1"/>
              </a:buClr>
            </a:pPr>
            <a:r>
              <a:rPr lang="en-US" altLang="en-US" sz="1798" dirty="0" err="1">
                <a:ea typeface="Arial" charset="0"/>
                <a:cs typeface="Arial" charset="0"/>
                <a:sym typeface="Arial" charset="0"/>
              </a:rPr>
              <a:t>Visualising</a:t>
            </a:r>
            <a:r>
              <a:rPr lang="en-US" altLang="en-US" sz="1798" dirty="0">
                <a:ea typeface="Arial" charset="0"/>
                <a:cs typeface="Arial" charset="0"/>
                <a:sym typeface="Arial" charset="0"/>
              </a:rPr>
              <a:t> networks</a:t>
            </a:r>
          </a:p>
        </p:txBody>
      </p:sp>
    </p:spTree>
    <p:extLst>
      <p:ext uri="{BB962C8B-B14F-4D97-AF65-F5344CB8AC3E}">
        <p14:creationId xmlns:p14="http://schemas.microsoft.com/office/powerpoint/2010/main" val="1533235505"/>
      </p:ext>
    </p:extLst>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a:t>
            </a:r>
            <a:endParaRPr lang="en-US" dirty="0"/>
          </a:p>
        </p:txBody>
      </p:sp>
      <p:pic>
        <p:nvPicPr>
          <p:cNvPr id="5" name="Shape 431"/>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981" y="652463"/>
            <a:ext cx="6064250"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9933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Anaconda comes with this… </a:t>
            </a:r>
            <a:endParaRPr lang="en-US" dirty="0"/>
          </a:p>
        </p:txBody>
      </p:sp>
      <p:pic>
        <p:nvPicPr>
          <p:cNvPr id="5" name="Shape 459"/>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043" y="728435"/>
            <a:ext cx="8610600" cy="395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631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parallel-processing libraries</a:t>
            </a:r>
            <a:endParaRPr lang="en-US" dirty="0"/>
          </a:p>
        </p:txBody>
      </p:sp>
      <p:sp>
        <p:nvSpPr>
          <p:cNvPr id="3" name="Content Placeholder 2"/>
          <p:cNvSpPr>
            <a:spLocks noGrp="1"/>
          </p:cNvSpPr>
          <p:nvPr>
            <p:ph idx="1"/>
          </p:nvPr>
        </p:nvSpPr>
        <p:spPr>
          <a:xfrm>
            <a:off x="256478" y="769434"/>
            <a:ext cx="8664498" cy="4175790"/>
          </a:xfrm>
        </p:spPr>
        <p:txBody>
          <a:bodyPr>
            <a:noAutofit/>
          </a:bodyPr>
          <a:lstStyle/>
          <a:p>
            <a:pPr marL="0" indent="0">
              <a:spcBef>
                <a:spcPct val="0"/>
              </a:spcBef>
              <a:buNone/>
            </a:pPr>
            <a:r>
              <a:rPr lang="en-US" altLang="en-US" dirty="0" err="1">
                <a:solidFill>
                  <a:srgbClr val="000000"/>
                </a:solidFill>
                <a:latin typeface="Arial" charset="0"/>
                <a:ea typeface="Arial" charset="0"/>
                <a:cs typeface="Arial" charset="0"/>
                <a:sym typeface="Arial" charset="0"/>
              </a:rPr>
              <a:t>Dask</a:t>
            </a:r>
            <a:endParaRPr lang="en-US" altLang="en-US" dirty="0">
              <a:solidFill>
                <a:srgbClr val="000000"/>
              </a:solidFill>
              <a:latin typeface="Arial" charset="0"/>
              <a:ea typeface="Arial" charset="0"/>
              <a:cs typeface="Arial" charset="0"/>
              <a:sym typeface="Arial" charset="0"/>
            </a:endParaRPr>
          </a:p>
          <a:p>
            <a:pPr marL="742950" lvl="1" indent="-285750">
              <a:spcBef>
                <a:spcPts val="1600"/>
              </a:spcBef>
            </a:pPr>
            <a:r>
              <a:rPr lang="en-US" altLang="en-US" dirty="0">
                <a:solidFill>
                  <a:srgbClr val="000000"/>
                </a:solidFill>
                <a:latin typeface="Arial" charset="0"/>
                <a:ea typeface="Arial" charset="0"/>
                <a:cs typeface="Arial" charset="0"/>
                <a:sym typeface="Arial" charset="0"/>
              </a:rPr>
              <a:t>Direct access into HDFS, S3 </a:t>
            </a:r>
            <a:r>
              <a:rPr lang="en-US" altLang="en-US" dirty="0" err="1">
                <a:solidFill>
                  <a:srgbClr val="000000"/>
                </a:solidFill>
                <a:latin typeface="Arial" charset="0"/>
                <a:ea typeface="Arial" charset="0"/>
                <a:cs typeface="Arial" charset="0"/>
                <a:sym typeface="Arial" charset="0"/>
              </a:rPr>
              <a:t>etc</a:t>
            </a:r>
            <a:endParaRPr lang="en-US" altLang="en-US" dirty="0">
              <a:solidFill>
                <a:srgbClr val="000000"/>
              </a:solidFill>
              <a:latin typeface="Arial" charset="0"/>
              <a:ea typeface="Arial" charset="0"/>
              <a:cs typeface="Arial" charset="0"/>
              <a:sym typeface="Arial" charset="0"/>
            </a:endParaRPr>
          </a:p>
          <a:p>
            <a:pPr marL="742950" lvl="1" indent="-285750">
              <a:spcBef>
                <a:spcPts val="1600"/>
              </a:spcBef>
            </a:pPr>
            <a:r>
              <a:rPr lang="en-US" altLang="en-US" dirty="0" smtClean="0">
                <a:solidFill>
                  <a:srgbClr val="000000"/>
                </a:solidFill>
                <a:latin typeface="Arial" charset="0"/>
                <a:ea typeface="Arial" charset="0"/>
                <a:cs typeface="Arial" charset="0"/>
                <a:sym typeface="Arial" charset="0"/>
              </a:rPr>
              <a:t>Datasets </a:t>
            </a:r>
            <a:r>
              <a:rPr lang="en-US" altLang="en-US" dirty="0">
                <a:solidFill>
                  <a:srgbClr val="000000"/>
                </a:solidFill>
                <a:latin typeface="Arial" charset="0"/>
                <a:ea typeface="Arial" charset="0"/>
                <a:cs typeface="Arial" charset="0"/>
                <a:sym typeface="Arial" charset="0"/>
              </a:rPr>
              <a:t>look like </a:t>
            </a:r>
            <a:r>
              <a:rPr lang="en-US" altLang="en-US" dirty="0" err="1" smtClean="0">
                <a:solidFill>
                  <a:srgbClr val="000000"/>
                </a:solidFill>
                <a:latin typeface="Arial" charset="0"/>
                <a:ea typeface="Arial" charset="0"/>
                <a:cs typeface="Arial" charset="0"/>
                <a:sym typeface="Arial" charset="0"/>
              </a:rPr>
              <a:t>Numpy</a:t>
            </a:r>
            <a:r>
              <a:rPr lang="en-US" altLang="en-US" dirty="0" smtClean="0">
                <a:solidFill>
                  <a:srgbClr val="000000"/>
                </a:solidFill>
                <a:latin typeface="Arial" charset="0"/>
                <a:ea typeface="Arial" charset="0"/>
                <a:cs typeface="Arial" charset="0"/>
                <a:sym typeface="Arial" charset="0"/>
              </a:rPr>
              <a:t> Arrays or </a:t>
            </a:r>
            <a:r>
              <a:rPr lang="en-US" altLang="en-US" dirty="0">
                <a:solidFill>
                  <a:srgbClr val="000000"/>
                </a:solidFill>
                <a:latin typeface="Arial" charset="0"/>
                <a:ea typeface="Arial" charset="0"/>
                <a:cs typeface="Arial" charset="0"/>
                <a:sym typeface="Arial" charset="0"/>
              </a:rPr>
              <a:t>Pandas </a:t>
            </a:r>
            <a:r>
              <a:rPr lang="en-US" altLang="en-US" dirty="0" err="1" smtClean="0">
                <a:solidFill>
                  <a:srgbClr val="000000"/>
                </a:solidFill>
                <a:latin typeface="Arial" charset="0"/>
                <a:ea typeface="Arial" charset="0"/>
                <a:cs typeface="Arial" charset="0"/>
                <a:sym typeface="Arial" charset="0"/>
              </a:rPr>
              <a:t>DataFrames</a:t>
            </a:r>
            <a:endParaRPr lang="en-US" altLang="en-US" dirty="0" smtClean="0">
              <a:solidFill>
                <a:srgbClr val="000000"/>
              </a:solidFill>
              <a:latin typeface="Arial" charset="0"/>
              <a:ea typeface="Arial" charset="0"/>
              <a:cs typeface="Arial" charset="0"/>
              <a:sym typeface="Arial" charset="0"/>
            </a:endParaRPr>
          </a:p>
          <a:p>
            <a:pPr marL="742950" lvl="1" indent="-285750">
              <a:spcBef>
                <a:spcPts val="1600"/>
              </a:spcBef>
            </a:pPr>
            <a:r>
              <a:rPr lang="en-US" altLang="en-US" dirty="0" smtClean="0">
                <a:solidFill>
                  <a:srgbClr val="000000"/>
                </a:solidFill>
                <a:latin typeface="Arial" charset="0"/>
                <a:ea typeface="Arial" charset="0"/>
                <a:cs typeface="Arial" charset="0"/>
                <a:sym typeface="Arial" charset="0"/>
              </a:rPr>
              <a:t>Commands look similar, e.g. </a:t>
            </a:r>
          </a:p>
          <a:p>
            <a:pPr marL="457200" lvl="1" indent="0">
              <a:spcBef>
                <a:spcPts val="1600"/>
              </a:spcBef>
              <a:buNone/>
            </a:pPr>
            <a:r>
              <a:rPr lang="en-US" altLang="en-US" dirty="0" smtClean="0">
                <a:solidFill>
                  <a:srgbClr val="002060"/>
                </a:solidFill>
                <a:latin typeface="Arial" charset="0"/>
                <a:ea typeface="Arial" charset="0"/>
                <a:cs typeface="Arial" charset="0"/>
                <a:sym typeface="Arial" charset="0"/>
              </a:rPr>
              <a:t>		</a:t>
            </a:r>
            <a:r>
              <a:rPr lang="en-US" altLang="en-US" dirty="0" err="1" smtClean="0">
                <a:solidFill>
                  <a:srgbClr val="002060"/>
                </a:solidFill>
                <a:latin typeface="Arial" charset="0"/>
                <a:ea typeface="Arial" charset="0"/>
                <a:cs typeface="Arial" charset="0"/>
                <a:sym typeface="Arial" charset="0"/>
              </a:rPr>
              <a:t>df.groupby</a:t>
            </a:r>
            <a:r>
              <a:rPr lang="en-US" altLang="en-US" dirty="0" smtClean="0">
                <a:solidFill>
                  <a:srgbClr val="002060"/>
                </a:solidFill>
                <a:latin typeface="Arial" charset="0"/>
                <a:ea typeface="Arial" charset="0"/>
                <a:cs typeface="Arial" charset="0"/>
                <a:sym typeface="Arial" charset="0"/>
              </a:rPr>
              <a:t>(</a:t>
            </a:r>
            <a:r>
              <a:rPr lang="en-US" altLang="en-US" dirty="0" err="1" smtClean="0">
                <a:solidFill>
                  <a:srgbClr val="002060"/>
                </a:solidFill>
                <a:latin typeface="Arial" charset="0"/>
                <a:ea typeface="Arial" charset="0"/>
                <a:cs typeface="Arial" charset="0"/>
                <a:sym typeface="Arial" charset="0"/>
              </a:rPr>
              <a:t>df.index</a:t>
            </a:r>
            <a:r>
              <a:rPr lang="en-US" altLang="en-US" dirty="0">
                <a:solidFill>
                  <a:srgbClr val="002060"/>
                </a:solidFill>
                <a:latin typeface="Arial" charset="0"/>
                <a:ea typeface="Arial" charset="0"/>
                <a:cs typeface="Arial" charset="0"/>
                <a:sym typeface="Arial" charset="0"/>
              </a:rPr>
              <a:t>).</a:t>
            </a:r>
            <a:r>
              <a:rPr lang="en-US" altLang="en-US" dirty="0" err="1">
                <a:solidFill>
                  <a:srgbClr val="002060"/>
                </a:solidFill>
                <a:latin typeface="Arial" charset="0"/>
                <a:ea typeface="Arial" charset="0"/>
                <a:cs typeface="Arial" charset="0"/>
                <a:sym typeface="Arial" charset="0"/>
              </a:rPr>
              <a:t>value.mean</a:t>
            </a:r>
            <a:r>
              <a:rPr lang="en-US" altLang="en-US" dirty="0">
                <a:solidFill>
                  <a:srgbClr val="002060"/>
                </a:solidFill>
                <a:latin typeface="Arial" charset="0"/>
                <a:ea typeface="Arial" charset="0"/>
                <a:cs typeface="Arial" charset="0"/>
                <a:sym typeface="Arial" charset="0"/>
              </a:rPr>
              <a:t>()</a:t>
            </a:r>
          </a:p>
          <a:p>
            <a:pPr marL="457200" lvl="1" indent="0">
              <a:spcBef>
                <a:spcPts val="1600"/>
              </a:spcBef>
              <a:buNone/>
            </a:pPr>
            <a:endParaRPr lang="en-US" altLang="en-US" dirty="0">
              <a:solidFill>
                <a:srgbClr val="000000"/>
              </a:solidFill>
              <a:latin typeface="Arial" charset="0"/>
              <a:ea typeface="Arial" charset="0"/>
              <a:cs typeface="Arial" charset="0"/>
              <a:sym typeface="Arial" charset="0"/>
            </a:endParaRPr>
          </a:p>
          <a:p>
            <a:pPr marL="0" indent="0">
              <a:spcBef>
                <a:spcPts val="1600"/>
              </a:spcBef>
              <a:buNone/>
            </a:pPr>
            <a:r>
              <a:rPr lang="en-US" altLang="en-US" dirty="0" err="1">
                <a:solidFill>
                  <a:srgbClr val="000000"/>
                </a:solidFill>
                <a:latin typeface="Arial" charset="0"/>
                <a:ea typeface="Arial" charset="0"/>
                <a:cs typeface="Arial" charset="0"/>
                <a:sym typeface="Arial" charset="0"/>
              </a:rPr>
              <a:t>PySpark</a:t>
            </a:r>
            <a:endParaRPr lang="en-US" altLang="en-US" dirty="0">
              <a:solidFill>
                <a:srgbClr val="000000"/>
              </a:solidFill>
              <a:latin typeface="Arial" charset="0"/>
              <a:ea typeface="Arial" charset="0"/>
              <a:cs typeface="Arial" charset="0"/>
              <a:sym typeface="Arial" charset="0"/>
            </a:endParaRPr>
          </a:p>
          <a:p>
            <a:pPr marL="742950" lvl="1" indent="-285750">
              <a:spcBef>
                <a:spcPts val="1600"/>
              </a:spcBef>
            </a:pPr>
            <a:r>
              <a:rPr lang="en-US" altLang="en-US" dirty="0">
                <a:solidFill>
                  <a:srgbClr val="000000"/>
                </a:solidFill>
                <a:latin typeface="Arial" charset="0"/>
                <a:ea typeface="Arial" charset="0"/>
                <a:cs typeface="Arial" charset="0"/>
                <a:sym typeface="Arial" charset="0"/>
              </a:rPr>
              <a:t>Connects to Spark</a:t>
            </a:r>
          </a:p>
          <a:p>
            <a:pPr marL="742950" lvl="1" indent="-285750">
              <a:spcBef>
                <a:spcPts val="1600"/>
              </a:spcBef>
            </a:pPr>
            <a:r>
              <a:rPr lang="en-US" altLang="en-US" dirty="0" smtClean="0">
                <a:solidFill>
                  <a:srgbClr val="000000"/>
                </a:solidFill>
                <a:latin typeface="Arial" charset="0"/>
                <a:ea typeface="Arial" charset="0"/>
                <a:cs typeface="Arial" charset="0"/>
                <a:sym typeface="Arial" charset="0"/>
              </a:rPr>
              <a:t>Also </a:t>
            </a:r>
            <a:r>
              <a:rPr lang="en-US" altLang="en-US" dirty="0">
                <a:solidFill>
                  <a:srgbClr val="000000"/>
                </a:solidFill>
                <a:latin typeface="Arial" charset="0"/>
                <a:ea typeface="Arial" charset="0"/>
                <a:cs typeface="Arial" charset="0"/>
                <a:sym typeface="Arial" charset="0"/>
              </a:rPr>
              <a:t>has </a:t>
            </a:r>
            <a:r>
              <a:rPr lang="en-US" altLang="en-US" dirty="0" err="1">
                <a:solidFill>
                  <a:srgbClr val="000000"/>
                </a:solidFill>
                <a:latin typeface="Arial" charset="0"/>
                <a:ea typeface="Arial" charset="0"/>
                <a:cs typeface="Arial" charset="0"/>
                <a:sym typeface="Arial" charset="0"/>
              </a:rPr>
              <a:t>DataFrames</a:t>
            </a:r>
            <a:endParaRPr lang="en-US" altLang="en-US" dirty="0">
              <a:solidFill>
                <a:srgbClr val="000000"/>
              </a:solidFill>
              <a:latin typeface="Arial" charset="0"/>
              <a:ea typeface="Arial" charset="0"/>
              <a:cs typeface="Arial" charset="0"/>
              <a:sym typeface="Arial" charset="0"/>
            </a:endParaRPr>
          </a:p>
          <a:p>
            <a:endParaRPr lang="en-US" dirty="0"/>
          </a:p>
        </p:txBody>
      </p:sp>
    </p:spTree>
    <p:extLst>
      <p:ext uri="{BB962C8B-B14F-4D97-AF65-F5344CB8AC3E}">
        <p14:creationId xmlns:p14="http://schemas.microsoft.com/office/powerpoint/2010/main" val="64935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Current Ecosystem</a:t>
            </a:r>
            <a:endParaRPr lang="en-US" dirty="0"/>
          </a:p>
        </p:txBody>
      </p:sp>
      <p:sp>
        <p:nvSpPr>
          <p:cNvPr id="4" name="Shape 443"/>
          <p:cNvSpPr txBox="1">
            <a:spLocks noChangeArrowheads="1"/>
          </p:cNvSpPr>
          <p:nvPr/>
        </p:nvSpPr>
        <p:spPr bwMode="auto">
          <a:xfrm>
            <a:off x="1803400" y="4332288"/>
            <a:ext cx="5570538" cy="569912"/>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defRPr sz="1400">
                <a:solidFill>
                  <a:srgbClr val="000000"/>
                </a:solidFill>
                <a:latin typeface="Arial" charset="0"/>
                <a:ea typeface="Arial" charset="0"/>
                <a:cs typeface="Arial" charset="0"/>
                <a:sym typeface="Arial" charset="0"/>
              </a:defRPr>
            </a:lvl1pPr>
            <a:lvl2pPr marL="742950" indent="-285750">
              <a:defRPr sz="1400">
                <a:solidFill>
                  <a:srgbClr val="000000"/>
                </a:solidFill>
                <a:latin typeface="Arial" charset="0"/>
                <a:ea typeface="Arial" charset="0"/>
                <a:cs typeface="Arial" charset="0"/>
                <a:sym typeface="Arial" charset="0"/>
              </a:defRPr>
            </a:lvl2pPr>
            <a:lvl3pPr marL="1143000" indent="-228600">
              <a:defRPr sz="1400">
                <a:solidFill>
                  <a:srgbClr val="000000"/>
                </a:solidFill>
                <a:latin typeface="Arial" charset="0"/>
                <a:ea typeface="Arial" charset="0"/>
                <a:cs typeface="Arial" charset="0"/>
                <a:sym typeface="Arial" charset="0"/>
              </a:defRPr>
            </a:lvl3pPr>
            <a:lvl4pPr marL="1600200" indent="-228600">
              <a:defRPr sz="1400">
                <a:solidFill>
                  <a:srgbClr val="000000"/>
                </a:solidFill>
                <a:latin typeface="Arial" charset="0"/>
                <a:ea typeface="Arial" charset="0"/>
                <a:cs typeface="Arial" charset="0"/>
                <a:sym typeface="Arial" charset="0"/>
              </a:defRPr>
            </a:lvl4pPr>
            <a:lvl5pPr marL="2057400" indent="-22860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ctr" eaLnBrk="1" hangingPunct="1">
              <a:buSzPct val="25000"/>
            </a:pPr>
            <a:r>
              <a:rPr lang="en-US" altLang="en-US" sz="2400" b="1"/>
              <a:t>HDFS</a:t>
            </a:r>
          </a:p>
        </p:txBody>
      </p:sp>
      <p:sp>
        <p:nvSpPr>
          <p:cNvPr id="5" name="Shape 444"/>
          <p:cNvSpPr txBox="1">
            <a:spLocks noChangeArrowheads="1"/>
          </p:cNvSpPr>
          <p:nvPr/>
        </p:nvSpPr>
        <p:spPr bwMode="auto">
          <a:xfrm>
            <a:off x="3105150" y="2476500"/>
            <a:ext cx="2986088" cy="15240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defRPr sz="1400">
                <a:solidFill>
                  <a:srgbClr val="000000"/>
                </a:solidFill>
                <a:latin typeface="Arial" charset="0"/>
                <a:ea typeface="Arial" charset="0"/>
                <a:cs typeface="Arial" charset="0"/>
                <a:sym typeface="Arial" charset="0"/>
              </a:defRPr>
            </a:lvl1pPr>
            <a:lvl2pPr marL="742950" indent="-285750">
              <a:defRPr sz="1400">
                <a:solidFill>
                  <a:srgbClr val="000000"/>
                </a:solidFill>
                <a:latin typeface="Arial" charset="0"/>
                <a:ea typeface="Arial" charset="0"/>
                <a:cs typeface="Arial" charset="0"/>
                <a:sym typeface="Arial" charset="0"/>
              </a:defRPr>
            </a:lvl2pPr>
            <a:lvl3pPr marL="1143000" indent="-228600">
              <a:defRPr sz="1400">
                <a:solidFill>
                  <a:srgbClr val="000000"/>
                </a:solidFill>
                <a:latin typeface="Arial" charset="0"/>
                <a:ea typeface="Arial" charset="0"/>
                <a:cs typeface="Arial" charset="0"/>
                <a:sym typeface="Arial" charset="0"/>
              </a:defRPr>
            </a:lvl3pPr>
            <a:lvl4pPr marL="1600200" indent="-228600">
              <a:defRPr sz="1400">
                <a:solidFill>
                  <a:srgbClr val="000000"/>
                </a:solidFill>
                <a:latin typeface="Arial" charset="0"/>
                <a:ea typeface="Arial" charset="0"/>
                <a:cs typeface="Arial" charset="0"/>
                <a:sym typeface="Arial" charset="0"/>
              </a:defRPr>
            </a:lvl4pPr>
            <a:lvl5pPr marL="2057400" indent="-22860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ctr" eaLnBrk="1" hangingPunct="1"/>
            <a:endParaRPr lang="en-US" altLang="en-US" sz="2400" b="1"/>
          </a:p>
          <a:p>
            <a:pPr algn="ctr" eaLnBrk="1" hangingPunct="1">
              <a:buSzPct val="25000"/>
            </a:pPr>
            <a:r>
              <a:rPr lang="en-US" altLang="en-US" sz="2400" b="1"/>
              <a:t>Spark</a:t>
            </a:r>
          </a:p>
        </p:txBody>
      </p:sp>
      <p:sp>
        <p:nvSpPr>
          <p:cNvPr id="6" name="Shape 445"/>
          <p:cNvSpPr txBox="1">
            <a:spLocks noChangeArrowheads="1"/>
          </p:cNvSpPr>
          <p:nvPr/>
        </p:nvSpPr>
        <p:spPr bwMode="auto">
          <a:xfrm>
            <a:off x="1803400" y="2570163"/>
            <a:ext cx="1620838" cy="465137"/>
          </a:xfrm>
          <a:prstGeom prst="rect">
            <a:avLst/>
          </a:prstGeom>
          <a:solidFill>
            <a:srgbClr val="4A86E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defRPr sz="1400">
                <a:solidFill>
                  <a:srgbClr val="000000"/>
                </a:solidFill>
                <a:latin typeface="Arial" charset="0"/>
                <a:ea typeface="Arial" charset="0"/>
                <a:cs typeface="Arial" charset="0"/>
                <a:sym typeface="Arial" charset="0"/>
              </a:defRPr>
            </a:lvl1pPr>
            <a:lvl2pPr marL="742950" indent="-285750">
              <a:defRPr sz="1400">
                <a:solidFill>
                  <a:srgbClr val="000000"/>
                </a:solidFill>
                <a:latin typeface="Arial" charset="0"/>
                <a:ea typeface="Arial" charset="0"/>
                <a:cs typeface="Arial" charset="0"/>
                <a:sym typeface="Arial" charset="0"/>
              </a:defRPr>
            </a:lvl2pPr>
            <a:lvl3pPr marL="1143000" indent="-228600">
              <a:defRPr sz="1400">
                <a:solidFill>
                  <a:srgbClr val="000000"/>
                </a:solidFill>
                <a:latin typeface="Arial" charset="0"/>
                <a:ea typeface="Arial" charset="0"/>
                <a:cs typeface="Arial" charset="0"/>
                <a:sym typeface="Arial" charset="0"/>
              </a:defRPr>
            </a:lvl3pPr>
            <a:lvl4pPr marL="1600200" indent="-228600">
              <a:defRPr sz="1400">
                <a:solidFill>
                  <a:srgbClr val="000000"/>
                </a:solidFill>
                <a:latin typeface="Arial" charset="0"/>
                <a:ea typeface="Arial" charset="0"/>
                <a:cs typeface="Arial" charset="0"/>
                <a:sym typeface="Arial" charset="0"/>
              </a:defRPr>
            </a:lvl4pPr>
            <a:lvl5pPr marL="2057400" indent="-22860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ctr" eaLnBrk="1" hangingPunct="1">
              <a:buSzPct val="25000"/>
            </a:pPr>
            <a:r>
              <a:rPr lang="en-US" altLang="en-US" sz="2400" b="1"/>
              <a:t>Python</a:t>
            </a:r>
          </a:p>
        </p:txBody>
      </p:sp>
      <p:sp>
        <p:nvSpPr>
          <p:cNvPr id="7" name="Shape 446"/>
          <p:cNvSpPr txBox="1">
            <a:spLocks noChangeArrowheads="1"/>
          </p:cNvSpPr>
          <p:nvPr/>
        </p:nvSpPr>
        <p:spPr bwMode="auto">
          <a:xfrm>
            <a:off x="1803400" y="3349625"/>
            <a:ext cx="1620838" cy="465138"/>
          </a:xfrm>
          <a:prstGeom prst="rect">
            <a:avLst/>
          </a:prstGeom>
          <a:solidFill>
            <a:srgbClr val="4A86E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defRPr sz="1400">
                <a:solidFill>
                  <a:srgbClr val="000000"/>
                </a:solidFill>
                <a:latin typeface="Arial" charset="0"/>
                <a:ea typeface="Arial" charset="0"/>
                <a:cs typeface="Arial" charset="0"/>
                <a:sym typeface="Arial" charset="0"/>
              </a:defRPr>
            </a:lvl1pPr>
            <a:lvl2pPr marL="742950" indent="-285750">
              <a:defRPr sz="1400">
                <a:solidFill>
                  <a:srgbClr val="000000"/>
                </a:solidFill>
                <a:latin typeface="Arial" charset="0"/>
                <a:ea typeface="Arial" charset="0"/>
                <a:cs typeface="Arial" charset="0"/>
                <a:sym typeface="Arial" charset="0"/>
              </a:defRPr>
            </a:lvl2pPr>
            <a:lvl3pPr marL="1143000" indent="-228600">
              <a:defRPr sz="1400">
                <a:solidFill>
                  <a:srgbClr val="000000"/>
                </a:solidFill>
                <a:latin typeface="Arial" charset="0"/>
                <a:ea typeface="Arial" charset="0"/>
                <a:cs typeface="Arial" charset="0"/>
                <a:sym typeface="Arial" charset="0"/>
              </a:defRPr>
            </a:lvl3pPr>
            <a:lvl4pPr marL="1600200" indent="-228600">
              <a:defRPr sz="1400">
                <a:solidFill>
                  <a:srgbClr val="000000"/>
                </a:solidFill>
                <a:latin typeface="Arial" charset="0"/>
                <a:ea typeface="Arial" charset="0"/>
                <a:cs typeface="Arial" charset="0"/>
                <a:sym typeface="Arial" charset="0"/>
              </a:defRPr>
            </a:lvl4pPr>
            <a:lvl5pPr marL="2057400" indent="-22860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ctr" eaLnBrk="1" hangingPunct="1">
              <a:buSzPct val="25000"/>
            </a:pPr>
            <a:r>
              <a:rPr lang="en-US" altLang="en-US" sz="2400" b="1"/>
              <a:t>R</a:t>
            </a:r>
          </a:p>
        </p:txBody>
      </p:sp>
      <p:sp>
        <p:nvSpPr>
          <p:cNvPr id="8" name="Shape 447"/>
          <p:cNvSpPr txBox="1">
            <a:spLocks noChangeArrowheads="1"/>
          </p:cNvSpPr>
          <p:nvPr/>
        </p:nvSpPr>
        <p:spPr bwMode="auto">
          <a:xfrm>
            <a:off x="5619750" y="2570163"/>
            <a:ext cx="1620838" cy="465137"/>
          </a:xfrm>
          <a:prstGeom prst="rect">
            <a:avLst/>
          </a:prstGeom>
          <a:solidFill>
            <a:srgbClr val="4A86E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defRPr sz="1400">
                <a:solidFill>
                  <a:srgbClr val="000000"/>
                </a:solidFill>
                <a:latin typeface="Arial" charset="0"/>
                <a:ea typeface="Arial" charset="0"/>
                <a:cs typeface="Arial" charset="0"/>
                <a:sym typeface="Arial" charset="0"/>
              </a:defRPr>
            </a:lvl1pPr>
            <a:lvl2pPr marL="742950" indent="-285750">
              <a:defRPr sz="1400">
                <a:solidFill>
                  <a:srgbClr val="000000"/>
                </a:solidFill>
                <a:latin typeface="Arial" charset="0"/>
                <a:ea typeface="Arial" charset="0"/>
                <a:cs typeface="Arial" charset="0"/>
                <a:sym typeface="Arial" charset="0"/>
              </a:defRPr>
            </a:lvl2pPr>
            <a:lvl3pPr marL="1143000" indent="-228600">
              <a:defRPr sz="1400">
                <a:solidFill>
                  <a:srgbClr val="000000"/>
                </a:solidFill>
                <a:latin typeface="Arial" charset="0"/>
                <a:ea typeface="Arial" charset="0"/>
                <a:cs typeface="Arial" charset="0"/>
                <a:sym typeface="Arial" charset="0"/>
              </a:defRPr>
            </a:lvl3pPr>
            <a:lvl4pPr marL="1600200" indent="-228600">
              <a:defRPr sz="1400">
                <a:solidFill>
                  <a:srgbClr val="000000"/>
                </a:solidFill>
                <a:latin typeface="Arial" charset="0"/>
                <a:ea typeface="Arial" charset="0"/>
                <a:cs typeface="Arial" charset="0"/>
                <a:sym typeface="Arial" charset="0"/>
              </a:defRPr>
            </a:lvl4pPr>
            <a:lvl5pPr marL="2057400" indent="-22860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ctr" eaLnBrk="1" hangingPunct="1">
              <a:buSzPct val="25000"/>
            </a:pPr>
            <a:r>
              <a:rPr lang="en-US" altLang="en-US" sz="2400" b="1"/>
              <a:t>SQL</a:t>
            </a:r>
          </a:p>
        </p:txBody>
      </p:sp>
      <p:sp>
        <p:nvSpPr>
          <p:cNvPr id="9" name="Shape 448"/>
          <p:cNvSpPr txBox="1">
            <a:spLocks noChangeArrowheads="1"/>
          </p:cNvSpPr>
          <p:nvPr/>
        </p:nvSpPr>
        <p:spPr bwMode="auto">
          <a:xfrm>
            <a:off x="5619750" y="3349625"/>
            <a:ext cx="1620838" cy="465138"/>
          </a:xfrm>
          <a:prstGeom prst="rect">
            <a:avLst/>
          </a:prstGeom>
          <a:solidFill>
            <a:srgbClr val="4A86E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defRPr sz="1400">
                <a:solidFill>
                  <a:srgbClr val="000000"/>
                </a:solidFill>
                <a:latin typeface="Arial" charset="0"/>
                <a:ea typeface="Arial" charset="0"/>
                <a:cs typeface="Arial" charset="0"/>
                <a:sym typeface="Arial" charset="0"/>
              </a:defRPr>
            </a:lvl1pPr>
            <a:lvl2pPr marL="742950" indent="-285750">
              <a:defRPr sz="1400">
                <a:solidFill>
                  <a:srgbClr val="000000"/>
                </a:solidFill>
                <a:latin typeface="Arial" charset="0"/>
                <a:ea typeface="Arial" charset="0"/>
                <a:cs typeface="Arial" charset="0"/>
                <a:sym typeface="Arial" charset="0"/>
              </a:defRPr>
            </a:lvl2pPr>
            <a:lvl3pPr marL="1143000" indent="-228600">
              <a:defRPr sz="1400">
                <a:solidFill>
                  <a:srgbClr val="000000"/>
                </a:solidFill>
                <a:latin typeface="Arial" charset="0"/>
                <a:ea typeface="Arial" charset="0"/>
                <a:cs typeface="Arial" charset="0"/>
                <a:sym typeface="Arial" charset="0"/>
              </a:defRPr>
            </a:lvl3pPr>
            <a:lvl4pPr marL="1600200" indent="-228600">
              <a:defRPr sz="1400">
                <a:solidFill>
                  <a:srgbClr val="000000"/>
                </a:solidFill>
                <a:latin typeface="Arial" charset="0"/>
                <a:ea typeface="Arial" charset="0"/>
                <a:cs typeface="Arial" charset="0"/>
                <a:sym typeface="Arial" charset="0"/>
              </a:defRPr>
            </a:lvl4pPr>
            <a:lvl5pPr marL="2057400" indent="-22860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ctr" eaLnBrk="1" hangingPunct="1">
              <a:buSzPct val="25000"/>
            </a:pPr>
            <a:r>
              <a:rPr lang="en-US" altLang="en-US" sz="2400" b="1"/>
              <a:t>Tableau</a:t>
            </a:r>
          </a:p>
        </p:txBody>
      </p:sp>
      <p:sp>
        <p:nvSpPr>
          <p:cNvPr id="10" name="Shape 449"/>
          <p:cNvSpPr txBox="1">
            <a:spLocks noChangeArrowheads="1"/>
          </p:cNvSpPr>
          <p:nvPr/>
        </p:nvSpPr>
        <p:spPr bwMode="auto">
          <a:xfrm>
            <a:off x="3787775" y="1765300"/>
            <a:ext cx="1620838" cy="466725"/>
          </a:xfrm>
          <a:prstGeom prst="rect">
            <a:avLst/>
          </a:prstGeom>
          <a:solidFill>
            <a:srgbClr val="4A86E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defRPr sz="1400">
                <a:solidFill>
                  <a:srgbClr val="000000"/>
                </a:solidFill>
                <a:latin typeface="Arial" charset="0"/>
                <a:ea typeface="Arial" charset="0"/>
                <a:cs typeface="Arial" charset="0"/>
                <a:sym typeface="Arial" charset="0"/>
              </a:defRPr>
            </a:lvl1pPr>
            <a:lvl2pPr marL="742950" indent="-285750">
              <a:defRPr sz="1400">
                <a:solidFill>
                  <a:srgbClr val="000000"/>
                </a:solidFill>
                <a:latin typeface="Arial" charset="0"/>
                <a:ea typeface="Arial" charset="0"/>
                <a:cs typeface="Arial" charset="0"/>
                <a:sym typeface="Arial" charset="0"/>
              </a:defRPr>
            </a:lvl2pPr>
            <a:lvl3pPr marL="1143000" indent="-228600">
              <a:defRPr sz="1400">
                <a:solidFill>
                  <a:srgbClr val="000000"/>
                </a:solidFill>
                <a:latin typeface="Arial" charset="0"/>
                <a:ea typeface="Arial" charset="0"/>
                <a:cs typeface="Arial" charset="0"/>
                <a:sym typeface="Arial" charset="0"/>
              </a:defRPr>
            </a:lvl3pPr>
            <a:lvl4pPr marL="1600200" indent="-228600">
              <a:defRPr sz="1400">
                <a:solidFill>
                  <a:srgbClr val="000000"/>
                </a:solidFill>
                <a:latin typeface="Arial" charset="0"/>
                <a:ea typeface="Arial" charset="0"/>
                <a:cs typeface="Arial" charset="0"/>
                <a:sym typeface="Arial" charset="0"/>
              </a:defRPr>
            </a:lvl4pPr>
            <a:lvl5pPr marL="2057400" indent="-22860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ctr" eaLnBrk="1" hangingPunct="1">
              <a:buSzPct val="25000"/>
            </a:pPr>
            <a:r>
              <a:rPr lang="en-US" altLang="en-US" sz="2400" b="1"/>
              <a:t>Publisher</a:t>
            </a:r>
          </a:p>
        </p:txBody>
      </p:sp>
      <p:sp>
        <p:nvSpPr>
          <p:cNvPr id="11" name="Shape 450"/>
          <p:cNvSpPr txBox="1">
            <a:spLocks noChangeArrowheads="1"/>
          </p:cNvSpPr>
          <p:nvPr/>
        </p:nvSpPr>
        <p:spPr bwMode="auto">
          <a:xfrm>
            <a:off x="3108325" y="884238"/>
            <a:ext cx="2986088" cy="569912"/>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defRPr sz="1400">
                <a:solidFill>
                  <a:srgbClr val="000000"/>
                </a:solidFill>
                <a:latin typeface="Arial" charset="0"/>
                <a:ea typeface="Arial" charset="0"/>
                <a:cs typeface="Arial" charset="0"/>
                <a:sym typeface="Arial" charset="0"/>
              </a:defRPr>
            </a:lvl1pPr>
            <a:lvl2pPr marL="742950" indent="-285750">
              <a:defRPr sz="1400">
                <a:solidFill>
                  <a:srgbClr val="000000"/>
                </a:solidFill>
                <a:latin typeface="Arial" charset="0"/>
                <a:ea typeface="Arial" charset="0"/>
                <a:cs typeface="Arial" charset="0"/>
                <a:sym typeface="Arial" charset="0"/>
              </a:defRPr>
            </a:lvl2pPr>
            <a:lvl3pPr marL="1143000" indent="-228600">
              <a:defRPr sz="1400">
                <a:solidFill>
                  <a:srgbClr val="000000"/>
                </a:solidFill>
                <a:latin typeface="Arial" charset="0"/>
                <a:ea typeface="Arial" charset="0"/>
                <a:cs typeface="Arial" charset="0"/>
                <a:sym typeface="Arial" charset="0"/>
              </a:defRPr>
            </a:lvl3pPr>
            <a:lvl4pPr marL="1600200" indent="-228600">
              <a:defRPr sz="1400">
                <a:solidFill>
                  <a:srgbClr val="000000"/>
                </a:solidFill>
                <a:latin typeface="Arial" charset="0"/>
                <a:ea typeface="Arial" charset="0"/>
                <a:cs typeface="Arial" charset="0"/>
                <a:sym typeface="Arial" charset="0"/>
              </a:defRPr>
            </a:lvl4pPr>
            <a:lvl5pPr marL="2057400" indent="-22860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algn="ctr" eaLnBrk="1" hangingPunct="1">
              <a:buSzPct val="25000"/>
            </a:pPr>
            <a:r>
              <a:rPr lang="en-US" altLang="en-US" sz="2400" b="1"/>
              <a:t>Data warehouse</a:t>
            </a:r>
          </a:p>
        </p:txBody>
      </p:sp>
      <p:cxnSp>
        <p:nvCxnSpPr>
          <p:cNvPr id="12" name="Shape 451"/>
          <p:cNvCxnSpPr>
            <a:cxnSpLocks noChangeShapeType="1"/>
          </p:cNvCxnSpPr>
          <p:nvPr/>
        </p:nvCxnSpPr>
        <p:spPr bwMode="auto">
          <a:xfrm flipH="1">
            <a:off x="4589463" y="4000500"/>
            <a:ext cx="7937" cy="331788"/>
          </a:xfrm>
          <a:prstGeom prst="straightConnector1">
            <a:avLst/>
          </a:prstGeom>
          <a:noFill/>
          <a:ln w="152400">
            <a:solidFill>
              <a:srgbClr val="9900FF"/>
            </a:solidFill>
            <a:round/>
            <a:headEnd/>
            <a:tailEnd/>
          </a:ln>
          <a:extLst>
            <a:ext uri="{909E8E84-426E-40DD-AFC4-6F175D3DCCD1}">
              <a14:hiddenFill xmlns:a14="http://schemas.microsoft.com/office/drawing/2010/main">
                <a:noFill/>
              </a14:hiddenFill>
            </a:ext>
          </a:extLst>
        </p:spPr>
      </p:cxnSp>
      <p:cxnSp>
        <p:nvCxnSpPr>
          <p:cNvPr id="13" name="Shape 452"/>
          <p:cNvCxnSpPr>
            <a:cxnSpLocks noChangeShapeType="1"/>
          </p:cNvCxnSpPr>
          <p:nvPr/>
        </p:nvCxnSpPr>
        <p:spPr bwMode="auto">
          <a:xfrm>
            <a:off x="4597400" y="2232025"/>
            <a:ext cx="0" cy="244475"/>
          </a:xfrm>
          <a:prstGeom prst="straightConnector1">
            <a:avLst/>
          </a:prstGeom>
          <a:noFill/>
          <a:ln w="152400">
            <a:solidFill>
              <a:srgbClr val="9900FF"/>
            </a:solidFill>
            <a:round/>
            <a:headEnd/>
            <a:tailEnd/>
          </a:ln>
          <a:extLst>
            <a:ext uri="{909E8E84-426E-40DD-AFC4-6F175D3DCCD1}">
              <a14:hiddenFill xmlns:a14="http://schemas.microsoft.com/office/drawing/2010/main">
                <a:noFill/>
              </a14:hiddenFill>
            </a:ext>
          </a:extLst>
        </p:spPr>
      </p:cxnSp>
      <p:cxnSp>
        <p:nvCxnSpPr>
          <p:cNvPr id="14" name="Shape 453"/>
          <p:cNvCxnSpPr>
            <a:cxnSpLocks noChangeShapeType="1"/>
          </p:cNvCxnSpPr>
          <p:nvPr/>
        </p:nvCxnSpPr>
        <p:spPr bwMode="auto">
          <a:xfrm flipH="1">
            <a:off x="4597400" y="1454150"/>
            <a:ext cx="3175" cy="311150"/>
          </a:xfrm>
          <a:prstGeom prst="straightConnector1">
            <a:avLst/>
          </a:prstGeom>
          <a:noFill/>
          <a:ln w="152400">
            <a:solidFill>
              <a:srgbClr val="9900FF"/>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675973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Storage</a:t>
            </a:r>
            <a:endParaRPr lang="en-US" dirty="0"/>
          </a:p>
        </p:txBody>
      </p:sp>
    </p:spTree>
    <p:extLst>
      <p:ext uri="{BB962C8B-B14F-4D97-AF65-F5344CB8AC3E}">
        <p14:creationId xmlns:p14="http://schemas.microsoft.com/office/powerpoint/2010/main" val="1496931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Databases</a:t>
            </a:r>
            <a:endParaRPr lang="en-US" dirty="0"/>
          </a:p>
        </p:txBody>
      </p:sp>
      <p:sp>
        <p:nvSpPr>
          <p:cNvPr id="3" name="Content Placeholder 2"/>
          <p:cNvSpPr>
            <a:spLocks noGrp="1"/>
          </p:cNvSpPr>
          <p:nvPr>
            <p:ph idx="1"/>
          </p:nvPr>
        </p:nvSpPr>
        <p:spPr>
          <a:xfrm>
            <a:off x="256478" y="769434"/>
            <a:ext cx="2934591" cy="3629113"/>
          </a:xfrm>
        </p:spPr>
        <p:txBody>
          <a:bodyPr/>
          <a:lstStyle/>
          <a:p>
            <a:pPr>
              <a:buSzPct val="100000"/>
            </a:pPr>
            <a:r>
              <a:rPr lang="en-US" altLang="en-US" dirty="0"/>
              <a:t>Row/column tables</a:t>
            </a:r>
          </a:p>
          <a:p>
            <a:pPr>
              <a:buSzPct val="100000"/>
            </a:pPr>
            <a:r>
              <a:rPr lang="en-US" altLang="en-US" dirty="0"/>
              <a:t>Keys</a:t>
            </a:r>
          </a:p>
          <a:p>
            <a:pPr>
              <a:buSzPct val="100000"/>
            </a:pPr>
            <a:r>
              <a:rPr lang="en-US" altLang="en-US" dirty="0"/>
              <a:t>SQL query language</a:t>
            </a:r>
          </a:p>
          <a:p>
            <a:pPr>
              <a:buSzPct val="100000"/>
            </a:pPr>
            <a:r>
              <a:rPr lang="en-US" altLang="en-US" dirty="0"/>
              <a:t>Joins </a:t>
            </a:r>
            <a:r>
              <a:rPr lang="en-US" altLang="en-US" dirty="0" err="1"/>
              <a:t>etc</a:t>
            </a:r>
            <a:r>
              <a:rPr lang="en-US" altLang="en-US" dirty="0"/>
              <a:t> </a:t>
            </a:r>
            <a:r>
              <a:rPr lang="en-US" altLang="en-US" dirty="0" smtClean="0"/>
              <a:t>(Pandas joins are based on these)</a:t>
            </a:r>
            <a:endParaRPr lang="en-US" altLang="en-US"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5315" y="792325"/>
            <a:ext cx="4686300" cy="2463800"/>
          </a:xfrm>
          <a:prstGeom prst="rect">
            <a:avLst/>
          </a:prstGeom>
        </p:spPr>
      </p:pic>
    </p:spTree>
    <p:extLst>
      <p:ext uri="{BB962C8B-B14F-4D97-AF65-F5344CB8AC3E}">
        <p14:creationId xmlns:p14="http://schemas.microsoft.com/office/powerpoint/2010/main" val="1843461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the SQL language is helpful…</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6152" y="774700"/>
            <a:ext cx="8369300" cy="179070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7128" y="2686032"/>
            <a:ext cx="3863244" cy="2147225"/>
          </a:xfrm>
          <a:prstGeom prst="rect">
            <a:avLst/>
          </a:prstGeom>
        </p:spPr>
      </p:pic>
    </p:spTree>
    <p:extLst>
      <p:ext uri="{BB962C8B-B14F-4D97-AF65-F5344CB8AC3E}">
        <p14:creationId xmlns:p14="http://schemas.microsoft.com/office/powerpoint/2010/main" val="661346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ETL Systems (Extract-Transform-Load)</a:t>
            </a:r>
            <a:endParaRPr lang="en-US" dirty="0"/>
          </a:p>
        </p:txBody>
      </p:sp>
      <p:sp>
        <p:nvSpPr>
          <p:cNvPr id="3" name="Content Placeholder 2"/>
          <p:cNvSpPr>
            <a:spLocks noGrp="1"/>
          </p:cNvSpPr>
          <p:nvPr>
            <p:ph idx="1"/>
          </p:nvPr>
        </p:nvSpPr>
        <p:spPr/>
        <p:txBody>
          <a:bodyPr/>
          <a:lstStyle/>
          <a:p>
            <a:pPr fontAlgn="auto">
              <a:spcAft>
                <a:spcPts val="0"/>
              </a:spcAft>
              <a:buSzPct val="25000"/>
              <a:defRPr/>
            </a:pPr>
            <a:r>
              <a:rPr lang="en-US" dirty="0">
                <a:solidFill>
                  <a:schemeClr val="dk1"/>
                </a:solidFill>
              </a:rPr>
              <a:t>Extract</a:t>
            </a:r>
          </a:p>
          <a:p>
            <a:pPr marL="514350" indent="-285750" fontAlgn="auto">
              <a:spcBef>
                <a:spcPts val="1600"/>
              </a:spcBef>
              <a:spcAft>
                <a:spcPts val="0"/>
              </a:spcAft>
              <a:buSzPct val="100000"/>
              <a:defRPr/>
            </a:pPr>
            <a:r>
              <a:rPr lang="en-US" dirty="0">
                <a:solidFill>
                  <a:schemeClr val="dk1"/>
                </a:solidFill>
              </a:rPr>
              <a:t>Extract data from multiple sources</a:t>
            </a:r>
          </a:p>
          <a:p>
            <a:pPr fontAlgn="auto">
              <a:spcBef>
                <a:spcPts val="1600"/>
              </a:spcBef>
              <a:spcAft>
                <a:spcPts val="0"/>
              </a:spcAft>
              <a:buSzPct val="25000"/>
              <a:defRPr/>
            </a:pPr>
            <a:endParaRPr lang="en-US" dirty="0" smtClean="0">
              <a:solidFill>
                <a:schemeClr val="dk1"/>
              </a:solidFill>
            </a:endParaRPr>
          </a:p>
          <a:p>
            <a:pPr fontAlgn="auto">
              <a:spcBef>
                <a:spcPts val="1600"/>
              </a:spcBef>
              <a:spcAft>
                <a:spcPts val="0"/>
              </a:spcAft>
              <a:buSzPct val="25000"/>
              <a:defRPr/>
            </a:pPr>
            <a:r>
              <a:rPr lang="en-US" dirty="0" smtClean="0">
                <a:solidFill>
                  <a:schemeClr val="dk1"/>
                </a:solidFill>
              </a:rPr>
              <a:t>Transform</a:t>
            </a:r>
            <a:endParaRPr lang="en-US" dirty="0">
              <a:solidFill>
                <a:schemeClr val="dk1"/>
              </a:solidFill>
            </a:endParaRPr>
          </a:p>
          <a:p>
            <a:pPr marL="514350" indent="-285750" fontAlgn="auto">
              <a:spcBef>
                <a:spcPts val="1600"/>
              </a:spcBef>
              <a:spcAft>
                <a:spcPts val="0"/>
              </a:spcAft>
              <a:buSzPct val="100000"/>
              <a:defRPr/>
            </a:pPr>
            <a:r>
              <a:rPr lang="en-US" dirty="0">
                <a:solidFill>
                  <a:schemeClr val="dk1"/>
                </a:solidFill>
              </a:rPr>
              <a:t>Convert data into database formats (e.g. </a:t>
            </a:r>
            <a:r>
              <a:rPr lang="en-US" dirty="0" err="1">
                <a:solidFill>
                  <a:schemeClr val="dk1"/>
                </a:solidFill>
              </a:rPr>
              <a:t>sql</a:t>
            </a:r>
            <a:r>
              <a:rPr lang="en-US" dirty="0">
                <a:solidFill>
                  <a:schemeClr val="dk1"/>
                </a:solidFill>
              </a:rPr>
              <a:t>)</a:t>
            </a:r>
          </a:p>
          <a:p>
            <a:pPr fontAlgn="auto">
              <a:spcBef>
                <a:spcPts val="1600"/>
              </a:spcBef>
              <a:spcAft>
                <a:spcPts val="0"/>
              </a:spcAft>
              <a:buSzPct val="25000"/>
              <a:defRPr/>
            </a:pPr>
            <a:endParaRPr lang="en-US" dirty="0" smtClean="0">
              <a:solidFill>
                <a:schemeClr val="dk1"/>
              </a:solidFill>
            </a:endParaRPr>
          </a:p>
          <a:p>
            <a:pPr fontAlgn="auto">
              <a:spcBef>
                <a:spcPts val="1600"/>
              </a:spcBef>
              <a:spcAft>
                <a:spcPts val="0"/>
              </a:spcAft>
              <a:buSzPct val="25000"/>
              <a:defRPr/>
            </a:pPr>
            <a:r>
              <a:rPr lang="en-US" dirty="0" smtClean="0">
                <a:solidFill>
                  <a:schemeClr val="dk1"/>
                </a:solidFill>
              </a:rPr>
              <a:t>Load</a:t>
            </a:r>
            <a:endParaRPr lang="en-US" dirty="0">
              <a:solidFill>
                <a:schemeClr val="dk1"/>
              </a:solidFill>
            </a:endParaRPr>
          </a:p>
          <a:p>
            <a:pPr marL="514350" indent="-285750" fontAlgn="auto">
              <a:spcBef>
                <a:spcPts val="1600"/>
              </a:spcBef>
              <a:spcAft>
                <a:spcPts val="0"/>
              </a:spcAft>
              <a:buSzPct val="100000"/>
              <a:defRPr/>
            </a:pPr>
            <a:r>
              <a:rPr lang="en-US" dirty="0">
                <a:solidFill>
                  <a:schemeClr val="dk1"/>
                </a:solidFill>
              </a:rPr>
              <a:t>Load data into database</a:t>
            </a:r>
          </a:p>
          <a:p>
            <a:endParaRPr lang="en-US" dirty="0"/>
          </a:p>
        </p:txBody>
      </p:sp>
    </p:spTree>
    <p:extLst>
      <p:ext uri="{BB962C8B-B14F-4D97-AF65-F5344CB8AC3E}">
        <p14:creationId xmlns:p14="http://schemas.microsoft.com/office/powerpoint/2010/main" val="914002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Warehouses</a:t>
            </a:r>
            <a:endParaRPr lang="en-US" dirty="0"/>
          </a:p>
        </p:txBody>
      </p:sp>
      <p:pic>
        <p:nvPicPr>
          <p:cNvPr id="4" name="Shape 496"/>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583" y="601176"/>
            <a:ext cx="6434138"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20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a:t>
            </a:r>
            <a:r>
              <a:rPr lang="en-US" dirty="0" err="1" smtClean="0"/>
              <a:t>Datastores</a:t>
            </a:r>
            <a:endParaRPr lang="en-US" dirty="0"/>
          </a:p>
        </p:txBody>
      </p:sp>
      <p:sp>
        <p:nvSpPr>
          <p:cNvPr id="3" name="Content Placeholder 2"/>
          <p:cNvSpPr>
            <a:spLocks noGrp="1"/>
          </p:cNvSpPr>
          <p:nvPr>
            <p:ph idx="1"/>
          </p:nvPr>
        </p:nvSpPr>
        <p:spPr>
          <a:xfrm>
            <a:off x="256478" y="769434"/>
            <a:ext cx="4408828" cy="3629113"/>
          </a:xfrm>
        </p:spPr>
        <p:txBody>
          <a:bodyPr>
            <a:normAutofit/>
          </a:bodyPr>
          <a:lstStyle/>
          <a:p>
            <a:pPr marL="114300" indent="0">
              <a:spcBef>
                <a:spcPct val="0"/>
              </a:spcBef>
              <a:buNone/>
            </a:pPr>
            <a:r>
              <a:rPr lang="en-US" altLang="en-US" dirty="0" smtClean="0">
                <a:solidFill>
                  <a:srgbClr val="000000"/>
                </a:solidFill>
                <a:latin typeface="Arial" charset="0"/>
                <a:ea typeface="Arial" charset="0"/>
                <a:cs typeface="Arial" charset="0"/>
                <a:sym typeface="Arial" charset="0"/>
              </a:rPr>
              <a:t>Data isn’t </a:t>
            </a:r>
            <a:r>
              <a:rPr lang="en-US" altLang="en-US" dirty="0">
                <a:solidFill>
                  <a:srgbClr val="000000"/>
                </a:solidFill>
                <a:latin typeface="Arial" charset="0"/>
                <a:ea typeface="Arial" charset="0"/>
                <a:cs typeface="Arial" charset="0"/>
                <a:sym typeface="Arial" charset="0"/>
              </a:rPr>
              <a:t>forced into </a:t>
            </a:r>
            <a:r>
              <a:rPr lang="en-US" altLang="en-US" dirty="0" smtClean="0">
                <a:solidFill>
                  <a:srgbClr val="000000"/>
                </a:solidFill>
                <a:latin typeface="Arial" charset="0"/>
                <a:ea typeface="Arial" charset="0"/>
                <a:cs typeface="Arial" charset="0"/>
                <a:sym typeface="Arial" charset="0"/>
              </a:rPr>
              <a:t>row/column form</a:t>
            </a:r>
          </a:p>
          <a:p>
            <a:pPr marL="457200" indent="-342900">
              <a:spcBef>
                <a:spcPct val="0"/>
              </a:spcBef>
            </a:pPr>
            <a:endParaRPr lang="en-US" altLang="en-US" dirty="0">
              <a:solidFill>
                <a:srgbClr val="000000"/>
              </a:solidFill>
              <a:latin typeface="Arial" charset="0"/>
              <a:ea typeface="Arial" charset="0"/>
              <a:cs typeface="Arial" charset="0"/>
              <a:sym typeface="Arial" charset="0"/>
            </a:endParaRPr>
          </a:p>
          <a:p>
            <a:pPr marL="114300" indent="0">
              <a:spcBef>
                <a:spcPct val="0"/>
              </a:spcBef>
              <a:buNone/>
            </a:pPr>
            <a:r>
              <a:rPr lang="en-US" altLang="en-US" dirty="0">
                <a:solidFill>
                  <a:srgbClr val="000000"/>
                </a:solidFill>
                <a:latin typeface="Arial" charset="0"/>
                <a:ea typeface="Arial" charset="0"/>
                <a:cs typeface="Arial" charset="0"/>
                <a:sym typeface="Arial" charset="0"/>
              </a:rPr>
              <a:t>Lots of different </a:t>
            </a:r>
            <a:r>
              <a:rPr lang="en-US" altLang="en-US" dirty="0" smtClean="0">
                <a:solidFill>
                  <a:srgbClr val="000000"/>
                </a:solidFill>
                <a:latin typeface="Arial" charset="0"/>
                <a:ea typeface="Arial" charset="0"/>
                <a:cs typeface="Arial" charset="0"/>
                <a:sym typeface="Arial" charset="0"/>
              </a:rPr>
              <a:t>types of these, e.g.</a:t>
            </a:r>
          </a:p>
          <a:p>
            <a:pPr marL="114300" indent="0">
              <a:spcBef>
                <a:spcPct val="0"/>
              </a:spcBef>
              <a:buNone/>
            </a:pPr>
            <a:endParaRPr lang="en-US" altLang="en-US" dirty="0">
              <a:solidFill>
                <a:srgbClr val="000000"/>
              </a:solidFill>
              <a:latin typeface="Arial" charset="0"/>
              <a:ea typeface="Arial" charset="0"/>
              <a:cs typeface="Arial" charset="0"/>
              <a:sym typeface="Arial" charset="0"/>
            </a:endParaRPr>
          </a:p>
          <a:p>
            <a:pPr marL="457200" indent="-342900">
              <a:spcBef>
                <a:spcPct val="0"/>
              </a:spcBef>
            </a:pPr>
            <a:r>
              <a:rPr lang="en-US" altLang="en-US" dirty="0">
                <a:solidFill>
                  <a:srgbClr val="000000"/>
                </a:solidFill>
                <a:latin typeface="Arial" charset="0"/>
                <a:ea typeface="Arial" charset="0"/>
                <a:cs typeface="Arial" charset="0"/>
                <a:sym typeface="Arial" charset="0"/>
              </a:rPr>
              <a:t>Key/value: can add feature without rewriting </a:t>
            </a:r>
            <a:r>
              <a:rPr lang="en-US" altLang="en-US" dirty="0" smtClean="0">
                <a:solidFill>
                  <a:srgbClr val="000000"/>
                </a:solidFill>
                <a:latin typeface="Arial" charset="0"/>
                <a:ea typeface="Arial" charset="0"/>
                <a:cs typeface="Arial" charset="0"/>
                <a:sym typeface="Arial" charset="0"/>
              </a:rPr>
              <a:t>tables</a:t>
            </a:r>
          </a:p>
          <a:p>
            <a:pPr marL="457200" indent="-342900">
              <a:spcBef>
                <a:spcPct val="0"/>
              </a:spcBef>
            </a:pPr>
            <a:endParaRPr lang="en-US" altLang="en-US" dirty="0">
              <a:solidFill>
                <a:srgbClr val="000000"/>
              </a:solidFill>
              <a:latin typeface="Arial" charset="0"/>
              <a:ea typeface="Arial" charset="0"/>
              <a:cs typeface="Arial" charset="0"/>
              <a:sym typeface="Arial" charset="0"/>
            </a:endParaRPr>
          </a:p>
          <a:p>
            <a:pPr marL="457200" indent="-342900">
              <a:spcBef>
                <a:spcPct val="0"/>
              </a:spcBef>
            </a:pPr>
            <a:r>
              <a:rPr lang="en-US" altLang="en-US" dirty="0">
                <a:solidFill>
                  <a:srgbClr val="000000"/>
                </a:solidFill>
                <a:latin typeface="Arial" charset="0"/>
                <a:ea typeface="Arial" charset="0"/>
                <a:cs typeface="Arial" charset="0"/>
                <a:sym typeface="Arial" charset="0"/>
              </a:rPr>
              <a:t>Graph: stores nodes and </a:t>
            </a:r>
            <a:r>
              <a:rPr lang="en-US" altLang="en-US" dirty="0" smtClean="0">
                <a:solidFill>
                  <a:srgbClr val="000000"/>
                </a:solidFill>
                <a:latin typeface="Arial" charset="0"/>
                <a:ea typeface="Arial" charset="0"/>
                <a:cs typeface="Arial" charset="0"/>
                <a:sym typeface="Arial" charset="0"/>
              </a:rPr>
              <a:t>edges</a:t>
            </a:r>
          </a:p>
          <a:p>
            <a:pPr marL="457200" indent="-342900">
              <a:spcBef>
                <a:spcPct val="0"/>
              </a:spcBef>
            </a:pPr>
            <a:endParaRPr lang="en-US" altLang="en-US" dirty="0">
              <a:solidFill>
                <a:srgbClr val="000000"/>
              </a:solidFill>
              <a:latin typeface="Arial" charset="0"/>
              <a:ea typeface="Arial" charset="0"/>
              <a:cs typeface="Arial" charset="0"/>
              <a:sym typeface="Arial" charset="0"/>
            </a:endParaRPr>
          </a:p>
          <a:p>
            <a:pPr marL="457200" indent="-342900">
              <a:spcBef>
                <a:spcPct val="0"/>
              </a:spcBef>
            </a:pPr>
            <a:r>
              <a:rPr lang="en-US" altLang="en-US" dirty="0">
                <a:solidFill>
                  <a:srgbClr val="000000"/>
                </a:solidFill>
                <a:latin typeface="Arial" charset="0"/>
                <a:ea typeface="Arial" charset="0"/>
                <a:cs typeface="Arial" charset="0"/>
                <a:sym typeface="Arial" charset="0"/>
              </a:rPr>
              <a:t>Column: useful if you have a lot more reads than </a:t>
            </a:r>
            <a:r>
              <a:rPr lang="en-US" altLang="en-US" dirty="0" smtClean="0">
                <a:solidFill>
                  <a:srgbClr val="000000"/>
                </a:solidFill>
                <a:latin typeface="Arial" charset="0"/>
                <a:ea typeface="Arial" charset="0"/>
                <a:cs typeface="Arial" charset="0"/>
                <a:sym typeface="Arial" charset="0"/>
              </a:rPr>
              <a:t>writes</a:t>
            </a:r>
          </a:p>
          <a:p>
            <a:pPr marL="457200" indent="-342900">
              <a:spcBef>
                <a:spcPct val="0"/>
              </a:spcBef>
            </a:pPr>
            <a:endParaRPr lang="en-US" altLang="en-US" dirty="0">
              <a:solidFill>
                <a:srgbClr val="000000"/>
              </a:solidFill>
              <a:latin typeface="Arial" charset="0"/>
              <a:ea typeface="Arial" charset="0"/>
              <a:cs typeface="Arial" charset="0"/>
              <a:sym typeface="Arial" charset="0"/>
            </a:endParaRPr>
          </a:p>
          <a:p>
            <a:pPr marL="457200" indent="-342900">
              <a:spcBef>
                <a:spcPct val="0"/>
              </a:spcBef>
            </a:pPr>
            <a:r>
              <a:rPr lang="en-US" altLang="en-US" dirty="0" smtClean="0">
                <a:solidFill>
                  <a:srgbClr val="000000"/>
                </a:solidFill>
                <a:latin typeface="Arial" charset="0"/>
                <a:ea typeface="Arial" charset="0"/>
                <a:cs typeface="Arial" charset="0"/>
                <a:sym typeface="Arial" charset="0"/>
              </a:rPr>
              <a:t>Document (e.g. </a:t>
            </a:r>
            <a:r>
              <a:rPr lang="en-US" altLang="en-US" dirty="0" err="1" smtClean="0">
                <a:solidFill>
                  <a:srgbClr val="000000"/>
                </a:solidFill>
                <a:latin typeface="Arial" charset="0"/>
                <a:ea typeface="Arial" charset="0"/>
                <a:cs typeface="Arial" charset="0"/>
                <a:sym typeface="Arial" charset="0"/>
              </a:rPr>
              <a:t>MongoDb</a:t>
            </a:r>
            <a:r>
              <a:rPr lang="en-US" altLang="en-US" dirty="0" smtClean="0">
                <a:solidFill>
                  <a:srgbClr val="000000"/>
                </a:solidFill>
                <a:latin typeface="Arial" charset="0"/>
                <a:ea typeface="Arial" charset="0"/>
                <a:cs typeface="Arial" charset="0"/>
                <a:sym typeface="Arial" charset="0"/>
              </a:rPr>
              <a:t>): </a:t>
            </a:r>
            <a:r>
              <a:rPr lang="en-US" altLang="en-US" dirty="0">
                <a:solidFill>
                  <a:srgbClr val="000000"/>
                </a:solidFill>
                <a:latin typeface="Arial" charset="0"/>
                <a:ea typeface="Arial" charset="0"/>
                <a:cs typeface="Arial" charset="0"/>
                <a:sym typeface="Arial" charset="0"/>
              </a:rPr>
              <a:t>general-purpose. </a:t>
            </a:r>
            <a:endParaRPr lang="en-US" dirty="0"/>
          </a:p>
        </p:txBody>
      </p:sp>
      <p:pic>
        <p:nvPicPr>
          <p:cNvPr id="4" name="Shape 503"/>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6536" y="887380"/>
            <a:ext cx="3498850" cy="363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167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hape 78"/>
          <p:cNvSpPr>
            <a:spLocks noGrp="1"/>
          </p:cNvSpPr>
          <p:nvPr>
            <p:ph type="title"/>
          </p:nvPr>
        </p:nvSpPr>
        <p:spPr>
          <a:xfrm>
            <a:off x="606425" y="0"/>
            <a:ext cx="7886700" cy="881063"/>
          </a:xfrm>
        </p:spPr>
        <p:txBody>
          <a:bodyPr lIns="91425" tIns="45700" rIns="91425" bIns="45700"/>
          <a:lstStyle/>
          <a:p>
            <a:pPr eaLnBrk="1" hangingPunct="1">
              <a:buClr>
                <a:srgbClr val="000000"/>
              </a:buClr>
              <a:buSzPct val="25000"/>
              <a:buFont typeface="Calibri" charset="0"/>
              <a:buNone/>
            </a:pPr>
            <a:r>
              <a:rPr lang="en-US" altLang="en-US"/>
              <a:t>Session Topics</a:t>
            </a:r>
          </a:p>
        </p:txBody>
      </p:sp>
      <p:sp>
        <p:nvSpPr>
          <p:cNvPr id="79" name="Shape 79"/>
          <p:cNvSpPr txBox="1">
            <a:spLocks noGrp="1"/>
          </p:cNvSpPr>
          <p:nvPr>
            <p:ph idx="1"/>
          </p:nvPr>
        </p:nvSpPr>
        <p:spPr>
          <a:xfrm>
            <a:off x="274638" y="985838"/>
            <a:ext cx="4060825" cy="3968750"/>
          </a:xfrm>
        </p:spPr>
        <p:txBody>
          <a:bodyPr lIns="91425" tIns="45700" rIns="91425" bIns="45700">
            <a:noAutofit/>
          </a:bodyPr>
          <a:lstStyle/>
          <a:p>
            <a:pPr marL="0" indent="0" eaLnBrk="1" hangingPunct="1">
              <a:lnSpc>
                <a:spcPct val="80000"/>
              </a:lnSpc>
              <a:spcBef>
                <a:spcPct val="0"/>
              </a:spcBef>
              <a:buClr>
                <a:srgbClr val="000000"/>
              </a:buClr>
              <a:buSzPct val="25000"/>
              <a:buFont typeface="Arial" charset="0"/>
              <a:buNone/>
            </a:pPr>
            <a:r>
              <a:rPr lang="en-US" altLang="en-US" sz="2400" b="1">
                <a:solidFill>
                  <a:srgbClr val="000000"/>
                </a:solidFill>
                <a:ea typeface="Arial" charset="0"/>
                <a:cs typeface="Arial" charset="0"/>
                <a:sym typeface="Calibri" charset="0"/>
              </a:rPr>
              <a:t>People</a:t>
            </a:r>
          </a:p>
          <a:p>
            <a:pPr marL="0" indent="0" eaLnBrk="1" hangingPunct="1">
              <a:lnSpc>
                <a:spcPct val="80000"/>
              </a:lnSpc>
              <a:spcBef>
                <a:spcPts val="400"/>
              </a:spcBef>
              <a:buClr>
                <a:srgbClr val="000000"/>
              </a:buClr>
            </a:pPr>
            <a:r>
              <a:rPr lang="en-US" altLang="en-US" sz="1800">
                <a:ea typeface="Arial" charset="0"/>
                <a:cs typeface="Arial" charset="0"/>
              </a:rPr>
              <a:t>Designing a data science project</a:t>
            </a:r>
          </a:p>
          <a:p>
            <a:pPr marL="0" indent="0" eaLnBrk="1" hangingPunct="1">
              <a:lnSpc>
                <a:spcPct val="80000"/>
              </a:lnSpc>
              <a:spcBef>
                <a:spcPts val="400"/>
              </a:spcBef>
              <a:buClr>
                <a:srgbClr val="000000"/>
              </a:buClr>
            </a:pPr>
            <a:r>
              <a:rPr lang="en-US" altLang="en-US" sz="1800">
                <a:solidFill>
                  <a:srgbClr val="000000"/>
                </a:solidFill>
                <a:ea typeface="Arial" charset="0"/>
                <a:cs typeface="Arial" charset="0"/>
                <a:sym typeface="Calibri" charset="0"/>
              </a:rPr>
              <a:t>Communicating results</a:t>
            </a:r>
          </a:p>
          <a:p>
            <a:pPr marL="0" indent="0" eaLnBrk="1" hangingPunct="1">
              <a:lnSpc>
                <a:spcPct val="80000"/>
              </a:lnSpc>
              <a:spcBef>
                <a:spcPts val="400"/>
              </a:spcBef>
              <a:buFont typeface="Arial" charset="0"/>
              <a:buNone/>
            </a:pPr>
            <a:endParaRPr lang="en-US" altLang="en-US" sz="1800">
              <a:ea typeface="Arial" charset="0"/>
              <a:cs typeface="Arial" charset="0"/>
            </a:endParaRPr>
          </a:p>
          <a:p>
            <a:pPr marL="0" indent="0" eaLnBrk="1" hangingPunct="1">
              <a:lnSpc>
                <a:spcPct val="80000"/>
              </a:lnSpc>
              <a:spcBef>
                <a:spcPts val="800"/>
              </a:spcBef>
              <a:buClr>
                <a:srgbClr val="000000"/>
              </a:buClr>
              <a:buSzPct val="25000"/>
              <a:buFont typeface="Arial" charset="0"/>
              <a:buNone/>
            </a:pPr>
            <a:r>
              <a:rPr lang="en-US" altLang="en-US" sz="2400" b="1">
                <a:solidFill>
                  <a:srgbClr val="000000"/>
                </a:solidFill>
                <a:ea typeface="Arial" charset="0"/>
                <a:cs typeface="Arial" charset="0"/>
                <a:sym typeface="Calibri" charset="0"/>
              </a:rPr>
              <a:t>Tools</a:t>
            </a:r>
          </a:p>
          <a:p>
            <a:pPr marL="0" indent="0" eaLnBrk="1" hangingPunct="1">
              <a:lnSpc>
                <a:spcPct val="80000"/>
              </a:lnSpc>
              <a:spcBef>
                <a:spcPts val="400"/>
              </a:spcBef>
              <a:buClr>
                <a:srgbClr val="000000"/>
              </a:buClr>
            </a:pPr>
            <a:r>
              <a:rPr lang="en-US" altLang="en-US" sz="1800">
                <a:solidFill>
                  <a:srgbClr val="000000"/>
                </a:solidFill>
                <a:ea typeface="Arial" charset="0"/>
                <a:cs typeface="Arial" charset="0"/>
                <a:sym typeface="Calibri" charset="0"/>
              </a:rPr>
              <a:t>Python basics</a:t>
            </a:r>
          </a:p>
          <a:p>
            <a:pPr marL="0" indent="0" eaLnBrk="1" hangingPunct="1">
              <a:lnSpc>
                <a:spcPct val="80000"/>
              </a:lnSpc>
              <a:spcBef>
                <a:spcPts val="400"/>
              </a:spcBef>
              <a:buFont typeface="Arial" charset="0"/>
              <a:buNone/>
            </a:pPr>
            <a:endParaRPr lang="en-US" altLang="en-US" sz="1800">
              <a:ea typeface="Arial" charset="0"/>
              <a:cs typeface="Arial" charset="0"/>
            </a:endParaRPr>
          </a:p>
          <a:p>
            <a:pPr marL="0" indent="0" eaLnBrk="1" hangingPunct="1">
              <a:lnSpc>
                <a:spcPct val="80000"/>
              </a:lnSpc>
              <a:spcBef>
                <a:spcPts val="725"/>
              </a:spcBef>
              <a:buClr>
                <a:srgbClr val="000000"/>
              </a:buClr>
              <a:buSzPct val="25000"/>
              <a:buFont typeface="Arial" charset="0"/>
              <a:buNone/>
            </a:pPr>
            <a:r>
              <a:rPr lang="en-US" altLang="en-US" sz="2400" b="1">
                <a:solidFill>
                  <a:srgbClr val="000000"/>
                </a:solidFill>
                <a:ea typeface="Arial" charset="0"/>
                <a:cs typeface="Arial" charset="0"/>
                <a:sym typeface="Calibri" charset="0"/>
              </a:rPr>
              <a:t>Getting Data</a:t>
            </a:r>
          </a:p>
          <a:p>
            <a:pPr marL="0" indent="0" eaLnBrk="1" hangingPunct="1">
              <a:lnSpc>
                <a:spcPct val="80000"/>
              </a:lnSpc>
              <a:spcBef>
                <a:spcPts val="400"/>
              </a:spcBef>
              <a:buClr>
                <a:srgbClr val="000000"/>
              </a:buClr>
            </a:pPr>
            <a:r>
              <a:rPr lang="en-US" altLang="en-US" sz="1800">
                <a:solidFill>
                  <a:srgbClr val="000000"/>
                </a:solidFill>
                <a:ea typeface="Arial" charset="0"/>
                <a:cs typeface="Arial" charset="0"/>
                <a:sym typeface="Calibri" charset="0"/>
              </a:rPr>
              <a:t>Acquiring data</a:t>
            </a:r>
          </a:p>
          <a:p>
            <a:pPr marL="0" indent="0" eaLnBrk="1" hangingPunct="1">
              <a:lnSpc>
                <a:spcPct val="80000"/>
              </a:lnSpc>
              <a:spcBef>
                <a:spcPts val="400"/>
              </a:spcBef>
              <a:buClr>
                <a:srgbClr val="000000"/>
              </a:buClr>
            </a:pPr>
            <a:r>
              <a:rPr lang="en-US" altLang="en-US" sz="1800">
                <a:solidFill>
                  <a:srgbClr val="000000"/>
                </a:solidFill>
                <a:ea typeface="Arial" charset="0"/>
                <a:cs typeface="Arial" charset="0"/>
                <a:sym typeface="Calibri" charset="0"/>
              </a:rPr>
              <a:t>Cleaning and exploring data</a:t>
            </a:r>
          </a:p>
          <a:p>
            <a:pPr marL="0" indent="0" eaLnBrk="1" hangingPunct="1">
              <a:lnSpc>
                <a:spcPct val="80000"/>
              </a:lnSpc>
              <a:spcBef>
                <a:spcPts val="450"/>
              </a:spcBef>
              <a:buClr>
                <a:srgbClr val="000000"/>
              </a:buClr>
              <a:buSzPct val="102000"/>
              <a:buFont typeface="Arial" charset="0"/>
              <a:buNone/>
            </a:pPr>
            <a:endParaRPr lang="en-US" altLang="en-US" sz="2200">
              <a:solidFill>
                <a:srgbClr val="000000"/>
              </a:solidFill>
              <a:ea typeface="Arial" charset="0"/>
              <a:cs typeface="Arial" charset="0"/>
              <a:sym typeface="Calibri" charset="0"/>
            </a:endParaRPr>
          </a:p>
          <a:p>
            <a:pPr marL="0" indent="0" eaLnBrk="1" hangingPunct="1">
              <a:lnSpc>
                <a:spcPct val="80000"/>
              </a:lnSpc>
              <a:spcBef>
                <a:spcPts val="450"/>
              </a:spcBef>
              <a:buClr>
                <a:srgbClr val="000000"/>
              </a:buClr>
              <a:buSzPct val="102000"/>
              <a:buFont typeface="Arial" charset="0"/>
              <a:buNone/>
            </a:pPr>
            <a:endParaRPr lang="en-US" altLang="en-US" sz="2200">
              <a:solidFill>
                <a:srgbClr val="000000"/>
              </a:solidFill>
              <a:ea typeface="Arial" charset="0"/>
              <a:cs typeface="Arial" charset="0"/>
              <a:sym typeface="Calibri" charset="0"/>
            </a:endParaRPr>
          </a:p>
          <a:p>
            <a:pPr marL="0" indent="0" eaLnBrk="1" hangingPunct="1">
              <a:lnSpc>
                <a:spcPct val="80000"/>
              </a:lnSpc>
              <a:spcBef>
                <a:spcPts val="450"/>
              </a:spcBef>
              <a:buClr>
                <a:srgbClr val="000000"/>
              </a:buClr>
              <a:buSzPct val="102000"/>
              <a:buFont typeface="Arial" charset="0"/>
              <a:buNone/>
            </a:pPr>
            <a:endParaRPr lang="en-US" altLang="en-US" sz="2200">
              <a:solidFill>
                <a:srgbClr val="000000"/>
              </a:solidFill>
              <a:ea typeface="Arial" charset="0"/>
              <a:cs typeface="Arial" charset="0"/>
              <a:sym typeface="Calibri" charset="0"/>
            </a:endParaRPr>
          </a:p>
        </p:txBody>
      </p:sp>
      <p:sp>
        <p:nvSpPr>
          <p:cNvPr id="80" name="Shape 80"/>
          <p:cNvSpPr txBox="1"/>
          <p:nvPr/>
        </p:nvSpPr>
        <p:spPr>
          <a:xfrm>
            <a:off x="4489450" y="1028700"/>
            <a:ext cx="4452938" cy="3881438"/>
          </a:xfrm>
          <a:prstGeom prst="rect">
            <a:avLst/>
          </a:prstGeom>
          <a:noFill/>
          <a:ln>
            <a:noFill/>
          </a:ln>
        </p:spPr>
        <p:txBody>
          <a:bodyPr lIns="91425" tIns="45700" rIns="91425" bIns="45700"/>
          <a:lstStyle>
            <a:lvl1pPr>
              <a:defRPr sz="1400">
                <a:solidFill>
                  <a:srgbClr val="000000"/>
                </a:solidFill>
                <a:latin typeface="Arial" charset="0"/>
                <a:ea typeface="Arial" charset="0"/>
                <a:cs typeface="Arial" charset="0"/>
                <a:sym typeface="Arial" charset="0"/>
              </a:defRPr>
            </a:lvl1pPr>
            <a:lvl2pPr marL="742950" indent="-285750">
              <a:defRPr sz="1400">
                <a:solidFill>
                  <a:srgbClr val="000000"/>
                </a:solidFill>
                <a:latin typeface="Arial" charset="0"/>
                <a:ea typeface="Arial" charset="0"/>
                <a:cs typeface="Arial" charset="0"/>
                <a:sym typeface="Arial" charset="0"/>
              </a:defRPr>
            </a:lvl2pPr>
            <a:lvl3pPr marL="1143000" indent="-228600">
              <a:defRPr sz="1400">
                <a:solidFill>
                  <a:srgbClr val="000000"/>
                </a:solidFill>
                <a:latin typeface="Arial" charset="0"/>
                <a:ea typeface="Arial" charset="0"/>
                <a:cs typeface="Arial" charset="0"/>
                <a:sym typeface="Arial" charset="0"/>
              </a:defRPr>
            </a:lvl3pPr>
            <a:lvl4pPr marL="1600200" indent="-228600">
              <a:defRPr sz="1400">
                <a:solidFill>
                  <a:srgbClr val="000000"/>
                </a:solidFill>
                <a:latin typeface="Arial" charset="0"/>
                <a:ea typeface="Arial" charset="0"/>
                <a:cs typeface="Arial" charset="0"/>
                <a:sym typeface="Arial" charset="0"/>
              </a:defRPr>
            </a:lvl4pPr>
            <a:lvl5pPr marL="2057400" indent="-228600">
              <a:defRPr sz="14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400">
                <a:solidFill>
                  <a:srgbClr val="000000"/>
                </a:solidFill>
                <a:latin typeface="Arial" charset="0"/>
                <a:ea typeface="Arial" charset="0"/>
                <a:cs typeface="Arial" charset="0"/>
                <a:sym typeface="Arial" charset="0"/>
              </a:defRPr>
            </a:lvl9pPr>
          </a:lstStyle>
          <a:p>
            <a:pPr eaLnBrk="1" hangingPunct="1">
              <a:buClr>
                <a:srgbClr val="000000"/>
              </a:buClr>
              <a:buSzPct val="25000"/>
              <a:buFont typeface="Arial" charset="0"/>
              <a:buNone/>
            </a:pPr>
            <a:r>
              <a:rPr lang="en-US" altLang="en-US" sz="2400" b="1">
                <a:sym typeface="Calibri" charset="0"/>
              </a:rPr>
              <a:t>Special data types</a:t>
            </a:r>
          </a:p>
          <a:p>
            <a:pPr eaLnBrk="1" hangingPunct="1">
              <a:spcBef>
                <a:spcPts val="413"/>
              </a:spcBef>
              <a:buClr>
                <a:srgbClr val="000000"/>
              </a:buClr>
              <a:buSzPct val="100000"/>
              <a:buFont typeface="Arial" charset="0"/>
              <a:buChar char="•"/>
            </a:pPr>
            <a:r>
              <a:rPr lang="en-US" altLang="en-US" sz="1800">
                <a:sym typeface="Calibri" charset="0"/>
              </a:rPr>
              <a:t>Handling text data</a:t>
            </a:r>
          </a:p>
          <a:p>
            <a:pPr eaLnBrk="1" hangingPunct="1">
              <a:spcBef>
                <a:spcPts val="413"/>
              </a:spcBef>
              <a:buClr>
                <a:srgbClr val="000000"/>
              </a:buClr>
              <a:buSzPct val="100000"/>
              <a:buFont typeface="Arial" charset="0"/>
              <a:buChar char="•"/>
            </a:pPr>
            <a:r>
              <a:rPr lang="en-US" altLang="en-US" sz="1800">
                <a:sym typeface="Calibri" charset="0"/>
              </a:rPr>
              <a:t>Handling geospatial data</a:t>
            </a:r>
          </a:p>
          <a:p>
            <a:pPr eaLnBrk="1" hangingPunct="1">
              <a:spcBef>
                <a:spcPts val="413"/>
              </a:spcBef>
              <a:buClr>
                <a:srgbClr val="000000"/>
              </a:buClr>
              <a:buSzPct val="100000"/>
              <a:buFont typeface="Arial" charset="0"/>
              <a:buChar char="•"/>
            </a:pPr>
            <a:r>
              <a:rPr lang="en-US" altLang="en-US" sz="1800">
                <a:sym typeface="Calibri" charset="0"/>
              </a:rPr>
              <a:t>Handling big data</a:t>
            </a:r>
          </a:p>
          <a:p>
            <a:pPr eaLnBrk="1" hangingPunct="1">
              <a:spcBef>
                <a:spcPts val="413"/>
              </a:spcBef>
            </a:pPr>
            <a:endParaRPr lang="en-US" altLang="en-US" sz="1800">
              <a:sym typeface="Calibri" charset="0"/>
            </a:endParaRPr>
          </a:p>
          <a:p>
            <a:pPr eaLnBrk="1" hangingPunct="1">
              <a:spcBef>
                <a:spcPts val="800"/>
              </a:spcBef>
              <a:buClr>
                <a:srgbClr val="000000"/>
              </a:buClr>
              <a:buSzPct val="25000"/>
              <a:buFont typeface="Arial" charset="0"/>
              <a:buNone/>
            </a:pPr>
            <a:r>
              <a:rPr lang="en-US" altLang="en-US" sz="2400" b="1">
                <a:sym typeface="Calibri" charset="0"/>
              </a:rPr>
              <a:t>Learning from data</a:t>
            </a:r>
          </a:p>
          <a:p>
            <a:pPr eaLnBrk="1" hangingPunct="1">
              <a:spcBef>
                <a:spcPts val="413"/>
              </a:spcBef>
              <a:buClr>
                <a:srgbClr val="000000"/>
              </a:buClr>
              <a:buSzPct val="100000"/>
              <a:buFont typeface="Arial" charset="0"/>
              <a:buChar char="•"/>
            </a:pPr>
            <a:r>
              <a:rPr lang="en-US" altLang="en-US" sz="1800">
                <a:sym typeface="Calibri" charset="0"/>
              </a:rPr>
              <a:t>Machine learning</a:t>
            </a:r>
          </a:p>
          <a:p>
            <a:pPr eaLnBrk="1" hangingPunct="1">
              <a:spcBef>
                <a:spcPts val="413"/>
              </a:spcBef>
              <a:buClr>
                <a:srgbClr val="000000"/>
              </a:buClr>
              <a:buSzPct val="100000"/>
              <a:buFont typeface="Arial" charset="0"/>
              <a:buChar char="•"/>
            </a:pPr>
            <a:r>
              <a:rPr lang="en-US" altLang="en-US" sz="1800">
                <a:sym typeface="Calibri" charset="0"/>
              </a:rPr>
              <a:t>Learning relationships from data</a:t>
            </a:r>
            <a:endParaRPr lang="en-US" altLang="en-US" sz="2400">
              <a:sym typeface="Calibri" charset="0"/>
            </a:endParaRPr>
          </a:p>
          <a:p>
            <a:pPr eaLnBrk="1" hangingPunct="1">
              <a:spcBef>
                <a:spcPts val="413"/>
              </a:spcBef>
              <a:buClr>
                <a:srgbClr val="000000"/>
              </a:buClr>
              <a:buFont typeface="Arial" charset="0"/>
              <a:buNone/>
            </a:pPr>
            <a:endParaRPr lang="en-US" altLang="en-US" sz="2000">
              <a:sym typeface="Calibri" charset="0"/>
            </a:endParaRPr>
          </a:p>
          <a:p>
            <a:pPr eaLnBrk="1" hangingPunct="1">
              <a:spcBef>
                <a:spcPts val="588"/>
              </a:spcBef>
              <a:buClr>
                <a:srgbClr val="000000"/>
              </a:buClr>
              <a:buFont typeface="Arial" charset="0"/>
              <a:buNone/>
            </a:pPr>
            <a:endParaRPr lang="en-US" altLang="en-US" sz="2900">
              <a:sym typeface="Calibri" charset="0"/>
            </a:endParaRPr>
          </a:p>
          <a:p>
            <a:pPr eaLnBrk="1" hangingPunct="1">
              <a:spcBef>
                <a:spcPts val="588"/>
              </a:spcBef>
              <a:buClr>
                <a:srgbClr val="000000"/>
              </a:buClr>
              <a:buFont typeface="Arial" charset="0"/>
              <a:buNone/>
            </a:pPr>
            <a:endParaRPr lang="en-US" altLang="en-US" sz="2900">
              <a:sym typeface="Calibri" charset="0"/>
            </a:endParaRPr>
          </a:p>
        </p:txBody>
      </p:sp>
    </p:spTree>
    <p:extLst>
      <p:ext uri="{BB962C8B-B14F-4D97-AF65-F5344CB8AC3E}">
        <p14:creationId xmlns:p14="http://schemas.microsoft.com/office/powerpoint/2010/main" val="2053329291"/>
      </p:ext>
    </p:extLst>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Lakes</a:t>
            </a:r>
            <a:endParaRPr lang="en-US" dirty="0"/>
          </a:p>
        </p:txBody>
      </p:sp>
      <p:pic>
        <p:nvPicPr>
          <p:cNvPr id="4" name="Shape 509"/>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047" y="604352"/>
            <a:ext cx="6486525" cy="404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2403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Teams</a:t>
            </a:r>
            <a:endParaRPr lang="en-US" dirty="0"/>
          </a:p>
        </p:txBody>
      </p:sp>
    </p:spTree>
    <p:extLst>
      <p:ext uri="{BB962C8B-B14F-4D97-AF65-F5344CB8AC3E}">
        <p14:creationId xmlns:p14="http://schemas.microsoft.com/office/powerpoint/2010/main" val="7155933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Teams</a:t>
            </a:r>
            <a:endParaRPr lang="en-US" dirty="0"/>
          </a:p>
        </p:txBody>
      </p:sp>
      <p:sp>
        <p:nvSpPr>
          <p:cNvPr id="3" name="Content Placeholder 2"/>
          <p:cNvSpPr>
            <a:spLocks noGrp="1"/>
          </p:cNvSpPr>
          <p:nvPr>
            <p:ph idx="1"/>
          </p:nvPr>
        </p:nvSpPr>
        <p:spPr/>
        <p:txBody>
          <a:bodyPr/>
          <a:lstStyle/>
          <a:p>
            <a:r>
              <a:rPr lang="en-US" dirty="0" smtClean="0"/>
              <a:t>Usually see:</a:t>
            </a:r>
          </a:p>
          <a:p>
            <a:pPr lvl="1"/>
            <a:r>
              <a:rPr lang="en-US" dirty="0" smtClean="0"/>
              <a:t>Project manager</a:t>
            </a:r>
          </a:p>
          <a:p>
            <a:pPr lvl="1"/>
            <a:r>
              <a:rPr lang="en-US" dirty="0" smtClean="0"/>
              <a:t>Business analysts: understanding the system</a:t>
            </a:r>
          </a:p>
          <a:p>
            <a:pPr lvl="1"/>
            <a:r>
              <a:rPr lang="en-US" dirty="0" smtClean="0"/>
              <a:t>Data scientists and data analysts</a:t>
            </a:r>
          </a:p>
          <a:p>
            <a:pPr lvl="1"/>
            <a:r>
              <a:rPr lang="en-US" dirty="0" smtClean="0"/>
              <a:t>Data engineers and developers</a:t>
            </a:r>
          </a:p>
          <a:p>
            <a:pPr marL="342900" lvl="1" indent="0">
              <a:buNone/>
            </a:pPr>
            <a:endParaRPr lang="en-US" dirty="0" smtClean="0"/>
          </a:p>
          <a:p>
            <a:r>
              <a:rPr lang="en-US" dirty="0" smtClean="0"/>
              <a:t>Sometimes see:</a:t>
            </a:r>
          </a:p>
          <a:p>
            <a:pPr lvl="1"/>
            <a:r>
              <a:rPr lang="en-US" dirty="0" smtClean="0"/>
              <a:t>Data architect</a:t>
            </a:r>
          </a:p>
          <a:p>
            <a:pPr lvl="1"/>
            <a:r>
              <a:rPr lang="en-US" dirty="0" smtClean="0"/>
              <a:t>User experience developer, user interface developer, visual designer</a:t>
            </a:r>
          </a:p>
          <a:p>
            <a:pPr lvl="1"/>
            <a:r>
              <a:rPr lang="en-US" dirty="0" smtClean="0"/>
              <a:t>Algorithm specialists (e.g. machine learning, image processing </a:t>
            </a:r>
            <a:r>
              <a:rPr lang="en-US" dirty="0" err="1" smtClean="0"/>
              <a:t>etc</a:t>
            </a:r>
            <a:r>
              <a:rPr lang="en-US" dirty="0" smtClean="0"/>
              <a:t>)</a:t>
            </a:r>
          </a:p>
          <a:p>
            <a:pPr lvl="1"/>
            <a:endParaRPr lang="en-US" dirty="0"/>
          </a:p>
        </p:txBody>
      </p:sp>
    </p:spTree>
    <p:extLst>
      <p:ext uri="{BB962C8B-B14F-4D97-AF65-F5344CB8AC3E}">
        <p14:creationId xmlns:p14="http://schemas.microsoft.com/office/powerpoint/2010/main" val="1226965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ata Team Work</a:t>
            </a:r>
            <a:endParaRPr lang="en-US" dirty="0"/>
          </a:p>
        </p:txBody>
      </p:sp>
      <p:sp>
        <p:nvSpPr>
          <p:cNvPr id="3" name="Content Placeholder 2"/>
          <p:cNvSpPr>
            <a:spLocks noGrp="1"/>
          </p:cNvSpPr>
          <p:nvPr>
            <p:ph idx="1"/>
          </p:nvPr>
        </p:nvSpPr>
        <p:spPr/>
        <p:txBody>
          <a:bodyPr/>
          <a:lstStyle/>
          <a:p>
            <a:pPr>
              <a:lnSpc>
                <a:spcPct val="150000"/>
              </a:lnSpc>
            </a:pPr>
            <a:r>
              <a:rPr lang="en-US" dirty="0" smtClean="0"/>
              <a:t>Data analysis</a:t>
            </a:r>
          </a:p>
          <a:p>
            <a:pPr>
              <a:lnSpc>
                <a:spcPct val="150000"/>
              </a:lnSpc>
            </a:pPr>
            <a:r>
              <a:rPr lang="en-US" dirty="0"/>
              <a:t>Data science</a:t>
            </a:r>
          </a:p>
          <a:p>
            <a:pPr>
              <a:lnSpc>
                <a:spcPct val="150000"/>
              </a:lnSpc>
            </a:pPr>
            <a:r>
              <a:rPr lang="en-US" dirty="0" smtClean="0"/>
              <a:t>Data engineering</a:t>
            </a:r>
          </a:p>
          <a:p>
            <a:pPr>
              <a:lnSpc>
                <a:spcPct val="150000"/>
              </a:lnSpc>
            </a:pPr>
            <a:r>
              <a:rPr lang="en-US" dirty="0" smtClean="0"/>
              <a:t>Data strategy</a:t>
            </a:r>
            <a:endParaRPr lang="en-US" dirty="0"/>
          </a:p>
        </p:txBody>
      </p:sp>
    </p:spTree>
    <p:extLst>
      <p:ext uri="{BB962C8B-B14F-4D97-AF65-F5344CB8AC3E}">
        <p14:creationId xmlns:p14="http://schemas.microsoft.com/office/powerpoint/2010/main" val="18363676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3" name="Content Placeholder 2"/>
          <p:cNvSpPr>
            <a:spLocks noGrp="1"/>
          </p:cNvSpPr>
          <p:nvPr>
            <p:ph idx="1"/>
          </p:nvPr>
        </p:nvSpPr>
        <p:spPr/>
        <p:txBody>
          <a:bodyPr/>
          <a:lstStyle/>
          <a:p>
            <a:pPr marL="457200" indent="-342900">
              <a:spcBef>
                <a:spcPct val="0"/>
              </a:spcBef>
            </a:pPr>
            <a:r>
              <a:rPr lang="en-US" altLang="en-US" dirty="0">
                <a:solidFill>
                  <a:srgbClr val="000000"/>
                </a:solidFill>
                <a:latin typeface="Arial" charset="0"/>
                <a:ea typeface="Arial" charset="0"/>
                <a:cs typeface="Arial" charset="0"/>
                <a:sym typeface="Arial" charset="0"/>
              </a:rPr>
              <a:t>What are the statistics of this dataset?</a:t>
            </a:r>
          </a:p>
          <a:p>
            <a:pPr marL="457200" indent="-342900">
              <a:spcBef>
                <a:spcPts val="1600"/>
              </a:spcBef>
            </a:pPr>
            <a:r>
              <a:rPr lang="en-US" altLang="en-US" dirty="0">
                <a:solidFill>
                  <a:srgbClr val="000000"/>
                </a:solidFill>
                <a:latin typeface="Arial" charset="0"/>
                <a:ea typeface="Arial" charset="0"/>
                <a:cs typeface="Arial" charset="0"/>
                <a:sym typeface="Arial" charset="0"/>
              </a:rPr>
              <a:t>E.g. which pages are popular</a:t>
            </a:r>
          </a:p>
          <a:p>
            <a:pPr marL="457200" indent="-342900">
              <a:spcBef>
                <a:spcPts val="1600"/>
              </a:spcBef>
            </a:pPr>
            <a:r>
              <a:rPr lang="en-US" altLang="en-US" dirty="0">
                <a:solidFill>
                  <a:srgbClr val="000000"/>
                </a:solidFill>
                <a:latin typeface="Arial" charset="0"/>
                <a:ea typeface="Arial" charset="0"/>
                <a:cs typeface="Arial" charset="0"/>
                <a:sym typeface="Arial" charset="0"/>
              </a:rPr>
              <a:t>Usually on already-formatted data, e.g. google analytics results</a:t>
            </a:r>
          </a:p>
          <a:p>
            <a:endParaRPr lang="en-US" dirty="0"/>
          </a:p>
        </p:txBody>
      </p:sp>
    </p:spTree>
    <p:extLst>
      <p:ext uri="{BB962C8B-B14F-4D97-AF65-F5344CB8AC3E}">
        <p14:creationId xmlns:p14="http://schemas.microsoft.com/office/powerpoint/2010/main" val="811316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a:t>
            </a:r>
            <a:endParaRPr lang="en-US" dirty="0"/>
          </a:p>
        </p:txBody>
      </p:sp>
      <p:sp>
        <p:nvSpPr>
          <p:cNvPr id="3" name="Content Placeholder 2"/>
          <p:cNvSpPr>
            <a:spLocks noGrp="1"/>
          </p:cNvSpPr>
          <p:nvPr>
            <p:ph idx="1"/>
          </p:nvPr>
        </p:nvSpPr>
        <p:spPr/>
        <p:txBody>
          <a:bodyPr/>
          <a:lstStyle/>
          <a:p>
            <a:pPr marL="457200" indent="-342900">
              <a:lnSpc>
                <a:spcPct val="138000"/>
              </a:lnSpc>
              <a:spcBef>
                <a:spcPct val="0"/>
              </a:spcBef>
            </a:pPr>
            <a:r>
              <a:rPr lang="en-US" altLang="en-US" dirty="0">
                <a:solidFill>
                  <a:srgbClr val="000000"/>
                </a:solidFill>
                <a:latin typeface="Arial" charset="0"/>
                <a:ea typeface="Arial" charset="0"/>
                <a:cs typeface="Arial" charset="0"/>
                <a:sym typeface="Arial" charset="0"/>
              </a:rPr>
              <a:t>Ask an interesting question</a:t>
            </a:r>
          </a:p>
          <a:p>
            <a:pPr marL="457200" indent="-342900">
              <a:lnSpc>
                <a:spcPct val="138000"/>
              </a:lnSpc>
              <a:spcBef>
                <a:spcPts val="600"/>
              </a:spcBef>
            </a:pPr>
            <a:r>
              <a:rPr lang="en-US" altLang="en-US" dirty="0">
                <a:solidFill>
                  <a:srgbClr val="000000"/>
                </a:solidFill>
                <a:latin typeface="Arial" charset="0"/>
                <a:ea typeface="Arial" charset="0"/>
                <a:cs typeface="Arial" charset="0"/>
                <a:sym typeface="Arial" charset="0"/>
              </a:rPr>
              <a:t>Get the data</a:t>
            </a:r>
          </a:p>
          <a:p>
            <a:pPr marL="457200" indent="-342900">
              <a:lnSpc>
                <a:spcPct val="138000"/>
              </a:lnSpc>
              <a:spcBef>
                <a:spcPts val="600"/>
              </a:spcBef>
            </a:pPr>
            <a:r>
              <a:rPr lang="en-US" altLang="en-US" dirty="0">
                <a:solidFill>
                  <a:srgbClr val="000000"/>
                </a:solidFill>
                <a:latin typeface="Arial" charset="0"/>
                <a:ea typeface="Arial" charset="0"/>
                <a:cs typeface="Arial" charset="0"/>
                <a:sym typeface="Arial" charset="0"/>
              </a:rPr>
              <a:t>Explore the data</a:t>
            </a:r>
          </a:p>
          <a:p>
            <a:pPr marL="457200" indent="-342900">
              <a:lnSpc>
                <a:spcPct val="138000"/>
              </a:lnSpc>
              <a:spcBef>
                <a:spcPts val="600"/>
              </a:spcBef>
            </a:pPr>
            <a:r>
              <a:rPr lang="en-US" altLang="en-US" dirty="0">
                <a:solidFill>
                  <a:srgbClr val="000000"/>
                </a:solidFill>
                <a:latin typeface="Arial" charset="0"/>
                <a:ea typeface="Arial" charset="0"/>
                <a:cs typeface="Arial" charset="0"/>
                <a:sym typeface="Arial" charset="0"/>
              </a:rPr>
              <a:t>Model the </a:t>
            </a:r>
            <a:r>
              <a:rPr lang="en-US" altLang="en-US" dirty="0" smtClean="0">
                <a:solidFill>
                  <a:srgbClr val="000000"/>
                </a:solidFill>
                <a:latin typeface="Arial" charset="0"/>
                <a:ea typeface="Arial" charset="0"/>
                <a:cs typeface="Arial" charset="0"/>
                <a:sym typeface="Arial" charset="0"/>
              </a:rPr>
              <a:t>data</a:t>
            </a:r>
          </a:p>
          <a:p>
            <a:pPr marL="457200" indent="-342900">
              <a:lnSpc>
                <a:spcPct val="138000"/>
              </a:lnSpc>
              <a:spcBef>
                <a:spcPts val="600"/>
              </a:spcBef>
            </a:pPr>
            <a:r>
              <a:rPr lang="en-US" altLang="en-US" dirty="0" smtClean="0">
                <a:solidFill>
                  <a:srgbClr val="000000"/>
                </a:solidFill>
                <a:latin typeface="Arial" charset="0"/>
                <a:ea typeface="Arial" charset="0"/>
                <a:cs typeface="Arial" charset="0"/>
                <a:sym typeface="Arial" charset="0"/>
              </a:rPr>
              <a:t>Communicate </a:t>
            </a:r>
            <a:r>
              <a:rPr lang="en-US" altLang="en-US" dirty="0">
                <a:solidFill>
                  <a:srgbClr val="000000"/>
                </a:solidFill>
                <a:latin typeface="Arial" charset="0"/>
                <a:ea typeface="Arial" charset="0"/>
                <a:cs typeface="Arial" charset="0"/>
                <a:sym typeface="Arial" charset="0"/>
              </a:rPr>
              <a:t>and visualize your results</a:t>
            </a:r>
          </a:p>
          <a:p>
            <a:endParaRPr lang="en-US" dirty="0"/>
          </a:p>
        </p:txBody>
      </p:sp>
    </p:spTree>
    <p:extLst>
      <p:ext uri="{BB962C8B-B14F-4D97-AF65-F5344CB8AC3E}">
        <p14:creationId xmlns:p14="http://schemas.microsoft.com/office/powerpoint/2010/main" val="5997582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Engineering</a:t>
            </a:r>
            <a:endParaRPr lang="en-US" dirty="0"/>
          </a:p>
        </p:txBody>
      </p:sp>
      <p:sp>
        <p:nvSpPr>
          <p:cNvPr id="3" name="Content Placeholder 2"/>
          <p:cNvSpPr>
            <a:spLocks noGrp="1"/>
          </p:cNvSpPr>
          <p:nvPr>
            <p:ph idx="1"/>
          </p:nvPr>
        </p:nvSpPr>
        <p:spPr>
          <a:xfrm>
            <a:off x="256478" y="844079"/>
            <a:ext cx="4203555" cy="3629113"/>
          </a:xfrm>
        </p:spPr>
        <p:txBody>
          <a:bodyPr/>
          <a:lstStyle/>
          <a:p>
            <a:pPr marL="457200" indent="-342900">
              <a:spcBef>
                <a:spcPct val="0"/>
              </a:spcBef>
            </a:pPr>
            <a:r>
              <a:rPr lang="en-US" altLang="en-US" dirty="0">
                <a:solidFill>
                  <a:srgbClr val="000000"/>
                </a:solidFill>
                <a:latin typeface="Arial" charset="0"/>
                <a:ea typeface="Arial" charset="0"/>
                <a:cs typeface="Arial" charset="0"/>
                <a:sym typeface="Arial" charset="0"/>
              </a:rPr>
              <a:t>Big data storage</a:t>
            </a:r>
          </a:p>
          <a:p>
            <a:pPr marL="914400" lvl="1" indent="-342900">
              <a:spcBef>
                <a:spcPts val="1600"/>
              </a:spcBef>
            </a:pPr>
            <a:r>
              <a:rPr lang="en-US" altLang="en-US" dirty="0">
                <a:solidFill>
                  <a:srgbClr val="000000"/>
                </a:solidFill>
                <a:latin typeface="Arial" charset="0"/>
                <a:ea typeface="Arial" charset="0"/>
                <a:cs typeface="Arial" charset="0"/>
                <a:sym typeface="Arial" charset="0"/>
              </a:rPr>
              <a:t>SQL, NoSQL</a:t>
            </a:r>
          </a:p>
          <a:p>
            <a:pPr marL="914400" lvl="1" indent="-342900">
              <a:spcBef>
                <a:spcPts val="1600"/>
              </a:spcBef>
            </a:pPr>
            <a:r>
              <a:rPr lang="en-US" altLang="en-US" dirty="0">
                <a:solidFill>
                  <a:srgbClr val="000000"/>
                </a:solidFill>
                <a:latin typeface="Arial" charset="0"/>
                <a:ea typeface="Arial" charset="0"/>
                <a:cs typeface="Arial" charset="0"/>
                <a:sym typeface="Arial" charset="0"/>
              </a:rPr>
              <a:t>warehouses, lakes</a:t>
            </a:r>
          </a:p>
          <a:p>
            <a:pPr marL="914400" lvl="1" indent="-342900">
              <a:spcBef>
                <a:spcPts val="1600"/>
              </a:spcBef>
            </a:pPr>
            <a:r>
              <a:rPr lang="en-US" altLang="en-US" dirty="0">
                <a:solidFill>
                  <a:srgbClr val="000000"/>
                </a:solidFill>
                <a:latin typeface="Arial" charset="0"/>
                <a:ea typeface="Arial" charset="0"/>
                <a:cs typeface="Arial" charset="0"/>
                <a:sym typeface="Arial" charset="0"/>
              </a:rPr>
              <a:t>Cloud computing architectures</a:t>
            </a:r>
          </a:p>
          <a:p>
            <a:pPr marL="914400" lvl="1" indent="-342900">
              <a:spcBef>
                <a:spcPts val="1600"/>
              </a:spcBef>
            </a:pPr>
            <a:r>
              <a:rPr lang="en-US" altLang="en-US" dirty="0">
                <a:solidFill>
                  <a:srgbClr val="000000"/>
                </a:solidFill>
                <a:latin typeface="Arial" charset="0"/>
                <a:ea typeface="Arial" charset="0"/>
                <a:cs typeface="Arial" charset="0"/>
                <a:sym typeface="Arial" charset="0"/>
              </a:rPr>
              <a:t>Privacy / security</a:t>
            </a:r>
          </a:p>
          <a:p>
            <a:pPr marL="914400" lvl="1" indent="-342900">
              <a:spcBef>
                <a:spcPts val="1600"/>
              </a:spcBef>
            </a:pPr>
            <a:r>
              <a:rPr lang="en-US" altLang="en-US" dirty="0">
                <a:solidFill>
                  <a:srgbClr val="000000"/>
                </a:solidFill>
                <a:latin typeface="Arial" charset="0"/>
                <a:ea typeface="Arial" charset="0"/>
                <a:cs typeface="Arial" charset="0"/>
                <a:sym typeface="Arial" charset="0"/>
              </a:rPr>
              <a:t>Uptime</a:t>
            </a:r>
          </a:p>
          <a:p>
            <a:pPr marL="914400" lvl="1" indent="-342900">
              <a:spcBef>
                <a:spcPts val="1600"/>
              </a:spcBef>
            </a:pPr>
            <a:r>
              <a:rPr lang="en-US" altLang="en-US" dirty="0" smtClean="0">
                <a:solidFill>
                  <a:srgbClr val="000000"/>
                </a:solidFill>
                <a:latin typeface="Arial" charset="0"/>
                <a:ea typeface="Arial" charset="0"/>
                <a:cs typeface="Arial" charset="0"/>
                <a:sym typeface="Arial" charset="0"/>
              </a:rPr>
              <a:t>Maintenance</a:t>
            </a:r>
            <a:endParaRPr lang="en-US" altLang="en-US" dirty="0">
              <a:solidFill>
                <a:srgbClr val="000000"/>
              </a:solidFill>
              <a:latin typeface="Arial" charset="0"/>
              <a:ea typeface="Arial" charset="0"/>
              <a:cs typeface="Arial" charset="0"/>
              <a:sym typeface="Arial" charset="0"/>
            </a:endParaRPr>
          </a:p>
        </p:txBody>
      </p:sp>
      <p:sp>
        <p:nvSpPr>
          <p:cNvPr id="4" name="Rectangle 3"/>
          <p:cNvSpPr/>
          <p:nvPr/>
        </p:nvSpPr>
        <p:spPr>
          <a:xfrm>
            <a:off x="4469364" y="822023"/>
            <a:ext cx="4170783" cy="3334246"/>
          </a:xfrm>
          <a:prstGeom prst="rect">
            <a:avLst/>
          </a:prstGeom>
        </p:spPr>
        <p:txBody>
          <a:bodyPr wrap="square">
            <a:spAutoFit/>
          </a:bodyPr>
          <a:lstStyle/>
          <a:p>
            <a:pPr marL="457200" indent="-342900" eaLnBrk="1" hangingPunct="1">
              <a:buFont typeface="Arial" charset="0"/>
              <a:buChar char="•"/>
            </a:pPr>
            <a:r>
              <a:rPr lang="en-US" altLang="en-US" sz="1800" dirty="0"/>
              <a:t>Big data </a:t>
            </a:r>
            <a:r>
              <a:rPr lang="en-US" altLang="en-US" sz="1800" dirty="0" smtClean="0"/>
              <a:t>processing</a:t>
            </a:r>
            <a:endParaRPr lang="en-US" altLang="en-US" sz="1800" dirty="0"/>
          </a:p>
          <a:p>
            <a:pPr marL="914400" lvl="1" indent="-342900" eaLnBrk="1" hangingPunct="1">
              <a:spcBef>
                <a:spcPts val="1600"/>
              </a:spcBef>
              <a:buFont typeface="Arial" charset="0"/>
              <a:buChar char="•"/>
            </a:pPr>
            <a:r>
              <a:rPr lang="en-US" altLang="en-US" sz="1800" dirty="0"/>
              <a:t>Distributed programming platforms</a:t>
            </a:r>
          </a:p>
          <a:p>
            <a:pPr marL="914400" lvl="1" indent="-342900" eaLnBrk="1" hangingPunct="1">
              <a:spcBef>
                <a:spcPts val="1600"/>
              </a:spcBef>
              <a:buFont typeface="Arial" charset="0"/>
              <a:buChar char="•"/>
            </a:pPr>
            <a:r>
              <a:rPr lang="en-US" altLang="en-US" sz="1800" dirty="0"/>
              <a:t>Privacy / security</a:t>
            </a:r>
          </a:p>
          <a:p>
            <a:pPr marL="914400" lvl="1" indent="-342900" eaLnBrk="1" hangingPunct="1">
              <a:spcBef>
                <a:spcPts val="1600"/>
              </a:spcBef>
              <a:buFont typeface="Arial" charset="0"/>
              <a:buChar char="•"/>
            </a:pPr>
            <a:r>
              <a:rPr lang="en-US" altLang="en-US" sz="1800" dirty="0"/>
              <a:t>Uptime</a:t>
            </a:r>
          </a:p>
          <a:p>
            <a:pPr marL="914400" lvl="1" indent="-342900" eaLnBrk="1" hangingPunct="1">
              <a:spcBef>
                <a:spcPts val="1600"/>
              </a:spcBef>
              <a:buFont typeface="Arial" charset="0"/>
              <a:buChar char="•"/>
            </a:pPr>
            <a:r>
              <a:rPr lang="en-US" altLang="en-US" sz="1800" dirty="0"/>
              <a:t>Maintenance</a:t>
            </a:r>
          </a:p>
          <a:p>
            <a:pPr marL="914400" lvl="1" indent="-342900" eaLnBrk="1" hangingPunct="1">
              <a:spcBef>
                <a:spcPts val="1600"/>
              </a:spcBef>
              <a:buFont typeface="Arial" charset="0"/>
              <a:buChar char="•"/>
            </a:pPr>
            <a:r>
              <a:rPr lang="en-US" altLang="en-US" sz="1800" dirty="0"/>
              <a:t>etc.</a:t>
            </a:r>
          </a:p>
          <a:p>
            <a:pPr marL="457200" indent="-342900" eaLnBrk="1" hangingPunct="1">
              <a:buFont typeface="Arial" charset="0"/>
              <a:buChar char="•"/>
            </a:pPr>
            <a:endParaRPr lang="en-US" altLang="en-US" sz="1800" dirty="0"/>
          </a:p>
        </p:txBody>
      </p:sp>
    </p:spTree>
    <p:extLst>
      <p:ext uri="{BB962C8B-B14F-4D97-AF65-F5344CB8AC3E}">
        <p14:creationId xmlns:p14="http://schemas.microsoft.com/office/powerpoint/2010/main" val="15136573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Strategy</a:t>
            </a:r>
            <a:endParaRPr lang="en-US" dirty="0"/>
          </a:p>
        </p:txBody>
      </p:sp>
      <p:sp>
        <p:nvSpPr>
          <p:cNvPr id="3" name="Content Placeholder 2"/>
          <p:cNvSpPr>
            <a:spLocks noGrp="1"/>
          </p:cNvSpPr>
          <p:nvPr>
            <p:ph idx="1"/>
          </p:nvPr>
        </p:nvSpPr>
        <p:spPr>
          <a:xfrm>
            <a:off x="256478" y="620144"/>
            <a:ext cx="8664498" cy="4101146"/>
          </a:xfrm>
        </p:spPr>
        <p:txBody>
          <a:bodyPr>
            <a:noAutofit/>
          </a:bodyPr>
          <a:lstStyle/>
          <a:p>
            <a:pPr marL="457200" indent="-342900">
              <a:lnSpc>
                <a:spcPct val="100000"/>
              </a:lnSpc>
              <a:spcBef>
                <a:spcPct val="0"/>
              </a:spcBef>
              <a:spcAft>
                <a:spcPts val="100"/>
              </a:spcAft>
            </a:pPr>
            <a:r>
              <a:rPr lang="en-US" altLang="en-US" dirty="0" smtClean="0">
                <a:solidFill>
                  <a:srgbClr val="000000"/>
                </a:solidFill>
                <a:latin typeface="Arial" charset="0"/>
                <a:ea typeface="Arial" charset="0"/>
                <a:cs typeface="Arial" charset="0"/>
                <a:sym typeface="Arial" charset="0"/>
              </a:rPr>
              <a:t>Needs:</a:t>
            </a:r>
          </a:p>
          <a:p>
            <a:pPr marL="800100" lvl="1" indent="-342900">
              <a:lnSpc>
                <a:spcPct val="100000"/>
              </a:lnSpc>
              <a:spcBef>
                <a:spcPct val="0"/>
              </a:spcBef>
              <a:spcAft>
                <a:spcPts val="100"/>
              </a:spcAft>
            </a:pPr>
            <a:r>
              <a:rPr lang="en-US" altLang="en-US" dirty="0" smtClean="0">
                <a:solidFill>
                  <a:srgbClr val="000000"/>
                </a:solidFill>
                <a:latin typeface="Arial" charset="0"/>
                <a:ea typeface="Arial" charset="0"/>
                <a:cs typeface="Arial" charset="0"/>
                <a:sym typeface="Arial" charset="0"/>
              </a:rPr>
              <a:t>Which </a:t>
            </a:r>
            <a:r>
              <a:rPr lang="en-US" altLang="en-US" dirty="0">
                <a:solidFill>
                  <a:srgbClr val="000000"/>
                </a:solidFill>
                <a:latin typeface="Arial" charset="0"/>
                <a:ea typeface="Arial" charset="0"/>
                <a:cs typeface="Arial" charset="0"/>
                <a:sym typeface="Arial" charset="0"/>
              </a:rPr>
              <a:t>business questions does this place have? </a:t>
            </a:r>
          </a:p>
          <a:p>
            <a:pPr marL="800100" lvl="1" indent="-342900">
              <a:lnSpc>
                <a:spcPct val="100000"/>
              </a:lnSpc>
              <a:spcBef>
                <a:spcPct val="0"/>
              </a:spcBef>
              <a:spcAft>
                <a:spcPts val="100"/>
              </a:spcAft>
            </a:pPr>
            <a:r>
              <a:rPr lang="en-US" altLang="en-US" dirty="0">
                <a:solidFill>
                  <a:srgbClr val="000000"/>
                </a:solidFill>
                <a:latin typeface="Arial" charset="0"/>
                <a:ea typeface="Arial" charset="0"/>
                <a:cs typeface="Arial" charset="0"/>
                <a:sym typeface="Arial" charset="0"/>
              </a:rPr>
              <a:t>Why should data be important here</a:t>
            </a:r>
            <a:r>
              <a:rPr lang="en-US" altLang="en-US" dirty="0" smtClean="0">
                <a:solidFill>
                  <a:srgbClr val="000000"/>
                </a:solidFill>
                <a:latin typeface="Arial" charset="0"/>
                <a:ea typeface="Arial" charset="0"/>
                <a:cs typeface="Arial" charset="0"/>
                <a:sym typeface="Arial" charset="0"/>
              </a:rPr>
              <a:t>?</a:t>
            </a:r>
          </a:p>
          <a:p>
            <a:pPr marL="800100" lvl="1" indent="-342900">
              <a:lnSpc>
                <a:spcPct val="100000"/>
              </a:lnSpc>
              <a:spcBef>
                <a:spcPct val="0"/>
              </a:spcBef>
              <a:spcAft>
                <a:spcPts val="100"/>
              </a:spcAft>
            </a:pPr>
            <a:endParaRPr lang="en-US" altLang="en-US" dirty="0">
              <a:solidFill>
                <a:srgbClr val="000000"/>
              </a:solidFill>
              <a:latin typeface="Arial" charset="0"/>
              <a:ea typeface="Arial" charset="0"/>
              <a:cs typeface="Arial" charset="0"/>
              <a:sym typeface="Arial" charset="0"/>
            </a:endParaRPr>
          </a:p>
          <a:p>
            <a:pPr marL="457200" indent="-342900">
              <a:lnSpc>
                <a:spcPct val="100000"/>
              </a:lnSpc>
              <a:spcBef>
                <a:spcPct val="0"/>
              </a:spcBef>
              <a:spcAft>
                <a:spcPts val="100"/>
              </a:spcAft>
            </a:pPr>
            <a:r>
              <a:rPr lang="en-US" altLang="en-US" dirty="0" smtClean="0">
                <a:solidFill>
                  <a:srgbClr val="000000"/>
                </a:solidFill>
                <a:latin typeface="Arial" charset="0"/>
                <a:ea typeface="Arial" charset="0"/>
                <a:cs typeface="Arial" charset="0"/>
                <a:sym typeface="Arial" charset="0"/>
              </a:rPr>
              <a:t>Resources:</a:t>
            </a:r>
          </a:p>
          <a:p>
            <a:pPr marL="800100" lvl="1" indent="-342900">
              <a:lnSpc>
                <a:spcPct val="100000"/>
              </a:lnSpc>
              <a:spcBef>
                <a:spcPct val="0"/>
              </a:spcBef>
              <a:spcAft>
                <a:spcPts val="100"/>
              </a:spcAft>
            </a:pPr>
            <a:r>
              <a:rPr lang="en-US" altLang="en-US" dirty="0" smtClean="0">
                <a:solidFill>
                  <a:srgbClr val="000000"/>
                </a:solidFill>
                <a:latin typeface="Arial" charset="0"/>
                <a:ea typeface="Arial" charset="0"/>
                <a:cs typeface="Arial" charset="0"/>
                <a:sym typeface="Arial" charset="0"/>
              </a:rPr>
              <a:t>What </a:t>
            </a:r>
            <a:r>
              <a:rPr lang="en-US" altLang="en-US" dirty="0">
                <a:solidFill>
                  <a:srgbClr val="000000"/>
                </a:solidFill>
                <a:latin typeface="Arial" charset="0"/>
                <a:ea typeface="Arial" charset="0"/>
                <a:cs typeface="Arial" charset="0"/>
                <a:sym typeface="Arial" charset="0"/>
              </a:rPr>
              <a:t>data does/could this place have access to?</a:t>
            </a:r>
          </a:p>
          <a:p>
            <a:pPr marL="800100" lvl="1" indent="-342900">
              <a:lnSpc>
                <a:spcPct val="100000"/>
              </a:lnSpc>
              <a:spcBef>
                <a:spcPct val="0"/>
              </a:spcBef>
              <a:spcAft>
                <a:spcPts val="100"/>
              </a:spcAft>
            </a:pPr>
            <a:r>
              <a:rPr lang="en-US" altLang="en-US" dirty="0">
                <a:solidFill>
                  <a:srgbClr val="000000"/>
                </a:solidFill>
                <a:latin typeface="Arial" charset="0"/>
                <a:ea typeface="Arial" charset="0"/>
                <a:cs typeface="Arial" charset="0"/>
                <a:sym typeface="Arial" charset="0"/>
              </a:rPr>
              <a:t>How much data work is already here?</a:t>
            </a:r>
          </a:p>
          <a:p>
            <a:pPr marL="800100" lvl="1" indent="-342900">
              <a:lnSpc>
                <a:spcPct val="100000"/>
              </a:lnSpc>
              <a:spcBef>
                <a:spcPct val="0"/>
              </a:spcBef>
              <a:spcAft>
                <a:spcPts val="100"/>
              </a:spcAft>
            </a:pPr>
            <a:r>
              <a:rPr lang="en-US" altLang="en-US" dirty="0">
                <a:solidFill>
                  <a:srgbClr val="000000"/>
                </a:solidFill>
                <a:latin typeface="Arial" charset="0"/>
                <a:ea typeface="Arial" charset="0"/>
                <a:cs typeface="Arial" charset="0"/>
                <a:sym typeface="Arial" charset="0"/>
              </a:rPr>
              <a:t>Who has the data science gene</a:t>
            </a:r>
            <a:r>
              <a:rPr lang="en-US" altLang="en-US" dirty="0" smtClean="0">
                <a:solidFill>
                  <a:srgbClr val="000000"/>
                </a:solidFill>
                <a:latin typeface="Arial" charset="0"/>
                <a:ea typeface="Arial" charset="0"/>
                <a:cs typeface="Arial" charset="0"/>
                <a:sym typeface="Arial" charset="0"/>
              </a:rPr>
              <a:t>?</a:t>
            </a:r>
          </a:p>
          <a:p>
            <a:pPr marL="457200" indent="-342900">
              <a:lnSpc>
                <a:spcPct val="100000"/>
              </a:lnSpc>
              <a:spcBef>
                <a:spcPct val="0"/>
              </a:spcBef>
              <a:spcAft>
                <a:spcPts val="100"/>
              </a:spcAft>
            </a:pPr>
            <a:endParaRPr lang="en-US" altLang="en-US" dirty="0">
              <a:solidFill>
                <a:srgbClr val="000000"/>
              </a:solidFill>
              <a:latin typeface="Arial" charset="0"/>
              <a:ea typeface="Arial" charset="0"/>
              <a:cs typeface="Arial" charset="0"/>
              <a:sym typeface="Arial" charset="0"/>
            </a:endParaRPr>
          </a:p>
          <a:p>
            <a:pPr marL="457200" indent="-342900">
              <a:lnSpc>
                <a:spcPct val="100000"/>
              </a:lnSpc>
              <a:spcBef>
                <a:spcPct val="0"/>
              </a:spcBef>
              <a:spcAft>
                <a:spcPts val="100"/>
              </a:spcAft>
            </a:pPr>
            <a:r>
              <a:rPr lang="en-US" altLang="en-US" dirty="0">
                <a:solidFill>
                  <a:srgbClr val="000000"/>
                </a:solidFill>
                <a:latin typeface="Arial" charset="0"/>
                <a:ea typeface="Arial" charset="0"/>
                <a:cs typeface="Arial" charset="0"/>
                <a:sym typeface="Arial" charset="0"/>
              </a:rPr>
              <a:t>What needs to change to make this place data-driven?</a:t>
            </a:r>
          </a:p>
          <a:p>
            <a:pPr marL="914400" lvl="1" indent="-342900">
              <a:lnSpc>
                <a:spcPct val="100000"/>
              </a:lnSpc>
              <a:spcBef>
                <a:spcPct val="0"/>
              </a:spcBef>
              <a:spcAft>
                <a:spcPts val="100"/>
              </a:spcAft>
            </a:pPr>
            <a:r>
              <a:rPr lang="en-US" altLang="en-US" dirty="0">
                <a:solidFill>
                  <a:srgbClr val="000000"/>
                </a:solidFill>
                <a:latin typeface="Arial" charset="0"/>
                <a:ea typeface="Arial" charset="0"/>
                <a:cs typeface="Arial" charset="0"/>
                <a:sym typeface="Arial" charset="0"/>
              </a:rPr>
              <a:t>People (training, culture)</a:t>
            </a:r>
          </a:p>
          <a:p>
            <a:pPr marL="914400" lvl="1" indent="-342900">
              <a:lnSpc>
                <a:spcPct val="100000"/>
              </a:lnSpc>
              <a:spcBef>
                <a:spcPct val="0"/>
              </a:spcBef>
              <a:spcAft>
                <a:spcPts val="100"/>
              </a:spcAft>
            </a:pPr>
            <a:r>
              <a:rPr lang="en-US" altLang="en-US" dirty="0">
                <a:solidFill>
                  <a:srgbClr val="000000"/>
                </a:solidFill>
                <a:latin typeface="Arial" charset="0"/>
                <a:ea typeface="Arial" charset="0"/>
                <a:cs typeface="Arial" charset="0"/>
                <a:sym typeface="Arial" charset="0"/>
              </a:rPr>
              <a:t>Processes</a:t>
            </a:r>
          </a:p>
          <a:p>
            <a:pPr marL="914400" lvl="1" indent="-342900">
              <a:lnSpc>
                <a:spcPct val="100000"/>
              </a:lnSpc>
              <a:spcBef>
                <a:spcPct val="0"/>
              </a:spcBef>
              <a:spcAft>
                <a:spcPts val="100"/>
              </a:spcAft>
            </a:pPr>
            <a:r>
              <a:rPr lang="en-US" altLang="en-US" dirty="0">
                <a:solidFill>
                  <a:srgbClr val="000000"/>
                </a:solidFill>
                <a:latin typeface="Arial" charset="0"/>
                <a:ea typeface="Arial" charset="0"/>
                <a:cs typeface="Arial" charset="0"/>
                <a:sym typeface="Arial" charset="0"/>
              </a:rPr>
              <a:t>Technologies (data access, storage, analysis tools)</a:t>
            </a:r>
          </a:p>
          <a:p>
            <a:pPr marL="914400" lvl="1" indent="-342900">
              <a:lnSpc>
                <a:spcPct val="100000"/>
              </a:lnSpc>
              <a:spcBef>
                <a:spcPct val="0"/>
              </a:spcBef>
              <a:spcAft>
                <a:spcPts val="100"/>
              </a:spcAft>
            </a:pPr>
            <a:r>
              <a:rPr lang="en-US" altLang="en-US" dirty="0">
                <a:solidFill>
                  <a:srgbClr val="000000"/>
                </a:solidFill>
                <a:latin typeface="Arial" charset="0"/>
                <a:ea typeface="Arial" charset="0"/>
                <a:cs typeface="Arial" charset="0"/>
                <a:sym typeface="Arial" charset="0"/>
              </a:rPr>
              <a:t>Data</a:t>
            </a:r>
          </a:p>
          <a:p>
            <a:pPr>
              <a:lnSpc>
                <a:spcPct val="100000"/>
              </a:lnSpc>
              <a:spcAft>
                <a:spcPts val="100"/>
              </a:spcAft>
            </a:pPr>
            <a:endParaRPr lang="en-US" dirty="0"/>
          </a:p>
        </p:txBody>
      </p:sp>
    </p:spTree>
    <p:extLst>
      <p:ext uri="{BB962C8B-B14F-4D97-AF65-F5344CB8AC3E}">
        <p14:creationId xmlns:p14="http://schemas.microsoft.com/office/powerpoint/2010/main" val="10981215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hape 298"/>
          <p:cNvSpPr>
            <a:spLocks noGrp="1"/>
          </p:cNvSpPr>
          <p:nvPr>
            <p:ph type="title"/>
          </p:nvPr>
        </p:nvSpPr>
        <p:spPr>
          <a:xfrm>
            <a:off x="490538" y="450850"/>
            <a:ext cx="6367462" cy="4089400"/>
          </a:xfrm>
        </p:spPr>
        <p:txBody>
          <a:bodyPr/>
          <a:lstStyle/>
          <a:p>
            <a:pPr>
              <a:spcBef>
                <a:spcPct val="0"/>
              </a:spcBef>
              <a:buSzTx/>
            </a:pPr>
            <a:r>
              <a:rPr lang="en-US" altLang="en-US" dirty="0"/>
              <a:t>Exercises</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lstStyle/>
          <a:p>
            <a:r>
              <a:rPr lang="en-US" dirty="0" smtClean="0"/>
              <a:t>More in notebook 10.1</a:t>
            </a:r>
          </a:p>
          <a:p>
            <a:r>
              <a:rPr lang="en-US" altLang="en-US" dirty="0">
                <a:solidFill>
                  <a:srgbClr val="000000"/>
                </a:solidFill>
                <a:latin typeface="Arial" charset="0"/>
                <a:ea typeface="Arial" charset="0"/>
                <a:cs typeface="Arial" charset="0"/>
                <a:sym typeface="Arial" charset="0"/>
              </a:rPr>
              <a:t>Use pandas </a:t>
            </a:r>
            <a:r>
              <a:rPr lang="en-US" altLang="en-US" dirty="0" err="1">
                <a:solidFill>
                  <a:srgbClr val="000000"/>
                </a:solidFill>
                <a:latin typeface="Arial" charset="0"/>
                <a:ea typeface="Arial" charset="0"/>
                <a:cs typeface="Arial" charset="0"/>
                <a:sym typeface="Arial" charset="0"/>
              </a:rPr>
              <a:t>read_csv</a:t>
            </a:r>
            <a:r>
              <a:rPr lang="en-US" altLang="en-US" dirty="0">
                <a:solidFill>
                  <a:srgbClr val="000000"/>
                </a:solidFill>
                <a:latin typeface="Arial" charset="0"/>
                <a:ea typeface="Arial" charset="0"/>
                <a:cs typeface="Arial" charset="0"/>
                <a:sym typeface="Arial" charset="0"/>
              </a:rPr>
              <a:t>() to read a </a:t>
            </a:r>
            <a:r>
              <a:rPr lang="en-US" altLang="en-US" dirty="0" err="1">
                <a:solidFill>
                  <a:srgbClr val="000000"/>
                </a:solidFill>
                <a:latin typeface="Arial" charset="0"/>
                <a:ea typeface="Arial" charset="0"/>
                <a:cs typeface="Arial" charset="0"/>
                <a:sym typeface="Arial" charset="0"/>
              </a:rPr>
              <a:t>datafile</a:t>
            </a:r>
            <a:r>
              <a:rPr lang="en-US" altLang="en-US" dirty="0">
                <a:solidFill>
                  <a:srgbClr val="000000"/>
                </a:solidFill>
                <a:latin typeface="Arial" charset="0"/>
                <a:ea typeface="Arial" charset="0"/>
                <a:cs typeface="Arial" charset="0"/>
                <a:sym typeface="Arial" charset="0"/>
              </a:rPr>
              <a:t> in in </a:t>
            </a:r>
            <a:r>
              <a:rPr lang="en-US" altLang="en-US" dirty="0" smtClean="0">
                <a:solidFill>
                  <a:srgbClr val="000000"/>
                </a:solidFill>
                <a:latin typeface="Arial" charset="0"/>
                <a:ea typeface="Arial" charset="0"/>
                <a:cs typeface="Arial" charset="0"/>
                <a:sym typeface="Arial" charset="0"/>
              </a:rPr>
              <a:t>chunks</a:t>
            </a:r>
          </a:p>
          <a:p>
            <a:r>
              <a:rPr lang="en-US" altLang="en-US" dirty="0" smtClean="0">
                <a:solidFill>
                  <a:srgbClr val="000000"/>
                </a:solidFill>
                <a:latin typeface="Arial" charset="0"/>
                <a:ea typeface="Arial" charset="0"/>
                <a:cs typeface="Arial" charset="0"/>
                <a:sym typeface="Arial" charset="0"/>
              </a:rPr>
              <a:t>Try the Hadoop tutorial </a:t>
            </a:r>
            <a:r>
              <a:rPr lang="en-US" dirty="0" smtClean="0">
                <a:hlinkClick r:id="rId3"/>
              </a:rPr>
              <a:t>http</a:t>
            </a:r>
            <a:r>
              <a:rPr lang="en-US" dirty="0">
                <a:hlinkClick r:id="rId3"/>
              </a:rPr>
              <a:t>://hortonworks.com/hadoop-tutorial/hello-world-an-introduction-to-hadoop-hcatalog-hive-and-pig</a:t>
            </a:r>
            <a:r>
              <a:rPr lang="en-US" dirty="0" smtClean="0">
                <a:hlinkClick r:id="rId3"/>
              </a:rPr>
              <a:t>/</a:t>
            </a:r>
            <a:endParaRPr lang="en-US" dirty="0" smtClean="0"/>
          </a:p>
          <a:p>
            <a:pPr lvl="1"/>
            <a:r>
              <a:rPr lang="en-US" altLang="en-US" dirty="0" smtClean="0">
                <a:solidFill>
                  <a:srgbClr val="000000"/>
                </a:solidFill>
                <a:latin typeface="Arial" charset="0"/>
                <a:ea typeface="Arial" charset="0"/>
                <a:cs typeface="Arial" charset="0"/>
                <a:sym typeface="Arial" charset="0"/>
              </a:rPr>
              <a:t>NB You’ll </a:t>
            </a:r>
            <a:r>
              <a:rPr lang="en-US" altLang="en-US" dirty="0">
                <a:solidFill>
                  <a:srgbClr val="000000"/>
                </a:solidFill>
                <a:latin typeface="Arial" charset="0"/>
                <a:ea typeface="Arial" charset="0"/>
                <a:cs typeface="Arial" charset="0"/>
                <a:sym typeface="Arial" charset="0"/>
              </a:rPr>
              <a:t>need to install a virtual machine </a:t>
            </a:r>
            <a:r>
              <a:rPr lang="en-US" altLang="en-US" dirty="0" smtClean="0">
                <a:solidFill>
                  <a:srgbClr val="000000"/>
                </a:solidFill>
                <a:latin typeface="Arial" charset="0"/>
                <a:ea typeface="Arial" charset="0"/>
                <a:cs typeface="Arial" charset="0"/>
                <a:sym typeface="Arial" charset="0"/>
              </a:rPr>
              <a:t>like </a:t>
            </a:r>
            <a:r>
              <a:rPr lang="en-US" altLang="en-US" dirty="0" err="1" smtClean="0">
                <a:solidFill>
                  <a:srgbClr val="000000"/>
                </a:solidFill>
                <a:latin typeface="Arial" charset="0"/>
                <a:ea typeface="Arial" charset="0"/>
                <a:cs typeface="Arial" charset="0"/>
                <a:sym typeface="Arial" charset="0"/>
              </a:rPr>
              <a:t>VirtualBox</a:t>
            </a:r>
            <a:r>
              <a:rPr lang="en-US" altLang="en-US" dirty="0" smtClean="0">
                <a:solidFill>
                  <a:srgbClr val="000000"/>
                </a:solidFill>
                <a:latin typeface="Arial" charset="0"/>
                <a:ea typeface="Arial" charset="0"/>
                <a:cs typeface="Arial" charset="0"/>
                <a:sym typeface="Arial" charset="0"/>
              </a:rPr>
              <a:t>, </a:t>
            </a:r>
            <a:r>
              <a:rPr lang="en-US" altLang="en-US" dirty="0" err="1" smtClean="0">
                <a:solidFill>
                  <a:srgbClr val="000000"/>
                </a:solidFill>
                <a:latin typeface="Arial" charset="0"/>
                <a:ea typeface="Arial" charset="0"/>
                <a:cs typeface="Arial" charset="0"/>
                <a:sym typeface="Arial" charset="0"/>
              </a:rPr>
              <a:t>Vmware</a:t>
            </a:r>
            <a:r>
              <a:rPr lang="en-US" altLang="en-US" dirty="0" smtClean="0">
                <a:solidFill>
                  <a:srgbClr val="000000"/>
                </a:solidFill>
                <a:latin typeface="Arial" charset="0"/>
                <a:ea typeface="Arial" charset="0"/>
                <a:cs typeface="Arial" charset="0"/>
                <a:sym typeface="Arial" charset="0"/>
              </a:rPr>
              <a:t> or Docker for this</a:t>
            </a:r>
            <a:endParaRPr lang="en-US" altLang="en-US" dirty="0">
              <a:solidFill>
                <a:srgbClr val="000000"/>
              </a:solidFill>
              <a:latin typeface="Arial" charset="0"/>
              <a:ea typeface="Arial" charset="0"/>
              <a:cs typeface="Arial" charset="0"/>
              <a:sym typeface="Arial" charset="0"/>
            </a:endParaRPr>
          </a:p>
          <a:p>
            <a:endParaRPr lang="en-US" dirty="0"/>
          </a:p>
        </p:txBody>
      </p:sp>
    </p:spTree>
    <p:extLst>
      <p:ext uri="{BB962C8B-B14F-4D97-AF65-F5344CB8AC3E}">
        <p14:creationId xmlns:p14="http://schemas.microsoft.com/office/powerpoint/2010/main" val="615638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10: Your 5-7 Things</a:t>
            </a:r>
            <a:endParaRPr lang="en-US" dirty="0"/>
          </a:p>
        </p:txBody>
      </p:sp>
      <p:sp>
        <p:nvSpPr>
          <p:cNvPr id="3" name="Content Placeholder 2"/>
          <p:cNvSpPr>
            <a:spLocks noGrp="1"/>
          </p:cNvSpPr>
          <p:nvPr>
            <p:ph idx="1"/>
          </p:nvPr>
        </p:nvSpPr>
        <p:spPr/>
        <p:txBody>
          <a:bodyPr/>
          <a:lstStyle/>
          <a:p>
            <a:pPr>
              <a:lnSpc>
                <a:spcPct val="150000"/>
              </a:lnSpc>
            </a:pPr>
            <a:r>
              <a:rPr lang="en-US" dirty="0" smtClean="0"/>
              <a:t>Bigger, faster data</a:t>
            </a:r>
          </a:p>
          <a:p>
            <a:pPr>
              <a:lnSpc>
                <a:spcPct val="150000"/>
              </a:lnSpc>
            </a:pPr>
            <a:r>
              <a:rPr lang="en-US" dirty="0" smtClean="0"/>
              <a:t>Big Data Processing</a:t>
            </a:r>
          </a:p>
          <a:p>
            <a:pPr>
              <a:lnSpc>
                <a:spcPct val="150000"/>
              </a:lnSpc>
            </a:pPr>
            <a:r>
              <a:rPr lang="en-US" dirty="0" smtClean="0"/>
              <a:t>Big Data Storage</a:t>
            </a:r>
          </a:p>
          <a:p>
            <a:pPr>
              <a:lnSpc>
                <a:spcPct val="150000"/>
              </a:lnSpc>
            </a:pPr>
            <a:r>
              <a:rPr lang="en-US" dirty="0" smtClean="0"/>
              <a:t>Big Data Teams</a:t>
            </a:r>
            <a:endParaRPr lang="en-US" dirty="0"/>
          </a:p>
        </p:txBody>
      </p:sp>
    </p:spTree>
    <p:extLst>
      <p:ext uri="{BB962C8B-B14F-4D97-AF65-F5344CB8AC3E}">
        <p14:creationId xmlns:p14="http://schemas.microsoft.com/office/powerpoint/2010/main" val="600105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Three </a:t>
            </a:r>
            <a:r>
              <a:rPr lang="en-US" dirty="0" smtClean="0"/>
              <a:t>(or 4) Vs</a:t>
            </a:r>
            <a:endParaRPr lang="en-US" dirty="0"/>
          </a:p>
        </p:txBody>
      </p:sp>
    </p:spTree>
    <p:extLst>
      <p:ext uri="{BB962C8B-B14F-4D97-AF65-F5344CB8AC3E}">
        <p14:creationId xmlns:p14="http://schemas.microsoft.com/office/powerpoint/2010/main" val="1961930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Volume, Velocity, Variety, Veracity</a:t>
            </a:r>
            <a:endParaRPr lang="en-US" dirty="0"/>
          </a:p>
        </p:txBody>
      </p:sp>
      <p:pic>
        <p:nvPicPr>
          <p:cNvPr id="4" name="Shape 389"/>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277" y="994910"/>
            <a:ext cx="166687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Shape 390"/>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7277" y="2823710"/>
            <a:ext cx="2174875"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Shape 391"/>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0129" y="730250"/>
            <a:ext cx="2286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Shape 392"/>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6515" y="2615747"/>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Shape 393"/>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28901" y="2712940"/>
            <a:ext cx="2798763"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Shape 394"/>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77277" y="1604510"/>
            <a:ext cx="106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4101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Volume</a:t>
            </a:r>
            <a:endParaRPr lang="en-US" dirty="0"/>
          </a:p>
        </p:txBody>
      </p:sp>
      <p:graphicFrame>
        <p:nvGraphicFramePr>
          <p:cNvPr id="4" name="Shape 359"/>
          <p:cNvGraphicFramePr>
            <a:graphicFrameLocks noGrp="1"/>
          </p:cNvGraphicFramePr>
          <p:nvPr/>
        </p:nvGraphicFramePr>
        <p:xfrm>
          <a:off x="89351" y="506667"/>
          <a:ext cx="8956675" cy="4390815"/>
        </p:xfrm>
        <a:graphic>
          <a:graphicData uri="http://schemas.openxmlformats.org/drawingml/2006/table">
            <a:tbl>
              <a:tblPr/>
              <a:tblGrid>
                <a:gridCol w="1020992"/>
                <a:gridCol w="3108095"/>
                <a:gridCol w="4827588"/>
              </a:tblGrid>
              <a:tr h="361950">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1" i="0" u="none" strike="noStrike" cap="none" normalizeH="0" baseline="0">
                          <a:ln>
                            <a:noFill/>
                          </a:ln>
                          <a:solidFill>
                            <a:srgbClr val="000000"/>
                          </a:solidFill>
                          <a:effectLst/>
                          <a:latin typeface="Arial" charset="0"/>
                          <a:ea typeface="Arial" charset="0"/>
                          <a:cs typeface="Arial" charset="0"/>
                          <a:sym typeface="Arial" charset="0"/>
                        </a:rPr>
                        <a:t>Name</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1" i="0" u="none" strike="noStrike" cap="none" normalizeH="0" baseline="0">
                          <a:ln>
                            <a:noFill/>
                          </a:ln>
                          <a:solidFill>
                            <a:srgbClr val="000000"/>
                          </a:solidFill>
                          <a:effectLst/>
                          <a:latin typeface="Arial" charset="0"/>
                          <a:ea typeface="Arial" charset="0"/>
                          <a:cs typeface="Arial" charset="0"/>
                          <a:sym typeface="Arial" charset="0"/>
                        </a:rPr>
                        <a:t>Size in bytes</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1" i="0" u="none" strike="noStrike" cap="none" normalizeH="0" baseline="0" dirty="0">
                          <a:ln>
                            <a:noFill/>
                          </a:ln>
                          <a:solidFill>
                            <a:srgbClr val="000000"/>
                          </a:solidFill>
                          <a:effectLst/>
                          <a:latin typeface="Arial" charset="0"/>
                          <a:ea typeface="Arial" charset="0"/>
                          <a:cs typeface="Arial" charset="0"/>
                          <a:sym typeface="Arial" charset="0"/>
                        </a:rPr>
                        <a:t>Contains (roughly)</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1000">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1" i="0" u="none" strike="noStrike" cap="none" normalizeH="0" baseline="0">
                          <a:ln>
                            <a:noFill/>
                          </a:ln>
                          <a:solidFill>
                            <a:srgbClr val="000000"/>
                          </a:solidFill>
                          <a:effectLst/>
                          <a:latin typeface="Arial" charset="0"/>
                          <a:ea typeface="Arial" charset="0"/>
                          <a:cs typeface="Arial" charset="0"/>
                          <a:sym typeface="Arial" charset="0"/>
                        </a:rPr>
                        <a:t>Byte</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0" i="0" u="none" strike="noStrike" cap="none" normalizeH="0" baseline="0">
                          <a:ln>
                            <a:noFill/>
                          </a:ln>
                          <a:solidFill>
                            <a:srgbClr val="000000"/>
                          </a:solidFill>
                          <a:effectLst/>
                          <a:latin typeface="Arial" charset="0"/>
                          <a:ea typeface="Arial" charset="0"/>
                          <a:cs typeface="Arial" charset="0"/>
                          <a:sym typeface="Arial" charset="0"/>
                        </a:rPr>
                        <a:t>1</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0" i="0" u="none" strike="noStrike" cap="none" normalizeH="0" baseline="0">
                          <a:ln>
                            <a:noFill/>
                          </a:ln>
                          <a:solidFill>
                            <a:srgbClr val="000000"/>
                          </a:solidFill>
                          <a:effectLst/>
                          <a:latin typeface="Arial" charset="0"/>
                          <a:ea typeface="Arial" charset="0"/>
                          <a:cs typeface="Arial" charset="0"/>
                          <a:sym typeface="Arial" charset="0"/>
                        </a:rPr>
                        <a:t>1 character (‘a’, ‘1’ etc)</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1000">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1" i="0" u="none" strike="noStrike" cap="none" normalizeH="0" baseline="0">
                          <a:ln>
                            <a:noFill/>
                          </a:ln>
                          <a:solidFill>
                            <a:srgbClr val="000000"/>
                          </a:solidFill>
                          <a:effectLst/>
                          <a:latin typeface="Arial" charset="0"/>
                          <a:ea typeface="Arial" charset="0"/>
                          <a:cs typeface="Arial" charset="0"/>
                          <a:sym typeface="Arial" charset="0"/>
                        </a:rPr>
                        <a:t>Kilobyte</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0" i="0" u="none" strike="noStrike" cap="none" normalizeH="0" baseline="0">
                          <a:ln>
                            <a:noFill/>
                          </a:ln>
                          <a:solidFill>
                            <a:srgbClr val="000000"/>
                          </a:solidFill>
                          <a:effectLst/>
                          <a:latin typeface="Arial" charset="0"/>
                          <a:ea typeface="Arial" charset="0"/>
                          <a:cs typeface="Arial" charset="0"/>
                          <a:sym typeface="Arial" charset="0"/>
                        </a:rPr>
                        <a:t>1,000</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0" i="0" u="none" strike="noStrike" cap="none" normalizeH="0" baseline="0">
                          <a:ln>
                            <a:noFill/>
                          </a:ln>
                          <a:solidFill>
                            <a:srgbClr val="000000"/>
                          </a:solidFill>
                          <a:effectLst/>
                          <a:latin typeface="Arial" charset="0"/>
                          <a:ea typeface="Arial" charset="0"/>
                          <a:cs typeface="Arial" charset="0"/>
                          <a:sym typeface="Arial" charset="0"/>
                        </a:rPr>
                        <a:t>Half a printed page</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1000">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1" i="0" u="none" strike="noStrike" cap="none" normalizeH="0" baseline="0">
                          <a:ln>
                            <a:noFill/>
                          </a:ln>
                          <a:solidFill>
                            <a:srgbClr val="000000"/>
                          </a:solidFill>
                          <a:effectLst/>
                          <a:latin typeface="Arial" charset="0"/>
                          <a:ea typeface="Arial" charset="0"/>
                          <a:cs typeface="Arial" charset="0"/>
                          <a:sym typeface="Arial" charset="0"/>
                        </a:rPr>
                        <a:t>Megabyte</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0" i="0" u="none" strike="noStrike" cap="none" normalizeH="0" baseline="0">
                          <a:ln>
                            <a:noFill/>
                          </a:ln>
                          <a:solidFill>
                            <a:srgbClr val="000000"/>
                          </a:solidFill>
                          <a:effectLst/>
                          <a:latin typeface="Arial" charset="0"/>
                          <a:ea typeface="Arial" charset="0"/>
                          <a:cs typeface="Arial" charset="0"/>
                          <a:sym typeface="Arial" charset="0"/>
                        </a:rPr>
                        <a:t>1,000,000</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0" i="0" u="none" strike="noStrike" cap="none" normalizeH="0" baseline="0">
                          <a:ln>
                            <a:noFill/>
                          </a:ln>
                          <a:solidFill>
                            <a:srgbClr val="000000"/>
                          </a:solidFill>
                          <a:effectLst/>
                          <a:latin typeface="Arial" charset="0"/>
                          <a:ea typeface="Arial" charset="0"/>
                          <a:cs typeface="Arial" charset="0"/>
                          <a:sym typeface="Arial" charset="0"/>
                        </a:rPr>
                        <a:t>1 novella. 5Mb = complete works of Shakespeare</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1000">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1" i="0" u="none" strike="noStrike" cap="none" normalizeH="0" baseline="0">
                          <a:ln>
                            <a:noFill/>
                          </a:ln>
                          <a:solidFill>
                            <a:srgbClr val="000000"/>
                          </a:solidFill>
                          <a:effectLst/>
                          <a:latin typeface="Arial" charset="0"/>
                          <a:ea typeface="Arial" charset="0"/>
                          <a:cs typeface="Arial" charset="0"/>
                          <a:sym typeface="Arial" charset="0"/>
                        </a:rPr>
                        <a:t>Gigabyte</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0" i="0" u="none" strike="noStrike" cap="none" normalizeH="0" baseline="0">
                          <a:ln>
                            <a:noFill/>
                          </a:ln>
                          <a:solidFill>
                            <a:srgbClr val="000000"/>
                          </a:solidFill>
                          <a:effectLst/>
                          <a:latin typeface="Arial" charset="0"/>
                          <a:ea typeface="Arial" charset="0"/>
                          <a:cs typeface="Arial" charset="0"/>
                          <a:sym typeface="Arial" charset="0"/>
                        </a:rPr>
                        <a:t>1,000,000,000</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0" i="0" u="none" strike="noStrike" cap="none" normalizeH="0" baseline="0">
                          <a:ln>
                            <a:noFill/>
                          </a:ln>
                          <a:solidFill>
                            <a:srgbClr val="000000"/>
                          </a:solidFill>
                          <a:effectLst/>
                          <a:latin typeface="Arial" charset="0"/>
                          <a:ea typeface="Arial" charset="0"/>
                          <a:cs typeface="Arial" charset="0"/>
                          <a:sym typeface="Arial" charset="0"/>
                        </a:rPr>
                        <a:t>1 high-fidelity symphony recording; 10m of shelved books</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1000">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1" i="0" u="none" strike="noStrike" cap="none" normalizeH="0" baseline="0">
                          <a:ln>
                            <a:noFill/>
                          </a:ln>
                          <a:solidFill>
                            <a:srgbClr val="000000"/>
                          </a:solidFill>
                          <a:effectLst/>
                          <a:latin typeface="Arial" charset="0"/>
                          <a:ea typeface="Arial" charset="0"/>
                          <a:cs typeface="Arial" charset="0"/>
                          <a:sym typeface="Arial" charset="0"/>
                        </a:rPr>
                        <a:t>Terabyte</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0" i="0" u="none" strike="noStrike" cap="none" normalizeH="0" baseline="0">
                          <a:ln>
                            <a:noFill/>
                          </a:ln>
                          <a:solidFill>
                            <a:srgbClr val="000000"/>
                          </a:solidFill>
                          <a:effectLst/>
                          <a:latin typeface="Arial" charset="0"/>
                          <a:ea typeface="Arial" charset="0"/>
                          <a:cs typeface="Arial" charset="0"/>
                          <a:sym typeface="Arial" charset="0"/>
                        </a:rPr>
                        <a:t>1,000,000,000,000</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0" i="0" u="none" strike="noStrike" cap="none" normalizeH="0" baseline="0">
                          <a:ln>
                            <a:noFill/>
                          </a:ln>
                          <a:solidFill>
                            <a:srgbClr val="000000"/>
                          </a:solidFill>
                          <a:effectLst/>
                          <a:latin typeface="Arial" charset="0"/>
                          <a:ea typeface="Arial" charset="0"/>
                          <a:cs typeface="Arial" charset="0"/>
                          <a:sym typeface="Arial" charset="0"/>
                        </a:rPr>
                        <a:t>All the x-ray films in a large hospital; 10 = library of congress collection. 2.6 = Panama Papers leak</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1" i="0" u="none" strike="noStrike" cap="none" normalizeH="0" baseline="0">
                          <a:ln>
                            <a:noFill/>
                          </a:ln>
                          <a:solidFill>
                            <a:srgbClr val="000000"/>
                          </a:solidFill>
                          <a:effectLst/>
                          <a:latin typeface="Arial" charset="0"/>
                          <a:ea typeface="Arial" charset="0"/>
                          <a:cs typeface="Arial" charset="0"/>
                          <a:sym typeface="Arial" charset="0"/>
                        </a:rPr>
                        <a:t>Petabyte</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0" i="0" u="none" strike="noStrike" cap="none" normalizeH="0" baseline="0">
                          <a:ln>
                            <a:noFill/>
                          </a:ln>
                          <a:solidFill>
                            <a:srgbClr val="000000"/>
                          </a:solidFill>
                          <a:effectLst/>
                          <a:latin typeface="Arial" charset="0"/>
                          <a:ea typeface="Arial" charset="0"/>
                          <a:cs typeface="Arial" charset="0"/>
                          <a:sym typeface="Arial" charset="0"/>
                        </a:rPr>
                        <a:t>1,000,000,000,000,000</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0" i="0" u="none" strike="noStrike" cap="none" normalizeH="0" baseline="0">
                          <a:ln>
                            <a:noFill/>
                          </a:ln>
                          <a:solidFill>
                            <a:srgbClr val="000000"/>
                          </a:solidFill>
                          <a:effectLst/>
                          <a:latin typeface="Arial" charset="0"/>
                          <a:ea typeface="Arial" charset="0"/>
                          <a:cs typeface="Arial" charset="0"/>
                          <a:sym typeface="Arial" charset="0"/>
                        </a:rPr>
                        <a:t>2 = all US academic libraries; 10= 1 hour’s output from SKA telescope</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1" i="0" u="none" strike="noStrike" cap="none" normalizeH="0" baseline="0">
                          <a:ln>
                            <a:noFill/>
                          </a:ln>
                          <a:solidFill>
                            <a:srgbClr val="000000"/>
                          </a:solidFill>
                          <a:effectLst/>
                          <a:latin typeface="Arial" charset="0"/>
                          <a:ea typeface="Arial" charset="0"/>
                          <a:cs typeface="Arial" charset="0"/>
                          <a:sym typeface="Arial" charset="0"/>
                        </a:rPr>
                        <a:t>Exabyte</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0" i="0" u="none" strike="noStrike" cap="none" normalizeH="0" baseline="0">
                          <a:ln>
                            <a:noFill/>
                          </a:ln>
                          <a:solidFill>
                            <a:srgbClr val="000000"/>
                          </a:solidFill>
                          <a:effectLst/>
                          <a:latin typeface="Arial" charset="0"/>
                          <a:ea typeface="Arial" charset="0"/>
                          <a:cs typeface="Arial" charset="0"/>
                          <a:sym typeface="Arial" charset="0"/>
                        </a:rPr>
                        <a:t>1,000,000,000,000,000,000</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0" i="0" u="none" strike="noStrike" cap="none" normalizeH="0" baseline="0">
                          <a:ln>
                            <a:noFill/>
                          </a:ln>
                          <a:solidFill>
                            <a:srgbClr val="000000"/>
                          </a:solidFill>
                          <a:effectLst/>
                          <a:latin typeface="Arial" charset="0"/>
                          <a:ea typeface="Arial" charset="0"/>
                          <a:cs typeface="Arial" charset="0"/>
                          <a:sym typeface="Arial" charset="0"/>
                        </a:rPr>
                        <a:t>5 = all words ever spoken by humans</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1" i="0" u="none" strike="noStrike" cap="none" normalizeH="0" baseline="0">
                          <a:ln>
                            <a:noFill/>
                          </a:ln>
                          <a:solidFill>
                            <a:srgbClr val="000000"/>
                          </a:solidFill>
                          <a:effectLst/>
                          <a:latin typeface="Arial" charset="0"/>
                          <a:ea typeface="Arial" charset="0"/>
                          <a:cs typeface="Arial" charset="0"/>
                          <a:sym typeface="Arial" charset="0"/>
                        </a:rPr>
                        <a:t>Zettabyte</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0" i="0" u="none" strike="noStrike" cap="none" normalizeH="0" baseline="0">
                          <a:ln>
                            <a:noFill/>
                          </a:ln>
                          <a:solidFill>
                            <a:srgbClr val="000000"/>
                          </a:solidFill>
                          <a:effectLst/>
                          <a:latin typeface="Arial" charset="0"/>
                          <a:ea typeface="Arial" charset="0"/>
                          <a:cs typeface="Arial" charset="0"/>
                          <a:sym typeface="Arial" charset="0"/>
                        </a:rPr>
                        <a:t>1,000,000,000,000,000,000,000</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000000"/>
                        </a:buClr>
                        <a:buSzPct val="25000"/>
                        <a:buFont typeface="Arial" charset="0"/>
                        <a:buNone/>
                        <a:tabLst/>
                      </a:pPr>
                      <a:endParaRPr kumimoji="0" lang="en-US" altLang="en-US" sz="1400" b="0" i="0" u="none" strike="noStrike" cap="none" normalizeH="0" baseline="0">
                        <a:ln>
                          <a:noFill/>
                        </a:ln>
                        <a:solidFill>
                          <a:srgbClr val="000000"/>
                        </a:solidFill>
                        <a:effectLst/>
                        <a:latin typeface="Arial" charset="0"/>
                        <a:ea typeface="Arial" charset="0"/>
                        <a:cs typeface="Arial" charset="0"/>
                        <a:sym typeface="Arial" charset="0"/>
                      </a:endParaRP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1" i="0" u="none" strike="noStrike" cap="none" normalizeH="0" baseline="0" dirty="0">
                          <a:ln>
                            <a:noFill/>
                          </a:ln>
                          <a:solidFill>
                            <a:srgbClr val="000000"/>
                          </a:solidFill>
                          <a:effectLst/>
                          <a:latin typeface="Arial" charset="0"/>
                          <a:ea typeface="Arial" charset="0"/>
                          <a:cs typeface="Arial" charset="0"/>
                          <a:sym typeface="Arial" charset="0"/>
                        </a:rPr>
                        <a:t>Yottabyte</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0" i="0" u="none" strike="noStrike" cap="none" normalizeH="0" baseline="0">
                          <a:ln>
                            <a:noFill/>
                          </a:ln>
                          <a:solidFill>
                            <a:srgbClr val="000000"/>
                          </a:solidFill>
                          <a:effectLst/>
                          <a:latin typeface="Arial" charset="0"/>
                          <a:ea typeface="Arial" charset="0"/>
                          <a:cs typeface="Arial" charset="0"/>
                          <a:sym typeface="Arial" charset="0"/>
                        </a:rPr>
                        <a:t>1,000,000,000,000,000,000,000,000</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200">
                          <a:solidFill>
                            <a:srgbClr val="000000"/>
                          </a:solidFill>
                          <a:latin typeface="Arial" charset="0"/>
                          <a:ea typeface="Arial" charset="0"/>
                          <a:cs typeface="Arial" charset="0"/>
                          <a:sym typeface="Arial" charset="0"/>
                        </a:defRPr>
                      </a:lvl1pPr>
                      <a:lvl2pPr marL="742950" indent="-285750">
                        <a:defRPr sz="1200">
                          <a:solidFill>
                            <a:srgbClr val="000000"/>
                          </a:solidFill>
                          <a:latin typeface="Arial" charset="0"/>
                          <a:ea typeface="Arial" charset="0"/>
                          <a:cs typeface="Arial" charset="0"/>
                          <a:sym typeface="Arial" charset="0"/>
                        </a:defRPr>
                      </a:lvl2pPr>
                      <a:lvl3pPr marL="1143000" indent="-228600">
                        <a:defRPr sz="1200">
                          <a:solidFill>
                            <a:srgbClr val="000000"/>
                          </a:solidFill>
                          <a:latin typeface="Arial" charset="0"/>
                          <a:ea typeface="Arial" charset="0"/>
                          <a:cs typeface="Arial" charset="0"/>
                          <a:sym typeface="Arial" charset="0"/>
                        </a:defRPr>
                      </a:lvl3pPr>
                      <a:lvl4pPr marL="1600200" indent="-228600">
                        <a:defRPr sz="1200">
                          <a:solidFill>
                            <a:srgbClr val="000000"/>
                          </a:solidFill>
                          <a:latin typeface="Arial" charset="0"/>
                          <a:ea typeface="Arial" charset="0"/>
                          <a:cs typeface="Arial" charset="0"/>
                          <a:sym typeface="Arial" charset="0"/>
                        </a:defRPr>
                      </a:lvl4pPr>
                      <a:lvl5pPr marL="2057400" indent="-228600">
                        <a:defRPr sz="1200">
                          <a:solidFill>
                            <a:srgbClr val="000000"/>
                          </a:solidFill>
                          <a:latin typeface="Arial" charset="0"/>
                          <a:ea typeface="Arial" charset="0"/>
                          <a:cs typeface="Arial" charset="0"/>
                          <a:sym typeface="Arial" charset="0"/>
                        </a:defRPr>
                      </a:lvl5pPr>
                      <a:lvl6pPr marL="25146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6pPr>
                      <a:lvl7pPr marL="29718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7pPr>
                      <a:lvl8pPr marL="34290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8pPr>
                      <a:lvl9pPr marL="3886200" indent="-228600" eaLnBrk="0" fontAlgn="base" hangingPunct="0">
                        <a:spcBef>
                          <a:spcPct val="0"/>
                        </a:spcBef>
                        <a:spcAft>
                          <a:spcPct val="0"/>
                        </a:spcAft>
                        <a:defRPr sz="1200">
                          <a:solidFill>
                            <a:srgbClr val="000000"/>
                          </a:solidFill>
                          <a:latin typeface="Arial" charset="0"/>
                          <a:ea typeface="Arial" charset="0"/>
                          <a:cs typeface="Arial" charset="0"/>
                          <a:sym typeface="Arial" charset="0"/>
                        </a:defRPr>
                      </a:lvl9pPr>
                    </a:lstStyle>
                    <a:p>
                      <a:pPr marL="0" marR="0" lvl="0" indent="0" algn="l" defTabSz="914400" rtl="0" eaLnBrk="1" fontAlgn="base" latinLnBrk="0" hangingPunct="1">
                        <a:lnSpc>
                          <a:spcPct val="100000"/>
                        </a:lnSpc>
                        <a:spcBef>
                          <a:spcPct val="0"/>
                        </a:spcBef>
                        <a:spcAft>
                          <a:spcPct val="0"/>
                        </a:spcAft>
                        <a:buClr>
                          <a:srgbClr val="FFFFFF"/>
                        </a:buClr>
                        <a:buSzPct val="25000"/>
                        <a:buFont typeface="Arial" charset="0"/>
                        <a:buNone/>
                        <a:tabLst/>
                      </a:pPr>
                      <a:r>
                        <a:rPr kumimoji="0" lang="en-US" altLang="en-US" sz="1400" b="0" i="0" u="none" strike="noStrike" cap="none" normalizeH="0" baseline="0" dirty="0">
                          <a:ln>
                            <a:noFill/>
                          </a:ln>
                          <a:solidFill>
                            <a:srgbClr val="000000"/>
                          </a:solidFill>
                          <a:effectLst/>
                          <a:latin typeface="Arial" charset="0"/>
                          <a:ea typeface="Arial" charset="0"/>
                          <a:cs typeface="Arial" charset="0"/>
                          <a:sym typeface="Arial" charset="0"/>
                        </a:rPr>
                        <a:t>Current storage capacity of the Internet</a:t>
                      </a:r>
                    </a:p>
                  </a:txBody>
                  <a:tcPr marL="91425" marR="91425" marT="91425" marB="914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646682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Velocity</a:t>
            </a:r>
            <a:endParaRPr lang="en-US" dirty="0"/>
          </a:p>
        </p:txBody>
      </p:sp>
      <p:sp>
        <p:nvSpPr>
          <p:cNvPr id="3" name="Content Placeholder 2"/>
          <p:cNvSpPr>
            <a:spLocks noGrp="1"/>
          </p:cNvSpPr>
          <p:nvPr>
            <p:ph idx="1"/>
          </p:nvPr>
        </p:nvSpPr>
        <p:spPr>
          <a:xfrm>
            <a:off x="256478" y="489515"/>
            <a:ext cx="8664498" cy="4175790"/>
          </a:xfrm>
        </p:spPr>
        <p:txBody>
          <a:bodyPr>
            <a:noAutofit/>
          </a:bodyPr>
          <a:lstStyle/>
          <a:p>
            <a:pPr marL="0" indent="0">
              <a:lnSpc>
                <a:spcPct val="100000"/>
              </a:lnSpc>
              <a:spcBef>
                <a:spcPct val="0"/>
              </a:spcBef>
              <a:buSzPct val="25000"/>
              <a:buNone/>
            </a:pPr>
            <a:r>
              <a:rPr lang="en-US" altLang="en-US" dirty="0">
                <a:solidFill>
                  <a:srgbClr val="000000"/>
                </a:solidFill>
                <a:latin typeface="Arial" charset="0"/>
                <a:ea typeface="Arial" charset="0"/>
                <a:cs typeface="Arial" charset="0"/>
                <a:sym typeface="Arial" charset="0"/>
              </a:rPr>
              <a:t>Twitter firehose:</a:t>
            </a:r>
          </a:p>
          <a:p>
            <a:pPr>
              <a:lnSpc>
                <a:spcPct val="100000"/>
              </a:lnSpc>
              <a:spcBef>
                <a:spcPts val="1600"/>
              </a:spcBef>
            </a:pPr>
            <a:r>
              <a:rPr lang="en-US" altLang="en-US" dirty="0">
                <a:solidFill>
                  <a:srgbClr val="000000"/>
                </a:solidFill>
                <a:latin typeface="Arial" charset="0"/>
                <a:ea typeface="Arial" charset="0"/>
                <a:cs typeface="Arial" charset="0"/>
                <a:sym typeface="Arial" charset="0"/>
              </a:rPr>
              <a:t>Firehose averages 6,000 tweets per </a:t>
            </a:r>
            <a:r>
              <a:rPr lang="en-US" altLang="en-US" dirty="0" smtClean="0">
                <a:solidFill>
                  <a:srgbClr val="000000"/>
                </a:solidFill>
                <a:latin typeface="Arial" charset="0"/>
                <a:ea typeface="Arial" charset="0"/>
                <a:cs typeface="Arial" charset="0"/>
                <a:sym typeface="Arial" charset="0"/>
              </a:rPr>
              <a:t>second</a:t>
            </a:r>
          </a:p>
          <a:p>
            <a:pPr>
              <a:lnSpc>
                <a:spcPct val="100000"/>
              </a:lnSpc>
              <a:spcBef>
                <a:spcPts val="1600"/>
              </a:spcBef>
            </a:pPr>
            <a:r>
              <a:rPr lang="en-US" altLang="en-US" dirty="0" smtClean="0">
                <a:solidFill>
                  <a:srgbClr val="000000"/>
                </a:solidFill>
                <a:latin typeface="Arial" charset="0"/>
                <a:ea typeface="Arial" charset="0"/>
                <a:cs typeface="Arial" charset="0"/>
                <a:sym typeface="Arial" charset="0"/>
              </a:rPr>
              <a:t>Record </a:t>
            </a:r>
            <a:r>
              <a:rPr lang="en-US" altLang="en-US" dirty="0">
                <a:solidFill>
                  <a:srgbClr val="000000"/>
                </a:solidFill>
                <a:latin typeface="Arial" charset="0"/>
                <a:ea typeface="Arial" charset="0"/>
                <a:cs typeface="Arial" charset="0"/>
                <a:sym typeface="Arial" charset="0"/>
              </a:rPr>
              <a:t>is 143,199 tweets in one second (Aug 3rd 2013, Japan)</a:t>
            </a:r>
          </a:p>
          <a:p>
            <a:pPr>
              <a:lnSpc>
                <a:spcPct val="100000"/>
              </a:lnSpc>
              <a:spcBef>
                <a:spcPts val="1600"/>
              </a:spcBef>
            </a:pPr>
            <a:r>
              <a:rPr lang="en-US" altLang="en-US" dirty="0">
                <a:solidFill>
                  <a:srgbClr val="000000"/>
                </a:solidFill>
                <a:latin typeface="Arial" charset="0"/>
                <a:ea typeface="Arial" charset="0"/>
                <a:cs typeface="Arial" charset="0"/>
                <a:sym typeface="Arial" charset="0"/>
              </a:rPr>
              <a:t>Twitter public streams = 1% of Firehose </a:t>
            </a:r>
            <a:r>
              <a:rPr lang="en-US" altLang="en-US" dirty="0" smtClean="0">
                <a:solidFill>
                  <a:srgbClr val="000000"/>
                </a:solidFill>
                <a:latin typeface="Arial" charset="0"/>
                <a:ea typeface="Arial" charset="0"/>
                <a:cs typeface="Arial" charset="0"/>
                <a:sym typeface="Arial" charset="0"/>
              </a:rPr>
              <a:t>steam</a:t>
            </a:r>
            <a:endParaRPr lang="en-US" altLang="en-US" dirty="0">
              <a:solidFill>
                <a:srgbClr val="000000"/>
              </a:solidFill>
              <a:latin typeface="Arial" charset="0"/>
              <a:ea typeface="Arial" charset="0"/>
              <a:cs typeface="Arial" charset="0"/>
              <a:sym typeface="Arial" charset="0"/>
            </a:endParaRPr>
          </a:p>
          <a:p>
            <a:pPr marL="0" indent="0">
              <a:lnSpc>
                <a:spcPct val="100000"/>
              </a:lnSpc>
              <a:spcBef>
                <a:spcPts val="1600"/>
              </a:spcBef>
              <a:buSzPct val="25000"/>
              <a:buNone/>
            </a:pPr>
            <a:r>
              <a:rPr lang="en-US" altLang="en-US" dirty="0">
                <a:solidFill>
                  <a:srgbClr val="000000"/>
                </a:solidFill>
                <a:latin typeface="Arial" charset="0"/>
                <a:ea typeface="Arial" charset="0"/>
                <a:cs typeface="Arial" charset="0"/>
                <a:sym typeface="Arial" charset="0"/>
              </a:rPr>
              <a:t>Google index (2013):</a:t>
            </a:r>
          </a:p>
          <a:p>
            <a:pPr>
              <a:lnSpc>
                <a:spcPct val="100000"/>
              </a:lnSpc>
              <a:spcBef>
                <a:spcPts val="1600"/>
              </a:spcBef>
            </a:pPr>
            <a:r>
              <a:rPr lang="en-US" altLang="en-US" dirty="0">
                <a:solidFill>
                  <a:srgbClr val="000000"/>
                </a:solidFill>
                <a:latin typeface="Arial" charset="0"/>
                <a:ea typeface="Arial" charset="0"/>
                <a:cs typeface="Arial" charset="0"/>
                <a:sym typeface="Arial" charset="0"/>
              </a:rPr>
              <a:t>30 trillion unique pages on the internet</a:t>
            </a:r>
          </a:p>
          <a:p>
            <a:pPr>
              <a:lnSpc>
                <a:spcPct val="100000"/>
              </a:lnSpc>
              <a:spcBef>
                <a:spcPts val="1600"/>
              </a:spcBef>
            </a:pPr>
            <a:r>
              <a:rPr lang="en-US" altLang="en-US" dirty="0">
                <a:solidFill>
                  <a:srgbClr val="000000"/>
                </a:solidFill>
                <a:latin typeface="Arial" charset="0"/>
                <a:ea typeface="Arial" charset="0"/>
                <a:cs typeface="Arial" charset="0"/>
                <a:sym typeface="Arial" charset="0"/>
              </a:rPr>
              <a:t>Google index = 100 petabytes (100 million gigabytes)</a:t>
            </a:r>
          </a:p>
          <a:p>
            <a:pPr>
              <a:lnSpc>
                <a:spcPct val="100000"/>
              </a:lnSpc>
              <a:spcBef>
                <a:spcPts val="1600"/>
              </a:spcBef>
            </a:pPr>
            <a:r>
              <a:rPr lang="en-US" altLang="en-US" dirty="0">
                <a:solidFill>
                  <a:srgbClr val="000000"/>
                </a:solidFill>
                <a:latin typeface="Arial" charset="0"/>
                <a:ea typeface="Arial" charset="0"/>
                <a:cs typeface="Arial" charset="0"/>
                <a:sym typeface="Arial" charset="0"/>
              </a:rPr>
              <a:t>100 billion web searches a month</a:t>
            </a:r>
          </a:p>
          <a:p>
            <a:pPr>
              <a:lnSpc>
                <a:spcPct val="100000"/>
              </a:lnSpc>
              <a:spcBef>
                <a:spcPts val="1600"/>
              </a:spcBef>
            </a:pPr>
            <a:r>
              <a:rPr lang="en-US" altLang="en-US" dirty="0">
                <a:solidFill>
                  <a:srgbClr val="000000"/>
                </a:solidFill>
                <a:latin typeface="Arial" charset="0"/>
                <a:ea typeface="Arial" charset="0"/>
                <a:cs typeface="Arial" charset="0"/>
                <a:sym typeface="Arial" charset="0"/>
              </a:rPr>
              <a:t>Search returned in about ⅛ second</a:t>
            </a:r>
          </a:p>
          <a:p>
            <a:pPr>
              <a:lnSpc>
                <a:spcPct val="100000"/>
              </a:lnSpc>
              <a:spcBef>
                <a:spcPts val="1600"/>
              </a:spcBef>
              <a:buSzPct val="25000"/>
            </a:pPr>
            <a:endParaRPr lang="en-US" altLang="en-US" dirty="0">
              <a:solidFill>
                <a:srgbClr val="000000"/>
              </a:solidFill>
              <a:latin typeface="Arial" charset="0"/>
              <a:ea typeface="Arial" charset="0"/>
              <a:cs typeface="Arial" charset="0"/>
              <a:sym typeface="Arial" charset="0"/>
            </a:endParaRPr>
          </a:p>
          <a:p>
            <a:pPr>
              <a:lnSpc>
                <a:spcPct val="100000"/>
              </a:lnSpc>
            </a:pPr>
            <a:endParaRPr lang="en-US" dirty="0">
              <a:latin typeface="Arial" charset="0"/>
              <a:ea typeface="Arial" charset="0"/>
              <a:cs typeface="Arial" charset="0"/>
            </a:endParaRPr>
          </a:p>
        </p:txBody>
      </p:sp>
    </p:spTree>
    <p:extLst>
      <p:ext uri="{BB962C8B-B14F-4D97-AF65-F5344CB8AC3E}">
        <p14:creationId xmlns:p14="http://schemas.microsoft.com/office/powerpoint/2010/main" val="1323504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Bigger Data</a:t>
            </a:r>
            <a:endParaRPr lang="en-US" dirty="0"/>
          </a:p>
        </p:txBody>
      </p:sp>
    </p:spTree>
    <p:extLst>
      <p:ext uri="{BB962C8B-B14F-4D97-AF65-F5344CB8AC3E}">
        <p14:creationId xmlns:p14="http://schemas.microsoft.com/office/powerpoint/2010/main" val="1404333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ession 01 Designing and Scoping a Data Science Project" id="{CB29DA14-49DA-7545-ACC6-A0DC8319549C}" vid="{025A892C-F9E9-084E-8413-51A8046F384C}"/>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DS4B</Template>
  <TotalTime>1343</TotalTime>
  <Words>2773</Words>
  <Application>Microsoft Macintosh PowerPoint</Application>
  <PresentationFormat>On-screen Show (16:9)</PresentationFormat>
  <Paragraphs>319</Paragraphs>
  <Slides>39</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Calibri</vt:lpstr>
      <vt:lpstr>Helvetica Neue</vt:lpstr>
      <vt:lpstr>Open Sans</vt:lpstr>
      <vt:lpstr>Arial</vt:lpstr>
      <vt:lpstr>Office Theme</vt:lpstr>
      <vt:lpstr>Handling Bigger Data</vt:lpstr>
      <vt:lpstr>Session 9 (learning relationships) recap</vt:lpstr>
      <vt:lpstr>Session Topics</vt:lpstr>
      <vt:lpstr>Session 10: Your 5-7 Things</vt:lpstr>
      <vt:lpstr>The Three (or 4) Vs</vt:lpstr>
      <vt:lpstr>Volume, Velocity, Variety, Veracity</vt:lpstr>
      <vt:lpstr>Volume</vt:lpstr>
      <vt:lpstr>Velocity</vt:lpstr>
      <vt:lpstr>Bigger Data</vt:lpstr>
      <vt:lpstr>First, Don’t Panic</vt:lpstr>
      <vt:lpstr>PC data storage</vt:lpstr>
      <vt:lpstr>Try this if your data’s too big for your code…</vt:lpstr>
      <vt:lpstr>Try this if your code’s too slow…</vt:lpstr>
      <vt:lpstr>Big Data Processing</vt:lpstr>
      <vt:lpstr>Distributed Systems</vt:lpstr>
      <vt:lpstr>Distributed Systems</vt:lpstr>
      <vt:lpstr>Clusters and Cloud Computing</vt:lpstr>
      <vt:lpstr>HDFS Distributed Systems</vt:lpstr>
      <vt:lpstr>Distributed Programming</vt:lpstr>
      <vt:lpstr>MapReduce</vt:lpstr>
      <vt:lpstr>Anaconda comes with this… </vt:lpstr>
      <vt:lpstr>Python parallel-processing libraries</vt:lpstr>
      <vt:lpstr>Typical Current Ecosystem</vt:lpstr>
      <vt:lpstr>Data Storage</vt:lpstr>
      <vt:lpstr>SQL Databases</vt:lpstr>
      <vt:lpstr>Learning the SQL language is helpful…</vt:lpstr>
      <vt:lpstr>ETL Systems (Extract-Transform-Load)</vt:lpstr>
      <vt:lpstr>Data Warehouses</vt:lpstr>
      <vt:lpstr>NoSQL Datastores</vt:lpstr>
      <vt:lpstr>Data Lakes</vt:lpstr>
      <vt:lpstr>Data Teams</vt:lpstr>
      <vt:lpstr>Data Teams</vt:lpstr>
      <vt:lpstr>Data Team Work</vt:lpstr>
      <vt:lpstr>Data Analysis</vt:lpstr>
      <vt:lpstr>Data Science</vt:lpstr>
      <vt:lpstr>Data Engineering</vt:lpstr>
      <vt:lpstr>Data Strategy</vt:lpstr>
      <vt:lpstr>Exercises</vt:lpstr>
      <vt:lpstr>Exercises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Bigger Data</dc:title>
  <dc:creator>Microsoft Office User</dc:creator>
  <cp:lastModifiedBy>Microsoft Office User</cp:lastModifiedBy>
  <cp:revision>44</cp:revision>
  <dcterms:created xsi:type="dcterms:W3CDTF">2016-10-08T09:36:02Z</dcterms:created>
  <dcterms:modified xsi:type="dcterms:W3CDTF">2016-10-18T11:59:45Z</dcterms:modified>
</cp:coreProperties>
</file>