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62"/>
  </p:notesMasterIdLst>
  <p:handoutMasterIdLst>
    <p:handoutMasterId r:id="rId63"/>
  </p:handoutMasterIdLst>
  <p:sldIdLst>
    <p:sldId id="955" r:id="rId2"/>
    <p:sldId id="956" r:id="rId3"/>
    <p:sldId id="957" r:id="rId4"/>
    <p:sldId id="691" r:id="rId5"/>
    <p:sldId id="950" r:id="rId6"/>
    <p:sldId id="692" r:id="rId7"/>
    <p:sldId id="820" r:id="rId8"/>
    <p:sldId id="779" r:id="rId9"/>
    <p:sldId id="901" r:id="rId10"/>
    <p:sldId id="902" r:id="rId11"/>
    <p:sldId id="903" r:id="rId12"/>
    <p:sldId id="784" r:id="rId13"/>
    <p:sldId id="904" r:id="rId14"/>
    <p:sldId id="905" r:id="rId15"/>
    <p:sldId id="906" r:id="rId16"/>
    <p:sldId id="836" r:id="rId17"/>
    <p:sldId id="951" r:id="rId18"/>
    <p:sldId id="952" r:id="rId19"/>
    <p:sldId id="953" r:id="rId20"/>
    <p:sldId id="907" r:id="rId21"/>
    <p:sldId id="908" r:id="rId22"/>
    <p:sldId id="909" r:id="rId23"/>
    <p:sldId id="910" r:id="rId24"/>
    <p:sldId id="911" r:id="rId25"/>
    <p:sldId id="913" r:id="rId26"/>
    <p:sldId id="915" r:id="rId27"/>
    <p:sldId id="916" r:id="rId28"/>
    <p:sldId id="917" r:id="rId29"/>
    <p:sldId id="918" r:id="rId30"/>
    <p:sldId id="919" r:id="rId31"/>
    <p:sldId id="920" r:id="rId32"/>
    <p:sldId id="921" r:id="rId33"/>
    <p:sldId id="948" r:id="rId34"/>
    <p:sldId id="922" r:id="rId35"/>
    <p:sldId id="923" r:id="rId36"/>
    <p:sldId id="925" r:id="rId37"/>
    <p:sldId id="926" r:id="rId38"/>
    <p:sldId id="927" r:id="rId39"/>
    <p:sldId id="928" r:id="rId40"/>
    <p:sldId id="929" r:id="rId41"/>
    <p:sldId id="930" r:id="rId42"/>
    <p:sldId id="934" r:id="rId43"/>
    <p:sldId id="935" r:id="rId44"/>
    <p:sldId id="936" r:id="rId45"/>
    <p:sldId id="931" r:id="rId46"/>
    <p:sldId id="932" r:id="rId47"/>
    <p:sldId id="933" r:id="rId48"/>
    <p:sldId id="937" r:id="rId49"/>
    <p:sldId id="938" r:id="rId50"/>
    <p:sldId id="939" r:id="rId51"/>
    <p:sldId id="940" r:id="rId52"/>
    <p:sldId id="941" r:id="rId53"/>
    <p:sldId id="947" r:id="rId54"/>
    <p:sldId id="943" r:id="rId55"/>
    <p:sldId id="954" r:id="rId56"/>
    <p:sldId id="944" r:id="rId57"/>
    <p:sldId id="945" r:id="rId58"/>
    <p:sldId id="946" r:id="rId59"/>
    <p:sldId id="899" r:id="rId60"/>
    <p:sldId id="685" r:id="rId61"/>
  </p:sldIdLst>
  <p:sldSz cx="9144000" cy="6858000" type="screen4x3"/>
  <p:notesSz cx="6797675" cy="9926638"/>
  <p:custDataLst>
    <p:tags r:id="rId6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00000"/>
    <a:srgbClr val="FFFF99"/>
    <a:srgbClr val="FFCC66"/>
    <a:srgbClr val="006600"/>
    <a:srgbClr val="003399"/>
    <a:srgbClr val="FFFF66"/>
    <a:srgbClr val="FF99FF"/>
    <a:srgbClr val="FFFF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2" autoAdjust="0"/>
    <p:restoredTop sz="89819" autoAdjust="0"/>
  </p:normalViewPr>
  <p:slideViewPr>
    <p:cSldViewPr>
      <p:cViewPr varScale="1">
        <p:scale>
          <a:sx n="96" d="100"/>
          <a:sy n="96" d="100"/>
        </p:scale>
        <p:origin x="22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02"/>
    </p:cViewPr>
  </p:sorterViewPr>
  <p:notesViewPr>
    <p:cSldViewPr>
      <p:cViewPr varScale="1">
        <p:scale>
          <a:sx n="49" d="100"/>
          <a:sy n="49" d="100"/>
        </p:scale>
        <p:origin x="-2970" y="-90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A11EA-323B-4707-895B-4B9D1687664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D2F955-2120-4923-9611-8AAF93F827CA}">
      <dgm:prSet phldrT="[Text]"/>
      <dgm:spPr>
        <a:solidFill>
          <a:srgbClr val="9933FF"/>
        </a:solidFill>
        <a:ln>
          <a:solidFill>
            <a:srgbClr val="9933FF"/>
          </a:solidFill>
        </a:ln>
      </dgm:spPr>
      <dgm:t>
        <a:bodyPr/>
        <a:lstStyle/>
        <a:p>
          <a:r>
            <a:rPr lang="en-US"/>
            <a:t>1</a:t>
          </a:r>
        </a:p>
      </dgm:t>
    </dgm:pt>
    <dgm:pt modelId="{4017A13B-00DD-453B-A717-0EE681D464B5}" type="parTrans" cxnId="{655687F6-E705-49EF-9481-6F2C21D287EF}">
      <dgm:prSet/>
      <dgm:spPr/>
      <dgm:t>
        <a:bodyPr/>
        <a:lstStyle/>
        <a:p>
          <a:endParaRPr lang="en-US"/>
        </a:p>
      </dgm:t>
    </dgm:pt>
    <dgm:pt modelId="{0F80FB6D-866C-4704-ADF8-3CFB6EB56F4F}" type="sibTrans" cxnId="{655687F6-E705-49EF-9481-6F2C21D287EF}">
      <dgm:prSet/>
      <dgm:spPr/>
      <dgm:t>
        <a:bodyPr/>
        <a:lstStyle/>
        <a:p>
          <a:endParaRPr lang="en-US"/>
        </a:p>
      </dgm:t>
    </dgm:pt>
    <dgm:pt modelId="{DEBD6EF9-2804-423B-9DF9-F21060D61466}">
      <dgm:prSet phldrT="[Text]" custT="1"/>
      <dgm:spPr/>
      <dgm:t>
        <a:bodyPr/>
        <a:lstStyle/>
        <a:p>
          <a:r>
            <a:rPr lang="en-US" sz="2400"/>
            <a:t>Able to define a Stack ADT, and to implement it with array and linked list</a:t>
          </a:r>
        </a:p>
      </dgm:t>
    </dgm:pt>
    <dgm:pt modelId="{5B933FA4-8D86-4F7D-8E4D-40B626870BD3}" type="parTrans" cxnId="{F78A3CEB-97F9-4415-B7DD-099ACA7A8C9C}">
      <dgm:prSet/>
      <dgm:spPr/>
      <dgm:t>
        <a:bodyPr/>
        <a:lstStyle/>
        <a:p>
          <a:endParaRPr lang="en-US"/>
        </a:p>
      </dgm:t>
    </dgm:pt>
    <dgm:pt modelId="{5EAE268D-523B-4FEB-B34C-35B99AF6F8C8}" type="sibTrans" cxnId="{F78A3CEB-97F9-4415-B7DD-099ACA7A8C9C}">
      <dgm:prSet/>
      <dgm:spPr/>
      <dgm:t>
        <a:bodyPr/>
        <a:lstStyle/>
        <a:p>
          <a:endParaRPr lang="en-US"/>
        </a:p>
      </dgm:t>
    </dgm:pt>
    <dgm:pt modelId="{9CE06BC0-032E-4149-919B-24D09572F737}">
      <dgm:prSet phldrT="[Text]"/>
      <dgm:spPr>
        <a:solidFill>
          <a:srgbClr val="FF7C80"/>
        </a:solidFill>
        <a:ln>
          <a:solidFill>
            <a:srgbClr val="FF7C80"/>
          </a:solidFill>
        </a:ln>
      </dgm:spPr>
      <dgm:t>
        <a:bodyPr/>
        <a:lstStyle/>
        <a:p>
          <a:r>
            <a:rPr lang="en-US"/>
            <a:t>2</a:t>
          </a:r>
        </a:p>
      </dgm:t>
    </dgm:pt>
    <dgm:pt modelId="{C2815A91-FF76-456E-BDCD-7EAC9726195B}" type="parTrans" cxnId="{03B6E75F-88B1-4EF6-96D1-FC1E8C659CD0}">
      <dgm:prSet/>
      <dgm:spPr/>
      <dgm:t>
        <a:bodyPr/>
        <a:lstStyle/>
        <a:p>
          <a:endParaRPr lang="en-US"/>
        </a:p>
      </dgm:t>
    </dgm:pt>
    <dgm:pt modelId="{10126DF6-3E42-4D40-9688-6A1FBB3BFC04}" type="sibTrans" cxnId="{03B6E75F-88B1-4EF6-96D1-FC1E8C659CD0}">
      <dgm:prSet/>
      <dgm:spPr/>
      <dgm:t>
        <a:bodyPr/>
        <a:lstStyle/>
        <a:p>
          <a:endParaRPr lang="en-US"/>
        </a:p>
      </dgm:t>
    </dgm:pt>
    <dgm:pt modelId="{7DF50EEE-E66E-402D-A97F-C4566E2DA512}">
      <dgm:prSet phldrT="[Text]" custT="1"/>
      <dgm:spPr/>
      <dgm:t>
        <a:bodyPr/>
        <a:lstStyle/>
        <a:p>
          <a:r>
            <a:rPr lang="en-US" sz="2400"/>
            <a:t>Able to define a Queue ADT, and to implement it with array and linked list</a:t>
          </a:r>
        </a:p>
      </dgm:t>
    </dgm:pt>
    <dgm:pt modelId="{AAF8E71A-C5A5-4D62-AE7B-23D0A73376F2}" type="parTrans" cxnId="{9E01103A-5B40-4A5A-BE97-B75EFE091FDB}">
      <dgm:prSet/>
      <dgm:spPr/>
      <dgm:t>
        <a:bodyPr/>
        <a:lstStyle/>
        <a:p>
          <a:endParaRPr lang="en-US"/>
        </a:p>
      </dgm:t>
    </dgm:pt>
    <dgm:pt modelId="{916F7EE1-38E8-46D2-BEDD-0D0FE7F77815}" type="sibTrans" cxnId="{9E01103A-5B40-4A5A-BE97-B75EFE091FDB}">
      <dgm:prSet/>
      <dgm:spPr/>
      <dgm:t>
        <a:bodyPr/>
        <a:lstStyle/>
        <a:p>
          <a:endParaRPr lang="en-US"/>
        </a:p>
      </dgm:t>
    </dgm:pt>
    <dgm:pt modelId="{61FB8177-7993-46E5-B094-41292D251B70}">
      <dgm:prSet phldrT="[Text]"/>
      <dgm:spPr/>
      <dgm:t>
        <a:bodyPr/>
        <a:lstStyle/>
        <a:p>
          <a:r>
            <a:rPr lang="en-US"/>
            <a:t>3</a:t>
          </a:r>
        </a:p>
      </dgm:t>
    </dgm:pt>
    <dgm:pt modelId="{C18B2466-5B89-406A-AEB3-A90DA73B8F42}" type="parTrans" cxnId="{ADC6E86E-521E-4EE6-92D4-8358E6DDA9AF}">
      <dgm:prSet/>
      <dgm:spPr/>
      <dgm:t>
        <a:bodyPr/>
        <a:lstStyle/>
        <a:p>
          <a:endParaRPr lang="en-US"/>
        </a:p>
      </dgm:t>
    </dgm:pt>
    <dgm:pt modelId="{21173218-360E-48E7-BB01-E407B643AE52}" type="sibTrans" cxnId="{ADC6E86E-521E-4EE6-92D4-8358E6DDA9AF}">
      <dgm:prSet/>
      <dgm:spPr/>
      <dgm:t>
        <a:bodyPr/>
        <a:lstStyle/>
        <a:p>
          <a:endParaRPr lang="en-US"/>
        </a:p>
      </dgm:t>
    </dgm:pt>
    <dgm:pt modelId="{CD7DEC81-6F6B-4BDB-AEE7-69FE1CF3B125}">
      <dgm:prSet phldrT="[Text]" custT="1"/>
      <dgm:spPr/>
      <dgm:t>
        <a:bodyPr/>
        <a:lstStyle/>
        <a:p>
          <a:r>
            <a:rPr lang="en-US" sz="2400"/>
            <a:t>Able to use stack and queue in applications</a:t>
          </a:r>
        </a:p>
      </dgm:t>
    </dgm:pt>
    <dgm:pt modelId="{2000B3C0-B1A7-46BC-B2C3-ED482D801A31}" type="parTrans" cxnId="{B43DBA2F-6873-4C7E-88D3-61292AC15D8A}">
      <dgm:prSet/>
      <dgm:spPr/>
      <dgm:t>
        <a:bodyPr/>
        <a:lstStyle/>
        <a:p>
          <a:endParaRPr lang="en-US"/>
        </a:p>
      </dgm:t>
    </dgm:pt>
    <dgm:pt modelId="{800F9105-CB80-4820-94A6-674A34D42A5C}" type="sibTrans" cxnId="{B43DBA2F-6873-4C7E-88D3-61292AC15D8A}">
      <dgm:prSet/>
      <dgm:spPr/>
      <dgm:t>
        <a:bodyPr/>
        <a:lstStyle/>
        <a:p>
          <a:endParaRPr lang="en-US"/>
        </a:p>
      </dgm:t>
    </dgm:pt>
    <dgm:pt modelId="{3540AF93-8D02-49E5-8C94-6551695615D2}">
      <dgm:prSet phldrT="[Text]"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r>
            <a:rPr lang="en-US"/>
            <a:t>4</a:t>
          </a:r>
        </a:p>
      </dgm:t>
    </dgm:pt>
    <dgm:pt modelId="{AB668843-C23E-4E8C-83BF-CC8343B0DAF6}" type="parTrans" cxnId="{E5303AA3-3CC3-4F56-BCC3-C758311A6FE6}">
      <dgm:prSet/>
      <dgm:spPr/>
      <dgm:t>
        <a:bodyPr/>
        <a:lstStyle/>
        <a:p>
          <a:endParaRPr lang="en-US"/>
        </a:p>
      </dgm:t>
    </dgm:pt>
    <dgm:pt modelId="{07617A85-9C5F-465E-9E86-28AACCCE8A85}" type="sibTrans" cxnId="{E5303AA3-3CC3-4F56-BCC3-C758311A6FE6}">
      <dgm:prSet/>
      <dgm:spPr/>
      <dgm:t>
        <a:bodyPr/>
        <a:lstStyle/>
        <a:p>
          <a:endParaRPr lang="en-US"/>
        </a:p>
      </dgm:t>
    </dgm:pt>
    <dgm:pt modelId="{0BA460C7-F33D-4F94-A65D-F7A4444A0DC9}">
      <dgm:prSet phldrT="[Text]" custT="1"/>
      <dgm:spPr/>
      <dgm:t>
        <a:bodyPr/>
        <a:lstStyle/>
        <a:p>
          <a:r>
            <a:rPr lang="en-US" sz="2400"/>
            <a:t>Able to use Java API Stack class and Queue interface</a:t>
          </a:r>
        </a:p>
      </dgm:t>
    </dgm:pt>
    <dgm:pt modelId="{16A9EAA5-04C1-46D7-897E-45D75E601BD3}" type="parTrans" cxnId="{5A9B34D0-DD04-4497-85F9-C52AC014E8A4}">
      <dgm:prSet/>
      <dgm:spPr/>
      <dgm:t>
        <a:bodyPr/>
        <a:lstStyle/>
        <a:p>
          <a:endParaRPr lang="en-US"/>
        </a:p>
      </dgm:t>
    </dgm:pt>
    <dgm:pt modelId="{EAC6C53B-027D-4988-9512-88BB2DC1B1D2}" type="sibTrans" cxnId="{5A9B34D0-DD04-4497-85F9-C52AC014E8A4}">
      <dgm:prSet/>
      <dgm:spPr/>
      <dgm:t>
        <a:bodyPr/>
        <a:lstStyle/>
        <a:p>
          <a:endParaRPr lang="en-US"/>
        </a:p>
      </dgm:t>
    </dgm:pt>
    <dgm:pt modelId="{9243B227-0C0E-4439-B08B-C48187B71ED3}" type="pres">
      <dgm:prSet presAssocID="{7ADA11EA-323B-4707-895B-4B9D16876644}" presName="linearFlow" presStyleCnt="0">
        <dgm:presLayoutVars>
          <dgm:dir/>
          <dgm:animLvl val="lvl"/>
          <dgm:resizeHandles val="exact"/>
        </dgm:presLayoutVars>
      </dgm:prSet>
      <dgm:spPr/>
    </dgm:pt>
    <dgm:pt modelId="{62BFFFC2-E5EE-4620-B112-2FC0CAD81860}" type="pres">
      <dgm:prSet presAssocID="{7ED2F955-2120-4923-9611-8AAF93F827CA}" presName="composite" presStyleCnt="0"/>
      <dgm:spPr/>
    </dgm:pt>
    <dgm:pt modelId="{232EAE4B-1ED0-4687-9A33-90AF17948ACD}" type="pres">
      <dgm:prSet presAssocID="{7ED2F955-2120-4923-9611-8AAF93F827CA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7946CE0-4F59-49F2-83C9-45D73974197A}" type="pres">
      <dgm:prSet presAssocID="{7ED2F955-2120-4923-9611-8AAF93F827CA}" presName="descendantText" presStyleLbl="alignAcc1" presStyleIdx="0" presStyleCnt="4">
        <dgm:presLayoutVars>
          <dgm:bulletEnabled val="1"/>
        </dgm:presLayoutVars>
      </dgm:prSet>
      <dgm:spPr/>
    </dgm:pt>
    <dgm:pt modelId="{8C2FAFCB-21D8-4CC0-ABA1-F5FEEEA196E9}" type="pres">
      <dgm:prSet presAssocID="{0F80FB6D-866C-4704-ADF8-3CFB6EB56F4F}" presName="sp" presStyleCnt="0"/>
      <dgm:spPr/>
    </dgm:pt>
    <dgm:pt modelId="{66F64149-FCE0-42B2-BF46-BBEE3094C0DB}" type="pres">
      <dgm:prSet presAssocID="{9CE06BC0-032E-4149-919B-24D09572F737}" presName="composite" presStyleCnt="0"/>
      <dgm:spPr/>
    </dgm:pt>
    <dgm:pt modelId="{E26FD5B1-3991-4CE2-874F-8C2F1F1A42F2}" type="pres">
      <dgm:prSet presAssocID="{9CE06BC0-032E-4149-919B-24D09572F73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F8B2D4D0-CC62-4E1F-8BFF-8FB3F6AE7A97}" type="pres">
      <dgm:prSet presAssocID="{9CE06BC0-032E-4149-919B-24D09572F737}" presName="descendantText" presStyleLbl="alignAcc1" presStyleIdx="1" presStyleCnt="4">
        <dgm:presLayoutVars>
          <dgm:bulletEnabled val="1"/>
        </dgm:presLayoutVars>
      </dgm:prSet>
      <dgm:spPr/>
    </dgm:pt>
    <dgm:pt modelId="{4580E6DB-61F0-4F9F-ADDF-378A57499B8F}" type="pres">
      <dgm:prSet presAssocID="{10126DF6-3E42-4D40-9688-6A1FBB3BFC04}" presName="sp" presStyleCnt="0"/>
      <dgm:spPr/>
    </dgm:pt>
    <dgm:pt modelId="{96D42D5D-C42A-4B1C-80BA-5321B63E8571}" type="pres">
      <dgm:prSet presAssocID="{61FB8177-7993-46E5-B094-41292D251B70}" presName="composite" presStyleCnt="0"/>
      <dgm:spPr/>
    </dgm:pt>
    <dgm:pt modelId="{07951361-5D33-45A2-9EE4-610B36FF9DB0}" type="pres">
      <dgm:prSet presAssocID="{61FB8177-7993-46E5-B094-41292D251B70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7625166C-48AB-4023-B514-381FC1C29791}" type="pres">
      <dgm:prSet presAssocID="{61FB8177-7993-46E5-B094-41292D251B70}" presName="descendantText" presStyleLbl="alignAcc1" presStyleIdx="2" presStyleCnt="4">
        <dgm:presLayoutVars>
          <dgm:bulletEnabled val="1"/>
        </dgm:presLayoutVars>
      </dgm:prSet>
      <dgm:spPr/>
    </dgm:pt>
    <dgm:pt modelId="{0BB23987-6A99-409A-B8A3-16E407FE05C9}" type="pres">
      <dgm:prSet presAssocID="{21173218-360E-48E7-BB01-E407B643AE52}" presName="sp" presStyleCnt="0"/>
      <dgm:spPr/>
    </dgm:pt>
    <dgm:pt modelId="{0930608F-2225-49FE-A86F-09FB4D0F7E9F}" type="pres">
      <dgm:prSet presAssocID="{3540AF93-8D02-49E5-8C94-6551695615D2}" presName="composite" presStyleCnt="0"/>
      <dgm:spPr/>
    </dgm:pt>
    <dgm:pt modelId="{30A22B96-D0A9-4021-B644-FA31FA75A3A2}" type="pres">
      <dgm:prSet presAssocID="{3540AF93-8D02-49E5-8C94-6551695615D2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C3B9ADA7-ECC6-48E1-8CF9-FAD428EA5191}" type="pres">
      <dgm:prSet presAssocID="{3540AF93-8D02-49E5-8C94-6551695615D2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A5B6A10-2AC9-4942-B0C7-D795C574BBCD}" type="presOf" srcId="{3540AF93-8D02-49E5-8C94-6551695615D2}" destId="{30A22B96-D0A9-4021-B644-FA31FA75A3A2}" srcOrd="0" destOrd="0" presId="urn:microsoft.com/office/officeart/2005/8/layout/chevron2"/>
    <dgm:cxn modelId="{3ABBBE16-1FF3-4FF1-A2EA-ADC8CDAB18FF}" type="presOf" srcId="{61FB8177-7993-46E5-B094-41292D251B70}" destId="{07951361-5D33-45A2-9EE4-610B36FF9DB0}" srcOrd="0" destOrd="0" presId="urn:microsoft.com/office/officeart/2005/8/layout/chevron2"/>
    <dgm:cxn modelId="{B43DBA2F-6873-4C7E-88D3-61292AC15D8A}" srcId="{61FB8177-7993-46E5-B094-41292D251B70}" destId="{CD7DEC81-6F6B-4BDB-AEE7-69FE1CF3B125}" srcOrd="0" destOrd="0" parTransId="{2000B3C0-B1A7-46BC-B2C3-ED482D801A31}" sibTransId="{800F9105-CB80-4820-94A6-674A34D42A5C}"/>
    <dgm:cxn modelId="{9E01103A-5B40-4A5A-BE97-B75EFE091FDB}" srcId="{9CE06BC0-032E-4149-919B-24D09572F737}" destId="{7DF50EEE-E66E-402D-A97F-C4566E2DA512}" srcOrd="0" destOrd="0" parTransId="{AAF8E71A-C5A5-4D62-AE7B-23D0A73376F2}" sibTransId="{916F7EE1-38E8-46D2-BEDD-0D0FE7F77815}"/>
    <dgm:cxn modelId="{03B6E75F-88B1-4EF6-96D1-FC1E8C659CD0}" srcId="{7ADA11EA-323B-4707-895B-4B9D16876644}" destId="{9CE06BC0-032E-4149-919B-24D09572F737}" srcOrd="1" destOrd="0" parTransId="{C2815A91-FF76-456E-BDCD-7EAC9726195B}" sibTransId="{10126DF6-3E42-4D40-9688-6A1FBB3BFC04}"/>
    <dgm:cxn modelId="{ADC6E86E-521E-4EE6-92D4-8358E6DDA9AF}" srcId="{7ADA11EA-323B-4707-895B-4B9D16876644}" destId="{61FB8177-7993-46E5-B094-41292D251B70}" srcOrd="2" destOrd="0" parTransId="{C18B2466-5B89-406A-AEB3-A90DA73B8F42}" sibTransId="{21173218-360E-48E7-BB01-E407B643AE52}"/>
    <dgm:cxn modelId="{C792D46F-2F88-4C54-84D7-02D170FC3652}" type="presOf" srcId="{DEBD6EF9-2804-423B-9DF9-F21060D61466}" destId="{17946CE0-4F59-49F2-83C9-45D73974197A}" srcOrd="0" destOrd="0" presId="urn:microsoft.com/office/officeart/2005/8/layout/chevron2"/>
    <dgm:cxn modelId="{E6A24F83-1FE8-4B99-B055-A20A8D4B4187}" type="presOf" srcId="{CD7DEC81-6F6B-4BDB-AEE7-69FE1CF3B125}" destId="{7625166C-48AB-4023-B514-381FC1C29791}" srcOrd="0" destOrd="0" presId="urn:microsoft.com/office/officeart/2005/8/layout/chevron2"/>
    <dgm:cxn modelId="{A2BCB890-2293-465E-88EF-B6F1EDC4C568}" type="presOf" srcId="{7DF50EEE-E66E-402D-A97F-C4566E2DA512}" destId="{F8B2D4D0-CC62-4E1F-8BFF-8FB3F6AE7A97}" srcOrd="0" destOrd="0" presId="urn:microsoft.com/office/officeart/2005/8/layout/chevron2"/>
    <dgm:cxn modelId="{E5303AA3-3CC3-4F56-BCC3-C758311A6FE6}" srcId="{7ADA11EA-323B-4707-895B-4B9D16876644}" destId="{3540AF93-8D02-49E5-8C94-6551695615D2}" srcOrd="3" destOrd="0" parTransId="{AB668843-C23E-4E8C-83BF-CC8343B0DAF6}" sibTransId="{07617A85-9C5F-465E-9E86-28AACCCE8A85}"/>
    <dgm:cxn modelId="{F421E0B6-93BF-4E68-A8F0-9DA79A6251F1}" type="presOf" srcId="{7ED2F955-2120-4923-9611-8AAF93F827CA}" destId="{232EAE4B-1ED0-4687-9A33-90AF17948ACD}" srcOrd="0" destOrd="0" presId="urn:microsoft.com/office/officeart/2005/8/layout/chevron2"/>
    <dgm:cxn modelId="{17A858C4-C9CC-4440-A24C-AD1AA6016292}" type="presOf" srcId="{7ADA11EA-323B-4707-895B-4B9D16876644}" destId="{9243B227-0C0E-4439-B08B-C48187B71ED3}" srcOrd="0" destOrd="0" presId="urn:microsoft.com/office/officeart/2005/8/layout/chevron2"/>
    <dgm:cxn modelId="{5A9B34D0-DD04-4497-85F9-C52AC014E8A4}" srcId="{3540AF93-8D02-49E5-8C94-6551695615D2}" destId="{0BA460C7-F33D-4F94-A65D-F7A4444A0DC9}" srcOrd="0" destOrd="0" parTransId="{16A9EAA5-04C1-46D7-897E-45D75E601BD3}" sibTransId="{EAC6C53B-027D-4988-9512-88BB2DC1B1D2}"/>
    <dgm:cxn modelId="{F78A3CEB-97F9-4415-B7DD-099ACA7A8C9C}" srcId="{7ED2F955-2120-4923-9611-8AAF93F827CA}" destId="{DEBD6EF9-2804-423B-9DF9-F21060D61466}" srcOrd="0" destOrd="0" parTransId="{5B933FA4-8D86-4F7D-8E4D-40B626870BD3}" sibTransId="{5EAE268D-523B-4FEB-B34C-35B99AF6F8C8}"/>
    <dgm:cxn modelId="{27F700F0-1153-484F-BC5C-EDCF943A3F18}" type="presOf" srcId="{0BA460C7-F33D-4F94-A65D-F7A4444A0DC9}" destId="{C3B9ADA7-ECC6-48E1-8CF9-FAD428EA5191}" srcOrd="0" destOrd="0" presId="urn:microsoft.com/office/officeart/2005/8/layout/chevron2"/>
    <dgm:cxn modelId="{655687F6-E705-49EF-9481-6F2C21D287EF}" srcId="{7ADA11EA-323B-4707-895B-4B9D16876644}" destId="{7ED2F955-2120-4923-9611-8AAF93F827CA}" srcOrd="0" destOrd="0" parTransId="{4017A13B-00DD-453B-A717-0EE681D464B5}" sibTransId="{0F80FB6D-866C-4704-ADF8-3CFB6EB56F4F}"/>
    <dgm:cxn modelId="{C7C47FF8-757B-4DA4-9360-B8E19670A2EE}" type="presOf" srcId="{9CE06BC0-032E-4149-919B-24D09572F737}" destId="{E26FD5B1-3991-4CE2-874F-8C2F1F1A42F2}" srcOrd="0" destOrd="0" presId="urn:microsoft.com/office/officeart/2005/8/layout/chevron2"/>
    <dgm:cxn modelId="{A000583F-468B-433D-99F7-DCF0039BE04E}" type="presParOf" srcId="{9243B227-0C0E-4439-B08B-C48187B71ED3}" destId="{62BFFFC2-E5EE-4620-B112-2FC0CAD81860}" srcOrd="0" destOrd="0" presId="urn:microsoft.com/office/officeart/2005/8/layout/chevron2"/>
    <dgm:cxn modelId="{39C4E14C-805D-4027-B008-F402F7A2C9F9}" type="presParOf" srcId="{62BFFFC2-E5EE-4620-B112-2FC0CAD81860}" destId="{232EAE4B-1ED0-4687-9A33-90AF17948ACD}" srcOrd="0" destOrd="0" presId="urn:microsoft.com/office/officeart/2005/8/layout/chevron2"/>
    <dgm:cxn modelId="{82B8DABB-8D71-4B09-AE80-F727D3737607}" type="presParOf" srcId="{62BFFFC2-E5EE-4620-B112-2FC0CAD81860}" destId="{17946CE0-4F59-49F2-83C9-45D73974197A}" srcOrd="1" destOrd="0" presId="urn:microsoft.com/office/officeart/2005/8/layout/chevron2"/>
    <dgm:cxn modelId="{2D287B23-620B-4AB8-B8BC-CB06D2BFFD05}" type="presParOf" srcId="{9243B227-0C0E-4439-B08B-C48187B71ED3}" destId="{8C2FAFCB-21D8-4CC0-ABA1-F5FEEEA196E9}" srcOrd="1" destOrd="0" presId="urn:microsoft.com/office/officeart/2005/8/layout/chevron2"/>
    <dgm:cxn modelId="{055B35A7-972A-41A9-A72A-016A1CDF6E07}" type="presParOf" srcId="{9243B227-0C0E-4439-B08B-C48187B71ED3}" destId="{66F64149-FCE0-42B2-BF46-BBEE3094C0DB}" srcOrd="2" destOrd="0" presId="urn:microsoft.com/office/officeart/2005/8/layout/chevron2"/>
    <dgm:cxn modelId="{6094E376-0733-40FB-B586-C0EF5A67D481}" type="presParOf" srcId="{66F64149-FCE0-42B2-BF46-BBEE3094C0DB}" destId="{E26FD5B1-3991-4CE2-874F-8C2F1F1A42F2}" srcOrd="0" destOrd="0" presId="urn:microsoft.com/office/officeart/2005/8/layout/chevron2"/>
    <dgm:cxn modelId="{F49B57D2-DA56-4BAD-89A3-973E59DFB7AD}" type="presParOf" srcId="{66F64149-FCE0-42B2-BF46-BBEE3094C0DB}" destId="{F8B2D4D0-CC62-4E1F-8BFF-8FB3F6AE7A97}" srcOrd="1" destOrd="0" presId="urn:microsoft.com/office/officeart/2005/8/layout/chevron2"/>
    <dgm:cxn modelId="{63C3E3FC-9419-4A1A-AB6E-7CEF685C5908}" type="presParOf" srcId="{9243B227-0C0E-4439-B08B-C48187B71ED3}" destId="{4580E6DB-61F0-4F9F-ADDF-378A57499B8F}" srcOrd="3" destOrd="0" presId="urn:microsoft.com/office/officeart/2005/8/layout/chevron2"/>
    <dgm:cxn modelId="{C0470E4D-B22C-41AE-A6D3-9623439FFA3F}" type="presParOf" srcId="{9243B227-0C0E-4439-B08B-C48187B71ED3}" destId="{96D42D5D-C42A-4B1C-80BA-5321B63E8571}" srcOrd="4" destOrd="0" presId="urn:microsoft.com/office/officeart/2005/8/layout/chevron2"/>
    <dgm:cxn modelId="{9B22D8F8-51C4-42F4-BC5E-78E3D472C2B6}" type="presParOf" srcId="{96D42D5D-C42A-4B1C-80BA-5321B63E8571}" destId="{07951361-5D33-45A2-9EE4-610B36FF9DB0}" srcOrd="0" destOrd="0" presId="urn:microsoft.com/office/officeart/2005/8/layout/chevron2"/>
    <dgm:cxn modelId="{43AE78B7-52B9-4726-A8B9-8A7201A0FE74}" type="presParOf" srcId="{96D42D5D-C42A-4B1C-80BA-5321B63E8571}" destId="{7625166C-48AB-4023-B514-381FC1C29791}" srcOrd="1" destOrd="0" presId="urn:microsoft.com/office/officeart/2005/8/layout/chevron2"/>
    <dgm:cxn modelId="{D94C748C-D283-4B63-8F5A-E69A36759F7E}" type="presParOf" srcId="{9243B227-0C0E-4439-B08B-C48187B71ED3}" destId="{0BB23987-6A99-409A-B8A3-16E407FE05C9}" srcOrd="5" destOrd="0" presId="urn:microsoft.com/office/officeart/2005/8/layout/chevron2"/>
    <dgm:cxn modelId="{36753A73-2F64-4D8C-9AF2-D4DA4F3A4563}" type="presParOf" srcId="{9243B227-0C0E-4439-B08B-C48187B71ED3}" destId="{0930608F-2225-49FE-A86F-09FB4D0F7E9F}" srcOrd="6" destOrd="0" presId="urn:microsoft.com/office/officeart/2005/8/layout/chevron2"/>
    <dgm:cxn modelId="{CD4F5D69-E573-459E-A0C5-11460FF32A06}" type="presParOf" srcId="{0930608F-2225-49FE-A86F-09FB4D0F7E9F}" destId="{30A22B96-D0A9-4021-B644-FA31FA75A3A2}" srcOrd="0" destOrd="0" presId="urn:microsoft.com/office/officeart/2005/8/layout/chevron2"/>
    <dgm:cxn modelId="{07E0D942-C22C-4BC3-9A77-34FF6185B383}" type="presParOf" srcId="{0930608F-2225-49FE-A86F-09FB4D0F7E9F}" destId="{C3B9ADA7-ECC6-48E1-8CF9-FAD428EA519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>
              <a:solidFill>
                <a:schemeClr val="tx1"/>
              </a:solidFill>
            </a:rPr>
            <a:t>Book</a:t>
          </a: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>
              <a:solidFill>
                <a:schemeClr val="tx1"/>
              </a:solidFill>
            </a:rPr>
            <a:t>Stacks:</a:t>
          </a:r>
          <a:r>
            <a:rPr lang="en-US" sz="2400" baseline="0">
              <a:solidFill>
                <a:schemeClr val="tx1"/>
              </a:solidFill>
            </a:rPr>
            <a:t> Chapter 7 (recursion excluded)</a:t>
          </a:r>
          <a:endParaRPr lang="en-US" sz="2400" baseline="0" dirty="0">
            <a:solidFill>
              <a:schemeClr val="tx1"/>
            </a:solidFill>
            <a:latin typeface="+mn-lt"/>
          </a:endParaRP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F6CE912F-21A3-4FAA-ADEC-255F16EFD9BF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>
              <a:solidFill>
                <a:schemeClr val="tx1"/>
              </a:solidFill>
              <a:latin typeface="+mn-lt"/>
            </a:rPr>
            <a:t>Queues: </a:t>
          </a:r>
          <a:r>
            <a:rPr lang="en-US" sz="2400" baseline="0">
              <a:solidFill>
                <a:schemeClr val="tx1"/>
              </a:solidFill>
              <a:latin typeface="+mn-lt"/>
            </a:rPr>
            <a:t>Chapter 8</a:t>
          </a:r>
          <a:endParaRPr lang="en-US" sz="2400" baseline="0" dirty="0">
            <a:solidFill>
              <a:schemeClr val="tx1"/>
            </a:solidFill>
            <a:latin typeface="+mn-lt"/>
          </a:endParaRPr>
        </a:p>
      </dgm:t>
    </dgm:pt>
    <dgm:pt modelId="{BA504D16-2C5F-4916-8864-563466FFC912}" type="parTrans" cxnId="{4BC38318-53C0-4FEB-B4C9-75B74739E872}">
      <dgm:prSet/>
      <dgm:spPr/>
      <dgm:t>
        <a:bodyPr/>
        <a:lstStyle/>
        <a:p>
          <a:endParaRPr lang="en-US"/>
        </a:p>
      </dgm:t>
    </dgm:pt>
    <dgm:pt modelId="{B4F5F459-368E-4AC9-B2B2-99E5AC404ED8}" type="sibTrans" cxnId="{4BC38318-53C0-4FEB-B4C9-75B74739E872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1" custLinFactNeighborX="-173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691D3C5E-B9A5-48E5-96D2-C74E4BC7C021}" type="pres">
      <dgm:prSet presAssocID="{0FE90267-9BC7-4679-8942-5FF3A3AB06ED}" presName="txShp" presStyleLbl="node1" presStyleIdx="0" presStyleCnt="1" custScaleX="140484" custScaleY="120928" custLinFactNeighborX="4261">
        <dgm:presLayoutVars>
          <dgm:bulletEnabled val="1"/>
        </dgm:presLayoutVars>
      </dgm:prSet>
      <dgm:spPr/>
    </dgm:pt>
  </dgm:ptLst>
  <dgm:cxnLst>
    <dgm:cxn modelId="{4BC38318-53C0-4FEB-B4C9-75B74739E872}" srcId="{0FE90267-9BC7-4679-8942-5FF3A3AB06ED}" destId="{F6CE912F-21A3-4FAA-ADEC-255F16EFD9BF}" srcOrd="1" destOrd="0" parTransId="{BA504D16-2C5F-4916-8864-563466FFC912}" sibTransId="{B4F5F459-368E-4AC9-B2B2-99E5AC404ED8}"/>
    <dgm:cxn modelId="{A494FB29-1AED-4072-B019-514307FED7A8}" type="presOf" srcId="{F6CE912F-21A3-4FAA-ADEC-255F16EFD9BF}" destId="{691D3C5E-B9A5-48E5-96D2-C74E4BC7C021}" srcOrd="0" destOrd="2" presId="urn:microsoft.com/office/officeart/2005/8/layout/vList3#1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C729A04E-3315-49FF-B8EF-595231659DE6}" type="presOf" srcId="{C5CEBEED-CFB9-42A5-B5AD-5846D62AC459}" destId="{691D3C5E-B9A5-48E5-96D2-C74E4BC7C021}" srcOrd="0" destOrd="1" presId="urn:microsoft.com/office/officeart/2005/8/layout/vList3#1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442267A5-D236-4EFA-9B53-41D0E433FAA3}" type="presOf" srcId="{0FE90267-9BC7-4679-8942-5FF3A3AB06ED}" destId="{691D3C5E-B9A5-48E5-96D2-C74E4BC7C021}" srcOrd="0" destOrd="0" presId="urn:microsoft.com/office/officeart/2005/8/layout/vList3#1"/>
    <dgm:cxn modelId="{4EC867EB-94D8-40E7-BFB4-50C541C214E0}" type="presOf" srcId="{C862E928-676D-428E-8E83-FEAED208C0F7}" destId="{92EE76E5-3762-43F0-B701-FDC1B9155319}" srcOrd="0" destOrd="0" presId="urn:microsoft.com/office/officeart/2005/8/layout/vList3#1"/>
    <dgm:cxn modelId="{8BAF25C0-C16F-41FE-9A58-466F24C91818}" type="presParOf" srcId="{92EE76E5-3762-43F0-B701-FDC1B9155319}" destId="{BB6723CE-ADD8-4F40-BBA2-A73E76036D91}" srcOrd="0" destOrd="0" presId="urn:microsoft.com/office/officeart/2005/8/layout/vList3#1"/>
    <dgm:cxn modelId="{C684B824-31BD-43CC-A423-43071BEB59B7}" type="presParOf" srcId="{BB6723CE-ADD8-4F40-BBA2-A73E76036D91}" destId="{E9C254D0-7C86-4675-AC1B-555179EDDE6F}" srcOrd="0" destOrd="0" presId="urn:microsoft.com/office/officeart/2005/8/layout/vList3#1"/>
    <dgm:cxn modelId="{4F7A9CE4-1161-4556-B87F-D6EF29C73E25}" type="presParOf" srcId="{BB6723CE-ADD8-4F40-BBA2-A73E76036D91}" destId="{691D3C5E-B9A5-48E5-96D2-C74E4BC7C021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EAE4B-1ED0-4687-9A33-90AF17948ACD}">
      <dsp:nvSpPr>
        <dsp:cNvPr id="0" name=""/>
        <dsp:cNvSpPr/>
      </dsp:nvSpPr>
      <dsp:spPr>
        <a:xfrm rot="5400000">
          <a:off x="-176923" y="177312"/>
          <a:ext cx="1179487" cy="825641"/>
        </a:xfrm>
        <a:prstGeom prst="chevron">
          <a:avLst/>
        </a:prstGeom>
        <a:solidFill>
          <a:srgbClr val="9933FF"/>
        </a:solidFill>
        <a:ln w="25400" cap="flat" cmpd="sng" algn="ctr">
          <a:solidFill>
            <a:srgbClr val="9933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</a:t>
          </a:r>
        </a:p>
      </dsp:txBody>
      <dsp:txXfrm rot="-5400000">
        <a:off x="1" y="413210"/>
        <a:ext cx="825641" cy="353846"/>
      </dsp:txXfrm>
    </dsp:sp>
    <dsp:sp modelId="{17946CE0-4F59-49F2-83C9-45D73974197A}">
      <dsp:nvSpPr>
        <dsp:cNvPr id="0" name=""/>
        <dsp:cNvSpPr/>
      </dsp:nvSpPr>
      <dsp:spPr>
        <a:xfrm rot="5400000">
          <a:off x="3694836" y="-2868805"/>
          <a:ext cx="766666" cy="65050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Able to define a Stack ADT, and to implement it with array and linked list</a:t>
          </a:r>
        </a:p>
      </dsp:txBody>
      <dsp:txXfrm rot="-5400000">
        <a:off x="825641" y="37816"/>
        <a:ext cx="6467630" cy="691814"/>
      </dsp:txXfrm>
    </dsp:sp>
    <dsp:sp modelId="{E26FD5B1-3991-4CE2-874F-8C2F1F1A42F2}">
      <dsp:nvSpPr>
        <dsp:cNvPr id="0" name=""/>
        <dsp:cNvSpPr/>
      </dsp:nvSpPr>
      <dsp:spPr>
        <a:xfrm rot="5400000">
          <a:off x="-176923" y="1209017"/>
          <a:ext cx="1179487" cy="825641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rgbClr val="FF7C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</a:t>
          </a:r>
        </a:p>
      </dsp:txBody>
      <dsp:txXfrm rot="-5400000">
        <a:off x="1" y="1444915"/>
        <a:ext cx="825641" cy="353846"/>
      </dsp:txXfrm>
    </dsp:sp>
    <dsp:sp modelId="{F8B2D4D0-CC62-4E1F-8BFF-8FB3F6AE7A97}">
      <dsp:nvSpPr>
        <dsp:cNvPr id="0" name=""/>
        <dsp:cNvSpPr/>
      </dsp:nvSpPr>
      <dsp:spPr>
        <a:xfrm rot="5400000">
          <a:off x="3694836" y="-1837100"/>
          <a:ext cx="766666" cy="65050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Able to define a Queue ADT, and to implement it with array and linked list</a:t>
          </a:r>
        </a:p>
      </dsp:txBody>
      <dsp:txXfrm rot="-5400000">
        <a:off x="825641" y="1069521"/>
        <a:ext cx="6467630" cy="691814"/>
      </dsp:txXfrm>
    </dsp:sp>
    <dsp:sp modelId="{07951361-5D33-45A2-9EE4-610B36FF9DB0}">
      <dsp:nvSpPr>
        <dsp:cNvPr id="0" name=""/>
        <dsp:cNvSpPr/>
      </dsp:nvSpPr>
      <dsp:spPr>
        <a:xfrm rot="5400000">
          <a:off x="-176923" y="2240721"/>
          <a:ext cx="1179487" cy="8256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</a:t>
          </a:r>
        </a:p>
      </dsp:txBody>
      <dsp:txXfrm rot="-5400000">
        <a:off x="1" y="2476619"/>
        <a:ext cx="825641" cy="353846"/>
      </dsp:txXfrm>
    </dsp:sp>
    <dsp:sp modelId="{7625166C-48AB-4023-B514-381FC1C29791}">
      <dsp:nvSpPr>
        <dsp:cNvPr id="0" name=""/>
        <dsp:cNvSpPr/>
      </dsp:nvSpPr>
      <dsp:spPr>
        <a:xfrm rot="5400000">
          <a:off x="3694836" y="-805396"/>
          <a:ext cx="766666" cy="65050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Able to use stack and queue in applications</a:t>
          </a:r>
        </a:p>
      </dsp:txBody>
      <dsp:txXfrm rot="-5400000">
        <a:off x="825641" y="2101225"/>
        <a:ext cx="6467630" cy="691814"/>
      </dsp:txXfrm>
    </dsp:sp>
    <dsp:sp modelId="{30A22B96-D0A9-4021-B644-FA31FA75A3A2}">
      <dsp:nvSpPr>
        <dsp:cNvPr id="0" name=""/>
        <dsp:cNvSpPr/>
      </dsp:nvSpPr>
      <dsp:spPr>
        <a:xfrm rot="5400000">
          <a:off x="-176923" y="3272426"/>
          <a:ext cx="1179487" cy="825641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</a:t>
          </a:r>
        </a:p>
      </dsp:txBody>
      <dsp:txXfrm rot="-5400000">
        <a:off x="1" y="3508324"/>
        <a:ext cx="825641" cy="353846"/>
      </dsp:txXfrm>
    </dsp:sp>
    <dsp:sp modelId="{C3B9ADA7-ECC6-48E1-8CF9-FAD428EA5191}">
      <dsp:nvSpPr>
        <dsp:cNvPr id="0" name=""/>
        <dsp:cNvSpPr/>
      </dsp:nvSpPr>
      <dsp:spPr>
        <a:xfrm rot="5400000">
          <a:off x="3694836" y="226307"/>
          <a:ext cx="766666" cy="65050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Able to use Java API Stack class and Queue interface</a:t>
          </a:r>
        </a:p>
      </dsp:txBody>
      <dsp:txXfrm rot="-5400000">
        <a:off x="825641" y="3132928"/>
        <a:ext cx="6467630" cy="6918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521304" y="706196"/>
          <a:ext cx="7403495" cy="3210406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069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Book</a:t>
          </a: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b="1" kern="1200" baseline="0">
              <a:solidFill>
                <a:schemeClr val="tx1"/>
              </a:solidFill>
            </a:rPr>
            <a:t>Stacks:</a:t>
          </a:r>
          <a:r>
            <a:rPr lang="en-US" sz="2400" kern="1200" baseline="0">
              <a:solidFill>
                <a:schemeClr val="tx1"/>
              </a:solidFill>
            </a:rPr>
            <a:t> Chapter 7 (recursion excluded)</a:t>
          </a:r>
          <a:endParaRPr lang="en-US" sz="2400" kern="1200" baseline="0" dirty="0">
            <a:solidFill>
              <a:schemeClr val="tx1"/>
            </a:solidFill>
            <a:latin typeface="+mn-lt"/>
          </a:endParaRP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b="1" kern="1200" baseline="0">
              <a:solidFill>
                <a:schemeClr val="tx1"/>
              </a:solidFill>
              <a:latin typeface="+mn-lt"/>
            </a:rPr>
            <a:t>Queues: </a:t>
          </a:r>
          <a:r>
            <a:rPr lang="en-US" sz="2400" kern="1200" baseline="0">
              <a:solidFill>
                <a:schemeClr val="tx1"/>
              </a:solidFill>
              <a:latin typeface="+mn-lt"/>
            </a:rPr>
            <a:t>Chapter 8</a:t>
          </a:r>
          <a:endParaRPr lang="en-US" sz="2400" kern="1200" baseline="0" dirty="0">
            <a:solidFill>
              <a:schemeClr val="tx1"/>
            </a:solidFill>
            <a:latin typeface="+mn-lt"/>
          </a:endParaRPr>
        </a:p>
      </dsp:txBody>
      <dsp:txXfrm rot="10800000">
        <a:off x="1323905" y="706196"/>
        <a:ext cx="6600894" cy="3210406"/>
      </dsp:txXfrm>
    </dsp:sp>
    <dsp:sp modelId="{E9C254D0-7C86-4675-AC1B-555179EDDE6F}">
      <dsp:nvSpPr>
        <dsp:cNvPr id="0" name=""/>
        <dsp:cNvSpPr/>
      </dsp:nvSpPr>
      <dsp:spPr>
        <a:xfrm>
          <a:off x="0" y="983995"/>
          <a:ext cx="2654808" cy="26548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29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774" y="1"/>
            <a:ext cx="294738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944" y="4713113"/>
            <a:ext cx="5441788" cy="446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774" y="9429305"/>
            <a:ext cx="294738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7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01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12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22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18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83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99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30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17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58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61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75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8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42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02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83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66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001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84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468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4537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081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5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887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56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328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383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424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781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929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844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270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401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5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611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658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33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683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410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53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708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523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120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798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64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071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927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146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631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883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641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484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913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516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101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99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4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00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94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8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dirty="0"/>
              <a:t> [501043 Lecture 9: Stacks and Queues]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Data Structures </a:t>
            </a:r>
            <a:r>
              <a:rPr lang="en-US" sz="4400"/>
              <a:t>and Algorithms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Stacks and Queues</a:t>
            </a:r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9" y="101673"/>
            <a:ext cx="1747742" cy="965127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4648200"/>
            <a:ext cx="6400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rgbClr val="009999"/>
              </a:buClr>
            </a:pPr>
            <a:r>
              <a:rPr lang="en-US" sz="3200" i="1" dirty="0">
                <a:solidFill>
                  <a:srgbClr val="000000"/>
                </a:solidFill>
                <a:latin typeface="Calibri" pitchFamily="34" charset="0"/>
              </a:rPr>
              <a:t>Two basic linear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882327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>
                <a:latin typeface="Britannic Bold" panose="020B0903060703020204" pitchFamily="34" charset="0"/>
              </a:rPr>
              <a:t>Stack ADT: Interface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10</a:t>
            </a:fld>
            <a:endParaRPr lang="en-US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457200" y="1219200"/>
            <a:ext cx="8229600" cy="4461272"/>
            <a:chOff x="533400" y="990600"/>
            <a:chExt cx="8229600" cy="4461272"/>
          </a:xfrm>
        </p:grpSpPr>
        <p:sp>
          <p:nvSpPr>
            <p:cNvPr id="7" name="TextBox 6"/>
            <p:cNvSpPr txBox="1"/>
            <p:nvPr/>
          </p:nvSpPr>
          <p:spPr>
            <a:xfrm>
              <a:off x="533400" y="1143000"/>
              <a:ext cx="8229600" cy="430887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SG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2000" b="1" dirty="0" err="1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SG" sz="2000" b="1" dirty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SG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interface </a:t>
              </a:r>
              <a:r>
                <a:rPr lang="en-SG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StackADT</a:t>
              </a: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check whether stack is empty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empty(); 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retrieve topmost item on stack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E       peek() </a:t>
              </a:r>
              <a:r>
                <a:rPr lang="en-SG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remove and return topmost item on stack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E       pop() </a:t>
              </a:r>
              <a:r>
                <a:rPr lang="en-SG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insert item onto stack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   </a:t>
              </a: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push(E item);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600" y="990600"/>
              <a:ext cx="19050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StackADT.java</a:t>
              </a:r>
            </a:p>
          </p:txBody>
        </p:sp>
      </p:grp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>
                <a:latin typeface="Britannic Bold" panose="020B0903060703020204" pitchFamily="34" charset="0"/>
              </a:rPr>
              <a:t>Stack: Usage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11</a:t>
            </a:fld>
            <a:endParaRPr lang="en-US" sz="16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410200" y="4116388"/>
            <a:ext cx="76200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>
                <a:solidFill>
                  <a:srgbClr val="0000FF"/>
                </a:solidFill>
                <a:latin typeface="Helvetica" pitchFamily="34" charset="0"/>
              </a:rPr>
              <a:t>e</a:t>
            </a:r>
            <a:endParaRPr lang="en-US" sz="200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410200" y="4116388"/>
            <a:ext cx="762000" cy="396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>
                <a:solidFill>
                  <a:srgbClr val="0000FF"/>
                </a:solidFill>
                <a:latin typeface="Helvetica" pitchFamily="34" charset="0"/>
              </a:rPr>
              <a:t>c</a:t>
            </a:r>
            <a:endParaRPr lang="en-US" sz="2000">
              <a:solidFill>
                <a:srgbClr val="0000FF"/>
              </a:solidFill>
              <a:latin typeface="Helvetica" pitchFamily="34" charset="0"/>
            </a:endParaRPr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4495800" y="1524000"/>
            <a:ext cx="1706563" cy="3827463"/>
            <a:chOff x="2994" y="1573"/>
            <a:chExt cx="1075" cy="2411"/>
          </a:xfrm>
        </p:grpSpPr>
        <p:grpSp>
          <p:nvGrpSpPr>
            <p:cNvPr id="14" name="Group 15"/>
            <p:cNvGrpSpPr>
              <a:grpSpLocks/>
            </p:cNvGrpSpPr>
            <p:nvPr/>
          </p:nvGrpSpPr>
          <p:grpSpPr bwMode="auto">
            <a:xfrm>
              <a:off x="2994" y="1573"/>
              <a:ext cx="696" cy="251"/>
              <a:chOff x="2583" y="565"/>
              <a:chExt cx="753" cy="251"/>
            </a:xfrm>
          </p:grpSpPr>
          <p:sp>
            <p:nvSpPr>
              <p:cNvPr id="17" name="Text Box 16"/>
              <p:cNvSpPr txBox="1">
                <a:spLocks noChangeArrowheads="1"/>
              </p:cNvSpPr>
              <p:nvPr/>
            </p:nvSpPr>
            <p:spPr bwMode="auto">
              <a:xfrm>
                <a:off x="2583" y="565"/>
                <a:ext cx="21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2000" i="1">
                    <a:solidFill>
                      <a:srgbClr val="0000FF"/>
                    </a:solidFill>
                    <a:latin typeface="Helvetica" pitchFamily="34" charset="0"/>
                  </a:rPr>
                  <a:t>s</a:t>
                </a:r>
                <a:endParaRPr lang="en-US" sz="2000" i="1">
                  <a:latin typeface="Helvetica" pitchFamily="34" charset="0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832" y="648"/>
                <a:ext cx="504" cy="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3456" y="1776"/>
              <a:ext cx="114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3552" y="2064"/>
              <a:ext cx="517" cy="19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30"/>
          <p:cNvSpPr txBox="1">
            <a:spLocks noChangeArrowheads="1"/>
          </p:cNvSpPr>
          <p:nvPr/>
        </p:nvSpPr>
        <p:spPr bwMode="auto">
          <a:xfrm>
            <a:off x="838200" y="1600200"/>
            <a:ext cx="4267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 s = new Stack();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s.push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(“a”);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s.push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(“b”);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s.push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(“c”);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 =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s.peek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s.pop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s.push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(“e”);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s.pop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(); 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457200" y="1676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457200" y="2057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457200" y="2438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>
            <a:off x="457200" y="2819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457200" y="3200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11"/>
          <p:cNvSpPr>
            <a:spLocks noChangeArrowheads="1"/>
          </p:cNvSpPr>
          <p:nvPr/>
        </p:nvSpPr>
        <p:spPr bwMode="auto">
          <a:xfrm>
            <a:off x="457200" y="3581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>
            <a:off x="457200" y="3962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457200" y="42672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7162800" y="1447800"/>
            <a:ext cx="1042988" cy="396875"/>
            <a:chOff x="4656" y="1573"/>
            <a:chExt cx="657" cy="250"/>
          </a:xfrm>
        </p:grpSpPr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4656" y="1573"/>
              <a:ext cx="205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solidFill>
                    <a:srgbClr val="0000FF"/>
                  </a:solidFill>
                  <a:latin typeface="Helvetica" pitchFamily="34" charset="0"/>
                </a:rPr>
                <a:t>d</a:t>
              </a:r>
              <a:endParaRPr lang="en-US" sz="2000" i="1">
                <a:latin typeface="Helvetica" pitchFamily="34" charset="0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4848" y="1632"/>
              <a:ext cx="465" cy="1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Freeform 23"/>
          <p:cNvSpPr>
            <a:spLocks/>
          </p:cNvSpPr>
          <p:nvPr/>
        </p:nvSpPr>
        <p:spPr bwMode="auto">
          <a:xfrm>
            <a:off x="7540830" y="1665164"/>
            <a:ext cx="612261" cy="1113662"/>
          </a:xfrm>
          <a:custGeom>
            <a:avLst/>
            <a:gdLst>
              <a:gd name="T0" fmla="*/ 2147483647 w 543"/>
              <a:gd name="T1" fmla="*/ 0 h 736"/>
              <a:gd name="T2" fmla="*/ 2147483647 w 543"/>
              <a:gd name="T3" fmla="*/ 2147483647 h 736"/>
              <a:gd name="T4" fmla="*/ 0 w 543"/>
              <a:gd name="T5" fmla="*/ 2147483647 h 736"/>
              <a:gd name="T6" fmla="*/ 0 60000 65536"/>
              <a:gd name="T7" fmla="*/ 0 60000 65536"/>
              <a:gd name="T8" fmla="*/ 0 60000 65536"/>
              <a:gd name="T9" fmla="*/ 0 w 543"/>
              <a:gd name="T10" fmla="*/ 0 h 736"/>
              <a:gd name="T11" fmla="*/ 543 w 543"/>
              <a:gd name="T12" fmla="*/ 736 h 7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3" h="736">
                <a:moveTo>
                  <a:pt x="280" y="0"/>
                </a:moveTo>
                <a:cubicBezTo>
                  <a:pt x="411" y="90"/>
                  <a:pt x="543" y="181"/>
                  <a:pt x="496" y="304"/>
                </a:cubicBezTo>
                <a:cubicBezTo>
                  <a:pt x="449" y="427"/>
                  <a:pt x="224" y="581"/>
                  <a:pt x="0" y="73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5410200" y="4894263"/>
            <a:ext cx="762000" cy="3968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>
                <a:solidFill>
                  <a:srgbClr val="0000FF"/>
                </a:solidFill>
                <a:latin typeface="Helvetica" pitchFamily="34" charset="0"/>
              </a:rPr>
              <a:t>a</a:t>
            </a:r>
            <a:endParaRPr lang="en-US" sz="200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5410200" y="4513263"/>
            <a:ext cx="76200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>
                <a:solidFill>
                  <a:srgbClr val="0000FF"/>
                </a:solidFill>
                <a:latin typeface="Helvetica" pitchFamily="34" charset="0"/>
              </a:rPr>
              <a:t>b</a:t>
            </a:r>
            <a:endParaRPr lang="en-US" sz="200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6781800" y="2684463"/>
            <a:ext cx="762000" cy="396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>
                <a:solidFill>
                  <a:srgbClr val="0000FF"/>
                </a:solidFill>
                <a:latin typeface="Helvetica" pitchFamily="34" charset="0"/>
              </a:rPr>
              <a:t>c</a:t>
            </a:r>
            <a:endParaRPr lang="en-US" sz="200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6553200" y="3657600"/>
            <a:ext cx="2209800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b="1" dirty="0">
                <a:solidFill>
                  <a:schemeClr val="hlink"/>
                </a:solidFill>
              </a:rPr>
              <a:t>Q</a:t>
            </a:r>
            <a:r>
              <a:rPr lang="en-US" dirty="0"/>
              <a:t>: Can </a:t>
            </a:r>
            <a:r>
              <a:rPr lang="en-US" dirty="0">
                <a:solidFill>
                  <a:srgbClr val="0000FF"/>
                </a:solidFill>
              </a:rPr>
              <a:t>“a”</a:t>
            </a:r>
            <a:r>
              <a:rPr lang="en-US" dirty="0"/>
              <a:t> be </a:t>
            </a:r>
            <a:br>
              <a:rPr lang="en-US" dirty="0"/>
            </a:br>
            <a:r>
              <a:rPr lang="en-US" dirty="0"/>
              <a:t>replaced by </a:t>
            </a:r>
            <a:r>
              <a:rPr lang="en-US" dirty="0">
                <a:solidFill>
                  <a:srgbClr val="0000FF"/>
                </a:solidFill>
              </a:rPr>
              <a:t>‘a’</a:t>
            </a:r>
            <a:r>
              <a:rPr lang="en-US" dirty="0"/>
              <a:t>?</a:t>
            </a:r>
          </a:p>
          <a:p>
            <a:pPr algn="l">
              <a:spcBef>
                <a:spcPct val="50000"/>
              </a:spcBef>
              <a:defRPr/>
            </a:pPr>
            <a:r>
              <a:rPr lang="en-US" dirty="0"/>
              <a:t>A: Yes</a:t>
            </a:r>
          </a:p>
          <a:p>
            <a:pPr algn="l">
              <a:spcBef>
                <a:spcPct val="50000"/>
              </a:spcBef>
              <a:defRPr/>
            </a:pPr>
            <a:r>
              <a:rPr lang="en-US" dirty="0"/>
              <a:t>B: No</a:t>
            </a:r>
          </a:p>
        </p:txBody>
      </p:sp>
      <p:sp>
        <p:nvSpPr>
          <p:cNvPr id="36" name="AutoShape 31"/>
          <p:cNvSpPr>
            <a:spLocks noChangeArrowheads="1"/>
          </p:cNvSpPr>
          <p:nvPr/>
        </p:nvSpPr>
        <p:spPr bwMode="auto">
          <a:xfrm>
            <a:off x="209797" y="4643252"/>
            <a:ext cx="4694712" cy="1067790"/>
          </a:xfrm>
          <a:prstGeom prst="upArrowCallout">
            <a:avLst>
              <a:gd name="adj1" fmla="val 33317"/>
              <a:gd name="adj2" fmla="val 55650"/>
              <a:gd name="adj3" fmla="val 16667"/>
              <a:gd name="adj4" fmla="val 71875"/>
            </a:avLst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50000"/>
              </a:spcBef>
            </a:pPr>
            <a:r>
              <a:rPr lang="en-US" sz="2000"/>
              <a:t>To be accurate, it is the references to </a:t>
            </a:r>
            <a:br>
              <a:rPr lang="en-US" sz="2000"/>
            </a:br>
            <a:r>
              <a:rPr lang="en-US" sz="2000"/>
              <a:t>“a”, “b”, “c”, …, being pushed or popped.</a:t>
            </a:r>
          </a:p>
        </p:txBody>
      </p:sp>
      <p:sp>
        <p:nvSpPr>
          <p:cNvPr id="39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  <p:bldP spid="12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Stack Implementation: 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Array</a:t>
            </a:r>
            <a:r>
              <a:rPr lang="en-US" sz="3600" dirty="0">
                <a:latin typeface="Britannic Bold" panose="020B0903060703020204" pitchFamily="34" charset="0"/>
              </a:rPr>
              <a:t> (1/4)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/>
              <a:t>Use an Array with a </a:t>
            </a:r>
            <a:r>
              <a:rPr lang="en-GB" sz="2800" dirty="0">
                <a:solidFill>
                  <a:srgbClr val="0000FF"/>
                </a:solidFill>
              </a:rPr>
              <a:t>top</a:t>
            </a:r>
            <a:r>
              <a:rPr lang="en-GB" sz="2800" dirty="0"/>
              <a:t> index pointer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12</a:t>
            </a:fld>
            <a:endParaRPr lang="en-US" sz="1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432300" y="3744263"/>
            <a:ext cx="339725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</a:rPr>
              <a:t>F</a:t>
            </a:r>
            <a:endParaRPr lang="en-GB" sz="2000" i="1">
              <a:solidFill>
                <a:srgbClr val="FF0000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868732" y="3730470"/>
            <a:ext cx="3810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 dirty="0">
                <a:solidFill>
                  <a:srgbClr val="FF0000"/>
                </a:solidFill>
              </a:rPr>
              <a:t>G</a:t>
            </a:r>
            <a:endParaRPr lang="en-GB" sz="2000" i="1" dirty="0">
              <a:solidFill>
                <a:srgbClr val="FF0000"/>
              </a:solidFill>
            </a:endParaRP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1093156" y="3191813"/>
            <a:ext cx="5623557" cy="1136650"/>
            <a:chOff x="734" y="2069"/>
            <a:chExt cx="3836" cy="716"/>
          </a:xfrm>
        </p:grpSpPr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1307" y="2069"/>
              <a:ext cx="3263" cy="716"/>
              <a:chOff x="2187" y="1933"/>
              <a:chExt cx="3263" cy="716"/>
            </a:xfrm>
          </p:grpSpPr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2187" y="2146"/>
                <a:ext cx="3263" cy="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>
                <a:off x="2530" y="2155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2853" y="2151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>
                <a:off x="3176" y="2147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2"/>
              <p:cNvSpPr>
                <a:spLocks noChangeShapeType="1"/>
              </p:cNvSpPr>
              <p:nvPr/>
            </p:nvSpPr>
            <p:spPr bwMode="auto">
              <a:xfrm>
                <a:off x="3499" y="2143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3822" y="2139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4"/>
              <p:cNvSpPr>
                <a:spLocks noChangeShapeType="1"/>
              </p:cNvSpPr>
              <p:nvPr/>
            </p:nvSpPr>
            <p:spPr bwMode="auto">
              <a:xfrm>
                <a:off x="4145" y="2135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>
                <a:off x="4468" y="2158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>
                <a:off x="4791" y="2137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5114" y="2151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Text Box 18"/>
              <p:cNvSpPr txBox="1">
                <a:spLocks noChangeArrowheads="1"/>
              </p:cNvSpPr>
              <p:nvPr/>
            </p:nvSpPr>
            <p:spPr bwMode="auto">
              <a:xfrm>
                <a:off x="2250" y="1934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0</a:t>
                </a:r>
              </a:p>
            </p:txBody>
          </p:sp>
          <p:sp>
            <p:nvSpPr>
              <p:cNvPr id="25" name="Text Box 19"/>
              <p:cNvSpPr txBox="1">
                <a:spLocks noChangeArrowheads="1"/>
              </p:cNvSpPr>
              <p:nvPr/>
            </p:nvSpPr>
            <p:spPr bwMode="auto">
              <a:xfrm>
                <a:off x="2578" y="1933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1</a:t>
                </a:r>
              </a:p>
            </p:txBody>
          </p:sp>
          <p:sp>
            <p:nvSpPr>
              <p:cNvPr id="26" name="Text Box 20"/>
              <p:cNvSpPr txBox="1">
                <a:spLocks noChangeArrowheads="1"/>
              </p:cNvSpPr>
              <p:nvPr/>
            </p:nvSpPr>
            <p:spPr bwMode="auto">
              <a:xfrm>
                <a:off x="4526" y="1940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7</a:t>
                </a:r>
              </a:p>
            </p:txBody>
          </p:sp>
          <p:sp>
            <p:nvSpPr>
              <p:cNvPr id="27" name="Text Box 21"/>
              <p:cNvSpPr txBox="1">
                <a:spLocks noChangeArrowheads="1"/>
              </p:cNvSpPr>
              <p:nvPr/>
            </p:nvSpPr>
            <p:spPr bwMode="auto">
              <a:xfrm>
                <a:off x="4864" y="1944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8</a:t>
                </a:r>
              </a:p>
            </p:txBody>
          </p:sp>
          <p:sp>
            <p:nvSpPr>
              <p:cNvPr id="28" name="Text Box 22"/>
              <p:cNvSpPr txBox="1">
                <a:spLocks noChangeArrowheads="1"/>
              </p:cNvSpPr>
              <p:nvPr/>
            </p:nvSpPr>
            <p:spPr bwMode="auto">
              <a:xfrm>
                <a:off x="5192" y="1942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9</a:t>
                </a:r>
              </a:p>
            </p:txBody>
          </p:sp>
          <p:sp>
            <p:nvSpPr>
              <p:cNvPr id="29" name="Text Box 23"/>
              <p:cNvSpPr txBox="1">
                <a:spLocks noChangeArrowheads="1"/>
              </p:cNvSpPr>
              <p:nvPr/>
            </p:nvSpPr>
            <p:spPr bwMode="auto">
              <a:xfrm>
                <a:off x="2928" y="1959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2</a:t>
                </a:r>
              </a:p>
            </p:txBody>
          </p:sp>
          <p:sp>
            <p:nvSpPr>
              <p:cNvPr id="30" name="Text Box 24"/>
              <p:cNvSpPr txBox="1">
                <a:spLocks noChangeArrowheads="1"/>
              </p:cNvSpPr>
              <p:nvPr/>
            </p:nvSpPr>
            <p:spPr bwMode="auto">
              <a:xfrm>
                <a:off x="3224" y="1936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3</a:t>
                </a:r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3583" y="1952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4</a:t>
                </a:r>
              </a:p>
            </p:txBody>
          </p:sp>
          <p:sp>
            <p:nvSpPr>
              <p:cNvPr id="35" name="Text Box 26"/>
              <p:cNvSpPr txBox="1">
                <a:spLocks noChangeArrowheads="1"/>
              </p:cNvSpPr>
              <p:nvPr/>
            </p:nvSpPr>
            <p:spPr bwMode="auto">
              <a:xfrm>
                <a:off x="3916" y="1948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5</a:t>
                </a:r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4214" y="1959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6</a:t>
                </a:r>
              </a:p>
            </p:txBody>
          </p:sp>
          <p:sp>
            <p:nvSpPr>
              <p:cNvPr id="37" name="Text Box 28"/>
              <p:cNvSpPr txBox="1">
                <a:spLocks noChangeArrowheads="1"/>
              </p:cNvSpPr>
              <p:nvPr/>
            </p:nvSpPr>
            <p:spPr bwMode="auto">
              <a:xfrm>
                <a:off x="2268" y="2285"/>
                <a:ext cx="25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 dirty="0">
                    <a:solidFill>
                      <a:srgbClr val="FF0000"/>
                    </a:solidFill>
                  </a:rPr>
                  <a:t>A</a:t>
                </a:r>
                <a:endParaRPr lang="en-GB" sz="20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Text Box 29"/>
              <p:cNvSpPr txBox="1">
                <a:spLocks noChangeArrowheads="1"/>
              </p:cNvSpPr>
              <p:nvPr/>
            </p:nvSpPr>
            <p:spPr bwMode="auto">
              <a:xfrm>
                <a:off x="2584" y="2285"/>
                <a:ext cx="25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solidFill>
                      <a:srgbClr val="FF0000"/>
                    </a:solidFill>
                  </a:rPr>
                  <a:t>B</a:t>
                </a:r>
                <a:endParaRPr lang="en-GB" sz="2000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Text Box 30"/>
              <p:cNvSpPr txBox="1">
                <a:spLocks noChangeArrowheads="1"/>
              </p:cNvSpPr>
              <p:nvPr/>
            </p:nvSpPr>
            <p:spPr bwMode="auto">
              <a:xfrm>
                <a:off x="2933" y="2285"/>
                <a:ext cx="25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solidFill>
                      <a:srgbClr val="FF0000"/>
                    </a:solidFill>
                  </a:rPr>
                  <a:t>C</a:t>
                </a:r>
                <a:endParaRPr lang="en-GB" sz="2000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Text Box 31"/>
              <p:cNvSpPr txBox="1">
                <a:spLocks noChangeArrowheads="1"/>
              </p:cNvSpPr>
              <p:nvPr/>
            </p:nvSpPr>
            <p:spPr bwMode="auto">
              <a:xfrm>
                <a:off x="3247" y="2285"/>
                <a:ext cx="25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solidFill>
                      <a:srgbClr val="FF0000"/>
                    </a:solidFill>
                  </a:rPr>
                  <a:t>D</a:t>
                </a:r>
                <a:endParaRPr lang="en-GB" sz="2000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Text Box 32"/>
              <p:cNvSpPr txBox="1">
                <a:spLocks noChangeArrowheads="1"/>
              </p:cNvSpPr>
              <p:nvPr/>
            </p:nvSpPr>
            <p:spPr bwMode="auto">
              <a:xfrm>
                <a:off x="3578" y="2285"/>
                <a:ext cx="24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solidFill>
                      <a:srgbClr val="FF0000"/>
                    </a:solidFill>
                  </a:rPr>
                  <a:t>E</a:t>
                </a:r>
                <a:endParaRPr lang="en-GB" sz="2000" i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>
              <a:off x="734" y="2116"/>
              <a:ext cx="570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36"/>
          <p:cNvGrpSpPr>
            <a:grpSpLocks/>
          </p:cNvGrpSpPr>
          <p:nvPr/>
        </p:nvGrpSpPr>
        <p:grpSpPr bwMode="auto">
          <a:xfrm>
            <a:off x="433450" y="2098973"/>
            <a:ext cx="8423275" cy="3727450"/>
            <a:chOff x="300" y="1224"/>
            <a:chExt cx="5746" cy="2540"/>
          </a:xfrm>
        </p:grpSpPr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300" y="1572"/>
              <a:ext cx="5746" cy="2192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38"/>
            <p:cNvSpPr txBox="1">
              <a:spLocks noChangeArrowheads="1"/>
            </p:cNvSpPr>
            <p:nvPr/>
          </p:nvSpPr>
          <p:spPr bwMode="auto">
            <a:xfrm>
              <a:off x="342" y="1224"/>
              <a:ext cx="848" cy="27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b="1" i="1"/>
                <a:t>Stack</a:t>
              </a:r>
              <a:r>
                <a:rPr lang="en-US" sz="2000" b="1" i="1">
                  <a:solidFill>
                    <a:srgbClr val="FF3300"/>
                  </a:solidFill>
                </a:rPr>
                <a:t>Arr</a:t>
              </a:r>
            </a:p>
          </p:txBody>
        </p:sp>
        <p:sp>
          <p:nvSpPr>
            <p:cNvPr id="45" name="Text Box 39"/>
            <p:cNvSpPr txBox="1">
              <a:spLocks noChangeArrowheads="1"/>
            </p:cNvSpPr>
            <p:nvPr/>
          </p:nvSpPr>
          <p:spPr bwMode="auto">
            <a:xfrm>
              <a:off x="495" y="1638"/>
              <a:ext cx="337" cy="27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>
                  <a:solidFill>
                    <a:srgbClr val="0000FF"/>
                  </a:solidFill>
                </a:rPr>
                <a:t>arr</a:t>
              </a: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496" y="1912"/>
              <a:ext cx="408" cy="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7199313" y="3272775"/>
            <a:ext cx="12969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push(“F”);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7204075" y="3806175"/>
            <a:ext cx="13382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push(“G”);</a:t>
            </a:r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7162800" y="4368150"/>
            <a:ext cx="8461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pop();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883231" y="4310741"/>
            <a:ext cx="505267" cy="1449989"/>
            <a:chOff x="3883231" y="4310741"/>
            <a:chExt cx="505267" cy="1449989"/>
          </a:xfrm>
        </p:grpSpPr>
        <p:sp>
          <p:nvSpPr>
            <p:cNvPr id="51" name="Text Box 35"/>
            <p:cNvSpPr txBox="1">
              <a:spLocks noChangeArrowheads="1"/>
            </p:cNvSpPr>
            <p:nvPr/>
          </p:nvSpPr>
          <p:spPr bwMode="auto">
            <a:xfrm>
              <a:off x="3911934" y="5044111"/>
              <a:ext cx="47006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 eaLnBrk="0" hangingPunct="0"/>
              <a:endParaRPr lang="en-GB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 flipH="1" flipV="1">
              <a:off x="4156361" y="4310741"/>
              <a:ext cx="11877" cy="878775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3231" y="5391398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top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93766" y="502326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maxsize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0021" y="4583876"/>
            <a:ext cx="569387" cy="36933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10 </a:t>
            </a:r>
          </a:p>
        </p:txBody>
      </p:sp>
      <p:sp>
        <p:nvSpPr>
          <p:cNvPr id="5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014E-8 L 0.05643 -0.0016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42 -0.00162 L 0.10503 0.00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03 0.00185 L 0.04843 0.0018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Stack Implementation: 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Array</a:t>
            </a:r>
            <a:r>
              <a:rPr lang="en-US" sz="3600" dirty="0">
                <a:latin typeface="Britannic Bold" panose="020B0903060703020204" pitchFamily="34" charset="0"/>
              </a:rPr>
              <a:t> (2/4)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13</a:t>
            </a:fld>
            <a:endParaRPr lang="en-US" sz="1600" dirty="0"/>
          </a:p>
        </p:txBody>
      </p:sp>
      <p:grpSp>
        <p:nvGrpSpPr>
          <p:cNvPr id="4" name="Group 31"/>
          <p:cNvGrpSpPr/>
          <p:nvPr/>
        </p:nvGrpSpPr>
        <p:grpSpPr>
          <a:xfrm>
            <a:off x="381000" y="1295400"/>
            <a:ext cx="8382000" cy="4685100"/>
            <a:chOff x="457200" y="998153"/>
            <a:chExt cx="8382000" cy="4220688"/>
          </a:xfrm>
        </p:grpSpPr>
        <p:sp>
          <p:nvSpPr>
            <p:cNvPr id="33" name="TextBox 32"/>
            <p:cNvSpPr txBox="1"/>
            <p:nvPr/>
          </p:nvSpPr>
          <p:spPr>
            <a:xfrm>
              <a:off x="457200" y="1143000"/>
              <a:ext cx="8382000" cy="4075841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StackArr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StackADT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E[]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top;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final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INITSIZE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StackArr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(E[])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Object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[INITSIZE];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creating array of type E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top = -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 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empty stack - thus, top is not on an valid array element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INITSIZE;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empty() </a:t>
              </a:r>
              <a:r>
                <a:rPr lang="en-SG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 if (top &lt; 0) return true; else return false;</a:t>
              </a: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//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(top &lt;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 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34200" y="998153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StackArr.java</a:t>
              </a:r>
            </a:p>
          </p:txBody>
        </p:sp>
      </p:grp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Stack Implementation: 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Array </a:t>
            </a:r>
            <a:r>
              <a:rPr lang="en-US" sz="3600" dirty="0">
                <a:latin typeface="Britannic Bold" panose="020B0903060703020204" pitchFamily="34" charset="0"/>
              </a:rPr>
              <a:t>(3/4)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14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381000" y="1828800"/>
            <a:ext cx="8382000" cy="3376305"/>
            <a:chOff x="457200" y="929507"/>
            <a:chExt cx="8382000" cy="3041627"/>
          </a:xfrm>
        </p:grpSpPr>
        <p:sp>
          <p:nvSpPr>
            <p:cNvPr id="33" name="TextBox 32"/>
            <p:cNvSpPr txBox="1"/>
            <p:nvPr/>
          </p:nvSpPr>
          <p:spPr>
            <a:xfrm>
              <a:off x="457200" y="1143000"/>
              <a:ext cx="8382000" cy="282813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E peek() 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(!empty()) 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[top]; //if (empty() == false) return arr[top];</a:t>
              </a:r>
              <a:endPara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throw new </a:t>
              </a:r>
              <a:r>
                <a:rPr lang="en-SG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E pop() 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E </a:t>
              </a:r>
              <a:r>
                <a:rPr lang="en-SG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peek();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top--;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34200" y="929507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StackArr.java</a:t>
              </a:r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pop() </a:t>
            </a:r>
            <a:r>
              <a:rPr lang="en-GB" sz="2800" dirty="0"/>
              <a:t>reuses </a:t>
            </a:r>
            <a:r>
              <a:rPr lang="en-GB" sz="2800" dirty="0">
                <a:solidFill>
                  <a:srgbClr val="0000FF"/>
                </a:solidFill>
              </a:rPr>
              <a:t>peek()</a:t>
            </a:r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Stack Implementation: 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Array</a:t>
            </a:r>
            <a:r>
              <a:rPr lang="en-US" sz="3600" dirty="0">
                <a:latin typeface="Britannic Bold" panose="020B0903060703020204" pitchFamily="34" charset="0"/>
              </a:rPr>
              <a:t> (4/4)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15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381000" y="1524000"/>
            <a:ext cx="8382000" cy="4924792"/>
            <a:chOff x="457200" y="1059489"/>
            <a:chExt cx="8382000" cy="4436621"/>
          </a:xfrm>
        </p:grpSpPr>
        <p:sp>
          <p:nvSpPr>
            <p:cNvPr id="33" name="TextBox 32"/>
            <p:cNvSpPr txBox="1"/>
            <p:nvPr/>
          </p:nvSpPr>
          <p:spPr>
            <a:xfrm>
              <a:off x="457200" y="1143000"/>
              <a:ext cx="8382000" cy="4353110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push(E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(top &gt;=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enlargeArr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(); 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//array is full, enlarge it 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top++;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[top] =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SG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void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enlargeArr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 When there is not enough space in the array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 we use the following method to double the number 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 of entries in the array to accommodate new entry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newSize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maxSize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E[] x = (E[])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Object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newSize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j=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j &lt;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j++)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	x[j] =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[j];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newSize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x;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StackArr.java</a:t>
              </a:r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push() </a:t>
            </a:r>
            <a:r>
              <a:rPr lang="en-GB" sz="2800" dirty="0"/>
              <a:t>needs to consider overflow</a:t>
            </a: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11" name="Line Callout 2 (Accent Bar) 10"/>
          <p:cNvSpPr/>
          <p:nvPr/>
        </p:nvSpPr>
        <p:spPr>
          <a:xfrm>
            <a:off x="3962400" y="2449830"/>
            <a:ext cx="1219200" cy="4953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55417"/>
              <a:gd name="adj5" fmla="val 127885"/>
              <a:gd name="adj6" fmla="val -19791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private method</a:t>
            </a:r>
          </a:p>
        </p:txBody>
      </p:sp>
      <p:sp>
        <p:nvSpPr>
          <p:cNvPr id="1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200" dirty="0">
                <a:latin typeface="Britannic Bold" panose="020B0903060703020204" pitchFamily="34" charset="0"/>
              </a:rPr>
              <a:t>Stack Implementation: </a:t>
            </a: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Linked List </a:t>
            </a:r>
            <a:r>
              <a:rPr lang="en-US" sz="3200">
                <a:latin typeface="Britannic Bold" panose="020B0903060703020204" pitchFamily="34" charset="0"/>
              </a:rPr>
              <a:t>(1/6)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/>
              <a:t>A class can be defined in 2 ways:</a:t>
            </a:r>
          </a:p>
          <a:p>
            <a:pPr lvl="1">
              <a:buNone/>
            </a:pPr>
            <a:r>
              <a:rPr lang="en-US" sz="3200" i="1" dirty="0">
                <a:solidFill>
                  <a:srgbClr val="0000FF"/>
                </a:solidFill>
              </a:rPr>
              <a:t>via composition:</a:t>
            </a:r>
          </a:p>
          <a:p>
            <a:pPr lvl="2">
              <a:buNone/>
            </a:pPr>
            <a:r>
              <a:rPr lang="en-US" dirty="0"/>
              <a:t>   class A {</a:t>
            </a:r>
          </a:p>
          <a:p>
            <a:pPr lvl="3">
              <a:buNone/>
            </a:pPr>
            <a:r>
              <a:rPr lang="en-US" dirty="0"/>
              <a:t>  B  </a:t>
            </a:r>
            <a:r>
              <a:rPr lang="en-US" dirty="0" err="1"/>
              <a:t>b</a:t>
            </a:r>
            <a:r>
              <a:rPr lang="en-US" dirty="0"/>
              <a:t> = new B (…);  // A is composed of instance of B</a:t>
            </a:r>
          </a:p>
          <a:p>
            <a:pPr lvl="3">
              <a:buNone/>
            </a:pPr>
            <a:r>
              <a:rPr lang="en-US" dirty="0"/>
              <a:t>…</a:t>
            </a:r>
          </a:p>
          <a:p>
            <a:pPr lvl="2">
              <a:buNone/>
            </a:pPr>
            <a:r>
              <a:rPr lang="en-US" dirty="0"/>
              <a:t>	}</a:t>
            </a:r>
          </a:p>
          <a:p>
            <a:pPr lvl="1">
              <a:buNone/>
            </a:pPr>
            <a:r>
              <a:rPr lang="en-US" sz="3200" i="1" dirty="0">
                <a:solidFill>
                  <a:srgbClr val="0000FF"/>
                </a:solidFill>
              </a:rPr>
              <a:t>via inheritance:</a:t>
            </a:r>
          </a:p>
          <a:p>
            <a:pPr lvl="2">
              <a:buNone/>
            </a:pPr>
            <a:r>
              <a:rPr lang="en-US" sz="3200" dirty="0"/>
              <a:t>   </a:t>
            </a:r>
            <a:r>
              <a:rPr lang="en-US" dirty="0"/>
              <a:t>class A extends B {   // A is an extension of B</a:t>
            </a:r>
          </a:p>
          <a:p>
            <a:pPr lvl="2">
              <a:buNone/>
            </a:pPr>
            <a:r>
              <a:rPr lang="en-US" dirty="0"/>
              <a:t>	     ….</a:t>
            </a:r>
          </a:p>
          <a:p>
            <a:pPr lvl="2">
              <a:buNone/>
            </a:pPr>
            <a:r>
              <a:rPr lang="en-US" dirty="0"/>
              <a:t>	}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16</a:t>
            </a:fld>
            <a:endParaRPr lang="en-US" sz="1600" dirty="0"/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tx1"/>
                </a:solidFill>
                <a:latin typeface="Britannic Bold" panose="020B0903060703020204" pitchFamily="34" charset="0"/>
              </a:rPr>
              <a:t>Recall: </a:t>
            </a:r>
            <a:r>
              <a:rPr lang="en-US" sz="3600">
                <a:solidFill>
                  <a:srgbClr val="003399"/>
                </a:solidFill>
                <a:latin typeface="Britannic Bold" panose="020B0903060703020204" pitchFamily="34" charset="0"/>
              </a:rPr>
              <a:t>ListNode </a:t>
            </a:r>
            <a:r>
              <a:rPr lang="en-US" sz="3600">
                <a:latin typeface="Britannic Bold" panose="020B0903060703020204" pitchFamily="34" charset="0"/>
              </a:rPr>
              <a:t>(last week)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17</a:t>
            </a:fld>
            <a:endParaRPr lang="en-US" sz="1600" dirty="0"/>
          </a:p>
        </p:txBody>
      </p:sp>
      <p:grpSp>
        <p:nvGrpSpPr>
          <p:cNvPr id="12" name="Group 4"/>
          <p:cNvGrpSpPr/>
          <p:nvPr/>
        </p:nvGrpSpPr>
        <p:grpSpPr>
          <a:xfrm>
            <a:off x="533400" y="838200"/>
            <a:ext cx="8229600" cy="5046047"/>
            <a:chOff x="533400" y="838200"/>
            <a:chExt cx="8229600" cy="5046047"/>
          </a:xfrm>
        </p:grpSpPr>
        <p:sp>
          <p:nvSpPr>
            <p:cNvPr id="13" name="TextBox 12"/>
            <p:cNvSpPr txBox="1"/>
            <p:nvPr/>
          </p:nvSpPr>
          <p:spPr>
            <a:xfrm>
              <a:off x="533400" y="990600"/>
              <a:ext cx="8229600" cy="489364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ListNode &lt;E&gt; {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/* data attributes */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E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element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ListNode &lt;E&gt;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endParaRPr lang="en-SG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/* constructors */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ListNode(E item) {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(item,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endParaRPr lang="en-SG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ListNode(E item, ListNode &lt;E&gt; n) { 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		element = item; 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		next = n;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endParaRPr lang="en-SG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/* get the next ListNode */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ListNode &lt;E&gt; getNext() {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next; }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endParaRPr lang="en-SG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/* get the element of the ListNode */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E getElement() {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element; }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/* set the next reference */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setNext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ListNode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&lt;E&gt; n) { next = n };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838200"/>
              <a:ext cx="1752600" cy="3810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ListNode.java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29400" y="1295400"/>
            <a:ext cx="1823106" cy="762000"/>
            <a:chOff x="5410200" y="1371600"/>
            <a:chExt cx="1823106" cy="762000"/>
          </a:xfrm>
        </p:grpSpPr>
        <p:grpSp>
          <p:nvGrpSpPr>
            <p:cNvPr id="16" name="Group 18"/>
            <p:cNvGrpSpPr/>
            <p:nvPr/>
          </p:nvGrpSpPr>
          <p:grpSpPr>
            <a:xfrm>
              <a:off x="5410200" y="1371600"/>
              <a:ext cx="1005403" cy="762000"/>
              <a:chOff x="5410200" y="1371600"/>
              <a:chExt cx="1005403" cy="762000"/>
            </a:xfrm>
          </p:grpSpPr>
          <p:sp>
            <p:nvSpPr>
              <p:cNvPr id="20" name="Text Box 5"/>
              <p:cNvSpPr txBox="1">
                <a:spLocks noChangeArrowheads="1"/>
              </p:cNvSpPr>
              <p:nvPr/>
            </p:nvSpPr>
            <p:spPr bwMode="auto">
              <a:xfrm>
                <a:off x="5410200" y="1371600"/>
                <a:ext cx="1005403" cy="36933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i="1" dirty="0">
                    <a:solidFill>
                      <a:srgbClr val="0000FF"/>
                    </a:solidFill>
                    <a:latin typeface="Arial" pitchFamily="34" charset="0"/>
                  </a:rPr>
                  <a:t>element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531901" y="1676400"/>
                <a:ext cx="762000" cy="4572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7" name="Group 19"/>
            <p:cNvGrpSpPr/>
            <p:nvPr/>
          </p:nvGrpSpPr>
          <p:grpSpPr>
            <a:xfrm>
              <a:off x="6612623" y="1371600"/>
              <a:ext cx="620683" cy="762000"/>
              <a:chOff x="6612623" y="1371600"/>
              <a:chExt cx="620683" cy="762000"/>
            </a:xfrm>
          </p:grpSpPr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6612623" y="1371600"/>
                <a:ext cx="620683" cy="36933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i="1" dirty="0">
                    <a:solidFill>
                      <a:srgbClr val="0000FF"/>
                    </a:solidFill>
                    <a:latin typeface="Arial" pitchFamily="34" charset="0"/>
                  </a:rPr>
                  <a:t>next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705600" y="1676400"/>
                <a:ext cx="457200" cy="4572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2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  <p:extLst>
      <p:ext uri="{BB962C8B-B14F-4D97-AF65-F5344CB8AC3E}">
        <p14:creationId xmlns:p14="http://schemas.microsoft.com/office/powerpoint/2010/main" val="332230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tx1"/>
                </a:solidFill>
                <a:latin typeface="Britannic Bold" panose="020B0903060703020204" pitchFamily="34" charset="0"/>
              </a:rPr>
              <a:t>Recall: </a:t>
            </a:r>
            <a:r>
              <a:rPr lang="en-US" sz="3600">
                <a:solidFill>
                  <a:srgbClr val="003399"/>
                </a:solidFill>
                <a:latin typeface="Britannic Bold" panose="020B0903060703020204" pitchFamily="34" charset="0"/>
              </a:rPr>
              <a:t>Basic Linked List (1/2)</a:t>
            </a:r>
            <a:r>
              <a:rPr lang="en-US" sz="2800">
                <a:solidFill>
                  <a:srgbClr val="003399"/>
                </a:solidFill>
                <a:latin typeface="Britannic Bold" panose="020B0903060703020204" pitchFamily="34" charset="0"/>
              </a:rPr>
              <a:t> </a:t>
            </a:r>
            <a:r>
              <a:rPr lang="en-US" sz="2800">
                <a:latin typeface="Britannic Bold" panose="020B0903060703020204" pitchFamily="34" charset="0"/>
              </a:rPr>
              <a:t>(last week)</a:t>
            </a:r>
            <a:endParaRPr lang="en-US" sz="28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228600" y="1143000"/>
            <a:ext cx="8534400" cy="4846737"/>
            <a:chOff x="304800" y="1066800"/>
            <a:chExt cx="8534400" cy="4846737"/>
          </a:xfrm>
        </p:grpSpPr>
        <p:sp>
          <p:nvSpPr>
            <p:cNvPr id="23" name="TextBox 22"/>
            <p:cNvSpPr txBox="1"/>
            <p:nvPr/>
          </p:nvSpPr>
          <p:spPr>
            <a:xfrm>
              <a:off x="304800" y="1143000"/>
              <a:ext cx="8534400" cy="47705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java.util.*;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BasicLinkedList &lt;E&gt;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ListInterface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ListNode &lt;E&gt; head =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null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num_nodes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boolean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isEmpty() {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(num_nodes ==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int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size() {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num_nodes; 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E getFirst()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throws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NoSuchElementException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(head ==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 new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NoSuchElementException(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can't get from an empty list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return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head.getElement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boolean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contains(E item)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(ListNode &lt;E&gt; n = head; n != </a:t>
              </a:r>
              <a:r>
                <a:rPr lang="pt-BR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 n = n.getNext())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(n.getElement().equals(item))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false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96000" y="1066800"/>
              <a:ext cx="25146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BasicLinkedList.java</a:t>
              </a:r>
            </a:p>
          </p:txBody>
        </p:sp>
      </p:grp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  <p:extLst>
      <p:ext uri="{BB962C8B-B14F-4D97-AF65-F5344CB8AC3E}">
        <p14:creationId xmlns:p14="http://schemas.microsoft.com/office/powerpoint/2010/main" val="3519583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tx1"/>
                </a:solidFill>
                <a:latin typeface="Britannic Bold" panose="020B0903060703020204" pitchFamily="34" charset="0"/>
              </a:rPr>
              <a:t>Recall: </a:t>
            </a:r>
            <a:r>
              <a:rPr lang="en-US" sz="3600">
                <a:solidFill>
                  <a:srgbClr val="003399"/>
                </a:solidFill>
                <a:latin typeface="Britannic Bold" panose="020B0903060703020204" pitchFamily="34" charset="0"/>
              </a:rPr>
              <a:t>Basic Linked List (2/2)</a:t>
            </a:r>
            <a:r>
              <a:rPr lang="en-US" sz="2800">
                <a:solidFill>
                  <a:srgbClr val="003399"/>
                </a:solidFill>
                <a:latin typeface="Britannic Bold" panose="020B0903060703020204" pitchFamily="34" charset="0"/>
              </a:rPr>
              <a:t> </a:t>
            </a:r>
            <a:r>
              <a:rPr lang="en-US" sz="2800">
                <a:latin typeface="Britannic Bold" panose="020B0903060703020204" pitchFamily="34" charset="0"/>
              </a:rPr>
              <a:t>(last week)</a:t>
            </a:r>
            <a:endParaRPr lang="en-US" sz="28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grpSp>
        <p:nvGrpSpPr>
          <p:cNvPr id="9" name="Group 31"/>
          <p:cNvGrpSpPr/>
          <p:nvPr/>
        </p:nvGrpSpPr>
        <p:grpSpPr>
          <a:xfrm>
            <a:off x="228600" y="1087809"/>
            <a:ext cx="8534400" cy="5092958"/>
            <a:chOff x="304800" y="1066800"/>
            <a:chExt cx="8534400" cy="5092958"/>
          </a:xfrm>
        </p:grpSpPr>
        <p:sp>
          <p:nvSpPr>
            <p:cNvPr id="11" name="TextBox 10"/>
            <p:cNvSpPr txBox="1"/>
            <p:nvPr/>
          </p:nvSpPr>
          <p:spPr>
            <a:xfrm>
              <a:off x="304800" y="1143000"/>
              <a:ext cx="8534400" cy="501675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 void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addFirst(E item) {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head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ListNode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&lt;E&gt; (item, head); 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num_nodes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508000" algn="l"/>
                  <a:tab pos="798513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E removeFirst()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throws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NoSuchElementException {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ListNode &lt;E&gt;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ln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(head ==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 new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NoSuchElementException(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can't remove from empty list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{ 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ln = head;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head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head.getNext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num_nodes--;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ln.getElement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endParaRPr lang="en-US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print()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NoSuchElementException {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	// ... Code omitted 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0" y="1066800"/>
              <a:ext cx="25146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BasicLinkedList.java</a:t>
              </a:r>
            </a:p>
          </p:txBody>
        </p:sp>
      </p:grpSp>
      <p:sp>
        <p:nvSpPr>
          <p:cNvPr id="1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  <p:extLst>
      <p:ext uri="{BB962C8B-B14F-4D97-AF65-F5344CB8AC3E}">
        <p14:creationId xmlns:p14="http://schemas.microsoft.com/office/powerpoint/2010/main" val="147685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Tuck Choy, and Dr. Low </a:t>
            </a:r>
            <a:r>
              <a:rPr lang="en-US" dirty="0" err="1"/>
              <a:t>Kok</a:t>
            </a:r>
            <a:r>
              <a:rPr lang="en-US" dirty="0"/>
              <a:t> 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813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200" dirty="0">
                <a:latin typeface="Britannic Bold" panose="020B0903060703020204" pitchFamily="34" charset="0"/>
              </a:rPr>
              <a:t>Stack Implementation: </a:t>
            </a: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Linked List </a:t>
            </a:r>
            <a:r>
              <a:rPr lang="en-US" sz="3200">
                <a:latin typeface="Britannic Bold" panose="020B0903060703020204" pitchFamily="34" charset="0"/>
              </a:rPr>
              <a:t>(2/6)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Method #1 (Composition): </a:t>
            </a:r>
            <a:r>
              <a:rPr lang="en-GB" sz="2800" dirty="0"/>
              <a:t>Use </a:t>
            </a:r>
            <a:r>
              <a:rPr lang="en-GB" sz="2800" dirty="0" err="1">
                <a:solidFill>
                  <a:srgbClr val="C00000"/>
                </a:solidFill>
              </a:rPr>
              <a:t>BasicLinkedList</a:t>
            </a:r>
            <a:endParaRPr lang="en-GB" sz="2800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20</a:t>
            </a:fld>
            <a:endParaRPr lang="en-US" sz="1600" dirty="0"/>
          </a:p>
        </p:txBody>
      </p: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6591359" y="4081240"/>
            <a:ext cx="1643198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 err="1">
                <a:solidFill>
                  <a:srgbClr val="0000FF"/>
                </a:solidFill>
                <a:latin typeface="Helvetica" pitchFamily="34" charset="0"/>
              </a:rPr>
              <a:t>num_nodes</a:t>
            </a:r>
            <a:endParaRPr lang="en-US" sz="2000" i="1" dirty="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7243949" y="4476997"/>
            <a:ext cx="629392" cy="4896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2808288" y="3075832"/>
            <a:ext cx="2492571" cy="1897063"/>
            <a:chOff x="2008" y="1706"/>
            <a:chExt cx="1700" cy="1195"/>
          </a:xfrm>
        </p:grpSpPr>
        <p:sp>
          <p:nvSpPr>
            <p:cNvPr id="47" name="Text Box 4"/>
            <p:cNvSpPr txBox="1">
              <a:spLocks noChangeArrowheads="1"/>
            </p:cNvSpPr>
            <p:nvPr/>
          </p:nvSpPr>
          <p:spPr bwMode="auto">
            <a:xfrm>
              <a:off x="2050" y="1706"/>
              <a:ext cx="1658" cy="25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b="1" i="1" dirty="0">
                  <a:solidFill>
                    <a:srgbClr val="008000"/>
                  </a:solidFill>
                  <a:latin typeface="Helvetica" pitchFamily="34" charset="0"/>
                </a:rPr>
                <a:t>Top = Front of List</a:t>
              </a:r>
            </a:p>
          </p:txBody>
        </p:sp>
        <p:sp>
          <p:nvSpPr>
            <p:cNvPr id="48" name="Line 5"/>
            <p:cNvSpPr>
              <a:spLocks noChangeShapeType="1"/>
            </p:cNvSpPr>
            <p:nvPr/>
          </p:nvSpPr>
          <p:spPr bwMode="auto">
            <a:xfrm flipH="1">
              <a:off x="2008" y="1946"/>
              <a:ext cx="288" cy="9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" name="Group 6"/>
          <p:cNvGrpSpPr>
            <a:grpSpLocks/>
          </p:cNvGrpSpPr>
          <p:nvPr/>
        </p:nvGrpSpPr>
        <p:grpSpPr bwMode="auto">
          <a:xfrm>
            <a:off x="323828" y="2139207"/>
            <a:ext cx="8480447" cy="3902075"/>
            <a:chOff x="261" y="1306"/>
            <a:chExt cx="5785" cy="2458"/>
          </a:xfrm>
        </p:grpSpPr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300" y="1572"/>
              <a:ext cx="5746" cy="2192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8"/>
            <p:cNvSpPr txBox="1">
              <a:spLocks noChangeArrowheads="1"/>
            </p:cNvSpPr>
            <p:nvPr/>
          </p:nvSpPr>
          <p:spPr bwMode="auto">
            <a:xfrm>
              <a:off x="261" y="1306"/>
              <a:ext cx="935" cy="288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b="1" i="1" dirty="0" err="1">
                  <a:latin typeface="Helvetica" pitchFamily="34" charset="0"/>
                </a:rPr>
                <a:t>Stack</a:t>
              </a:r>
              <a:r>
                <a:rPr lang="en-US" b="1" i="1" dirty="0" err="1">
                  <a:solidFill>
                    <a:srgbClr val="FF3300"/>
                  </a:solidFill>
                  <a:latin typeface="Helvetica" pitchFamily="34" charset="0"/>
                </a:rPr>
                <a:t>LL</a:t>
              </a:r>
              <a:endParaRPr lang="en-US" b="1" i="1" dirty="0">
                <a:solidFill>
                  <a:srgbClr val="FF3300"/>
                </a:solidFill>
                <a:latin typeface="Helvetica" pitchFamily="34" charset="0"/>
              </a:endParaRPr>
            </a:p>
          </p:txBody>
        </p:sp>
        <p:sp>
          <p:nvSpPr>
            <p:cNvPr id="52" name="Rectangle 9"/>
            <p:cNvSpPr>
              <a:spLocks noChangeArrowheads="1"/>
            </p:cNvSpPr>
            <p:nvPr/>
          </p:nvSpPr>
          <p:spPr bwMode="auto">
            <a:xfrm>
              <a:off x="1008" y="1720"/>
              <a:ext cx="384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0"/>
            <p:cNvSpPr txBox="1">
              <a:spLocks noChangeArrowheads="1"/>
            </p:cNvSpPr>
            <p:nvPr/>
          </p:nvSpPr>
          <p:spPr bwMode="auto">
            <a:xfrm>
              <a:off x="503" y="1650"/>
              <a:ext cx="374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>
                  <a:solidFill>
                    <a:srgbClr val="0000FF"/>
                  </a:solidFill>
                  <a:latin typeface="Helvetica" pitchFamily="34" charset="0"/>
                </a:rPr>
                <a:t>list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687513" y="5104657"/>
            <a:ext cx="1160462" cy="508000"/>
            <a:chOff x="1687513" y="5028457"/>
            <a:chExt cx="1160462" cy="508000"/>
          </a:xfrm>
        </p:grpSpPr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1687513" y="50411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2"/>
            <p:cNvSpPr>
              <a:spLocks noChangeShapeType="1"/>
            </p:cNvSpPr>
            <p:nvPr/>
          </p:nvSpPr>
          <p:spPr bwMode="auto">
            <a:xfrm>
              <a:off x="2366963" y="50284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1906588" y="50903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1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376613" y="5104657"/>
            <a:ext cx="1160462" cy="508000"/>
            <a:chOff x="3376613" y="5053857"/>
            <a:chExt cx="1160462" cy="508000"/>
          </a:xfrm>
        </p:grpSpPr>
        <p:sp>
          <p:nvSpPr>
            <p:cNvPr id="60" name="Rectangle 15"/>
            <p:cNvSpPr>
              <a:spLocks noChangeArrowheads="1"/>
            </p:cNvSpPr>
            <p:nvPr/>
          </p:nvSpPr>
          <p:spPr bwMode="auto">
            <a:xfrm>
              <a:off x="3376613" y="50665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>
              <a:off x="4056063" y="50538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17"/>
            <p:cNvSpPr txBox="1">
              <a:spLocks noChangeArrowheads="1"/>
            </p:cNvSpPr>
            <p:nvPr/>
          </p:nvSpPr>
          <p:spPr bwMode="auto">
            <a:xfrm>
              <a:off x="3595688" y="51157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latin typeface="Helvetica" pitchFamily="34" charset="0"/>
                </a:rPr>
                <a:t>a</a:t>
              </a:r>
              <a:r>
                <a:rPr lang="en-US" sz="2000" i="1" baseline="-25000" dirty="0">
                  <a:latin typeface="Helvetica" pitchFamily="34" charset="0"/>
                </a:rPr>
                <a:t>2</a:t>
              </a:r>
              <a:endParaRPr lang="en-US" sz="2000" i="1" dirty="0">
                <a:latin typeface="Helvetica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064125" y="5104657"/>
            <a:ext cx="1160463" cy="508000"/>
            <a:chOff x="5064125" y="5079257"/>
            <a:chExt cx="1160463" cy="508000"/>
          </a:xfrm>
        </p:grpSpPr>
        <p:sp>
          <p:nvSpPr>
            <p:cNvPr id="65" name="Rectangle 19"/>
            <p:cNvSpPr>
              <a:spLocks noChangeArrowheads="1"/>
            </p:cNvSpPr>
            <p:nvPr/>
          </p:nvSpPr>
          <p:spPr bwMode="auto">
            <a:xfrm>
              <a:off x="5064125" y="50919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>
              <a:off x="5745163" y="5079257"/>
              <a:ext cx="0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21"/>
            <p:cNvSpPr txBox="1">
              <a:spLocks noChangeArrowheads="1"/>
            </p:cNvSpPr>
            <p:nvPr/>
          </p:nvSpPr>
          <p:spPr bwMode="auto">
            <a:xfrm>
              <a:off x="5284788" y="51411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3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753225" y="5104657"/>
            <a:ext cx="1160463" cy="508000"/>
            <a:chOff x="6753225" y="5104657"/>
            <a:chExt cx="1160463" cy="508000"/>
          </a:xfrm>
        </p:grpSpPr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6753225" y="51173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24"/>
            <p:cNvSpPr>
              <a:spLocks noChangeShapeType="1"/>
            </p:cNvSpPr>
            <p:nvPr/>
          </p:nvSpPr>
          <p:spPr bwMode="auto">
            <a:xfrm>
              <a:off x="7432675" y="5104657"/>
              <a:ext cx="1588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6972300" y="5166570"/>
              <a:ext cx="417513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4</a:t>
              </a:r>
              <a:endParaRPr lang="en-US" sz="2000" i="1">
                <a:latin typeface="Helvetica" pitchFamily="34" charset="0"/>
              </a:endParaRPr>
            </a:p>
          </p:txBody>
        </p:sp>
        <p:sp>
          <p:nvSpPr>
            <p:cNvPr id="73" name="Line 26"/>
            <p:cNvSpPr>
              <a:spLocks noChangeShapeType="1"/>
            </p:cNvSpPr>
            <p:nvPr/>
          </p:nvSpPr>
          <p:spPr bwMode="auto">
            <a:xfrm flipH="1">
              <a:off x="7432675" y="5130057"/>
              <a:ext cx="479425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" name="Rectangle 27"/>
          <p:cNvSpPr>
            <a:spLocks noChangeArrowheads="1"/>
          </p:cNvSpPr>
          <p:nvPr/>
        </p:nvSpPr>
        <p:spPr bwMode="auto">
          <a:xfrm>
            <a:off x="1687513" y="4177557"/>
            <a:ext cx="868362" cy="27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 Box 28"/>
          <p:cNvSpPr txBox="1">
            <a:spLocks noChangeArrowheads="1"/>
          </p:cNvSpPr>
          <p:nvPr/>
        </p:nvSpPr>
        <p:spPr bwMode="auto">
          <a:xfrm>
            <a:off x="922338" y="4099770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>
                <a:solidFill>
                  <a:srgbClr val="0000FF"/>
                </a:solidFill>
                <a:latin typeface="Helvetica" pitchFamily="34" charset="0"/>
              </a:rPr>
              <a:t>head</a:t>
            </a:r>
            <a:endParaRPr lang="en-US" sz="2000" i="1">
              <a:latin typeface="Helvetica" pitchFamily="34" charset="0"/>
            </a:endParaRPr>
          </a:p>
        </p:txBody>
      </p:sp>
      <p:sp>
        <p:nvSpPr>
          <p:cNvPr id="77" name="Rectangle 30"/>
          <p:cNvSpPr>
            <a:spLocks noChangeArrowheads="1"/>
          </p:cNvSpPr>
          <p:nvPr/>
        </p:nvSpPr>
        <p:spPr bwMode="auto">
          <a:xfrm>
            <a:off x="936625" y="4063257"/>
            <a:ext cx="7508875" cy="184785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609600" y="3616159"/>
            <a:ext cx="1968809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 err="1">
                <a:latin typeface="Helvetica" pitchFamily="34" charset="0"/>
              </a:rPr>
              <a:t>BasicLinkedList</a:t>
            </a:r>
            <a:endParaRPr lang="en-US" sz="2000" i="1" dirty="0">
              <a:latin typeface="Helvetica" pitchFamily="34" charset="0"/>
            </a:endParaRPr>
          </a:p>
        </p:txBody>
      </p:sp>
      <p:sp>
        <p:nvSpPr>
          <p:cNvPr id="79" name="Freeform 32"/>
          <p:cNvSpPr>
            <a:spLocks/>
          </p:cNvSpPr>
          <p:nvPr/>
        </p:nvSpPr>
        <p:spPr bwMode="auto">
          <a:xfrm>
            <a:off x="1600200" y="2923432"/>
            <a:ext cx="1243013" cy="1127125"/>
          </a:xfrm>
          <a:custGeom>
            <a:avLst/>
            <a:gdLst>
              <a:gd name="T0" fmla="*/ 0 w 816"/>
              <a:gd name="T1" fmla="*/ 0 h 512"/>
              <a:gd name="T2" fmla="*/ 2147483647 w 816"/>
              <a:gd name="T3" fmla="*/ 2147483647 h 512"/>
              <a:gd name="T4" fmla="*/ 2147483647 w 816"/>
              <a:gd name="T5" fmla="*/ 2147483647 h 512"/>
              <a:gd name="T6" fmla="*/ 0 60000 65536"/>
              <a:gd name="T7" fmla="*/ 0 60000 65536"/>
              <a:gd name="T8" fmla="*/ 0 60000 65536"/>
              <a:gd name="T9" fmla="*/ 0 w 816"/>
              <a:gd name="T10" fmla="*/ 0 h 512"/>
              <a:gd name="T11" fmla="*/ 816 w 81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512">
                <a:moveTo>
                  <a:pt x="0" y="0"/>
                </a:moveTo>
                <a:cubicBezTo>
                  <a:pt x="212" y="29"/>
                  <a:pt x="424" y="59"/>
                  <a:pt x="560" y="144"/>
                </a:cubicBezTo>
                <a:cubicBezTo>
                  <a:pt x="696" y="229"/>
                  <a:pt x="756" y="370"/>
                  <a:pt x="816" y="51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7365497" y="4492456"/>
            <a:ext cx="352756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>
                <a:latin typeface="Helvetica" pitchFamily="34" charset="0"/>
              </a:rPr>
              <a:t>4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2590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2672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019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981200" y="4343400"/>
            <a:ext cx="304800" cy="685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200" dirty="0">
                <a:latin typeface="Britannic Bold" panose="020B0903060703020204" pitchFamily="34" charset="0"/>
              </a:rPr>
              <a:t>Stack Implementation: </a:t>
            </a: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Linked List </a:t>
            </a:r>
            <a:r>
              <a:rPr lang="en-US" sz="3200">
                <a:latin typeface="Britannic Bold" panose="020B0903060703020204" pitchFamily="34" charset="0"/>
              </a:rPr>
              <a:t>(3/6)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Method #1 (Composition): </a:t>
            </a:r>
            <a:r>
              <a:rPr lang="en-GB" sz="2800" dirty="0"/>
              <a:t>Use </a:t>
            </a:r>
            <a:r>
              <a:rPr lang="en-GB" sz="2800" dirty="0" err="1">
                <a:solidFill>
                  <a:srgbClr val="C00000"/>
                </a:solidFill>
              </a:rPr>
              <a:t>BasicLinkedList</a:t>
            </a:r>
            <a:endParaRPr lang="en-GB" sz="2800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21</a:t>
            </a:fld>
            <a:endParaRPr lang="en-US" sz="1600" dirty="0"/>
          </a:p>
        </p:txBody>
      </p:sp>
      <p:grpSp>
        <p:nvGrpSpPr>
          <p:cNvPr id="44" name="Group 31"/>
          <p:cNvGrpSpPr/>
          <p:nvPr/>
        </p:nvGrpSpPr>
        <p:grpSpPr>
          <a:xfrm>
            <a:off x="381000" y="1524000"/>
            <a:ext cx="8382000" cy="4617015"/>
            <a:chOff x="457200" y="1059489"/>
            <a:chExt cx="8382000" cy="4159352"/>
          </a:xfrm>
        </p:grpSpPr>
        <p:sp>
          <p:nvSpPr>
            <p:cNvPr id="45" name="TextBox 44"/>
            <p:cNvSpPr txBox="1"/>
            <p:nvPr/>
          </p:nvSpPr>
          <p:spPr>
            <a:xfrm>
              <a:off x="457200" y="1143000"/>
              <a:ext cx="8382000" cy="4075841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StackLL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StackADT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BasicLinkedList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&lt;E&gt; list;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Why private? 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StackLL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list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BasicLinkedList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&lt;E&gt; 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empty() {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list.isEmpty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 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	</a:t>
              </a:r>
              <a:endPara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E peek()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try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list.getFirst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}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catch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NoSuchElementException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e)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 new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StackLL.java</a:t>
              </a:r>
            </a:p>
          </p:txBody>
        </p:sp>
      </p:grp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200" dirty="0">
                <a:latin typeface="Britannic Bold" panose="020B0903060703020204" pitchFamily="34" charset="0"/>
              </a:rPr>
              <a:t>Stack Implementation: </a:t>
            </a: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Linked List </a:t>
            </a:r>
            <a:r>
              <a:rPr lang="en-US" sz="3200">
                <a:latin typeface="Britannic Bold" panose="020B0903060703020204" pitchFamily="34" charset="0"/>
              </a:rPr>
              <a:t>(4/6)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800" dirty="0">
                <a:solidFill>
                  <a:srgbClr val="0000FF"/>
                </a:solidFill>
              </a:rPr>
              <a:t>Method #1 (Composition): </a:t>
            </a:r>
            <a:r>
              <a:rPr lang="en-GB" sz="2800" dirty="0"/>
              <a:t>Use </a:t>
            </a:r>
            <a:r>
              <a:rPr lang="en-GB" sz="2800" dirty="0" err="1">
                <a:solidFill>
                  <a:srgbClr val="C00000"/>
                </a:solidFill>
              </a:rPr>
              <a:t>BasicLinkedList</a:t>
            </a:r>
            <a:endParaRPr lang="en-GB" sz="2800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22</a:t>
            </a:fld>
            <a:endParaRPr lang="en-US" sz="1600" dirty="0"/>
          </a:p>
        </p:txBody>
      </p:sp>
      <p:grpSp>
        <p:nvGrpSpPr>
          <p:cNvPr id="4" name="Group 31"/>
          <p:cNvGrpSpPr/>
          <p:nvPr/>
        </p:nvGrpSpPr>
        <p:grpSpPr>
          <a:xfrm>
            <a:off x="381000" y="1600200"/>
            <a:ext cx="8382000" cy="2708801"/>
            <a:chOff x="457200" y="1059489"/>
            <a:chExt cx="8382000" cy="2440291"/>
          </a:xfrm>
        </p:grpSpPr>
        <p:sp>
          <p:nvSpPr>
            <p:cNvPr id="45" name="TextBox 44"/>
            <p:cNvSpPr txBox="1"/>
            <p:nvPr/>
          </p:nvSpPr>
          <p:spPr>
            <a:xfrm>
              <a:off x="457200" y="1143000"/>
              <a:ext cx="8382000" cy="2356780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E pop()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E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peek();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list.removeFirst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push(E o)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list.addFirst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(o);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StackLL.java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33400" y="4572000"/>
            <a:ext cx="8001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</a:rPr>
              <a:t>Notes: </a:t>
            </a:r>
          </a:p>
          <a:p>
            <a:pPr marL="342900" indent="-34290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000" dirty="0" err="1">
                <a:solidFill>
                  <a:srgbClr val="C00000"/>
                </a:solidFill>
              </a:rPr>
              <a:t>isEmpty</a:t>
            </a:r>
            <a:r>
              <a:rPr lang="en-US" sz="2000" dirty="0">
                <a:solidFill>
                  <a:srgbClr val="C00000"/>
                </a:solidFill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C00000"/>
                </a:solidFill>
              </a:rPr>
              <a:t>getFirst</a:t>
            </a:r>
            <a:r>
              <a:rPr lang="en-US" sz="2000" dirty="0">
                <a:solidFill>
                  <a:srgbClr val="C00000"/>
                </a:solidFill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C00000"/>
                </a:solidFill>
              </a:rPr>
              <a:t>removeFirst</a:t>
            </a:r>
            <a:r>
              <a:rPr lang="en-US" sz="2000" dirty="0">
                <a:solidFill>
                  <a:srgbClr val="C00000"/>
                </a:solidFill>
              </a:rPr>
              <a:t>()</a:t>
            </a:r>
            <a:r>
              <a:rPr lang="en-US" sz="2000" dirty="0"/>
              <a:t>, and </a:t>
            </a:r>
            <a:r>
              <a:rPr lang="en-US" sz="2000" dirty="0" err="1">
                <a:solidFill>
                  <a:srgbClr val="C00000"/>
                </a:solidFill>
              </a:rPr>
              <a:t>addFirst</a:t>
            </a:r>
            <a:r>
              <a:rPr lang="en-US" sz="2000" dirty="0">
                <a:solidFill>
                  <a:srgbClr val="C00000"/>
                </a:solidFill>
              </a:rPr>
              <a:t>() </a:t>
            </a:r>
            <a:r>
              <a:rPr lang="en-US" sz="2000" dirty="0"/>
              <a:t>are public methods of </a:t>
            </a:r>
            <a:r>
              <a:rPr lang="en-US" sz="2000" dirty="0" err="1">
                <a:solidFill>
                  <a:srgbClr val="C00000"/>
                </a:solidFill>
              </a:rPr>
              <a:t>BasicLinkedList</a:t>
            </a:r>
            <a:r>
              <a:rPr lang="en-US" sz="20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>
                <a:latin typeface="+mn-lt"/>
                <a:cs typeface="Courier New" pitchFamily="49" charset="0"/>
              </a:rPr>
              <a:t>NoSuchElementException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+mn-lt"/>
                <a:cs typeface="Courier New" pitchFamily="49" charset="0"/>
              </a:rPr>
              <a:t>is thrown by </a:t>
            </a:r>
            <a:r>
              <a:rPr lang="en-US" sz="2000" dirty="0" err="1">
                <a:solidFill>
                  <a:srgbClr val="C00000"/>
                </a:solidFill>
                <a:latin typeface="+mn-lt"/>
                <a:cs typeface="Courier New" pitchFamily="49" charset="0"/>
              </a:rPr>
              <a:t>getFirst</a:t>
            </a:r>
            <a:r>
              <a:rPr lang="en-US" sz="200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()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+mn-lt"/>
                <a:cs typeface="Courier New" pitchFamily="49" charset="0"/>
              </a:rPr>
              <a:t>or </a:t>
            </a:r>
            <a:r>
              <a:rPr lang="en-US" sz="2000" dirty="0" err="1">
                <a:solidFill>
                  <a:srgbClr val="C00000"/>
                </a:solidFill>
                <a:latin typeface="+mn-lt"/>
                <a:cs typeface="Courier New" pitchFamily="49" charset="0"/>
              </a:rPr>
              <a:t>removeFirst</a:t>
            </a:r>
            <a:r>
              <a:rPr lang="en-US" sz="200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() </a:t>
            </a:r>
            <a:r>
              <a:rPr lang="en-US" sz="2000" dirty="0">
                <a:latin typeface="+mn-lt"/>
                <a:cs typeface="Courier New" pitchFamily="49" charset="0"/>
              </a:rPr>
              <a:t>of </a:t>
            </a:r>
            <a:r>
              <a:rPr lang="en-US" sz="2000" dirty="0" err="1">
                <a:solidFill>
                  <a:srgbClr val="C00000"/>
                </a:solidFill>
              </a:rPr>
              <a:t>BasicLinkedList</a:t>
            </a:r>
            <a:r>
              <a:rPr lang="en-US" sz="2000" dirty="0"/>
              <a:t>.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/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200" dirty="0">
                <a:latin typeface="Britannic Bold" panose="020B0903060703020204" pitchFamily="34" charset="0"/>
              </a:rPr>
              <a:t>Stack Implementation: </a:t>
            </a: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Linked List </a:t>
            </a:r>
            <a:r>
              <a:rPr lang="en-US" sz="3200">
                <a:latin typeface="Britannic Bold" panose="020B0903060703020204" pitchFamily="34" charset="0"/>
              </a:rPr>
              <a:t>(5/6)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1066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2800" dirty="0">
                <a:solidFill>
                  <a:srgbClr val="0000FF"/>
                </a:solidFill>
              </a:rPr>
              <a:t>Method #2 (Inheritance): </a:t>
            </a:r>
            <a:r>
              <a:rPr lang="en-GB" sz="2800">
                <a:solidFill>
                  <a:srgbClr val="C00000"/>
                </a:solidFill>
              </a:rPr>
              <a:t>Extend</a:t>
            </a:r>
            <a:r>
              <a:rPr lang="en-GB" sz="2800"/>
              <a:t> BasicLinkedList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23</a:t>
            </a:fld>
            <a:endParaRPr lang="en-US" sz="1600" dirty="0"/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834455" y="3600202"/>
            <a:ext cx="1235785" cy="36988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b="1" i="1" dirty="0" err="1">
                <a:latin typeface="Helvetica" pitchFamily="34" charset="0"/>
              </a:rPr>
              <a:t>Stack</a:t>
            </a:r>
            <a:r>
              <a:rPr lang="en-US" b="1" i="1" dirty="0" err="1">
                <a:solidFill>
                  <a:srgbClr val="C00000"/>
                </a:solidFill>
                <a:latin typeface="Helvetica" pitchFamily="34" charset="0"/>
              </a:rPr>
              <a:t>LLE</a:t>
            </a:r>
            <a:endParaRPr lang="en-US" b="1" i="1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auto">
          <a:xfrm>
            <a:off x="1687513" y="4177557"/>
            <a:ext cx="868362" cy="27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922338" y="4099770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>
                <a:solidFill>
                  <a:srgbClr val="0000FF"/>
                </a:solidFill>
                <a:latin typeface="Helvetica" pitchFamily="34" charset="0"/>
              </a:rPr>
              <a:t>head</a:t>
            </a:r>
            <a:endParaRPr lang="en-US" sz="2000" i="1">
              <a:latin typeface="Helvetica" pitchFamily="34" charset="0"/>
            </a:endParaRP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936625" y="4063257"/>
            <a:ext cx="7508875" cy="184785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6024749" y="3592409"/>
            <a:ext cx="1968809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 err="1">
                <a:latin typeface="Helvetica" pitchFamily="34" charset="0"/>
              </a:rPr>
              <a:t>BasicLinkedList</a:t>
            </a:r>
            <a:endParaRPr lang="en-US" sz="2000" i="1" dirty="0">
              <a:latin typeface="Helvetica" pitchFamily="34" charset="0"/>
            </a:endParaRPr>
          </a:p>
        </p:txBody>
      </p:sp>
      <p:grpSp>
        <p:nvGrpSpPr>
          <p:cNvPr id="66" name="Group 3"/>
          <p:cNvGrpSpPr>
            <a:grpSpLocks/>
          </p:cNvGrpSpPr>
          <p:nvPr/>
        </p:nvGrpSpPr>
        <p:grpSpPr bwMode="auto">
          <a:xfrm>
            <a:off x="2588354" y="4144219"/>
            <a:ext cx="2689044" cy="854075"/>
            <a:chOff x="1858" y="2379"/>
            <a:chExt cx="1834" cy="538"/>
          </a:xfrm>
        </p:grpSpPr>
        <p:sp>
          <p:nvSpPr>
            <p:cNvPr id="67" name="Text Box 4"/>
            <p:cNvSpPr txBox="1">
              <a:spLocks noChangeArrowheads="1"/>
            </p:cNvSpPr>
            <p:nvPr/>
          </p:nvSpPr>
          <p:spPr bwMode="auto">
            <a:xfrm>
              <a:off x="2034" y="2379"/>
              <a:ext cx="1658" cy="25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b="1" i="1" dirty="0">
                  <a:solidFill>
                    <a:srgbClr val="008000"/>
                  </a:solidFill>
                  <a:latin typeface="Helvetica" pitchFamily="34" charset="0"/>
                </a:rPr>
                <a:t>Top = Front of List</a:t>
              </a:r>
            </a:p>
          </p:txBody>
        </p:sp>
        <p:sp>
          <p:nvSpPr>
            <p:cNvPr id="68" name="Line 5"/>
            <p:cNvSpPr>
              <a:spLocks noChangeShapeType="1"/>
            </p:cNvSpPr>
            <p:nvPr/>
          </p:nvSpPr>
          <p:spPr bwMode="auto">
            <a:xfrm flipH="1">
              <a:off x="1858" y="2589"/>
              <a:ext cx="243" cy="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Rectangle 21"/>
          <p:cNvSpPr>
            <a:spLocks noChangeArrowheads="1"/>
          </p:cNvSpPr>
          <p:nvPr/>
        </p:nvSpPr>
        <p:spPr bwMode="auto">
          <a:xfrm>
            <a:off x="7396349" y="4534395"/>
            <a:ext cx="629392" cy="4896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22"/>
          <p:cNvSpPr txBox="1">
            <a:spLocks noChangeArrowheads="1"/>
          </p:cNvSpPr>
          <p:nvPr/>
        </p:nvSpPr>
        <p:spPr bwMode="auto">
          <a:xfrm>
            <a:off x="6743759" y="4138640"/>
            <a:ext cx="1643198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 err="1">
                <a:solidFill>
                  <a:srgbClr val="0000FF"/>
                </a:solidFill>
                <a:latin typeface="Helvetica" pitchFamily="34" charset="0"/>
              </a:rPr>
              <a:t>num_nodes</a:t>
            </a:r>
            <a:endParaRPr lang="en-US" sz="2000" i="1" dirty="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7517897" y="4585479"/>
            <a:ext cx="352756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>
                <a:latin typeface="Helvetica" pitchFamily="34" charset="0"/>
              </a:rPr>
              <a:t>4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687513" y="5104657"/>
            <a:ext cx="1160462" cy="508000"/>
            <a:chOff x="1687513" y="5028457"/>
            <a:chExt cx="1160462" cy="508000"/>
          </a:xfrm>
        </p:grpSpPr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1687513" y="50411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>
              <a:off x="2366963" y="50284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1906588" y="50903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1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376613" y="5104657"/>
            <a:ext cx="1160462" cy="508000"/>
            <a:chOff x="3376613" y="5053857"/>
            <a:chExt cx="1160462" cy="508000"/>
          </a:xfrm>
        </p:grpSpPr>
        <p:sp>
          <p:nvSpPr>
            <p:cNvPr id="39" name="Rectangle 15"/>
            <p:cNvSpPr>
              <a:spLocks noChangeArrowheads="1"/>
            </p:cNvSpPr>
            <p:nvPr/>
          </p:nvSpPr>
          <p:spPr bwMode="auto">
            <a:xfrm>
              <a:off x="3376613" y="50665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>
              <a:off x="4056063" y="50538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3595688" y="51157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latin typeface="Helvetica" pitchFamily="34" charset="0"/>
                </a:rPr>
                <a:t>a</a:t>
              </a:r>
              <a:r>
                <a:rPr lang="en-US" sz="2000" i="1" baseline="-25000" dirty="0">
                  <a:latin typeface="Helvetica" pitchFamily="34" charset="0"/>
                </a:rPr>
                <a:t>2</a:t>
              </a:r>
              <a:endParaRPr lang="en-US" sz="2000" i="1" dirty="0">
                <a:latin typeface="Helvetica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064125" y="5104657"/>
            <a:ext cx="1160463" cy="508000"/>
            <a:chOff x="5064125" y="5079257"/>
            <a:chExt cx="1160463" cy="508000"/>
          </a:xfrm>
        </p:grpSpPr>
        <p:sp>
          <p:nvSpPr>
            <p:cNvPr id="43" name="Rectangle 19"/>
            <p:cNvSpPr>
              <a:spLocks noChangeArrowheads="1"/>
            </p:cNvSpPr>
            <p:nvPr/>
          </p:nvSpPr>
          <p:spPr bwMode="auto">
            <a:xfrm>
              <a:off x="5064125" y="50919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0"/>
            <p:cNvSpPr>
              <a:spLocks noChangeShapeType="1"/>
            </p:cNvSpPr>
            <p:nvPr/>
          </p:nvSpPr>
          <p:spPr bwMode="auto">
            <a:xfrm>
              <a:off x="5745163" y="5079257"/>
              <a:ext cx="0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21"/>
            <p:cNvSpPr txBox="1">
              <a:spLocks noChangeArrowheads="1"/>
            </p:cNvSpPr>
            <p:nvPr/>
          </p:nvSpPr>
          <p:spPr bwMode="auto">
            <a:xfrm>
              <a:off x="5284788" y="51411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3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753225" y="5104657"/>
            <a:ext cx="1160463" cy="508000"/>
            <a:chOff x="6753225" y="5104657"/>
            <a:chExt cx="1160463" cy="508000"/>
          </a:xfrm>
        </p:grpSpPr>
        <p:sp>
          <p:nvSpPr>
            <p:cNvPr id="75" name="Rectangle 23"/>
            <p:cNvSpPr>
              <a:spLocks noChangeArrowheads="1"/>
            </p:cNvSpPr>
            <p:nvPr/>
          </p:nvSpPr>
          <p:spPr bwMode="auto">
            <a:xfrm>
              <a:off x="6753225" y="51173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24"/>
            <p:cNvSpPr>
              <a:spLocks noChangeShapeType="1"/>
            </p:cNvSpPr>
            <p:nvPr/>
          </p:nvSpPr>
          <p:spPr bwMode="auto">
            <a:xfrm>
              <a:off x="7432675" y="5104657"/>
              <a:ext cx="1588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25"/>
            <p:cNvSpPr txBox="1">
              <a:spLocks noChangeArrowheads="1"/>
            </p:cNvSpPr>
            <p:nvPr/>
          </p:nvSpPr>
          <p:spPr bwMode="auto">
            <a:xfrm>
              <a:off x="6972300" y="5166570"/>
              <a:ext cx="417513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4</a:t>
              </a:r>
              <a:endParaRPr lang="en-US" sz="2000" i="1">
                <a:latin typeface="Helvetica" pitchFamily="34" charset="0"/>
              </a:endParaRPr>
            </a:p>
          </p:txBody>
        </p:sp>
        <p:sp>
          <p:nvSpPr>
            <p:cNvPr id="78" name="Line 26"/>
            <p:cNvSpPr>
              <a:spLocks noChangeShapeType="1"/>
            </p:cNvSpPr>
            <p:nvPr/>
          </p:nvSpPr>
          <p:spPr bwMode="auto">
            <a:xfrm flipH="1">
              <a:off x="7432675" y="5130057"/>
              <a:ext cx="479425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9" name="Straight Arrow Connector 78"/>
          <p:cNvCxnSpPr/>
          <p:nvPr/>
        </p:nvCxnSpPr>
        <p:spPr>
          <a:xfrm>
            <a:off x="2590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2672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019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81200" y="4343400"/>
            <a:ext cx="304800" cy="685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957" y="155967"/>
            <a:ext cx="730810" cy="764029"/>
          </a:xfrm>
          <a:prstGeom prst="rect">
            <a:avLst/>
          </a:prstGeom>
        </p:spPr>
      </p:pic>
      <p:sp>
        <p:nvSpPr>
          <p:cNvPr id="4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200" dirty="0">
                <a:latin typeface="Britannic Bold" panose="020B0903060703020204" pitchFamily="34" charset="0"/>
              </a:rPr>
              <a:t>Stack Implementation: </a:t>
            </a: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Linked List </a:t>
            </a:r>
            <a:r>
              <a:rPr lang="en-US" sz="3200">
                <a:latin typeface="Britannic Bold" panose="020B0903060703020204" pitchFamily="34" charset="0"/>
              </a:rPr>
              <a:t>(6/6)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800" dirty="0">
                <a:solidFill>
                  <a:srgbClr val="0000FF"/>
                </a:solidFill>
              </a:rPr>
              <a:t>Method #2 (Inheritance): </a:t>
            </a:r>
            <a:r>
              <a:rPr lang="en-GB" sz="2800" dirty="0">
                <a:solidFill>
                  <a:srgbClr val="C00000"/>
                </a:solidFill>
              </a:rPr>
              <a:t>Extend</a:t>
            </a:r>
            <a:r>
              <a:rPr lang="en-GB" sz="2800" dirty="0"/>
              <a:t> </a:t>
            </a:r>
            <a:r>
              <a:rPr lang="en-GB" sz="2800" dirty="0" err="1"/>
              <a:t>BasicLinkedList</a:t>
            </a: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24</a:t>
            </a:fld>
            <a:endParaRPr lang="en-US" sz="1600" dirty="0"/>
          </a:p>
        </p:txBody>
      </p:sp>
      <p:grpSp>
        <p:nvGrpSpPr>
          <p:cNvPr id="4" name="Group 31"/>
          <p:cNvGrpSpPr/>
          <p:nvPr/>
        </p:nvGrpSpPr>
        <p:grpSpPr>
          <a:xfrm>
            <a:off x="381000" y="1600200"/>
            <a:ext cx="8458200" cy="4940181"/>
            <a:chOff x="457200" y="1059489"/>
            <a:chExt cx="8458200" cy="4450484"/>
          </a:xfrm>
        </p:grpSpPr>
        <p:sp>
          <p:nvSpPr>
            <p:cNvPr id="45" name="TextBox 44"/>
            <p:cNvSpPr txBox="1"/>
            <p:nvPr/>
          </p:nvSpPr>
          <p:spPr>
            <a:xfrm>
              <a:off x="457200" y="1143000"/>
              <a:ext cx="8458200" cy="4366973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500" b="1" dirty="0" err="1">
                  <a:latin typeface="Courier New" pitchFamily="49" charset="0"/>
                  <a:cs typeface="Courier New" pitchFamily="49" charset="0"/>
                </a:rPr>
                <a:t>StackLLE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extends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500" b="1" dirty="0" err="1">
                  <a:latin typeface="Courier New" pitchFamily="49" charset="0"/>
                  <a:cs typeface="Courier New" pitchFamily="49" charset="0"/>
                </a:rPr>
                <a:t>BasicLinkedList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500" b="1" dirty="0" err="1">
                  <a:latin typeface="Courier New" pitchFamily="49" charset="0"/>
                  <a:cs typeface="Courier New" pitchFamily="49" charset="0"/>
                </a:rPr>
                <a:t>StackADT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&lt;E&gt;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empty() {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E peek()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try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getFirst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}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catch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NoSuchElementException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e)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 new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E pop()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E obj = peek();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removeFirst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obj;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push (E o) { addFirst(o);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StackLLE.java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957" y="155967"/>
            <a:ext cx="730810" cy="764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600" dirty="0">
                <a:latin typeface="Britannic Bold" panose="020B0903060703020204" pitchFamily="34" charset="0"/>
              </a:rPr>
              <a:t>Uses </a:t>
            </a:r>
            <a:r>
              <a:rPr lang="en-US" sz="3600">
                <a:latin typeface="Britannic Bold" panose="020B0903060703020204" pitchFamily="34" charset="0"/>
              </a:rPr>
              <a:t>of Stack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25</a:t>
            </a:fld>
            <a:endParaRPr lang="en-US" sz="1600" dirty="0"/>
          </a:p>
        </p:txBody>
      </p:sp>
      <p:grpSp>
        <p:nvGrpSpPr>
          <p:cNvPr id="4" name="Group 31"/>
          <p:cNvGrpSpPr/>
          <p:nvPr/>
        </p:nvGrpSpPr>
        <p:grpSpPr>
          <a:xfrm>
            <a:off x="228600" y="751582"/>
            <a:ext cx="8686800" cy="4922440"/>
            <a:chOff x="304800" y="1059489"/>
            <a:chExt cx="8686800" cy="4550034"/>
          </a:xfrm>
        </p:grpSpPr>
        <p:sp>
          <p:nvSpPr>
            <p:cNvPr id="45" name="TextBox 44"/>
            <p:cNvSpPr txBox="1"/>
            <p:nvPr/>
          </p:nvSpPr>
          <p:spPr>
            <a:xfrm>
              <a:off x="304800" y="1143001"/>
              <a:ext cx="8686800" cy="446652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TestStack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main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(String[]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 You can use any of the following 4 implementations of Stack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sv-SE" sz="1400" b="1" dirty="0">
                  <a:latin typeface="Courier New" pitchFamily="49" charset="0"/>
                  <a:cs typeface="Courier New" pitchFamily="49" charset="0"/>
                </a:rPr>
                <a:t>		StackArr &lt;String&gt; stack = </a:t>
              </a:r>
              <a:r>
                <a:rPr lang="sv-SE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sv-SE" sz="1400" b="1" dirty="0">
                  <a:latin typeface="Courier New" pitchFamily="49" charset="0"/>
                  <a:cs typeface="Courier New" pitchFamily="49" charset="0"/>
                </a:rPr>
                <a:t> StackArr &lt;String&gt;();  </a:t>
              </a:r>
              <a:r>
                <a:rPr lang="sv-SE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Array 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StackLL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&lt;String&gt; stack = new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StackLL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&lt;String&gt;(); 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2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LinkedList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composition 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StackLLE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&lt;String&gt; stack = new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StackLLE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&lt;String&gt;(); 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2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LinkedList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inheritance 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//Stack &lt;String&gt; stack = new Stack &lt;String&gt;();  // Java API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"stack is empty? "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stack.empty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stack.push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“9"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stack.push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“8"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"top of stack is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stack.peek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stack.push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“5"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"top of stack is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+ stack.pop());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stack.push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"4"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stack.pop();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stack.pop();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"top of stack is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stack.peek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TestStack.java</a:t>
              </a:r>
            </a:p>
          </p:txBody>
        </p:sp>
      </p:grp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err="1">
                <a:latin typeface="Britannic Bold" panose="020B0903060703020204" pitchFamily="34" charset="0"/>
              </a:rPr>
              <a:t>java.util.Stack</a:t>
            </a:r>
            <a:r>
              <a:rPr lang="en-US" sz="3600" dirty="0">
                <a:latin typeface="Britannic Bold" panose="020B0903060703020204" pitchFamily="34" charset="0"/>
              </a:rPr>
              <a:t> &lt;E&gt; (1/2)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26</a:t>
            </a:fld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90600" y="5715000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Note: </a:t>
            </a:r>
            <a:r>
              <a:rPr lang="en-US" sz="1600" dirty="0"/>
              <a:t>The method “</a:t>
            </a:r>
            <a:r>
              <a:rPr lang="en-US" sz="1600" dirty="0" err="1"/>
              <a:t>int</a:t>
            </a:r>
            <a:r>
              <a:rPr lang="en-US" sz="1600" dirty="0"/>
              <a:t> search (Object o)” is not commonly known to be available from a Stack. 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143000"/>
            <a:ext cx="7543800" cy="4377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err="1">
                <a:latin typeface="Britannic Bold" panose="020B0903060703020204" pitchFamily="34" charset="0"/>
              </a:rPr>
              <a:t>java.util.Stack</a:t>
            </a:r>
            <a:r>
              <a:rPr lang="en-US" sz="3600" dirty="0">
                <a:latin typeface="Britannic Bold" panose="020B0903060703020204" pitchFamily="34" charset="0"/>
              </a:rPr>
              <a:t> &lt;E&gt; (2/2)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27</a:t>
            </a:fld>
            <a:endParaRPr lang="en-US" sz="16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787" y="1261074"/>
            <a:ext cx="7997413" cy="453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>
                <a:latin typeface="Britannic Bold" panose="020B0903060703020204" pitchFamily="34" charset="0"/>
              </a:rPr>
              <a:t>Application 1: Bracket Matching (1/2)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28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Ensures that pairs of brackets are properly matched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65150" y="2163763"/>
            <a:ext cx="7664450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 algn="l" eaLnBrk="0" hangingPunct="0"/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/>
              <a:t>An </a:t>
            </a:r>
            <a:r>
              <a:rPr lang="en-US" dirty="0"/>
              <a:t>example</a:t>
            </a:r>
            <a:r>
              <a:rPr lang="en-US" sz="2000" dirty="0"/>
              <a:t>:</a:t>
            </a:r>
            <a:r>
              <a:rPr lang="en-US" sz="2000" dirty="0">
                <a:latin typeface="Times New Roman" pitchFamily="18" charset="0"/>
              </a:rPr>
              <a:t>	</a:t>
            </a: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</a:rPr>
              <a:t>{a,(</a:t>
            </a:r>
            <a:r>
              <a:rPr lang="en-GB" sz="2000" b="1" dirty="0" err="1">
                <a:solidFill>
                  <a:srgbClr val="0000FF"/>
                </a:solidFill>
                <a:latin typeface="Courier New" pitchFamily="49" charset="0"/>
              </a:rPr>
              <a:t>b+f</a:t>
            </a: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</a:rPr>
              <a:t>[4])*3,d+f[5]}</a:t>
            </a:r>
            <a:endParaRPr lang="en-GB" sz="2000" b="1" dirty="0">
              <a:latin typeface="Courier New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33400" y="3352800"/>
            <a:ext cx="7571303" cy="2185214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lvl="1" algn="l" eaLnBrk="0" hangingPunct="0"/>
            <a:r>
              <a:rPr lang="en-US" dirty="0"/>
              <a:t>Incorrect examples:</a:t>
            </a:r>
          </a:p>
          <a:p>
            <a:pPr lvl="1" algn="l" eaLnBrk="0" hangingPunct="0">
              <a:buFontTx/>
              <a:buChar char="•"/>
            </a:pPr>
            <a:endParaRPr lang="en-GB" dirty="0"/>
          </a:p>
          <a:p>
            <a:pPr algn="l" eaLnBrk="0" hangingPunct="0"/>
            <a:r>
              <a:rPr lang="en-GB" sz="2000" dirty="0">
                <a:latin typeface="Courier New" pitchFamily="49" charset="0"/>
              </a:rPr>
              <a:t>	</a:t>
            </a:r>
            <a:r>
              <a:rPr lang="en-GB" sz="2000" dirty="0">
                <a:solidFill>
                  <a:srgbClr val="0000FF"/>
                </a:solidFill>
                <a:latin typeface="Courier New" pitchFamily="49" charset="0"/>
              </a:rPr>
              <a:t>(..)..)</a:t>
            </a:r>
            <a:r>
              <a:rPr lang="en-GB" sz="2000" dirty="0">
                <a:latin typeface="Courier New" pitchFamily="49" charset="0"/>
              </a:rPr>
              <a:t>		</a:t>
            </a:r>
            <a:r>
              <a:rPr lang="en-GB" sz="2000" dirty="0">
                <a:solidFill>
                  <a:srgbClr val="C00000"/>
                </a:solidFill>
              </a:rPr>
              <a:t>// too many close brackets	</a:t>
            </a:r>
          </a:p>
          <a:p>
            <a:pPr algn="l" eaLnBrk="0" hangingPunct="0"/>
            <a:endParaRPr lang="en-GB" sz="2000" dirty="0"/>
          </a:p>
          <a:p>
            <a:pPr algn="l" eaLnBrk="0" hangingPunct="0"/>
            <a:r>
              <a:rPr lang="en-GB" sz="2000" dirty="0">
                <a:latin typeface="Courier New" pitchFamily="49" charset="0"/>
              </a:rPr>
              <a:t> 	</a:t>
            </a:r>
            <a:r>
              <a:rPr lang="en-GB" sz="2000" dirty="0">
                <a:solidFill>
                  <a:srgbClr val="0000FF"/>
                </a:solidFill>
                <a:latin typeface="Courier New" pitchFamily="49" charset="0"/>
              </a:rPr>
              <a:t>(..(..)</a:t>
            </a:r>
            <a:r>
              <a:rPr lang="en-GB" sz="2000" dirty="0">
                <a:latin typeface="Courier New" pitchFamily="49" charset="0"/>
              </a:rPr>
              <a:t>		</a:t>
            </a:r>
            <a:r>
              <a:rPr lang="en-GB" sz="2000" dirty="0">
                <a:solidFill>
                  <a:srgbClr val="C00000"/>
                </a:solidFill>
              </a:rPr>
              <a:t>// too many open brackets</a:t>
            </a:r>
          </a:p>
          <a:p>
            <a:pPr algn="l" eaLnBrk="0" hangingPunct="0"/>
            <a:endParaRPr lang="en-GB" sz="2000" dirty="0">
              <a:solidFill>
                <a:srgbClr val="CC6600"/>
              </a:solidFill>
              <a:latin typeface="Courier New" pitchFamily="49" charset="0"/>
            </a:endParaRPr>
          </a:p>
          <a:p>
            <a:pPr algn="l" eaLnBrk="0" hangingPunct="0"/>
            <a:r>
              <a:rPr lang="en-GB" sz="2000" dirty="0">
                <a:latin typeface="Courier New" pitchFamily="49" charset="0"/>
              </a:rPr>
              <a:t> 	</a:t>
            </a:r>
            <a:r>
              <a:rPr lang="en-GB" sz="2000" dirty="0">
                <a:solidFill>
                  <a:srgbClr val="0000FF"/>
                </a:solidFill>
                <a:latin typeface="Courier New" pitchFamily="49" charset="0"/>
              </a:rPr>
              <a:t>[..(..]..)</a:t>
            </a:r>
            <a:r>
              <a:rPr lang="en-GB" sz="2000" dirty="0">
                <a:latin typeface="Courier New" pitchFamily="49" charset="0"/>
              </a:rPr>
              <a:t>		</a:t>
            </a:r>
            <a:r>
              <a:rPr lang="en-GB" sz="2000" dirty="0">
                <a:solidFill>
                  <a:srgbClr val="C00000"/>
                </a:solidFill>
              </a:rPr>
              <a:t>// mismatched brackets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572000" y="2496457"/>
            <a:ext cx="1767114" cy="118533"/>
            <a:chOff x="4572000" y="2496457"/>
            <a:chExt cx="1767114" cy="118533"/>
          </a:xfrm>
        </p:grpSpPr>
        <p:sp>
          <p:nvSpPr>
            <p:cNvPr id="21" name="Freeform 20"/>
            <p:cNvSpPr/>
            <p:nvPr/>
          </p:nvSpPr>
          <p:spPr>
            <a:xfrm>
              <a:off x="4572000" y="2496457"/>
              <a:ext cx="203200" cy="118533"/>
            </a:xfrm>
            <a:custGeom>
              <a:avLst/>
              <a:gdLst>
                <a:gd name="connsiteX0" fmla="*/ 0 w 203200"/>
                <a:gd name="connsiteY0" fmla="*/ 14514 h 118533"/>
                <a:gd name="connsiteX1" fmla="*/ 101600 w 203200"/>
                <a:gd name="connsiteY1" fmla="*/ 116114 h 118533"/>
                <a:gd name="connsiteX2" fmla="*/ 203200 w 203200"/>
                <a:gd name="connsiteY2" fmla="*/ 0 h 1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200" h="118533">
                  <a:moveTo>
                    <a:pt x="0" y="14514"/>
                  </a:moveTo>
                  <a:cubicBezTo>
                    <a:pt x="33866" y="66523"/>
                    <a:pt x="67733" y="118533"/>
                    <a:pt x="101600" y="116114"/>
                  </a:cubicBezTo>
                  <a:cubicBezTo>
                    <a:pt x="135467" y="113695"/>
                    <a:pt x="169333" y="56847"/>
                    <a:pt x="203200" y="0"/>
                  </a:cubicBezTo>
                </a:path>
              </a:pathLst>
            </a:custGeom>
            <a:ln w="127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135914" y="2496457"/>
              <a:ext cx="203200" cy="118533"/>
            </a:xfrm>
            <a:custGeom>
              <a:avLst/>
              <a:gdLst>
                <a:gd name="connsiteX0" fmla="*/ 0 w 203200"/>
                <a:gd name="connsiteY0" fmla="*/ 14514 h 118533"/>
                <a:gd name="connsiteX1" fmla="*/ 101600 w 203200"/>
                <a:gd name="connsiteY1" fmla="*/ 116114 h 118533"/>
                <a:gd name="connsiteX2" fmla="*/ 203200 w 203200"/>
                <a:gd name="connsiteY2" fmla="*/ 0 h 1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200" h="118533">
                  <a:moveTo>
                    <a:pt x="0" y="14514"/>
                  </a:moveTo>
                  <a:cubicBezTo>
                    <a:pt x="33866" y="66523"/>
                    <a:pt x="67733" y="118533"/>
                    <a:pt x="101600" y="116114"/>
                  </a:cubicBezTo>
                  <a:cubicBezTo>
                    <a:pt x="135467" y="113695"/>
                    <a:pt x="169333" y="56847"/>
                    <a:pt x="203200" y="0"/>
                  </a:cubicBezTo>
                </a:path>
              </a:pathLst>
            </a:custGeom>
            <a:ln w="127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Freeform 24"/>
          <p:cNvSpPr/>
          <p:nvPr/>
        </p:nvSpPr>
        <p:spPr>
          <a:xfrm>
            <a:off x="3976914" y="2510971"/>
            <a:ext cx="972457" cy="304801"/>
          </a:xfrm>
          <a:custGeom>
            <a:avLst/>
            <a:gdLst>
              <a:gd name="connsiteX0" fmla="*/ 0 w 972457"/>
              <a:gd name="connsiteY0" fmla="*/ 0 h 304801"/>
              <a:gd name="connsiteX1" fmla="*/ 246743 w 972457"/>
              <a:gd name="connsiteY1" fmla="*/ 261258 h 304801"/>
              <a:gd name="connsiteX2" fmla="*/ 711200 w 972457"/>
              <a:gd name="connsiteY2" fmla="*/ 261258 h 304801"/>
              <a:gd name="connsiteX3" fmla="*/ 972457 w 972457"/>
              <a:gd name="connsiteY3" fmla="*/ 0 h 30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457" h="304801">
                <a:moveTo>
                  <a:pt x="0" y="0"/>
                </a:moveTo>
                <a:cubicBezTo>
                  <a:pt x="64105" y="108857"/>
                  <a:pt x="128210" y="217715"/>
                  <a:pt x="246743" y="261258"/>
                </a:cubicBezTo>
                <a:cubicBezTo>
                  <a:pt x="365276" y="304801"/>
                  <a:pt x="590248" y="304801"/>
                  <a:pt x="711200" y="261258"/>
                </a:cubicBezTo>
                <a:cubicBezTo>
                  <a:pt x="832152" y="217715"/>
                  <a:pt x="902304" y="108857"/>
                  <a:pt x="972457" y="0"/>
                </a:cubicBezTo>
              </a:path>
            </a:pathLst>
          </a:custGeom>
          <a:ln w="12700">
            <a:solidFill>
              <a:srgbClr val="0066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476173" y="2540000"/>
            <a:ext cx="3000828" cy="517676"/>
          </a:xfrm>
          <a:custGeom>
            <a:avLst/>
            <a:gdLst>
              <a:gd name="connsiteX0" fmla="*/ 21771 w 3171371"/>
              <a:gd name="connsiteY0" fmla="*/ 29029 h 517676"/>
              <a:gd name="connsiteX1" fmla="*/ 268514 w 3171371"/>
              <a:gd name="connsiteY1" fmla="*/ 333829 h 517676"/>
              <a:gd name="connsiteX2" fmla="*/ 1632857 w 3171371"/>
              <a:gd name="connsiteY2" fmla="*/ 508000 h 517676"/>
              <a:gd name="connsiteX3" fmla="*/ 2910114 w 3171371"/>
              <a:gd name="connsiteY3" fmla="*/ 275771 h 517676"/>
              <a:gd name="connsiteX4" fmla="*/ 3171371 w 3171371"/>
              <a:gd name="connsiteY4" fmla="*/ 0 h 51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1371" h="517676">
                <a:moveTo>
                  <a:pt x="21771" y="29029"/>
                </a:moveTo>
                <a:cubicBezTo>
                  <a:pt x="10885" y="141515"/>
                  <a:pt x="0" y="254001"/>
                  <a:pt x="268514" y="333829"/>
                </a:cubicBezTo>
                <a:cubicBezTo>
                  <a:pt x="537028" y="413657"/>
                  <a:pt x="1192590" y="517676"/>
                  <a:pt x="1632857" y="508000"/>
                </a:cubicBezTo>
                <a:cubicBezTo>
                  <a:pt x="2073124" y="498324"/>
                  <a:pt x="2653695" y="360438"/>
                  <a:pt x="2910114" y="275771"/>
                </a:cubicBezTo>
                <a:cubicBezTo>
                  <a:pt x="3166533" y="191104"/>
                  <a:pt x="3168952" y="95552"/>
                  <a:pt x="3171371" y="0"/>
                </a:cubicBezTo>
              </a:path>
            </a:pathLst>
          </a:custGeom>
          <a:ln w="127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133600" y="5486400"/>
            <a:ext cx="362858" cy="104019"/>
          </a:xfrm>
          <a:custGeom>
            <a:avLst/>
            <a:gdLst>
              <a:gd name="connsiteX0" fmla="*/ 0 w 362858"/>
              <a:gd name="connsiteY0" fmla="*/ 0 h 104019"/>
              <a:gd name="connsiteX1" fmla="*/ 145143 w 362858"/>
              <a:gd name="connsiteY1" fmla="*/ 101600 h 104019"/>
              <a:gd name="connsiteX2" fmla="*/ 362858 w 362858"/>
              <a:gd name="connsiteY2" fmla="*/ 14514 h 104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858" h="104019">
                <a:moveTo>
                  <a:pt x="0" y="0"/>
                </a:moveTo>
                <a:cubicBezTo>
                  <a:pt x="42333" y="49590"/>
                  <a:pt x="84667" y="99181"/>
                  <a:pt x="145143" y="101600"/>
                </a:cubicBezTo>
                <a:cubicBezTo>
                  <a:pt x="205619" y="104019"/>
                  <a:pt x="284238" y="59266"/>
                  <a:pt x="362858" y="14514"/>
                </a:cubicBezTo>
              </a:path>
            </a:pathLst>
          </a:cu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654629" y="5500914"/>
            <a:ext cx="1233714" cy="249162"/>
          </a:xfrm>
          <a:custGeom>
            <a:avLst/>
            <a:gdLst>
              <a:gd name="connsiteX0" fmla="*/ 0 w 1233714"/>
              <a:gd name="connsiteY0" fmla="*/ 0 h 249162"/>
              <a:gd name="connsiteX1" fmla="*/ 580571 w 1233714"/>
              <a:gd name="connsiteY1" fmla="*/ 246743 h 249162"/>
              <a:gd name="connsiteX2" fmla="*/ 1233714 w 1233714"/>
              <a:gd name="connsiteY2" fmla="*/ 14515 h 24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3714" h="249162">
                <a:moveTo>
                  <a:pt x="0" y="0"/>
                </a:moveTo>
                <a:cubicBezTo>
                  <a:pt x="187476" y="122162"/>
                  <a:pt x="374952" y="244324"/>
                  <a:pt x="580571" y="246743"/>
                </a:cubicBezTo>
                <a:cubicBezTo>
                  <a:pt x="786190" y="249162"/>
                  <a:pt x="1009952" y="131838"/>
                  <a:pt x="1233714" y="14515"/>
                </a:cubicBezTo>
              </a:path>
            </a:pathLst>
          </a:cu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" grpId="0" build="p" autoUpdateAnimBg="0"/>
      <p:bldP spid="25" grpId="0" animBg="1"/>
      <p:bldP spid="26" grpId="0" animBg="1"/>
      <p:bldP spid="27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>
                <a:latin typeface="Britannic Bold" panose="020B0903060703020204" pitchFamily="34" charset="0"/>
              </a:rPr>
              <a:t>Application 1: Bracket Matching (2/2)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29</a:t>
            </a:fld>
            <a:endParaRPr lang="en-US" sz="1600" dirty="0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705600" y="1524000"/>
            <a:ext cx="1585913" cy="37512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8"/>
          <p:cNvSpPr txBox="1">
            <a:spLocks noChangeArrowheads="1"/>
          </p:cNvSpPr>
          <p:nvPr/>
        </p:nvSpPr>
        <p:spPr bwMode="auto">
          <a:xfrm>
            <a:off x="304800" y="1110342"/>
            <a:ext cx="5597236" cy="3639788"/>
          </a:xfrm>
          <a:prstGeom prst="rect">
            <a:avLst/>
          </a:prstGeom>
          <a:solidFill>
            <a:srgbClr val="FFFF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create empty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 every char read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sz="2000" kern="0" dirty="0">
                <a:latin typeface="+mn-lt"/>
                <a:cs typeface="+mn-cs"/>
              </a:rPr>
              <a:t>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open bracket then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onto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close bracket, then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from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doesn’t match or underflow then flag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error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sz="2000" kern="0" dirty="0">
                <a:latin typeface="+mn-lt"/>
                <a:cs typeface="+mn-cs"/>
              </a:rPr>
              <a:t>}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not empty then flag error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81000" y="4876800"/>
            <a:ext cx="6447312" cy="67710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114300" lvl="1" algn="l" eaLnBrk="0" hangingPunct="0"/>
            <a:r>
              <a:rPr lang="en-US" dirty="0"/>
              <a:t>Example</a:t>
            </a:r>
            <a:endParaRPr lang="en-GB" sz="1600" dirty="0"/>
          </a:p>
          <a:p>
            <a:pPr algn="l" eaLnBrk="0" hangingPunct="0"/>
            <a:r>
              <a:rPr lang="en-GB" sz="2000" dirty="0">
                <a:latin typeface="Courier New" pitchFamily="49" charset="0"/>
              </a:rPr>
              <a:t>  </a:t>
            </a:r>
            <a:r>
              <a:rPr lang="en-GB" b="1" dirty="0">
                <a:solidFill>
                  <a:srgbClr val="0000FF"/>
                </a:solidFill>
                <a:latin typeface="Courier New" pitchFamily="49" charset="0"/>
              </a:rPr>
              <a:t>{</a:t>
            </a:r>
            <a:r>
              <a:rPr lang="en-GB" sz="8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itchFamily="49" charset="0"/>
              </a:rPr>
              <a:t>a</a:t>
            </a:r>
            <a:r>
              <a:rPr lang="en-GB" sz="8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itchFamily="49" charset="0"/>
              </a:rPr>
              <a:t>-( b + f [ 4 ] ) * 3</a:t>
            </a:r>
            <a:r>
              <a:rPr lang="en-GB" sz="8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itchFamily="49" charset="0"/>
              </a:rPr>
              <a:t>* d + f [ 5 ]</a:t>
            </a:r>
            <a:r>
              <a:rPr lang="en-GB" b="1" dirty="0">
                <a:latin typeface="Courier New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itchFamily="49" charset="0"/>
              </a:rPr>
              <a:t>}</a:t>
            </a:r>
            <a:r>
              <a:rPr lang="en-GB" sz="2000" b="1" dirty="0">
                <a:latin typeface="Courier New" pitchFamily="49" charset="0"/>
              </a:rPr>
              <a:t> 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806532" y="5524995"/>
            <a:ext cx="80963" cy="457200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6708775" y="3803650"/>
            <a:ext cx="1582738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6691313" y="33528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072313" y="5334000"/>
            <a:ext cx="862012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 i="1">
                <a:latin typeface="Helvetica" pitchFamily="34" charset="0"/>
              </a:rPr>
              <a:t>Stack</a:t>
            </a: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7142163" y="4827588"/>
            <a:ext cx="366712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{</a:t>
            </a:r>
            <a:endParaRPr lang="en-GB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7107238" y="4332288"/>
            <a:ext cx="366712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(</a:t>
            </a:r>
            <a:endParaRPr lang="en-GB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7097713" y="3821113"/>
            <a:ext cx="366712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[</a:t>
            </a:r>
            <a:endParaRPr lang="en-GB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8316913" y="4354513"/>
            <a:ext cx="366712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)</a:t>
            </a:r>
            <a:endParaRPr lang="en-GB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8393113" y="4811713"/>
            <a:ext cx="366712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}</a:t>
            </a:r>
            <a:endParaRPr lang="en-GB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8316913" y="3836988"/>
            <a:ext cx="366712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]</a:t>
            </a:r>
            <a:endParaRPr lang="en-GB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7118267" y="4338450"/>
            <a:ext cx="366713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 dirty="0">
                <a:solidFill>
                  <a:srgbClr val="0000FF"/>
                </a:solidFill>
                <a:latin typeface="Courier New" pitchFamily="49" charset="0"/>
              </a:rPr>
              <a:t>[</a:t>
            </a:r>
            <a:endParaRPr lang="en-GB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8610600" y="4343400"/>
            <a:ext cx="366713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 dirty="0">
                <a:solidFill>
                  <a:srgbClr val="0000FF"/>
                </a:solidFill>
                <a:latin typeface="Courier New" pitchFamily="49" charset="0"/>
              </a:rPr>
              <a:t>]</a:t>
            </a:r>
            <a:endParaRPr lang="en-GB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6691313" y="4800600"/>
            <a:ext cx="1582737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6691313" y="42672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>
            <a:off x="6708775" y="2889250"/>
            <a:ext cx="1582738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6691313" y="24384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>
            <a:off x="6708775" y="1974850"/>
            <a:ext cx="1582738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3352800" y="1600200"/>
            <a:ext cx="3216275" cy="1749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800" b="1" dirty="0">
                <a:solidFill>
                  <a:schemeClr val="hlink"/>
                </a:solidFill>
              </a:rPr>
              <a:t>Q</a:t>
            </a:r>
            <a:r>
              <a:rPr lang="en-US" sz="1800" dirty="0"/>
              <a:t>: What type of error does </a:t>
            </a:r>
            <a:br>
              <a:rPr lang="en-US" sz="1800" dirty="0"/>
            </a:br>
            <a:r>
              <a:rPr lang="en-US" sz="1800" dirty="0"/>
              <a:t>the last line test for?</a:t>
            </a:r>
          </a:p>
          <a:p>
            <a:pPr algn="l">
              <a:defRPr/>
            </a:pPr>
            <a:endParaRPr lang="en-US" sz="1800" dirty="0"/>
          </a:p>
          <a:p>
            <a:pPr algn="l">
              <a:defRPr/>
            </a:pPr>
            <a:r>
              <a:rPr lang="en-US" sz="1800" dirty="0"/>
              <a:t>A: too many closing brackets</a:t>
            </a:r>
          </a:p>
          <a:p>
            <a:pPr algn="l">
              <a:defRPr/>
            </a:pPr>
            <a:r>
              <a:rPr lang="en-US" sz="1800" dirty="0"/>
              <a:t>B: too many opening brackets</a:t>
            </a:r>
          </a:p>
          <a:p>
            <a:pPr algn="l">
              <a:defRPr/>
            </a:pPr>
            <a:r>
              <a:rPr lang="en-US" sz="1800" dirty="0"/>
              <a:t>C: bracket mismatch</a:t>
            </a:r>
          </a:p>
        </p:txBody>
      </p:sp>
      <p:sp>
        <p:nvSpPr>
          <p:cNvPr id="4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85846E-6 L 0.0566 0.0018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6 0.00185 L 0.18577 0.003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77 0.0037 L 0.23594 0.0020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94 0.00208 L 0.2717 0.00232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17 0.00231 L 0.47239 0.00231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4 0.00232 L 0.52362 0.0023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361 0.00232 L 0.55521 0.00047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bldLvl="3"/>
      <p:bldP spid="18" grpId="0" autoUpdateAnimBg="0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19" grpId="6" animBg="1"/>
      <p:bldP spid="19" grpId="7" animBg="1"/>
      <p:bldP spid="29" grpId="0" autoUpdateAnimBg="0"/>
      <p:bldP spid="29" grpId="1"/>
      <p:bldP spid="30" grpId="0" build="allAtOnce" autoUpdateAnimBg="0"/>
      <p:bldP spid="31" grpId="0" autoUpdateAnimBg="0"/>
      <p:bldP spid="31" grpId="1"/>
      <p:bldP spid="32" grpId="0" autoUpdateAnimBg="0"/>
      <p:bldP spid="33" grpId="0" autoUpdateAnimBg="0"/>
      <p:bldP spid="34" grpId="0" autoUpdateAnimBg="0"/>
      <p:bldP spid="35" grpId="0" autoUpdateAnimBg="0"/>
      <p:bldP spid="35" grpId="1"/>
      <p:bldP spid="36" grpId="0" autoUpdateAnimBg="0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0835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>
                <a:latin typeface="Britannic Bold" panose="020B0903060703020204" pitchFamily="34" charset="0"/>
              </a:rPr>
              <a:t>Applic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>
                <a:latin typeface="Britannic Bold" panose="020B0903060703020204" pitchFamily="34" charset="0"/>
              </a:rPr>
              <a:t> 2</a:t>
            </a:r>
            <a:r>
              <a:rPr lang="en-US" sz="3600" dirty="0">
                <a:latin typeface="Britannic Bold" panose="020B0903060703020204" pitchFamily="34" charset="0"/>
              </a:rPr>
              <a:t>: Arithmetic Expression (1/7)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30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181600"/>
          </a:xfrm>
        </p:spPr>
        <p:txBody>
          <a:bodyPr>
            <a:normAutofit/>
          </a:bodyPr>
          <a:lstStyle/>
          <a:p>
            <a:r>
              <a:rPr lang="en-US" sz="2800" dirty="0"/>
              <a:t>Terms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Expression:  	a = b </a:t>
            </a:r>
            <a:r>
              <a:rPr lang="en-US" sz="2400" dirty="0">
                <a:solidFill>
                  <a:srgbClr val="0000FF"/>
                </a:solidFill>
              </a:rPr>
              <a:t>+</a:t>
            </a:r>
            <a:r>
              <a:rPr lang="en-US" sz="2400" dirty="0"/>
              <a:t> c </a:t>
            </a:r>
            <a:r>
              <a:rPr lang="en-US" sz="2400" dirty="0">
                <a:solidFill>
                  <a:srgbClr val="0000FF"/>
                </a:solidFill>
              </a:rPr>
              <a:t>*</a:t>
            </a:r>
            <a:r>
              <a:rPr lang="en-US" sz="2400" dirty="0"/>
              <a:t> d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Operands:	a, b, c, d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rgbClr val="0000FF"/>
                </a:solidFill>
              </a:rPr>
              <a:t>Operators:</a:t>
            </a:r>
            <a:r>
              <a:rPr lang="en-US" sz="2400" dirty="0"/>
              <a:t>	</a:t>
            </a:r>
            <a:r>
              <a:rPr lang="en-US" sz="2400" dirty="0">
                <a:solidFill>
                  <a:srgbClr val="0000FF"/>
                </a:solidFill>
              </a:rPr>
              <a:t>=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+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–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*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/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%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800000"/>
                </a:solidFill>
              </a:rPr>
              <a:t>Precedence rules</a:t>
            </a:r>
            <a:r>
              <a:rPr lang="en-US" sz="2800" dirty="0"/>
              <a:t>: Operators have priorities over one another as indicated in a table (which can be found in most books &amp; our first few lectures)</a:t>
            </a:r>
          </a:p>
          <a:p>
            <a:pPr lvl="1"/>
            <a:r>
              <a:rPr lang="en-US" sz="2400" dirty="0"/>
              <a:t>Example: </a:t>
            </a:r>
            <a:r>
              <a:rPr lang="en-US" sz="2400" dirty="0">
                <a:solidFill>
                  <a:srgbClr val="0000FF"/>
                </a:solidFill>
              </a:rPr>
              <a:t>*</a:t>
            </a:r>
            <a:r>
              <a:rPr lang="en-US" sz="2400" dirty="0"/>
              <a:t> and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/</a:t>
            </a:r>
            <a:r>
              <a:rPr lang="en-US" sz="2400" dirty="0"/>
              <a:t> have higher precedence over </a:t>
            </a:r>
            <a:r>
              <a:rPr lang="en-US" sz="2400" dirty="0">
                <a:solidFill>
                  <a:srgbClr val="0000FF"/>
                </a:solidFill>
              </a:rPr>
              <a:t>+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–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For operators at the same precedence (such as </a:t>
            </a:r>
            <a:r>
              <a:rPr lang="en-US" sz="2400" dirty="0">
                <a:solidFill>
                  <a:srgbClr val="0000FF"/>
                </a:solidFill>
              </a:rPr>
              <a:t>*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/</a:t>
            </a:r>
            <a:r>
              <a:rPr lang="en-US" sz="2400" dirty="0"/>
              <a:t>),  we process them from left to right  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>
                <a:latin typeface="Britannic Bold" panose="020B0903060703020204" pitchFamily="34" charset="0"/>
              </a:rPr>
              <a:t>Applic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>
                <a:latin typeface="Britannic Bold" panose="020B0903060703020204" pitchFamily="34" charset="0"/>
              </a:rPr>
              <a:t> </a:t>
            </a:r>
            <a:r>
              <a:rPr lang="en-US" sz="3600" dirty="0">
                <a:latin typeface="Britannic Bold" panose="020B0903060703020204" pitchFamily="34" charset="0"/>
              </a:rPr>
              <a:t>2: Arithmetic Expression (2/7)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31</a:t>
            </a:fld>
            <a:endParaRPr lang="en-US" sz="1600" dirty="0"/>
          </a:p>
        </p:txBody>
      </p:sp>
      <p:sp>
        <p:nvSpPr>
          <p:cNvPr id="10" name="Rectangle 28"/>
          <p:cNvSpPr txBox="1">
            <a:spLocks noChangeArrowheads="1"/>
          </p:cNvSpPr>
          <p:nvPr/>
        </p:nvSpPr>
        <p:spPr bwMode="auto">
          <a:xfrm>
            <a:off x="685799" y="1371599"/>
            <a:ext cx="8282049" cy="152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1493838" algn="l"/>
                <a:tab pos="3429000" algn="l"/>
                <a:tab pos="5257800" algn="l"/>
              </a:tabLst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fix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operand1 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operand2   </a:t>
            </a:r>
          </a:p>
          <a:p>
            <a:pPr marL="342900" marR="0" lvl="0" indent="-342900" algn="l" defTabSz="914400" rtl="0" eaLnBrk="1" fontAlgn="base" latinLnBrk="0" hangingPunct="1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1493838" algn="l"/>
                <a:tab pos="3429000" algn="l"/>
                <a:tab pos="5257800" algn="l"/>
              </a:tabLst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fix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800" kern="0">
                <a:latin typeface="+mn-lt"/>
                <a:cs typeface="+mn-cs"/>
              </a:rPr>
              <a:t>: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	operand1 	operand2 </a:t>
            </a:r>
          </a:p>
          <a:p>
            <a:pPr marL="342900" marR="0" lvl="0" indent="-342900" algn="l" defTabSz="914400" rtl="0" eaLnBrk="1" fontAlgn="base" latinLnBrk="0" hangingPunct="1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1493838" algn="l"/>
                <a:tab pos="3429000" algn="l"/>
                <a:tab pos="5257800" algn="l"/>
              </a:tabLst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fix</a:t>
            </a:r>
            <a:r>
              <a:rPr lang="en-US" sz="2800" kern="0">
                <a:latin typeface="+mn-lt"/>
                <a:cs typeface="+mn-cs"/>
              </a:rPr>
              <a:t>	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operand1	operand2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1752600" y="4114800"/>
            <a:ext cx="2039938" cy="684213"/>
            <a:chOff x="1300" y="2133"/>
            <a:chExt cx="1392" cy="431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1731" y="2133"/>
              <a:ext cx="96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(2+3)*4</a:t>
              </a:r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 flipV="1">
              <a:off x="1300" y="2301"/>
              <a:ext cx="481" cy="2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1752600" y="5257800"/>
            <a:ext cx="2220913" cy="901700"/>
            <a:chOff x="1291" y="2882"/>
            <a:chExt cx="1515" cy="568"/>
          </a:xfrm>
        </p:grpSpPr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799" y="3200"/>
              <a:ext cx="1007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2+(3*4)</a:t>
              </a: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1291" y="2882"/>
              <a:ext cx="536" cy="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24"/>
          <p:cNvGrpSpPr>
            <a:grpSpLocks/>
          </p:cNvGrpSpPr>
          <p:nvPr/>
        </p:nvGrpSpPr>
        <p:grpSpPr bwMode="auto">
          <a:xfrm>
            <a:off x="3657600" y="5715000"/>
            <a:ext cx="2722563" cy="396875"/>
            <a:chOff x="2688" y="3456"/>
            <a:chExt cx="1715" cy="250"/>
          </a:xfrm>
        </p:grpSpPr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3264" y="3456"/>
              <a:ext cx="1139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2 3 4 * +</a:t>
              </a: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2688" y="3618"/>
              <a:ext cx="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3"/>
          <p:cNvGrpSpPr>
            <a:grpSpLocks/>
          </p:cNvGrpSpPr>
          <p:nvPr/>
        </p:nvGrpSpPr>
        <p:grpSpPr bwMode="auto">
          <a:xfrm>
            <a:off x="838200" y="4265613"/>
            <a:ext cx="1047750" cy="995362"/>
            <a:chOff x="696" y="2217"/>
            <a:chExt cx="714" cy="627"/>
          </a:xfrm>
        </p:grpSpPr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49" y="2594"/>
              <a:ext cx="66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2+3*4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696" y="2217"/>
              <a:ext cx="434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i="1" dirty="0">
                  <a:solidFill>
                    <a:srgbClr val="C00000"/>
                  </a:solidFill>
                  <a:latin typeface="Helvetica" pitchFamily="34" charset="0"/>
                </a:rPr>
                <a:t>infix</a:t>
              </a:r>
            </a:p>
          </p:txBody>
        </p:sp>
      </p:grpSp>
      <p:grpSp>
        <p:nvGrpSpPr>
          <p:cNvPr id="23" name="Group 16"/>
          <p:cNvGrpSpPr>
            <a:grpSpLocks/>
          </p:cNvGrpSpPr>
          <p:nvPr/>
        </p:nvGrpSpPr>
        <p:grpSpPr bwMode="auto">
          <a:xfrm>
            <a:off x="3657600" y="3657600"/>
            <a:ext cx="2863850" cy="895350"/>
            <a:chOff x="2590" y="1816"/>
            <a:chExt cx="1953" cy="564"/>
          </a:xfrm>
        </p:grpSpPr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3127" y="2130"/>
              <a:ext cx="1416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2 3 + 4 *</a:t>
              </a:r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2590" y="2245"/>
              <a:ext cx="4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3360" y="1816"/>
              <a:ext cx="625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i="1" dirty="0">
                  <a:solidFill>
                    <a:srgbClr val="C00000"/>
                  </a:solidFill>
                  <a:latin typeface="Helvetica" pitchFamily="34" charset="0"/>
                </a:rPr>
                <a:t>postfix</a:t>
              </a:r>
            </a:p>
          </p:txBody>
        </p:sp>
      </p:grpSp>
      <p:sp>
        <p:nvSpPr>
          <p:cNvPr id="27" name="Line 20"/>
          <p:cNvSpPr>
            <a:spLocks noChangeShapeType="1"/>
          </p:cNvSpPr>
          <p:nvPr/>
        </p:nvSpPr>
        <p:spPr bwMode="auto">
          <a:xfrm>
            <a:off x="4572000" y="4495800"/>
            <a:ext cx="703263" cy="0"/>
          </a:xfrm>
          <a:prstGeom prst="line">
            <a:avLst/>
          </a:prstGeom>
          <a:noFill/>
          <a:ln w="38100" cmpd="dbl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>
            <a:off x="4953000" y="6096000"/>
            <a:ext cx="762000" cy="0"/>
          </a:xfrm>
          <a:prstGeom prst="line">
            <a:avLst/>
          </a:prstGeom>
          <a:noFill/>
          <a:ln w="38100" cmpd="dbl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4572000" y="4648200"/>
            <a:ext cx="1371600" cy="0"/>
          </a:xfrm>
          <a:prstGeom prst="line">
            <a:avLst/>
          </a:prstGeom>
          <a:noFill/>
          <a:ln w="38100" cmpd="dbl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>
            <a:off x="4724400" y="6248400"/>
            <a:ext cx="1295400" cy="0"/>
          </a:xfrm>
          <a:prstGeom prst="line">
            <a:avLst/>
          </a:prstGeom>
          <a:noFill/>
          <a:ln w="38100" cmpd="dbl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3810000" y="3276600"/>
            <a:ext cx="25908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Unique interpretation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304800" y="3276600"/>
            <a:ext cx="2438400" cy="71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Ambiguous, need () </a:t>
            </a:r>
            <a:br>
              <a:rPr lang="en-US" sz="2000" dirty="0"/>
            </a:br>
            <a:r>
              <a:rPr lang="en-US" sz="2000" dirty="0">
                <a:solidFill>
                  <a:srgbClr val="0000FF"/>
                </a:solidFill>
              </a:rPr>
              <a:t>or</a:t>
            </a:r>
            <a:r>
              <a:rPr lang="en-US" sz="2000" dirty="0"/>
              <a:t> precedence rules</a:t>
            </a:r>
          </a:p>
        </p:txBody>
      </p:sp>
      <p:sp>
        <p:nvSpPr>
          <p:cNvPr id="35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>
                <a:latin typeface="Britannic Bold" panose="020B0903060703020204" pitchFamily="34" charset="0"/>
              </a:rPr>
              <a:t>Applic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>
                <a:latin typeface="Britannic Bold" panose="020B0903060703020204" pitchFamily="34" charset="0"/>
              </a:rPr>
              <a:t> 2</a:t>
            </a:r>
            <a:r>
              <a:rPr lang="en-US" sz="3600" dirty="0">
                <a:latin typeface="Britannic Bold" panose="020B0903060703020204" pitchFamily="34" charset="0"/>
              </a:rPr>
              <a:t>: Arithmetic Expression (3/7)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endParaRPr lang="en-US" sz="16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45324" y="1066800"/>
            <a:ext cx="8470076" cy="572169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Algorithm: Calculating Postfix expression with stack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6578" y="1681070"/>
            <a:ext cx="3806042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>  Create an empty </a:t>
            </a:r>
            <a:r>
              <a:rPr lang="en-US" dirty="0">
                <a:solidFill>
                  <a:srgbClr val="0000FF"/>
                </a:solidFill>
              </a:rPr>
              <a:t>stack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each item of the expression,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it is an </a:t>
            </a:r>
            <a:r>
              <a:rPr lang="en-US" dirty="0">
                <a:solidFill>
                  <a:srgbClr val="0000FF"/>
                </a:solidFill>
              </a:rPr>
              <a:t>operand</a:t>
            </a:r>
            <a:r>
              <a:rPr lang="en-US" dirty="0"/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/>
              <a:t>          </a:t>
            </a:r>
            <a:r>
              <a:rPr lang="en-US" i="1" dirty="0">
                <a:solidFill>
                  <a:srgbClr val="00B050"/>
                </a:solidFill>
              </a:rPr>
              <a:t>push</a:t>
            </a:r>
            <a:r>
              <a:rPr lang="en-US" i="1" dirty="0"/>
              <a:t> </a:t>
            </a:r>
            <a:r>
              <a:rPr lang="en-US" dirty="0"/>
              <a:t>it on the </a:t>
            </a:r>
            <a:r>
              <a:rPr lang="en-US" dirty="0">
                <a:solidFill>
                  <a:srgbClr val="0000FF"/>
                </a:solidFill>
              </a:rPr>
              <a:t>stack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it is an </a:t>
            </a:r>
            <a:r>
              <a:rPr lang="en-US" dirty="0">
                <a:solidFill>
                  <a:srgbClr val="C00000"/>
                </a:solidFill>
              </a:rPr>
              <a:t>operator</a:t>
            </a:r>
            <a:r>
              <a:rPr lang="en-US" dirty="0"/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/>
              <a:t>          </a:t>
            </a:r>
            <a:r>
              <a:rPr lang="en-US" i="1" dirty="0">
                <a:solidFill>
                  <a:srgbClr val="00B050"/>
                </a:solidFill>
              </a:rPr>
              <a:t>pop</a:t>
            </a:r>
            <a:r>
              <a:rPr lang="en-US" dirty="0"/>
              <a:t> arguments from </a:t>
            </a:r>
            <a:r>
              <a:rPr lang="en-US" dirty="0">
                <a:solidFill>
                  <a:srgbClr val="0000FF"/>
                </a:solidFill>
              </a:rPr>
              <a:t>stack</a:t>
            </a:r>
            <a:r>
              <a:rPr lang="en-US" dirty="0"/>
              <a:t>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/>
              <a:t>          </a:t>
            </a:r>
            <a:r>
              <a:rPr lang="en-US" i="1" dirty="0">
                <a:solidFill>
                  <a:schemeClr val="accent5">
                    <a:lumMod val="25000"/>
                  </a:schemeClr>
                </a:solidFill>
              </a:rPr>
              <a:t>perform the operation</a:t>
            </a:r>
            <a:r>
              <a:rPr lang="en-US" dirty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/>
              <a:t>          </a:t>
            </a:r>
            <a:r>
              <a:rPr lang="en-US" i="1" dirty="0">
                <a:solidFill>
                  <a:srgbClr val="00B050"/>
                </a:solidFill>
              </a:rPr>
              <a:t>push</a:t>
            </a:r>
            <a:r>
              <a:rPr lang="en-US" dirty="0"/>
              <a:t> the result onto the </a:t>
            </a:r>
            <a:r>
              <a:rPr lang="en-US" dirty="0">
                <a:solidFill>
                  <a:srgbClr val="0000FF"/>
                </a:solidFill>
              </a:rPr>
              <a:t>stack</a:t>
            </a: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4610589" y="4260264"/>
            <a:ext cx="12192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V="1">
            <a:off x="4610589" y="6165264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4845416" y="3845164"/>
            <a:ext cx="869149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latin typeface="Helvetica" pitchFamily="34" charset="0"/>
              </a:rPr>
              <a:t>Stack</a:t>
            </a:r>
          </a:p>
        </p:txBody>
      </p: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5377351" y="2698696"/>
            <a:ext cx="1105393" cy="229293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 eaLnBrk="0" hangingPunct="0"/>
            <a:endParaRPr lang="en-US" sz="1400" b="1" dirty="0">
              <a:solidFill>
                <a:schemeClr val="accent2"/>
              </a:solidFill>
              <a:latin typeface="Helvetica" pitchFamily="34" charset="0"/>
            </a:endParaRPr>
          </a:p>
          <a:p>
            <a:pPr algn="r" eaLnBrk="0" hangingPunct="0"/>
            <a:r>
              <a:rPr lang="en-US" sz="1600" b="1" dirty="0">
                <a:solidFill>
                  <a:schemeClr val="accent2"/>
                </a:solidFill>
                <a:latin typeface="Helvetica" pitchFamily="34" charset="0"/>
              </a:rPr>
              <a:t>2</a:t>
            </a:r>
            <a:r>
              <a:rPr lang="en-US" sz="1600" b="1" dirty="0">
                <a:latin typeface="Helvetica" pitchFamily="34" charset="0"/>
              </a:rPr>
              <a:t>   </a:t>
            </a:r>
          </a:p>
          <a:p>
            <a:pPr algn="r" eaLnBrk="0" hangingPunct="0"/>
            <a:r>
              <a:rPr lang="en-US" sz="1600" b="1" dirty="0">
                <a:solidFill>
                  <a:srgbClr val="339933"/>
                </a:solidFill>
                <a:latin typeface="Helvetica" pitchFamily="34" charset="0"/>
              </a:rPr>
              <a:t>3</a:t>
            </a:r>
            <a:r>
              <a:rPr lang="en-US" sz="1600" b="1" dirty="0">
                <a:latin typeface="Helvetica" pitchFamily="34" charset="0"/>
              </a:rPr>
              <a:t>   </a:t>
            </a:r>
          </a:p>
          <a:p>
            <a:pPr algn="r" eaLnBrk="0" hangingPunct="0"/>
            <a:r>
              <a:rPr lang="en-US" sz="1600" b="1" dirty="0">
                <a:solidFill>
                  <a:srgbClr val="FF33CC"/>
                </a:solidFill>
                <a:latin typeface="Helvetica" pitchFamily="34" charset="0"/>
              </a:rPr>
              <a:t>4</a:t>
            </a:r>
            <a:r>
              <a:rPr lang="en-US" sz="1600" b="1" dirty="0">
                <a:latin typeface="Helvetica" pitchFamily="34" charset="0"/>
              </a:rPr>
              <a:t>  </a:t>
            </a:r>
            <a:endParaRPr lang="en-US" sz="1600" b="1" dirty="0">
              <a:solidFill>
                <a:srgbClr val="0000FF"/>
              </a:solidFill>
              <a:latin typeface="Helvetica" pitchFamily="34" charset="0"/>
            </a:endParaRPr>
          </a:p>
          <a:p>
            <a:pPr algn="r" eaLnBrk="0" hangingPunct="0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Helvetica" pitchFamily="34" charset="0"/>
              </a:rPr>
              <a:t>+</a:t>
            </a:r>
            <a:r>
              <a:rPr lang="en-US" sz="1600" b="1" dirty="0">
                <a:latin typeface="Helvetica" pitchFamily="34" charset="0"/>
              </a:rPr>
              <a:t> </a:t>
            </a:r>
            <a:r>
              <a:rPr lang="en-US" b="1" dirty="0">
                <a:latin typeface="Helvetica" pitchFamily="34" charset="0"/>
              </a:rPr>
              <a:t>  </a:t>
            </a:r>
          </a:p>
          <a:p>
            <a:pPr algn="r" eaLnBrk="0" hangingPunct="0"/>
            <a:endParaRPr lang="en-US" b="1" dirty="0">
              <a:latin typeface="Helvetica" pitchFamily="34" charset="0"/>
            </a:endParaRPr>
          </a:p>
          <a:p>
            <a:pPr algn="r" eaLnBrk="0" hangingPunct="0"/>
            <a:endParaRPr lang="en-US" sz="1400" b="1" dirty="0">
              <a:solidFill>
                <a:srgbClr val="0000FF"/>
              </a:solidFill>
              <a:latin typeface="Helvetica" pitchFamily="34" charset="0"/>
            </a:endParaRPr>
          </a:p>
          <a:p>
            <a:pPr algn="r" eaLnBrk="0" hangingPunct="0"/>
            <a:endParaRPr lang="en-US" sz="1100" b="1" dirty="0">
              <a:solidFill>
                <a:srgbClr val="0000FF"/>
              </a:solidFill>
              <a:latin typeface="Helvetica" pitchFamily="34" charset="0"/>
            </a:endParaRPr>
          </a:p>
          <a:p>
            <a:pPr algn="r" eaLnBrk="0" hangingPunct="0"/>
            <a:r>
              <a:rPr lang="en-US" b="1" dirty="0">
                <a:solidFill>
                  <a:srgbClr val="800000"/>
                </a:solidFill>
                <a:latin typeface="Helvetica" pitchFamily="34" charset="0"/>
              </a:rPr>
              <a:t>*</a:t>
            </a:r>
            <a:r>
              <a:rPr lang="en-US" dirty="0">
                <a:latin typeface="Helvetica" pitchFamily="34" charset="0"/>
              </a:rPr>
              <a:t>   </a:t>
            </a:r>
            <a:endParaRPr lang="en-GB" sz="2000" i="1" dirty="0">
              <a:latin typeface="Helvetica" pitchFamily="34" charset="0"/>
            </a:endParaRP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4839189" y="5784264"/>
            <a:ext cx="3365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0" hangingPunct="0"/>
            <a:r>
              <a:rPr lang="en-US" sz="2000" b="1">
                <a:solidFill>
                  <a:srgbClr val="339933"/>
                </a:solidFill>
                <a:latin typeface="Helvetica" pitchFamily="34" charset="0"/>
              </a:rPr>
              <a:t>3</a:t>
            </a: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5296389" y="5784264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 dirty="0">
                <a:solidFill>
                  <a:schemeClr val="tx2"/>
                </a:solidFill>
                <a:latin typeface="Helvetica" pitchFamily="34" charset="0"/>
              </a:rPr>
              <a:t>7</a:t>
            </a: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839189" y="6165264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chemeClr val="accent2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839189" y="5403264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rgbClr val="FF33CC"/>
                </a:solidFill>
                <a:latin typeface="Helvetica" pitchFamily="34" charset="0"/>
              </a:rPr>
              <a:t>4</a:t>
            </a:r>
          </a:p>
        </p:txBody>
      </p: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6494814" y="2852035"/>
            <a:ext cx="2376054" cy="2943124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dirty="0" err="1">
                <a:latin typeface="Helvetica" pitchFamily="34" charset="0"/>
              </a:rPr>
              <a:t>s.push</a:t>
            </a:r>
            <a:r>
              <a:rPr lang="en-US" dirty="0">
                <a:latin typeface="Helvetica" pitchFamily="34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Helvetica" pitchFamily="34" charset="0"/>
              </a:rPr>
              <a:t>2</a:t>
            </a:r>
            <a:r>
              <a:rPr lang="en-US" dirty="0">
                <a:latin typeface="Helvetica" pitchFamily="34" charset="0"/>
              </a:rPr>
              <a:t>)</a:t>
            </a:r>
          </a:p>
          <a:p>
            <a:pPr algn="l" eaLnBrk="0" hangingPunct="0"/>
            <a:r>
              <a:rPr lang="en-US" dirty="0" err="1">
                <a:latin typeface="Helvetica" pitchFamily="34" charset="0"/>
              </a:rPr>
              <a:t>s.push</a:t>
            </a:r>
            <a:r>
              <a:rPr lang="en-US" dirty="0">
                <a:latin typeface="Helvetica" pitchFamily="34" charset="0"/>
              </a:rPr>
              <a:t>(</a:t>
            </a:r>
            <a:r>
              <a:rPr lang="en-US" dirty="0">
                <a:solidFill>
                  <a:srgbClr val="339933"/>
                </a:solidFill>
                <a:latin typeface="Helvetica" pitchFamily="34" charset="0"/>
              </a:rPr>
              <a:t>3</a:t>
            </a:r>
            <a:r>
              <a:rPr lang="en-US" dirty="0">
                <a:latin typeface="Helvetica" pitchFamily="34" charset="0"/>
              </a:rPr>
              <a:t>)</a:t>
            </a:r>
          </a:p>
          <a:p>
            <a:pPr algn="l" eaLnBrk="0" hangingPunct="0"/>
            <a:r>
              <a:rPr lang="en-US" dirty="0" err="1">
                <a:latin typeface="Helvetica" pitchFamily="34" charset="0"/>
              </a:rPr>
              <a:t>s.push</a:t>
            </a:r>
            <a:r>
              <a:rPr lang="en-US" dirty="0">
                <a:latin typeface="Helvetica" pitchFamily="34" charset="0"/>
              </a:rPr>
              <a:t>(</a:t>
            </a:r>
            <a:r>
              <a:rPr lang="en-US" dirty="0">
                <a:solidFill>
                  <a:srgbClr val="FF33CC"/>
                </a:solidFill>
                <a:latin typeface="Helvetica" pitchFamily="34" charset="0"/>
              </a:rPr>
              <a:t>4</a:t>
            </a:r>
            <a:r>
              <a:rPr lang="en-US" dirty="0">
                <a:latin typeface="Helvetica" pitchFamily="34" charset="0"/>
              </a:rPr>
              <a:t>)</a:t>
            </a:r>
          </a:p>
          <a:p>
            <a:pPr algn="l"/>
            <a:r>
              <a:rPr lang="en-US" dirty="0">
                <a:latin typeface="Helvetica" pitchFamily="34" charset="0"/>
              </a:rPr>
              <a:t>arg2 = s.pop ()</a:t>
            </a:r>
          </a:p>
          <a:p>
            <a:pPr algn="l"/>
            <a:r>
              <a:rPr lang="en-US" dirty="0">
                <a:latin typeface="Helvetica" pitchFamily="34" charset="0"/>
              </a:rPr>
              <a:t>arg1 = s.pop ()</a:t>
            </a:r>
          </a:p>
          <a:p>
            <a:pPr algn="l"/>
            <a:r>
              <a:rPr lang="en-US" dirty="0" err="1">
                <a:latin typeface="Helvetica" pitchFamily="34" charset="0"/>
              </a:rPr>
              <a:t>s.push</a:t>
            </a:r>
            <a:r>
              <a:rPr lang="en-US" dirty="0">
                <a:latin typeface="Helvetica" pitchFamily="34" charset="0"/>
              </a:rPr>
              <a:t> (arg1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elvetica" pitchFamily="34" charset="0"/>
              </a:rPr>
              <a:t>+</a:t>
            </a:r>
            <a:r>
              <a:rPr lang="en-US" dirty="0">
                <a:latin typeface="Helvetica" pitchFamily="34" charset="0"/>
              </a:rPr>
              <a:t> arg2)</a:t>
            </a:r>
            <a:endParaRPr lang="en-GB" dirty="0">
              <a:latin typeface="Helvetica" pitchFamily="34" charset="0"/>
            </a:endParaRPr>
          </a:p>
          <a:p>
            <a:pPr algn="l" eaLnBrk="0" hangingPunct="0"/>
            <a:r>
              <a:rPr lang="en-US" dirty="0">
                <a:latin typeface="Helvetica" pitchFamily="34" charset="0"/>
              </a:rPr>
              <a:t>arg2 = s.pop ()</a:t>
            </a:r>
            <a:endParaRPr lang="en-US" sz="2800" dirty="0">
              <a:latin typeface="Helvetica" pitchFamily="34" charset="0"/>
            </a:endParaRPr>
          </a:p>
          <a:p>
            <a:pPr algn="l" eaLnBrk="0" hangingPunct="0"/>
            <a:r>
              <a:rPr lang="en-US" dirty="0">
                <a:latin typeface="Helvetica" pitchFamily="34" charset="0"/>
              </a:rPr>
              <a:t>arg1 = s.pop ()</a:t>
            </a:r>
            <a:endParaRPr lang="en-US" sz="2800" dirty="0">
              <a:latin typeface="Helvetica" pitchFamily="34" charset="0"/>
            </a:endParaRPr>
          </a:p>
          <a:p>
            <a:pPr algn="l" eaLnBrk="0" hangingPunct="0"/>
            <a:r>
              <a:rPr lang="en-US" dirty="0" err="1">
                <a:latin typeface="Helvetica" pitchFamily="34" charset="0"/>
              </a:rPr>
              <a:t>s.push</a:t>
            </a:r>
            <a:r>
              <a:rPr lang="en-US" dirty="0">
                <a:latin typeface="Helvetica" pitchFamily="34" charset="0"/>
              </a:rPr>
              <a:t> (arg1 </a:t>
            </a:r>
            <a:r>
              <a:rPr lang="en-US" dirty="0">
                <a:solidFill>
                  <a:srgbClr val="800000"/>
                </a:solidFill>
                <a:latin typeface="Helvetica" pitchFamily="34" charset="0"/>
              </a:rPr>
              <a:t>*</a:t>
            </a:r>
            <a:r>
              <a:rPr lang="en-US" dirty="0">
                <a:latin typeface="Helvetica" pitchFamily="34" charset="0"/>
              </a:rPr>
              <a:t> arg2)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44" name="Text Box 23"/>
          <p:cNvSpPr txBox="1">
            <a:spLocks noChangeArrowheads="1"/>
          </p:cNvSpPr>
          <p:nvPr/>
        </p:nvSpPr>
        <p:spPr bwMode="auto">
          <a:xfrm>
            <a:off x="4730750" y="2027833"/>
            <a:ext cx="1665288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Helvetica" pitchFamily="34" charset="0"/>
              </a:rPr>
              <a:t>2 * (3 + 4)</a:t>
            </a:r>
          </a:p>
        </p:txBody>
      </p:sp>
      <p:grpSp>
        <p:nvGrpSpPr>
          <p:cNvPr id="45" name="Group 40"/>
          <p:cNvGrpSpPr>
            <a:grpSpLocks/>
          </p:cNvGrpSpPr>
          <p:nvPr/>
        </p:nvGrpSpPr>
        <p:grpSpPr bwMode="auto">
          <a:xfrm>
            <a:off x="6264275" y="2056410"/>
            <a:ext cx="2879725" cy="369888"/>
            <a:chOff x="1392" y="1056"/>
            <a:chExt cx="1814" cy="233"/>
          </a:xfrm>
        </p:grpSpPr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1920" y="1056"/>
              <a:ext cx="1286" cy="233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GB" b="1" dirty="0">
                  <a:solidFill>
                    <a:schemeClr val="accent2"/>
                  </a:solidFill>
                  <a:latin typeface="Helvetica" pitchFamily="34" charset="0"/>
                </a:rPr>
                <a:t>2</a:t>
              </a:r>
              <a:r>
                <a:rPr lang="en-GB" b="1" dirty="0">
                  <a:solidFill>
                    <a:srgbClr val="0000FF"/>
                  </a:solidFill>
                  <a:latin typeface="Helvetica" pitchFamily="34" charset="0"/>
                </a:rPr>
                <a:t>   </a:t>
              </a:r>
              <a:r>
                <a:rPr lang="en-GB" b="1" dirty="0">
                  <a:solidFill>
                    <a:srgbClr val="339933"/>
                  </a:solidFill>
                  <a:latin typeface="Helvetica" pitchFamily="34" charset="0"/>
                </a:rPr>
                <a:t>3</a:t>
              </a:r>
              <a:r>
                <a:rPr lang="en-GB" b="1" dirty="0">
                  <a:solidFill>
                    <a:srgbClr val="0000FF"/>
                  </a:solidFill>
                  <a:latin typeface="Helvetica" pitchFamily="34" charset="0"/>
                </a:rPr>
                <a:t>   </a:t>
              </a:r>
              <a:r>
                <a:rPr lang="en-GB" b="1" dirty="0">
                  <a:solidFill>
                    <a:srgbClr val="FF33CC"/>
                  </a:solidFill>
                  <a:latin typeface="Helvetica" pitchFamily="34" charset="0"/>
                </a:rPr>
                <a:t>4</a:t>
              </a:r>
              <a:r>
                <a:rPr lang="en-GB" b="1" dirty="0">
                  <a:solidFill>
                    <a:srgbClr val="0000FF"/>
                  </a:solidFill>
                  <a:latin typeface="Helvetica" pitchFamily="34" charset="0"/>
                </a:rPr>
                <a:t>   </a:t>
              </a:r>
              <a:r>
                <a:rPr lang="en-GB" b="1" dirty="0">
                  <a:solidFill>
                    <a:schemeClr val="accent1">
                      <a:lumMod val="50000"/>
                    </a:schemeClr>
                  </a:solidFill>
                  <a:latin typeface="Helvetica" pitchFamily="34" charset="0"/>
                </a:rPr>
                <a:t>+</a:t>
              </a:r>
              <a:r>
                <a:rPr lang="en-GB" b="1" dirty="0">
                  <a:solidFill>
                    <a:schemeClr val="hlink"/>
                  </a:solidFill>
                  <a:latin typeface="Helvetica" pitchFamily="34" charset="0"/>
                </a:rPr>
                <a:t> </a:t>
              </a:r>
              <a:r>
                <a:rPr lang="en-GB" b="1" dirty="0">
                  <a:solidFill>
                    <a:srgbClr val="0000FF"/>
                  </a:solidFill>
                  <a:latin typeface="Helvetica" pitchFamily="34" charset="0"/>
                </a:rPr>
                <a:t>  </a:t>
              </a:r>
              <a:r>
                <a:rPr lang="en-GB" b="1" dirty="0">
                  <a:solidFill>
                    <a:srgbClr val="800000"/>
                  </a:solidFill>
                  <a:latin typeface="Helvetica" pitchFamily="34" charset="0"/>
                </a:rPr>
                <a:t>*</a:t>
              </a: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1392" y="1170"/>
              <a:ext cx="4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4664075" y="1980208"/>
            <a:ext cx="41275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" name="Group 27"/>
          <p:cNvGrpSpPr>
            <a:grpSpLocks/>
          </p:cNvGrpSpPr>
          <p:nvPr/>
        </p:nvGrpSpPr>
        <p:grpSpPr bwMode="auto">
          <a:xfrm>
            <a:off x="3479458" y="4917355"/>
            <a:ext cx="838200" cy="685800"/>
            <a:chOff x="5088" y="2448"/>
            <a:chExt cx="528" cy="432"/>
          </a:xfrm>
        </p:grpSpPr>
        <p:sp>
          <p:nvSpPr>
            <p:cNvPr id="50" name="Rectangle 28"/>
            <p:cNvSpPr>
              <a:spLocks noChangeArrowheads="1"/>
            </p:cNvSpPr>
            <p:nvPr/>
          </p:nvSpPr>
          <p:spPr bwMode="auto">
            <a:xfrm>
              <a:off x="5088" y="264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29"/>
            <p:cNvSpPr txBox="1">
              <a:spLocks noChangeArrowheads="1"/>
            </p:cNvSpPr>
            <p:nvPr/>
          </p:nvSpPr>
          <p:spPr bwMode="auto">
            <a:xfrm>
              <a:off x="5088" y="244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arg1</a:t>
              </a:r>
            </a:p>
          </p:txBody>
        </p:sp>
      </p:grpSp>
      <p:grpSp>
        <p:nvGrpSpPr>
          <p:cNvPr id="52" name="Group 30"/>
          <p:cNvGrpSpPr>
            <a:grpSpLocks/>
          </p:cNvGrpSpPr>
          <p:nvPr/>
        </p:nvGrpSpPr>
        <p:grpSpPr bwMode="auto">
          <a:xfrm>
            <a:off x="3479458" y="5603155"/>
            <a:ext cx="838200" cy="762000"/>
            <a:chOff x="5088" y="2880"/>
            <a:chExt cx="528" cy="480"/>
          </a:xfrm>
        </p:grpSpPr>
        <p:sp>
          <p:nvSpPr>
            <p:cNvPr id="53" name="Rectangle 31"/>
            <p:cNvSpPr>
              <a:spLocks noChangeArrowheads="1"/>
            </p:cNvSpPr>
            <p:nvPr/>
          </p:nvSpPr>
          <p:spPr bwMode="auto">
            <a:xfrm>
              <a:off x="5088" y="312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5088" y="2880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arg2</a:t>
              </a:r>
            </a:p>
          </p:txBody>
        </p:sp>
      </p:grpSp>
      <p:sp>
        <p:nvSpPr>
          <p:cNvPr id="55" name="Text Box 33"/>
          <p:cNvSpPr txBox="1">
            <a:spLocks noChangeArrowheads="1"/>
          </p:cNvSpPr>
          <p:nvPr/>
        </p:nvSpPr>
        <p:spPr bwMode="auto">
          <a:xfrm>
            <a:off x="3708058" y="5961930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rgbClr val="FF33CC"/>
                </a:solidFill>
                <a:latin typeface="Helvetica" pitchFamily="34" charset="0"/>
              </a:rPr>
              <a:t>4</a:t>
            </a:r>
          </a:p>
        </p:txBody>
      </p:sp>
      <p:sp>
        <p:nvSpPr>
          <p:cNvPr id="56" name="Text Box 34"/>
          <p:cNvSpPr txBox="1">
            <a:spLocks noChangeArrowheads="1"/>
          </p:cNvSpPr>
          <p:nvPr/>
        </p:nvSpPr>
        <p:spPr bwMode="auto">
          <a:xfrm>
            <a:off x="3631858" y="5199930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rgbClr val="339933"/>
                </a:solidFill>
                <a:latin typeface="Helvetica" pitchFamily="34" charset="0"/>
              </a:rPr>
              <a:t>3</a:t>
            </a:r>
          </a:p>
        </p:txBody>
      </p:sp>
      <p:sp>
        <p:nvSpPr>
          <p:cNvPr id="57" name="Text Box 35"/>
          <p:cNvSpPr txBox="1">
            <a:spLocks noChangeArrowheads="1"/>
          </p:cNvSpPr>
          <p:nvPr/>
        </p:nvSpPr>
        <p:spPr bwMode="auto">
          <a:xfrm>
            <a:off x="3936658" y="5961930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chemeClr val="tx2"/>
                </a:solidFill>
                <a:latin typeface="Helvetica" pitchFamily="34" charset="0"/>
              </a:rPr>
              <a:t>7</a:t>
            </a:r>
          </a:p>
        </p:txBody>
      </p:sp>
      <p:sp>
        <p:nvSpPr>
          <p:cNvPr id="58" name="Text Box 36"/>
          <p:cNvSpPr txBox="1">
            <a:spLocks noChangeArrowheads="1"/>
          </p:cNvSpPr>
          <p:nvPr/>
        </p:nvSpPr>
        <p:spPr bwMode="auto">
          <a:xfrm>
            <a:off x="3860458" y="5199930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chemeClr val="accent2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59" name="Line 41"/>
          <p:cNvSpPr>
            <a:spLocks noChangeShapeType="1"/>
          </p:cNvSpPr>
          <p:nvPr/>
        </p:nvSpPr>
        <p:spPr bwMode="auto">
          <a:xfrm flipV="1">
            <a:off x="4610589" y="5784264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2"/>
          <p:cNvSpPr>
            <a:spLocks noChangeShapeType="1"/>
          </p:cNvSpPr>
          <p:nvPr/>
        </p:nvSpPr>
        <p:spPr bwMode="auto">
          <a:xfrm flipV="1">
            <a:off x="4610589" y="5403264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3"/>
          <p:cNvSpPr>
            <a:spLocks noChangeShapeType="1"/>
          </p:cNvSpPr>
          <p:nvPr/>
        </p:nvSpPr>
        <p:spPr bwMode="auto">
          <a:xfrm flipV="1">
            <a:off x="4610589" y="5022264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44"/>
          <p:cNvSpPr>
            <a:spLocks noChangeShapeType="1"/>
          </p:cNvSpPr>
          <p:nvPr/>
        </p:nvSpPr>
        <p:spPr bwMode="auto">
          <a:xfrm flipV="1">
            <a:off x="4610589" y="4641264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45"/>
          <p:cNvSpPr txBox="1">
            <a:spLocks noChangeArrowheads="1"/>
          </p:cNvSpPr>
          <p:nvPr/>
        </p:nvSpPr>
        <p:spPr bwMode="auto">
          <a:xfrm>
            <a:off x="5143989" y="6165264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rgbClr val="CC6600"/>
                </a:solidFill>
                <a:latin typeface="Helvetica" pitchFamily="34" charset="0"/>
              </a:rPr>
              <a:t>14</a:t>
            </a: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7207332" y="2342408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876800" y="16002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Infix  </a:t>
            </a:r>
            <a:r>
              <a:rPr lang="en-US" dirty="0"/>
              <a:t>                            </a:t>
            </a:r>
            <a:r>
              <a:rPr lang="en-US" dirty="0">
                <a:solidFill>
                  <a:srgbClr val="800000"/>
                </a:solidFill>
              </a:rPr>
              <a:t>postfix</a:t>
            </a:r>
          </a:p>
        </p:txBody>
      </p:sp>
      <p:sp>
        <p:nvSpPr>
          <p:cNvPr id="6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09898E-6 L 0.03194 0.0002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95 0.00023 L 0.0757 -0.0013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7 -0.00139 L 0.10625 0.0004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608 -0.00139 L 0.14167 -0.00278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500"/>
                            </p:stCondLst>
                            <p:childTnLst>
                              <p:par>
                                <p:cTn id="1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0"/>
                            </p:stCondLst>
                            <p:childTnLst>
                              <p:par>
                                <p:cTn id="13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500"/>
                            </p:stCondLst>
                            <p:childTnLst>
                              <p:par>
                                <p:cTn id="13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6500"/>
                            </p:stCondLst>
                            <p:childTnLst>
                              <p:par>
                                <p:cTn id="1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utoUpdateAnimBg="0"/>
      <p:bldP spid="39" grpId="1"/>
      <p:bldP spid="40" grpId="0" autoUpdateAnimBg="0"/>
      <p:bldP spid="40" grpId="1"/>
      <p:bldP spid="41" grpId="0" autoUpdateAnimBg="0"/>
      <p:bldP spid="41" grpId="1"/>
      <p:bldP spid="42" grpId="0" autoUpdateAnimBg="0"/>
      <p:bldP spid="42" grpId="1"/>
      <p:bldP spid="55" grpId="0"/>
      <p:bldP spid="55" grpId="1"/>
      <p:bldP spid="56" grpId="0"/>
      <p:bldP spid="56" grpId="1"/>
      <p:bldP spid="57" grpId="0" autoUpdateAnimBg="0"/>
      <p:bldP spid="58" grpId="0"/>
      <p:bldP spid="63" grpId="0" autoUpdateAnimBg="0"/>
      <p:bldP spid="64" grpId="0" animBg="1"/>
      <p:bldP spid="64" grpId="1" animBg="1"/>
      <p:bldP spid="64" grpId="2" animBg="1"/>
      <p:bldP spid="64" grpId="3" animBg="1"/>
      <p:bldP spid="64" grpId="4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>
                <a:latin typeface="Britannic Bold" panose="020B0903060703020204" pitchFamily="34" charset="0"/>
              </a:rPr>
              <a:t>Applic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>
                <a:latin typeface="Britannic Bold" panose="020B0903060703020204" pitchFamily="34" charset="0"/>
              </a:rPr>
              <a:t> 2</a:t>
            </a:r>
            <a:r>
              <a:rPr lang="en-US" sz="3600" dirty="0">
                <a:latin typeface="Britannic Bold" panose="020B0903060703020204" pitchFamily="34" charset="0"/>
              </a:rPr>
              <a:t>: Arithmetic Expression (4/7)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0000FF"/>
                </a:solidFill>
              </a:rPr>
              <a:t>Brief steps for Infix to Postfix Conversion</a:t>
            </a:r>
          </a:p>
          <a:p>
            <a:pPr marL="514350" indent="-51435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/>
              <a:t>Scan infix expression from left to right</a:t>
            </a:r>
          </a:p>
          <a:p>
            <a:pPr marL="514350" indent="-51435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/>
              <a:t>If an </a:t>
            </a:r>
            <a:r>
              <a:rPr lang="en-US" sz="2000" dirty="0">
                <a:solidFill>
                  <a:srgbClr val="800000"/>
                </a:solidFill>
              </a:rPr>
              <a:t>operand </a:t>
            </a:r>
            <a:r>
              <a:rPr lang="en-US" sz="2000" dirty="0"/>
              <a:t>is found, add it to the postfix expression.</a:t>
            </a:r>
          </a:p>
          <a:p>
            <a:pPr marL="514350" indent="-51435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/>
              <a:t>If a “</a:t>
            </a:r>
            <a:r>
              <a:rPr lang="en-US" sz="2000" dirty="0">
                <a:solidFill>
                  <a:srgbClr val="800000"/>
                </a:solidFill>
              </a:rPr>
              <a:t>(</a:t>
            </a:r>
            <a:r>
              <a:rPr lang="en-US" sz="2000" dirty="0"/>
              <a:t>” is found, push it onto the stack.</a:t>
            </a:r>
          </a:p>
          <a:p>
            <a:pPr marL="514350" indent="-51435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/>
              <a:t>If a “</a:t>
            </a:r>
            <a:r>
              <a:rPr lang="en-US" sz="2000" dirty="0">
                <a:solidFill>
                  <a:srgbClr val="800000"/>
                </a:solidFill>
              </a:rPr>
              <a:t>)</a:t>
            </a:r>
            <a:r>
              <a:rPr lang="en-US" sz="2000" dirty="0"/>
              <a:t>” is found</a:t>
            </a:r>
          </a:p>
          <a:p>
            <a:pPr marL="841375" lvl="1" indent="-300038">
              <a:spcBef>
                <a:spcPts val="600"/>
              </a:spcBef>
              <a:buClrTx/>
              <a:buSzPct val="100000"/>
              <a:buFont typeface="+mj-lt"/>
              <a:buAutoNum type="alphaLcParenR"/>
            </a:pPr>
            <a:r>
              <a:rPr lang="en-US" sz="1800" dirty="0"/>
              <a:t>repeatedly pop the stack and add the popped operator to the postfix expression until a “(” is found.</a:t>
            </a:r>
          </a:p>
          <a:p>
            <a:pPr marL="841375" lvl="1" indent="-300038">
              <a:spcBef>
                <a:spcPts val="600"/>
              </a:spcBef>
              <a:buClrTx/>
              <a:buSzPct val="100000"/>
              <a:buFont typeface="+mj-lt"/>
              <a:buAutoNum type="alphaLcParenR"/>
            </a:pPr>
            <a:r>
              <a:rPr lang="en-US" sz="1800" dirty="0"/>
              <a:t>remove the “(”.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2000" dirty="0"/>
              <a:t> If an </a:t>
            </a:r>
            <a:r>
              <a:rPr lang="en-US" sz="2000" dirty="0">
                <a:solidFill>
                  <a:srgbClr val="800000"/>
                </a:solidFill>
              </a:rPr>
              <a:t>operator</a:t>
            </a:r>
            <a:r>
              <a:rPr lang="en-US" sz="2000" dirty="0"/>
              <a:t> is found </a:t>
            </a:r>
          </a:p>
          <a:p>
            <a:pPr marL="898525" lvl="1" indent="-357188">
              <a:spcBef>
                <a:spcPts val="600"/>
              </a:spcBef>
              <a:buClrTx/>
              <a:buSzPct val="100000"/>
              <a:buFont typeface="+mj-lt"/>
              <a:buAutoNum type="alphaLcParenR"/>
            </a:pPr>
            <a:r>
              <a:rPr lang="en-US" sz="1800" dirty="0"/>
              <a:t>repeatedly pop the operator from stack which has </a:t>
            </a:r>
            <a:r>
              <a:rPr lang="en-US" sz="1800" dirty="0">
                <a:solidFill>
                  <a:srgbClr val="0000FF"/>
                </a:solidFill>
              </a:rPr>
              <a:t>higher or equal precedence</a:t>
            </a:r>
            <a:r>
              <a:rPr lang="en-US" sz="1800" dirty="0"/>
              <a:t> than/to the operator found, and add the popped operator to the postfix expression.</a:t>
            </a:r>
          </a:p>
          <a:p>
            <a:pPr marL="898525" lvl="1" indent="-357188">
              <a:spcBef>
                <a:spcPts val="600"/>
              </a:spcBef>
              <a:buClrTx/>
              <a:buSzPct val="100000"/>
              <a:buFont typeface="+mj-lt"/>
              <a:buAutoNum type="alphaLcParenR"/>
            </a:pPr>
            <a:r>
              <a:rPr lang="en-US" sz="1800" dirty="0"/>
              <a:t>add the new operator to stack</a:t>
            </a:r>
          </a:p>
          <a:p>
            <a:pPr marL="571500" indent="-57150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2000" dirty="0"/>
              <a:t>If </a:t>
            </a:r>
            <a:r>
              <a:rPr lang="en-US" sz="2000" dirty="0">
                <a:solidFill>
                  <a:srgbClr val="800000"/>
                </a:solidFill>
              </a:rPr>
              <a:t>no more token </a:t>
            </a:r>
            <a:r>
              <a:rPr lang="en-US" sz="2000" dirty="0"/>
              <a:t>in the infix expression, repeatedly pop the operator from stack and add it to the postfix expression.  </a:t>
            </a:r>
            <a:endParaRPr lang="en-US" sz="2800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33</a:t>
            </a:fld>
            <a:br>
              <a:rPr lang="en-US" dirty="0"/>
            </a:br>
            <a:endParaRPr lang="en-US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"/>
          <p:cNvSpPr txBox="1">
            <a:spLocks noChangeArrowheads="1"/>
          </p:cNvSpPr>
          <p:nvPr/>
        </p:nvSpPr>
        <p:spPr bwMode="auto">
          <a:xfrm>
            <a:off x="533400" y="1447800"/>
            <a:ext cx="8001000" cy="4191000"/>
          </a:xfrm>
          <a:prstGeom prst="rect">
            <a:avLst/>
          </a:prstGeom>
          <a:solidFill>
            <a:schemeClr val="bg1">
              <a:alpha val="7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String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= </a:t>
            </a: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""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for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(each character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in the infix expression)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switch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		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case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operand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: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+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; break; 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 		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case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'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(</a:t>
            </a: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'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: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stack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push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); break;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	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case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  <a:r>
              <a:rPr lang="en-US" sz="1400" kern="0" noProof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'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</a:t>
            </a: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'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: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		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while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( </a:t>
            </a:r>
            <a:r>
              <a:rPr lang="en-US" sz="1400" b="1" kern="0" dirty="0" err="1">
                <a:solidFill>
                  <a:srgbClr val="006600"/>
                </a:solidFill>
                <a:latin typeface="Lucida Console" pitchFamily="49" charset="0"/>
              </a:rPr>
              <a:t>stack</a:t>
            </a:r>
            <a:r>
              <a:rPr lang="en-US" sz="1400" kern="0" dirty="0" err="1">
                <a:solidFill>
                  <a:srgbClr val="0000FF"/>
                </a:solidFill>
                <a:latin typeface="Lucida Console" pitchFamily="49" charset="0"/>
              </a:rPr>
              <a:t>.peek</a:t>
            </a: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</a:rPr>
              <a:t>() != '</a:t>
            </a:r>
            <a:r>
              <a:rPr lang="en-US" sz="1400" b="1" kern="0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</a:rPr>
              <a:t>'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			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+ </a:t>
            </a:r>
            <a:r>
              <a:rPr lang="en-US" sz="1400" b="1" kern="0" dirty="0">
                <a:solidFill>
                  <a:srgbClr val="006600"/>
                </a:solidFill>
                <a:latin typeface="Lucida Console" pitchFamily="49" charset="0"/>
              </a:rPr>
              <a:t>stack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.pop();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		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stack</a:t>
            </a: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.pop(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); break; </a:t>
            </a: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// remove '</a:t>
            </a:r>
            <a:r>
              <a:rPr lang="en-US" sz="1400" b="1" kern="0" dirty="0">
                <a:solidFill>
                  <a:srgbClr val="800000"/>
                </a:solidFill>
                <a:latin typeface="Lucida Console" pitchFamily="49" charset="0"/>
              </a:rPr>
              <a:t>(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'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	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case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operator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		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while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( !</a:t>
            </a:r>
            <a:r>
              <a:rPr lang="en-US" sz="1400" b="1" kern="0" dirty="0">
                <a:solidFill>
                  <a:srgbClr val="006600"/>
                </a:solidFill>
                <a:latin typeface="Lucida Console" pitchFamily="49" charset="0"/>
                <a:cs typeface="+mn-cs"/>
              </a:rPr>
              <a:t>stack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</a:t>
            </a: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e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mpty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()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&amp;&amp;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stack</a:t>
            </a: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</a:rPr>
              <a:t>.peek()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!= '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'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&amp;&amp;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	      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precedence(</a:t>
            </a:r>
            <a:r>
              <a:rPr lang="en-US" sz="1400" kern="0" dirty="0" err="1">
                <a:solidFill>
                  <a:srgbClr val="FF0000"/>
                </a:solidFill>
                <a:latin typeface="Lucida Console" pitchFamily="49" charset="0"/>
                <a:cs typeface="+mn-cs"/>
              </a:rPr>
              <a:t>ch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 &lt;= precedence(</a:t>
            </a:r>
            <a:r>
              <a:rPr lang="en-US" sz="1400" b="1" kern="0" dirty="0" err="1">
                <a:solidFill>
                  <a:srgbClr val="006600"/>
                </a:solidFill>
                <a:latin typeface="Lucida Console" pitchFamily="49" charset="0"/>
              </a:rPr>
              <a:t>stack</a:t>
            </a:r>
            <a:r>
              <a:rPr lang="en-US" sz="1400" kern="0" dirty="0" err="1">
                <a:solidFill>
                  <a:srgbClr val="0000FF"/>
                </a:solidFill>
                <a:latin typeface="Lucida Console" pitchFamily="49" charset="0"/>
              </a:rPr>
              <a:t>.peek</a:t>
            </a: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</a:rPr>
              <a:t>()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 )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// Why “&lt;=”?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			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+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stack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pop();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		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stack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.push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(</a:t>
            </a:r>
            <a:r>
              <a:rPr lang="en-US" sz="1400" kern="0" dirty="0" err="1">
                <a:solidFill>
                  <a:srgbClr val="FF0000"/>
                </a:solidFill>
                <a:latin typeface="Lucida Console" pitchFamily="49" charset="0"/>
                <a:cs typeface="+mn-cs"/>
              </a:rPr>
              <a:t>ch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); break;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}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// end switch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}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// end for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while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 ( !</a:t>
            </a:r>
            <a:r>
              <a:rPr lang="en-US" sz="1400" b="1" kern="0" dirty="0">
                <a:solidFill>
                  <a:srgbClr val="006600"/>
                </a:solidFill>
                <a:latin typeface="Lucida Console" pitchFamily="49" charset="0"/>
                <a:cs typeface="+mn-cs"/>
              </a:rPr>
              <a:t>stack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.empty() )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	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+ </a:t>
            </a:r>
            <a:r>
              <a:rPr lang="en-US" sz="1400" b="1" kern="0" dirty="0">
                <a:solidFill>
                  <a:srgbClr val="006600"/>
                </a:solidFill>
                <a:latin typeface="Lucida Console" pitchFamily="49" charset="0"/>
                <a:cs typeface="+mn-cs"/>
              </a:rPr>
              <a:t>stack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pop();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>
                <a:latin typeface="Britannic Bold" panose="020B0903060703020204" pitchFamily="34" charset="0"/>
              </a:rPr>
              <a:t>Applic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>
                <a:latin typeface="Britannic Bold" panose="020B0903060703020204" pitchFamily="34" charset="0"/>
              </a:rPr>
              <a:t> 2</a:t>
            </a:r>
            <a:r>
              <a:rPr lang="en-US" sz="3600" dirty="0">
                <a:latin typeface="Britannic Bold" panose="020B0903060703020204" pitchFamily="34" charset="0"/>
              </a:rPr>
              <a:t>: Arithmetic Expression (5/7)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34</a:t>
            </a:fld>
            <a:endParaRPr lang="en-US" sz="16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45324" y="914400"/>
            <a:ext cx="8393876" cy="457201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Algorithm: Converting Infix to an equivalent Postfix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>
                <a:latin typeface="Britannic Bold" panose="020B0903060703020204" pitchFamily="34" charset="0"/>
              </a:rPr>
              <a:t>Applic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>
                <a:latin typeface="Britannic Bold" panose="020B0903060703020204" pitchFamily="34" charset="0"/>
              </a:rPr>
              <a:t> 2</a:t>
            </a:r>
            <a:r>
              <a:rPr lang="en-US" sz="3600" dirty="0">
                <a:latin typeface="Britannic Bold" panose="020B0903060703020204" pitchFamily="34" charset="0"/>
              </a:rPr>
              <a:t>: Arithmetic Expression (6/7)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35</a:t>
            </a:fld>
            <a:endParaRPr lang="en-US" sz="16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45324" y="1066800"/>
            <a:ext cx="8393876" cy="572169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Algorithm: Converting Infix to an equivalent Postfix</a:t>
            </a:r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609600" y="1787855"/>
            <a:ext cx="5626924" cy="4660446"/>
          </a:xfrm>
          <a:prstGeom prst="rect">
            <a:avLst/>
          </a:prstGeom>
          <a:solidFill>
            <a:srgbClr val="FFFF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719138" algn="l"/>
                <a:tab pos="3313113" algn="l"/>
              </a:tabLst>
              <a:defRPr/>
            </a:pPr>
            <a:r>
              <a:rPr kumimoji="0" lang="en-US" b="1" i="0" u="sng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 (bottom to top)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b="1" i="0" u="sng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postfixExp</a:t>
            </a:r>
            <a:endParaRPr kumimoji="0" lang="en-US" b="1" i="0" u="sng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719138" algn="l"/>
                <a:tab pos="3313113" algn="l"/>
              </a:tabLst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			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lang="en-US" dirty="0"/>
              <a:t>–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en-US" dirty="0"/>
              <a:t> –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en-US" dirty="0"/>
              <a:t> –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	a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		</a:t>
            </a:r>
            <a:r>
              <a:rPr lang="en-US" dirty="0"/>
              <a:t> –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	a b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		</a:t>
            </a:r>
            <a:r>
              <a:rPr lang="en-US" dirty="0"/>
              <a:t> –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+	a b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		</a:t>
            </a:r>
            <a:r>
              <a:rPr lang="en-US" dirty="0"/>
              <a:t> –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+	a b c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		</a:t>
            </a:r>
            <a:r>
              <a:rPr lang="en-US" dirty="0"/>
              <a:t> –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+ *	a b c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		</a:t>
            </a:r>
            <a:r>
              <a:rPr lang="en-US" dirty="0"/>
              <a:t> –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+ *	a b c d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en-US" dirty="0"/>
              <a:t> –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+	a b c d *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en-US" dirty="0"/>
              <a:t> –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	a b c d * +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en-US" dirty="0"/>
              <a:t> –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 b c d * +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		</a:t>
            </a:r>
            <a:r>
              <a:rPr lang="en-US" dirty="0"/>
              <a:t> –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	a b c d * +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		</a:t>
            </a:r>
            <a:r>
              <a:rPr lang="en-US" dirty="0"/>
              <a:t> –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	a b c d * + e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a b c d * + e / </a:t>
            </a:r>
            <a:r>
              <a:rPr lang="en-US" dirty="0"/>
              <a:t>–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867400" y="4343400"/>
            <a:ext cx="2827317" cy="203132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dirty="0"/>
              <a:t>Move operators from stack to </a:t>
            </a:r>
            <a:r>
              <a:rPr lang="en-US" dirty="0" err="1"/>
              <a:t>postfixExp</a:t>
            </a:r>
            <a:r>
              <a:rPr lang="en-US" dirty="0"/>
              <a:t> until '('</a:t>
            </a:r>
          </a:p>
          <a:p>
            <a:pPr algn="l">
              <a:defRPr/>
            </a:pPr>
            <a:endParaRPr lang="en-US" dirty="0"/>
          </a:p>
          <a:p>
            <a:pPr algn="l">
              <a:defRPr/>
            </a:pPr>
            <a:endParaRPr lang="en-US" dirty="0"/>
          </a:p>
          <a:p>
            <a:pPr algn="l">
              <a:defRPr/>
            </a:pPr>
            <a:endParaRPr lang="en-US" dirty="0"/>
          </a:p>
          <a:p>
            <a:pPr algn="l">
              <a:defRPr/>
            </a:pPr>
            <a:r>
              <a:rPr lang="en-US" dirty="0"/>
              <a:t>Copy remaining operators from stack to </a:t>
            </a:r>
            <a:r>
              <a:rPr lang="en-US" dirty="0" err="1"/>
              <a:t>postfixExp</a:t>
            </a:r>
            <a:endParaRPr lang="en-US" dirty="0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5725534" y="1911556"/>
            <a:ext cx="3102131" cy="369332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6600"/>
                </a:solidFill>
              </a:rPr>
              <a:t>Example</a:t>
            </a:r>
            <a:r>
              <a:rPr lang="en-US" dirty="0"/>
              <a:t>: a –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FF33CC"/>
                </a:solidFill>
              </a:rPr>
              <a:t> </a:t>
            </a:r>
            <a:r>
              <a:rPr lang="en-US" dirty="0"/>
              <a:t>b + c * d 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>
                <a:solidFill>
                  <a:srgbClr val="FF33CC"/>
                </a:solidFill>
              </a:rPr>
              <a:t> </a:t>
            </a:r>
            <a:r>
              <a:rPr lang="en-US" dirty="0"/>
              <a:t>/ e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934200" y="2235532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110350" y="2233557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7276600" y="2233557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7419100" y="2221682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7595250" y="2207832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7818900" y="2217732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7983175" y="2215757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8135575" y="2237532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287975" y="2223682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8440375" y="2221707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8592775" y="2231607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6-9</a:t>
            </a:r>
            <a:r>
              <a:rPr lang="en-US" sz="4400" dirty="0">
                <a:latin typeface="Britannic Bold" panose="020B0903060703020204" pitchFamily="34" charset="0"/>
              </a:rPr>
              <a:t> Queues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F</a:t>
            </a:r>
            <a:r>
              <a:rPr lang="en-US" sz="3200" dirty="0">
                <a:latin typeface="Calibri" panose="020F0502020204030204" pitchFamily="34" charset="0"/>
              </a:rPr>
              <a:t>irst-</a:t>
            </a:r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</a:rPr>
              <a:t>n-</a:t>
            </a:r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F</a:t>
            </a:r>
            <a:r>
              <a:rPr lang="en-US" sz="3200" dirty="0">
                <a:latin typeface="Calibri" panose="020F0502020204030204" pitchFamily="34" charset="0"/>
              </a:rPr>
              <a:t>irst-</a:t>
            </a:r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O</a:t>
            </a:r>
            <a:r>
              <a:rPr lang="en-US" sz="3200" dirty="0">
                <a:latin typeface="Calibri" panose="020F0502020204030204" pitchFamily="34" charset="0"/>
              </a:rPr>
              <a:t>ut (</a:t>
            </a:r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FIFO</a:t>
            </a:r>
            <a:r>
              <a:rPr lang="en-US" sz="3200" dirty="0"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6" name="Picture 5" descr="queue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9800" y="4419600"/>
            <a:ext cx="2540000" cy="1841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600" dirty="0">
                <a:latin typeface="Britannic Bold" panose="020B0903060703020204" pitchFamily="34" charset="0"/>
              </a:rPr>
              <a:t>Queue ADT: Operations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37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382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ct val="200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/>
              <a:t>A </a:t>
            </a:r>
            <a:r>
              <a:rPr lang="en-GB" sz="2800" kern="0" dirty="0">
                <a:solidFill>
                  <a:srgbClr val="0000FF"/>
                </a:solidFill>
              </a:rPr>
              <a:t>Queue</a:t>
            </a:r>
            <a:r>
              <a:rPr lang="en-GB" sz="2800" kern="0" dirty="0"/>
              <a:t> is a collection of data that is accessed in a </a:t>
            </a:r>
            <a:r>
              <a:rPr lang="en-GB" sz="2800" kern="0" dirty="0">
                <a:solidFill>
                  <a:srgbClr val="0000FF"/>
                </a:solidFill>
              </a:rPr>
              <a:t>first-in-first-out</a:t>
            </a:r>
            <a:r>
              <a:rPr lang="en-GB" sz="2800" kern="0" dirty="0"/>
              <a:t> (FIFO) manner</a:t>
            </a:r>
          </a:p>
          <a:p>
            <a:pPr marL="457200" lvl="0" indent="-457200">
              <a:spcBef>
                <a:spcPct val="200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/>
              <a:t>Major operations: “</a:t>
            </a:r>
            <a:r>
              <a:rPr lang="en-GB" sz="2800" kern="0" dirty="0">
                <a:solidFill>
                  <a:srgbClr val="0000FF"/>
                </a:solidFill>
              </a:rPr>
              <a:t>poll</a:t>
            </a:r>
            <a:r>
              <a:rPr lang="en-GB" sz="2800" kern="0" dirty="0"/>
              <a:t>” (or “</a:t>
            </a:r>
            <a:r>
              <a:rPr lang="en-GB" sz="2800" kern="0" dirty="0" err="1">
                <a:solidFill>
                  <a:srgbClr val="800000"/>
                </a:solidFill>
              </a:rPr>
              <a:t>dequeue</a:t>
            </a:r>
            <a:r>
              <a:rPr lang="en-GB" sz="2800" kern="0" dirty="0"/>
              <a:t>”), “</a:t>
            </a:r>
            <a:r>
              <a:rPr lang="en-GB" sz="2800" kern="0" dirty="0">
                <a:solidFill>
                  <a:srgbClr val="0000FF"/>
                </a:solidFill>
              </a:rPr>
              <a:t>offer</a:t>
            </a:r>
            <a:r>
              <a:rPr lang="en-GB" sz="2800" kern="0" dirty="0"/>
              <a:t>” (or “</a:t>
            </a:r>
            <a:r>
              <a:rPr lang="en-GB" sz="2800" kern="0" dirty="0" err="1">
                <a:solidFill>
                  <a:srgbClr val="800000"/>
                </a:solidFill>
              </a:rPr>
              <a:t>enqueue</a:t>
            </a:r>
            <a:r>
              <a:rPr lang="en-GB" sz="2800" kern="0" dirty="0"/>
              <a:t>”), and “</a:t>
            </a:r>
            <a:r>
              <a:rPr lang="en-GB" sz="2800" kern="0" dirty="0">
                <a:solidFill>
                  <a:srgbClr val="0000FF"/>
                </a:solidFill>
              </a:rPr>
              <a:t>peek</a:t>
            </a:r>
            <a:r>
              <a:rPr lang="en-GB" sz="2800" kern="0" dirty="0"/>
              <a:t>”. </a:t>
            </a:r>
          </a:p>
        </p:txBody>
      </p:sp>
      <p:sp>
        <p:nvSpPr>
          <p:cNvPr id="99" name="Text Box 11"/>
          <p:cNvSpPr txBox="1">
            <a:spLocks noChangeArrowheads="1"/>
          </p:cNvSpPr>
          <p:nvPr/>
        </p:nvSpPr>
        <p:spPr bwMode="auto">
          <a:xfrm>
            <a:off x="5105400" y="5600615"/>
            <a:ext cx="864339" cy="36933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queue</a:t>
            </a:r>
          </a:p>
        </p:txBody>
      </p:sp>
      <p:grpSp>
        <p:nvGrpSpPr>
          <p:cNvPr id="24" name="Group 61"/>
          <p:cNvGrpSpPr>
            <a:grpSpLocks/>
          </p:cNvGrpSpPr>
          <p:nvPr/>
        </p:nvGrpSpPr>
        <p:grpSpPr bwMode="auto">
          <a:xfrm>
            <a:off x="3405250" y="3012965"/>
            <a:ext cx="2286000" cy="2705100"/>
            <a:chOff x="2160" y="2104"/>
            <a:chExt cx="1440" cy="1704"/>
          </a:xfrm>
        </p:grpSpPr>
        <p:sp>
          <p:nvSpPr>
            <p:cNvPr id="25" name="AutoShape 48"/>
            <p:cNvSpPr>
              <a:spLocks noChangeArrowheads="1"/>
            </p:cNvSpPr>
            <p:nvPr/>
          </p:nvSpPr>
          <p:spPr bwMode="auto">
            <a:xfrm>
              <a:off x="2160" y="2104"/>
              <a:ext cx="1440" cy="1704"/>
            </a:xfrm>
            <a:prstGeom prst="roundRect">
              <a:avLst>
                <a:gd name="adj" fmla="val 4177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49"/>
            <p:cNvGrpSpPr>
              <a:grpSpLocks/>
            </p:cNvGrpSpPr>
            <p:nvPr/>
          </p:nvGrpSpPr>
          <p:grpSpPr bwMode="auto">
            <a:xfrm>
              <a:off x="2352" y="2688"/>
              <a:ext cx="946" cy="728"/>
              <a:chOff x="2352" y="2688"/>
              <a:chExt cx="946" cy="728"/>
            </a:xfrm>
          </p:grpSpPr>
          <p:sp>
            <p:nvSpPr>
              <p:cNvPr id="28" name="AutoShape 50"/>
              <p:cNvSpPr>
                <a:spLocks noChangeArrowheads="1"/>
              </p:cNvSpPr>
              <p:nvPr/>
            </p:nvSpPr>
            <p:spPr bwMode="auto">
              <a:xfrm>
                <a:off x="2352" y="2976"/>
                <a:ext cx="946" cy="440"/>
              </a:xfrm>
              <a:prstGeom prst="cube">
                <a:avLst>
                  <a:gd name="adj" fmla="val 8863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AutoShape 5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946" cy="440"/>
              </a:xfrm>
              <a:prstGeom prst="cube">
                <a:avLst>
                  <a:gd name="adj" fmla="val 8863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AutoShape 52"/>
              <p:cNvSpPr>
                <a:spLocks noChangeArrowheads="1"/>
              </p:cNvSpPr>
              <p:nvPr/>
            </p:nvSpPr>
            <p:spPr bwMode="auto">
              <a:xfrm>
                <a:off x="2352" y="2784"/>
                <a:ext cx="946" cy="440"/>
              </a:xfrm>
              <a:prstGeom prst="cube">
                <a:avLst>
                  <a:gd name="adj" fmla="val 8863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53"/>
              <p:cNvSpPr>
                <a:spLocks noChangeArrowheads="1"/>
              </p:cNvSpPr>
              <p:nvPr/>
            </p:nvSpPr>
            <p:spPr bwMode="auto">
              <a:xfrm>
                <a:off x="2352" y="2688"/>
                <a:ext cx="946" cy="440"/>
              </a:xfrm>
              <a:prstGeom prst="cube">
                <a:avLst>
                  <a:gd name="adj" fmla="val 8863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" name="AutoShape 54"/>
            <p:cNvSpPr>
              <a:spLocks noChangeArrowheads="1"/>
            </p:cNvSpPr>
            <p:nvPr/>
          </p:nvSpPr>
          <p:spPr bwMode="auto">
            <a:xfrm>
              <a:off x="2352" y="2160"/>
              <a:ext cx="946" cy="440"/>
            </a:xfrm>
            <a:prstGeom prst="cube">
              <a:avLst>
                <a:gd name="adj" fmla="val 8863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55"/>
          <p:cNvGrpSpPr>
            <a:grpSpLocks/>
          </p:cNvGrpSpPr>
          <p:nvPr/>
        </p:nvGrpSpPr>
        <p:grpSpPr bwMode="auto">
          <a:xfrm>
            <a:off x="6191005" y="4163060"/>
            <a:ext cx="2546636" cy="400050"/>
            <a:chOff x="4156" y="2046"/>
            <a:chExt cx="1736" cy="252"/>
          </a:xfrm>
        </p:grpSpPr>
        <p:sp>
          <p:nvSpPr>
            <p:cNvPr id="33" name="Line 56"/>
            <p:cNvSpPr>
              <a:spLocks noChangeShapeType="1"/>
            </p:cNvSpPr>
            <p:nvPr/>
          </p:nvSpPr>
          <p:spPr bwMode="auto">
            <a:xfrm flipH="1">
              <a:off x="4156" y="2232"/>
              <a:ext cx="783" cy="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57"/>
            <p:cNvSpPr txBox="1">
              <a:spLocks noChangeArrowheads="1"/>
            </p:cNvSpPr>
            <p:nvPr/>
          </p:nvSpPr>
          <p:spPr bwMode="auto">
            <a:xfrm>
              <a:off x="4972" y="2046"/>
              <a:ext cx="920" cy="25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solidFill>
                    <a:srgbClr val="0000FF"/>
                  </a:solidFill>
                  <a:latin typeface="Helvetica" pitchFamily="34" charset="0"/>
                </a:rPr>
                <a:t>offer(item)</a:t>
              </a:r>
            </a:p>
          </p:txBody>
        </p:sp>
      </p:grpSp>
      <p:grpSp>
        <p:nvGrpSpPr>
          <p:cNvPr id="35" name="Group 58"/>
          <p:cNvGrpSpPr>
            <a:grpSpLocks/>
          </p:cNvGrpSpPr>
          <p:nvPr/>
        </p:nvGrpSpPr>
        <p:grpSpPr bwMode="auto">
          <a:xfrm>
            <a:off x="1662432" y="3884176"/>
            <a:ext cx="1160312" cy="579438"/>
            <a:chOff x="960" y="1841"/>
            <a:chExt cx="791" cy="365"/>
          </a:xfrm>
        </p:grpSpPr>
        <p:sp>
          <p:nvSpPr>
            <p:cNvPr id="36" name="Text Box 59"/>
            <p:cNvSpPr txBox="1">
              <a:spLocks noChangeArrowheads="1"/>
            </p:cNvSpPr>
            <p:nvPr/>
          </p:nvSpPr>
          <p:spPr bwMode="auto">
            <a:xfrm>
              <a:off x="1011" y="1841"/>
              <a:ext cx="515" cy="25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solidFill>
                    <a:srgbClr val="0000FF"/>
                  </a:solidFill>
                  <a:latin typeface="Helvetica" pitchFamily="34" charset="0"/>
                </a:rPr>
                <a:t>poll()</a:t>
              </a:r>
            </a:p>
          </p:txBody>
        </p:sp>
        <p:sp>
          <p:nvSpPr>
            <p:cNvPr id="37" name="Line 60"/>
            <p:cNvSpPr>
              <a:spLocks noChangeShapeType="1"/>
            </p:cNvSpPr>
            <p:nvPr/>
          </p:nvSpPr>
          <p:spPr bwMode="auto">
            <a:xfrm flipH="1" flipV="1">
              <a:off x="960" y="2188"/>
              <a:ext cx="791" cy="1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AutoShape 63"/>
          <p:cNvSpPr>
            <a:spLocks noChangeArrowheads="1"/>
          </p:cNvSpPr>
          <p:nvPr/>
        </p:nvSpPr>
        <p:spPr bwMode="auto">
          <a:xfrm rot="16200000">
            <a:off x="3386200" y="3044715"/>
            <a:ext cx="2286000" cy="2705100"/>
          </a:xfrm>
          <a:prstGeom prst="roundRect">
            <a:avLst>
              <a:gd name="adj" fmla="val 41773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70"/>
          <p:cNvSpPr>
            <a:spLocks noChangeArrowheads="1"/>
          </p:cNvSpPr>
          <p:nvPr/>
        </p:nvSpPr>
        <p:spPr bwMode="auto">
          <a:xfrm rot="16200000">
            <a:off x="6307922" y="4116340"/>
            <a:ext cx="1501775" cy="698500"/>
          </a:xfrm>
          <a:prstGeom prst="cube">
            <a:avLst>
              <a:gd name="adj" fmla="val 8863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40" name="Group 64"/>
          <p:cNvGrpSpPr>
            <a:grpSpLocks/>
          </p:cNvGrpSpPr>
          <p:nvPr/>
        </p:nvGrpSpPr>
        <p:grpSpPr bwMode="auto">
          <a:xfrm rot="-5400000">
            <a:off x="3930712" y="3905141"/>
            <a:ext cx="1501775" cy="1155700"/>
            <a:chOff x="2352" y="2688"/>
            <a:chExt cx="946" cy="728"/>
          </a:xfrm>
        </p:grpSpPr>
        <p:sp>
          <p:nvSpPr>
            <p:cNvPr id="41" name="AutoShape 65"/>
            <p:cNvSpPr>
              <a:spLocks noChangeArrowheads="1"/>
            </p:cNvSpPr>
            <p:nvPr/>
          </p:nvSpPr>
          <p:spPr bwMode="auto">
            <a:xfrm>
              <a:off x="2352" y="2976"/>
              <a:ext cx="946" cy="440"/>
            </a:xfrm>
            <a:prstGeom prst="cube">
              <a:avLst>
                <a:gd name="adj" fmla="val 8863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utoShape 66"/>
            <p:cNvSpPr>
              <a:spLocks noChangeArrowheads="1"/>
            </p:cNvSpPr>
            <p:nvPr/>
          </p:nvSpPr>
          <p:spPr bwMode="auto">
            <a:xfrm>
              <a:off x="2352" y="2880"/>
              <a:ext cx="946" cy="440"/>
            </a:xfrm>
            <a:prstGeom prst="cube">
              <a:avLst>
                <a:gd name="adj" fmla="val 8863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67"/>
            <p:cNvSpPr>
              <a:spLocks noChangeArrowheads="1"/>
            </p:cNvSpPr>
            <p:nvPr/>
          </p:nvSpPr>
          <p:spPr bwMode="auto">
            <a:xfrm>
              <a:off x="2352" y="2784"/>
              <a:ext cx="946" cy="440"/>
            </a:xfrm>
            <a:prstGeom prst="cube">
              <a:avLst>
                <a:gd name="adj" fmla="val 8863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68"/>
            <p:cNvSpPr>
              <a:spLocks noChangeArrowheads="1"/>
            </p:cNvSpPr>
            <p:nvPr/>
          </p:nvSpPr>
          <p:spPr bwMode="auto">
            <a:xfrm>
              <a:off x="2352" y="2688"/>
              <a:ext cx="946" cy="440"/>
            </a:xfrm>
            <a:prstGeom prst="cube">
              <a:avLst>
                <a:gd name="adj" fmla="val 8863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" name="AutoShape 69"/>
          <p:cNvSpPr>
            <a:spLocks noChangeArrowheads="1"/>
          </p:cNvSpPr>
          <p:nvPr/>
        </p:nvSpPr>
        <p:spPr bwMode="auto">
          <a:xfrm rot="16200000">
            <a:off x="3537012" y="4133741"/>
            <a:ext cx="1501775" cy="698500"/>
          </a:xfrm>
          <a:prstGeom prst="cube">
            <a:avLst>
              <a:gd name="adj" fmla="val 8863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71"/>
          <p:cNvSpPr txBox="1">
            <a:spLocks noChangeArrowheads="1"/>
          </p:cNvSpPr>
          <p:nvPr/>
        </p:nvSpPr>
        <p:spPr bwMode="auto">
          <a:xfrm>
            <a:off x="2408712" y="4979156"/>
            <a:ext cx="116576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6600"/>
                </a:solidFill>
              </a:rPr>
              <a:t>Front of queue</a:t>
            </a:r>
          </a:p>
        </p:txBody>
      </p:sp>
      <p:sp>
        <p:nvSpPr>
          <p:cNvPr id="47" name="Text Box 72"/>
          <p:cNvSpPr txBox="1">
            <a:spLocks noChangeArrowheads="1"/>
          </p:cNvSpPr>
          <p:nvPr/>
        </p:nvSpPr>
        <p:spPr bwMode="auto">
          <a:xfrm>
            <a:off x="5835570" y="4829725"/>
            <a:ext cx="99274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6600"/>
                </a:solidFill>
              </a:rPr>
              <a:t>Back of queue</a:t>
            </a:r>
          </a:p>
        </p:txBody>
      </p:sp>
      <p:grpSp>
        <p:nvGrpSpPr>
          <p:cNvPr id="48" name="Group 75"/>
          <p:cNvGrpSpPr>
            <a:grpSpLocks/>
          </p:cNvGrpSpPr>
          <p:nvPr/>
        </p:nvGrpSpPr>
        <p:grpSpPr bwMode="auto">
          <a:xfrm>
            <a:off x="3872349" y="5064015"/>
            <a:ext cx="911226" cy="1181100"/>
            <a:chOff x="2544" y="3396"/>
            <a:chExt cx="574" cy="744"/>
          </a:xfrm>
        </p:grpSpPr>
        <p:sp>
          <p:nvSpPr>
            <p:cNvPr id="49" name="Text Box 73"/>
            <p:cNvSpPr txBox="1">
              <a:spLocks noChangeArrowheads="1"/>
            </p:cNvSpPr>
            <p:nvPr/>
          </p:nvSpPr>
          <p:spPr bwMode="auto">
            <a:xfrm>
              <a:off x="2544" y="3888"/>
              <a:ext cx="574" cy="25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>
                  <a:solidFill>
                    <a:srgbClr val="C00000"/>
                  </a:solidFill>
                </a:rPr>
                <a:t>peek()</a:t>
              </a:r>
            </a:p>
          </p:txBody>
        </p:sp>
        <p:sp>
          <p:nvSpPr>
            <p:cNvPr id="50" name="Line 74"/>
            <p:cNvSpPr>
              <a:spLocks noChangeShapeType="1"/>
            </p:cNvSpPr>
            <p:nvPr/>
          </p:nvSpPr>
          <p:spPr bwMode="auto">
            <a:xfrm flipH="1">
              <a:off x="2880" y="3396"/>
              <a:ext cx="127" cy="4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88529E-6 L -0.22535 0.0069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02 0.00162 L -0.33264 -0.0053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38" grpId="0" animBg="1"/>
      <p:bldP spid="39" grpId="0" animBg="1"/>
      <p:bldP spid="39" grpId="1" animBg="1"/>
      <p:bldP spid="45" grpId="0" animBg="1"/>
      <p:bldP spid="45" grpId="1" animBg="1"/>
      <p:bldP spid="46" grpId="0"/>
      <p:bldP spid="4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600" dirty="0">
                <a:latin typeface="Britannic Bold" panose="020B0903060703020204" pitchFamily="34" charset="0"/>
              </a:rPr>
              <a:t>Queue ADT: Uses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38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/>
              <a:t>Print queue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/>
              <a:t>Simulations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/>
              <a:t>Breadth-first traversal of trees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/>
              <a:t>Checking palindromes - for illustration only as it is not a real application of queue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600" dirty="0">
                <a:latin typeface="Britannic Bold" panose="020B0903060703020204" pitchFamily="34" charset="0"/>
              </a:rPr>
              <a:t>Queue ADT: Interface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39</a:t>
            </a:fld>
            <a:endParaRPr lang="en-US" sz="1600" dirty="0"/>
          </a:p>
        </p:txBody>
      </p:sp>
      <p:grpSp>
        <p:nvGrpSpPr>
          <p:cNvPr id="3" name="Group 5"/>
          <p:cNvGrpSpPr/>
          <p:nvPr/>
        </p:nvGrpSpPr>
        <p:grpSpPr>
          <a:xfrm>
            <a:off x="381000" y="1066800"/>
            <a:ext cx="8458200" cy="4676715"/>
            <a:chOff x="457200" y="990600"/>
            <a:chExt cx="8458200" cy="4676715"/>
          </a:xfrm>
        </p:grpSpPr>
        <p:sp>
          <p:nvSpPr>
            <p:cNvPr id="7" name="TextBox 6"/>
            <p:cNvSpPr txBox="1"/>
            <p:nvPr/>
          </p:nvSpPr>
          <p:spPr>
            <a:xfrm>
              <a:off x="457200" y="1143000"/>
              <a:ext cx="8458200" cy="4524315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interface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QueueADT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return true if queue has no elements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return the front of the queue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E        peek();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remove and return the front of the queue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E        poll();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also commonly known as </a:t>
              </a:r>
              <a:r>
                <a:rPr lang="en-SG" sz="1600" b="1" dirty="0" err="1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dequeue</a:t>
              </a:r>
              <a:endParaRPr lang="en-SG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add item to the back of the queue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offer(E item); </a:t>
              </a:r>
              <a:r>
                <a:rPr lang="en-SG" sz="15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also commonly known as </a:t>
              </a:r>
              <a:r>
                <a:rPr lang="en-SG" sz="1500" b="1" dirty="0" err="1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enqueue</a:t>
              </a:r>
              <a:endParaRPr lang="en-SG" sz="15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600" y="990600"/>
              <a:ext cx="19050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QueueADT.java</a:t>
              </a:r>
            </a:p>
          </p:txBody>
        </p:sp>
      </p:grp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r>
              <a:rPr lang="en-US" sz="4000">
                <a:solidFill>
                  <a:srgbClr val="003399"/>
                </a:solidFill>
                <a:latin typeface="Britannic Bold" panose="020B0903060703020204" pitchFamily="34" charset="0"/>
              </a:rPr>
              <a:t>Objectives</a:t>
            </a:r>
            <a:endParaRPr lang="en-US" sz="4000" dirty="0">
              <a:solidFill>
                <a:srgbClr val="003399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</a:t>
            </a:fld>
            <a:endParaRPr lang="en-US" sz="1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533400" y="6553200"/>
            <a:ext cx="2514600" cy="152400"/>
          </a:xfrm>
        </p:spPr>
        <p:txBody>
          <a:bodyPr/>
          <a:lstStyle/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387161795"/>
              </p:ext>
            </p:extLst>
          </p:nvPr>
        </p:nvGraphicFramePr>
        <p:xfrm>
          <a:off x="1038387" y="1288512"/>
          <a:ext cx="7330698" cy="4275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600" dirty="0">
                <a:latin typeface="Britannic Bold" panose="020B0903060703020204" pitchFamily="34" charset="0"/>
              </a:rPr>
              <a:t>Queue: Usage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40</a:t>
            </a:fld>
            <a:endParaRPr lang="en-US" sz="1600" dirty="0"/>
          </a:p>
        </p:txBody>
      </p:sp>
      <p:sp>
        <p:nvSpPr>
          <p:cNvPr id="37" name="Text Box 48"/>
          <p:cNvSpPr txBox="1">
            <a:spLocks noChangeArrowheads="1"/>
          </p:cNvSpPr>
          <p:nvPr/>
        </p:nvSpPr>
        <p:spPr bwMode="auto">
          <a:xfrm>
            <a:off x="838200" y="1447800"/>
            <a:ext cx="434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Queue q = new Queue 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q.offer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(“a”);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q.offer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(“b”);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q.offer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(“c”);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 = </a:t>
            </a:r>
            <a:r>
              <a:rPr kumimoji="0" lang="en-GB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q.peek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q.poll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q.offer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(“e”);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q.poll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();  </a:t>
            </a:r>
          </a:p>
        </p:txBody>
      </p:sp>
      <p:grpSp>
        <p:nvGrpSpPr>
          <p:cNvPr id="38" name="Group 2"/>
          <p:cNvGrpSpPr>
            <a:grpSpLocks/>
          </p:cNvGrpSpPr>
          <p:nvPr/>
        </p:nvGrpSpPr>
        <p:grpSpPr bwMode="auto">
          <a:xfrm>
            <a:off x="4495800" y="2438400"/>
            <a:ext cx="4191000" cy="2532062"/>
            <a:chOff x="3024" y="1525"/>
            <a:chExt cx="2640" cy="1595"/>
          </a:xfrm>
        </p:grpSpPr>
        <p:sp>
          <p:nvSpPr>
            <p:cNvPr id="39" name="Text Box 3"/>
            <p:cNvSpPr txBox="1">
              <a:spLocks noChangeArrowheads="1"/>
            </p:cNvSpPr>
            <p:nvPr/>
          </p:nvSpPr>
          <p:spPr bwMode="auto">
            <a:xfrm>
              <a:off x="3230" y="1525"/>
              <a:ext cx="205" cy="250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solidFill>
                    <a:srgbClr val="0000FF"/>
                  </a:solidFill>
                  <a:latin typeface="Helvetica" pitchFamily="34" charset="0"/>
                </a:rPr>
                <a:t>q</a:t>
              </a:r>
              <a:endParaRPr lang="en-US" sz="2000" i="1">
                <a:latin typeface="Helvetica" pitchFamily="34" charset="0"/>
              </a:endParaRPr>
            </a:p>
          </p:txBody>
        </p:sp>
        <p:grpSp>
          <p:nvGrpSpPr>
            <p:cNvPr id="40" name="Group 40"/>
            <p:cNvGrpSpPr>
              <a:grpSpLocks/>
            </p:cNvGrpSpPr>
            <p:nvPr/>
          </p:nvGrpSpPr>
          <p:grpSpPr bwMode="auto">
            <a:xfrm>
              <a:off x="3024" y="1632"/>
              <a:ext cx="2640" cy="1488"/>
              <a:chOff x="3024" y="1632"/>
              <a:chExt cx="2640" cy="1488"/>
            </a:xfrm>
          </p:grpSpPr>
          <p:sp>
            <p:nvSpPr>
              <p:cNvPr id="41" name="Rectangle 5"/>
              <p:cNvSpPr>
                <a:spLocks noChangeArrowheads="1"/>
              </p:cNvSpPr>
              <p:nvPr/>
            </p:nvSpPr>
            <p:spPr bwMode="auto">
              <a:xfrm>
                <a:off x="3024" y="2304"/>
                <a:ext cx="2640" cy="81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6"/>
              <p:cNvSpPr>
                <a:spLocks noChangeArrowheads="1"/>
              </p:cNvSpPr>
              <p:nvPr/>
            </p:nvSpPr>
            <p:spPr bwMode="auto">
              <a:xfrm>
                <a:off x="3456" y="1632"/>
                <a:ext cx="465" cy="16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Text Box 7"/>
              <p:cNvSpPr txBox="1">
                <a:spLocks noChangeArrowheads="1"/>
              </p:cNvSpPr>
              <p:nvPr/>
            </p:nvSpPr>
            <p:spPr bwMode="auto">
              <a:xfrm>
                <a:off x="3072" y="2745"/>
                <a:ext cx="435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2000" i="1" dirty="0">
                    <a:latin typeface="Helvetica" pitchFamily="34" charset="0"/>
                  </a:rPr>
                  <a:t>front</a:t>
                </a:r>
              </a:p>
            </p:txBody>
          </p:sp>
          <p:sp>
            <p:nvSpPr>
              <p:cNvPr id="44" name="Text Box 8"/>
              <p:cNvSpPr txBox="1">
                <a:spLocks noChangeArrowheads="1"/>
              </p:cNvSpPr>
              <p:nvPr/>
            </p:nvSpPr>
            <p:spPr bwMode="auto">
              <a:xfrm>
                <a:off x="5099" y="2861"/>
                <a:ext cx="454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2000" i="1" dirty="0">
                    <a:latin typeface="Helvetica" pitchFamily="34" charset="0"/>
                  </a:rPr>
                  <a:t>back</a:t>
                </a:r>
              </a:p>
            </p:txBody>
          </p:sp>
          <p:grpSp>
            <p:nvGrpSpPr>
              <p:cNvPr id="45" name="Group 45"/>
              <p:cNvGrpSpPr>
                <a:grpSpLocks/>
              </p:cNvGrpSpPr>
              <p:nvPr/>
            </p:nvGrpSpPr>
            <p:grpSpPr bwMode="auto">
              <a:xfrm>
                <a:off x="3512" y="2344"/>
                <a:ext cx="1720" cy="384"/>
                <a:chOff x="3512" y="2344"/>
                <a:chExt cx="1720" cy="384"/>
              </a:xfrm>
            </p:grpSpPr>
            <p:sp>
              <p:nvSpPr>
                <p:cNvPr id="47" name="Rectangle 10"/>
                <p:cNvSpPr>
                  <a:spLocks noChangeArrowheads="1"/>
                </p:cNvSpPr>
                <p:nvPr/>
              </p:nvSpPr>
              <p:spPr bwMode="auto">
                <a:xfrm>
                  <a:off x="3512" y="2344"/>
                  <a:ext cx="1720" cy="38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1"/>
                <p:cNvSpPr>
                  <a:spLocks noChangeShapeType="1"/>
                </p:cNvSpPr>
                <p:nvPr/>
              </p:nvSpPr>
              <p:spPr bwMode="auto">
                <a:xfrm>
                  <a:off x="3741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2"/>
                <p:cNvSpPr>
                  <a:spLocks noChangeShapeType="1"/>
                </p:cNvSpPr>
                <p:nvPr/>
              </p:nvSpPr>
              <p:spPr bwMode="auto">
                <a:xfrm>
                  <a:off x="3949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13"/>
                <p:cNvSpPr>
                  <a:spLocks noChangeShapeType="1"/>
                </p:cNvSpPr>
                <p:nvPr/>
              </p:nvSpPr>
              <p:spPr bwMode="auto">
                <a:xfrm>
                  <a:off x="4156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14"/>
                <p:cNvSpPr>
                  <a:spLocks noChangeShapeType="1"/>
                </p:cNvSpPr>
                <p:nvPr/>
              </p:nvSpPr>
              <p:spPr bwMode="auto">
                <a:xfrm>
                  <a:off x="4364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15"/>
                <p:cNvSpPr>
                  <a:spLocks noChangeShapeType="1"/>
                </p:cNvSpPr>
                <p:nvPr/>
              </p:nvSpPr>
              <p:spPr bwMode="auto">
                <a:xfrm>
                  <a:off x="4572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16"/>
                <p:cNvSpPr>
                  <a:spLocks noChangeShapeType="1"/>
                </p:cNvSpPr>
                <p:nvPr/>
              </p:nvSpPr>
              <p:spPr bwMode="auto">
                <a:xfrm>
                  <a:off x="4988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17"/>
                <p:cNvSpPr>
                  <a:spLocks noChangeShapeType="1"/>
                </p:cNvSpPr>
                <p:nvPr/>
              </p:nvSpPr>
              <p:spPr bwMode="auto">
                <a:xfrm>
                  <a:off x="4780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H="1">
                <a:off x="3072" y="1728"/>
                <a:ext cx="569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arrow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5257800" y="3881437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dirty="0">
                <a:solidFill>
                  <a:srgbClr val="7030A0"/>
                </a:solidFill>
                <a:latin typeface="Helvetica" pitchFamily="34" charset="0"/>
              </a:rPr>
              <a:t>a</a:t>
            </a: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5638800" y="3881437"/>
            <a:ext cx="2286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0" hangingPunct="0"/>
            <a:r>
              <a:rPr lang="en-GB" sz="2000" b="1" dirty="0">
                <a:solidFill>
                  <a:srgbClr val="7030A0"/>
                </a:solidFill>
                <a:latin typeface="Helvetica" pitchFamily="34" charset="0"/>
              </a:rPr>
              <a:t>b</a:t>
            </a:r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5943600" y="3881437"/>
            <a:ext cx="27731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GB" sz="2000" b="1" dirty="0">
                <a:solidFill>
                  <a:srgbClr val="7030A0"/>
                </a:solidFill>
                <a:latin typeface="Helvetica" pitchFamily="34" charset="0"/>
              </a:rPr>
              <a:t>c</a:t>
            </a: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6248400" y="3881437"/>
            <a:ext cx="3048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0" hangingPunct="0"/>
            <a:r>
              <a:rPr lang="en-GB" sz="2000" b="1" dirty="0">
                <a:solidFill>
                  <a:srgbClr val="7030A0"/>
                </a:solidFill>
                <a:latin typeface="Helvetica" pitchFamily="34" charset="0"/>
              </a:rPr>
              <a:t>e</a:t>
            </a:r>
          </a:p>
        </p:txBody>
      </p:sp>
      <p:grpSp>
        <p:nvGrpSpPr>
          <p:cNvPr id="59" name="Group 25"/>
          <p:cNvGrpSpPr>
            <a:grpSpLocks/>
          </p:cNvGrpSpPr>
          <p:nvPr/>
        </p:nvGrpSpPr>
        <p:grpSpPr bwMode="auto">
          <a:xfrm>
            <a:off x="6934200" y="2590800"/>
            <a:ext cx="1103313" cy="398462"/>
            <a:chOff x="2759" y="2029"/>
            <a:chExt cx="753" cy="251"/>
          </a:xfrm>
        </p:grpSpPr>
        <p:sp>
          <p:nvSpPr>
            <p:cNvPr id="60" name="Text Box 26"/>
            <p:cNvSpPr txBox="1">
              <a:spLocks noChangeArrowheads="1"/>
            </p:cNvSpPr>
            <p:nvPr/>
          </p:nvSpPr>
          <p:spPr bwMode="auto">
            <a:xfrm>
              <a:off x="2759" y="2029"/>
              <a:ext cx="222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solidFill>
                    <a:srgbClr val="0000FF"/>
                  </a:solidFill>
                  <a:latin typeface="Helvetica" pitchFamily="34" charset="0"/>
                </a:rPr>
                <a:t>d</a:t>
              </a:r>
              <a:endParaRPr lang="en-US" sz="2000" i="1">
                <a:latin typeface="Helvetica" pitchFamily="34" charset="0"/>
              </a:endParaRPr>
            </a:p>
          </p:txBody>
        </p:sp>
        <p:sp>
          <p:nvSpPr>
            <p:cNvPr id="61" name="Rectangle 27"/>
            <p:cNvSpPr>
              <a:spLocks noChangeArrowheads="1"/>
            </p:cNvSpPr>
            <p:nvPr/>
          </p:nvSpPr>
          <p:spPr bwMode="auto">
            <a:xfrm>
              <a:off x="3008" y="2112"/>
              <a:ext cx="504" cy="1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AutoShape 29"/>
          <p:cNvSpPr>
            <a:spLocks noChangeArrowheads="1"/>
          </p:cNvSpPr>
          <p:nvPr/>
        </p:nvSpPr>
        <p:spPr bwMode="auto">
          <a:xfrm>
            <a:off x="457200" y="21336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AutoShape 30"/>
          <p:cNvSpPr>
            <a:spLocks noChangeArrowheads="1"/>
          </p:cNvSpPr>
          <p:nvPr/>
        </p:nvSpPr>
        <p:spPr bwMode="auto">
          <a:xfrm>
            <a:off x="457200" y="26670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AutoShape 31"/>
          <p:cNvSpPr>
            <a:spLocks noChangeArrowheads="1"/>
          </p:cNvSpPr>
          <p:nvPr/>
        </p:nvSpPr>
        <p:spPr bwMode="auto">
          <a:xfrm>
            <a:off x="457200" y="3200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AutoShape 32"/>
          <p:cNvSpPr>
            <a:spLocks noChangeArrowheads="1"/>
          </p:cNvSpPr>
          <p:nvPr/>
        </p:nvSpPr>
        <p:spPr bwMode="auto">
          <a:xfrm>
            <a:off x="457200" y="37338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AutoShape 33"/>
          <p:cNvSpPr>
            <a:spLocks noChangeArrowheads="1"/>
          </p:cNvSpPr>
          <p:nvPr/>
        </p:nvSpPr>
        <p:spPr bwMode="auto">
          <a:xfrm>
            <a:off x="457200" y="41910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AutoShape 34"/>
          <p:cNvSpPr>
            <a:spLocks noChangeArrowheads="1"/>
          </p:cNvSpPr>
          <p:nvPr/>
        </p:nvSpPr>
        <p:spPr bwMode="auto">
          <a:xfrm>
            <a:off x="457200" y="4724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AutoShape 35"/>
          <p:cNvSpPr>
            <a:spLocks noChangeArrowheads="1"/>
          </p:cNvSpPr>
          <p:nvPr/>
        </p:nvSpPr>
        <p:spPr bwMode="auto">
          <a:xfrm>
            <a:off x="457200" y="52578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 Box 36"/>
          <p:cNvSpPr txBox="1">
            <a:spLocks noChangeArrowheads="1"/>
          </p:cNvSpPr>
          <p:nvPr/>
        </p:nvSpPr>
        <p:spPr bwMode="auto">
          <a:xfrm>
            <a:off x="7543800" y="2662237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dirty="0">
                <a:solidFill>
                  <a:srgbClr val="7030A0"/>
                </a:solidFill>
                <a:latin typeface="Helvetica" pitchFamily="34" charset="0"/>
              </a:rPr>
              <a:t>a</a:t>
            </a:r>
          </a:p>
        </p:txBody>
      </p:sp>
      <p:sp>
        <p:nvSpPr>
          <p:cNvPr id="70" name="Line 37"/>
          <p:cNvSpPr>
            <a:spLocks noChangeShapeType="1"/>
          </p:cNvSpPr>
          <p:nvPr/>
        </p:nvSpPr>
        <p:spPr bwMode="auto">
          <a:xfrm flipV="1">
            <a:off x="5181600" y="4360862"/>
            <a:ext cx="228600" cy="22860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" name="Line 38"/>
          <p:cNvSpPr>
            <a:spLocks noChangeShapeType="1"/>
          </p:cNvSpPr>
          <p:nvPr/>
        </p:nvSpPr>
        <p:spPr bwMode="auto">
          <a:xfrm flipH="1" flipV="1">
            <a:off x="5771866" y="4381334"/>
            <a:ext cx="2000534" cy="343066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" name="Line 39"/>
          <p:cNvSpPr>
            <a:spLocks noChangeShapeType="1"/>
          </p:cNvSpPr>
          <p:nvPr/>
        </p:nvSpPr>
        <p:spPr bwMode="auto">
          <a:xfrm flipH="1" flipV="1">
            <a:off x="6190938" y="4392118"/>
            <a:ext cx="1581462" cy="332282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" name="Line 40"/>
          <p:cNvSpPr>
            <a:spLocks noChangeShapeType="1"/>
          </p:cNvSpPr>
          <p:nvPr/>
        </p:nvSpPr>
        <p:spPr bwMode="auto">
          <a:xfrm flipH="1" flipV="1">
            <a:off x="6477000" y="4419600"/>
            <a:ext cx="1295400" cy="304800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41"/>
          <p:cNvSpPr>
            <a:spLocks noChangeShapeType="1"/>
          </p:cNvSpPr>
          <p:nvPr/>
        </p:nvSpPr>
        <p:spPr bwMode="auto">
          <a:xfrm flipV="1">
            <a:off x="5181600" y="4360862"/>
            <a:ext cx="609600" cy="22860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" name="Line 42"/>
          <p:cNvSpPr>
            <a:spLocks noChangeShapeType="1"/>
          </p:cNvSpPr>
          <p:nvPr/>
        </p:nvSpPr>
        <p:spPr bwMode="auto">
          <a:xfrm flipH="1" flipV="1">
            <a:off x="6838666" y="4381334"/>
            <a:ext cx="1009934" cy="343066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" name="Line 43"/>
          <p:cNvSpPr>
            <a:spLocks noChangeShapeType="1"/>
          </p:cNvSpPr>
          <p:nvPr/>
        </p:nvSpPr>
        <p:spPr bwMode="auto">
          <a:xfrm flipV="1">
            <a:off x="5181600" y="4360862"/>
            <a:ext cx="914400" cy="22860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5" grpId="1"/>
      <p:bldP spid="56" grpId="0"/>
      <p:bldP spid="56" grpId="1"/>
      <p:bldP spid="57" grpId="0"/>
      <p:bldP spid="58" grpId="0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Queue Implementation: </a:t>
            </a:r>
            <a:r>
              <a:rPr lang="en-US" sz="3600" dirty="0">
                <a:solidFill>
                  <a:srgbClr val="800000"/>
                </a:solidFill>
                <a:latin typeface="Britannic Bold" panose="020B0903060703020204" pitchFamily="34" charset="0"/>
              </a:rPr>
              <a:t>Array </a:t>
            </a:r>
            <a:r>
              <a:rPr lang="en-US" sz="3600" dirty="0">
                <a:latin typeface="Britannic Bold" panose="020B0903060703020204" pitchFamily="34" charset="0"/>
              </a:rPr>
              <a:t>(1/7)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/>
              <a:t>Use an Array with </a:t>
            </a:r>
            <a:r>
              <a:rPr lang="en-GB" sz="2800" dirty="0">
                <a:solidFill>
                  <a:srgbClr val="0000FF"/>
                </a:solidFill>
              </a:rPr>
              <a:t>front</a:t>
            </a:r>
            <a:r>
              <a:rPr lang="en-GB" sz="2800" dirty="0"/>
              <a:t> and </a:t>
            </a:r>
            <a:r>
              <a:rPr lang="en-GB" sz="2800" dirty="0">
                <a:solidFill>
                  <a:srgbClr val="0000FF"/>
                </a:solidFill>
              </a:rPr>
              <a:t>back</a:t>
            </a:r>
            <a:r>
              <a:rPr lang="en-GB" sz="2800" dirty="0"/>
              <a:t> pointer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41</a:t>
            </a:fld>
            <a:endParaRPr lang="en-US" sz="1600" dirty="0"/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4432300" y="3744263"/>
            <a:ext cx="339725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</a:rPr>
              <a:t>F</a:t>
            </a:r>
            <a:endParaRPr lang="en-GB" sz="2000" i="1">
              <a:solidFill>
                <a:srgbClr val="FF0000"/>
              </a:solidFill>
            </a:endParaRP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4879975" y="3734217"/>
            <a:ext cx="3810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</a:rPr>
              <a:t>G</a:t>
            </a:r>
            <a:endParaRPr lang="en-GB" sz="2000" i="1">
              <a:solidFill>
                <a:srgbClr val="FF0000"/>
              </a:solidFill>
            </a:endParaRPr>
          </a:p>
        </p:txBody>
      </p:sp>
      <p:grpSp>
        <p:nvGrpSpPr>
          <p:cNvPr id="57" name="Group 6"/>
          <p:cNvGrpSpPr>
            <a:grpSpLocks/>
          </p:cNvGrpSpPr>
          <p:nvPr/>
        </p:nvGrpSpPr>
        <p:grpSpPr bwMode="auto">
          <a:xfrm>
            <a:off x="1093156" y="3191813"/>
            <a:ext cx="5623557" cy="1136650"/>
            <a:chOff x="734" y="2069"/>
            <a:chExt cx="3836" cy="716"/>
          </a:xfrm>
        </p:grpSpPr>
        <p:grpSp>
          <p:nvGrpSpPr>
            <p:cNvPr id="58" name="Group 7"/>
            <p:cNvGrpSpPr>
              <a:grpSpLocks/>
            </p:cNvGrpSpPr>
            <p:nvPr/>
          </p:nvGrpSpPr>
          <p:grpSpPr bwMode="auto">
            <a:xfrm>
              <a:off x="1307" y="2069"/>
              <a:ext cx="3263" cy="716"/>
              <a:chOff x="2187" y="1933"/>
              <a:chExt cx="3263" cy="716"/>
            </a:xfrm>
          </p:grpSpPr>
          <p:sp>
            <p:nvSpPr>
              <p:cNvPr id="60" name="Rectangle 8"/>
              <p:cNvSpPr>
                <a:spLocks noChangeArrowheads="1"/>
              </p:cNvSpPr>
              <p:nvPr/>
            </p:nvSpPr>
            <p:spPr bwMode="auto">
              <a:xfrm>
                <a:off x="2187" y="2146"/>
                <a:ext cx="3263" cy="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9"/>
              <p:cNvSpPr>
                <a:spLocks noChangeShapeType="1"/>
              </p:cNvSpPr>
              <p:nvPr/>
            </p:nvSpPr>
            <p:spPr bwMode="auto">
              <a:xfrm>
                <a:off x="2530" y="2155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10"/>
              <p:cNvSpPr>
                <a:spLocks noChangeShapeType="1"/>
              </p:cNvSpPr>
              <p:nvPr/>
            </p:nvSpPr>
            <p:spPr bwMode="auto">
              <a:xfrm>
                <a:off x="2853" y="2151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11"/>
              <p:cNvSpPr>
                <a:spLocks noChangeShapeType="1"/>
              </p:cNvSpPr>
              <p:nvPr/>
            </p:nvSpPr>
            <p:spPr bwMode="auto">
              <a:xfrm>
                <a:off x="3176" y="2147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2"/>
              <p:cNvSpPr>
                <a:spLocks noChangeShapeType="1"/>
              </p:cNvSpPr>
              <p:nvPr/>
            </p:nvSpPr>
            <p:spPr bwMode="auto">
              <a:xfrm>
                <a:off x="3499" y="2143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13"/>
              <p:cNvSpPr>
                <a:spLocks noChangeShapeType="1"/>
              </p:cNvSpPr>
              <p:nvPr/>
            </p:nvSpPr>
            <p:spPr bwMode="auto">
              <a:xfrm>
                <a:off x="3822" y="2139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14"/>
              <p:cNvSpPr>
                <a:spLocks noChangeShapeType="1"/>
              </p:cNvSpPr>
              <p:nvPr/>
            </p:nvSpPr>
            <p:spPr bwMode="auto">
              <a:xfrm>
                <a:off x="4145" y="2135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15"/>
              <p:cNvSpPr>
                <a:spLocks noChangeShapeType="1"/>
              </p:cNvSpPr>
              <p:nvPr/>
            </p:nvSpPr>
            <p:spPr bwMode="auto">
              <a:xfrm>
                <a:off x="4468" y="2158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16"/>
              <p:cNvSpPr>
                <a:spLocks noChangeShapeType="1"/>
              </p:cNvSpPr>
              <p:nvPr/>
            </p:nvSpPr>
            <p:spPr bwMode="auto">
              <a:xfrm>
                <a:off x="4791" y="2137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17"/>
              <p:cNvSpPr>
                <a:spLocks noChangeShapeType="1"/>
              </p:cNvSpPr>
              <p:nvPr/>
            </p:nvSpPr>
            <p:spPr bwMode="auto">
              <a:xfrm>
                <a:off x="5114" y="2151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Text Box 18"/>
              <p:cNvSpPr txBox="1">
                <a:spLocks noChangeArrowheads="1"/>
              </p:cNvSpPr>
              <p:nvPr/>
            </p:nvSpPr>
            <p:spPr bwMode="auto">
              <a:xfrm>
                <a:off x="2250" y="1934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0</a:t>
                </a:r>
              </a:p>
            </p:txBody>
          </p:sp>
          <p:sp>
            <p:nvSpPr>
              <p:cNvPr id="71" name="Text Box 19"/>
              <p:cNvSpPr txBox="1">
                <a:spLocks noChangeArrowheads="1"/>
              </p:cNvSpPr>
              <p:nvPr/>
            </p:nvSpPr>
            <p:spPr bwMode="auto">
              <a:xfrm>
                <a:off x="2578" y="1933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1</a:t>
                </a:r>
              </a:p>
            </p:txBody>
          </p:sp>
          <p:sp>
            <p:nvSpPr>
              <p:cNvPr id="72" name="Text Box 20"/>
              <p:cNvSpPr txBox="1">
                <a:spLocks noChangeArrowheads="1"/>
              </p:cNvSpPr>
              <p:nvPr/>
            </p:nvSpPr>
            <p:spPr bwMode="auto">
              <a:xfrm>
                <a:off x="4526" y="1940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7</a:t>
                </a:r>
              </a:p>
            </p:txBody>
          </p:sp>
          <p:sp>
            <p:nvSpPr>
              <p:cNvPr id="73" name="Text Box 21"/>
              <p:cNvSpPr txBox="1">
                <a:spLocks noChangeArrowheads="1"/>
              </p:cNvSpPr>
              <p:nvPr/>
            </p:nvSpPr>
            <p:spPr bwMode="auto">
              <a:xfrm>
                <a:off x="4864" y="1944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8</a:t>
                </a:r>
              </a:p>
            </p:txBody>
          </p:sp>
          <p:sp>
            <p:nvSpPr>
              <p:cNvPr id="74" name="Text Box 22"/>
              <p:cNvSpPr txBox="1">
                <a:spLocks noChangeArrowheads="1"/>
              </p:cNvSpPr>
              <p:nvPr/>
            </p:nvSpPr>
            <p:spPr bwMode="auto">
              <a:xfrm>
                <a:off x="5192" y="1942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9</a:t>
                </a:r>
              </a:p>
            </p:txBody>
          </p:sp>
          <p:sp>
            <p:nvSpPr>
              <p:cNvPr id="75" name="Text Box 23"/>
              <p:cNvSpPr txBox="1">
                <a:spLocks noChangeArrowheads="1"/>
              </p:cNvSpPr>
              <p:nvPr/>
            </p:nvSpPr>
            <p:spPr bwMode="auto">
              <a:xfrm>
                <a:off x="2928" y="1959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2</a:t>
                </a:r>
              </a:p>
            </p:txBody>
          </p:sp>
          <p:sp>
            <p:nvSpPr>
              <p:cNvPr id="76" name="Text Box 24"/>
              <p:cNvSpPr txBox="1">
                <a:spLocks noChangeArrowheads="1"/>
              </p:cNvSpPr>
              <p:nvPr/>
            </p:nvSpPr>
            <p:spPr bwMode="auto">
              <a:xfrm>
                <a:off x="3224" y="1936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3</a:t>
                </a:r>
              </a:p>
            </p:txBody>
          </p:sp>
          <p:sp>
            <p:nvSpPr>
              <p:cNvPr id="77" name="Text Box 25"/>
              <p:cNvSpPr txBox="1">
                <a:spLocks noChangeArrowheads="1"/>
              </p:cNvSpPr>
              <p:nvPr/>
            </p:nvSpPr>
            <p:spPr bwMode="auto">
              <a:xfrm>
                <a:off x="3583" y="1952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4</a:t>
                </a:r>
              </a:p>
            </p:txBody>
          </p:sp>
          <p:sp>
            <p:nvSpPr>
              <p:cNvPr id="78" name="Text Box 26"/>
              <p:cNvSpPr txBox="1">
                <a:spLocks noChangeArrowheads="1"/>
              </p:cNvSpPr>
              <p:nvPr/>
            </p:nvSpPr>
            <p:spPr bwMode="auto">
              <a:xfrm>
                <a:off x="3916" y="1948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5</a:t>
                </a:r>
              </a:p>
            </p:txBody>
          </p:sp>
          <p:sp>
            <p:nvSpPr>
              <p:cNvPr id="79" name="Text Box 27"/>
              <p:cNvSpPr txBox="1">
                <a:spLocks noChangeArrowheads="1"/>
              </p:cNvSpPr>
              <p:nvPr/>
            </p:nvSpPr>
            <p:spPr bwMode="auto">
              <a:xfrm>
                <a:off x="4214" y="1959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6</a:t>
                </a:r>
              </a:p>
            </p:txBody>
          </p:sp>
          <p:sp>
            <p:nvSpPr>
              <p:cNvPr id="80" name="Text Box 28"/>
              <p:cNvSpPr txBox="1">
                <a:spLocks noChangeArrowheads="1"/>
              </p:cNvSpPr>
              <p:nvPr/>
            </p:nvSpPr>
            <p:spPr bwMode="auto">
              <a:xfrm>
                <a:off x="2268" y="2285"/>
                <a:ext cx="25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 dirty="0">
                    <a:solidFill>
                      <a:srgbClr val="FF0000"/>
                    </a:solidFill>
                  </a:rPr>
                  <a:t>A</a:t>
                </a:r>
                <a:endParaRPr lang="en-GB" sz="20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Text Box 29"/>
              <p:cNvSpPr txBox="1">
                <a:spLocks noChangeArrowheads="1"/>
              </p:cNvSpPr>
              <p:nvPr/>
            </p:nvSpPr>
            <p:spPr bwMode="auto">
              <a:xfrm>
                <a:off x="2584" y="2286"/>
                <a:ext cx="25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 dirty="0">
                    <a:solidFill>
                      <a:srgbClr val="FF0000"/>
                    </a:solidFill>
                  </a:rPr>
                  <a:t>B</a:t>
                </a:r>
                <a:endParaRPr lang="en-GB" sz="20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Text Box 30"/>
              <p:cNvSpPr txBox="1">
                <a:spLocks noChangeArrowheads="1"/>
              </p:cNvSpPr>
              <p:nvPr/>
            </p:nvSpPr>
            <p:spPr bwMode="auto">
              <a:xfrm>
                <a:off x="2933" y="2286"/>
                <a:ext cx="25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solidFill>
                      <a:srgbClr val="FF0000"/>
                    </a:solidFill>
                  </a:rPr>
                  <a:t>C</a:t>
                </a:r>
                <a:endParaRPr lang="en-GB" sz="2000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Text Box 31"/>
              <p:cNvSpPr txBox="1">
                <a:spLocks noChangeArrowheads="1"/>
              </p:cNvSpPr>
              <p:nvPr/>
            </p:nvSpPr>
            <p:spPr bwMode="auto">
              <a:xfrm>
                <a:off x="3247" y="2286"/>
                <a:ext cx="25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 dirty="0">
                    <a:solidFill>
                      <a:srgbClr val="FF0000"/>
                    </a:solidFill>
                  </a:rPr>
                  <a:t>D</a:t>
                </a:r>
                <a:endParaRPr lang="en-GB" sz="20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Text Box 32"/>
              <p:cNvSpPr txBox="1">
                <a:spLocks noChangeArrowheads="1"/>
              </p:cNvSpPr>
              <p:nvPr/>
            </p:nvSpPr>
            <p:spPr bwMode="auto">
              <a:xfrm>
                <a:off x="3578" y="2286"/>
                <a:ext cx="24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 dirty="0">
                    <a:solidFill>
                      <a:srgbClr val="FF0000"/>
                    </a:solidFill>
                  </a:rPr>
                  <a:t>E</a:t>
                </a:r>
                <a:endParaRPr lang="en-GB" sz="2000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9" name="Line 33"/>
            <p:cNvSpPr>
              <a:spLocks noChangeShapeType="1"/>
            </p:cNvSpPr>
            <p:nvPr/>
          </p:nvSpPr>
          <p:spPr bwMode="auto">
            <a:xfrm>
              <a:off x="734" y="2116"/>
              <a:ext cx="570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5" name="Group 36"/>
          <p:cNvGrpSpPr>
            <a:grpSpLocks/>
          </p:cNvGrpSpPr>
          <p:nvPr/>
        </p:nvGrpSpPr>
        <p:grpSpPr bwMode="auto">
          <a:xfrm>
            <a:off x="433450" y="2098973"/>
            <a:ext cx="8423275" cy="3727450"/>
            <a:chOff x="300" y="1224"/>
            <a:chExt cx="5746" cy="2540"/>
          </a:xfrm>
        </p:grpSpPr>
        <p:sp>
          <p:nvSpPr>
            <p:cNvPr id="86" name="Rectangle 37"/>
            <p:cNvSpPr>
              <a:spLocks noChangeArrowheads="1"/>
            </p:cNvSpPr>
            <p:nvPr/>
          </p:nvSpPr>
          <p:spPr bwMode="auto">
            <a:xfrm>
              <a:off x="300" y="1572"/>
              <a:ext cx="5746" cy="2192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Text Box 38"/>
            <p:cNvSpPr txBox="1">
              <a:spLocks noChangeArrowheads="1"/>
            </p:cNvSpPr>
            <p:nvPr/>
          </p:nvSpPr>
          <p:spPr bwMode="auto">
            <a:xfrm>
              <a:off x="342" y="1224"/>
              <a:ext cx="933" cy="273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b="1" i="1" dirty="0" err="1"/>
                <a:t>Queue</a:t>
              </a:r>
              <a:r>
                <a:rPr lang="en-US" sz="2000" b="1" i="1" dirty="0" err="1">
                  <a:solidFill>
                    <a:srgbClr val="FF3300"/>
                  </a:solidFill>
                </a:rPr>
                <a:t>Arr</a:t>
              </a:r>
              <a:endParaRPr lang="en-US" sz="2000" b="1" i="1" dirty="0">
                <a:solidFill>
                  <a:srgbClr val="FF3300"/>
                </a:solidFill>
              </a:endParaRPr>
            </a:p>
          </p:txBody>
        </p:sp>
        <p:sp>
          <p:nvSpPr>
            <p:cNvPr id="88" name="Text Box 39"/>
            <p:cNvSpPr txBox="1">
              <a:spLocks noChangeArrowheads="1"/>
            </p:cNvSpPr>
            <p:nvPr/>
          </p:nvSpPr>
          <p:spPr bwMode="auto">
            <a:xfrm>
              <a:off x="495" y="1638"/>
              <a:ext cx="337" cy="27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>
                  <a:solidFill>
                    <a:srgbClr val="0000FF"/>
                  </a:solidFill>
                </a:rPr>
                <a:t>arr</a:t>
              </a:r>
            </a:p>
          </p:txBody>
        </p:sp>
        <p:sp>
          <p:nvSpPr>
            <p:cNvPr id="89" name="Rectangle 40"/>
            <p:cNvSpPr>
              <a:spLocks noChangeArrowheads="1"/>
            </p:cNvSpPr>
            <p:nvPr/>
          </p:nvSpPr>
          <p:spPr bwMode="auto">
            <a:xfrm>
              <a:off x="496" y="1912"/>
              <a:ext cx="408" cy="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Text Box 47"/>
          <p:cNvSpPr txBox="1">
            <a:spLocks noChangeArrowheads="1"/>
          </p:cNvSpPr>
          <p:nvPr/>
        </p:nvSpPr>
        <p:spPr bwMode="auto">
          <a:xfrm>
            <a:off x="7199313" y="3272775"/>
            <a:ext cx="125887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offer(“F”);</a:t>
            </a:r>
          </a:p>
        </p:txBody>
      </p:sp>
      <p:sp>
        <p:nvSpPr>
          <p:cNvPr id="91" name="Text Box 48"/>
          <p:cNvSpPr txBox="1">
            <a:spLocks noChangeArrowheads="1"/>
          </p:cNvSpPr>
          <p:nvPr/>
        </p:nvSpPr>
        <p:spPr bwMode="auto">
          <a:xfrm>
            <a:off x="7204075" y="3806175"/>
            <a:ext cx="130054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offer(“G”);</a:t>
            </a:r>
          </a:p>
        </p:txBody>
      </p:sp>
      <p:sp>
        <p:nvSpPr>
          <p:cNvPr id="92" name="Text Box 49"/>
          <p:cNvSpPr txBox="1">
            <a:spLocks noChangeArrowheads="1"/>
          </p:cNvSpPr>
          <p:nvPr/>
        </p:nvSpPr>
        <p:spPr bwMode="auto">
          <a:xfrm>
            <a:off x="7162800" y="4368150"/>
            <a:ext cx="82586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poll();</a:t>
            </a:r>
          </a:p>
        </p:txBody>
      </p:sp>
      <p:grpSp>
        <p:nvGrpSpPr>
          <p:cNvPr id="93" name="Group 89"/>
          <p:cNvGrpSpPr/>
          <p:nvPr/>
        </p:nvGrpSpPr>
        <p:grpSpPr>
          <a:xfrm>
            <a:off x="4340445" y="4310741"/>
            <a:ext cx="671979" cy="1449989"/>
            <a:chOff x="3883231" y="4310741"/>
            <a:chExt cx="671979" cy="1449989"/>
          </a:xfrm>
        </p:grpSpPr>
        <p:sp>
          <p:nvSpPr>
            <p:cNvPr id="94" name="Text Box 35"/>
            <p:cNvSpPr txBox="1">
              <a:spLocks noChangeArrowheads="1"/>
            </p:cNvSpPr>
            <p:nvPr/>
          </p:nvSpPr>
          <p:spPr bwMode="auto">
            <a:xfrm>
              <a:off x="3911934" y="5044111"/>
              <a:ext cx="47006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 eaLnBrk="0" hangingPunct="0"/>
              <a:endParaRPr lang="en-GB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Line 42"/>
            <p:cNvSpPr>
              <a:spLocks noChangeShapeType="1"/>
            </p:cNvSpPr>
            <p:nvPr/>
          </p:nvSpPr>
          <p:spPr bwMode="auto">
            <a:xfrm flipH="1" flipV="1">
              <a:off x="4156361" y="4310741"/>
              <a:ext cx="11877" cy="878775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883231" y="539139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back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593766" y="502326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maxsize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60021" y="4583876"/>
            <a:ext cx="569387" cy="36933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10 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076203" y="5365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front</a:t>
            </a:r>
          </a:p>
        </p:txBody>
      </p:sp>
      <p:grpSp>
        <p:nvGrpSpPr>
          <p:cNvPr id="100" name="Group 89"/>
          <p:cNvGrpSpPr/>
          <p:nvPr/>
        </p:nvGrpSpPr>
        <p:grpSpPr>
          <a:xfrm>
            <a:off x="1938650" y="4344388"/>
            <a:ext cx="470061" cy="1085978"/>
            <a:chOff x="3923809" y="4310741"/>
            <a:chExt cx="470061" cy="1085978"/>
          </a:xfrm>
        </p:grpSpPr>
        <p:sp>
          <p:nvSpPr>
            <p:cNvPr id="101" name="Text Box 35"/>
            <p:cNvSpPr txBox="1">
              <a:spLocks noChangeArrowheads="1"/>
            </p:cNvSpPr>
            <p:nvPr/>
          </p:nvSpPr>
          <p:spPr bwMode="auto">
            <a:xfrm>
              <a:off x="3923809" y="4996609"/>
              <a:ext cx="47006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 eaLnBrk="0" hangingPunct="0"/>
              <a:endParaRPr lang="en-GB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102" name="Line 42"/>
            <p:cNvSpPr>
              <a:spLocks noChangeShapeType="1"/>
            </p:cNvSpPr>
            <p:nvPr/>
          </p:nvSpPr>
          <p:spPr bwMode="auto">
            <a:xfrm flipH="1" flipV="1">
              <a:off x="4156361" y="4310741"/>
              <a:ext cx="11877" cy="878775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" name="Rectangle 102"/>
          <p:cNvSpPr/>
          <p:nvPr/>
        </p:nvSpPr>
        <p:spPr bwMode="auto">
          <a:xfrm>
            <a:off x="2090057" y="3788229"/>
            <a:ext cx="261257" cy="308758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5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31214E-6 L 0.05642 -0.0016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42 -0.00162 L 0.10503 0.00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014E-8 L 0.05643 -0.0016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utoUpdateAnimBg="0"/>
      <p:bldP spid="56" grpId="0" autoUpdateAnimBg="0"/>
      <p:bldP spid="10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Queue Implementation: Array (2/7)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/>
              <a:t>“</a:t>
            </a:r>
            <a:r>
              <a:rPr lang="en-GB" sz="2800" dirty="0" err="1"/>
              <a:t>Circular”Array</a:t>
            </a:r>
            <a:r>
              <a:rPr lang="en-GB" sz="2800" dirty="0"/>
              <a:t> needed to recycle space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42</a:t>
            </a:fld>
            <a:endParaRPr lang="en-US" sz="1600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1371612" y="1850578"/>
            <a:ext cx="220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a queue</a:t>
            </a:r>
          </a:p>
        </p:txBody>
      </p:sp>
      <p:grpSp>
        <p:nvGrpSpPr>
          <p:cNvPr id="57" name="Group 36"/>
          <p:cNvGrpSpPr>
            <a:grpSpLocks/>
          </p:cNvGrpSpPr>
          <p:nvPr/>
        </p:nvGrpSpPr>
        <p:grpSpPr bwMode="auto">
          <a:xfrm>
            <a:off x="269175" y="3864428"/>
            <a:ext cx="4017457" cy="2752725"/>
            <a:chOff x="1205" y="2181"/>
            <a:chExt cx="2740" cy="1734"/>
          </a:xfrm>
        </p:grpSpPr>
        <p:sp>
          <p:nvSpPr>
            <p:cNvPr id="58" name="Oval 37"/>
            <p:cNvSpPr>
              <a:spLocks noChangeArrowheads="1"/>
            </p:cNvSpPr>
            <p:nvPr/>
          </p:nvSpPr>
          <p:spPr bwMode="auto">
            <a:xfrm>
              <a:off x="2036" y="2447"/>
              <a:ext cx="1436" cy="1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38"/>
            <p:cNvSpPr>
              <a:spLocks noChangeArrowheads="1"/>
            </p:cNvSpPr>
            <p:nvPr/>
          </p:nvSpPr>
          <p:spPr bwMode="auto">
            <a:xfrm>
              <a:off x="2346" y="2739"/>
              <a:ext cx="827" cy="6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39"/>
            <p:cNvSpPr>
              <a:spLocks noChangeShapeType="1"/>
            </p:cNvSpPr>
            <p:nvPr/>
          </p:nvSpPr>
          <p:spPr bwMode="auto">
            <a:xfrm>
              <a:off x="2754" y="2447"/>
              <a:ext cx="0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40"/>
            <p:cNvSpPr>
              <a:spLocks noChangeShapeType="1"/>
            </p:cNvSpPr>
            <p:nvPr/>
          </p:nvSpPr>
          <p:spPr bwMode="auto">
            <a:xfrm flipH="1">
              <a:off x="3018" y="2574"/>
              <a:ext cx="163" cy="2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41"/>
            <p:cNvSpPr>
              <a:spLocks noChangeShapeType="1"/>
            </p:cNvSpPr>
            <p:nvPr/>
          </p:nvSpPr>
          <p:spPr bwMode="auto">
            <a:xfrm flipH="1">
              <a:off x="3163" y="2838"/>
              <a:ext cx="264" cy="1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42"/>
            <p:cNvSpPr>
              <a:spLocks noChangeShapeType="1"/>
            </p:cNvSpPr>
            <p:nvPr/>
          </p:nvSpPr>
          <p:spPr bwMode="auto">
            <a:xfrm flipH="1" flipV="1">
              <a:off x="3154" y="3175"/>
              <a:ext cx="255" cy="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43"/>
            <p:cNvSpPr>
              <a:spLocks noChangeShapeType="1"/>
            </p:cNvSpPr>
            <p:nvPr/>
          </p:nvSpPr>
          <p:spPr bwMode="auto">
            <a:xfrm flipV="1">
              <a:off x="2763" y="3383"/>
              <a:ext cx="0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44"/>
            <p:cNvSpPr>
              <a:spLocks noChangeShapeType="1"/>
            </p:cNvSpPr>
            <p:nvPr/>
          </p:nvSpPr>
          <p:spPr bwMode="auto">
            <a:xfrm flipH="1" flipV="1">
              <a:off x="2990" y="3329"/>
              <a:ext cx="146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45"/>
            <p:cNvSpPr>
              <a:spLocks noChangeShapeType="1"/>
            </p:cNvSpPr>
            <p:nvPr/>
          </p:nvSpPr>
          <p:spPr bwMode="auto">
            <a:xfrm>
              <a:off x="2360" y="2552"/>
              <a:ext cx="163" cy="2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46"/>
            <p:cNvSpPr>
              <a:spLocks noChangeShapeType="1"/>
            </p:cNvSpPr>
            <p:nvPr/>
          </p:nvSpPr>
          <p:spPr bwMode="auto">
            <a:xfrm>
              <a:off x="2104" y="2860"/>
              <a:ext cx="264" cy="1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47"/>
            <p:cNvSpPr>
              <a:spLocks noChangeShapeType="1"/>
            </p:cNvSpPr>
            <p:nvPr/>
          </p:nvSpPr>
          <p:spPr bwMode="auto">
            <a:xfrm flipV="1">
              <a:off x="2132" y="3198"/>
              <a:ext cx="255" cy="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48"/>
            <p:cNvSpPr>
              <a:spLocks noChangeShapeType="1"/>
            </p:cNvSpPr>
            <p:nvPr/>
          </p:nvSpPr>
          <p:spPr bwMode="auto">
            <a:xfrm flipV="1">
              <a:off x="2395" y="3334"/>
              <a:ext cx="146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49"/>
            <p:cNvSpPr>
              <a:spLocks noChangeShapeType="1"/>
            </p:cNvSpPr>
            <p:nvPr/>
          </p:nvSpPr>
          <p:spPr bwMode="auto">
            <a:xfrm flipH="1">
              <a:off x="3100" y="2290"/>
              <a:ext cx="618" cy="1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Text Box 50"/>
            <p:cNvSpPr txBox="1">
              <a:spLocks noChangeArrowheads="1"/>
            </p:cNvSpPr>
            <p:nvPr/>
          </p:nvSpPr>
          <p:spPr bwMode="auto">
            <a:xfrm>
              <a:off x="3579" y="2181"/>
              <a:ext cx="366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Helvetica" pitchFamily="34" charset="0"/>
                </a:rPr>
                <a:t>     </a:t>
              </a:r>
            </a:p>
          </p:txBody>
        </p:sp>
        <p:sp>
          <p:nvSpPr>
            <p:cNvPr id="114" name="Line 51"/>
            <p:cNvSpPr>
              <a:spLocks noChangeShapeType="1"/>
            </p:cNvSpPr>
            <p:nvPr/>
          </p:nvSpPr>
          <p:spPr bwMode="auto">
            <a:xfrm>
              <a:off x="1636" y="2947"/>
              <a:ext cx="391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Text Box 52"/>
            <p:cNvSpPr txBox="1">
              <a:spLocks noChangeArrowheads="1"/>
            </p:cNvSpPr>
            <p:nvPr/>
          </p:nvSpPr>
          <p:spPr bwMode="auto">
            <a:xfrm>
              <a:off x="1205" y="2780"/>
              <a:ext cx="559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Helvetica" pitchFamily="34" charset="0"/>
                </a:rPr>
                <a:t>         </a:t>
              </a:r>
            </a:p>
          </p:txBody>
        </p:sp>
        <p:sp>
          <p:nvSpPr>
            <p:cNvPr id="116" name="Text Box 53"/>
            <p:cNvSpPr txBox="1">
              <a:spLocks noChangeArrowheads="1"/>
            </p:cNvSpPr>
            <p:nvPr/>
          </p:nvSpPr>
          <p:spPr bwMode="auto">
            <a:xfrm>
              <a:off x="2851" y="2516"/>
              <a:ext cx="25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A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17" name="Text Box 54"/>
            <p:cNvSpPr txBox="1">
              <a:spLocks noChangeArrowheads="1"/>
            </p:cNvSpPr>
            <p:nvPr/>
          </p:nvSpPr>
          <p:spPr bwMode="auto">
            <a:xfrm>
              <a:off x="3074" y="2648"/>
              <a:ext cx="25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B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18" name="Text Box 55"/>
            <p:cNvSpPr txBox="1">
              <a:spLocks noChangeArrowheads="1"/>
            </p:cNvSpPr>
            <p:nvPr/>
          </p:nvSpPr>
          <p:spPr bwMode="auto">
            <a:xfrm>
              <a:off x="3216" y="2916"/>
              <a:ext cx="25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C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19" name="Text Box 56"/>
            <p:cNvSpPr txBox="1">
              <a:spLocks noChangeArrowheads="1"/>
            </p:cNvSpPr>
            <p:nvPr/>
          </p:nvSpPr>
          <p:spPr bwMode="auto">
            <a:xfrm>
              <a:off x="3075" y="3248"/>
              <a:ext cx="25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D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20" name="Text Box 57"/>
            <p:cNvSpPr txBox="1">
              <a:spLocks noChangeArrowheads="1"/>
            </p:cNvSpPr>
            <p:nvPr/>
          </p:nvSpPr>
          <p:spPr bwMode="auto">
            <a:xfrm>
              <a:off x="2788" y="3381"/>
              <a:ext cx="24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E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21" name="Text Box 58"/>
            <p:cNvSpPr txBox="1">
              <a:spLocks noChangeArrowheads="1"/>
            </p:cNvSpPr>
            <p:nvPr/>
          </p:nvSpPr>
          <p:spPr bwMode="auto">
            <a:xfrm>
              <a:off x="2511" y="3403"/>
              <a:ext cx="23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F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22" name="Text Box 59"/>
            <p:cNvSpPr txBox="1">
              <a:spLocks noChangeArrowheads="1"/>
            </p:cNvSpPr>
            <p:nvPr/>
          </p:nvSpPr>
          <p:spPr bwMode="auto">
            <a:xfrm>
              <a:off x="2244" y="3280"/>
              <a:ext cx="260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G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23" name="Text Box 60"/>
            <p:cNvSpPr txBox="1">
              <a:spLocks noChangeArrowheads="1"/>
            </p:cNvSpPr>
            <p:nvPr/>
          </p:nvSpPr>
          <p:spPr bwMode="auto">
            <a:xfrm>
              <a:off x="2951" y="2200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0</a:t>
              </a:r>
            </a:p>
          </p:txBody>
        </p:sp>
        <p:sp>
          <p:nvSpPr>
            <p:cNvPr id="124" name="Text Box 61"/>
            <p:cNvSpPr txBox="1">
              <a:spLocks noChangeArrowheads="1"/>
            </p:cNvSpPr>
            <p:nvPr/>
          </p:nvSpPr>
          <p:spPr bwMode="auto">
            <a:xfrm>
              <a:off x="3366" y="2505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1</a:t>
              </a:r>
            </a:p>
          </p:txBody>
        </p:sp>
        <p:sp>
          <p:nvSpPr>
            <p:cNvPr id="125" name="Text Box 62"/>
            <p:cNvSpPr txBox="1">
              <a:spLocks noChangeArrowheads="1"/>
            </p:cNvSpPr>
            <p:nvPr/>
          </p:nvSpPr>
          <p:spPr bwMode="auto">
            <a:xfrm>
              <a:off x="1716" y="3091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7</a:t>
              </a:r>
            </a:p>
          </p:txBody>
        </p:sp>
        <p:sp>
          <p:nvSpPr>
            <p:cNvPr id="126" name="Text Box 63"/>
            <p:cNvSpPr txBox="1">
              <a:spLocks noChangeArrowheads="1"/>
            </p:cNvSpPr>
            <p:nvPr/>
          </p:nvSpPr>
          <p:spPr bwMode="auto">
            <a:xfrm>
              <a:off x="1885" y="2514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8</a:t>
              </a:r>
            </a:p>
          </p:txBody>
        </p:sp>
        <p:sp>
          <p:nvSpPr>
            <p:cNvPr id="127" name="Text Box 64"/>
            <p:cNvSpPr txBox="1">
              <a:spLocks noChangeArrowheads="1"/>
            </p:cNvSpPr>
            <p:nvPr/>
          </p:nvSpPr>
          <p:spPr bwMode="auto">
            <a:xfrm>
              <a:off x="2335" y="2202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9</a:t>
              </a:r>
            </a:p>
          </p:txBody>
        </p:sp>
        <p:sp>
          <p:nvSpPr>
            <p:cNvPr id="128" name="Text Box 65"/>
            <p:cNvSpPr txBox="1">
              <a:spLocks noChangeArrowheads="1"/>
            </p:cNvSpPr>
            <p:nvPr/>
          </p:nvSpPr>
          <p:spPr bwMode="auto">
            <a:xfrm>
              <a:off x="3577" y="2953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2</a:t>
              </a:r>
            </a:p>
          </p:txBody>
        </p:sp>
        <p:sp>
          <p:nvSpPr>
            <p:cNvPr id="129" name="Text Box 66"/>
            <p:cNvSpPr txBox="1">
              <a:spLocks noChangeArrowheads="1"/>
            </p:cNvSpPr>
            <p:nvPr/>
          </p:nvSpPr>
          <p:spPr bwMode="auto">
            <a:xfrm>
              <a:off x="3408" y="3485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3</a:t>
              </a:r>
            </a:p>
          </p:txBody>
        </p:sp>
        <p:sp>
          <p:nvSpPr>
            <p:cNvPr id="130" name="Text Box 67"/>
            <p:cNvSpPr txBox="1">
              <a:spLocks noChangeArrowheads="1"/>
            </p:cNvSpPr>
            <p:nvPr/>
          </p:nvSpPr>
          <p:spPr bwMode="auto">
            <a:xfrm>
              <a:off x="2914" y="3691"/>
              <a:ext cx="192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4</a:t>
              </a:r>
            </a:p>
          </p:txBody>
        </p:sp>
        <p:sp>
          <p:nvSpPr>
            <p:cNvPr id="131" name="Text Box 68"/>
            <p:cNvSpPr txBox="1">
              <a:spLocks noChangeArrowheads="1"/>
            </p:cNvSpPr>
            <p:nvPr/>
          </p:nvSpPr>
          <p:spPr bwMode="auto">
            <a:xfrm>
              <a:off x="2474" y="3723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5</a:t>
              </a:r>
            </a:p>
          </p:txBody>
        </p:sp>
        <p:sp>
          <p:nvSpPr>
            <p:cNvPr id="132" name="Text Box 69"/>
            <p:cNvSpPr txBox="1">
              <a:spLocks noChangeArrowheads="1"/>
            </p:cNvSpPr>
            <p:nvPr/>
          </p:nvSpPr>
          <p:spPr bwMode="auto">
            <a:xfrm>
              <a:off x="1969" y="3574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6</a:t>
              </a:r>
            </a:p>
          </p:txBody>
        </p:sp>
      </p:grpSp>
      <p:sp>
        <p:nvSpPr>
          <p:cNvPr id="133" name="Text Box 71"/>
          <p:cNvSpPr txBox="1">
            <a:spLocks noChangeArrowheads="1"/>
          </p:cNvSpPr>
          <p:nvPr/>
        </p:nvSpPr>
        <p:spPr bwMode="auto">
          <a:xfrm>
            <a:off x="4572000" y="4572000"/>
            <a:ext cx="4343400" cy="101566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sz="2000" dirty="0"/>
              <a:t>To advance the indexes, use </a:t>
            </a:r>
          </a:p>
          <a:p>
            <a:pPr algn="l" eaLnBrk="0" hangingPunct="0"/>
            <a:r>
              <a:rPr lang="en-US" sz="2000" dirty="0">
                <a:solidFill>
                  <a:srgbClr val="0000FF"/>
                </a:solidFill>
              </a:rPr>
              <a:t>      front = (front+1) % </a:t>
            </a:r>
            <a:r>
              <a:rPr lang="en-US" sz="2000" dirty="0" err="1">
                <a:solidFill>
                  <a:srgbClr val="0000FF"/>
                </a:solidFill>
              </a:rPr>
              <a:t>maxsize</a:t>
            </a:r>
            <a:r>
              <a:rPr lang="en-US" sz="2000" dirty="0">
                <a:solidFill>
                  <a:srgbClr val="0000FF"/>
                </a:solidFill>
              </a:rPr>
              <a:t>;</a:t>
            </a:r>
          </a:p>
          <a:p>
            <a:pPr algn="l" eaLnBrk="0" hangingPunct="0"/>
            <a:r>
              <a:rPr lang="en-US" sz="2000" dirty="0">
                <a:solidFill>
                  <a:srgbClr val="0000FF"/>
                </a:solidFill>
              </a:rPr>
              <a:t>      back = (back+1) % </a:t>
            </a:r>
            <a:r>
              <a:rPr lang="en-US" sz="2000" dirty="0" err="1">
                <a:solidFill>
                  <a:srgbClr val="0000FF"/>
                </a:solidFill>
              </a:rPr>
              <a:t>maxsize</a:t>
            </a:r>
            <a:r>
              <a:rPr lang="en-US" sz="2000" dirty="0">
                <a:solidFill>
                  <a:srgbClr val="0000FF"/>
                </a:solidFill>
              </a:rPr>
              <a:t>;</a:t>
            </a:r>
          </a:p>
        </p:txBody>
      </p:sp>
      <p:sp>
        <p:nvSpPr>
          <p:cNvPr id="134" name="Text Box 85"/>
          <p:cNvSpPr txBox="1">
            <a:spLocks noChangeArrowheads="1"/>
          </p:cNvSpPr>
          <p:nvPr/>
        </p:nvSpPr>
        <p:spPr bwMode="auto">
          <a:xfrm>
            <a:off x="4705610" y="2014852"/>
            <a:ext cx="368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C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grpSp>
        <p:nvGrpSpPr>
          <p:cNvPr id="135" name="Group 86"/>
          <p:cNvGrpSpPr>
            <a:grpSpLocks/>
          </p:cNvGrpSpPr>
          <p:nvPr/>
        </p:nvGrpSpPr>
        <p:grpSpPr bwMode="auto">
          <a:xfrm>
            <a:off x="3618571" y="2560127"/>
            <a:ext cx="631827" cy="896938"/>
            <a:chOff x="1315" y="2900"/>
            <a:chExt cx="398" cy="565"/>
          </a:xfrm>
        </p:grpSpPr>
        <p:sp>
          <p:nvSpPr>
            <p:cNvPr id="136" name="Text Box 87"/>
            <p:cNvSpPr txBox="1">
              <a:spLocks noChangeArrowheads="1"/>
            </p:cNvSpPr>
            <p:nvPr/>
          </p:nvSpPr>
          <p:spPr bwMode="auto">
            <a:xfrm>
              <a:off x="1315" y="3213"/>
              <a:ext cx="398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Helvetica" pitchFamily="34" charset="0"/>
                </a:rPr>
                <a:t>          </a:t>
              </a:r>
            </a:p>
          </p:txBody>
        </p:sp>
        <p:sp>
          <p:nvSpPr>
            <p:cNvPr id="137" name="Line 88"/>
            <p:cNvSpPr>
              <a:spLocks noChangeShapeType="1"/>
            </p:cNvSpPr>
            <p:nvPr/>
          </p:nvSpPr>
          <p:spPr bwMode="auto">
            <a:xfrm flipV="1">
              <a:off x="1524" y="2900"/>
              <a:ext cx="17" cy="3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8" name="Group 89"/>
          <p:cNvGrpSpPr>
            <a:grpSpLocks/>
          </p:cNvGrpSpPr>
          <p:nvPr/>
        </p:nvGrpSpPr>
        <p:grpSpPr bwMode="auto">
          <a:xfrm>
            <a:off x="7244027" y="2624452"/>
            <a:ext cx="1419226" cy="581025"/>
            <a:chOff x="3700" y="2944"/>
            <a:chExt cx="894" cy="366"/>
          </a:xfrm>
        </p:grpSpPr>
        <p:sp>
          <p:nvSpPr>
            <p:cNvPr id="139" name="Text Box 90"/>
            <p:cNvSpPr txBox="1">
              <a:spLocks noChangeArrowheads="1"/>
            </p:cNvSpPr>
            <p:nvPr/>
          </p:nvSpPr>
          <p:spPr bwMode="auto">
            <a:xfrm>
              <a:off x="4211" y="3058"/>
              <a:ext cx="383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Helvetica" pitchFamily="34" charset="0"/>
                </a:rPr>
                <a:t>      </a:t>
              </a:r>
            </a:p>
          </p:txBody>
        </p:sp>
        <p:sp>
          <p:nvSpPr>
            <p:cNvPr id="140" name="Line 91"/>
            <p:cNvSpPr>
              <a:spLocks noChangeShapeType="1"/>
            </p:cNvSpPr>
            <p:nvPr/>
          </p:nvSpPr>
          <p:spPr bwMode="auto">
            <a:xfrm flipH="1" flipV="1">
              <a:off x="3700" y="2944"/>
              <a:ext cx="553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" name="Rectangle 92"/>
          <p:cNvSpPr>
            <a:spLocks noChangeArrowheads="1"/>
          </p:cNvSpPr>
          <p:nvPr/>
        </p:nvSpPr>
        <p:spPr bwMode="auto">
          <a:xfrm>
            <a:off x="3626110" y="1786252"/>
            <a:ext cx="4737100" cy="7794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93"/>
          <p:cNvSpPr>
            <a:spLocks noChangeShapeType="1"/>
          </p:cNvSpPr>
          <p:nvPr/>
        </p:nvSpPr>
        <p:spPr bwMode="auto">
          <a:xfrm>
            <a:off x="4129348" y="1786252"/>
            <a:ext cx="0" cy="779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Line 94"/>
          <p:cNvSpPr>
            <a:spLocks noChangeShapeType="1"/>
          </p:cNvSpPr>
          <p:nvPr/>
        </p:nvSpPr>
        <p:spPr bwMode="auto">
          <a:xfrm>
            <a:off x="4602423" y="1779902"/>
            <a:ext cx="0" cy="779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Line 95"/>
          <p:cNvSpPr>
            <a:spLocks noChangeShapeType="1"/>
          </p:cNvSpPr>
          <p:nvPr/>
        </p:nvSpPr>
        <p:spPr bwMode="auto">
          <a:xfrm>
            <a:off x="5075498" y="1773552"/>
            <a:ext cx="0" cy="779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Line 96"/>
          <p:cNvSpPr>
            <a:spLocks noChangeShapeType="1"/>
          </p:cNvSpPr>
          <p:nvPr/>
        </p:nvSpPr>
        <p:spPr bwMode="auto">
          <a:xfrm>
            <a:off x="5550160" y="1791015"/>
            <a:ext cx="0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Line 97"/>
          <p:cNvSpPr>
            <a:spLocks noChangeShapeType="1"/>
          </p:cNvSpPr>
          <p:nvPr/>
        </p:nvSpPr>
        <p:spPr bwMode="auto">
          <a:xfrm>
            <a:off x="6015298" y="1791015"/>
            <a:ext cx="0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Line 98"/>
          <p:cNvSpPr>
            <a:spLocks noChangeShapeType="1"/>
          </p:cNvSpPr>
          <p:nvPr/>
        </p:nvSpPr>
        <p:spPr bwMode="auto">
          <a:xfrm>
            <a:off x="6496310" y="1784665"/>
            <a:ext cx="0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Line 99"/>
          <p:cNvSpPr>
            <a:spLocks noChangeShapeType="1"/>
          </p:cNvSpPr>
          <p:nvPr/>
        </p:nvSpPr>
        <p:spPr bwMode="auto">
          <a:xfrm>
            <a:off x="6969385" y="1791015"/>
            <a:ext cx="0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Line 100"/>
          <p:cNvSpPr>
            <a:spLocks noChangeShapeType="1"/>
          </p:cNvSpPr>
          <p:nvPr/>
        </p:nvSpPr>
        <p:spPr bwMode="auto">
          <a:xfrm>
            <a:off x="7448810" y="1786252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Line 101"/>
          <p:cNvSpPr>
            <a:spLocks noChangeShapeType="1"/>
          </p:cNvSpPr>
          <p:nvPr/>
        </p:nvSpPr>
        <p:spPr bwMode="auto">
          <a:xfrm>
            <a:off x="7917123" y="1779902"/>
            <a:ext cx="0" cy="779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Text Box 102"/>
          <p:cNvSpPr txBox="1">
            <a:spLocks noChangeArrowheads="1"/>
          </p:cNvSpPr>
          <p:nvPr/>
        </p:nvSpPr>
        <p:spPr bwMode="auto">
          <a:xfrm>
            <a:off x="38862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0</a:t>
            </a:r>
          </a:p>
        </p:txBody>
      </p:sp>
      <p:sp>
        <p:nvSpPr>
          <p:cNvPr id="152" name="Text Box 103"/>
          <p:cNvSpPr txBox="1">
            <a:spLocks noChangeArrowheads="1"/>
          </p:cNvSpPr>
          <p:nvPr/>
        </p:nvSpPr>
        <p:spPr bwMode="auto">
          <a:xfrm>
            <a:off x="43434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1</a:t>
            </a:r>
          </a:p>
        </p:txBody>
      </p:sp>
      <p:sp>
        <p:nvSpPr>
          <p:cNvPr id="153" name="Text Box 104"/>
          <p:cNvSpPr txBox="1">
            <a:spLocks noChangeArrowheads="1"/>
          </p:cNvSpPr>
          <p:nvPr/>
        </p:nvSpPr>
        <p:spPr bwMode="auto">
          <a:xfrm>
            <a:off x="71628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7</a:t>
            </a:r>
          </a:p>
        </p:txBody>
      </p:sp>
      <p:sp>
        <p:nvSpPr>
          <p:cNvPr id="154" name="Text Box 105"/>
          <p:cNvSpPr txBox="1">
            <a:spLocks noChangeArrowheads="1"/>
          </p:cNvSpPr>
          <p:nvPr/>
        </p:nvSpPr>
        <p:spPr bwMode="auto">
          <a:xfrm>
            <a:off x="76200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8</a:t>
            </a:r>
          </a:p>
        </p:txBody>
      </p:sp>
      <p:sp>
        <p:nvSpPr>
          <p:cNvPr id="155" name="Text Box 106"/>
          <p:cNvSpPr txBox="1">
            <a:spLocks noChangeArrowheads="1"/>
          </p:cNvSpPr>
          <p:nvPr/>
        </p:nvSpPr>
        <p:spPr bwMode="auto">
          <a:xfrm>
            <a:off x="81534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9</a:t>
            </a:r>
          </a:p>
        </p:txBody>
      </p:sp>
      <p:sp>
        <p:nvSpPr>
          <p:cNvPr id="156" name="Text Box 107"/>
          <p:cNvSpPr txBox="1">
            <a:spLocks noChangeArrowheads="1"/>
          </p:cNvSpPr>
          <p:nvPr/>
        </p:nvSpPr>
        <p:spPr bwMode="auto">
          <a:xfrm>
            <a:off x="48006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2</a:t>
            </a:r>
          </a:p>
        </p:txBody>
      </p:sp>
      <p:sp>
        <p:nvSpPr>
          <p:cNvPr id="157" name="Text Box 108"/>
          <p:cNvSpPr txBox="1">
            <a:spLocks noChangeArrowheads="1"/>
          </p:cNvSpPr>
          <p:nvPr/>
        </p:nvSpPr>
        <p:spPr bwMode="auto">
          <a:xfrm>
            <a:off x="53340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3</a:t>
            </a:r>
          </a:p>
        </p:txBody>
      </p:sp>
      <p:sp>
        <p:nvSpPr>
          <p:cNvPr id="158" name="Text Box 109"/>
          <p:cNvSpPr txBox="1">
            <a:spLocks noChangeArrowheads="1"/>
          </p:cNvSpPr>
          <p:nvPr/>
        </p:nvSpPr>
        <p:spPr bwMode="auto">
          <a:xfrm>
            <a:off x="57912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4</a:t>
            </a:r>
          </a:p>
        </p:txBody>
      </p:sp>
      <p:sp>
        <p:nvSpPr>
          <p:cNvPr id="159" name="Text Box 110"/>
          <p:cNvSpPr txBox="1">
            <a:spLocks noChangeArrowheads="1"/>
          </p:cNvSpPr>
          <p:nvPr/>
        </p:nvSpPr>
        <p:spPr bwMode="auto">
          <a:xfrm>
            <a:off x="62484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5</a:t>
            </a:r>
          </a:p>
        </p:txBody>
      </p:sp>
      <p:sp>
        <p:nvSpPr>
          <p:cNvPr id="160" name="Text Box 111"/>
          <p:cNvSpPr txBox="1">
            <a:spLocks noChangeArrowheads="1"/>
          </p:cNvSpPr>
          <p:nvPr/>
        </p:nvSpPr>
        <p:spPr bwMode="auto">
          <a:xfrm>
            <a:off x="67056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6</a:t>
            </a:r>
          </a:p>
        </p:txBody>
      </p:sp>
      <p:sp>
        <p:nvSpPr>
          <p:cNvPr id="161" name="Text Box 112"/>
          <p:cNvSpPr txBox="1">
            <a:spLocks noChangeArrowheads="1"/>
          </p:cNvSpPr>
          <p:nvPr/>
        </p:nvSpPr>
        <p:spPr bwMode="auto">
          <a:xfrm>
            <a:off x="3715010" y="2014852"/>
            <a:ext cx="368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A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62" name="Text Box 113"/>
          <p:cNvSpPr txBox="1">
            <a:spLocks noChangeArrowheads="1"/>
          </p:cNvSpPr>
          <p:nvPr/>
        </p:nvSpPr>
        <p:spPr bwMode="auto">
          <a:xfrm>
            <a:off x="4248410" y="2014852"/>
            <a:ext cx="368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B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63" name="Text Box 114"/>
          <p:cNvSpPr txBox="1">
            <a:spLocks noChangeArrowheads="1"/>
          </p:cNvSpPr>
          <p:nvPr/>
        </p:nvSpPr>
        <p:spPr bwMode="auto">
          <a:xfrm>
            <a:off x="5162810" y="2014852"/>
            <a:ext cx="368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D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64" name="Text Box 115"/>
          <p:cNvSpPr txBox="1">
            <a:spLocks noChangeArrowheads="1"/>
          </p:cNvSpPr>
          <p:nvPr/>
        </p:nvSpPr>
        <p:spPr bwMode="auto">
          <a:xfrm>
            <a:off x="5620010" y="2014852"/>
            <a:ext cx="354013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E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65" name="Text Box 116"/>
          <p:cNvSpPr txBox="1">
            <a:spLocks noChangeArrowheads="1"/>
          </p:cNvSpPr>
          <p:nvPr/>
        </p:nvSpPr>
        <p:spPr bwMode="auto">
          <a:xfrm>
            <a:off x="6077210" y="2014852"/>
            <a:ext cx="339725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F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66" name="Text Box 117"/>
          <p:cNvSpPr txBox="1">
            <a:spLocks noChangeArrowheads="1"/>
          </p:cNvSpPr>
          <p:nvPr/>
        </p:nvSpPr>
        <p:spPr bwMode="auto">
          <a:xfrm>
            <a:off x="6534410" y="2014852"/>
            <a:ext cx="3810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G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267200" y="381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8110847" y="319446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11777" y="4415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2971800" y="2895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8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67" grpId="0"/>
      <p:bldP spid="16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Queue Implementation: Array (3/7)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352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Question: what does (front == back) mean?</a:t>
            </a:r>
          </a:p>
          <a:p>
            <a:pPr lvl="1">
              <a:buNone/>
            </a:pPr>
            <a:r>
              <a:rPr lang="en-US" dirty="0"/>
              <a:t>A: Full queue</a:t>
            </a:r>
          </a:p>
          <a:p>
            <a:pPr lvl="1">
              <a:buNone/>
            </a:pPr>
            <a:r>
              <a:rPr lang="en-US" dirty="0"/>
              <a:t>B: Empty queue</a:t>
            </a:r>
          </a:p>
          <a:p>
            <a:pPr lvl="1">
              <a:buNone/>
            </a:pPr>
            <a:r>
              <a:rPr lang="en-US" dirty="0"/>
              <a:t>C: Both A and B</a:t>
            </a:r>
          </a:p>
          <a:p>
            <a:pPr lvl="1">
              <a:buNone/>
            </a:pPr>
            <a:r>
              <a:rPr lang="en-US" dirty="0"/>
              <a:t>D: Neither A nor B</a:t>
            </a: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43</a:t>
            </a:fld>
            <a:endParaRPr lang="en-US" sz="1600" dirty="0"/>
          </a:p>
        </p:txBody>
      </p:sp>
      <p:sp>
        <p:nvSpPr>
          <p:cNvPr id="79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Queue Implementation: Array (4/7)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Ambiguous full/empty state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44</a:t>
            </a:fld>
            <a:endParaRPr lang="en-US" sz="1600" dirty="0"/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7126175" y="1818900"/>
            <a:ext cx="946150" cy="10064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i="1">
                <a:latin typeface="Helvetica" pitchFamily="34" charset="0"/>
              </a:rPr>
              <a:t>Queue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  <a:p>
            <a:pPr algn="l" eaLnBrk="0" hangingPunct="0"/>
            <a:r>
              <a:rPr lang="en-GB" sz="2000">
                <a:solidFill>
                  <a:srgbClr val="FF0000"/>
                </a:solidFill>
                <a:latin typeface="Helvetica" pitchFamily="34" charset="0"/>
              </a:rPr>
              <a:t>Full</a:t>
            </a:r>
          </a:p>
          <a:p>
            <a:pPr algn="l" eaLnBrk="0" hangingPunct="0"/>
            <a:r>
              <a:rPr lang="en-GB" sz="2000">
                <a:solidFill>
                  <a:srgbClr val="FF0000"/>
                </a:solidFill>
                <a:latin typeface="Helvetica" pitchFamily="34" charset="0"/>
              </a:rPr>
              <a:t>State</a:t>
            </a:r>
          </a:p>
        </p:txBody>
      </p:sp>
      <p:grpSp>
        <p:nvGrpSpPr>
          <p:cNvPr id="10" name="Group 83"/>
          <p:cNvGrpSpPr>
            <a:grpSpLocks/>
          </p:cNvGrpSpPr>
          <p:nvPr/>
        </p:nvGrpSpPr>
        <p:grpSpPr bwMode="auto">
          <a:xfrm>
            <a:off x="725375" y="3190500"/>
            <a:ext cx="7620000" cy="1066800"/>
            <a:chOff x="240" y="1920"/>
            <a:chExt cx="4800" cy="672"/>
          </a:xfrm>
        </p:grpSpPr>
        <p:sp>
          <p:nvSpPr>
            <p:cNvPr id="11" name="Rectangle 82"/>
            <p:cNvSpPr>
              <a:spLocks noChangeArrowheads="1"/>
            </p:cNvSpPr>
            <p:nvPr/>
          </p:nvSpPr>
          <p:spPr bwMode="auto">
            <a:xfrm>
              <a:off x="240" y="1920"/>
              <a:ext cx="4800" cy="672"/>
            </a:xfrm>
            <a:prstGeom prst="rect">
              <a:avLst/>
            </a:prstGeom>
            <a:solidFill>
              <a:srgbClr val="FFFFFF">
                <a:alpha val="79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28"/>
            <p:cNvGrpSpPr>
              <a:grpSpLocks/>
            </p:cNvGrpSpPr>
            <p:nvPr/>
          </p:nvGrpSpPr>
          <p:grpSpPr bwMode="auto">
            <a:xfrm>
              <a:off x="1016" y="2206"/>
              <a:ext cx="952" cy="251"/>
              <a:chOff x="1327" y="1983"/>
              <a:chExt cx="1025" cy="251"/>
            </a:xfrm>
          </p:grpSpPr>
          <p:sp>
            <p:nvSpPr>
              <p:cNvPr id="18" name="Rectangle 29"/>
              <p:cNvSpPr>
                <a:spLocks noChangeArrowheads="1"/>
              </p:cNvSpPr>
              <p:nvPr/>
            </p:nvSpPr>
            <p:spPr bwMode="auto">
              <a:xfrm>
                <a:off x="1776" y="2008"/>
                <a:ext cx="576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30"/>
              <p:cNvSpPr txBox="1">
                <a:spLocks noChangeArrowheads="1"/>
              </p:cNvSpPr>
              <p:nvPr/>
            </p:nvSpPr>
            <p:spPr bwMode="auto">
              <a:xfrm>
                <a:off x="1327" y="1984"/>
                <a:ext cx="43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i="1" dirty="0">
                    <a:solidFill>
                      <a:srgbClr val="0000FF"/>
                    </a:solidFill>
                    <a:latin typeface="Helvetica" pitchFamily="34" charset="0"/>
                  </a:rPr>
                  <a:t>size</a:t>
                </a:r>
              </a:p>
            </p:txBody>
          </p:sp>
          <p:sp>
            <p:nvSpPr>
              <p:cNvPr id="20" name="Text Box 31"/>
              <p:cNvSpPr txBox="1">
                <a:spLocks noChangeArrowheads="1"/>
              </p:cNvSpPr>
              <p:nvPr/>
            </p:nvSpPr>
            <p:spPr bwMode="auto">
              <a:xfrm>
                <a:off x="1974" y="1983"/>
                <a:ext cx="22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latin typeface="Helvetica" pitchFamily="34" charset="0"/>
                  </a:rPr>
                  <a:t>0</a:t>
                </a:r>
              </a:p>
            </p:txBody>
          </p:sp>
        </p:grp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3382" y="2199"/>
              <a:ext cx="952" cy="251"/>
              <a:chOff x="1327" y="1983"/>
              <a:chExt cx="1025" cy="251"/>
            </a:xfrm>
          </p:grpSpPr>
          <p:sp>
            <p:nvSpPr>
              <p:cNvPr id="15" name="Rectangle 33"/>
              <p:cNvSpPr>
                <a:spLocks noChangeArrowheads="1"/>
              </p:cNvSpPr>
              <p:nvPr/>
            </p:nvSpPr>
            <p:spPr bwMode="auto">
              <a:xfrm>
                <a:off x="1776" y="2008"/>
                <a:ext cx="576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Text Box 34"/>
              <p:cNvSpPr txBox="1">
                <a:spLocks noChangeArrowheads="1"/>
              </p:cNvSpPr>
              <p:nvPr/>
            </p:nvSpPr>
            <p:spPr bwMode="auto">
              <a:xfrm>
                <a:off x="1327" y="1984"/>
                <a:ext cx="43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i="1" dirty="0">
                    <a:solidFill>
                      <a:srgbClr val="0000FF"/>
                    </a:solidFill>
                    <a:latin typeface="Helvetica" pitchFamily="34" charset="0"/>
                  </a:rPr>
                  <a:t>size</a:t>
                </a:r>
              </a:p>
            </p:txBody>
          </p:sp>
          <p:sp>
            <p:nvSpPr>
              <p:cNvPr id="17" name="Text Box 35"/>
              <p:cNvSpPr txBox="1">
                <a:spLocks noChangeArrowheads="1"/>
              </p:cNvSpPr>
              <p:nvPr/>
            </p:nvSpPr>
            <p:spPr bwMode="auto">
              <a:xfrm>
                <a:off x="1974" y="1983"/>
                <a:ext cx="22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latin typeface="Helvetica" pitchFamily="34" charset="0"/>
                  </a:rPr>
                  <a:t>4</a:t>
                </a:r>
              </a:p>
            </p:txBody>
          </p:sp>
        </p:grpSp>
        <p:sp>
          <p:nvSpPr>
            <p:cNvPr id="14" name="Text Box 50"/>
            <p:cNvSpPr txBox="1">
              <a:spLocks noChangeArrowheads="1"/>
            </p:cNvSpPr>
            <p:nvPr/>
          </p:nvSpPr>
          <p:spPr bwMode="auto">
            <a:xfrm>
              <a:off x="384" y="1968"/>
              <a:ext cx="33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solidFill>
                    <a:srgbClr val="0000FF"/>
                  </a:solidFill>
                  <a:latin typeface="Helvetica" pitchFamily="34" charset="0"/>
                </a:rPr>
                <a:t>Solution 1 </a:t>
              </a:r>
              <a:r>
                <a:rPr lang="en-US" sz="2000" dirty="0">
                  <a:latin typeface="Helvetica" pitchFamily="34" charset="0"/>
                </a:rPr>
                <a:t>– Maintain queue size or full status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173175" y="1818900"/>
            <a:ext cx="1219200" cy="304800"/>
            <a:chOff x="2173175" y="1818900"/>
            <a:chExt cx="1219200" cy="304800"/>
          </a:xfrm>
        </p:grpSpPr>
        <p:sp>
          <p:nvSpPr>
            <p:cNvPr id="21" name="Rectangle 57"/>
            <p:cNvSpPr>
              <a:spLocks noChangeArrowheads="1"/>
            </p:cNvSpPr>
            <p:nvPr/>
          </p:nvSpPr>
          <p:spPr bwMode="auto">
            <a:xfrm>
              <a:off x="21731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58"/>
            <p:cNvSpPr>
              <a:spLocks noChangeArrowheads="1"/>
            </p:cNvSpPr>
            <p:nvPr/>
          </p:nvSpPr>
          <p:spPr bwMode="auto">
            <a:xfrm>
              <a:off x="24779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59"/>
            <p:cNvSpPr>
              <a:spLocks noChangeArrowheads="1"/>
            </p:cNvSpPr>
            <p:nvPr/>
          </p:nvSpPr>
          <p:spPr bwMode="auto">
            <a:xfrm>
              <a:off x="27827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60"/>
            <p:cNvSpPr>
              <a:spLocks noChangeArrowheads="1"/>
            </p:cNvSpPr>
            <p:nvPr/>
          </p:nvSpPr>
          <p:spPr bwMode="auto">
            <a:xfrm>
              <a:off x="30875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830775" y="1818900"/>
            <a:ext cx="1219200" cy="304800"/>
            <a:chOff x="5830775" y="1818900"/>
            <a:chExt cx="1219200" cy="304800"/>
          </a:xfrm>
        </p:grpSpPr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58307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1355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f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64403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c</a:t>
              </a:r>
              <a:endParaRPr lang="en-US" sz="1800" dirty="0">
                <a:solidFill>
                  <a:srgbClr val="7030A0"/>
                </a:solidFill>
              </a:endParaRPr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7451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d</a:t>
              </a:r>
              <a:endParaRPr lang="en-US" sz="18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9" name="Text Box 73"/>
          <p:cNvSpPr txBox="1">
            <a:spLocks noChangeArrowheads="1"/>
          </p:cNvSpPr>
          <p:nvPr/>
        </p:nvSpPr>
        <p:spPr bwMode="auto">
          <a:xfrm>
            <a:off x="1106375" y="1818900"/>
            <a:ext cx="946150" cy="10064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i="1" dirty="0">
                <a:latin typeface="Helvetica" pitchFamily="34" charset="0"/>
              </a:rPr>
              <a:t>Queue</a:t>
            </a:r>
            <a:endParaRPr lang="en-GB" sz="2000" i="1" dirty="0">
              <a:solidFill>
                <a:srgbClr val="FF0000"/>
              </a:solidFill>
              <a:latin typeface="Helvetica" pitchFamily="34" charset="0"/>
            </a:endParaRPr>
          </a:p>
          <a:p>
            <a:pPr algn="l" eaLnBrk="0" hangingPunct="0"/>
            <a:r>
              <a:rPr lang="en-GB" sz="2000" dirty="0">
                <a:solidFill>
                  <a:srgbClr val="FF0000"/>
                </a:solidFill>
                <a:latin typeface="Helvetica" pitchFamily="34" charset="0"/>
              </a:rPr>
              <a:t>Empty</a:t>
            </a:r>
          </a:p>
          <a:p>
            <a:pPr algn="l" eaLnBrk="0" hangingPunct="0"/>
            <a:r>
              <a:rPr lang="en-GB" sz="2000" dirty="0">
                <a:solidFill>
                  <a:srgbClr val="FF0000"/>
                </a:solidFill>
                <a:latin typeface="Helvetica" pitchFamily="34" charset="0"/>
              </a:rPr>
              <a:t>State</a:t>
            </a:r>
          </a:p>
        </p:txBody>
      </p:sp>
      <p:sp>
        <p:nvSpPr>
          <p:cNvPr id="30" name="Text Box 77"/>
          <p:cNvSpPr txBox="1">
            <a:spLocks noChangeArrowheads="1"/>
          </p:cNvSpPr>
          <p:nvPr/>
        </p:nvSpPr>
        <p:spPr bwMode="auto">
          <a:xfrm>
            <a:off x="2477975" y="2199900"/>
            <a:ext cx="381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F</a:t>
            </a:r>
          </a:p>
          <a:p>
            <a:r>
              <a:rPr lang="en-US" sz="1800" dirty="0"/>
              <a:t>B</a:t>
            </a:r>
          </a:p>
        </p:txBody>
      </p:sp>
      <p:sp>
        <p:nvSpPr>
          <p:cNvPr id="31" name="Text Box 78"/>
          <p:cNvSpPr txBox="1">
            <a:spLocks noChangeArrowheads="1"/>
          </p:cNvSpPr>
          <p:nvPr/>
        </p:nvSpPr>
        <p:spPr bwMode="auto">
          <a:xfrm>
            <a:off x="6400800" y="2209800"/>
            <a:ext cx="381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 dirty="0"/>
              <a:t>FB</a:t>
            </a:r>
          </a:p>
        </p:txBody>
      </p:sp>
      <p:grpSp>
        <p:nvGrpSpPr>
          <p:cNvPr id="32" name="Group 84"/>
          <p:cNvGrpSpPr>
            <a:grpSpLocks/>
          </p:cNvGrpSpPr>
          <p:nvPr/>
        </p:nvGrpSpPr>
        <p:grpSpPr bwMode="auto">
          <a:xfrm>
            <a:off x="725375" y="4409700"/>
            <a:ext cx="7620000" cy="1919848"/>
            <a:chOff x="240" y="2688"/>
            <a:chExt cx="4800" cy="1248"/>
          </a:xfrm>
        </p:grpSpPr>
        <p:sp>
          <p:nvSpPr>
            <p:cNvPr id="33" name="Rectangle 81"/>
            <p:cNvSpPr>
              <a:spLocks noChangeArrowheads="1"/>
            </p:cNvSpPr>
            <p:nvPr/>
          </p:nvSpPr>
          <p:spPr bwMode="auto">
            <a:xfrm>
              <a:off x="240" y="2688"/>
              <a:ext cx="4800" cy="1248"/>
            </a:xfrm>
            <a:prstGeom prst="rect">
              <a:avLst/>
            </a:prstGeom>
            <a:solidFill>
              <a:srgbClr val="FFFFFF">
                <a:alpha val="79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48"/>
            <p:cNvSpPr txBox="1">
              <a:spLocks noChangeArrowheads="1"/>
            </p:cNvSpPr>
            <p:nvPr/>
          </p:nvSpPr>
          <p:spPr bwMode="auto">
            <a:xfrm>
              <a:off x="384" y="2736"/>
              <a:ext cx="4575" cy="116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dirty="0">
                  <a:solidFill>
                    <a:srgbClr val="0000FF"/>
                  </a:solidFill>
                  <a:latin typeface="Helvetica" pitchFamily="34" charset="0"/>
                </a:rPr>
                <a:t>Solution 2</a:t>
              </a:r>
              <a:r>
                <a:rPr lang="en-US" sz="2000" b="1" dirty="0">
                  <a:solidFill>
                    <a:srgbClr val="0000FF"/>
                  </a:solidFill>
                  <a:latin typeface="Helvetica" pitchFamily="34" charset="0"/>
                </a:rPr>
                <a:t> </a:t>
              </a:r>
              <a:r>
                <a:rPr lang="en-US" sz="2000" b="1" dirty="0">
                  <a:solidFill>
                    <a:srgbClr val="339933"/>
                  </a:solidFill>
                  <a:latin typeface="Helvetica" pitchFamily="34" charset="0"/>
                </a:rPr>
                <a:t>(Preferred and used in our codes) </a:t>
              </a:r>
              <a:r>
                <a:rPr lang="en-US" sz="2000" b="1" dirty="0">
                  <a:latin typeface="Helvetica" pitchFamily="34" charset="0"/>
                </a:rPr>
                <a:t>– </a:t>
              </a:r>
              <a:r>
                <a:rPr lang="en-US" sz="2000" dirty="0">
                  <a:latin typeface="Helvetica" pitchFamily="34" charset="0"/>
                </a:rPr>
                <a:t>Leave a gap!</a:t>
              </a:r>
            </a:p>
            <a:p>
              <a:pPr algn="l" eaLnBrk="0" hangingPunct="0"/>
              <a:endParaRPr lang="en-US" sz="2000" dirty="0">
                <a:latin typeface="Helvetica" pitchFamily="34" charset="0"/>
              </a:endParaRPr>
            </a:p>
            <a:p>
              <a:pPr algn="l" eaLnBrk="0" hangingPunct="0"/>
              <a:r>
                <a:rPr lang="en-US" sz="2000" dirty="0">
                  <a:latin typeface="Helvetica" pitchFamily="34" charset="0"/>
                </a:rPr>
                <a:t>Don’t need the </a:t>
              </a:r>
              <a:r>
                <a:rPr lang="en-GB" sz="2000" dirty="0">
                  <a:solidFill>
                    <a:srgbClr val="0000FF"/>
                  </a:solidFill>
                  <a:latin typeface="Helvetica" pitchFamily="34" charset="0"/>
                </a:rPr>
                <a:t>size</a:t>
              </a:r>
              <a:r>
                <a:rPr lang="en-US" sz="2000" dirty="0">
                  <a:latin typeface="Helvetica" pitchFamily="34" charset="0"/>
                </a:rPr>
                <a:t> field this way</a:t>
              </a:r>
            </a:p>
            <a:p>
              <a:pPr eaLnBrk="0" hangingPunct="0"/>
              <a:endParaRPr lang="en-US" sz="1000" dirty="0">
                <a:latin typeface="Helvetica" pitchFamily="34" charset="0"/>
              </a:endParaRPr>
            </a:p>
            <a:p>
              <a:pPr eaLnBrk="0" hangingPunct="0"/>
              <a:r>
                <a:rPr lang="en-US" sz="2000" dirty="0">
                  <a:latin typeface="Helvetica" pitchFamily="34" charset="0"/>
                </a:rPr>
                <a:t>Full Case: (((B+1)</a:t>
              </a:r>
              <a:r>
                <a:rPr lang="en-US" sz="2000" dirty="0">
                  <a:solidFill>
                    <a:srgbClr val="0000FF"/>
                  </a:solidFill>
                  <a:latin typeface="Helvetica" pitchFamily="34" charset="0"/>
                </a:rPr>
                <a:t> % </a:t>
              </a:r>
              <a:r>
                <a:rPr lang="en-US" sz="2000" dirty="0" err="1">
                  <a:solidFill>
                    <a:srgbClr val="0000FF"/>
                  </a:solidFill>
                  <a:latin typeface="Helvetica" pitchFamily="34" charset="0"/>
                </a:rPr>
                <a:t>maxsize</a:t>
              </a:r>
              <a:r>
                <a:rPr lang="en-US" sz="2000" dirty="0">
                  <a:latin typeface="Helvetica" pitchFamily="34" charset="0"/>
                </a:rPr>
                <a:t>) == F)</a:t>
              </a:r>
            </a:p>
            <a:p>
              <a:pPr eaLnBrk="0" hangingPunct="0"/>
              <a:r>
                <a:rPr lang="en-US" sz="2000" dirty="0">
                  <a:latin typeface="Helvetica" pitchFamily="34" charset="0"/>
                </a:rPr>
                <a:t>Empty Case: F == B</a:t>
              </a:r>
            </a:p>
          </p:txBody>
        </p:sp>
        <p:sp>
          <p:nvSpPr>
            <p:cNvPr id="35" name="Rectangle 69"/>
            <p:cNvSpPr>
              <a:spLocks noChangeArrowheads="1"/>
            </p:cNvSpPr>
            <p:nvPr/>
          </p:nvSpPr>
          <p:spPr bwMode="auto">
            <a:xfrm>
              <a:off x="3216" y="3168"/>
              <a:ext cx="192" cy="19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36" name="Rectangle 70"/>
            <p:cNvSpPr>
              <a:spLocks noChangeArrowheads="1"/>
            </p:cNvSpPr>
            <p:nvPr/>
          </p:nvSpPr>
          <p:spPr bwMode="auto">
            <a:xfrm>
              <a:off x="3408" y="3168"/>
              <a:ext cx="192" cy="19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71"/>
            <p:cNvSpPr>
              <a:spLocks noChangeArrowheads="1"/>
            </p:cNvSpPr>
            <p:nvPr/>
          </p:nvSpPr>
          <p:spPr bwMode="auto">
            <a:xfrm>
              <a:off x="3600" y="3168"/>
              <a:ext cx="192" cy="19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c</a:t>
              </a:r>
              <a:endParaRPr lang="en-US" sz="1800" dirty="0">
                <a:solidFill>
                  <a:srgbClr val="7030A0"/>
                </a:solidFill>
              </a:endParaRPr>
            </a:p>
          </p:txBody>
        </p:sp>
        <p:sp>
          <p:nvSpPr>
            <p:cNvPr id="38" name="Rectangle 72"/>
            <p:cNvSpPr>
              <a:spLocks noChangeArrowheads="1"/>
            </p:cNvSpPr>
            <p:nvPr/>
          </p:nvSpPr>
          <p:spPr bwMode="auto">
            <a:xfrm>
              <a:off x="3792" y="3168"/>
              <a:ext cx="192" cy="19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d</a:t>
              </a:r>
              <a:endParaRPr lang="en-US" sz="1800" dirty="0">
                <a:solidFill>
                  <a:srgbClr val="7030A0"/>
                </a:solidFill>
              </a:endParaRPr>
            </a:p>
          </p:txBody>
        </p:sp>
        <p:sp>
          <p:nvSpPr>
            <p:cNvPr id="39" name="Text Box 80"/>
            <p:cNvSpPr txBox="1">
              <a:spLocks noChangeArrowheads="1"/>
            </p:cNvSpPr>
            <p:nvPr/>
          </p:nvSpPr>
          <p:spPr bwMode="auto">
            <a:xfrm>
              <a:off x="3387" y="3385"/>
              <a:ext cx="48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/>
                <a:t> B  F</a:t>
              </a:r>
            </a:p>
          </p:txBody>
        </p:sp>
      </p:grp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Queue Implementation: Array (5/7)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45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381000" y="1143000"/>
            <a:ext cx="8382000" cy="4931322"/>
            <a:chOff x="457200" y="998153"/>
            <a:chExt cx="8382000" cy="4442503"/>
          </a:xfrm>
        </p:grpSpPr>
        <p:sp>
          <p:nvSpPr>
            <p:cNvPr id="33" name="TextBox 32"/>
            <p:cNvSpPr txBox="1"/>
            <p:nvPr/>
          </p:nvSpPr>
          <p:spPr>
            <a:xfrm>
              <a:off x="457200" y="1143000"/>
              <a:ext cx="8382000" cy="429765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This implementation uses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solution 2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to resolve full/empty state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QueueArr &lt;E&gt; i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mplements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QueueADT &lt;E&gt; {</a:t>
              </a: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E []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front, back;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final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INITSIZE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QueueArr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(E [])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Object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[INITSIZE]; 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create array of E objects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front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the queue is empty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back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INITSIZE;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 {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(front == back);       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use solution 2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34200" y="998153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QueueArr.java</a:t>
              </a:r>
            </a:p>
          </p:txBody>
        </p:sp>
      </p:grp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Queue Implementation: Array (6/7)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46</a:t>
            </a:fld>
            <a:endParaRPr lang="en-US" sz="1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81000" y="775466"/>
            <a:ext cx="8458200" cy="5771246"/>
            <a:chOff x="381000" y="1011021"/>
            <a:chExt cx="8458200" cy="5482379"/>
          </a:xfrm>
        </p:grpSpPr>
        <p:sp>
          <p:nvSpPr>
            <p:cNvPr id="33" name="TextBox 32"/>
            <p:cNvSpPr txBox="1"/>
            <p:nvPr/>
          </p:nvSpPr>
          <p:spPr>
            <a:xfrm>
              <a:off x="381000" y="1143002"/>
              <a:ext cx="8382000" cy="535039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E peek() {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return the front of the queue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()) 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return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[front];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E poll()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{ 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remove and return the front of the queue 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()) 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E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[front];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[front] =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front = (front +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) %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; 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“circular” array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offer(E o) {  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add item to the back of the queue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(((back+1)%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) == front)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array is full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(!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enlargeArr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()) 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false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no more memory to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                                    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enlarge the array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[back] = o;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back = (back +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) %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;  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“circular” array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}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162800" y="1011021"/>
              <a:ext cx="1676400" cy="34408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QueueArr.java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Queue Implementation: Array (7/7)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47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381000" y="1162643"/>
            <a:ext cx="8382000" cy="4863237"/>
            <a:chOff x="457200" y="1059489"/>
            <a:chExt cx="8382000" cy="4381168"/>
          </a:xfrm>
        </p:grpSpPr>
        <p:sp>
          <p:nvSpPr>
            <p:cNvPr id="33" name="TextBox 32"/>
            <p:cNvSpPr txBox="1"/>
            <p:nvPr/>
          </p:nvSpPr>
          <p:spPr>
            <a:xfrm>
              <a:off x="457200" y="1143000"/>
              <a:ext cx="8382000" cy="42976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enlargeArr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newSize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* 2;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E[] x = (E [])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Object[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newSize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(x ==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i.e. no memory allocated to array of E objects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false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j=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j &lt;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j++)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	// copy the front (1st) element, 2nd element, ..., in the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	// original array to the 1st (index 0), 2nd (index 1), ...,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	// positions in the enlarged array.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Q: Why this way?</a:t>
              </a:r>
              <a:endPara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x[j] 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front+j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 %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front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back 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x;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newSize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QueueArr.java</a:t>
              </a:r>
            </a:p>
          </p:txBody>
        </p:sp>
      </p:grpSp>
      <p:sp>
        <p:nvSpPr>
          <p:cNvPr id="8" name="Line Callout 2 (Accent Bar) 7"/>
          <p:cNvSpPr/>
          <p:nvPr/>
        </p:nvSpPr>
        <p:spPr>
          <a:xfrm>
            <a:off x="2819400" y="925588"/>
            <a:ext cx="1905000" cy="329755"/>
          </a:xfrm>
          <a:prstGeom prst="accentCallout2">
            <a:avLst>
              <a:gd name="adj1" fmla="val 18750"/>
              <a:gd name="adj2" fmla="val -8333"/>
              <a:gd name="adj3" fmla="val 13313"/>
              <a:gd name="adj4" fmla="val -30005"/>
              <a:gd name="adj5" fmla="val 111573"/>
              <a:gd name="adj6" fmla="val -74623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private method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>
                <a:latin typeface="Britannic Bold" panose="020B0903060703020204" pitchFamily="34" charset="0"/>
              </a:rPr>
              <a:t>Queue Implement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 dirty="0">
                <a:latin typeface="Britannic Bold" panose="020B0903060703020204" pitchFamily="34" charset="0"/>
              </a:rPr>
              <a:t>: Linked List (1/4)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Method #1 (Composition): </a:t>
            </a:r>
            <a:r>
              <a:rPr lang="en-GB" sz="2800" dirty="0">
                <a:solidFill>
                  <a:srgbClr val="0070C0"/>
                </a:solidFill>
              </a:rPr>
              <a:t>Use </a:t>
            </a:r>
            <a:r>
              <a:rPr lang="en-GB" sz="2800" dirty="0" err="1">
                <a:solidFill>
                  <a:srgbClr val="C00000"/>
                </a:solidFill>
              </a:rPr>
              <a:t>TailedLinkedList</a:t>
            </a:r>
            <a:endParaRPr lang="en-GB" sz="2800" dirty="0">
              <a:solidFill>
                <a:srgbClr val="C00000"/>
              </a:solidFill>
            </a:endParaRPr>
          </a:p>
          <a:p>
            <a:pPr lvl="1"/>
            <a:r>
              <a:rPr lang="en-GB" sz="2400" dirty="0"/>
              <a:t>Do not use </a:t>
            </a:r>
            <a:r>
              <a:rPr lang="en-GB" sz="2400" dirty="0" err="1"/>
              <a:t>BasicLinkedList</a:t>
            </a:r>
            <a:r>
              <a:rPr lang="en-GB" sz="2400" dirty="0"/>
              <a:t> as we would like to use </a:t>
            </a:r>
            <a:r>
              <a:rPr lang="en-GB" sz="2400" dirty="0" err="1">
                <a:solidFill>
                  <a:srgbClr val="00B0F0"/>
                </a:solidFill>
              </a:rPr>
              <a:t>a</a:t>
            </a:r>
            <a:r>
              <a:rPr lang="en-GB" sz="2400">
                <a:solidFill>
                  <a:srgbClr val="00B0F0"/>
                </a:solidFill>
              </a:rPr>
              <a:t>ddLast</a:t>
            </a:r>
            <a:r>
              <a:rPr lang="en-GB" sz="2400" dirty="0">
                <a:solidFill>
                  <a:srgbClr val="00B0F0"/>
                </a:solidFill>
              </a:rPr>
              <a:t>() </a:t>
            </a:r>
            <a:r>
              <a:rPr lang="en-GB" sz="2400" dirty="0"/>
              <a:t>of </a:t>
            </a:r>
            <a:r>
              <a:rPr lang="en-GB" sz="2400" dirty="0" err="1"/>
              <a:t>TailedLinkedList</a:t>
            </a:r>
            <a:r>
              <a:rPr lang="en-GB" sz="2400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48</a:t>
            </a:fld>
            <a:endParaRPr lang="en-US" sz="1600" dirty="0"/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3843210" y="4081240"/>
            <a:ext cx="1643198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 err="1">
                <a:solidFill>
                  <a:srgbClr val="0000FF"/>
                </a:solidFill>
                <a:latin typeface="Helvetica" pitchFamily="34" charset="0"/>
              </a:rPr>
              <a:t>num_nodes</a:t>
            </a:r>
            <a:endParaRPr lang="en-US" sz="2000" i="1" dirty="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4495800" y="4476997"/>
            <a:ext cx="629392" cy="4896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6"/>
          <p:cNvGrpSpPr>
            <a:grpSpLocks/>
          </p:cNvGrpSpPr>
          <p:nvPr/>
        </p:nvGrpSpPr>
        <p:grpSpPr bwMode="auto">
          <a:xfrm>
            <a:off x="323828" y="2139207"/>
            <a:ext cx="8480447" cy="3902075"/>
            <a:chOff x="261" y="1306"/>
            <a:chExt cx="5785" cy="2458"/>
          </a:xfrm>
        </p:grpSpPr>
        <p:sp>
          <p:nvSpPr>
            <p:cNvPr id="54" name="Rectangle 7"/>
            <p:cNvSpPr>
              <a:spLocks noChangeArrowheads="1"/>
            </p:cNvSpPr>
            <p:nvPr/>
          </p:nvSpPr>
          <p:spPr bwMode="auto">
            <a:xfrm>
              <a:off x="300" y="1572"/>
              <a:ext cx="5746" cy="2192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261" y="1306"/>
              <a:ext cx="808" cy="233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b="1" i="1" dirty="0" err="1">
                  <a:latin typeface="Helvetica" pitchFamily="34" charset="0"/>
                </a:rPr>
                <a:t>Queue</a:t>
              </a:r>
              <a:r>
                <a:rPr lang="en-US" b="1" i="1" dirty="0" err="1">
                  <a:solidFill>
                    <a:srgbClr val="FF3300"/>
                  </a:solidFill>
                  <a:latin typeface="Helvetica" pitchFamily="34" charset="0"/>
                </a:rPr>
                <a:t>LL</a:t>
              </a:r>
              <a:endParaRPr lang="en-US" b="1" i="1" dirty="0">
                <a:solidFill>
                  <a:srgbClr val="FF3300"/>
                </a:solidFill>
                <a:latin typeface="Helvetica" pitchFamily="34" charset="0"/>
              </a:endParaRPr>
            </a:p>
          </p:txBody>
        </p:sp>
        <p:sp>
          <p:nvSpPr>
            <p:cNvPr id="56" name="Rectangle 9"/>
            <p:cNvSpPr>
              <a:spLocks noChangeArrowheads="1"/>
            </p:cNvSpPr>
            <p:nvPr/>
          </p:nvSpPr>
          <p:spPr bwMode="auto">
            <a:xfrm>
              <a:off x="1008" y="1720"/>
              <a:ext cx="384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10"/>
            <p:cNvSpPr txBox="1">
              <a:spLocks noChangeArrowheads="1"/>
            </p:cNvSpPr>
            <p:nvPr/>
          </p:nvSpPr>
          <p:spPr bwMode="auto">
            <a:xfrm>
              <a:off x="503" y="1650"/>
              <a:ext cx="374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>
                  <a:solidFill>
                    <a:srgbClr val="0000FF"/>
                  </a:solidFill>
                  <a:latin typeface="Helvetica" pitchFamily="34" charset="0"/>
                </a:rPr>
                <a:t>list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687513" y="5104657"/>
            <a:ext cx="1160462" cy="508000"/>
            <a:chOff x="1687513" y="5028457"/>
            <a:chExt cx="1160462" cy="508000"/>
          </a:xfrm>
        </p:grpSpPr>
        <p:sp>
          <p:nvSpPr>
            <p:cNvPr id="59" name="Rectangle 11"/>
            <p:cNvSpPr>
              <a:spLocks noChangeArrowheads="1"/>
            </p:cNvSpPr>
            <p:nvPr/>
          </p:nvSpPr>
          <p:spPr bwMode="auto">
            <a:xfrm>
              <a:off x="1687513" y="50411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2"/>
            <p:cNvSpPr>
              <a:spLocks noChangeShapeType="1"/>
            </p:cNvSpPr>
            <p:nvPr/>
          </p:nvSpPr>
          <p:spPr bwMode="auto">
            <a:xfrm>
              <a:off x="2366963" y="50284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13"/>
            <p:cNvSpPr txBox="1">
              <a:spLocks noChangeArrowheads="1"/>
            </p:cNvSpPr>
            <p:nvPr/>
          </p:nvSpPr>
          <p:spPr bwMode="auto">
            <a:xfrm>
              <a:off x="1906588" y="50903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1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376613" y="5104657"/>
            <a:ext cx="1160462" cy="508000"/>
            <a:chOff x="3376613" y="5053857"/>
            <a:chExt cx="1160462" cy="508000"/>
          </a:xfrm>
        </p:grpSpPr>
        <p:sp>
          <p:nvSpPr>
            <p:cNvPr id="63" name="Rectangle 15"/>
            <p:cNvSpPr>
              <a:spLocks noChangeArrowheads="1"/>
            </p:cNvSpPr>
            <p:nvPr/>
          </p:nvSpPr>
          <p:spPr bwMode="auto">
            <a:xfrm>
              <a:off x="3376613" y="50665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>
              <a:off x="4056063" y="50538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17"/>
            <p:cNvSpPr txBox="1">
              <a:spLocks noChangeArrowheads="1"/>
            </p:cNvSpPr>
            <p:nvPr/>
          </p:nvSpPr>
          <p:spPr bwMode="auto">
            <a:xfrm>
              <a:off x="3595688" y="51157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latin typeface="Helvetica" pitchFamily="34" charset="0"/>
                </a:rPr>
                <a:t>a</a:t>
              </a:r>
              <a:r>
                <a:rPr lang="en-US" sz="2000" i="1" baseline="-25000" dirty="0">
                  <a:latin typeface="Helvetica" pitchFamily="34" charset="0"/>
                </a:rPr>
                <a:t>2</a:t>
              </a:r>
              <a:endParaRPr lang="en-US" sz="2000" i="1" dirty="0"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064125" y="5104657"/>
            <a:ext cx="1160463" cy="508000"/>
            <a:chOff x="5064125" y="5079257"/>
            <a:chExt cx="1160463" cy="508000"/>
          </a:xfrm>
        </p:grpSpPr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5064125" y="50919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0"/>
            <p:cNvSpPr>
              <a:spLocks noChangeShapeType="1"/>
            </p:cNvSpPr>
            <p:nvPr/>
          </p:nvSpPr>
          <p:spPr bwMode="auto">
            <a:xfrm>
              <a:off x="5745163" y="5079257"/>
              <a:ext cx="0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21"/>
            <p:cNvSpPr txBox="1">
              <a:spLocks noChangeArrowheads="1"/>
            </p:cNvSpPr>
            <p:nvPr/>
          </p:nvSpPr>
          <p:spPr bwMode="auto">
            <a:xfrm>
              <a:off x="5284788" y="51411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3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753225" y="5104657"/>
            <a:ext cx="1160463" cy="508000"/>
            <a:chOff x="6753225" y="5104657"/>
            <a:chExt cx="1160463" cy="508000"/>
          </a:xfrm>
        </p:grpSpPr>
        <p:sp>
          <p:nvSpPr>
            <p:cNvPr id="71" name="Rectangle 23"/>
            <p:cNvSpPr>
              <a:spLocks noChangeArrowheads="1"/>
            </p:cNvSpPr>
            <p:nvPr/>
          </p:nvSpPr>
          <p:spPr bwMode="auto">
            <a:xfrm>
              <a:off x="6753225" y="51173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4"/>
            <p:cNvSpPr>
              <a:spLocks noChangeShapeType="1"/>
            </p:cNvSpPr>
            <p:nvPr/>
          </p:nvSpPr>
          <p:spPr bwMode="auto">
            <a:xfrm>
              <a:off x="7432675" y="5104657"/>
              <a:ext cx="1588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25"/>
            <p:cNvSpPr txBox="1">
              <a:spLocks noChangeArrowheads="1"/>
            </p:cNvSpPr>
            <p:nvPr/>
          </p:nvSpPr>
          <p:spPr bwMode="auto">
            <a:xfrm>
              <a:off x="6972300" y="5166570"/>
              <a:ext cx="417513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4</a:t>
              </a:r>
              <a:endParaRPr lang="en-US" sz="2000" i="1">
                <a:latin typeface="Helvetica" pitchFamily="34" charset="0"/>
              </a:endParaRPr>
            </a:p>
          </p:txBody>
        </p:sp>
        <p:sp>
          <p:nvSpPr>
            <p:cNvPr id="74" name="Line 26"/>
            <p:cNvSpPr>
              <a:spLocks noChangeShapeType="1"/>
            </p:cNvSpPr>
            <p:nvPr/>
          </p:nvSpPr>
          <p:spPr bwMode="auto">
            <a:xfrm flipH="1">
              <a:off x="7432675" y="5130057"/>
              <a:ext cx="479425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" name="Rectangle 27"/>
          <p:cNvSpPr>
            <a:spLocks noChangeArrowheads="1"/>
          </p:cNvSpPr>
          <p:nvPr/>
        </p:nvSpPr>
        <p:spPr bwMode="auto">
          <a:xfrm>
            <a:off x="1687513" y="4177557"/>
            <a:ext cx="868362" cy="27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28"/>
          <p:cNvSpPr txBox="1">
            <a:spLocks noChangeArrowheads="1"/>
          </p:cNvSpPr>
          <p:nvPr/>
        </p:nvSpPr>
        <p:spPr bwMode="auto">
          <a:xfrm>
            <a:off x="922338" y="4099770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>
                <a:solidFill>
                  <a:srgbClr val="0000FF"/>
                </a:solidFill>
                <a:latin typeface="Helvetica" pitchFamily="34" charset="0"/>
              </a:rPr>
              <a:t>head</a:t>
            </a:r>
            <a:endParaRPr lang="en-US" sz="2000" i="1" dirty="0">
              <a:latin typeface="Helvetica" pitchFamily="34" charset="0"/>
            </a:endParaRPr>
          </a:p>
        </p:txBody>
      </p:sp>
      <p:sp>
        <p:nvSpPr>
          <p:cNvPr id="77" name="Rectangle 30"/>
          <p:cNvSpPr>
            <a:spLocks noChangeArrowheads="1"/>
          </p:cNvSpPr>
          <p:nvPr/>
        </p:nvSpPr>
        <p:spPr bwMode="auto">
          <a:xfrm>
            <a:off x="936625" y="4063257"/>
            <a:ext cx="7508875" cy="184785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609600" y="3616159"/>
            <a:ext cx="2017412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 err="1">
                <a:latin typeface="Helvetica" pitchFamily="34" charset="0"/>
              </a:rPr>
              <a:t>TailedLinkedList</a:t>
            </a:r>
            <a:endParaRPr lang="en-US" sz="2000" i="1" dirty="0">
              <a:latin typeface="Helvetica" pitchFamily="34" charset="0"/>
            </a:endParaRPr>
          </a:p>
        </p:txBody>
      </p:sp>
      <p:sp>
        <p:nvSpPr>
          <p:cNvPr id="79" name="Freeform 32"/>
          <p:cNvSpPr>
            <a:spLocks/>
          </p:cNvSpPr>
          <p:nvPr/>
        </p:nvSpPr>
        <p:spPr bwMode="auto">
          <a:xfrm>
            <a:off x="1600200" y="2923432"/>
            <a:ext cx="1243013" cy="1127125"/>
          </a:xfrm>
          <a:custGeom>
            <a:avLst/>
            <a:gdLst>
              <a:gd name="T0" fmla="*/ 0 w 816"/>
              <a:gd name="T1" fmla="*/ 0 h 512"/>
              <a:gd name="T2" fmla="*/ 2147483647 w 816"/>
              <a:gd name="T3" fmla="*/ 2147483647 h 512"/>
              <a:gd name="T4" fmla="*/ 2147483647 w 816"/>
              <a:gd name="T5" fmla="*/ 2147483647 h 512"/>
              <a:gd name="T6" fmla="*/ 0 60000 65536"/>
              <a:gd name="T7" fmla="*/ 0 60000 65536"/>
              <a:gd name="T8" fmla="*/ 0 60000 65536"/>
              <a:gd name="T9" fmla="*/ 0 w 816"/>
              <a:gd name="T10" fmla="*/ 0 h 512"/>
              <a:gd name="T11" fmla="*/ 816 w 81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512">
                <a:moveTo>
                  <a:pt x="0" y="0"/>
                </a:moveTo>
                <a:cubicBezTo>
                  <a:pt x="212" y="29"/>
                  <a:pt x="424" y="59"/>
                  <a:pt x="560" y="144"/>
                </a:cubicBezTo>
                <a:cubicBezTo>
                  <a:pt x="696" y="229"/>
                  <a:pt x="756" y="370"/>
                  <a:pt x="816" y="51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4617348" y="4492456"/>
            <a:ext cx="352756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>
                <a:latin typeface="Helvetica" pitchFamily="34" charset="0"/>
              </a:rPr>
              <a:t>4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590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2672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019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981200" y="4343400"/>
            <a:ext cx="304800" cy="685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27"/>
          <p:cNvSpPr>
            <a:spLocks noChangeArrowheads="1"/>
          </p:cNvSpPr>
          <p:nvPr/>
        </p:nvSpPr>
        <p:spPr bwMode="auto">
          <a:xfrm>
            <a:off x="6781800" y="4177557"/>
            <a:ext cx="868362" cy="27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7620000" y="4191000"/>
            <a:ext cx="513282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>
                <a:solidFill>
                  <a:srgbClr val="0000FF"/>
                </a:solidFill>
                <a:latin typeface="Helvetica" pitchFamily="34" charset="0"/>
              </a:rPr>
              <a:t>tail</a:t>
            </a:r>
            <a:endParaRPr lang="en-US" sz="2000" i="1" dirty="0">
              <a:latin typeface="Helvetica" pitchFamily="34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075487" y="4343400"/>
            <a:ext cx="304800" cy="685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>
                <a:latin typeface="Britannic Bold" panose="020B0903060703020204" pitchFamily="34" charset="0"/>
              </a:rPr>
              <a:t>Queue Implement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 dirty="0">
                <a:latin typeface="Britannic Bold" panose="020B0903060703020204" pitchFamily="34" charset="0"/>
              </a:rPr>
              <a:t>: Linked List (2/4)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0929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Method #1 (Composition): </a:t>
            </a:r>
            <a:r>
              <a:rPr lang="en-GB" sz="2800" dirty="0">
                <a:solidFill>
                  <a:srgbClr val="FF0000"/>
                </a:solidFill>
              </a:rPr>
              <a:t>Use</a:t>
            </a:r>
            <a:r>
              <a:rPr lang="en-GB" sz="2800" dirty="0"/>
              <a:t> </a:t>
            </a:r>
            <a:r>
              <a:rPr lang="en-GB" sz="2800" dirty="0" err="1"/>
              <a:t>TailedLinkedList</a:t>
            </a: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49</a:t>
            </a:fld>
            <a:endParaRPr lang="en-US" sz="1600" dirty="0"/>
          </a:p>
        </p:txBody>
      </p:sp>
      <p:grpSp>
        <p:nvGrpSpPr>
          <p:cNvPr id="4" name="Group 31"/>
          <p:cNvGrpSpPr/>
          <p:nvPr/>
        </p:nvGrpSpPr>
        <p:grpSpPr>
          <a:xfrm>
            <a:off x="381000" y="1334686"/>
            <a:ext cx="8382000" cy="5263346"/>
            <a:chOff x="457200" y="1059489"/>
            <a:chExt cx="8382000" cy="4741618"/>
          </a:xfrm>
        </p:grpSpPr>
        <p:sp>
          <p:nvSpPr>
            <p:cNvPr id="45" name="TextBox 44"/>
            <p:cNvSpPr txBox="1"/>
            <p:nvPr/>
          </p:nvSpPr>
          <p:spPr>
            <a:xfrm>
              <a:off x="457200" y="1143000"/>
              <a:ext cx="8382000" cy="465810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QueueLL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QueueADT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TailedLinkedList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&lt;E&gt; list;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QueueLL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 { list =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TailedLinkedList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&lt;E&gt; (); 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 {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list.</a:t>
              </a:r>
              <a:r>
                <a:rPr lang="en-SG" sz="16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offer(E o) {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list.</a:t>
              </a:r>
              <a:r>
                <a:rPr lang="en-SG" sz="16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addLast</a:t>
              </a: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  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SG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addLast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SG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getFirst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SG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removeFirst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					 // are public methods of </a:t>
              </a:r>
              <a:r>
                <a:rPr lang="en-SG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TailedLinkedList</a:t>
              </a:r>
              <a:endParaRPr lang="en-SG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E peek()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())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list.</a:t>
              </a:r>
              <a:r>
                <a:rPr lang="en-SG" sz="16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getFirst</a:t>
              </a: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E poll()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E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peek();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(!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())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list.</a:t>
              </a:r>
              <a:r>
                <a:rPr lang="en-SG" sz="16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removeFirst</a:t>
              </a: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QueueLL.java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655103443"/>
              </p:ext>
            </p:extLst>
          </p:nvPr>
        </p:nvGraphicFramePr>
        <p:xfrm>
          <a:off x="533400" y="13716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  <p:extLst>
      <p:ext uri="{BB962C8B-B14F-4D97-AF65-F5344CB8AC3E}">
        <p14:creationId xmlns:p14="http://schemas.microsoft.com/office/powerpoint/2010/main" val="296061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>
                <a:latin typeface="Britannic Bold" panose="020B0903060703020204" pitchFamily="34" charset="0"/>
              </a:rPr>
              <a:t>Queue Implement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 dirty="0">
                <a:latin typeface="Britannic Bold" panose="020B0903060703020204" pitchFamily="34" charset="0"/>
              </a:rPr>
              <a:t>: Linked List (3/4)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14478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Method #2 (Inheritance): </a:t>
            </a:r>
            <a:r>
              <a:rPr lang="en-GB" sz="2800">
                <a:solidFill>
                  <a:srgbClr val="FF0000"/>
                </a:solidFill>
              </a:rPr>
              <a:t>Extend</a:t>
            </a:r>
            <a:r>
              <a:rPr lang="en-GB" sz="2800"/>
              <a:t> TailedLinkedList</a:t>
            </a: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50</a:t>
            </a:fld>
            <a:endParaRPr lang="en-US" sz="1600" dirty="0"/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3843210" y="4081240"/>
            <a:ext cx="1643198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 err="1">
                <a:solidFill>
                  <a:srgbClr val="0000FF"/>
                </a:solidFill>
                <a:latin typeface="Helvetica" pitchFamily="34" charset="0"/>
              </a:rPr>
              <a:t>num_nodes</a:t>
            </a:r>
            <a:endParaRPr lang="en-US" sz="2000" i="1" dirty="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4495800" y="4476997"/>
            <a:ext cx="629392" cy="4896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57"/>
          <p:cNvGrpSpPr/>
          <p:nvPr/>
        </p:nvGrpSpPr>
        <p:grpSpPr>
          <a:xfrm>
            <a:off x="1687513" y="5104657"/>
            <a:ext cx="1160462" cy="508000"/>
            <a:chOff x="1687513" y="5028457"/>
            <a:chExt cx="1160462" cy="508000"/>
          </a:xfrm>
        </p:grpSpPr>
        <p:sp>
          <p:nvSpPr>
            <p:cNvPr id="59" name="Rectangle 11"/>
            <p:cNvSpPr>
              <a:spLocks noChangeArrowheads="1"/>
            </p:cNvSpPr>
            <p:nvPr/>
          </p:nvSpPr>
          <p:spPr bwMode="auto">
            <a:xfrm>
              <a:off x="1687513" y="50411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2"/>
            <p:cNvSpPr>
              <a:spLocks noChangeShapeType="1"/>
            </p:cNvSpPr>
            <p:nvPr/>
          </p:nvSpPr>
          <p:spPr bwMode="auto">
            <a:xfrm>
              <a:off x="2366963" y="50284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13"/>
            <p:cNvSpPr txBox="1">
              <a:spLocks noChangeArrowheads="1"/>
            </p:cNvSpPr>
            <p:nvPr/>
          </p:nvSpPr>
          <p:spPr bwMode="auto">
            <a:xfrm>
              <a:off x="1906588" y="50903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1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6" name="Group 61"/>
          <p:cNvGrpSpPr/>
          <p:nvPr/>
        </p:nvGrpSpPr>
        <p:grpSpPr>
          <a:xfrm>
            <a:off x="3376613" y="5104657"/>
            <a:ext cx="1160462" cy="508000"/>
            <a:chOff x="3376613" y="5053857"/>
            <a:chExt cx="1160462" cy="508000"/>
          </a:xfrm>
        </p:grpSpPr>
        <p:sp>
          <p:nvSpPr>
            <p:cNvPr id="63" name="Rectangle 15"/>
            <p:cNvSpPr>
              <a:spLocks noChangeArrowheads="1"/>
            </p:cNvSpPr>
            <p:nvPr/>
          </p:nvSpPr>
          <p:spPr bwMode="auto">
            <a:xfrm>
              <a:off x="3376613" y="50665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>
              <a:off x="4056063" y="50538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17"/>
            <p:cNvSpPr txBox="1">
              <a:spLocks noChangeArrowheads="1"/>
            </p:cNvSpPr>
            <p:nvPr/>
          </p:nvSpPr>
          <p:spPr bwMode="auto">
            <a:xfrm>
              <a:off x="3595688" y="51157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latin typeface="Helvetica" pitchFamily="34" charset="0"/>
                </a:rPr>
                <a:t>a</a:t>
              </a:r>
              <a:r>
                <a:rPr lang="en-US" sz="2000" i="1" baseline="-25000" dirty="0">
                  <a:latin typeface="Helvetica" pitchFamily="34" charset="0"/>
                </a:rPr>
                <a:t>2</a:t>
              </a:r>
              <a:endParaRPr lang="en-US" sz="2000" i="1" dirty="0">
                <a:latin typeface="Helvetica" pitchFamily="34" charset="0"/>
              </a:endParaRPr>
            </a:p>
          </p:txBody>
        </p:sp>
      </p:grpSp>
      <p:grpSp>
        <p:nvGrpSpPr>
          <p:cNvPr id="9" name="Group 65"/>
          <p:cNvGrpSpPr/>
          <p:nvPr/>
        </p:nvGrpSpPr>
        <p:grpSpPr>
          <a:xfrm>
            <a:off x="5064125" y="5104657"/>
            <a:ext cx="1160463" cy="508000"/>
            <a:chOff x="5064125" y="5079257"/>
            <a:chExt cx="1160463" cy="508000"/>
          </a:xfrm>
        </p:grpSpPr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5064125" y="50919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0"/>
            <p:cNvSpPr>
              <a:spLocks noChangeShapeType="1"/>
            </p:cNvSpPr>
            <p:nvPr/>
          </p:nvSpPr>
          <p:spPr bwMode="auto">
            <a:xfrm>
              <a:off x="5745163" y="5079257"/>
              <a:ext cx="0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21"/>
            <p:cNvSpPr txBox="1">
              <a:spLocks noChangeArrowheads="1"/>
            </p:cNvSpPr>
            <p:nvPr/>
          </p:nvSpPr>
          <p:spPr bwMode="auto">
            <a:xfrm>
              <a:off x="5284788" y="51411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3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10" name="Group 69"/>
          <p:cNvGrpSpPr/>
          <p:nvPr/>
        </p:nvGrpSpPr>
        <p:grpSpPr>
          <a:xfrm>
            <a:off x="6753225" y="5104657"/>
            <a:ext cx="1160463" cy="508000"/>
            <a:chOff x="6753225" y="5104657"/>
            <a:chExt cx="1160463" cy="508000"/>
          </a:xfrm>
        </p:grpSpPr>
        <p:sp>
          <p:nvSpPr>
            <p:cNvPr id="71" name="Rectangle 23"/>
            <p:cNvSpPr>
              <a:spLocks noChangeArrowheads="1"/>
            </p:cNvSpPr>
            <p:nvPr/>
          </p:nvSpPr>
          <p:spPr bwMode="auto">
            <a:xfrm>
              <a:off x="6753225" y="51173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4"/>
            <p:cNvSpPr>
              <a:spLocks noChangeShapeType="1"/>
            </p:cNvSpPr>
            <p:nvPr/>
          </p:nvSpPr>
          <p:spPr bwMode="auto">
            <a:xfrm>
              <a:off x="7432675" y="5104657"/>
              <a:ext cx="1588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25"/>
            <p:cNvSpPr txBox="1">
              <a:spLocks noChangeArrowheads="1"/>
            </p:cNvSpPr>
            <p:nvPr/>
          </p:nvSpPr>
          <p:spPr bwMode="auto">
            <a:xfrm>
              <a:off x="6972300" y="5166570"/>
              <a:ext cx="417513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4</a:t>
              </a:r>
              <a:endParaRPr lang="en-US" sz="2000" i="1">
                <a:latin typeface="Helvetica" pitchFamily="34" charset="0"/>
              </a:endParaRPr>
            </a:p>
          </p:txBody>
        </p:sp>
        <p:sp>
          <p:nvSpPr>
            <p:cNvPr id="74" name="Line 26"/>
            <p:cNvSpPr>
              <a:spLocks noChangeShapeType="1"/>
            </p:cNvSpPr>
            <p:nvPr/>
          </p:nvSpPr>
          <p:spPr bwMode="auto">
            <a:xfrm flipH="1">
              <a:off x="7432675" y="5130057"/>
              <a:ext cx="479425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" name="Rectangle 27"/>
          <p:cNvSpPr>
            <a:spLocks noChangeArrowheads="1"/>
          </p:cNvSpPr>
          <p:nvPr/>
        </p:nvSpPr>
        <p:spPr bwMode="auto">
          <a:xfrm>
            <a:off x="1687513" y="4177557"/>
            <a:ext cx="868362" cy="27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28"/>
          <p:cNvSpPr txBox="1">
            <a:spLocks noChangeArrowheads="1"/>
          </p:cNvSpPr>
          <p:nvPr/>
        </p:nvSpPr>
        <p:spPr bwMode="auto">
          <a:xfrm>
            <a:off x="922338" y="4099770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>
                <a:solidFill>
                  <a:srgbClr val="0000FF"/>
                </a:solidFill>
                <a:latin typeface="Helvetica" pitchFamily="34" charset="0"/>
              </a:rPr>
              <a:t>head</a:t>
            </a:r>
            <a:endParaRPr lang="en-US" sz="2000" i="1" dirty="0">
              <a:latin typeface="Helvetica" pitchFamily="34" charset="0"/>
            </a:endParaRPr>
          </a:p>
        </p:txBody>
      </p:sp>
      <p:sp>
        <p:nvSpPr>
          <p:cNvPr id="77" name="Rectangle 30"/>
          <p:cNvSpPr>
            <a:spLocks noChangeArrowheads="1"/>
          </p:cNvSpPr>
          <p:nvPr/>
        </p:nvSpPr>
        <p:spPr bwMode="auto">
          <a:xfrm>
            <a:off x="936625" y="4063257"/>
            <a:ext cx="7508875" cy="184785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4617348" y="4492456"/>
            <a:ext cx="352756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>
                <a:latin typeface="Helvetica" pitchFamily="34" charset="0"/>
              </a:rPr>
              <a:t>4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590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2672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019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981200" y="4343400"/>
            <a:ext cx="304800" cy="685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27"/>
          <p:cNvSpPr>
            <a:spLocks noChangeArrowheads="1"/>
          </p:cNvSpPr>
          <p:nvPr/>
        </p:nvSpPr>
        <p:spPr bwMode="auto">
          <a:xfrm>
            <a:off x="6781800" y="4177557"/>
            <a:ext cx="868362" cy="27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7620000" y="4191000"/>
            <a:ext cx="513282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>
                <a:solidFill>
                  <a:srgbClr val="0000FF"/>
                </a:solidFill>
                <a:latin typeface="Helvetica" pitchFamily="34" charset="0"/>
              </a:rPr>
              <a:t>tail</a:t>
            </a:r>
            <a:endParaRPr lang="en-US" sz="2000" i="1" dirty="0">
              <a:latin typeface="Helvetica" pitchFamily="34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075487" y="4343400"/>
            <a:ext cx="304800" cy="685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870081" y="3589194"/>
            <a:ext cx="1338828" cy="36933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b="1" i="1" dirty="0" err="1">
                <a:latin typeface="Helvetica" pitchFamily="34" charset="0"/>
              </a:rPr>
              <a:t>Queue</a:t>
            </a:r>
            <a:r>
              <a:rPr lang="en-US" b="1" i="1" dirty="0" err="1">
                <a:solidFill>
                  <a:srgbClr val="FF3300"/>
                </a:solidFill>
                <a:latin typeface="Helvetica" pitchFamily="34" charset="0"/>
              </a:rPr>
              <a:t>LLE</a:t>
            </a:r>
            <a:endParaRPr lang="en-US" b="1" i="1" dirty="0">
              <a:solidFill>
                <a:srgbClr val="FF3300"/>
              </a:solidFill>
              <a:latin typeface="Helvetica" pitchFamily="34" charset="0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6345382" y="3581400"/>
            <a:ext cx="2017412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 err="1">
                <a:latin typeface="Helvetica" pitchFamily="34" charset="0"/>
              </a:rPr>
              <a:t>TailedLinkedList</a:t>
            </a:r>
            <a:endParaRPr lang="en-US" sz="2000" i="1" dirty="0">
              <a:latin typeface="Helvetica" pitchFamily="34" charset="0"/>
            </a:endParaRPr>
          </a:p>
        </p:txBody>
      </p:sp>
      <p:sp>
        <p:nvSpPr>
          <p:cNvPr id="4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>
                <a:latin typeface="Britannic Bold" panose="020B0903060703020204" pitchFamily="34" charset="0"/>
              </a:rPr>
              <a:t>Queue Implement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 dirty="0">
                <a:latin typeface="Britannic Bold" panose="020B0903060703020204" pitchFamily="34" charset="0"/>
              </a:rPr>
              <a:t>: Linked List (4/4)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685800"/>
          </a:xfrm>
        </p:spPr>
        <p:txBody>
          <a:bodyPr>
            <a:normAutofit fontScale="92500"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Method #2 (Inheritance): </a:t>
            </a:r>
            <a:r>
              <a:rPr lang="en-GB" sz="2800" dirty="0">
                <a:solidFill>
                  <a:srgbClr val="FF0000"/>
                </a:solidFill>
              </a:rPr>
              <a:t>Extend</a:t>
            </a:r>
            <a:r>
              <a:rPr lang="en-GB" sz="2800" dirty="0"/>
              <a:t> </a:t>
            </a:r>
            <a:r>
              <a:rPr lang="en-GB" sz="2800" dirty="0" err="1"/>
              <a:t>TailedLinkedList</a:t>
            </a: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51</a:t>
            </a:fld>
            <a:endParaRPr lang="en-US" sz="1600" dirty="0"/>
          </a:p>
        </p:txBody>
      </p:sp>
      <p:grpSp>
        <p:nvGrpSpPr>
          <p:cNvPr id="4" name="Group 31"/>
          <p:cNvGrpSpPr/>
          <p:nvPr/>
        </p:nvGrpSpPr>
        <p:grpSpPr>
          <a:xfrm>
            <a:off x="381000" y="1371600"/>
            <a:ext cx="8382000" cy="4617014"/>
            <a:chOff x="457200" y="1059489"/>
            <a:chExt cx="8382000" cy="4159354"/>
          </a:xfrm>
        </p:grpSpPr>
        <p:sp>
          <p:nvSpPr>
            <p:cNvPr id="45" name="TextBox 44"/>
            <p:cNvSpPr txBox="1"/>
            <p:nvPr/>
          </p:nvSpPr>
          <p:spPr>
            <a:xfrm>
              <a:off x="457200" y="1143000"/>
              <a:ext cx="8382000" cy="4075843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QueueLLE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extends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TailedLinkedList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QueueADT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offer(E o) 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{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	addLast(o);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>
                  <a:solidFill>
                    <a:srgbClr val="003399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E peek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(isEmpty()) 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return 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getFirst();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E poll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	E obj = peek();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(!isEmpty()) removeFirst();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obj;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QueueLLE.java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957" y="155967"/>
            <a:ext cx="730810" cy="764029"/>
          </a:xfrm>
          <a:prstGeom prst="rect">
            <a:avLst/>
          </a:prstGeom>
        </p:spPr>
      </p:pic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>
                <a:latin typeface="Britannic Bold" panose="020B0903060703020204" pitchFamily="34" charset="0"/>
              </a:rPr>
              <a:t>Uses of Queues (1/2)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52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228600" y="838200"/>
            <a:ext cx="8686800" cy="4429997"/>
            <a:chOff x="304800" y="1059489"/>
            <a:chExt cx="8686800" cy="4094847"/>
          </a:xfrm>
        </p:grpSpPr>
        <p:sp>
          <p:nvSpPr>
            <p:cNvPr id="45" name="TextBox 44"/>
            <p:cNvSpPr txBox="1"/>
            <p:nvPr/>
          </p:nvSpPr>
          <p:spPr>
            <a:xfrm>
              <a:off x="304800" y="1143001"/>
              <a:ext cx="8686800" cy="4011335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TestQueue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main (String[]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// you can use any one of the following implementations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QueueArr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&lt;String&gt; queue= new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QueueArr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&lt;String&gt; (); 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Array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QueueLL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&lt;String&gt; queue= 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QueueLL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&lt;String&gt; (); 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LinkedList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composition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QueueLLE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&lt;String&gt; queue= new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QueueLLE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&lt;String&gt; (); </a:t>
              </a:r>
              <a:r>
                <a:rPr lang="en-SG" sz="12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2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LinkedList</a:t>
              </a:r>
              <a:r>
                <a:rPr lang="en-SG" sz="12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inheritance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"queue is empty? "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queue.isEmpty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"1"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"operation: </a:t>
              </a:r>
              <a:r>
                <a:rPr lang="en-SG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)"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"queue is empty? "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queue.isEmpty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"front now is: "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"2"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"operation: </a:t>
              </a:r>
              <a:r>
                <a:rPr lang="en-SG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)"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"front now is: "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"3"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"operation: </a:t>
              </a:r>
              <a:r>
                <a:rPr lang="en-SG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)"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"front now is: "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endPara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TestQueue.java</a:t>
              </a:r>
            </a:p>
          </p:txBody>
        </p:sp>
      </p:grp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>
                <a:latin typeface="Britannic Bold" panose="020B0903060703020204" pitchFamily="34" charset="0"/>
              </a:rPr>
              <a:t>Uses of Queues (2/2)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53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228600" y="838200"/>
            <a:ext cx="8686800" cy="2983447"/>
            <a:chOff x="304800" y="1059489"/>
            <a:chExt cx="8686800" cy="2757736"/>
          </a:xfrm>
        </p:grpSpPr>
        <p:sp>
          <p:nvSpPr>
            <p:cNvPr id="45" name="TextBox 44"/>
            <p:cNvSpPr txBox="1"/>
            <p:nvPr/>
          </p:nvSpPr>
          <p:spPr>
            <a:xfrm>
              <a:off x="304800" y="1143001"/>
              <a:ext cx="8686800" cy="267422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"operation: </a:t>
              </a:r>
              <a:r>
                <a:rPr lang="en-SG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()"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"front now is: "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"checking whether </a:t>
              </a:r>
              <a:r>
                <a:rPr lang="en-SG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().equals(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().equals(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"1"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"operation: </a:t>
              </a:r>
              <a:r>
                <a:rPr lang="en-SG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()"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"front now is: "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"operation: </a:t>
              </a:r>
              <a:r>
                <a:rPr lang="en-SG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()");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"front now is: "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}	</a:t>
              </a:r>
              <a:endPara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TestQueue.java</a:t>
              </a:r>
            </a:p>
          </p:txBody>
        </p:sp>
      </p:grp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4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9 </a:t>
            </a:r>
            <a:r>
              <a:rPr lang="en-US" sz="3600" dirty="0" err="1">
                <a:latin typeface="Britannic Bold" panose="020B0903060703020204" pitchFamily="34" charset="0"/>
              </a:rPr>
              <a:t>java.util.interface</a:t>
            </a:r>
            <a:r>
              <a:rPr lang="en-US" sz="3600" dirty="0">
                <a:latin typeface="Britannic Bold" panose="020B0903060703020204" pitchFamily="34" charset="0"/>
              </a:rPr>
              <a:t> Queue &lt;E&gt;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54</a:t>
            </a:fld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5788223"/>
            <a:ext cx="7792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Note: </a:t>
            </a:r>
            <a:r>
              <a:rPr lang="en-US" sz="1600" dirty="0"/>
              <a:t>The methods “E element()” and “E remove()” are not in our own Queue ADT .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957" y="914400"/>
            <a:ext cx="8063778" cy="4804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10</a:t>
            </a:r>
            <a:r>
              <a:rPr lang="en-US" sz="4400" dirty="0">
                <a:latin typeface="Britannic Bold" panose="020B0903060703020204" pitchFamily="34" charset="0"/>
              </a:rPr>
              <a:t> Palindromes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Application using both Stack and Queue</a:t>
            </a:r>
            <a:endParaRPr lang="en-US" sz="3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10 </a:t>
            </a:r>
            <a:r>
              <a:rPr lang="en-US" sz="3600" dirty="0">
                <a:latin typeface="Britannic Bold" panose="020B0903060703020204" pitchFamily="34" charset="0"/>
              </a:rPr>
              <a:t>Application: </a:t>
            </a:r>
            <a:r>
              <a:rPr lang="en-US" sz="3600" dirty="0">
                <a:solidFill>
                  <a:srgbClr val="800000"/>
                </a:solidFill>
                <a:latin typeface="Britannic Bold" panose="020B0903060703020204" pitchFamily="34" charset="0"/>
              </a:rPr>
              <a:t>Palindromes </a:t>
            </a:r>
            <a:r>
              <a:rPr lang="en-US" sz="3600" dirty="0">
                <a:latin typeface="Britannic Bold" panose="020B0903060703020204" pitchFamily="34" charset="0"/>
              </a:rPr>
              <a:t>(1/3)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56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133600"/>
          </a:xfrm>
        </p:spPr>
        <p:txBody>
          <a:bodyPr>
            <a:normAutofit/>
          </a:bodyPr>
          <a:lstStyle/>
          <a:p>
            <a:pPr lvl="0">
              <a:buClr>
                <a:schemeClr val="bg2"/>
              </a:buClr>
              <a:buSzPct val="75000"/>
              <a:defRPr/>
            </a:pPr>
            <a:r>
              <a:rPr lang="en-US" sz="2800" dirty="0"/>
              <a:t>A string which reads the same either left to right, or right to left is known as a </a:t>
            </a:r>
            <a:r>
              <a:rPr lang="en-US" sz="2800" dirty="0">
                <a:solidFill>
                  <a:srgbClr val="0000FF"/>
                </a:solidFill>
              </a:rPr>
              <a:t>palindrome</a:t>
            </a:r>
          </a:p>
          <a:p>
            <a:pPr marL="901700" lvl="1" indent="-444500">
              <a:buSzPct val="80000"/>
              <a:buFont typeface="Wingdings" pitchFamily="2" charset="2"/>
              <a:buChar char="¨"/>
              <a:defRPr/>
            </a:pPr>
            <a:r>
              <a:rPr lang="en-US" sz="2400" dirty="0"/>
              <a:t>Palindromes: </a:t>
            </a:r>
            <a:r>
              <a:rPr lang="en-US" sz="2400" dirty="0">
                <a:solidFill>
                  <a:srgbClr val="006600"/>
                </a:solidFill>
              </a:rPr>
              <a:t>“radar”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6600"/>
                </a:solidFill>
              </a:rPr>
              <a:t> “deed”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6600"/>
                </a:solidFill>
              </a:rPr>
              <a:t> “</a:t>
            </a:r>
            <a:r>
              <a:rPr lang="en-US" sz="2400" dirty="0" err="1">
                <a:solidFill>
                  <a:srgbClr val="006600"/>
                </a:solidFill>
              </a:rPr>
              <a:t>aibohphobia</a:t>
            </a:r>
            <a:r>
              <a:rPr lang="en-US" sz="2400" dirty="0">
                <a:solidFill>
                  <a:srgbClr val="006600"/>
                </a:solidFill>
              </a:rPr>
              <a:t>”</a:t>
            </a:r>
          </a:p>
          <a:p>
            <a:pPr marL="901700" lvl="1" indent="-444500">
              <a:buSzPct val="80000"/>
              <a:buFont typeface="Wingdings" pitchFamily="2" charset="2"/>
              <a:buChar char="¨"/>
              <a:defRPr/>
            </a:pPr>
            <a:r>
              <a:rPr lang="en-US" sz="2400" dirty="0"/>
              <a:t>Non-palindromes: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6600"/>
                </a:solidFill>
              </a:rPr>
              <a:t>“data”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6600"/>
                </a:solidFill>
              </a:rPr>
              <a:t> “little”    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586825" y="3493317"/>
            <a:ext cx="2286000" cy="415925"/>
          </a:xfrm>
          <a:prstGeom prst="rect">
            <a:avLst/>
          </a:prstGeom>
          <a:noFill/>
          <a:ln w="19050">
            <a:solidFill>
              <a:srgbClr val="00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“c</a:t>
            </a:r>
            <a:r>
              <a:rPr lang="en-US" sz="2000" baseline="-25000">
                <a:solidFill>
                  <a:srgbClr val="0000FF"/>
                </a:solidFill>
                <a:latin typeface="Helvetica" pitchFamily="34" charset="0"/>
              </a:rPr>
              <a:t>1  </a:t>
            </a:r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Helvetica" pitchFamily="34" charset="0"/>
              </a:rPr>
              <a:t>2  </a:t>
            </a:r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Helvetica" pitchFamily="34" charset="0"/>
              </a:rPr>
              <a:t>3  </a:t>
            </a:r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Helvetica" pitchFamily="34" charset="0"/>
              </a:rPr>
              <a:t>4  </a:t>
            </a:r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Helvetica" pitchFamily="34" charset="0"/>
              </a:rPr>
              <a:t>5</a:t>
            </a:r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”</a:t>
            </a:r>
            <a:endParaRPr lang="en-GB" sz="2000">
              <a:solidFill>
                <a:srgbClr val="0000FF"/>
              </a:solidFill>
              <a:latin typeface="Helvetica" pitchFamily="34" charset="0"/>
            </a:endParaRPr>
          </a:p>
        </p:txBody>
      </p: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5840786" y="4298263"/>
            <a:ext cx="3053377" cy="746125"/>
            <a:chOff x="3311" y="2104"/>
            <a:chExt cx="2083" cy="47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3311" y="2104"/>
              <a:ext cx="415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latin typeface="Helvetica" pitchFamily="34" charset="0"/>
                </a:rPr>
                <a:t>      </a:t>
              </a: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3531" y="2232"/>
              <a:ext cx="535" cy="1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3847" y="2312"/>
              <a:ext cx="1547" cy="262"/>
            </a:xfrm>
            <a:prstGeom prst="rect">
              <a:avLst/>
            </a:prstGeom>
            <a:noFill/>
            <a:ln w="19050">
              <a:solidFill>
                <a:srgbClr val="00990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>
                  <a:latin typeface="Helvetica" pitchFamily="34" charset="0"/>
                </a:rPr>
                <a:t>&lt; 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5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 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4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 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3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 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2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 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1</a:t>
              </a:r>
              <a:r>
                <a:rPr lang="en-US" sz="2000">
                  <a:latin typeface="Helvetica" pitchFamily="34" charset="0"/>
                </a:rPr>
                <a:t> &gt;</a:t>
              </a:r>
              <a:endParaRPr lang="en-GB" sz="2000">
                <a:latin typeface="Helvetica" pitchFamily="34" charset="0"/>
              </a:endParaRPr>
            </a:p>
          </p:txBody>
        </p:sp>
      </p:grpSp>
      <p:grpSp>
        <p:nvGrpSpPr>
          <p:cNvPr id="20" name="Group 9"/>
          <p:cNvGrpSpPr>
            <a:grpSpLocks/>
          </p:cNvGrpSpPr>
          <p:nvPr/>
        </p:nvGrpSpPr>
        <p:grpSpPr bwMode="auto">
          <a:xfrm>
            <a:off x="5760500" y="5290450"/>
            <a:ext cx="3127375" cy="1014413"/>
            <a:chOff x="3252" y="2824"/>
            <a:chExt cx="2134" cy="639"/>
          </a:xfrm>
        </p:grpSpPr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3252" y="3211"/>
              <a:ext cx="463" cy="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latin typeface="Helvetica" pitchFamily="34" charset="0"/>
                </a:rPr>
                <a:t>       </a:t>
              </a:r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 flipV="1">
              <a:off x="3519" y="3037"/>
              <a:ext cx="543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3838" y="2824"/>
              <a:ext cx="1548" cy="262"/>
            </a:xfrm>
            <a:prstGeom prst="rect">
              <a:avLst/>
            </a:prstGeom>
            <a:noFill/>
            <a:ln w="19050">
              <a:solidFill>
                <a:srgbClr val="00990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>
                  <a:latin typeface="Helvetica" pitchFamily="34" charset="0"/>
                </a:rPr>
                <a:t>&lt; 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1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 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2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 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3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 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4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 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5</a:t>
              </a:r>
              <a:r>
                <a:rPr lang="en-US" sz="2000">
                  <a:latin typeface="Helvetica" pitchFamily="34" charset="0"/>
                </a:rPr>
                <a:t> &gt;</a:t>
              </a:r>
              <a:endParaRPr lang="en-GB" sz="2000">
                <a:latin typeface="Helvetica" pitchFamily="34" charset="0"/>
              </a:endParaRPr>
            </a:p>
          </p:txBody>
        </p:sp>
      </p:grp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304797" y="3971300"/>
            <a:ext cx="4572000" cy="1981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dirty="0">
                <a:solidFill>
                  <a:srgbClr val="C00000"/>
                </a:solidFill>
              </a:rPr>
              <a:t>Algorithm</a:t>
            </a:r>
          </a:p>
          <a:p>
            <a:pPr algn="l" eaLnBrk="0" hangingPunct="0"/>
            <a:r>
              <a:rPr lang="en-US" sz="2000" dirty="0"/>
              <a:t>Given a string, use:</a:t>
            </a:r>
          </a:p>
          <a:p>
            <a:pPr lvl="1" algn="l" eaLnBrk="0" hangingPunct="0"/>
            <a:r>
              <a:rPr lang="en-US" sz="2000" dirty="0"/>
              <a:t>a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Stack</a:t>
            </a:r>
            <a:r>
              <a:rPr lang="en-US" sz="2000" dirty="0"/>
              <a:t> to </a:t>
            </a:r>
            <a:r>
              <a:rPr lang="en-US" sz="2000" i="1" dirty="0"/>
              <a:t>reverse</a:t>
            </a:r>
            <a:r>
              <a:rPr lang="en-US" sz="2000" dirty="0"/>
              <a:t> its order</a:t>
            </a:r>
            <a:endParaRPr lang="en-GB" sz="1600" dirty="0"/>
          </a:p>
          <a:p>
            <a:pPr lvl="1" algn="l" eaLnBrk="0" hangingPunct="0"/>
            <a:r>
              <a:rPr lang="en-US" sz="2000" dirty="0"/>
              <a:t>a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Queue</a:t>
            </a:r>
            <a:r>
              <a:rPr lang="en-US" sz="2000" dirty="0"/>
              <a:t> to </a:t>
            </a:r>
            <a:r>
              <a:rPr lang="en-US" sz="2000" i="1" dirty="0"/>
              <a:t>preserve</a:t>
            </a:r>
            <a:r>
              <a:rPr lang="en-US" sz="2000" dirty="0"/>
              <a:t> its order</a:t>
            </a:r>
          </a:p>
          <a:p>
            <a:pPr lvl="1" algn="l" eaLnBrk="0" hangingPunct="0"/>
            <a:endParaRPr lang="en-US" sz="2000" dirty="0"/>
          </a:p>
          <a:p>
            <a:pPr algn="l" eaLnBrk="0" hangingPunct="0"/>
            <a:r>
              <a:rPr lang="en-US" sz="2000" dirty="0"/>
              <a:t>Check if the sequences are the same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32018" y="440573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41914" y="55319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52554" y="347748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7587322" y="6057213"/>
            <a:ext cx="678526" cy="4000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>
                <a:latin typeface="Helvetica" pitchFamily="34" charset="0"/>
              </a:rPr>
              <a:t>       </a:t>
            </a: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 flipV="1">
            <a:off x="7990484" y="5640010"/>
            <a:ext cx="441115" cy="403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80610" y="583869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47244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5000" y="5257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2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1" grpId="0"/>
      <p:bldP spid="32" grpId="0"/>
      <p:bldP spid="33" grpId="0"/>
      <p:bldP spid="34" grpId="0" animBg="1"/>
      <p:bldP spid="35" grpId="0" animBg="1"/>
      <p:bldP spid="36" grpId="0"/>
      <p:bldP spid="22" grpId="0"/>
      <p:bldP spid="2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10 </a:t>
            </a:r>
            <a:r>
              <a:rPr lang="en-US" sz="3600" dirty="0">
                <a:latin typeface="Britannic Bold" panose="020B0903060703020204" pitchFamily="34" charset="0"/>
              </a:rPr>
              <a:t>Application: Palindromes (2/3)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57</a:t>
            </a:fld>
            <a:endParaRPr lang="en-US" sz="1600" dirty="0"/>
          </a:p>
        </p:txBody>
      </p:sp>
      <p:grpSp>
        <p:nvGrpSpPr>
          <p:cNvPr id="25" name="Group 31"/>
          <p:cNvGrpSpPr/>
          <p:nvPr/>
        </p:nvGrpSpPr>
        <p:grpSpPr>
          <a:xfrm>
            <a:off x="152400" y="622967"/>
            <a:ext cx="8686800" cy="5926715"/>
            <a:chOff x="304800" y="1059489"/>
            <a:chExt cx="8686800" cy="5876437"/>
          </a:xfrm>
        </p:grpSpPr>
        <p:sp>
          <p:nvSpPr>
            <p:cNvPr id="26" name="TextBox 25"/>
            <p:cNvSpPr txBox="1"/>
            <p:nvPr/>
          </p:nvSpPr>
          <p:spPr>
            <a:xfrm>
              <a:off x="304800" y="1107263"/>
              <a:ext cx="8686800" cy="5828663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Palindromes {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main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(String[]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NoSuchElementException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// you can use any of the following stack/queue implementations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// and Java classes Stack and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LinkedList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StackLLE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&lt;String&gt; stack = new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StackLLE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Stack &lt;String&gt; stack =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Stack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&lt;String&gt; (); </a:t>
              </a:r>
              <a:r>
                <a:rPr lang="en-SG" sz="1200" b="1" dirty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Stack</a:t>
              </a:r>
              <a:r>
                <a:rPr lang="en-SG" sz="1200" b="1" dirty="0">
                  <a:latin typeface="Courier New" pitchFamily="49" charset="0"/>
                  <a:cs typeface="Courier New" pitchFamily="49" charset="0"/>
                </a:rPr>
                <a:t> is a Java class</a:t>
              </a: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800" b="1" dirty="0">
                  <a:latin typeface="Courier New" pitchFamily="49" charset="0"/>
                  <a:cs typeface="Courier New" pitchFamily="49" charset="0"/>
                </a:rPr>
                <a:t>		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StackLL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&lt;String&gt; stack = new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StackLL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sv-SE" sz="1600" b="1" dirty="0">
                  <a:latin typeface="Courier New" pitchFamily="49" charset="0"/>
                  <a:cs typeface="Courier New" pitchFamily="49" charset="0"/>
                </a:rPr>
                <a:t>		//StackArr &lt;String&gt; stack = new StackArr 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nn-NO" sz="1600" b="1" dirty="0">
                  <a:latin typeface="Courier New" pitchFamily="49" charset="0"/>
                  <a:cs typeface="Courier New" pitchFamily="49" charset="0"/>
                </a:rPr>
                <a:t>		//QueueLL &lt;String&gt; queue = new QueueLL 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QueueLLE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&lt;String&gt; queue = new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QueueLLE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QueueArr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&lt;String&gt; queue = new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QueueArr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LinkedList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&lt;String&gt; queue =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LinkedList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Scanner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scanner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Scanner(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System.in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text: 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 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String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inputStr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scanner.next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inputStr.length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();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String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inputStr.substring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 i+1);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stack.push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29400" y="1059489"/>
              <a:ext cx="1981200" cy="35217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Palindromes.java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6477000" y="4343400"/>
            <a:ext cx="2286000" cy="1828800"/>
          </a:xfrm>
          <a:prstGeom prst="wedgeRectCallout">
            <a:avLst>
              <a:gd name="adj1" fmla="val -99830"/>
              <a:gd name="adj2" fmla="val -563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</a:rPr>
              <a:t>LinkedList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is a Java class that implements interface Queue and other interfaces, such as </a:t>
            </a:r>
            <a:r>
              <a:rPr lang="en-US" sz="1400" dirty="0" err="1">
                <a:solidFill>
                  <a:schemeClr val="tx1"/>
                </a:solidFill>
              </a:rPr>
              <a:t>Serializable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Cloneable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Iterable</a:t>
            </a:r>
            <a:r>
              <a:rPr lang="en-US" sz="1400" dirty="0">
                <a:solidFill>
                  <a:schemeClr val="tx1"/>
                </a:solidFill>
              </a:rPr>
              <a:t>&lt;E&gt;, Collection&lt;E&gt;, </a:t>
            </a:r>
            <a:r>
              <a:rPr lang="en-US" sz="1400" dirty="0" err="1">
                <a:solidFill>
                  <a:schemeClr val="tx1"/>
                </a:solidFill>
              </a:rPr>
              <a:t>Deque</a:t>
            </a:r>
            <a:r>
              <a:rPr lang="en-US" sz="1400" dirty="0">
                <a:solidFill>
                  <a:schemeClr val="tx1"/>
                </a:solidFill>
              </a:rPr>
              <a:t>&lt;E&gt;, List&lt;E&gt;.</a:t>
            </a:r>
            <a:endParaRPr lang="en-SG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10 </a:t>
            </a:r>
            <a:r>
              <a:rPr lang="en-US" sz="3600" dirty="0">
                <a:latin typeface="Britannic Bold" panose="020B0903060703020204" pitchFamily="34" charset="0"/>
              </a:rPr>
              <a:t>Application: Palindromes (3/3)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58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228600" y="914400"/>
            <a:ext cx="8686800" cy="4368441"/>
            <a:chOff x="304800" y="1059489"/>
            <a:chExt cx="8686800" cy="4037950"/>
          </a:xfrm>
        </p:grpSpPr>
        <p:sp>
          <p:nvSpPr>
            <p:cNvPr id="26" name="TextBox 25"/>
            <p:cNvSpPr txBox="1"/>
            <p:nvPr/>
          </p:nvSpPr>
          <p:spPr>
            <a:xfrm>
              <a:off x="304800" y="1143001"/>
              <a:ext cx="8686800" cy="395443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try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(!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stack.isEmpty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 &amp;&amp;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(!(stack.pop().equals(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())))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false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}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}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catch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NoSuchElementException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 e) {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 new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NoSuchElementException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inputStr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is 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palindrome"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"NOT a palindrome"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29400" y="1059489"/>
              <a:ext cx="1981200" cy="35217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Palindromes.java</a:t>
              </a:r>
            </a:p>
          </p:txBody>
        </p:sp>
      </p:grp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11 </a:t>
            </a:r>
            <a:r>
              <a:rPr lang="en-US" sz="3600" dirty="0">
                <a:latin typeface="Britannic Bold" panose="020B0903060703020204" pitchFamily="34" charset="0"/>
              </a:rPr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We learn to create our own data structures from array and linked list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LIFO </a:t>
            </a:r>
            <a:r>
              <a:rPr lang="en-US" sz="2400" dirty="0" err="1"/>
              <a:t>vs</a:t>
            </a:r>
            <a:r>
              <a:rPr lang="en-US" sz="2400" dirty="0">
                <a:solidFill>
                  <a:srgbClr val="0000FF"/>
                </a:solidFill>
              </a:rPr>
              <a:t> FIFO – a simple difference that leads to very different applications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Drawings can often help in understanding the cases still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Please do not forget that the Java Library class is much more comprehensive than our own – for sit-in lab or exam, please use the one as told. 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59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pPr eaLnBrk="1" hangingPunct="1"/>
            <a:r>
              <a:rPr lang="en-US" sz="4000" dirty="0">
                <a:latin typeface="Britannic Bold" panose="020B0903060703020204" pitchFamily="34" charset="0"/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>
                <a:solidFill>
                  <a:srgbClr val="0000FF"/>
                </a:solidFill>
              </a:rPr>
              <a:t>Stack ADT (Motivation)  </a:t>
            </a:r>
            <a:endParaRPr lang="en-GB" sz="2400" dirty="0"/>
          </a:p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>
                <a:solidFill>
                  <a:srgbClr val="0000FF"/>
                </a:solidFill>
              </a:rPr>
              <a:t>Stack Implementation via Array</a:t>
            </a:r>
          </a:p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>
                <a:solidFill>
                  <a:srgbClr val="0000FF"/>
                </a:solidFill>
              </a:rPr>
              <a:t>Stack Implementation via Linked List</a:t>
            </a:r>
          </a:p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 err="1">
                <a:solidFill>
                  <a:srgbClr val="0000FF"/>
                </a:solidFill>
              </a:rPr>
              <a:t>java.util.</a:t>
            </a:r>
            <a:r>
              <a:rPr lang="en-GB" sz="2400" u="sng" dirty="0" err="1">
                <a:solidFill>
                  <a:srgbClr val="0000FF"/>
                </a:solidFill>
              </a:rPr>
              <a:t>Stack</a:t>
            </a:r>
            <a:r>
              <a:rPr lang="en-GB" sz="2400" u="sng" dirty="0">
                <a:solidFill>
                  <a:srgbClr val="0000FF"/>
                </a:solidFill>
              </a:rPr>
              <a:t> &lt;E&gt;</a:t>
            </a:r>
          </a:p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>
                <a:solidFill>
                  <a:srgbClr val="0000FF"/>
                </a:solidFill>
              </a:rPr>
              <a:t>Stack Applications </a:t>
            </a:r>
          </a:p>
          <a:p>
            <a:pPr marL="1087438" lvl="1" indent="-457200"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Bracket matching</a:t>
            </a:r>
          </a:p>
          <a:p>
            <a:pPr marL="1087438" lvl="1" indent="-457200"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Postfix calculation</a:t>
            </a:r>
          </a:p>
          <a:p>
            <a:pPr marL="520700" lvl="0" indent="-5207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>
                <a:solidFill>
                  <a:srgbClr val="0000FF"/>
                </a:solidFill>
              </a:rPr>
              <a:t>Queue ADT (Motivation)</a:t>
            </a:r>
          </a:p>
          <a:p>
            <a:pPr marL="520700" lvl="0" indent="-5207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>
                <a:solidFill>
                  <a:srgbClr val="0000FF"/>
                </a:solidFill>
              </a:rPr>
              <a:t>Queue Implementation via Array</a:t>
            </a:r>
          </a:p>
          <a:p>
            <a:pPr marL="520700" lvl="0" indent="-5207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>
                <a:solidFill>
                  <a:srgbClr val="0000FF"/>
                </a:solidFill>
              </a:rPr>
              <a:t>Queue Implementation via Tailed Linked List</a:t>
            </a:r>
          </a:p>
          <a:p>
            <a:pPr marL="520700" lvl="0" indent="-5207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 err="1">
                <a:solidFill>
                  <a:srgbClr val="0000FF"/>
                </a:solidFill>
              </a:rPr>
              <a:t>java.util.interface</a:t>
            </a:r>
            <a:r>
              <a:rPr lang="en-GB" sz="2400" dirty="0">
                <a:solidFill>
                  <a:srgbClr val="0000FF"/>
                </a:solidFill>
              </a:rPr>
              <a:t> </a:t>
            </a:r>
            <a:r>
              <a:rPr lang="en-GB" sz="2400" u="sng" dirty="0">
                <a:solidFill>
                  <a:srgbClr val="0000FF"/>
                </a:solidFill>
              </a:rPr>
              <a:t>Queue &lt;E&gt;</a:t>
            </a:r>
          </a:p>
          <a:p>
            <a:pPr marL="520700" lvl="0" indent="-5207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>
                <a:solidFill>
                  <a:srgbClr val="0000FF"/>
                </a:solidFill>
              </a:rPr>
              <a:t>Application: Palindromes</a:t>
            </a: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</a:t>
            </a:fld>
            <a:endParaRPr lang="en-US" sz="1600" dirty="0"/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/>
              <a:t>End of file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1-5</a:t>
            </a:r>
            <a:r>
              <a:rPr lang="en-US" sz="4400" dirty="0">
                <a:latin typeface="Britannic Bold" panose="020B0903060703020204" pitchFamily="34" charset="0"/>
              </a:rPr>
              <a:t> Stacks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L</a:t>
            </a:r>
            <a:r>
              <a:rPr lang="en-US" sz="3200" dirty="0">
                <a:latin typeface="Calibri" panose="020F0502020204030204" pitchFamily="34" charset="0"/>
              </a:rPr>
              <a:t>ast-</a:t>
            </a:r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</a:rPr>
              <a:t>n-</a:t>
            </a:r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F</a:t>
            </a:r>
            <a:r>
              <a:rPr lang="en-US" sz="3200" dirty="0">
                <a:latin typeface="Calibri" panose="020F0502020204030204" pitchFamily="34" charset="0"/>
              </a:rPr>
              <a:t>irst-</a:t>
            </a:r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O</a:t>
            </a:r>
            <a:r>
              <a:rPr lang="en-US" sz="3200" dirty="0">
                <a:latin typeface="Calibri" panose="020F0502020204030204" pitchFamily="34" charset="0"/>
              </a:rPr>
              <a:t>ut (</a:t>
            </a:r>
            <a:r>
              <a:rPr lang="en-US" sz="3200" dirty="0">
                <a:solidFill>
                  <a:srgbClr val="800000"/>
                </a:solidFill>
                <a:latin typeface="Calibri" panose="020F0502020204030204" pitchFamily="34" charset="0"/>
              </a:rPr>
              <a:t>LIFO</a:t>
            </a:r>
            <a:r>
              <a:rPr lang="en-US" sz="3200" dirty="0"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4" name="Picture 3" descr="stackofbooks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4114800"/>
            <a:ext cx="2032368" cy="20323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>
                <a:latin typeface="Britannic Bold" panose="020B0903060703020204" pitchFamily="34" charset="0"/>
              </a:rPr>
              <a:t>Stack ADT: Operations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8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38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ct val="200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/>
              <a:t>A </a:t>
            </a:r>
            <a:r>
              <a:rPr lang="en-GB" sz="2800" kern="0" dirty="0">
                <a:solidFill>
                  <a:srgbClr val="0000FF"/>
                </a:solidFill>
              </a:rPr>
              <a:t>Stack</a:t>
            </a:r>
            <a:r>
              <a:rPr lang="en-GB" sz="2800" kern="0" dirty="0"/>
              <a:t> is a collection of data that is accessed in a </a:t>
            </a:r>
            <a:r>
              <a:rPr lang="en-GB" sz="2800" kern="0" dirty="0">
                <a:solidFill>
                  <a:srgbClr val="0000FF"/>
                </a:solidFill>
              </a:rPr>
              <a:t>last-in-first-out</a:t>
            </a:r>
            <a:r>
              <a:rPr lang="en-GB" sz="2800" kern="0" dirty="0"/>
              <a:t> (LIFO) manner</a:t>
            </a:r>
          </a:p>
          <a:p>
            <a:pPr marL="457200" lvl="0" indent="-457200">
              <a:spcBef>
                <a:spcPct val="200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/>
              <a:t>Major operations: “</a:t>
            </a:r>
            <a:r>
              <a:rPr lang="en-GB" sz="2800" kern="0" dirty="0">
                <a:solidFill>
                  <a:srgbClr val="0000FF"/>
                </a:solidFill>
              </a:rPr>
              <a:t>push</a:t>
            </a:r>
            <a:r>
              <a:rPr lang="en-GB" sz="2800" kern="0" dirty="0"/>
              <a:t>”, “</a:t>
            </a:r>
            <a:r>
              <a:rPr lang="en-GB" sz="2800" kern="0" dirty="0">
                <a:solidFill>
                  <a:srgbClr val="0000FF"/>
                </a:solidFill>
              </a:rPr>
              <a:t>pop</a:t>
            </a:r>
            <a:r>
              <a:rPr lang="en-GB" sz="2800" kern="0" dirty="0"/>
              <a:t>”, and “</a:t>
            </a:r>
            <a:r>
              <a:rPr lang="en-GB" sz="2800" kern="0" dirty="0">
                <a:solidFill>
                  <a:srgbClr val="0000FF"/>
                </a:solidFill>
              </a:rPr>
              <a:t>peek</a:t>
            </a:r>
            <a:r>
              <a:rPr lang="en-GB" sz="2800" kern="0" dirty="0"/>
              <a:t>”. </a:t>
            </a:r>
          </a:p>
        </p:txBody>
      </p:sp>
      <p:sp>
        <p:nvSpPr>
          <p:cNvPr id="94" name="AutoShape 18"/>
          <p:cNvSpPr>
            <a:spLocks noChangeArrowheads="1"/>
          </p:cNvSpPr>
          <p:nvPr/>
        </p:nvSpPr>
        <p:spPr bwMode="auto">
          <a:xfrm>
            <a:off x="3108375" y="3222925"/>
            <a:ext cx="2286000" cy="2705100"/>
          </a:xfrm>
          <a:prstGeom prst="roundRect">
            <a:avLst>
              <a:gd name="adj" fmla="val 41773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AutoShape 13"/>
          <p:cNvSpPr>
            <a:spLocks noChangeArrowheads="1"/>
          </p:cNvSpPr>
          <p:nvPr/>
        </p:nvSpPr>
        <p:spPr bwMode="auto">
          <a:xfrm>
            <a:off x="3413175" y="4607225"/>
            <a:ext cx="1501775" cy="698500"/>
          </a:xfrm>
          <a:prstGeom prst="cube">
            <a:avLst>
              <a:gd name="adj" fmla="val 8863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AutoShape 14"/>
          <p:cNvSpPr>
            <a:spLocks noChangeArrowheads="1"/>
          </p:cNvSpPr>
          <p:nvPr/>
        </p:nvSpPr>
        <p:spPr bwMode="auto">
          <a:xfrm>
            <a:off x="3413175" y="4454825"/>
            <a:ext cx="1501775" cy="698500"/>
          </a:xfrm>
          <a:prstGeom prst="cube">
            <a:avLst>
              <a:gd name="adj" fmla="val 8863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AutoShape 15"/>
          <p:cNvSpPr>
            <a:spLocks noChangeArrowheads="1"/>
          </p:cNvSpPr>
          <p:nvPr/>
        </p:nvSpPr>
        <p:spPr bwMode="auto">
          <a:xfrm>
            <a:off x="3413175" y="4302425"/>
            <a:ext cx="1501775" cy="698500"/>
          </a:xfrm>
          <a:prstGeom prst="cube">
            <a:avLst>
              <a:gd name="adj" fmla="val 8863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AutoShape 16"/>
          <p:cNvSpPr>
            <a:spLocks noChangeArrowheads="1"/>
          </p:cNvSpPr>
          <p:nvPr/>
        </p:nvSpPr>
        <p:spPr bwMode="auto">
          <a:xfrm>
            <a:off x="3413175" y="4150025"/>
            <a:ext cx="1501775" cy="698500"/>
          </a:xfrm>
          <a:prstGeom prst="cube">
            <a:avLst>
              <a:gd name="adj" fmla="val 8863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 Box 11"/>
          <p:cNvSpPr txBox="1">
            <a:spLocks noChangeArrowheads="1"/>
          </p:cNvSpPr>
          <p:nvPr/>
        </p:nvSpPr>
        <p:spPr bwMode="auto">
          <a:xfrm>
            <a:off x="5165775" y="5429550"/>
            <a:ext cx="965200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stack</a:t>
            </a:r>
          </a:p>
        </p:txBody>
      </p:sp>
      <p:grpSp>
        <p:nvGrpSpPr>
          <p:cNvPr id="100" name="Group 4"/>
          <p:cNvGrpSpPr>
            <a:grpSpLocks/>
          </p:cNvGrpSpPr>
          <p:nvPr/>
        </p:nvGrpSpPr>
        <p:grpSpPr bwMode="auto">
          <a:xfrm>
            <a:off x="5394373" y="3616625"/>
            <a:ext cx="2308896" cy="709613"/>
            <a:chOff x="4156" y="1817"/>
            <a:chExt cx="1577" cy="447"/>
          </a:xfrm>
        </p:grpSpPr>
        <p:sp>
          <p:nvSpPr>
            <p:cNvPr id="101" name="Line 5"/>
            <p:cNvSpPr>
              <a:spLocks noChangeShapeType="1"/>
            </p:cNvSpPr>
            <p:nvPr/>
          </p:nvSpPr>
          <p:spPr bwMode="auto">
            <a:xfrm flipH="1">
              <a:off x="4156" y="1817"/>
              <a:ext cx="769" cy="44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Text Box 6"/>
            <p:cNvSpPr txBox="1">
              <a:spLocks noChangeArrowheads="1"/>
            </p:cNvSpPr>
            <p:nvPr/>
          </p:nvSpPr>
          <p:spPr bwMode="auto">
            <a:xfrm>
              <a:off x="4780" y="1874"/>
              <a:ext cx="953" cy="25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solidFill>
                    <a:srgbClr val="0000FF"/>
                  </a:solidFill>
                  <a:latin typeface="Helvetica" pitchFamily="34" charset="0"/>
                </a:rPr>
                <a:t>push(item)</a:t>
              </a:r>
            </a:p>
          </p:txBody>
        </p:sp>
      </p:grpSp>
      <p:grpSp>
        <p:nvGrpSpPr>
          <p:cNvPr id="103" name="Group 7"/>
          <p:cNvGrpSpPr>
            <a:grpSpLocks/>
          </p:cNvGrpSpPr>
          <p:nvPr/>
        </p:nvGrpSpPr>
        <p:grpSpPr bwMode="auto">
          <a:xfrm>
            <a:off x="1965375" y="3462638"/>
            <a:ext cx="1085850" cy="1006475"/>
            <a:chOff x="1010" y="1572"/>
            <a:chExt cx="741" cy="634"/>
          </a:xfrm>
        </p:grpSpPr>
        <p:sp>
          <p:nvSpPr>
            <p:cNvPr id="104" name="Text Box 8"/>
            <p:cNvSpPr txBox="1">
              <a:spLocks noChangeArrowheads="1"/>
            </p:cNvSpPr>
            <p:nvPr/>
          </p:nvSpPr>
          <p:spPr bwMode="auto">
            <a:xfrm>
              <a:off x="1149" y="1572"/>
              <a:ext cx="549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solidFill>
                    <a:srgbClr val="0000FF"/>
                  </a:solidFill>
                  <a:latin typeface="Helvetica" pitchFamily="34" charset="0"/>
                </a:rPr>
                <a:t>Pop()</a:t>
              </a:r>
            </a:p>
          </p:txBody>
        </p:sp>
        <p:sp>
          <p:nvSpPr>
            <p:cNvPr id="105" name="Line 9"/>
            <p:cNvSpPr>
              <a:spLocks noChangeShapeType="1"/>
            </p:cNvSpPr>
            <p:nvPr/>
          </p:nvSpPr>
          <p:spPr bwMode="auto">
            <a:xfrm flipH="1" flipV="1">
              <a:off x="1010" y="1778"/>
              <a:ext cx="741" cy="4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6" name="Group 30"/>
          <p:cNvGrpSpPr>
            <a:grpSpLocks/>
          </p:cNvGrpSpPr>
          <p:nvPr/>
        </p:nvGrpSpPr>
        <p:grpSpPr bwMode="auto">
          <a:xfrm>
            <a:off x="1965375" y="4759625"/>
            <a:ext cx="1371600" cy="396875"/>
            <a:chOff x="1440" y="3072"/>
            <a:chExt cx="864" cy="250"/>
          </a:xfrm>
        </p:grpSpPr>
        <p:sp>
          <p:nvSpPr>
            <p:cNvPr id="107" name="Text Box 28"/>
            <p:cNvSpPr txBox="1">
              <a:spLocks noChangeArrowheads="1"/>
            </p:cNvSpPr>
            <p:nvPr/>
          </p:nvSpPr>
          <p:spPr bwMode="auto">
            <a:xfrm>
              <a:off x="1440" y="3072"/>
              <a:ext cx="58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0000FF"/>
                  </a:solidFill>
                </a:rPr>
                <a:t>Peek()</a:t>
              </a:r>
            </a:p>
          </p:txBody>
        </p:sp>
        <p:sp>
          <p:nvSpPr>
            <p:cNvPr id="108" name="Line 29"/>
            <p:cNvSpPr>
              <a:spLocks noChangeShapeType="1"/>
            </p:cNvSpPr>
            <p:nvPr/>
          </p:nvSpPr>
          <p:spPr bwMode="auto">
            <a:xfrm flipV="1">
              <a:off x="2064" y="3120"/>
              <a:ext cx="240" cy="4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477009" y="2860562"/>
            <a:ext cx="1501775" cy="698500"/>
            <a:chOff x="3413175" y="3013375"/>
            <a:chExt cx="1501775" cy="698500"/>
          </a:xfrm>
        </p:grpSpPr>
        <p:sp>
          <p:nvSpPr>
            <p:cNvPr id="110" name="AutoShape 17"/>
            <p:cNvSpPr>
              <a:spLocks noChangeArrowheads="1"/>
            </p:cNvSpPr>
            <p:nvPr/>
          </p:nvSpPr>
          <p:spPr bwMode="auto">
            <a:xfrm>
              <a:off x="3413175" y="3013375"/>
              <a:ext cx="1501775" cy="698500"/>
            </a:xfrm>
            <a:prstGeom prst="cube">
              <a:avLst>
                <a:gd name="adj" fmla="val 8863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871357" y="3028208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0000FF"/>
                  </a:solidFill>
                </a:rPr>
                <a:t>item</a:t>
              </a:r>
            </a:p>
          </p:txBody>
        </p:sp>
      </p:grpSp>
      <p:sp>
        <p:nvSpPr>
          <p:cNvPr id="2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0023 L -0.32968 0.1771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969 0.17716 C -0.44792 0.11934 -0.5658 0.06291 -0.61302 0.0411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>
                <a:latin typeface="Britannic Bold" panose="020B0903060703020204" pitchFamily="34" charset="0"/>
              </a:rPr>
              <a:t>Stack ADT: Uses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9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382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600" kern="0" dirty="0"/>
              <a:t>Calling a function</a:t>
            </a:r>
          </a:p>
          <a:p>
            <a:pPr marL="914400" lvl="1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200" kern="0" dirty="0"/>
              <a:t>Before the call, the state of computation is saved on the </a:t>
            </a:r>
            <a:r>
              <a:rPr lang="en-GB" sz="2200" kern="0" dirty="0">
                <a:solidFill>
                  <a:srgbClr val="0000FF"/>
                </a:solidFill>
              </a:rPr>
              <a:t>stack</a:t>
            </a:r>
            <a:r>
              <a:rPr lang="en-GB" sz="2200" kern="0" dirty="0"/>
              <a:t> so that we will know where to resume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600" kern="0" dirty="0"/>
              <a:t>Recursion 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600" kern="0" dirty="0"/>
              <a:t>Matching parentheses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600" kern="0" dirty="0"/>
              <a:t>Evaluating arithmetic expressions (e.g. a + b – c) : </a:t>
            </a:r>
          </a:p>
          <a:p>
            <a:pPr marL="914400" lvl="1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200" kern="0" dirty="0">
                <a:solidFill>
                  <a:srgbClr val="0000FF"/>
                </a:solidFill>
              </a:rPr>
              <a:t>postfix calculation</a:t>
            </a:r>
          </a:p>
          <a:p>
            <a:pPr marL="914400" lvl="1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200" kern="0" dirty="0">
                <a:solidFill>
                  <a:srgbClr val="0000FF"/>
                </a:solidFill>
              </a:rPr>
              <a:t>Infix to postfix conversion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600" kern="0" dirty="0"/>
              <a:t>Traversing a maze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9: Stacks and Queues]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020 Lecture Note #6:&amp;#x0D;&amp;#x0A;Stacks and Queu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Lecture Note #6: Stacks and Queues&amp;quot;&quot;/&gt;&lt;property id=&quot;20307&quot; value=&quot;691&quot;/&gt;&lt;/object&gt;&lt;object type=&quot;3&quot; unique_id=&quot;10006&quot;&gt;&lt;property id=&quot;20148&quot; value=&quot;5&quot;/&gt;&lt;property id=&quot;20300&quot; value=&quot;Slide 3 - &amp;quot;Lecture Note #6: Stacks and Queues&amp;quot;&quot;/&gt;&lt;property id=&quot;20307&quot; value=&quot;690&quot;/&gt;&lt;/object&gt;&lt;object type=&quot;3&quot; unique_id=&quot;10007&quot;&gt;&lt;property id=&quot;20148&quot; value=&quot;5&quot;/&gt;&lt;property id=&quot;20300&quot; value=&quot;Slide 4 - &amp;quot;Outline&amp;quot;&quot;/&gt;&lt;property id=&quot;20307&quot; value=&quot;692&quot;/&gt;&lt;/object&gt;&lt;object type=&quot;3&quot; unique_id=&quot;10008&quot;&gt;&lt;property id=&quot;20148&quot; value=&quot;5&quot;/&gt;&lt;property id=&quot;20300&quot; value=&quot;Slide 5 - &amp;quot;1-5 Stacks&amp;quot;&quot;/&gt;&lt;property id=&quot;20307&quot; value=&quot;820&quot;/&gt;&lt;/object&gt;&lt;object type=&quot;3&quot; unique_id=&quot;10009&quot;&gt;&lt;property id=&quot;20148&quot; value=&quot;5&quot;/&gt;&lt;property id=&quot;20300&quot; value=&quot;Slide 6 - &amp;quot;1 Stack ADT: Operations&amp;quot;&quot;/&gt;&lt;property id=&quot;20307&quot; value=&quot;779&quot;/&gt;&lt;/object&gt;&lt;object type=&quot;3&quot; unique_id=&quot;10010&quot;&gt;&lt;property id=&quot;20148&quot; value=&quot;5&quot;/&gt;&lt;property id=&quot;20300&quot; value=&quot;Slide 7 - &amp;quot;1 Stack ADT: Uses&amp;quot;&quot;/&gt;&lt;property id=&quot;20307&quot; value=&quot;901&quot;/&gt;&lt;/object&gt;&lt;object type=&quot;3&quot; unique_id=&quot;10011&quot;&gt;&lt;property id=&quot;20148&quot; value=&quot;5&quot;/&gt;&lt;property id=&quot;20300&quot; value=&quot;Slide 8 - &amp;quot;1 Stack ADT: Interface&amp;quot;&quot;/&gt;&lt;property id=&quot;20307&quot; value=&quot;902&quot;/&gt;&lt;/object&gt;&lt;object type=&quot;3&quot; unique_id=&quot;10012&quot;&gt;&lt;property id=&quot;20148&quot; value=&quot;5&quot;/&gt;&lt;property id=&quot;20300&quot; value=&quot;Slide 9 - &amp;quot;1 Stack: Usage&amp;quot;&quot;/&gt;&lt;property id=&quot;20307&quot; value=&quot;903&quot;/&gt;&lt;/object&gt;&lt;object type=&quot;3&quot; unique_id=&quot;10013&quot;&gt;&lt;property id=&quot;20148&quot; value=&quot;5&quot;/&gt;&lt;property id=&quot;20300&quot; value=&quot;Slide 10 - &amp;quot;2 Stack Implementation: Array (1/4)&amp;quot;&quot;/&gt;&lt;property id=&quot;20307&quot; value=&quot;784&quot;/&gt;&lt;/object&gt;&lt;object type=&quot;3&quot; unique_id=&quot;10014&quot;&gt;&lt;property id=&quot;20148&quot; value=&quot;5&quot;/&gt;&lt;property id=&quot;20300&quot; value=&quot;Slide 11 - &amp;quot;2 Stack Implementation: Array (2/4)&amp;quot;&quot;/&gt;&lt;property id=&quot;20307&quot; value=&quot;904&quot;/&gt;&lt;/object&gt;&lt;object type=&quot;3&quot; unique_id=&quot;10015&quot;&gt;&lt;property id=&quot;20148&quot; value=&quot;5&quot;/&gt;&lt;property id=&quot;20300&quot; value=&quot;Slide 12 - &amp;quot;2 Stack Implementation: Array (3/4)&amp;quot;&quot;/&gt;&lt;property id=&quot;20307&quot; value=&quot;905&quot;/&gt;&lt;/object&gt;&lt;object type=&quot;3&quot; unique_id=&quot;10016&quot;&gt;&lt;property id=&quot;20148&quot; value=&quot;5&quot;/&gt;&lt;property id=&quot;20300&quot; value=&quot;Slide 13 - &amp;quot;2 Stack Implementation: Array (4/4)&amp;quot;&quot;/&gt;&lt;property id=&quot;20307&quot; value=&quot;906&quot;/&gt;&lt;/object&gt;&lt;object type=&quot;3&quot; unique_id=&quot;10017&quot;&gt;&lt;property id=&quot;20148&quot; value=&quot;5&quot;/&gt;&lt;property id=&quot;20300&quot; value=&quot;Slide 14 - &amp;quot;3 Stack Implementation: Linked List (1/7)&amp;quot;&quot;/&gt;&lt;property id=&quot;20307&quot; value=&quot;836&quot;/&gt;&lt;/object&gt;&lt;object type=&quot;3&quot; unique_id=&quot;10018&quot;&gt;&lt;property id=&quot;20148&quot; value=&quot;5&quot;/&gt;&lt;property id=&quot;20300&quot; value=&quot;Slide 15 - &amp;quot;3 Stack Implementation: Linked List (2/7)&amp;quot;&quot;/&gt;&lt;property id=&quot;20307&quot; value=&quot;907&quot;/&gt;&lt;/object&gt;&lt;object type=&quot;3&quot; unique_id=&quot;10019&quot;&gt;&lt;property id=&quot;20148&quot; value=&quot;5&quot;/&gt;&lt;property id=&quot;20300&quot; value=&quot;Slide 16 - &amp;quot;3 Stack Implementation: Linked List (3/7)&amp;quot;&quot;/&gt;&lt;property id=&quot;20307&quot; value=&quot;908&quot;/&gt;&lt;/object&gt;&lt;object type=&quot;3&quot; unique_id=&quot;10020&quot;&gt;&lt;property id=&quot;20148&quot; value=&quot;5&quot;/&gt;&lt;property id=&quot;20300&quot; value=&quot;Slide 17 - &amp;quot;3 Stack Implementation: Linked List (4/7)&amp;quot;&quot;/&gt;&lt;property id=&quot;20307&quot; value=&quot;909&quot;/&gt;&lt;/object&gt;&lt;object type=&quot;3&quot; unique_id=&quot;10021&quot;&gt;&lt;property id=&quot;20148&quot; value=&quot;5&quot;/&gt;&lt;property id=&quot;20300&quot; value=&quot;Slide 18 - &amp;quot;3 Stack Implementation: Linked List (5/7)&amp;quot;&quot;/&gt;&lt;property id=&quot;20307&quot; value=&quot;910&quot;/&gt;&lt;/object&gt;&lt;object type=&quot;3&quot; unique_id=&quot;10022&quot;&gt;&lt;property id=&quot;20148&quot; value=&quot;5&quot;/&gt;&lt;property id=&quot;20300&quot; value=&quot;Slide 19 - &amp;quot;3 Stack Implementation: Linked List (6/7)&amp;quot;&quot;/&gt;&lt;property id=&quot;20307&quot; value=&quot;911&quot;/&gt;&lt;/object&gt;&lt;object type=&quot;3&quot; unique_id=&quot;10023&quot;&gt;&lt;property id=&quot;20148&quot; value=&quot;5&quot;/&gt;&lt;property id=&quot;20300&quot; value=&quot;Slide 20 - &amp;quot;3 Stack Implementation: Linked List (7/7)&amp;quot;&quot;/&gt;&lt;property id=&quot;20307&quot; value=&quot;912&quot;/&gt;&lt;/object&gt;&lt;object type=&quot;3&quot; unique_id=&quot;10024&quot;&gt;&lt;property id=&quot;20148&quot; value=&quot;5&quot;/&gt;&lt;property id=&quot;20300&quot; value=&quot;Slide 21 - &amp;quot;3 Uses of Stacks (1/2)&amp;quot;&quot;/&gt;&lt;property id=&quot;20307&quot; value=&quot;913&quot;/&gt;&lt;/object&gt;&lt;object type=&quot;3&quot; unique_id=&quot;10025&quot;&gt;&lt;property id=&quot;20148&quot; value=&quot;5&quot;/&gt;&lt;property id=&quot;20300&quot; value=&quot;Slide 22 - &amp;quot;3 Uses of Stacks (2/2)&amp;quot;&quot;/&gt;&lt;property id=&quot;20307&quot; value=&quot;914&quot;/&gt;&lt;/object&gt;&lt;object type=&quot;3&quot; unique_id=&quot;10026&quot;&gt;&lt;property id=&quot;20148&quot; value=&quot;5&quot;/&gt;&lt;property id=&quot;20300&quot; value=&quot;Slide 23 - &amp;quot;4 java.util.Stack &amp;lt;E&amp;gt; (1/2)&amp;quot;&quot;/&gt;&lt;property id=&quot;20307&quot; value=&quot;915&quot;/&gt;&lt;/object&gt;&lt;object type=&quot;3&quot; unique_id=&quot;10027&quot;&gt;&lt;property id=&quot;20148&quot; value=&quot;5&quot;/&gt;&lt;property id=&quot;20300&quot; value=&quot;Slide 24 - &amp;quot;4 java.util.Stack &amp;lt;E&amp;gt; (2/2)&amp;quot;&quot;/&gt;&lt;property id=&quot;20307&quot; value=&quot;916&quot;/&gt;&lt;/object&gt;&lt;object type=&quot;3&quot; unique_id=&quot;10028&quot;&gt;&lt;property id=&quot;20148&quot; value=&quot;5&quot;/&gt;&lt;property id=&quot;20300&quot; value=&quot;Slide 25 - &amp;quot;5 Application 1: Bracket Matching (1/2)&amp;quot;&quot;/&gt;&lt;property id=&quot;20307&quot; value=&quot;917&quot;/&gt;&lt;/object&gt;&lt;object type=&quot;3&quot; unique_id=&quot;10029&quot;&gt;&lt;property id=&quot;20148&quot; value=&quot;5&quot;/&gt;&lt;property id=&quot;20300&quot; value=&quot;Slide 26 - &amp;quot;5 Application 1: Bracket Matching (2/2)&amp;quot;&quot;/&gt;&lt;property id=&quot;20307&quot; value=&quot;918&quot;/&gt;&lt;/object&gt;&lt;object type=&quot;3&quot; unique_id=&quot;10030&quot;&gt;&lt;property id=&quot;20148&quot; value=&quot;5&quot;/&gt;&lt;property id=&quot;20300&quot; value=&quot;Slide 27 - &amp;quot;5 Application 2: Arithmetic Expression (1/7)&amp;quot;&quot;/&gt;&lt;property id=&quot;20307&quot; value=&quot;919&quot;/&gt;&lt;/object&gt;&lt;object type=&quot;3&quot; unique_id=&quot;10031&quot;&gt;&lt;property id=&quot;20148&quot; value=&quot;5&quot;/&gt;&lt;property id=&quot;20300&quot; value=&quot;Slide 28 - &amp;quot;5 Application 2: Arithmetic Expression (2/7)&amp;quot;&quot;/&gt;&lt;property id=&quot;20307&quot; value=&quot;920&quot;/&gt;&lt;/object&gt;&lt;object type=&quot;3&quot; unique_id=&quot;10032&quot;&gt;&lt;property id=&quot;20148&quot; value=&quot;5&quot;/&gt;&lt;property id=&quot;20300&quot; value=&quot;Slide 29 - &amp;quot;5 Application 2: Arithmetic Expression (3/7)&amp;quot;&quot;/&gt;&lt;property id=&quot;20307&quot; value=&quot;921&quot;/&gt;&lt;/object&gt;&lt;object type=&quot;3&quot; unique_id=&quot;10033&quot;&gt;&lt;property id=&quot;20148&quot; value=&quot;5&quot;/&gt;&lt;property id=&quot;20300&quot; value=&quot;Slide 30 - &amp;quot;5 Application 2: Arithmetic Expression (4/7)&amp;quot;&quot;/&gt;&lt;property id=&quot;20307&quot; value=&quot;948&quot;/&gt;&lt;/object&gt;&lt;object type=&quot;3&quot; unique_id=&quot;10034&quot;&gt;&lt;property id=&quot;20148&quot; value=&quot;5&quot;/&gt;&lt;property id=&quot;20300&quot; value=&quot;Slide 31 - &amp;quot;5 Application 2: Arithmetic Expression (5/7)&amp;quot;&quot;/&gt;&lt;property id=&quot;20307&quot; value=&quot;922&quot;/&gt;&lt;/object&gt;&lt;object type=&quot;3&quot; unique_id=&quot;10035&quot;&gt;&lt;property id=&quot;20148&quot; value=&quot;5&quot;/&gt;&lt;property id=&quot;20300&quot; value=&quot;Slide 32 - &amp;quot;5 Application 2: Arithmetic Expression (6/7)&amp;quot;&quot;/&gt;&lt;property id=&quot;20307&quot; value=&quot;923&quot;/&gt;&lt;/object&gt;&lt;object type=&quot;3&quot; unique_id=&quot;10036&quot;&gt;&lt;property id=&quot;20148&quot; value=&quot;5&quot;/&gt;&lt;property id=&quot;20300&quot; value=&quot;Slide 33 - &amp;quot;5 Application 2: Arithmetic Expression (7/7)&amp;quot;&quot;/&gt;&lt;property id=&quot;20307&quot; value=&quot;924&quot;/&gt;&lt;/object&gt;&lt;object type=&quot;3&quot; unique_id=&quot;10037&quot;&gt;&lt;property id=&quot;20148&quot; value=&quot;5&quot;/&gt;&lt;property id=&quot;20300&quot; value=&quot;Slide 34 - &amp;quot;6-10 Queues&amp;quot;&quot;/&gt;&lt;property id=&quot;20307&quot; value=&quot;925&quot;/&gt;&lt;/object&gt;&lt;object type=&quot;3&quot; unique_id=&quot;10038&quot;&gt;&lt;property id=&quot;20148&quot; value=&quot;5&quot;/&gt;&lt;property id=&quot;20300&quot; value=&quot;Slide 35 - &amp;quot;6 Queue ADT: Operations&amp;quot;&quot;/&gt;&lt;property id=&quot;20307&quot; value=&quot;926&quot;/&gt;&lt;/object&gt;&lt;object type=&quot;3&quot; unique_id=&quot;10039&quot;&gt;&lt;property id=&quot;20148&quot; value=&quot;5&quot;/&gt;&lt;property id=&quot;20300&quot; value=&quot;Slide 36 - &amp;quot;6 Queue ADT: Uses&amp;quot;&quot;/&gt;&lt;property id=&quot;20307&quot; value=&quot;927&quot;/&gt;&lt;/object&gt;&lt;object type=&quot;3&quot; unique_id=&quot;10040&quot;&gt;&lt;property id=&quot;20148&quot; value=&quot;5&quot;/&gt;&lt;property id=&quot;20300&quot; value=&quot;Slide 37 - &amp;quot;6 Queue ADT: Interface&amp;quot;&quot;/&gt;&lt;property id=&quot;20307&quot; value=&quot;928&quot;/&gt;&lt;/object&gt;&lt;object type=&quot;3&quot; unique_id=&quot;10041&quot;&gt;&lt;property id=&quot;20148&quot; value=&quot;5&quot;/&gt;&lt;property id=&quot;20300&quot; value=&quot;Slide 38 - &amp;quot;6 Queue: Usage&amp;quot;&quot;/&gt;&lt;property id=&quot;20307&quot; value=&quot;929&quot;/&gt;&lt;/object&gt;&lt;object type=&quot;3&quot; unique_id=&quot;10042&quot;&gt;&lt;property id=&quot;20148&quot; value=&quot;5&quot;/&gt;&lt;property id=&quot;20300&quot; value=&quot;Slide 39 - &amp;quot;7 Queue Implementation: Array (1/7)&amp;quot;&quot;/&gt;&lt;property id=&quot;20307&quot; value=&quot;930&quot;/&gt;&lt;/object&gt;&lt;object type=&quot;3&quot; unique_id=&quot;10043&quot;&gt;&lt;property id=&quot;20148&quot; value=&quot;5&quot;/&gt;&lt;property id=&quot;20300&quot; value=&quot;Slide 40 - &amp;quot;7 Queue Implementation: Array (2/7)&amp;quot;&quot;/&gt;&lt;property id=&quot;20307&quot; value=&quot;934&quot;/&gt;&lt;/object&gt;&lt;object type=&quot;3&quot; unique_id=&quot;10044&quot;&gt;&lt;property id=&quot;20148&quot; value=&quot;5&quot;/&gt;&lt;property id=&quot;20300&quot; value=&quot;Slide 41 - &amp;quot;7 Queue Implementation: Array (3/7)&amp;quot;&quot;/&gt;&lt;property id=&quot;20307&quot; value=&quot;935&quot;/&gt;&lt;/object&gt;&lt;object type=&quot;3&quot; unique_id=&quot;10045&quot;&gt;&lt;property id=&quot;20148&quot; value=&quot;5&quot;/&gt;&lt;property id=&quot;20300&quot; value=&quot;Slide 42 - &amp;quot;7 Queue Implementation: Array (4/7)&amp;quot;&quot;/&gt;&lt;property id=&quot;20307&quot; value=&quot;936&quot;/&gt;&lt;/object&gt;&lt;object type=&quot;3&quot; unique_id=&quot;10046&quot;&gt;&lt;property id=&quot;20148&quot; value=&quot;5&quot;/&gt;&lt;property id=&quot;20300&quot; value=&quot;Slide 43 - &amp;quot;7 Queue Implementation: Array (5/7)&amp;quot;&quot;/&gt;&lt;property id=&quot;20307&quot; value=&quot;931&quot;/&gt;&lt;/object&gt;&lt;object type=&quot;3&quot; unique_id=&quot;10047&quot;&gt;&lt;property id=&quot;20148&quot; value=&quot;5&quot;/&gt;&lt;property id=&quot;20300&quot; value=&quot;Slide 44 - &amp;quot;7 Queue Implementation: Array (6/7)&amp;quot;&quot;/&gt;&lt;property id=&quot;20307&quot; value=&quot;932&quot;/&gt;&lt;/object&gt;&lt;object type=&quot;3&quot; unique_id=&quot;10048&quot;&gt;&lt;property id=&quot;20148&quot; value=&quot;5&quot;/&gt;&lt;property id=&quot;20300&quot; value=&quot;Slide 45 - &amp;quot;7 Queue Implementation: Array (7/7)&amp;quot;&quot;/&gt;&lt;property id=&quot;20307&quot; value=&quot;933&quot;/&gt;&lt;/object&gt;&lt;object type=&quot;3&quot; unique_id=&quot;10049&quot;&gt;&lt;property id=&quot;20148&quot; value=&quot;5&quot;/&gt;&lt;property id=&quot;20300&quot; value=&quot;Slide 46 - &amp;quot;8 Queue Implementation: Linked List (1/4)&amp;quot;&quot;/&gt;&lt;property id=&quot;20307&quot; value=&quot;937&quot;/&gt;&lt;/object&gt;&lt;object type=&quot;3&quot; unique_id=&quot;10050&quot;&gt;&lt;property id=&quot;20148&quot; value=&quot;5&quot;/&gt;&lt;property id=&quot;20300&quot; value=&quot;Slide 47 - &amp;quot;8 Queue Implementation: Linked List (2/4)&amp;quot;&quot;/&gt;&lt;property id=&quot;20307&quot; value=&quot;938&quot;/&gt;&lt;/object&gt;&lt;object type=&quot;3&quot; unique_id=&quot;10051&quot;&gt;&lt;property id=&quot;20148&quot; value=&quot;5&quot;/&gt;&lt;property id=&quot;20300&quot; value=&quot;Slide 48 - &amp;quot;8 Queue Implementation: Linked List (3/4)&amp;quot;&quot;/&gt;&lt;property id=&quot;20307&quot; value=&quot;939&quot;/&gt;&lt;/object&gt;&lt;object type=&quot;3&quot; unique_id=&quot;10052&quot;&gt;&lt;property id=&quot;20148&quot; value=&quot;5&quot;/&gt;&lt;property id=&quot;20300&quot; value=&quot;Slide 49 - &amp;quot;8 Queue Implementation: Linked List (4/4)&amp;quot;&quot;/&gt;&lt;property id=&quot;20307&quot; value=&quot;940&quot;/&gt;&lt;/object&gt;&lt;object type=&quot;3&quot; unique_id=&quot;10053&quot;&gt;&lt;property id=&quot;20148&quot; value=&quot;5&quot;/&gt;&lt;property id=&quot;20300&quot; value=&quot;Slide 50 - &amp;quot;8 Uses of Queues (1/2)&amp;quot;&quot;/&gt;&lt;property id=&quot;20307&quot; value=&quot;941&quot;/&gt;&lt;/object&gt;&lt;object type=&quot;3&quot; unique_id=&quot;10054&quot;&gt;&lt;property id=&quot;20148&quot; value=&quot;5&quot;/&gt;&lt;property id=&quot;20300&quot; value=&quot;Slide 51 - &amp;quot;8 Uses of Queues (2/2)&amp;quot;&quot;/&gt;&lt;property id=&quot;20307&quot; value=&quot;947&quot;/&gt;&lt;/object&gt;&lt;object type=&quot;3&quot; unique_id=&quot;10055&quot;&gt;&lt;property id=&quot;20148&quot; value=&quot;5&quot;/&gt;&lt;property id=&quot;20300&quot; value=&quot;Slide 52 - &amp;quot;9 java.util.interface Queue &amp;lt;E&amp;gt; &amp;quot;&quot;/&gt;&lt;property id=&quot;20307&quot; value=&quot;943&quot;/&gt;&lt;/object&gt;&lt;object type=&quot;3&quot; unique_id=&quot;10056&quot;&gt;&lt;property id=&quot;20148&quot; value=&quot;5&quot;/&gt;&lt;property id=&quot;20300&quot; value=&quot;Slide 53 - &amp;quot;10 Application: Palindromes (1/3)&amp;quot;&quot;/&gt;&lt;property id=&quot;20307&quot; value=&quot;944&quot;/&gt;&lt;/object&gt;&lt;object type=&quot;3&quot; unique_id=&quot;10057&quot;&gt;&lt;property id=&quot;20148&quot; value=&quot;5&quot;/&gt;&lt;property id=&quot;20300&quot; value=&quot;Slide 54 - &amp;quot;10 Application: Palindromes (2/3)&amp;quot;&quot;/&gt;&lt;property id=&quot;20307&quot; value=&quot;945&quot;/&gt;&lt;/object&gt;&lt;object type=&quot;3&quot; unique_id=&quot;10058&quot;&gt;&lt;property id=&quot;20148&quot; value=&quot;5&quot;/&gt;&lt;property id=&quot;20300&quot; value=&quot;Slide 55 - &amp;quot;10 Application: Palindromes (3/3)&amp;quot;&quot;/&gt;&lt;property id=&quot;20307&quot; value=&quot;946&quot;/&gt;&lt;/object&gt;&lt;object type=&quot;3&quot; unique_id=&quot;10059&quot;&gt;&lt;property id=&quot;20148&quot; value=&quot;5&quot;/&gt;&lt;property id=&quot;20300&quot; value=&quot;Slide 56 - &amp;quot;6 Summary &amp;quot;&quot;/&gt;&lt;property id=&quot;20307&quot; value=&quot;899&quot;/&gt;&lt;/object&gt;&lt;object type=&quot;3&quot; unique_id=&quot;10060&quot;&gt;&lt;property id=&quot;20148&quot; value=&quot;5&quot;/&gt;&lt;property id=&quot;20300&quot; value=&quot;Slide 57&quot;/&gt;&lt;property id=&quot;20307&quot; value=&quot;68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26635</TotalTime>
  <Words>6252</Words>
  <Application>Microsoft Office PowerPoint</Application>
  <PresentationFormat>On-screen Show (4:3)</PresentationFormat>
  <Paragraphs>1112</Paragraphs>
  <Slides>60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Arial</vt:lpstr>
      <vt:lpstr>Arial Black</vt:lpstr>
      <vt:lpstr>Britannic Bold</vt:lpstr>
      <vt:lpstr>Calibri</vt:lpstr>
      <vt:lpstr>Courier New</vt:lpstr>
      <vt:lpstr>Garamond</vt:lpstr>
      <vt:lpstr>Helvetica</vt:lpstr>
      <vt:lpstr>Lucida Console</vt:lpstr>
      <vt:lpstr>Times New Roman</vt:lpstr>
      <vt:lpstr>Wingdings</vt:lpstr>
      <vt:lpstr>1_L1 - Basic of C++</vt:lpstr>
      <vt:lpstr>Data Structures and Algorithms</vt:lpstr>
      <vt:lpstr>Acknowledgement</vt:lpstr>
      <vt:lpstr>Policies for students</vt:lpstr>
      <vt:lpstr>Objectives</vt:lpstr>
      <vt:lpstr>References</vt:lpstr>
      <vt:lpstr>Outline</vt:lpstr>
      <vt:lpstr>1-5 Stacks</vt:lpstr>
      <vt:lpstr>1 Stack ADT: Operations</vt:lpstr>
      <vt:lpstr>1 Stack ADT: Uses</vt:lpstr>
      <vt:lpstr>1 Stack ADT: Interface</vt:lpstr>
      <vt:lpstr>1 Stack: Usage</vt:lpstr>
      <vt:lpstr>2 Stack Implementation: Array (1/4)</vt:lpstr>
      <vt:lpstr>2 Stack Implementation: Array (2/4)</vt:lpstr>
      <vt:lpstr>2 Stack Implementation: Array (3/4)</vt:lpstr>
      <vt:lpstr>2 Stack Implementation: Array (4/4)</vt:lpstr>
      <vt:lpstr>3 Stack Implementation: Linked List (1/6)</vt:lpstr>
      <vt:lpstr>Recall: ListNode (last week)</vt:lpstr>
      <vt:lpstr>Recall: Basic Linked List (1/2) (last week)</vt:lpstr>
      <vt:lpstr>Recall: Basic Linked List (2/2) (last week)</vt:lpstr>
      <vt:lpstr>3 Stack Implementation: Linked List (2/6)</vt:lpstr>
      <vt:lpstr>3 Stack Implementation: Linked List (3/6)</vt:lpstr>
      <vt:lpstr>3 Stack Implementation: Linked List (4/6)</vt:lpstr>
      <vt:lpstr>3 Stack Implementation: Linked List (5/6)</vt:lpstr>
      <vt:lpstr>3 Stack Implementation: Linked List (6/6)</vt:lpstr>
      <vt:lpstr>3 Uses of Stack</vt:lpstr>
      <vt:lpstr>4 java.util.Stack &lt;E&gt; (1/2)</vt:lpstr>
      <vt:lpstr>4 java.util.Stack &lt;E&gt; (2/2)</vt:lpstr>
      <vt:lpstr>5 Application 1: Bracket Matching (1/2)</vt:lpstr>
      <vt:lpstr>5 Application 1: Bracket Matching (2/2)</vt:lpstr>
      <vt:lpstr>5 Applicn 2: Arithmetic Expression (1/7)</vt:lpstr>
      <vt:lpstr>5 Applicn 2: Arithmetic Expression (2/7)</vt:lpstr>
      <vt:lpstr>5 Applicn 2: Arithmetic Expression (3/7)</vt:lpstr>
      <vt:lpstr>5 Applicn 2: Arithmetic Expression (4/7)</vt:lpstr>
      <vt:lpstr>5 Applicn 2: Arithmetic Expression (5/7)</vt:lpstr>
      <vt:lpstr>5 Applicn 2: Arithmetic Expression (6/7)</vt:lpstr>
      <vt:lpstr>6-9 Queues</vt:lpstr>
      <vt:lpstr>6 Queue ADT: Operations</vt:lpstr>
      <vt:lpstr>6 Queue ADT: Uses</vt:lpstr>
      <vt:lpstr>6 Queue ADT: Interface</vt:lpstr>
      <vt:lpstr>6 Queue: Usage</vt:lpstr>
      <vt:lpstr>7 Queue Implementation: Array (1/7)</vt:lpstr>
      <vt:lpstr>7 Queue Implementation: Array (2/7)</vt:lpstr>
      <vt:lpstr>7 Queue Implementation: Array (3/7)</vt:lpstr>
      <vt:lpstr>7 Queue Implementation: Array (4/7)</vt:lpstr>
      <vt:lpstr>7 Queue Implementation: Array (5/7)</vt:lpstr>
      <vt:lpstr>7 Queue Implementation: Array (6/7)</vt:lpstr>
      <vt:lpstr>7 Queue Implementation: Array (7/7)</vt:lpstr>
      <vt:lpstr>8 Queue Implementn: Linked List (1/4)</vt:lpstr>
      <vt:lpstr>8 Queue Implementn: Linked List (2/4)</vt:lpstr>
      <vt:lpstr>8 Queue Implementn: Linked List (3/4)</vt:lpstr>
      <vt:lpstr>8 Queue Implementn: Linked List (4/4)</vt:lpstr>
      <vt:lpstr>8 Uses of Queues (1/2)</vt:lpstr>
      <vt:lpstr>8 Uses of Queues (2/2)</vt:lpstr>
      <vt:lpstr>9 java.util.interface Queue &lt;E&gt; </vt:lpstr>
      <vt:lpstr>10 Palindromes</vt:lpstr>
      <vt:lpstr>10 Application: Palindromes (1/3)</vt:lpstr>
      <vt:lpstr>10 Application: Palindromes (2/3)</vt:lpstr>
      <vt:lpstr>10 Application: Palindromes (3/3)</vt:lpstr>
      <vt:lpstr>11 Summary 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 lecture</dc:title>
  <dc:creator>Aaron Tan</dc:creator>
  <cp:lastModifiedBy>Cẩm Quang Dung</cp:lastModifiedBy>
  <cp:revision>2199</cp:revision>
  <dcterms:created xsi:type="dcterms:W3CDTF">2005-08-26T05:24:28Z</dcterms:created>
  <dcterms:modified xsi:type="dcterms:W3CDTF">2022-09-12T17:00:05Z</dcterms:modified>
</cp:coreProperties>
</file>